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45"/>
  </p:notesMasterIdLst>
  <p:handoutMasterIdLst>
    <p:handoutMasterId r:id="rId46"/>
  </p:handoutMasterIdLst>
  <p:sldIdLst>
    <p:sldId id="2376" r:id="rId2"/>
    <p:sldId id="2383" r:id="rId3"/>
    <p:sldId id="1932" r:id="rId4"/>
    <p:sldId id="417" r:id="rId5"/>
    <p:sldId id="1980" r:id="rId6"/>
    <p:sldId id="2384" r:id="rId7"/>
    <p:sldId id="2385" r:id="rId8"/>
    <p:sldId id="2423" r:id="rId9"/>
    <p:sldId id="2422" r:id="rId10"/>
    <p:sldId id="2392" r:id="rId11"/>
    <p:sldId id="500" r:id="rId12"/>
    <p:sldId id="2410" r:id="rId13"/>
    <p:sldId id="2417" r:id="rId14"/>
    <p:sldId id="2411" r:id="rId15"/>
    <p:sldId id="2396" r:id="rId16"/>
    <p:sldId id="2425" r:id="rId17"/>
    <p:sldId id="1934" r:id="rId18"/>
    <p:sldId id="2418" r:id="rId19"/>
    <p:sldId id="2397" r:id="rId20"/>
    <p:sldId id="2403" r:id="rId21"/>
    <p:sldId id="256" r:id="rId22"/>
    <p:sldId id="2407" r:id="rId23"/>
    <p:sldId id="257" r:id="rId24"/>
    <p:sldId id="2421" r:id="rId25"/>
    <p:sldId id="2424" r:id="rId26"/>
    <p:sldId id="2414" r:id="rId27"/>
    <p:sldId id="2415" r:id="rId28"/>
    <p:sldId id="2416" r:id="rId29"/>
    <p:sldId id="2401" r:id="rId30"/>
    <p:sldId id="2408" r:id="rId31"/>
    <p:sldId id="2386" r:id="rId32"/>
    <p:sldId id="2387" r:id="rId33"/>
    <p:sldId id="2388" r:id="rId34"/>
    <p:sldId id="2389" r:id="rId35"/>
    <p:sldId id="447" r:id="rId36"/>
    <p:sldId id="2393" r:id="rId37"/>
    <p:sldId id="2394" r:id="rId38"/>
    <p:sldId id="2395" r:id="rId39"/>
    <p:sldId id="2398" r:id="rId40"/>
    <p:sldId id="2399" r:id="rId41"/>
    <p:sldId id="2404" r:id="rId42"/>
    <p:sldId id="2405" r:id="rId43"/>
    <p:sldId id="2406" r:id="rId44"/>
  </p:sldIdLst>
  <p:sldSz cx="9144000" cy="5143500" type="screen16x9"/>
  <p:notesSz cx="7086600" cy="9372600"/>
  <p:custDataLst>
    <p:tags r:id="rId47"/>
  </p:custDataLst>
  <p:defaultTex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52" userDrawn="1">
          <p15:clr>
            <a:srgbClr val="A4A3A4"/>
          </p15:clr>
        </p15:guide>
        <p15:guide id="2" orient="horz" pos="492" userDrawn="1">
          <p15:clr>
            <a:srgbClr val="A4A3A4"/>
          </p15:clr>
        </p15:guide>
        <p15:guide id="3" pos="336" userDrawn="1">
          <p15:clr>
            <a:srgbClr val="A4A3A4"/>
          </p15:clr>
        </p15:guide>
        <p15:guide id="4" pos="56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E3A"/>
    <a:srgbClr val="A042E4"/>
    <a:srgbClr val="26ABFF"/>
    <a:srgbClr val="00FA00"/>
    <a:srgbClr val="FDE25E"/>
    <a:srgbClr val="FFFFFF"/>
    <a:srgbClr val="846E06"/>
    <a:srgbClr val="002060"/>
    <a:srgbClr val="0E142F"/>
    <a:srgbClr val="2236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94" autoAdjust="0"/>
    <p:restoredTop sz="96466" autoAdjust="0"/>
  </p:normalViewPr>
  <p:slideViewPr>
    <p:cSldViewPr snapToGrid="0">
      <p:cViewPr varScale="1">
        <p:scale>
          <a:sx n="172" d="100"/>
          <a:sy n="172" d="100"/>
        </p:scale>
        <p:origin x="1176" y="192"/>
      </p:cViewPr>
      <p:guideLst>
        <p:guide orient="horz" pos="252"/>
        <p:guide orient="horz" pos="492"/>
        <p:guide pos="336"/>
        <p:guide pos="5617"/>
      </p:guideLst>
    </p:cSldViewPr>
  </p:slideViewPr>
  <p:outlineViewPr>
    <p:cViewPr>
      <p:scale>
        <a:sx n="33" d="100"/>
        <a:sy n="33" d="100"/>
      </p:scale>
      <p:origin x="0" y="0"/>
    </p:cViewPr>
  </p:outlineViewPr>
  <p:notesTextViewPr>
    <p:cViewPr>
      <p:scale>
        <a:sx n="3" d="2"/>
        <a:sy n="3" d="2"/>
      </p:scale>
      <p:origin x="0" y="0"/>
    </p:cViewPr>
  </p:notesTextViewPr>
  <p:sorterViewPr>
    <p:cViewPr>
      <p:scale>
        <a:sx n="182" d="100"/>
        <a:sy n="182" d="100"/>
      </p:scale>
      <p:origin x="0" y="0"/>
    </p:cViewPr>
  </p:sorterViewPr>
  <p:notesViewPr>
    <p:cSldViewPr snapToGrid="0">
      <p:cViewPr varScale="1">
        <p:scale>
          <a:sx n="66" d="100"/>
          <a:sy n="66" d="100"/>
        </p:scale>
        <p:origin x="0"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800" b="1" dirty="0">
                <a:latin typeface="Arial" panose="020B0604020202020204" pitchFamily="34" charset="0"/>
                <a:cs typeface="Arial" panose="020B0604020202020204" pitchFamily="34" charset="0"/>
              </a:rPr>
              <a:t>NYHA Class Throughout Follow-up</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percentStacked"/>
        <c:varyColors val="0"/>
        <c:ser>
          <c:idx val="0"/>
          <c:order val="0"/>
          <c:tx>
            <c:strRef>
              <c:f>Sheet1!$B$1</c:f>
              <c:strCache>
                <c:ptCount val="1"/>
                <c:pt idx="0">
                  <c:v>I</c:v>
                </c:pt>
              </c:strCache>
            </c:strRef>
          </c:tx>
          <c:spPr>
            <a:solidFill>
              <a:srgbClr val="00FA00"/>
            </a:solidFill>
            <a:ln>
              <a:noFill/>
            </a:ln>
            <a:effectLst/>
          </c:spPr>
          <c:invertIfNegative val="0"/>
          <c:cat>
            <c:strRef>
              <c:f>Sheet1!$A$2:$A$19</c:f>
              <c:strCache>
                <c:ptCount val="18"/>
                <c:pt idx="0">
                  <c:v>Device (n=302)</c:v>
                </c:pt>
                <c:pt idx="1">
                  <c:v>Control (n=311)</c:v>
                </c:pt>
                <c:pt idx="2">
                  <c:v>Device (n=291)</c:v>
                </c:pt>
                <c:pt idx="3">
                  <c:v>Control (n=288)</c:v>
                </c:pt>
                <c:pt idx="4">
                  <c:v>Device (n=286)</c:v>
                </c:pt>
                <c:pt idx="5">
                  <c:v>Control (n=278)</c:v>
                </c:pt>
                <c:pt idx="6">
                  <c:v>Device (n=278)</c:v>
                </c:pt>
                <c:pt idx="7">
                  <c:v>Control (n=266)</c:v>
                </c:pt>
                <c:pt idx="8">
                  <c:v>Device (n=270)</c:v>
                </c:pt>
                <c:pt idx="9">
                  <c:v>Control (n=258)</c:v>
                </c:pt>
                <c:pt idx="10">
                  <c:v>Device (n=260)</c:v>
                </c:pt>
                <c:pt idx="11">
                  <c:v>Control (n=263)</c:v>
                </c:pt>
                <c:pt idx="12">
                  <c:v>Device (n=263)</c:v>
                </c:pt>
                <c:pt idx="13">
                  <c:v>Control (n=255)</c:v>
                </c:pt>
                <c:pt idx="14">
                  <c:v>Device (n=266)</c:v>
                </c:pt>
                <c:pt idx="15">
                  <c:v>Control (n=247)</c:v>
                </c:pt>
                <c:pt idx="16">
                  <c:v>Device (n=257)</c:v>
                </c:pt>
                <c:pt idx="17">
                  <c:v>Control (n=249)</c:v>
                </c:pt>
              </c:strCache>
            </c:strRef>
          </c:cat>
          <c:val>
            <c:numRef>
              <c:f>Sheet1!$B$2:$B$19</c:f>
              <c:numCache>
                <c:formatCode>General</c:formatCode>
                <c:ptCount val="18"/>
                <c:pt idx="0">
                  <c:v>0.3</c:v>
                </c:pt>
                <c:pt idx="1">
                  <c:v>0</c:v>
                </c:pt>
                <c:pt idx="2">
                  <c:v>15.1</c:v>
                </c:pt>
                <c:pt idx="3">
                  <c:v>4.9000000000000004</c:v>
                </c:pt>
                <c:pt idx="4">
                  <c:v>17.8</c:v>
                </c:pt>
                <c:pt idx="5">
                  <c:v>5</c:v>
                </c:pt>
                <c:pt idx="6">
                  <c:v>14.4</c:v>
                </c:pt>
                <c:pt idx="7">
                  <c:v>6.8</c:v>
                </c:pt>
                <c:pt idx="8">
                  <c:v>11.9</c:v>
                </c:pt>
                <c:pt idx="9">
                  <c:v>7</c:v>
                </c:pt>
                <c:pt idx="10">
                  <c:v>12.3</c:v>
                </c:pt>
                <c:pt idx="11">
                  <c:v>4.5999999999999996</c:v>
                </c:pt>
                <c:pt idx="12">
                  <c:v>9.5</c:v>
                </c:pt>
                <c:pt idx="13">
                  <c:v>6.3</c:v>
                </c:pt>
                <c:pt idx="14">
                  <c:v>7.9</c:v>
                </c:pt>
                <c:pt idx="15">
                  <c:v>4</c:v>
                </c:pt>
                <c:pt idx="16">
                  <c:v>6.6</c:v>
                </c:pt>
                <c:pt idx="17">
                  <c:v>4.8</c:v>
                </c:pt>
              </c:numCache>
            </c:numRef>
          </c:val>
          <c:extLst>
            <c:ext xmlns:c16="http://schemas.microsoft.com/office/drawing/2014/chart" uri="{C3380CC4-5D6E-409C-BE32-E72D297353CC}">
              <c16:uniqueId val="{00000000-71D8-9C4B-9F10-2EAD415389B6}"/>
            </c:ext>
          </c:extLst>
        </c:ser>
        <c:ser>
          <c:idx val="1"/>
          <c:order val="1"/>
          <c:tx>
            <c:strRef>
              <c:f>Sheet1!$C$1</c:f>
              <c:strCache>
                <c:ptCount val="1"/>
                <c:pt idx="0">
                  <c:v>II</c:v>
                </c:pt>
              </c:strCache>
            </c:strRef>
          </c:tx>
          <c:spPr>
            <a:solidFill>
              <a:srgbClr val="087E3A"/>
            </a:solidFill>
            <a:ln>
              <a:noFill/>
            </a:ln>
            <a:effectLst/>
          </c:spPr>
          <c:invertIfNegative val="0"/>
          <c:cat>
            <c:strRef>
              <c:f>Sheet1!$A$2:$A$19</c:f>
              <c:strCache>
                <c:ptCount val="18"/>
                <c:pt idx="0">
                  <c:v>Device (n=302)</c:v>
                </c:pt>
                <c:pt idx="1">
                  <c:v>Control (n=311)</c:v>
                </c:pt>
                <c:pt idx="2">
                  <c:v>Device (n=291)</c:v>
                </c:pt>
                <c:pt idx="3">
                  <c:v>Control (n=288)</c:v>
                </c:pt>
                <c:pt idx="4">
                  <c:v>Device (n=286)</c:v>
                </c:pt>
                <c:pt idx="5">
                  <c:v>Control (n=278)</c:v>
                </c:pt>
                <c:pt idx="6">
                  <c:v>Device (n=278)</c:v>
                </c:pt>
                <c:pt idx="7">
                  <c:v>Control (n=266)</c:v>
                </c:pt>
                <c:pt idx="8">
                  <c:v>Device (n=270)</c:v>
                </c:pt>
                <c:pt idx="9">
                  <c:v>Control (n=258)</c:v>
                </c:pt>
                <c:pt idx="10">
                  <c:v>Device (n=260)</c:v>
                </c:pt>
                <c:pt idx="11">
                  <c:v>Control (n=263)</c:v>
                </c:pt>
                <c:pt idx="12">
                  <c:v>Device (n=263)</c:v>
                </c:pt>
                <c:pt idx="13">
                  <c:v>Control (n=255)</c:v>
                </c:pt>
                <c:pt idx="14">
                  <c:v>Device (n=266)</c:v>
                </c:pt>
                <c:pt idx="15">
                  <c:v>Control (n=247)</c:v>
                </c:pt>
                <c:pt idx="16">
                  <c:v>Device (n=257)</c:v>
                </c:pt>
                <c:pt idx="17">
                  <c:v>Control (n=249)</c:v>
                </c:pt>
              </c:strCache>
            </c:strRef>
          </c:cat>
          <c:val>
            <c:numRef>
              <c:f>Sheet1!$C$2:$C$19</c:f>
              <c:numCache>
                <c:formatCode>General</c:formatCode>
                <c:ptCount val="18"/>
                <c:pt idx="0">
                  <c:v>42.7</c:v>
                </c:pt>
                <c:pt idx="1">
                  <c:v>35.4</c:v>
                </c:pt>
                <c:pt idx="2">
                  <c:v>59.1</c:v>
                </c:pt>
                <c:pt idx="3">
                  <c:v>41.7</c:v>
                </c:pt>
                <c:pt idx="4">
                  <c:v>48.6</c:v>
                </c:pt>
                <c:pt idx="5">
                  <c:v>42.1</c:v>
                </c:pt>
                <c:pt idx="6">
                  <c:v>47.1</c:v>
                </c:pt>
                <c:pt idx="7">
                  <c:v>36.5</c:v>
                </c:pt>
                <c:pt idx="8">
                  <c:v>44.8</c:v>
                </c:pt>
                <c:pt idx="9">
                  <c:v>32.6</c:v>
                </c:pt>
                <c:pt idx="10">
                  <c:v>35</c:v>
                </c:pt>
                <c:pt idx="11">
                  <c:v>26.2</c:v>
                </c:pt>
                <c:pt idx="12">
                  <c:v>32.700000000000003</c:v>
                </c:pt>
                <c:pt idx="13">
                  <c:v>18.8</c:v>
                </c:pt>
                <c:pt idx="14">
                  <c:v>26.3</c:v>
                </c:pt>
                <c:pt idx="15">
                  <c:v>14.6</c:v>
                </c:pt>
                <c:pt idx="16">
                  <c:v>17.5</c:v>
                </c:pt>
                <c:pt idx="17">
                  <c:v>10.8</c:v>
                </c:pt>
              </c:numCache>
            </c:numRef>
          </c:val>
          <c:extLst>
            <c:ext xmlns:c16="http://schemas.microsoft.com/office/drawing/2014/chart" uri="{C3380CC4-5D6E-409C-BE32-E72D297353CC}">
              <c16:uniqueId val="{00000001-71D8-9C4B-9F10-2EAD415389B6}"/>
            </c:ext>
          </c:extLst>
        </c:ser>
        <c:ser>
          <c:idx val="2"/>
          <c:order val="2"/>
          <c:tx>
            <c:strRef>
              <c:f>Sheet1!$D$1</c:f>
              <c:strCache>
                <c:ptCount val="1"/>
                <c:pt idx="0">
                  <c:v>III</c:v>
                </c:pt>
              </c:strCache>
            </c:strRef>
          </c:tx>
          <c:spPr>
            <a:solidFill>
              <a:srgbClr val="C00000"/>
            </a:solidFill>
            <a:ln>
              <a:noFill/>
            </a:ln>
            <a:effectLst/>
          </c:spPr>
          <c:invertIfNegative val="0"/>
          <c:cat>
            <c:strRef>
              <c:f>Sheet1!$A$2:$A$19</c:f>
              <c:strCache>
                <c:ptCount val="18"/>
                <c:pt idx="0">
                  <c:v>Device (n=302)</c:v>
                </c:pt>
                <c:pt idx="1">
                  <c:v>Control (n=311)</c:v>
                </c:pt>
                <c:pt idx="2">
                  <c:v>Device (n=291)</c:v>
                </c:pt>
                <c:pt idx="3">
                  <c:v>Control (n=288)</c:v>
                </c:pt>
                <c:pt idx="4">
                  <c:v>Device (n=286)</c:v>
                </c:pt>
                <c:pt idx="5">
                  <c:v>Control (n=278)</c:v>
                </c:pt>
                <c:pt idx="6">
                  <c:v>Device (n=278)</c:v>
                </c:pt>
                <c:pt idx="7">
                  <c:v>Control (n=266)</c:v>
                </c:pt>
                <c:pt idx="8">
                  <c:v>Device (n=270)</c:v>
                </c:pt>
                <c:pt idx="9">
                  <c:v>Control (n=258)</c:v>
                </c:pt>
                <c:pt idx="10">
                  <c:v>Device (n=260)</c:v>
                </c:pt>
                <c:pt idx="11">
                  <c:v>Control (n=263)</c:v>
                </c:pt>
                <c:pt idx="12">
                  <c:v>Device (n=263)</c:v>
                </c:pt>
                <c:pt idx="13">
                  <c:v>Control (n=255)</c:v>
                </c:pt>
                <c:pt idx="14">
                  <c:v>Device (n=266)</c:v>
                </c:pt>
                <c:pt idx="15">
                  <c:v>Control (n=247)</c:v>
                </c:pt>
                <c:pt idx="16">
                  <c:v>Device (n=257)</c:v>
                </c:pt>
                <c:pt idx="17">
                  <c:v>Control (n=249)</c:v>
                </c:pt>
              </c:strCache>
            </c:strRef>
          </c:cat>
          <c:val>
            <c:numRef>
              <c:f>Sheet1!$D$2:$D$19</c:f>
              <c:numCache>
                <c:formatCode>General</c:formatCode>
                <c:ptCount val="18"/>
                <c:pt idx="0">
                  <c:v>51</c:v>
                </c:pt>
                <c:pt idx="1">
                  <c:v>54</c:v>
                </c:pt>
                <c:pt idx="2">
                  <c:v>18.899999999999999</c:v>
                </c:pt>
                <c:pt idx="3">
                  <c:v>40.6</c:v>
                </c:pt>
                <c:pt idx="4">
                  <c:v>19.600000000000001</c:v>
                </c:pt>
                <c:pt idx="5">
                  <c:v>36</c:v>
                </c:pt>
                <c:pt idx="6">
                  <c:v>15.1</c:v>
                </c:pt>
                <c:pt idx="7">
                  <c:v>24.4</c:v>
                </c:pt>
                <c:pt idx="8">
                  <c:v>15.2</c:v>
                </c:pt>
                <c:pt idx="9">
                  <c:v>17.8</c:v>
                </c:pt>
                <c:pt idx="10">
                  <c:v>17.7</c:v>
                </c:pt>
                <c:pt idx="11">
                  <c:v>20.9</c:v>
                </c:pt>
                <c:pt idx="12">
                  <c:v>11.8</c:v>
                </c:pt>
                <c:pt idx="13">
                  <c:v>12.5</c:v>
                </c:pt>
                <c:pt idx="14">
                  <c:v>10.9</c:v>
                </c:pt>
                <c:pt idx="15">
                  <c:v>10.1</c:v>
                </c:pt>
                <c:pt idx="16">
                  <c:v>10.9</c:v>
                </c:pt>
                <c:pt idx="17">
                  <c:v>10.4</c:v>
                </c:pt>
              </c:numCache>
            </c:numRef>
          </c:val>
          <c:extLst>
            <c:ext xmlns:c16="http://schemas.microsoft.com/office/drawing/2014/chart" uri="{C3380CC4-5D6E-409C-BE32-E72D297353CC}">
              <c16:uniqueId val="{00000002-71D8-9C4B-9F10-2EAD415389B6}"/>
            </c:ext>
          </c:extLst>
        </c:ser>
        <c:ser>
          <c:idx val="3"/>
          <c:order val="3"/>
          <c:tx>
            <c:strRef>
              <c:f>Sheet1!$E$1</c:f>
              <c:strCache>
                <c:ptCount val="1"/>
                <c:pt idx="0">
                  <c:v>IV</c:v>
                </c:pt>
              </c:strCache>
            </c:strRef>
          </c:tx>
          <c:spPr>
            <a:solidFill>
              <a:srgbClr val="FF0000"/>
            </a:solidFill>
            <a:ln>
              <a:noFill/>
            </a:ln>
            <a:effectLst/>
          </c:spPr>
          <c:invertIfNegative val="0"/>
          <c:cat>
            <c:strRef>
              <c:f>Sheet1!$A$2:$A$19</c:f>
              <c:strCache>
                <c:ptCount val="18"/>
                <c:pt idx="0">
                  <c:v>Device (n=302)</c:v>
                </c:pt>
                <c:pt idx="1">
                  <c:v>Control (n=311)</c:v>
                </c:pt>
                <c:pt idx="2">
                  <c:v>Device (n=291)</c:v>
                </c:pt>
                <c:pt idx="3">
                  <c:v>Control (n=288)</c:v>
                </c:pt>
                <c:pt idx="4">
                  <c:v>Device (n=286)</c:v>
                </c:pt>
                <c:pt idx="5">
                  <c:v>Control (n=278)</c:v>
                </c:pt>
                <c:pt idx="6">
                  <c:v>Device (n=278)</c:v>
                </c:pt>
                <c:pt idx="7">
                  <c:v>Control (n=266)</c:v>
                </c:pt>
                <c:pt idx="8">
                  <c:v>Device (n=270)</c:v>
                </c:pt>
                <c:pt idx="9">
                  <c:v>Control (n=258)</c:v>
                </c:pt>
                <c:pt idx="10">
                  <c:v>Device (n=260)</c:v>
                </c:pt>
                <c:pt idx="11">
                  <c:v>Control (n=263)</c:v>
                </c:pt>
                <c:pt idx="12">
                  <c:v>Device (n=263)</c:v>
                </c:pt>
                <c:pt idx="13">
                  <c:v>Control (n=255)</c:v>
                </c:pt>
                <c:pt idx="14">
                  <c:v>Device (n=266)</c:v>
                </c:pt>
                <c:pt idx="15">
                  <c:v>Control (n=247)</c:v>
                </c:pt>
                <c:pt idx="16">
                  <c:v>Device (n=257)</c:v>
                </c:pt>
                <c:pt idx="17">
                  <c:v>Control (n=249)</c:v>
                </c:pt>
              </c:strCache>
            </c:strRef>
          </c:cat>
          <c:val>
            <c:numRef>
              <c:f>Sheet1!$E$2:$E$19</c:f>
              <c:numCache>
                <c:formatCode>General</c:formatCode>
                <c:ptCount val="18"/>
                <c:pt idx="0">
                  <c:v>6</c:v>
                </c:pt>
                <c:pt idx="1">
                  <c:v>10.6</c:v>
                </c:pt>
                <c:pt idx="2">
                  <c:v>3.4</c:v>
                </c:pt>
                <c:pt idx="3">
                  <c:v>9.4</c:v>
                </c:pt>
                <c:pt idx="4">
                  <c:v>2.4</c:v>
                </c:pt>
                <c:pt idx="5">
                  <c:v>2.5</c:v>
                </c:pt>
                <c:pt idx="6">
                  <c:v>2.2000000000000002</c:v>
                </c:pt>
                <c:pt idx="7">
                  <c:v>4.0999999999999996</c:v>
                </c:pt>
                <c:pt idx="8">
                  <c:v>1.5</c:v>
                </c:pt>
                <c:pt idx="9">
                  <c:v>3.9</c:v>
                </c:pt>
                <c:pt idx="10">
                  <c:v>3.8</c:v>
                </c:pt>
                <c:pt idx="11">
                  <c:v>3</c:v>
                </c:pt>
                <c:pt idx="12">
                  <c:v>1.5</c:v>
                </c:pt>
                <c:pt idx="13">
                  <c:v>2.4</c:v>
                </c:pt>
                <c:pt idx="14">
                  <c:v>1.9</c:v>
                </c:pt>
                <c:pt idx="15">
                  <c:v>2</c:v>
                </c:pt>
                <c:pt idx="16">
                  <c:v>1.6</c:v>
                </c:pt>
                <c:pt idx="17">
                  <c:v>0</c:v>
                </c:pt>
              </c:numCache>
            </c:numRef>
          </c:val>
          <c:extLst>
            <c:ext xmlns:c16="http://schemas.microsoft.com/office/drawing/2014/chart" uri="{C3380CC4-5D6E-409C-BE32-E72D297353CC}">
              <c16:uniqueId val="{00000003-71D8-9C4B-9F10-2EAD415389B6}"/>
            </c:ext>
          </c:extLst>
        </c:ser>
        <c:ser>
          <c:idx val="4"/>
          <c:order val="4"/>
          <c:tx>
            <c:strRef>
              <c:f>Sheet1!$F$1</c:f>
              <c:strCache>
                <c:ptCount val="1"/>
                <c:pt idx="0">
                  <c:v>Died</c:v>
                </c:pt>
              </c:strCache>
            </c:strRef>
          </c:tx>
          <c:spPr>
            <a:solidFill>
              <a:schemeClr val="bg2"/>
            </a:solidFill>
            <a:ln>
              <a:noFill/>
            </a:ln>
            <a:effectLst/>
          </c:spPr>
          <c:invertIfNegative val="0"/>
          <c:cat>
            <c:strRef>
              <c:f>Sheet1!$A$2:$A$19</c:f>
              <c:strCache>
                <c:ptCount val="18"/>
                <c:pt idx="0">
                  <c:v>Device (n=302)</c:v>
                </c:pt>
                <c:pt idx="1">
                  <c:v>Control (n=311)</c:v>
                </c:pt>
                <c:pt idx="2">
                  <c:v>Device (n=291)</c:v>
                </c:pt>
                <c:pt idx="3">
                  <c:v>Control (n=288)</c:v>
                </c:pt>
                <c:pt idx="4">
                  <c:v>Device (n=286)</c:v>
                </c:pt>
                <c:pt idx="5">
                  <c:v>Control (n=278)</c:v>
                </c:pt>
                <c:pt idx="6">
                  <c:v>Device (n=278)</c:v>
                </c:pt>
                <c:pt idx="7">
                  <c:v>Control (n=266)</c:v>
                </c:pt>
                <c:pt idx="8">
                  <c:v>Device (n=270)</c:v>
                </c:pt>
                <c:pt idx="9">
                  <c:v>Control (n=258)</c:v>
                </c:pt>
                <c:pt idx="10">
                  <c:v>Device (n=260)</c:v>
                </c:pt>
                <c:pt idx="11">
                  <c:v>Control (n=263)</c:v>
                </c:pt>
                <c:pt idx="12">
                  <c:v>Device (n=263)</c:v>
                </c:pt>
                <c:pt idx="13">
                  <c:v>Control (n=255)</c:v>
                </c:pt>
                <c:pt idx="14">
                  <c:v>Device (n=266)</c:v>
                </c:pt>
                <c:pt idx="15">
                  <c:v>Control (n=247)</c:v>
                </c:pt>
                <c:pt idx="16">
                  <c:v>Device (n=257)</c:v>
                </c:pt>
                <c:pt idx="17">
                  <c:v>Control (n=249)</c:v>
                </c:pt>
              </c:strCache>
            </c:strRef>
          </c:cat>
          <c:val>
            <c:numRef>
              <c:f>Sheet1!$F$2:$F$19</c:f>
              <c:numCache>
                <c:formatCode>General</c:formatCode>
                <c:ptCount val="18"/>
                <c:pt idx="0">
                  <c:v>0</c:v>
                </c:pt>
                <c:pt idx="1">
                  <c:v>0</c:v>
                </c:pt>
                <c:pt idx="2">
                  <c:v>3.4</c:v>
                </c:pt>
                <c:pt idx="3">
                  <c:v>3.5</c:v>
                </c:pt>
                <c:pt idx="4">
                  <c:v>11.5</c:v>
                </c:pt>
                <c:pt idx="5">
                  <c:v>14.4</c:v>
                </c:pt>
                <c:pt idx="6">
                  <c:v>21.2</c:v>
                </c:pt>
                <c:pt idx="7">
                  <c:v>28.2</c:v>
                </c:pt>
                <c:pt idx="8">
                  <c:v>26.7</c:v>
                </c:pt>
                <c:pt idx="9">
                  <c:v>38.799999999999997</c:v>
                </c:pt>
                <c:pt idx="10">
                  <c:v>31.2</c:v>
                </c:pt>
                <c:pt idx="11">
                  <c:v>45.2</c:v>
                </c:pt>
                <c:pt idx="12">
                  <c:v>44.5</c:v>
                </c:pt>
                <c:pt idx="13">
                  <c:v>60</c:v>
                </c:pt>
                <c:pt idx="14">
                  <c:v>53</c:v>
                </c:pt>
                <c:pt idx="15">
                  <c:v>69.2</c:v>
                </c:pt>
                <c:pt idx="16">
                  <c:v>63.4</c:v>
                </c:pt>
                <c:pt idx="17">
                  <c:v>73.900000000000006</c:v>
                </c:pt>
              </c:numCache>
            </c:numRef>
          </c:val>
          <c:extLst>
            <c:ext xmlns:c16="http://schemas.microsoft.com/office/drawing/2014/chart" uri="{C3380CC4-5D6E-409C-BE32-E72D297353CC}">
              <c16:uniqueId val="{00000004-71D8-9C4B-9F10-2EAD415389B6}"/>
            </c:ext>
          </c:extLst>
        </c:ser>
        <c:dLbls>
          <c:showLegendKey val="0"/>
          <c:showVal val="0"/>
          <c:showCatName val="0"/>
          <c:showSerName val="0"/>
          <c:showPercent val="0"/>
          <c:showBubbleSize val="0"/>
        </c:dLbls>
        <c:gapWidth val="150"/>
        <c:overlap val="100"/>
        <c:axId val="1373186527"/>
        <c:axId val="1384792127"/>
      </c:barChart>
      <c:catAx>
        <c:axId val="1373186527"/>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4792127"/>
        <c:crosses val="autoZero"/>
        <c:auto val="1"/>
        <c:lblAlgn val="ctr"/>
        <c:lblOffset val="100"/>
        <c:noMultiLvlLbl val="0"/>
      </c:catAx>
      <c:valAx>
        <c:axId val="1384792127"/>
        <c:scaling>
          <c:orientation val="minMax"/>
        </c:scaling>
        <c:delete val="0"/>
        <c:axPos val="l"/>
        <c:numFmt formatCode="0%"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318652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800" b="1">
                <a:latin typeface="Arial" panose="020B0604020202020204" pitchFamily="34" charset="0"/>
                <a:cs typeface="Arial" panose="020B0604020202020204" pitchFamily="34" charset="0"/>
              </a:rPr>
              <a:t>MR Severity (Core Lab)</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percentStacked"/>
        <c:varyColors val="0"/>
        <c:ser>
          <c:idx val="0"/>
          <c:order val="0"/>
          <c:tx>
            <c:strRef>
              <c:f>Sheet1!$B$1</c:f>
              <c:strCache>
                <c:ptCount val="1"/>
                <c:pt idx="0">
                  <c:v>None </c:v>
                </c:pt>
              </c:strCache>
            </c:strRef>
          </c:tx>
          <c:spPr>
            <a:solidFill>
              <a:srgbClr val="00FA00"/>
            </a:solidFill>
            <a:ln>
              <a:noFill/>
            </a:ln>
            <a:effectLst/>
          </c:spPr>
          <c:invertIfNegative val="0"/>
          <c:cat>
            <c:strRef>
              <c:f>Sheet1!$A$2:$A$19</c:f>
              <c:strCache>
                <c:ptCount val="18"/>
                <c:pt idx="0">
                  <c:v>Device (n=302)</c:v>
                </c:pt>
                <c:pt idx="1">
                  <c:v>Control (n=311)</c:v>
                </c:pt>
                <c:pt idx="2">
                  <c:v>Device (n=273)</c:v>
                </c:pt>
                <c:pt idx="3">
                  <c:v>Control (n=257)</c:v>
                </c:pt>
                <c:pt idx="4">
                  <c:v>Device (n=240)</c:v>
                </c:pt>
                <c:pt idx="5">
                  <c:v>Control (n=218)</c:v>
                </c:pt>
                <c:pt idx="6">
                  <c:v>Device (n=210)</c:v>
                </c:pt>
                <c:pt idx="7">
                  <c:v>Control (n=175)</c:v>
                </c:pt>
                <c:pt idx="8">
                  <c:v>Device (n=177)</c:v>
                </c:pt>
                <c:pt idx="9">
                  <c:v>Control (n=141)</c:v>
                </c:pt>
                <c:pt idx="10">
                  <c:v>Device (n=167)</c:v>
                </c:pt>
                <c:pt idx="11">
                  <c:v>Control (n=126)</c:v>
                </c:pt>
                <c:pt idx="12">
                  <c:v>Device (n=120)</c:v>
                </c:pt>
                <c:pt idx="13">
                  <c:v>Control (n=74)</c:v>
                </c:pt>
                <c:pt idx="14">
                  <c:v>Device (n=80)</c:v>
                </c:pt>
                <c:pt idx="15">
                  <c:v>Control (n=49)</c:v>
                </c:pt>
                <c:pt idx="16">
                  <c:v>Device (n=57)</c:v>
                </c:pt>
                <c:pt idx="17">
                  <c:v>Control (n=46)</c:v>
                </c:pt>
              </c:strCache>
            </c:strRef>
          </c:cat>
          <c:val>
            <c:numRef>
              <c:f>Sheet1!$B$2:$B$19</c:f>
              <c:numCache>
                <c:formatCode>General</c:formatCode>
                <c:ptCount val="18"/>
                <c:pt idx="0">
                  <c:v>0</c:v>
                </c:pt>
                <c:pt idx="1">
                  <c:v>0</c:v>
                </c:pt>
                <c:pt idx="2">
                  <c:v>0.7</c:v>
                </c:pt>
                <c:pt idx="3">
                  <c:v>0.8</c:v>
                </c:pt>
                <c:pt idx="4">
                  <c:v>0.4</c:v>
                </c:pt>
                <c:pt idx="5">
                  <c:v>0.5</c:v>
                </c:pt>
                <c:pt idx="6">
                  <c:v>0.5</c:v>
                </c:pt>
                <c:pt idx="7">
                  <c:v>1.1000000000000001</c:v>
                </c:pt>
                <c:pt idx="8">
                  <c:v>0.6</c:v>
                </c:pt>
                <c:pt idx="9">
                  <c:v>0.7</c:v>
                </c:pt>
                <c:pt idx="10">
                  <c:v>1.2</c:v>
                </c:pt>
                <c:pt idx="11">
                  <c:v>1.6</c:v>
                </c:pt>
                <c:pt idx="12">
                  <c:v>4.2</c:v>
                </c:pt>
                <c:pt idx="13">
                  <c:v>2.7</c:v>
                </c:pt>
                <c:pt idx="14">
                  <c:v>10</c:v>
                </c:pt>
                <c:pt idx="15">
                  <c:v>2</c:v>
                </c:pt>
                <c:pt idx="16">
                  <c:v>22.8</c:v>
                </c:pt>
                <c:pt idx="17">
                  <c:v>6.5</c:v>
                </c:pt>
              </c:numCache>
            </c:numRef>
          </c:val>
          <c:extLst>
            <c:ext xmlns:c16="http://schemas.microsoft.com/office/drawing/2014/chart" uri="{C3380CC4-5D6E-409C-BE32-E72D297353CC}">
              <c16:uniqueId val="{00000000-71D8-9C4B-9F10-2EAD415389B6}"/>
            </c:ext>
          </c:extLst>
        </c:ser>
        <c:ser>
          <c:idx val="1"/>
          <c:order val="1"/>
          <c:tx>
            <c:strRef>
              <c:f>Sheet1!$C$1</c:f>
              <c:strCache>
                <c:ptCount val="1"/>
                <c:pt idx="0">
                  <c:v>1+</c:v>
                </c:pt>
              </c:strCache>
            </c:strRef>
          </c:tx>
          <c:spPr>
            <a:solidFill>
              <a:srgbClr val="92D050"/>
            </a:solidFill>
            <a:ln>
              <a:noFill/>
            </a:ln>
            <a:effectLst/>
          </c:spPr>
          <c:invertIfNegative val="0"/>
          <c:cat>
            <c:strRef>
              <c:f>Sheet1!$A$2:$A$19</c:f>
              <c:strCache>
                <c:ptCount val="18"/>
                <c:pt idx="0">
                  <c:v>Device (n=302)</c:v>
                </c:pt>
                <c:pt idx="1">
                  <c:v>Control (n=311)</c:v>
                </c:pt>
                <c:pt idx="2">
                  <c:v>Device (n=273)</c:v>
                </c:pt>
                <c:pt idx="3">
                  <c:v>Control (n=257)</c:v>
                </c:pt>
                <c:pt idx="4">
                  <c:v>Device (n=240)</c:v>
                </c:pt>
                <c:pt idx="5">
                  <c:v>Control (n=218)</c:v>
                </c:pt>
                <c:pt idx="6">
                  <c:v>Device (n=210)</c:v>
                </c:pt>
                <c:pt idx="7">
                  <c:v>Control (n=175)</c:v>
                </c:pt>
                <c:pt idx="8">
                  <c:v>Device (n=177)</c:v>
                </c:pt>
                <c:pt idx="9">
                  <c:v>Control (n=141)</c:v>
                </c:pt>
                <c:pt idx="10">
                  <c:v>Device (n=167)</c:v>
                </c:pt>
                <c:pt idx="11">
                  <c:v>Control (n=126)</c:v>
                </c:pt>
                <c:pt idx="12">
                  <c:v>Device (n=120)</c:v>
                </c:pt>
                <c:pt idx="13">
                  <c:v>Control (n=74)</c:v>
                </c:pt>
                <c:pt idx="14">
                  <c:v>Device (n=80)</c:v>
                </c:pt>
                <c:pt idx="15">
                  <c:v>Control (n=49)</c:v>
                </c:pt>
                <c:pt idx="16">
                  <c:v>Device (n=57)</c:v>
                </c:pt>
                <c:pt idx="17">
                  <c:v>Control (n=46)</c:v>
                </c:pt>
              </c:strCache>
            </c:strRef>
          </c:cat>
          <c:val>
            <c:numRef>
              <c:f>Sheet1!$C$2:$C$19</c:f>
              <c:numCache>
                <c:formatCode>General</c:formatCode>
                <c:ptCount val="18"/>
                <c:pt idx="0">
                  <c:v>0</c:v>
                </c:pt>
                <c:pt idx="1">
                  <c:v>0</c:v>
                </c:pt>
                <c:pt idx="2">
                  <c:v>72.2</c:v>
                </c:pt>
                <c:pt idx="3">
                  <c:v>7.4</c:v>
                </c:pt>
                <c:pt idx="4">
                  <c:v>66.3</c:v>
                </c:pt>
                <c:pt idx="5">
                  <c:v>8.6999999999999993</c:v>
                </c:pt>
                <c:pt idx="6">
                  <c:v>68.599999999999994</c:v>
                </c:pt>
                <c:pt idx="7">
                  <c:v>10.3</c:v>
                </c:pt>
                <c:pt idx="8">
                  <c:v>75.7</c:v>
                </c:pt>
                <c:pt idx="9">
                  <c:v>15.6</c:v>
                </c:pt>
                <c:pt idx="10">
                  <c:v>77.2</c:v>
                </c:pt>
                <c:pt idx="11">
                  <c:v>16.7</c:v>
                </c:pt>
                <c:pt idx="12">
                  <c:v>79.2</c:v>
                </c:pt>
                <c:pt idx="13">
                  <c:v>62.2</c:v>
                </c:pt>
                <c:pt idx="14">
                  <c:v>70</c:v>
                </c:pt>
                <c:pt idx="15">
                  <c:v>59.2</c:v>
                </c:pt>
                <c:pt idx="16">
                  <c:v>66.7</c:v>
                </c:pt>
                <c:pt idx="17">
                  <c:v>71.7</c:v>
                </c:pt>
              </c:numCache>
            </c:numRef>
          </c:val>
          <c:extLst>
            <c:ext xmlns:c16="http://schemas.microsoft.com/office/drawing/2014/chart" uri="{C3380CC4-5D6E-409C-BE32-E72D297353CC}">
              <c16:uniqueId val="{00000001-71D8-9C4B-9F10-2EAD415389B6}"/>
            </c:ext>
          </c:extLst>
        </c:ser>
        <c:ser>
          <c:idx val="2"/>
          <c:order val="2"/>
          <c:tx>
            <c:strRef>
              <c:f>Sheet1!$D$1</c:f>
              <c:strCache>
                <c:ptCount val="1"/>
                <c:pt idx="0">
                  <c:v>2+</c:v>
                </c:pt>
              </c:strCache>
            </c:strRef>
          </c:tx>
          <c:spPr>
            <a:solidFill>
              <a:srgbClr val="00B050"/>
            </a:solidFill>
            <a:ln>
              <a:noFill/>
            </a:ln>
            <a:effectLst/>
          </c:spPr>
          <c:invertIfNegative val="0"/>
          <c:cat>
            <c:strRef>
              <c:f>Sheet1!$A$2:$A$19</c:f>
              <c:strCache>
                <c:ptCount val="18"/>
                <c:pt idx="0">
                  <c:v>Device (n=302)</c:v>
                </c:pt>
                <c:pt idx="1">
                  <c:v>Control (n=311)</c:v>
                </c:pt>
                <c:pt idx="2">
                  <c:v>Device (n=273)</c:v>
                </c:pt>
                <c:pt idx="3">
                  <c:v>Control (n=257)</c:v>
                </c:pt>
                <c:pt idx="4">
                  <c:v>Device (n=240)</c:v>
                </c:pt>
                <c:pt idx="5">
                  <c:v>Control (n=218)</c:v>
                </c:pt>
                <c:pt idx="6">
                  <c:v>Device (n=210)</c:v>
                </c:pt>
                <c:pt idx="7">
                  <c:v>Control (n=175)</c:v>
                </c:pt>
                <c:pt idx="8">
                  <c:v>Device (n=177)</c:v>
                </c:pt>
                <c:pt idx="9">
                  <c:v>Control (n=141)</c:v>
                </c:pt>
                <c:pt idx="10">
                  <c:v>Device (n=167)</c:v>
                </c:pt>
                <c:pt idx="11">
                  <c:v>Control (n=126)</c:v>
                </c:pt>
                <c:pt idx="12">
                  <c:v>Device (n=120)</c:v>
                </c:pt>
                <c:pt idx="13">
                  <c:v>Control (n=74)</c:v>
                </c:pt>
                <c:pt idx="14">
                  <c:v>Device (n=80)</c:v>
                </c:pt>
                <c:pt idx="15">
                  <c:v>Control (n=49)</c:v>
                </c:pt>
                <c:pt idx="16">
                  <c:v>Device (n=57)</c:v>
                </c:pt>
                <c:pt idx="17">
                  <c:v>Control (n=46)</c:v>
                </c:pt>
              </c:strCache>
            </c:strRef>
          </c:cat>
          <c:val>
            <c:numRef>
              <c:f>Sheet1!$D$2:$D$19</c:f>
              <c:numCache>
                <c:formatCode>General</c:formatCode>
                <c:ptCount val="18"/>
                <c:pt idx="0">
                  <c:v>0</c:v>
                </c:pt>
                <c:pt idx="1">
                  <c:v>0</c:v>
                </c:pt>
                <c:pt idx="2">
                  <c:v>19.8</c:v>
                </c:pt>
                <c:pt idx="3">
                  <c:v>26.1</c:v>
                </c:pt>
                <c:pt idx="4">
                  <c:v>27.1</c:v>
                </c:pt>
                <c:pt idx="5">
                  <c:v>28.9</c:v>
                </c:pt>
                <c:pt idx="6">
                  <c:v>25.7</c:v>
                </c:pt>
                <c:pt idx="7">
                  <c:v>35.4</c:v>
                </c:pt>
                <c:pt idx="8">
                  <c:v>18.600000000000001</c:v>
                </c:pt>
                <c:pt idx="9">
                  <c:v>29.1</c:v>
                </c:pt>
                <c:pt idx="10">
                  <c:v>21</c:v>
                </c:pt>
                <c:pt idx="11">
                  <c:v>28.6</c:v>
                </c:pt>
                <c:pt idx="12">
                  <c:v>15</c:v>
                </c:pt>
                <c:pt idx="13">
                  <c:v>20.3</c:v>
                </c:pt>
                <c:pt idx="14">
                  <c:v>17.5</c:v>
                </c:pt>
                <c:pt idx="15">
                  <c:v>18.399999999999999</c:v>
                </c:pt>
                <c:pt idx="16">
                  <c:v>5.3</c:v>
                </c:pt>
                <c:pt idx="17">
                  <c:v>13</c:v>
                </c:pt>
              </c:numCache>
            </c:numRef>
          </c:val>
          <c:extLst>
            <c:ext xmlns:c16="http://schemas.microsoft.com/office/drawing/2014/chart" uri="{C3380CC4-5D6E-409C-BE32-E72D297353CC}">
              <c16:uniqueId val="{00000002-71D8-9C4B-9F10-2EAD415389B6}"/>
            </c:ext>
          </c:extLst>
        </c:ser>
        <c:ser>
          <c:idx val="3"/>
          <c:order val="3"/>
          <c:tx>
            <c:strRef>
              <c:f>Sheet1!$E$1</c:f>
              <c:strCache>
                <c:ptCount val="1"/>
                <c:pt idx="0">
                  <c:v>3+</c:v>
                </c:pt>
              </c:strCache>
            </c:strRef>
          </c:tx>
          <c:spPr>
            <a:solidFill>
              <a:srgbClr val="C00000"/>
            </a:solidFill>
            <a:ln>
              <a:noFill/>
            </a:ln>
            <a:effectLst/>
          </c:spPr>
          <c:invertIfNegative val="0"/>
          <c:cat>
            <c:strRef>
              <c:f>Sheet1!$A$2:$A$19</c:f>
              <c:strCache>
                <c:ptCount val="18"/>
                <c:pt idx="0">
                  <c:v>Device (n=302)</c:v>
                </c:pt>
                <c:pt idx="1">
                  <c:v>Control (n=311)</c:v>
                </c:pt>
                <c:pt idx="2">
                  <c:v>Device (n=273)</c:v>
                </c:pt>
                <c:pt idx="3">
                  <c:v>Control (n=257)</c:v>
                </c:pt>
                <c:pt idx="4">
                  <c:v>Device (n=240)</c:v>
                </c:pt>
                <c:pt idx="5">
                  <c:v>Control (n=218)</c:v>
                </c:pt>
                <c:pt idx="6">
                  <c:v>Device (n=210)</c:v>
                </c:pt>
                <c:pt idx="7">
                  <c:v>Control (n=175)</c:v>
                </c:pt>
                <c:pt idx="8">
                  <c:v>Device (n=177)</c:v>
                </c:pt>
                <c:pt idx="9">
                  <c:v>Control (n=141)</c:v>
                </c:pt>
                <c:pt idx="10">
                  <c:v>Device (n=167)</c:v>
                </c:pt>
                <c:pt idx="11">
                  <c:v>Control (n=126)</c:v>
                </c:pt>
                <c:pt idx="12">
                  <c:v>Device (n=120)</c:v>
                </c:pt>
                <c:pt idx="13">
                  <c:v>Control (n=74)</c:v>
                </c:pt>
                <c:pt idx="14">
                  <c:v>Device (n=80)</c:v>
                </c:pt>
                <c:pt idx="15">
                  <c:v>Control (n=49)</c:v>
                </c:pt>
                <c:pt idx="16">
                  <c:v>Device (n=57)</c:v>
                </c:pt>
                <c:pt idx="17">
                  <c:v>Control (n=46)</c:v>
                </c:pt>
              </c:strCache>
            </c:strRef>
          </c:cat>
          <c:val>
            <c:numRef>
              <c:f>Sheet1!$E$2:$E$19</c:f>
              <c:numCache>
                <c:formatCode>General</c:formatCode>
                <c:ptCount val="18"/>
                <c:pt idx="0">
                  <c:v>49</c:v>
                </c:pt>
                <c:pt idx="1">
                  <c:v>55.3</c:v>
                </c:pt>
                <c:pt idx="2">
                  <c:v>5.9</c:v>
                </c:pt>
                <c:pt idx="3">
                  <c:v>37.4</c:v>
                </c:pt>
                <c:pt idx="4">
                  <c:v>4.5999999999999996</c:v>
                </c:pt>
                <c:pt idx="5">
                  <c:v>42.2</c:v>
                </c:pt>
                <c:pt idx="6">
                  <c:v>4.3</c:v>
                </c:pt>
                <c:pt idx="7">
                  <c:v>34.299999999999997</c:v>
                </c:pt>
                <c:pt idx="8">
                  <c:v>4.5</c:v>
                </c:pt>
                <c:pt idx="9">
                  <c:v>30.9</c:v>
                </c:pt>
                <c:pt idx="10">
                  <c:v>0</c:v>
                </c:pt>
                <c:pt idx="11">
                  <c:v>34.1</c:v>
                </c:pt>
                <c:pt idx="12">
                  <c:v>1.7</c:v>
                </c:pt>
                <c:pt idx="13">
                  <c:v>10.8</c:v>
                </c:pt>
                <c:pt idx="14">
                  <c:v>2.5</c:v>
                </c:pt>
                <c:pt idx="15">
                  <c:v>12.2</c:v>
                </c:pt>
                <c:pt idx="16">
                  <c:v>5.3</c:v>
                </c:pt>
                <c:pt idx="17">
                  <c:v>4.3</c:v>
                </c:pt>
              </c:numCache>
            </c:numRef>
          </c:val>
          <c:extLst>
            <c:ext xmlns:c16="http://schemas.microsoft.com/office/drawing/2014/chart" uri="{C3380CC4-5D6E-409C-BE32-E72D297353CC}">
              <c16:uniqueId val="{00000003-71D8-9C4B-9F10-2EAD415389B6}"/>
            </c:ext>
          </c:extLst>
        </c:ser>
        <c:ser>
          <c:idx val="4"/>
          <c:order val="4"/>
          <c:tx>
            <c:strRef>
              <c:f>Sheet1!$F$1</c:f>
              <c:strCache>
                <c:ptCount val="1"/>
                <c:pt idx="0">
                  <c:v>4+</c:v>
                </c:pt>
              </c:strCache>
            </c:strRef>
          </c:tx>
          <c:spPr>
            <a:solidFill>
              <a:srgbClr val="FF0000"/>
            </a:solidFill>
            <a:ln>
              <a:noFill/>
            </a:ln>
            <a:effectLst/>
          </c:spPr>
          <c:invertIfNegative val="0"/>
          <c:cat>
            <c:strRef>
              <c:f>Sheet1!$A$2:$A$19</c:f>
              <c:strCache>
                <c:ptCount val="18"/>
                <c:pt idx="0">
                  <c:v>Device (n=302)</c:v>
                </c:pt>
                <c:pt idx="1">
                  <c:v>Control (n=311)</c:v>
                </c:pt>
                <c:pt idx="2">
                  <c:v>Device (n=273)</c:v>
                </c:pt>
                <c:pt idx="3">
                  <c:v>Control (n=257)</c:v>
                </c:pt>
                <c:pt idx="4">
                  <c:v>Device (n=240)</c:v>
                </c:pt>
                <c:pt idx="5">
                  <c:v>Control (n=218)</c:v>
                </c:pt>
                <c:pt idx="6">
                  <c:v>Device (n=210)</c:v>
                </c:pt>
                <c:pt idx="7">
                  <c:v>Control (n=175)</c:v>
                </c:pt>
                <c:pt idx="8">
                  <c:v>Device (n=177)</c:v>
                </c:pt>
                <c:pt idx="9">
                  <c:v>Control (n=141)</c:v>
                </c:pt>
                <c:pt idx="10">
                  <c:v>Device (n=167)</c:v>
                </c:pt>
                <c:pt idx="11">
                  <c:v>Control (n=126)</c:v>
                </c:pt>
                <c:pt idx="12">
                  <c:v>Device (n=120)</c:v>
                </c:pt>
                <c:pt idx="13">
                  <c:v>Control (n=74)</c:v>
                </c:pt>
                <c:pt idx="14">
                  <c:v>Device (n=80)</c:v>
                </c:pt>
                <c:pt idx="15">
                  <c:v>Control (n=49)</c:v>
                </c:pt>
                <c:pt idx="16">
                  <c:v>Device (n=57)</c:v>
                </c:pt>
                <c:pt idx="17">
                  <c:v>Control (n=46)</c:v>
                </c:pt>
              </c:strCache>
            </c:strRef>
          </c:cat>
          <c:val>
            <c:numRef>
              <c:f>Sheet1!$F$2:$F$19</c:f>
              <c:numCache>
                <c:formatCode>General</c:formatCode>
                <c:ptCount val="18"/>
                <c:pt idx="0">
                  <c:v>51</c:v>
                </c:pt>
                <c:pt idx="1">
                  <c:v>44.7</c:v>
                </c:pt>
                <c:pt idx="2">
                  <c:v>1.5</c:v>
                </c:pt>
                <c:pt idx="3">
                  <c:v>28.4</c:v>
                </c:pt>
                <c:pt idx="4">
                  <c:v>1.7</c:v>
                </c:pt>
                <c:pt idx="5">
                  <c:v>19.7</c:v>
                </c:pt>
                <c:pt idx="6">
                  <c:v>1</c:v>
                </c:pt>
                <c:pt idx="7">
                  <c:v>18.899999999999999</c:v>
                </c:pt>
                <c:pt idx="8">
                  <c:v>0.6</c:v>
                </c:pt>
                <c:pt idx="9">
                  <c:v>15.6</c:v>
                </c:pt>
                <c:pt idx="10">
                  <c:v>0.6</c:v>
                </c:pt>
                <c:pt idx="11">
                  <c:v>19</c:v>
                </c:pt>
                <c:pt idx="12">
                  <c:v>0</c:v>
                </c:pt>
                <c:pt idx="13">
                  <c:v>4.0999999999999996</c:v>
                </c:pt>
                <c:pt idx="14">
                  <c:v>0</c:v>
                </c:pt>
                <c:pt idx="15">
                  <c:v>8.1999999999999993</c:v>
                </c:pt>
                <c:pt idx="16">
                  <c:v>0</c:v>
                </c:pt>
                <c:pt idx="17">
                  <c:v>4.3</c:v>
                </c:pt>
              </c:numCache>
            </c:numRef>
          </c:val>
          <c:extLst>
            <c:ext xmlns:c16="http://schemas.microsoft.com/office/drawing/2014/chart" uri="{C3380CC4-5D6E-409C-BE32-E72D297353CC}">
              <c16:uniqueId val="{00000005-71D8-9C4B-9F10-2EAD415389B6}"/>
            </c:ext>
          </c:extLst>
        </c:ser>
        <c:dLbls>
          <c:showLegendKey val="0"/>
          <c:showVal val="0"/>
          <c:showCatName val="0"/>
          <c:showSerName val="0"/>
          <c:showPercent val="0"/>
          <c:showBubbleSize val="0"/>
        </c:dLbls>
        <c:gapWidth val="150"/>
        <c:overlap val="100"/>
        <c:axId val="1373186527"/>
        <c:axId val="1384792127"/>
      </c:barChart>
      <c:catAx>
        <c:axId val="1373186527"/>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4792127"/>
        <c:crosses val="autoZero"/>
        <c:auto val="1"/>
        <c:lblAlgn val="ctr"/>
        <c:lblOffset val="100"/>
        <c:noMultiLvlLbl val="0"/>
      </c:catAx>
      <c:valAx>
        <c:axId val="1384792127"/>
        <c:scaling>
          <c:orientation val="minMax"/>
        </c:scaling>
        <c:delete val="0"/>
        <c:axPos val="l"/>
        <c:numFmt formatCode="0%"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318652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FFFF00"/>
                </a:solidFill>
                <a:latin typeface="+mn-lt"/>
                <a:ea typeface="+mn-ea"/>
                <a:cs typeface="+mn-cs"/>
              </a:defRPr>
            </a:pPr>
            <a:r>
              <a:rPr lang="en-US" b="1" dirty="0">
                <a:solidFill>
                  <a:srgbClr val="FFFF00"/>
                </a:solidFill>
              </a:rPr>
              <a:t>MR grade</a:t>
            </a:r>
          </a:p>
        </c:rich>
      </c:tx>
      <c:layout>
        <c:manualLayout>
          <c:xMode val="edge"/>
          <c:yMode val="edge"/>
          <c:x val="0.24434587088015472"/>
          <c:y val="3.2958369167990623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FFFF00"/>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≤1+</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82.3</c:v>
                </c:pt>
              </c:numCache>
            </c:numRef>
          </c:val>
          <c:extLst>
            <c:ext xmlns:c16="http://schemas.microsoft.com/office/drawing/2014/chart" uri="{C3380CC4-5D6E-409C-BE32-E72D297353CC}">
              <c16:uniqueId val="{00000000-5267-9143-B49C-31407A7D38E0}"/>
            </c:ext>
          </c:extLst>
        </c:ser>
        <c:ser>
          <c:idx val="1"/>
          <c:order val="1"/>
          <c:tx>
            <c:strRef>
              <c:f>Sheet1!$C$1</c:f>
              <c:strCache>
                <c:ptCount val="1"/>
                <c:pt idx="0">
                  <c:v>2+</c:v>
                </c:pt>
              </c:strCache>
            </c:strRef>
          </c:tx>
          <c:spPr>
            <a:solidFill>
              <a:schemeClr val="bg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12.7</c:v>
                </c:pt>
              </c:numCache>
            </c:numRef>
          </c:val>
          <c:extLst>
            <c:ext xmlns:c16="http://schemas.microsoft.com/office/drawing/2014/chart" uri="{C3380CC4-5D6E-409C-BE32-E72D297353CC}">
              <c16:uniqueId val="{00000001-5267-9143-B49C-31407A7D38E0}"/>
            </c:ext>
          </c:extLst>
        </c:ser>
        <c:ser>
          <c:idx val="2"/>
          <c:order val="2"/>
          <c:tx>
            <c:strRef>
              <c:f>Sheet1!$D$1</c:f>
              <c:strCache>
                <c:ptCount val="1"/>
                <c:pt idx="0">
                  <c:v>3+</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3.5</c:v>
                </c:pt>
              </c:numCache>
            </c:numRef>
          </c:val>
          <c:extLst>
            <c:ext xmlns:c16="http://schemas.microsoft.com/office/drawing/2014/chart" uri="{C3380CC4-5D6E-409C-BE32-E72D297353CC}">
              <c16:uniqueId val="{00000002-5267-9143-B49C-31407A7D38E0}"/>
            </c:ext>
          </c:extLst>
        </c:ser>
        <c:ser>
          <c:idx val="3"/>
          <c:order val="3"/>
          <c:tx>
            <c:strRef>
              <c:f>Sheet1!$E$1</c:f>
              <c:strCache>
                <c:ptCount val="1"/>
                <c:pt idx="0">
                  <c:v>4+</c:v>
                </c:pt>
              </c:strCache>
            </c:strRef>
          </c:tx>
          <c:spPr>
            <a:solidFill>
              <a:srgbClr val="FF0000"/>
            </a:solidFill>
            <a:ln>
              <a:noFill/>
            </a:ln>
            <a:effectLst/>
          </c:spPr>
          <c:invertIfNegative val="0"/>
          <c:dLbls>
            <c:dLbl>
              <c:idx val="0"/>
              <c:layout>
                <c:manualLayout>
                  <c:x val="0"/>
                  <c:y val="-1.31833476671962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67-9143-B49C-31407A7D38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1.5</c:v>
                </c:pt>
              </c:numCache>
            </c:numRef>
          </c:val>
          <c:extLst>
            <c:ext xmlns:c16="http://schemas.microsoft.com/office/drawing/2014/chart" uri="{C3380CC4-5D6E-409C-BE32-E72D297353CC}">
              <c16:uniqueId val="{00000003-5267-9143-B49C-31407A7D38E0}"/>
            </c:ext>
          </c:extLst>
        </c:ser>
        <c:dLbls>
          <c:dLblPos val="ctr"/>
          <c:showLegendKey val="0"/>
          <c:showVal val="1"/>
          <c:showCatName val="0"/>
          <c:showSerName val="0"/>
          <c:showPercent val="0"/>
          <c:showBubbleSize val="0"/>
        </c:dLbls>
        <c:gapWidth val="82"/>
        <c:overlap val="100"/>
        <c:axId val="885286208"/>
        <c:axId val="900784016"/>
      </c:barChart>
      <c:catAx>
        <c:axId val="88528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784016"/>
        <c:crosses val="autoZero"/>
        <c:auto val="1"/>
        <c:lblAlgn val="ctr"/>
        <c:lblOffset val="100"/>
        <c:noMultiLvlLbl val="0"/>
      </c:catAx>
      <c:valAx>
        <c:axId val="900784016"/>
        <c:scaling>
          <c:orientation val="minMax"/>
        </c:scaling>
        <c:delete val="0"/>
        <c:axPos val="l"/>
        <c:numFmt formatCode="0%"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85286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0.17061</cdr:x>
      <cdr:y>0.23312</cdr:y>
    </cdr:from>
    <cdr:to>
      <cdr:x>0.88236</cdr:x>
      <cdr:y>0.90812</cdr:y>
    </cdr:to>
    <cdr:grpSp>
      <cdr:nvGrpSpPr>
        <cdr:cNvPr id="10" name="Group 9">
          <a:extLst xmlns:a="http://schemas.openxmlformats.org/drawingml/2006/main">
            <a:ext uri="{FF2B5EF4-FFF2-40B4-BE49-F238E27FC236}">
              <a16:creationId xmlns:a16="http://schemas.microsoft.com/office/drawing/2014/main" id="{C490E097-5656-E8E9-807B-7F95A0D3C9C8}"/>
            </a:ext>
          </a:extLst>
        </cdr:cNvPr>
        <cdr:cNvGrpSpPr/>
      </cdr:nvGrpSpPr>
      <cdr:grpSpPr>
        <a:xfrm xmlns:a="http://schemas.openxmlformats.org/drawingml/2006/main">
          <a:off x="1500220" y="960627"/>
          <a:ext cx="6258611" cy="2781499"/>
          <a:chOff x="1500260" y="744200"/>
          <a:chExt cx="6258608" cy="2743200"/>
        </a:xfrm>
      </cdr:grpSpPr>
      <cdr:cxnSp macro="">
        <cdr:nvCxnSpPr>
          <cdr:cNvPr id="2" name="Straight Connector 1">
            <a:extLst xmlns:a="http://schemas.openxmlformats.org/drawingml/2006/main">
              <a:ext uri="{FF2B5EF4-FFF2-40B4-BE49-F238E27FC236}">
                <a16:creationId xmlns:a16="http://schemas.microsoft.com/office/drawing/2014/main" id="{D1186C50-D5B6-7739-2200-AEC88E4C7B92}"/>
              </a:ext>
            </a:extLst>
          </cdr:cNvPr>
          <cdr:cNvCxnSpPr>
            <a:cxnSpLocks xmlns:a="http://schemas.openxmlformats.org/drawingml/2006/main"/>
          </cdr:cNvCxnSpPr>
        </cdr:nvCxnSpPr>
        <cdr:spPr>
          <a:xfrm xmlns:a="http://schemas.openxmlformats.org/drawingml/2006/main" flipV="1">
            <a:off x="1500260" y="744200"/>
            <a:ext cx="0" cy="2743200"/>
          </a:xfrm>
          <a:prstGeom xmlns:a="http://schemas.openxmlformats.org/drawingml/2006/main" prst="line">
            <a:avLst/>
          </a:prstGeom>
          <a:ln xmlns:a="http://schemas.openxmlformats.org/drawingml/2006/main" w="127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3" name="Straight Connector 2">
            <a:extLst xmlns:a="http://schemas.openxmlformats.org/drawingml/2006/main">
              <a:ext uri="{FF2B5EF4-FFF2-40B4-BE49-F238E27FC236}">
                <a16:creationId xmlns:a16="http://schemas.microsoft.com/office/drawing/2014/main" id="{17186045-0D7B-4728-6933-A5E9F69F7F01}"/>
              </a:ext>
            </a:extLst>
          </cdr:cNvPr>
          <cdr:cNvCxnSpPr>
            <a:cxnSpLocks xmlns:a="http://schemas.openxmlformats.org/drawingml/2006/main"/>
          </cdr:cNvCxnSpPr>
        </cdr:nvCxnSpPr>
        <cdr:spPr>
          <a:xfrm xmlns:a="http://schemas.openxmlformats.org/drawingml/2006/main" flipV="1">
            <a:off x="4182521" y="744200"/>
            <a:ext cx="0" cy="2743200"/>
          </a:xfrm>
          <a:prstGeom xmlns:a="http://schemas.openxmlformats.org/drawingml/2006/main" prst="line">
            <a:avLst/>
          </a:prstGeom>
          <a:ln xmlns:a="http://schemas.openxmlformats.org/drawingml/2006/main" w="127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4" name="Straight Connector 3">
            <a:extLst xmlns:a="http://schemas.openxmlformats.org/drawingml/2006/main">
              <a:ext uri="{FF2B5EF4-FFF2-40B4-BE49-F238E27FC236}">
                <a16:creationId xmlns:a16="http://schemas.microsoft.com/office/drawing/2014/main" id="{4D905930-5356-FA48-C38C-032CF1E9D9E6}"/>
              </a:ext>
            </a:extLst>
          </cdr:cNvPr>
          <cdr:cNvCxnSpPr>
            <a:cxnSpLocks xmlns:a="http://schemas.openxmlformats.org/drawingml/2006/main"/>
          </cdr:cNvCxnSpPr>
        </cdr:nvCxnSpPr>
        <cdr:spPr>
          <a:xfrm xmlns:a="http://schemas.openxmlformats.org/drawingml/2006/main" flipV="1">
            <a:off x="5970695" y="744200"/>
            <a:ext cx="0" cy="2743200"/>
          </a:xfrm>
          <a:prstGeom xmlns:a="http://schemas.openxmlformats.org/drawingml/2006/main" prst="line">
            <a:avLst/>
          </a:prstGeom>
          <a:ln xmlns:a="http://schemas.openxmlformats.org/drawingml/2006/main" w="127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5" name="Straight Connector 4">
            <a:extLst xmlns:a="http://schemas.openxmlformats.org/drawingml/2006/main">
              <a:ext uri="{FF2B5EF4-FFF2-40B4-BE49-F238E27FC236}">
                <a16:creationId xmlns:a16="http://schemas.microsoft.com/office/drawing/2014/main" id="{A05339B4-0C4F-B271-C79D-6FD4B0B07473}"/>
              </a:ext>
            </a:extLst>
          </cdr:cNvPr>
          <cdr:cNvCxnSpPr>
            <a:cxnSpLocks xmlns:a="http://schemas.openxmlformats.org/drawingml/2006/main"/>
          </cdr:cNvCxnSpPr>
        </cdr:nvCxnSpPr>
        <cdr:spPr>
          <a:xfrm xmlns:a="http://schemas.openxmlformats.org/drawingml/2006/main" flipV="1">
            <a:off x="5076608" y="744200"/>
            <a:ext cx="0" cy="2743200"/>
          </a:xfrm>
          <a:prstGeom xmlns:a="http://schemas.openxmlformats.org/drawingml/2006/main" prst="line">
            <a:avLst/>
          </a:prstGeom>
          <a:ln xmlns:a="http://schemas.openxmlformats.org/drawingml/2006/main" w="127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6" name="Straight Connector 5">
            <a:extLst xmlns:a="http://schemas.openxmlformats.org/drawingml/2006/main">
              <a:ext uri="{FF2B5EF4-FFF2-40B4-BE49-F238E27FC236}">
                <a16:creationId xmlns:a16="http://schemas.microsoft.com/office/drawing/2014/main" id="{8A4B188C-F453-C1C1-B6E7-367A99C283BA}"/>
              </a:ext>
            </a:extLst>
          </cdr:cNvPr>
          <cdr:cNvCxnSpPr>
            <a:cxnSpLocks xmlns:a="http://schemas.openxmlformats.org/drawingml/2006/main"/>
          </cdr:cNvCxnSpPr>
        </cdr:nvCxnSpPr>
        <cdr:spPr>
          <a:xfrm xmlns:a="http://schemas.openxmlformats.org/drawingml/2006/main" flipV="1">
            <a:off x="6864782" y="744200"/>
            <a:ext cx="0" cy="2743200"/>
          </a:xfrm>
          <a:prstGeom xmlns:a="http://schemas.openxmlformats.org/drawingml/2006/main" prst="line">
            <a:avLst/>
          </a:prstGeom>
          <a:ln xmlns:a="http://schemas.openxmlformats.org/drawingml/2006/main" w="127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7" name="Straight Connector 6">
            <a:extLst xmlns:a="http://schemas.openxmlformats.org/drawingml/2006/main">
              <a:ext uri="{FF2B5EF4-FFF2-40B4-BE49-F238E27FC236}">
                <a16:creationId xmlns:a16="http://schemas.microsoft.com/office/drawing/2014/main" id="{C38C1778-5A45-B25D-889A-E8B95A805EB3}"/>
              </a:ext>
            </a:extLst>
          </cdr:cNvPr>
          <cdr:cNvCxnSpPr>
            <a:cxnSpLocks xmlns:a="http://schemas.openxmlformats.org/drawingml/2006/main"/>
          </cdr:cNvCxnSpPr>
        </cdr:nvCxnSpPr>
        <cdr:spPr>
          <a:xfrm xmlns:a="http://schemas.openxmlformats.org/drawingml/2006/main" flipV="1">
            <a:off x="7758868" y="744200"/>
            <a:ext cx="0" cy="2743200"/>
          </a:xfrm>
          <a:prstGeom xmlns:a="http://schemas.openxmlformats.org/drawingml/2006/main" prst="line">
            <a:avLst/>
          </a:prstGeom>
          <a:ln xmlns:a="http://schemas.openxmlformats.org/drawingml/2006/main" w="127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8" name="Straight Connector 7">
            <a:extLst xmlns:a="http://schemas.openxmlformats.org/drawingml/2006/main">
              <a:ext uri="{FF2B5EF4-FFF2-40B4-BE49-F238E27FC236}">
                <a16:creationId xmlns:a16="http://schemas.microsoft.com/office/drawing/2014/main" id="{3B8F6716-2038-6E4B-86E2-02502B10874A}"/>
              </a:ext>
            </a:extLst>
          </cdr:cNvPr>
          <cdr:cNvCxnSpPr>
            <a:cxnSpLocks xmlns:a="http://schemas.openxmlformats.org/drawingml/2006/main"/>
          </cdr:cNvCxnSpPr>
        </cdr:nvCxnSpPr>
        <cdr:spPr>
          <a:xfrm xmlns:a="http://schemas.openxmlformats.org/drawingml/2006/main" flipV="1">
            <a:off x="2394347" y="744200"/>
            <a:ext cx="0" cy="2743200"/>
          </a:xfrm>
          <a:prstGeom xmlns:a="http://schemas.openxmlformats.org/drawingml/2006/main" prst="line">
            <a:avLst/>
          </a:prstGeom>
          <a:ln xmlns:a="http://schemas.openxmlformats.org/drawingml/2006/main" w="127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9" name="Straight Connector 8">
            <a:extLst xmlns:a="http://schemas.openxmlformats.org/drawingml/2006/main">
              <a:ext uri="{FF2B5EF4-FFF2-40B4-BE49-F238E27FC236}">
                <a16:creationId xmlns:a16="http://schemas.microsoft.com/office/drawing/2014/main" id="{09C91584-CDAC-3F0C-E6BA-36A9A45D13E9}"/>
              </a:ext>
            </a:extLst>
          </cdr:cNvPr>
          <cdr:cNvCxnSpPr>
            <a:cxnSpLocks xmlns:a="http://schemas.openxmlformats.org/drawingml/2006/main"/>
          </cdr:cNvCxnSpPr>
        </cdr:nvCxnSpPr>
        <cdr:spPr>
          <a:xfrm xmlns:a="http://schemas.openxmlformats.org/drawingml/2006/main" flipV="1">
            <a:off x="3288434" y="744200"/>
            <a:ext cx="0" cy="2743200"/>
          </a:xfrm>
          <a:prstGeom xmlns:a="http://schemas.openxmlformats.org/drawingml/2006/main" prst="line">
            <a:avLst/>
          </a:prstGeom>
          <a:ln xmlns:a="http://schemas.openxmlformats.org/drawingml/2006/main" w="127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3" name="Rectangle 3"/>
          <p:cNvSpPr>
            <a:spLocks noGrp="1" noChangeArrowheads="1"/>
          </p:cNvSpPr>
          <p:nvPr>
            <p:ph type="dt" sz="quarter" idx="1"/>
          </p:nvPr>
        </p:nvSpPr>
        <p:spPr bwMode="auto">
          <a:xfrm>
            <a:off x="4016375"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16375"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120BD924-28BB-4ACF-9591-266011CB8613}" type="slidenum">
              <a:rPr lang="en-US"/>
              <a:pPr>
                <a:defRPr/>
              </a:pPr>
              <a:t>‹#›</a:t>
            </a:fld>
            <a:endParaRPr lang="en-US"/>
          </a:p>
        </p:txBody>
      </p:sp>
    </p:spTree>
    <p:extLst>
      <p:ext uri="{BB962C8B-B14F-4D97-AF65-F5344CB8AC3E}">
        <p14:creationId xmlns:p14="http://schemas.microsoft.com/office/powerpoint/2010/main" val="142379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5" name="Rectangle 3"/>
          <p:cNvSpPr>
            <a:spLocks noGrp="1" noChangeArrowheads="1"/>
          </p:cNvSpPr>
          <p:nvPr>
            <p:ph type="dt" idx="1"/>
          </p:nvPr>
        </p:nvSpPr>
        <p:spPr bwMode="auto">
          <a:xfrm>
            <a:off x="4016375"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19100" y="703263"/>
            <a:ext cx="6248400" cy="3516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563" y="4452938"/>
            <a:ext cx="5197475" cy="4216400"/>
          </a:xfrm>
          <a:prstGeom prst="rect">
            <a:avLst/>
          </a:prstGeom>
          <a:noFill/>
          <a:ln>
            <a:noFill/>
          </a:ln>
          <a:effectLst/>
        </p:spPr>
        <p:txBody>
          <a:bodyPr vert="horz" wrap="square" lIns="94038" tIns="47020" rIns="94038" bIns="47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16375"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FAE678BB-763C-40DF-B781-F9D40CCA79A2}" type="slidenum">
              <a:rPr lang="en-US"/>
              <a:pPr>
                <a:defRPr/>
              </a:pPr>
              <a:t>‹#›</a:t>
            </a:fld>
            <a:endParaRPr lang="en-US"/>
          </a:p>
        </p:txBody>
      </p:sp>
    </p:spTree>
    <p:extLst>
      <p:ext uri="{BB962C8B-B14F-4D97-AF65-F5344CB8AC3E}">
        <p14:creationId xmlns:p14="http://schemas.microsoft.com/office/powerpoint/2010/main" val="1762262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2456382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12</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12</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64959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13</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13</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598741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896086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027594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174638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333371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2225865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362269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843944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93285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3</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3</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2657387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066147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33</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33</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888610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34</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34</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156599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35</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35</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385721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36</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36</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437517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37</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37</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sz="1800" dirty="0">
                <a:effectLst/>
                <a:latin typeface="Arial" panose="020B0604020202020204" pitchFamily="34" charset="0"/>
                <a:ea typeface="Times New Roman" panose="02020603050405020304" pitchFamily="18" charset="0"/>
              </a:rPr>
              <a:t>Equivalent drugs for each class and its maximum total daily dose include enalapril 40 mg for ACE inhibitors and ARBs, spironolactone 50 mg for aldosterone inhibitors, and carvedilol 100 mg for beta blockers. For ARNIs the equivalent dose of valsartan was used in the analysis. Original dosages of vasodilators (nitrates and hydralazine) were used. Drug equivalent dose is calculated by (daily dose / maximum total daily dose) * equivalent drug maximum total daily dose for each class. The average total daily equivalent dosage during the period were calculated as the sum of the drug equivalent dose used during the period divided by days on drug for individual subjects. </a:t>
            </a:r>
            <a:r>
              <a:rPr lang="en-US" sz="1800" dirty="0">
                <a:effectLst/>
                <a:latin typeface="Arial" panose="020B0604020202020204" pitchFamily="34" charset="0"/>
                <a:ea typeface="Calibri" panose="020F0502020204030204" pitchFamily="34" charset="0"/>
              </a:rPr>
              <a:t>Methodology modified from World Health Organization Collaborating Centre for Drug Statistics Methodology. Available from: http://</a:t>
            </a:r>
            <a:r>
              <a:rPr lang="en-US" sz="1800" dirty="0" err="1">
                <a:effectLst/>
                <a:latin typeface="Arial" panose="020B0604020202020204" pitchFamily="34" charset="0"/>
                <a:ea typeface="Calibri" panose="020F0502020204030204" pitchFamily="34" charset="0"/>
              </a:rPr>
              <a:t>www.whocc.no</a:t>
            </a:r>
            <a:r>
              <a:rPr lang="en-US" sz="1800" dirty="0">
                <a:effectLst/>
                <a:latin typeface="Arial" panose="020B0604020202020204" pitchFamily="34" charset="0"/>
                <a:ea typeface="Calibri" panose="020F0502020204030204" pitchFamily="34" charset="0"/>
              </a:rPr>
              <a:t>/</a:t>
            </a:r>
            <a:r>
              <a:rPr lang="en-US" sz="1800" dirty="0" err="1">
                <a:effectLst/>
                <a:latin typeface="Arial" panose="020B0604020202020204" pitchFamily="34" charset="0"/>
                <a:ea typeface="Calibri" panose="020F0502020204030204" pitchFamily="34" charset="0"/>
              </a:rPr>
              <a:t>atc_ddd_publications</a:t>
            </a:r>
            <a:r>
              <a:rPr lang="en-US" sz="1800" dirty="0">
                <a:effectLst/>
                <a:latin typeface="Arial" panose="020B0604020202020204" pitchFamily="34" charset="0"/>
                <a:ea typeface="Calibri" panose="020F0502020204030204" pitchFamily="34" charset="0"/>
              </a:rPr>
              <a:t>/</a:t>
            </a:r>
            <a:r>
              <a:rPr lang="en-US" sz="1800" dirty="0" err="1">
                <a:effectLst/>
                <a:latin typeface="Arial" panose="020B0604020202020204" pitchFamily="34" charset="0"/>
                <a:ea typeface="Calibri" panose="020F0502020204030204" pitchFamily="34" charset="0"/>
              </a:rPr>
              <a:t>atc_ddd_index</a:t>
            </a:r>
            <a:r>
              <a:rPr lang="en-US" sz="1800" dirty="0">
                <a:effectLst/>
                <a:latin typeface="Arial" panose="020B060402020202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1994250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2827203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550522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40</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40</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936946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79648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955706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10017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C56B38F-EC4A-4B53-8EF7-317A2392EFA8}"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marL="0" marR="0" lvl="0" indent="0" algn="r" defTabSz="939800" rtl="0" eaLnBrk="1" fontAlgn="base" latinLnBrk="0" hangingPunct="1">
              <a:lnSpc>
                <a:spcPct val="100000"/>
              </a:lnSpc>
              <a:spcBef>
                <a:spcPct val="0"/>
              </a:spcBef>
              <a:spcAft>
                <a:spcPct val="0"/>
              </a:spcAft>
              <a:buClrTx/>
              <a:buSzTx/>
              <a:buFontTx/>
              <a:buNone/>
              <a:tabLst/>
              <a:defRPr/>
            </a:pPr>
            <a:fld id="{1503E6FF-46BE-4FDC-873A-65694A840145}" type="slidenum">
              <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2539840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7</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7</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4039293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8</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8</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26553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9</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9</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3962322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10</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10</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1692957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11</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11</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US"/>
              <a:t>This is the </a:t>
            </a:r>
            <a:r>
              <a:rPr lang="en-US" b="1"/>
              <a:t>Bulleted List</a:t>
            </a:r>
            <a:r>
              <a:rPr lang="en-US"/>
              <a:t> slide.</a:t>
            </a:r>
          </a:p>
          <a:p>
            <a:pPr marL="228600" indent="-228600" eaLnBrk="1" hangingPunct="1"/>
            <a:r>
              <a:rPr lang="en-US"/>
              <a:t>To create this particular slide, click the </a:t>
            </a:r>
            <a:r>
              <a:rPr lang="en-US" b="1" i="1"/>
              <a:t>NEW SLIDE</a:t>
            </a:r>
            <a:r>
              <a:rPr lang="en-US"/>
              <a:t> button on your toolbar and choose the </a:t>
            </a:r>
            <a:r>
              <a:rPr lang="en-US" b="1" i="1"/>
              <a:t>BULLETED LIST</a:t>
            </a:r>
            <a:r>
              <a:rPr lang="en-US"/>
              <a:t> format. (Top row, second from left)</a:t>
            </a:r>
          </a:p>
          <a:p>
            <a:pPr marL="228600" indent="-228600" eaLnBrk="1" hangingPunct="1"/>
            <a:r>
              <a:rPr lang="en-US"/>
              <a:t>The </a:t>
            </a:r>
            <a:r>
              <a:rPr lang="en-US" b="1"/>
              <a:t>Sub-Heading</a:t>
            </a:r>
            <a:r>
              <a:rPr lang="en-US"/>
              <a:t> and </a:t>
            </a:r>
            <a:r>
              <a:rPr lang="en-US" b="1"/>
              <a:t>footnote</a:t>
            </a:r>
            <a:r>
              <a:rPr lang="en-US"/>
              <a:t> will not appear when you insert a new slide. If you need either one, copy and paste it from the sample slide.</a:t>
            </a:r>
          </a:p>
          <a:p>
            <a:pPr marL="228600" indent="-228600" eaLnBrk="1" hangingPunct="1"/>
            <a:r>
              <a:rPr lang="en-US"/>
              <a:t>If you choose not to use a </a:t>
            </a:r>
            <a:r>
              <a:rPr lang="en-US" b="1"/>
              <a:t>Sub-Heading</a:t>
            </a:r>
            <a:r>
              <a:rPr lang="en-US"/>
              <a:t>, let us know when you hand in your presentation for clean-up and we’ll adjust where the bullets begin on your master page.</a:t>
            </a:r>
          </a:p>
          <a:p>
            <a:pPr marL="228600" indent="-228600" eaLnBrk="1" hangingPunct="1"/>
            <a:r>
              <a:rPr lang="en-US"/>
              <a:t>Also, be sure to insert the presentation title onto the </a:t>
            </a:r>
            <a:r>
              <a:rPr lang="en-US" b="1" i="1"/>
              <a:t>BULLETED LIST</a:t>
            </a:r>
            <a:r>
              <a:rPr lang="en-US"/>
              <a:t> </a:t>
            </a:r>
            <a:r>
              <a:rPr lang="en-US" b="1" i="1"/>
              <a:t>MASTER</a:t>
            </a:r>
            <a:r>
              <a:rPr lang="en-US"/>
              <a:t> as follows:</a:t>
            </a:r>
          </a:p>
          <a:p>
            <a:pPr marL="228600" indent="-228600" eaLnBrk="1" hangingPunct="1">
              <a:buFontTx/>
              <a:buAutoNum type="arabicPeriod"/>
            </a:pPr>
            <a:r>
              <a:rPr lang="en-US"/>
              <a:t>Choose </a:t>
            </a:r>
            <a:r>
              <a:rPr lang="en-US" b="1" i="1"/>
              <a:t>View / Master / Slide Master</a:t>
            </a:r>
            <a:r>
              <a:rPr lang="en-US"/>
              <a:t> from your menu.</a:t>
            </a:r>
          </a:p>
          <a:p>
            <a:pPr marL="228600" indent="-228600" eaLnBrk="1" hangingPunct="1">
              <a:buFontTx/>
              <a:buAutoNum type="arabicPeriod"/>
            </a:pPr>
            <a:r>
              <a:rPr lang="en-US"/>
              <a:t>Select the text at the bottom of the slide and type in a short version of your presentation title.</a:t>
            </a:r>
          </a:p>
          <a:p>
            <a:pPr marL="228600" indent="-228600" eaLnBrk="1" hangingPunct="1">
              <a:buFontTx/>
              <a:buAutoNum type="arabicPeriod"/>
            </a:pPr>
            <a:r>
              <a:rPr lang="en-US"/>
              <a:t>Click the </a:t>
            </a:r>
            <a:r>
              <a:rPr lang="en-US" b="1" i="1"/>
              <a:t>SLIDE VIEW</a:t>
            </a:r>
            <a:r>
              <a:rPr lang="en-US"/>
              <a:t> button in the lower left hand part of your screen to return to the slide show. (Small white rectangle)</a:t>
            </a:r>
          </a:p>
        </p:txBody>
      </p:sp>
    </p:spTree>
    <p:extLst>
      <p:ext uri="{BB962C8B-B14F-4D97-AF65-F5344CB8AC3E}">
        <p14:creationId xmlns:p14="http://schemas.microsoft.com/office/powerpoint/2010/main" val="984592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42"/>
          <p:cNvSpPr>
            <a:spLocks noChangeArrowheads="1"/>
          </p:cNvSpPr>
          <p:nvPr/>
        </p:nvSpPr>
        <p:spPr bwMode="auto">
          <a:xfrm>
            <a:off x="561975" y="2959894"/>
            <a:ext cx="8185150" cy="709613"/>
          </a:xfrm>
          <a:prstGeom prst="rect">
            <a:avLst/>
          </a:prstGeom>
          <a:noFill/>
          <a:ln>
            <a:noFill/>
          </a:ln>
          <a:effectLst>
            <a:outerShdw dist="45791" dir="8778596" algn="ctr" rotWithShape="0">
              <a:schemeClr val="bg2"/>
            </a:outerShdw>
          </a:effectLst>
        </p:spPr>
        <p:txBody>
          <a:bodyPr anchor="ctr" anchorCtr="1"/>
          <a:lstStyle/>
          <a:p>
            <a:pPr algn="ctr">
              <a:lnSpc>
                <a:spcPct val="95000"/>
              </a:lnSpc>
              <a:buClr>
                <a:schemeClr val="tx2"/>
              </a:buClr>
              <a:defRPr/>
            </a:pPr>
            <a:endParaRPr lang="en-US" sz="1950">
              <a:solidFill>
                <a:srgbClr val="DDDDDD"/>
              </a:solidFill>
              <a:ea typeface="ヒラギノ角ゴ Pro W3" pitchFamily="-111" charset="-128"/>
              <a:cs typeface="+mn-cs"/>
            </a:endParaRPr>
          </a:p>
          <a:p>
            <a:pPr algn="ctr">
              <a:lnSpc>
                <a:spcPct val="95000"/>
              </a:lnSpc>
              <a:buClr>
                <a:schemeClr val="tx2"/>
              </a:buClr>
              <a:defRPr/>
            </a:pPr>
            <a:endParaRPr lang="en-US" sz="1950">
              <a:solidFill>
                <a:srgbClr val="DDDDDD"/>
              </a:solidFill>
              <a:ea typeface="ヒラギノ角ゴ Pro W3" pitchFamily="-111" charset="-128"/>
              <a:cs typeface="+mn-cs"/>
            </a:endParaRPr>
          </a:p>
        </p:txBody>
      </p:sp>
      <p:sp>
        <p:nvSpPr>
          <p:cNvPr id="5123" name="Rectangle 3"/>
          <p:cNvSpPr>
            <a:spLocks noGrp="1" noChangeArrowheads="1"/>
          </p:cNvSpPr>
          <p:nvPr>
            <p:ph type="ctrTitle"/>
          </p:nvPr>
        </p:nvSpPr>
        <p:spPr>
          <a:xfrm>
            <a:off x="792164" y="1056598"/>
            <a:ext cx="7589837" cy="484748"/>
          </a:xfrm>
        </p:spPr>
        <p:txBody>
          <a:bodyPr lIns="0" rIns="0" anchor="ctr">
            <a:spAutoFit/>
          </a:bodyPr>
          <a:lstStyle>
            <a:lvl1pPr>
              <a:lnSpc>
                <a:spcPct val="85000"/>
              </a:lnSpc>
              <a:defRPr sz="3000">
                <a:solidFill>
                  <a:schemeClr val="tx2"/>
                </a:solidFill>
              </a:defRPr>
            </a:lvl1pPr>
          </a:lstStyle>
          <a:p>
            <a:pPr lvl="0"/>
            <a:r>
              <a:rPr lang="en-US" noProof="0" dirty="0"/>
              <a:t>Click to edit Master title style</a:t>
            </a:r>
          </a:p>
        </p:txBody>
      </p:sp>
      <p:sp>
        <p:nvSpPr>
          <p:cNvPr id="5124" name="Rectangle 4"/>
          <p:cNvSpPr>
            <a:spLocks noGrp="1" noChangeArrowheads="1"/>
          </p:cNvSpPr>
          <p:nvPr>
            <p:ph type="subTitle" idx="1"/>
          </p:nvPr>
        </p:nvSpPr>
        <p:spPr>
          <a:xfrm>
            <a:off x="457200" y="2418160"/>
            <a:ext cx="8185150" cy="666750"/>
          </a:xfrm>
        </p:spPr>
        <p:txBody>
          <a:bodyPr anchorCtr="1"/>
          <a:lstStyle>
            <a:lvl1pPr marL="0" indent="0" algn="ctr">
              <a:buSzTx/>
              <a:buFontTx/>
              <a:buNone/>
              <a:defRPr sz="2500" i="1" baseline="0"/>
            </a:lvl1pPr>
          </a:lstStyle>
          <a:p>
            <a:pPr lvl="0"/>
            <a:r>
              <a:rPr lang="en-US" noProof="0" dirty="0"/>
              <a:t>Click to edit Master subtitle style</a:t>
            </a:r>
          </a:p>
        </p:txBody>
      </p:sp>
      <p:pic>
        <p:nvPicPr>
          <p:cNvPr id="5" name="Picture 4" descr="TCT18_CRF_pres_slide_16-9_blue.jpg"/>
          <p:cNvPicPr>
            <a:picLocks noChangeAspect="1"/>
          </p:cNvPicPr>
          <p:nvPr userDrawn="1"/>
        </p:nvPicPr>
        <p:blipFill>
          <a:blip r:embed="rId3" cstate="print"/>
          <a:stretch>
            <a:fillRect/>
          </a:stretch>
        </p:blipFill>
        <p:spPr>
          <a:xfrm>
            <a:off x="1354" y="0"/>
            <a:ext cx="9141291" cy="5143500"/>
          </a:xfrm>
          <a:prstGeom prst="rect">
            <a:avLst/>
          </a:prstGeom>
        </p:spPr>
      </p:pic>
      <p:pic>
        <p:nvPicPr>
          <p:cNvPr id="6" name="Picture 5" descr="TCT18-ppt-slide-no-logos-16-9_01.jpg"/>
          <p:cNvPicPr>
            <a:picLocks noChangeAspect="1"/>
          </p:cNvPicPr>
          <p:nvPr userDrawn="1"/>
        </p:nvPicPr>
        <p:blipFill>
          <a:blip r:embed="rId4" cstate="print"/>
          <a:stretch>
            <a:fillRect/>
          </a:stretch>
        </p:blipFill>
        <p:spPr>
          <a:xfrm>
            <a:off x="1354" y="0"/>
            <a:ext cx="9141291" cy="5143500"/>
          </a:xfrm>
          <a:prstGeom prst="rect">
            <a:avLst/>
          </a:prstGeom>
        </p:spPr>
      </p:pic>
      <p:pic>
        <p:nvPicPr>
          <p:cNvPr id="7" name="Picture 6" descr="TCT18-ppt-slide-no-logos-no-bar-16-9_01.jpg"/>
          <p:cNvPicPr>
            <a:picLocks noChangeAspect="1"/>
          </p:cNvPicPr>
          <p:nvPr userDrawn="1"/>
        </p:nvPicPr>
        <p:blipFill>
          <a:blip r:embed="rId5" cstate="print"/>
          <a:stretch>
            <a:fillRect/>
          </a:stretch>
        </p:blipFill>
        <p:spPr>
          <a:xfrm>
            <a:off x="1354" y="0"/>
            <a:ext cx="9141291" cy="5143500"/>
          </a:xfrm>
          <a:prstGeom prst="rect">
            <a:avLst/>
          </a:prstGeom>
        </p:spPr>
      </p:pic>
    </p:spTree>
    <p:extLst>
      <p:ext uri="{BB962C8B-B14F-4D97-AF65-F5344CB8AC3E}">
        <p14:creationId xmlns:p14="http://schemas.microsoft.com/office/powerpoint/2010/main" val="68902624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baseline="0"/>
            </a:lvl1pPr>
          </a:lstStyle>
          <a:p>
            <a:r>
              <a:rPr lang="en-US" dirty="0"/>
              <a:t>Click to edit Master title style</a:t>
            </a:r>
          </a:p>
        </p:txBody>
      </p:sp>
      <p:sp>
        <p:nvSpPr>
          <p:cNvPr id="3" name="Content Placeholder 2"/>
          <p:cNvSpPr>
            <a:spLocks noGrp="1"/>
          </p:cNvSpPr>
          <p:nvPr>
            <p:ph idx="1"/>
          </p:nvPr>
        </p:nvSpPr>
        <p:spPr/>
        <p:txBody>
          <a:bodyPr/>
          <a:lstStyle>
            <a:lvl1pPr>
              <a:defRPr sz="2100" baseline="0"/>
            </a:lvl1pPr>
            <a:lvl2pPr>
              <a:defRPr sz="1800" baseline="0"/>
            </a:lvl2pPr>
            <a:lvl3pPr>
              <a:defRPr sz="1600" baseline="0"/>
            </a:lvl3pPr>
            <a:lvl4pPr>
              <a:defRPr sz="1400" baseline="0"/>
            </a:lvl4pPr>
            <a:lvl5pPr>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TCT18_CRF_pres_slide_16-9_blue.jpg"/>
          <p:cNvPicPr>
            <a:picLocks noChangeAspect="1"/>
          </p:cNvPicPr>
          <p:nvPr userDrawn="1"/>
        </p:nvPicPr>
        <p:blipFill>
          <a:blip r:embed="rId2" cstate="print"/>
          <a:stretch>
            <a:fillRect/>
          </a:stretch>
        </p:blipFill>
        <p:spPr>
          <a:xfrm>
            <a:off x="1354" y="0"/>
            <a:ext cx="9141291" cy="5143500"/>
          </a:xfrm>
          <a:prstGeom prst="rect">
            <a:avLst/>
          </a:prstGeom>
        </p:spPr>
      </p:pic>
      <p:pic>
        <p:nvPicPr>
          <p:cNvPr id="5" name="Picture 4" descr="TCT18-ppt-slide-no-logos-16-9_01.jpg"/>
          <p:cNvPicPr>
            <a:picLocks noChangeAspect="1"/>
          </p:cNvPicPr>
          <p:nvPr userDrawn="1"/>
        </p:nvPicPr>
        <p:blipFill>
          <a:blip r:embed="rId3" cstate="print"/>
          <a:stretch>
            <a:fillRect/>
          </a:stretch>
        </p:blipFill>
        <p:spPr>
          <a:xfrm>
            <a:off x="0" y="0"/>
            <a:ext cx="9141291" cy="5143500"/>
          </a:xfrm>
          <a:prstGeom prst="rect">
            <a:avLst/>
          </a:prstGeom>
        </p:spPr>
      </p:pic>
      <p:pic>
        <p:nvPicPr>
          <p:cNvPr id="6" name="Picture 5" descr="TCT18-ppt-slide-no-logos-no-bar-16-9_01.jpg"/>
          <p:cNvPicPr>
            <a:picLocks noChangeAspect="1"/>
          </p:cNvPicPr>
          <p:nvPr userDrawn="1"/>
        </p:nvPicPr>
        <p:blipFill>
          <a:blip r:embed="rId4" cstate="print"/>
          <a:stretch>
            <a:fillRect/>
          </a:stretch>
        </p:blipFill>
        <p:spPr>
          <a:xfrm>
            <a:off x="2709" y="0"/>
            <a:ext cx="9141291" cy="5143500"/>
          </a:xfrm>
          <a:prstGeom prst="rect">
            <a:avLst/>
          </a:prstGeom>
        </p:spPr>
      </p:pic>
    </p:spTree>
    <p:extLst>
      <p:ext uri="{BB962C8B-B14F-4D97-AF65-F5344CB8AC3E}">
        <p14:creationId xmlns:p14="http://schemas.microsoft.com/office/powerpoint/2010/main" val="284050415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TCT18-ppt-slide-no-logos-no-bar-16-9_01.jpg"/>
          <p:cNvPicPr>
            <a:picLocks noChangeAspect="1"/>
          </p:cNvPicPr>
          <p:nvPr userDrawn="1"/>
        </p:nvPicPr>
        <p:blipFill>
          <a:blip r:embed="rId2" cstate="print"/>
          <a:stretch>
            <a:fillRect/>
          </a:stretch>
        </p:blipFill>
        <p:spPr>
          <a:xfrm>
            <a:off x="1354" y="0"/>
            <a:ext cx="9141291" cy="5143500"/>
          </a:xfrm>
          <a:prstGeom prst="rect">
            <a:avLst/>
          </a:prstGeom>
        </p:spPr>
      </p:pic>
    </p:spTree>
    <p:extLst>
      <p:ext uri="{BB962C8B-B14F-4D97-AF65-F5344CB8AC3E}">
        <p14:creationId xmlns:p14="http://schemas.microsoft.com/office/powerpoint/2010/main" val="411538626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CT18-ppt-slide-no-logos-no-bar-16-9_01.jpg"/>
          <p:cNvPicPr>
            <a:picLocks noChangeAspect="1"/>
          </p:cNvPicPr>
          <p:nvPr userDrawn="1"/>
        </p:nvPicPr>
        <p:blipFill>
          <a:blip r:embed="rId2" cstate="print"/>
          <a:stretch>
            <a:fillRect/>
          </a:stretch>
        </p:blipFill>
        <p:spPr>
          <a:xfrm>
            <a:off x="1354" y="0"/>
            <a:ext cx="9141291" cy="5143500"/>
          </a:xfrm>
          <a:prstGeom prst="rect">
            <a:avLst/>
          </a:prstGeom>
        </p:spPr>
      </p:pic>
    </p:spTree>
    <p:extLst>
      <p:ext uri="{BB962C8B-B14F-4D97-AF65-F5344CB8AC3E}">
        <p14:creationId xmlns:p14="http://schemas.microsoft.com/office/powerpoint/2010/main" val="283835046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TCT18_CRF_pres_slide_16-9_blue.jpg"/>
          <p:cNvPicPr>
            <a:picLocks noChangeAspect="1"/>
          </p:cNvPicPr>
          <p:nvPr userDrawn="1"/>
        </p:nvPicPr>
        <p:blipFill>
          <a:blip r:embed="rId2" cstate="print"/>
          <a:stretch>
            <a:fillRect/>
          </a:stretch>
        </p:blipFill>
        <p:spPr>
          <a:xfrm>
            <a:off x="1354" y="0"/>
            <a:ext cx="9141291" cy="5143500"/>
          </a:xfrm>
          <a:prstGeom prst="rect">
            <a:avLst/>
          </a:prstGeom>
        </p:spPr>
      </p:pic>
      <p:pic>
        <p:nvPicPr>
          <p:cNvPr id="4" name="Picture 3" descr="TCT18-ppt-slide-no-logos-16-9_01.jpg"/>
          <p:cNvPicPr>
            <a:picLocks noChangeAspect="1"/>
          </p:cNvPicPr>
          <p:nvPr userDrawn="1"/>
        </p:nvPicPr>
        <p:blipFill>
          <a:blip r:embed="rId3" cstate="print"/>
          <a:stretch>
            <a:fillRect/>
          </a:stretch>
        </p:blipFill>
        <p:spPr>
          <a:xfrm>
            <a:off x="2709" y="0"/>
            <a:ext cx="9141291" cy="5143500"/>
          </a:xfrm>
          <a:prstGeom prst="rect">
            <a:avLst/>
          </a:prstGeom>
        </p:spPr>
      </p:pic>
      <p:pic>
        <p:nvPicPr>
          <p:cNvPr id="5" name="Picture 4" descr="TCT18-ppt-slide-no-logos-no-bar-16-9_01.jpg"/>
          <p:cNvPicPr>
            <a:picLocks noChangeAspect="1"/>
          </p:cNvPicPr>
          <p:nvPr userDrawn="1"/>
        </p:nvPicPr>
        <p:blipFill>
          <a:blip r:embed="rId4" cstate="print"/>
          <a:stretch>
            <a:fillRect/>
          </a:stretch>
        </p:blipFill>
        <p:spPr>
          <a:xfrm>
            <a:off x="2709" y="0"/>
            <a:ext cx="9141291" cy="5143500"/>
          </a:xfrm>
          <a:prstGeom prst="rect">
            <a:avLst/>
          </a:prstGeom>
        </p:spPr>
      </p:pic>
    </p:spTree>
    <p:extLst>
      <p:ext uri="{BB962C8B-B14F-4D97-AF65-F5344CB8AC3E}">
        <p14:creationId xmlns:p14="http://schemas.microsoft.com/office/powerpoint/2010/main" val="115352156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TCT18-ppt-slide-no-logos-16-9_01.jpg"/>
          <p:cNvPicPr>
            <a:picLocks noChangeAspect="1"/>
          </p:cNvPicPr>
          <p:nvPr userDrawn="1"/>
        </p:nvPicPr>
        <p:blipFill>
          <a:blip r:embed="rId2" cstate="print"/>
          <a:stretch>
            <a:fillRect/>
          </a:stretch>
        </p:blipFill>
        <p:spPr>
          <a:xfrm>
            <a:off x="1354" y="0"/>
            <a:ext cx="9141291" cy="5143500"/>
          </a:xfrm>
          <a:prstGeom prst="rect">
            <a:avLst/>
          </a:prstGeom>
        </p:spPr>
      </p:pic>
      <p:pic>
        <p:nvPicPr>
          <p:cNvPr id="3" name="Picture 2" descr="TCT18-ppt-slide-no-logos-no-bar-16-9_01.jpg"/>
          <p:cNvPicPr>
            <a:picLocks noChangeAspect="1"/>
          </p:cNvPicPr>
          <p:nvPr userDrawn="1"/>
        </p:nvPicPr>
        <p:blipFill>
          <a:blip r:embed="rId3" cstate="print"/>
          <a:stretch>
            <a:fillRect/>
          </a:stretch>
        </p:blipFill>
        <p:spPr>
          <a:xfrm>
            <a:off x="2709" y="0"/>
            <a:ext cx="9141291" cy="5143500"/>
          </a:xfrm>
          <a:prstGeom prst="rect">
            <a:avLst/>
          </a:prstGeom>
        </p:spPr>
      </p:pic>
    </p:spTree>
    <p:extLst>
      <p:ext uri="{BB962C8B-B14F-4D97-AF65-F5344CB8AC3E}">
        <p14:creationId xmlns:p14="http://schemas.microsoft.com/office/powerpoint/2010/main" val="304953598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5" name="Picture 4" descr="TCT18-ppt-slide-no-logos-no-bar-16-9_01.jpg"/>
          <p:cNvPicPr>
            <a:picLocks noChangeAspect="1"/>
          </p:cNvPicPr>
          <p:nvPr userDrawn="1"/>
        </p:nvPicPr>
        <p:blipFill>
          <a:blip r:embed="rId2" cstate="print"/>
          <a:stretch>
            <a:fillRect/>
          </a:stretch>
        </p:blipFill>
        <p:spPr>
          <a:xfrm>
            <a:off x="1354" y="0"/>
            <a:ext cx="9141291" cy="5143500"/>
          </a:xfrm>
          <a:prstGeom prst="rect">
            <a:avLst/>
          </a:prstGeom>
        </p:spPr>
      </p:pic>
    </p:spTree>
    <p:extLst>
      <p:ext uri="{BB962C8B-B14F-4D97-AF65-F5344CB8AC3E}">
        <p14:creationId xmlns:p14="http://schemas.microsoft.com/office/powerpoint/2010/main" val="16101833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5" name="Picture 4" descr="TCT18-ppt-slide-no-logos-16-9_01.jpg"/>
          <p:cNvPicPr>
            <a:picLocks noChangeAspect="1"/>
          </p:cNvPicPr>
          <p:nvPr userDrawn="1"/>
        </p:nvPicPr>
        <p:blipFill>
          <a:blip r:embed="rId2" cstate="print"/>
          <a:stretch>
            <a:fillRect/>
          </a:stretch>
        </p:blipFill>
        <p:spPr>
          <a:xfrm>
            <a:off x="1354" y="0"/>
            <a:ext cx="9141291" cy="5143500"/>
          </a:xfrm>
          <a:prstGeom prst="rect">
            <a:avLst/>
          </a:prstGeom>
        </p:spPr>
      </p:pic>
    </p:spTree>
    <p:extLst>
      <p:ext uri="{BB962C8B-B14F-4D97-AF65-F5344CB8AC3E}">
        <p14:creationId xmlns:p14="http://schemas.microsoft.com/office/powerpoint/2010/main" val="381459420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232823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4" y="116681"/>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09663"/>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TCT18-ppt-slide-no-logos-no-bar-16-9_01.jpg"/>
          <p:cNvPicPr>
            <a:picLocks noChangeAspect="1"/>
          </p:cNvPicPr>
          <p:nvPr userDrawn="1"/>
        </p:nvPicPr>
        <p:blipFill>
          <a:blip r:embed="rId12" cstate="print"/>
          <a:stretch>
            <a:fillRect/>
          </a:stretch>
        </p:blipFill>
        <p:spPr>
          <a:xfrm>
            <a:off x="1354" y="0"/>
            <a:ext cx="9141291" cy="5143500"/>
          </a:xfrm>
          <a:prstGeom prst="rect">
            <a:avLst/>
          </a:prstGeom>
        </p:spPr>
      </p:pic>
    </p:spTree>
    <p:extLst>
      <p:ext uri="{BB962C8B-B14F-4D97-AF65-F5344CB8AC3E}">
        <p14:creationId xmlns:p14="http://schemas.microsoft.com/office/powerpoint/2010/main" val="262825327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p:wipe dir="r"/>
  </p:transition>
  <p:txStyles>
    <p:title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p:titleStyle>
    <p:bodyStyle>
      <a:lvl1pPr marL="257175" indent="-257175" algn="l" rtl="0" eaLnBrk="0" fontAlgn="base" hangingPunct="0">
        <a:spcBef>
          <a:spcPct val="30000"/>
        </a:spcBef>
        <a:spcAft>
          <a:spcPct val="0"/>
        </a:spcAft>
        <a:buClr>
          <a:schemeClr val="tx2"/>
        </a:buClr>
        <a:buSzPct val="110000"/>
        <a:buChar char="•"/>
        <a:defRPr sz="2100" b="1"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1" baseline="0">
          <a:solidFill>
            <a:schemeClr val="tx1"/>
          </a:solidFill>
          <a:latin typeface="+mn-lt"/>
        </a:defRPr>
      </a:lvl2pPr>
      <a:lvl3pPr marL="857250" indent="-171450" algn="l" rtl="0" eaLnBrk="0" fontAlgn="base" hangingPunct="0">
        <a:spcBef>
          <a:spcPct val="30000"/>
        </a:spcBef>
        <a:spcAft>
          <a:spcPct val="0"/>
        </a:spcAft>
        <a:buChar char="•"/>
        <a:defRPr sz="1600" b="1" baseline="0">
          <a:solidFill>
            <a:schemeClr val="tx1"/>
          </a:solidFill>
          <a:latin typeface="+mn-lt"/>
        </a:defRPr>
      </a:lvl3pPr>
      <a:lvl4pPr marL="1200150" indent="-171450" algn="l" rtl="0" eaLnBrk="0" fontAlgn="base" hangingPunct="0">
        <a:spcBef>
          <a:spcPct val="30000"/>
        </a:spcBef>
        <a:spcAft>
          <a:spcPct val="0"/>
        </a:spcAft>
        <a:buChar char="–"/>
        <a:defRPr sz="1400" b="1" baseline="0">
          <a:solidFill>
            <a:schemeClr val="tx1"/>
          </a:solidFill>
          <a:latin typeface="+mj-lt"/>
        </a:defRPr>
      </a:lvl4pPr>
      <a:lvl5pPr marL="1543050" indent="-171450" algn="l" rtl="0" eaLnBrk="0" fontAlgn="base" hangingPunct="0">
        <a:spcBef>
          <a:spcPct val="30000"/>
        </a:spcBef>
        <a:spcAft>
          <a:spcPct val="0"/>
        </a:spcAft>
        <a:buChar char="»"/>
        <a:defRPr sz="1200" b="1"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F8A1AD1-16CD-D943-84B4-F456E0DC08DE}"/>
              </a:ext>
            </a:extLst>
          </p:cNvPr>
          <p:cNvSpPr txBox="1">
            <a:spLocks noChangeArrowheads="1"/>
          </p:cNvSpPr>
          <p:nvPr/>
        </p:nvSpPr>
        <p:spPr bwMode="auto">
          <a:xfrm>
            <a:off x="137160" y="870854"/>
            <a:ext cx="8869680" cy="1938992"/>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algn="ctr" rtl="0" eaLnBrk="0" fontAlgn="base" hangingPunct="0">
              <a:lnSpc>
                <a:spcPct val="85000"/>
              </a:lnSpc>
              <a:spcBef>
                <a:spcPct val="0"/>
              </a:spcBef>
              <a:spcAft>
                <a:spcPct val="0"/>
              </a:spcAft>
              <a:defRPr sz="3000" b="1" baseline="0">
                <a:solidFill>
                  <a:schemeClr val="tx2"/>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lnSpc>
                <a:spcPct val="100000"/>
              </a:lnSpc>
              <a:defRPr/>
            </a:pPr>
            <a:r>
              <a:rPr kumimoji="0" lang="en-US" sz="3600" b="0" i="0" u="none" strike="noStrike" kern="0" cap="none" spc="0" normalizeH="0" baseline="0" noProof="0" dirty="0">
                <a:ln>
                  <a:noFill/>
                </a:ln>
                <a:solidFill>
                  <a:srgbClr val="FFFF00"/>
                </a:solidFill>
                <a:effectLst/>
                <a:uLnTx/>
                <a:uFillTx/>
                <a:latin typeface="Arial"/>
                <a:ea typeface="+mj-ea"/>
                <a:cs typeface="+mj-cs"/>
              </a:rPr>
              <a:t>5-Year Follow-Up After Transcatheter Repair of Secondary Mitral Regurgitation</a:t>
            </a:r>
          </a:p>
          <a:p>
            <a:pPr eaLnBrk="1" hangingPunct="1">
              <a:lnSpc>
                <a:spcPct val="100000"/>
              </a:lnSpc>
              <a:defRPr/>
            </a:pPr>
            <a:r>
              <a:rPr kumimoji="0" lang="en-US" sz="4800" b="1" i="0" u="none" strike="noStrike" kern="0" cap="none" spc="0" normalizeH="0" baseline="0" noProof="0" dirty="0">
                <a:ln>
                  <a:noFill/>
                </a:ln>
                <a:solidFill>
                  <a:prstClr val="white"/>
                </a:solidFill>
                <a:effectLst/>
                <a:uLnTx/>
                <a:uFillTx/>
                <a:latin typeface="Arial"/>
                <a:ea typeface="+mj-ea"/>
                <a:cs typeface="+mj-cs"/>
              </a:rPr>
              <a:t>The COAPT Trial </a:t>
            </a:r>
            <a:endParaRPr kumimoji="0" lang="en-US" sz="4000" b="1" i="0" u="none" strike="noStrike" kern="0" cap="none" spc="0" normalizeH="0" baseline="0" noProof="0" dirty="0">
              <a:ln>
                <a:noFill/>
              </a:ln>
              <a:solidFill>
                <a:prstClr val="white"/>
              </a:solidFill>
              <a:effectLst/>
              <a:uLnTx/>
              <a:uFillTx/>
              <a:latin typeface="Arial"/>
              <a:ea typeface="+mj-ea"/>
              <a:cs typeface="+mj-cs"/>
            </a:endParaRPr>
          </a:p>
        </p:txBody>
      </p:sp>
      <p:sp>
        <p:nvSpPr>
          <p:cNvPr id="8" name="Rectangle 3">
            <a:extLst>
              <a:ext uri="{FF2B5EF4-FFF2-40B4-BE49-F238E27FC236}">
                <a16:creationId xmlns:a16="http://schemas.microsoft.com/office/drawing/2014/main" id="{0F981139-B663-0C49-81B9-EE259A7BFCEB}"/>
              </a:ext>
            </a:extLst>
          </p:cNvPr>
          <p:cNvSpPr txBox="1">
            <a:spLocks noChangeArrowheads="1"/>
          </p:cNvSpPr>
          <p:nvPr/>
        </p:nvSpPr>
        <p:spPr bwMode="auto">
          <a:xfrm>
            <a:off x="479425" y="2986645"/>
            <a:ext cx="8185150" cy="666750"/>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lvl1pPr marL="0" indent="0" algn="ctr" rtl="0" eaLnBrk="0" fontAlgn="base" hangingPunct="0">
              <a:spcBef>
                <a:spcPct val="30000"/>
              </a:spcBef>
              <a:spcAft>
                <a:spcPct val="0"/>
              </a:spcAft>
              <a:buClr>
                <a:schemeClr val="tx2"/>
              </a:buClr>
              <a:buSzTx/>
              <a:buFontTx/>
              <a:buNone/>
              <a:defRPr sz="2500" b="1" i="1"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1" baseline="0">
                <a:solidFill>
                  <a:schemeClr val="tx1"/>
                </a:solidFill>
                <a:latin typeface="+mn-lt"/>
              </a:defRPr>
            </a:lvl2pPr>
            <a:lvl3pPr marL="857250" indent="-171450" algn="l" rtl="0" eaLnBrk="0" fontAlgn="base" hangingPunct="0">
              <a:spcBef>
                <a:spcPct val="30000"/>
              </a:spcBef>
              <a:spcAft>
                <a:spcPct val="0"/>
              </a:spcAft>
              <a:buChar char="•"/>
              <a:defRPr sz="1600" b="1" baseline="0">
                <a:solidFill>
                  <a:schemeClr val="tx1"/>
                </a:solidFill>
                <a:latin typeface="+mn-lt"/>
              </a:defRPr>
            </a:lvl3pPr>
            <a:lvl4pPr marL="1200150" indent="-171450" algn="l" rtl="0" eaLnBrk="0" fontAlgn="base" hangingPunct="0">
              <a:spcBef>
                <a:spcPct val="30000"/>
              </a:spcBef>
              <a:spcAft>
                <a:spcPct val="0"/>
              </a:spcAft>
              <a:buChar char="–"/>
              <a:defRPr sz="1400" b="1" baseline="0">
                <a:solidFill>
                  <a:schemeClr val="tx1"/>
                </a:solidFill>
                <a:latin typeface="+mj-lt"/>
              </a:defRPr>
            </a:lvl4pPr>
            <a:lvl5pPr marL="1543050" indent="-171450" algn="l" rtl="0" eaLnBrk="0" fontAlgn="base" hangingPunct="0">
              <a:spcBef>
                <a:spcPct val="30000"/>
              </a:spcBef>
              <a:spcAft>
                <a:spcPct val="0"/>
              </a:spcAft>
              <a:buChar char="»"/>
              <a:defRPr sz="1200" b="1"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0" marR="0" lvl="0" indent="0" algn="ctr" defTabSz="914400" rtl="0" eaLnBrk="1" fontAlgn="base" latinLnBrk="0" hangingPunct="1">
              <a:lnSpc>
                <a:spcPct val="100000"/>
              </a:lnSpc>
              <a:spcBef>
                <a:spcPct val="30000"/>
              </a:spcBef>
              <a:spcAft>
                <a:spcPct val="0"/>
              </a:spcAft>
              <a:buClr>
                <a:srgbClr val="FDE25E"/>
              </a:buClr>
              <a:buSzTx/>
              <a:buFontTx/>
              <a:buNone/>
              <a:tabLst/>
              <a:defRPr/>
            </a:pPr>
            <a:r>
              <a:rPr kumimoji="0" lang="en-US" sz="3600" b="1" i="0" u="none" strike="noStrike" kern="0" cap="none" spc="0" normalizeH="0" baseline="0" noProof="0" dirty="0">
                <a:ln>
                  <a:noFill/>
                </a:ln>
                <a:solidFill>
                  <a:srgbClr val="FDE25E">
                    <a:lumMod val="60000"/>
                    <a:lumOff val="40000"/>
                  </a:srgbClr>
                </a:solidFill>
                <a:effectLst/>
                <a:uLnTx/>
                <a:uFillTx/>
                <a:latin typeface="Arial"/>
                <a:ea typeface="+mn-ea"/>
                <a:cs typeface="+mn-cs"/>
              </a:rPr>
              <a:t>Gregg W. Stone, MD</a:t>
            </a:r>
          </a:p>
        </p:txBody>
      </p:sp>
      <p:sp>
        <p:nvSpPr>
          <p:cNvPr id="9" name="Text Box 4">
            <a:extLst>
              <a:ext uri="{FF2B5EF4-FFF2-40B4-BE49-F238E27FC236}">
                <a16:creationId xmlns:a16="http://schemas.microsoft.com/office/drawing/2014/main" id="{98BB3B18-91AF-384B-9FA3-807FF4644AF8}"/>
              </a:ext>
            </a:extLst>
          </p:cNvPr>
          <p:cNvSpPr txBox="1">
            <a:spLocks noChangeArrowheads="1"/>
          </p:cNvSpPr>
          <p:nvPr/>
        </p:nvSpPr>
        <p:spPr bwMode="auto">
          <a:xfrm>
            <a:off x="398654" y="3653794"/>
            <a:ext cx="8148661" cy="707886"/>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ヒラギノ角ゴ Pro W3"/>
                <a:cs typeface="Arial" pitchFamily="34" charset="0"/>
              </a:rPr>
              <a:t>On behalf of Michael J. Mack, William T.  Abraham, JoAnn Lindenfeld and the COAPT investigators  </a:t>
            </a:r>
          </a:p>
        </p:txBody>
      </p:sp>
      <p:pic>
        <p:nvPicPr>
          <p:cNvPr id="2" name="Picture 1">
            <a:extLst>
              <a:ext uri="{FF2B5EF4-FFF2-40B4-BE49-F238E27FC236}">
                <a16:creationId xmlns:a16="http://schemas.microsoft.com/office/drawing/2014/main" id="{81908EC1-7B93-BEF5-772A-A917843BB0A9}"/>
              </a:ext>
            </a:extLst>
          </p:cNvPr>
          <p:cNvPicPr>
            <a:picLocks noChangeAspect="1"/>
          </p:cNvPicPr>
          <p:nvPr/>
        </p:nvPicPr>
        <p:blipFill rotWithShape="1">
          <a:blip r:embed="rId2"/>
          <a:srcRect t="19104" b="14030"/>
          <a:stretch/>
        </p:blipFill>
        <p:spPr bwMode="auto">
          <a:xfrm>
            <a:off x="-1" y="1"/>
            <a:ext cx="1992313" cy="711200"/>
          </a:xfrm>
          <a:prstGeom prst="rect">
            <a:avLst/>
          </a:prstGeom>
          <a:noFill/>
          <a:ln w="9525">
            <a:noFill/>
            <a:miter lim="800000"/>
            <a:headEnd/>
            <a:tailEnd/>
          </a:ln>
        </p:spPr>
      </p:pic>
    </p:spTree>
    <p:extLst>
      <p:ext uri="{BB962C8B-B14F-4D97-AF65-F5344CB8AC3E}">
        <p14:creationId xmlns:p14="http://schemas.microsoft.com/office/powerpoint/2010/main" val="3952040413"/>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56124"/>
            <a:ext cx="7769225" cy="566738"/>
          </a:xfrm>
        </p:spPr>
        <p:txBody>
          <a:bodyPr/>
          <a:lstStyle/>
          <a:p>
            <a:pPr eaLnBrk="1" hangingPunct="1">
              <a:buClr>
                <a:srgbClr val="FDE25E"/>
              </a:buClr>
            </a:pPr>
            <a:r>
              <a:rPr lang="en-US" sz="3200" dirty="0">
                <a:solidFill>
                  <a:srgbClr val="FFFFFF"/>
                </a:solidFill>
                <a:effectLst>
                  <a:outerShdw blurRad="38100" dist="38100" dir="2700000" algn="tl">
                    <a:srgbClr val="000000">
                      <a:alpha val="43137"/>
                    </a:srgbClr>
                  </a:outerShdw>
                </a:effectLst>
              </a:rPr>
              <a:t>Baseline Characteristics (ii)</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7" name="Table 6">
            <a:extLst>
              <a:ext uri="{FF2B5EF4-FFF2-40B4-BE49-F238E27FC236}">
                <a16:creationId xmlns:a16="http://schemas.microsoft.com/office/drawing/2014/main" id="{38F46883-36F6-4247-9260-254329896706}"/>
              </a:ext>
            </a:extLst>
          </p:cNvPr>
          <p:cNvGraphicFramePr>
            <a:graphicFrameLocks noGrp="1"/>
          </p:cNvGraphicFramePr>
          <p:nvPr>
            <p:extLst>
              <p:ext uri="{D42A27DB-BD31-4B8C-83A1-F6EECF244321}">
                <p14:modId xmlns:p14="http://schemas.microsoft.com/office/powerpoint/2010/main" val="1266356933"/>
              </p:ext>
            </p:extLst>
          </p:nvPr>
        </p:nvGraphicFramePr>
        <p:xfrm>
          <a:off x="159026" y="698776"/>
          <a:ext cx="8865703" cy="4238987"/>
        </p:xfrm>
        <a:graphic>
          <a:graphicData uri="http://schemas.openxmlformats.org/drawingml/2006/table">
            <a:tbl>
              <a:tblPr firstRow="1" bandRow="1">
                <a:tableStyleId>{5C22544A-7EE6-4342-B048-85BDC9FD1C3A}</a:tableStyleId>
              </a:tblPr>
              <a:tblGrid>
                <a:gridCol w="1689652">
                  <a:extLst>
                    <a:ext uri="{9D8B030D-6E8A-4147-A177-3AD203B41FA5}">
                      <a16:colId xmlns:a16="http://schemas.microsoft.com/office/drawing/2014/main" val="3752289424"/>
                    </a:ext>
                  </a:extLst>
                </a:gridCol>
                <a:gridCol w="1381539">
                  <a:extLst>
                    <a:ext uri="{9D8B030D-6E8A-4147-A177-3AD203B41FA5}">
                      <a16:colId xmlns:a16="http://schemas.microsoft.com/office/drawing/2014/main" val="3156500920"/>
                    </a:ext>
                  </a:extLst>
                </a:gridCol>
                <a:gridCol w="1244247">
                  <a:extLst>
                    <a:ext uri="{9D8B030D-6E8A-4147-A177-3AD203B41FA5}">
                      <a16:colId xmlns:a16="http://schemas.microsoft.com/office/drawing/2014/main" val="2405231500"/>
                    </a:ext>
                  </a:extLst>
                </a:gridCol>
                <a:gridCol w="1694688">
                  <a:extLst>
                    <a:ext uri="{9D8B030D-6E8A-4147-A177-3AD203B41FA5}">
                      <a16:colId xmlns:a16="http://schemas.microsoft.com/office/drawing/2014/main" val="3440910510"/>
                    </a:ext>
                  </a:extLst>
                </a:gridCol>
                <a:gridCol w="1487424">
                  <a:extLst>
                    <a:ext uri="{9D8B030D-6E8A-4147-A177-3AD203B41FA5}">
                      <a16:colId xmlns:a16="http://schemas.microsoft.com/office/drawing/2014/main" val="642108392"/>
                    </a:ext>
                  </a:extLst>
                </a:gridCol>
                <a:gridCol w="1368153">
                  <a:extLst>
                    <a:ext uri="{9D8B030D-6E8A-4147-A177-3AD203B41FA5}">
                      <a16:colId xmlns:a16="http://schemas.microsoft.com/office/drawing/2014/main" val="1286281661"/>
                    </a:ext>
                  </a:extLst>
                </a:gridCol>
              </a:tblGrid>
              <a:tr h="506159">
                <a:tc>
                  <a:txBody>
                    <a:bodyPr/>
                    <a:lstStyle/>
                    <a:p>
                      <a:pPr algn="l">
                        <a:lnSpc>
                          <a:spcPct val="100000"/>
                        </a:lnSpc>
                        <a:spcBef>
                          <a:spcPts val="0"/>
                        </a:spcBef>
                      </a:pPr>
                      <a:r>
                        <a:rPr lang="en-US" sz="1400" dirty="0">
                          <a:solidFill>
                            <a:srgbClr val="FDE25E"/>
                          </a:solidFill>
                          <a:latin typeface="Arial" panose="020B0604020202020204" pitchFamily="34" charset="0"/>
                          <a:cs typeface="Arial" panose="020B0604020202020204" pitchFamily="34" charset="0"/>
                        </a:rPr>
                        <a:t>HF parameters</a:t>
                      </a:r>
                    </a:p>
                  </a:txBody>
                  <a:tcPr marL="13716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MitraClip +</a:t>
                      </a:r>
                    </a:p>
                    <a:p>
                      <a:pPr marL="0" marR="0" algn="ctr">
                        <a:lnSpc>
                          <a:spcPct val="100000"/>
                        </a:lnSpc>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GDMT </a:t>
                      </a:r>
                      <a:r>
                        <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rPr>
                        <a:t>(N=302)</a:t>
                      </a:r>
                    </a:p>
                  </a:txBody>
                  <a:tcPr marL="36830" marR="3683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GDMT alone</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0000"/>
                        </a:lnSpc>
                        <a:spcBef>
                          <a:spcPts val="0"/>
                        </a:spcBef>
                        <a:spcAft>
                          <a:spcPts val="0"/>
                        </a:spcAft>
                      </a:pPr>
                      <a:r>
                        <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rPr>
                        <a:t>(N=312)</a:t>
                      </a:r>
                    </a:p>
                  </a:txBody>
                  <a:tcPr marL="36830" marR="3683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Echo core lab</a:t>
                      </a:r>
                    </a:p>
                  </a:txBody>
                  <a:tcPr marL="36830" marR="3683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MitraClip + GDMT </a:t>
                      </a:r>
                      <a:r>
                        <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rPr>
                        <a:t>(N=302)</a:t>
                      </a:r>
                    </a:p>
                  </a:txBody>
                  <a:tcPr marL="36830" marR="3683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GDMT alone</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0000"/>
                        </a:lnSpc>
                        <a:spcBef>
                          <a:spcPts val="0"/>
                        </a:spcBef>
                        <a:spcAft>
                          <a:spcPts val="0"/>
                        </a:spcAft>
                      </a:pPr>
                      <a:r>
                        <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rPr>
                        <a:t>(N=312)</a:t>
                      </a:r>
                    </a:p>
                  </a:txBody>
                  <a:tcPr marL="36830" marR="3683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706304"/>
                  </a:ext>
                </a:extLst>
              </a:tr>
              <a:tr h="338758">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Etiology of HF</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MR severity</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1492021"/>
                  </a:ext>
                </a:extLst>
              </a:tr>
              <a:tr h="335960">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Ischemic</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60.9%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60.6%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Mod-to-</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sev</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49.0%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55.3%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9259990"/>
                  </a:ext>
                </a:extLst>
              </a:tr>
              <a:tr h="335960">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Non-ischemic</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39.1%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39.4%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Severe (4+)</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51.0%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44.7%</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4797893"/>
                  </a:ext>
                </a:extLst>
              </a:tr>
              <a:tr h="335960">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NYHA class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EROA, cm</a:t>
                      </a:r>
                      <a:r>
                        <a:rPr lang="en-US" sz="140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0.41 ± 0.15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0.40 ± 0.15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3396612"/>
                  </a:ext>
                </a:extLst>
              </a:tr>
              <a:tr h="335960">
                <a:tc>
                  <a:txBody>
                    <a:bodyPr/>
                    <a:lstStyle/>
                    <a:p>
                      <a:pPr marL="0" marR="0">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I</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LVESD, cm</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5.3 ± 0.9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5.3 ± 0.9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1137647"/>
                  </a:ext>
                </a:extLst>
              </a:tr>
              <a:tr h="335960">
                <a:tc>
                  <a:txBody>
                    <a:bodyPr/>
                    <a:lstStyle/>
                    <a:p>
                      <a:pPr marL="0" marR="0">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II</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42.7%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35.4%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LVEDD, cm</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6.2 ± 0.7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6.2 ± 0.8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25020"/>
                  </a:ext>
                </a:extLst>
              </a:tr>
              <a:tr h="335960">
                <a:tc>
                  <a:txBody>
                    <a:bodyPr/>
                    <a:lstStyle/>
                    <a:p>
                      <a:pPr marL="0" marR="0">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III</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51.0%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54.0%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LVESV, mL</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135.5 ± 56.1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134.3 ± 60.3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9748935"/>
                  </a:ext>
                </a:extLst>
              </a:tr>
              <a:tr h="332696">
                <a:tc>
                  <a:txBody>
                    <a:bodyPr/>
                    <a:lstStyle/>
                    <a:p>
                      <a:pPr marL="0" marR="0">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IV</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6.0%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10.6%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LVEDV, mL</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194.4 ± 69.2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191.0 ± 72.9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2075915"/>
                  </a:ext>
                </a:extLst>
              </a:tr>
              <a:tr h="335960">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HF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hosp</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w/</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 year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58.3%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56.1%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LVEF,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31.3 ± 9.1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31.3 ± 9.6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27522"/>
                  </a:ext>
                </a:extLst>
              </a:tr>
              <a:tr h="335960">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Prior CRT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38.1%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34.9%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Symbol" pitchFamily="2" charset="2"/>
                        </a:rPr>
                        <a:t></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82.2%</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82.0%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34096"/>
                  </a:ext>
                </a:extLst>
              </a:tr>
              <a:tr h="373694">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Prior defibrillator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30.1%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32.4%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RVSP, mmHg</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36830" marT="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44.0 ± 13.4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44.6 ± 14.0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3278502"/>
                  </a:ext>
                </a:extLst>
              </a:tr>
            </a:tbl>
          </a:graphicData>
        </a:graphic>
      </p:graphicFrame>
    </p:spTree>
    <p:extLst>
      <p:ext uri="{BB962C8B-B14F-4D97-AF65-F5344CB8AC3E}">
        <p14:creationId xmlns:p14="http://schemas.microsoft.com/office/powerpoint/2010/main" val="1921430955"/>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D8431DB-EDDC-6006-F334-22740ED01974}"/>
              </a:ext>
            </a:extLst>
          </p:cNvPr>
          <p:cNvSpPr/>
          <p:nvPr/>
        </p:nvSpPr>
        <p:spPr bwMode="auto">
          <a:xfrm>
            <a:off x="1754702" y="1113338"/>
            <a:ext cx="6395129" cy="2898648"/>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b="1" i="1" u="none" strike="noStrike" cap="none" normalizeH="0" baseline="0">
              <a:ln>
                <a:noFill/>
              </a:ln>
              <a:solidFill>
                <a:srgbClr val="FFCC99"/>
              </a:solidFill>
              <a:effectLst>
                <a:outerShdw blurRad="38100" dist="38100" dir="2700000" algn="tl">
                  <a:srgbClr val="000000">
                    <a:alpha val="43137"/>
                  </a:srgbClr>
                </a:outerShdw>
              </a:effectLst>
              <a:latin typeface="Arial" panose="020B0604020202020204" pitchFamily="34" charset="0"/>
              <a:ea typeface="ヒラギノ角ゴ Pro W3" pitchFamily="-111" charset="-128"/>
              <a:cs typeface="Arial" panose="020B0604020202020204" pitchFamily="34" charset="0"/>
            </a:endParaRPr>
          </a:p>
        </p:txBody>
      </p:sp>
      <p:sp>
        <p:nvSpPr>
          <p:cNvPr id="18434" name="Rectangle 4"/>
          <p:cNvSpPr>
            <a:spLocks noGrp="1" noChangeArrowheads="1"/>
          </p:cNvSpPr>
          <p:nvPr>
            <p:ph type="title"/>
          </p:nvPr>
        </p:nvSpPr>
        <p:spPr>
          <a:xfrm>
            <a:off x="798900" y="80851"/>
            <a:ext cx="7769225" cy="566738"/>
          </a:xfrm>
        </p:spPr>
        <p:txBody>
          <a:bodyPr/>
          <a:lstStyle/>
          <a:p>
            <a:pPr eaLnBrk="1" hangingPunct="1">
              <a:buClr>
                <a:srgbClr val="FDE25E"/>
              </a:buClr>
            </a:pPr>
            <a:r>
              <a:rPr lang="en-US" sz="26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Primary Effectiveness: </a:t>
            </a:r>
            <a:r>
              <a:rPr lang="en-U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Heart Failure Hospitalizations Through 5-Year Follow-up</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84" name="AutoShape 3">
            <a:extLst>
              <a:ext uri="{FF2B5EF4-FFF2-40B4-BE49-F238E27FC236}">
                <a16:creationId xmlns:a16="http://schemas.microsoft.com/office/drawing/2014/main" id="{11150DCE-DAAA-C74F-9495-86536DF73FBC}"/>
              </a:ext>
            </a:extLst>
          </p:cNvPr>
          <p:cNvSpPr>
            <a:spLocks noChangeAspect="1" noChangeArrowheads="1" noTextEdit="1"/>
          </p:cNvSpPr>
          <p:nvPr/>
        </p:nvSpPr>
        <p:spPr bwMode="auto">
          <a:xfrm>
            <a:off x="-675530" y="1678247"/>
            <a:ext cx="5608699" cy="420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9" name="Line 31">
            <a:extLst>
              <a:ext uri="{FF2B5EF4-FFF2-40B4-BE49-F238E27FC236}">
                <a16:creationId xmlns:a16="http://schemas.microsoft.com/office/drawing/2014/main" id="{BBD8502F-FECF-2B45-A14B-B81DF6FF3D4F}"/>
              </a:ext>
            </a:extLst>
          </p:cNvPr>
          <p:cNvSpPr>
            <a:spLocks noChangeShapeType="1"/>
          </p:cNvSpPr>
          <p:nvPr/>
        </p:nvSpPr>
        <p:spPr bwMode="auto">
          <a:xfrm>
            <a:off x="1754702" y="4011986"/>
            <a:ext cx="5568904"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9" name="Line 41">
            <a:extLst>
              <a:ext uri="{FF2B5EF4-FFF2-40B4-BE49-F238E27FC236}">
                <a16:creationId xmlns:a16="http://schemas.microsoft.com/office/drawing/2014/main" id="{1B65A4D4-CD76-DD4F-A6D7-C422A22D54C2}"/>
              </a:ext>
            </a:extLst>
          </p:cNvPr>
          <p:cNvSpPr>
            <a:spLocks noChangeShapeType="1"/>
          </p:cNvSpPr>
          <p:nvPr/>
        </p:nvSpPr>
        <p:spPr bwMode="auto">
          <a:xfrm flipV="1">
            <a:off x="1754702" y="1115594"/>
            <a:ext cx="0" cy="2896391"/>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88" name="Freeform 87">
            <a:extLst>
              <a:ext uri="{FF2B5EF4-FFF2-40B4-BE49-F238E27FC236}">
                <a16:creationId xmlns:a16="http://schemas.microsoft.com/office/drawing/2014/main" id="{66EB342D-EDD3-2A4C-8EA9-051A12F13DA4}"/>
              </a:ext>
            </a:extLst>
          </p:cNvPr>
          <p:cNvSpPr>
            <a:spLocks/>
          </p:cNvSpPr>
          <p:nvPr/>
        </p:nvSpPr>
        <p:spPr bwMode="auto">
          <a:xfrm>
            <a:off x="5581907" y="2492721"/>
            <a:ext cx="1741698" cy="284280"/>
          </a:xfrm>
          <a:custGeom>
            <a:avLst/>
            <a:gdLst>
              <a:gd name="T0" fmla="*/ 2 w 151"/>
              <a:gd name="T1" fmla="*/ 44 h 46"/>
              <a:gd name="T2" fmla="*/ 5 w 151"/>
              <a:gd name="T3" fmla="*/ 44 h 46"/>
              <a:gd name="T4" fmla="*/ 7 w 151"/>
              <a:gd name="T5" fmla="*/ 44 h 46"/>
              <a:gd name="T6" fmla="*/ 10 w 151"/>
              <a:gd name="T7" fmla="*/ 44 h 46"/>
              <a:gd name="T8" fmla="*/ 13 w 151"/>
              <a:gd name="T9" fmla="*/ 44 h 46"/>
              <a:gd name="T10" fmla="*/ 15 w 151"/>
              <a:gd name="T11" fmla="*/ 44 h 46"/>
              <a:gd name="T12" fmla="*/ 18 w 151"/>
              <a:gd name="T13" fmla="*/ 44 h 46"/>
              <a:gd name="T14" fmla="*/ 21 w 151"/>
              <a:gd name="T15" fmla="*/ 43 h 46"/>
              <a:gd name="T16" fmla="*/ 23 w 151"/>
              <a:gd name="T17" fmla="*/ 43 h 46"/>
              <a:gd name="T18" fmla="*/ 26 w 151"/>
              <a:gd name="T19" fmla="*/ 43 h 46"/>
              <a:gd name="T20" fmla="*/ 29 w 151"/>
              <a:gd name="T21" fmla="*/ 43 h 46"/>
              <a:gd name="T22" fmla="*/ 31 w 151"/>
              <a:gd name="T23" fmla="*/ 41 h 46"/>
              <a:gd name="T24" fmla="*/ 34 w 151"/>
              <a:gd name="T25" fmla="*/ 41 h 46"/>
              <a:gd name="T26" fmla="*/ 36 w 151"/>
              <a:gd name="T27" fmla="*/ 41 h 46"/>
              <a:gd name="T28" fmla="*/ 39 w 151"/>
              <a:gd name="T29" fmla="*/ 41 h 46"/>
              <a:gd name="T30" fmla="*/ 42 w 151"/>
              <a:gd name="T31" fmla="*/ 40 h 46"/>
              <a:gd name="T32" fmla="*/ 44 w 151"/>
              <a:gd name="T33" fmla="*/ 38 h 46"/>
              <a:gd name="T34" fmla="*/ 47 w 151"/>
              <a:gd name="T35" fmla="*/ 38 h 46"/>
              <a:gd name="T36" fmla="*/ 50 w 151"/>
              <a:gd name="T37" fmla="*/ 36 h 46"/>
              <a:gd name="T38" fmla="*/ 52 w 151"/>
              <a:gd name="T39" fmla="*/ 35 h 46"/>
              <a:gd name="T40" fmla="*/ 55 w 151"/>
              <a:gd name="T41" fmla="*/ 35 h 46"/>
              <a:gd name="T42" fmla="*/ 58 w 151"/>
              <a:gd name="T43" fmla="*/ 33 h 46"/>
              <a:gd name="T44" fmla="*/ 60 w 151"/>
              <a:gd name="T45" fmla="*/ 33 h 46"/>
              <a:gd name="T46" fmla="*/ 63 w 151"/>
              <a:gd name="T47" fmla="*/ 32 h 46"/>
              <a:gd name="T48" fmla="*/ 66 w 151"/>
              <a:gd name="T49" fmla="*/ 32 h 46"/>
              <a:gd name="T50" fmla="*/ 68 w 151"/>
              <a:gd name="T51" fmla="*/ 32 h 46"/>
              <a:gd name="T52" fmla="*/ 71 w 151"/>
              <a:gd name="T53" fmla="*/ 29 h 46"/>
              <a:gd name="T54" fmla="*/ 73 w 151"/>
              <a:gd name="T55" fmla="*/ 29 h 46"/>
              <a:gd name="T56" fmla="*/ 76 w 151"/>
              <a:gd name="T57" fmla="*/ 29 h 46"/>
              <a:gd name="T58" fmla="*/ 79 w 151"/>
              <a:gd name="T59" fmla="*/ 27 h 46"/>
              <a:gd name="T60" fmla="*/ 81 w 151"/>
              <a:gd name="T61" fmla="*/ 24 h 46"/>
              <a:gd name="T62" fmla="*/ 84 w 151"/>
              <a:gd name="T63" fmla="*/ 24 h 46"/>
              <a:gd name="T64" fmla="*/ 87 w 151"/>
              <a:gd name="T65" fmla="*/ 21 h 46"/>
              <a:gd name="T66" fmla="*/ 89 w 151"/>
              <a:gd name="T67" fmla="*/ 21 h 46"/>
              <a:gd name="T68" fmla="*/ 92 w 151"/>
              <a:gd name="T69" fmla="*/ 19 h 46"/>
              <a:gd name="T70" fmla="*/ 95 w 151"/>
              <a:gd name="T71" fmla="*/ 16 h 46"/>
              <a:gd name="T72" fmla="*/ 97 w 151"/>
              <a:gd name="T73" fmla="*/ 15 h 46"/>
              <a:gd name="T74" fmla="*/ 100 w 151"/>
              <a:gd name="T75" fmla="*/ 15 h 46"/>
              <a:gd name="T76" fmla="*/ 102 w 151"/>
              <a:gd name="T77" fmla="*/ 13 h 46"/>
              <a:gd name="T78" fmla="*/ 105 w 151"/>
              <a:gd name="T79" fmla="*/ 13 h 46"/>
              <a:gd name="T80" fmla="*/ 108 w 151"/>
              <a:gd name="T81" fmla="*/ 13 h 46"/>
              <a:gd name="T82" fmla="*/ 110 w 151"/>
              <a:gd name="T83" fmla="*/ 13 h 46"/>
              <a:gd name="T84" fmla="*/ 113 w 151"/>
              <a:gd name="T85" fmla="*/ 11 h 46"/>
              <a:gd name="T86" fmla="*/ 116 w 151"/>
              <a:gd name="T87" fmla="*/ 11 h 46"/>
              <a:gd name="T88" fmla="*/ 118 w 151"/>
              <a:gd name="T89" fmla="*/ 11 h 46"/>
              <a:gd name="T90" fmla="*/ 121 w 151"/>
              <a:gd name="T91" fmla="*/ 10 h 46"/>
              <a:gd name="T92" fmla="*/ 124 w 151"/>
              <a:gd name="T93" fmla="*/ 8 h 46"/>
              <a:gd name="T94" fmla="*/ 126 w 151"/>
              <a:gd name="T95" fmla="*/ 8 h 46"/>
              <a:gd name="T96" fmla="*/ 129 w 151"/>
              <a:gd name="T97" fmla="*/ 7 h 46"/>
              <a:gd name="T98" fmla="*/ 132 w 151"/>
              <a:gd name="T99" fmla="*/ 7 h 46"/>
              <a:gd name="T100" fmla="*/ 134 w 151"/>
              <a:gd name="T101" fmla="*/ 5 h 46"/>
              <a:gd name="T102" fmla="*/ 137 w 151"/>
              <a:gd name="T103" fmla="*/ 4 h 46"/>
              <a:gd name="T104" fmla="*/ 139 w 151"/>
              <a:gd name="T105" fmla="*/ 4 h 46"/>
              <a:gd name="T106" fmla="*/ 142 w 151"/>
              <a:gd name="T107" fmla="*/ 2 h 46"/>
              <a:gd name="T108" fmla="*/ 145 w 151"/>
              <a:gd name="T109" fmla="*/ 2 h 46"/>
              <a:gd name="T110" fmla="*/ 147 w 151"/>
              <a:gd name="T111" fmla="*/ 0 h 46"/>
              <a:gd name="T112" fmla="*/ 150 w 151"/>
              <a:gd name="T11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custGeom>
          <a:noFill/>
          <a:ln w="9525"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0" name="Line 32">
            <a:extLst>
              <a:ext uri="{FF2B5EF4-FFF2-40B4-BE49-F238E27FC236}">
                <a16:creationId xmlns:a16="http://schemas.microsoft.com/office/drawing/2014/main" id="{FC1EF746-BCDD-A44B-BC7A-C1DD7269F10B}"/>
              </a:ext>
            </a:extLst>
          </p:cNvPr>
          <p:cNvSpPr>
            <a:spLocks noChangeShapeType="1"/>
          </p:cNvSpPr>
          <p:nvPr/>
        </p:nvSpPr>
        <p:spPr bwMode="auto">
          <a:xfrm>
            <a:off x="175470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91" name="Line 33">
            <a:extLst>
              <a:ext uri="{FF2B5EF4-FFF2-40B4-BE49-F238E27FC236}">
                <a16:creationId xmlns:a16="http://schemas.microsoft.com/office/drawing/2014/main" id="{7FA34143-E35B-AE48-BF19-0E00D2A6FB66}"/>
              </a:ext>
            </a:extLst>
          </p:cNvPr>
          <p:cNvSpPr>
            <a:spLocks noChangeShapeType="1"/>
          </p:cNvSpPr>
          <p:nvPr/>
        </p:nvSpPr>
        <p:spPr bwMode="auto">
          <a:xfrm>
            <a:off x="231159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2" name="Line 34">
            <a:extLst>
              <a:ext uri="{FF2B5EF4-FFF2-40B4-BE49-F238E27FC236}">
                <a16:creationId xmlns:a16="http://schemas.microsoft.com/office/drawing/2014/main" id="{8EC7E463-4A3E-0E4A-BD31-4DE7FA2190A5}"/>
              </a:ext>
            </a:extLst>
          </p:cNvPr>
          <p:cNvSpPr>
            <a:spLocks noChangeShapeType="1"/>
          </p:cNvSpPr>
          <p:nvPr/>
        </p:nvSpPr>
        <p:spPr bwMode="auto">
          <a:xfrm>
            <a:off x="286848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3" name="Line 35">
            <a:extLst>
              <a:ext uri="{FF2B5EF4-FFF2-40B4-BE49-F238E27FC236}">
                <a16:creationId xmlns:a16="http://schemas.microsoft.com/office/drawing/2014/main" id="{17BC79D0-C125-344D-9A69-1C24AA4890E2}"/>
              </a:ext>
            </a:extLst>
          </p:cNvPr>
          <p:cNvSpPr>
            <a:spLocks noChangeShapeType="1"/>
          </p:cNvSpPr>
          <p:nvPr/>
        </p:nvSpPr>
        <p:spPr bwMode="auto">
          <a:xfrm>
            <a:off x="342537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4" name="Line 36">
            <a:extLst>
              <a:ext uri="{FF2B5EF4-FFF2-40B4-BE49-F238E27FC236}">
                <a16:creationId xmlns:a16="http://schemas.microsoft.com/office/drawing/2014/main" id="{850F02C8-FE92-2D43-8AE0-9E2EA386F10C}"/>
              </a:ext>
            </a:extLst>
          </p:cNvPr>
          <p:cNvSpPr>
            <a:spLocks noChangeShapeType="1"/>
          </p:cNvSpPr>
          <p:nvPr/>
        </p:nvSpPr>
        <p:spPr bwMode="auto">
          <a:xfrm>
            <a:off x="398226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5" name="Line 37">
            <a:extLst>
              <a:ext uri="{FF2B5EF4-FFF2-40B4-BE49-F238E27FC236}">
                <a16:creationId xmlns:a16="http://schemas.microsoft.com/office/drawing/2014/main" id="{458CE833-E02E-FF40-B4FD-60585192EA43}"/>
              </a:ext>
            </a:extLst>
          </p:cNvPr>
          <p:cNvSpPr>
            <a:spLocks noChangeShapeType="1"/>
          </p:cNvSpPr>
          <p:nvPr/>
        </p:nvSpPr>
        <p:spPr bwMode="auto">
          <a:xfrm>
            <a:off x="453915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6" name="Line 38">
            <a:extLst>
              <a:ext uri="{FF2B5EF4-FFF2-40B4-BE49-F238E27FC236}">
                <a16:creationId xmlns:a16="http://schemas.microsoft.com/office/drawing/2014/main" id="{88488856-DB96-F349-8991-E10A467789AF}"/>
              </a:ext>
            </a:extLst>
          </p:cNvPr>
          <p:cNvSpPr>
            <a:spLocks noChangeShapeType="1"/>
          </p:cNvSpPr>
          <p:nvPr/>
        </p:nvSpPr>
        <p:spPr bwMode="auto">
          <a:xfrm>
            <a:off x="509604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00" name="Line 42">
            <a:extLst>
              <a:ext uri="{FF2B5EF4-FFF2-40B4-BE49-F238E27FC236}">
                <a16:creationId xmlns:a16="http://schemas.microsoft.com/office/drawing/2014/main" id="{F532E9CF-39D8-8641-AB99-133F8720DF5A}"/>
              </a:ext>
            </a:extLst>
          </p:cNvPr>
          <p:cNvSpPr>
            <a:spLocks noChangeShapeType="1"/>
          </p:cNvSpPr>
          <p:nvPr/>
        </p:nvSpPr>
        <p:spPr bwMode="auto">
          <a:xfrm flipH="1">
            <a:off x="1684807" y="4011986"/>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01" name="Line 43">
            <a:extLst>
              <a:ext uri="{FF2B5EF4-FFF2-40B4-BE49-F238E27FC236}">
                <a16:creationId xmlns:a16="http://schemas.microsoft.com/office/drawing/2014/main" id="{CDCC08DA-CE10-DC4D-BC32-8CE62C56E176}"/>
              </a:ext>
            </a:extLst>
          </p:cNvPr>
          <p:cNvSpPr>
            <a:spLocks noChangeShapeType="1"/>
          </p:cNvSpPr>
          <p:nvPr/>
        </p:nvSpPr>
        <p:spPr bwMode="auto">
          <a:xfrm flipH="1">
            <a:off x="1684807" y="3432707"/>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02" name="Line 44">
            <a:extLst>
              <a:ext uri="{FF2B5EF4-FFF2-40B4-BE49-F238E27FC236}">
                <a16:creationId xmlns:a16="http://schemas.microsoft.com/office/drawing/2014/main" id="{AEDB248A-3544-C74C-A87C-24D6BF0C57A5}"/>
              </a:ext>
            </a:extLst>
          </p:cNvPr>
          <p:cNvSpPr>
            <a:spLocks noChangeShapeType="1"/>
          </p:cNvSpPr>
          <p:nvPr/>
        </p:nvSpPr>
        <p:spPr bwMode="auto">
          <a:xfrm flipH="1">
            <a:off x="1684807" y="2853429"/>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03" name="Line 45">
            <a:extLst>
              <a:ext uri="{FF2B5EF4-FFF2-40B4-BE49-F238E27FC236}">
                <a16:creationId xmlns:a16="http://schemas.microsoft.com/office/drawing/2014/main" id="{69F9F8F2-320E-8348-9A13-E77072163443}"/>
              </a:ext>
            </a:extLst>
          </p:cNvPr>
          <p:cNvSpPr>
            <a:spLocks noChangeShapeType="1"/>
          </p:cNvSpPr>
          <p:nvPr/>
        </p:nvSpPr>
        <p:spPr bwMode="auto">
          <a:xfrm flipH="1">
            <a:off x="1684807" y="2274151"/>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04" name="Line 46">
            <a:extLst>
              <a:ext uri="{FF2B5EF4-FFF2-40B4-BE49-F238E27FC236}">
                <a16:creationId xmlns:a16="http://schemas.microsoft.com/office/drawing/2014/main" id="{4A13826B-D73C-974B-9EA1-705F898F289A}"/>
              </a:ext>
            </a:extLst>
          </p:cNvPr>
          <p:cNvSpPr>
            <a:spLocks noChangeShapeType="1"/>
          </p:cNvSpPr>
          <p:nvPr/>
        </p:nvSpPr>
        <p:spPr bwMode="auto">
          <a:xfrm flipH="1">
            <a:off x="1684807" y="1694873"/>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05" name="Line 47">
            <a:extLst>
              <a:ext uri="{FF2B5EF4-FFF2-40B4-BE49-F238E27FC236}">
                <a16:creationId xmlns:a16="http://schemas.microsoft.com/office/drawing/2014/main" id="{12432FEA-5EA2-9646-9A20-6889297A7A21}"/>
              </a:ext>
            </a:extLst>
          </p:cNvPr>
          <p:cNvSpPr>
            <a:spLocks noChangeShapeType="1"/>
          </p:cNvSpPr>
          <p:nvPr/>
        </p:nvSpPr>
        <p:spPr bwMode="auto">
          <a:xfrm flipH="1">
            <a:off x="1684807" y="1405234"/>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06" name="Line 48">
            <a:extLst>
              <a:ext uri="{FF2B5EF4-FFF2-40B4-BE49-F238E27FC236}">
                <a16:creationId xmlns:a16="http://schemas.microsoft.com/office/drawing/2014/main" id="{D012EE73-A9A0-5F4A-B35B-DA8104FF34C5}"/>
              </a:ext>
            </a:extLst>
          </p:cNvPr>
          <p:cNvSpPr>
            <a:spLocks noChangeShapeType="1"/>
          </p:cNvSpPr>
          <p:nvPr/>
        </p:nvSpPr>
        <p:spPr bwMode="auto">
          <a:xfrm flipH="1">
            <a:off x="1684807" y="1115595"/>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07" name="Rectangle 80">
            <a:extLst>
              <a:ext uri="{FF2B5EF4-FFF2-40B4-BE49-F238E27FC236}">
                <a16:creationId xmlns:a16="http://schemas.microsoft.com/office/drawing/2014/main" id="{F80F1985-89AA-DE4B-9077-9287CC506423}"/>
              </a:ext>
            </a:extLst>
          </p:cNvPr>
          <p:cNvSpPr>
            <a:spLocks noChangeArrowheads="1"/>
          </p:cNvSpPr>
          <p:nvPr/>
        </p:nvSpPr>
        <p:spPr bwMode="auto">
          <a:xfrm>
            <a:off x="1683905" y="4071406"/>
            <a:ext cx="1377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0</a:t>
            </a:r>
          </a:p>
        </p:txBody>
      </p:sp>
      <p:sp>
        <p:nvSpPr>
          <p:cNvPr id="108" name="Rectangle 81">
            <a:extLst>
              <a:ext uri="{FF2B5EF4-FFF2-40B4-BE49-F238E27FC236}">
                <a16:creationId xmlns:a16="http://schemas.microsoft.com/office/drawing/2014/main" id="{19B98923-790E-ED4C-BECA-1151FDC61645}"/>
              </a:ext>
            </a:extLst>
          </p:cNvPr>
          <p:cNvSpPr>
            <a:spLocks noChangeArrowheads="1"/>
          </p:cNvSpPr>
          <p:nvPr/>
        </p:nvSpPr>
        <p:spPr bwMode="auto">
          <a:xfrm>
            <a:off x="2266037" y="407140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a:t>
            </a:r>
          </a:p>
        </p:txBody>
      </p:sp>
      <p:sp>
        <p:nvSpPr>
          <p:cNvPr id="109" name="Rectangle 82">
            <a:extLst>
              <a:ext uri="{FF2B5EF4-FFF2-40B4-BE49-F238E27FC236}">
                <a16:creationId xmlns:a16="http://schemas.microsoft.com/office/drawing/2014/main" id="{E70D9F50-F65A-D140-8284-1FD9AF0ABE34}"/>
              </a:ext>
            </a:extLst>
          </p:cNvPr>
          <p:cNvSpPr>
            <a:spLocks noChangeArrowheads="1"/>
          </p:cNvSpPr>
          <p:nvPr/>
        </p:nvSpPr>
        <p:spPr bwMode="auto">
          <a:xfrm>
            <a:off x="2782676"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12</a:t>
            </a:r>
          </a:p>
        </p:txBody>
      </p:sp>
      <p:sp>
        <p:nvSpPr>
          <p:cNvPr id="110" name="Rectangle 83">
            <a:extLst>
              <a:ext uri="{FF2B5EF4-FFF2-40B4-BE49-F238E27FC236}">
                <a16:creationId xmlns:a16="http://schemas.microsoft.com/office/drawing/2014/main" id="{86F3AAA8-47A7-1243-B32A-0EE03BE7A802}"/>
              </a:ext>
            </a:extLst>
          </p:cNvPr>
          <p:cNvSpPr>
            <a:spLocks noChangeArrowheads="1"/>
          </p:cNvSpPr>
          <p:nvPr/>
        </p:nvSpPr>
        <p:spPr bwMode="auto">
          <a:xfrm>
            <a:off x="3339823"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18</a:t>
            </a:r>
          </a:p>
        </p:txBody>
      </p:sp>
      <p:sp>
        <p:nvSpPr>
          <p:cNvPr id="111" name="Rectangle 84">
            <a:extLst>
              <a:ext uri="{FF2B5EF4-FFF2-40B4-BE49-F238E27FC236}">
                <a16:creationId xmlns:a16="http://schemas.microsoft.com/office/drawing/2014/main" id="{3FB10BC3-45EF-4940-A046-B84047EA1287}"/>
              </a:ext>
            </a:extLst>
          </p:cNvPr>
          <p:cNvSpPr>
            <a:spLocks noChangeArrowheads="1"/>
          </p:cNvSpPr>
          <p:nvPr/>
        </p:nvSpPr>
        <p:spPr bwMode="auto">
          <a:xfrm>
            <a:off x="3896970"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24</a:t>
            </a:r>
          </a:p>
        </p:txBody>
      </p:sp>
      <p:sp>
        <p:nvSpPr>
          <p:cNvPr id="112" name="Rectangle 85">
            <a:extLst>
              <a:ext uri="{FF2B5EF4-FFF2-40B4-BE49-F238E27FC236}">
                <a16:creationId xmlns:a16="http://schemas.microsoft.com/office/drawing/2014/main" id="{7132FF9A-6B3D-F245-8A00-379B3637133B}"/>
              </a:ext>
            </a:extLst>
          </p:cNvPr>
          <p:cNvSpPr>
            <a:spLocks noChangeArrowheads="1"/>
          </p:cNvSpPr>
          <p:nvPr/>
        </p:nvSpPr>
        <p:spPr bwMode="auto">
          <a:xfrm>
            <a:off x="4454117"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30</a:t>
            </a:r>
          </a:p>
        </p:txBody>
      </p:sp>
      <p:sp>
        <p:nvSpPr>
          <p:cNvPr id="113" name="Rectangle 86">
            <a:extLst>
              <a:ext uri="{FF2B5EF4-FFF2-40B4-BE49-F238E27FC236}">
                <a16:creationId xmlns:a16="http://schemas.microsoft.com/office/drawing/2014/main" id="{6350164F-0A35-9742-B631-61CC50D91411}"/>
              </a:ext>
            </a:extLst>
          </p:cNvPr>
          <p:cNvSpPr>
            <a:spLocks noChangeArrowheads="1"/>
          </p:cNvSpPr>
          <p:nvPr/>
        </p:nvSpPr>
        <p:spPr bwMode="auto">
          <a:xfrm>
            <a:off x="5011264"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36</a:t>
            </a:r>
          </a:p>
        </p:txBody>
      </p:sp>
      <p:sp>
        <p:nvSpPr>
          <p:cNvPr id="97" name="Line 39">
            <a:extLst>
              <a:ext uri="{FF2B5EF4-FFF2-40B4-BE49-F238E27FC236}">
                <a16:creationId xmlns:a16="http://schemas.microsoft.com/office/drawing/2014/main" id="{4BA3A2FB-8572-2344-B6A9-B04BCF199318}"/>
              </a:ext>
            </a:extLst>
          </p:cNvPr>
          <p:cNvSpPr>
            <a:spLocks noChangeShapeType="1"/>
          </p:cNvSpPr>
          <p:nvPr/>
        </p:nvSpPr>
        <p:spPr bwMode="auto">
          <a:xfrm>
            <a:off x="620982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8" name="Line 40">
            <a:extLst>
              <a:ext uri="{FF2B5EF4-FFF2-40B4-BE49-F238E27FC236}">
                <a16:creationId xmlns:a16="http://schemas.microsoft.com/office/drawing/2014/main" id="{DE54AD15-209B-B747-9ABC-345E4D43177B}"/>
              </a:ext>
            </a:extLst>
          </p:cNvPr>
          <p:cNvSpPr>
            <a:spLocks noChangeShapeType="1"/>
          </p:cNvSpPr>
          <p:nvPr/>
        </p:nvSpPr>
        <p:spPr bwMode="auto">
          <a:xfrm>
            <a:off x="7323607"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14" name="Rectangle 87">
            <a:extLst>
              <a:ext uri="{FF2B5EF4-FFF2-40B4-BE49-F238E27FC236}">
                <a16:creationId xmlns:a16="http://schemas.microsoft.com/office/drawing/2014/main" id="{F6A5D61C-BC87-4949-B0A9-E20999B6BDF7}"/>
              </a:ext>
            </a:extLst>
          </p:cNvPr>
          <p:cNvSpPr>
            <a:spLocks noChangeArrowheads="1"/>
          </p:cNvSpPr>
          <p:nvPr/>
        </p:nvSpPr>
        <p:spPr bwMode="auto">
          <a:xfrm>
            <a:off x="6122383"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48</a:t>
            </a:r>
          </a:p>
        </p:txBody>
      </p:sp>
      <p:sp>
        <p:nvSpPr>
          <p:cNvPr id="115" name="Rectangle 88">
            <a:extLst>
              <a:ext uri="{FF2B5EF4-FFF2-40B4-BE49-F238E27FC236}">
                <a16:creationId xmlns:a16="http://schemas.microsoft.com/office/drawing/2014/main" id="{1425334A-CDFB-854D-BE0D-A1B87CCF8FCC}"/>
              </a:ext>
            </a:extLst>
          </p:cNvPr>
          <p:cNvSpPr>
            <a:spLocks noChangeArrowheads="1"/>
          </p:cNvSpPr>
          <p:nvPr/>
        </p:nvSpPr>
        <p:spPr bwMode="auto">
          <a:xfrm>
            <a:off x="7236674"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60</a:t>
            </a:r>
          </a:p>
        </p:txBody>
      </p:sp>
      <p:sp>
        <p:nvSpPr>
          <p:cNvPr id="120" name="Rectangle 41">
            <a:extLst>
              <a:ext uri="{FF2B5EF4-FFF2-40B4-BE49-F238E27FC236}">
                <a16:creationId xmlns:a16="http://schemas.microsoft.com/office/drawing/2014/main" id="{59214203-1A2F-9841-B1BD-37E527C444FF}"/>
              </a:ext>
            </a:extLst>
          </p:cNvPr>
          <p:cNvSpPr>
            <a:spLocks noChangeArrowheads="1"/>
          </p:cNvSpPr>
          <p:nvPr/>
        </p:nvSpPr>
        <p:spPr bwMode="auto">
          <a:xfrm>
            <a:off x="1384859" y="1313107"/>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200" b="0" i="0" dirty="0">
                <a:cs typeface="Arial" panose="020B0604020202020204" pitchFamily="34" charset="0"/>
              </a:rPr>
              <a:t>4</a:t>
            </a:r>
            <a:r>
              <a:rPr kumimoji="0" lang="en-US" altLang="en-US" sz="1200" b="0" i="0" u="none" strike="noStrike" cap="none" normalizeH="0" baseline="0" dirty="0">
                <a:ln>
                  <a:noFill/>
                </a:ln>
                <a:effectLst/>
                <a:cs typeface="Arial" panose="020B0604020202020204" pitchFamily="34" charset="0"/>
              </a:rPr>
              <a:t>50</a:t>
            </a:r>
          </a:p>
        </p:txBody>
      </p:sp>
      <p:sp>
        <p:nvSpPr>
          <p:cNvPr id="121" name="Rectangle 42">
            <a:extLst>
              <a:ext uri="{FF2B5EF4-FFF2-40B4-BE49-F238E27FC236}">
                <a16:creationId xmlns:a16="http://schemas.microsoft.com/office/drawing/2014/main" id="{1D4EC69B-D8C9-3540-9743-C5781628CFA7}"/>
              </a:ext>
            </a:extLst>
          </p:cNvPr>
          <p:cNvSpPr>
            <a:spLocks noChangeArrowheads="1"/>
          </p:cNvSpPr>
          <p:nvPr/>
        </p:nvSpPr>
        <p:spPr bwMode="auto">
          <a:xfrm>
            <a:off x="1384859" y="102699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200" b="0" i="0" dirty="0">
                <a:cs typeface="Arial" panose="020B0604020202020204" pitchFamily="34" charset="0"/>
              </a:rPr>
              <a:t>5</a:t>
            </a:r>
            <a:r>
              <a:rPr kumimoji="0" lang="en-US" altLang="en-US" sz="1200" b="0" i="0" u="none" strike="noStrike" cap="none" normalizeH="0" baseline="0" dirty="0">
                <a:ln>
                  <a:noFill/>
                </a:ln>
                <a:effectLst/>
                <a:cs typeface="Arial" panose="020B0604020202020204" pitchFamily="34" charset="0"/>
              </a:rPr>
              <a:t>00</a:t>
            </a:r>
          </a:p>
        </p:txBody>
      </p:sp>
      <p:sp>
        <p:nvSpPr>
          <p:cNvPr id="122" name="Rectangle 37">
            <a:extLst>
              <a:ext uri="{FF2B5EF4-FFF2-40B4-BE49-F238E27FC236}">
                <a16:creationId xmlns:a16="http://schemas.microsoft.com/office/drawing/2014/main" id="{AC8D7392-ABFC-5D4C-A0AE-92F8278B735C}"/>
              </a:ext>
            </a:extLst>
          </p:cNvPr>
          <p:cNvSpPr>
            <a:spLocks noChangeArrowheads="1"/>
          </p:cNvSpPr>
          <p:nvPr/>
        </p:nvSpPr>
        <p:spPr bwMode="auto">
          <a:xfrm>
            <a:off x="1501986" y="3909480"/>
            <a:ext cx="1377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0</a:t>
            </a:r>
          </a:p>
        </p:txBody>
      </p:sp>
      <p:grpSp>
        <p:nvGrpSpPr>
          <p:cNvPr id="9" name="Group 8">
            <a:extLst>
              <a:ext uri="{FF2B5EF4-FFF2-40B4-BE49-F238E27FC236}">
                <a16:creationId xmlns:a16="http://schemas.microsoft.com/office/drawing/2014/main" id="{50EC2A5E-92E4-B04E-B359-6B564F7CEC4B}"/>
              </a:ext>
            </a:extLst>
          </p:cNvPr>
          <p:cNvGrpSpPr/>
          <p:nvPr/>
        </p:nvGrpSpPr>
        <p:grpSpPr>
          <a:xfrm>
            <a:off x="1914197" y="1156277"/>
            <a:ext cx="3084165" cy="565930"/>
            <a:chOff x="1080431" y="1240119"/>
            <a:chExt cx="1902179" cy="565930"/>
          </a:xfrm>
        </p:grpSpPr>
        <p:sp>
          <p:nvSpPr>
            <p:cNvPr id="126" name="Text Box 21">
              <a:extLst>
                <a:ext uri="{FF2B5EF4-FFF2-40B4-BE49-F238E27FC236}">
                  <a16:creationId xmlns:a16="http://schemas.microsoft.com/office/drawing/2014/main" id="{3936A131-3712-8B4D-B5A6-BF1DD0FE077A}"/>
                </a:ext>
              </a:extLst>
            </p:cNvPr>
            <p:cNvSpPr txBox="1">
              <a:spLocks noChangeArrowheads="1"/>
            </p:cNvSpPr>
            <p:nvPr/>
          </p:nvSpPr>
          <p:spPr bwMode="auto">
            <a:xfrm>
              <a:off x="1360050" y="1240119"/>
              <a:ext cx="1622560" cy="30777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MitraClip + GDMT</a:t>
              </a:r>
            </a:p>
          </p:txBody>
        </p:sp>
        <p:sp>
          <p:nvSpPr>
            <p:cNvPr id="127" name="Text Box 22">
              <a:extLst>
                <a:ext uri="{FF2B5EF4-FFF2-40B4-BE49-F238E27FC236}">
                  <a16:creationId xmlns:a16="http://schemas.microsoft.com/office/drawing/2014/main" id="{9AA36023-3707-E045-93E0-B3AD853E1D0B}"/>
                </a:ext>
              </a:extLst>
            </p:cNvPr>
            <p:cNvSpPr txBox="1">
              <a:spLocks noChangeArrowheads="1"/>
            </p:cNvSpPr>
            <p:nvPr/>
          </p:nvSpPr>
          <p:spPr bwMode="auto">
            <a:xfrm>
              <a:off x="1355391" y="1498272"/>
              <a:ext cx="1196097" cy="30777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GDMT alone</a:t>
              </a:r>
            </a:p>
          </p:txBody>
        </p:sp>
        <p:sp>
          <p:nvSpPr>
            <p:cNvPr id="128" name="Line 23">
              <a:extLst>
                <a:ext uri="{FF2B5EF4-FFF2-40B4-BE49-F238E27FC236}">
                  <a16:creationId xmlns:a16="http://schemas.microsoft.com/office/drawing/2014/main" id="{7FC49CE2-AA33-0A40-B5A1-164B1F482CBD}"/>
                </a:ext>
              </a:extLst>
            </p:cNvPr>
            <p:cNvSpPr>
              <a:spLocks noChangeShapeType="1"/>
            </p:cNvSpPr>
            <p:nvPr/>
          </p:nvSpPr>
          <p:spPr bwMode="auto">
            <a:xfrm>
              <a:off x="1080431" y="1387461"/>
              <a:ext cx="290106"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29" name="Line 24">
              <a:extLst>
                <a:ext uri="{FF2B5EF4-FFF2-40B4-BE49-F238E27FC236}">
                  <a16:creationId xmlns:a16="http://schemas.microsoft.com/office/drawing/2014/main" id="{8691E113-0FE1-964C-ADCA-9BF849C22500}"/>
                </a:ext>
              </a:extLst>
            </p:cNvPr>
            <p:cNvSpPr>
              <a:spLocks noChangeShapeType="1"/>
            </p:cNvSpPr>
            <p:nvPr/>
          </p:nvSpPr>
          <p:spPr bwMode="auto">
            <a:xfrm>
              <a:off x="1080431" y="1646672"/>
              <a:ext cx="290106" cy="0"/>
            </a:xfrm>
            <a:prstGeom prst="line">
              <a:avLst/>
            </a:prstGeom>
            <a:noFill/>
            <a:ln w="28575">
              <a:solidFill>
                <a:srgbClr val="26AB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grpSp>
      <p:sp>
        <p:nvSpPr>
          <p:cNvPr id="134" name="Rectangle 62">
            <a:extLst>
              <a:ext uri="{FF2B5EF4-FFF2-40B4-BE49-F238E27FC236}">
                <a16:creationId xmlns:a16="http://schemas.microsoft.com/office/drawing/2014/main" id="{EB60AC4B-F02C-6245-B329-1AA3A9A2C283}"/>
              </a:ext>
            </a:extLst>
          </p:cNvPr>
          <p:cNvSpPr>
            <a:spLocks noChangeArrowheads="1"/>
          </p:cNvSpPr>
          <p:nvPr/>
        </p:nvSpPr>
        <p:spPr bwMode="auto">
          <a:xfrm rot="16200000">
            <a:off x="-219884" y="2279864"/>
            <a:ext cx="233397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DE25E"/>
                </a:solidFill>
                <a:effectLst/>
                <a:cs typeface="Arial" panose="020B0604020202020204" pitchFamily="34" charset="0"/>
              </a:rPr>
              <a:t>Cumulative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DE25E"/>
                </a:solidFill>
                <a:effectLst/>
                <a:cs typeface="Arial" panose="020B0604020202020204" pitchFamily="34" charset="0"/>
              </a:rPr>
              <a:t>HF Hospitalizations (n)</a:t>
            </a:r>
          </a:p>
        </p:txBody>
      </p:sp>
      <p:sp>
        <p:nvSpPr>
          <p:cNvPr id="135" name="Rectangle 79">
            <a:extLst>
              <a:ext uri="{FF2B5EF4-FFF2-40B4-BE49-F238E27FC236}">
                <a16:creationId xmlns:a16="http://schemas.microsoft.com/office/drawing/2014/main" id="{099BA050-3D92-8D4D-8765-F314CFFD4DCD}"/>
              </a:ext>
            </a:extLst>
          </p:cNvPr>
          <p:cNvSpPr>
            <a:spLocks noChangeArrowheads="1"/>
          </p:cNvSpPr>
          <p:nvPr/>
        </p:nvSpPr>
        <p:spPr bwMode="auto">
          <a:xfrm>
            <a:off x="2934255" y="4292334"/>
            <a:ext cx="3220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DE25E"/>
                </a:solidFill>
                <a:effectLst/>
                <a:cs typeface="Arial" panose="020B0604020202020204" pitchFamily="34" charset="0"/>
              </a:rPr>
              <a:t>Time After Randomization (Months)</a:t>
            </a:r>
          </a:p>
        </p:txBody>
      </p:sp>
      <p:sp>
        <p:nvSpPr>
          <p:cNvPr id="137" name="Text Box 15">
            <a:extLst>
              <a:ext uri="{FF2B5EF4-FFF2-40B4-BE49-F238E27FC236}">
                <a16:creationId xmlns:a16="http://schemas.microsoft.com/office/drawing/2014/main" id="{C1147339-63AA-FD4D-A413-8512FFC5F2EB}"/>
              </a:ext>
            </a:extLst>
          </p:cNvPr>
          <p:cNvSpPr txBox="1">
            <a:spLocks noChangeArrowheads="1"/>
          </p:cNvSpPr>
          <p:nvPr/>
        </p:nvSpPr>
        <p:spPr bwMode="auto">
          <a:xfrm>
            <a:off x="581159" y="4618193"/>
            <a:ext cx="954386"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MitraClip</a:t>
            </a:r>
          </a:p>
        </p:txBody>
      </p:sp>
      <p:sp>
        <p:nvSpPr>
          <p:cNvPr id="138" name="Text Box 17">
            <a:extLst>
              <a:ext uri="{FF2B5EF4-FFF2-40B4-BE49-F238E27FC236}">
                <a16:creationId xmlns:a16="http://schemas.microsoft.com/office/drawing/2014/main" id="{EE3AB61C-E08E-4043-9833-6EE22E33E06C}"/>
              </a:ext>
            </a:extLst>
          </p:cNvPr>
          <p:cNvSpPr txBox="1">
            <a:spLocks noChangeArrowheads="1"/>
          </p:cNvSpPr>
          <p:nvPr/>
        </p:nvSpPr>
        <p:spPr bwMode="auto">
          <a:xfrm>
            <a:off x="747502" y="4791990"/>
            <a:ext cx="78804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GDMT</a:t>
            </a:r>
          </a:p>
        </p:txBody>
      </p:sp>
      <p:sp>
        <p:nvSpPr>
          <p:cNvPr id="139" name="Text Box 65">
            <a:extLst>
              <a:ext uri="{FF2B5EF4-FFF2-40B4-BE49-F238E27FC236}">
                <a16:creationId xmlns:a16="http://schemas.microsoft.com/office/drawing/2014/main" id="{41345229-10F4-B84E-BAB9-745E1E6D7188}"/>
              </a:ext>
            </a:extLst>
          </p:cNvPr>
          <p:cNvSpPr txBox="1">
            <a:spLocks noChangeArrowheads="1"/>
          </p:cNvSpPr>
          <p:nvPr/>
        </p:nvSpPr>
        <p:spPr bwMode="auto">
          <a:xfrm>
            <a:off x="1448265" y="4618193"/>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302</a:t>
            </a:r>
          </a:p>
        </p:txBody>
      </p:sp>
      <p:sp>
        <p:nvSpPr>
          <p:cNvPr id="140" name="Text Box 67">
            <a:extLst>
              <a:ext uri="{FF2B5EF4-FFF2-40B4-BE49-F238E27FC236}">
                <a16:creationId xmlns:a16="http://schemas.microsoft.com/office/drawing/2014/main" id="{3472FAA0-516A-B143-81BB-B4CAFE626EAC}"/>
              </a:ext>
            </a:extLst>
          </p:cNvPr>
          <p:cNvSpPr txBox="1">
            <a:spLocks noChangeArrowheads="1"/>
          </p:cNvSpPr>
          <p:nvPr/>
        </p:nvSpPr>
        <p:spPr bwMode="auto">
          <a:xfrm>
            <a:off x="2133153" y="4618193"/>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269</a:t>
            </a:r>
          </a:p>
        </p:txBody>
      </p:sp>
      <p:sp>
        <p:nvSpPr>
          <p:cNvPr id="141" name="Text Box 69">
            <a:extLst>
              <a:ext uri="{FF2B5EF4-FFF2-40B4-BE49-F238E27FC236}">
                <a16:creationId xmlns:a16="http://schemas.microsoft.com/office/drawing/2014/main" id="{FED21B5D-DCD2-8942-97CB-90B762C6FBF0}"/>
              </a:ext>
            </a:extLst>
          </p:cNvPr>
          <p:cNvSpPr txBox="1">
            <a:spLocks noChangeArrowheads="1"/>
          </p:cNvSpPr>
          <p:nvPr/>
        </p:nvSpPr>
        <p:spPr bwMode="auto">
          <a:xfrm>
            <a:off x="2688201" y="4618193"/>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238</a:t>
            </a:r>
          </a:p>
        </p:txBody>
      </p:sp>
      <p:sp>
        <p:nvSpPr>
          <p:cNvPr id="142" name="Text Box 71">
            <a:extLst>
              <a:ext uri="{FF2B5EF4-FFF2-40B4-BE49-F238E27FC236}">
                <a16:creationId xmlns:a16="http://schemas.microsoft.com/office/drawing/2014/main" id="{7FCBC34B-AC0F-8E47-B8D5-9EF824C357E1}"/>
              </a:ext>
            </a:extLst>
          </p:cNvPr>
          <p:cNvSpPr txBox="1">
            <a:spLocks noChangeArrowheads="1"/>
          </p:cNvSpPr>
          <p:nvPr/>
        </p:nvSpPr>
        <p:spPr bwMode="auto">
          <a:xfrm>
            <a:off x="3246455" y="4618193"/>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219</a:t>
            </a:r>
          </a:p>
        </p:txBody>
      </p:sp>
      <p:sp>
        <p:nvSpPr>
          <p:cNvPr id="143" name="Text Box 73">
            <a:extLst>
              <a:ext uri="{FF2B5EF4-FFF2-40B4-BE49-F238E27FC236}">
                <a16:creationId xmlns:a16="http://schemas.microsoft.com/office/drawing/2014/main" id="{3601B1B2-551F-D744-8058-B6261B02F167}"/>
              </a:ext>
            </a:extLst>
          </p:cNvPr>
          <p:cNvSpPr txBox="1">
            <a:spLocks noChangeArrowheads="1"/>
          </p:cNvSpPr>
          <p:nvPr/>
        </p:nvSpPr>
        <p:spPr bwMode="auto">
          <a:xfrm>
            <a:off x="3803633" y="4618193"/>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205</a:t>
            </a:r>
          </a:p>
        </p:txBody>
      </p:sp>
      <p:sp>
        <p:nvSpPr>
          <p:cNvPr id="144" name="Text Box 65">
            <a:extLst>
              <a:ext uri="{FF2B5EF4-FFF2-40B4-BE49-F238E27FC236}">
                <a16:creationId xmlns:a16="http://schemas.microsoft.com/office/drawing/2014/main" id="{2EA7543E-8385-EA49-B367-E9B84FC8540C}"/>
              </a:ext>
            </a:extLst>
          </p:cNvPr>
          <p:cNvSpPr txBox="1">
            <a:spLocks noChangeArrowheads="1"/>
          </p:cNvSpPr>
          <p:nvPr/>
        </p:nvSpPr>
        <p:spPr bwMode="auto">
          <a:xfrm>
            <a:off x="4361536" y="4623110"/>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186</a:t>
            </a:r>
          </a:p>
        </p:txBody>
      </p:sp>
      <p:sp>
        <p:nvSpPr>
          <p:cNvPr id="145" name="Text Box 67">
            <a:extLst>
              <a:ext uri="{FF2B5EF4-FFF2-40B4-BE49-F238E27FC236}">
                <a16:creationId xmlns:a16="http://schemas.microsoft.com/office/drawing/2014/main" id="{505D9D1A-7261-C742-9BF9-90C41D8BC195}"/>
              </a:ext>
            </a:extLst>
          </p:cNvPr>
          <p:cNvSpPr txBox="1">
            <a:spLocks noChangeArrowheads="1"/>
          </p:cNvSpPr>
          <p:nvPr/>
        </p:nvSpPr>
        <p:spPr bwMode="auto">
          <a:xfrm>
            <a:off x="5475076" y="4623110"/>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151</a:t>
            </a:r>
          </a:p>
        </p:txBody>
      </p:sp>
      <p:sp>
        <p:nvSpPr>
          <p:cNvPr id="148" name="Text Box 65">
            <a:extLst>
              <a:ext uri="{FF2B5EF4-FFF2-40B4-BE49-F238E27FC236}">
                <a16:creationId xmlns:a16="http://schemas.microsoft.com/office/drawing/2014/main" id="{67FA6F80-DA32-DE4B-B74F-4680AC78B05C}"/>
              </a:ext>
            </a:extLst>
          </p:cNvPr>
          <p:cNvSpPr txBox="1">
            <a:spLocks noChangeArrowheads="1"/>
          </p:cNvSpPr>
          <p:nvPr/>
        </p:nvSpPr>
        <p:spPr bwMode="auto">
          <a:xfrm>
            <a:off x="1444281" y="4794962"/>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312</a:t>
            </a:r>
          </a:p>
        </p:txBody>
      </p:sp>
      <p:sp>
        <p:nvSpPr>
          <p:cNvPr id="149" name="Text Box 67">
            <a:extLst>
              <a:ext uri="{FF2B5EF4-FFF2-40B4-BE49-F238E27FC236}">
                <a16:creationId xmlns:a16="http://schemas.microsoft.com/office/drawing/2014/main" id="{2A818CE1-9799-4D47-9652-225AF8BBE0AB}"/>
              </a:ext>
            </a:extLst>
          </p:cNvPr>
          <p:cNvSpPr txBox="1">
            <a:spLocks noChangeArrowheads="1"/>
          </p:cNvSpPr>
          <p:nvPr/>
        </p:nvSpPr>
        <p:spPr bwMode="auto">
          <a:xfrm>
            <a:off x="2133153" y="47949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272</a:t>
            </a:r>
          </a:p>
        </p:txBody>
      </p:sp>
      <p:sp>
        <p:nvSpPr>
          <p:cNvPr id="150" name="Text Box 69">
            <a:extLst>
              <a:ext uri="{FF2B5EF4-FFF2-40B4-BE49-F238E27FC236}">
                <a16:creationId xmlns:a16="http://schemas.microsoft.com/office/drawing/2014/main" id="{B5A27821-9C7B-9448-8112-F54872CCF0D5}"/>
              </a:ext>
            </a:extLst>
          </p:cNvPr>
          <p:cNvSpPr txBox="1">
            <a:spLocks noChangeArrowheads="1"/>
          </p:cNvSpPr>
          <p:nvPr/>
        </p:nvSpPr>
        <p:spPr bwMode="auto">
          <a:xfrm>
            <a:off x="2688201" y="47949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224</a:t>
            </a:r>
          </a:p>
        </p:txBody>
      </p:sp>
      <p:sp>
        <p:nvSpPr>
          <p:cNvPr id="151" name="Text Box 71">
            <a:extLst>
              <a:ext uri="{FF2B5EF4-FFF2-40B4-BE49-F238E27FC236}">
                <a16:creationId xmlns:a16="http://schemas.microsoft.com/office/drawing/2014/main" id="{F77A638C-5809-A546-B340-BE892036908D}"/>
              </a:ext>
            </a:extLst>
          </p:cNvPr>
          <p:cNvSpPr txBox="1">
            <a:spLocks noChangeArrowheads="1"/>
          </p:cNvSpPr>
          <p:nvPr/>
        </p:nvSpPr>
        <p:spPr bwMode="auto">
          <a:xfrm>
            <a:off x="3246454" y="47949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188</a:t>
            </a:r>
          </a:p>
        </p:txBody>
      </p:sp>
      <p:sp>
        <p:nvSpPr>
          <p:cNvPr id="152" name="Text Box 73">
            <a:extLst>
              <a:ext uri="{FF2B5EF4-FFF2-40B4-BE49-F238E27FC236}">
                <a16:creationId xmlns:a16="http://schemas.microsoft.com/office/drawing/2014/main" id="{EDF11358-8E70-4943-B1F4-1D08DF47E937}"/>
              </a:ext>
            </a:extLst>
          </p:cNvPr>
          <p:cNvSpPr txBox="1">
            <a:spLocks noChangeArrowheads="1"/>
          </p:cNvSpPr>
          <p:nvPr/>
        </p:nvSpPr>
        <p:spPr bwMode="auto">
          <a:xfrm>
            <a:off x="3803632" y="47949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156</a:t>
            </a:r>
          </a:p>
        </p:txBody>
      </p:sp>
      <p:sp>
        <p:nvSpPr>
          <p:cNvPr id="153" name="Text Box 65">
            <a:extLst>
              <a:ext uri="{FF2B5EF4-FFF2-40B4-BE49-F238E27FC236}">
                <a16:creationId xmlns:a16="http://schemas.microsoft.com/office/drawing/2014/main" id="{8730FD59-43B0-5B43-9839-C578D72BE6C2}"/>
              </a:ext>
            </a:extLst>
          </p:cNvPr>
          <p:cNvSpPr txBox="1">
            <a:spLocks noChangeArrowheads="1"/>
          </p:cNvSpPr>
          <p:nvPr/>
        </p:nvSpPr>
        <p:spPr bwMode="auto">
          <a:xfrm>
            <a:off x="4361536" y="4799879"/>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133</a:t>
            </a:r>
          </a:p>
        </p:txBody>
      </p:sp>
      <p:sp>
        <p:nvSpPr>
          <p:cNvPr id="154" name="Text Box 67">
            <a:extLst>
              <a:ext uri="{FF2B5EF4-FFF2-40B4-BE49-F238E27FC236}">
                <a16:creationId xmlns:a16="http://schemas.microsoft.com/office/drawing/2014/main" id="{5FDF3711-E9B0-5143-A108-178FB3992F59}"/>
              </a:ext>
            </a:extLst>
          </p:cNvPr>
          <p:cNvSpPr txBox="1">
            <a:spLocks noChangeArrowheads="1"/>
          </p:cNvSpPr>
          <p:nvPr/>
        </p:nvSpPr>
        <p:spPr bwMode="auto">
          <a:xfrm>
            <a:off x="5475076" y="4799879"/>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106</a:t>
            </a:r>
          </a:p>
        </p:txBody>
      </p:sp>
      <p:sp>
        <p:nvSpPr>
          <p:cNvPr id="157" name="Text Box 14">
            <a:extLst>
              <a:ext uri="{FF2B5EF4-FFF2-40B4-BE49-F238E27FC236}">
                <a16:creationId xmlns:a16="http://schemas.microsoft.com/office/drawing/2014/main" id="{32846734-CC36-CE45-AAAE-7D0F9E966FC7}"/>
              </a:ext>
            </a:extLst>
          </p:cNvPr>
          <p:cNvSpPr txBox="1">
            <a:spLocks noChangeArrowheads="1"/>
          </p:cNvSpPr>
          <p:nvPr/>
        </p:nvSpPr>
        <p:spPr bwMode="auto">
          <a:xfrm>
            <a:off x="373234" y="4447571"/>
            <a:ext cx="116231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No. at Risk:</a:t>
            </a:r>
          </a:p>
        </p:txBody>
      </p:sp>
      <p:sp>
        <p:nvSpPr>
          <p:cNvPr id="4" name="Line 39">
            <a:extLst>
              <a:ext uri="{FF2B5EF4-FFF2-40B4-BE49-F238E27FC236}">
                <a16:creationId xmlns:a16="http://schemas.microsoft.com/office/drawing/2014/main" id="{C867F2CC-7B57-364A-88B2-FC1FC30F141C}"/>
              </a:ext>
            </a:extLst>
          </p:cNvPr>
          <p:cNvSpPr>
            <a:spLocks noChangeShapeType="1"/>
          </p:cNvSpPr>
          <p:nvPr/>
        </p:nvSpPr>
        <p:spPr bwMode="auto">
          <a:xfrm>
            <a:off x="565293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5" name="Line 40">
            <a:extLst>
              <a:ext uri="{FF2B5EF4-FFF2-40B4-BE49-F238E27FC236}">
                <a16:creationId xmlns:a16="http://schemas.microsoft.com/office/drawing/2014/main" id="{22BE8825-26B3-7017-7F17-376A4CC9D872}"/>
              </a:ext>
            </a:extLst>
          </p:cNvPr>
          <p:cNvSpPr>
            <a:spLocks noChangeShapeType="1"/>
          </p:cNvSpPr>
          <p:nvPr/>
        </p:nvSpPr>
        <p:spPr bwMode="auto">
          <a:xfrm>
            <a:off x="676671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7" name="Rectangle 87">
            <a:extLst>
              <a:ext uri="{FF2B5EF4-FFF2-40B4-BE49-F238E27FC236}">
                <a16:creationId xmlns:a16="http://schemas.microsoft.com/office/drawing/2014/main" id="{1549C5BC-5AE5-4D5D-550E-0CDED9945428}"/>
              </a:ext>
            </a:extLst>
          </p:cNvPr>
          <p:cNvSpPr>
            <a:spLocks noChangeArrowheads="1"/>
          </p:cNvSpPr>
          <p:nvPr/>
        </p:nvSpPr>
        <p:spPr bwMode="auto">
          <a:xfrm>
            <a:off x="5568411"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42</a:t>
            </a:r>
          </a:p>
        </p:txBody>
      </p:sp>
      <p:sp>
        <p:nvSpPr>
          <p:cNvPr id="8" name="Rectangle 88">
            <a:extLst>
              <a:ext uri="{FF2B5EF4-FFF2-40B4-BE49-F238E27FC236}">
                <a16:creationId xmlns:a16="http://schemas.microsoft.com/office/drawing/2014/main" id="{127D8F56-EDCB-C390-8655-83A1418FDEEE}"/>
              </a:ext>
            </a:extLst>
          </p:cNvPr>
          <p:cNvSpPr>
            <a:spLocks noChangeArrowheads="1"/>
          </p:cNvSpPr>
          <p:nvPr/>
        </p:nvSpPr>
        <p:spPr bwMode="auto">
          <a:xfrm>
            <a:off x="6679530"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54</a:t>
            </a:r>
          </a:p>
        </p:txBody>
      </p:sp>
      <p:sp>
        <p:nvSpPr>
          <p:cNvPr id="12" name="Line 43">
            <a:extLst>
              <a:ext uri="{FF2B5EF4-FFF2-40B4-BE49-F238E27FC236}">
                <a16:creationId xmlns:a16="http://schemas.microsoft.com/office/drawing/2014/main" id="{B7AF06FF-733E-C294-C97C-226D031D0B8A}"/>
              </a:ext>
            </a:extLst>
          </p:cNvPr>
          <p:cNvSpPr>
            <a:spLocks noChangeShapeType="1"/>
          </p:cNvSpPr>
          <p:nvPr/>
        </p:nvSpPr>
        <p:spPr bwMode="auto">
          <a:xfrm flipH="1">
            <a:off x="1684807" y="3722346"/>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3" name="Line 44">
            <a:extLst>
              <a:ext uri="{FF2B5EF4-FFF2-40B4-BE49-F238E27FC236}">
                <a16:creationId xmlns:a16="http://schemas.microsoft.com/office/drawing/2014/main" id="{A3BB9CD6-ED67-D092-55B3-F5691A847F19}"/>
              </a:ext>
            </a:extLst>
          </p:cNvPr>
          <p:cNvSpPr>
            <a:spLocks noChangeShapeType="1"/>
          </p:cNvSpPr>
          <p:nvPr/>
        </p:nvSpPr>
        <p:spPr bwMode="auto">
          <a:xfrm flipH="1">
            <a:off x="1684807" y="3143068"/>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4" name="Line 45">
            <a:extLst>
              <a:ext uri="{FF2B5EF4-FFF2-40B4-BE49-F238E27FC236}">
                <a16:creationId xmlns:a16="http://schemas.microsoft.com/office/drawing/2014/main" id="{E89EA03B-DC5D-E8BE-7257-CBC50AEF6D08}"/>
              </a:ext>
            </a:extLst>
          </p:cNvPr>
          <p:cNvSpPr>
            <a:spLocks noChangeShapeType="1"/>
          </p:cNvSpPr>
          <p:nvPr/>
        </p:nvSpPr>
        <p:spPr bwMode="auto">
          <a:xfrm flipH="1">
            <a:off x="1684807" y="2563790"/>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5" name="Line 46">
            <a:extLst>
              <a:ext uri="{FF2B5EF4-FFF2-40B4-BE49-F238E27FC236}">
                <a16:creationId xmlns:a16="http://schemas.microsoft.com/office/drawing/2014/main" id="{39915E31-B000-1CF0-76D4-096561B92272}"/>
              </a:ext>
            </a:extLst>
          </p:cNvPr>
          <p:cNvSpPr>
            <a:spLocks noChangeShapeType="1"/>
          </p:cNvSpPr>
          <p:nvPr/>
        </p:nvSpPr>
        <p:spPr bwMode="auto">
          <a:xfrm flipH="1">
            <a:off x="1684807" y="1984512"/>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16" name="Rectangle 37">
            <a:extLst>
              <a:ext uri="{FF2B5EF4-FFF2-40B4-BE49-F238E27FC236}">
                <a16:creationId xmlns:a16="http://schemas.microsoft.com/office/drawing/2014/main" id="{1F1E2B63-40B7-C24D-8AD8-DB632A6D223A}"/>
              </a:ext>
            </a:extLst>
          </p:cNvPr>
          <p:cNvSpPr>
            <a:spLocks noChangeArrowheads="1"/>
          </p:cNvSpPr>
          <p:nvPr/>
        </p:nvSpPr>
        <p:spPr bwMode="auto">
          <a:xfrm>
            <a:off x="1384860" y="246937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250</a:t>
            </a:r>
          </a:p>
        </p:txBody>
      </p:sp>
      <p:sp>
        <p:nvSpPr>
          <p:cNvPr id="117" name="Rectangle 38">
            <a:extLst>
              <a:ext uri="{FF2B5EF4-FFF2-40B4-BE49-F238E27FC236}">
                <a16:creationId xmlns:a16="http://schemas.microsoft.com/office/drawing/2014/main" id="{2A938992-7085-C04B-A4E4-EBB415D7FABF}"/>
              </a:ext>
            </a:extLst>
          </p:cNvPr>
          <p:cNvSpPr>
            <a:spLocks noChangeArrowheads="1"/>
          </p:cNvSpPr>
          <p:nvPr/>
        </p:nvSpPr>
        <p:spPr bwMode="auto">
          <a:xfrm>
            <a:off x="1384859" y="2194686"/>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200" b="0" i="0" dirty="0">
                <a:cs typeface="Arial" panose="020B0604020202020204" pitchFamily="34" charset="0"/>
              </a:rPr>
              <a:t>3</a:t>
            </a:r>
            <a:r>
              <a:rPr kumimoji="0" lang="en-US" altLang="en-US" sz="1200" b="0" i="0" u="none" strike="noStrike" cap="none" normalizeH="0" baseline="0" dirty="0">
                <a:ln>
                  <a:noFill/>
                </a:ln>
                <a:effectLst/>
                <a:cs typeface="Arial" panose="020B0604020202020204" pitchFamily="34" charset="0"/>
              </a:rPr>
              <a:t>00</a:t>
            </a:r>
          </a:p>
        </p:txBody>
      </p:sp>
      <p:sp>
        <p:nvSpPr>
          <p:cNvPr id="118" name="Rectangle 39">
            <a:extLst>
              <a:ext uri="{FF2B5EF4-FFF2-40B4-BE49-F238E27FC236}">
                <a16:creationId xmlns:a16="http://schemas.microsoft.com/office/drawing/2014/main" id="{29E36041-E5A9-1F4C-A130-81AD1D40EF50}"/>
              </a:ext>
            </a:extLst>
          </p:cNvPr>
          <p:cNvSpPr>
            <a:spLocks noChangeArrowheads="1"/>
          </p:cNvSpPr>
          <p:nvPr/>
        </p:nvSpPr>
        <p:spPr bwMode="auto">
          <a:xfrm>
            <a:off x="1384859" y="188210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200" b="0" i="0" dirty="0">
                <a:cs typeface="Arial" panose="020B0604020202020204" pitchFamily="34" charset="0"/>
              </a:rPr>
              <a:t>3</a:t>
            </a:r>
            <a:r>
              <a:rPr kumimoji="0" lang="en-US" altLang="en-US" sz="1200" b="0" i="0" u="none" strike="noStrike" cap="none" normalizeH="0" baseline="0" dirty="0">
                <a:ln>
                  <a:noFill/>
                </a:ln>
                <a:effectLst/>
                <a:cs typeface="Arial" panose="020B0604020202020204" pitchFamily="34" charset="0"/>
              </a:rPr>
              <a:t>50</a:t>
            </a:r>
          </a:p>
        </p:txBody>
      </p:sp>
      <p:sp>
        <p:nvSpPr>
          <p:cNvPr id="119" name="Rectangle 40">
            <a:extLst>
              <a:ext uri="{FF2B5EF4-FFF2-40B4-BE49-F238E27FC236}">
                <a16:creationId xmlns:a16="http://schemas.microsoft.com/office/drawing/2014/main" id="{B2FC853A-2326-5E4A-B1C9-C1D03C37B9A4}"/>
              </a:ext>
            </a:extLst>
          </p:cNvPr>
          <p:cNvSpPr>
            <a:spLocks noChangeArrowheads="1"/>
          </p:cNvSpPr>
          <p:nvPr/>
        </p:nvSpPr>
        <p:spPr bwMode="auto">
          <a:xfrm>
            <a:off x="1384859" y="1585489"/>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200" b="0" i="0" dirty="0">
                <a:cs typeface="Arial" panose="020B0604020202020204" pitchFamily="34" charset="0"/>
              </a:rPr>
              <a:t>4</a:t>
            </a:r>
            <a:r>
              <a:rPr kumimoji="0" lang="en-US" altLang="en-US" sz="1200" b="0" i="0" u="none" strike="noStrike" cap="none" normalizeH="0" baseline="0" dirty="0">
                <a:ln>
                  <a:noFill/>
                </a:ln>
                <a:effectLst/>
                <a:cs typeface="Arial" panose="020B0604020202020204" pitchFamily="34" charset="0"/>
              </a:rPr>
              <a:t>00</a:t>
            </a:r>
          </a:p>
        </p:txBody>
      </p:sp>
      <p:sp>
        <p:nvSpPr>
          <p:cNvPr id="19" name="Rectangle 37">
            <a:extLst>
              <a:ext uri="{FF2B5EF4-FFF2-40B4-BE49-F238E27FC236}">
                <a16:creationId xmlns:a16="http://schemas.microsoft.com/office/drawing/2014/main" id="{77A5F794-24BF-7DDA-E550-DAFCC3F96AAE}"/>
              </a:ext>
            </a:extLst>
          </p:cNvPr>
          <p:cNvSpPr>
            <a:spLocks noChangeArrowheads="1"/>
          </p:cNvSpPr>
          <p:nvPr/>
        </p:nvSpPr>
        <p:spPr bwMode="auto">
          <a:xfrm>
            <a:off x="1469820" y="363610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50</a:t>
            </a:r>
          </a:p>
        </p:txBody>
      </p:sp>
      <p:sp>
        <p:nvSpPr>
          <p:cNvPr id="20" name="Rectangle 38">
            <a:extLst>
              <a:ext uri="{FF2B5EF4-FFF2-40B4-BE49-F238E27FC236}">
                <a16:creationId xmlns:a16="http://schemas.microsoft.com/office/drawing/2014/main" id="{63091F5A-34A4-B34C-49DB-1F1E700455A6}"/>
              </a:ext>
            </a:extLst>
          </p:cNvPr>
          <p:cNvSpPr>
            <a:spLocks noChangeArrowheads="1"/>
          </p:cNvSpPr>
          <p:nvPr/>
        </p:nvSpPr>
        <p:spPr bwMode="auto">
          <a:xfrm>
            <a:off x="1384859" y="3344062"/>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100</a:t>
            </a:r>
          </a:p>
        </p:txBody>
      </p:sp>
      <p:sp>
        <p:nvSpPr>
          <p:cNvPr id="21" name="Rectangle 39">
            <a:extLst>
              <a:ext uri="{FF2B5EF4-FFF2-40B4-BE49-F238E27FC236}">
                <a16:creationId xmlns:a16="http://schemas.microsoft.com/office/drawing/2014/main" id="{FC7B4F9B-39CC-5B7A-5D36-AEB4C2CEAC7A}"/>
              </a:ext>
            </a:extLst>
          </p:cNvPr>
          <p:cNvSpPr>
            <a:spLocks noChangeArrowheads="1"/>
          </p:cNvSpPr>
          <p:nvPr/>
        </p:nvSpPr>
        <p:spPr bwMode="auto">
          <a:xfrm>
            <a:off x="1384859" y="304305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150</a:t>
            </a:r>
          </a:p>
        </p:txBody>
      </p:sp>
      <p:sp>
        <p:nvSpPr>
          <p:cNvPr id="22" name="Rectangle 40">
            <a:extLst>
              <a:ext uri="{FF2B5EF4-FFF2-40B4-BE49-F238E27FC236}">
                <a16:creationId xmlns:a16="http://schemas.microsoft.com/office/drawing/2014/main" id="{439A59BA-0480-02FD-5E93-F418631E3753}"/>
              </a:ext>
            </a:extLst>
          </p:cNvPr>
          <p:cNvSpPr>
            <a:spLocks noChangeArrowheads="1"/>
          </p:cNvSpPr>
          <p:nvPr/>
        </p:nvSpPr>
        <p:spPr bwMode="auto">
          <a:xfrm>
            <a:off x="1384859" y="274644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200</a:t>
            </a:r>
          </a:p>
        </p:txBody>
      </p:sp>
      <p:sp>
        <p:nvSpPr>
          <p:cNvPr id="147" name="Text Box 71">
            <a:extLst>
              <a:ext uri="{FF2B5EF4-FFF2-40B4-BE49-F238E27FC236}">
                <a16:creationId xmlns:a16="http://schemas.microsoft.com/office/drawing/2014/main" id="{028FFC8B-3750-E842-887F-B9759CCB2BEC}"/>
              </a:ext>
            </a:extLst>
          </p:cNvPr>
          <p:cNvSpPr txBox="1">
            <a:spLocks noChangeArrowheads="1"/>
          </p:cNvSpPr>
          <p:nvPr/>
        </p:nvSpPr>
        <p:spPr bwMode="auto">
          <a:xfrm>
            <a:off x="7177197" y="4623110"/>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79</a:t>
            </a:r>
          </a:p>
        </p:txBody>
      </p:sp>
      <p:sp>
        <p:nvSpPr>
          <p:cNvPr id="146" name="Text Box 69">
            <a:extLst>
              <a:ext uri="{FF2B5EF4-FFF2-40B4-BE49-F238E27FC236}">
                <a16:creationId xmlns:a16="http://schemas.microsoft.com/office/drawing/2014/main" id="{22EA20E6-5277-6146-89DD-798F0528CF84}"/>
              </a:ext>
            </a:extLst>
          </p:cNvPr>
          <p:cNvSpPr txBox="1">
            <a:spLocks noChangeArrowheads="1"/>
          </p:cNvSpPr>
          <p:nvPr/>
        </p:nvSpPr>
        <p:spPr bwMode="auto">
          <a:xfrm>
            <a:off x="6587716" y="4623110"/>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124</a:t>
            </a:r>
          </a:p>
        </p:txBody>
      </p:sp>
      <p:sp>
        <p:nvSpPr>
          <p:cNvPr id="155" name="Text Box 69">
            <a:extLst>
              <a:ext uri="{FF2B5EF4-FFF2-40B4-BE49-F238E27FC236}">
                <a16:creationId xmlns:a16="http://schemas.microsoft.com/office/drawing/2014/main" id="{DF712287-B33D-3943-A23D-0B2190A817CE}"/>
              </a:ext>
            </a:extLst>
          </p:cNvPr>
          <p:cNvSpPr txBox="1">
            <a:spLocks noChangeArrowheads="1"/>
          </p:cNvSpPr>
          <p:nvPr/>
        </p:nvSpPr>
        <p:spPr bwMode="auto">
          <a:xfrm>
            <a:off x="6616569" y="4799879"/>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84</a:t>
            </a:r>
          </a:p>
        </p:txBody>
      </p:sp>
      <p:sp>
        <p:nvSpPr>
          <p:cNvPr id="156" name="Text Box 71">
            <a:extLst>
              <a:ext uri="{FF2B5EF4-FFF2-40B4-BE49-F238E27FC236}">
                <a16:creationId xmlns:a16="http://schemas.microsoft.com/office/drawing/2014/main" id="{592E8FF9-2406-8248-948D-6ACA07B62D0A}"/>
              </a:ext>
            </a:extLst>
          </p:cNvPr>
          <p:cNvSpPr txBox="1">
            <a:spLocks noChangeArrowheads="1"/>
          </p:cNvSpPr>
          <p:nvPr/>
        </p:nvSpPr>
        <p:spPr bwMode="auto">
          <a:xfrm>
            <a:off x="7173216" y="4799879"/>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59</a:t>
            </a:r>
          </a:p>
        </p:txBody>
      </p:sp>
      <p:sp>
        <p:nvSpPr>
          <p:cNvPr id="32" name="Text Box 71">
            <a:extLst>
              <a:ext uri="{FF2B5EF4-FFF2-40B4-BE49-F238E27FC236}">
                <a16:creationId xmlns:a16="http://schemas.microsoft.com/office/drawing/2014/main" id="{73386575-3B00-C7C5-8902-A1F361901232}"/>
              </a:ext>
            </a:extLst>
          </p:cNvPr>
          <p:cNvSpPr txBox="1">
            <a:spLocks noChangeArrowheads="1"/>
          </p:cNvSpPr>
          <p:nvPr/>
        </p:nvSpPr>
        <p:spPr bwMode="auto">
          <a:xfrm>
            <a:off x="6035228" y="4623110"/>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138</a:t>
            </a:r>
          </a:p>
        </p:txBody>
      </p:sp>
      <p:sp>
        <p:nvSpPr>
          <p:cNvPr id="34" name="Text Box 69">
            <a:extLst>
              <a:ext uri="{FF2B5EF4-FFF2-40B4-BE49-F238E27FC236}">
                <a16:creationId xmlns:a16="http://schemas.microsoft.com/office/drawing/2014/main" id="{7142BB85-87BD-644E-14E7-CE927E87CC3F}"/>
              </a:ext>
            </a:extLst>
          </p:cNvPr>
          <p:cNvSpPr txBox="1">
            <a:spLocks noChangeArrowheads="1"/>
          </p:cNvSpPr>
          <p:nvPr/>
        </p:nvSpPr>
        <p:spPr bwMode="auto">
          <a:xfrm>
            <a:off x="4917103" y="4623110"/>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167</a:t>
            </a:r>
          </a:p>
        </p:txBody>
      </p:sp>
      <p:sp>
        <p:nvSpPr>
          <p:cNvPr id="35" name="Text Box 69">
            <a:extLst>
              <a:ext uri="{FF2B5EF4-FFF2-40B4-BE49-F238E27FC236}">
                <a16:creationId xmlns:a16="http://schemas.microsoft.com/office/drawing/2014/main" id="{147E2000-BF86-5238-0A82-F60DA0EFA120}"/>
              </a:ext>
            </a:extLst>
          </p:cNvPr>
          <p:cNvSpPr txBox="1">
            <a:spLocks noChangeArrowheads="1"/>
          </p:cNvSpPr>
          <p:nvPr/>
        </p:nvSpPr>
        <p:spPr bwMode="auto">
          <a:xfrm>
            <a:off x="4917103" y="4799879"/>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120</a:t>
            </a:r>
          </a:p>
        </p:txBody>
      </p:sp>
      <p:sp>
        <p:nvSpPr>
          <p:cNvPr id="36" name="Text Box 71">
            <a:extLst>
              <a:ext uri="{FF2B5EF4-FFF2-40B4-BE49-F238E27FC236}">
                <a16:creationId xmlns:a16="http://schemas.microsoft.com/office/drawing/2014/main" id="{B1C6174A-F780-82A2-8D63-2CA1FA203BB8}"/>
              </a:ext>
            </a:extLst>
          </p:cNvPr>
          <p:cNvSpPr txBox="1">
            <a:spLocks noChangeArrowheads="1"/>
          </p:cNvSpPr>
          <p:nvPr/>
        </p:nvSpPr>
        <p:spPr bwMode="auto">
          <a:xfrm>
            <a:off x="6064081" y="4799879"/>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94</a:t>
            </a:r>
          </a:p>
        </p:txBody>
      </p:sp>
      <p:grpSp>
        <p:nvGrpSpPr>
          <p:cNvPr id="43" name="Group 42">
            <a:extLst>
              <a:ext uri="{FF2B5EF4-FFF2-40B4-BE49-F238E27FC236}">
                <a16:creationId xmlns:a16="http://schemas.microsoft.com/office/drawing/2014/main" id="{C5E6A7AA-D095-92F3-8E20-F98F11A08FCF}"/>
              </a:ext>
            </a:extLst>
          </p:cNvPr>
          <p:cNvGrpSpPr/>
          <p:nvPr/>
        </p:nvGrpSpPr>
        <p:grpSpPr>
          <a:xfrm>
            <a:off x="1764063" y="1440762"/>
            <a:ext cx="5567466" cy="2567945"/>
            <a:chOff x="3644901" y="1029379"/>
            <a:chExt cx="5473700" cy="4083050"/>
          </a:xfrm>
        </p:grpSpPr>
        <p:sp>
          <p:nvSpPr>
            <p:cNvPr id="41" name="Freeform 60">
              <a:extLst>
                <a:ext uri="{FF2B5EF4-FFF2-40B4-BE49-F238E27FC236}">
                  <a16:creationId xmlns:a16="http://schemas.microsoft.com/office/drawing/2014/main" id="{E6DB9591-12F0-9315-89D3-0067D069488F}"/>
                </a:ext>
              </a:extLst>
            </p:cNvPr>
            <p:cNvSpPr>
              <a:spLocks/>
            </p:cNvSpPr>
            <p:nvPr/>
          </p:nvSpPr>
          <p:spPr bwMode="auto">
            <a:xfrm>
              <a:off x="3644901" y="2240641"/>
              <a:ext cx="5473700" cy="2871788"/>
            </a:xfrm>
            <a:custGeom>
              <a:avLst/>
              <a:gdLst>
                <a:gd name="T0" fmla="*/ 3 w 574"/>
                <a:gd name="T1" fmla="*/ 295 h 301"/>
                <a:gd name="T2" fmla="*/ 8 w 574"/>
                <a:gd name="T3" fmla="*/ 291 h 301"/>
                <a:gd name="T4" fmla="*/ 20 w 574"/>
                <a:gd name="T5" fmla="*/ 284 h 301"/>
                <a:gd name="T6" fmla="*/ 27 w 574"/>
                <a:gd name="T7" fmla="*/ 276 h 301"/>
                <a:gd name="T8" fmla="*/ 30 w 574"/>
                <a:gd name="T9" fmla="*/ 271 h 301"/>
                <a:gd name="T10" fmla="*/ 39 w 574"/>
                <a:gd name="T11" fmla="*/ 266 h 301"/>
                <a:gd name="T12" fmla="*/ 47 w 574"/>
                <a:gd name="T13" fmla="*/ 259 h 301"/>
                <a:gd name="T14" fmla="*/ 53 w 574"/>
                <a:gd name="T15" fmla="*/ 253 h 301"/>
                <a:gd name="T16" fmla="*/ 58 w 574"/>
                <a:gd name="T17" fmla="*/ 247 h 301"/>
                <a:gd name="T18" fmla="*/ 65 w 574"/>
                <a:gd name="T19" fmla="*/ 241 h 301"/>
                <a:gd name="T20" fmla="*/ 69 w 574"/>
                <a:gd name="T21" fmla="*/ 233 h 301"/>
                <a:gd name="T22" fmla="*/ 76 w 574"/>
                <a:gd name="T23" fmla="*/ 228 h 301"/>
                <a:gd name="T24" fmla="*/ 83 w 574"/>
                <a:gd name="T25" fmla="*/ 221 h 301"/>
                <a:gd name="T26" fmla="*/ 89 w 574"/>
                <a:gd name="T27" fmla="*/ 217 h 301"/>
                <a:gd name="T28" fmla="*/ 98 w 574"/>
                <a:gd name="T29" fmla="*/ 210 h 301"/>
                <a:gd name="T30" fmla="*/ 105 w 574"/>
                <a:gd name="T31" fmla="*/ 204 h 301"/>
                <a:gd name="T32" fmla="*/ 109 w 574"/>
                <a:gd name="T33" fmla="*/ 199 h 301"/>
                <a:gd name="T34" fmla="*/ 119 w 574"/>
                <a:gd name="T35" fmla="*/ 191 h 301"/>
                <a:gd name="T36" fmla="*/ 127 w 574"/>
                <a:gd name="T37" fmla="*/ 187 h 301"/>
                <a:gd name="T38" fmla="*/ 139 w 574"/>
                <a:gd name="T39" fmla="*/ 182 h 301"/>
                <a:gd name="T40" fmla="*/ 156 w 574"/>
                <a:gd name="T41" fmla="*/ 175 h 301"/>
                <a:gd name="T42" fmla="*/ 167 w 574"/>
                <a:gd name="T43" fmla="*/ 170 h 301"/>
                <a:gd name="T44" fmla="*/ 187 w 574"/>
                <a:gd name="T45" fmla="*/ 162 h 301"/>
                <a:gd name="T46" fmla="*/ 197 w 574"/>
                <a:gd name="T47" fmla="*/ 156 h 301"/>
                <a:gd name="T48" fmla="*/ 207 w 574"/>
                <a:gd name="T49" fmla="*/ 148 h 301"/>
                <a:gd name="T50" fmla="*/ 222 w 574"/>
                <a:gd name="T51" fmla="*/ 141 h 301"/>
                <a:gd name="T52" fmla="*/ 235 w 574"/>
                <a:gd name="T53" fmla="*/ 134 h 301"/>
                <a:gd name="T54" fmla="*/ 250 w 574"/>
                <a:gd name="T55" fmla="*/ 129 h 301"/>
                <a:gd name="T56" fmla="*/ 259 w 574"/>
                <a:gd name="T57" fmla="*/ 121 h 301"/>
                <a:gd name="T58" fmla="*/ 269 w 574"/>
                <a:gd name="T59" fmla="*/ 115 h 301"/>
                <a:gd name="T60" fmla="*/ 282 w 574"/>
                <a:gd name="T61" fmla="*/ 110 h 301"/>
                <a:gd name="T62" fmla="*/ 294 w 574"/>
                <a:gd name="T63" fmla="*/ 105 h 301"/>
                <a:gd name="T64" fmla="*/ 302 w 574"/>
                <a:gd name="T65" fmla="*/ 99 h 301"/>
                <a:gd name="T66" fmla="*/ 306 w 574"/>
                <a:gd name="T67" fmla="*/ 91 h 301"/>
                <a:gd name="T68" fmla="*/ 312 w 574"/>
                <a:gd name="T69" fmla="*/ 86 h 301"/>
                <a:gd name="T70" fmla="*/ 327 w 574"/>
                <a:gd name="T71" fmla="*/ 78 h 301"/>
                <a:gd name="T72" fmla="*/ 339 w 574"/>
                <a:gd name="T73" fmla="*/ 73 h 301"/>
                <a:gd name="T74" fmla="*/ 359 w 574"/>
                <a:gd name="T75" fmla="*/ 68 h 301"/>
                <a:gd name="T76" fmla="*/ 373 w 574"/>
                <a:gd name="T77" fmla="*/ 60 h 301"/>
                <a:gd name="T78" fmla="*/ 386 w 574"/>
                <a:gd name="T79" fmla="*/ 55 h 301"/>
                <a:gd name="T80" fmla="*/ 405 w 574"/>
                <a:gd name="T81" fmla="*/ 50 h 301"/>
                <a:gd name="T82" fmla="*/ 421 w 574"/>
                <a:gd name="T83" fmla="*/ 45 h 301"/>
                <a:gd name="T84" fmla="*/ 438 w 574"/>
                <a:gd name="T85" fmla="*/ 39 h 301"/>
                <a:gd name="T86" fmla="*/ 455 w 574"/>
                <a:gd name="T87" fmla="*/ 32 h 301"/>
                <a:gd name="T88" fmla="*/ 469 w 574"/>
                <a:gd name="T89" fmla="*/ 27 h 301"/>
                <a:gd name="T90" fmla="*/ 484 w 574"/>
                <a:gd name="T91" fmla="*/ 21 h 301"/>
                <a:gd name="T92" fmla="*/ 509 w 574"/>
                <a:gd name="T93" fmla="*/ 15 h 301"/>
                <a:gd name="T94" fmla="*/ 532 w 574"/>
                <a:gd name="T95" fmla="*/ 13 h 301"/>
                <a:gd name="T96" fmla="*/ 555 w 574"/>
                <a:gd name="T97" fmla="*/ 9 h 301"/>
                <a:gd name="T98" fmla="*/ 562 w 574"/>
                <a:gd name="T99" fmla="*/ 4 h 301"/>
                <a:gd name="T100" fmla="*/ 567 w 574"/>
                <a:gd name="T101" fmla="*/ 1 h 301"/>
                <a:gd name="T102" fmla="*/ 571 w 574"/>
                <a:gd name="T103" fmla="*/ 0 h 301"/>
                <a:gd name="T104" fmla="*/ 573 w 574"/>
                <a:gd name="T105" fmla="*/ 0 h 301"/>
                <a:gd name="T106" fmla="*/ 574 w 574"/>
                <a:gd name="T107" fmla="*/ 0 h 301"/>
                <a:gd name="T108" fmla="*/ 574 w 574"/>
                <a:gd name="T109" fmla="*/ 0 h 301"/>
                <a:gd name="T110" fmla="*/ 574 w 574"/>
                <a:gd name="T111" fmla="*/ 0 h 301"/>
                <a:gd name="T112" fmla="*/ 574 w 574"/>
                <a:gd name="T113" fmla="*/ 0 h 301"/>
                <a:gd name="T114" fmla="*/ 574 w 574"/>
                <a:gd name="T115" fmla="*/ 0 h 301"/>
                <a:gd name="T116" fmla="*/ 574 w 574"/>
                <a:gd name="T117" fmla="*/ 0 h 301"/>
                <a:gd name="T118" fmla="*/ 574 w 574"/>
                <a:gd name="T119" fmla="*/ 0 h 301"/>
                <a:gd name="T120" fmla="*/ 574 w 57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4" h="301">
                  <a:moveTo>
                    <a:pt x="0" y="301"/>
                  </a:moveTo>
                  <a:lnTo>
                    <a:pt x="1" y="301"/>
                  </a:lnTo>
                  <a:lnTo>
                    <a:pt x="1" y="300"/>
                  </a:lnTo>
                  <a:lnTo>
                    <a:pt x="2" y="300"/>
                  </a:lnTo>
                  <a:lnTo>
                    <a:pt x="2" y="300"/>
                  </a:lnTo>
                  <a:lnTo>
                    <a:pt x="2" y="300"/>
                  </a:lnTo>
                  <a:lnTo>
                    <a:pt x="2" y="299"/>
                  </a:lnTo>
                  <a:lnTo>
                    <a:pt x="2" y="299"/>
                  </a:lnTo>
                  <a:lnTo>
                    <a:pt x="2" y="298"/>
                  </a:lnTo>
                  <a:lnTo>
                    <a:pt x="2" y="298"/>
                  </a:lnTo>
                  <a:lnTo>
                    <a:pt x="2" y="298"/>
                  </a:lnTo>
                  <a:lnTo>
                    <a:pt x="2" y="298"/>
                  </a:lnTo>
                  <a:lnTo>
                    <a:pt x="2" y="297"/>
                  </a:lnTo>
                  <a:lnTo>
                    <a:pt x="2" y="297"/>
                  </a:lnTo>
                  <a:lnTo>
                    <a:pt x="2" y="296"/>
                  </a:lnTo>
                  <a:lnTo>
                    <a:pt x="2" y="296"/>
                  </a:lnTo>
                  <a:lnTo>
                    <a:pt x="2" y="295"/>
                  </a:lnTo>
                  <a:lnTo>
                    <a:pt x="3" y="295"/>
                  </a:lnTo>
                  <a:lnTo>
                    <a:pt x="3" y="295"/>
                  </a:lnTo>
                  <a:lnTo>
                    <a:pt x="3" y="295"/>
                  </a:lnTo>
                  <a:lnTo>
                    <a:pt x="3" y="295"/>
                  </a:lnTo>
                  <a:lnTo>
                    <a:pt x="3" y="295"/>
                  </a:lnTo>
                  <a:lnTo>
                    <a:pt x="3" y="294"/>
                  </a:lnTo>
                  <a:lnTo>
                    <a:pt x="4" y="294"/>
                  </a:lnTo>
                  <a:lnTo>
                    <a:pt x="4" y="294"/>
                  </a:lnTo>
                  <a:lnTo>
                    <a:pt x="5" y="294"/>
                  </a:lnTo>
                  <a:lnTo>
                    <a:pt x="5" y="294"/>
                  </a:lnTo>
                  <a:lnTo>
                    <a:pt x="5" y="294"/>
                  </a:lnTo>
                  <a:lnTo>
                    <a:pt x="5" y="293"/>
                  </a:lnTo>
                  <a:lnTo>
                    <a:pt x="6" y="293"/>
                  </a:lnTo>
                  <a:lnTo>
                    <a:pt x="6" y="292"/>
                  </a:lnTo>
                  <a:lnTo>
                    <a:pt x="6" y="292"/>
                  </a:lnTo>
                  <a:lnTo>
                    <a:pt x="6" y="292"/>
                  </a:lnTo>
                  <a:lnTo>
                    <a:pt x="7" y="292"/>
                  </a:lnTo>
                  <a:lnTo>
                    <a:pt x="7" y="292"/>
                  </a:lnTo>
                  <a:lnTo>
                    <a:pt x="7" y="292"/>
                  </a:lnTo>
                  <a:lnTo>
                    <a:pt x="7" y="292"/>
                  </a:lnTo>
                  <a:lnTo>
                    <a:pt x="7" y="292"/>
                  </a:lnTo>
                  <a:lnTo>
                    <a:pt x="7" y="291"/>
                  </a:lnTo>
                  <a:lnTo>
                    <a:pt x="8" y="291"/>
                  </a:lnTo>
                  <a:lnTo>
                    <a:pt x="8" y="290"/>
                  </a:lnTo>
                  <a:lnTo>
                    <a:pt x="9" y="290"/>
                  </a:lnTo>
                  <a:lnTo>
                    <a:pt x="9" y="290"/>
                  </a:lnTo>
                  <a:lnTo>
                    <a:pt x="9" y="290"/>
                  </a:lnTo>
                  <a:lnTo>
                    <a:pt x="9" y="289"/>
                  </a:lnTo>
                  <a:lnTo>
                    <a:pt x="11" y="289"/>
                  </a:lnTo>
                  <a:lnTo>
                    <a:pt x="11" y="288"/>
                  </a:lnTo>
                  <a:lnTo>
                    <a:pt x="13" y="288"/>
                  </a:lnTo>
                  <a:lnTo>
                    <a:pt x="13" y="288"/>
                  </a:lnTo>
                  <a:lnTo>
                    <a:pt x="13" y="288"/>
                  </a:lnTo>
                  <a:lnTo>
                    <a:pt x="13" y="287"/>
                  </a:lnTo>
                  <a:lnTo>
                    <a:pt x="15" y="287"/>
                  </a:lnTo>
                  <a:lnTo>
                    <a:pt x="15" y="286"/>
                  </a:lnTo>
                  <a:lnTo>
                    <a:pt x="17" y="286"/>
                  </a:lnTo>
                  <a:lnTo>
                    <a:pt x="17" y="285"/>
                  </a:lnTo>
                  <a:lnTo>
                    <a:pt x="18" y="285"/>
                  </a:lnTo>
                  <a:lnTo>
                    <a:pt x="18" y="284"/>
                  </a:lnTo>
                  <a:lnTo>
                    <a:pt x="19" y="284"/>
                  </a:lnTo>
                  <a:lnTo>
                    <a:pt x="19" y="284"/>
                  </a:lnTo>
                  <a:lnTo>
                    <a:pt x="20" y="284"/>
                  </a:lnTo>
                  <a:lnTo>
                    <a:pt x="20" y="283"/>
                  </a:lnTo>
                  <a:lnTo>
                    <a:pt x="21" y="283"/>
                  </a:lnTo>
                  <a:lnTo>
                    <a:pt x="21" y="282"/>
                  </a:lnTo>
                  <a:lnTo>
                    <a:pt x="23" y="282"/>
                  </a:lnTo>
                  <a:lnTo>
                    <a:pt x="23" y="281"/>
                  </a:lnTo>
                  <a:lnTo>
                    <a:pt x="23" y="281"/>
                  </a:lnTo>
                  <a:lnTo>
                    <a:pt x="23" y="280"/>
                  </a:lnTo>
                  <a:lnTo>
                    <a:pt x="24" y="280"/>
                  </a:lnTo>
                  <a:lnTo>
                    <a:pt x="24" y="280"/>
                  </a:lnTo>
                  <a:lnTo>
                    <a:pt x="24" y="280"/>
                  </a:lnTo>
                  <a:lnTo>
                    <a:pt x="24" y="279"/>
                  </a:lnTo>
                  <a:lnTo>
                    <a:pt x="24" y="279"/>
                  </a:lnTo>
                  <a:lnTo>
                    <a:pt x="24" y="278"/>
                  </a:lnTo>
                  <a:lnTo>
                    <a:pt x="25" y="278"/>
                  </a:lnTo>
                  <a:lnTo>
                    <a:pt x="25" y="277"/>
                  </a:lnTo>
                  <a:lnTo>
                    <a:pt x="25" y="277"/>
                  </a:lnTo>
                  <a:lnTo>
                    <a:pt x="25" y="276"/>
                  </a:lnTo>
                  <a:lnTo>
                    <a:pt x="26" y="276"/>
                  </a:lnTo>
                  <a:lnTo>
                    <a:pt x="26" y="276"/>
                  </a:lnTo>
                  <a:lnTo>
                    <a:pt x="27" y="276"/>
                  </a:lnTo>
                  <a:lnTo>
                    <a:pt x="27" y="276"/>
                  </a:lnTo>
                  <a:lnTo>
                    <a:pt x="27" y="276"/>
                  </a:lnTo>
                  <a:lnTo>
                    <a:pt x="27" y="275"/>
                  </a:lnTo>
                  <a:lnTo>
                    <a:pt x="27" y="275"/>
                  </a:lnTo>
                  <a:lnTo>
                    <a:pt x="27" y="275"/>
                  </a:lnTo>
                  <a:lnTo>
                    <a:pt x="27" y="275"/>
                  </a:lnTo>
                  <a:lnTo>
                    <a:pt x="27" y="275"/>
                  </a:lnTo>
                  <a:lnTo>
                    <a:pt x="27" y="275"/>
                  </a:lnTo>
                  <a:lnTo>
                    <a:pt x="27" y="274"/>
                  </a:lnTo>
                  <a:lnTo>
                    <a:pt x="28" y="274"/>
                  </a:lnTo>
                  <a:lnTo>
                    <a:pt x="28" y="273"/>
                  </a:lnTo>
                  <a:lnTo>
                    <a:pt x="29" y="273"/>
                  </a:lnTo>
                  <a:lnTo>
                    <a:pt x="29" y="272"/>
                  </a:lnTo>
                  <a:lnTo>
                    <a:pt x="29" y="272"/>
                  </a:lnTo>
                  <a:lnTo>
                    <a:pt x="29" y="272"/>
                  </a:lnTo>
                  <a:lnTo>
                    <a:pt x="29" y="272"/>
                  </a:lnTo>
                  <a:lnTo>
                    <a:pt x="29" y="271"/>
                  </a:lnTo>
                  <a:lnTo>
                    <a:pt x="29" y="271"/>
                  </a:lnTo>
                  <a:lnTo>
                    <a:pt x="29" y="271"/>
                  </a:lnTo>
                  <a:lnTo>
                    <a:pt x="30" y="271"/>
                  </a:lnTo>
                  <a:lnTo>
                    <a:pt x="30" y="270"/>
                  </a:lnTo>
                  <a:lnTo>
                    <a:pt x="31" y="270"/>
                  </a:lnTo>
                  <a:lnTo>
                    <a:pt x="31" y="270"/>
                  </a:lnTo>
                  <a:lnTo>
                    <a:pt x="32" y="270"/>
                  </a:lnTo>
                  <a:lnTo>
                    <a:pt x="32" y="269"/>
                  </a:lnTo>
                  <a:lnTo>
                    <a:pt x="32" y="269"/>
                  </a:lnTo>
                  <a:lnTo>
                    <a:pt x="32" y="268"/>
                  </a:lnTo>
                  <a:lnTo>
                    <a:pt x="33" y="268"/>
                  </a:lnTo>
                  <a:lnTo>
                    <a:pt x="33" y="268"/>
                  </a:lnTo>
                  <a:lnTo>
                    <a:pt x="33" y="268"/>
                  </a:lnTo>
                  <a:lnTo>
                    <a:pt x="33" y="268"/>
                  </a:lnTo>
                  <a:lnTo>
                    <a:pt x="34" y="268"/>
                  </a:lnTo>
                  <a:lnTo>
                    <a:pt x="34" y="267"/>
                  </a:lnTo>
                  <a:lnTo>
                    <a:pt x="35" y="267"/>
                  </a:lnTo>
                  <a:lnTo>
                    <a:pt x="35" y="267"/>
                  </a:lnTo>
                  <a:lnTo>
                    <a:pt x="38" y="267"/>
                  </a:lnTo>
                  <a:lnTo>
                    <a:pt x="38" y="267"/>
                  </a:lnTo>
                  <a:lnTo>
                    <a:pt x="38" y="267"/>
                  </a:lnTo>
                  <a:lnTo>
                    <a:pt x="38" y="266"/>
                  </a:lnTo>
                  <a:lnTo>
                    <a:pt x="39" y="266"/>
                  </a:lnTo>
                  <a:lnTo>
                    <a:pt x="39" y="266"/>
                  </a:lnTo>
                  <a:lnTo>
                    <a:pt x="39" y="266"/>
                  </a:lnTo>
                  <a:lnTo>
                    <a:pt x="39" y="266"/>
                  </a:lnTo>
                  <a:lnTo>
                    <a:pt x="41" y="266"/>
                  </a:lnTo>
                  <a:lnTo>
                    <a:pt x="41" y="265"/>
                  </a:lnTo>
                  <a:lnTo>
                    <a:pt x="41" y="265"/>
                  </a:lnTo>
                  <a:lnTo>
                    <a:pt x="41" y="264"/>
                  </a:lnTo>
                  <a:lnTo>
                    <a:pt x="44" y="264"/>
                  </a:lnTo>
                  <a:lnTo>
                    <a:pt x="44" y="264"/>
                  </a:lnTo>
                  <a:lnTo>
                    <a:pt x="44" y="264"/>
                  </a:lnTo>
                  <a:lnTo>
                    <a:pt x="44" y="263"/>
                  </a:lnTo>
                  <a:lnTo>
                    <a:pt x="45" y="263"/>
                  </a:lnTo>
                  <a:lnTo>
                    <a:pt x="45" y="262"/>
                  </a:lnTo>
                  <a:lnTo>
                    <a:pt x="45" y="262"/>
                  </a:lnTo>
                  <a:lnTo>
                    <a:pt x="45" y="261"/>
                  </a:lnTo>
                  <a:lnTo>
                    <a:pt x="46" y="261"/>
                  </a:lnTo>
                  <a:lnTo>
                    <a:pt x="46" y="260"/>
                  </a:lnTo>
                  <a:lnTo>
                    <a:pt x="46" y="260"/>
                  </a:lnTo>
                  <a:lnTo>
                    <a:pt x="46" y="259"/>
                  </a:lnTo>
                  <a:lnTo>
                    <a:pt x="47" y="259"/>
                  </a:lnTo>
                  <a:lnTo>
                    <a:pt x="47" y="258"/>
                  </a:lnTo>
                  <a:lnTo>
                    <a:pt x="47" y="258"/>
                  </a:lnTo>
                  <a:lnTo>
                    <a:pt x="47" y="257"/>
                  </a:lnTo>
                  <a:lnTo>
                    <a:pt x="48" y="257"/>
                  </a:lnTo>
                  <a:lnTo>
                    <a:pt x="48" y="257"/>
                  </a:lnTo>
                  <a:lnTo>
                    <a:pt x="48" y="257"/>
                  </a:lnTo>
                  <a:lnTo>
                    <a:pt x="48" y="256"/>
                  </a:lnTo>
                  <a:lnTo>
                    <a:pt x="49" y="256"/>
                  </a:lnTo>
                  <a:lnTo>
                    <a:pt x="49" y="256"/>
                  </a:lnTo>
                  <a:lnTo>
                    <a:pt x="50" y="256"/>
                  </a:lnTo>
                  <a:lnTo>
                    <a:pt x="50" y="255"/>
                  </a:lnTo>
                  <a:lnTo>
                    <a:pt x="50" y="255"/>
                  </a:lnTo>
                  <a:lnTo>
                    <a:pt x="50" y="254"/>
                  </a:lnTo>
                  <a:lnTo>
                    <a:pt x="50" y="254"/>
                  </a:lnTo>
                  <a:lnTo>
                    <a:pt x="50" y="253"/>
                  </a:lnTo>
                  <a:lnTo>
                    <a:pt x="51" y="253"/>
                  </a:lnTo>
                  <a:lnTo>
                    <a:pt x="51" y="253"/>
                  </a:lnTo>
                  <a:lnTo>
                    <a:pt x="52" y="253"/>
                  </a:lnTo>
                  <a:lnTo>
                    <a:pt x="52" y="253"/>
                  </a:lnTo>
                  <a:lnTo>
                    <a:pt x="53" y="253"/>
                  </a:lnTo>
                  <a:lnTo>
                    <a:pt x="53" y="253"/>
                  </a:lnTo>
                  <a:lnTo>
                    <a:pt x="53" y="253"/>
                  </a:lnTo>
                  <a:lnTo>
                    <a:pt x="53" y="252"/>
                  </a:lnTo>
                  <a:lnTo>
                    <a:pt x="53" y="252"/>
                  </a:lnTo>
                  <a:lnTo>
                    <a:pt x="53" y="252"/>
                  </a:lnTo>
                  <a:lnTo>
                    <a:pt x="53" y="252"/>
                  </a:lnTo>
                  <a:lnTo>
                    <a:pt x="53" y="251"/>
                  </a:lnTo>
                  <a:lnTo>
                    <a:pt x="54" y="251"/>
                  </a:lnTo>
                  <a:lnTo>
                    <a:pt x="54" y="250"/>
                  </a:lnTo>
                  <a:lnTo>
                    <a:pt x="55" y="250"/>
                  </a:lnTo>
                  <a:lnTo>
                    <a:pt x="55" y="250"/>
                  </a:lnTo>
                  <a:lnTo>
                    <a:pt x="55" y="250"/>
                  </a:lnTo>
                  <a:lnTo>
                    <a:pt x="55" y="249"/>
                  </a:lnTo>
                  <a:lnTo>
                    <a:pt x="55" y="249"/>
                  </a:lnTo>
                  <a:lnTo>
                    <a:pt x="55" y="248"/>
                  </a:lnTo>
                  <a:lnTo>
                    <a:pt x="55" y="248"/>
                  </a:lnTo>
                  <a:lnTo>
                    <a:pt x="55" y="248"/>
                  </a:lnTo>
                  <a:lnTo>
                    <a:pt x="57" y="248"/>
                  </a:lnTo>
                  <a:lnTo>
                    <a:pt x="57" y="247"/>
                  </a:lnTo>
                  <a:lnTo>
                    <a:pt x="58" y="247"/>
                  </a:lnTo>
                  <a:lnTo>
                    <a:pt x="58" y="247"/>
                  </a:lnTo>
                  <a:lnTo>
                    <a:pt x="59" y="247"/>
                  </a:lnTo>
                  <a:lnTo>
                    <a:pt x="59" y="247"/>
                  </a:lnTo>
                  <a:lnTo>
                    <a:pt x="59" y="247"/>
                  </a:lnTo>
                  <a:lnTo>
                    <a:pt x="59" y="246"/>
                  </a:lnTo>
                  <a:lnTo>
                    <a:pt x="59" y="246"/>
                  </a:lnTo>
                  <a:lnTo>
                    <a:pt x="59" y="245"/>
                  </a:lnTo>
                  <a:lnTo>
                    <a:pt x="59" y="245"/>
                  </a:lnTo>
                  <a:lnTo>
                    <a:pt x="59" y="244"/>
                  </a:lnTo>
                  <a:lnTo>
                    <a:pt x="61" y="244"/>
                  </a:lnTo>
                  <a:lnTo>
                    <a:pt x="61" y="244"/>
                  </a:lnTo>
                  <a:lnTo>
                    <a:pt x="61" y="244"/>
                  </a:lnTo>
                  <a:lnTo>
                    <a:pt x="61" y="244"/>
                  </a:lnTo>
                  <a:lnTo>
                    <a:pt x="61" y="244"/>
                  </a:lnTo>
                  <a:lnTo>
                    <a:pt x="61" y="243"/>
                  </a:lnTo>
                  <a:lnTo>
                    <a:pt x="64" y="243"/>
                  </a:lnTo>
                  <a:lnTo>
                    <a:pt x="64" y="242"/>
                  </a:lnTo>
                  <a:lnTo>
                    <a:pt x="65" y="242"/>
                  </a:lnTo>
                  <a:lnTo>
                    <a:pt x="65" y="241"/>
                  </a:lnTo>
                  <a:lnTo>
                    <a:pt x="65" y="241"/>
                  </a:lnTo>
                  <a:lnTo>
                    <a:pt x="65" y="240"/>
                  </a:lnTo>
                  <a:lnTo>
                    <a:pt x="66" y="240"/>
                  </a:lnTo>
                  <a:lnTo>
                    <a:pt x="66" y="239"/>
                  </a:lnTo>
                  <a:lnTo>
                    <a:pt x="67" y="239"/>
                  </a:lnTo>
                  <a:lnTo>
                    <a:pt x="67" y="238"/>
                  </a:lnTo>
                  <a:lnTo>
                    <a:pt x="67" y="238"/>
                  </a:lnTo>
                  <a:lnTo>
                    <a:pt x="67" y="237"/>
                  </a:lnTo>
                  <a:lnTo>
                    <a:pt x="67" y="237"/>
                  </a:lnTo>
                  <a:lnTo>
                    <a:pt x="67" y="236"/>
                  </a:lnTo>
                  <a:lnTo>
                    <a:pt x="68" y="236"/>
                  </a:lnTo>
                  <a:lnTo>
                    <a:pt x="68" y="236"/>
                  </a:lnTo>
                  <a:lnTo>
                    <a:pt x="68" y="236"/>
                  </a:lnTo>
                  <a:lnTo>
                    <a:pt x="68" y="236"/>
                  </a:lnTo>
                  <a:lnTo>
                    <a:pt x="68" y="236"/>
                  </a:lnTo>
                  <a:lnTo>
                    <a:pt x="68" y="235"/>
                  </a:lnTo>
                  <a:lnTo>
                    <a:pt x="68" y="235"/>
                  </a:lnTo>
                  <a:lnTo>
                    <a:pt x="68" y="234"/>
                  </a:lnTo>
                  <a:lnTo>
                    <a:pt x="69" y="234"/>
                  </a:lnTo>
                  <a:lnTo>
                    <a:pt x="69" y="233"/>
                  </a:lnTo>
                  <a:lnTo>
                    <a:pt x="69" y="233"/>
                  </a:lnTo>
                  <a:lnTo>
                    <a:pt x="69" y="233"/>
                  </a:lnTo>
                  <a:lnTo>
                    <a:pt x="69" y="233"/>
                  </a:lnTo>
                  <a:lnTo>
                    <a:pt x="69" y="232"/>
                  </a:lnTo>
                  <a:lnTo>
                    <a:pt x="70" y="232"/>
                  </a:lnTo>
                  <a:lnTo>
                    <a:pt x="70" y="231"/>
                  </a:lnTo>
                  <a:lnTo>
                    <a:pt x="70" y="231"/>
                  </a:lnTo>
                  <a:lnTo>
                    <a:pt x="70" y="231"/>
                  </a:lnTo>
                  <a:lnTo>
                    <a:pt x="71" y="231"/>
                  </a:lnTo>
                  <a:lnTo>
                    <a:pt x="71" y="231"/>
                  </a:lnTo>
                  <a:lnTo>
                    <a:pt x="72" y="231"/>
                  </a:lnTo>
                  <a:lnTo>
                    <a:pt x="72" y="230"/>
                  </a:lnTo>
                  <a:lnTo>
                    <a:pt x="72" y="230"/>
                  </a:lnTo>
                  <a:lnTo>
                    <a:pt x="72" y="229"/>
                  </a:lnTo>
                  <a:lnTo>
                    <a:pt x="72" y="229"/>
                  </a:lnTo>
                  <a:lnTo>
                    <a:pt x="72" y="229"/>
                  </a:lnTo>
                  <a:lnTo>
                    <a:pt x="74" y="229"/>
                  </a:lnTo>
                  <a:lnTo>
                    <a:pt x="74" y="228"/>
                  </a:lnTo>
                  <a:lnTo>
                    <a:pt x="76" y="228"/>
                  </a:lnTo>
                  <a:lnTo>
                    <a:pt x="76" y="228"/>
                  </a:lnTo>
                  <a:lnTo>
                    <a:pt x="76" y="228"/>
                  </a:lnTo>
                  <a:lnTo>
                    <a:pt x="76" y="227"/>
                  </a:lnTo>
                  <a:lnTo>
                    <a:pt x="76" y="227"/>
                  </a:lnTo>
                  <a:lnTo>
                    <a:pt x="76" y="226"/>
                  </a:lnTo>
                  <a:lnTo>
                    <a:pt x="77" y="226"/>
                  </a:lnTo>
                  <a:lnTo>
                    <a:pt x="77" y="226"/>
                  </a:lnTo>
                  <a:lnTo>
                    <a:pt x="77" y="226"/>
                  </a:lnTo>
                  <a:lnTo>
                    <a:pt x="77" y="226"/>
                  </a:lnTo>
                  <a:lnTo>
                    <a:pt x="77" y="226"/>
                  </a:lnTo>
                  <a:lnTo>
                    <a:pt x="77" y="225"/>
                  </a:lnTo>
                  <a:lnTo>
                    <a:pt x="77" y="225"/>
                  </a:lnTo>
                  <a:lnTo>
                    <a:pt x="77" y="224"/>
                  </a:lnTo>
                  <a:lnTo>
                    <a:pt x="78" y="224"/>
                  </a:lnTo>
                  <a:lnTo>
                    <a:pt x="78" y="223"/>
                  </a:lnTo>
                  <a:lnTo>
                    <a:pt x="79" y="223"/>
                  </a:lnTo>
                  <a:lnTo>
                    <a:pt x="79" y="222"/>
                  </a:lnTo>
                  <a:lnTo>
                    <a:pt x="81" y="222"/>
                  </a:lnTo>
                  <a:lnTo>
                    <a:pt x="81" y="221"/>
                  </a:lnTo>
                  <a:lnTo>
                    <a:pt x="81" y="221"/>
                  </a:lnTo>
                  <a:lnTo>
                    <a:pt x="81" y="221"/>
                  </a:lnTo>
                  <a:lnTo>
                    <a:pt x="83" y="221"/>
                  </a:lnTo>
                  <a:lnTo>
                    <a:pt x="83" y="221"/>
                  </a:lnTo>
                  <a:lnTo>
                    <a:pt x="84" y="221"/>
                  </a:lnTo>
                  <a:lnTo>
                    <a:pt x="84" y="220"/>
                  </a:lnTo>
                  <a:lnTo>
                    <a:pt x="84" y="220"/>
                  </a:lnTo>
                  <a:lnTo>
                    <a:pt x="84" y="220"/>
                  </a:lnTo>
                  <a:lnTo>
                    <a:pt x="85" y="220"/>
                  </a:lnTo>
                  <a:lnTo>
                    <a:pt x="85" y="220"/>
                  </a:lnTo>
                  <a:lnTo>
                    <a:pt x="85" y="220"/>
                  </a:lnTo>
                  <a:lnTo>
                    <a:pt x="85" y="220"/>
                  </a:lnTo>
                  <a:lnTo>
                    <a:pt x="86" y="220"/>
                  </a:lnTo>
                  <a:lnTo>
                    <a:pt x="86" y="220"/>
                  </a:lnTo>
                  <a:lnTo>
                    <a:pt x="86" y="220"/>
                  </a:lnTo>
                  <a:lnTo>
                    <a:pt x="86" y="219"/>
                  </a:lnTo>
                  <a:lnTo>
                    <a:pt x="86" y="219"/>
                  </a:lnTo>
                  <a:lnTo>
                    <a:pt x="86" y="218"/>
                  </a:lnTo>
                  <a:lnTo>
                    <a:pt x="87" y="218"/>
                  </a:lnTo>
                  <a:lnTo>
                    <a:pt x="87" y="218"/>
                  </a:lnTo>
                  <a:lnTo>
                    <a:pt x="88" y="218"/>
                  </a:lnTo>
                  <a:lnTo>
                    <a:pt x="88" y="217"/>
                  </a:lnTo>
                  <a:lnTo>
                    <a:pt x="89" y="217"/>
                  </a:lnTo>
                  <a:lnTo>
                    <a:pt x="89" y="217"/>
                  </a:lnTo>
                  <a:lnTo>
                    <a:pt x="90" y="217"/>
                  </a:lnTo>
                  <a:lnTo>
                    <a:pt x="90" y="216"/>
                  </a:lnTo>
                  <a:lnTo>
                    <a:pt x="91" y="216"/>
                  </a:lnTo>
                  <a:lnTo>
                    <a:pt x="91" y="215"/>
                  </a:lnTo>
                  <a:lnTo>
                    <a:pt x="92" y="215"/>
                  </a:lnTo>
                  <a:lnTo>
                    <a:pt x="92" y="214"/>
                  </a:lnTo>
                  <a:lnTo>
                    <a:pt x="93" y="214"/>
                  </a:lnTo>
                  <a:lnTo>
                    <a:pt x="93" y="213"/>
                  </a:lnTo>
                  <a:lnTo>
                    <a:pt x="94" y="213"/>
                  </a:lnTo>
                  <a:lnTo>
                    <a:pt x="94" y="213"/>
                  </a:lnTo>
                  <a:lnTo>
                    <a:pt x="94" y="213"/>
                  </a:lnTo>
                  <a:lnTo>
                    <a:pt x="94" y="213"/>
                  </a:lnTo>
                  <a:lnTo>
                    <a:pt x="95" y="213"/>
                  </a:lnTo>
                  <a:lnTo>
                    <a:pt x="95" y="212"/>
                  </a:lnTo>
                  <a:lnTo>
                    <a:pt x="97" y="212"/>
                  </a:lnTo>
                  <a:lnTo>
                    <a:pt x="97" y="211"/>
                  </a:lnTo>
                  <a:lnTo>
                    <a:pt x="97" y="211"/>
                  </a:lnTo>
                  <a:lnTo>
                    <a:pt x="97" y="210"/>
                  </a:lnTo>
                  <a:lnTo>
                    <a:pt x="98" y="210"/>
                  </a:lnTo>
                  <a:lnTo>
                    <a:pt x="98" y="209"/>
                  </a:lnTo>
                  <a:lnTo>
                    <a:pt x="98" y="209"/>
                  </a:lnTo>
                  <a:lnTo>
                    <a:pt x="98" y="209"/>
                  </a:lnTo>
                  <a:lnTo>
                    <a:pt x="99" y="209"/>
                  </a:lnTo>
                  <a:lnTo>
                    <a:pt x="99" y="208"/>
                  </a:lnTo>
                  <a:lnTo>
                    <a:pt x="100" y="208"/>
                  </a:lnTo>
                  <a:lnTo>
                    <a:pt x="100" y="207"/>
                  </a:lnTo>
                  <a:lnTo>
                    <a:pt x="103" y="207"/>
                  </a:lnTo>
                  <a:lnTo>
                    <a:pt x="103" y="206"/>
                  </a:lnTo>
                  <a:lnTo>
                    <a:pt x="103" y="206"/>
                  </a:lnTo>
                  <a:lnTo>
                    <a:pt x="103" y="206"/>
                  </a:lnTo>
                  <a:lnTo>
                    <a:pt x="103" y="206"/>
                  </a:lnTo>
                  <a:lnTo>
                    <a:pt x="103" y="205"/>
                  </a:lnTo>
                  <a:lnTo>
                    <a:pt x="103" y="205"/>
                  </a:lnTo>
                  <a:lnTo>
                    <a:pt x="103" y="204"/>
                  </a:lnTo>
                  <a:lnTo>
                    <a:pt x="104" y="204"/>
                  </a:lnTo>
                  <a:lnTo>
                    <a:pt x="104" y="204"/>
                  </a:lnTo>
                  <a:lnTo>
                    <a:pt x="104" y="204"/>
                  </a:lnTo>
                  <a:lnTo>
                    <a:pt x="104" y="204"/>
                  </a:lnTo>
                  <a:lnTo>
                    <a:pt x="105" y="204"/>
                  </a:lnTo>
                  <a:lnTo>
                    <a:pt x="105" y="204"/>
                  </a:lnTo>
                  <a:lnTo>
                    <a:pt x="105" y="204"/>
                  </a:lnTo>
                  <a:lnTo>
                    <a:pt x="105" y="203"/>
                  </a:lnTo>
                  <a:lnTo>
                    <a:pt x="106" y="203"/>
                  </a:lnTo>
                  <a:lnTo>
                    <a:pt x="106" y="202"/>
                  </a:lnTo>
                  <a:lnTo>
                    <a:pt x="106" y="202"/>
                  </a:lnTo>
                  <a:lnTo>
                    <a:pt x="106" y="201"/>
                  </a:lnTo>
                  <a:lnTo>
                    <a:pt x="106" y="201"/>
                  </a:lnTo>
                  <a:lnTo>
                    <a:pt x="106" y="201"/>
                  </a:lnTo>
                  <a:lnTo>
                    <a:pt x="107" y="201"/>
                  </a:lnTo>
                  <a:lnTo>
                    <a:pt x="107" y="201"/>
                  </a:lnTo>
                  <a:lnTo>
                    <a:pt x="107" y="201"/>
                  </a:lnTo>
                  <a:lnTo>
                    <a:pt x="107" y="200"/>
                  </a:lnTo>
                  <a:lnTo>
                    <a:pt x="108" y="200"/>
                  </a:lnTo>
                  <a:lnTo>
                    <a:pt x="108" y="200"/>
                  </a:lnTo>
                  <a:lnTo>
                    <a:pt x="108" y="200"/>
                  </a:lnTo>
                  <a:lnTo>
                    <a:pt x="108" y="200"/>
                  </a:lnTo>
                  <a:lnTo>
                    <a:pt x="109" y="200"/>
                  </a:lnTo>
                  <a:lnTo>
                    <a:pt x="109" y="199"/>
                  </a:lnTo>
                  <a:lnTo>
                    <a:pt x="109" y="199"/>
                  </a:lnTo>
                  <a:lnTo>
                    <a:pt x="109" y="198"/>
                  </a:lnTo>
                  <a:lnTo>
                    <a:pt x="112" y="198"/>
                  </a:lnTo>
                  <a:lnTo>
                    <a:pt x="112" y="198"/>
                  </a:lnTo>
                  <a:lnTo>
                    <a:pt x="113" y="198"/>
                  </a:lnTo>
                  <a:lnTo>
                    <a:pt x="113" y="197"/>
                  </a:lnTo>
                  <a:lnTo>
                    <a:pt x="114" y="197"/>
                  </a:lnTo>
                  <a:lnTo>
                    <a:pt x="114" y="197"/>
                  </a:lnTo>
                  <a:lnTo>
                    <a:pt x="115" y="197"/>
                  </a:lnTo>
                  <a:lnTo>
                    <a:pt x="115" y="196"/>
                  </a:lnTo>
                  <a:lnTo>
                    <a:pt x="117" y="196"/>
                  </a:lnTo>
                  <a:lnTo>
                    <a:pt x="117" y="195"/>
                  </a:lnTo>
                  <a:lnTo>
                    <a:pt x="118" y="195"/>
                  </a:lnTo>
                  <a:lnTo>
                    <a:pt x="118" y="194"/>
                  </a:lnTo>
                  <a:lnTo>
                    <a:pt x="118" y="194"/>
                  </a:lnTo>
                  <a:lnTo>
                    <a:pt x="118" y="193"/>
                  </a:lnTo>
                  <a:lnTo>
                    <a:pt x="118" y="193"/>
                  </a:lnTo>
                  <a:lnTo>
                    <a:pt x="118" y="192"/>
                  </a:lnTo>
                  <a:lnTo>
                    <a:pt x="118" y="192"/>
                  </a:lnTo>
                  <a:lnTo>
                    <a:pt x="118" y="191"/>
                  </a:lnTo>
                  <a:lnTo>
                    <a:pt x="119" y="191"/>
                  </a:lnTo>
                  <a:lnTo>
                    <a:pt x="119" y="190"/>
                  </a:lnTo>
                  <a:lnTo>
                    <a:pt x="119" y="190"/>
                  </a:lnTo>
                  <a:lnTo>
                    <a:pt x="119" y="190"/>
                  </a:lnTo>
                  <a:lnTo>
                    <a:pt x="121" y="190"/>
                  </a:lnTo>
                  <a:lnTo>
                    <a:pt x="121" y="189"/>
                  </a:lnTo>
                  <a:lnTo>
                    <a:pt x="121" y="189"/>
                  </a:lnTo>
                  <a:lnTo>
                    <a:pt x="121" y="189"/>
                  </a:lnTo>
                  <a:lnTo>
                    <a:pt x="124" y="189"/>
                  </a:lnTo>
                  <a:lnTo>
                    <a:pt x="124" y="189"/>
                  </a:lnTo>
                  <a:lnTo>
                    <a:pt x="126" y="189"/>
                  </a:lnTo>
                  <a:lnTo>
                    <a:pt x="126" y="189"/>
                  </a:lnTo>
                  <a:lnTo>
                    <a:pt x="126" y="189"/>
                  </a:lnTo>
                  <a:lnTo>
                    <a:pt x="126" y="189"/>
                  </a:lnTo>
                  <a:lnTo>
                    <a:pt x="126" y="189"/>
                  </a:lnTo>
                  <a:lnTo>
                    <a:pt x="126" y="188"/>
                  </a:lnTo>
                  <a:lnTo>
                    <a:pt x="126" y="188"/>
                  </a:lnTo>
                  <a:lnTo>
                    <a:pt x="126" y="188"/>
                  </a:lnTo>
                  <a:lnTo>
                    <a:pt x="127" y="188"/>
                  </a:lnTo>
                  <a:lnTo>
                    <a:pt x="127" y="187"/>
                  </a:lnTo>
                  <a:lnTo>
                    <a:pt x="127" y="187"/>
                  </a:lnTo>
                  <a:lnTo>
                    <a:pt x="127" y="187"/>
                  </a:lnTo>
                  <a:lnTo>
                    <a:pt x="127" y="187"/>
                  </a:lnTo>
                  <a:lnTo>
                    <a:pt x="127" y="186"/>
                  </a:lnTo>
                  <a:lnTo>
                    <a:pt x="129" y="186"/>
                  </a:lnTo>
                  <a:lnTo>
                    <a:pt x="129" y="185"/>
                  </a:lnTo>
                  <a:lnTo>
                    <a:pt x="129" y="185"/>
                  </a:lnTo>
                  <a:lnTo>
                    <a:pt x="129" y="185"/>
                  </a:lnTo>
                  <a:lnTo>
                    <a:pt x="130" y="185"/>
                  </a:lnTo>
                  <a:lnTo>
                    <a:pt x="130" y="185"/>
                  </a:lnTo>
                  <a:lnTo>
                    <a:pt x="132" y="185"/>
                  </a:lnTo>
                  <a:lnTo>
                    <a:pt x="132" y="184"/>
                  </a:lnTo>
                  <a:lnTo>
                    <a:pt x="134" y="184"/>
                  </a:lnTo>
                  <a:lnTo>
                    <a:pt x="134" y="183"/>
                  </a:lnTo>
                  <a:lnTo>
                    <a:pt x="135" y="183"/>
                  </a:lnTo>
                  <a:lnTo>
                    <a:pt x="135" y="183"/>
                  </a:lnTo>
                  <a:lnTo>
                    <a:pt x="137" y="183"/>
                  </a:lnTo>
                  <a:lnTo>
                    <a:pt x="137" y="183"/>
                  </a:lnTo>
                  <a:lnTo>
                    <a:pt x="138" y="183"/>
                  </a:lnTo>
                  <a:lnTo>
                    <a:pt x="138" y="182"/>
                  </a:lnTo>
                  <a:lnTo>
                    <a:pt x="139" y="182"/>
                  </a:lnTo>
                  <a:lnTo>
                    <a:pt x="139" y="181"/>
                  </a:lnTo>
                  <a:lnTo>
                    <a:pt x="139" y="181"/>
                  </a:lnTo>
                  <a:lnTo>
                    <a:pt x="139" y="180"/>
                  </a:lnTo>
                  <a:lnTo>
                    <a:pt x="144" y="180"/>
                  </a:lnTo>
                  <a:lnTo>
                    <a:pt x="144" y="180"/>
                  </a:lnTo>
                  <a:lnTo>
                    <a:pt x="145" y="180"/>
                  </a:lnTo>
                  <a:lnTo>
                    <a:pt x="145" y="180"/>
                  </a:lnTo>
                  <a:lnTo>
                    <a:pt x="147" y="180"/>
                  </a:lnTo>
                  <a:lnTo>
                    <a:pt x="147" y="179"/>
                  </a:lnTo>
                  <a:lnTo>
                    <a:pt x="147" y="179"/>
                  </a:lnTo>
                  <a:lnTo>
                    <a:pt x="147" y="178"/>
                  </a:lnTo>
                  <a:lnTo>
                    <a:pt x="148" y="178"/>
                  </a:lnTo>
                  <a:lnTo>
                    <a:pt x="148" y="177"/>
                  </a:lnTo>
                  <a:lnTo>
                    <a:pt x="151" y="177"/>
                  </a:lnTo>
                  <a:lnTo>
                    <a:pt x="151" y="176"/>
                  </a:lnTo>
                  <a:lnTo>
                    <a:pt x="153" y="176"/>
                  </a:lnTo>
                  <a:lnTo>
                    <a:pt x="153" y="176"/>
                  </a:lnTo>
                  <a:lnTo>
                    <a:pt x="155" y="176"/>
                  </a:lnTo>
                  <a:lnTo>
                    <a:pt x="155" y="175"/>
                  </a:lnTo>
                  <a:lnTo>
                    <a:pt x="156" y="175"/>
                  </a:lnTo>
                  <a:lnTo>
                    <a:pt x="156" y="175"/>
                  </a:lnTo>
                  <a:lnTo>
                    <a:pt x="156" y="175"/>
                  </a:lnTo>
                  <a:lnTo>
                    <a:pt x="156" y="174"/>
                  </a:lnTo>
                  <a:lnTo>
                    <a:pt x="156" y="174"/>
                  </a:lnTo>
                  <a:lnTo>
                    <a:pt x="156" y="174"/>
                  </a:lnTo>
                  <a:lnTo>
                    <a:pt x="158" y="174"/>
                  </a:lnTo>
                  <a:lnTo>
                    <a:pt x="158" y="173"/>
                  </a:lnTo>
                  <a:lnTo>
                    <a:pt x="159" y="173"/>
                  </a:lnTo>
                  <a:lnTo>
                    <a:pt x="159" y="172"/>
                  </a:lnTo>
                  <a:lnTo>
                    <a:pt x="160" y="172"/>
                  </a:lnTo>
                  <a:lnTo>
                    <a:pt x="160" y="172"/>
                  </a:lnTo>
                  <a:lnTo>
                    <a:pt x="162" y="172"/>
                  </a:lnTo>
                  <a:lnTo>
                    <a:pt x="162" y="172"/>
                  </a:lnTo>
                  <a:lnTo>
                    <a:pt x="162" y="172"/>
                  </a:lnTo>
                  <a:lnTo>
                    <a:pt x="162" y="171"/>
                  </a:lnTo>
                  <a:lnTo>
                    <a:pt x="163" y="171"/>
                  </a:lnTo>
                  <a:lnTo>
                    <a:pt x="163" y="171"/>
                  </a:lnTo>
                  <a:lnTo>
                    <a:pt x="164" y="171"/>
                  </a:lnTo>
                  <a:lnTo>
                    <a:pt x="164" y="170"/>
                  </a:lnTo>
                  <a:lnTo>
                    <a:pt x="167" y="170"/>
                  </a:lnTo>
                  <a:lnTo>
                    <a:pt x="167" y="169"/>
                  </a:lnTo>
                  <a:lnTo>
                    <a:pt x="167" y="169"/>
                  </a:lnTo>
                  <a:lnTo>
                    <a:pt x="167" y="168"/>
                  </a:lnTo>
                  <a:lnTo>
                    <a:pt x="172" y="168"/>
                  </a:lnTo>
                  <a:lnTo>
                    <a:pt x="172" y="167"/>
                  </a:lnTo>
                  <a:lnTo>
                    <a:pt x="177" y="167"/>
                  </a:lnTo>
                  <a:lnTo>
                    <a:pt x="177" y="166"/>
                  </a:lnTo>
                  <a:lnTo>
                    <a:pt x="178" y="166"/>
                  </a:lnTo>
                  <a:lnTo>
                    <a:pt x="178" y="166"/>
                  </a:lnTo>
                  <a:lnTo>
                    <a:pt x="178" y="166"/>
                  </a:lnTo>
                  <a:lnTo>
                    <a:pt x="178" y="165"/>
                  </a:lnTo>
                  <a:lnTo>
                    <a:pt x="180" y="165"/>
                  </a:lnTo>
                  <a:lnTo>
                    <a:pt x="180" y="165"/>
                  </a:lnTo>
                  <a:lnTo>
                    <a:pt x="181" y="165"/>
                  </a:lnTo>
                  <a:lnTo>
                    <a:pt x="181" y="164"/>
                  </a:lnTo>
                  <a:lnTo>
                    <a:pt x="183" y="164"/>
                  </a:lnTo>
                  <a:lnTo>
                    <a:pt x="183" y="163"/>
                  </a:lnTo>
                  <a:lnTo>
                    <a:pt x="185" y="163"/>
                  </a:lnTo>
                  <a:lnTo>
                    <a:pt x="185" y="162"/>
                  </a:lnTo>
                  <a:lnTo>
                    <a:pt x="187" y="162"/>
                  </a:lnTo>
                  <a:lnTo>
                    <a:pt x="187" y="161"/>
                  </a:lnTo>
                  <a:lnTo>
                    <a:pt x="188" y="161"/>
                  </a:lnTo>
                  <a:lnTo>
                    <a:pt x="188" y="161"/>
                  </a:lnTo>
                  <a:lnTo>
                    <a:pt x="190" y="161"/>
                  </a:lnTo>
                  <a:lnTo>
                    <a:pt x="190" y="161"/>
                  </a:lnTo>
                  <a:lnTo>
                    <a:pt x="190" y="161"/>
                  </a:lnTo>
                  <a:lnTo>
                    <a:pt x="190" y="160"/>
                  </a:lnTo>
                  <a:lnTo>
                    <a:pt x="191" y="160"/>
                  </a:lnTo>
                  <a:lnTo>
                    <a:pt x="191" y="160"/>
                  </a:lnTo>
                  <a:lnTo>
                    <a:pt x="191" y="160"/>
                  </a:lnTo>
                  <a:lnTo>
                    <a:pt x="191" y="159"/>
                  </a:lnTo>
                  <a:lnTo>
                    <a:pt x="192" y="159"/>
                  </a:lnTo>
                  <a:lnTo>
                    <a:pt x="192" y="159"/>
                  </a:lnTo>
                  <a:lnTo>
                    <a:pt x="194" y="159"/>
                  </a:lnTo>
                  <a:lnTo>
                    <a:pt x="194" y="158"/>
                  </a:lnTo>
                  <a:lnTo>
                    <a:pt x="196" y="158"/>
                  </a:lnTo>
                  <a:lnTo>
                    <a:pt x="196" y="157"/>
                  </a:lnTo>
                  <a:lnTo>
                    <a:pt x="196" y="157"/>
                  </a:lnTo>
                  <a:lnTo>
                    <a:pt x="196" y="156"/>
                  </a:lnTo>
                  <a:lnTo>
                    <a:pt x="197" y="156"/>
                  </a:lnTo>
                  <a:lnTo>
                    <a:pt x="197" y="155"/>
                  </a:lnTo>
                  <a:lnTo>
                    <a:pt x="198" y="155"/>
                  </a:lnTo>
                  <a:lnTo>
                    <a:pt x="198" y="154"/>
                  </a:lnTo>
                  <a:lnTo>
                    <a:pt x="199" y="154"/>
                  </a:lnTo>
                  <a:lnTo>
                    <a:pt x="199" y="153"/>
                  </a:lnTo>
                  <a:lnTo>
                    <a:pt x="201" y="153"/>
                  </a:lnTo>
                  <a:lnTo>
                    <a:pt x="201" y="152"/>
                  </a:lnTo>
                  <a:lnTo>
                    <a:pt x="202" y="152"/>
                  </a:lnTo>
                  <a:lnTo>
                    <a:pt x="202" y="152"/>
                  </a:lnTo>
                  <a:lnTo>
                    <a:pt x="203" y="152"/>
                  </a:lnTo>
                  <a:lnTo>
                    <a:pt x="203" y="151"/>
                  </a:lnTo>
                  <a:lnTo>
                    <a:pt x="203" y="151"/>
                  </a:lnTo>
                  <a:lnTo>
                    <a:pt x="203" y="150"/>
                  </a:lnTo>
                  <a:lnTo>
                    <a:pt x="206" y="150"/>
                  </a:lnTo>
                  <a:lnTo>
                    <a:pt x="206" y="150"/>
                  </a:lnTo>
                  <a:lnTo>
                    <a:pt x="206" y="150"/>
                  </a:lnTo>
                  <a:lnTo>
                    <a:pt x="206" y="149"/>
                  </a:lnTo>
                  <a:lnTo>
                    <a:pt x="206" y="149"/>
                  </a:lnTo>
                  <a:lnTo>
                    <a:pt x="206" y="148"/>
                  </a:lnTo>
                  <a:lnTo>
                    <a:pt x="207" y="148"/>
                  </a:lnTo>
                  <a:lnTo>
                    <a:pt x="207" y="148"/>
                  </a:lnTo>
                  <a:lnTo>
                    <a:pt x="211" y="148"/>
                  </a:lnTo>
                  <a:lnTo>
                    <a:pt x="211" y="147"/>
                  </a:lnTo>
                  <a:lnTo>
                    <a:pt x="211" y="147"/>
                  </a:lnTo>
                  <a:lnTo>
                    <a:pt x="211" y="146"/>
                  </a:lnTo>
                  <a:lnTo>
                    <a:pt x="215" y="146"/>
                  </a:lnTo>
                  <a:lnTo>
                    <a:pt x="215" y="145"/>
                  </a:lnTo>
                  <a:lnTo>
                    <a:pt x="216" y="145"/>
                  </a:lnTo>
                  <a:lnTo>
                    <a:pt x="216" y="144"/>
                  </a:lnTo>
                  <a:lnTo>
                    <a:pt x="216" y="144"/>
                  </a:lnTo>
                  <a:lnTo>
                    <a:pt x="216" y="144"/>
                  </a:lnTo>
                  <a:lnTo>
                    <a:pt x="219" y="144"/>
                  </a:lnTo>
                  <a:lnTo>
                    <a:pt x="219" y="143"/>
                  </a:lnTo>
                  <a:lnTo>
                    <a:pt x="219" y="143"/>
                  </a:lnTo>
                  <a:lnTo>
                    <a:pt x="219" y="143"/>
                  </a:lnTo>
                  <a:lnTo>
                    <a:pt x="221" y="143"/>
                  </a:lnTo>
                  <a:lnTo>
                    <a:pt x="221" y="142"/>
                  </a:lnTo>
                  <a:lnTo>
                    <a:pt x="222" y="142"/>
                  </a:lnTo>
                  <a:lnTo>
                    <a:pt x="222" y="141"/>
                  </a:lnTo>
                  <a:lnTo>
                    <a:pt x="222" y="141"/>
                  </a:lnTo>
                  <a:lnTo>
                    <a:pt x="222" y="140"/>
                  </a:lnTo>
                  <a:lnTo>
                    <a:pt x="223" y="140"/>
                  </a:lnTo>
                  <a:lnTo>
                    <a:pt x="223" y="139"/>
                  </a:lnTo>
                  <a:lnTo>
                    <a:pt x="223" y="139"/>
                  </a:lnTo>
                  <a:lnTo>
                    <a:pt x="223" y="139"/>
                  </a:lnTo>
                  <a:lnTo>
                    <a:pt x="225" y="139"/>
                  </a:lnTo>
                  <a:lnTo>
                    <a:pt x="225" y="138"/>
                  </a:lnTo>
                  <a:lnTo>
                    <a:pt x="228" y="138"/>
                  </a:lnTo>
                  <a:lnTo>
                    <a:pt x="228" y="138"/>
                  </a:lnTo>
                  <a:lnTo>
                    <a:pt x="228" y="138"/>
                  </a:lnTo>
                  <a:lnTo>
                    <a:pt x="228" y="137"/>
                  </a:lnTo>
                  <a:lnTo>
                    <a:pt x="228" y="137"/>
                  </a:lnTo>
                  <a:lnTo>
                    <a:pt x="228" y="136"/>
                  </a:lnTo>
                  <a:lnTo>
                    <a:pt x="229" y="136"/>
                  </a:lnTo>
                  <a:lnTo>
                    <a:pt x="229" y="136"/>
                  </a:lnTo>
                  <a:lnTo>
                    <a:pt x="233" y="136"/>
                  </a:lnTo>
                  <a:lnTo>
                    <a:pt x="233" y="135"/>
                  </a:lnTo>
                  <a:lnTo>
                    <a:pt x="235" y="135"/>
                  </a:lnTo>
                  <a:lnTo>
                    <a:pt x="235" y="134"/>
                  </a:lnTo>
                  <a:lnTo>
                    <a:pt x="235" y="134"/>
                  </a:lnTo>
                  <a:lnTo>
                    <a:pt x="235" y="134"/>
                  </a:lnTo>
                  <a:lnTo>
                    <a:pt x="237" y="134"/>
                  </a:lnTo>
                  <a:lnTo>
                    <a:pt x="237" y="133"/>
                  </a:lnTo>
                  <a:lnTo>
                    <a:pt x="239" y="133"/>
                  </a:lnTo>
                  <a:lnTo>
                    <a:pt x="239" y="133"/>
                  </a:lnTo>
                  <a:lnTo>
                    <a:pt x="241" y="133"/>
                  </a:lnTo>
                  <a:lnTo>
                    <a:pt x="241" y="133"/>
                  </a:lnTo>
                  <a:lnTo>
                    <a:pt x="242" y="133"/>
                  </a:lnTo>
                  <a:lnTo>
                    <a:pt x="242" y="133"/>
                  </a:lnTo>
                  <a:lnTo>
                    <a:pt x="242" y="133"/>
                  </a:lnTo>
                  <a:lnTo>
                    <a:pt x="242" y="133"/>
                  </a:lnTo>
                  <a:lnTo>
                    <a:pt x="242" y="133"/>
                  </a:lnTo>
                  <a:lnTo>
                    <a:pt x="242" y="132"/>
                  </a:lnTo>
                  <a:lnTo>
                    <a:pt x="246" y="132"/>
                  </a:lnTo>
                  <a:lnTo>
                    <a:pt x="246" y="131"/>
                  </a:lnTo>
                  <a:lnTo>
                    <a:pt x="247" y="131"/>
                  </a:lnTo>
                  <a:lnTo>
                    <a:pt x="247" y="130"/>
                  </a:lnTo>
                  <a:lnTo>
                    <a:pt x="248" y="130"/>
                  </a:lnTo>
                  <a:lnTo>
                    <a:pt x="248" y="129"/>
                  </a:lnTo>
                  <a:lnTo>
                    <a:pt x="250" y="129"/>
                  </a:lnTo>
                  <a:lnTo>
                    <a:pt x="250" y="128"/>
                  </a:lnTo>
                  <a:lnTo>
                    <a:pt x="251" y="128"/>
                  </a:lnTo>
                  <a:lnTo>
                    <a:pt x="251" y="128"/>
                  </a:lnTo>
                  <a:lnTo>
                    <a:pt x="251" y="128"/>
                  </a:lnTo>
                  <a:lnTo>
                    <a:pt x="251" y="127"/>
                  </a:lnTo>
                  <a:lnTo>
                    <a:pt x="251" y="127"/>
                  </a:lnTo>
                  <a:lnTo>
                    <a:pt x="251" y="126"/>
                  </a:lnTo>
                  <a:lnTo>
                    <a:pt x="252" y="126"/>
                  </a:lnTo>
                  <a:lnTo>
                    <a:pt x="252" y="125"/>
                  </a:lnTo>
                  <a:lnTo>
                    <a:pt x="253" y="125"/>
                  </a:lnTo>
                  <a:lnTo>
                    <a:pt x="253" y="124"/>
                  </a:lnTo>
                  <a:lnTo>
                    <a:pt x="253" y="124"/>
                  </a:lnTo>
                  <a:lnTo>
                    <a:pt x="253" y="123"/>
                  </a:lnTo>
                  <a:lnTo>
                    <a:pt x="253" y="123"/>
                  </a:lnTo>
                  <a:lnTo>
                    <a:pt x="253" y="122"/>
                  </a:lnTo>
                  <a:lnTo>
                    <a:pt x="256" y="122"/>
                  </a:lnTo>
                  <a:lnTo>
                    <a:pt x="256" y="122"/>
                  </a:lnTo>
                  <a:lnTo>
                    <a:pt x="256" y="122"/>
                  </a:lnTo>
                  <a:lnTo>
                    <a:pt x="256" y="121"/>
                  </a:lnTo>
                  <a:lnTo>
                    <a:pt x="259" y="121"/>
                  </a:lnTo>
                  <a:lnTo>
                    <a:pt x="259" y="121"/>
                  </a:lnTo>
                  <a:lnTo>
                    <a:pt x="259" y="121"/>
                  </a:lnTo>
                  <a:lnTo>
                    <a:pt x="259" y="121"/>
                  </a:lnTo>
                  <a:lnTo>
                    <a:pt x="259" y="121"/>
                  </a:lnTo>
                  <a:lnTo>
                    <a:pt x="259" y="120"/>
                  </a:lnTo>
                  <a:lnTo>
                    <a:pt x="260" y="120"/>
                  </a:lnTo>
                  <a:lnTo>
                    <a:pt x="260" y="119"/>
                  </a:lnTo>
                  <a:lnTo>
                    <a:pt x="261" y="119"/>
                  </a:lnTo>
                  <a:lnTo>
                    <a:pt x="261" y="118"/>
                  </a:lnTo>
                  <a:lnTo>
                    <a:pt x="263" y="118"/>
                  </a:lnTo>
                  <a:lnTo>
                    <a:pt x="263" y="118"/>
                  </a:lnTo>
                  <a:lnTo>
                    <a:pt x="267" y="118"/>
                  </a:lnTo>
                  <a:lnTo>
                    <a:pt x="267" y="117"/>
                  </a:lnTo>
                  <a:lnTo>
                    <a:pt x="267" y="117"/>
                  </a:lnTo>
                  <a:lnTo>
                    <a:pt x="267" y="116"/>
                  </a:lnTo>
                  <a:lnTo>
                    <a:pt x="268" y="116"/>
                  </a:lnTo>
                  <a:lnTo>
                    <a:pt x="268" y="115"/>
                  </a:lnTo>
                  <a:lnTo>
                    <a:pt x="269" y="115"/>
                  </a:lnTo>
                  <a:lnTo>
                    <a:pt x="269" y="115"/>
                  </a:lnTo>
                  <a:lnTo>
                    <a:pt x="269" y="115"/>
                  </a:lnTo>
                  <a:lnTo>
                    <a:pt x="269" y="115"/>
                  </a:lnTo>
                  <a:lnTo>
                    <a:pt x="269" y="115"/>
                  </a:lnTo>
                  <a:lnTo>
                    <a:pt x="269" y="114"/>
                  </a:lnTo>
                  <a:lnTo>
                    <a:pt x="270" y="114"/>
                  </a:lnTo>
                  <a:lnTo>
                    <a:pt x="270" y="114"/>
                  </a:lnTo>
                  <a:lnTo>
                    <a:pt x="272" y="114"/>
                  </a:lnTo>
                  <a:lnTo>
                    <a:pt x="272" y="113"/>
                  </a:lnTo>
                  <a:lnTo>
                    <a:pt x="273" y="113"/>
                  </a:lnTo>
                  <a:lnTo>
                    <a:pt x="273" y="112"/>
                  </a:lnTo>
                  <a:lnTo>
                    <a:pt x="273" y="112"/>
                  </a:lnTo>
                  <a:lnTo>
                    <a:pt x="273" y="111"/>
                  </a:lnTo>
                  <a:lnTo>
                    <a:pt x="276" y="111"/>
                  </a:lnTo>
                  <a:lnTo>
                    <a:pt x="276" y="111"/>
                  </a:lnTo>
                  <a:lnTo>
                    <a:pt x="276" y="111"/>
                  </a:lnTo>
                  <a:lnTo>
                    <a:pt x="276" y="110"/>
                  </a:lnTo>
                  <a:lnTo>
                    <a:pt x="278" y="110"/>
                  </a:lnTo>
                  <a:lnTo>
                    <a:pt x="278" y="110"/>
                  </a:lnTo>
                  <a:lnTo>
                    <a:pt x="279" y="110"/>
                  </a:lnTo>
                  <a:lnTo>
                    <a:pt x="279" y="110"/>
                  </a:lnTo>
                  <a:lnTo>
                    <a:pt x="282" y="110"/>
                  </a:lnTo>
                  <a:lnTo>
                    <a:pt x="282" y="109"/>
                  </a:lnTo>
                  <a:lnTo>
                    <a:pt x="284" y="109"/>
                  </a:lnTo>
                  <a:lnTo>
                    <a:pt x="284" y="109"/>
                  </a:lnTo>
                  <a:lnTo>
                    <a:pt x="284" y="109"/>
                  </a:lnTo>
                  <a:lnTo>
                    <a:pt x="284" y="109"/>
                  </a:lnTo>
                  <a:lnTo>
                    <a:pt x="285" y="109"/>
                  </a:lnTo>
                  <a:lnTo>
                    <a:pt x="285" y="108"/>
                  </a:lnTo>
                  <a:lnTo>
                    <a:pt x="286" y="108"/>
                  </a:lnTo>
                  <a:lnTo>
                    <a:pt x="286" y="108"/>
                  </a:lnTo>
                  <a:lnTo>
                    <a:pt x="288" y="108"/>
                  </a:lnTo>
                  <a:lnTo>
                    <a:pt x="288" y="108"/>
                  </a:lnTo>
                  <a:lnTo>
                    <a:pt x="288" y="108"/>
                  </a:lnTo>
                  <a:lnTo>
                    <a:pt x="288" y="107"/>
                  </a:lnTo>
                  <a:lnTo>
                    <a:pt x="290" y="107"/>
                  </a:lnTo>
                  <a:lnTo>
                    <a:pt x="290" y="106"/>
                  </a:lnTo>
                  <a:lnTo>
                    <a:pt x="292" y="106"/>
                  </a:lnTo>
                  <a:lnTo>
                    <a:pt x="292" y="105"/>
                  </a:lnTo>
                  <a:lnTo>
                    <a:pt x="292" y="105"/>
                  </a:lnTo>
                  <a:lnTo>
                    <a:pt x="292" y="105"/>
                  </a:lnTo>
                  <a:lnTo>
                    <a:pt x="294" y="105"/>
                  </a:lnTo>
                  <a:lnTo>
                    <a:pt x="294" y="105"/>
                  </a:lnTo>
                  <a:lnTo>
                    <a:pt x="294" y="105"/>
                  </a:lnTo>
                  <a:lnTo>
                    <a:pt x="294" y="105"/>
                  </a:lnTo>
                  <a:lnTo>
                    <a:pt x="295" y="105"/>
                  </a:lnTo>
                  <a:lnTo>
                    <a:pt x="295" y="104"/>
                  </a:lnTo>
                  <a:lnTo>
                    <a:pt x="297" y="104"/>
                  </a:lnTo>
                  <a:lnTo>
                    <a:pt x="297" y="103"/>
                  </a:lnTo>
                  <a:lnTo>
                    <a:pt x="297" y="103"/>
                  </a:lnTo>
                  <a:lnTo>
                    <a:pt x="297" y="103"/>
                  </a:lnTo>
                  <a:lnTo>
                    <a:pt x="298" y="103"/>
                  </a:lnTo>
                  <a:lnTo>
                    <a:pt x="298" y="102"/>
                  </a:lnTo>
                  <a:lnTo>
                    <a:pt x="298" y="102"/>
                  </a:lnTo>
                  <a:lnTo>
                    <a:pt x="298" y="101"/>
                  </a:lnTo>
                  <a:lnTo>
                    <a:pt x="299" y="101"/>
                  </a:lnTo>
                  <a:lnTo>
                    <a:pt x="299" y="101"/>
                  </a:lnTo>
                  <a:lnTo>
                    <a:pt x="300" y="101"/>
                  </a:lnTo>
                  <a:lnTo>
                    <a:pt x="300" y="100"/>
                  </a:lnTo>
                  <a:lnTo>
                    <a:pt x="301" y="100"/>
                  </a:lnTo>
                  <a:lnTo>
                    <a:pt x="301" y="99"/>
                  </a:lnTo>
                  <a:lnTo>
                    <a:pt x="302" y="99"/>
                  </a:lnTo>
                  <a:lnTo>
                    <a:pt x="302" y="99"/>
                  </a:lnTo>
                  <a:lnTo>
                    <a:pt x="302" y="99"/>
                  </a:lnTo>
                  <a:lnTo>
                    <a:pt x="302" y="98"/>
                  </a:lnTo>
                  <a:lnTo>
                    <a:pt x="302" y="98"/>
                  </a:lnTo>
                  <a:lnTo>
                    <a:pt x="302" y="97"/>
                  </a:lnTo>
                  <a:lnTo>
                    <a:pt x="302" y="97"/>
                  </a:lnTo>
                  <a:lnTo>
                    <a:pt x="302" y="96"/>
                  </a:lnTo>
                  <a:lnTo>
                    <a:pt x="303" y="96"/>
                  </a:lnTo>
                  <a:lnTo>
                    <a:pt x="303" y="95"/>
                  </a:lnTo>
                  <a:lnTo>
                    <a:pt x="303" y="95"/>
                  </a:lnTo>
                  <a:lnTo>
                    <a:pt x="303" y="94"/>
                  </a:lnTo>
                  <a:lnTo>
                    <a:pt x="304" y="94"/>
                  </a:lnTo>
                  <a:lnTo>
                    <a:pt x="304" y="93"/>
                  </a:lnTo>
                  <a:lnTo>
                    <a:pt x="304" y="93"/>
                  </a:lnTo>
                  <a:lnTo>
                    <a:pt x="304" y="92"/>
                  </a:lnTo>
                  <a:lnTo>
                    <a:pt x="304" y="92"/>
                  </a:lnTo>
                  <a:lnTo>
                    <a:pt x="304" y="91"/>
                  </a:lnTo>
                  <a:lnTo>
                    <a:pt x="306" y="91"/>
                  </a:lnTo>
                  <a:lnTo>
                    <a:pt x="306" y="91"/>
                  </a:lnTo>
                  <a:lnTo>
                    <a:pt x="306" y="91"/>
                  </a:lnTo>
                  <a:lnTo>
                    <a:pt x="306" y="90"/>
                  </a:lnTo>
                  <a:lnTo>
                    <a:pt x="306" y="90"/>
                  </a:lnTo>
                  <a:lnTo>
                    <a:pt x="306" y="89"/>
                  </a:lnTo>
                  <a:lnTo>
                    <a:pt x="307" y="89"/>
                  </a:lnTo>
                  <a:lnTo>
                    <a:pt x="307" y="89"/>
                  </a:lnTo>
                  <a:lnTo>
                    <a:pt x="307" y="89"/>
                  </a:lnTo>
                  <a:lnTo>
                    <a:pt x="307" y="88"/>
                  </a:lnTo>
                  <a:lnTo>
                    <a:pt x="307" y="88"/>
                  </a:lnTo>
                  <a:lnTo>
                    <a:pt x="307" y="87"/>
                  </a:lnTo>
                  <a:lnTo>
                    <a:pt x="307" y="87"/>
                  </a:lnTo>
                  <a:lnTo>
                    <a:pt x="307" y="87"/>
                  </a:lnTo>
                  <a:lnTo>
                    <a:pt x="308" y="87"/>
                  </a:lnTo>
                  <a:lnTo>
                    <a:pt x="308" y="86"/>
                  </a:lnTo>
                  <a:lnTo>
                    <a:pt x="309" y="86"/>
                  </a:lnTo>
                  <a:lnTo>
                    <a:pt x="309" y="86"/>
                  </a:lnTo>
                  <a:lnTo>
                    <a:pt x="310" y="86"/>
                  </a:lnTo>
                  <a:lnTo>
                    <a:pt x="310" y="86"/>
                  </a:lnTo>
                  <a:lnTo>
                    <a:pt x="312" y="86"/>
                  </a:lnTo>
                  <a:lnTo>
                    <a:pt x="312" y="86"/>
                  </a:lnTo>
                  <a:lnTo>
                    <a:pt x="312" y="86"/>
                  </a:lnTo>
                  <a:lnTo>
                    <a:pt x="312" y="85"/>
                  </a:lnTo>
                  <a:lnTo>
                    <a:pt x="314" y="85"/>
                  </a:lnTo>
                  <a:lnTo>
                    <a:pt x="314" y="84"/>
                  </a:lnTo>
                  <a:lnTo>
                    <a:pt x="315" y="84"/>
                  </a:lnTo>
                  <a:lnTo>
                    <a:pt x="315" y="83"/>
                  </a:lnTo>
                  <a:lnTo>
                    <a:pt x="318" y="83"/>
                  </a:lnTo>
                  <a:lnTo>
                    <a:pt x="318" y="82"/>
                  </a:lnTo>
                  <a:lnTo>
                    <a:pt x="318" y="82"/>
                  </a:lnTo>
                  <a:lnTo>
                    <a:pt x="318" y="82"/>
                  </a:lnTo>
                  <a:lnTo>
                    <a:pt x="319" y="82"/>
                  </a:lnTo>
                  <a:lnTo>
                    <a:pt x="319" y="81"/>
                  </a:lnTo>
                  <a:lnTo>
                    <a:pt x="320" y="81"/>
                  </a:lnTo>
                  <a:lnTo>
                    <a:pt x="320" y="80"/>
                  </a:lnTo>
                  <a:lnTo>
                    <a:pt x="323" y="80"/>
                  </a:lnTo>
                  <a:lnTo>
                    <a:pt x="323" y="80"/>
                  </a:lnTo>
                  <a:lnTo>
                    <a:pt x="326" y="80"/>
                  </a:lnTo>
                  <a:lnTo>
                    <a:pt x="326" y="79"/>
                  </a:lnTo>
                  <a:lnTo>
                    <a:pt x="327" y="79"/>
                  </a:lnTo>
                  <a:lnTo>
                    <a:pt x="327" y="78"/>
                  </a:lnTo>
                  <a:lnTo>
                    <a:pt x="327" y="78"/>
                  </a:lnTo>
                  <a:lnTo>
                    <a:pt x="327" y="77"/>
                  </a:lnTo>
                  <a:lnTo>
                    <a:pt x="328" y="77"/>
                  </a:lnTo>
                  <a:lnTo>
                    <a:pt x="328" y="76"/>
                  </a:lnTo>
                  <a:lnTo>
                    <a:pt x="330" y="76"/>
                  </a:lnTo>
                  <a:lnTo>
                    <a:pt x="330" y="75"/>
                  </a:lnTo>
                  <a:lnTo>
                    <a:pt x="332" y="75"/>
                  </a:lnTo>
                  <a:lnTo>
                    <a:pt x="332" y="75"/>
                  </a:lnTo>
                  <a:lnTo>
                    <a:pt x="332" y="75"/>
                  </a:lnTo>
                  <a:lnTo>
                    <a:pt x="332" y="74"/>
                  </a:lnTo>
                  <a:lnTo>
                    <a:pt x="333" y="74"/>
                  </a:lnTo>
                  <a:lnTo>
                    <a:pt x="333" y="74"/>
                  </a:lnTo>
                  <a:lnTo>
                    <a:pt x="334" y="74"/>
                  </a:lnTo>
                  <a:lnTo>
                    <a:pt x="334" y="74"/>
                  </a:lnTo>
                  <a:lnTo>
                    <a:pt x="335" y="74"/>
                  </a:lnTo>
                  <a:lnTo>
                    <a:pt x="335" y="73"/>
                  </a:lnTo>
                  <a:lnTo>
                    <a:pt x="337" y="73"/>
                  </a:lnTo>
                  <a:lnTo>
                    <a:pt x="337" y="73"/>
                  </a:lnTo>
                  <a:lnTo>
                    <a:pt x="338" y="73"/>
                  </a:lnTo>
                  <a:lnTo>
                    <a:pt x="338" y="73"/>
                  </a:lnTo>
                  <a:lnTo>
                    <a:pt x="339" y="73"/>
                  </a:lnTo>
                  <a:lnTo>
                    <a:pt x="339" y="72"/>
                  </a:lnTo>
                  <a:lnTo>
                    <a:pt x="342" y="72"/>
                  </a:lnTo>
                  <a:lnTo>
                    <a:pt x="342" y="71"/>
                  </a:lnTo>
                  <a:lnTo>
                    <a:pt x="342" y="71"/>
                  </a:lnTo>
                  <a:lnTo>
                    <a:pt x="342" y="70"/>
                  </a:lnTo>
                  <a:lnTo>
                    <a:pt x="345" y="70"/>
                  </a:lnTo>
                  <a:lnTo>
                    <a:pt x="345" y="70"/>
                  </a:lnTo>
                  <a:lnTo>
                    <a:pt x="348" y="70"/>
                  </a:lnTo>
                  <a:lnTo>
                    <a:pt x="348" y="70"/>
                  </a:lnTo>
                  <a:lnTo>
                    <a:pt x="349" y="70"/>
                  </a:lnTo>
                  <a:lnTo>
                    <a:pt x="349" y="69"/>
                  </a:lnTo>
                  <a:lnTo>
                    <a:pt x="355" y="69"/>
                  </a:lnTo>
                  <a:lnTo>
                    <a:pt x="355" y="69"/>
                  </a:lnTo>
                  <a:lnTo>
                    <a:pt x="355" y="69"/>
                  </a:lnTo>
                  <a:lnTo>
                    <a:pt x="355" y="69"/>
                  </a:lnTo>
                  <a:lnTo>
                    <a:pt x="358" y="69"/>
                  </a:lnTo>
                  <a:lnTo>
                    <a:pt x="358" y="68"/>
                  </a:lnTo>
                  <a:lnTo>
                    <a:pt x="358" y="68"/>
                  </a:lnTo>
                  <a:lnTo>
                    <a:pt x="358" y="68"/>
                  </a:lnTo>
                  <a:lnTo>
                    <a:pt x="359" y="68"/>
                  </a:lnTo>
                  <a:lnTo>
                    <a:pt x="359" y="67"/>
                  </a:lnTo>
                  <a:lnTo>
                    <a:pt x="360" y="67"/>
                  </a:lnTo>
                  <a:lnTo>
                    <a:pt x="360" y="66"/>
                  </a:lnTo>
                  <a:lnTo>
                    <a:pt x="361" y="66"/>
                  </a:lnTo>
                  <a:lnTo>
                    <a:pt x="361" y="65"/>
                  </a:lnTo>
                  <a:lnTo>
                    <a:pt x="367" y="65"/>
                  </a:lnTo>
                  <a:lnTo>
                    <a:pt x="367" y="64"/>
                  </a:lnTo>
                  <a:lnTo>
                    <a:pt x="369" y="64"/>
                  </a:lnTo>
                  <a:lnTo>
                    <a:pt x="369" y="63"/>
                  </a:lnTo>
                  <a:lnTo>
                    <a:pt x="371" y="63"/>
                  </a:lnTo>
                  <a:lnTo>
                    <a:pt x="371" y="62"/>
                  </a:lnTo>
                  <a:lnTo>
                    <a:pt x="372" y="62"/>
                  </a:lnTo>
                  <a:lnTo>
                    <a:pt x="372" y="61"/>
                  </a:lnTo>
                  <a:lnTo>
                    <a:pt x="373" y="61"/>
                  </a:lnTo>
                  <a:lnTo>
                    <a:pt x="373" y="61"/>
                  </a:lnTo>
                  <a:lnTo>
                    <a:pt x="373" y="61"/>
                  </a:lnTo>
                  <a:lnTo>
                    <a:pt x="373" y="60"/>
                  </a:lnTo>
                  <a:lnTo>
                    <a:pt x="373" y="60"/>
                  </a:lnTo>
                  <a:lnTo>
                    <a:pt x="373" y="60"/>
                  </a:lnTo>
                  <a:lnTo>
                    <a:pt x="373" y="60"/>
                  </a:lnTo>
                  <a:lnTo>
                    <a:pt x="373" y="59"/>
                  </a:lnTo>
                  <a:lnTo>
                    <a:pt x="375" y="59"/>
                  </a:lnTo>
                  <a:lnTo>
                    <a:pt x="375" y="59"/>
                  </a:lnTo>
                  <a:lnTo>
                    <a:pt x="375" y="59"/>
                  </a:lnTo>
                  <a:lnTo>
                    <a:pt x="375" y="59"/>
                  </a:lnTo>
                  <a:lnTo>
                    <a:pt x="375" y="59"/>
                  </a:lnTo>
                  <a:lnTo>
                    <a:pt x="375" y="58"/>
                  </a:lnTo>
                  <a:lnTo>
                    <a:pt x="378" y="58"/>
                  </a:lnTo>
                  <a:lnTo>
                    <a:pt x="378" y="57"/>
                  </a:lnTo>
                  <a:lnTo>
                    <a:pt x="380" y="57"/>
                  </a:lnTo>
                  <a:lnTo>
                    <a:pt x="380" y="56"/>
                  </a:lnTo>
                  <a:lnTo>
                    <a:pt x="381" y="56"/>
                  </a:lnTo>
                  <a:lnTo>
                    <a:pt x="381" y="55"/>
                  </a:lnTo>
                  <a:lnTo>
                    <a:pt x="384" y="55"/>
                  </a:lnTo>
                  <a:lnTo>
                    <a:pt x="384" y="55"/>
                  </a:lnTo>
                  <a:lnTo>
                    <a:pt x="384" y="55"/>
                  </a:lnTo>
                  <a:lnTo>
                    <a:pt x="384" y="55"/>
                  </a:lnTo>
                  <a:lnTo>
                    <a:pt x="384" y="55"/>
                  </a:lnTo>
                  <a:lnTo>
                    <a:pt x="384" y="55"/>
                  </a:lnTo>
                  <a:lnTo>
                    <a:pt x="386" y="55"/>
                  </a:lnTo>
                  <a:lnTo>
                    <a:pt x="386" y="55"/>
                  </a:lnTo>
                  <a:lnTo>
                    <a:pt x="387" y="55"/>
                  </a:lnTo>
                  <a:lnTo>
                    <a:pt x="387" y="55"/>
                  </a:lnTo>
                  <a:lnTo>
                    <a:pt x="387" y="55"/>
                  </a:lnTo>
                  <a:lnTo>
                    <a:pt x="387" y="54"/>
                  </a:lnTo>
                  <a:lnTo>
                    <a:pt x="389" y="54"/>
                  </a:lnTo>
                  <a:lnTo>
                    <a:pt x="389" y="53"/>
                  </a:lnTo>
                  <a:lnTo>
                    <a:pt x="391" y="53"/>
                  </a:lnTo>
                  <a:lnTo>
                    <a:pt x="391" y="52"/>
                  </a:lnTo>
                  <a:lnTo>
                    <a:pt x="395" y="52"/>
                  </a:lnTo>
                  <a:lnTo>
                    <a:pt x="395" y="52"/>
                  </a:lnTo>
                  <a:lnTo>
                    <a:pt x="395" y="52"/>
                  </a:lnTo>
                  <a:lnTo>
                    <a:pt x="395" y="51"/>
                  </a:lnTo>
                  <a:lnTo>
                    <a:pt x="398" y="51"/>
                  </a:lnTo>
                  <a:lnTo>
                    <a:pt x="398" y="51"/>
                  </a:lnTo>
                  <a:lnTo>
                    <a:pt x="398" y="51"/>
                  </a:lnTo>
                  <a:lnTo>
                    <a:pt x="398" y="51"/>
                  </a:lnTo>
                  <a:lnTo>
                    <a:pt x="404" y="51"/>
                  </a:lnTo>
                  <a:lnTo>
                    <a:pt x="404" y="50"/>
                  </a:lnTo>
                  <a:lnTo>
                    <a:pt x="405" y="50"/>
                  </a:lnTo>
                  <a:lnTo>
                    <a:pt x="405" y="49"/>
                  </a:lnTo>
                  <a:lnTo>
                    <a:pt x="406" y="49"/>
                  </a:lnTo>
                  <a:lnTo>
                    <a:pt x="406" y="49"/>
                  </a:lnTo>
                  <a:lnTo>
                    <a:pt x="406" y="49"/>
                  </a:lnTo>
                  <a:lnTo>
                    <a:pt x="406" y="48"/>
                  </a:lnTo>
                  <a:lnTo>
                    <a:pt x="407" y="48"/>
                  </a:lnTo>
                  <a:lnTo>
                    <a:pt x="407" y="48"/>
                  </a:lnTo>
                  <a:lnTo>
                    <a:pt x="409" y="48"/>
                  </a:lnTo>
                  <a:lnTo>
                    <a:pt x="409" y="47"/>
                  </a:lnTo>
                  <a:lnTo>
                    <a:pt x="409" y="47"/>
                  </a:lnTo>
                  <a:lnTo>
                    <a:pt x="409" y="47"/>
                  </a:lnTo>
                  <a:lnTo>
                    <a:pt x="410" y="47"/>
                  </a:lnTo>
                  <a:lnTo>
                    <a:pt x="410" y="46"/>
                  </a:lnTo>
                  <a:lnTo>
                    <a:pt x="414" y="46"/>
                  </a:lnTo>
                  <a:lnTo>
                    <a:pt x="414" y="45"/>
                  </a:lnTo>
                  <a:lnTo>
                    <a:pt x="414" y="45"/>
                  </a:lnTo>
                  <a:lnTo>
                    <a:pt x="414" y="45"/>
                  </a:lnTo>
                  <a:lnTo>
                    <a:pt x="415" y="45"/>
                  </a:lnTo>
                  <a:lnTo>
                    <a:pt x="415" y="45"/>
                  </a:lnTo>
                  <a:lnTo>
                    <a:pt x="421" y="45"/>
                  </a:lnTo>
                  <a:lnTo>
                    <a:pt x="421" y="45"/>
                  </a:lnTo>
                  <a:lnTo>
                    <a:pt x="423" y="45"/>
                  </a:lnTo>
                  <a:lnTo>
                    <a:pt x="423" y="44"/>
                  </a:lnTo>
                  <a:lnTo>
                    <a:pt x="425" y="44"/>
                  </a:lnTo>
                  <a:lnTo>
                    <a:pt x="425" y="44"/>
                  </a:lnTo>
                  <a:lnTo>
                    <a:pt x="426" y="44"/>
                  </a:lnTo>
                  <a:lnTo>
                    <a:pt x="426" y="43"/>
                  </a:lnTo>
                  <a:lnTo>
                    <a:pt x="426" y="43"/>
                  </a:lnTo>
                  <a:lnTo>
                    <a:pt x="426" y="42"/>
                  </a:lnTo>
                  <a:lnTo>
                    <a:pt x="427" y="42"/>
                  </a:lnTo>
                  <a:lnTo>
                    <a:pt x="427" y="42"/>
                  </a:lnTo>
                  <a:lnTo>
                    <a:pt x="432" y="42"/>
                  </a:lnTo>
                  <a:lnTo>
                    <a:pt x="432" y="41"/>
                  </a:lnTo>
                  <a:lnTo>
                    <a:pt x="435" y="41"/>
                  </a:lnTo>
                  <a:lnTo>
                    <a:pt x="435" y="41"/>
                  </a:lnTo>
                  <a:lnTo>
                    <a:pt x="437" y="41"/>
                  </a:lnTo>
                  <a:lnTo>
                    <a:pt x="437" y="40"/>
                  </a:lnTo>
                  <a:lnTo>
                    <a:pt x="437" y="40"/>
                  </a:lnTo>
                  <a:lnTo>
                    <a:pt x="437" y="39"/>
                  </a:lnTo>
                  <a:lnTo>
                    <a:pt x="438" y="39"/>
                  </a:lnTo>
                  <a:lnTo>
                    <a:pt x="438" y="39"/>
                  </a:lnTo>
                  <a:lnTo>
                    <a:pt x="438" y="39"/>
                  </a:lnTo>
                  <a:lnTo>
                    <a:pt x="438" y="38"/>
                  </a:lnTo>
                  <a:lnTo>
                    <a:pt x="441" y="38"/>
                  </a:lnTo>
                  <a:lnTo>
                    <a:pt x="441" y="37"/>
                  </a:lnTo>
                  <a:lnTo>
                    <a:pt x="446" y="37"/>
                  </a:lnTo>
                  <a:lnTo>
                    <a:pt x="446" y="36"/>
                  </a:lnTo>
                  <a:lnTo>
                    <a:pt x="447" y="36"/>
                  </a:lnTo>
                  <a:lnTo>
                    <a:pt x="447" y="36"/>
                  </a:lnTo>
                  <a:lnTo>
                    <a:pt x="449" y="36"/>
                  </a:lnTo>
                  <a:lnTo>
                    <a:pt x="449" y="35"/>
                  </a:lnTo>
                  <a:lnTo>
                    <a:pt x="449" y="35"/>
                  </a:lnTo>
                  <a:lnTo>
                    <a:pt x="449" y="35"/>
                  </a:lnTo>
                  <a:lnTo>
                    <a:pt x="450" y="35"/>
                  </a:lnTo>
                  <a:lnTo>
                    <a:pt x="450" y="34"/>
                  </a:lnTo>
                  <a:lnTo>
                    <a:pt x="453" y="34"/>
                  </a:lnTo>
                  <a:lnTo>
                    <a:pt x="453" y="33"/>
                  </a:lnTo>
                  <a:lnTo>
                    <a:pt x="454" y="33"/>
                  </a:lnTo>
                  <a:lnTo>
                    <a:pt x="454" y="32"/>
                  </a:lnTo>
                  <a:lnTo>
                    <a:pt x="455" y="32"/>
                  </a:lnTo>
                  <a:lnTo>
                    <a:pt x="455" y="31"/>
                  </a:lnTo>
                  <a:lnTo>
                    <a:pt x="456" y="31"/>
                  </a:lnTo>
                  <a:lnTo>
                    <a:pt x="456" y="31"/>
                  </a:lnTo>
                  <a:lnTo>
                    <a:pt x="457" y="31"/>
                  </a:lnTo>
                  <a:lnTo>
                    <a:pt x="457" y="31"/>
                  </a:lnTo>
                  <a:lnTo>
                    <a:pt x="463" y="31"/>
                  </a:lnTo>
                  <a:lnTo>
                    <a:pt x="463" y="31"/>
                  </a:lnTo>
                  <a:lnTo>
                    <a:pt x="464" y="31"/>
                  </a:lnTo>
                  <a:lnTo>
                    <a:pt x="464" y="31"/>
                  </a:lnTo>
                  <a:lnTo>
                    <a:pt x="466" y="31"/>
                  </a:lnTo>
                  <a:lnTo>
                    <a:pt x="466" y="30"/>
                  </a:lnTo>
                  <a:lnTo>
                    <a:pt x="466" y="30"/>
                  </a:lnTo>
                  <a:lnTo>
                    <a:pt x="466" y="29"/>
                  </a:lnTo>
                  <a:lnTo>
                    <a:pt x="466" y="29"/>
                  </a:lnTo>
                  <a:lnTo>
                    <a:pt x="466" y="28"/>
                  </a:lnTo>
                  <a:lnTo>
                    <a:pt x="468" y="28"/>
                  </a:lnTo>
                  <a:lnTo>
                    <a:pt x="468" y="28"/>
                  </a:lnTo>
                  <a:lnTo>
                    <a:pt x="468" y="28"/>
                  </a:lnTo>
                  <a:lnTo>
                    <a:pt x="468" y="27"/>
                  </a:lnTo>
                  <a:lnTo>
                    <a:pt x="469" y="27"/>
                  </a:lnTo>
                  <a:lnTo>
                    <a:pt x="469" y="26"/>
                  </a:lnTo>
                  <a:lnTo>
                    <a:pt x="473" y="26"/>
                  </a:lnTo>
                  <a:lnTo>
                    <a:pt x="473" y="26"/>
                  </a:lnTo>
                  <a:lnTo>
                    <a:pt x="473" y="26"/>
                  </a:lnTo>
                  <a:lnTo>
                    <a:pt x="473" y="25"/>
                  </a:lnTo>
                  <a:lnTo>
                    <a:pt x="474" y="25"/>
                  </a:lnTo>
                  <a:lnTo>
                    <a:pt x="474" y="24"/>
                  </a:lnTo>
                  <a:lnTo>
                    <a:pt x="476" y="24"/>
                  </a:lnTo>
                  <a:lnTo>
                    <a:pt x="476" y="24"/>
                  </a:lnTo>
                  <a:lnTo>
                    <a:pt x="477" y="24"/>
                  </a:lnTo>
                  <a:lnTo>
                    <a:pt x="477" y="24"/>
                  </a:lnTo>
                  <a:lnTo>
                    <a:pt x="477" y="24"/>
                  </a:lnTo>
                  <a:lnTo>
                    <a:pt x="477" y="23"/>
                  </a:lnTo>
                  <a:lnTo>
                    <a:pt x="477" y="23"/>
                  </a:lnTo>
                  <a:lnTo>
                    <a:pt x="477" y="23"/>
                  </a:lnTo>
                  <a:lnTo>
                    <a:pt x="480" y="23"/>
                  </a:lnTo>
                  <a:lnTo>
                    <a:pt x="480" y="22"/>
                  </a:lnTo>
                  <a:lnTo>
                    <a:pt x="481" y="22"/>
                  </a:lnTo>
                  <a:lnTo>
                    <a:pt x="481" y="21"/>
                  </a:lnTo>
                  <a:lnTo>
                    <a:pt x="484" y="21"/>
                  </a:lnTo>
                  <a:lnTo>
                    <a:pt x="484" y="20"/>
                  </a:lnTo>
                  <a:lnTo>
                    <a:pt x="484" y="20"/>
                  </a:lnTo>
                  <a:lnTo>
                    <a:pt x="484" y="20"/>
                  </a:lnTo>
                  <a:lnTo>
                    <a:pt x="490" y="20"/>
                  </a:lnTo>
                  <a:lnTo>
                    <a:pt x="490" y="19"/>
                  </a:lnTo>
                  <a:lnTo>
                    <a:pt x="492" y="19"/>
                  </a:lnTo>
                  <a:lnTo>
                    <a:pt x="492" y="19"/>
                  </a:lnTo>
                  <a:lnTo>
                    <a:pt x="492" y="19"/>
                  </a:lnTo>
                  <a:lnTo>
                    <a:pt x="492" y="18"/>
                  </a:lnTo>
                  <a:lnTo>
                    <a:pt x="493" y="18"/>
                  </a:lnTo>
                  <a:lnTo>
                    <a:pt x="493" y="17"/>
                  </a:lnTo>
                  <a:lnTo>
                    <a:pt x="495" y="17"/>
                  </a:lnTo>
                  <a:lnTo>
                    <a:pt x="495" y="16"/>
                  </a:lnTo>
                  <a:lnTo>
                    <a:pt x="501" y="16"/>
                  </a:lnTo>
                  <a:lnTo>
                    <a:pt x="501" y="16"/>
                  </a:lnTo>
                  <a:lnTo>
                    <a:pt x="505" y="16"/>
                  </a:lnTo>
                  <a:lnTo>
                    <a:pt x="505" y="16"/>
                  </a:lnTo>
                  <a:lnTo>
                    <a:pt x="507" y="16"/>
                  </a:lnTo>
                  <a:lnTo>
                    <a:pt x="507" y="15"/>
                  </a:lnTo>
                  <a:lnTo>
                    <a:pt x="509" y="15"/>
                  </a:lnTo>
                  <a:lnTo>
                    <a:pt x="509" y="15"/>
                  </a:lnTo>
                  <a:lnTo>
                    <a:pt x="511" y="15"/>
                  </a:lnTo>
                  <a:lnTo>
                    <a:pt x="511" y="15"/>
                  </a:lnTo>
                  <a:lnTo>
                    <a:pt x="512" y="15"/>
                  </a:lnTo>
                  <a:lnTo>
                    <a:pt x="512" y="15"/>
                  </a:lnTo>
                  <a:lnTo>
                    <a:pt x="515" y="15"/>
                  </a:lnTo>
                  <a:lnTo>
                    <a:pt x="515" y="14"/>
                  </a:lnTo>
                  <a:lnTo>
                    <a:pt x="518" y="14"/>
                  </a:lnTo>
                  <a:lnTo>
                    <a:pt x="518" y="14"/>
                  </a:lnTo>
                  <a:lnTo>
                    <a:pt x="519" y="14"/>
                  </a:lnTo>
                  <a:lnTo>
                    <a:pt x="519" y="14"/>
                  </a:lnTo>
                  <a:lnTo>
                    <a:pt x="524" y="14"/>
                  </a:lnTo>
                  <a:lnTo>
                    <a:pt x="524" y="14"/>
                  </a:lnTo>
                  <a:lnTo>
                    <a:pt x="526" y="14"/>
                  </a:lnTo>
                  <a:lnTo>
                    <a:pt x="526" y="14"/>
                  </a:lnTo>
                  <a:lnTo>
                    <a:pt x="526" y="14"/>
                  </a:lnTo>
                  <a:lnTo>
                    <a:pt x="526" y="14"/>
                  </a:lnTo>
                  <a:lnTo>
                    <a:pt x="526" y="14"/>
                  </a:lnTo>
                  <a:lnTo>
                    <a:pt x="526" y="13"/>
                  </a:lnTo>
                  <a:lnTo>
                    <a:pt x="532" y="13"/>
                  </a:lnTo>
                  <a:lnTo>
                    <a:pt x="532" y="13"/>
                  </a:lnTo>
                  <a:lnTo>
                    <a:pt x="532" y="13"/>
                  </a:lnTo>
                  <a:lnTo>
                    <a:pt x="532" y="13"/>
                  </a:lnTo>
                  <a:lnTo>
                    <a:pt x="533" y="13"/>
                  </a:lnTo>
                  <a:lnTo>
                    <a:pt x="533" y="13"/>
                  </a:lnTo>
                  <a:lnTo>
                    <a:pt x="535" y="13"/>
                  </a:lnTo>
                  <a:lnTo>
                    <a:pt x="535" y="13"/>
                  </a:lnTo>
                  <a:lnTo>
                    <a:pt x="539" y="13"/>
                  </a:lnTo>
                  <a:lnTo>
                    <a:pt x="539" y="12"/>
                  </a:lnTo>
                  <a:lnTo>
                    <a:pt x="540" y="12"/>
                  </a:lnTo>
                  <a:lnTo>
                    <a:pt x="540" y="12"/>
                  </a:lnTo>
                  <a:lnTo>
                    <a:pt x="543" y="12"/>
                  </a:lnTo>
                  <a:lnTo>
                    <a:pt x="543" y="12"/>
                  </a:lnTo>
                  <a:lnTo>
                    <a:pt x="544" y="12"/>
                  </a:lnTo>
                  <a:lnTo>
                    <a:pt x="544" y="11"/>
                  </a:lnTo>
                  <a:lnTo>
                    <a:pt x="545" y="11"/>
                  </a:lnTo>
                  <a:lnTo>
                    <a:pt x="545" y="10"/>
                  </a:lnTo>
                  <a:lnTo>
                    <a:pt x="546" y="10"/>
                  </a:lnTo>
                  <a:lnTo>
                    <a:pt x="546" y="9"/>
                  </a:lnTo>
                  <a:lnTo>
                    <a:pt x="555" y="9"/>
                  </a:lnTo>
                  <a:lnTo>
                    <a:pt x="555" y="9"/>
                  </a:lnTo>
                  <a:lnTo>
                    <a:pt x="555" y="9"/>
                  </a:lnTo>
                  <a:lnTo>
                    <a:pt x="555" y="8"/>
                  </a:lnTo>
                  <a:lnTo>
                    <a:pt x="557" y="8"/>
                  </a:lnTo>
                  <a:lnTo>
                    <a:pt x="557" y="7"/>
                  </a:lnTo>
                  <a:lnTo>
                    <a:pt x="558" y="7"/>
                  </a:lnTo>
                  <a:lnTo>
                    <a:pt x="558" y="6"/>
                  </a:lnTo>
                  <a:lnTo>
                    <a:pt x="558" y="6"/>
                  </a:lnTo>
                  <a:lnTo>
                    <a:pt x="558" y="5"/>
                  </a:lnTo>
                  <a:lnTo>
                    <a:pt x="559" y="5"/>
                  </a:lnTo>
                  <a:lnTo>
                    <a:pt x="559" y="5"/>
                  </a:lnTo>
                  <a:lnTo>
                    <a:pt x="559" y="5"/>
                  </a:lnTo>
                  <a:lnTo>
                    <a:pt x="559" y="5"/>
                  </a:lnTo>
                  <a:lnTo>
                    <a:pt x="560" y="5"/>
                  </a:lnTo>
                  <a:lnTo>
                    <a:pt x="560" y="5"/>
                  </a:lnTo>
                  <a:lnTo>
                    <a:pt x="561" y="5"/>
                  </a:lnTo>
                  <a:lnTo>
                    <a:pt x="561" y="4"/>
                  </a:lnTo>
                  <a:lnTo>
                    <a:pt x="562" y="4"/>
                  </a:lnTo>
                  <a:lnTo>
                    <a:pt x="562" y="4"/>
                  </a:lnTo>
                  <a:lnTo>
                    <a:pt x="562" y="4"/>
                  </a:lnTo>
                  <a:lnTo>
                    <a:pt x="562" y="3"/>
                  </a:lnTo>
                  <a:lnTo>
                    <a:pt x="563" y="3"/>
                  </a:lnTo>
                  <a:lnTo>
                    <a:pt x="563" y="3"/>
                  </a:lnTo>
                  <a:lnTo>
                    <a:pt x="563" y="3"/>
                  </a:lnTo>
                  <a:lnTo>
                    <a:pt x="563" y="3"/>
                  </a:lnTo>
                  <a:lnTo>
                    <a:pt x="563" y="3"/>
                  </a:lnTo>
                  <a:lnTo>
                    <a:pt x="563" y="3"/>
                  </a:lnTo>
                  <a:lnTo>
                    <a:pt x="563" y="3"/>
                  </a:lnTo>
                  <a:lnTo>
                    <a:pt x="563" y="2"/>
                  </a:lnTo>
                  <a:lnTo>
                    <a:pt x="564" y="2"/>
                  </a:lnTo>
                  <a:lnTo>
                    <a:pt x="564" y="1"/>
                  </a:lnTo>
                  <a:lnTo>
                    <a:pt x="564" y="1"/>
                  </a:lnTo>
                  <a:lnTo>
                    <a:pt x="564" y="1"/>
                  </a:lnTo>
                  <a:lnTo>
                    <a:pt x="565" y="1"/>
                  </a:lnTo>
                  <a:lnTo>
                    <a:pt x="565" y="1"/>
                  </a:lnTo>
                  <a:lnTo>
                    <a:pt x="565" y="1"/>
                  </a:lnTo>
                  <a:lnTo>
                    <a:pt x="565" y="1"/>
                  </a:lnTo>
                  <a:lnTo>
                    <a:pt x="566" y="1"/>
                  </a:lnTo>
                  <a:lnTo>
                    <a:pt x="566" y="1"/>
                  </a:lnTo>
                  <a:lnTo>
                    <a:pt x="567" y="1"/>
                  </a:lnTo>
                  <a:lnTo>
                    <a:pt x="567" y="1"/>
                  </a:lnTo>
                  <a:lnTo>
                    <a:pt x="567" y="1"/>
                  </a:lnTo>
                  <a:lnTo>
                    <a:pt x="567" y="1"/>
                  </a:lnTo>
                  <a:lnTo>
                    <a:pt x="567" y="1"/>
                  </a:lnTo>
                  <a:lnTo>
                    <a:pt x="567" y="1"/>
                  </a:lnTo>
                  <a:lnTo>
                    <a:pt x="567" y="1"/>
                  </a:lnTo>
                  <a:lnTo>
                    <a:pt x="567" y="0"/>
                  </a:lnTo>
                  <a:lnTo>
                    <a:pt x="569" y="0"/>
                  </a:lnTo>
                  <a:lnTo>
                    <a:pt x="569" y="0"/>
                  </a:lnTo>
                  <a:lnTo>
                    <a:pt x="569" y="0"/>
                  </a:lnTo>
                  <a:lnTo>
                    <a:pt x="569" y="0"/>
                  </a:lnTo>
                  <a:lnTo>
                    <a:pt x="569" y="0"/>
                  </a:lnTo>
                  <a:lnTo>
                    <a:pt x="569" y="0"/>
                  </a:lnTo>
                  <a:lnTo>
                    <a:pt x="570" y="0"/>
                  </a:lnTo>
                  <a:lnTo>
                    <a:pt x="570" y="0"/>
                  </a:lnTo>
                  <a:lnTo>
                    <a:pt x="570" y="0"/>
                  </a:lnTo>
                  <a:lnTo>
                    <a:pt x="570" y="0"/>
                  </a:lnTo>
                  <a:lnTo>
                    <a:pt x="570" y="0"/>
                  </a:lnTo>
                  <a:lnTo>
                    <a:pt x="570" y="0"/>
                  </a:lnTo>
                  <a:lnTo>
                    <a:pt x="571" y="0"/>
                  </a:lnTo>
                  <a:lnTo>
                    <a:pt x="571" y="0"/>
                  </a:lnTo>
                  <a:lnTo>
                    <a:pt x="571" y="0"/>
                  </a:lnTo>
                  <a:lnTo>
                    <a:pt x="571" y="0"/>
                  </a:lnTo>
                  <a:lnTo>
                    <a:pt x="571" y="0"/>
                  </a:lnTo>
                  <a:lnTo>
                    <a:pt x="571" y="0"/>
                  </a:lnTo>
                  <a:lnTo>
                    <a:pt x="572" y="0"/>
                  </a:lnTo>
                  <a:lnTo>
                    <a:pt x="572" y="0"/>
                  </a:lnTo>
                  <a:lnTo>
                    <a:pt x="572" y="0"/>
                  </a:lnTo>
                  <a:lnTo>
                    <a:pt x="572" y="0"/>
                  </a:lnTo>
                  <a:lnTo>
                    <a:pt x="572" y="0"/>
                  </a:lnTo>
                  <a:lnTo>
                    <a:pt x="572" y="0"/>
                  </a:lnTo>
                  <a:lnTo>
                    <a:pt x="573" y="0"/>
                  </a:lnTo>
                  <a:lnTo>
                    <a:pt x="573" y="0"/>
                  </a:lnTo>
                  <a:lnTo>
                    <a:pt x="573" y="0"/>
                  </a:lnTo>
                  <a:lnTo>
                    <a:pt x="573" y="0"/>
                  </a:lnTo>
                  <a:lnTo>
                    <a:pt x="573" y="0"/>
                  </a:lnTo>
                  <a:lnTo>
                    <a:pt x="573" y="0"/>
                  </a:lnTo>
                  <a:lnTo>
                    <a:pt x="573" y="0"/>
                  </a:lnTo>
                  <a:lnTo>
                    <a:pt x="573" y="0"/>
                  </a:lnTo>
                  <a:lnTo>
                    <a:pt x="573" y="0"/>
                  </a:lnTo>
                  <a:lnTo>
                    <a:pt x="573" y="0"/>
                  </a:lnTo>
                  <a:lnTo>
                    <a:pt x="573" y="0"/>
                  </a:lnTo>
                  <a:lnTo>
                    <a:pt x="573"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Freeform 61">
              <a:extLst>
                <a:ext uri="{FF2B5EF4-FFF2-40B4-BE49-F238E27FC236}">
                  <a16:creationId xmlns:a16="http://schemas.microsoft.com/office/drawing/2014/main" id="{272662CD-11AE-A537-E37C-7254A4753AC1}"/>
                </a:ext>
              </a:extLst>
            </p:cNvPr>
            <p:cNvSpPr>
              <a:spLocks/>
            </p:cNvSpPr>
            <p:nvPr/>
          </p:nvSpPr>
          <p:spPr bwMode="auto">
            <a:xfrm>
              <a:off x="3644901" y="1029379"/>
              <a:ext cx="5473700" cy="4083050"/>
            </a:xfrm>
            <a:custGeom>
              <a:avLst/>
              <a:gdLst>
                <a:gd name="T0" fmla="*/ 3 w 574"/>
                <a:gd name="T1" fmla="*/ 418 h 428"/>
                <a:gd name="T2" fmla="*/ 8 w 574"/>
                <a:gd name="T3" fmla="*/ 409 h 428"/>
                <a:gd name="T4" fmla="*/ 11 w 574"/>
                <a:gd name="T5" fmla="*/ 400 h 428"/>
                <a:gd name="T6" fmla="*/ 14 w 574"/>
                <a:gd name="T7" fmla="*/ 392 h 428"/>
                <a:gd name="T8" fmla="*/ 17 w 574"/>
                <a:gd name="T9" fmla="*/ 382 h 428"/>
                <a:gd name="T10" fmla="*/ 19 w 574"/>
                <a:gd name="T11" fmla="*/ 371 h 428"/>
                <a:gd name="T12" fmla="*/ 24 w 574"/>
                <a:gd name="T13" fmla="*/ 363 h 428"/>
                <a:gd name="T14" fmla="*/ 29 w 574"/>
                <a:gd name="T15" fmla="*/ 355 h 428"/>
                <a:gd name="T16" fmla="*/ 33 w 574"/>
                <a:gd name="T17" fmla="*/ 347 h 428"/>
                <a:gd name="T18" fmla="*/ 36 w 574"/>
                <a:gd name="T19" fmla="*/ 338 h 428"/>
                <a:gd name="T20" fmla="*/ 41 w 574"/>
                <a:gd name="T21" fmla="*/ 328 h 428"/>
                <a:gd name="T22" fmla="*/ 45 w 574"/>
                <a:gd name="T23" fmla="*/ 320 h 428"/>
                <a:gd name="T24" fmla="*/ 48 w 574"/>
                <a:gd name="T25" fmla="*/ 311 h 428"/>
                <a:gd name="T26" fmla="*/ 52 w 574"/>
                <a:gd name="T27" fmla="*/ 304 h 428"/>
                <a:gd name="T28" fmla="*/ 58 w 574"/>
                <a:gd name="T29" fmla="*/ 296 h 428"/>
                <a:gd name="T30" fmla="*/ 62 w 574"/>
                <a:gd name="T31" fmla="*/ 290 h 428"/>
                <a:gd name="T32" fmla="*/ 67 w 574"/>
                <a:gd name="T33" fmla="*/ 282 h 428"/>
                <a:gd name="T34" fmla="*/ 73 w 574"/>
                <a:gd name="T35" fmla="*/ 274 h 428"/>
                <a:gd name="T36" fmla="*/ 77 w 574"/>
                <a:gd name="T37" fmla="*/ 264 h 428"/>
                <a:gd name="T38" fmla="*/ 83 w 574"/>
                <a:gd name="T39" fmla="*/ 257 h 428"/>
                <a:gd name="T40" fmla="*/ 87 w 574"/>
                <a:gd name="T41" fmla="*/ 252 h 428"/>
                <a:gd name="T42" fmla="*/ 92 w 574"/>
                <a:gd name="T43" fmla="*/ 245 h 428"/>
                <a:gd name="T44" fmla="*/ 100 w 574"/>
                <a:gd name="T45" fmla="*/ 240 h 428"/>
                <a:gd name="T46" fmla="*/ 108 w 574"/>
                <a:gd name="T47" fmla="*/ 231 h 428"/>
                <a:gd name="T48" fmla="*/ 117 w 574"/>
                <a:gd name="T49" fmla="*/ 226 h 428"/>
                <a:gd name="T50" fmla="*/ 124 w 574"/>
                <a:gd name="T51" fmla="*/ 218 h 428"/>
                <a:gd name="T52" fmla="*/ 128 w 574"/>
                <a:gd name="T53" fmla="*/ 211 h 428"/>
                <a:gd name="T54" fmla="*/ 134 w 574"/>
                <a:gd name="T55" fmla="*/ 203 h 428"/>
                <a:gd name="T56" fmla="*/ 144 w 574"/>
                <a:gd name="T57" fmla="*/ 198 h 428"/>
                <a:gd name="T58" fmla="*/ 151 w 574"/>
                <a:gd name="T59" fmla="*/ 190 h 428"/>
                <a:gd name="T60" fmla="*/ 164 w 574"/>
                <a:gd name="T61" fmla="*/ 186 h 428"/>
                <a:gd name="T62" fmla="*/ 172 w 574"/>
                <a:gd name="T63" fmla="*/ 176 h 428"/>
                <a:gd name="T64" fmla="*/ 183 w 574"/>
                <a:gd name="T65" fmla="*/ 172 h 428"/>
                <a:gd name="T66" fmla="*/ 197 w 574"/>
                <a:gd name="T67" fmla="*/ 164 h 428"/>
                <a:gd name="T68" fmla="*/ 209 w 574"/>
                <a:gd name="T69" fmla="*/ 159 h 428"/>
                <a:gd name="T70" fmla="*/ 219 w 574"/>
                <a:gd name="T71" fmla="*/ 153 h 428"/>
                <a:gd name="T72" fmla="*/ 227 w 574"/>
                <a:gd name="T73" fmla="*/ 147 h 428"/>
                <a:gd name="T74" fmla="*/ 232 w 574"/>
                <a:gd name="T75" fmla="*/ 139 h 428"/>
                <a:gd name="T76" fmla="*/ 235 w 574"/>
                <a:gd name="T77" fmla="*/ 129 h 428"/>
                <a:gd name="T78" fmla="*/ 243 w 574"/>
                <a:gd name="T79" fmla="*/ 120 h 428"/>
                <a:gd name="T80" fmla="*/ 251 w 574"/>
                <a:gd name="T81" fmla="*/ 112 h 428"/>
                <a:gd name="T82" fmla="*/ 261 w 574"/>
                <a:gd name="T83" fmla="*/ 102 h 428"/>
                <a:gd name="T84" fmla="*/ 269 w 574"/>
                <a:gd name="T85" fmla="*/ 94 h 428"/>
                <a:gd name="T86" fmla="*/ 277 w 574"/>
                <a:gd name="T87" fmla="*/ 84 h 428"/>
                <a:gd name="T88" fmla="*/ 286 w 574"/>
                <a:gd name="T89" fmla="*/ 78 h 428"/>
                <a:gd name="T90" fmla="*/ 302 w 574"/>
                <a:gd name="T91" fmla="*/ 69 h 428"/>
                <a:gd name="T92" fmla="*/ 313 w 574"/>
                <a:gd name="T93" fmla="*/ 62 h 428"/>
                <a:gd name="T94" fmla="*/ 340 w 574"/>
                <a:gd name="T95" fmla="*/ 55 h 428"/>
                <a:gd name="T96" fmla="*/ 351 w 574"/>
                <a:gd name="T97" fmla="*/ 49 h 428"/>
                <a:gd name="T98" fmla="*/ 364 w 574"/>
                <a:gd name="T99" fmla="*/ 42 h 428"/>
                <a:gd name="T100" fmla="*/ 384 w 574"/>
                <a:gd name="T101" fmla="*/ 32 h 428"/>
                <a:gd name="T102" fmla="*/ 410 w 574"/>
                <a:gd name="T103" fmla="*/ 27 h 428"/>
                <a:gd name="T104" fmla="*/ 449 w 574"/>
                <a:gd name="T105" fmla="*/ 22 h 428"/>
                <a:gd name="T106" fmla="*/ 478 w 574"/>
                <a:gd name="T107" fmla="*/ 16 h 428"/>
                <a:gd name="T108" fmla="*/ 531 w 574"/>
                <a:gd name="T109" fmla="*/ 10 h 428"/>
                <a:gd name="T110" fmla="*/ 559 w 574"/>
                <a:gd name="T111" fmla="*/ 2 h 428"/>
                <a:gd name="T112" fmla="*/ 568 w 574"/>
                <a:gd name="T113" fmla="*/ 0 h 428"/>
                <a:gd name="T114" fmla="*/ 574 w 574"/>
                <a:gd name="T115" fmla="*/ 0 h 428"/>
                <a:gd name="T116" fmla="*/ 574 w 574"/>
                <a:gd name="T117" fmla="*/ 0 h 428"/>
                <a:gd name="T118" fmla="*/ 574 w 574"/>
                <a:gd name="T119" fmla="*/ 0 h 428"/>
                <a:gd name="T120" fmla="*/ 574 w 574"/>
                <a:gd name="T121" fmla="*/ 0 h 428"/>
                <a:gd name="T122" fmla="*/ 574 w 574"/>
                <a:gd name="T1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4" h="428">
                  <a:moveTo>
                    <a:pt x="0" y="428"/>
                  </a:moveTo>
                  <a:lnTo>
                    <a:pt x="0" y="428"/>
                  </a:lnTo>
                  <a:lnTo>
                    <a:pt x="0" y="428"/>
                  </a:lnTo>
                  <a:lnTo>
                    <a:pt x="0" y="428"/>
                  </a:lnTo>
                  <a:lnTo>
                    <a:pt x="0" y="427"/>
                  </a:lnTo>
                  <a:lnTo>
                    <a:pt x="0" y="427"/>
                  </a:lnTo>
                  <a:lnTo>
                    <a:pt x="0" y="426"/>
                  </a:lnTo>
                  <a:lnTo>
                    <a:pt x="0" y="426"/>
                  </a:lnTo>
                  <a:lnTo>
                    <a:pt x="0" y="425"/>
                  </a:lnTo>
                  <a:lnTo>
                    <a:pt x="0" y="425"/>
                  </a:lnTo>
                  <a:lnTo>
                    <a:pt x="0" y="424"/>
                  </a:lnTo>
                  <a:lnTo>
                    <a:pt x="1" y="424"/>
                  </a:lnTo>
                  <a:lnTo>
                    <a:pt x="1" y="423"/>
                  </a:lnTo>
                  <a:lnTo>
                    <a:pt x="2" y="423"/>
                  </a:lnTo>
                  <a:lnTo>
                    <a:pt x="2" y="422"/>
                  </a:lnTo>
                  <a:lnTo>
                    <a:pt x="2" y="422"/>
                  </a:lnTo>
                  <a:lnTo>
                    <a:pt x="2" y="421"/>
                  </a:lnTo>
                  <a:lnTo>
                    <a:pt x="2" y="421"/>
                  </a:lnTo>
                  <a:lnTo>
                    <a:pt x="2" y="420"/>
                  </a:lnTo>
                  <a:lnTo>
                    <a:pt x="2" y="420"/>
                  </a:lnTo>
                  <a:lnTo>
                    <a:pt x="2" y="419"/>
                  </a:lnTo>
                  <a:lnTo>
                    <a:pt x="2" y="419"/>
                  </a:lnTo>
                  <a:lnTo>
                    <a:pt x="2" y="418"/>
                  </a:lnTo>
                  <a:lnTo>
                    <a:pt x="3" y="418"/>
                  </a:lnTo>
                  <a:lnTo>
                    <a:pt x="3" y="417"/>
                  </a:lnTo>
                  <a:lnTo>
                    <a:pt x="3" y="417"/>
                  </a:lnTo>
                  <a:lnTo>
                    <a:pt x="3" y="417"/>
                  </a:lnTo>
                  <a:lnTo>
                    <a:pt x="3" y="417"/>
                  </a:lnTo>
                  <a:lnTo>
                    <a:pt x="3" y="417"/>
                  </a:lnTo>
                  <a:lnTo>
                    <a:pt x="4" y="417"/>
                  </a:lnTo>
                  <a:lnTo>
                    <a:pt x="4" y="416"/>
                  </a:lnTo>
                  <a:lnTo>
                    <a:pt x="4" y="416"/>
                  </a:lnTo>
                  <a:lnTo>
                    <a:pt x="4" y="415"/>
                  </a:lnTo>
                  <a:lnTo>
                    <a:pt x="4" y="415"/>
                  </a:lnTo>
                  <a:lnTo>
                    <a:pt x="4" y="414"/>
                  </a:lnTo>
                  <a:lnTo>
                    <a:pt x="4" y="414"/>
                  </a:lnTo>
                  <a:lnTo>
                    <a:pt x="4" y="414"/>
                  </a:lnTo>
                  <a:lnTo>
                    <a:pt x="4" y="414"/>
                  </a:lnTo>
                  <a:lnTo>
                    <a:pt x="4" y="413"/>
                  </a:lnTo>
                  <a:lnTo>
                    <a:pt x="4" y="413"/>
                  </a:lnTo>
                  <a:lnTo>
                    <a:pt x="4" y="412"/>
                  </a:lnTo>
                  <a:lnTo>
                    <a:pt x="5" y="412"/>
                  </a:lnTo>
                  <a:lnTo>
                    <a:pt x="5" y="411"/>
                  </a:lnTo>
                  <a:lnTo>
                    <a:pt x="5" y="411"/>
                  </a:lnTo>
                  <a:lnTo>
                    <a:pt x="5" y="410"/>
                  </a:lnTo>
                  <a:lnTo>
                    <a:pt x="6" y="410"/>
                  </a:lnTo>
                  <a:lnTo>
                    <a:pt x="6" y="409"/>
                  </a:lnTo>
                  <a:lnTo>
                    <a:pt x="8" y="409"/>
                  </a:lnTo>
                  <a:lnTo>
                    <a:pt x="8" y="408"/>
                  </a:lnTo>
                  <a:lnTo>
                    <a:pt x="8" y="408"/>
                  </a:lnTo>
                  <a:lnTo>
                    <a:pt x="8" y="408"/>
                  </a:lnTo>
                  <a:lnTo>
                    <a:pt x="8" y="408"/>
                  </a:lnTo>
                  <a:lnTo>
                    <a:pt x="8" y="407"/>
                  </a:lnTo>
                  <a:lnTo>
                    <a:pt x="8" y="407"/>
                  </a:lnTo>
                  <a:lnTo>
                    <a:pt x="8" y="406"/>
                  </a:lnTo>
                  <a:lnTo>
                    <a:pt x="9" y="406"/>
                  </a:lnTo>
                  <a:lnTo>
                    <a:pt x="9" y="406"/>
                  </a:lnTo>
                  <a:lnTo>
                    <a:pt x="9" y="406"/>
                  </a:lnTo>
                  <a:lnTo>
                    <a:pt x="9" y="405"/>
                  </a:lnTo>
                  <a:lnTo>
                    <a:pt x="9" y="405"/>
                  </a:lnTo>
                  <a:lnTo>
                    <a:pt x="9" y="404"/>
                  </a:lnTo>
                  <a:lnTo>
                    <a:pt x="9" y="404"/>
                  </a:lnTo>
                  <a:lnTo>
                    <a:pt x="9" y="403"/>
                  </a:lnTo>
                  <a:lnTo>
                    <a:pt x="10" y="403"/>
                  </a:lnTo>
                  <a:lnTo>
                    <a:pt x="10" y="403"/>
                  </a:lnTo>
                  <a:lnTo>
                    <a:pt x="10" y="403"/>
                  </a:lnTo>
                  <a:lnTo>
                    <a:pt x="10" y="402"/>
                  </a:lnTo>
                  <a:lnTo>
                    <a:pt x="11" y="402"/>
                  </a:lnTo>
                  <a:lnTo>
                    <a:pt x="11" y="401"/>
                  </a:lnTo>
                  <a:lnTo>
                    <a:pt x="11" y="401"/>
                  </a:lnTo>
                  <a:lnTo>
                    <a:pt x="11" y="400"/>
                  </a:lnTo>
                  <a:lnTo>
                    <a:pt x="11" y="400"/>
                  </a:lnTo>
                  <a:lnTo>
                    <a:pt x="11" y="399"/>
                  </a:lnTo>
                  <a:lnTo>
                    <a:pt x="11" y="399"/>
                  </a:lnTo>
                  <a:lnTo>
                    <a:pt x="11" y="398"/>
                  </a:lnTo>
                  <a:lnTo>
                    <a:pt x="11" y="398"/>
                  </a:lnTo>
                  <a:lnTo>
                    <a:pt x="11" y="397"/>
                  </a:lnTo>
                  <a:lnTo>
                    <a:pt x="11" y="397"/>
                  </a:lnTo>
                  <a:lnTo>
                    <a:pt x="11" y="396"/>
                  </a:lnTo>
                  <a:lnTo>
                    <a:pt x="11" y="396"/>
                  </a:lnTo>
                  <a:lnTo>
                    <a:pt x="11" y="395"/>
                  </a:lnTo>
                  <a:lnTo>
                    <a:pt x="11" y="395"/>
                  </a:lnTo>
                  <a:lnTo>
                    <a:pt x="11" y="394"/>
                  </a:lnTo>
                  <a:lnTo>
                    <a:pt x="12" y="394"/>
                  </a:lnTo>
                  <a:lnTo>
                    <a:pt x="12" y="394"/>
                  </a:lnTo>
                  <a:lnTo>
                    <a:pt x="12" y="394"/>
                  </a:lnTo>
                  <a:lnTo>
                    <a:pt x="12" y="394"/>
                  </a:lnTo>
                  <a:lnTo>
                    <a:pt x="12" y="394"/>
                  </a:lnTo>
                  <a:lnTo>
                    <a:pt x="12" y="394"/>
                  </a:lnTo>
                  <a:lnTo>
                    <a:pt x="14" y="394"/>
                  </a:lnTo>
                  <a:lnTo>
                    <a:pt x="14" y="393"/>
                  </a:lnTo>
                  <a:lnTo>
                    <a:pt x="14" y="393"/>
                  </a:lnTo>
                  <a:lnTo>
                    <a:pt x="14" y="393"/>
                  </a:lnTo>
                  <a:lnTo>
                    <a:pt x="14" y="393"/>
                  </a:lnTo>
                  <a:lnTo>
                    <a:pt x="14" y="392"/>
                  </a:lnTo>
                  <a:lnTo>
                    <a:pt x="14" y="392"/>
                  </a:lnTo>
                  <a:lnTo>
                    <a:pt x="14" y="391"/>
                  </a:lnTo>
                  <a:lnTo>
                    <a:pt x="14" y="391"/>
                  </a:lnTo>
                  <a:lnTo>
                    <a:pt x="14" y="390"/>
                  </a:lnTo>
                  <a:lnTo>
                    <a:pt x="14" y="390"/>
                  </a:lnTo>
                  <a:lnTo>
                    <a:pt x="14" y="389"/>
                  </a:lnTo>
                  <a:lnTo>
                    <a:pt x="15" y="389"/>
                  </a:lnTo>
                  <a:lnTo>
                    <a:pt x="15" y="388"/>
                  </a:lnTo>
                  <a:lnTo>
                    <a:pt x="15" y="388"/>
                  </a:lnTo>
                  <a:lnTo>
                    <a:pt x="15" y="387"/>
                  </a:lnTo>
                  <a:lnTo>
                    <a:pt x="15" y="387"/>
                  </a:lnTo>
                  <a:lnTo>
                    <a:pt x="15" y="386"/>
                  </a:lnTo>
                  <a:lnTo>
                    <a:pt x="16" y="386"/>
                  </a:lnTo>
                  <a:lnTo>
                    <a:pt x="16" y="385"/>
                  </a:lnTo>
                  <a:lnTo>
                    <a:pt x="16" y="385"/>
                  </a:lnTo>
                  <a:lnTo>
                    <a:pt x="16" y="384"/>
                  </a:lnTo>
                  <a:lnTo>
                    <a:pt x="16" y="384"/>
                  </a:lnTo>
                  <a:lnTo>
                    <a:pt x="16" y="383"/>
                  </a:lnTo>
                  <a:lnTo>
                    <a:pt x="17" y="383"/>
                  </a:lnTo>
                  <a:lnTo>
                    <a:pt x="17" y="383"/>
                  </a:lnTo>
                  <a:lnTo>
                    <a:pt x="17" y="383"/>
                  </a:lnTo>
                  <a:lnTo>
                    <a:pt x="17" y="383"/>
                  </a:lnTo>
                  <a:lnTo>
                    <a:pt x="17" y="383"/>
                  </a:lnTo>
                  <a:lnTo>
                    <a:pt x="17" y="382"/>
                  </a:lnTo>
                  <a:lnTo>
                    <a:pt x="17" y="382"/>
                  </a:lnTo>
                  <a:lnTo>
                    <a:pt x="17" y="381"/>
                  </a:lnTo>
                  <a:lnTo>
                    <a:pt x="18" y="381"/>
                  </a:lnTo>
                  <a:lnTo>
                    <a:pt x="18" y="380"/>
                  </a:lnTo>
                  <a:lnTo>
                    <a:pt x="18" y="380"/>
                  </a:lnTo>
                  <a:lnTo>
                    <a:pt x="18" y="379"/>
                  </a:lnTo>
                  <a:lnTo>
                    <a:pt x="18" y="379"/>
                  </a:lnTo>
                  <a:lnTo>
                    <a:pt x="18" y="378"/>
                  </a:lnTo>
                  <a:lnTo>
                    <a:pt x="18" y="378"/>
                  </a:lnTo>
                  <a:lnTo>
                    <a:pt x="18" y="377"/>
                  </a:lnTo>
                  <a:lnTo>
                    <a:pt x="18" y="377"/>
                  </a:lnTo>
                  <a:lnTo>
                    <a:pt x="18" y="376"/>
                  </a:lnTo>
                  <a:lnTo>
                    <a:pt x="18" y="376"/>
                  </a:lnTo>
                  <a:lnTo>
                    <a:pt x="18" y="375"/>
                  </a:lnTo>
                  <a:lnTo>
                    <a:pt x="19" y="375"/>
                  </a:lnTo>
                  <a:lnTo>
                    <a:pt x="19" y="375"/>
                  </a:lnTo>
                  <a:lnTo>
                    <a:pt x="19" y="375"/>
                  </a:lnTo>
                  <a:lnTo>
                    <a:pt x="19" y="374"/>
                  </a:lnTo>
                  <a:lnTo>
                    <a:pt x="19" y="374"/>
                  </a:lnTo>
                  <a:lnTo>
                    <a:pt x="19" y="373"/>
                  </a:lnTo>
                  <a:lnTo>
                    <a:pt x="19" y="373"/>
                  </a:lnTo>
                  <a:lnTo>
                    <a:pt x="19" y="372"/>
                  </a:lnTo>
                  <a:lnTo>
                    <a:pt x="19" y="372"/>
                  </a:lnTo>
                  <a:lnTo>
                    <a:pt x="19" y="371"/>
                  </a:lnTo>
                  <a:lnTo>
                    <a:pt x="19" y="371"/>
                  </a:lnTo>
                  <a:lnTo>
                    <a:pt x="19" y="371"/>
                  </a:lnTo>
                  <a:lnTo>
                    <a:pt x="20" y="371"/>
                  </a:lnTo>
                  <a:lnTo>
                    <a:pt x="20" y="371"/>
                  </a:lnTo>
                  <a:lnTo>
                    <a:pt x="21" y="371"/>
                  </a:lnTo>
                  <a:lnTo>
                    <a:pt x="21" y="371"/>
                  </a:lnTo>
                  <a:lnTo>
                    <a:pt x="21" y="371"/>
                  </a:lnTo>
                  <a:lnTo>
                    <a:pt x="21" y="370"/>
                  </a:lnTo>
                  <a:lnTo>
                    <a:pt x="21" y="370"/>
                  </a:lnTo>
                  <a:lnTo>
                    <a:pt x="21" y="369"/>
                  </a:lnTo>
                  <a:lnTo>
                    <a:pt x="22" y="369"/>
                  </a:lnTo>
                  <a:lnTo>
                    <a:pt x="22" y="368"/>
                  </a:lnTo>
                  <a:lnTo>
                    <a:pt x="23" y="368"/>
                  </a:lnTo>
                  <a:lnTo>
                    <a:pt x="23" y="367"/>
                  </a:lnTo>
                  <a:lnTo>
                    <a:pt x="23" y="367"/>
                  </a:lnTo>
                  <a:lnTo>
                    <a:pt x="23" y="366"/>
                  </a:lnTo>
                  <a:lnTo>
                    <a:pt x="23" y="366"/>
                  </a:lnTo>
                  <a:lnTo>
                    <a:pt x="23" y="366"/>
                  </a:lnTo>
                  <a:lnTo>
                    <a:pt x="24" y="366"/>
                  </a:lnTo>
                  <a:lnTo>
                    <a:pt x="24" y="365"/>
                  </a:lnTo>
                  <a:lnTo>
                    <a:pt x="24" y="365"/>
                  </a:lnTo>
                  <a:lnTo>
                    <a:pt x="24" y="364"/>
                  </a:lnTo>
                  <a:lnTo>
                    <a:pt x="24" y="364"/>
                  </a:lnTo>
                  <a:lnTo>
                    <a:pt x="24" y="363"/>
                  </a:lnTo>
                  <a:lnTo>
                    <a:pt x="24" y="363"/>
                  </a:lnTo>
                  <a:lnTo>
                    <a:pt x="24" y="363"/>
                  </a:lnTo>
                  <a:lnTo>
                    <a:pt x="25" y="363"/>
                  </a:lnTo>
                  <a:lnTo>
                    <a:pt x="25" y="362"/>
                  </a:lnTo>
                  <a:lnTo>
                    <a:pt x="25" y="362"/>
                  </a:lnTo>
                  <a:lnTo>
                    <a:pt x="25" y="362"/>
                  </a:lnTo>
                  <a:lnTo>
                    <a:pt x="25" y="362"/>
                  </a:lnTo>
                  <a:lnTo>
                    <a:pt x="25" y="361"/>
                  </a:lnTo>
                  <a:lnTo>
                    <a:pt x="26" y="361"/>
                  </a:lnTo>
                  <a:lnTo>
                    <a:pt x="26" y="361"/>
                  </a:lnTo>
                  <a:lnTo>
                    <a:pt x="26" y="361"/>
                  </a:lnTo>
                  <a:lnTo>
                    <a:pt x="26" y="360"/>
                  </a:lnTo>
                  <a:lnTo>
                    <a:pt x="26" y="360"/>
                  </a:lnTo>
                  <a:lnTo>
                    <a:pt x="26" y="359"/>
                  </a:lnTo>
                  <a:lnTo>
                    <a:pt x="28" y="359"/>
                  </a:lnTo>
                  <a:lnTo>
                    <a:pt x="28" y="358"/>
                  </a:lnTo>
                  <a:lnTo>
                    <a:pt x="28" y="358"/>
                  </a:lnTo>
                  <a:lnTo>
                    <a:pt x="28" y="357"/>
                  </a:lnTo>
                  <a:lnTo>
                    <a:pt x="29" y="357"/>
                  </a:lnTo>
                  <a:lnTo>
                    <a:pt x="29" y="357"/>
                  </a:lnTo>
                  <a:lnTo>
                    <a:pt x="29" y="357"/>
                  </a:lnTo>
                  <a:lnTo>
                    <a:pt x="29" y="356"/>
                  </a:lnTo>
                  <a:lnTo>
                    <a:pt x="29" y="356"/>
                  </a:lnTo>
                  <a:lnTo>
                    <a:pt x="29" y="355"/>
                  </a:lnTo>
                  <a:lnTo>
                    <a:pt x="29" y="355"/>
                  </a:lnTo>
                  <a:lnTo>
                    <a:pt x="29" y="354"/>
                  </a:lnTo>
                  <a:lnTo>
                    <a:pt x="30" y="354"/>
                  </a:lnTo>
                  <a:lnTo>
                    <a:pt x="30" y="353"/>
                  </a:lnTo>
                  <a:lnTo>
                    <a:pt x="30" y="353"/>
                  </a:lnTo>
                  <a:lnTo>
                    <a:pt x="30" y="352"/>
                  </a:lnTo>
                  <a:lnTo>
                    <a:pt x="30" y="352"/>
                  </a:lnTo>
                  <a:lnTo>
                    <a:pt x="30" y="352"/>
                  </a:lnTo>
                  <a:lnTo>
                    <a:pt x="31" y="352"/>
                  </a:lnTo>
                  <a:lnTo>
                    <a:pt x="31" y="351"/>
                  </a:lnTo>
                  <a:lnTo>
                    <a:pt x="31" y="351"/>
                  </a:lnTo>
                  <a:lnTo>
                    <a:pt x="31" y="350"/>
                  </a:lnTo>
                  <a:lnTo>
                    <a:pt x="31" y="350"/>
                  </a:lnTo>
                  <a:lnTo>
                    <a:pt x="31" y="350"/>
                  </a:lnTo>
                  <a:lnTo>
                    <a:pt x="31" y="350"/>
                  </a:lnTo>
                  <a:lnTo>
                    <a:pt x="31" y="349"/>
                  </a:lnTo>
                  <a:lnTo>
                    <a:pt x="32" y="349"/>
                  </a:lnTo>
                  <a:lnTo>
                    <a:pt x="32" y="349"/>
                  </a:lnTo>
                  <a:lnTo>
                    <a:pt x="33" y="349"/>
                  </a:lnTo>
                  <a:lnTo>
                    <a:pt x="33" y="348"/>
                  </a:lnTo>
                  <a:lnTo>
                    <a:pt x="33" y="348"/>
                  </a:lnTo>
                  <a:lnTo>
                    <a:pt x="33" y="348"/>
                  </a:lnTo>
                  <a:lnTo>
                    <a:pt x="33" y="348"/>
                  </a:lnTo>
                  <a:lnTo>
                    <a:pt x="33" y="347"/>
                  </a:lnTo>
                  <a:lnTo>
                    <a:pt x="33" y="347"/>
                  </a:lnTo>
                  <a:lnTo>
                    <a:pt x="33" y="346"/>
                  </a:lnTo>
                  <a:lnTo>
                    <a:pt x="34" y="346"/>
                  </a:lnTo>
                  <a:lnTo>
                    <a:pt x="34" y="346"/>
                  </a:lnTo>
                  <a:lnTo>
                    <a:pt x="34" y="346"/>
                  </a:lnTo>
                  <a:lnTo>
                    <a:pt x="34" y="345"/>
                  </a:lnTo>
                  <a:lnTo>
                    <a:pt x="34" y="345"/>
                  </a:lnTo>
                  <a:lnTo>
                    <a:pt x="34" y="344"/>
                  </a:lnTo>
                  <a:lnTo>
                    <a:pt x="34" y="344"/>
                  </a:lnTo>
                  <a:lnTo>
                    <a:pt x="34" y="343"/>
                  </a:lnTo>
                  <a:lnTo>
                    <a:pt x="35" y="343"/>
                  </a:lnTo>
                  <a:lnTo>
                    <a:pt x="35" y="343"/>
                  </a:lnTo>
                  <a:lnTo>
                    <a:pt x="35" y="343"/>
                  </a:lnTo>
                  <a:lnTo>
                    <a:pt x="35" y="343"/>
                  </a:lnTo>
                  <a:lnTo>
                    <a:pt x="35" y="343"/>
                  </a:lnTo>
                  <a:lnTo>
                    <a:pt x="35" y="342"/>
                  </a:lnTo>
                  <a:lnTo>
                    <a:pt x="35" y="342"/>
                  </a:lnTo>
                  <a:lnTo>
                    <a:pt x="35" y="341"/>
                  </a:lnTo>
                  <a:lnTo>
                    <a:pt x="36" y="341"/>
                  </a:lnTo>
                  <a:lnTo>
                    <a:pt x="36" y="340"/>
                  </a:lnTo>
                  <a:lnTo>
                    <a:pt x="36" y="340"/>
                  </a:lnTo>
                  <a:lnTo>
                    <a:pt x="36" y="339"/>
                  </a:lnTo>
                  <a:lnTo>
                    <a:pt x="36" y="339"/>
                  </a:lnTo>
                  <a:lnTo>
                    <a:pt x="36" y="338"/>
                  </a:lnTo>
                  <a:lnTo>
                    <a:pt x="36" y="338"/>
                  </a:lnTo>
                  <a:lnTo>
                    <a:pt x="36" y="338"/>
                  </a:lnTo>
                  <a:lnTo>
                    <a:pt x="36" y="338"/>
                  </a:lnTo>
                  <a:lnTo>
                    <a:pt x="36" y="337"/>
                  </a:lnTo>
                  <a:lnTo>
                    <a:pt x="36" y="337"/>
                  </a:lnTo>
                  <a:lnTo>
                    <a:pt x="36" y="336"/>
                  </a:lnTo>
                  <a:lnTo>
                    <a:pt x="37" y="336"/>
                  </a:lnTo>
                  <a:lnTo>
                    <a:pt x="37" y="335"/>
                  </a:lnTo>
                  <a:lnTo>
                    <a:pt x="38" y="335"/>
                  </a:lnTo>
                  <a:lnTo>
                    <a:pt x="38" y="335"/>
                  </a:lnTo>
                  <a:lnTo>
                    <a:pt x="39" y="335"/>
                  </a:lnTo>
                  <a:lnTo>
                    <a:pt x="39" y="334"/>
                  </a:lnTo>
                  <a:lnTo>
                    <a:pt x="39" y="334"/>
                  </a:lnTo>
                  <a:lnTo>
                    <a:pt x="39" y="333"/>
                  </a:lnTo>
                  <a:lnTo>
                    <a:pt x="41" y="333"/>
                  </a:lnTo>
                  <a:lnTo>
                    <a:pt x="41" y="332"/>
                  </a:lnTo>
                  <a:lnTo>
                    <a:pt x="41" y="332"/>
                  </a:lnTo>
                  <a:lnTo>
                    <a:pt x="41" y="331"/>
                  </a:lnTo>
                  <a:lnTo>
                    <a:pt x="41" y="331"/>
                  </a:lnTo>
                  <a:lnTo>
                    <a:pt x="41" y="330"/>
                  </a:lnTo>
                  <a:lnTo>
                    <a:pt x="41" y="330"/>
                  </a:lnTo>
                  <a:lnTo>
                    <a:pt x="41" y="329"/>
                  </a:lnTo>
                  <a:lnTo>
                    <a:pt x="41" y="329"/>
                  </a:lnTo>
                  <a:lnTo>
                    <a:pt x="41" y="328"/>
                  </a:lnTo>
                  <a:lnTo>
                    <a:pt x="41" y="328"/>
                  </a:lnTo>
                  <a:lnTo>
                    <a:pt x="41" y="327"/>
                  </a:lnTo>
                  <a:lnTo>
                    <a:pt x="41" y="327"/>
                  </a:lnTo>
                  <a:lnTo>
                    <a:pt x="41" y="326"/>
                  </a:lnTo>
                  <a:lnTo>
                    <a:pt x="42" y="326"/>
                  </a:lnTo>
                  <a:lnTo>
                    <a:pt x="42" y="325"/>
                  </a:lnTo>
                  <a:lnTo>
                    <a:pt x="43" y="325"/>
                  </a:lnTo>
                  <a:lnTo>
                    <a:pt x="43" y="325"/>
                  </a:lnTo>
                  <a:lnTo>
                    <a:pt x="43" y="325"/>
                  </a:lnTo>
                  <a:lnTo>
                    <a:pt x="43" y="325"/>
                  </a:lnTo>
                  <a:lnTo>
                    <a:pt x="43" y="325"/>
                  </a:lnTo>
                  <a:lnTo>
                    <a:pt x="43" y="324"/>
                  </a:lnTo>
                  <a:lnTo>
                    <a:pt x="43" y="324"/>
                  </a:lnTo>
                  <a:lnTo>
                    <a:pt x="43" y="323"/>
                  </a:lnTo>
                  <a:lnTo>
                    <a:pt x="44" y="323"/>
                  </a:lnTo>
                  <a:lnTo>
                    <a:pt x="44" y="322"/>
                  </a:lnTo>
                  <a:lnTo>
                    <a:pt x="44" y="322"/>
                  </a:lnTo>
                  <a:lnTo>
                    <a:pt x="44" y="322"/>
                  </a:lnTo>
                  <a:lnTo>
                    <a:pt x="45" y="322"/>
                  </a:lnTo>
                  <a:lnTo>
                    <a:pt x="45" y="321"/>
                  </a:lnTo>
                  <a:lnTo>
                    <a:pt x="45" y="321"/>
                  </a:lnTo>
                  <a:lnTo>
                    <a:pt x="45" y="320"/>
                  </a:lnTo>
                  <a:lnTo>
                    <a:pt x="45" y="320"/>
                  </a:lnTo>
                  <a:lnTo>
                    <a:pt x="45" y="320"/>
                  </a:lnTo>
                  <a:lnTo>
                    <a:pt x="45" y="320"/>
                  </a:lnTo>
                  <a:lnTo>
                    <a:pt x="45" y="319"/>
                  </a:lnTo>
                  <a:lnTo>
                    <a:pt x="45" y="319"/>
                  </a:lnTo>
                  <a:lnTo>
                    <a:pt x="45" y="318"/>
                  </a:lnTo>
                  <a:lnTo>
                    <a:pt x="45" y="318"/>
                  </a:lnTo>
                  <a:lnTo>
                    <a:pt x="45" y="317"/>
                  </a:lnTo>
                  <a:lnTo>
                    <a:pt x="46" y="317"/>
                  </a:lnTo>
                  <a:lnTo>
                    <a:pt x="46" y="317"/>
                  </a:lnTo>
                  <a:lnTo>
                    <a:pt x="46" y="317"/>
                  </a:lnTo>
                  <a:lnTo>
                    <a:pt x="46" y="316"/>
                  </a:lnTo>
                  <a:lnTo>
                    <a:pt x="46" y="316"/>
                  </a:lnTo>
                  <a:lnTo>
                    <a:pt x="46" y="315"/>
                  </a:lnTo>
                  <a:lnTo>
                    <a:pt x="46" y="315"/>
                  </a:lnTo>
                  <a:lnTo>
                    <a:pt x="46" y="315"/>
                  </a:lnTo>
                  <a:lnTo>
                    <a:pt x="46" y="315"/>
                  </a:lnTo>
                  <a:lnTo>
                    <a:pt x="46" y="314"/>
                  </a:lnTo>
                  <a:lnTo>
                    <a:pt x="47" y="314"/>
                  </a:lnTo>
                  <a:lnTo>
                    <a:pt x="47" y="314"/>
                  </a:lnTo>
                  <a:lnTo>
                    <a:pt x="47" y="314"/>
                  </a:lnTo>
                  <a:lnTo>
                    <a:pt x="47" y="313"/>
                  </a:lnTo>
                  <a:lnTo>
                    <a:pt x="47" y="313"/>
                  </a:lnTo>
                  <a:lnTo>
                    <a:pt x="47" y="312"/>
                  </a:lnTo>
                  <a:lnTo>
                    <a:pt x="47" y="312"/>
                  </a:lnTo>
                  <a:lnTo>
                    <a:pt x="47" y="311"/>
                  </a:lnTo>
                  <a:lnTo>
                    <a:pt x="48" y="311"/>
                  </a:lnTo>
                  <a:lnTo>
                    <a:pt x="48" y="310"/>
                  </a:lnTo>
                  <a:lnTo>
                    <a:pt x="48" y="310"/>
                  </a:lnTo>
                  <a:lnTo>
                    <a:pt x="48" y="309"/>
                  </a:lnTo>
                  <a:lnTo>
                    <a:pt x="49" y="309"/>
                  </a:lnTo>
                  <a:lnTo>
                    <a:pt x="49" y="309"/>
                  </a:lnTo>
                  <a:lnTo>
                    <a:pt x="49" y="309"/>
                  </a:lnTo>
                  <a:lnTo>
                    <a:pt x="49" y="308"/>
                  </a:lnTo>
                  <a:lnTo>
                    <a:pt x="49" y="308"/>
                  </a:lnTo>
                  <a:lnTo>
                    <a:pt x="49" y="307"/>
                  </a:lnTo>
                  <a:lnTo>
                    <a:pt x="50" y="307"/>
                  </a:lnTo>
                  <a:lnTo>
                    <a:pt x="50" y="306"/>
                  </a:lnTo>
                  <a:lnTo>
                    <a:pt x="50" y="306"/>
                  </a:lnTo>
                  <a:lnTo>
                    <a:pt x="50" y="305"/>
                  </a:lnTo>
                  <a:lnTo>
                    <a:pt x="51" y="305"/>
                  </a:lnTo>
                  <a:lnTo>
                    <a:pt x="51" y="305"/>
                  </a:lnTo>
                  <a:lnTo>
                    <a:pt x="51" y="305"/>
                  </a:lnTo>
                  <a:lnTo>
                    <a:pt x="51" y="305"/>
                  </a:lnTo>
                  <a:lnTo>
                    <a:pt x="51" y="305"/>
                  </a:lnTo>
                  <a:lnTo>
                    <a:pt x="51" y="305"/>
                  </a:lnTo>
                  <a:lnTo>
                    <a:pt x="51" y="305"/>
                  </a:lnTo>
                  <a:lnTo>
                    <a:pt x="51" y="304"/>
                  </a:lnTo>
                  <a:lnTo>
                    <a:pt x="52" y="304"/>
                  </a:lnTo>
                  <a:lnTo>
                    <a:pt x="52" y="304"/>
                  </a:lnTo>
                  <a:lnTo>
                    <a:pt x="52" y="304"/>
                  </a:lnTo>
                  <a:lnTo>
                    <a:pt x="52" y="303"/>
                  </a:lnTo>
                  <a:lnTo>
                    <a:pt x="54" y="303"/>
                  </a:lnTo>
                  <a:lnTo>
                    <a:pt x="54" y="302"/>
                  </a:lnTo>
                  <a:lnTo>
                    <a:pt x="54" y="302"/>
                  </a:lnTo>
                  <a:lnTo>
                    <a:pt x="54" y="302"/>
                  </a:lnTo>
                  <a:lnTo>
                    <a:pt x="55" y="302"/>
                  </a:lnTo>
                  <a:lnTo>
                    <a:pt x="55" y="302"/>
                  </a:lnTo>
                  <a:lnTo>
                    <a:pt x="55" y="302"/>
                  </a:lnTo>
                  <a:lnTo>
                    <a:pt x="55" y="301"/>
                  </a:lnTo>
                  <a:lnTo>
                    <a:pt x="56" y="301"/>
                  </a:lnTo>
                  <a:lnTo>
                    <a:pt x="56" y="301"/>
                  </a:lnTo>
                  <a:lnTo>
                    <a:pt x="57" y="301"/>
                  </a:lnTo>
                  <a:lnTo>
                    <a:pt x="57" y="300"/>
                  </a:lnTo>
                  <a:lnTo>
                    <a:pt x="57" y="300"/>
                  </a:lnTo>
                  <a:lnTo>
                    <a:pt x="57" y="299"/>
                  </a:lnTo>
                  <a:lnTo>
                    <a:pt x="58" y="299"/>
                  </a:lnTo>
                  <a:lnTo>
                    <a:pt x="58" y="299"/>
                  </a:lnTo>
                  <a:lnTo>
                    <a:pt x="58" y="299"/>
                  </a:lnTo>
                  <a:lnTo>
                    <a:pt x="58" y="298"/>
                  </a:lnTo>
                  <a:lnTo>
                    <a:pt x="58" y="298"/>
                  </a:lnTo>
                  <a:lnTo>
                    <a:pt x="58" y="297"/>
                  </a:lnTo>
                  <a:lnTo>
                    <a:pt x="58" y="297"/>
                  </a:lnTo>
                  <a:lnTo>
                    <a:pt x="58" y="296"/>
                  </a:lnTo>
                  <a:lnTo>
                    <a:pt x="58" y="296"/>
                  </a:lnTo>
                  <a:lnTo>
                    <a:pt x="58" y="296"/>
                  </a:lnTo>
                  <a:lnTo>
                    <a:pt x="58" y="296"/>
                  </a:lnTo>
                  <a:lnTo>
                    <a:pt x="58" y="296"/>
                  </a:lnTo>
                  <a:lnTo>
                    <a:pt x="59" y="296"/>
                  </a:lnTo>
                  <a:lnTo>
                    <a:pt x="59" y="296"/>
                  </a:lnTo>
                  <a:lnTo>
                    <a:pt x="59" y="296"/>
                  </a:lnTo>
                  <a:lnTo>
                    <a:pt x="59" y="296"/>
                  </a:lnTo>
                  <a:lnTo>
                    <a:pt x="59" y="296"/>
                  </a:lnTo>
                  <a:lnTo>
                    <a:pt x="59" y="295"/>
                  </a:lnTo>
                  <a:lnTo>
                    <a:pt x="59" y="295"/>
                  </a:lnTo>
                  <a:lnTo>
                    <a:pt x="59" y="295"/>
                  </a:lnTo>
                  <a:lnTo>
                    <a:pt x="59" y="295"/>
                  </a:lnTo>
                  <a:lnTo>
                    <a:pt x="59" y="294"/>
                  </a:lnTo>
                  <a:lnTo>
                    <a:pt x="59" y="294"/>
                  </a:lnTo>
                  <a:lnTo>
                    <a:pt x="59" y="293"/>
                  </a:lnTo>
                  <a:lnTo>
                    <a:pt x="60" y="293"/>
                  </a:lnTo>
                  <a:lnTo>
                    <a:pt x="60" y="292"/>
                  </a:lnTo>
                  <a:lnTo>
                    <a:pt x="60" y="292"/>
                  </a:lnTo>
                  <a:lnTo>
                    <a:pt x="60" y="291"/>
                  </a:lnTo>
                  <a:lnTo>
                    <a:pt x="60" y="291"/>
                  </a:lnTo>
                  <a:lnTo>
                    <a:pt x="60" y="291"/>
                  </a:lnTo>
                  <a:lnTo>
                    <a:pt x="60" y="291"/>
                  </a:lnTo>
                  <a:lnTo>
                    <a:pt x="60" y="290"/>
                  </a:lnTo>
                  <a:lnTo>
                    <a:pt x="62" y="290"/>
                  </a:lnTo>
                  <a:lnTo>
                    <a:pt x="62" y="289"/>
                  </a:lnTo>
                  <a:lnTo>
                    <a:pt x="62" y="289"/>
                  </a:lnTo>
                  <a:lnTo>
                    <a:pt x="62" y="289"/>
                  </a:lnTo>
                  <a:lnTo>
                    <a:pt x="62" y="289"/>
                  </a:lnTo>
                  <a:lnTo>
                    <a:pt x="62" y="289"/>
                  </a:lnTo>
                  <a:lnTo>
                    <a:pt x="62" y="289"/>
                  </a:lnTo>
                  <a:lnTo>
                    <a:pt x="62" y="288"/>
                  </a:lnTo>
                  <a:lnTo>
                    <a:pt x="63" y="288"/>
                  </a:lnTo>
                  <a:lnTo>
                    <a:pt x="63" y="287"/>
                  </a:lnTo>
                  <a:lnTo>
                    <a:pt x="65" y="287"/>
                  </a:lnTo>
                  <a:lnTo>
                    <a:pt x="65" y="286"/>
                  </a:lnTo>
                  <a:lnTo>
                    <a:pt x="65" y="286"/>
                  </a:lnTo>
                  <a:lnTo>
                    <a:pt x="65" y="285"/>
                  </a:lnTo>
                  <a:lnTo>
                    <a:pt x="65" y="285"/>
                  </a:lnTo>
                  <a:lnTo>
                    <a:pt x="65" y="284"/>
                  </a:lnTo>
                  <a:lnTo>
                    <a:pt x="66" y="284"/>
                  </a:lnTo>
                  <a:lnTo>
                    <a:pt x="66" y="284"/>
                  </a:lnTo>
                  <a:lnTo>
                    <a:pt x="66" y="284"/>
                  </a:lnTo>
                  <a:lnTo>
                    <a:pt x="66" y="283"/>
                  </a:lnTo>
                  <a:lnTo>
                    <a:pt x="67" y="283"/>
                  </a:lnTo>
                  <a:lnTo>
                    <a:pt x="67" y="283"/>
                  </a:lnTo>
                  <a:lnTo>
                    <a:pt x="67" y="283"/>
                  </a:lnTo>
                  <a:lnTo>
                    <a:pt x="67" y="282"/>
                  </a:lnTo>
                  <a:lnTo>
                    <a:pt x="67" y="282"/>
                  </a:lnTo>
                  <a:lnTo>
                    <a:pt x="67" y="281"/>
                  </a:lnTo>
                  <a:lnTo>
                    <a:pt x="67" y="281"/>
                  </a:lnTo>
                  <a:lnTo>
                    <a:pt x="67" y="281"/>
                  </a:lnTo>
                  <a:lnTo>
                    <a:pt x="68" y="281"/>
                  </a:lnTo>
                  <a:lnTo>
                    <a:pt x="68" y="280"/>
                  </a:lnTo>
                  <a:lnTo>
                    <a:pt x="68" y="280"/>
                  </a:lnTo>
                  <a:lnTo>
                    <a:pt x="68" y="279"/>
                  </a:lnTo>
                  <a:lnTo>
                    <a:pt x="68" y="279"/>
                  </a:lnTo>
                  <a:lnTo>
                    <a:pt x="68" y="279"/>
                  </a:lnTo>
                  <a:lnTo>
                    <a:pt x="69" y="279"/>
                  </a:lnTo>
                  <a:lnTo>
                    <a:pt x="69" y="278"/>
                  </a:lnTo>
                  <a:lnTo>
                    <a:pt x="70" y="278"/>
                  </a:lnTo>
                  <a:lnTo>
                    <a:pt x="70" y="278"/>
                  </a:lnTo>
                  <a:lnTo>
                    <a:pt x="70" y="278"/>
                  </a:lnTo>
                  <a:lnTo>
                    <a:pt x="70" y="277"/>
                  </a:lnTo>
                  <a:lnTo>
                    <a:pt x="71" y="277"/>
                  </a:lnTo>
                  <a:lnTo>
                    <a:pt x="71" y="276"/>
                  </a:lnTo>
                  <a:lnTo>
                    <a:pt x="71" y="276"/>
                  </a:lnTo>
                  <a:lnTo>
                    <a:pt x="71" y="276"/>
                  </a:lnTo>
                  <a:lnTo>
                    <a:pt x="71" y="276"/>
                  </a:lnTo>
                  <a:lnTo>
                    <a:pt x="71" y="275"/>
                  </a:lnTo>
                  <a:lnTo>
                    <a:pt x="72" y="275"/>
                  </a:lnTo>
                  <a:lnTo>
                    <a:pt x="72" y="274"/>
                  </a:lnTo>
                  <a:lnTo>
                    <a:pt x="73" y="274"/>
                  </a:lnTo>
                  <a:lnTo>
                    <a:pt x="73" y="273"/>
                  </a:lnTo>
                  <a:lnTo>
                    <a:pt x="74" y="273"/>
                  </a:lnTo>
                  <a:lnTo>
                    <a:pt x="74" y="272"/>
                  </a:lnTo>
                  <a:lnTo>
                    <a:pt x="75" y="272"/>
                  </a:lnTo>
                  <a:lnTo>
                    <a:pt x="75" y="272"/>
                  </a:lnTo>
                  <a:lnTo>
                    <a:pt x="75" y="272"/>
                  </a:lnTo>
                  <a:lnTo>
                    <a:pt x="75" y="271"/>
                  </a:lnTo>
                  <a:lnTo>
                    <a:pt x="75" y="271"/>
                  </a:lnTo>
                  <a:lnTo>
                    <a:pt x="75" y="270"/>
                  </a:lnTo>
                  <a:lnTo>
                    <a:pt x="75" y="270"/>
                  </a:lnTo>
                  <a:lnTo>
                    <a:pt x="75" y="269"/>
                  </a:lnTo>
                  <a:lnTo>
                    <a:pt x="75" y="269"/>
                  </a:lnTo>
                  <a:lnTo>
                    <a:pt x="75" y="268"/>
                  </a:lnTo>
                  <a:lnTo>
                    <a:pt x="76" y="268"/>
                  </a:lnTo>
                  <a:lnTo>
                    <a:pt x="76" y="267"/>
                  </a:lnTo>
                  <a:lnTo>
                    <a:pt x="76" y="267"/>
                  </a:lnTo>
                  <a:lnTo>
                    <a:pt x="76" y="266"/>
                  </a:lnTo>
                  <a:lnTo>
                    <a:pt x="77" y="266"/>
                  </a:lnTo>
                  <a:lnTo>
                    <a:pt x="77" y="266"/>
                  </a:lnTo>
                  <a:lnTo>
                    <a:pt x="77" y="266"/>
                  </a:lnTo>
                  <a:lnTo>
                    <a:pt x="77" y="265"/>
                  </a:lnTo>
                  <a:lnTo>
                    <a:pt x="77" y="265"/>
                  </a:lnTo>
                  <a:lnTo>
                    <a:pt x="77" y="264"/>
                  </a:lnTo>
                  <a:lnTo>
                    <a:pt x="77" y="264"/>
                  </a:lnTo>
                  <a:lnTo>
                    <a:pt x="77" y="264"/>
                  </a:lnTo>
                  <a:lnTo>
                    <a:pt x="77" y="264"/>
                  </a:lnTo>
                  <a:lnTo>
                    <a:pt x="77" y="263"/>
                  </a:lnTo>
                  <a:lnTo>
                    <a:pt x="78" y="263"/>
                  </a:lnTo>
                  <a:lnTo>
                    <a:pt x="78" y="263"/>
                  </a:lnTo>
                  <a:lnTo>
                    <a:pt x="78" y="263"/>
                  </a:lnTo>
                  <a:lnTo>
                    <a:pt x="78" y="262"/>
                  </a:lnTo>
                  <a:lnTo>
                    <a:pt x="78" y="262"/>
                  </a:lnTo>
                  <a:lnTo>
                    <a:pt x="78" y="261"/>
                  </a:lnTo>
                  <a:lnTo>
                    <a:pt x="78" y="261"/>
                  </a:lnTo>
                  <a:lnTo>
                    <a:pt x="78" y="260"/>
                  </a:lnTo>
                  <a:lnTo>
                    <a:pt x="79" y="260"/>
                  </a:lnTo>
                  <a:lnTo>
                    <a:pt x="79" y="260"/>
                  </a:lnTo>
                  <a:lnTo>
                    <a:pt x="80" y="260"/>
                  </a:lnTo>
                  <a:lnTo>
                    <a:pt x="80" y="260"/>
                  </a:lnTo>
                  <a:lnTo>
                    <a:pt x="80" y="260"/>
                  </a:lnTo>
                  <a:lnTo>
                    <a:pt x="80" y="259"/>
                  </a:lnTo>
                  <a:lnTo>
                    <a:pt x="81" y="259"/>
                  </a:lnTo>
                  <a:lnTo>
                    <a:pt x="81" y="258"/>
                  </a:lnTo>
                  <a:lnTo>
                    <a:pt x="81" y="258"/>
                  </a:lnTo>
                  <a:lnTo>
                    <a:pt x="81" y="257"/>
                  </a:lnTo>
                  <a:lnTo>
                    <a:pt x="83" y="257"/>
                  </a:lnTo>
                  <a:lnTo>
                    <a:pt x="83" y="257"/>
                  </a:lnTo>
                  <a:lnTo>
                    <a:pt x="83" y="257"/>
                  </a:lnTo>
                  <a:lnTo>
                    <a:pt x="83" y="256"/>
                  </a:lnTo>
                  <a:lnTo>
                    <a:pt x="83" y="256"/>
                  </a:lnTo>
                  <a:lnTo>
                    <a:pt x="83" y="255"/>
                  </a:lnTo>
                  <a:lnTo>
                    <a:pt x="83" y="255"/>
                  </a:lnTo>
                  <a:lnTo>
                    <a:pt x="83" y="255"/>
                  </a:lnTo>
                  <a:lnTo>
                    <a:pt x="84" y="255"/>
                  </a:lnTo>
                  <a:lnTo>
                    <a:pt x="84" y="255"/>
                  </a:lnTo>
                  <a:lnTo>
                    <a:pt x="84" y="255"/>
                  </a:lnTo>
                  <a:lnTo>
                    <a:pt x="84" y="255"/>
                  </a:lnTo>
                  <a:lnTo>
                    <a:pt x="84" y="255"/>
                  </a:lnTo>
                  <a:lnTo>
                    <a:pt x="84" y="255"/>
                  </a:lnTo>
                  <a:lnTo>
                    <a:pt x="85" y="255"/>
                  </a:lnTo>
                  <a:lnTo>
                    <a:pt x="85" y="255"/>
                  </a:lnTo>
                  <a:lnTo>
                    <a:pt x="85" y="255"/>
                  </a:lnTo>
                  <a:lnTo>
                    <a:pt x="85" y="254"/>
                  </a:lnTo>
                  <a:lnTo>
                    <a:pt x="85" y="254"/>
                  </a:lnTo>
                  <a:lnTo>
                    <a:pt x="85" y="253"/>
                  </a:lnTo>
                  <a:lnTo>
                    <a:pt x="86" y="253"/>
                  </a:lnTo>
                  <a:lnTo>
                    <a:pt x="86" y="252"/>
                  </a:lnTo>
                  <a:lnTo>
                    <a:pt x="87" y="252"/>
                  </a:lnTo>
                  <a:lnTo>
                    <a:pt x="87" y="252"/>
                  </a:lnTo>
                  <a:lnTo>
                    <a:pt x="87" y="252"/>
                  </a:lnTo>
                  <a:lnTo>
                    <a:pt x="87" y="252"/>
                  </a:lnTo>
                  <a:lnTo>
                    <a:pt x="87" y="252"/>
                  </a:lnTo>
                  <a:lnTo>
                    <a:pt x="87" y="252"/>
                  </a:lnTo>
                  <a:lnTo>
                    <a:pt x="88" y="252"/>
                  </a:lnTo>
                  <a:lnTo>
                    <a:pt x="88" y="252"/>
                  </a:lnTo>
                  <a:lnTo>
                    <a:pt x="88" y="252"/>
                  </a:lnTo>
                  <a:lnTo>
                    <a:pt x="88" y="252"/>
                  </a:lnTo>
                  <a:lnTo>
                    <a:pt x="89" y="252"/>
                  </a:lnTo>
                  <a:lnTo>
                    <a:pt x="89" y="251"/>
                  </a:lnTo>
                  <a:lnTo>
                    <a:pt x="90" y="251"/>
                  </a:lnTo>
                  <a:lnTo>
                    <a:pt x="90" y="250"/>
                  </a:lnTo>
                  <a:lnTo>
                    <a:pt x="90" y="250"/>
                  </a:lnTo>
                  <a:lnTo>
                    <a:pt x="90" y="249"/>
                  </a:lnTo>
                  <a:lnTo>
                    <a:pt x="90" y="249"/>
                  </a:lnTo>
                  <a:lnTo>
                    <a:pt x="90" y="249"/>
                  </a:lnTo>
                  <a:lnTo>
                    <a:pt x="91" y="249"/>
                  </a:lnTo>
                  <a:lnTo>
                    <a:pt x="91" y="248"/>
                  </a:lnTo>
                  <a:lnTo>
                    <a:pt x="92" y="248"/>
                  </a:lnTo>
                  <a:lnTo>
                    <a:pt x="92" y="247"/>
                  </a:lnTo>
                  <a:lnTo>
                    <a:pt x="92" y="247"/>
                  </a:lnTo>
                  <a:lnTo>
                    <a:pt x="92" y="247"/>
                  </a:lnTo>
                  <a:lnTo>
                    <a:pt x="92" y="247"/>
                  </a:lnTo>
                  <a:lnTo>
                    <a:pt x="92" y="246"/>
                  </a:lnTo>
                  <a:lnTo>
                    <a:pt x="92" y="246"/>
                  </a:lnTo>
                  <a:lnTo>
                    <a:pt x="92" y="245"/>
                  </a:lnTo>
                  <a:lnTo>
                    <a:pt x="92" y="245"/>
                  </a:lnTo>
                  <a:lnTo>
                    <a:pt x="92" y="244"/>
                  </a:lnTo>
                  <a:lnTo>
                    <a:pt x="94" y="244"/>
                  </a:lnTo>
                  <a:lnTo>
                    <a:pt x="94" y="244"/>
                  </a:lnTo>
                  <a:lnTo>
                    <a:pt x="95" y="244"/>
                  </a:lnTo>
                  <a:lnTo>
                    <a:pt x="95" y="243"/>
                  </a:lnTo>
                  <a:lnTo>
                    <a:pt x="96" y="243"/>
                  </a:lnTo>
                  <a:lnTo>
                    <a:pt x="96" y="243"/>
                  </a:lnTo>
                  <a:lnTo>
                    <a:pt x="96" y="243"/>
                  </a:lnTo>
                  <a:lnTo>
                    <a:pt x="96" y="243"/>
                  </a:lnTo>
                  <a:lnTo>
                    <a:pt x="96" y="243"/>
                  </a:lnTo>
                  <a:lnTo>
                    <a:pt x="96" y="242"/>
                  </a:lnTo>
                  <a:lnTo>
                    <a:pt x="97" y="242"/>
                  </a:lnTo>
                  <a:lnTo>
                    <a:pt x="97" y="242"/>
                  </a:lnTo>
                  <a:lnTo>
                    <a:pt x="97" y="242"/>
                  </a:lnTo>
                  <a:lnTo>
                    <a:pt x="97" y="242"/>
                  </a:lnTo>
                  <a:lnTo>
                    <a:pt x="97" y="242"/>
                  </a:lnTo>
                  <a:lnTo>
                    <a:pt x="97" y="241"/>
                  </a:lnTo>
                  <a:lnTo>
                    <a:pt x="98" y="241"/>
                  </a:lnTo>
                  <a:lnTo>
                    <a:pt x="98" y="240"/>
                  </a:lnTo>
                  <a:lnTo>
                    <a:pt x="98" y="240"/>
                  </a:lnTo>
                  <a:lnTo>
                    <a:pt x="98" y="240"/>
                  </a:lnTo>
                  <a:lnTo>
                    <a:pt x="98" y="240"/>
                  </a:lnTo>
                  <a:lnTo>
                    <a:pt x="98" y="240"/>
                  </a:lnTo>
                  <a:lnTo>
                    <a:pt x="100" y="240"/>
                  </a:lnTo>
                  <a:lnTo>
                    <a:pt x="100" y="239"/>
                  </a:lnTo>
                  <a:lnTo>
                    <a:pt x="101" y="239"/>
                  </a:lnTo>
                  <a:lnTo>
                    <a:pt x="101" y="238"/>
                  </a:lnTo>
                  <a:lnTo>
                    <a:pt x="102" y="238"/>
                  </a:lnTo>
                  <a:lnTo>
                    <a:pt x="102" y="237"/>
                  </a:lnTo>
                  <a:lnTo>
                    <a:pt x="102" y="237"/>
                  </a:lnTo>
                  <a:lnTo>
                    <a:pt x="102" y="236"/>
                  </a:lnTo>
                  <a:lnTo>
                    <a:pt x="102" y="236"/>
                  </a:lnTo>
                  <a:lnTo>
                    <a:pt x="102" y="235"/>
                  </a:lnTo>
                  <a:lnTo>
                    <a:pt x="103" y="235"/>
                  </a:lnTo>
                  <a:lnTo>
                    <a:pt x="103" y="235"/>
                  </a:lnTo>
                  <a:lnTo>
                    <a:pt x="103" y="235"/>
                  </a:lnTo>
                  <a:lnTo>
                    <a:pt x="103" y="234"/>
                  </a:lnTo>
                  <a:lnTo>
                    <a:pt x="104" y="234"/>
                  </a:lnTo>
                  <a:lnTo>
                    <a:pt x="104" y="233"/>
                  </a:lnTo>
                  <a:lnTo>
                    <a:pt x="104" y="233"/>
                  </a:lnTo>
                  <a:lnTo>
                    <a:pt x="104" y="233"/>
                  </a:lnTo>
                  <a:lnTo>
                    <a:pt x="104" y="233"/>
                  </a:lnTo>
                  <a:lnTo>
                    <a:pt x="104" y="232"/>
                  </a:lnTo>
                  <a:lnTo>
                    <a:pt x="105" y="232"/>
                  </a:lnTo>
                  <a:lnTo>
                    <a:pt x="105" y="232"/>
                  </a:lnTo>
                  <a:lnTo>
                    <a:pt x="106" y="232"/>
                  </a:lnTo>
                  <a:lnTo>
                    <a:pt x="106" y="231"/>
                  </a:lnTo>
                  <a:lnTo>
                    <a:pt x="108" y="231"/>
                  </a:lnTo>
                  <a:lnTo>
                    <a:pt x="108" y="230"/>
                  </a:lnTo>
                  <a:lnTo>
                    <a:pt x="109" y="230"/>
                  </a:lnTo>
                  <a:lnTo>
                    <a:pt x="109" y="230"/>
                  </a:lnTo>
                  <a:lnTo>
                    <a:pt x="110" y="230"/>
                  </a:lnTo>
                  <a:lnTo>
                    <a:pt x="110" y="230"/>
                  </a:lnTo>
                  <a:lnTo>
                    <a:pt x="112" y="230"/>
                  </a:lnTo>
                  <a:lnTo>
                    <a:pt x="112" y="229"/>
                  </a:lnTo>
                  <a:lnTo>
                    <a:pt x="114" y="229"/>
                  </a:lnTo>
                  <a:lnTo>
                    <a:pt x="114" y="229"/>
                  </a:lnTo>
                  <a:lnTo>
                    <a:pt x="114" y="229"/>
                  </a:lnTo>
                  <a:lnTo>
                    <a:pt x="114" y="228"/>
                  </a:lnTo>
                  <a:lnTo>
                    <a:pt x="114" y="228"/>
                  </a:lnTo>
                  <a:lnTo>
                    <a:pt x="114" y="228"/>
                  </a:lnTo>
                  <a:lnTo>
                    <a:pt x="114" y="228"/>
                  </a:lnTo>
                  <a:lnTo>
                    <a:pt x="114" y="227"/>
                  </a:lnTo>
                  <a:lnTo>
                    <a:pt x="115" y="227"/>
                  </a:lnTo>
                  <a:lnTo>
                    <a:pt x="115" y="226"/>
                  </a:lnTo>
                  <a:lnTo>
                    <a:pt x="115" y="226"/>
                  </a:lnTo>
                  <a:lnTo>
                    <a:pt x="115" y="226"/>
                  </a:lnTo>
                  <a:lnTo>
                    <a:pt x="116" y="226"/>
                  </a:lnTo>
                  <a:lnTo>
                    <a:pt x="116" y="226"/>
                  </a:lnTo>
                  <a:lnTo>
                    <a:pt x="116" y="226"/>
                  </a:lnTo>
                  <a:lnTo>
                    <a:pt x="116" y="226"/>
                  </a:lnTo>
                  <a:lnTo>
                    <a:pt x="117" y="226"/>
                  </a:lnTo>
                  <a:lnTo>
                    <a:pt x="117" y="225"/>
                  </a:lnTo>
                  <a:lnTo>
                    <a:pt x="118" y="225"/>
                  </a:lnTo>
                  <a:lnTo>
                    <a:pt x="118" y="224"/>
                  </a:lnTo>
                  <a:lnTo>
                    <a:pt x="118" y="224"/>
                  </a:lnTo>
                  <a:lnTo>
                    <a:pt x="118" y="223"/>
                  </a:lnTo>
                  <a:lnTo>
                    <a:pt x="118" y="223"/>
                  </a:lnTo>
                  <a:lnTo>
                    <a:pt x="118" y="222"/>
                  </a:lnTo>
                  <a:lnTo>
                    <a:pt x="118" y="222"/>
                  </a:lnTo>
                  <a:lnTo>
                    <a:pt x="118" y="222"/>
                  </a:lnTo>
                  <a:lnTo>
                    <a:pt x="118" y="222"/>
                  </a:lnTo>
                  <a:lnTo>
                    <a:pt x="118" y="221"/>
                  </a:lnTo>
                  <a:lnTo>
                    <a:pt x="119" y="221"/>
                  </a:lnTo>
                  <a:lnTo>
                    <a:pt x="119" y="221"/>
                  </a:lnTo>
                  <a:lnTo>
                    <a:pt x="119" y="221"/>
                  </a:lnTo>
                  <a:lnTo>
                    <a:pt x="119" y="220"/>
                  </a:lnTo>
                  <a:lnTo>
                    <a:pt x="120" y="220"/>
                  </a:lnTo>
                  <a:lnTo>
                    <a:pt x="120" y="220"/>
                  </a:lnTo>
                  <a:lnTo>
                    <a:pt x="120" y="220"/>
                  </a:lnTo>
                  <a:lnTo>
                    <a:pt x="120" y="219"/>
                  </a:lnTo>
                  <a:lnTo>
                    <a:pt x="121" y="219"/>
                  </a:lnTo>
                  <a:lnTo>
                    <a:pt x="121" y="218"/>
                  </a:lnTo>
                  <a:lnTo>
                    <a:pt x="124" y="218"/>
                  </a:lnTo>
                  <a:lnTo>
                    <a:pt x="124" y="218"/>
                  </a:lnTo>
                  <a:lnTo>
                    <a:pt x="124" y="218"/>
                  </a:lnTo>
                  <a:lnTo>
                    <a:pt x="124" y="217"/>
                  </a:lnTo>
                  <a:lnTo>
                    <a:pt x="124" y="217"/>
                  </a:lnTo>
                  <a:lnTo>
                    <a:pt x="124" y="217"/>
                  </a:lnTo>
                  <a:lnTo>
                    <a:pt x="124" y="217"/>
                  </a:lnTo>
                  <a:lnTo>
                    <a:pt x="124" y="216"/>
                  </a:lnTo>
                  <a:lnTo>
                    <a:pt x="125" y="216"/>
                  </a:lnTo>
                  <a:lnTo>
                    <a:pt x="125" y="215"/>
                  </a:lnTo>
                  <a:lnTo>
                    <a:pt x="126" y="215"/>
                  </a:lnTo>
                  <a:lnTo>
                    <a:pt x="126" y="215"/>
                  </a:lnTo>
                  <a:lnTo>
                    <a:pt x="126" y="215"/>
                  </a:lnTo>
                  <a:lnTo>
                    <a:pt x="126" y="215"/>
                  </a:lnTo>
                  <a:lnTo>
                    <a:pt x="126" y="215"/>
                  </a:lnTo>
                  <a:lnTo>
                    <a:pt x="126" y="215"/>
                  </a:lnTo>
                  <a:lnTo>
                    <a:pt x="127" y="215"/>
                  </a:lnTo>
                  <a:lnTo>
                    <a:pt x="127" y="214"/>
                  </a:lnTo>
                  <a:lnTo>
                    <a:pt x="127" y="214"/>
                  </a:lnTo>
                  <a:lnTo>
                    <a:pt x="127" y="214"/>
                  </a:lnTo>
                  <a:lnTo>
                    <a:pt x="127" y="214"/>
                  </a:lnTo>
                  <a:lnTo>
                    <a:pt x="127" y="213"/>
                  </a:lnTo>
                  <a:lnTo>
                    <a:pt x="128" y="213"/>
                  </a:lnTo>
                  <a:lnTo>
                    <a:pt x="128" y="212"/>
                  </a:lnTo>
                  <a:lnTo>
                    <a:pt x="128" y="212"/>
                  </a:lnTo>
                  <a:lnTo>
                    <a:pt x="128" y="211"/>
                  </a:lnTo>
                  <a:lnTo>
                    <a:pt x="128" y="211"/>
                  </a:lnTo>
                  <a:lnTo>
                    <a:pt x="128" y="211"/>
                  </a:lnTo>
                  <a:lnTo>
                    <a:pt x="129" y="211"/>
                  </a:lnTo>
                  <a:lnTo>
                    <a:pt x="129" y="210"/>
                  </a:lnTo>
                  <a:lnTo>
                    <a:pt x="129" y="210"/>
                  </a:lnTo>
                  <a:lnTo>
                    <a:pt x="129" y="209"/>
                  </a:lnTo>
                  <a:lnTo>
                    <a:pt x="129" y="209"/>
                  </a:lnTo>
                  <a:lnTo>
                    <a:pt x="129" y="209"/>
                  </a:lnTo>
                  <a:lnTo>
                    <a:pt x="129" y="209"/>
                  </a:lnTo>
                  <a:lnTo>
                    <a:pt x="129" y="209"/>
                  </a:lnTo>
                  <a:lnTo>
                    <a:pt x="129" y="209"/>
                  </a:lnTo>
                  <a:lnTo>
                    <a:pt x="129" y="208"/>
                  </a:lnTo>
                  <a:lnTo>
                    <a:pt x="130" y="208"/>
                  </a:lnTo>
                  <a:lnTo>
                    <a:pt x="130" y="207"/>
                  </a:lnTo>
                  <a:lnTo>
                    <a:pt x="130" y="207"/>
                  </a:lnTo>
                  <a:lnTo>
                    <a:pt x="130" y="206"/>
                  </a:lnTo>
                  <a:lnTo>
                    <a:pt x="131" y="206"/>
                  </a:lnTo>
                  <a:lnTo>
                    <a:pt x="131" y="205"/>
                  </a:lnTo>
                  <a:lnTo>
                    <a:pt x="131" y="205"/>
                  </a:lnTo>
                  <a:lnTo>
                    <a:pt x="131" y="204"/>
                  </a:lnTo>
                  <a:lnTo>
                    <a:pt x="132" y="204"/>
                  </a:lnTo>
                  <a:lnTo>
                    <a:pt x="132" y="203"/>
                  </a:lnTo>
                  <a:lnTo>
                    <a:pt x="133" y="203"/>
                  </a:lnTo>
                  <a:lnTo>
                    <a:pt x="133" y="203"/>
                  </a:lnTo>
                  <a:lnTo>
                    <a:pt x="134" y="203"/>
                  </a:lnTo>
                  <a:lnTo>
                    <a:pt x="134" y="203"/>
                  </a:lnTo>
                  <a:lnTo>
                    <a:pt x="134" y="203"/>
                  </a:lnTo>
                  <a:lnTo>
                    <a:pt x="134" y="202"/>
                  </a:lnTo>
                  <a:lnTo>
                    <a:pt x="137" y="202"/>
                  </a:lnTo>
                  <a:lnTo>
                    <a:pt x="137" y="201"/>
                  </a:lnTo>
                  <a:lnTo>
                    <a:pt x="137" y="201"/>
                  </a:lnTo>
                  <a:lnTo>
                    <a:pt x="137" y="201"/>
                  </a:lnTo>
                  <a:lnTo>
                    <a:pt x="139" y="201"/>
                  </a:lnTo>
                  <a:lnTo>
                    <a:pt x="139" y="201"/>
                  </a:lnTo>
                  <a:lnTo>
                    <a:pt x="140" y="201"/>
                  </a:lnTo>
                  <a:lnTo>
                    <a:pt x="140" y="201"/>
                  </a:lnTo>
                  <a:lnTo>
                    <a:pt x="140" y="201"/>
                  </a:lnTo>
                  <a:lnTo>
                    <a:pt x="140" y="201"/>
                  </a:lnTo>
                  <a:lnTo>
                    <a:pt x="140" y="201"/>
                  </a:lnTo>
                  <a:lnTo>
                    <a:pt x="140" y="200"/>
                  </a:lnTo>
                  <a:lnTo>
                    <a:pt x="141" y="200"/>
                  </a:lnTo>
                  <a:lnTo>
                    <a:pt x="141" y="199"/>
                  </a:lnTo>
                  <a:lnTo>
                    <a:pt x="142" y="199"/>
                  </a:lnTo>
                  <a:lnTo>
                    <a:pt x="142" y="199"/>
                  </a:lnTo>
                  <a:lnTo>
                    <a:pt x="142" y="199"/>
                  </a:lnTo>
                  <a:lnTo>
                    <a:pt x="142" y="198"/>
                  </a:lnTo>
                  <a:lnTo>
                    <a:pt x="143" y="198"/>
                  </a:lnTo>
                  <a:lnTo>
                    <a:pt x="143" y="198"/>
                  </a:lnTo>
                  <a:lnTo>
                    <a:pt x="144" y="198"/>
                  </a:lnTo>
                  <a:lnTo>
                    <a:pt x="144" y="197"/>
                  </a:lnTo>
                  <a:lnTo>
                    <a:pt x="144" y="197"/>
                  </a:lnTo>
                  <a:lnTo>
                    <a:pt x="144" y="196"/>
                  </a:lnTo>
                  <a:lnTo>
                    <a:pt x="146" y="196"/>
                  </a:lnTo>
                  <a:lnTo>
                    <a:pt x="146" y="196"/>
                  </a:lnTo>
                  <a:lnTo>
                    <a:pt x="146" y="196"/>
                  </a:lnTo>
                  <a:lnTo>
                    <a:pt x="146" y="196"/>
                  </a:lnTo>
                  <a:lnTo>
                    <a:pt x="146" y="196"/>
                  </a:lnTo>
                  <a:lnTo>
                    <a:pt x="146" y="195"/>
                  </a:lnTo>
                  <a:lnTo>
                    <a:pt x="147" y="195"/>
                  </a:lnTo>
                  <a:lnTo>
                    <a:pt x="147" y="194"/>
                  </a:lnTo>
                  <a:lnTo>
                    <a:pt x="147" y="194"/>
                  </a:lnTo>
                  <a:lnTo>
                    <a:pt x="147" y="194"/>
                  </a:lnTo>
                  <a:lnTo>
                    <a:pt x="147" y="194"/>
                  </a:lnTo>
                  <a:lnTo>
                    <a:pt x="147" y="193"/>
                  </a:lnTo>
                  <a:lnTo>
                    <a:pt x="148" y="193"/>
                  </a:lnTo>
                  <a:lnTo>
                    <a:pt x="148" y="192"/>
                  </a:lnTo>
                  <a:lnTo>
                    <a:pt x="148" y="192"/>
                  </a:lnTo>
                  <a:lnTo>
                    <a:pt x="148" y="191"/>
                  </a:lnTo>
                  <a:lnTo>
                    <a:pt x="149" y="191"/>
                  </a:lnTo>
                  <a:lnTo>
                    <a:pt x="149" y="190"/>
                  </a:lnTo>
                  <a:lnTo>
                    <a:pt x="150" y="190"/>
                  </a:lnTo>
                  <a:lnTo>
                    <a:pt x="150" y="190"/>
                  </a:lnTo>
                  <a:lnTo>
                    <a:pt x="151" y="190"/>
                  </a:lnTo>
                  <a:lnTo>
                    <a:pt x="151" y="190"/>
                  </a:lnTo>
                  <a:lnTo>
                    <a:pt x="151" y="190"/>
                  </a:lnTo>
                  <a:lnTo>
                    <a:pt x="151" y="190"/>
                  </a:lnTo>
                  <a:lnTo>
                    <a:pt x="152" y="190"/>
                  </a:lnTo>
                  <a:lnTo>
                    <a:pt x="152" y="190"/>
                  </a:lnTo>
                  <a:lnTo>
                    <a:pt x="154" y="190"/>
                  </a:lnTo>
                  <a:lnTo>
                    <a:pt x="154" y="189"/>
                  </a:lnTo>
                  <a:lnTo>
                    <a:pt x="156" y="189"/>
                  </a:lnTo>
                  <a:lnTo>
                    <a:pt x="156" y="189"/>
                  </a:lnTo>
                  <a:lnTo>
                    <a:pt x="157" y="189"/>
                  </a:lnTo>
                  <a:lnTo>
                    <a:pt x="157" y="188"/>
                  </a:lnTo>
                  <a:lnTo>
                    <a:pt x="158" y="188"/>
                  </a:lnTo>
                  <a:lnTo>
                    <a:pt x="158" y="188"/>
                  </a:lnTo>
                  <a:lnTo>
                    <a:pt x="158" y="188"/>
                  </a:lnTo>
                  <a:lnTo>
                    <a:pt x="158" y="188"/>
                  </a:lnTo>
                  <a:lnTo>
                    <a:pt x="161" y="188"/>
                  </a:lnTo>
                  <a:lnTo>
                    <a:pt x="161" y="187"/>
                  </a:lnTo>
                  <a:lnTo>
                    <a:pt x="161" y="187"/>
                  </a:lnTo>
                  <a:lnTo>
                    <a:pt x="161" y="186"/>
                  </a:lnTo>
                  <a:lnTo>
                    <a:pt x="161" y="186"/>
                  </a:lnTo>
                  <a:lnTo>
                    <a:pt x="161" y="186"/>
                  </a:lnTo>
                  <a:lnTo>
                    <a:pt x="162" y="186"/>
                  </a:lnTo>
                  <a:lnTo>
                    <a:pt x="162" y="186"/>
                  </a:lnTo>
                  <a:lnTo>
                    <a:pt x="164" y="186"/>
                  </a:lnTo>
                  <a:lnTo>
                    <a:pt x="164" y="185"/>
                  </a:lnTo>
                  <a:lnTo>
                    <a:pt x="164" y="185"/>
                  </a:lnTo>
                  <a:lnTo>
                    <a:pt x="164" y="184"/>
                  </a:lnTo>
                  <a:lnTo>
                    <a:pt x="165" y="184"/>
                  </a:lnTo>
                  <a:lnTo>
                    <a:pt x="165" y="183"/>
                  </a:lnTo>
                  <a:lnTo>
                    <a:pt x="166" y="183"/>
                  </a:lnTo>
                  <a:lnTo>
                    <a:pt x="166" y="183"/>
                  </a:lnTo>
                  <a:lnTo>
                    <a:pt x="167" y="183"/>
                  </a:lnTo>
                  <a:lnTo>
                    <a:pt x="167" y="182"/>
                  </a:lnTo>
                  <a:lnTo>
                    <a:pt x="167" y="182"/>
                  </a:lnTo>
                  <a:lnTo>
                    <a:pt x="167" y="181"/>
                  </a:lnTo>
                  <a:lnTo>
                    <a:pt x="167" y="181"/>
                  </a:lnTo>
                  <a:lnTo>
                    <a:pt x="167" y="180"/>
                  </a:lnTo>
                  <a:lnTo>
                    <a:pt x="169" y="180"/>
                  </a:lnTo>
                  <a:lnTo>
                    <a:pt x="169" y="180"/>
                  </a:lnTo>
                  <a:lnTo>
                    <a:pt x="169" y="180"/>
                  </a:lnTo>
                  <a:lnTo>
                    <a:pt x="169" y="179"/>
                  </a:lnTo>
                  <a:lnTo>
                    <a:pt x="170" y="179"/>
                  </a:lnTo>
                  <a:lnTo>
                    <a:pt x="170" y="178"/>
                  </a:lnTo>
                  <a:lnTo>
                    <a:pt x="171" y="178"/>
                  </a:lnTo>
                  <a:lnTo>
                    <a:pt x="171" y="177"/>
                  </a:lnTo>
                  <a:lnTo>
                    <a:pt x="172" y="177"/>
                  </a:lnTo>
                  <a:lnTo>
                    <a:pt x="172" y="176"/>
                  </a:lnTo>
                  <a:lnTo>
                    <a:pt x="172" y="176"/>
                  </a:lnTo>
                  <a:lnTo>
                    <a:pt x="172" y="176"/>
                  </a:lnTo>
                  <a:lnTo>
                    <a:pt x="172" y="176"/>
                  </a:lnTo>
                  <a:lnTo>
                    <a:pt x="172" y="176"/>
                  </a:lnTo>
                  <a:lnTo>
                    <a:pt x="174" y="176"/>
                  </a:lnTo>
                  <a:lnTo>
                    <a:pt x="174" y="176"/>
                  </a:lnTo>
                  <a:lnTo>
                    <a:pt x="176" y="176"/>
                  </a:lnTo>
                  <a:lnTo>
                    <a:pt x="176" y="175"/>
                  </a:lnTo>
                  <a:lnTo>
                    <a:pt x="177" y="175"/>
                  </a:lnTo>
                  <a:lnTo>
                    <a:pt x="177" y="174"/>
                  </a:lnTo>
                  <a:lnTo>
                    <a:pt x="178" y="174"/>
                  </a:lnTo>
                  <a:lnTo>
                    <a:pt x="178" y="174"/>
                  </a:lnTo>
                  <a:lnTo>
                    <a:pt x="178" y="174"/>
                  </a:lnTo>
                  <a:lnTo>
                    <a:pt x="178" y="174"/>
                  </a:lnTo>
                  <a:lnTo>
                    <a:pt x="179" y="174"/>
                  </a:lnTo>
                  <a:lnTo>
                    <a:pt x="179" y="174"/>
                  </a:lnTo>
                  <a:lnTo>
                    <a:pt x="179" y="174"/>
                  </a:lnTo>
                  <a:lnTo>
                    <a:pt x="179" y="174"/>
                  </a:lnTo>
                  <a:lnTo>
                    <a:pt x="180" y="174"/>
                  </a:lnTo>
                  <a:lnTo>
                    <a:pt x="180" y="173"/>
                  </a:lnTo>
                  <a:lnTo>
                    <a:pt x="181" y="173"/>
                  </a:lnTo>
                  <a:lnTo>
                    <a:pt x="181" y="172"/>
                  </a:lnTo>
                  <a:lnTo>
                    <a:pt x="183" y="172"/>
                  </a:lnTo>
                  <a:lnTo>
                    <a:pt x="183" y="172"/>
                  </a:lnTo>
                  <a:lnTo>
                    <a:pt x="183" y="172"/>
                  </a:lnTo>
                  <a:lnTo>
                    <a:pt x="183" y="171"/>
                  </a:lnTo>
                  <a:lnTo>
                    <a:pt x="184" y="171"/>
                  </a:lnTo>
                  <a:lnTo>
                    <a:pt x="184" y="170"/>
                  </a:lnTo>
                  <a:lnTo>
                    <a:pt x="185" y="170"/>
                  </a:lnTo>
                  <a:lnTo>
                    <a:pt x="185" y="169"/>
                  </a:lnTo>
                  <a:lnTo>
                    <a:pt x="187" y="169"/>
                  </a:lnTo>
                  <a:lnTo>
                    <a:pt x="187" y="169"/>
                  </a:lnTo>
                  <a:lnTo>
                    <a:pt x="188" y="169"/>
                  </a:lnTo>
                  <a:lnTo>
                    <a:pt x="188" y="169"/>
                  </a:lnTo>
                  <a:lnTo>
                    <a:pt x="190" y="169"/>
                  </a:lnTo>
                  <a:lnTo>
                    <a:pt x="190" y="169"/>
                  </a:lnTo>
                  <a:lnTo>
                    <a:pt x="191" y="169"/>
                  </a:lnTo>
                  <a:lnTo>
                    <a:pt x="191" y="168"/>
                  </a:lnTo>
                  <a:lnTo>
                    <a:pt x="191" y="168"/>
                  </a:lnTo>
                  <a:lnTo>
                    <a:pt x="191" y="167"/>
                  </a:lnTo>
                  <a:lnTo>
                    <a:pt x="193" y="167"/>
                  </a:lnTo>
                  <a:lnTo>
                    <a:pt x="193" y="166"/>
                  </a:lnTo>
                  <a:lnTo>
                    <a:pt x="193" y="166"/>
                  </a:lnTo>
                  <a:lnTo>
                    <a:pt x="193" y="166"/>
                  </a:lnTo>
                  <a:lnTo>
                    <a:pt x="194" y="166"/>
                  </a:lnTo>
                  <a:lnTo>
                    <a:pt x="194" y="165"/>
                  </a:lnTo>
                  <a:lnTo>
                    <a:pt x="196" y="165"/>
                  </a:lnTo>
                  <a:lnTo>
                    <a:pt x="196" y="164"/>
                  </a:lnTo>
                  <a:lnTo>
                    <a:pt x="197" y="164"/>
                  </a:lnTo>
                  <a:lnTo>
                    <a:pt x="197" y="164"/>
                  </a:lnTo>
                  <a:lnTo>
                    <a:pt x="199" y="164"/>
                  </a:lnTo>
                  <a:lnTo>
                    <a:pt x="199" y="164"/>
                  </a:lnTo>
                  <a:lnTo>
                    <a:pt x="199" y="164"/>
                  </a:lnTo>
                  <a:lnTo>
                    <a:pt x="199" y="164"/>
                  </a:lnTo>
                  <a:lnTo>
                    <a:pt x="200" y="164"/>
                  </a:lnTo>
                  <a:lnTo>
                    <a:pt x="200" y="164"/>
                  </a:lnTo>
                  <a:lnTo>
                    <a:pt x="201" y="164"/>
                  </a:lnTo>
                  <a:lnTo>
                    <a:pt x="201" y="163"/>
                  </a:lnTo>
                  <a:lnTo>
                    <a:pt x="201" y="163"/>
                  </a:lnTo>
                  <a:lnTo>
                    <a:pt x="201" y="163"/>
                  </a:lnTo>
                  <a:lnTo>
                    <a:pt x="202" y="163"/>
                  </a:lnTo>
                  <a:lnTo>
                    <a:pt x="202" y="163"/>
                  </a:lnTo>
                  <a:lnTo>
                    <a:pt x="203" y="163"/>
                  </a:lnTo>
                  <a:lnTo>
                    <a:pt x="203" y="162"/>
                  </a:lnTo>
                  <a:lnTo>
                    <a:pt x="206" y="162"/>
                  </a:lnTo>
                  <a:lnTo>
                    <a:pt x="206" y="162"/>
                  </a:lnTo>
                  <a:lnTo>
                    <a:pt x="207" y="162"/>
                  </a:lnTo>
                  <a:lnTo>
                    <a:pt x="207" y="161"/>
                  </a:lnTo>
                  <a:lnTo>
                    <a:pt x="208" y="161"/>
                  </a:lnTo>
                  <a:lnTo>
                    <a:pt x="208" y="160"/>
                  </a:lnTo>
                  <a:lnTo>
                    <a:pt x="208" y="160"/>
                  </a:lnTo>
                  <a:lnTo>
                    <a:pt x="208" y="159"/>
                  </a:lnTo>
                  <a:lnTo>
                    <a:pt x="209" y="159"/>
                  </a:lnTo>
                  <a:lnTo>
                    <a:pt x="209" y="159"/>
                  </a:lnTo>
                  <a:lnTo>
                    <a:pt x="210" y="159"/>
                  </a:lnTo>
                  <a:lnTo>
                    <a:pt x="210" y="158"/>
                  </a:lnTo>
                  <a:lnTo>
                    <a:pt x="210" y="158"/>
                  </a:lnTo>
                  <a:lnTo>
                    <a:pt x="210" y="157"/>
                  </a:lnTo>
                  <a:lnTo>
                    <a:pt x="211" y="157"/>
                  </a:lnTo>
                  <a:lnTo>
                    <a:pt x="211" y="157"/>
                  </a:lnTo>
                  <a:lnTo>
                    <a:pt x="211" y="157"/>
                  </a:lnTo>
                  <a:lnTo>
                    <a:pt x="211" y="157"/>
                  </a:lnTo>
                  <a:lnTo>
                    <a:pt x="216" y="157"/>
                  </a:lnTo>
                  <a:lnTo>
                    <a:pt x="216" y="157"/>
                  </a:lnTo>
                  <a:lnTo>
                    <a:pt x="216" y="157"/>
                  </a:lnTo>
                  <a:lnTo>
                    <a:pt x="216" y="156"/>
                  </a:lnTo>
                  <a:lnTo>
                    <a:pt x="217" y="156"/>
                  </a:lnTo>
                  <a:lnTo>
                    <a:pt x="217" y="156"/>
                  </a:lnTo>
                  <a:lnTo>
                    <a:pt x="217" y="156"/>
                  </a:lnTo>
                  <a:lnTo>
                    <a:pt x="217" y="155"/>
                  </a:lnTo>
                  <a:lnTo>
                    <a:pt x="217" y="155"/>
                  </a:lnTo>
                  <a:lnTo>
                    <a:pt x="217" y="154"/>
                  </a:lnTo>
                  <a:lnTo>
                    <a:pt x="217" y="154"/>
                  </a:lnTo>
                  <a:lnTo>
                    <a:pt x="217" y="153"/>
                  </a:lnTo>
                  <a:lnTo>
                    <a:pt x="217" y="153"/>
                  </a:lnTo>
                  <a:lnTo>
                    <a:pt x="217" y="153"/>
                  </a:lnTo>
                  <a:lnTo>
                    <a:pt x="219" y="153"/>
                  </a:lnTo>
                  <a:lnTo>
                    <a:pt x="219" y="152"/>
                  </a:lnTo>
                  <a:lnTo>
                    <a:pt x="219" y="152"/>
                  </a:lnTo>
                  <a:lnTo>
                    <a:pt x="219" y="151"/>
                  </a:lnTo>
                  <a:lnTo>
                    <a:pt x="220" y="151"/>
                  </a:lnTo>
                  <a:lnTo>
                    <a:pt x="220" y="151"/>
                  </a:lnTo>
                  <a:lnTo>
                    <a:pt x="220" y="151"/>
                  </a:lnTo>
                  <a:lnTo>
                    <a:pt x="220" y="150"/>
                  </a:lnTo>
                  <a:lnTo>
                    <a:pt x="220" y="150"/>
                  </a:lnTo>
                  <a:lnTo>
                    <a:pt x="220" y="149"/>
                  </a:lnTo>
                  <a:lnTo>
                    <a:pt x="220" y="149"/>
                  </a:lnTo>
                  <a:lnTo>
                    <a:pt x="220" y="148"/>
                  </a:lnTo>
                  <a:lnTo>
                    <a:pt x="222" y="148"/>
                  </a:lnTo>
                  <a:lnTo>
                    <a:pt x="222" y="148"/>
                  </a:lnTo>
                  <a:lnTo>
                    <a:pt x="222" y="148"/>
                  </a:lnTo>
                  <a:lnTo>
                    <a:pt x="222" y="148"/>
                  </a:lnTo>
                  <a:lnTo>
                    <a:pt x="222" y="148"/>
                  </a:lnTo>
                  <a:lnTo>
                    <a:pt x="222" y="147"/>
                  </a:lnTo>
                  <a:lnTo>
                    <a:pt x="223" y="147"/>
                  </a:lnTo>
                  <a:lnTo>
                    <a:pt x="223" y="147"/>
                  </a:lnTo>
                  <a:lnTo>
                    <a:pt x="224" y="147"/>
                  </a:lnTo>
                  <a:lnTo>
                    <a:pt x="224" y="147"/>
                  </a:lnTo>
                  <a:lnTo>
                    <a:pt x="225" y="147"/>
                  </a:lnTo>
                  <a:lnTo>
                    <a:pt x="225" y="147"/>
                  </a:lnTo>
                  <a:lnTo>
                    <a:pt x="227" y="147"/>
                  </a:lnTo>
                  <a:lnTo>
                    <a:pt x="227" y="146"/>
                  </a:lnTo>
                  <a:lnTo>
                    <a:pt x="228" y="146"/>
                  </a:lnTo>
                  <a:lnTo>
                    <a:pt x="228" y="145"/>
                  </a:lnTo>
                  <a:lnTo>
                    <a:pt x="228" y="145"/>
                  </a:lnTo>
                  <a:lnTo>
                    <a:pt x="228" y="145"/>
                  </a:lnTo>
                  <a:lnTo>
                    <a:pt x="228" y="145"/>
                  </a:lnTo>
                  <a:lnTo>
                    <a:pt x="228" y="145"/>
                  </a:lnTo>
                  <a:lnTo>
                    <a:pt x="228" y="145"/>
                  </a:lnTo>
                  <a:lnTo>
                    <a:pt x="228" y="144"/>
                  </a:lnTo>
                  <a:lnTo>
                    <a:pt x="229" y="144"/>
                  </a:lnTo>
                  <a:lnTo>
                    <a:pt x="229" y="143"/>
                  </a:lnTo>
                  <a:lnTo>
                    <a:pt x="230" y="143"/>
                  </a:lnTo>
                  <a:lnTo>
                    <a:pt x="230" y="142"/>
                  </a:lnTo>
                  <a:lnTo>
                    <a:pt x="230" y="142"/>
                  </a:lnTo>
                  <a:lnTo>
                    <a:pt x="230" y="141"/>
                  </a:lnTo>
                  <a:lnTo>
                    <a:pt x="231" y="141"/>
                  </a:lnTo>
                  <a:lnTo>
                    <a:pt x="231" y="141"/>
                  </a:lnTo>
                  <a:lnTo>
                    <a:pt x="231" y="141"/>
                  </a:lnTo>
                  <a:lnTo>
                    <a:pt x="231" y="140"/>
                  </a:lnTo>
                  <a:lnTo>
                    <a:pt x="231" y="140"/>
                  </a:lnTo>
                  <a:lnTo>
                    <a:pt x="231" y="140"/>
                  </a:lnTo>
                  <a:lnTo>
                    <a:pt x="232" y="140"/>
                  </a:lnTo>
                  <a:lnTo>
                    <a:pt x="232" y="139"/>
                  </a:lnTo>
                  <a:lnTo>
                    <a:pt x="232" y="139"/>
                  </a:lnTo>
                  <a:lnTo>
                    <a:pt x="232" y="138"/>
                  </a:lnTo>
                  <a:lnTo>
                    <a:pt x="232" y="138"/>
                  </a:lnTo>
                  <a:lnTo>
                    <a:pt x="232" y="137"/>
                  </a:lnTo>
                  <a:lnTo>
                    <a:pt x="233" y="137"/>
                  </a:lnTo>
                  <a:lnTo>
                    <a:pt x="233" y="136"/>
                  </a:lnTo>
                  <a:lnTo>
                    <a:pt x="233" y="136"/>
                  </a:lnTo>
                  <a:lnTo>
                    <a:pt x="233" y="135"/>
                  </a:lnTo>
                  <a:lnTo>
                    <a:pt x="233" y="135"/>
                  </a:lnTo>
                  <a:lnTo>
                    <a:pt x="233" y="134"/>
                  </a:lnTo>
                  <a:lnTo>
                    <a:pt x="233" y="134"/>
                  </a:lnTo>
                  <a:lnTo>
                    <a:pt x="233" y="134"/>
                  </a:lnTo>
                  <a:lnTo>
                    <a:pt x="233" y="134"/>
                  </a:lnTo>
                  <a:lnTo>
                    <a:pt x="233" y="133"/>
                  </a:lnTo>
                  <a:lnTo>
                    <a:pt x="233" y="133"/>
                  </a:lnTo>
                  <a:lnTo>
                    <a:pt x="233" y="132"/>
                  </a:lnTo>
                  <a:lnTo>
                    <a:pt x="234" y="132"/>
                  </a:lnTo>
                  <a:lnTo>
                    <a:pt x="234" y="131"/>
                  </a:lnTo>
                  <a:lnTo>
                    <a:pt x="234" y="131"/>
                  </a:lnTo>
                  <a:lnTo>
                    <a:pt x="234" y="130"/>
                  </a:lnTo>
                  <a:lnTo>
                    <a:pt x="234" y="130"/>
                  </a:lnTo>
                  <a:lnTo>
                    <a:pt x="234" y="130"/>
                  </a:lnTo>
                  <a:lnTo>
                    <a:pt x="234" y="130"/>
                  </a:lnTo>
                  <a:lnTo>
                    <a:pt x="234" y="129"/>
                  </a:lnTo>
                  <a:lnTo>
                    <a:pt x="235" y="129"/>
                  </a:lnTo>
                  <a:lnTo>
                    <a:pt x="235" y="128"/>
                  </a:lnTo>
                  <a:lnTo>
                    <a:pt x="235" y="128"/>
                  </a:lnTo>
                  <a:lnTo>
                    <a:pt x="235" y="127"/>
                  </a:lnTo>
                  <a:lnTo>
                    <a:pt x="236" y="127"/>
                  </a:lnTo>
                  <a:lnTo>
                    <a:pt x="236" y="126"/>
                  </a:lnTo>
                  <a:lnTo>
                    <a:pt x="236" y="126"/>
                  </a:lnTo>
                  <a:lnTo>
                    <a:pt x="236" y="125"/>
                  </a:lnTo>
                  <a:lnTo>
                    <a:pt x="237" y="125"/>
                  </a:lnTo>
                  <a:lnTo>
                    <a:pt x="237" y="124"/>
                  </a:lnTo>
                  <a:lnTo>
                    <a:pt x="237" y="124"/>
                  </a:lnTo>
                  <a:lnTo>
                    <a:pt x="237" y="123"/>
                  </a:lnTo>
                  <a:lnTo>
                    <a:pt x="238" y="123"/>
                  </a:lnTo>
                  <a:lnTo>
                    <a:pt x="238" y="123"/>
                  </a:lnTo>
                  <a:lnTo>
                    <a:pt x="241" y="123"/>
                  </a:lnTo>
                  <a:lnTo>
                    <a:pt x="241" y="123"/>
                  </a:lnTo>
                  <a:lnTo>
                    <a:pt x="241" y="123"/>
                  </a:lnTo>
                  <a:lnTo>
                    <a:pt x="241" y="122"/>
                  </a:lnTo>
                  <a:lnTo>
                    <a:pt x="241" y="122"/>
                  </a:lnTo>
                  <a:lnTo>
                    <a:pt x="241" y="121"/>
                  </a:lnTo>
                  <a:lnTo>
                    <a:pt x="241" y="121"/>
                  </a:lnTo>
                  <a:lnTo>
                    <a:pt x="241" y="120"/>
                  </a:lnTo>
                  <a:lnTo>
                    <a:pt x="242" y="120"/>
                  </a:lnTo>
                  <a:lnTo>
                    <a:pt x="242" y="120"/>
                  </a:lnTo>
                  <a:lnTo>
                    <a:pt x="243" y="120"/>
                  </a:lnTo>
                  <a:lnTo>
                    <a:pt x="243" y="119"/>
                  </a:lnTo>
                  <a:lnTo>
                    <a:pt x="243" y="119"/>
                  </a:lnTo>
                  <a:lnTo>
                    <a:pt x="243" y="119"/>
                  </a:lnTo>
                  <a:lnTo>
                    <a:pt x="245" y="119"/>
                  </a:lnTo>
                  <a:lnTo>
                    <a:pt x="245" y="118"/>
                  </a:lnTo>
                  <a:lnTo>
                    <a:pt x="247" y="118"/>
                  </a:lnTo>
                  <a:lnTo>
                    <a:pt x="247" y="117"/>
                  </a:lnTo>
                  <a:lnTo>
                    <a:pt x="247" y="117"/>
                  </a:lnTo>
                  <a:lnTo>
                    <a:pt x="247" y="117"/>
                  </a:lnTo>
                  <a:lnTo>
                    <a:pt x="248" y="117"/>
                  </a:lnTo>
                  <a:lnTo>
                    <a:pt x="248" y="117"/>
                  </a:lnTo>
                  <a:lnTo>
                    <a:pt x="249" y="117"/>
                  </a:lnTo>
                  <a:lnTo>
                    <a:pt x="249" y="116"/>
                  </a:lnTo>
                  <a:lnTo>
                    <a:pt x="249" y="116"/>
                  </a:lnTo>
                  <a:lnTo>
                    <a:pt x="249" y="115"/>
                  </a:lnTo>
                  <a:lnTo>
                    <a:pt x="249" y="115"/>
                  </a:lnTo>
                  <a:lnTo>
                    <a:pt x="249" y="114"/>
                  </a:lnTo>
                  <a:lnTo>
                    <a:pt x="250" y="114"/>
                  </a:lnTo>
                  <a:lnTo>
                    <a:pt x="250" y="114"/>
                  </a:lnTo>
                  <a:lnTo>
                    <a:pt x="250" y="114"/>
                  </a:lnTo>
                  <a:lnTo>
                    <a:pt x="250" y="113"/>
                  </a:lnTo>
                  <a:lnTo>
                    <a:pt x="250" y="113"/>
                  </a:lnTo>
                  <a:lnTo>
                    <a:pt x="250" y="112"/>
                  </a:lnTo>
                  <a:lnTo>
                    <a:pt x="251" y="112"/>
                  </a:lnTo>
                  <a:lnTo>
                    <a:pt x="251" y="111"/>
                  </a:lnTo>
                  <a:lnTo>
                    <a:pt x="251" y="111"/>
                  </a:lnTo>
                  <a:lnTo>
                    <a:pt x="251" y="110"/>
                  </a:lnTo>
                  <a:lnTo>
                    <a:pt x="251" y="110"/>
                  </a:lnTo>
                  <a:lnTo>
                    <a:pt x="251" y="109"/>
                  </a:lnTo>
                  <a:lnTo>
                    <a:pt x="252" y="109"/>
                  </a:lnTo>
                  <a:lnTo>
                    <a:pt x="252" y="108"/>
                  </a:lnTo>
                  <a:lnTo>
                    <a:pt x="253" y="108"/>
                  </a:lnTo>
                  <a:lnTo>
                    <a:pt x="253" y="107"/>
                  </a:lnTo>
                  <a:lnTo>
                    <a:pt x="254" y="107"/>
                  </a:lnTo>
                  <a:lnTo>
                    <a:pt x="254" y="106"/>
                  </a:lnTo>
                  <a:lnTo>
                    <a:pt x="254" y="106"/>
                  </a:lnTo>
                  <a:lnTo>
                    <a:pt x="254" y="105"/>
                  </a:lnTo>
                  <a:lnTo>
                    <a:pt x="254" y="105"/>
                  </a:lnTo>
                  <a:lnTo>
                    <a:pt x="254" y="105"/>
                  </a:lnTo>
                  <a:lnTo>
                    <a:pt x="257" y="105"/>
                  </a:lnTo>
                  <a:lnTo>
                    <a:pt x="257" y="104"/>
                  </a:lnTo>
                  <a:lnTo>
                    <a:pt x="257" y="104"/>
                  </a:lnTo>
                  <a:lnTo>
                    <a:pt x="257" y="104"/>
                  </a:lnTo>
                  <a:lnTo>
                    <a:pt x="259" y="104"/>
                  </a:lnTo>
                  <a:lnTo>
                    <a:pt x="259" y="103"/>
                  </a:lnTo>
                  <a:lnTo>
                    <a:pt x="260" y="103"/>
                  </a:lnTo>
                  <a:lnTo>
                    <a:pt x="260" y="102"/>
                  </a:lnTo>
                  <a:lnTo>
                    <a:pt x="261" y="102"/>
                  </a:lnTo>
                  <a:lnTo>
                    <a:pt x="261" y="101"/>
                  </a:lnTo>
                  <a:lnTo>
                    <a:pt x="261" y="101"/>
                  </a:lnTo>
                  <a:lnTo>
                    <a:pt x="261" y="100"/>
                  </a:lnTo>
                  <a:lnTo>
                    <a:pt x="261" y="100"/>
                  </a:lnTo>
                  <a:lnTo>
                    <a:pt x="261" y="99"/>
                  </a:lnTo>
                  <a:lnTo>
                    <a:pt x="262" y="99"/>
                  </a:lnTo>
                  <a:lnTo>
                    <a:pt x="262" y="99"/>
                  </a:lnTo>
                  <a:lnTo>
                    <a:pt x="262" y="99"/>
                  </a:lnTo>
                  <a:lnTo>
                    <a:pt x="262" y="98"/>
                  </a:lnTo>
                  <a:lnTo>
                    <a:pt x="262" y="98"/>
                  </a:lnTo>
                  <a:lnTo>
                    <a:pt x="262" y="97"/>
                  </a:lnTo>
                  <a:lnTo>
                    <a:pt x="264" y="97"/>
                  </a:lnTo>
                  <a:lnTo>
                    <a:pt x="264" y="96"/>
                  </a:lnTo>
                  <a:lnTo>
                    <a:pt x="265" y="96"/>
                  </a:lnTo>
                  <a:lnTo>
                    <a:pt x="265" y="96"/>
                  </a:lnTo>
                  <a:lnTo>
                    <a:pt x="266" y="96"/>
                  </a:lnTo>
                  <a:lnTo>
                    <a:pt x="266" y="95"/>
                  </a:lnTo>
                  <a:lnTo>
                    <a:pt x="266" y="95"/>
                  </a:lnTo>
                  <a:lnTo>
                    <a:pt x="266" y="95"/>
                  </a:lnTo>
                  <a:lnTo>
                    <a:pt x="267" y="95"/>
                  </a:lnTo>
                  <a:lnTo>
                    <a:pt x="267" y="94"/>
                  </a:lnTo>
                  <a:lnTo>
                    <a:pt x="267" y="94"/>
                  </a:lnTo>
                  <a:lnTo>
                    <a:pt x="267" y="94"/>
                  </a:lnTo>
                  <a:lnTo>
                    <a:pt x="269" y="94"/>
                  </a:lnTo>
                  <a:lnTo>
                    <a:pt x="269" y="93"/>
                  </a:lnTo>
                  <a:lnTo>
                    <a:pt x="269" y="93"/>
                  </a:lnTo>
                  <a:lnTo>
                    <a:pt x="269" y="92"/>
                  </a:lnTo>
                  <a:lnTo>
                    <a:pt x="269" y="92"/>
                  </a:lnTo>
                  <a:lnTo>
                    <a:pt x="269" y="91"/>
                  </a:lnTo>
                  <a:lnTo>
                    <a:pt x="269" y="91"/>
                  </a:lnTo>
                  <a:lnTo>
                    <a:pt x="269" y="90"/>
                  </a:lnTo>
                  <a:lnTo>
                    <a:pt x="270" y="90"/>
                  </a:lnTo>
                  <a:lnTo>
                    <a:pt x="270" y="89"/>
                  </a:lnTo>
                  <a:lnTo>
                    <a:pt x="271" y="89"/>
                  </a:lnTo>
                  <a:lnTo>
                    <a:pt x="271" y="88"/>
                  </a:lnTo>
                  <a:lnTo>
                    <a:pt x="271" y="88"/>
                  </a:lnTo>
                  <a:lnTo>
                    <a:pt x="271" y="87"/>
                  </a:lnTo>
                  <a:lnTo>
                    <a:pt x="273" y="87"/>
                  </a:lnTo>
                  <a:lnTo>
                    <a:pt x="273" y="87"/>
                  </a:lnTo>
                  <a:lnTo>
                    <a:pt x="273" y="87"/>
                  </a:lnTo>
                  <a:lnTo>
                    <a:pt x="273" y="87"/>
                  </a:lnTo>
                  <a:lnTo>
                    <a:pt x="273" y="87"/>
                  </a:lnTo>
                  <a:lnTo>
                    <a:pt x="273" y="86"/>
                  </a:lnTo>
                  <a:lnTo>
                    <a:pt x="274" y="86"/>
                  </a:lnTo>
                  <a:lnTo>
                    <a:pt x="274" y="85"/>
                  </a:lnTo>
                  <a:lnTo>
                    <a:pt x="275" y="85"/>
                  </a:lnTo>
                  <a:lnTo>
                    <a:pt x="275" y="84"/>
                  </a:lnTo>
                  <a:lnTo>
                    <a:pt x="277" y="84"/>
                  </a:lnTo>
                  <a:lnTo>
                    <a:pt x="277" y="84"/>
                  </a:lnTo>
                  <a:lnTo>
                    <a:pt x="277" y="84"/>
                  </a:lnTo>
                  <a:lnTo>
                    <a:pt x="277" y="83"/>
                  </a:lnTo>
                  <a:lnTo>
                    <a:pt x="278" y="83"/>
                  </a:lnTo>
                  <a:lnTo>
                    <a:pt x="278" y="83"/>
                  </a:lnTo>
                  <a:lnTo>
                    <a:pt x="280" y="83"/>
                  </a:lnTo>
                  <a:lnTo>
                    <a:pt x="280" y="83"/>
                  </a:lnTo>
                  <a:lnTo>
                    <a:pt x="280" y="83"/>
                  </a:lnTo>
                  <a:lnTo>
                    <a:pt x="280" y="82"/>
                  </a:lnTo>
                  <a:lnTo>
                    <a:pt x="284" y="82"/>
                  </a:lnTo>
                  <a:lnTo>
                    <a:pt x="284" y="82"/>
                  </a:lnTo>
                  <a:lnTo>
                    <a:pt x="285" y="82"/>
                  </a:lnTo>
                  <a:lnTo>
                    <a:pt x="285" y="82"/>
                  </a:lnTo>
                  <a:lnTo>
                    <a:pt x="285" y="82"/>
                  </a:lnTo>
                  <a:lnTo>
                    <a:pt x="285" y="81"/>
                  </a:lnTo>
                  <a:lnTo>
                    <a:pt x="285" y="81"/>
                  </a:lnTo>
                  <a:lnTo>
                    <a:pt x="285" y="80"/>
                  </a:lnTo>
                  <a:lnTo>
                    <a:pt x="285" y="80"/>
                  </a:lnTo>
                  <a:lnTo>
                    <a:pt x="285" y="79"/>
                  </a:lnTo>
                  <a:lnTo>
                    <a:pt x="285" y="79"/>
                  </a:lnTo>
                  <a:lnTo>
                    <a:pt x="285" y="79"/>
                  </a:lnTo>
                  <a:lnTo>
                    <a:pt x="285" y="79"/>
                  </a:lnTo>
                  <a:lnTo>
                    <a:pt x="285" y="78"/>
                  </a:lnTo>
                  <a:lnTo>
                    <a:pt x="286" y="78"/>
                  </a:lnTo>
                  <a:lnTo>
                    <a:pt x="286" y="77"/>
                  </a:lnTo>
                  <a:lnTo>
                    <a:pt x="287" y="77"/>
                  </a:lnTo>
                  <a:lnTo>
                    <a:pt x="287" y="76"/>
                  </a:lnTo>
                  <a:lnTo>
                    <a:pt x="288" y="76"/>
                  </a:lnTo>
                  <a:lnTo>
                    <a:pt x="288" y="75"/>
                  </a:lnTo>
                  <a:lnTo>
                    <a:pt x="288" y="75"/>
                  </a:lnTo>
                  <a:lnTo>
                    <a:pt x="288" y="74"/>
                  </a:lnTo>
                  <a:lnTo>
                    <a:pt x="289" y="74"/>
                  </a:lnTo>
                  <a:lnTo>
                    <a:pt x="289" y="74"/>
                  </a:lnTo>
                  <a:lnTo>
                    <a:pt x="293" y="74"/>
                  </a:lnTo>
                  <a:lnTo>
                    <a:pt x="293" y="73"/>
                  </a:lnTo>
                  <a:lnTo>
                    <a:pt x="295" y="73"/>
                  </a:lnTo>
                  <a:lnTo>
                    <a:pt x="295" y="72"/>
                  </a:lnTo>
                  <a:lnTo>
                    <a:pt x="299" y="72"/>
                  </a:lnTo>
                  <a:lnTo>
                    <a:pt x="299" y="71"/>
                  </a:lnTo>
                  <a:lnTo>
                    <a:pt x="300" y="71"/>
                  </a:lnTo>
                  <a:lnTo>
                    <a:pt x="300" y="71"/>
                  </a:lnTo>
                  <a:lnTo>
                    <a:pt x="300" y="71"/>
                  </a:lnTo>
                  <a:lnTo>
                    <a:pt x="300" y="71"/>
                  </a:lnTo>
                  <a:lnTo>
                    <a:pt x="301" y="71"/>
                  </a:lnTo>
                  <a:lnTo>
                    <a:pt x="301" y="70"/>
                  </a:lnTo>
                  <a:lnTo>
                    <a:pt x="301" y="70"/>
                  </a:lnTo>
                  <a:lnTo>
                    <a:pt x="301" y="69"/>
                  </a:lnTo>
                  <a:lnTo>
                    <a:pt x="302" y="69"/>
                  </a:lnTo>
                  <a:lnTo>
                    <a:pt x="302" y="68"/>
                  </a:lnTo>
                  <a:lnTo>
                    <a:pt x="303" y="68"/>
                  </a:lnTo>
                  <a:lnTo>
                    <a:pt x="303" y="67"/>
                  </a:lnTo>
                  <a:lnTo>
                    <a:pt x="305" y="67"/>
                  </a:lnTo>
                  <a:lnTo>
                    <a:pt x="305" y="66"/>
                  </a:lnTo>
                  <a:lnTo>
                    <a:pt x="305" y="66"/>
                  </a:lnTo>
                  <a:lnTo>
                    <a:pt x="305" y="65"/>
                  </a:lnTo>
                  <a:lnTo>
                    <a:pt x="306" y="65"/>
                  </a:lnTo>
                  <a:lnTo>
                    <a:pt x="306" y="65"/>
                  </a:lnTo>
                  <a:lnTo>
                    <a:pt x="307" y="65"/>
                  </a:lnTo>
                  <a:lnTo>
                    <a:pt x="307" y="64"/>
                  </a:lnTo>
                  <a:lnTo>
                    <a:pt x="308" y="64"/>
                  </a:lnTo>
                  <a:lnTo>
                    <a:pt x="308" y="64"/>
                  </a:lnTo>
                  <a:lnTo>
                    <a:pt x="310" y="64"/>
                  </a:lnTo>
                  <a:lnTo>
                    <a:pt x="310" y="64"/>
                  </a:lnTo>
                  <a:lnTo>
                    <a:pt x="310" y="64"/>
                  </a:lnTo>
                  <a:lnTo>
                    <a:pt x="310" y="63"/>
                  </a:lnTo>
                  <a:lnTo>
                    <a:pt x="310" y="63"/>
                  </a:lnTo>
                  <a:lnTo>
                    <a:pt x="310" y="62"/>
                  </a:lnTo>
                  <a:lnTo>
                    <a:pt x="311" y="62"/>
                  </a:lnTo>
                  <a:lnTo>
                    <a:pt x="311" y="62"/>
                  </a:lnTo>
                  <a:lnTo>
                    <a:pt x="311" y="62"/>
                  </a:lnTo>
                  <a:lnTo>
                    <a:pt x="311" y="62"/>
                  </a:lnTo>
                  <a:lnTo>
                    <a:pt x="313" y="62"/>
                  </a:lnTo>
                  <a:lnTo>
                    <a:pt x="313" y="61"/>
                  </a:lnTo>
                  <a:lnTo>
                    <a:pt x="313" y="61"/>
                  </a:lnTo>
                  <a:lnTo>
                    <a:pt x="313" y="60"/>
                  </a:lnTo>
                  <a:lnTo>
                    <a:pt x="317" y="60"/>
                  </a:lnTo>
                  <a:lnTo>
                    <a:pt x="317" y="59"/>
                  </a:lnTo>
                  <a:lnTo>
                    <a:pt x="321" y="59"/>
                  </a:lnTo>
                  <a:lnTo>
                    <a:pt x="321" y="58"/>
                  </a:lnTo>
                  <a:lnTo>
                    <a:pt x="329" y="58"/>
                  </a:lnTo>
                  <a:lnTo>
                    <a:pt x="329" y="58"/>
                  </a:lnTo>
                  <a:lnTo>
                    <a:pt x="330" y="58"/>
                  </a:lnTo>
                  <a:lnTo>
                    <a:pt x="330" y="57"/>
                  </a:lnTo>
                  <a:lnTo>
                    <a:pt x="331" y="57"/>
                  </a:lnTo>
                  <a:lnTo>
                    <a:pt x="331" y="57"/>
                  </a:lnTo>
                  <a:lnTo>
                    <a:pt x="334" y="57"/>
                  </a:lnTo>
                  <a:lnTo>
                    <a:pt x="334" y="57"/>
                  </a:lnTo>
                  <a:lnTo>
                    <a:pt x="336" y="57"/>
                  </a:lnTo>
                  <a:lnTo>
                    <a:pt x="336" y="56"/>
                  </a:lnTo>
                  <a:lnTo>
                    <a:pt x="337" y="56"/>
                  </a:lnTo>
                  <a:lnTo>
                    <a:pt x="337" y="56"/>
                  </a:lnTo>
                  <a:lnTo>
                    <a:pt x="338" y="56"/>
                  </a:lnTo>
                  <a:lnTo>
                    <a:pt x="338" y="55"/>
                  </a:lnTo>
                  <a:lnTo>
                    <a:pt x="339" y="55"/>
                  </a:lnTo>
                  <a:lnTo>
                    <a:pt x="339" y="55"/>
                  </a:lnTo>
                  <a:lnTo>
                    <a:pt x="340" y="55"/>
                  </a:lnTo>
                  <a:lnTo>
                    <a:pt x="340" y="54"/>
                  </a:lnTo>
                  <a:lnTo>
                    <a:pt x="341" y="54"/>
                  </a:lnTo>
                  <a:lnTo>
                    <a:pt x="341" y="53"/>
                  </a:lnTo>
                  <a:lnTo>
                    <a:pt x="342" y="53"/>
                  </a:lnTo>
                  <a:lnTo>
                    <a:pt x="342" y="53"/>
                  </a:lnTo>
                  <a:lnTo>
                    <a:pt x="343" y="53"/>
                  </a:lnTo>
                  <a:lnTo>
                    <a:pt x="343" y="52"/>
                  </a:lnTo>
                  <a:lnTo>
                    <a:pt x="345" y="52"/>
                  </a:lnTo>
                  <a:lnTo>
                    <a:pt x="345" y="52"/>
                  </a:lnTo>
                  <a:lnTo>
                    <a:pt x="345" y="52"/>
                  </a:lnTo>
                  <a:lnTo>
                    <a:pt x="345" y="51"/>
                  </a:lnTo>
                  <a:lnTo>
                    <a:pt x="346" y="51"/>
                  </a:lnTo>
                  <a:lnTo>
                    <a:pt x="346" y="51"/>
                  </a:lnTo>
                  <a:lnTo>
                    <a:pt x="347" y="51"/>
                  </a:lnTo>
                  <a:lnTo>
                    <a:pt x="347" y="51"/>
                  </a:lnTo>
                  <a:lnTo>
                    <a:pt x="347" y="51"/>
                  </a:lnTo>
                  <a:lnTo>
                    <a:pt x="347" y="50"/>
                  </a:lnTo>
                  <a:lnTo>
                    <a:pt x="349" y="50"/>
                  </a:lnTo>
                  <a:lnTo>
                    <a:pt x="349" y="49"/>
                  </a:lnTo>
                  <a:lnTo>
                    <a:pt x="349" y="49"/>
                  </a:lnTo>
                  <a:lnTo>
                    <a:pt x="349" y="49"/>
                  </a:lnTo>
                  <a:lnTo>
                    <a:pt x="350" y="49"/>
                  </a:lnTo>
                  <a:lnTo>
                    <a:pt x="350" y="49"/>
                  </a:lnTo>
                  <a:lnTo>
                    <a:pt x="351" y="49"/>
                  </a:lnTo>
                  <a:lnTo>
                    <a:pt x="351" y="48"/>
                  </a:lnTo>
                  <a:lnTo>
                    <a:pt x="354" y="48"/>
                  </a:lnTo>
                  <a:lnTo>
                    <a:pt x="354" y="48"/>
                  </a:lnTo>
                  <a:lnTo>
                    <a:pt x="355" y="48"/>
                  </a:lnTo>
                  <a:lnTo>
                    <a:pt x="355" y="47"/>
                  </a:lnTo>
                  <a:lnTo>
                    <a:pt x="355" y="47"/>
                  </a:lnTo>
                  <a:lnTo>
                    <a:pt x="355" y="46"/>
                  </a:lnTo>
                  <a:lnTo>
                    <a:pt x="357" y="46"/>
                  </a:lnTo>
                  <a:lnTo>
                    <a:pt x="357" y="45"/>
                  </a:lnTo>
                  <a:lnTo>
                    <a:pt x="358" y="45"/>
                  </a:lnTo>
                  <a:lnTo>
                    <a:pt x="358" y="45"/>
                  </a:lnTo>
                  <a:lnTo>
                    <a:pt x="359" y="45"/>
                  </a:lnTo>
                  <a:lnTo>
                    <a:pt x="359" y="44"/>
                  </a:lnTo>
                  <a:lnTo>
                    <a:pt x="360" y="44"/>
                  </a:lnTo>
                  <a:lnTo>
                    <a:pt x="360" y="43"/>
                  </a:lnTo>
                  <a:lnTo>
                    <a:pt x="361" y="43"/>
                  </a:lnTo>
                  <a:lnTo>
                    <a:pt x="361" y="43"/>
                  </a:lnTo>
                  <a:lnTo>
                    <a:pt x="361" y="43"/>
                  </a:lnTo>
                  <a:lnTo>
                    <a:pt x="361" y="42"/>
                  </a:lnTo>
                  <a:lnTo>
                    <a:pt x="361" y="42"/>
                  </a:lnTo>
                  <a:lnTo>
                    <a:pt x="361" y="42"/>
                  </a:lnTo>
                  <a:lnTo>
                    <a:pt x="363" y="42"/>
                  </a:lnTo>
                  <a:lnTo>
                    <a:pt x="363" y="42"/>
                  </a:lnTo>
                  <a:lnTo>
                    <a:pt x="364" y="42"/>
                  </a:lnTo>
                  <a:lnTo>
                    <a:pt x="364" y="42"/>
                  </a:lnTo>
                  <a:lnTo>
                    <a:pt x="364" y="42"/>
                  </a:lnTo>
                  <a:lnTo>
                    <a:pt x="364" y="41"/>
                  </a:lnTo>
                  <a:lnTo>
                    <a:pt x="370" y="41"/>
                  </a:lnTo>
                  <a:lnTo>
                    <a:pt x="370" y="40"/>
                  </a:lnTo>
                  <a:lnTo>
                    <a:pt x="370" y="40"/>
                  </a:lnTo>
                  <a:lnTo>
                    <a:pt x="370" y="39"/>
                  </a:lnTo>
                  <a:lnTo>
                    <a:pt x="371" y="39"/>
                  </a:lnTo>
                  <a:lnTo>
                    <a:pt x="371" y="38"/>
                  </a:lnTo>
                  <a:lnTo>
                    <a:pt x="372" y="38"/>
                  </a:lnTo>
                  <a:lnTo>
                    <a:pt x="372" y="37"/>
                  </a:lnTo>
                  <a:lnTo>
                    <a:pt x="375" y="37"/>
                  </a:lnTo>
                  <a:lnTo>
                    <a:pt x="375" y="37"/>
                  </a:lnTo>
                  <a:lnTo>
                    <a:pt x="376" y="37"/>
                  </a:lnTo>
                  <a:lnTo>
                    <a:pt x="376" y="36"/>
                  </a:lnTo>
                  <a:lnTo>
                    <a:pt x="378" y="36"/>
                  </a:lnTo>
                  <a:lnTo>
                    <a:pt x="378" y="35"/>
                  </a:lnTo>
                  <a:lnTo>
                    <a:pt x="381" y="35"/>
                  </a:lnTo>
                  <a:lnTo>
                    <a:pt x="381" y="34"/>
                  </a:lnTo>
                  <a:lnTo>
                    <a:pt x="381" y="34"/>
                  </a:lnTo>
                  <a:lnTo>
                    <a:pt x="381" y="33"/>
                  </a:lnTo>
                  <a:lnTo>
                    <a:pt x="382" y="33"/>
                  </a:lnTo>
                  <a:lnTo>
                    <a:pt x="382" y="32"/>
                  </a:lnTo>
                  <a:lnTo>
                    <a:pt x="384" y="32"/>
                  </a:lnTo>
                  <a:lnTo>
                    <a:pt x="384" y="32"/>
                  </a:lnTo>
                  <a:lnTo>
                    <a:pt x="386" y="32"/>
                  </a:lnTo>
                  <a:lnTo>
                    <a:pt x="386" y="31"/>
                  </a:lnTo>
                  <a:lnTo>
                    <a:pt x="387" y="31"/>
                  </a:lnTo>
                  <a:lnTo>
                    <a:pt x="387" y="31"/>
                  </a:lnTo>
                  <a:lnTo>
                    <a:pt x="392" y="31"/>
                  </a:lnTo>
                  <a:lnTo>
                    <a:pt x="392" y="30"/>
                  </a:lnTo>
                  <a:lnTo>
                    <a:pt x="394" y="30"/>
                  </a:lnTo>
                  <a:lnTo>
                    <a:pt x="394" y="29"/>
                  </a:lnTo>
                  <a:lnTo>
                    <a:pt x="396" y="29"/>
                  </a:lnTo>
                  <a:lnTo>
                    <a:pt x="396" y="28"/>
                  </a:lnTo>
                  <a:lnTo>
                    <a:pt x="397" y="28"/>
                  </a:lnTo>
                  <a:lnTo>
                    <a:pt x="397" y="27"/>
                  </a:lnTo>
                  <a:lnTo>
                    <a:pt x="399" y="27"/>
                  </a:lnTo>
                  <a:lnTo>
                    <a:pt x="399" y="27"/>
                  </a:lnTo>
                  <a:lnTo>
                    <a:pt x="405" y="27"/>
                  </a:lnTo>
                  <a:lnTo>
                    <a:pt x="405" y="27"/>
                  </a:lnTo>
                  <a:lnTo>
                    <a:pt x="409" y="27"/>
                  </a:lnTo>
                  <a:lnTo>
                    <a:pt x="409" y="27"/>
                  </a:lnTo>
                  <a:lnTo>
                    <a:pt x="409" y="27"/>
                  </a:lnTo>
                  <a:lnTo>
                    <a:pt x="409" y="27"/>
                  </a:lnTo>
                  <a:lnTo>
                    <a:pt x="410" y="27"/>
                  </a:lnTo>
                  <a:lnTo>
                    <a:pt x="410" y="27"/>
                  </a:lnTo>
                  <a:lnTo>
                    <a:pt x="410" y="27"/>
                  </a:lnTo>
                  <a:lnTo>
                    <a:pt x="410" y="26"/>
                  </a:lnTo>
                  <a:lnTo>
                    <a:pt x="411" y="26"/>
                  </a:lnTo>
                  <a:lnTo>
                    <a:pt x="411" y="26"/>
                  </a:lnTo>
                  <a:lnTo>
                    <a:pt x="411" y="26"/>
                  </a:lnTo>
                  <a:lnTo>
                    <a:pt x="411" y="26"/>
                  </a:lnTo>
                  <a:lnTo>
                    <a:pt x="414" y="26"/>
                  </a:lnTo>
                  <a:lnTo>
                    <a:pt x="414" y="26"/>
                  </a:lnTo>
                  <a:lnTo>
                    <a:pt x="424" y="26"/>
                  </a:lnTo>
                  <a:lnTo>
                    <a:pt x="424" y="25"/>
                  </a:lnTo>
                  <a:lnTo>
                    <a:pt x="424" y="25"/>
                  </a:lnTo>
                  <a:lnTo>
                    <a:pt x="424" y="25"/>
                  </a:lnTo>
                  <a:lnTo>
                    <a:pt x="425" y="25"/>
                  </a:lnTo>
                  <a:lnTo>
                    <a:pt x="425" y="24"/>
                  </a:lnTo>
                  <a:lnTo>
                    <a:pt x="431" y="24"/>
                  </a:lnTo>
                  <a:lnTo>
                    <a:pt x="431" y="23"/>
                  </a:lnTo>
                  <a:lnTo>
                    <a:pt x="435" y="23"/>
                  </a:lnTo>
                  <a:lnTo>
                    <a:pt x="435" y="23"/>
                  </a:lnTo>
                  <a:lnTo>
                    <a:pt x="439" y="23"/>
                  </a:lnTo>
                  <a:lnTo>
                    <a:pt x="439" y="22"/>
                  </a:lnTo>
                  <a:lnTo>
                    <a:pt x="441" y="22"/>
                  </a:lnTo>
                  <a:lnTo>
                    <a:pt x="441" y="22"/>
                  </a:lnTo>
                  <a:lnTo>
                    <a:pt x="442" y="22"/>
                  </a:lnTo>
                  <a:lnTo>
                    <a:pt x="442" y="22"/>
                  </a:lnTo>
                  <a:lnTo>
                    <a:pt x="449" y="22"/>
                  </a:lnTo>
                  <a:lnTo>
                    <a:pt x="449" y="21"/>
                  </a:lnTo>
                  <a:lnTo>
                    <a:pt x="451" y="21"/>
                  </a:lnTo>
                  <a:lnTo>
                    <a:pt x="451" y="21"/>
                  </a:lnTo>
                  <a:lnTo>
                    <a:pt x="457" y="21"/>
                  </a:lnTo>
                  <a:lnTo>
                    <a:pt x="457" y="21"/>
                  </a:lnTo>
                  <a:lnTo>
                    <a:pt x="457" y="21"/>
                  </a:lnTo>
                  <a:lnTo>
                    <a:pt x="457" y="20"/>
                  </a:lnTo>
                  <a:lnTo>
                    <a:pt x="460" y="20"/>
                  </a:lnTo>
                  <a:lnTo>
                    <a:pt x="460" y="20"/>
                  </a:lnTo>
                  <a:lnTo>
                    <a:pt x="467" y="20"/>
                  </a:lnTo>
                  <a:lnTo>
                    <a:pt x="467" y="19"/>
                  </a:lnTo>
                  <a:lnTo>
                    <a:pt x="468" y="19"/>
                  </a:lnTo>
                  <a:lnTo>
                    <a:pt x="468" y="18"/>
                  </a:lnTo>
                  <a:lnTo>
                    <a:pt x="475" y="18"/>
                  </a:lnTo>
                  <a:lnTo>
                    <a:pt x="475" y="17"/>
                  </a:lnTo>
                  <a:lnTo>
                    <a:pt x="475" y="17"/>
                  </a:lnTo>
                  <a:lnTo>
                    <a:pt x="475" y="17"/>
                  </a:lnTo>
                  <a:lnTo>
                    <a:pt x="476" y="17"/>
                  </a:lnTo>
                  <a:lnTo>
                    <a:pt x="476" y="17"/>
                  </a:lnTo>
                  <a:lnTo>
                    <a:pt x="476" y="17"/>
                  </a:lnTo>
                  <a:lnTo>
                    <a:pt x="476" y="16"/>
                  </a:lnTo>
                  <a:lnTo>
                    <a:pt x="477" y="16"/>
                  </a:lnTo>
                  <a:lnTo>
                    <a:pt x="477" y="16"/>
                  </a:lnTo>
                  <a:lnTo>
                    <a:pt x="478" y="16"/>
                  </a:lnTo>
                  <a:lnTo>
                    <a:pt x="478" y="16"/>
                  </a:lnTo>
                  <a:lnTo>
                    <a:pt x="478" y="16"/>
                  </a:lnTo>
                  <a:lnTo>
                    <a:pt x="478" y="15"/>
                  </a:lnTo>
                  <a:lnTo>
                    <a:pt x="479" y="15"/>
                  </a:lnTo>
                  <a:lnTo>
                    <a:pt x="479" y="14"/>
                  </a:lnTo>
                  <a:lnTo>
                    <a:pt x="481" y="14"/>
                  </a:lnTo>
                  <a:lnTo>
                    <a:pt x="481" y="14"/>
                  </a:lnTo>
                  <a:lnTo>
                    <a:pt x="486" y="14"/>
                  </a:lnTo>
                  <a:lnTo>
                    <a:pt x="486" y="13"/>
                  </a:lnTo>
                  <a:lnTo>
                    <a:pt x="491" y="13"/>
                  </a:lnTo>
                  <a:lnTo>
                    <a:pt x="491" y="13"/>
                  </a:lnTo>
                  <a:lnTo>
                    <a:pt x="494" y="13"/>
                  </a:lnTo>
                  <a:lnTo>
                    <a:pt x="494" y="13"/>
                  </a:lnTo>
                  <a:lnTo>
                    <a:pt x="503" y="13"/>
                  </a:lnTo>
                  <a:lnTo>
                    <a:pt x="503" y="13"/>
                  </a:lnTo>
                  <a:lnTo>
                    <a:pt x="513" y="13"/>
                  </a:lnTo>
                  <a:lnTo>
                    <a:pt x="513" y="12"/>
                  </a:lnTo>
                  <a:lnTo>
                    <a:pt x="515" y="12"/>
                  </a:lnTo>
                  <a:lnTo>
                    <a:pt x="515" y="12"/>
                  </a:lnTo>
                  <a:lnTo>
                    <a:pt x="520" y="12"/>
                  </a:lnTo>
                  <a:lnTo>
                    <a:pt x="520" y="11"/>
                  </a:lnTo>
                  <a:lnTo>
                    <a:pt x="522" y="11"/>
                  </a:lnTo>
                  <a:lnTo>
                    <a:pt x="522" y="10"/>
                  </a:lnTo>
                  <a:lnTo>
                    <a:pt x="531" y="10"/>
                  </a:lnTo>
                  <a:lnTo>
                    <a:pt x="531" y="9"/>
                  </a:lnTo>
                  <a:lnTo>
                    <a:pt x="534" y="9"/>
                  </a:lnTo>
                  <a:lnTo>
                    <a:pt x="534" y="9"/>
                  </a:lnTo>
                  <a:lnTo>
                    <a:pt x="534" y="9"/>
                  </a:lnTo>
                  <a:lnTo>
                    <a:pt x="534" y="8"/>
                  </a:lnTo>
                  <a:lnTo>
                    <a:pt x="536" y="8"/>
                  </a:lnTo>
                  <a:lnTo>
                    <a:pt x="536" y="7"/>
                  </a:lnTo>
                  <a:lnTo>
                    <a:pt x="537" y="7"/>
                  </a:lnTo>
                  <a:lnTo>
                    <a:pt x="537" y="6"/>
                  </a:lnTo>
                  <a:lnTo>
                    <a:pt x="540" y="6"/>
                  </a:lnTo>
                  <a:lnTo>
                    <a:pt x="540" y="5"/>
                  </a:lnTo>
                  <a:lnTo>
                    <a:pt x="540" y="5"/>
                  </a:lnTo>
                  <a:lnTo>
                    <a:pt x="540" y="5"/>
                  </a:lnTo>
                  <a:lnTo>
                    <a:pt x="545" y="5"/>
                  </a:lnTo>
                  <a:lnTo>
                    <a:pt x="545" y="4"/>
                  </a:lnTo>
                  <a:lnTo>
                    <a:pt x="547" y="4"/>
                  </a:lnTo>
                  <a:lnTo>
                    <a:pt x="547" y="4"/>
                  </a:lnTo>
                  <a:lnTo>
                    <a:pt x="550" y="4"/>
                  </a:lnTo>
                  <a:lnTo>
                    <a:pt x="550" y="4"/>
                  </a:lnTo>
                  <a:lnTo>
                    <a:pt x="552" y="4"/>
                  </a:lnTo>
                  <a:lnTo>
                    <a:pt x="552" y="3"/>
                  </a:lnTo>
                  <a:lnTo>
                    <a:pt x="557" y="3"/>
                  </a:lnTo>
                  <a:lnTo>
                    <a:pt x="557" y="2"/>
                  </a:lnTo>
                  <a:lnTo>
                    <a:pt x="559" y="2"/>
                  </a:lnTo>
                  <a:lnTo>
                    <a:pt x="559" y="2"/>
                  </a:lnTo>
                  <a:lnTo>
                    <a:pt x="561" y="2"/>
                  </a:lnTo>
                  <a:lnTo>
                    <a:pt x="561" y="2"/>
                  </a:lnTo>
                  <a:lnTo>
                    <a:pt x="562" y="2"/>
                  </a:lnTo>
                  <a:lnTo>
                    <a:pt x="562" y="1"/>
                  </a:lnTo>
                  <a:lnTo>
                    <a:pt x="562" y="1"/>
                  </a:lnTo>
                  <a:lnTo>
                    <a:pt x="562" y="1"/>
                  </a:lnTo>
                  <a:lnTo>
                    <a:pt x="563" y="1"/>
                  </a:lnTo>
                  <a:lnTo>
                    <a:pt x="563" y="1"/>
                  </a:lnTo>
                  <a:lnTo>
                    <a:pt x="564" y="1"/>
                  </a:lnTo>
                  <a:lnTo>
                    <a:pt x="564" y="1"/>
                  </a:lnTo>
                  <a:lnTo>
                    <a:pt x="564" y="1"/>
                  </a:lnTo>
                  <a:lnTo>
                    <a:pt x="564" y="1"/>
                  </a:lnTo>
                  <a:lnTo>
                    <a:pt x="564" y="1"/>
                  </a:lnTo>
                  <a:lnTo>
                    <a:pt x="564" y="0"/>
                  </a:lnTo>
                  <a:lnTo>
                    <a:pt x="565" y="0"/>
                  </a:lnTo>
                  <a:lnTo>
                    <a:pt x="565" y="0"/>
                  </a:lnTo>
                  <a:lnTo>
                    <a:pt x="566" y="0"/>
                  </a:lnTo>
                  <a:lnTo>
                    <a:pt x="566" y="0"/>
                  </a:lnTo>
                  <a:lnTo>
                    <a:pt x="566" y="0"/>
                  </a:lnTo>
                  <a:lnTo>
                    <a:pt x="566" y="0"/>
                  </a:lnTo>
                  <a:lnTo>
                    <a:pt x="566" y="0"/>
                  </a:lnTo>
                  <a:lnTo>
                    <a:pt x="566" y="0"/>
                  </a:lnTo>
                  <a:lnTo>
                    <a:pt x="568" y="0"/>
                  </a:lnTo>
                  <a:lnTo>
                    <a:pt x="568" y="0"/>
                  </a:lnTo>
                  <a:lnTo>
                    <a:pt x="568" y="0"/>
                  </a:lnTo>
                  <a:lnTo>
                    <a:pt x="568" y="0"/>
                  </a:lnTo>
                  <a:lnTo>
                    <a:pt x="568" y="0"/>
                  </a:lnTo>
                  <a:lnTo>
                    <a:pt x="568" y="0"/>
                  </a:lnTo>
                  <a:lnTo>
                    <a:pt x="570" y="0"/>
                  </a:lnTo>
                  <a:lnTo>
                    <a:pt x="570" y="0"/>
                  </a:lnTo>
                  <a:lnTo>
                    <a:pt x="570" y="0"/>
                  </a:lnTo>
                  <a:lnTo>
                    <a:pt x="570" y="0"/>
                  </a:lnTo>
                  <a:lnTo>
                    <a:pt x="571" y="0"/>
                  </a:lnTo>
                  <a:lnTo>
                    <a:pt x="571" y="0"/>
                  </a:lnTo>
                  <a:lnTo>
                    <a:pt x="572" y="0"/>
                  </a:lnTo>
                  <a:lnTo>
                    <a:pt x="572" y="0"/>
                  </a:lnTo>
                  <a:lnTo>
                    <a:pt x="572" y="0"/>
                  </a:lnTo>
                  <a:lnTo>
                    <a:pt x="572" y="0"/>
                  </a:lnTo>
                  <a:lnTo>
                    <a:pt x="572" y="0"/>
                  </a:lnTo>
                  <a:lnTo>
                    <a:pt x="572" y="0"/>
                  </a:lnTo>
                  <a:lnTo>
                    <a:pt x="573" y="0"/>
                  </a:lnTo>
                  <a:lnTo>
                    <a:pt x="573" y="0"/>
                  </a:lnTo>
                  <a:lnTo>
                    <a:pt x="573" y="0"/>
                  </a:lnTo>
                  <a:lnTo>
                    <a:pt x="573"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path>
              </a:pathLst>
            </a:custGeom>
            <a:noFill/>
            <a:ln w="28575">
              <a:solidFill>
                <a:srgbClr val="26AB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7" name="TextBox 46">
            <a:extLst>
              <a:ext uri="{FF2B5EF4-FFF2-40B4-BE49-F238E27FC236}">
                <a16:creationId xmlns:a16="http://schemas.microsoft.com/office/drawing/2014/main" id="{2A389C88-7F75-E9F3-E803-D7111B22961B}"/>
              </a:ext>
            </a:extLst>
          </p:cNvPr>
          <p:cNvSpPr txBox="1"/>
          <p:nvPr/>
        </p:nvSpPr>
        <p:spPr>
          <a:xfrm>
            <a:off x="-275063" y="4311805"/>
            <a:ext cx="184731" cy="369332"/>
          </a:xfrm>
          <a:prstGeom prst="rect">
            <a:avLst/>
          </a:prstGeom>
          <a:noFill/>
        </p:spPr>
        <p:txBody>
          <a:bodyPr wrap="none" rtlCol="0">
            <a:spAutoFit/>
          </a:bodyPr>
          <a:lstStyle/>
          <a:p>
            <a:endParaRPr lang="en-US" i="0" dirty="0" err="1">
              <a:solidFill>
                <a:schemeClr val="tx1"/>
              </a:solidFill>
            </a:endParaRPr>
          </a:p>
        </p:txBody>
      </p:sp>
      <p:sp>
        <p:nvSpPr>
          <p:cNvPr id="48" name="Rectangle 47">
            <a:extLst>
              <a:ext uri="{FF2B5EF4-FFF2-40B4-BE49-F238E27FC236}">
                <a16:creationId xmlns:a16="http://schemas.microsoft.com/office/drawing/2014/main" id="{2C9C4B10-8863-E63B-BE77-04016D809CAB}"/>
              </a:ext>
            </a:extLst>
          </p:cNvPr>
          <p:cNvSpPr/>
          <p:nvPr/>
        </p:nvSpPr>
        <p:spPr bwMode="auto">
          <a:xfrm>
            <a:off x="3977268" y="1115595"/>
            <a:ext cx="4172563" cy="2898648"/>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b="1" i="1" u="none" strike="noStrike" cap="none" normalizeH="0" baseline="0">
              <a:ln>
                <a:noFill/>
              </a:ln>
              <a:solidFill>
                <a:srgbClr val="FFCC99"/>
              </a:solidFill>
              <a:effectLst>
                <a:outerShdw blurRad="38100" dist="38100" dir="2700000" algn="tl">
                  <a:srgbClr val="000000">
                    <a:alpha val="43137"/>
                  </a:srgbClr>
                </a:outerShdw>
              </a:effectLst>
              <a:latin typeface="Arial" panose="020B0604020202020204" pitchFamily="34" charset="0"/>
              <a:ea typeface="ヒラギノ角ゴ Pro W3" pitchFamily="-111" charset="-128"/>
              <a:cs typeface="Arial" panose="020B0604020202020204" pitchFamily="34" charset="0"/>
            </a:endParaRPr>
          </a:p>
        </p:txBody>
      </p:sp>
      <p:sp>
        <p:nvSpPr>
          <p:cNvPr id="51" name="TextBox 50">
            <a:extLst>
              <a:ext uri="{FF2B5EF4-FFF2-40B4-BE49-F238E27FC236}">
                <a16:creationId xmlns:a16="http://schemas.microsoft.com/office/drawing/2014/main" id="{A78E1B0D-091A-0688-92DD-BC1182FCA24B}"/>
              </a:ext>
            </a:extLst>
          </p:cNvPr>
          <p:cNvSpPr txBox="1"/>
          <p:nvPr/>
        </p:nvSpPr>
        <p:spPr>
          <a:xfrm>
            <a:off x="4130916" y="2365118"/>
            <a:ext cx="1556205" cy="520655"/>
          </a:xfrm>
          <a:prstGeom prst="rect">
            <a:avLst/>
          </a:prstGeom>
          <a:solidFill>
            <a:srgbClr val="002060"/>
          </a:solidFill>
          <a:ln>
            <a:noFill/>
          </a:ln>
        </p:spPr>
        <p:txBody>
          <a:bodyPr wrap="square" lIns="0" tIns="0" rIns="0" bIns="0" rtlCol="0">
            <a:spAutoFit/>
          </a:bodyPr>
          <a:lstStyle/>
          <a:p>
            <a:pPr algn="ctr">
              <a:lnSpc>
                <a:spcPct val="110000"/>
              </a:lnSpc>
            </a:pPr>
            <a:r>
              <a:rPr lang="en-US" sz="1600" b="0" i="0" dirty="0">
                <a:solidFill>
                  <a:schemeClr val="tx1"/>
                </a:solidFill>
                <a:latin typeface="Arial" panose="020B0604020202020204" pitchFamily="34" charset="0"/>
                <a:cs typeface="Arial" panose="020B0604020202020204" pitchFamily="34" charset="0"/>
              </a:rPr>
              <a:t>HR [95% CI] = 0.51 [0.39, 0.66] </a:t>
            </a:r>
          </a:p>
        </p:txBody>
      </p:sp>
      <p:sp>
        <p:nvSpPr>
          <p:cNvPr id="3" name="TextBox 2">
            <a:extLst>
              <a:ext uri="{FF2B5EF4-FFF2-40B4-BE49-F238E27FC236}">
                <a16:creationId xmlns:a16="http://schemas.microsoft.com/office/drawing/2014/main" id="{FFB41A6B-5DE7-BA82-4C35-FFD82AA67997}"/>
              </a:ext>
            </a:extLst>
          </p:cNvPr>
          <p:cNvSpPr txBox="1"/>
          <p:nvPr/>
        </p:nvSpPr>
        <p:spPr>
          <a:xfrm>
            <a:off x="7873138" y="4635778"/>
            <a:ext cx="1325105" cy="523220"/>
          </a:xfrm>
          <a:prstGeom prst="rect">
            <a:avLst/>
          </a:prstGeom>
          <a:noFill/>
        </p:spPr>
        <p:txBody>
          <a:bodyPr wrap="square" rtlCol="0">
            <a:spAutoFit/>
          </a:bodyPr>
          <a:lstStyle/>
          <a:p>
            <a:pPr algn="ctr"/>
            <a:r>
              <a:rPr lang="en-US" sz="700" b="0" i="0" dirty="0">
                <a:solidFill>
                  <a:schemeClr val="tx1"/>
                </a:solidFill>
              </a:rPr>
              <a:t>Analyzed using a joint frailty model to account for correlated events and the competing risk of death </a:t>
            </a:r>
          </a:p>
        </p:txBody>
      </p:sp>
    </p:spTree>
    <p:extLst>
      <p:ext uri="{BB962C8B-B14F-4D97-AF65-F5344CB8AC3E}">
        <p14:creationId xmlns:p14="http://schemas.microsoft.com/office/powerpoint/2010/main" val="210092225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D8431DB-EDDC-6006-F334-22740ED01974}"/>
              </a:ext>
            </a:extLst>
          </p:cNvPr>
          <p:cNvSpPr/>
          <p:nvPr/>
        </p:nvSpPr>
        <p:spPr bwMode="auto">
          <a:xfrm>
            <a:off x="1754702" y="1113338"/>
            <a:ext cx="6395129" cy="2898648"/>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b="1" i="1" u="none" strike="noStrike" cap="none" normalizeH="0" baseline="0">
              <a:ln>
                <a:noFill/>
              </a:ln>
              <a:solidFill>
                <a:srgbClr val="FFCC99"/>
              </a:solidFill>
              <a:effectLst>
                <a:outerShdw blurRad="38100" dist="38100" dir="2700000" algn="tl">
                  <a:srgbClr val="000000">
                    <a:alpha val="43137"/>
                  </a:srgbClr>
                </a:outerShdw>
              </a:effectLst>
              <a:latin typeface="Arial" panose="020B0604020202020204" pitchFamily="34" charset="0"/>
              <a:ea typeface="ヒラギノ角ゴ Pro W3" pitchFamily="-111" charset="-128"/>
              <a:cs typeface="Arial" panose="020B0604020202020204" pitchFamily="34" charset="0"/>
            </a:endParaRPr>
          </a:p>
        </p:txBody>
      </p:sp>
      <p:sp>
        <p:nvSpPr>
          <p:cNvPr id="18434" name="Rectangle 4"/>
          <p:cNvSpPr>
            <a:spLocks noGrp="1" noChangeArrowheads="1"/>
          </p:cNvSpPr>
          <p:nvPr>
            <p:ph type="title"/>
          </p:nvPr>
        </p:nvSpPr>
        <p:spPr>
          <a:xfrm>
            <a:off x="798900" y="80851"/>
            <a:ext cx="7769225" cy="566738"/>
          </a:xfrm>
        </p:spPr>
        <p:txBody>
          <a:bodyPr/>
          <a:lstStyle/>
          <a:p>
            <a:pPr eaLnBrk="1" hangingPunct="1">
              <a:buClr>
                <a:srgbClr val="FDE25E"/>
              </a:buClr>
            </a:pPr>
            <a:r>
              <a:rPr lang="en-US" sz="26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Primary Effectiveness: </a:t>
            </a:r>
            <a:r>
              <a:rPr lang="en-U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Heart Failure Hospitalizations Through 5-Year Follow-up</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84" name="AutoShape 3">
            <a:extLst>
              <a:ext uri="{FF2B5EF4-FFF2-40B4-BE49-F238E27FC236}">
                <a16:creationId xmlns:a16="http://schemas.microsoft.com/office/drawing/2014/main" id="{11150DCE-DAAA-C74F-9495-86536DF73FBC}"/>
              </a:ext>
            </a:extLst>
          </p:cNvPr>
          <p:cNvSpPr>
            <a:spLocks noChangeAspect="1" noChangeArrowheads="1" noTextEdit="1"/>
          </p:cNvSpPr>
          <p:nvPr/>
        </p:nvSpPr>
        <p:spPr bwMode="auto">
          <a:xfrm>
            <a:off x="-675530" y="1678247"/>
            <a:ext cx="5608699" cy="420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5" name="AutoShape 3">
            <a:extLst>
              <a:ext uri="{FF2B5EF4-FFF2-40B4-BE49-F238E27FC236}">
                <a16:creationId xmlns:a16="http://schemas.microsoft.com/office/drawing/2014/main" id="{D79A560B-4494-394C-8E18-EC3C83EA640B}"/>
              </a:ext>
            </a:extLst>
          </p:cNvPr>
          <p:cNvSpPr>
            <a:spLocks noChangeAspect="1" noChangeArrowheads="1" noTextEdit="1"/>
          </p:cNvSpPr>
          <p:nvPr/>
        </p:nvSpPr>
        <p:spPr bwMode="auto">
          <a:xfrm>
            <a:off x="-755374" y="1688186"/>
            <a:ext cx="5608699" cy="420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9" name="Line 31">
            <a:extLst>
              <a:ext uri="{FF2B5EF4-FFF2-40B4-BE49-F238E27FC236}">
                <a16:creationId xmlns:a16="http://schemas.microsoft.com/office/drawing/2014/main" id="{BBD8502F-FECF-2B45-A14B-B81DF6FF3D4F}"/>
              </a:ext>
            </a:extLst>
          </p:cNvPr>
          <p:cNvSpPr>
            <a:spLocks noChangeShapeType="1"/>
          </p:cNvSpPr>
          <p:nvPr/>
        </p:nvSpPr>
        <p:spPr bwMode="auto">
          <a:xfrm>
            <a:off x="1754702" y="4011986"/>
            <a:ext cx="5568904"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9" name="Line 41">
            <a:extLst>
              <a:ext uri="{FF2B5EF4-FFF2-40B4-BE49-F238E27FC236}">
                <a16:creationId xmlns:a16="http://schemas.microsoft.com/office/drawing/2014/main" id="{1B65A4D4-CD76-DD4F-A6D7-C422A22D54C2}"/>
              </a:ext>
            </a:extLst>
          </p:cNvPr>
          <p:cNvSpPr>
            <a:spLocks noChangeShapeType="1"/>
          </p:cNvSpPr>
          <p:nvPr/>
        </p:nvSpPr>
        <p:spPr bwMode="auto">
          <a:xfrm flipV="1">
            <a:off x="1754702" y="1115595"/>
            <a:ext cx="0" cy="2896391"/>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977A0E9C-BD1A-5444-8499-09C59E49488D}"/>
              </a:ext>
            </a:extLst>
          </p:cNvPr>
          <p:cNvSpPr txBox="1"/>
          <p:nvPr/>
        </p:nvSpPr>
        <p:spPr>
          <a:xfrm>
            <a:off x="4243702" y="2958930"/>
            <a:ext cx="4182835" cy="883832"/>
          </a:xfrm>
          <a:prstGeom prst="rect">
            <a:avLst/>
          </a:prstGeom>
          <a:noFill/>
        </p:spPr>
        <p:txBody>
          <a:bodyPr wrap="square" rtlCol="0">
            <a:spAutoFit/>
          </a:bodyPr>
          <a:lstStyle/>
          <a:p>
            <a:pPr algn="ctr">
              <a:lnSpc>
                <a:spcPct val="110000"/>
              </a:lnSpc>
            </a:pPr>
            <a:r>
              <a:rPr lang="en-US" sz="1600" b="0" i="0" dirty="0">
                <a:solidFill>
                  <a:schemeClr val="tx2">
                    <a:lumMod val="40000"/>
                    <a:lumOff val="60000"/>
                  </a:schemeClr>
                </a:solidFill>
                <a:latin typeface="Arial" panose="020B0604020202020204" pitchFamily="34" charset="0"/>
                <a:cs typeface="Arial" panose="020B0604020202020204" pitchFamily="34" charset="0"/>
              </a:rPr>
              <a:t>33.1%/</a:t>
            </a:r>
            <a:r>
              <a:rPr lang="en-US" sz="1600" b="0" i="0" dirty="0" err="1">
                <a:solidFill>
                  <a:schemeClr val="tx2">
                    <a:lumMod val="40000"/>
                    <a:lumOff val="60000"/>
                  </a:schemeClr>
                </a:solidFill>
                <a:latin typeface="Arial" panose="020B0604020202020204" pitchFamily="34" charset="0"/>
                <a:cs typeface="Arial" panose="020B0604020202020204" pitchFamily="34" charset="0"/>
              </a:rPr>
              <a:t>yr</a:t>
            </a:r>
            <a:r>
              <a:rPr lang="en-US" sz="1600" b="0" i="0" dirty="0">
                <a:solidFill>
                  <a:schemeClr val="tx2">
                    <a:lumMod val="40000"/>
                    <a:lumOff val="60000"/>
                  </a:schemeClr>
                </a:solidFill>
                <a:latin typeface="Arial" panose="020B0604020202020204" pitchFamily="34" charset="0"/>
                <a:cs typeface="Arial" panose="020B0604020202020204" pitchFamily="34" charset="0"/>
              </a:rPr>
              <a:t> in the device group vs.</a:t>
            </a:r>
          </a:p>
          <a:p>
            <a:pPr algn="ctr">
              <a:lnSpc>
                <a:spcPct val="110000"/>
              </a:lnSpc>
            </a:pPr>
            <a:r>
              <a:rPr lang="en-US" sz="1600" b="0" i="0" dirty="0">
                <a:solidFill>
                  <a:schemeClr val="tx2">
                    <a:lumMod val="40000"/>
                    <a:lumOff val="60000"/>
                  </a:schemeClr>
                </a:solidFill>
                <a:latin typeface="Arial" panose="020B0604020202020204" pitchFamily="34" charset="0"/>
                <a:cs typeface="Arial" panose="020B0604020202020204" pitchFamily="34" charset="0"/>
              </a:rPr>
              <a:t>57.2%/</a:t>
            </a:r>
            <a:r>
              <a:rPr lang="en-US" sz="1600" b="0" i="0" dirty="0" err="1">
                <a:solidFill>
                  <a:schemeClr val="tx2">
                    <a:lumMod val="40000"/>
                    <a:lumOff val="60000"/>
                  </a:schemeClr>
                </a:solidFill>
                <a:latin typeface="Arial" panose="020B0604020202020204" pitchFamily="34" charset="0"/>
                <a:cs typeface="Arial" panose="020B0604020202020204" pitchFamily="34" charset="0"/>
              </a:rPr>
              <a:t>yr</a:t>
            </a:r>
            <a:r>
              <a:rPr lang="en-US" sz="1600" b="0" i="0" dirty="0">
                <a:solidFill>
                  <a:schemeClr val="tx2">
                    <a:lumMod val="40000"/>
                    <a:lumOff val="60000"/>
                  </a:schemeClr>
                </a:solidFill>
                <a:latin typeface="Arial" panose="020B0604020202020204" pitchFamily="34" charset="0"/>
                <a:cs typeface="Arial" panose="020B0604020202020204" pitchFamily="34" charset="0"/>
              </a:rPr>
              <a:t> in the control group</a:t>
            </a:r>
          </a:p>
          <a:p>
            <a:pPr algn="ctr">
              <a:lnSpc>
                <a:spcPct val="110000"/>
              </a:lnSpc>
            </a:pPr>
            <a:r>
              <a:rPr lang="en-US" sz="1600" b="0" i="0" dirty="0">
                <a:solidFill>
                  <a:schemeClr val="tx1"/>
                </a:solidFill>
                <a:latin typeface="Arial" panose="020B0604020202020204" pitchFamily="34" charset="0"/>
                <a:cs typeface="Arial" panose="020B0604020202020204" pitchFamily="34" charset="0"/>
              </a:rPr>
              <a:t>HR [95% CI] = 0.53 [0.41-0.68]</a:t>
            </a:r>
          </a:p>
        </p:txBody>
      </p:sp>
      <p:sp>
        <p:nvSpPr>
          <p:cNvPr id="88" name="Freeform 87">
            <a:extLst>
              <a:ext uri="{FF2B5EF4-FFF2-40B4-BE49-F238E27FC236}">
                <a16:creationId xmlns:a16="http://schemas.microsoft.com/office/drawing/2014/main" id="{66EB342D-EDD3-2A4C-8EA9-051A12F13DA4}"/>
              </a:ext>
            </a:extLst>
          </p:cNvPr>
          <p:cNvSpPr>
            <a:spLocks/>
          </p:cNvSpPr>
          <p:nvPr/>
        </p:nvSpPr>
        <p:spPr bwMode="auto">
          <a:xfrm>
            <a:off x="5581907" y="2492721"/>
            <a:ext cx="1741698" cy="284280"/>
          </a:xfrm>
          <a:custGeom>
            <a:avLst/>
            <a:gdLst>
              <a:gd name="T0" fmla="*/ 2 w 151"/>
              <a:gd name="T1" fmla="*/ 44 h 46"/>
              <a:gd name="T2" fmla="*/ 5 w 151"/>
              <a:gd name="T3" fmla="*/ 44 h 46"/>
              <a:gd name="T4" fmla="*/ 7 w 151"/>
              <a:gd name="T5" fmla="*/ 44 h 46"/>
              <a:gd name="T6" fmla="*/ 10 w 151"/>
              <a:gd name="T7" fmla="*/ 44 h 46"/>
              <a:gd name="T8" fmla="*/ 13 w 151"/>
              <a:gd name="T9" fmla="*/ 44 h 46"/>
              <a:gd name="T10" fmla="*/ 15 w 151"/>
              <a:gd name="T11" fmla="*/ 44 h 46"/>
              <a:gd name="T12" fmla="*/ 18 w 151"/>
              <a:gd name="T13" fmla="*/ 44 h 46"/>
              <a:gd name="T14" fmla="*/ 21 w 151"/>
              <a:gd name="T15" fmla="*/ 43 h 46"/>
              <a:gd name="T16" fmla="*/ 23 w 151"/>
              <a:gd name="T17" fmla="*/ 43 h 46"/>
              <a:gd name="T18" fmla="*/ 26 w 151"/>
              <a:gd name="T19" fmla="*/ 43 h 46"/>
              <a:gd name="T20" fmla="*/ 29 w 151"/>
              <a:gd name="T21" fmla="*/ 43 h 46"/>
              <a:gd name="T22" fmla="*/ 31 w 151"/>
              <a:gd name="T23" fmla="*/ 41 h 46"/>
              <a:gd name="T24" fmla="*/ 34 w 151"/>
              <a:gd name="T25" fmla="*/ 41 h 46"/>
              <a:gd name="T26" fmla="*/ 36 w 151"/>
              <a:gd name="T27" fmla="*/ 41 h 46"/>
              <a:gd name="T28" fmla="*/ 39 w 151"/>
              <a:gd name="T29" fmla="*/ 41 h 46"/>
              <a:gd name="T30" fmla="*/ 42 w 151"/>
              <a:gd name="T31" fmla="*/ 40 h 46"/>
              <a:gd name="T32" fmla="*/ 44 w 151"/>
              <a:gd name="T33" fmla="*/ 38 h 46"/>
              <a:gd name="T34" fmla="*/ 47 w 151"/>
              <a:gd name="T35" fmla="*/ 38 h 46"/>
              <a:gd name="T36" fmla="*/ 50 w 151"/>
              <a:gd name="T37" fmla="*/ 36 h 46"/>
              <a:gd name="T38" fmla="*/ 52 w 151"/>
              <a:gd name="T39" fmla="*/ 35 h 46"/>
              <a:gd name="T40" fmla="*/ 55 w 151"/>
              <a:gd name="T41" fmla="*/ 35 h 46"/>
              <a:gd name="T42" fmla="*/ 58 w 151"/>
              <a:gd name="T43" fmla="*/ 33 h 46"/>
              <a:gd name="T44" fmla="*/ 60 w 151"/>
              <a:gd name="T45" fmla="*/ 33 h 46"/>
              <a:gd name="T46" fmla="*/ 63 w 151"/>
              <a:gd name="T47" fmla="*/ 32 h 46"/>
              <a:gd name="T48" fmla="*/ 66 w 151"/>
              <a:gd name="T49" fmla="*/ 32 h 46"/>
              <a:gd name="T50" fmla="*/ 68 w 151"/>
              <a:gd name="T51" fmla="*/ 32 h 46"/>
              <a:gd name="T52" fmla="*/ 71 w 151"/>
              <a:gd name="T53" fmla="*/ 29 h 46"/>
              <a:gd name="T54" fmla="*/ 73 w 151"/>
              <a:gd name="T55" fmla="*/ 29 h 46"/>
              <a:gd name="T56" fmla="*/ 76 w 151"/>
              <a:gd name="T57" fmla="*/ 29 h 46"/>
              <a:gd name="T58" fmla="*/ 79 w 151"/>
              <a:gd name="T59" fmla="*/ 27 h 46"/>
              <a:gd name="T60" fmla="*/ 81 w 151"/>
              <a:gd name="T61" fmla="*/ 24 h 46"/>
              <a:gd name="T62" fmla="*/ 84 w 151"/>
              <a:gd name="T63" fmla="*/ 24 h 46"/>
              <a:gd name="T64" fmla="*/ 87 w 151"/>
              <a:gd name="T65" fmla="*/ 21 h 46"/>
              <a:gd name="T66" fmla="*/ 89 w 151"/>
              <a:gd name="T67" fmla="*/ 21 h 46"/>
              <a:gd name="T68" fmla="*/ 92 w 151"/>
              <a:gd name="T69" fmla="*/ 19 h 46"/>
              <a:gd name="T70" fmla="*/ 95 w 151"/>
              <a:gd name="T71" fmla="*/ 16 h 46"/>
              <a:gd name="T72" fmla="*/ 97 w 151"/>
              <a:gd name="T73" fmla="*/ 15 h 46"/>
              <a:gd name="T74" fmla="*/ 100 w 151"/>
              <a:gd name="T75" fmla="*/ 15 h 46"/>
              <a:gd name="T76" fmla="*/ 102 w 151"/>
              <a:gd name="T77" fmla="*/ 13 h 46"/>
              <a:gd name="T78" fmla="*/ 105 w 151"/>
              <a:gd name="T79" fmla="*/ 13 h 46"/>
              <a:gd name="T80" fmla="*/ 108 w 151"/>
              <a:gd name="T81" fmla="*/ 13 h 46"/>
              <a:gd name="T82" fmla="*/ 110 w 151"/>
              <a:gd name="T83" fmla="*/ 13 h 46"/>
              <a:gd name="T84" fmla="*/ 113 w 151"/>
              <a:gd name="T85" fmla="*/ 11 h 46"/>
              <a:gd name="T86" fmla="*/ 116 w 151"/>
              <a:gd name="T87" fmla="*/ 11 h 46"/>
              <a:gd name="T88" fmla="*/ 118 w 151"/>
              <a:gd name="T89" fmla="*/ 11 h 46"/>
              <a:gd name="T90" fmla="*/ 121 w 151"/>
              <a:gd name="T91" fmla="*/ 10 h 46"/>
              <a:gd name="T92" fmla="*/ 124 w 151"/>
              <a:gd name="T93" fmla="*/ 8 h 46"/>
              <a:gd name="T94" fmla="*/ 126 w 151"/>
              <a:gd name="T95" fmla="*/ 8 h 46"/>
              <a:gd name="T96" fmla="*/ 129 w 151"/>
              <a:gd name="T97" fmla="*/ 7 h 46"/>
              <a:gd name="T98" fmla="*/ 132 w 151"/>
              <a:gd name="T99" fmla="*/ 7 h 46"/>
              <a:gd name="T100" fmla="*/ 134 w 151"/>
              <a:gd name="T101" fmla="*/ 5 h 46"/>
              <a:gd name="T102" fmla="*/ 137 w 151"/>
              <a:gd name="T103" fmla="*/ 4 h 46"/>
              <a:gd name="T104" fmla="*/ 139 w 151"/>
              <a:gd name="T105" fmla="*/ 4 h 46"/>
              <a:gd name="T106" fmla="*/ 142 w 151"/>
              <a:gd name="T107" fmla="*/ 2 h 46"/>
              <a:gd name="T108" fmla="*/ 145 w 151"/>
              <a:gd name="T109" fmla="*/ 2 h 46"/>
              <a:gd name="T110" fmla="*/ 147 w 151"/>
              <a:gd name="T111" fmla="*/ 0 h 46"/>
              <a:gd name="T112" fmla="*/ 150 w 151"/>
              <a:gd name="T11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custGeom>
          <a:noFill/>
          <a:ln w="9525"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0" name="Line 32">
            <a:extLst>
              <a:ext uri="{FF2B5EF4-FFF2-40B4-BE49-F238E27FC236}">
                <a16:creationId xmlns:a16="http://schemas.microsoft.com/office/drawing/2014/main" id="{FC1EF746-BCDD-A44B-BC7A-C1DD7269F10B}"/>
              </a:ext>
            </a:extLst>
          </p:cNvPr>
          <p:cNvSpPr>
            <a:spLocks noChangeShapeType="1"/>
          </p:cNvSpPr>
          <p:nvPr/>
        </p:nvSpPr>
        <p:spPr bwMode="auto">
          <a:xfrm>
            <a:off x="175470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91" name="Line 33">
            <a:extLst>
              <a:ext uri="{FF2B5EF4-FFF2-40B4-BE49-F238E27FC236}">
                <a16:creationId xmlns:a16="http://schemas.microsoft.com/office/drawing/2014/main" id="{7FA34143-E35B-AE48-BF19-0E00D2A6FB66}"/>
              </a:ext>
            </a:extLst>
          </p:cNvPr>
          <p:cNvSpPr>
            <a:spLocks noChangeShapeType="1"/>
          </p:cNvSpPr>
          <p:nvPr/>
        </p:nvSpPr>
        <p:spPr bwMode="auto">
          <a:xfrm>
            <a:off x="231159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2" name="Line 34">
            <a:extLst>
              <a:ext uri="{FF2B5EF4-FFF2-40B4-BE49-F238E27FC236}">
                <a16:creationId xmlns:a16="http://schemas.microsoft.com/office/drawing/2014/main" id="{8EC7E463-4A3E-0E4A-BD31-4DE7FA2190A5}"/>
              </a:ext>
            </a:extLst>
          </p:cNvPr>
          <p:cNvSpPr>
            <a:spLocks noChangeShapeType="1"/>
          </p:cNvSpPr>
          <p:nvPr/>
        </p:nvSpPr>
        <p:spPr bwMode="auto">
          <a:xfrm>
            <a:off x="286848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3" name="Line 35">
            <a:extLst>
              <a:ext uri="{FF2B5EF4-FFF2-40B4-BE49-F238E27FC236}">
                <a16:creationId xmlns:a16="http://schemas.microsoft.com/office/drawing/2014/main" id="{17BC79D0-C125-344D-9A69-1C24AA4890E2}"/>
              </a:ext>
            </a:extLst>
          </p:cNvPr>
          <p:cNvSpPr>
            <a:spLocks noChangeShapeType="1"/>
          </p:cNvSpPr>
          <p:nvPr/>
        </p:nvSpPr>
        <p:spPr bwMode="auto">
          <a:xfrm>
            <a:off x="342537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4" name="Line 36">
            <a:extLst>
              <a:ext uri="{FF2B5EF4-FFF2-40B4-BE49-F238E27FC236}">
                <a16:creationId xmlns:a16="http://schemas.microsoft.com/office/drawing/2014/main" id="{850F02C8-FE92-2D43-8AE0-9E2EA386F10C}"/>
              </a:ext>
            </a:extLst>
          </p:cNvPr>
          <p:cNvSpPr>
            <a:spLocks noChangeShapeType="1"/>
          </p:cNvSpPr>
          <p:nvPr/>
        </p:nvSpPr>
        <p:spPr bwMode="auto">
          <a:xfrm>
            <a:off x="398226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5" name="Line 37">
            <a:extLst>
              <a:ext uri="{FF2B5EF4-FFF2-40B4-BE49-F238E27FC236}">
                <a16:creationId xmlns:a16="http://schemas.microsoft.com/office/drawing/2014/main" id="{458CE833-E02E-FF40-B4FD-60585192EA43}"/>
              </a:ext>
            </a:extLst>
          </p:cNvPr>
          <p:cNvSpPr>
            <a:spLocks noChangeShapeType="1"/>
          </p:cNvSpPr>
          <p:nvPr/>
        </p:nvSpPr>
        <p:spPr bwMode="auto">
          <a:xfrm>
            <a:off x="453915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6" name="Line 38">
            <a:extLst>
              <a:ext uri="{FF2B5EF4-FFF2-40B4-BE49-F238E27FC236}">
                <a16:creationId xmlns:a16="http://schemas.microsoft.com/office/drawing/2014/main" id="{88488856-DB96-F349-8991-E10A467789AF}"/>
              </a:ext>
            </a:extLst>
          </p:cNvPr>
          <p:cNvSpPr>
            <a:spLocks noChangeShapeType="1"/>
          </p:cNvSpPr>
          <p:nvPr/>
        </p:nvSpPr>
        <p:spPr bwMode="auto">
          <a:xfrm>
            <a:off x="509604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00" name="Line 42">
            <a:extLst>
              <a:ext uri="{FF2B5EF4-FFF2-40B4-BE49-F238E27FC236}">
                <a16:creationId xmlns:a16="http://schemas.microsoft.com/office/drawing/2014/main" id="{F532E9CF-39D8-8641-AB99-133F8720DF5A}"/>
              </a:ext>
            </a:extLst>
          </p:cNvPr>
          <p:cNvSpPr>
            <a:spLocks noChangeShapeType="1"/>
          </p:cNvSpPr>
          <p:nvPr/>
        </p:nvSpPr>
        <p:spPr bwMode="auto">
          <a:xfrm flipH="1">
            <a:off x="1684807" y="4011986"/>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01" name="Line 43">
            <a:extLst>
              <a:ext uri="{FF2B5EF4-FFF2-40B4-BE49-F238E27FC236}">
                <a16:creationId xmlns:a16="http://schemas.microsoft.com/office/drawing/2014/main" id="{CDCC08DA-CE10-DC4D-BC32-8CE62C56E176}"/>
              </a:ext>
            </a:extLst>
          </p:cNvPr>
          <p:cNvSpPr>
            <a:spLocks noChangeShapeType="1"/>
          </p:cNvSpPr>
          <p:nvPr/>
        </p:nvSpPr>
        <p:spPr bwMode="auto">
          <a:xfrm flipH="1">
            <a:off x="1684807" y="3432707"/>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02" name="Line 44">
            <a:extLst>
              <a:ext uri="{FF2B5EF4-FFF2-40B4-BE49-F238E27FC236}">
                <a16:creationId xmlns:a16="http://schemas.microsoft.com/office/drawing/2014/main" id="{AEDB248A-3544-C74C-A87C-24D6BF0C57A5}"/>
              </a:ext>
            </a:extLst>
          </p:cNvPr>
          <p:cNvSpPr>
            <a:spLocks noChangeShapeType="1"/>
          </p:cNvSpPr>
          <p:nvPr/>
        </p:nvSpPr>
        <p:spPr bwMode="auto">
          <a:xfrm flipH="1">
            <a:off x="1684807" y="2853429"/>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03" name="Line 45">
            <a:extLst>
              <a:ext uri="{FF2B5EF4-FFF2-40B4-BE49-F238E27FC236}">
                <a16:creationId xmlns:a16="http://schemas.microsoft.com/office/drawing/2014/main" id="{69F9F8F2-320E-8348-9A13-E77072163443}"/>
              </a:ext>
            </a:extLst>
          </p:cNvPr>
          <p:cNvSpPr>
            <a:spLocks noChangeShapeType="1"/>
          </p:cNvSpPr>
          <p:nvPr/>
        </p:nvSpPr>
        <p:spPr bwMode="auto">
          <a:xfrm flipH="1">
            <a:off x="1684807" y="2274151"/>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04" name="Line 46">
            <a:extLst>
              <a:ext uri="{FF2B5EF4-FFF2-40B4-BE49-F238E27FC236}">
                <a16:creationId xmlns:a16="http://schemas.microsoft.com/office/drawing/2014/main" id="{4A13826B-D73C-974B-9EA1-705F898F289A}"/>
              </a:ext>
            </a:extLst>
          </p:cNvPr>
          <p:cNvSpPr>
            <a:spLocks noChangeShapeType="1"/>
          </p:cNvSpPr>
          <p:nvPr/>
        </p:nvSpPr>
        <p:spPr bwMode="auto">
          <a:xfrm flipH="1">
            <a:off x="1684807" y="1694873"/>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05" name="Line 47">
            <a:extLst>
              <a:ext uri="{FF2B5EF4-FFF2-40B4-BE49-F238E27FC236}">
                <a16:creationId xmlns:a16="http://schemas.microsoft.com/office/drawing/2014/main" id="{12432FEA-5EA2-9646-9A20-6889297A7A21}"/>
              </a:ext>
            </a:extLst>
          </p:cNvPr>
          <p:cNvSpPr>
            <a:spLocks noChangeShapeType="1"/>
          </p:cNvSpPr>
          <p:nvPr/>
        </p:nvSpPr>
        <p:spPr bwMode="auto">
          <a:xfrm flipH="1">
            <a:off x="1684807" y="1405234"/>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06" name="Line 48">
            <a:extLst>
              <a:ext uri="{FF2B5EF4-FFF2-40B4-BE49-F238E27FC236}">
                <a16:creationId xmlns:a16="http://schemas.microsoft.com/office/drawing/2014/main" id="{D012EE73-A9A0-5F4A-B35B-DA8104FF34C5}"/>
              </a:ext>
            </a:extLst>
          </p:cNvPr>
          <p:cNvSpPr>
            <a:spLocks noChangeShapeType="1"/>
          </p:cNvSpPr>
          <p:nvPr/>
        </p:nvSpPr>
        <p:spPr bwMode="auto">
          <a:xfrm flipH="1">
            <a:off x="1684807" y="1115595"/>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07" name="Rectangle 80">
            <a:extLst>
              <a:ext uri="{FF2B5EF4-FFF2-40B4-BE49-F238E27FC236}">
                <a16:creationId xmlns:a16="http://schemas.microsoft.com/office/drawing/2014/main" id="{F80F1985-89AA-DE4B-9077-9287CC506423}"/>
              </a:ext>
            </a:extLst>
          </p:cNvPr>
          <p:cNvSpPr>
            <a:spLocks noChangeArrowheads="1"/>
          </p:cNvSpPr>
          <p:nvPr/>
        </p:nvSpPr>
        <p:spPr bwMode="auto">
          <a:xfrm>
            <a:off x="1683905" y="4071406"/>
            <a:ext cx="1377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0</a:t>
            </a:r>
          </a:p>
        </p:txBody>
      </p:sp>
      <p:sp>
        <p:nvSpPr>
          <p:cNvPr id="108" name="Rectangle 81">
            <a:extLst>
              <a:ext uri="{FF2B5EF4-FFF2-40B4-BE49-F238E27FC236}">
                <a16:creationId xmlns:a16="http://schemas.microsoft.com/office/drawing/2014/main" id="{19B98923-790E-ED4C-BECA-1151FDC61645}"/>
              </a:ext>
            </a:extLst>
          </p:cNvPr>
          <p:cNvSpPr>
            <a:spLocks noChangeArrowheads="1"/>
          </p:cNvSpPr>
          <p:nvPr/>
        </p:nvSpPr>
        <p:spPr bwMode="auto">
          <a:xfrm>
            <a:off x="2266037" y="407140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a:t>
            </a:r>
          </a:p>
        </p:txBody>
      </p:sp>
      <p:sp>
        <p:nvSpPr>
          <p:cNvPr id="109" name="Rectangle 82">
            <a:extLst>
              <a:ext uri="{FF2B5EF4-FFF2-40B4-BE49-F238E27FC236}">
                <a16:creationId xmlns:a16="http://schemas.microsoft.com/office/drawing/2014/main" id="{E70D9F50-F65A-D140-8284-1FD9AF0ABE34}"/>
              </a:ext>
            </a:extLst>
          </p:cNvPr>
          <p:cNvSpPr>
            <a:spLocks noChangeArrowheads="1"/>
          </p:cNvSpPr>
          <p:nvPr/>
        </p:nvSpPr>
        <p:spPr bwMode="auto">
          <a:xfrm>
            <a:off x="2782676"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12</a:t>
            </a:r>
          </a:p>
        </p:txBody>
      </p:sp>
      <p:sp>
        <p:nvSpPr>
          <p:cNvPr id="110" name="Rectangle 83">
            <a:extLst>
              <a:ext uri="{FF2B5EF4-FFF2-40B4-BE49-F238E27FC236}">
                <a16:creationId xmlns:a16="http://schemas.microsoft.com/office/drawing/2014/main" id="{86F3AAA8-47A7-1243-B32A-0EE03BE7A802}"/>
              </a:ext>
            </a:extLst>
          </p:cNvPr>
          <p:cNvSpPr>
            <a:spLocks noChangeArrowheads="1"/>
          </p:cNvSpPr>
          <p:nvPr/>
        </p:nvSpPr>
        <p:spPr bwMode="auto">
          <a:xfrm>
            <a:off x="3339823"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18</a:t>
            </a:r>
          </a:p>
        </p:txBody>
      </p:sp>
      <p:sp>
        <p:nvSpPr>
          <p:cNvPr id="111" name="Rectangle 84">
            <a:extLst>
              <a:ext uri="{FF2B5EF4-FFF2-40B4-BE49-F238E27FC236}">
                <a16:creationId xmlns:a16="http://schemas.microsoft.com/office/drawing/2014/main" id="{3FB10BC3-45EF-4940-A046-B84047EA1287}"/>
              </a:ext>
            </a:extLst>
          </p:cNvPr>
          <p:cNvSpPr>
            <a:spLocks noChangeArrowheads="1"/>
          </p:cNvSpPr>
          <p:nvPr/>
        </p:nvSpPr>
        <p:spPr bwMode="auto">
          <a:xfrm>
            <a:off x="3896970"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24</a:t>
            </a:r>
          </a:p>
        </p:txBody>
      </p:sp>
      <p:sp>
        <p:nvSpPr>
          <p:cNvPr id="112" name="Rectangle 85">
            <a:extLst>
              <a:ext uri="{FF2B5EF4-FFF2-40B4-BE49-F238E27FC236}">
                <a16:creationId xmlns:a16="http://schemas.microsoft.com/office/drawing/2014/main" id="{7132FF9A-6B3D-F245-8A00-379B3637133B}"/>
              </a:ext>
            </a:extLst>
          </p:cNvPr>
          <p:cNvSpPr>
            <a:spLocks noChangeArrowheads="1"/>
          </p:cNvSpPr>
          <p:nvPr/>
        </p:nvSpPr>
        <p:spPr bwMode="auto">
          <a:xfrm>
            <a:off x="4454117"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30</a:t>
            </a:r>
          </a:p>
        </p:txBody>
      </p:sp>
      <p:sp>
        <p:nvSpPr>
          <p:cNvPr id="113" name="Rectangle 86">
            <a:extLst>
              <a:ext uri="{FF2B5EF4-FFF2-40B4-BE49-F238E27FC236}">
                <a16:creationId xmlns:a16="http://schemas.microsoft.com/office/drawing/2014/main" id="{6350164F-0A35-9742-B631-61CC50D91411}"/>
              </a:ext>
            </a:extLst>
          </p:cNvPr>
          <p:cNvSpPr>
            <a:spLocks noChangeArrowheads="1"/>
          </p:cNvSpPr>
          <p:nvPr/>
        </p:nvSpPr>
        <p:spPr bwMode="auto">
          <a:xfrm>
            <a:off x="5011264"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36</a:t>
            </a:r>
          </a:p>
        </p:txBody>
      </p:sp>
      <p:sp>
        <p:nvSpPr>
          <p:cNvPr id="97" name="Line 39">
            <a:extLst>
              <a:ext uri="{FF2B5EF4-FFF2-40B4-BE49-F238E27FC236}">
                <a16:creationId xmlns:a16="http://schemas.microsoft.com/office/drawing/2014/main" id="{4BA3A2FB-8572-2344-B6A9-B04BCF199318}"/>
              </a:ext>
            </a:extLst>
          </p:cNvPr>
          <p:cNvSpPr>
            <a:spLocks noChangeShapeType="1"/>
          </p:cNvSpPr>
          <p:nvPr/>
        </p:nvSpPr>
        <p:spPr bwMode="auto">
          <a:xfrm>
            <a:off x="620982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98" name="Line 40">
            <a:extLst>
              <a:ext uri="{FF2B5EF4-FFF2-40B4-BE49-F238E27FC236}">
                <a16:creationId xmlns:a16="http://schemas.microsoft.com/office/drawing/2014/main" id="{DE54AD15-209B-B747-9ABC-345E4D43177B}"/>
              </a:ext>
            </a:extLst>
          </p:cNvPr>
          <p:cNvSpPr>
            <a:spLocks noChangeShapeType="1"/>
          </p:cNvSpPr>
          <p:nvPr/>
        </p:nvSpPr>
        <p:spPr bwMode="auto">
          <a:xfrm>
            <a:off x="7323607"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14" name="Rectangle 87">
            <a:extLst>
              <a:ext uri="{FF2B5EF4-FFF2-40B4-BE49-F238E27FC236}">
                <a16:creationId xmlns:a16="http://schemas.microsoft.com/office/drawing/2014/main" id="{F6A5D61C-BC87-4949-B0A9-E20999B6BDF7}"/>
              </a:ext>
            </a:extLst>
          </p:cNvPr>
          <p:cNvSpPr>
            <a:spLocks noChangeArrowheads="1"/>
          </p:cNvSpPr>
          <p:nvPr/>
        </p:nvSpPr>
        <p:spPr bwMode="auto">
          <a:xfrm>
            <a:off x="6122383"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48</a:t>
            </a:r>
          </a:p>
        </p:txBody>
      </p:sp>
      <p:sp>
        <p:nvSpPr>
          <p:cNvPr id="115" name="Rectangle 88">
            <a:extLst>
              <a:ext uri="{FF2B5EF4-FFF2-40B4-BE49-F238E27FC236}">
                <a16:creationId xmlns:a16="http://schemas.microsoft.com/office/drawing/2014/main" id="{1425334A-CDFB-854D-BE0D-A1B87CCF8FCC}"/>
              </a:ext>
            </a:extLst>
          </p:cNvPr>
          <p:cNvSpPr>
            <a:spLocks noChangeArrowheads="1"/>
          </p:cNvSpPr>
          <p:nvPr/>
        </p:nvSpPr>
        <p:spPr bwMode="auto">
          <a:xfrm>
            <a:off x="7236674"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60</a:t>
            </a:r>
          </a:p>
        </p:txBody>
      </p:sp>
      <p:sp>
        <p:nvSpPr>
          <p:cNvPr id="120" name="Rectangle 41">
            <a:extLst>
              <a:ext uri="{FF2B5EF4-FFF2-40B4-BE49-F238E27FC236}">
                <a16:creationId xmlns:a16="http://schemas.microsoft.com/office/drawing/2014/main" id="{59214203-1A2F-9841-B1BD-37E527C444FF}"/>
              </a:ext>
            </a:extLst>
          </p:cNvPr>
          <p:cNvSpPr>
            <a:spLocks noChangeArrowheads="1"/>
          </p:cNvSpPr>
          <p:nvPr/>
        </p:nvSpPr>
        <p:spPr bwMode="auto">
          <a:xfrm>
            <a:off x="1384859" y="1313107"/>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200" b="0" i="0" dirty="0">
                <a:cs typeface="Arial" panose="020B0604020202020204" pitchFamily="34" charset="0"/>
              </a:rPr>
              <a:t>4</a:t>
            </a:r>
            <a:r>
              <a:rPr kumimoji="0" lang="en-US" altLang="en-US" sz="1200" b="0" i="0" u="none" strike="noStrike" cap="none" normalizeH="0" baseline="0" dirty="0">
                <a:ln>
                  <a:noFill/>
                </a:ln>
                <a:effectLst/>
                <a:cs typeface="Arial" panose="020B0604020202020204" pitchFamily="34" charset="0"/>
              </a:rPr>
              <a:t>50</a:t>
            </a:r>
          </a:p>
        </p:txBody>
      </p:sp>
      <p:sp>
        <p:nvSpPr>
          <p:cNvPr id="121" name="Rectangle 42">
            <a:extLst>
              <a:ext uri="{FF2B5EF4-FFF2-40B4-BE49-F238E27FC236}">
                <a16:creationId xmlns:a16="http://schemas.microsoft.com/office/drawing/2014/main" id="{1D4EC69B-D8C9-3540-9743-C5781628CFA7}"/>
              </a:ext>
            </a:extLst>
          </p:cNvPr>
          <p:cNvSpPr>
            <a:spLocks noChangeArrowheads="1"/>
          </p:cNvSpPr>
          <p:nvPr/>
        </p:nvSpPr>
        <p:spPr bwMode="auto">
          <a:xfrm>
            <a:off x="1384859" y="102699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200" b="0" i="0" dirty="0">
                <a:cs typeface="Arial" panose="020B0604020202020204" pitchFamily="34" charset="0"/>
              </a:rPr>
              <a:t>5</a:t>
            </a:r>
            <a:r>
              <a:rPr kumimoji="0" lang="en-US" altLang="en-US" sz="1200" b="0" i="0" u="none" strike="noStrike" cap="none" normalizeH="0" baseline="0" dirty="0">
                <a:ln>
                  <a:noFill/>
                </a:ln>
                <a:effectLst/>
                <a:cs typeface="Arial" panose="020B0604020202020204" pitchFamily="34" charset="0"/>
              </a:rPr>
              <a:t>00</a:t>
            </a:r>
          </a:p>
        </p:txBody>
      </p:sp>
      <p:sp>
        <p:nvSpPr>
          <p:cNvPr id="122" name="Rectangle 37">
            <a:extLst>
              <a:ext uri="{FF2B5EF4-FFF2-40B4-BE49-F238E27FC236}">
                <a16:creationId xmlns:a16="http://schemas.microsoft.com/office/drawing/2014/main" id="{AC8D7392-ABFC-5D4C-A0AE-92F8278B735C}"/>
              </a:ext>
            </a:extLst>
          </p:cNvPr>
          <p:cNvSpPr>
            <a:spLocks noChangeArrowheads="1"/>
          </p:cNvSpPr>
          <p:nvPr/>
        </p:nvSpPr>
        <p:spPr bwMode="auto">
          <a:xfrm>
            <a:off x="1501986" y="3909480"/>
            <a:ext cx="1377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0</a:t>
            </a:r>
          </a:p>
        </p:txBody>
      </p:sp>
      <p:grpSp>
        <p:nvGrpSpPr>
          <p:cNvPr id="9" name="Group 8">
            <a:extLst>
              <a:ext uri="{FF2B5EF4-FFF2-40B4-BE49-F238E27FC236}">
                <a16:creationId xmlns:a16="http://schemas.microsoft.com/office/drawing/2014/main" id="{50EC2A5E-92E4-B04E-B359-6B564F7CEC4B}"/>
              </a:ext>
            </a:extLst>
          </p:cNvPr>
          <p:cNvGrpSpPr/>
          <p:nvPr/>
        </p:nvGrpSpPr>
        <p:grpSpPr>
          <a:xfrm>
            <a:off x="1914197" y="1156277"/>
            <a:ext cx="3084165" cy="565930"/>
            <a:chOff x="1080431" y="1240119"/>
            <a:chExt cx="1902179" cy="565930"/>
          </a:xfrm>
        </p:grpSpPr>
        <p:sp>
          <p:nvSpPr>
            <p:cNvPr id="126" name="Text Box 21">
              <a:extLst>
                <a:ext uri="{FF2B5EF4-FFF2-40B4-BE49-F238E27FC236}">
                  <a16:creationId xmlns:a16="http://schemas.microsoft.com/office/drawing/2014/main" id="{3936A131-3712-8B4D-B5A6-BF1DD0FE077A}"/>
                </a:ext>
              </a:extLst>
            </p:cNvPr>
            <p:cNvSpPr txBox="1">
              <a:spLocks noChangeArrowheads="1"/>
            </p:cNvSpPr>
            <p:nvPr/>
          </p:nvSpPr>
          <p:spPr bwMode="auto">
            <a:xfrm>
              <a:off x="1360050" y="1240119"/>
              <a:ext cx="1622560" cy="30777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MitraClip + GDMT</a:t>
              </a:r>
            </a:p>
          </p:txBody>
        </p:sp>
        <p:sp>
          <p:nvSpPr>
            <p:cNvPr id="127" name="Text Box 22">
              <a:extLst>
                <a:ext uri="{FF2B5EF4-FFF2-40B4-BE49-F238E27FC236}">
                  <a16:creationId xmlns:a16="http://schemas.microsoft.com/office/drawing/2014/main" id="{9AA36023-3707-E045-93E0-B3AD853E1D0B}"/>
                </a:ext>
              </a:extLst>
            </p:cNvPr>
            <p:cNvSpPr txBox="1">
              <a:spLocks noChangeArrowheads="1"/>
            </p:cNvSpPr>
            <p:nvPr/>
          </p:nvSpPr>
          <p:spPr bwMode="auto">
            <a:xfrm>
              <a:off x="1355391" y="1498272"/>
              <a:ext cx="1196097" cy="30777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400" b="0" i="0" dirty="0">
                  <a:solidFill>
                    <a:schemeClr val="tx1"/>
                  </a:solidFill>
                  <a:latin typeface="Arial" panose="020B0604020202020204" pitchFamily="34" charset="0"/>
                  <a:cs typeface="Arial" panose="020B0604020202020204" pitchFamily="34" charset="0"/>
                </a:rPr>
                <a:t>GDMT alone</a:t>
              </a:r>
            </a:p>
          </p:txBody>
        </p:sp>
        <p:sp>
          <p:nvSpPr>
            <p:cNvPr id="128" name="Line 23">
              <a:extLst>
                <a:ext uri="{FF2B5EF4-FFF2-40B4-BE49-F238E27FC236}">
                  <a16:creationId xmlns:a16="http://schemas.microsoft.com/office/drawing/2014/main" id="{7FC49CE2-AA33-0A40-B5A1-164B1F482CBD}"/>
                </a:ext>
              </a:extLst>
            </p:cNvPr>
            <p:cNvSpPr>
              <a:spLocks noChangeShapeType="1"/>
            </p:cNvSpPr>
            <p:nvPr/>
          </p:nvSpPr>
          <p:spPr bwMode="auto">
            <a:xfrm>
              <a:off x="1080431" y="1387461"/>
              <a:ext cx="290106"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29" name="Line 24">
              <a:extLst>
                <a:ext uri="{FF2B5EF4-FFF2-40B4-BE49-F238E27FC236}">
                  <a16:creationId xmlns:a16="http://schemas.microsoft.com/office/drawing/2014/main" id="{8691E113-0FE1-964C-ADCA-9BF849C22500}"/>
                </a:ext>
              </a:extLst>
            </p:cNvPr>
            <p:cNvSpPr>
              <a:spLocks noChangeShapeType="1"/>
            </p:cNvSpPr>
            <p:nvPr/>
          </p:nvSpPr>
          <p:spPr bwMode="auto">
            <a:xfrm>
              <a:off x="1080431" y="1646672"/>
              <a:ext cx="290106" cy="0"/>
            </a:xfrm>
            <a:prstGeom prst="line">
              <a:avLst/>
            </a:prstGeom>
            <a:noFill/>
            <a:ln w="28575">
              <a:solidFill>
                <a:srgbClr val="26AB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grpSp>
      <p:sp>
        <p:nvSpPr>
          <p:cNvPr id="124" name="TextBox 123">
            <a:extLst>
              <a:ext uri="{FF2B5EF4-FFF2-40B4-BE49-F238E27FC236}">
                <a16:creationId xmlns:a16="http://schemas.microsoft.com/office/drawing/2014/main" id="{255A8A04-E418-FA47-98F7-83275F3FAEA4}"/>
              </a:ext>
            </a:extLst>
          </p:cNvPr>
          <p:cNvSpPr txBox="1"/>
          <p:nvPr/>
        </p:nvSpPr>
        <p:spPr>
          <a:xfrm>
            <a:off x="7282121" y="2017538"/>
            <a:ext cx="849913" cy="553998"/>
          </a:xfrm>
          <a:prstGeom prst="rect">
            <a:avLst/>
          </a:prstGeom>
          <a:noFill/>
        </p:spPr>
        <p:txBody>
          <a:bodyPr wrap="none" rtlCol="0">
            <a:spAutoFit/>
          </a:bodyPr>
          <a:lstStyle/>
          <a:p>
            <a:pPr fontAlgn="base">
              <a:spcBef>
                <a:spcPct val="0"/>
              </a:spcBef>
              <a:spcAft>
                <a:spcPct val="0"/>
              </a:spcAft>
            </a:pPr>
            <a:r>
              <a:rPr lang="en-US" b="0" i="0" dirty="0">
                <a:solidFill>
                  <a:schemeClr val="tx1"/>
                </a:solidFill>
                <a:latin typeface="Arial" panose="020B0604020202020204" pitchFamily="34" charset="0"/>
                <a:cs typeface="Arial" panose="020B0604020202020204" pitchFamily="34" charset="0"/>
              </a:rPr>
              <a:t>314</a:t>
            </a:r>
          </a:p>
          <a:p>
            <a:pP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in 151 pts</a:t>
            </a:r>
          </a:p>
        </p:txBody>
      </p:sp>
      <p:sp>
        <p:nvSpPr>
          <p:cNvPr id="123" name="TextBox 122">
            <a:extLst>
              <a:ext uri="{FF2B5EF4-FFF2-40B4-BE49-F238E27FC236}">
                <a16:creationId xmlns:a16="http://schemas.microsoft.com/office/drawing/2014/main" id="{64BCDF9F-E61F-104F-B694-118FA2C28287}"/>
              </a:ext>
            </a:extLst>
          </p:cNvPr>
          <p:cNvSpPr txBox="1"/>
          <p:nvPr/>
        </p:nvSpPr>
        <p:spPr>
          <a:xfrm>
            <a:off x="7282121" y="1257634"/>
            <a:ext cx="849913" cy="553998"/>
          </a:xfrm>
          <a:prstGeom prst="rect">
            <a:avLst/>
          </a:prstGeom>
          <a:noFill/>
        </p:spPr>
        <p:txBody>
          <a:bodyPr wrap="none" rtlCol="0">
            <a:spAutoFit/>
          </a:bodyPr>
          <a:lstStyle/>
          <a:p>
            <a:pPr fontAlgn="base">
              <a:spcBef>
                <a:spcPct val="0"/>
              </a:spcBef>
              <a:spcAft>
                <a:spcPct val="0"/>
              </a:spcAft>
            </a:pPr>
            <a:r>
              <a:rPr lang="en-US" b="0" i="0" dirty="0">
                <a:solidFill>
                  <a:schemeClr val="tx1"/>
                </a:solidFill>
                <a:latin typeface="Arial" panose="020B0604020202020204" pitchFamily="34" charset="0"/>
                <a:cs typeface="Arial" panose="020B0604020202020204" pitchFamily="34" charset="0"/>
              </a:rPr>
              <a:t>447</a:t>
            </a:r>
          </a:p>
          <a:p>
            <a:pPr fontAlgn="base">
              <a:spcBef>
                <a:spcPct val="0"/>
              </a:spcBef>
              <a:spcAft>
                <a:spcPct val="0"/>
              </a:spcAft>
            </a:pPr>
            <a:r>
              <a:rPr lang="en-US" sz="1200" b="0" i="0" dirty="0">
                <a:solidFill>
                  <a:schemeClr val="tx1"/>
                </a:solidFill>
                <a:latin typeface="Arial" panose="020B0604020202020204" pitchFamily="34" charset="0"/>
                <a:cs typeface="Arial" panose="020B0604020202020204" pitchFamily="34" charset="0"/>
              </a:rPr>
              <a:t>in 208 pts</a:t>
            </a:r>
          </a:p>
        </p:txBody>
      </p:sp>
      <p:sp>
        <p:nvSpPr>
          <p:cNvPr id="134" name="Rectangle 62">
            <a:extLst>
              <a:ext uri="{FF2B5EF4-FFF2-40B4-BE49-F238E27FC236}">
                <a16:creationId xmlns:a16="http://schemas.microsoft.com/office/drawing/2014/main" id="{EB60AC4B-F02C-6245-B329-1AA3A9A2C283}"/>
              </a:ext>
            </a:extLst>
          </p:cNvPr>
          <p:cNvSpPr>
            <a:spLocks noChangeArrowheads="1"/>
          </p:cNvSpPr>
          <p:nvPr/>
        </p:nvSpPr>
        <p:spPr bwMode="auto">
          <a:xfrm rot="16200000">
            <a:off x="-219884" y="2279864"/>
            <a:ext cx="233397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DE25E"/>
                </a:solidFill>
                <a:effectLst/>
                <a:cs typeface="Arial" panose="020B0604020202020204" pitchFamily="34" charset="0"/>
              </a:rPr>
              <a:t>Cumulative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DE25E"/>
                </a:solidFill>
                <a:effectLst/>
                <a:cs typeface="Arial" panose="020B0604020202020204" pitchFamily="34" charset="0"/>
              </a:rPr>
              <a:t>HF Hospitalizations (n)</a:t>
            </a:r>
          </a:p>
        </p:txBody>
      </p:sp>
      <p:sp>
        <p:nvSpPr>
          <p:cNvPr id="135" name="Rectangle 79">
            <a:extLst>
              <a:ext uri="{FF2B5EF4-FFF2-40B4-BE49-F238E27FC236}">
                <a16:creationId xmlns:a16="http://schemas.microsoft.com/office/drawing/2014/main" id="{099BA050-3D92-8D4D-8765-F314CFFD4DCD}"/>
              </a:ext>
            </a:extLst>
          </p:cNvPr>
          <p:cNvSpPr>
            <a:spLocks noChangeArrowheads="1"/>
          </p:cNvSpPr>
          <p:nvPr/>
        </p:nvSpPr>
        <p:spPr bwMode="auto">
          <a:xfrm>
            <a:off x="2934255" y="4292334"/>
            <a:ext cx="3220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DE25E"/>
                </a:solidFill>
                <a:effectLst/>
                <a:cs typeface="Arial" panose="020B0604020202020204" pitchFamily="34" charset="0"/>
              </a:rPr>
              <a:t>Time After Randomization (Months)</a:t>
            </a:r>
          </a:p>
        </p:txBody>
      </p:sp>
      <p:sp>
        <p:nvSpPr>
          <p:cNvPr id="137" name="Text Box 15">
            <a:extLst>
              <a:ext uri="{FF2B5EF4-FFF2-40B4-BE49-F238E27FC236}">
                <a16:creationId xmlns:a16="http://schemas.microsoft.com/office/drawing/2014/main" id="{C1147339-63AA-FD4D-A413-8512FFC5F2EB}"/>
              </a:ext>
            </a:extLst>
          </p:cNvPr>
          <p:cNvSpPr txBox="1">
            <a:spLocks noChangeArrowheads="1"/>
          </p:cNvSpPr>
          <p:nvPr/>
        </p:nvSpPr>
        <p:spPr bwMode="auto">
          <a:xfrm>
            <a:off x="581159" y="4618193"/>
            <a:ext cx="954386"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MitraClip</a:t>
            </a:r>
          </a:p>
        </p:txBody>
      </p:sp>
      <p:sp>
        <p:nvSpPr>
          <p:cNvPr id="138" name="Text Box 17">
            <a:extLst>
              <a:ext uri="{FF2B5EF4-FFF2-40B4-BE49-F238E27FC236}">
                <a16:creationId xmlns:a16="http://schemas.microsoft.com/office/drawing/2014/main" id="{EE3AB61C-E08E-4043-9833-6EE22E33E06C}"/>
              </a:ext>
            </a:extLst>
          </p:cNvPr>
          <p:cNvSpPr txBox="1">
            <a:spLocks noChangeArrowheads="1"/>
          </p:cNvSpPr>
          <p:nvPr/>
        </p:nvSpPr>
        <p:spPr bwMode="auto">
          <a:xfrm>
            <a:off x="747502" y="4791990"/>
            <a:ext cx="78804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GDMT</a:t>
            </a:r>
          </a:p>
        </p:txBody>
      </p:sp>
      <p:sp>
        <p:nvSpPr>
          <p:cNvPr id="139" name="Text Box 65">
            <a:extLst>
              <a:ext uri="{FF2B5EF4-FFF2-40B4-BE49-F238E27FC236}">
                <a16:creationId xmlns:a16="http://schemas.microsoft.com/office/drawing/2014/main" id="{41345229-10F4-B84E-BAB9-745E1E6D7188}"/>
              </a:ext>
            </a:extLst>
          </p:cNvPr>
          <p:cNvSpPr txBox="1">
            <a:spLocks noChangeArrowheads="1"/>
          </p:cNvSpPr>
          <p:nvPr/>
        </p:nvSpPr>
        <p:spPr bwMode="auto">
          <a:xfrm>
            <a:off x="1448265" y="4618193"/>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302</a:t>
            </a:r>
          </a:p>
        </p:txBody>
      </p:sp>
      <p:sp>
        <p:nvSpPr>
          <p:cNvPr id="140" name="Text Box 67">
            <a:extLst>
              <a:ext uri="{FF2B5EF4-FFF2-40B4-BE49-F238E27FC236}">
                <a16:creationId xmlns:a16="http://schemas.microsoft.com/office/drawing/2014/main" id="{3472FAA0-516A-B143-81BB-B4CAFE626EAC}"/>
              </a:ext>
            </a:extLst>
          </p:cNvPr>
          <p:cNvSpPr txBox="1">
            <a:spLocks noChangeArrowheads="1"/>
          </p:cNvSpPr>
          <p:nvPr/>
        </p:nvSpPr>
        <p:spPr bwMode="auto">
          <a:xfrm>
            <a:off x="2133153" y="4618193"/>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269</a:t>
            </a:r>
          </a:p>
        </p:txBody>
      </p:sp>
      <p:sp>
        <p:nvSpPr>
          <p:cNvPr id="141" name="Text Box 69">
            <a:extLst>
              <a:ext uri="{FF2B5EF4-FFF2-40B4-BE49-F238E27FC236}">
                <a16:creationId xmlns:a16="http://schemas.microsoft.com/office/drawing/2014/main" id="{FED21B5D-DCD2-8942-97CB-90B762C6FBF0}"/>
              </a:ext>
            </a:extLst>
          </p:cNvPr>
          <p:cNvSpPr txBox="1">
            <a:spLocks noChangeArrowheads="1"/>
          </p:cNvSpPr>
          <p:nvPr/>
        </p:nvSpPr>
        <p:spPr bwMode="auto">
          <a:xfrm>
            <a:off x="2688201" y="4618193"/>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238</a:t>
            </a:r>
          </a:p>
        </p:txBody>
      </p:sp>
      <p:sp>
        <p:nvSpPr>
          <p:cNvPr id="142" name="Text Box 71">
            <a:extLst>
              <a:ext uri="{FF2B5EF4-FFF2-40B4-BE49-F238E27FC236}">
                <a16:creationId xmlns:a16="http://schemas.microsoft.com/office/drawing/2014/main" id="{7FCBC34B-AC0F-8E47-B8D5-9EF824C357E1}"/>
              </a:ext>
            </a:extLst>
          </p:cNvPr>
          <p:cNvSpPr txBox="1">
            <a:spLocks noChangeArrowheads="1"/>
          </p:cNvSpPr>
          <p:nvPr/>
        </p:nvSpPr>
        <p:spPr bwMode="auto">
          <a:xfrm>
            <a:off x="3246455" y="4618193"/>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219</a:t>
            </a:r>
          </a:p>
        </p:txBody>
      </p:sp>
      <p:sp>
        <p:nvSpPr>
          <p:cNvPr id="143" name="Text Box 73">
            <a:extLst>
              <a:ext uri="{FF2B5EF4-FFF2-40B4-BE49-F238E27FC236}">
                <a16:creationId xmlns:a16="http://schemas.microsoft.com/office/drawing/2014/main" id="{3601B1B2-551F-D744-8058-B6261B02F167}"/>
              </a:ext>
            </a:extLst>
          </p:cNvPr>
          <p:cNvSpPr txBox="1">
            <a:spLocks noChangeArrowheads="1"/>
          </p:cNvSpPr>
          <p:nvPr/>
        </p:nvSpPr>
        <p:spPr bwMode="auto">
          <a:xfrm>
            <a:off x="3803633" y="4618193"/>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205</a:t>
            </a:r>
          </a:p>
        </p:txBody>
      </p:sp>
      <p:sp>
        <p:nvSpPr>
          <p:cNvPr id="144" name="Text Box 65">
            <a:extLst>
              <a:ext uri="{FF2B5EF4-FFF2-40B4-BE49-F238E27FC236}">
                <a16:creationId xmlns:a16="http://schemas.microsoft.com/office/drawing/2014/main" id="{2EA7543E-8385-EA49-B367-E9B84FC8540C}"/>
              </a:ext>
            </a:extLst>
          </p:cNvPr>
          <p:cNvSpPr txBox="1">
            <a:spLocks noChangeArrowheads="1"/>
          </p:cNvSpPr>
          <p:nvPr/>
        </p:nvSpPr>
        <p:spPr bwMode="auto">
          <a:xfrm>
            <a:off x="4361536" y="4623110"/>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186</a:t>
            </a:r>
          </a:p>
        </p:txBody>
      </p:sp>
      <p:sp>
        <p:nvSpPr>
          <p:cNvPr id="145" name="Text Box 67">
            <a:extLst>
              <a:ext uri="{FF2B5EF4-FFF2-40B4-BE49-F238E27FC236}">
                <a16:creationId xmlns:a16="http://schemas.microsoft.com/office/drawing/2014/main" id="{505D9D1A-7261-C742-9BF9-90C41D8BC195}"/>
              </a:ext>
            </a:extLst>
          </p:cNvPr>
          <p:cNvSpPr txBox="1">
            <a:spLocks noChangeArrowheads="1"/>
          </p:cNvSpPr>
          <p:nvPr/>
        </p:nvSpPr>
        <p:spPr bwMode="auto">
          <a:xfrm>
            <a:off x="5475076" y="4623110"/>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151</a:t>
            </a:r>
          </a:p>
        </p:txBody>
      </p:sp>
      <p:sp>
        <p:nvSpPr>
          <p:cNvPr id="148" name="Text Box 65">
            <a:extLst>
              <a:ext uri="{FF2B5EF4-FFF2-40B4-BE49-F238E27FC236}">
                <a16:creationId xmlns:a16="http://schemas.microsoft.com/office/drawing/2014/main" id="{67FA6F80-DA32-DE4B-B74F-4680AC78B05C}"/>
              </a:ext>
            </a:extLst>
          </p:cNvPr>
          <p:cNvSpPr txBox="1">
            <a:spLocks noChangeArrowheads="1"/>
          </p:cNvSpPr>
          <p:nvPr/>
        </p:nvSpPr>
        <p:spPr bwMode="auto">
          <a:xfrm>
            <a:off x="1444281" y="4794962"/>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312</a:t>
            </a:r>
          </a:p>
        </p:txBody>
      </p:sp>
      <p:sp>
        <p:nvSpPr>
          <p:cNvPr id="149" name="Text Box 67">
            <a:extLst>
              <a:ext uri="{FF2B5EF4-FFF2-40B4-BE49-F238E27FC236}">
                <a16:creationId xmlns:a16="http://schemas.microsoft.com/office/drawing/2014/main" id="{2A818CE1-9799-4D47-9652-225AF8BBE0AB}"/>
              </a:ext>
            </a:extLst>
          </p:cNvPr>
          <p:cNvSpPr txBox="1">
            <a:spLocks noChangeArrowheads="1"/>
          </p:cNvSpPr>
          <p:nvPr/>
        </p:nvSpPr>
        <p:spPr bwMode="auto">
          <a:xfrm>
            <a:off x="2133153" y="47949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272</a:t>
            </a:r>
          </a:p>
        </p:txBody>
      </p:sp>
      <p:sp>
        <p:nvSpPr>
          <p:cNvPr id="150" name="Text Box 69">
            <a:extLst>
              <a:ext uri="{FF2B5EF4-FFF2-40B4-BE49-F238E27FC236}">
                <a16:creationId xmlns:a16="http://schemas.microsoft.com/office/drawing/2014/main" id="{B5A27821-9C7B-9448-8112-F54872CCF0D5}"/>
              </a:ext>
            </a:extLst>
          </p:cNvPr>
          <p:cNvSpPr txBox="1">
            <a:spLocks noChangeArrowheads="1"/>
          </p:cNvSpPr>
          <p:nvPr/>
        </p:nvSpPr>
        <p:spPr bwMode="auto">
          <a:xfrm>
            <a:off x="2688201" y="47949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224</a:t>
            </a:r>
          </a:p>
        </p:txBody>
      </p:sp>
      <p:sp>
        <p:nvSpPr>
          <p:cNvPr id="151" name="Text Box 71">
            <a:extLst>
              <a:ext uri="{FF2B5EF4-FFF2-40B4-BE49-F238E27FC236}">
                <a16:creationId xmlns:a16="http://schemas.microsoft.com/office/drawing/2014/main" id="{F77A638C-5809-A546-B340-BE892036908D}"/>
              </a:ext>
            </a:extLst>
          </p:cNvPr>
          <p:cNvSpPr txBox="1">
            <a:spLocks noChangeArrowheads="1"/>
          </p:cNvSpPr>
          <p:nvPr/>
        </p:nvSpPr>
        <p:spPr bwMode="auto">
          <a:xfrm>
            <a:off x="3246454" y="47949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188</a:t>
            </a:r>
          </a:p>
        </p:txBody>
      </p:sp>
      <p:sp>
        <p:nvSpPr>
          <p:cNvPr id="152" name="Text Box 73">
            <a:extLst>
              <a:ext uri="{FF2B5EF4-FFF2-40B4-BE49-F238E27FC236}">
                <a16:creationId xmlns:a16="http://schemas.microsoft.com/office/drawing/2014/main" id="{EDF11358-8E70-4943-B1F4-1D08DF47E937}"/>
              </a:ext>
            </a:extLst>
          </p:cNvPr>
          <p:cNvSpPr txBox="1">
            <a:spLocks noChangeArrowheads="1"/>
          </p:cNvSpPr>
          <p:nvPr/>
        </p:nvSpPr>
        <p:spPr bwMode="auto">
          <a:xfrm>
            <a:off x="3803632" y="47949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156</a:t>
            </a:r>
          </a:p>
        </p:txBody>
      </p:sp>
      <p:sp>
        <p:nvSpPr>
          <p:cNvPr id="153" name="Text Box 65">
            <a:extLst>
              <a:ext uri="{FF2B5EF4-FFF2-40B4-BE49-F238E27FC236}">
                <a16:creationId xmlns:a16="http://schemas.microsoft.com/office/drawing/2014/main" id="{8730FD59-43B0-5B43-9839-C578D72BE6C2}"/>
              </a:ext>
            </a:extLst>
          </p:cNvPr>
          <p:cNvSpPr txBox="1">
            <a:spLocks noChangeArrowheads="1"/>
          </p:cNvSpPr>
          <p:nvPr/>
        </p:nvSpPr>
        <p:spPr bwMode="auto">
          <a:xfrm>
            <a:off x="4361536" y="4799879"/>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133</a:t>
            </a:r>
          </a:p>
        </p:txBody>
      </p:sp>
      <p:sp>
        <p:nvSpPr>
          <p:cNvPr id="154" name="Text Box 67">
            <a:extLst>
              <a:ext uri="{FF2B5EF4-FFF2-40B4-BE49-F238E27FC236}">
                <a16:creationId xmlns:a16="http://schemas.microsoft.com/office/drawing/2014/main" id="{5FDF3711-E9B0-5143-A108-178FB3992F59}"/>
              </a:ext>
            </a:extLst>
          </p:cNvPr>
          <p:cNvSpPr txBox="1">
            <a:spLocks noChangeArrowheads="1"/>
          </p:cNvSpPr>
          <p:nvPr/>
        </p:nvSpPr>
        <p:spPr bwMode="auto">
          <a:xfrm>
            <a:off x="5475076" y="4799879"/>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106</a:t>
            </a:r>
          </a:p>
        </p:txBody>
      </p:sp>
      <p:sp>
        <p:nvSpPr>
          <p:cNvPr id="157" name="Text Box 14">
            <a:extLst>
              <a:ext uri="{FF2B5EF4-FFF2-40B4-BE49-F238E27FC236}">
                <a16:creationId xmlns:a16="http://schemas.microsoft.com/office/drawing/2014/main" id="{32846734-CC36-CE45-AAAE-7D0F9E966FC7}"/>
              </a:ext>
            </a:extLst>
          </p:cNvPr>
          <p:cNvSpPr txBox="1">
            <a:spLocks noChangeArrowheads="1"/>
          </p:cNvSpPr>
          <p:nvPr/>
        </p:nvSpPr>
        <p:spPr bwMode="auto">
          <a:xfrm>
            <a:off x="373234" y="4447571"/>
            <a:ext cx="116231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No. at Risk:</a:t>
            </a:r>
          </a:p>
        </p:txBody>
      </p:sp>
      <p:sp>
        <p:nvSpPr>
          <p:cNvPr id="4" name="Line 39">
            <a:extLst>
              <a:ext uri="{FF2B5EF4-FFF2-40B4-BE49-F238E27FC236}">
                <a16:creationId xmlns:a16="http://schemas.microsoft.com/office/drawing/2014/main" id="{C867F2CC-7B57-364A-88B2-FC1FC30F141C}"/>
              </a:ext>
            </a:extLst>
          </p:cNvPr>
          <p:cNvSpPr>
            <a:spLocks noChangeShapeType="1"/>
          </p:cNvSpPr>
          <p:nvPr/>
        </p:nvSpPr>
        <p:spPr bwMode="auto">
          <a:xfrm>
            <a:off x="565293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5" name="Line 40">
            <a:extLst>
              <a:ext uri="{FF2B5EF4-FFF2-40B4-BE49-F238E27FC236}">
                <a16:creationId xmlns:a16="http://schemas.microsoft.com/office/drawing/2014/main" id="{22BE8825-26B3-7017-7F17-376A4CC9D872}"/>
              </a:ext>
            </a:extLst>
          </p:cNvPr>
          <p:cNvSpPr>
            <a:spLocks noChangeShapeType="1"/>
          </p:cNvSpPr>
          <p:nvPr/>
        </p:nvSpPr>
        <p:spPr bwMode="auto">
          <a:xfrm>
            <a:off x="6766712" y="4011986"/>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7" name="Rectangle 87">
            <a:extLst>
              <a:ext uri="{FF2B5EF4-FFF2-40B4-BE49-F238E27FC236}">
                <a16:creationId xmlns:a16="http://schemas.microsoft.com/office/drawing/2014/main" id="{1549C5BC-5AE5-4D5D-550E-0CDED9945428}"/>
              </a:ext>
            </a:extLst>
          </p:cNvPr>
          <p:cNvSpPr>
            <a:spLocks noChangeArrowheads="1"/>
          </p:cNvSpPr>
          <p:nvPr/>
        </p:nvSpPr>
        <p:spPr bwMode="auto">
          <a:xfrm>
            <a:off x="5568411"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42</a:t>
            </a:r>
          </a:p>
        </p:txBody>
      </p:sp>
      <p:sp>
        <p:nvSpPr>
          <p:cNvPr id="8" name="Rectangle 88">
            <a:extLst>
              <a:ext uri="{FF2B5EF4-FFF2-40B4-BE49-F238E27FC236}">
                <a16:creationId xmlns:a16="http://schemas.microsoft.com/office/drawing/2014/main" id="{127D8F56-EDCB-C390-8655-83A1418FDEEE}"/>
              </a:ext>
            </a:extLst>
          </p:cNvPr>
          <p:cNvSpPr>
            <a:spLocks noChangeArrowheads="1"/>
          </p:cNvSpPr>
          <p:nvPr/>
        </p:nvSpPr>
        <p:spPr bwMode="auto">
          <a:xfrm>
            <a:off x="6679530" y="40714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54</a:t>
            </a:r>
          </a:p>
        </p:txBody>
      </p:sp>
      <p:sp>
        <p:nvSpPr>
          <p:cNvPr id="12" name="Line 43">
            <a:extLst>
              <a:ext uri="{FF2B5EF4-FFF2-40B4-BE49-F238E27FC236}">
                <a16:creationId xmlns:a16="http://schemas.microsoft.com/office/drawing/2014/main" id="{B7AF06FF-733E-C294-C97C-226D031D0B8A}"/>
              </a:ext>
            </a:extLst>
          </p:cNvPr>
          <p:cNvSpPr>
            <a:spLocks noChangeShapeType="1"/>
          </p:cNvSpPr>
          <p:nvPr/>
        </p:nvSpPr>
        <p:spPr bwMode="auto">
          <a:xfrm flipH="1">
            <a:off x="1684807" y="3722346"/>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3" name="Line 44">
            <a:extLst>
              <a:ext uri="{FF2B5EF4-FFF2-40B4-BE49-F238E27FC236}">
                <a16:creationId xmlns:a16="http://schemas.microsoft.com/office/drawing/2014/main" id="{A3BB9CD6-ED67-D092-55B3-F5691A847F19}"/>
              </a:ext>
            </a:extLst>
          </p:cNvPr>
          <p:cNvSpPr>
            <a:spLocks noChangeShapeType="1"/>
          </p:cNvSpPr>
          <p:nvPr/>
        </p:nvSpPr>
        <p:spPr bwMode="auto">
          <a:xfrm flipH="1">
            <a:off x="1684807" y="3143068"/>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4" name="Line 45">
            <a:extLst>
              <a:ext uri="{FF2B5EF4-FFF2-40B4-BE49-F238E27FC236}">
                <a16:creationId xmlns:a16="http://schemas.microsoft.com/office/drawing/2014/main" id="{E89EA03B-DC5D-E8BE-7257-CBC50AEF6D08}"/>
              </a:ext>
            </a:extLst>
          </p:cNvPr>
          <p:cNvSpPr>
            <a:spLocks noChangeShapeType="1"/>
          </p:cNvSpPr>
          <p:nvPr/>
        </p:nvSpPr>
        <p:spPr bwMode="auto">
          <a:xfrm flipH="1">
            <a:off x="1684807" y="2563790"/>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5" name="Line 46">
            <a:extLst>
              <a:ext uri="{FF2B5EF4-FFF2-40B4-BE49-F238E27FC236}">
                <a16:creationId xmlns:a16="http://schemas.microsoft.com/office/drawing/2014/main" id="{39915E31-B000-1CF0-76D4-096561B92272}"/>
              </a:ext>
            </a:extLst>
          </p:cNvPr>
          <p:cNvSpPr>
            <a:spLocks noChangeShapeType="1"/>
          </p:cNvSpPr>
          <p:nvPr/>
        </p:nvSpPr>
        <p:spPr bwMode="auto">
          <a:xfrm flipH="1">
            <a:off x="1684807" y="1984512"/>
            <a:ext cx="69895" cy="0"/>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116" name="Rectangle 37">
            <a:extLst>
              <a:ext uri="{FF2B5EF4-FFF2-40B4-BE49-F238E27FC236}">
                <a16:creationId xmlns:a16="http://schemas.microsoft.com/office/drawing/2014/main" id="{1F1E2B63-40B7-C24D-8AD8-DB632A6D223A}"/>
              </a:ext>
            </a:extLst>
          </p:cNvPr>
          <p:cNvSpPr>
            <a:spLocks noChangeArrowheads="1"/>
          </p:cNvSpPr>
          <p:nvPr/>
        </p:nvSpPr>
        <p:spPr bwMode="auto">
          <a:xfrm>
            <a:off x="1384860" y="246937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250</a:t>
            </a:r>
          </a:p>
        </p:txBody>
      </p:sp>
      <p:sp>
        <p:nvSpPr>
          <p:cNvPr id="117" name="Rectangle 38">
            <a:extLst>
              <a:ext uri="{FF2B5EF4-FFF2-40B4-BE49-F238E27FC236}">
                <a16:creationId xmlns:a16="http://schemas.microsoft.com/office/drawing/2014/main" id="{2A938992-7085-C04B-A4E4-EBB415D7FABF}"/>
              </a:ext>
            </a:extLst>
          </p:cNvPr>
          <p:cNvSpPr>
            <a:spLocks noChangeArrowheads="1"/>
          </p:cNvSpPr>
          <p:nvPr/>
        </p:nvSpPr>
        <p:spPr bwMode="auto">
          <a:xfrm>
            <a:off x="1384859" y="2194686"/>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200" b="0" i="0" dirty="0">
                <a:cs typeface="Arial" panose="020B0604020202020204" pitchFamily="34" charset="0"/>
              </a:rPr>
              <a:t>3</a:t>
            </a:r>
            <a:r>
              <a:rPr kumimoji="0" lang="en-US" altLang="en-US" sz="1200" b="0" i="0" u="none" strike="noStrike" cap="none" normalizeH="0" baseline="0" dirty="0">
                <a:ln>
                  <a:noFill/>
                </a:ln>
                <a:effectLst/>
                <a:cs typeface="Arial" panose="020B0604020202020204" pitchFamily="34" charset="0"/>
              </a:rPr>
              <a:t>00</a:t>
            </a:r>
          </a:p>
        </p:txBody>
      </p:sp>
      <p:sp>
        <p:nvSpPr>
          <p:cNvPr id="118" name="Rectangle 39">
            <a:extLst>
              <a:ext uri="{FF2B5EF4-FFF2-40B4-BE49-F238E27FC236}">
                <a16:creationId xmlns:a16="http://schemas.microsoft.com/office/drawing/2014/main" id="{29E36041-E5A9-1F4C-A130-81AD1D40EF50}"/>
              </a:ext>
            </a:extLst>
          </p:cNvPr>
          <p:cNvSpPr>
            <a:spLocks noChangeArrowheads="1"/>
          </p:cNvSpPr>
          <p:nvPr/>
        </p:nvSpPr>
        <p:spPr bwMode="auto">
          <a:xfrm>
            <a:off x="1384859" y="188210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200" b="0" i="0" dirty="0">
                <a:cs typeface="Arial" panose="020B0604020202020204" pitchFamily="34" charset="0"/>
              </a:rPr>
              <a:t>3</a:t>
            </a:r>
            <a:r>
              <a:rPr kumimoji="0" lang="en-US" altLang="en-US" sz="1200" b="0" i="0" u="none" strike="noStrike" cap="none" normalizeH="0" baseline="0" dirty="0">
                <a:ln>
                  <a:noFill/>
                </a:ln>
                <a:effectLst/>
                <a:cs typeface="Arial" panose="020B0604020202020204" pitchFamily="34" charset="0"/>
              </a:rPr>
              <a:t>50</a:t>
            </a:r>
          </a:p>
        </p:txBody>
      </p:sp>
      <p:sp>
        <p:nvSpPr>
          <p:cNvPr id="119" name="Rectangle 40">
            <a:extLst>
              <a:ext uri="{FF2B5EF4-FFF2-40B4-BE49-F238E27FC236}">
                <a16:creationId xmlns:a16="http://schemas.microsoft.com/office/drawing/2014/main" id="{B2FC853A-2326-5E4A-B1C9-C1D03C37B9A4}"/>
              </a:ext>
            </a:extLst>
          </p:cNvPr>
          <p:cNvSpPr>
            <a:spLocks noChangeArrowheads="1"/>
          </p:cNvSpPr>
          <p:nvPr/>
        </p:nvSpPr>
        <p:spPr bwMode="auto">
          <a:xfrm>
            <a:off x="1384859" y="1585489"/>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200" b="0" i="0" dirty="0">
                <a:cs typeface="Arial" panose="020B0604020202020204" pitchFamily="34" charset="0"/>
              </a:rPr>
              <a:t>4</a:t>
            </a:r>
            <a:r>
              <a:rPr kumimoji="0" lang="en-US" altLang="en-US" sz="1200" b="0" i="0" u="none" strike="noStrike" cap="none" normalizeH="0" baseline="0" dirty="0">
                <a:ln>
                  <a:noFill/>
                </a:ln>
                <a:effectLst/>
                <a:cs typeface="Arial" panose="020B0604020202020204" pitchFamily="34" charset="0"/>
              </a:rPr>
              <a:t>00</a:t>
            </a:r>
          </a:p>
        </p:txBody>
      </p:sp>
      <p:sp>
        <p:nvSpPr>
          <p:cNvPr id="19" name="Rectangle 37">
            <a:extLst>
              <a:ext uri="{FF2B5EF4-FFF2-40B4-BE49-F238E27FC236}">
                <a16:creationId xmlns:a16="http://schemas.microsoft.com/office/drawing/2014/main" id="{77A5F794-24BF-7DDA-E550-DAFCC3F96AAE}"/>
              </a:ext>
            </a:extLst>
          </p:cNvPr>
          <p:cNvSpPr>
            <a:spLocks noChangeArrowheads="1"/>
          </p:cNvSpPr>
          <p:nvPr/>
        </p:nvSpPr>
        <p:spPr bwMode="auto">
          <a:xfrm>
            <a:off x="1469820" y="363610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50</a:t>
            </a:r>
          </a:p>
        </p:txBody>
      </p:sp>
      <p:sp>
        <p:nvSpPr>
          <p:cNvPr id="20" name="Rectangle 38">
            <a:extLst>
              <a:ext uri="{FF2B5EF4-FFF2-40B4-BE49-F238E27FC236}">
                <a16:creationId xmlns:a16="http://schemas.microsoft.com/office/drawing/2014/main" id="{63091F5A-34A4-B34C-49DB-1F1E700455A6}"/>
              </a:ext>
            </a:extLst>
          </p:cNvPr>
          <p:cNvSpPr>
            <a:spLocks noChangeArrowheads="1"/>
          </p:cNvSpPr>
          <p:nvPr/>
        </p:nvSpPr>
        <p:spPr bwMode="auto">
          <a:xfrm>
            <a:off x="1384859" y="3344062"/>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100</a:t>
            </a:r>
          </a:p>
        </p:txBody>
      </p:sp>
      <p:sp>
        <p:nvSpPr>
          <p:cNvPr id="21" name="Rectangle 39">
            <a:extLst>
              <a:ext uri="{FF2B5EF4-FFF2-40B4-BE49-F238E27FC236}">
                <a16:creationId xmlns:a16="http://schemas.microsoft.com/office/drawing/2014/main" id="{FC7B4F9B-39CC-5B7A-5D36-AEB4C2CEAC7A}"/>
              </a:ext>
            </a:extLst>
          </p:cNvPr>
          <p:cNvSpPr>
            <a:spLocks noChangeArrowheads="1"/>
          </p:cNvSpPr>
          <p:nvPr/>
        </p:nvSpPr>
        <p:spPr bwMode="auto">
          <a:xfrm>
            <a:off x="1384859" y="304305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150</a:t>
            </a:r>
          </a:p>
        </p:txBody>
      </p:sp>
      <p:sp>
        <p:nvSpPr>
          <p:cNvPr id="22" name="Rectangle 40">
            <a:extLst>
              <a:ext uri="{FF2B5EF4-FFF2-40B4-BE49-F238E27FC236}">
                <a16:creationId xmlns:a16="http://schemas.microsoft.com/office/drawing/2014/main" id="{439A59BA-0480-02FD-5E93-F418631E3753}"/>
              </a:ext>
            </a:extLst>
          </p:cNvPr>
          <p:cNvSpPr>
            <a:spLocks noChangeArrowheads="1"/>
          </p:cNvSpPr>
          <p:nvPr/>
        </p:nvSpPr>
        <p:spPr bwMode="auto">
          <a:xfrm>
            <a:off x="1384859" y="274644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200</a:t>
            </a:r>
          </a:p>
        </p:txBody>
      </p:sp>
      <p:sp>
        <p:nvSpPr>
          <p:cNvPr id="147" name="Text Box 71">
            <a:extLst>
              <a:ext uri="{FF2B5EF4-FFF2-40B4-BE49-F238E27FC236}">
                <a16:creationId xmlns:a16="http://schemas.microsoft.com/office/drawing/2014/main" id="{028FFC8B-3750-E842-887F-B9759CCB2BEC}"/>
              </a:ext>
            </a:extLst>
          </p:cNvPr>
          <p:cNvSpPr txBox="1">
            <a:spLocks noChangeArrowheads="1"/>
          </p:cNvSpPr>
          <p:nvPr/>
        </p:nvSpPr>
        <p:spPr bwMode="auto">
          <a:xfrm>
            <a:off x="7177197" y="4623110"/>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79</a:t>
            </a:r>
          </a:p>
        </p:txBody>
      </p:sp>
      <p:sp>
        <p:nvSpPr>
          <p:cNvPr id="146" name="Text Box 69">
            <a:extLst>
              <a:ext uri="{FF2B5EF4-FFF2-40B4-BE49-F238E27FC236}">
                <a16:creationId xmlns:a16="http://schemas.microsoft.com/office/drawing/2014/main" id="{22EA20E6-5277-6146-89DD-798F0528CF84}"/>
              </a:ext>
            </a:extLst>
          </p:cNvPr>
          <p:cNvSpPr txBox="1">
            <a:spLocks noChangeArrowheads="1"/>
          </p:cNvSpPr>
          <p:nvPr/>
        </p:nvSpPr>
        <p:spPr bwMode="auto">
          <a:xfrm>
            <a:off x="6587716" y="4623110"/>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124</a:t>
            </a:r>
          </a:p>
        </p:txBody>
      </p:sp>
      <p:sp>
        <p:nvSpPr>
          <p:cNvPr id="155" name="Text Box 69">
            <a:extLst>
              <a:ext uri="{FF2B5EF4-FFF2-40B4-BE49-F238E27FC236}">
                <a16:creationId xmlns:a16="http://schemas.microsoft.com/office/drawing/2014/main" id="{DF712287-B33D-3943-A23D-0B2190A817CE}"/>
              </a:ext>
            </a:extLst>
          </p:cNvPr>
          <p:cNvSpPr txBox="1">
            <a:spLocks noChangeArrowheads="1"/>
          </p:cNvSpPr>
          <p:nvPr/>
        </p:nvSpPr>
        <p:spPr bwMode="auto">
          <a:xfrm>
            <a:off x="6616569" y="4799879"/>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84</a:t>
            </a:r>
          </a:p>
        </p:txBody>
      </p:sp>
      <p:sp>
        <p:nvSpPr>
          <p:cNvPr id="156" name="Text Box 71">
            <a:extLst>
              <a:ext uri="{FF2B5EF4-FFF2-40B4-BE49-F238E27FC236}">
                <a16:creationId xmlns:a16="http://schemas.microsoft.com/office/drawing/2014/main" id="{592E8FF9-2406-8248-948D-6ACA07B62D0A}"/>
              </a:ext>
            </a:extLst>
          </p:cNvPr>
          <p:cNvSpPr txBox="1">
            <a:spLocks noChangeArrowheads="1"/>
          </p:cNvSpPr>
          <p:nvPr/>
        </p:nvSpPr>
        <p:spPr bwMode="auto">
          <a:xfrm>
            <a:off x="7173216" y="4799879"/>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59</a:t>
            </a:r>
          </a:p>
        </p:txBody>
      </p:sp>
      <p:sp>
        <p:nvSpPr>
          <p:cNvPr id="32" name="Text Box 71">
            <a:extLst>
              <a:ext uri="{FF2B5EF4-FFF2-40B4-BE49-F238E27FC236}">
                <a16:creationId xmlns:a16="http://schemas.microsoft.com/office/drawing/2014/main" id="{73386575-3B00-C7C5-8902-A1F361901232}"/>
              </a:ext>
            </a:extLst>
          </p:cNvPr>
          <p:cNvSpPr txBox="1">
            <a:spLocks noChangeArrowheads="1"/>
          </p:cNvSpPr>
          <p:nvPr/>
        </p:nvSpPr>
        <p:spPr bwMode="auto">
          <a:xfrm>
            <a:off x="6035228" y="4623110"/>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138</a:t>
            </a:r>
          </a:p>
        </p:txBody>
      </p:sp>
      <p:sp>
        <p:nvSpPr>
          <p:cNvPr id="34" name="Text Box 69">
            <a:extLst>
              <a:ext uri="{FF2B5EF4-FFF2-40B4-BE49-F238E27FC236}">
                <a16:creationId xmlns:a16="http://schemas.microsoft.com/office/drawing/2014/main" id="{7142BB85-87BD-644E-14E7-CE927E87CC3F}"/>
              </a:ext>
            </a:extLst>
          </p:cNvPr>
          <p:cNvSpPr txBox="1">
            <a:spLocks noChangeArrowheads="1"/>
          </p:cNvSpPr>
          <p:nvPr/>
        </p:nvSpPr>
        <p:spPr bwMode="auto">
          <a:xfrm>
            <a:off x="4917103" y="4623110"/>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167</a:t>
            </a:r>
          </a:p>
        </p:txBody>
      </p:sp>
      <p:sp>
        <p:nvSpPr>
          <p:cNvPr id="35" name="Text Box 69">
            <a:extLst>
              <a:ext uri="{FF2B5EF4-FFF2-40B4-BE49-F238E27FC236}">
                <a16:creationId xmlns:a16="http://schemas.microsoft.com/office/drawing/2014/main" id="{147E2000-BF86-5238-0A82-F60DA0EFA120}"/>
              </a:ext>
            </a:extLst>
          </p:cNvPr>
          <p:cNvSpPr txBox="1">
            <a:spLocks noChangeArrowheads="1"/>
          </p:cNvSpPr>
          <p:nvPr/>
        </p:nvSpPr>
        <p:spPr bwMode="auto">
          <a:xfrm>
            <a:off x="4917103" y="4799879"/>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120</a:t>
            </a:r>
          </a:p>
        </p:txBody>
      </p:sp>
      <p:sp>
        <p:nvSpPr>
          <p:cNvPr id="36" name="Text Box 71">
            <a:extLst>
              <a:ext uri="{FF2B5EF4-FFF2-40B4-BE49-F238E27FC236}">
                <a16:creationId xmlns:a16="http://schemas.microsoft.com/office/drawing/2014/main" id="{B1C6174A-F780-82A2-8D63-2CA1FA203BB8}"/>
              </a:ext>
            </a:extLst>
          </p:cNvPr>
          <p:cNvSpPr txBox="1">
            <a:spLocks noChangeArrowheads="1"/>
          </p:cNvSpPr>
          <p:nvPr/>
        </p:nvSpPr>
        <p:spPr bwMode="auto">
          <a:xfrm>
            <a:off x="6064081" y="4799879"/>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94</a:t>
            </a:r>
          </a:p>
        </p:txBody>
      </p:sp>
      <p:grpSp>
        <p:nvGrpSpPr>
          <p:cNvPr id="43" name="Group 42">
            <a:extLst>
              <a:ext uri="{FF2B5EF4-FFF2-40B4-BE49-F238E27FC236}">
                <a16:creationId xmlns:a16="http://schemas.microsoft.com/office/drawing/2014/main" id="{C5E6A7AA-D095-92F3-8E20-F98F11A08FCF}"/>
              </a:ext>
            </a:extLst>
          </p:cNvPr>
          <p:cNvGrpSpPr/>
          <p:nvPr/>
        </p:nvGrpSpPr>
        <p:grpSpPr>
          <a:xfrm>
            <a:off x="1764063" y="1440762"/>
            <a:ext cx="5567466" cy="2567945"/>
            <a:chOff x="3644901" y="1029379"/>
            <a:chExt cx="5473700" cy="4083050"/>
          </a:xfrm>
        </p:grpSpPr>
        <p:sp>
          <p:nvSpPr>
            <p:cNvPr id="41" name="Freeform 60">
              <a:extLst>
                <a:ext uri="{FF2B5EF4-FFF2-40B4-BE49-F238E27FC236}">
                  <a16:creationId xmlns:a16="http://schemas.microsoft.com/office/drawing/2014/main" id="{E6DB9591-12F0-9315-89D3-0067D069488F}"/>
                </a:ext>
              </a:extLst>
            </p:cNvPr>
            <p:cNvSpPr>
              <a:spLocks/>
            </p:cNvSpPr>
            <p:nvPr/>
          </p:nvSpPr>
          <p:spPr bwMode="auto">
            <a:xfrm>
              <a:off x="3644901" y="2240641"/>
              <a:ext cx="5473700" cy="2871788"/>
            </a:xfrm>
            <a:custGeom>
              <a:avLst/>
              <a:gdLst>
                <a:gd name="T0" fmla="*/ 3 w 574"/>
                <a:gd name="T1" fmla="*/ 295 h 301"/>
                <a:gd name="T2" fmla="*/ 8 w 574"/>
                <a:gd name="T3" fmla="*/ 291 h 301"/>
                <a:gd name="T4" fmla="*/ 20 w 574"/>
                <a:gd name="T5" fmla="*/ 284 h 301"/>
                <a:gd name="T6" fmla="*/ 27 w 574"/>
                <a:gd name="T7" fmla="*/ 276 h 301"/>
                <a:gd name="T8" fmla="*/ 30 w 574"/>
                <a:gd name="T9" fmla="*/ 271 h 301"/>
                <a:gd name="T10" fmla="*/ 39 w 574"/>
                <a:gd name="T11" fmla="*/ 266 h 301"/>
                <a:gd name="T12" fmla="*/ 47 w 574"/>
                <a:gd name="T13" fmla="*/ 259 h 301"/>
                <a:gd name="T14" fmla="*/ 53 w 574"/>
                <a:gd name="T15" fmla="*/ 253 h 301"/>
                <a:gd name="T16" fmla="*/ 58 w 574"/>
                <a:gd name="T17" fmla="*/ 247 h 301"/>
                <a:gd name="T18" fmla="*/ 65 w 574"/>
                <a:gd name="T19" fmla="*/ 241 h 301"/>
                <a:gd name="T20" fmla="*/ 69 w 574"/>
                <a:gd name="T21" fmla="*/ 233 h 301"/>
                <a:gd name="T22" fmla="*/ 76 w 574"/>
                <a:gd name="T23" fmla="*/ 228 h 301"/>
                <a:gd name="T24" fmla="*/ 83 w 574"/>
                <a:gd name="T25" fmla="*/ 221 h 301"/>
                <a:gd name="T26" fmla="*/ 89 w 574"/>
                <a:gd name="T27" fmla="*/ 217 h 301"/>
                <a:gd name="T28" fmla="*/ 98 w 574"/>
                <a:gd name="T29" fmla="*/ 210 h 301"/>
                <a:gd name="T30" fmla="*/ 105 w 574"/>
                <a:gd name="T31" fmla="*/ 204 h 301"/>
                <a:gd name="T32" fmla="*/ 109 w 574"/>
                <a:gd name="T33" fmla="*/ 199 h 301"/>
                <a:gd name="T34" fmla="*/ 119 w 574"/>
                <a:gd name="T35" fmla="*/ 191 h 301"/>
                <a:gd name="T36" fmla="*/ 127 w 574"/>
                <a:gd name="T37" fmla="*/ 187 h 301"/>
                <a:gd name="T38" fmla="*/ 139 w 574"/>
                <a:gd name="T39" fmla="*/ 182 h 301"/>
                <a:gd name="T40" fmla="*/ 156 w 574"/>
                <a:gd name="T41" fmla="*/ 175 h 301"/>
                <a:gd name="T42" fmla="*/ 167 w 574"/>
                <a:gd name="T43" fmla="*/ 170 h 301"/>
                <a:gd name="T44" fmla="*/ 187 w 574"/>
                <a:gd name="T45" fmla="*/ 162 h 301"/>
                <a:gd name="T46" fmla="*/ 197 w 574"/>
                <a:gd name="T47" fmla="*/ 156 h 301"/>
                <a:gd name="T48" fmla="*/ 207 w 574"/>
                <a:gd name="T49" fmla="*/ 148 h 301"/>
                <a:gd name="T50" fmla="*/ 222 w 574"/>
                <a:gd name="T51" fmla="*/ 141 h 301"/>
                <a:gd name="T52" fmla="*/ 235 w 574"/>
                <a:gd name="T53" fmla="*/ 134 h 301"/>
                <a:gd name="T54" fmla="*/ 250 w 574"/>
                <a:gd name="T55" fmla="*/ 129 h 301"/>
                <a:gd name="T56" fmla="*/ 259 w 574"/>
                <a:gd name="T57" fmla="*/ 121 h 301"/>
                <a:gd name="T58" fmla="*/ 269 w 574"/>
                <a:gd name="T59" fmla="*/ 115 h 301"/>
                <a:gd name="T60" fmla="*/ 282 w 574"/>
                <a:gd name="T61" fmla="*/ 110 h 301"/>
                <a:gd name="T62" fmla="*/ 294 w 574"/>
                <a:gd name="T63" fmla="*/ 105 h 301"/>
                <a:gd name="T64" fmla="*/ 302 w 574"/>
                <a:gd name="T65" fmla="*/ 99 h 301"/>
                <a:gd name="T66" fmla="*/ 306 w 574"/>
                <a:gd name="T67" fmla="*/ 91 h 301"/>
                <a:gd name="T68" fmla="*/ 312 w 574"/>
                <a:gd name="T69" fmla="*/ 86 h 301"/>
                <a:gd name="T70" fmla="*/ 327 w 574"/>
                <a:gd name="T71" fmla="*/ 78 h 301"/>
                <a:gd name="T72" fmla="*/ 339 w 574"/>
                <a:gd name="T73" fmla="*/ 73 h 301"/>
                <a:gd name="T74" fmla="*/ 359 w 574"/>
                <a:gd name="T75" fmla="*/ 68 h 301"/>
                <a:gd name="T76" fmla="*/ 373 w 574"/>
                <a:gd name="T77" fmla="*/ 60 h 301"/>
                <a:gd name="T78" fmla="*/ 386 w 574"/>
                <a:gd name="T79" fmla="*/ 55 h 301"/>
                <a:gd name="T80" fmla="*/ 405 w 574"/>
                <a:gd name="T81" fmla="*/ 50 h 301"/>
                <a:gd name="T82" fmla="*/ 421 w 574"/>
                <a:gd name="T83" fmla="*/ 45 h 301"/>
                <a:gd name="T84" fmla="*/ 438 w 574"/>
                <a:gd name="T85" fmla="*/ 39 h 301"/>
                <a:gd name="T86" fmla="*/ 455 w 574"/>
                <a:gd name="T87" fmla="*/ 32 h 301"/>
                <a:gd name="T88" fmla="*/ 469 w 574"/>
                <a:gd name="T89" fmla="*/ 27 h 301"/>
                <a:gd name="T90" fmla="*/ 484 w 574"/>
                <a:gd name="T91" fmla="*/ 21 h 301"/>
                <a:gd name="T92" fmla="*/ 509 w 574"/>
                <a:gd name="T93" fmla="*/ 15 h 301"/>
                <a:gd name="T94" fmla="*/ 532 w 574"/>
                <a:gd name="T95" fmla="*/ 13 h 301"/>
                <a:gd name="T96" fmla="*/ 555 w 574"/>
                <a:gd name="T97" fmla="*/ 9 h 301"/>
                <a:gd name="T98" fmla="*/ 562 w 574"/>
                <a:gd name="T99" fmla="*/ 4 h 301"/>
                <a:gd name="T100" fmla="*/ 567 w 574"/>
                <a:gd name="T101" fmla="*/ 1 h 301"/>
                <a:gd name="T102" fmla="*/ 571 w 574"/>
                <a:gd name="T103" fmla="*/ 0 h 301"/>
                <a:gd name="T104" fmla="*/ 573 w 574"/>
                <a:gd name="T105" fmla="*/ 0 h 301"/>
                <a:gd name="T106" fmla="*/ 574 w 574"/>
                <a:gd name="T107" fmla="*/ 0 h 301"/>
                <a:gd name="T108" fmla="*/ 574 w 574"/>
                <a:gd name="T109" fmla="*/ 0 h 301"/>
                <a:gd name="T110" fmla="*/ 574 w 574"/>
                <a:gd name="T111" fmla="*/ 0 h 301"/>
                <a:gd name="T112" fmla="*/ 574 w 574"/>
                <a:gd name="T113" fmla="*/ 0 h 301"/>
                <a:gd name="T114" fmla="*/ 574 w 574"/>
                <a:gd name="T115" fmla="*/ 0 h 301"/>
                <a:gd name="T116" fmla="*/ 574 w 574"/>
                <a:gd name="T117" fmla="*/ 0 h 301"/>
                <a:gd name="T118" fmla="*/ 574 w 574"/>
                <a:gd name="T119" fmla="*/ 0 h 301"/>
                <a:gd name="T120" fmla="*/ 574 w 57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4" h="301">
                  <a:moveTo>
                    <a:pt x="0" y="301"/>
                  </a:moveTo>
                  <a:lnTo>
                    <a:pt x="1" y="301"/>
                  </a:lnTo>
                  <a:lnTo>
                    <a:pt x="1" y="300"/>
                  </a:lnTo>
                  <a:lnTo>
                    <a:pt x="2" y="300"/>
                  </a:lnTo>
                  <a:lnTo>
                    <a:pt x="2" y="300"/>
                  </a:lnTo>
                  <a:lnTo>
                    <a:pt x="2" y="300"/>
                  </a:lnTo>
                  <a:lnTo>
                    <a:pt x="2" y="299"/>
                  </a:lnTo>
                  <a:lnTo>
                    <a:pt x="2" y="299"/>
                  </a:lnTo>
                  <a:lnTo>
                    <a:pt x="2" y="298"/>
                  </a:lnTo>
                  <a:lnTo>
                    <a:pt x="2" y="298"/>
                  </a:lnTo>
                  <a:lnTo>
                    <a:pt x="2" y="298"/>
                  </a:lnTo>
                  <a:lnTo>
                    <a:pt x="2" y="298"/>
                  </a:lnTo>
                  <a:lnTo>
                    <a:pt x="2" y="297"/>
                  </a:lnTo>
                  <a:lnTo>
                    <a:pt x="2" y="297"/>
                  </a:lnTo>
                  <a:lnTo>
                    <a:pt x="2" y="296"/>
                  </a:lnTo>
                  <a:lnTo>
                    <a:pt x="2" y="296"/>
                  </a:lnTo>
                  <a:lnTo>
                    <a:pt x="2" y="295"/>
                  </a:lnTo>
                  <a:lnTo>
                    <a:pt x="3" y="295"/>
                  </a:lnTo>
                  <a:lnTo>
                    <a:pt x="3" y="295"/>
                  </a:lnTo>
                  <a:lnTo>
                    <a:pt x="3" y="295"/>
                  </a:lnTo>
                  <a:lnTo>
                    <a:pt x="3" y="295"/>
                  </a:lnTo>
                  <a:lnTo>
                    <a:pt x="3" y="295"/>
                  </a:lnTo>
                  <a:lnTo>
                    <a:pt x="3" y="294"/>
                  </a:lnTo>
                  <a:lnTo>
                    <a:pt x="4" y="294"/>
                  </a:lnTo>
                  <a:lnTo>
                    <a:pt x="4" y="294"/>
                  </a:lnTo>
                  <a:lnTo>
                    <a:pt x="5" y="294"/>
                  </a:lnTo>
                  <a:lnTo>
                    <a:pt x="5" y="294"/>
                  </a:lnTo>
                  <a:lnTo>
                    <a:pt x="5" y="294"/>
                  </a:lnTo>
                  <a:lnTo>
                    <a:pt x="5" y="293"/>
                  </a:lnTo>
                  <a:lnTo>
                    <a:pt x="6" y="293"/>
                  </a:lnTo>
                  <a:lnTo>
                    <a:pt x="6" y="292"/>
                  </a:lnTo>
                  <a:lnTo>
                    <a:pt x="6" y="292"/>
                  </a:lnTo>
                  <a:lnTo>
                    <a:pt x="6" y="292"/>
                  </a:lnTo>
                  <a:lnTo>
                    <a:pt x="7" y="292"/>
                  </a:lnTo>
                  <a:lnTo>
                    <a:pt x="7" y="292"/>
                  </a:lnTo>
                  <a:lnTo>
                    <a:pt x="7" y="292"/>
                  </a:lnTo>
                  <a:lnTo>
                    <a:pt x="7" y="292"/>
                  </a:lnTo>
                  <a:lnTo>
                    <a:pt x="7" y="292"/>
                  </a:lnTo>
                  <a:lnTo>
                    <a:pt x="7" y="291"/>
                  </a:lnTo>
                  <a:lnTo>
                    <a:pt x="8" y="291"/>
                  </a:lnTo>
                  <a:lnTo>
                    <a:pt x="8" y="290"/>
                  </a:lnTo>
                  <a:lnTo>
                    <a:pt x="9" y="290"/>
                  </a:lnTo>
                  <a:lnTo>
                    <a:pt x="9" y="290"/>
                  </a:lnTo>
                  <a:lnTo>
                    <a:pt x="9" y="290"/>
                  </a:lnTo>
                  <a:lnTo>
                    <a:pt x="9" y="289"/>
                  </a:lnTo>
                  <a:lnTo>
                    <a:pt x="11" y="289"/>
                  </a:lnTo>
                  <a:lnTo>
                    <a:pt x="11" y="288"/>
                  </a:lnTo>
                  <a:lnTo>
                    <a:pt x="13" y="288"/>
                  </a:lnTo>
                  <a:lnTo>
                    <a:pt x="13" y="288"/>
                  </a:lnTo>
                  <a:lnTo>
                    <a:pt x="13" y="288"/>
                  </a:lnTo>
                  <a:lnTo>
                    <a:pt x="13" y="287"/>
                  </a:lnTo>
                  <a:lnTo>
                    <a:pt x="15" y="287"/>
                  </a:lnTo>
                  <a:lnTo>
                    <a:pt x="15" y="286"/>
                  </a:lnTo>
                  <a:lnTo>
                    <a:pt x="17" y="286"/>
                  </a:lnTo>
                  <a:lnTo>
                    <a:pt x="17" y="285"/>
                  </a:lnTo>
                  <a:lnTo>
                    <a:pt x="18" y="285"/>
                  </a:lnTo>
                  <a:lnTo>
                    <a:pt x="18" y="284"/>
                  </a:lnTo>
                  <a:lnTo>
                    <a:pt x="19" y="284"/>
                  </a:lnTo>
                  <a:lnTo>
                    <a:pt x="19" y="284"/>
                  </a:lnTo>
                  <a:lnTo>
                    <a:pt x="20" y="284"/>
                  </a:lnTo>
                  <a:lnTo>
                    <a:pt x="20" y="283"/>
                  </a:lnTo>
                  <a:lnTo>
                    <a:pt x="21" y="283"/>
                  </a:lnTo>
                  <a:lnTo>
                    <a:pt x="21" y="282"/>
                  </a:lnTo>
                  <a:lnTo>
                    <a:pt x="23" y="282"/>
                  </a:lnTo>
                  <a:lnTo>
                    <a:pt x="23" y="281"/>
                  </a:lnTo>
                  <a:lnTo>
                    <a:pt x="23" y="281"/>
                  </a:lnTo>
                  <a:lnTo>
                    <a:pt x="23" y="280"/>
                  </a:lnTo>
                  <a:lnTo>
                    <a:pt x="24" y="280"/>
                  </a:lnTo>
                  <a:lnTo>
                    <a:pt x="24" y="280"/>
                  </a:lnTo>
                  <a:lnTo>
                    <a:pt x="24" y="280"/>
                  </a:lnTo>
                  <a:lnTo>
                    <a:pt x="24" y="279"/>
                  </a:lnTo>
                  <a:lnTo>
                    <a:pt x="24" y="279"/>
                  </a:lnTo>
                  <a:lnTo>
                    <a:pt x="24" y="278"/>
                  </a:lnTo>
                  <a:lnTo>
                    <a:pt x="25" y="278"/>
                  </a:lnTo>
                  <a:lnTo>
                    <a:pt x="25" y="277"/>
                  </a:lnTo>
                  <a:lnTo>
                    <a:pt x="25" y="277"/>
                  </a:lnTo>
                  <a:lnTo>
                    <a:pt x="25" y="276"/>
                  </a:lnTo>
                  <a:lnTo>
                    <a:pt x="26" y="276"/>
                  </a:lnTo>
                  <a:lnTo>
                    <a:pt x="26" y="276"/>
                  </a:lnTo>
                  <a:lnTo>
                    <a:pt x="27" y="276"/>
                  </a:lnTo>
                  <a:lnTo>
                    <a:pt x="27" y="276"/>
                  </a:lnTo>
                  <a:lnTo>
                    <a:pt x="27" y="276"/>
                  </a:lnTo>
                  <a:lnTo>
                    <a:pt x="27" y="275"/>
                  </a:lnTo>
                  <a:lnTo>
                    <a:pt x="27" y="275"/>
                  </a:lnTo>
                  <a:lnTo>
                    <a:pt x="27" y="275"/>
                  </a:lnTo>
                  <a:lnTo>
                    <a:pt x="27" y="275"/>
                  </a:lnTo>
                  <a:lnTo>
                    <a:pt x="27" y="275"/>
                  </a:lnTo>
                  <a:lnTo>
                    <a:pt x="27" y="275"/>
                  </a:lnTo>
                  <a:lnTo>
                    <a:pt x="27" y="274"/>
                  </a:lnTo>
                  <a:lnTo>
                    <a:pt x="28" y="274"/>
                  </a:lnTo>
                  <a:lnTo>
                    <a:pt x="28" y="273"/>
                  </a:lnTo>
                  <a:lnTo>
                    <a:pt x="29" y="273"/>
                  </a:lnTo>
                  <a:lnTo>
                    <a:pt x="29" y="272"/>
                  </a:lnTo>
                  <a:lnTo>
                    <a:pt x="29" y="272"/>
                  </a:lnTo>
                  <a:lnTo>
                    <a:pt x="29" y="272"/>
                  </a:lnTo>
                  <a:lnTo>
                    <a:pt x="29" y="272"/>
                  </a:lnTo>
                  <a:lnTo>
                    <a:pt x="29" y="271"/>
                  </a:lnTo>
                  <a:lnTo>
                    <a:pt x="29" y="271"/>
                  </a:lnTo>
                  <a:lnTo>
                    <a:pt x="29" y="271"/>
                  </a:lnTo>
                  <a:lnTo>
                    <a:pt x="30" y="271"/>
                  </a:lnTo>
                  <a:lnTo>
                    <a:pt x="30" y="270"/>
                  </a:lnTo>
                  <a:lnTo>
                    <a:pt x="31" y="270"/>
                  </a:lnTo>
                  <a:lnTo>
                    <a:pt x="31" y="270"/>
                  </a:lnTo>
                  <a:lnTo>
                    <a:pt x="32" y="270"/>
                  </a:lnTo>
                  <a:lnTo>
                    <a:pt x="32" y="269"/>
                  </a:lnTo>
                  <a:lnTo>
                    <a:pt x="32" y="269"/>
                  </a:lnTo>
                  <a:lnTo>
                    <a:pt x="32" y="268"/>
                  </a:lnTo>
                  <a:lnTo>
                    <a:pt x="33" y="268"/>
                  </a:lnTo>
                  <a:lnTo>
                    <a:pt x="33" y="268"/>
                  </a:lnTo>
                  <a:lnTo>
                    <a:pt x="33" y="268"/>
                  </a:lnTo>
                  <a:lnTo>
                    <a:pt x="33" y="268"/>
                  </a:lnTo>
                  <a:lnTo>
                    <a:pt x="34" y="268"/>
                  </a:lnTo>
                  <a:lnTo>
                    <a:pt x="34" y="267"/>
                  </a:lnTo>
                  <a:lnTo>
                    <a:pt x="35" y="267"/>
                  </a:lnTo>
                  <a:lnTo>
                    <a:pt x="35" y="267"/>
                  </a:lnTo>
                  <a:lnTo>
                    <a:pt x="38" y="267"/>
                  </a:lnTo>
                  <a:lnTo>
                    <a:pt x="38" y="267"/>
                  </a:lnTo>
                  <a:lnTo>
                    <a:pt x="38" y="267"/>
                  </a:lnTo>
                  <a:lnTo>
                    <a:pt x="38" y="266"/>
                  </a:lnTo>
                  <a:lnTo>
                    <a:pt x="39" y="266"/>
                  </a:lnTo>
                  <a:lnTo>
                    <a:pt x="39" y="266"/>
                  </a:lnTo>
                  <a:lnTo>
                    <a:pt x="39" y="266"/>
                  </a:lnTo>
                  <a:lnTo>
                    <a:pt x="39" y="266"/>
                  </a:lnTo>
                  <a:lnTo>
                    <a:pt x="41" y="266"/>
                  </a:lnTo>
                  <a:lnTo>
                    <a:pt x="41" y="265"/>
                  </a:lnTo>
                  <a:lnTo>
                    <a:pt x="41" y="265"/>
                  </a:lnTo>
                  <a:lnTo>
                    <a:pt x="41" y="264"/>
                  </a:lnTo>
                  <a:lnTo>
                    <a:pt x="44" y="264"/>
                  </a:lnTo>
                  <a:lnTo>
                    <a:pt x="44" y="264"/>
                  </a:lnTo>
                  <a:lnTo>
                    <a:pt x="44" y="264"/>
                  </a:lnTo>
                  <a:lnTo>
                    <a:pt x="44" y="263"/>
                  </a:lnTo>
                  <a:lnTo>
                    <a:pt x="45" y="263"/>
                  </a:lnTo>
                  <a:lnTo>
                    <a:pt x="45" y="262"/>
                  </a:lnTo>
                  <a:lnTo>
                    <a:pt x="45" y="262"/>
                  </a:lnTo>
                  <a:lnTo>
                    <a:pt x="45" y="261"/>
                  </a:lnTo>
                  <a:lnTo>
                    <a:pt x="46" y="261"/>
                  </a:lnTo>
                  <a:lnTo>
                    <a:pt x="46" y="260"/>
                  </a:lnTo>
                  <a:lnTo>
                    <a:pt x="46" y="260"/>
                  </a:lnTo>
                  <a:lnTo>
                    <a:pt x="46" y="259"/>
                  </a:lnTo>
                  <a:lnTo>
                    <a:pt x="47" y="259"/>
                  </a:lnTo>
                  <a:lnTo>
                    <a:pt x="47" y="258"/>
                  </a:lnTo>
                  <a:lnTo>
                    <a:pt x="47" y="258"/>
                  </a:lnTo>
                  <a:lnTo>
                    <a:pt x="47" y="257"/>
                  </a:lnTo>
                  <a:lnTo>
                    <a:pt x="48" y="257"/>
                  </a:lnTo>
                  <a:lnTo>
                    <a:pt x="48" y="257"/>
                  </a:lnTo>
                  <a:lnTo>
                    <a:pt x="48" y="257"/>
                  </a:lnTo>
                  <a:lnTo>
                    <a:pt x="48" y="256"/>
                  </a:lnTo>
                  <a:lnTo>
                    <a:pt x="49" y="256"/>
                  </a:lnTo>
                  <a:lnTo>
                    <a:pt x="49" y="256"/>
                  </a:lnTo>
                  <a:lnTo>
                    <a:pt x="50" y="256"/>
                  </a:lnTo>
                  <a:lnTo>
                    <a:pt x="50" y="255"/>
                  </a:lnTo>
                  <a:lnTo>
                    <a:pt x="50" y="255"/>
                  </a:lnTo>
                  <a:lnTo>
                    <a:pt x="50" y="254"/>
                  </a:lnTo>
                  <a:lnTo>
                    <a:pt x="50" y="254"/>
                  </a:lnTo>
                  <a:lnTo>
                    <a:pt x="50" y="253"/>
                  </a:lnTo>
                  <a:lnTo>
                    <a:pt x="51" y="253"/>
                  </a:lnTo>
                  <a:lnTo>
                    <a:pt x="51" y="253"/>
                  </a:lnTo>
                  <a:lnTo>
                    <a:pt x="52" y="253"/>
                  </a:lnTo>
                  <a:lnTo>
                    <a:pt x="52" y="253"/>
                  </a:lnTo>
                  <a:lnTo>
                    <a:pt x="53" y="253"/>
                  </a:lnTo>
                  <a:lnTo>
                    <a:pt x="53" y="253"/>
                  </a:lnTo>
                  <a:lnTo>
                    <a:pt x="53" y="253"/>
                  </a:lnTo>
                  <a:lnTo>
                    <a:pt x="53" y="252"/>
                  </a:lnTo>
                  <a:lnTo>
                    <a:pt x="53" y="252"/>
                  </a:lnTo>
                  <a:lnTo>
                    <a:pt x="53" y="252"/>
                  </a:lnTo>
                  <a:lnTo>
                    <a:pt x="53" y="252"/>
                  </a:lnTo>
                  <a:lnTo>
                    <a:pt x="53" y="251"/>
                  </a:lnTo>
                  <a:lnTo>
                    <a:pt x="54" y="251"/>
                  </a:lnTo>
                  <a:lnTo>
                    <a:pt x="54" y="250"/>
                  </a:lnTo>
                  <a:lnTo>
                    <a:pt x="55" y="250"/>
                  </a:lnTo>
                  <a:lnTo>
                    <a:pt x="55" y="250"/>
                  </a:lnTo>
                  <a:lnTo>
                    <a:pt x="55" y="250"/>
                  </a:lnTo>
                  <a:lnTo>
                    <a:pt x="55" y="249"/>
                  </a:lnTo>
                  <a:lnTo>
                    <a:pt x="55" y="249"/>
                  </a:lnTo>
                  <a:lnTo>
                    <a:pt x="55" y="248"/>
                  </a:lnTo>
                  <a:lnTo>
                    <a:pt x="55" y="248"/>
                  </a:lnTo>
                  <a:lnTo>
                    <a:pt x="55" y="248"/>
                  </a:lnTo>
                  <a:lnTo>
                    <a:pt x="57" y="248"/>
                  </a:lnTo>
                  <a:lnTo>
                    <a:pt x="57" y="247"/>
                  </a:lnTo>
                  <a:lnTo>
                    <a:pt x="58" y="247"/>
                  </a:lnTo>
                  <a:lnTo>
                    <a:pt x="58" y="247"/>
                  </a:lnTo>
                  <a:lnTo>
                    <a:pt x="59" y="247"/>
                  </a:lnTo>
                  <a:lnTo>
                    <a:pt x="59" y="247"/>
                  </a:lnTo>
                  <a:lnTo>
                    <a:pt x="59" y="247"/>
                  </a:lnTo>
                  <a:lnTo>
                    <a:pt x="59" y="246"/>
                  </a:lnTo>
                  <a:lnTo>
                    <a:pt x="59" y="246"/>
                  </a:lnTo>
                  <a:lnTo>
                    <a:pt x="59" y="245"/>
                  </a:lnTo>
                  <a:lnTo>
                    <a:pt x="59" y="245"/>
                  </a:lnTo>
                  <a:lnTo>
                    <a:pt x="59" y="244"/>
                  </a:lnTo>
                  <a:lnTo>
                    <a:pt x="61" y="244"/>
                  </a:lnTo>
                  <a:lnTo>
                    <a:pt x="61" y="244"/>
                  </a:lnTo>
                  <a:lnTo>
                    <a:pt x="61" y="244"/>
                  </a:lnTo>
                  <a:lnTo>
                    <a:pt x="61" y="244"/>
                  </a:lnTo>
                  <a:lnTo>
                    <a:pt x="61" y="244"/>
                  </a:lnTo>
                  <a:lnTo>
                    <a:pt x="61" y="243"/>
                  </a:lnTo>
                  <a:lnTo>
                    <a:pt x="64" y="243"/>
                  </a:lnTo>
                  <a:lnTo>
                    <a:pt x="64" y="242"/>
                  </a:lnTo>
                  <a:lnTo>
                    <a:pt x="65" y="242"/>
                  </a:lnTo>
                  <a:lnTo>
                    <a:pt x="65" y="241"/>
                  </a:lnTo>
                  <a:lnTo>
                    <a:pt x="65" y="241"/>
                  </a:lnTo>
                  <a:lnTo>
                    <a:pt x="65" y="240"/>
                  </a:lnTo>
                  <a:lnTo>
                    <a:pt x="66" y="240"/>
                  </a:lnTo>
                  <a:lnTo>
                    <a:pt x="66" y="239"/>
                  </a:lnTo>
                  <a:lnTo>
                    <a:pt x="67" y="239"/>
                  </a:lnTo>
                  <a:lnTo>
                    <a:pt x="67" y="238"/>
                  </a:lnTo>
                  <a:lnTo>
                    <a:pt x="67" y="238"/>
                  </a:lnTo>
                  <a:lnTo>
                    <a:pt x="67" y="237"/>
                  </a:lnTo>
                  <a:lnTo>
                    <a:pt x="67" y="237"/>
                  </a:lnTo>
                  <a:lnTo>
                    <a:pt x="67" y="236"/>
                  </a:lnTo>
                  <a:lnTo>
                    <a:pt x="68" y="236"/>
                  </a:lnTo>
                  <a:lnTo>
                    <a:pt x="68" y="236"/>
                  </a:lnTo>
                  <a:lnTo>
                    <a:pt x="68" y="236"/>
                  </a:lnTo>
                  <a:lnTo>
                    <a:pt x="68" y="236"/>
                  </a:lnTo>
                  <a:lnTo>
                    <a:pt x="68" y="236"/>
                  </a:lnTo>
                  <a:lnTo>
                    <a:pt x="68" y="235"/>
                  </a:lnTo>
                  <a:lnTo>
                    <a:pt x="68" y="235"/>
                  </a:lnTo>
                  <a:lnTo>
                    <a:pt x="68" y="234"/>
                  </a:lnTo>
                  <a:lnTo>
                    <a:pt x="69" y="234"/>
                  </a:lnTo>
                  <a:lnTo>
                    <a:pt x="69" y="233"/>
                  </a:lnTo>
                  <a:lnTo>
                    <a:pt x="69" y="233"/>
                  </a:lnTo>
                  <a:lnTo>
                    <a:pt x="69" y="233"/>
                  </a:lnTo>
                  <a:lnTo>
                    <a:pt x="69" y="233"/>
                  </a:lnTo>
                  <a:lnTo>
                    <a:pt x="69" y="232"/>
                  </a:lnTo>
                  <a:lnTo>
                    <a:pt x="70" y="232"/>
                  </a:lnTo>
                  <a:lnTo>
                    <a:pt x="70" y="231"/>
                  </a:lnTo>
                  <a:lnTo>
                    <a:pt x="70" y="231"/>
                  </a:lnTo>
                  <a:lnTo>
                    <a:pt x="70" y="231"/>
                  </a:lnTo>
                  <a:lnTo>
                    <a:pt x="71" y="231"/>
                  </a:lnTo>
                  <a:lnTo>
                    <a:pt x="71" y="231"/>
                  </a:lnTo>
                  <a:lnTo>
                    <a:pt x="72" y="231"/>
                  </a:lnTo>
                  <a:lnTo>
                    <a:pt x="72" y="230"/>
                  </a:lnTo>
                  <a:lnTo>
                    <a:pt x="72" y="230"/>
                  </a:lnTo>
                  <a:lnTo>
                    <a:pt x="72" y="229"/>
                  </a:lnTo>
                  <a:lnTo>
                    <a:pt x="72" y="229"/>
                  </a:lnTo>
                  <a:lnTo>
                    <a:pt x="72" y="229"/>
                  </a:lnTo>
                  <a:lnTo>
                    <a:pt x="74" y="229"/>
                  </a:lnTo>
                  <a:lnTo>
                    <a:pt x="74" y="228"/>
                  </a:lnTo>
                  <a:lnTo>
                    <a:pt x="76" y="228"/>
                  </a:lnTo>
                  <a:lnTo>
                    <a:pt x="76" y="228"/>
                  </a:lnTo>
                  <a:lnTo>
                    <a:pt x="76" y="228"/>
                  </a:lnTo>
                  <a:lnTo>
                    <a:pt x="76" y="227"/>
                  </a:lnTo>
                  <a:lnTo>
                    <a:pt x="76" y="227"/>
                  </a:lnTo>
                  <a:lnTo>
                    <a:pt x="76" y="226"/>
                  </a:lnTo>
                  <a:lnTo>
                    <a:pt x="77" y="226"/>
                  </a:lnTo>
                  <a:lnTo>
                    <a:pt x="77" y="226"/>
                  </a:lnTo>
                  <a:lnTo>
                    <a:pt x="77" y="226"/>
                  </a:lnTo>
                  <a:lnTo>
                    <a:pt x="77" y="226"/>
                  </a:lnTo>
                  <a:lnTo>
                    <a:pt x="77" y="226"/>
                  </a:lnTo>
                  <a:lnTo>
                    <a:pt x="77" y="225"/>
                  </a:lnTo>
                  <a:lnTo>
                    <a:pt x="77" y="225"/>
                  </a:lnTo>
                  <a:lnTo>
                    <a:pt x="77" y="224"/>
                  </a:lnTo>
                  <a:lnTo>
                    <a:pt x="78" y="224"/>
                  </a:lnTo>
                  <a:lnTo>
                    <a:pt x="78" y="223"/>
                  </a:lnTo>
                  <a:lnTo>
                    <a:pt x="79" y="223"/>
                  </a:lnTo>
                  <a:lnTo>
                    <a:pt x="79" y="222"/>
                  </a:lnTo>
                  <a:lnTo>
                    <a:pt x="81" y="222"/>
                  </a:lnTo>
                  <a:lnTo>
                    <a:pt x="81" y="221"/>
                  </a:lnTo>
                  <a:lnTo>
                    <a:pt x="81" y="221"/>
                  </a:lnTo>
                  <a:lnTo>
                    <a:pt x="81" y="221"/>
                  </a:lnTo>
                  <a:lnTo>
                    <a:pt x="83" y="221"/>
                  </a:lnTo>
                  <a:lnTo>
                    <a:pt x="83" y="221"/>
                  </a:lnTo>
                  <a:lnTo>
                    <a:pt x="84" y="221"/>
                  </a:lnTo>
                  <a:lnTo>
                    <a:pt x="84" y="220"/>
                  </a:lnTo>
                  <a:lnTo>
                    <a:pt x="84" y="220"/>
                  </a:lnTo>
                  <a:lnTo>
                    <a:pt x="84" y="220"/>
                  </a:lnTo>
                  <a:lnTo>
                    <a:pt x="85" y="220"/>
                  </a:lnTo>
                  <a:lnTo>
                    <a:pt x="85" y="220"/>
                  </a:lnTo>
                  <a:lnTo>
                    <a:pt x="85" y="220"/>
                  </a:lnTo>
                  <a:lnTo>
                    <a:pt x="85" y="220"/>
                  </a:lnTo>
                  <a:lnTo>
                    <a:pt x="86" y="220"/>
                  </a:lnTo>
                  <a:lnTo>
                    <a:pt x="86" y="220"/>
                  </a:lnTo>
                  <a:lnTo>
                    <a:pt x="86" y="220"/>
                  </a:lnTo>
                  <a:lnTo>
                    <a:pt x="86" y="219"/>
                  </a:lnTo>
                  <a:lnTo>
                    <a:pt x="86" y="219"/>
                  </a:lnTo>
                  <a:lnTo>
                    <a:pt x="86" y="218"/>
                  </a:lnTo>
                  <a:lnTo>
                    <a:pt x="87" y="218"/>
                  </a:lnTo>
                  <a:lnTo>
                    <a:pt x="87" y="218"/>
                  </a:lnTo>
                  <a:lnTo>
                    <a:pt x="88" y="218"/>
                  </a:lnTo>
                  <a:lnTo>
                    <a:pt x="88" y="217"/>
                  </a:lnTo>
                  <a:lnTo>
                    <a:pt x="89" y="217"/>
                  </a:lnTo>
                  <a:lnTo>
                    <a:pt x="89" y="217"/>
                  </a:lnTo>
                  <a:lnTo>
                    <a:pt x="90" y="217"/>
                  </a:lnTo>
                  <a:lnTo>
                    <a:pt x="90" y="216"/>
                  </a:lnTo>
                  <a:lnTo>
                    <a:pt x="91" y="216"/>
                  </a:lnTo>
                  <a:lnTo>
                    <a:pt x="91" y="215"/>
                  </a:lnTo>
                  <a:lnTo>
                    <a:pt x="92" y="215"/>
                  </a:lnTo>
                  <a:lnTo>
                    <a:pt x="92" y="214"/>
                  </a:lnTo>
                  <a:lnTo>
                    <a:pt x="93" y="214"/>
                  </a:lnTo>
                  <a:lnTo>
                    <a:pt x="93" y="213"/>
                  </a:lnTo>
                  <a:lnTo>
                    <a:pt x="94" y="213"/>
                  </a:lnTo>
                  <a:lnTo>
                    <a:pt x="94" y="213"/>
                  </a:lnTo>
                  <a:lnTo>
                    <a:pt x="94" y="213"/>
                  </a:lnTo>
                  <a:lnTo>
                    <a:pt x="94" y="213"/>
                  </a:lnTo>
                  <a:lnTo>
                    <a:pt x="95" y="213"/>
                  </a:lnTo>
                  <a:lnTo>
                    <a:pt x="95" y="212"/>
                  </a:lnTo>
                  <a:lnTo>
                    <a:pt x="97" y="212"/>
                  </a:lnTo>
                  <a:lnTo>
                    <a:pt x="97" y="211"/>
                  </a:lnTo>
                  <a:lnTo>
                    <a:pt x="97" y="211"/>
                  </a:lnTo>
                  <a:lnTo>
                    <a:pt x="97" y="210"/>
                  </a:lnTo>
                  <a:lnTo>
                    <a:pt x="98" y="210"/>
                  </a:lnTo>
                  <a:lnTo>
                    <a:pt x="98" y="209"/>
                  </a:lnTo>
                  <a:lnTo>
                    <a:pt x="98" y="209"/>
                  </a:lnTo>
                  <a:lnTo>
                    <a:pt x="98" y="209"/>
                  </a:lnTo>
                  <a:lnTo>
                    <a:pt x="99" y="209"/>
                  </a:lnTo>
                  <a:lnTo>
                    <a:pt x="99" y="208"/>
                  </a:lnTo>
                  <a:lnTo>
                    <a:pt x="100" y="208"/>
                  </a:lnTo>
                  <a:lnTo>
                    <a:pt x="100" y="207"/>
                  </a:lnTo>
                  <a:lnTo>
                    <a:pt x="103" y="207"/>
                  </a:lnTo>
                  <a:lnTo>
                    <a:pt x="103" y="206"/>
                  </a:lnTo>
                  <a:lnTo>
                    <a:pt x="103" y="206"/>
                  </a:lnTo>
                  <a:lnTo>
                    <a:pt x="103" y="206"/>
                  </a:lnTo>
                  <a:lnTo>
                    <a:pt x="103" y="206"/>
                  </a:lnTo>
                  <a:lnTo>
                    <a:pt x="103" y="205"/>
                  </a:lnTo>
                  <a:lnTo>
                    <a:pt x="103" y="205"/>
                  </a:lnTo>
                  <a:lnTo>
                    <a:pt x="103" y="204"/>
                  </a:lnTo>
                  <a:lnTo>
                    <a:pt x="104" y="204"/>
                  </a:lnTo>
                  <a:lnTo>
                    <a:pt x="104" y="204"/>
                  </a:lnTo>
                  <a:lnTo>
                    <a:pt x="104" y="204"/>
                  </a:lnTo>
                  <a:lnTo>
                    <a:pt x="104" y="204"/>
                  </a:lnTo>
                  <a:lnTo>
                    <a:pt x="105" y="204"/>
                  </a:lnTo>
                  <a:lnTo>
                    <a:pt x="105" y="204"/>
                  </a:lnTo>
                  <a:lnTo>
                    <a:pt x="105" y="204"/>
                  </a:lnTo>
                  <a:lnTo>
                    <a:pt x="105" y="203"/>
                  </a:lnTo>
                  <a:lnTo>
                    <a:pt x="106" y="203"/>
                  </a:lnTo>
                  <a:lnTo>
                    <a:pt x="106" y="202"/>
                  </a:lnTo>
                  <a:lnTo>
                    <a:pt x="106" y="202"/>
                  </a:lnTo>
                  <a:lnTo>
                    <a:pt x="106" y="201"/>
                  </a:lnTo>
                  <a:lnTo>
                    <a:pt x="106" y="201"/>
                  </a:lnTo>
                  <a:lnTo>
                    <a:pt x="106" y="201"/>
                  </a:lnTo>
                  <a:lnTo>
                    <a:pt x="107" y="201"/>
                  </a:lnTo>
                  <a:lnTo>
                    <a:pt x="107" y="201"/>
                  </a:lnTo>
                  <a:lnTo>
                    <a:pt x="107" y="201"/>
                  </a:lnTo>
                  <a:lnTo>
                    <a:pt x="107" y="200"/>
                  </a:lnTo>
                  <a:lnTo>
                    <a:pt x="108" y="200"/>
                  </a:lnTo>
                  <a:lnTo>
                    <a:pt x="108" y="200"/>
                  </a:lnTo>
                  <a:lnTo>
                    <a:pt x="108" y="200"/>
                  </a:lnTo>
                  <a:lnTo>
                    <a:pt x="108" y="200"/>
                  </a:lnTo>
                  <a:lnTo>
                    <a:pt x="109" y="200"/>
                  </a:lnTo>
                  <a:lnTo>
                    <a:pt x="109" y="199"/>
                  </a:lnTo>
                  <a:lnTo>
                    <a:pt x="109" y="199"/>
                  </a:lnTo>
                  <a:lnTo>
                    <a:pt x="109" y="198"/>
                  </a:lnTo>
                  <a:lnTo>
                    <a:pt x="112" y="198"/>
                  </a:lnTo>
                  <a:lnTo>
                    <a:pt x="112" y="198"/>
                  </a:lnTo>
                  <a:lnTo>
                    <a:pt x="113" y="198"/>
                  </a:lnTo>
                  <a:lnTo>
                    <a:pt x="113" y="197"/>
                  </a:lnTo>
                  <a:lnTo>
                    <a:pt x="114" y="197"/>
                  </a:lnTo>
                  <a:lnTo>
                    <a:pt x="114" y="197"/>
                  </a:lnTo>
                  <a:lnTo>
                    <a:pt x="115" y="197"/>
                  </a:lnTo>
                  <a:lnTo>
                    <a:pt x="115" y="196"/>
                  </a:lnTo>
                  <a:lnTo>
                    <a:pt x="117" y="196"/>
                  </a:lnTo>
                  <a:lnTo>
                    <a:pt x="117" y="195"/>
                  </a:lnTo>
                  <a:lnTo>
                    <a:pt x="118" y="195"/>
                  </a:lnTo>
                  <a:lnTo>
                    <a:pt x="118" y="194"/>
                  </a:lnTo>
                  <a:lnTo>
                    <a:pt x="118" y="194"/>
                  </a:lnTo>
                  <a:lnTo>
                    <a:pt x="118" y="193"/>
                  </a:lnTo>
                  <a:lnTo>
                    <a:pt x="118" y="193"/>
                  </a:lnTo>
                  <a:lnTo>
                    <a:pt x="118" y="192"/>
                  </a:lnTo>
                  <a:lnTo>
                    <a:pt x="118" y="192"/>
                  </a:lnTo>
                  <a:lnTo>
                    <a:pt x="118" y="191"/>
                  </a:lnTo>
                  <a:lnTo>
                    <a:pt x="119" y="191"/>
                  </a:lnTo>
                  <a:lnTo>
                    <a:pt x="119" y="190"/>
                  </a:lnTo>
                  <a:lnTo>
                    <a:pt x="119" y="190"/>
                  </a:lnTo>
                  <a:lnTo>
                    <a:pt x="119" y="190"/>
                  </a:lnTo>
                  <a:lnTo>
                    <a:pt x="121" y="190"/>
                  </a:lnTo>
                  <a:lnTo>
                    <a:pt x="121" y="189"/>
                  </a:lnTo>
                  <a:lnTo>
                    <a:pt x="121" y="189"/>
                  </a:lnTo>
                  <a:lnTo>
                    <a:pt x="121" y="189"/>
                  </a:lnTo>
                  <a:lnTo>
                    <a:pt x="124" y="189"/>
                  </a:lnTo>
                  <a:lnTo>
                    <a:pt x="124" y="189"/>
                  </a:lnTo>
                  <a:lnTo>
                    <a:pt x="126" y="189"/>
                  </a:lnTo>
                  <a:lnTo>
                    <a:pt x="126" y="189"/>
                  </a:lnTo>
                  <a:lnTo>
                    <a:pt x="126" y="189"/>
                  </a:lnTo>
                  <a:lnTo>
                    <a:pt x="126" y="189"/>
                  </a:lnTo>
                  <a:lnTo>
                    <a:pt x="126" y="189"/>
                  </a:lnTo>
                  <a:lnTo>
                    <a:pt x="126" y="188"/>
                  </a:lnTo>
                  <a:lnTo>
                    <a:pt x="126" y="188"/>
                  </a:lnTo>
                  <a:lnTo>
                    <a:pt x="126" y="188"/>
                  </a:lnTo>
                  <a:lnTo>
                    <a:pt x="127" y="188"/>
                  </a:lnTo>
                  <a:lnTo>
                    <a:pt x="127" y="187"/>
                  </a:lnTo>
                  <a:lnTo>
                    <a:pt x="127" y="187"/>
                  </a:lnTo>
                  <a:lnTo>
                    <a:pt x="127" y="187"/>
                  </a:lnTo>
                  <a:lnTo>
                    <a:pt x="127" y="187"/>
                  </a:lnTo>
                  <a:lnTo>
                    <a:pt x="127" y="186"/>
                  </a:lnTo>
                  <a:lnTo>
                    <a:pt x="129" y="186"/>
                  </a:lnTo>
                  <a:lnTo>
                    <a:pt x="129" y="185"/>
                  </a:lnTo>
                  <a:lnTo>
                    <a:pt x="129" y="185"/>
                  </a:lnTo>
                  <a:lnTo>
                    <a:pt x="129" y="185"/>
                  </a:lnTo>
                  <a:lnTo>
                    <a:pt x="130" y="185"/>
                  </a:lnTo>
                  <a:lnTo>
                    <a:pt x="130" y="185"/>
                  </a:lnTo>
                  <a:lnTo>
                    <a:pt x="132" y="185"/>
                  </a:lnTo>
                  <a:lnTo>
                    <a:pt x="132" y="184"/>
                  </a:lnTo>
                  <a:lnTo>
                    <a:pt x="134" y="184"/>
                  </a:lnTo>
                  <a:lnTo>
                    <a:pt x="134" y="183"/>
                  </a:lnTo>
                  <a:lnTo>
                    <a:pt x="135" y="183"/>
                  </a:lnTo>
                  <a:lnTo>
                    <a:pt x="135" y="183"/>
                  </a:lnTo>
                  <a:lnTo>
                    <a:pt x="137" y="183"/>
                  </a:lnTo>
                  <a:lnTo>
                    <a:pt x="137" y="183"/>
                  </a:lnTo>
                  <a:lnTo>
                    <a:pt x="138" y="183"/>
                  </a:lnTo>
                  <a:lnTo>
                    <a:pt x="138" y="182"/>
                  </a:lnTo>
                  <a:lnTo>
                    <a:pt x="139" y="182"/>
                  </a:lnTo>
                  <a:lnTo>
                    <a:pt x="139" y="181"/>
                  </a:lnTo>
                  <a:lnTo>
                    <a:pt x="139" y="181"/>
                  </a:lnTo>
                  <a:lnTo>
                    <a:pt x="139" y="180"/>
                  </a:lnTo>
                  <a:lnTo>
                    <a:pt x="144" y="180"/>
                  </a:lnTo>
                  <a:lnTo>
                    <a:pt x="144" y="180"/>
                  </a:lnTo>
                  <a:lnTo>
                    <a:pt x="145" y="180"/>
                  </a:lnTo>
                  <a:lnTo>
                    <a:pt x="145" y="180"/>
                  </a:lnTo>
                  <a:lnTo>
                    <a:pt x="147" y="180"/>
                  </a:lnTo>
                  <a:lnTo>
                    <a:pt x="147" y="179"/>
                  </a:lnTo>
                  <a:lnTo>
                    <a:pt x="147" y="179"/>
                  </a:lnTo>
                  <a:lnTo>
                    <a:pt x="147" y="178"/>
                  </a:lnTo>
                  <a:lnTo>
                    <a:pt x="148" y="178"/>
                  </a:lnTo>
                  <a:lnTo>
                    <a:pt x="148" y="177"/>
                  </a:lnTo>
                  <a:lnTo>
                    <a:pt x="151" y="177"/>
                  </a:lnTo>
                  <a:lnTo>
                    <a:pt x="151" y="176"/>
                  </a:lnTo>
                  <a:lnTo>
                    <a:pt x="153" y="176"/>
                  </a:lnTo>
                  <a:lnTo>
                    <a:pt x="153" y="176"/>
                  </a:lnTo>
                  <a:lnTo>
                    <a:pt x="155" y="176"/>
                  </a:lnTo>
                  <a:lnTo>
                    <a:pt x="155" y="175"/>
                  </a:lnTo>
                  <a:lnTo>
                    <a:pt x="156" y="175"/>
                  </a:lnTo>
                  <a:lnTo>
                    <a:pt x="156" y="175"/>
                  </a:lnTo>
                  <a:lnTo>
                    <a:pt x="156" y="175"/>
                  </a:lnTo>
                  <a:lnTo>
                    <a:pt x="156" y="174"/>
                  </a:lnTo>
                  <a:lnTo>
                    <a:pt x="156" y="174"/>
                  </a:lnTo>
                  <a:lnTo>
                    <a:pt x="156" y="174"/>
                  </a:lnTo>
                  <a:lnTo>
                    <a:pt x="158" y="174"/>
                  </a:lnTo>
                  <a:lnTo>
                    <a:pt x="158" y="173"/>
                  </a:lnTo>
                  <a:lnTo>
                    <a:pt x="159" y="173"/>
                  </a:lnTo>
                  <a:lnTo>
                    <a:pt x="159" y="172"/>
                  </a:lnTo>
                  <a:lnTo>
                    <a:pt x="160" y="172"/>
                  </a:lnTo>
                  <a:lnTo>
                    <a:pt x="160" y="172"/>
                  </a:lnTo>
                  <a:lnTo>
                    <a:pt x="162" y="172"/>
                  </a:lnTo>
                  <a:lnTo>
                    <a:pt x="162" y="172"/>
                  </a:lnTo>
                  <a:lnTo>
                    <a:pt x="162" y="172"/>
                  </a:lnTo>
                  <a:lnTo>
                    <a:pt x="162" y="171"/>
                  </a:lnTo>
                  <a:lnTo>
                    <a:pt x="163" y="171"/>
                  </a:lnTo>
                  <a:lnTo>
                    <a:pt x="163" y="171"/>
                  </a:lnTo>
                  <a:lnTo>
                    <a:pt x="164" y="171"/>
                  </a:lnTo>
                  <a:lnTo>
                    <a:pt x="164" y="170"/>
                  </a:lnTo>
                  <a:lnTo>
                    <a:pt x="167" y="170"/>
                  </a:lnTo>
                  <a:lnTo>
                    <a:pt x="167" y="169"/>
                  </a:lnTo>
                  <a:lnTo>
                    <a:pt x="167" y="169"/>
                  </a:lnTo>
                  <a:lnTo>
                    <a:pt x="167" y="168"/>
                  </a:lnTo>
                  <a:lnTo>
                    <a:pt x="172" y="168"/>
                  </a:lnTo>
                  <a:lnTo>
                    <a:pt x="172" y="167"/>
                  </a:lnTo>
                  <a:lnTo>
                    <a:pt x="177" y="167"/>
                  </a:lnTo>
                  <a:lnTo>
                    <a:pt x="177" y="166"/>
                  </a:lnTo>
                  <a:lnTo>
                    <a:pt x="178" y="166"/>
                  </a:lnTo>
                  <a:lnTo>
                    <a:pt x="178" y="166"/>
                  </a:lnTo>
                  <a:lnTo>
                    <a:pt x="178" y="166"/>
                  </a:lnTo>
                  <a:lnTo>
                    <a:pt x="178" y="165"/>
                  </a:lnTo>
                  <a:lnTo>
                    <a:pt x="180" y="165"/>
                  </a:lnTo>
                  <a:lnTo>
                    <a:pt x="180" y="165"/>
                  </a:lnTo>
                  <a:lnTo>
                    <a:pt x="181" y="165"/>
                  </a:lnTo>
                  <a:lnTo>
                    <a:pt x="181" y="164"/>
                  </a:lnTo>
                  <a:lnTo>
                    <a:pt x="183" y="164"/>
                  </a:lnTo>
                  <a:lnTo>
                    <a:pt x="183" y="163"/>
                  </a:lnTo>
                  <a:lnTo>
                    <a:pt x="185" y="163"/>
                  </a:lnTo>
                  <a:lnTo>
                    <a:pt x="185" y="162"/>
                  </a:lnTo>
                  <a:lnTo>
                    <a:pt x="187" y="162"/>
                  </a:lnTo>
                  <a:lnTo>
                    <a:pt x="187" y="161"/>
                  </a:lnTo>
                  <a:lnTo>
                    <a:pt x="188" y="161"/>
                  </a:lnTo>
                  <a:lnTo>
                    <a:pt x="188" y="161"/>
                  </a:lnTo>
                  <a:lnTo>
                    <a:pt x="190" y="161"/>
                  </a:lnTo>
                  <a:lnTo>
                    <a:pt x="190" y="161"/>
                  </a:lnTo>
                  <a:lnTo>
                    <a:pt x="190" y="161"/>
                  </a:lnTo>
                  <a:lnTo>
                    <a:pt x="190" y="160"/>
                  </a:lnTo>
                  <a:lnTo>
                    <a:pt x="191" y="160"/>
                  </a:lnTo>
                  <a:lnTo>
                    <a:pt x="191" y="160"/>
                  </a:lnTo>
                  <a:lnTo>
                    <a:pt x="191" y="160"/>
                  </a:lnTo>
                  <a:lnTo>
                    <a:pt x="191" y="159"/>
                  </a:lnTo>
                  <a:lnTo>
                    <a:pt x="192" y="159"/>
                  </a:lnTo>
                  <a:lnTo>
                    <a:pt x="192" y="159"/>
                  </a:lnTo>
                  <a:lnTo>
                    <a:pt x="194" y="159"/>
                  </a:lnTo>
                  <a:lnTo>
                    <a:pt x="194" y="158"/>
                  </a:lnTo>
                  <a:lnTo>
                    <a:pt x="196" y="158"/>
                  </a:lnTo>
                  <a:lnTo>
                    <a:pt x="196" y="157"/>
                  </a:lnTo>
                  <a:lnTo>
                    <a:pt x="196" y="157"/>
                  </a:lnTo>
                  <a:lnTo>
                    <a:pt x="196" y="156"/>
                  </a:lnTo>
                  <a:lnTo>
                    <a:pt x="197" y="156"/>
                  </a:lnTo>
                  <a:lnTo>
                    <a:pt x="197" y="155"/>
                  </a:lnTo>
                  <a:lnTo>
                    <a:pt x="198" y="155"/>
                  </a:lnTo>
                  <a:lnTo>
                    <a:pt x="198" y="154"/>
                  </a:lnTo>
                  <a:lnTo>
                    <a:pt x="199" y="154"/>
                  </a:lnTo>
                  <a:lnTo>
                    <a:pt x="199" y="153"/>
                  </a:lnTo>
                  <a:lnTo>
                    <a:pt x="201" y="153"/>
                  </a:lnTo>
                  <a:lnTo>
                    <a:pt x="201" y="152"/>
                  </a:lnTo>
                  <a:lnTo>
                    <a:pt x="202" y="152"/>
                  </a:lnTo>
                  <a:lnTo>
                    <a:pt x="202" y="152"/>
                  </a:lnTo>
                  <a:lnTo>
                    <a:pt x="203" y="152"/>
                  </a:lnTo>
                  <a:lnTo>
                    <a:pt x="203" y="151"/>
                  </a:lnTo>
                  <a:lnTo>
                    <a:pt x="203" y="151"/>
                  </a:lnTo>
                  <a:lnTo>
                    <a:pt x="203" y="150"/>
                  </a:lnTo>
                  <a:lnTo>
                    <a:pt x="206" y="150"/>
                  </a:lnTo>
                  <a:lnTo>
                    <a:pt x="206" y="150"/>
                  </a:lnTo>
                  <a:lnTo>
                    <a:pt x="206" y="150"/>
                  </a:lnTo>
                  <a:lnTo>
                    <a:pt x="206" y="149"/>
                  </a:lnTo>
                  <a:lnTo>
                    <a:pt x="206" y="149"/>
                  </a:lnTo>
                  <a:lnTo>
                    <a:pt x="206" y="148"/>
                  </a:lnTo>
                  <a:lnTo>
                    <a:pt x="207" y="148"/>
                  </a:lnTo>
                  <a:lnTo>
                    <a:pt x="207" y="148"/>
                  </a:lnTo>
                  <a:lnTo>
                    <a:pt x="211" y="148"/>
                  </a:lnTo>
                  <a:lnTo>
                    <a:pt x="211" y="147"/>
                  </a:lnTo>
                  <a:lnTo>
                    <a:pt x="211" y="147"/>
                  </a:lnTo>
                  <a:lnTo>
                    <a:pt x="211" y="146"/>
                  </a:lnTo>
                  <a:lnTo>
                    <a:pt x="215" y="146"/>
                  </a:lnTo>
                  <a:lnTo>
                    <a:pt x="215" y="145"/>
                  </a:lnTo>
                  <a:lnTo>
                    <a:pt x="216" y="145"/>
                  </a:lnTo>
                  <a:lnTo>
                    <a:pt x="216" y="144"/>
                  </a:lnTo>
                  <a:lnTo>
                    <a:pt x="216" y="144"/>
                  </a:lnTo>
                  <a:lnTo>
                    <a:pt x="216" y="144"/>
                  </a:lnTo>
                  <a:lnTo>
                    <a:pt x="219" y="144"/>
                  </a:lnTo>
                  <a:lnTo>
                    <a:pt x="219" y="143"/>
                  </a:lnTo>
                  <a:lnTo>
                    <a:pt x="219" y="143"/>
                  </a:lnTo>
                  <a:lnTo>
                    <a:pt x="219" y="143"/>
                  </a:lnTo>
                  <a:lnTo>
                    <a:pt x="221" y="143"/>
                  </a:lnTo>
                  <a:lnTo>
                    <a:pt x="221" y="142"/>
                  </a:lnTo>
                  <a:lnTo>
                    <a:pt x="222" y="142"/>
                  </a:lnTo>
                  <a:lnTo>
                    <a:pt x="222" y="141"/>
                  </a:lnTo>
                  <a:lnTo>
                    <a:pt x="222" y="141"/>
                  </a:lnTo>
                  <a:lnTo>
                    <a:pt x="222" y="140"/>
                  </a:lnTo>
                  <a:lnTo>
                    <a:pt x="223" y="140"/>
                  </a:lnTo>
                  <a:lnTo>
                    <a:pt x="223" y="139"/>
                  </a:lnTo>
                  <a:lnTo>
                    <a:pt x="223" y="139"/>
                  </a:lnTo>
                  <a:lnTo>
                    <a:pt x="223" y="139"/>
                  </a:lnTo>
                  <a:lnTo>
                    <a:pt x="225" y="139"/>
                  </a:lnTo>
                  <a:lnTo>
                    <a:pt x="225" y="138"/>
                  </a:lnTo>
                  <a:lnTo>
                    <a:pt x="228" y="138"/>
                  </a:lnTo>
                  <a:lnTo>
                    <a:pt x="228" y="138"/>
                  </a:lnTo>
                  <a:lnTo>
                    <a:pt x="228" y="138"/>
                  </a:lnTo>
                  <a:lnTo>
                    <a:pt x="228" y="137"/>
                  </a:lnTo>
                  <a:lnTo>
                    <a:pt x="228" y="137"/>
                  </a:lnTo>
                  <a:lnTo>
                    <a:pt x="228" y="136"/>
                  </a:lnTo>
                  <a:lnTo>
                    <a:pt x="229" y="136"/>
                  </a:lnTo>
                  <a:lnTo>
                    <a:pt x="229" y="136"/>
                  </a:lnTo>
                  <a:lnTo>
                    <a:pt x="233" y="136"/>
                  </a:lnTo>
                  <a:lnTo>
                    <a:pt x="233" y="135"/>
                  </a:lnTo>
                  <a:lnTo>
                    <a:pt x="235" y="135"/>
                  </a:lnTo>
                  <a:lnTo>
                    <a:pt x="235" y="134"/>
                  </a:lnTo>
                  <a:lnTo>
                    <a:pt x="235" y="134"/>
                  </a:lnTo>
                  <a:lnTo>
                    <a:pt x="235" y="134"/>
                  </a:lnTo>
                  <a:lnTo>
                    <a:pt x="237" y="134"/>
                  </a:lnTo>
                  <a:lnTo>
                    <a:pt x="237" y="133"/>
                  </a:lnTo>
                  <a:lnTo>
                    <a:pt x="239" y="133"/>
                  </a:lnTo>
                  <a:lnTo>
                    <a:pt x="239" y="133"/>
                  </a:lnTo>
                  <a:lnTo>
                    <a:pt x="241" y="133"/>
                  </a:lnTo>
                  <a:lnTo>
                    <a:pt x="241" y="133"/>
                  </a:lnTo>
                  <a:lnTo>
                    <a:pt x="242" y="133"/>
                  </a:lnTo>
                  <a:lnTo>
                    <a:pt x="242" y="133"/>
                  </a:lnTo>
                  <a:lnTo>
                    <a:pt x="242" y="133"/>
                  </a:lnTo>
                  <a:lnTo>
                    <a:pt x="242" y="133"/>
                  </a:lnTo>
                  <a:lnTo>
                    <a:pt x="242" y="133"/>
                  </a:lnTo>
                  <a:lnTo>
                    <a:pt x="242" y="132"/>
                  </a:lnTo>
                  <a:lnTo>
                    <a:pt x="246" y="132"/>
                  </a:lnTo>
                  <a:lnTo>
                    <a:pt x="246" y="131"/>
                  </a:lnTo>
                  <a:lnTo>
                    <a:pt x="247" y="131"/>
                  </a:lnTo>
                  <a:lnTo>
                    <a:pt x="247" y="130"/>
                  </a:lnTo>
                  <a:lnTo>
                    <a:pt x="248" y="130"/>
                  </a:lnTo>
                  <a:lnTo>
                    <a:pt x="248" y="129"/>
                  </a:lnTo>
                  <a:lnTo>
                    <a:pt x="250" y="129"/>
                  </a:lnTo>
                  <a:lnTo>
                    <a:pt x="250" y="128"/>
                  </a:lnTo>
                  <a:lnTo>
                    <a:pt x="251" y="128"/>
                  </a:lnTo>
                  <a:lnTo>
                    <a:pt x="251" y="128"/>
                  </a:lnTo>
                  <a:lnTo>
                    <a:pt x="251" y="128"/>
                  </a:lnTo>
                  <a:lnTo>
                    <a:pt x="251" y="127"/>
                  </a:lnTo>
                  <a:lnTo>
                    <a:pt x="251" y="127"/>
                  </a:lnTo>
                  <a:lnTo>
                    <a:pt x="251" y="126"/>
                  </a:lnTo>
                  <a:lnTo>
                    <a:pt x="252" y="126"/>
                  </a:lnTo>
                  <a:lnTo>
                    <a:pt x="252" y="125"/>
                  </a:lnTo>
                  <a:lnTo>
                    <a:pt x="253" y="125"/>
                  </a:lnTo>
                  <a:lnTo>
                    <a:pt x="253" y="124"/>
                  </a:lnTo>
                  <a:lnTo>
                    <a:pt x="253" y="124"/>
                  </a:lnTo>
                  <a:lnTo>
                    <a:pt x="253" y="123"/>
                  </a:lnTo>
                  <a:lnTo>
                    <a:pt x="253" y="123"/>
                  </a:lnTo>
                  <a:lnTo>
                    <a:pt x="253" y="122"/>
                  </a:lnTo>
                  <a:lnTo>
                    <a:pt x="256" y="122"/>
                  </a:lnTo>
                  <a:lnTo>
                    <a:pt x="256" y="122"/>
                  </a:lnTo>
                  <a:lnTo>
                    <a:pt x="256" y="122"/>
                  </a:lnTo>
                  <a:lnTo>
                    <a:pt x="256" y="121"/>
                  </a:lnTo>
                  <a:lnTo>
                    <a:pt x="259" y="121"/>
                  </a:lnTo>
                  <a:lnTo>
                    <a:pt x="259" y="121"/>
                  </a:lnTo>
                  <a:lnTo>
                    <a:pt x="259" y="121"/>
                  </a:lnTo>
                  <a:lnTo>
                    <a:pt x="259" y="121"/>
                  </a:lnTo>
                  <a:lnTo>
                    <a:pt x="259" y="121"/>
                  </a:lnTo>
                  <a:lnTo>
                    <a:pt x="259" y="120"/>
                  </a:lnTo>
                  <a:lnTo>
                    <a:pt x="260" y="120"/>
                  </a:lnTo>
                  <a:lnTo>
                    <a:pt x="260" y="119"/>
                  </a:lnTo>
                  <a:lnTo>
                    <a:pt x="261" y="119"/>
                  </a:lnTo>
                  <a:lnTo>
                    <a:pt x="261" y="118"/>
                  </a:lnTo>
                  <a:lnTo>
                    <a:pt x="263" y="118"/>
                  </a:lnTo>
                  <a:lnTo>
                    <a:pt x="263" y="118"/>
                  </a:lnTo>
                  <a:lnTo>
                    <a:pt x="267" y="118"/>
                  </a:lnTo>
                  <a:lnTo>
                    <a:pt x="267" y="117"/>
                  </a:lnTo>
                  <a:lnTo>
                    <a:pt x="267" y="117"/>
                  </a:lnTo>
                  <a:lnTo>
                    <a:pt x="267" y="116"/>
                  </a:lnTo>
                  <a:lnTo>
                    <a:pt x="268" y="116"/>
                  </a:lnTo>
                  <a:lnTo>
                    <a:pt x="268" y="115"/>
                  </a:lnTo>
                  <a:lnTo>
                    <a:pt x="269" y="115"/>
                  </a:lnTo>
                  <a:lnTo>
                    <a:pt x="269" y="115"/>
                  </a:lnTo>
                  <a:lnTo>
                    <a:pt x="269" y="115"/>
                  </a:lnTo>
                  <a:lnTo>
                    <a:pt x="269" y="115"/>
                  </a:lnTo>
                  <a:lnTo>
                    <a:pt x="269" y="115"/>
                  </a:lnTo>
                  <a:lnTo>
                    <a:pt x="269" y="114"/>
                  </a:lnTo>
                  <a:lnTo>
                    <a:pt x="270" y="114"/>
                  </a:lnTo>
                  <a:lnTo>
                    <a:pt x="270" y="114"/>
                  </a:lnTo>
                  <a:lnTo>
                    <a:pt x="272" y="114"/>
                  </a:lnTo>
                  <a:lnTo>
                    <a:pt x="272" y="113"/>
                  </a:lnTo>
                  <a:lnTo>
                    <a:pt x="273" y="113"/>
                  </a:lnTo>
                  <a:lnTo>
                    <a:pt x="273" y="112"/>
                  </a:lnTo>
                  <a:lnTo>
                    <a:pt x="273" y="112"/>
                  </a:lnTo>
                  <a:lnTo>
                    <a:pt x="273" y="111"/>
                  </a:lnTo>
                  <a:lnTo>
                    <a:pt x="276" y="111"/>
                  </a:lnTo>
                  <a:lnTo>
                    <a:pt x="276" y="111"/>
                  </a:lnTo>
                  <a:lnTo>
                    <a:pt x="276" y="111"/>
                  </a:lnTo>
                  <a:lnTo>
                    <a:pt x="276" y="110"/>
                  </a:lnTo>
                  <a:lnTo>
                    <a:pt x="278" y="110"/>
                  </a:lnTo>
                  <a:lnTo>
                    <a:pt x="278" y="110"/>
                  </a:lnTo>
                  <a:lnTo>
                    <a:pt x="279" y="110"/>
                  </a:lnTo>
                  <a:lnTo>
                    <a:pt x="279" y="110"/>
                  </a:lnTo>
                  <a:lnTo>
                    <a:pt x="282" y="110"/>
                  </a:lnTo>
                  <a:lnTo>
                    <a:pt x="282" y="109"/>
                  </a:lnTo>
                  <a:lnTo>
                    <a:pt x="284" y="109"/>
                  </a:lnTo>
                  <a:lnTo>
                    <a:pt x="284" y="109"/>
                  </a:lnTo>
                  <a:lnTo>
                    <a:pt x="284" y="109"/>
                  </a:lnTo>
                  <a:lnTo>
                    <a:pt x="284" y="109"/>
                  </a:lnTo>
                  <a:lnTo>
                    <a:pt x="285" y="109"/>
                  </a:lnTo>
                  <a:lnTo>
                    <a:pt x="285" y="108"/>
                  </a:lnTo>
                  <a:lnTo>
                    <a:pt x="286" y="108"/>
                  </a:lnTo>
                  <a:lnTo>
                    <a:pt x="286" y="108"/>
                  </a:lnTo>
                  <a:lnTo>
                    <a:pt x="288" y="108"/>
                  </a:lnTo>
                  <a:lnTo>
                    <a:pt x="288" y="108"/>
                  </a:lnTo>
                  <a:lnTo>
                    <a:pt x="288" y="108"/>
                  </a:lnTo>
                  <a:lnTo>
                    <a:pt x="288" y="107"/>
                  </a:lnTo>
                  <a:lnTo>
                    <a:pt x="290" y="107"/>
                  </a:lnTo>
                  <a:lnTo>
                    <a:pt x="290" y="106"/>
                  </a:lnTo>
                  <a:lnTo>
                    <a:pt x="292" y="106"/>
                  </a:lnTo>
                  <a:lnTo>
                    <a:pt x="292" y="105"/>
                  </a:lnTo>
                  <a:lnTo>
                    <a:pt x="292" y="105"/>
                  </a:lnTo>
                  <a:lnTo>
                    <a:pt x="292" y="105"/>
                  </a:lnTo>
                  <a:lnTo>
                    <a:pt x="294" y="105"/>
                  </a:lnTo>
                  <a:lnTo>
                    <a:pt x="294" y="105"/>
                  </a:lnTo>
                  <a:lnTo>
                    <a:pt x="294" y="105"/>
                  </a:lnTo>
                  <a:lnTo>
                    <a:pt x="294" y="105"/>
                  </a:lnTo>
                  <a:lnTo>
                    <a:pt x="295" y="105"/>
                  </a:lnTo>
                  <a:lnTo>
                    <a:pt x="295" y="104"/>
                  </a:lnTo>
                  <a:lnTo>
                    <a:pt x="297" y="104"/>
                  </a:lnTo>
                  <a:lnTo>
                    <a:pt x="297" y="103"/>
                  </a:lnTo>
                  <a:lnTo>
                    <a:pt x="297" y="103"/>
                  </a:lnTo>
                  <a:lnTo>
                    <a:pt x="297" y="103"/>
                  </a:lnTo>
                  <a:lnTo>
                    <a:pt x="298" y="103"/>
                  </a:lnTo>
                  <a:lnTo>
                    <a:pt x="298" y="102"/>
                  </a:lnTo>
                  <a:lnTo>
                    <a:pt x="298" y="102"/>
                  </a:lnTo>
                  <a:lnTo>
                    <a:pt x="298" y="101"/>
                  </a:lnTo>
                  <a:lnTo>
                    <a:pt x="299" y="101"/>
                  </a:lnTo>
                  <a:lnTo>
                    <a:pt x="299" y="101"/>
                  </a:lnTo>
                  <a:lnTo>
                    <a:pt x="300" y="101"/>
                  </a:lnTo>
                  <a:lnTo>
                    <a:pt x="300" y="100"/>
                  </a:lnTo>
                  <a:lnTo>
                    <a:pt x="301" y="100"/>
                  </a:lnTo>
                  <a:lnTo>
                    <a:pt x="301" y="99"/>
                  </a:lnTo>
                  <a:lnTo>
                    <a:pt x="302" y="99"/>
                  </a:lnTo>
                  <a:lnTo>
                    <a:pt x="302" y="99"/>
                  </a:lnTo>
                  <a:lnTo>
                    <a:pt x="302" y="99"/>
                  </a:lnTo>
                  <a:lnTo>
                    <a:pt x="302" y="98"/>
                  </a:lnTo>
                  <a:lnTo>
                    <a:pt x="302" y="98"/>
                  </a:lnTo>
                  <a:lnTo>
                    <a:pt x="302" y="97"/>
                  </a:lnTo>
                  <a:lnTo>
                    <a:pt x="302" y="97"/>
                  </a:lnTo>
                  <a:lnTo>
                    <a:pt x="302" y="96"/>
                  </a:lnTo>
                  <a:lnTo>
                    <a:pt x="303" y="96"/>
                  </a:lnTo>
                  <a:lnTo>
                    <a:pt x="303" y="95"/>
                  </a:lnTo>
                  <a:lnTo>
                    <a:pt x="303" y="95"/>
                  </a:lnTo>
                  <a:lnTo>
                    <a:pt x="303" y="94"/>
                  </a:lnTo>
                  <a:lnTo>
                    <a:pt x="304" y="94"/>
                  </a:lnTo>
                  <a:lnTo>
                    <a:pt x="304" y="93"/>
                  </a:lnTo>
                  <a:lnTo>
                    <a:pt x="304" y="93"/>
                  </a:lnTo>
                  <a:lnTo>
                    <a:pt x="304" y="92"/>
                  </a:lnTo>
                  <a:lnTo>
                    <a:pt x="304" y="92"/>
                  </a:lnTo>
                  <a:lnTo>
                    <a:pt x="304" y="91"/>
                  </a:lnTo>
                  <a:lnTo>
                    <a:pt x="306" y="91"/>
                  </a:lnTo>
                  <a:lnTo>
                    <a:pt x="306" y="91"/>
                  </a:lnTo>
                  <a:lnTo>
                    <a:pt x="306" y="91"/>
                  </a:lnTo>
                  <a:lnTo>
                    <a:pt x="306" y="90"/>
                  </a:lnTo>
                  <a:lnTo>
                    <a:pt x="306" y="90"/>
                  </a:lnTo>
                  <a:lnTo>
                    <a:pt x="306" y="89"/>
                  </a:lnTo>
                  <a:lnTo>
                    <a:pt x="307" y="89"/>
                  </a:lnTo>
                  <a:lnTo>
                    <a:pt x="307" y="89"/>
                  </a:lnTo>
                  <a:lnTo>
                    <a:pt x="307" y="89"/>
                  </a:lnTo>
                  <a:lnTo>
                    <a:pt x="307" y="88"/>
                  </a:lnTo>
                  <a:lnTo>
                    <a:pt x="307" y="88"/>
                  </a:lnTo>
                  <a:lnTo>
                    <a:pt x="307" y="87"/>
                  </a:lnTo>
                  <a:lnTo>
                    <a:pt x="307" y="87"/>
                  </a:lnTo>
                  <a:lnTo>
                    <a:pt x="307" y="87"/>
                  </a:lnTo>
                  <a:lnTo>
                    <a:pt x="308" y="87"/>
                  </a:lnTo>
                  <a:lnTo>
                    <a:pt x="308" y="86"/>
                  </a:lnTo>
                  <a:lnTo>
                    <a:pt x="309" y="86"/>
                  </a:lnTo>
                  <a:lnTo>
                    <a:pt x="309" y="86"/>
                  </a:lnTo>
                  <a:lnTo>
                    <a:pt x="310" y="86"/>
                  </a:lnTo>
                  <a:lnTo>
                    <a:pt x="310" y="86"/>
                  </a:lnTo>
                  <a:lnTo>
                    <a:pt x="312" y="86"/>
                  </a:lnTo>
                  <a:lnTo>
                    <a:pt x="312" y="86"/>
                  </a:lnTo>
                  <a:lnTo>
                    <a:pt x="312" y="86"/>
                  </a:lnTo>
                  <a:lnTo>
                    <a:pt x="312" y="85"/>
                  </a:lnTo>
                  <a:lnTo>
                    <a:pt x="314" y="85"/>
                  </a:lnTo>
                  <a:lnTo>
                    <a:pt x="314" y="84"/>
                  </a:lnTo>
                  <a:lnTo>
                    <a:pt x="315" y="84"/>
                  </a:lnTo>
                  <a:lnTo>
                    <a:pt x="315" y="83"/>
                  </a:lnTo>
                  <a:lnTo>
                    <a:pt x="318" y="83"/>
                  </a:lnTo>
                  <a:lnTo>
                    <a:pt x="318" y="82"/>
                  </a:lnTo>
                  <a:lnTo>
                    <a:pt x="318" y="82"/>
                  </a:lnTo>
                  <a:lnTo>
                    <a:pt x="318" y="82"/>
                  </a:lnTo>
                  <a:lnTo>
                    <a:pt x="319" y="82"/>
                  </a:lnTo>
                  <a:lnTo>
                    <a:pt x="319" y="81"/>
                  </a:lnTo>
                  <a:lnTo>
                    <a:pt x="320" y="81"/>
                  </a:lnTo>
                  <a:lnTo>
                    <a:pt x="320" y="80"/>
                  </a:lnTo>
                  <a:lnTo>
                    <a:pt x="323" y="80"/>
                  </a:lnTo>
                  <a:lnTo>
                    <a:pt x="323" y="80"/>
                  </a:lnTo>
                  <a:lnTo>
                    <a:pt x="326" y="80"/>
                  </a:lnTo>
                  <a:lnTo>
                    <a:pt x="326" y="79"/>
                  </a:lnTo>
                  <a:lnTo>
                    <a:pt x="327" y="79"/>
                  </a:lnTo>
                  <a:lnTo>
                    <a:pt x="327" y="78"/>
                  </a:lnTo>
                  <a:lnTo>
                    <a:pt x="327" y="78"/>
                  </a:lnTo>
                  <a:lnTo>
                    <a:pt x="327" y="77"/>
                  </a:lnTo>
                  <a:lnTo>
                    <a:pt x="328" y="77"/>
                  </a:lnTo>
                  <a:lnTo>
                    <a:pt x="328" y="76"/>
                  </a:lnTo>
                  <a:lnTo>
                    <a:pt x="330" y="76"/>
                  </a:lnTo>
                  <a:lnTo>
                    <a:pt x="330" y="75"/>
                  </a:lnTo>
                  <a:lnTo>
                    <a:pt x="332" y="75"/>
                  </a:lnTo>
                  <a:lnTo>
                    <a:pt x="332" y="75"/>
                  </a:lnTo>
                  <a:lnTo>
                    <a:pt x="332" y="75"/>
                  </a:lnTo>
                  <a:lnTo>
                    <a:pt x="332" y="74"/>
                  </a:lnTo>
                  <a:lnTo>
                    <a:pt x="333" y="74"/>
                  </a:lnTo>
                  <a:lnTo>
                    <a:pt x="333" y="74"/>
                  </a:lnTo>
                  <a:lnTo>
                    <a:pt x="334" y="74"/>
                  </a:lnTo>
                  <a:lnTo>
                    <a:pt x="334" y="74"/>
                  </a:lnTo>
                  <a:lnTo>
                    <a:pt x="335" y="74"/>
                  </a:lnTo>
                  <a:lnTo>
                    <a:pt x="335" y="73"/>
                  </a:lnTo>
                  <a:lnTo>
                    <a:pt x="337" y="73"/>
                  </a:lnTo>
                  <a:lnTo>
                    <a:pt x="337" y="73"/>
                  </a:lnTo>
                  <a:lnTo>
                    <a:pt x="338" y="73"/>
                  </a:lnTo>
                  <a:lnTo>
                    <a:pt x="338" y="73"/>
                  </a:lnTo>
                  <a:lnTo>
                    <a:pt x="339" y="73"/>
                  </a:lnTo>
                  <a:lnTo>
                    <a:pt x="339" y="72"/>
                  </a:lnTo>
                  <a:lnTo>
                    <a:pt x="342" y="72"/>
                  </a:lnTo>
                  <a:lnTo>
                    <a:pt x="342" y="71"/>
                  </a:lnTo>
                  <a:lnTo>
                    <a:pt x="342" y="71"/>
                  </a:lnTo>
                  <a:lnTo>
                    <a:pt x="342" y="70"/>
                  </a:lnTo>
                  <a:lnTo>
                    <a:pt x="345" y="70"/>
                  </a:lnTo>
                  <a:lnTo>
                    <a:pt x="345" y="70"/>
                  </a:lnTo>
                  <a:lnTo>
                    <a:pt x="348" y="70"/>
                  </a:lnTo>
                  <a:lnTo>
                    <a:pt x="348" y="70"/>
                  </a:lnTo>
                  <a:lnTo>
                    <a:pt x="349" y="70"/>
                  </a:lnTo>
                  <a:lnTo>
                    <a:pt x="349" y="69"/>
                  </a:lnTo>
                  <a:lnTo>
                    <a:pt x="355" y="69"/>
                  </a:lnTo>
                  <a:lnTo>
                    <a:pt x="355" y="69"/>
                  </a:lnTo>
                  <a:lnTo>
                    <a:pt x="355" y="69"/>
                  </a:lnTo>
                  <a:lnTo>
                    <a:pt x="355" y="69"/>
                  </a:lnTo>
                  <a:lnTo>
                    <a:pt x="358" y="69"/>
                  </a:lnTo>
                  <a:lnTo>
                    <a:pt x="358" y="68"/>
                  </a:lnTo>
                  <a:lnTo>
                    <a:pt x="358" y="68"/>
                  </a:lnTo>
                  <a:lnTo>
                    <a:pt x="358" y="68"/>
                  </a:lnTo>
                  <a:lnTo>
                    <a:pt x="359" y="68"/>
                  </a:lnTo>
                  <a:lnTo>
                    <a:pt x="359" y="67"/>
                  </a:lnTo>
                  <a:lnTo>
                    <a:pt x="360" y="67"/>
                  </a:lnTo>
                  <a:lnTo>
                    <a:pt x="360" y="66"/>
                  </a:lnTo>
                  <a:lnTo>
                    <a:pt x="361" y="66"/>
                  </a:lnTo>
                  <a:lnTo>
                    <a:pt x="361" y="65"/>
                  </a:lnTo>
                  <a:lnTo>
                    <a:pt x="367" y="65"/>
                  </a:lnTo>
                  <a:lnTo>
                    <a:pt x="367" y="64"/>
                  </a:lnTo>
                  <a:lnTo>
                    <a:pt x="369" y="64"/>
                  </a:lnTo>
                  <a:lnTo>
                    <a:pt x="369" y="63"/>
                  </a:lnTo>
                  <a:lnTo>
                    <a:pt x="371" y="63"/>
                  </a:lnTo>
                  <a:lnTo>
                    <a:pt x="371" y="62"/>
                  </a:lnTo>
                  <a:lnTo>
                    <a:pt x="372" y="62"/>
                  </a:lnTo>
                  <a:lnTo>
                    <a:pt x="372" y="61"/>
                  </a:lnTo>
                  <a:lnTo>
                    <a:pt x="373" y="61"/>
                  </a:lnTo>
                  <a:lnTo>
                    <a:pt x="373" y="61"/>
                  </a:lnTo>
                  <a:lnTo>
                    <a:pt x="373" y="61"/>
                  </a:lnTo>
                  <a:lnTo>
                    <a:pt x="373" y="60"/>
                  </a:lnTo>
                  <a:lnTo>
                    <a:pt x="373" y="60"/>
                  </a:lnTo>
                  <a:lnTo>
                    <a:pt x="373" y="60"/>
                  </a:lnTo>
                  <a:lnTo>
                    <a:pt x="373" y="60"/>
                  </a:lnTo>
                  <a:lnTo>
                    <a:pt x="373" y="59"/>
                  </a:lnTo>
                  <a:lnTo>
                    <a:pt x="375" y="59"/>
                  </a:lnTo>
                  <a:lnTo>
                    <a:pt x="375" y="59"/>
                  </a:lnTo>
                  <a:lnTo>
                    <a:pt x="375" y="59"/>
                  </a:lnTo>
                  <a:lnTo>
                    <a:pt x="375" y="59"/>
                  </a:lnTo>
                  <a:lnTo>
                    <a:pt x="375" y="59"/>
                  </a:lnTo>
                  <a:lnTo>
                    <a:pt x="375" y="58"/>
                  </a:lnTo>
                  <a:lnTo>
                    <a:pt x="378" y="58"/>
                  </a:lnTo>
                  <a:lnTo>
                    <a:pt x="378" y="57"/>
                  </a:lnTo>
                  <a:lnTo>
                    <a:pt x="380" y="57"/>
                  </a:lnTo>
                  <a:lnTo>
                    <a:pt x="380" y="56"/>
                  </a:lnTo>
                  <a:lnTo>
                    <a:pt x="381" y="56"/>
                  </a:lnTo>
                  <a:lnTo>
                    <a:pt x="381" y="55"/>
                  </a:lnTo>
                  <a:lnTo>
                    <a:pt x="384" y="55"/>
                  </a:lnTo>
                  <a:lnTo>
                    <a:pt x="384" y="55"/>
                  </a:lnTo>
                  <a:lnTo>
                    <a:pt x="384" y="55"/>
                  </a:lnTo>
                  <a:lnTo>
                    <a:pt x="384" y="55"/>
                  </a:lnTo>
                  <a:lnTo>
                    <a:pt x="384" y="55"/>
                  </a:lnTo>
                  <a:lnTo>
                    <a:pt x="384" y="55"/>
                  </a:lnTo>
                  <a:lnTo>
                    <a:pt x="386" y="55"/>
                  </a:lnTo>
                  <a:lnTo>
                    <a:pt x="386" y="55"/>
                  </a:lnTo>
                  <a:lnTo>
                    <a:pt x="387" y="55"/>
                  </a:lnTo>
                  <a:lnTo>
                    <a:pt x="387" y="55"/>
                  </a:lnTo>
                  <a:lnTo>
                    <a:pt x="387" y="55"/>
                  </a:lnTo>
                  <a:lnTo>
                    <a:pt x="387" y="54"/>
                  </a:lnTo>
                  <a:lnTo>
                    <a:pt x="389" y="54"/>
                  </a:lnTo>
                  <a:lnTo>
                    <a:pt x="389" y="53"/>
                  </a:lnTo>
                  <a:lnTo>
                    <a:pt x="391" y="53"/>
                  </a:lnTo>
                  <a:lnTo>
                    <a:pt x="391" y="52"/>
                  </a:lnTo>
                  <a:lnTo>
                    <a:pt x="395" y="52"/>
                  </a:lnTo>
                  <a:lnTo>
                    <a:pt x="395" y="52"/>
                  </a:lnTo>
                  <a:lnTo>
                    <a:pt x="395" y="52"/>
                  </a:lnTo>
                  <a:lnTo>
                    <a:pt x="395" y="51"/>
                  </a:lnTo>
                  <a:lnTo>
                    <a:pt x="398" y="51"/>
                  </a:lnTo>
                  <a:lnTo>
                    <a:pt x="398" y="51"/>
                  </a:lnTo>
                  <a:lnTo>
                    <a:pt x="398" y="51"/>
                  </a:lnTo>
                  <a:lnTo>
                    <a:pt x="398" y="51"/>
                  </a:lnTo>
                  <a:lnTo>
                    <a:pt x="404" y="51"/>
                  </a:lnTo>
                  <a:lnTo>
                    <a:pt x="404" y="50"/>
                  </a:lnTo>
                  <a:lnTo>
                    <a:pt x="405" y="50"/>
                  </a:lnTo>
                  <a:lnTo>
                    <a:pt x="405" y="49"/>
                  </a:lnTo>
                  <a:lnTo>
                    <a:pt x="406" y="49"/>
                  </a:lnTo>
                  <a:lnTo>
                    <a:pt x="406" y="49"/>
                  </a:lnTo>
                  <a:lnTo>
                    <a:pt x="406" y="49"/>
                  </a:lnTo>
                  <a:lnTo>
                    <a:pt x="406" y="48"/>
                  </a:lnTo>
                  <a:lnTo>
                    <a:pt x="407" y="48"/>
                  </a:lnTo>
                  <a:lnTo>
                    <a:pt x="407" y="48"/>
                  </a:lnTo>
                  <a:lnTo>
                    <a:pt x="409" y="48"/>
                  </a:lnTo>
                  <a:lnTo>
                    <a:pt x="409" y="47"/>
                  </a:lnTo>
                  <a:lnTo>
                    <a:pt x="409" y="47"/>
                  </a:lnTo>
                  <a:lnTo>
                    <a:pt x="409" y="47"/>
                  </a:lnTo>
                  <a:lnTo>
                    <a:pt x="410" y="47"/>
                  </a:lnTo>
                  <a:lnTo>
                    <a:pt x="410" y="46"/>
                  </a:lnTo>
                  <a:lnTo>
                    <a:pt x="414" y="46"/>
                  </a:lnTo>
                  <a:lnTo>
                    <a:pt x="414" y="45"/>
                  </a:lnTo>
                  <a:lnTo>
                    <a:pt x="414" y="45"/>
                  </a:lnTo>
                  <a:lnTo>
                    <a:pt x="414" y="45"/>
                  </a:lnTo>
                  <a:lnTo>
                    <a:pt x="415" y="45"/>
                  </a:lnTo>
                  <a:lnTo>
                    <a:pt x="415" y="45"/>
                  </a:lnTo>
                  <a:lnTo>
                    <a:pt x="421" y="45"/>
                  </a:lnTo>
                  <a:lnTo>
                    <a:pt x="421" y="45"/>
                  </a:lnTo>
                  <a:lnTo>
                    <a:pt x="423" y="45"/>
                  </a:lnTo>
                  <a:lnTo>
                    <a:pt x="423" y="44"/>
                  </a:lnTo>
                  <a:lnTo>
                    <a:pt x="425" y="44"/>
                  </a:lnTo>
                  <a:lnTo>
                    <a:pt x="425" y="44"/>
                  </a:lnTo>
                  <a:lnTo>
                    <a:pt x="426" y="44"/>
                  </a:lnTo>
                  <a:lnTo>
                    <a:pt x="426" y="43"/>
                  </a:lnTo>
                  <a:lnTo>
                    <a:pt x="426" y="43"/>
                  </a:lnTo>
                  <a:lnTo>
                    <a:pt x="426" y="42"/>
                  </a:lnTo>
                  <a:lnTo>
                    <a:pt x="427" y="42"/>
                  </a:lnTo>
                  <a:lnTo>
                    <a:pt x="427" y="42"/>
                  </a:lnTo>
                  <a:lnTo>
                    <a:pt x="432" y="42"/>
                  </a:lnTo>
                  <a:lnTo>
                    <a:pt x="432" y="41"/>
                  </a:lnTo>
                  <a:lnTo>
                    <a:pt x="435" y="41"/>
                  </a:lnTo>
                  <a:lnTo>
                    <a:pt x="435" y="41"/>
                  </a:lnTo>
                  <a:lnTo>
                    <a:pt x="437" y="41"/>
                  </a:lnTo>
                  <a:lnTo>
                    <a:pt x="437" y="40"/>
                  </a:lnTo>
                  <a:lnTo>
                    <a:pt x="437" y="40"/>
                  </a:lnTo>
                  <a:lnTo>
                    <a:pt x="437" y="39"/>
                  </a:lnTo>
                  <a:lnTo>
                    <a:pt x="438" y="39"/>
                  </a:lnTo>
                  <a:lnTo>
                    <a:pt x="438" y="39"/>
                  </a:lnTo>
                  <a:lnTo>
                    <a:pt x="438" y="39"/>
                  </a:lnTo>
                  <a:lnTo>
                    <a:pt x="438" y="38"/>
                  </a:lnTo>
                  <a:lnTo>
                    <a:pt x="441" y="38"/>
                  </a:lnTo>
                  <a:lnTo>
                    <a:pt x="441" y="37"/>
                  </a:lnTo>
                  <a:lnTo>
                    <a:pt x="446" y="37"/>
                  </a:lnTo>
                  <a:lnTo>
                    <a:pt x="446" y="36"/>
                  </a:lnTo>
                  <a:lnTo>
                    <a:pt x="447" y="36"/>
                  </a:lnTo>
                  <a:lnTo>
                    <a:pt x="447" y="36"/>
                  </a:lnTo>
                  <a:lnTo>
                    <a:pt x="449" y="36"/>
                  </a:lnTo>
                  <a:lnTo>
                    <a:pt x="449" y="35"/>
                  </a:lnTo>
                  <a:lnTo>
                    <a:pt x="449" y="35"/>
                  </a:lnTo>
                  <a:lnTo>
                    <a:pt x="449" y="35"/>
                  </a:lnTo>
                  <a:lnTo>
                    <a:pt x="450" y="35"/>
                  </a:lnTo>
                  <a:lnTo>
                    <a:pt x="450" y="34"/>
                  </a:lnTo>
                  <a:lnTo>
                    <a:pt x="453" y="34"/>
                  </a:lnTo>
                  <a:lnTo>
                    <a:pt x="453" y="33"/>
                  </a:lnTo>
                  <a:lnTo>
                    <a:pt x="454" y="33"/>
                  </a:lnTo>
                  <a:lnTo>
                    <a:pt x="454" y="32"/>
                  </a:lnTo>
                  <a:lnTo>
                    <a:pt x="455" y="32"/>
                  </a:lnTo>
                  <a:lnTo>
                    <a:pt x="455" y="31"/>
                  </a:lnTo>
                  <a:lnTo>
                    <a:pt x="456" y="31"/>
                  </a:lnTo>
                  <a:lnTo>
                    <a:pt x="456" y="31"/>
                  </a:lnTo>
                  <a:lnTo>
                    <a:pt x="457" y="31"/>
                  </a:lnTo>
                  <a:lnTo>
                    <a:pt x="457" y="31"/>
                  </a:lnTo>
                  <a:lnTo>
                    <a:pt x="463" y="31"/>
                  </a:lnTo>
                  <a:lnTo>
                    <a:pt x="463" y="31"/>
                  </a:lnTo>
                  <a:lnTo>
                    <a:pt x="464" y="31"/>
                  </a:lnTo>
                  <a:lnTo>
                    <a:pt x="464" y="31"/>
                  </a:lnTo>
                  <a:lnTo>
                    <a:pt x="466" y="31"/>
                  </a:lnTo>
                  <a:lnTo>
                    <a:pt x="466" y="30"/>
                  </a:lnTo>
                  <a:lnTo>
                    <a:pt x="466" y="30"/>
                  </a:lnTo>
                  <a:lnTo>
                    <a:pt x="466" y="29"/>
                  </a:lnTo>
                  <a:lnTo>
                    <a:pt x="466" y="29"/>
                  </a:lnTo>
                  <a:lnTo>
                    <a:pt x="466" y="28"/>
                  </a:lnTo>
                  <a:lnTo>
                    <a:pt x="468" y="28"/>
                  </a:lnTo>
                  <a:lnTo>
                    <a:pt x="468" y="28"/>
                  </a:lnTo>
                  <a:lnTo>
                    <a:pt x="468" y="28"/>
                  </a:lnTo>
                  <a:lnTo>
                    <a:pt x="468" y="27"/>
                  </a:lnTo>
                  <a:lnTo>
                    <a:pt x="469" y="27"/>
                  </a:lnTo>
                  <a:lnTo>
                    <a:pt x="469" y="26"/>
                  </a:lnTo>
                  <a:lnTo>
                    <a:pt x="473" y="26"/>
                  </a:lnTo>
                  <a:lnTo>
                    <a:pt x="473" y="26"/>
                  </a:lnTo>
                  <a:lnTo>
                    <a:pt x="473" y="26"/>
                  </a:lnTo>
                  <a:lnTo>
                    <a:pt x="473" y="25"/>
                  </a:lnTo>
                  <a:lnTo>
                    <a:pt x="474" y="25"/>
                  </a:lnTo>
                  <a:lnTo>
                    <a:pt x="474" y="24"/>
                  </a:lnTo>
                  <a:lnTo>
                    <a:pt x="476" y="24"/>
                  </a:lnTo>
                  <a:lnTo>
                    <a:pt x="476" y="24"/>
                  </a:lnTo>
                  <a:lnTo>
                    <a:pt x="477" y="24"/>
                  </a:lnTo>
                  <a:lnTo>
                    <a:pt x="477" y="24"/>
                  </a:lnTo>
                  <a:lnTo>
                    <a:pt x="477" y="24"/>
                  </a:lnTo>
                  <a:lnTo>
                    <a:pt x="477" y="23"/>
                  </a:lnTo>
                  <a:lnTo>
                    <a:pt x="477" y="23"/>
                  </a:lnTo>
                  <a:lnTo>
                    <a:pt x="477" y="23"/>
                  </a:lnTo>
                  <a:lnTo>
                    <a:pt x="480" y="23"/>
                  </a:lnTo>
                  <a:lnTo>
                    <a:pt x="480" y="22"/>
                  </a:lnTo>
                  <a:lnTo>
                    <a:pt x="481" y="22"/>
                  </a:lnTo>
                  <a:lnTo>
                    <a:pt x="481" y="21"/>
                  </a:lnTo>
                  <a:lnTo>
                    <a:pt x="484" y="21"/>
                  </a:lnTo>
                  <a:lnTo>
                    <a:pt x="484" y="20"/>
                  </a:lnTo>
                  <a:lnTo>
                    <a:pt x="484" y="20"/>
                  </a:lnTo>
                  <a:lnTo>
                    <a:pt x="484" y="20"/>
                  </a:lnTo>
                  <a:lnTo>
                    <a:pt x="490" y="20"/>
                  </a:lnTo>
                  <a:lnTo>
                    <a:pt x="490" y="19"/>
                  </a:lnTo>
                  <a:lnTo>
                    <a:pt x="492" y="19"/>
                  </a:lnTo>
                  <a:lnTo>
                    <a:pt x="492" y="19"/>
                  </a:lnTo>
                  <a:lnTo>
                    <a:pt x="492" y="19"/>
                  </a:lnTo>
                  <a:lnTo>
                    <a:pt x="492" y="18"/>
                  </a:lnTo>
                  <a:lnTo>
                    <a:pt x="493" y="18"/>
                  </a:lnTo>
                  <a:lnTo>
                    <a:pt x="493" y="17"/>
                  </a:lnTo>
                  <a:lnTo>
                    <a:pt x="495" y="17"/>
                  </a:lnTo>
                  <a:lnTo>
                    <a:pt x="495" y="16"/>
                  </a:lnTo>
                  <a:lnTo>
                    <a:pt x="501" y="16"/>
                  </a:lnTo>
                  <a:lnTo>
                    <a:pt x="501" y="16"/>
                  </a:lnTo>
                  <a:lnTo>
                    <a:pt x="505" y="16"/>
                  </a:lnTo>
                  <a:lnTo>
                    <a:pt x="505" y="16"/>
                  </a:lnTo>
                  <a:lnTo>
                    <a:pt x="507" y="16"/>
                  </a:lnTo>
                  <a:lnTo>
                    <a:pt x="507" y="15"/>
                  </a:lnTo>
                  <a:lnTo>
                    <a:pt x="509" y="15"/>
                  </a:lnTo>
                  <a:lnTo>
                    <a:pt x="509" y="15"/>
                  </a:lnTo>
                  <a:lnTo>
                    <a:pt x="511" y="15"/>
                  </a:lnTo>
                  <a:lnTo>
                    <a:pt x="511" y="15"/>
                  </a:lnTo>
                  <a:lnTo>
                    <a:pt x="512" y="15"/>
                  </a:lnTo>
                  <a:lnTo>
                    <a:pt x="512" y="15"/>
                  </a:lnTo>
                  <a:lnTo>
                    <a:pt x="515" y="15"/>
                  </a:lnTo>
                  <a:lnTo>
                    <a:pt x="515" y="14"/>
                  </a:lnTo>
                  <a:lnTo>
                    <a:pt x="518" y="14"/>
                  </a:lnTo>
                  <a:lnTo>
                    <a:pt x="518" y="14"/>
                  </a:lnTo>
                  <a:lnTo>
                    <a:pt x="519" y="14"/>
                  </a:lnTo>
                  <a:lnTo>
                    <a:pt x="519" y="14"/>
                  </a:lnTo>
                  <a:lnTo>
                    <a:pt x="524" y="14"/>
                  </a:lnTo>
                  <a:lnTo>
                    <a:pt x="524" y="14"/>
                  </a:lnTo>
                  <a:lnTo>
                    <a:pt x="526" y="14"/>
                  </a:lnTo>
                  <a:lnTo>
                    <a:pt x="526" y="14"/>
                  </a:lnTo>
                  <a:lnTo>
                    <a:pt x="526" y="14"/>
                  </a:lnTo>
                  <a:lnTo>
                    <a:pt x="526" y="14"/>
                  </a:lnTo>
                  <a:lnTo>
                    <a:pt x="526" y="14"/>
                  </a:lnTo>
                  <a:lnTo>
                    <a:pt x="526" y="13"/>
                  </a:lnTo>
                  <a:lnTo>
                    <a:pt x="532" y="13"/>
                  </a:lnTo>
                  <a:lnTo>
                    <a:pt x="532" y="13"/>
                  </a:lnTo>
                  <a:lnTo>
                    <a:pt x="532" y="13"/>
                  </a:lnTo>
                  <a:lnTo>
                    <a:pt x="532" y="13"/>
                  </a:lnTo>
                  <a:lnTo>
                    <a:pt x="533" y="13"/>
                  </a:lnTo>
                  <a:lnTo>
                    <a:pt x="533" y="13"/>
                  </a:lnTo>
                  <a:lnTo>
                    <a:pt x="535" y="13"/>
                  </a:lnTo>
                  <a:lnTo>
                    <a:pt x="535" y="13"/>
                  </a:lnTo>
                  <a:lnTo>
                    <a:pt x="539" y="13"/>
                  </a:lnTo>
                  <a:lnTo>
                    <a:pt x="539" y="12"/>
                  </a:lnTo>
                  <a:lnTo>
                    <a:pt x="540" y="12"/>
                  </a:lnTo>
                  <a:lnTo>
                    <a:pt x="540" y="12"/>
                  </a:lnTo>
                  <a:lnTo>
                    <a:pt x="543" y="12"/>
                  </a:lnTo>
                  <a:lnTo>
                    <a:pt x="543" y="12"/>
                  </a:lnTo>
                  <a:lnTo>
                    <a:pt x="544" y="12"/>
                  </a:lnTo>
                  <a:lnTo>
                    <a:pt x="544" y="11"/>
                  </a:lnTo>
                  <a:lnTo>
                    <a:pt x="545" y="11"/>
                  </a:lnTo>
                  <a:lnTo>
                    <a:pt x="545" y="10"/>
                  </a:lnTo>
                  <a:lnTo>
                    <a:pt x="546" y="10"/>
                  </a:lnTo>
                  <a:lnTo>
                    <a:pt x="546" y="9"/>
                  </a:lnTo>
                  <a:lnTo>
                    <a:pt x="555" y="9"/>
                  </a:lnTo>
                  <a:lnTo>
                    <a:pt x="555" y="9"/>
                  </a:lnTo>
                  <a:lnTo>
                    <a:pt x="555" y="9"/>
                  </a:lnTo>
                  <a:lnTo>
                    <a:pt x="555" y="8"/>
                  </a:lnTo>
                  <a:lnTo>
                    <a:pt x="557" y="8"/>
                  </a:lnTo>
                  <a:lnTo>
                    <a:pt x="557" y="7"/>
                  </a:lnTo>
                  <a:lnTo>
                    <a:pt x="558" y="7"/>
                  </a:lnTo>
                  <a:lnTo>
                    <a:pt x="558" y="6"/>
                  </a:lnTo>
                  <a:lnTo>
                    <a:pt x="558" y="6"/>
                  </a:lnTo>
                  <a:lnTo>
                    <a:pt x="558" y="5"/>
                  </a:lnTo>
                  <a:lnTo>
                    <a:pt x="559" y="5"/>
                  </a:lnTo>
                  <a:lnTo>
                    <a:pt x="559" y="5"/>
                  </a:lnTo>
                  <a:lnTo>
                    <a:pt x="559" y="5"/>
                  </a:lnTo>
                  <a:lnTo>
                    <a:pt x="559" y="5"/>
                  </a:lnTo>
                  <a:lnTo>
                    <a:pt x="560" y="5"/>
                  </a:lnTo>
                  <a:lnTo>
                    <a:pt x="560" y="5"/>
                  </a:lnTo>
                  <a:lnTo>
                    <a:pt x="561" y="5"/>
                  </a:lnTo>
                  <a:lnTo>
                    <a:pt x="561" y="4"/>
                  </a:lnTo>
                  <a:lnTo>
                    <a:pt x="562" y="4"/>
                  </a:lnTo>
                  <a:lnTo>
                    <a:pt x="562" y="4"/>
                  </a:lnTo>
                  <a:lnTo>
                    <a:pt x="562" y="4"/>
                  </a:lnTo>
                  <a:lnTo>
                    <a:pt x="562" y="3"/>
                  </a:lnTo>
                  <a:lnTo>
                    <a:pt x="563" y="3"/>
                  </a:lnTo>
                  <a:lnTo>
                    <a:pt x="563" y="3"/>
                  </a:lnTo>
                  <a:lnTo>
                    <a:pt x="563" y="3"/>
                  </a:lnTo>
                  <a:lnTo>
                    <a:pt x="563" y="3"/>
                  </a:lnTo>
                  <a:lnTo>
                    <a:pt x="563" y="3"/>
                  </a:lnTo>
                  <a:lnTo>
                    <a:pt x="563" y="3"/>
                  </a:lnTo>
                  <a:lnTo>
                    <a:pt x="563" y="3"/>
                  </a:lnTo>
                  <a:lnTo>
                    <a:pt x="563" y="2"/>
                  </a:lnTo>
                  <a:lnTo>
                    <a:pt x="564" y="2"/>
                  </a:lnTo>
                  <a:lnTo>
                    <a:pt x="564" y="1"/>
                  </a:lnTo>
                  <a:lnTo>
                    <a:pt x="564" y="1"/>
                  </a:lnTo>
                  <a:lnTo>
                    <a:pt x="564" y="1"/>
                  </a:lnTo>
                  <a:lnTo>
                    <a:pt x="565" y="1"/>
                  </a:lnTo>
                  <a:lnTo>
                    <a:pt x="565" y="1"/>
                  </a:lnTo>
                  <a:lnTo>
                    <a:pt x="565" y="1"/>
                  </a:lnTo>
                  <a:lnTo>
                    <a:pt x="565" y="1"/>
                  </a:lnTo>
                  <a:lnTo>
                    <a:pt x="566" y="1"/>
                  </a:lnTo>
                  <a:lnTo>
                    <a:pt x="566" y="1"/>
                  </a:lnTo>
                  <a:lnTo>
                    <a:pt x="567" y="1"/>
                  </a:lnTo>
                  <a:lnTo>
                    <a:pt x="567" y="1"/>
                  </a:lnTo>
                  <a:lnTo>
                    <a:pt x="567" y="1"/>
                  </a:lnTo>
                  <a:lnTo>
                    <a:pt x="567" y="1"/>
                  </a:lnTo>
                  <a:lnTo>
                    <a:pt x="567" y="1"/>
                  </a:lnTo>
                  <a:lnTo>
                    <a:pt x="567" y="1"/>
                  </a:lnTo>
                  <a:lnTo>
                    <a:pt x="567" y="1"/>
                  </a:lnTo>
                  <a:lnTo>
                    <a:pt x="567" y="0"/>
                  </a:lnTo>
                  <a:lnTo>
                    <a:pt x="569" y="0"/>
                  </a:lnTo>
                  <a:lnTo>
                    <a:pt x="569" y="0"/>
                  </a:lnTo>
                  <a:lnTo>
                    <a:pt x="569" y="0"/>
                  </a:lnTo>
                  <a:lnTo>
                    <a:pt x="569" y="0"/>
                  </a:lnTo>
                  <a:lnTo>
                    <a:pt x="569" y="0"/>
                  </a:lnTo>
                  <a:lnTo>
                    <a:pt x="569" y="0"/>
                  </a:lnTo>
                  <a:lnTo>
                    <a:pt x="570" y="0"/>
                  </a:lnTo>
                  <a:lnTo>
                    <a:pt x="570" y="0"/>
                  </a:lnTo>
                  <a:lnTo>
                    <a:pt x="570" y="0"/>
                  </a:lnTo>
                  <a:lnTo>
                    <a:pt x="570" y="0"/>
                  </a:lnTo>
                  <a:lnTo>
                    <a:pt x="570" y="0"/>
                  </a:lnTo>
                  <a:lnTo>
                    <a:pt x="570" y="0"/>
                  </a:lnTo>
                  <a:lnTo>
                    <a:pt x="571" y="0"/>
                  </a:lnTo>
                  <a:lnTo>
                    <a:pt x="571" y="0"/>
                  </a:lnTo>
                  <a:lnTo>
                    <a:pt x="571" y="0"/>
                  </a:lnTo>
                  <a:lnTo>
                    <a:pt x="571" y="0"/>
                  </a:lnTo>
                  <a:lnTo>
                    <a:pt x="571" y="0"/>
                  </a:lnTo>
                  <a:lnTo>
                    <a:pt x="571" y="0"/>
                  </a:lnTo>
                  <a:lnTo>
                    <a:pt x="572" y="0"/>
                  </a:lnTo>
                  <a:lnTo>
                    <a:pt x="572" y="0"/>
                  </a:lnTo>
                  <a:lnTo>
                    <a:pt x="572" y="0"/>
                  </a:lnTo>
                  <a:lnTo>
                    <a:pt x="572" y="0"/>
                  </a:lnTo>
                  <a:lnTo>
                    <a:pt x="572" y="0"/>
                  </a:lnTo>
                  <a:lnTo>
                    <a:pt x="572" y="0"/>
                  </a:lnTo>
                  <a:lnTo>
                    <a:pt x="573" y="0"/>
                  </a:lnTo>
                  <a:lnTo>
                    <a:pt x="573" y="0"/>
                  </a:lnTo>
                  <a:lnTo>
                    <a:pt x="573" y="0"/>
                  </a:lnTo>
                  <a:lnTo>
                    <a:pt x="573" y="0"/>
                  </a:lnTo>
                  <a:lnTo>
                    <a:pt x="573" y="0"/>
                  </a:lnTo>
                  <a:lnTo>
                    <a:pt x="573" y="0"/>
                  </a:lnTo>
                  <a:lnTo>
                    <a:pt x="573" y="0"/>
                  </a:lnTo>
                  <a:lnTo>
                    <a:pt x="573" y="0"/>
                  </a:lnTo>
                  <a:lnTo>
                    <a:pt x="573" y="0"/>
                  </a:lnTo>
                  <a:lnTo>
                    <a:pt x="573" y="0"/>
                  </a:lnTo>
                  <a:lnTo>
                    <a:pt x="573" y="0"/>
                  </a:lnTo>
                  <a:lnTo>
                    <a:pt x="573"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Freeform 61">
              <a:extLst>
                <a:ext uri="{FF2B5EF4-FFF2-40B4-BE49-F238E27FC236}">
                  <a16:creationId xmlns:a16="http://schemas.microsoft.com/office/drawing/2014/main" id="{272662CD-11AE-A537-E37C-7254A4753AC1}"/>
                </a:ext>
              </a:extLst>
            </p:cNvPr>
            <p:cNvSpPr>
              <a:spLocks/>
            </p:cNvSpPr>
            <p:nvPr/>
          </p:nvSpPr>
          <p:spPr bwMode="auto">
            <a:xfrm>
              <a:off x="3644901" y="1029379"/>
              <a:ext cx="5473700" cy="4083050"/>
            </a:xfrm>
            <a:custGeom>
              <a:avLst/>
              <a:gdLst>
                <a:gd name="T0" fmla="*/ 3 w 574"/>
                <a:gd name="T1" fmla="*/ 418 h 428"/>
                <a:gd name="T2" fmla="*/ 8 w 574"/>
                <a:gd name="T3" fmla="*/ 409 h 428"/>
                <a:gd name="T4" fmla="*/ 11 w 574"/>
                <a:gd name="T5" fmla="*/ 400 h 428"/>
                <a:gd name="T6" fmla="*/ 14 w 574"/>
                <a:gd name="T7" fmla="*/ 392 h 428"/>
                <a:gd name="T8" fmla="*/ 17 w 574"/>
                <a:gd name="T9" fmla="*/ 382 h 428"/>
                <a:gd name="T10" fmla="*/ 19 w 574"/>
                <a:gd name="T11" fmla="*/ 371 h 428"/>
                <a:gd name="T12" fmla="*/ 24 w 574"/>
                <a:gd name="T13" fmla="*/ 363 h 428"/>
                <a:gd name="T14" fmla="*/ 29 w 574"/>
                <a:gd name="T15" fmla="*/ 355 h 428"/>
                <a:gd name="T16" fmla="*/ 33 w 574"/>
                <a:gd name="T17" fmla="*/ 347 h 428"/>
                <a:gd name="T18" fmla="*/ 36 w 574"/>
                <a:gd name="T19" fmla="*/ 338 h 428"/>
                <a:gd name="T20" fmla="*/ 41 w 574"/>
                <a:gd name="T21" fmla="*/ 328 h 428"/>
                <a:gd name="T22" fmla="*/ 45 w 574"/>
                <a:gd name="T23" fmla="*/ 320 h 428"/>
                <a:gd name="T24" fmla="*/ 48 w 574"/>
                <a:gd name="T25" fmla="*/ 311 h 428"/>
                <a:gd name="T26" fmla="*/ 52 w 574"/>
                <a:gd name="T27" fmla="*/ 304 h 428"/>
                <a:gd name="T28" fmla="*/ 58 w 574"/>
                <a:gd name="T29" fmla="*/ 296 h 428"/>
                <a:gd name="T30" fmla="*/ 62 w 574"/>
                <a:gd name="T31" fmla="*/ 290 h 428"/>
                <a:gd name="T32" fmla="*/ 67 w 574"/>
                <a:gd name="T33" fmla="*/ 282 h 428"/>
                <a:gd name="T34" fmla="*/ 73 w 574"/>
                <a:gd name="T35" fmla="*/ 274 h 428"/>
                <a:gd name="T36" fmla="*/ 77 w 574"/>
                <a:gd name="T37" fmla="*/ 264 h 428"/>
                <a:gd name="T38" fmla="*/ 83 w 574"/>
                <a:gd name="T39" fmla="*/ 257 h 428"/>
                <a:gd name="T40" fmla="*/ 87 w 574"/>
                <a:gd name="T41" fmla="*/ 252 h 428"/>
                <a:gd name="T42" fmla="*/ 92 w 574"/>
                <a:gd name="T43" fmla="*/ 245 h 428"/>
                <a:gd name="T44" fmla="*/ 100 w 574"/>
                <a:gd name="T45" fmla="*/ 240 h 428"/>
                <a:gd name="T46" fmla="*/ 108 w 574"/>
                <a:gd name="T47" fmla="*/ 231 h 428"/>
                <a:gd name="T48" fmla="*/ 117 w 574"/>
                <a:gd name="T49" fmla="*/ 226 h 428"/>
                <a:gd name="T50" fmla="*/ 124 w 574"/>
                <a:gd name="T51" fmla="*/ 218 h 428"/>
                <a:gd name="T52" fmla="*/ 128 w 574"/>
                <a:gd name="T53" fmla="*/ 211 h 428"/>
                <a:gd name="T54" fmla="*/ 134 w 574"/>
                <a:gd name="T55" fmla="*/ 203 h 428"/>
                <a:gd name="T56" fmla="*/ 144 w 574"/>
                <a:gd name="T57" fmla="*/ 198 h 428"/>
                <a:gd name="T58" fmla="*/ 151 w 574"/>
                <a:gd name="T59" fmla="*/ 190 h 428"/>
                <a:gd name="T60" fmla="*/ 164 w 574"/>
                <a:gd name="T61" fmla="*/ 186 h 428"/>
                <a:gd name="T62" fmla="*/ 172 w 574"/>
                <a:gd name="T63" fmla="*/ 176 h 428"/>
                <a:gd name="T64" fmla="*/ 183 w 574"/>
                <a:gd name="T65" fmla="*/ 172 h 428"/>
                <a:gd name="T66" fmla="*/ 197 w 574"/>
                <a:gd name="T67" fmla="*/ 164 h 428"/>
                <a:gd name="T68" fmla="*/ 209 w 574"/>
                <a:gd name="T69" fmla="*/ 159 h 428"/>
                <a:gd name="T70" fmla="*/ 219 w 574"/>
                <a:gd name="T71" fmla="*/ 153 h 428"/>
                <a:gd name="T72" fmla="*/ 227 w 574"/>
                <a:gd name="T73" fmla="*/ 147 h 428"/>
                <a:gd name="T74" fmla="*/ 232 w 574"/>
                <a:gd name="T75" fmla="*/ 139 h 428"/>
                <a:gd name="T76" fmla="*/ 235 w 574"/>
                <a:gd name="T77" fmla="*/ 129 h 428"/>
                <a:gd name="T78" fmla="*/ 243 w 574"/>
                <a:gd name="T79" fmla="*/ 120 h 428"/>
                <a:gd name="T80" fmla="*/ 251 w 574"/>
                <a:gd name="T81" fmla="*/ 112 h 428"/>
                <a:gd name="T82" fmla="*/ 261 w 574"/>
                <a:gd name="T83" fmla="*/ 102 h 428"/>
                <a:gd name="T84" fmla="*/ 269 w 574"/>
                <a:gd name="T85" fmla="*/ 94 h 428"/>
                <a:gd name="T86" fmla="*/ 277 w 574"/>
                <a:gd name="T87" fmla="*/ 84 h 428"/>
                <a:gd name="T88" fmla="*/ 286 w 574"/>
                <a:gd name="T89" fmla="*/ 78 h 428"/>
                <a:gd name="T90" fmla="*/ 302 w 574"/>
                <a:gd name="T91" fmla="*/ 69 h 428"/>
                <a:gd name="T92" fmla="*/ 313 w 574"/>
                <a:gd name="T93" fmla="*/ 62 h 428"/>
                <a:gd name="T94" fmla="*/ 340 w 574"/>
                <a:gd name="T95" fmla="*/ 55 h 428"/>
                <a:gd name="T96" fmla="*/ 351 w 574"/>
                <a:gd name="T97" fmla="*/ 49 h 428"/>
                <a:gd name="T98" fmla="*/ 364 w 574"/>
                <a:gd name="T99" fmla="*/ 42 h 428"/>
                <a:gd name="T100" fmla="*/ 384 w 574"/>
                <a:gd name="T101" fmla="*/ 32 h 428"/>
                <a:gd name="T102" fmla="*/ 410 w 574"/>
                <a:gd name="T103" fmla="*/ 27 h 428"/>
                <a:gd name="T104" fmla="*/ 449 w 574"/>
                <a:gd name="T105" fmla="*/ 22 h 428"/>
                <a:gd name="T106" fmla="*/ 478 w 574"/>
                <a:gd name="T107" fmla="*/ 16 h 428"/>
                <a:gd name="T108" fmla="*/ 531 w 574"/>
                <a:gd name="T109" fmla="*/ 10 h 428"/>
                <a:gd name="T110" fmla="*/ 559 w 574"/>
                <a:gd name="T111" fmla="*/ 2 h 428"/>
                <a:gd name="T112" fmla="*/ 568 w 574"/>
                <a:gd name="T113" fmla="*/ 0 h 428"/>
                <a:gd name="T114" fmla="*/ 574 w 574"/>
                <a:gd name="T115" fmla="*/ 0 h 428"/>
                <a:gd name="T116" fmla="*/ 574 w 574"/>
                <a:gd name="T117" fmla="*/ 0 h 428"/>
                <a:gd name="T118" fmla="*/ 574 w 574"/>
                <a:gd name="T119" fmla="*/ 0 h 428"/>
                <a:gd name="T120" fmla="*/ 574 w 574"/>
                <a:gd name="T121" fmla="*/ 0 h 428"/>
                <a:gd name="T122" fmla="*/ 574 w 574"/>
                <a:gd name="T12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4" h="428">
                  <a:moveTo>
                    <a:pt x="0" y="428"/>
                  </a:moveTo>
                  <a:lnTo>
                    <a:pt x="0" y="428"/>
                  </a:lnTo>
                  <a:lnTo>
                    <a:pt x="0" y="428"/>
                  </a:lnTo>
                  <a:lnTo>
                    <a:pt x="0" y="428"/>
                  </a:lnTo>
                  <a:lnTo>
                    <a:pt x="0" y="427"/>
                  </a:lnTo>
                  <a:lnTo>
                    <a:pt x="0" y="427"/>
                  </a:lnTo>
                  <a:lnTo>
                    <a:pt x="0" y="426"/>
                  </a:lnTo>
                  <a:lnTo>
                    <a:pt x="0" y="426"/>
                  </a:lnTo>
                  <a:lnTo>
                    <a:pt x="0" y="425"/>
                  </a:lnTo>
                  <a:lnTo>
                    <a:pt x="0" y="425"/>
                  </a:lnTo>
                  <a:lnTo>
                    <a:pt x="0" y="424"/>
                  </a:lnTo>
                  <a:lnTo>
                    <a:pt x="1" y="424"/>
                  </a:lnTo>
                  <a:lnTo>
                    <a:pt x="1" y="423"/>
                  </a:lnTo>
                  <a:lnTo>
                    <a:pt x="2" y="423"/>
                  </a:lnTo>
                  <a:lnTo>
                    <a:pt x="2" y="422"/>
                  </a:lnTo>
                  <a:lnTo>
                    <a:pt x="2" y="422"/>
                  </a:lnTo>
                  <a:lnTo>
                    <a:pt x="2" y="421"/>
                  </a:lnTo>
                  <a:lnTo>
                    <a:pt x="2" y="421"/>
                  </a:lnTo>
                  <a:lnTo>
                    <a:pt x="2" y="420"/>
                  </a:lnTo>
                  <a:lnTo>
                    <a:pt x="2" y="420"/>
                  </a:lnTo>
                  <a:lnTo>
                    <a:pt x="2" y="419"/>
                  </a:lnTo>
                  <a:lnTo>
                    <a:pt x="2" y="419"/>
                  </a:lnTo>
                  <a:lnTo>
                    <a:pt x="2" y="418"/>
                  </a:lnTo>
                  <a:lnTo>
                    <a:pt x="3" y="418"/>
                  </a:lnTo>
                  <a:lnTo>
                    <a:pt x="3" y="417"/>
                  </a:lnTo>
                  <a:lnTo>
                    <a:pt x="3" y="417"/>
                  </a:lnTo>
                  <a:lnTo>
                    <a:pt x="3" y="417"/>
                  </a:lnTo>
                  <a:lnTo>
                    <a:pt x="3" y="417"/>
                  </a:lnTo>
                  <a:lnTo>
                    <a:pt x="3" y="417"/>
                  </a:lnTo>
                  <a:lnTo>
                    <a:pt x="4" y="417"/>
                  </a:lnTo>
                  <a:lnTo>
                    <a:pt x="4" y="416"/>
                  </a:lnTo>
                  <a:lnTo>
                    <a:pt x="4" y="416"/>
                  </a:lnTo>
                  <a:lnTo>
                    <a:pt x="4" y="415"/>
                  </a:lnTo>
                  <a:lnTo>
                    <a:pt x="4" y="415"/>
                  </a:lnTo>
                  <a:lnTo>
                    <a:pt x="4" y="414"/>
                  </a:lnTo>
                  <a:lnTo>
                    <a:pt x="4" y="414"/>
                  </a:lnTo>
                  <a:lnTo>
                    <a:pt x="4" y="414"/>
                  </a:lnTo>
                  <a:lnTo>
                    <a:pt x="4" y="414"/>
                  </a:lnTo>
                  <a:lnTo>
                    <a:pt x="4" y="413"/>
                  </a:lnTo>
                  <a:lnTo>
                    <a:pt x="4" y="413"/>
                  </a:lnTo>
                  <a:lnTo>
                    <a:pt x="4" y="412"/>
                  </a:lnTo>
                  <a:lnTo>
                    <a:pt x="5" y="412"/>
                  </a:lnTo>
                  <a:lnTo>
                    <a:pt x="5" y="411"/>
                  </a:lnTo>
                  <a:lnTo>
                    <a:pt x="5" y="411"/>
                  </a:lnTo>
                  <a:lnTo>
                    <a:pt x="5" y="410"/>
                  </a:lnTo>
                  <a:lnTo>
                    <a:pt x="6" y="410"/>
                  </a:lnTo>
                  <a:lnTo>
                    <a:pt x="6" y="409"/>
                  </a:lnTo>
                  <a:lnTo>
                    <a:pt x="8" y="409"/>
                  </a:lnTo>
                  <a:lnTo>
                    <a:pt x="8" y="408"/>
                  </a:lnTo>
                  <a:lnTo>
                    <a:pt x="8" y="408"/>
                  </a:lnTo>
                  <a:lnTo>
                    <a:pt x="8" y="408"/>
                  </a:lnTo>
                  <a:lnTo>
                    <a:pt x="8" y="408"/>
                  </a:lnTo>
                  <a:lnTo>
                    <a:pt x="8" y="407"/>
                  </a:lnTo>
                  <a:lnTo>
                    <a:pt x="8" y="407"/>
                  </a:lnTo>
                  <a:lnTo>
                    <a:pt x="8" y="406"/>
                  </a:lnTo>
                  <a:lnTo>
                    <a:pt x="9" y="406"/>
                  </a:lnTo>
                  <a:lnTo>
                    <a:pt x="9" y="406"/>
                  </a:lnTo>
                  <a:lnTo>
                    <a:pt x="9" y="406"/>
                  </a:lnTo>
                  <a:lnTo>
                    <a:pt x="9" y="405"/>
                  </a:lnTo>
                  <a:lnTo>
                    <a:pt x="9" y="405"/>
                  </a:lnTo>
                  <a:lnTo>
                    <a:pt x="9" y="404"/>
                  </a:lnTo>
                  <a:lnTo>
                    <a:pt x="9" y="404"/>
                  </a:lnTo>
                  <a:lnTo>
                    <a:pt x="9" y="403"/>
                  </a:lnTo>
                  <a:lnTo>
                    <a:pt x="10" y="403"/>
                  </a:lnTo>
                  <a:lnTo>
                    <a:pt x="10" y="403"/>
                  </a:lnTo>
                  <a:lnTo>
                    <a:pt x="10" y="403"/>
                  </a:lnTo>
                  <a:lnTo>
                    <a:pt x="10" y="402"/>
                  </a:lnTo>
                  <a:lnTo>
                    <a:pt x="11" y="402"/>
                  </a:lnTo>
                  <a:lnTo>
                    <a:pt x="11" y="401"/>
                  </a:lnTo>
                  <a:lnTo>
                    <a:pt x="11" y="401"/>
                  </a:lnTo>
                  <a:lnTo>
                    <a:pt x="11" y="400"/>
                  </a:lnTo>
                  <a:lnTo>
                    <a:pt x="11" y="400"/>
                  </a:lnTo>
                  <a:lnTo>
                    <a:pt x="11" y="399"/>
                  </a:lnTo>
                  <a:lnTo>
                    <a:pt x="11" y="399"/>
                  </a:lnTo>
                  <a:lnTo>
                    <a:pt x="11" y="398"/>
                  </a:lnTo>
                  <a:lnTo>
                    <a:pt x="11" y="398"/>
                  </a:lnTo>
                  <a:lnTo>
                    <a:pt x="11" y="397"/>
                  </a:lnTo>
                  <a:lnTo>
                    <a:pt x="11" y="397"/>
                  </a:lnTo>
                  <a:lnTo>
                    <a:pt x="11" y="396"/>
                  </a:lnTo>
                  <a:lnTo>
                    <a:pt x="11" y="396"/>
                  </a:lnTo>
                  <a:lnTo>
                    <a:pt x="11" y="395"/>
                  </a:lnTo>
                  <a:lnTo>
                    <a:pt x="11" y="395"/>
                  </a:lnTo>
                  <a:lnTo>
                    <a:pt x="11" y="394"/>
                  </a:lnTo>
                  <a:lnTo>
                    <a:pt x="12" y="394"/>
                  </a:lnTo>
                  <a:lnTo>
                    <a:pt x="12" y="394"/>
                  </a:lnTo>
                  <a:lnTo>
                    <a:pt x="12" y="394"/>
                  </a:lnTo>
                  <a:lnTo>
                    <a:pt x="12" y="394"/>
                  </a:lnTo>
                  <a:lnTo>
                    <a:pt x="12" y="394"/>
                  </a:lnTo>
                  <a:lnTo>
                    <a:pt x="12" y="394"/>
                  </a:lnTo>
                  <a:lnTo>
                    <a:pt x="14" y="394"/>
                  </a:lnTo>
                  <a:lnTo>
                    <a:pt x="14" y="393"/>
                  </a:lnTo>
                  <a:lnTo>
                    <a:pt x="14" y="393"/>
                  </a:lnTo>
                  <a:lnTo>
                    <a:pt x="14" y="393"/>
                  </a:lnTo>
                  <a:lnTo>
                    <a:pt x="14" y="393"/>
                  </a:lnTo>
                  <a:lnTo>
                    <a:pt x="14" y="392"/>
                  </a:lnTo>
                  <a:lnTo>
                    <a:pt x="14" y="392"/>
                  </a:lnTo>
                  <a:lnTo>
                    <a:pt x="14" y="391"/>
                  </a:lnTo>
                  <a:lnTo>
                    <a:pt x="14" y="391"/>
                  </a:lnTo>
                  <a:lnTo>
                    <a:pt x="14" y="390"/>
                  </a:lnTo>
                  <a:lnTo>
                    <a:pt x="14" y="390"/>
                  </a:lnTo>
                  <a:lnTo>
                    <a:pt x="14" y="389"/>
                  </a:lnTo>
                  <a:lnTo>
                    <a:pt x="15" y="389"/>
                  </a:lnTo>
                  <a:lnTo>
                    <a:pt x="15" y="388"/>
                  </a:lnTo>
                  <a:lnTo>
                    <a:pt x="15" y="388"/>
                  </a:lnTo>
                  <a:lnTo>
                    <a:pt x="15" y="387"/>
                  </a:lnTo>
                  <a:lnTo>
                    <a:pt x="15" y="387"/>
                  </a:lnTo>
                  <a:lnTo>
                    <a:pt x="15" y="386"/>
                  </a:lnTo>
                  <a:lnTo>
                    <a:pt x="16" y="386"/>
                  </a:lnTo>
                  <a:lnTo>
                    <a:pt x="16" y="385"/>
                  </a:lnTo>
                  <a:lnTo>
                    <a:pt x="16" y="385"/>
                  </a:lnTo>
                  <a:lnTo>
                    <a:pt x="16" y="384"/>
                  </a:lnTo>
                  <a:lnTo>
                    <a:pt x="16" y="384"/>
                  </a:lnTo>
                  <a:lnTo>
                    <a:pt x="16" y="383"/>
                  </a:lnTo>
                  <a:lnTo>
                    <a:pt x="17" y="383"/>
                  </a:lnTo>
                  <a:lnTo>
                    <a:pt x="17" y="383"/>
                  </a:lnTo>
                  <a:lnTo>
                    <a:pt x="17" y="383"/>
                  </a:lnTo>
                  <a:lnTo>
                    <a:pt x="17" y="383"/>
                  </a:lnTo>
                  <a:lnTo>
                    <a:pt x="17" y="383"/>
                  </a:lnTo>
                  <a:lnTo>
                    <a:pt x="17" y="382"/>
                  </a:lnTo>
                  <a:lnTo>
                    <a:pt x="17" y="382"/>
                  </a:lnTo>
                  <a:lnTo>
                    <a:pt x="17" y="381"/>
                  </a:lnTo>
                  <a:lnTo>
                    <a:pt x="18" y="381"/>
                  </a:lnTo>
                  <a:lnTo>
                    <a:pt x="18" y="380"/>
                  </a:lnTo>
                  <a:lnTo>
                    <a:pt x="18" y="380"/>
                  </a:lnTo>
                  <a:lnTo>
                    <a:pt x="18" y="379"/>
                  </a:lnTo>
                  <a:lnTo>
                    <a:pt x="18" y="379"/>
                  </a:lnTo>
                  <a:lnTo>
                    <a:pt x="18" y="378"/>
                  </a:lnTo>
                  <a:lnTo>
                    <a:pt x="18" y="378"/>
                  </a:lnTo>
                  <a:lnTo>
                    <a:pt x="18" y="377"/>
                  </a:lnTo>
                  <a:lnTo>
                    <a:pt x="18" y="377"/>
                  </a:lnTo>
                  <a:lnTo>
                    <a:pt x="18" y="376"/>
                  </a:lnTo>
                  <a:lnTo>
                    <a:pt x="18" y="376"/>
                  </a:lnTo>
                  <a:lnTo>
                    <a:pt x="18" y="375"/>
                  </a:lnTo>
                  <a:lnTo>
                    <a:pt x="19" y="375"/>
                  </a:lnTo>
                  <a:lnTo>
                    <a:pt x="19" y="375"/>
                  </a:lnTo>
                  <a:lnTo>
                    <a:pt x="19" y="375"/>
                  </a:lnTo>
                  <a:lnTo>
                    <a:pt x="19" y="374"/>
                  </a:lnTo>
                  <a:lnTo>
                    <a:pt x="19" y="374"/>
                  </a:lnTo>
                  <a:lnTo>
                    <a:pt x="19" y="373"/>
                  </a:lnTo>
                  <a:lnTo>
                    <a:pt x="19" y="373"/>
                  </a:lnTo>
                  <a:lnTo>
                    <a:pt x="19" y="372"/>
                  </a:lnTo>
                  <a:lnTo>
                    <a:pt x="19" y="372"/>
                  </a:lnTo>
                  <a:lnTo>
                    <a:pt x="19" y="371"/>
                  </a:lnTo>
                  <a:lnTo>
                    <a:pt x="19" y="371"/>
                  </a:lnTo>
                  <a:lnTo>
                    <a:pt x="19" y="371"/>
                  </a:lnTo>
                  <a:lnTo>
                    <a:pt x="20" y="371"/>
                  </a:lnTo>
                  <a:lnTo>
                    <a:pt x="20" y="371"/>
                  </a:lnTo>
                  <a:lnTo>
                    <a:pt x="21" y="371"/>
                  </a:lnTo>
                  <a:lnTo>
                    <a:pt x="21" y="371"/>
                  </a:lnTo>
                  <a:lnTo>
                    <a:pt x="21" y="371"/>
                  </a:lnTo>
                  <a:lnTo>
                    <a:pt x="21" y="370"/>
                  </a:lnTo>
                  <a:lnTo>
                    <a:pt x="21" y="370"/>
                  </a:lnTo>
                  <a:lnTo>
                    <a:pt x="21" y="369"/>
                  </a:lnTo>
                  <a:lnTo>
                    <a:pt x="22" y="369"/>
                  </a:lnTo>
                  <a:lnTo>
                    <a:pt x="22" y="368"/>
                  </a:lnTo>
                  <a:lnTo>
                    <a:pt x="23" y="368"/>
                  </a:lnTo>
                  <a:lnTo>
                    <a:pt x="23" y="367"/>
                  </a:lnTo>
                  <a:lnTo>
                    <a:pt x="23" y="367"/>
                  </a:lnTo>
                  <a:lnTo>
                    <a:pt x="23" y="366"/>
                  </a:lnTo>
                  <a:lnTo>
                    <a:pt x="23" y="366"/>
                  </a:lnTo>
                  <a:lnTo>
                    <a:pt x="23" y="366"/>
                  </a:lnTo>
                  <a:lnTo>
                    <a:pt x="24" y="366"/>
                  </a:lnTo>
                  <a:lnTo>
                    <a:pt x="24" y="365"/>
                  </a:lnTo>
                  <a:lnTo>
                    <a:pt x="24" y="365"/>
                  </a:lnTo>
                  <a:lnTo>
                    <a:pt x="24" y="364"/>
                  </a:lnTo>
                  <a:lnTo>
                    <a:pt x="24" y="364"/>
                  </a:lnTo>
                  <a:lnTo>
                    <a:pt x="24" y="363"/>
                  </a:lnTo>
                  <a:lnTo>
                    <a:pt x="24" y="363"/>
                  </a:lnTo>
                  <a:lnTo>
                    <a:pt x="24" y="363"/>
                  </a:lnTo>
                  <a:lnTo>
                    <a:pt x="25" y="363"/>
                  </a:lnTo>
                  <a:lnTo>
                    <a:pt x="25" y="362"/>
                  </a:lnTo>
                  <a:lnTo>
                    <a:pt x="25" y="362"/>
                  </a:lnTo>
                  <a:lnTo>
                    <a:pt x="25" y="362"/>
                  </a:lnTo>
                  <a:lnTo>
                    <a:pt x="25" y="362"/>
                  </a:lnTo>
                  <a:lnTo>
                    <a:pt x="25" y="361"/>
                  </a:lnTo>
                  <a:lnTo>
                    <a:pt x="26" y="361"/>
                  </a:lnTo>
                  <a:lnTo>
                    <a:pt x="26" y="361"/>
                  </a:lnTo>
                  <a:lnTo>
                    <a:pt x="26" y="361"/>
                  </a:lnTo>
                  <a:lnTo>
                    <a:pt x="26" y="360"/>
                  </a:lnTo>
                  <a:lnTo>
                    <a:pt x="26" y="360"/>
                  </a:lnTo>
                  <a:lnTo>
                    <a:pt x="26" y="359"/>
                  </a:lnTo>
                  <a:lnTo>
                    <a:pt x="28" y="359"/>
                  </a:lnTo>
                  <a:lnTo>
                    <a:pt x="28" y="358"/>
                  </a:lnTo>
                  <a:lnTo>
                    <a:pt x="28" y="358"/>
                  </a:lnTo>
                  <a:lnTo>
                    <a:pt x="28" y="357"/>
                  </a:lnTo>
                  <a:lnTo>
                    <a:pt x="29" y="357"/>
                  </a:lnTo>
                  <a:lnTo>
                    <a:pt x="29" y="357"/>
                  </a:lnTo>
                  <a:lnTo>
                    <a:pt x="29" y="357"/>
                  </a:lnTo>
                  <a:lnTo>
                    <a:pt x="29" y="356"/>
                  </a:lnTo>
                  <a:lnTo>
                    <a:pt x="29" y="356"/>
                  </a:lnTo>
                  <a:lnTo>
                    <a:pt x="29" y="355"/>
                  </a:lnTo>
                  <a:lnTo>
                    <a:pt x="29" y="355"/>
                  </a:lnTo>
                  <a:lnTo>
                    <a:pt x="29" y="354"/>
                  </a:lnTo>
                  <a:lnTo>
                    <a:pt x="30" y="354"/>
                  </a:lnTo>
                  <a:lnTo>
                    <a:pt x="30" y="353"/>
                  </a:lnTo>
                  <a:lnTo>
                    <a:pt x="30" y="353"/>
                  </a:lnTo>
                  <a:lnTo>
                    <a:pt x="30" y="352"/>
                  </a:lnTo>
                  <a:lnTo>
                    <a:pt x="30" y="352"/>
                  </a:lnTo>
                  <a:lnTo>
                    <a:pt x="30" y="352"/>
                  </a:lnTo>
                  <a:lnTo>
                    <a:pt x="31" y="352"/>
                  </a:lnTo>
                  <a:lnTo>
                    <a:pt x="31" y="351"/>
                  </a:lnTo>
                  <a:lnTo>
                    <a:pt x="31" y="351"/>
                  </a:lnTo>
                  <a:lnTo>
                    <a:pt x="31" y="350"/>
                  </a:lnTo>
                  <a:lnTo>
                    <a:pt x="31" y="350"/>
                  </a:lnTo>
                  <a:lnTo>
                    <a:pt x="31" y="350"/>
                  </a:lnTo>
                  <a:lnTo>
                    <a:pt x="31" y="350"/>
                  </a:lnTo>
                  <a:lnTo>
                    <a:pt x="31" y="349"/>
                  </a:lnTo>
                  <a:lnTo>
                    <a:pt x="32" y="349"/>
                  </a:lnTo>
                  <a:lnTo>
                    <a:pt x="32" y="349"/>
                  </a:lnTo>
                  <a:lnTo>
                    <a:pt x="33" y="349"/>
                  </a:lnTo>
                  <a:lnTo>
                    <a:pt x="33" y="348"/>
                  </a:lnTo>
                  <a:lnTo>
                    <a:pt x="33" y="348"/>
                  </a:lnTo>
                  <a:lnTo>
                    <a:pt x="33" y="348"/>
                  </a:lnTo>
                  <a:lnTo>
                    <a:pt x="33" y="348"/>
                  </a:lnTo>
                  <a:lnTo>
                    <a:pt x="33" y="347"/>
                  </a:lnTo>
                  <a:lnTo>
                    <a:pt x="33" y="347"/>
                  </a:lnTo>
                  <a:lnTo>
                    <a:pt x="33" y="346"/>
                  </a:lnTo>
                  <a:lnTo>
                    <a:pt x="34" y="346"/>
                  </a:lnTo>
                  <a:lnTo>
                    <a:pt x="34" y="346"/>
                  </a:lnTo>
                  <a:lnTo>
                    <a:pt x="34" y="346"/>
                  </a:lnTo>
                  <a:lnTo>
                    <a:pt x="34" y="345"/>
                  </a:lnTo>
                  <a:lnTo>
                    <a:pt x="34" y="345"/>
                  </a:lnTo>
                  <a:lnTo>
                    <a:pt x="34" y="344"/>
                  </a:lnTo>
                  <a:lnTo>
                    <a:pt x="34" y="344"/>
                  </a:lnTo>
                  <a:lnTo>
                    <a:pt x="34" y="343"/>
                  </a:lnTo>
                  <a:lnTo>
                    <a:pt x="35" y="343"/>
                  </a:lnTo>
                  <a:lnTo>
                    <a:pt x="35" y="343"/>
                  </a:lnTo>
                  <a:lnTo>
                    <a:pt x="35" y="343"/>
                  </a:lnTo>
                  <a:lnTo>
                    <a:pt x="35" y="343"/>
                  </a:lnTo>
                  <a:lnTo>
                    <a:pt x="35" y="343"/>
                  </a:lnTo>
                  <a:lnTo>
                    <a:pt x="35" y="342"/>
                  </a:lnTo>
                  <a:lnTo>
                    <a:pt x="35" y="342"/>
                  </a:lnTo>
                  <a:lnTo>
                    <a:pt x="35" y="341"/>
                  </a:lnTo>
                  <a:lnTo>
                    <a:pt x="36" y="341"/>
                  </a:lnTo>
                  <a:lnTo>
                    <a:pt x="36" y="340"/>
                  </a:lnTo>
                  <a:lnTo>
                    <a:pt x="36" y="340"/>
                  </a:lnTo>
                  <a:lnTo>
                    <a:pt x="36" y="339"/>
                  </a:lnTo>
                  <a:lnTo>
                    <a:pt x="36" y="339"/>
                  </a:lnTo>
                  <a:lnTo>
                    <a:pt x="36" y="338"/>
                  </a:lnTo>
                  <a:lnTo>
                    <a:pt x="36" y="338"/>
                  </a:lnTo>
                  <a:lnTo>
                    <a:pt x="36" y="338"/>
                  </a:lnTo>
                  <a:lnTo>
                    <a:pt x="36" y="338"/>
                  </a:lnTo>
                  <a:lnTo>
                    <a:pt x="36" y="337"/>
                  </a:lnTo>
                  <a:lnTo>
                    <a:pt x="36" y="337"/>
                  </a:lnTo>
                  <a:lnTo>
                    <a:pt x="36" y="336"/>
                  </a:lnTo>
                  <a:lnTo>
                    <a:pt x="37" y="336"/>
                  </a:lnTo>
                  <a:lnTo>
                    <a:pt x="37" y="335"/>
                  </a:lnTo>
                  <a:lnTo>
                    <a:pt x="38" y="335"/>
                  </a:lnTo>
                  <a:lnTo>
                    <a:pt x="38" y="335"/>
                  </a:lnTo>
                  <a:lnTo>
                    <a:pt x="39" y="335"/>
                  </a:lnTo>
                  <a:lnTo>
                    <a:pt x="39" y="334"/>
                  </a:lnTo>
                  <a:lnTo>
                    <a:pt x="39" y="334"/>
                  </a:lnTo>
                  <a:lnTo>
                    <a:pt x="39" y="333"/>
                  </a:lnTo>
                  <a:lnTo>
                    <a:pt x="41" y="333"/>
                  </a:lnTo>
                  <a:lnTo>
                    <a:pt x="41" y="332"/>
                  </a:lnTo>
                  <a:lnTo>
                    <a:pt x="41" y="332"/>
                  </a:lnTo>
                  <a:lnTo>
                    <a:pt x="41" y="331"/>
                  </a:lnTo>
                  <a:lnTo>
                    <a:pt x="41" y="331"/>
                  </a:lnTo>
                  <a:lnTo>
                    <a:pt x="41" y="330"/>
                  </a:lnTo>
                  <a:lnTo>
                    <a:pt x="41" y="330"/>
                  </a:lnTo>
                  <a:lnTo>
                    <a:pt x="41" y="329"/>
                  </a:lnTo>
                  <a:lnTo>
                    <a:pt x="41" y="329"/>
                  </a:lnTo>
                  <a:lnTo>
                    <a:pt x="41" y="328"/>
                  </a:lnTo>
                  <a:lnTo>
                    <a:pt x="41" y="328"/>
                  </a:lnTo>
                  <a:lnTo>
                    <a:pt x="41" y="327"/>
                  </a:lnTo>
                  <a:lnTo>
                    <a:pt x="41" y="327"/>
                  </a:lnTo>
                  <a:lnTo>
                    <a:pt x="41" y="326"/>
                  </a:lnTo>
                  <a:lnTo>
                    <a:pt x="42" y="326"/>
                  </a:lnTo>
                  <a:lnTo>
                    <a:pt x="42" y="325"/>
                  </a:lnTo>
                  <a:lnTo>
                    <a:pt x="43" y="325"/>
                  </a:lnTo>
                  <a:lnTo>
                    <a:pt x="43" y="325"/>
                  </a:lnTo>
                  <a:lnTo>
                    <a:pt x="43" y="325"/>
                  </a:lnTo>
                  <a:lnTo>
                    <a:pt x="43" y="325"/>
                  </a:lnTo>
                  <a:lnTo>
                    <a:pt x="43" y="325"/>
                  </a:lnTo>
                  <a:lnTo>
                    <a:pt x="43" y="324"/>
                  </a:lnTo>
                  <a:lnTo>
                    <a:pt x="43" y="324"/>
                  </a:lnTo>
                  <a:lnTo>
                    <a:pt x="43" y="323"/>
                  </a:lnTo>
                  <a:lnTo>
                    <a:pt x="44" y="323"/>
                  </a:lnTo>
                  <a:lnTo>
                    <a:pt x="44" y="322"/>
                  </a:lnTo>
                  <a:lnTo>
                    <a:pt x="44" y="322"/>
                  </a:lnTo>
                  <a:lnTo>
                    <a:pt x="44" y="322"/>
                  </a:lnTo>
                  <a:lnTo>
                    <a:pt x="45" y="322"/>
                  </a:lnTo>
                  <a:lnTo>
                    <a:pt x="45" y="321"/>
                  </a:lnTo>
                  <a:lnTo>
                    <a:pt x="45" y="321"/>
                  </a:lnTo>
                  <a:lnTo>
                    <a:pt x="45" y="320"/>
                  </a:lnTo>
                  <a:lnTo>
                    <a:pt x="45" y="320"/>
                  </a:lnTo>
                  <a:lnTo>
                    <a:pt x="45" y="320"/>
                  </a:lnTo>
                  <a:lnTo>
                    <a:pt x="45" y="320"/>
                  </a:lnTo>
                  <a:lnTo>
                    <a:pt x="45" y="319"/>
                  </a:lnTo>
                  <a:lnTo>
                    <a:pt x="45" y="319"/>
                  </a:lnTo>
                  <a:lnTo>
                    <a:pt x="45" y="318"/>
                  </a:lnTo>
                  <a:lnTo>
                    <a:pt x="45" y="318"/>
                  </a:lnTo>
                  <a:lnTo>
                    <a:pt x="45" y="317"/>
                  </a:lnTo>
                  <a:lnTo>
                    <a:pt x="46" y="317"/>
                  </a:lnTo>
                  <a:lnTo>
                    <a:pt x="46" y="317"/>
                  </a:lnTo>
                  <a:lnTo>
                    <a:pt x="46" y="317"/>
                  </a:lnTo>
                  <a:lnTo>
                    <a:pt x="46" y="316"/>
                  </a:lnTo>
                  <a:lnTo>
                    <a:pt x="46" y="316"/>
                  </a:lnTo>
                  <a:lnTo>
                    <a:pt x="46" y="315"/>
                  </a:lnTo>
                  <a:lnTo>
                    <a:pt x="46" y="315"/>
                  </a:lnTo>
                  <a:lnTo>
                    <a:pt x="46" y="315"/>
                  </a:lnTo>
                  <a:lnTo>
                    <a:pt x="46" y="315"/>
                  </a:lnTo>
                  <a:lnTo>
                    <a:pt x="46" y="314"/>
                  </a:lnTo>
                  <a:lnTo>
                    <a:pt x="47" y="314"/>
                  </a:lnTo>
                  <a:lnTo>
                    <a:pt x="47" y="314"/>
                  </a:lnTo>
                  <a:lnTo>
                    <a:pt x="47" y="314"/>
                  </a:lnTo>
                  <a:lnTo>
                    <a:pt x="47" y="313"/>
                  </a:lnTo>
                  <a:lnTo>
                    <a:pt x="47" y="313"/>
                  </a:lnTo>
                  <a:lnTo>
                    <a:pt x="47" y="312"/>
                  </a:lnTo>
                  <a:lnTo>
                    <a:pt x="47" y="312"/>
                  </a:lnTo>
                  <a:lnTo>
                    <a:pt x="47" y="311"/>
                  </a:lnTo>
                  <a:lnTo>
                    <a:pt x="48" y="311"/>
                  </a:lnTo>
                  <a:lnTo>
                    <a:pt x="48" y="310"/>
                  </a:lnTo>
                  <a:lnTo>
                    <a:pt x="48" y="310"/>
                  </a:lnTo>
                  <a:lnTo>
                    <a:pt x="48" y="309"/>
                  </a:lnTo>
                  <a:lnTo>
                    <a:pt x="49" y="309"/>
                  </a:lnTo>
                  <a:lnTo>
                    <a:pt x="49" y="309"/>
                  </a:lnTo>
                  <a:lnTo>
                    <a:pt x="49" y="309"/>
                  </a:lnTo>
                  <a:lnTo>
                    <a:pt x="49" y="308"/>
                  </a:lnTo>
                  <a:lnTo>
                    <a:pt x="49" y="308"/>
                  </a:lnTo>
                  <a:lnTo>
                    <a:pt x="49" y="307"/>
                  </a:lnTo>
                  <a:lnTo>
                    <a:pt x="50" y="307"/>
                  </a:lnTo>
                  <a:lnTo>
                    <a:pt x="50" y="306"/>
                  </a:lnTo>
                  <a:lnTo>
                    <a:pt x="50" y="306"/>
                  </a:lnTo>
                  <a:lnTo>
                    <a:pt x="50" y="305"/>
                  </a:lnTo>
                  <a:lnTo>
                    <a:pt x="51" y="305"/>
                  </a:lnTo>
                  <a:lnTo>
                    <a:pt x="51" y="305"/>
                  </a:lnTo>
                  <a:lnTo>
                    <a:pt x="51" y="305"/>
                  </a:lnTo>
                  <a:lnTo>
                    <a:pt x="51" y="305"/>
                  </a:lnTo>
                  <a:lnTo>
                    <a:pt x="51" y="305"/>
                  </a:lnTo>
                  <a:lnTo>
                    <a:pt x="51" y="305"/>
                  </a:lnTo>
                  <a:lnTo>
                    <a:pt x="51" y="305"/>
                  </a:lnTo>
                  <a:lnTo>
                    <a:pt x="51" y="304"/>
                  </a:lnTo>
                  <a:lnTo>
                    <a:pt x="52" y="304"/>
                  </a:lnTo>
                  <a:lnTo>
                    <a:pt x="52" y="304"/>
                  </a:lnTo>
                  <a:lnTo>
                    <a:pt x="52" y="304"/>
                  </a:lnTo>
                  <a:lnTo>
                    <a:pt x="52" y="303"/>
                  </a:lnTo>
                  <a:lnTo>
                    <a:pt x="54" y="303"/>
                  </a:lnTo>
                  <a:lnTo>
                    <a:pt x="54" y="302"/>
                  </a:lnTo>
                  <a:lnTo>
                    <a:pt x="54" y="302"/>
                  </a:lnTo>
                  <a:lnTo>
                    <a:pt x="54" y="302"/>
                  </a:lnTo>
                  <a:lnTo>
                    <a:pt x="55" y="302"/>
                  </a:lnTo>
                  <a:lnTo>
                    <a:pt x="55" y="302"/>
                  </a:lnTo>
                  <a:lnTo>
                    <a:pt x="55" y="302"/>
                  </a:lnTo>
                  <a:lnTo>
                    <a:pt x="55" y="301"/>
                  </a:lnTo>
                  <a:lnTo>
                    <a:pt x="56" y="301"/>
                  </a:lnTo>
                  <a:lnTo>
                    <a:pt x="56" y="301"/>
                  </a:lnTo>
                  <a:lnTo>
                    <a:pt x="57" y="301"/>
                  </a:lnTo>
                  <a:lnTo>
                    <a:pt x="57" y="300"/>
                  </a:lnTo>
                  <a:lnTo>
                    <a:pt x="57" y="300"/>
                  </a:lnTo>
                  <a:lnTo>
                    <a:pt x="57" y="299"/>
                  </a:lnTo>
                  <a:lnTo>
                    <a:pt x="58" y="299"/>
                  </a:lnTo>
                  <a:lnTo>
                    <a:pt x="58" y="299"/>
                  </a:lnTo>
                  <a:lnTo>
                    <a:pt x="58" y="299"/>
                  </a:lnTo>
                  <a:lnTo>
                    <a:pt x="58" y="298"/>
                  </a:lnTo>
                  <a:lnTo>
                    <a:pt x="58" y="298"/>
                  </a:lnTo>
                  <a:lnTo>
                    <a:pt x="58" y="297"/>
                  </a:lnTo>
                  <a:lnTo>
                    <a:pt x="58" y="297"/>
                  </a:lnTo>
                  <a:lnTo>
                    <a:pt x="58" y="296"/>
                  </a:lnTo>
                  <a:lnTo>
                    <a:pt x="58" y="296"/>
                  </a:lnTo>
                  <a:lnTo>
                    <a:pt x="58" y="296"/>
                  </a:lnTo>
                  <a:lnTo>
                    <a:pt x="58" y="296"/>
                  </a:lnTo>
                  <a:lnTo>
                    <a:pt x="58" y="296"/>
                  </a:lnTo>
                  <a:lnTo>
                    <a:pt x="59" y="296"/>
                  </a:lnTo>
                  <a:lnTo>
                    <a:pt x="59" y="296"/>
                  </a:lnTo>
                  <a:lnTo>
                    <a:pt x="59" y="296"/>
                  </a:lnTo>
                  <a:lnTo>
                    <a:pt x="59" y="296"/>
                  </a:lnTo>
                  <a:lnTo>
                    <a:pt x="59" y="296"/>
                  </a:lnTo>
                  <a:lnTo>
                    <a:pt x="59" y="295"/>
                  </a:lnTo>
                  <a:lnTo>
                    <a:pt x="59" y="295"/>
                  </a:lnTo>
                  <a:lnTo>
                    <a:pt x="59" y="295"/>
                  </a:lnTo>
                  <a:lnTo>
                    <a:pt x="59" y="295"/>
                  </a:lnTo>
                  <a:lnTo>
                    <a:pt x="59" y="294"/>
                  </a:lnTo>
                  <a:lnTo>
                    <a:pt x="59" y="294"/>
                  </a:lnTo>
                  <a:lnTo>
                    <a:pt x="59" y="293"/>
                  </a:lnTo>
                  <a:lnTo>
                    <a:pt x="60" y="293"/>
                  </a:lnTo>
                  <a:lnTo>
                    <a:pt x="60" y="292"/>
                  </a:lnTo>
                  <a:lnTo>
                    <a:pt x="60" y="292"/>
                  </a:lnTo>
                  <a:lnTo>
                    <a:pt x="60" y="291"/>
                  </a:lnTo>
                  <a:lnTo>
                    <a:pt x="60" y="291"/>
                  </a:lnTo>
                  <a:lnTo>
                    <a:pt x="60" y="291"/>
                  </a:lnTo>
                  <a:lnTo>
                    <a:pt x="60" y="291"/>
                  </a:lnTo>
                  <a:lnTo>
                    <a:pt x="60" y="290"/>
                  </a:lnTo>
                  <a:lnTo>
                    <a:pt x="62" y="290"/>
                  </a:lnTo>
                  <a:lnTo>
                    <a:pt x="62" y="289"/>
                  </a:lnTo>
                  <a:lnTo>
                    <a:pt x="62" y="289"/>
                  </a:lnTo>
                  <a:lnTo>
                    <a:pt x="62" y="289"/>
                  </a:lnTo>
                  <a:lnTo>
                    <a:pt x="62" y="289"/>
                  </a:lnTo>
                  <a:lnTo>
                    <a:pt x="62" y="289"/>
                  </a:lnTo>
                  <a:lnTo>
                    <a:pt x="62" y="289"/>
                  </a:lnTo>
                  <a:lnTo>
                    <a:pt x="62" y="288"/>
                  </a:lnTo>
                  <a:lnTo>
                    <a:pt x="63" y="288"/>
                  </a:lnTo>
                  <a:lnTo>
                    <a:pt x="63" y="287"/>
                  </a:lnTo>
                  <a:lnTo>
                    <a:pt x="65" y="287"/>
                  </a:lnTo>
                  <a:lnTo>
                    <a:pt x="65" y="286"/>
                  </a:lnTo>
                  <a:lnTo>
                    <a:pt x="65" y="286"/>
                  </a:lnTo>
                  <a:lnTo>
                    <a:pt x="65" y="285"/>
                  </a:lnTo>
                  <a:lnTo>
                    <a:pt x="65" y="285"/>
                  </a:lnTo>
                  <a:lnTo>
                    <a:pt x="65" y="284"/>
                  </a:lnTo>
                  <a:lnTo>
                    <a:pt x="66" y="284"/>
                  </a:lnTo>
                  <a:lnTo>
                    <a:pt x="66" y="284"/>
                  </a:lnTo>
                  <a:lnTo>
                    <a:pt x="66" y="284"/>
                  </a:lnTo>
                  <a:lnTo>
                    <a:pt x="66" y="283"/>
                  </a:lnTo>
                  <a:lnTo>
                    <a:pt x="67" y="283"/>
                  </a:lnTo>
                  <a:lnTo>
                    <a:pt x="67" y="283"/>
                  </a:lnTo>
                  <a:lnTo>
                    <a:pt x="67" y="283"/>
                  </a:lnTo>
                  <a:lnTo>
                    <a:pt x="67" y="282"/>
                  </a:lnTo>
                  <a:lnTo>
                    <a:pt x="67" y="282"/>
                  </a:lnTo>
                  <a:lnTo>
                    <a:pt x="67" y="281"/>
                  </a:lnTo>
                  <a:lnTo>
                    <a:pt x="67" y="281"/>
                  </a:lnTo>
                  <a:lnTo>
                    <a:pt x="67" y="281"/>
                  </a:lnTo>
                  <a:lnTo>
                    <a:pt x="68" y="281"/>
                  </a:lnTo>
                  <a:lnTo>
                    <a:pt x="68" y="280"/>
                  </a:lnTo>
                  <a:lnTo>
                    <a:pt x="68" y="280"/>
                  </a:lnTo>
                  <a:lnTo>
                    <a:pt x="68" y="279"/>
                  </a:lnTo>
                  <a:lnTo>
                    <a:pt x="68" y="279"/>
                  </a:lnTo>
                  <a:lnTo>
                    <a:pt x="68" y="279"/>
                  </a:lnTo>
                  <a:lnTo>
                    <a:pt x="69" y="279"/>
                  </a:lnTo>
                  <a:lnTo>
                    <a:pt x="69" y="278"/>
                  </a:lnTo>
                  <a:lnTo>
                    <a:pt x="70" y="278"/>
                  </a:lnTo>
                  <a:lnTo>
                    <a:pt x="70" y="278"/>
                  </a:lnTo>
                  <a:lnTo>
                    <a:pt x="70" y="278"/>
                  </a:lnTo>
                  <a:lnTo>
                    <a:pt x="70" y="277"/>
                  </a:lnTo>
                  <a:lnTo>
                    <a:pt x="71" y="277"/>
                  </a:lnTo>
                  <a:lnTo>
                    <a:pt x="71" y="276"/>
                  </a:lnTo>
                  <a:lnTo>
                    <a:pt x="71" y="276"/>
                  </a:lnTo>
                  <a:lnTo>
                    <a:pt x="71" y="276"/>
                  </a:lnTo>
                  <a:lnTo>
                    <a:pt x="71" y="276"/>
                  </a:lnTo>
                  <a:lnTo>
                    <a:pt x="71" y="275"/>
                  </a:lnTo>
                  <a:lnTo>
                    <a:pt x="72" y="275"/>
                  </a:lnTo>
                  <a:lnTo>
                    <a:pt x="72" y="274"/>
                  </a:lnTo>
                  <a:lnTo>
                    <a:pt x="73" y="274"/>
                  </a:lnTo>
                  <a:lnTo>
                    <a:pt x="73" y="273"/>
                  </a:lnTo>
                  <a:lnTo>
                    <a:pt x="74" y="273"/>
                  </a:lnTo>
                  <a:lnTo>
                    <a:pt x="74" y="272"/>
                  </a:lnTo>
                  <a:lnTo>
                    <a:pt x="75" y="272"/>
                  </a:lnTo>
                  <a:lnTo>
                    <a:pt x="75" y="272"/>
                  </a:lnTo>
                  <a:lnTo>
                    <a:pt x="75" y="272"/>
                  </a:lnTo>
                  <a:lnTo>
                    <a:pt x="75" y="271"/>
                  </a:lnTo>
                  <a:lnTo>
                    <a:pt x="75" y="271"/>
                  </a:lnTo>
                  <a:lnTo>
                    <a:pt x="75" y="270"/>
                  </a:lnTo>
                  <a:lnTo>
                    <a:pt x="75" y="270"/>
                  </a:lnTo>
                  <a:lnTo>
                    <a:pt x="75" y="269"/>
                  </a:lnTo>
                  <a:lnTo>
                    <a:pt x="75" y="269"/>
                  </a:lnTo>
                  <a:lnTo>
                    <a:pt x="75" y="268"/>
                  </a:lnTo>
                  <a:lnTo>
                    <a:pt x="76" y="268"/>
                  </a:lnTo>
                  <a:lnTo>
                    <a:pt x="76" y="267"/>
                  </a:lnTo>
                  <a:lnTo>
                    <a:pt x="76" y="267"/>
                  </a:lnTo>
                  <a:lnTo>
                    <a:pt x="76" y="266"/>
                  </a:lnTo>
                  <a:lnTo>
                    <a:pt x="77" y="266"/>
                  </a:lnTo>
                  <a:lnTo>
                    <a:pt x="77" y="266"/>
                  </a:lnTo>
                  <a:lnTo>
                    <a:pt x="77" y="266"/>
                  </a:lnTo>
                  <a:lnTo>
                    <a:pt x="77" y="265"/>
                  </a:lnTo>
                  <a:lnTo>
                    <a:pt x="77" y="265"/>
                  </a:lnTo>
                  <a:lnTo>
                    <a:pt x="77" y="264"/>
                  </a:lnTo>
                  <a:lnTo>
                    <a:pt x="77" y="264"/>
                  </a:lnTo>
                  <a:lnTo>
                    <a:pt x="77" y="264"/>
                  </a:lnTo>
                  <a:lnTo>
                    <a:pt x="77" y="264"/>
                  </a:lnTo>
                  <a:lnTo>
                    <a:pt x="77" y="263"/>
                  </a:lnTo>
                  <a:lnTo>
                    <a:pt x="78" y="263"/>
                  </a:lnTo>
                  <a:lnTo>
                    <a:pt x="78" y="263"/>
                  </a:lnTo>
                  <a:lnTo>
                    <a:pt x="78" y="263"/>
                  </a:lnTo>
                  <a:lnTo>
                    <a:pt x="78" y="262"/>
                  </a:lnTo>
                  <a:lnTo>
                    <a:pt x="78" y="262"/>
                  </a:lnTo>
                  <a:lnTo>
                    <a:pt x="78" y="261"/>
                  </a:lnTo>
                  <a:lnTo>
                    <a:pt x="78" y="261"/>
                  </a:lnTo>
                  <a:lnTo>
                    <a:pt x="78" y="260"/>
                  </a:lnTo>
                  <a:lnTo>
                    <a:pt x="79" y="260"/>
                  </a:lnTo>
                  <a:lnTo>
                    <a:pt x="79" y="260"/>
                  </a:lnTo>
                  <a:lnTo>
                    <a:pt x="80" y="260"/>
                  </a:lnTo>
                  <a:lnTo>
                    <a:pt x="80" y="260"/>
                  </a:lnTo>
                  <a:lnTo>
                    <a:pt x="80" y="260"/>
                  </a:lnTo>
                  <a:lnTo>
                    <a:pt x="80" y="259"/>
                  </a:lnTo>
                  <a:lnTo>
                    <a:pt x="81" y="259"/>
                  </a:lnTo>
                  <a:lnTo>
                    <a:pt x="81" y="258"/>
                  </a:lnTo>
                  <a:lnTo>
                    <a:pt x="81" y="258"/>
                  </a:lnTo>
                  <a:lnTo>
                    <a:pt x="81" y="257"/>
                  </a:lnTo>
                  <a:lnTo>
                    <a:pt x="83" y="257"/>
                  </a:lnTo>
                  <a:lnTo>
                    <a:pt x="83" y="257"/>
                  </a:lnTo>
                  <a:lnTo>
                    <a:pt x="83" y="257"/>
                  </a:lnTo>
                  <a:lnTo>
                    <a:pt x="83" y="256"/>
                  </a:lnTo>
                  <a:lnTo>
                    <a:pt x="83" y="256"/>
                  </a:lnTo>
                  <a:lnTo>
                    <a:pt x="83" y="255"/>
                  </a:lnTo>
                  <a:lnTo>
                    <a:pt x="83" y="255"/>
                  </a:lnTo>
                  <a:lnTo>
                    <a:pt x="83" y="255"/>
                  </a:lnTo>
                  <a:lnTo>
                    <a:pt x="84" y="255"/>
                  </a:lnTo>
                  <a:lnTo>
                    <a:pt x="84" y="255"/>
                  </a:lnTo>
                  <a:lnTo>
                    <a:pt x="84" y="255"/>
                  </a:lnTo>
                  <a:lnTo>
                    <a:pt x="84" y="255"/>
                  </a:lnTo>
                  <a:lnTo>
                    <a:pt x="84" y="255"/>
                  </a:lnTo>
                  <a:lnTo>
                    <a:pt x="84" y="255"/>
                  </a:lnTo>
                  <a:lnTo>
                    <a:pt x="85" y="255"/>
                  </a:lnTo>
                  <a:lnTo>
                    <a:pt x="85" y="255"/>
                  </a:lnTo>
                  <a:lnTo>
                    <a:pt x="85" y="255"/>
                  </a:lnTo>
                  <a:lnTo>
                    <a:pt x="85" y="254"/>
                  </a:lnTo>
                  <a:lnTo>
                    <a:pt x="85" y="254"/>
                  </a:lnTo>
                  <a:lnTo>
                    <a:pt x="85" y="253"/>
                  </a:lnTo>
                  <a:lnTo>
                    <a:pt x="86" y="253"/>
                  </a:lnTo>
                  <a:lnTo>
                    <a:pt x="86" y="252"/>
                  </a:lnTo>
                  <a:lnTo>
                    <a:pt x="87" y="252"/>
                  </a:lnTo>
                  <a:lnTo>
                    <a:pt x="87" y="252"/>
                  </a:lnTo>
                  <a:lnTo>
                    <a:pt x="87" y="252"/>
                  </a:lnTo>
                  <a:lnTo>
                    <a:pt x="87" y="252"/>
                  </a:lnTo>
                  <a:lnTo>
                    <a:pt x="87" y="252"/>
                  </a:lnTo>
                  <a:lnTo>
                    <a:pt x="87" y="252"/>
                  </a:lnTo>
                  <a:lnTo>
                    <a:pt x="88" y="252"/>
                  </a:lnTo>
                  <a:lnTo>
                    <a:pt x="88" y="252"/>
                  </a:lnTo>
                  <a:lnTo>
                    <a:pt x="88" y="252"/>
                  </a:lnTo>
                  <a:lnTo>
                    <a:pt x="88" y="252"/>
                  </a:lnTo>
                  <a:lnTo>
                    <a:pt x="89" y="252"/>
                  </a:lnTo>
                  <a:lnTo>
                    <a:pt x="89" y="251"/>
                  </a:lnTo>
                  <a:lnTo>
                    <a:pt x="90" y="251"/>
                  </a:lnTo>
                  <a:lnTo>
                    <a:pt x="90" y="250"/>
                  </a:lnTo>
                  <a:lnTo>
                    <a:pt x="90" y="250"/>
                  </a:lnTo>
                  <a:lnTo>
                    <a:pt x="90" y="249"/>
                  </a:lnTo>
                  <a:lnTo>
                    <a:pt x="90" y="249"/>
                  </a:lnTo>
                  <a:lnTo>
                    <a:pt x="90" y="249"/>
                  </a:lnTo>
                  <a:lnTo>
                    <a:pt x="91" y="249"/>
                  </a:lnTo>
                  <a:lnTo>
                    <a:pt x="91" y="248"/>
                  </a:lnTo>
                  <a:lnTo>
                    <a:pt x="92" y="248"/>
                  </a:lnTo>
                  <a:lnTo>
                    <a:pt x="92" y="247"/>
                  </a:lnTo>
                  <a:lnTo>
                    <a:pt x="92" y="247"/>
                  </a:lnTo>
                  <a:lnTo>
                    <a:pt x="92" y="247"/>
                  </a:lnTo>
                  <a:lnTo>
                    <a:pt x="92" y="247"/>
                  </a:lnTo>
                  <a:lnTo>
                    <a:pt x="92" y="246"/>
                  </a:lnTo>
                  <a:lnTo>
                    <a:pt x="92" y="246"/>
                  </a:lnTo>
                  <a:lnTo>
                    <a:pt x="92" y="245"/>
                  </a:lnTo>
                  <a:lnTo>
                    <a:pt x="92" y="245"/>
                  </a:lnTo>
                  <a:lnTo>
                    <a:pt x="92" y="244"/>
                  </a:lnTo>
                  <a:lnTo>
                    <a:pt x="94" y="244"/>
                  </a:lnTo>
                  <a:lnTo>
                    <a:pt x="94" y="244"/>
                  </a:lnTo>
                  <a:lnTo>
                    <a:pt x="95" y="244"/>
                  </a:lnTo>
                  <a:lnTo>
                    <a:pt x="95" y="243"/>
                  </a:lnTo>
                  <a:lnTo>
                    <a:pt x="96" y="243"/>
                  </a:lnTo>
                  <a:lnTo>
                    <a:pt x="96" y="243"/>
                  </a:lnTo>
                  <a:lnTo>
                    <a:pt x="96" y="243"/>
                  </a:lnTo>
                  <a:lnTo>
                    <a:pt x="96" y="243"/>
                  </a:lnTo>
                  <a:lnTo>
                    <a:pt x="96" y="243"/>
                  </a:lnTo>
                  <a:lnTo>
                    <a:pt x="96" y="242"/>
                  </a:lnTo>
                  <a:lnTo>
                    <a:pt x="97" y="242"/>
                  </a:lnTo>
                  <a:lnTo>
                    <a:pt x="97" y="242"/>
                  </a:lnTo>
                  <a:lnTo>
                    <a:pt x="97" y="242"/>
                  </a:lnTo>
                  <a:lnTo>
                    <a:pt x="97" y="242"/>
                  </a:lnTo>
                  <a:lnTo>
                    <a:pt x="97" y="242"/>
                  </a:lnTo>
                  <a:lnTo>
                    <a:pt x="97" y="241"/>
                  </a:lnTo>
                  <a:lnTo>
                    <a:pt x="98" y="241"/>
                  </a:lnTo>
                  <a:lnTo>
                    <a:pt x="98" y="240"/>
                  </a:lnTo>
                  <a:lnTo>
                    <a:pt x="98" y="240"/>
                  </a:lnTo>
                  <a:lnTo>
                    <a:pt x="98" y="240"/>
                  </a:lnTo>
                  <a:lnTo>
                    <a:pt x="98" y="240"/>
                  </a:lnTo>
                  <a:lnTo>
                    <a:pt x="98" y="240"/>
                  </a:lnTo>
                  <a:lnTo>
                    <a:pt x="100" y="240"/>
                  </a:lnTo>
                  <a:lnTo>
                    <a:pt x="100" y="239"/>
                  </a:lnTo>
                  <a:lnTo>
                    <a:pt x="101" y="239"/>
                  </a:lnTo>
                  <a:lnTo>
                    <a:pt x="101" y="238"/>
                  </a:lnTo>
                  <a:lnTo>
                    <a:pt x="102" y="238"/>
                  </a:lnTo>
                  <a:lnTo>
                    <a:pt x="102" y="237"/>
                  </a:lnTo>
                  <a:lnTo>
                    <a:pt x="102" y="237"/>
                  </a:lnTo>
                  <a:lnTo>
                    <a:pt x="102" y="236"/>
                  </a:lnTo>
                  <a:lnTo>
                    <a:pt x="102" y="236"/>
                  </a:lnTo>
                  <a:lnTo>
                    <a:pt x="102" y="235"/>
                  </a:lnTo>
                  <a:lnTo>
                    <a:pt x="103" y="235"/>
                  </a:lnTo>
                  <a:lnTo>
                    <a:pt x="103" y="235"/>
                  </a:lnTo>
                  <a:lnTo>
                    <a:pt x="103" y="235"/>
                  </a:lnTo>
                  <a:lnTo>
                    <a:pt x="103" y="234"/>
                  </a:lnTo>
                  <a:lnTo>
                    <a:pt x="104" y="234"/>
                  </a:lnTo>
                  <a:lnTo>
                    <a:pt x="104" y="233"/>
                  </a:lnTo>
                  <a:lnTo>
                    <a:pt x="104" y="233"/>
                  </a:lnTo>
                  <a:lnTo>
                    <a:pt x="104" y="233"/>
                  </a:lnTo>
                  <a:lnTo>
                    <a:pt x="104" y="233"/>
                  </a:lnTo>
                  <a:lnTo>
                    <a:pt x="104" y="232"/>
                  </a:lnTo>
                  <a:lnTo>
                    <a:pt x="105" y="232"/>
                  </a:lnTo>
                  <a:lnTo>
                    <a:pt x="105" y="232"/>
                  </a:lnTo>
                  <a:lnTo>
                    <a:pt x="106" y="232"/>
                  </a:lnTo>
                  <a:lnTo>
                    <a:pt x="106" y="231"/>
                  </a:lnTo>
                  <a:lnTo>
                    <a:pt x="108" y="231"/>
                  </a:lnTo>
                  <a:lnTo>
                    <a:pt x="108" y="230"/>
                  </a:lnTo>
                  <a:lnTo>
                    <a:pt x="109" y="230"/>
                  </a:lnTo>
                  <a:lnTo>
                    <a:pt x="109" y="230"/>
                  </a:lnTo>
                  <a:lnTo>
                    <a:pt x="110" y="230"/>
                  </a:lnTo>
                  <a:lnTo>
                    <a:pt x="110" y="230"/>
                  </a:lnTo>
                  <a:lnTo>
                    <a:pt x="112" y="230"/>
                  </a:lnTo>
                  <a:lnTo>
                    <a:pt x="112" y="229"/>
                  </a:lnTo>
                  <a:lnTo>
                    <a:pt x="114" y="229"/>
                  </a:lnTo>
                  <a:lnTo>
                    <a:pt x="114" y="229"/>
                  </a:lnTo>
                  <a:lnTo>
                    <a:pt x="114" y="229"/>
                  </a:lnTo>
                  <a:lnTo>
                    <a:pt x="114" y="228"/>
                  </a:lnTo>
                  <a:lnTo>
                    <a:pt x="114" y="228"/>
                  </a:lnTo>
                  <a:lnTo>
                    <a:pt x="114" y="228"/>
                  </a:lnTo>
                  <a:lnTo>
                    <a:pt x="114" y="228"/>
                  </a:lnTo>
                  <a:lnTo>
                    <a:pt x="114" y="227"/>
                  </a:lnTo>
                  <a:lnTo>
                    <a:pt x="115" y="227"/>
                  </a:lnTo>
                  <a:lnTo>
                    <a:pt x="115" y="226"/>
                  </a:lnTo>
                  <a:lnTo>
                    <a:pt x="115" y="226"/>
                  </a:lnTo>
                  <a:lnTo>
                    <a:pt x="115" y="226"/>
                  </a:lnTo>
                  <a:lnTo>
                    <a:pt x="116" y="226"/>
                  </a:lnTo>
                  <a:lnTo>
                    <a:pt x="116" y="226"/>
                  </a:lnTo>
                  <a:lnTo>
                    <a:pt x="116" y="226"/>
                  </a:lnTo>
                  <a:lnTo>
                    <a:pt x="116" y="226"/>
                  </a:lnTo>
                  <a:lnTo>
                    <a:pt x="117" y="226"/>
                  </a:lnTo>
                  <a:lnTo>
                    <a:pt x="117" y="225"/>
                  </a:lnTo>
                  <a:lnTo>
                    <a:pt x="118" y="225"/>
                  </a:lnTo>
                  <a:lnTo>
                    <a:pt x="118" y="224"/>
                  </a:lnTo>
                  <a:lnTo>
                    <a:pt x="118" y="224"/>
                  </a:lnTo>
                  <a:lnTo>
                    <a:pt x="118" y="223"/>
                  </a:lnTo>
                  <a:lnTo>
                    <a:pt x="118" y="223"/>
                  </a:lnTo>
                  <a:lnTo>
                    <a:pt x="118" y="222"/>
                  </a:lnTo>
                  <a:lnTo>
                    <a:pt x="118" y="222"/>
                  </a:lnTo>
                  <a:lnTo>
                    <a:pt x="118" y="222"/>
                  </a:lnTo>
                  <a:lnTo>
                    <a:pt x="118" y="222"/>
                  </a:lnTo>
                  <a:lnTo>
                    <a:pt x="118" y="221"/>
                  </a:lnTo>
                  <a:lnTo>
                    <a:pt x="119" y="221"/>
                  </a:lnTo>
                  <a:lnTo>
                    <a:pt x="119" y="221"/>
                  </a:lnTo>
                  <a:lnTo>
                    <a:pt x="119" y="221"/>
                  </a:lnTo>
                  <a:lnTo>
                    <a:pt x="119" y="220"/>
                  </a:lnTo>
                  <a:lnTo>
                    <a:pt x="120" y="220"/>
                  </a:lnTo>
                  <a:lnTo>
                    <a:pt x="120" y="220"/>
                  </a:lnTo>
                  <a:lnTo>
                    <a:pt x="120" y="220"/>
                  </a:lnTo>
                  <a:lnTo>
                    <a:pt x="120" y="219"/>
                  </a:lnTo>
                  <a:lnTo>
                    <a:pt x="121" y="219"/>
                  </a:lnTo>
                  <a:lnTo>
                    <a:pt x="121" y="218"/>
                  </a:lnTo>
                  <a:lnTo>
                    <a:pt x="124" y="218"/>
                  </a:lnTo>
                  <a:lnTo>
                    <a:pt x="124" y="218"/>
                  </a:lnTo>
                  <a:lnTo>
                    <a:pt x="124" y="218"/>
                  </a:lnTo>
                  <a:lnTo>
                    <a:pt x="124" y="217"/>
                  </a:lnTo>
                  <a:lnTo>
                    <a:pt x="124" y="217"/>
                  </a:lnTo>
                  <a:lnTo>
                    <a:pt x="124" y="217"/>
                  </a:lnTo>
                  <a:lnTo>
                    <a:pt x="124" y="217"/>
                  </a:lnTo>
                  <a:lnTo>
                    <a:pt x="124" y="216"/>
                  </a:lnTo>
                  <a:lnTo>
                    <a:pt x="125" y="216"/>
                  </a:lnTo>
                  <a:lnTo>
                    <a:pt x="125" y="215"/>
                  </a:lnTo>
                  <a:lnTo>
                    <a:pt x="126" y="215"/>
                  </a:lnTo>
                  <a:lnTo>
                    <a:pt x="126" y="215"/>
                  </a:lnTo>
                  <a:lnTo>
                    <a:pt x="126" y="215"/>
                  </a:lnTo>
                  <a:lnTo>
                    <a:pt x="126" y="215"/>
                  </a:lnTo>
                  <a:lnTo>
                    <a:pt x="126" y="215"/>
                  </a:lnTo>
                  <a:lnTo>
                    <a:pt x="126" y="215"/>
                  </a:lnTo>
                  <a:lnTo>
                    <a:pt x="127" y="215"/>
                  </a:lnTo>
                  <a:lnTo>
                    <a:pt x="127" y="214"/>
                  </a:lnTo>
                  <a:lnTo>
                    <a:pt x="127" y="214"/>
                  </a:lnTo>
                  <a:lnTo>
                    <a:pt x="127" y="214"/>
                  </a:lnTo>
                  <a:lnTo>
                    <a:pt x="127" y="214"/>
                  </a:lnTo>
                  <a:lnTo>
                    <a:pt x="127" y="213"/>
                  </a:lnTo>
                  <a:lnTo>
                    <a:pt x="128" y="213"/>
                  </a:lnTo>
                  <a:lnTo>
                    <a:pt x="128" y="212"/>
                  </a:lnTo>
                  <a:lnTo>
                    <a:pt x="128" y="212"/>
                  </a:lnTo>
                  <a:lnTo>
                    <a:pt x="128" y="211"/>
                  </a:lnTo>
                  <a:lnTo>
                    <a:pt x="128" y="211"/>
                  </a:lnTo>
                  <a:lnTo>
                    <a:pt x="128" y="211"/>
                  </a:lnTo>
                  <a:lnTo>
                    <a:pt x="129" y="211"/>
                  </a:lnTo>
                  <a:lnTo>
                    <a:pt x="129" y="210"/>
                  </a:lnTo>
                  <a:lnTo>
                    <a:pt x="129" y="210"/>
                  </a:lnTo>
                  <a:lnTo>
                    <a:pt x="129" y="209"/>
                  </a:lnTo>
                  <a:lnTo>
                    <a:pt x="129" y="209"/>
                  </a:lnTo>
                  <a:lnTo>
                    <a:pt x="129" y="209"/>
                  </a:lnTo>
                  <a:lnTo>
                    <a:pt x="129" y="209"/>
                  </a:lnTo>
                  <a:lnTo>
                    <a:pt x="129" y="209"/>
                  </a:lnTo>
                  <a:lnTo>
                    <a:pt x="129" y="209"/>
                  </a:lnTo>
                  <a:lnTo>
                    <a:pt x="129" y="208"/>
                  </a:lnTo>
                  <a:lnTo>
                    <a:pt x="130" y="208"/>
                  </a:lnTo>
                  <a:lnTo>
                    <a:pt x="130" y="207"/>
                  </a:lnTo>
                  <a:lnTo>
                    <a:pt x="130" y="207"/>
                  </a:lnTo>
                  <a:lnTo>
                    <a:pt x="130" y="206"/>
                  </a:lnTo>
                  <a:lnTo>
                    <a:pt x="131" y="206"/>
                  </a:lnTo>
                  <a:lnTo>
                    <a:pt x="131" y="205"/>
                  </a:lnTo>
                  <a:lnTo>
                    <a:pt x="131" y="205"/>
                  </a:lnTo>
                  <a:lnTo>
                    <a:pt x="131" y="204"/>
                  </a:lnTo>
                  <a:lnTo>
                    <a:pt x="132" y="204"/>
                  </a:lnTo>
                  <a:lnTo>
                    <a:pt x="132" y="203"/>
                  </a:lnTo>
                  <a:lnTo>
                    <a:pt x="133" y="203"/>
                  </a:lnTo>
                  <a:lnTo>
                    <a:pt x="133" y="203"/>
                  </a:lnTo>
                  <a:lnTo>
                    <a:pt x="134" y="203"/>
                  </a:lnTo>
                  <a:lnTo>
                    <a:pt x="134" y="203"/>
                  </a:lnTo>
                  <a:lnTo>
                    <a:pt x="134" y="203"/>
                  </a:lnTo>
                  <a:lnTo>
                    <a:pt x="134" y="202"/>
                  </a:lnTo>
                  <a:lnTo>
                    <a:pt x="137" y="202"/>
                  </a:lnTo>
                  <a:lnTo>
                    <a:pt x="137" y="201"/>
                  </a:lnTo>
                  <a:lnTo>
                    <a:pt x="137" y="201"/>
                  </a:lnTo>
                  <a:lnTo>
                    <a:pt x="137" y="201"/>
                  </a:lnTo>
                  <a:lnTo>
                    <a:pt x="139" y="201"/>
                  </a:lnTo>
                  <a:lnTo>
                    <a:pt x="139" y="201"/>
                  </a:lnTo>
                  <a:lnTo>
                    <a:pt x="140" y="201"/>
                  </a:lnTo>
                  <a:lnTo>
                    <a:pt x="140" y="201"/>
                  </a:lnTo>
                  <a:lnTo>
                    <a:pt x="140" y="201"/>
                  </a:lnTo>
                  <a:lnTo>
                    <a:pt x="140" y="201"/>
                  </a:lnTo>
                  <a:lnTo>
                    <a:pt x="140" y="201"/>
                  </a:lnTo>
                  <a:lnTo>
                    <a:pt x="140" y="200"/>
                  </a:lnTo>
                  <a:lnTo>
                    <a:pt x="141" y="200"/>
                  </a:lnTo>
                  <a:lnTo>
                    <a:pt x="141" y="199"/>
                  </a:lnTo>
                  <a:lnTo>
                    <a:pt x="142" y="199"/>
                  </a:lnTo>
                  <a:lnTo>
                    <a:pt x="142" y="199"/>
                  </a:lnTo>
                  <a:lnTo>
                    <a:pt x="142" y="199"/>
                  </a:lnTo>
                  <a:lnTo>
                    <a:pt x="142" y="198"/>
                  </a:lnTo>
                  <a:lnTo>
                    <a:pt x="143" y="198"/>
                  </a:lnTo>
                  <a:lnTo>
                    <a:pt x="143" y="198"/>
                  </a:lnTo>
                  <a:lnTo>
                    <a:pt x="144" y="198"/>
                  </a:lnTo>
                  <a:lnTo>
                    <a:pt x="144" y="197"/>
                  </a:lnTo>
                  <a:lnTo>
                    <a:pt x="144" y="197"/>
                  </a:lnTo>
                  <a:lnTo>
                    <a:pt x="144" y="196"/>
                  </a:lnTo>
                  <a:lnTo>
                    <a:pt x="146" y="196"/>
                  </a:lnTo>
                  <a:lnTo>
                    <a:pt x="146" y="196"/>
                  </a:lnTo>
                  <a:lnTo>
                    <a:pt x="146" y="196"/>
                  </a:lnTo>
                  <a:lnTo>
                    <a:pt x="146" y="196"/>
                  </a:lnTo>
                  <a:lnTo>
                    <a:pt x="146" y="196"/>
                  </a:lnTo>
                  <a:lnTo>
                    <a:pt x="146" y="195"/>
                  </a:lnTo>
                  <a:lnTo>
                    <a:pt x="147" y="195"/>
                  </a:lnTo>
                  <a:lnTo>
                    <a:pt x="147" y="194"/>
                  </a:lnTo>
                  <a:lnTo>
                    <a:pt x="147" y="194"/>
                  </a:lnTo>
                  <a:lnTo>
                    <a:pt x="147" y="194"/>
                  </a:lnTo>
                  <a:lnTo>
                    <a:pt x="147" y="194"/>
                  </a:lnTo>
                  <a:lnTo>
                    <a:pt x="147" y="193"/>
                  </a:lnTo>
                  <a:lnTo>
                    <a:pt x="148" y="193"/>
                  </a:lnTo>
                  <a:lnTo>
                    <a:pt x="148" y="192"/>
                  </a:lnTo>
                  <a:lnTo>
                    <a:pt x="148" y="192"/>
                  </a:lnTo>
                  <a:lnTo>
                    <a:pt x="148" y="191"/>
                  </a:lnTo>
                  <a:lnTo>
                    <a:pt x="149" y="191"/>
                  </a:lnTo>
                  <a:lnTo>
                    <a:pt x="149" y="190"/>
                  </a:lnTo>
                  <a:lnTo>
                    <a:pt x="150" y="190"/>
                  </a:lnTo>
                  <a:lnTo>
                    <a:pt x="150" y="190"/>
                  </a:lnTo>
                  <a:lnTo>
                    <a:pt x="151" y="190"/>
                  </a:lnTo>
                  <a:lnTo>
                    <a:pt x="151" y="190"/>
                  </a:lnTo>
                  <a:lnTo>
                    <a:pt x="151" y="190"/>
                  </a:lnTo>
                  <a:lnTo>
                    <a:pt x="151" y="190"/>
                  </a:lnTo>
                  <a:lnTo>
                    <a:pt x="152" y="190"/>
                  </a:lnTo>
                  <a:lnTo>
                    <a:pt x="152" y="190"/>
                  </a:lnTo>
                  <a:lnTo>
                    <a:pt x="154" y="190"/>
                  </a:lnTo>
                  <a:lnTo>
                    <a:pt x="154" y="189"/>
                  </a:lnTo>
                  <a:lnTo>
                    <a:pt x="156" y="189"/>
                  </a:lnTo>
                  <a:lnTo>
                    <a:pt x="156" y="189"/>
                  </a:lnTo>
                  <a:lnTo>
                    <a:pt x="157" y="189"/>
                  </a:lnTo>
                  <a:lnTo>
                    <a:pt x="157" y="188"/>
                  </a:lnTo>
                  <a:lnTo>
                    <a:pt x="158" y="188"/>
                  </a:lnTo>
                  <a:lnTo>
                    <a:pt x="158" y="188"/>
                  </a:lnTo>
                  <a:lnTo>
                    <a:pt x="158" y="188"/>
                  </a:lnTo>
                  <a:lnTo>
                    <a:pt x="158" y="188"/>
                  </a:lnTo>
                  <a:lnTo>
                    <a:pt x="161" y="188"/>
                  </a:lnTo>
                  <a:lnTo>
                    <a:pt x="161" y="187"/>
                  </a:lnTo>
                  <a:lnTo>
                    <a:pt x="161" y="187"/>
                  </a:lnTo>
                  <a:lnTo>
                    <a:pt x="161" y="186"/>
                  </a:lnTo>
                  <a:lnTo>
                    <a:pt x="161" y="186"/>
                  </a:lnTo>
                  <a:lnTo>
                    <a:pt x="161" y="186"/>
                  </a:lnTo>
                  <a:lnTo>
                    <a:pt x="162" y="186"/>
                  </a:lnTo>
                  <a:lnTo>
                    <a:pt x="162" y="186"/>
                  </a:lnTo>
                  <a:lnTo>
                    <a:pt x="164" y="186"/>
                  </a:lnTo>
                  <a:lnTo>
                    <a:pt x="164" y="185"/>
                  </a:lnTo>
                  <a:lnTo>
                    <a:pt x="164" y="185"/>
                  </a:lnTo>
                  <a:lnTo>
                    <a:pt x="164" y="184"/>
                  </a:lnTo>
                  <a:lnTo>
                    <a:pt x="165" y="184"/>
                  </a:lnTo>
                  <a:lnTo>
                    <a:pt x="165" y="183"/>
                  </a:lnTo>
                  <a:lnTo>
                    <a:pt x="166" y="183"/>
                  </a:lnTo>
                  <a:lnTo>
                    <a:pt x="166" y="183"/>
                  </a:lnTo>
                  <a:lnTo>
                    <a:pt x="167" y="183"/>
                  </a:lnTo>
                  <a:lnTo>
                    <a:pt x="167" y="182"/>
                  </a:lnTo>
                  <a:lnTo>
                    <a:pt x="167" y="182"/>
                  </a:lnTo>
                  <a:lnTo>
                    <a:pt x="167" y="181"/>
                  </a:lnTo>
                  <a:lnTo>
                    <a:pt x="167" y="181"/>
                  </a:lnTo>
                  <a:lnTo>
                    <a:pt x="167" y="180"/>
                  </a:lnTo>
                  <a:lnTo>
                    <a:pt x="169" y="180"/>
                  </a:lnTo>
                  <a:lnTo>
                    <a:pt x="169" y="180"/>
                  </a:lnTo>
                  <a:lnTo>
                    <a:pt x="169" y="180"/>
                  </a:lnTo>
                  <a:lnTo>
                    <a:pt x="169" y="179"/>
                  </a:lnTo>
                  <a:lnTo>
                    <a:pt x="170" y="179"/>
                  </a:lnTo>
                  <a:lnTo>
                    <a:pt x="170" y="178"/>
                  </a:lnTo>
                  <a:lnTo>
                    <a:pt x="171" y="178"/>
                  </a:lnTo>
                  <a:lnTo>
                    <a:pt x="171" y="177"/>
                  </a:lnTo>
                  <a:lnTo>
                    <a:pt x="172" y="177"/>
                  </a:lnTo>
                  <a:lnTo>
                    <a:pt x="172" y="176"/>
                  </a:lnTo>
                  <a:lnTo>
                    <a:pt x="172" y="176"/>
                  </a:lnTo>
                  <a:lnTo>
                    <a:pt x="172" y="176"/>
                  </a:lnTo>
                  <a:lnTo>
                    <a:pt x="172" y="176"/>
                  </a:lnTo>
                  <a:lnTo>
                    <a:pt x="172" y="176"/>
                  </a:lnTo>
                  <a:lnTo>
                    <a:pt x="174" y="176"/>
                  </a:lnTo>
                  <a:lnTo>
                    <a:pt x="174" y="176"/>
                  </a:lnTo>
                  <a:lnTo>
                    <a:pt x="176" y="176"/>
                  </a:lnTo>
                  <a:lnTo>
                    <a:pt x="176" y="175"/>
                  </a:lnTo>
                  <a:lnTo>
                    <a:pt x="177" y="175"/>
                  </a:lnTo>
                  <a:lnTo>
                    <a:pt x="177" y="174"/>
                  </a:lnTo>
                  <a:lnTo>
                    <a:pt x="178" y="174"/>
                  </a:lnTo>
                  <a:lnTo>
                    <a:pt x="178" y="174"/>
                  </a:lnTo>
                  <a:lnTo>
                    <a:pt x="178" y="174"/>
                  </a:lnTo>
                  <a:lnTo>
                    <a:pt x="178" y="174"/>
                  </a:lnTo>
                  <a:lnTo>
                    <a:pt x="179" y="174"/>
                  </a:lnTo>
                  <a:lnTo>
                    <a:pt x="179" y="174"/>
                  </a:lnTo>
                  <a:lnTo>
                    <a:pt x="179" y="174"/>
                  </a:lnTo>
                  <a:lnTo>
                    <a:pt x="179" y="174"/>
                  </a:lnTo>
                  <a:lnTo>
                    <a:pt x="180" y="174"/>
                  </a:lnTo>
                  <a:lnTo>
                    <a:pt x="180" y="173"/>
                  </a:lnTo>
                  <a:lnTo>
                    <a:pt x="181" y="173"/>
                  </a:lnTo>
                  <a:lnTo>
                    <a:pt x="181" y="172"/>
                  </a:lnTo>
                  <a:lnTo>
                    <a:pt x="183" y="172"/>
                  </a:lnTo>
                  <a:lnTo>
                    <a:pt x="183" y="172"/>
                  </a:lnTo>
                  <a:lnTo>
                    <a:pt x="183" y="172"/>
                  </a:lnTo>
                  <a:lnTo>
                    <a:pt x="183" y="171"/>
                  </a:lnTo>
                  <a:lnTo>
                    <a:pt x="184" y="171"/>
                  </a:lnTo>
                  <a:lnTo>
                    <a:pt x="184" y="170"/>
                  </a:lnTo>
                  <a:lnTo>
                    <a:pt x="185" y="170"/>
                  </a:lnTo>
                  <a:lnTo>
                    <a:pt x="185" y="169"/>
                  </a:lnTo>
                  <a:lnTo>
                    <a:pt x="187" y="169"/>
                  </a:lnTo>
                  <a:lnTo>
                    <a:pt x="187" y="169"/>
                  </a:lnTo>
                  <a:lnTo>
                    <a:pt x="188" y="169"/>
                  </a:lnTo>
                  <a:lnTo>
                    <a:pt x="188" y="169"/>
                  </a:lnTo>
                  <a:lnTo>
                    <a:pt x="190" y="169"/>
                  </a:lnTo>
                  <a:lnTo>
                    <a:pt x="190" y="169"/>
                  </a:lnTo>
                  <a:lnTo>
                    <a:pt x="191" y="169"/>
                  </a:lnTo>
                  <a:lnTo>
                    <a:pt x="191" y="168"/>
                  </a:lnTo>
                  <a:lnTo>
                    <a:pt x="191" y="168"/>
                  </a:lnTo>
                  <a:lnTo>
                    <a:pt x="191" y="167"/>
                  </a:lnTo>
                  <a:lnTo>
                    <a:pt x="193" y="167"/>
                  </a:lnTo>
                  <a:lnTo>
                    <a:pt x="193" y="166"/>
                  </a:lnTo>
                  <a:lnTo>
                    <a:pt x="193" y="166"/>
                  </a:lnTo>
                  <a:lnTo>
                    <a:pt x="193" y="166"/>
                  </a:lnTo>
                  <a:lnTo>
                    <a:pt x="194" y="166"/>
                  </a:lnTo>
                  <a:lnTo>
                    <a:pt x="194" y="165"/>
                  </a:lnTo>
                  <a:lnTo>
                    <a:pt x="196" y="165"/>
                  </a:lnTo>
                  <a:lnTo>
                    <a:pt x="196" y="164"/>
                  </a:lnTo>
                  <a:lnTo>
                    <a:pt x="197" y="164"/>
                  </a:lnTo>
                  <a:lnTo>
                    <a:pt x="197" y="164"/>
                  </a:lnTo>
                  <a:lnTo>
                    <a:pt x="199" y="164"/>
                  </a:lnTo>
                  <a:lnTo>
                    <a:pt x="199" y="164"/>
                  </a:lnTo>
                  <a:lnTo>
                    <a:pt x="199" y="164"/>
                  </a:lnTo>
                  <a:lnTo>
                    <a:pt x="199" y="164"/>
                  </a:lnTo>
                  <a:lnTo>
                    <a:pt x="200" y="164"/>
                  </a:lnTo>
                  <a:lnTo>
                    <a:pt x="200" y="164"/>
                  </a:lnTo>
                  <a:lnTo>
                    <a:pt x="201" y="164"/>
                  </a:lnTo>
                  <a:lnTo>
                    <a:pt x="201" y="163"/>
                  </a:lnTo>
                  <a:lnTo>
                    <a:pt x="201" y="163"/>
                  </a:lnTo>
                  <a:lnTo>
                    <a:pt x="201" y="163"/>
                  </a:lnTo>
                  <a:lnTo>
                    <a:pt x="202" y="163"/>
                  </a:lnTo>
                  <a:lnTo>
                    <a:pt x="202" y="163"/>
                  </a:lnTo>
                  <a:lnTo>
                    <a:pt x="203" y="163"/>
                  </a:lnTo>
                  <a:lnTo>
                    <a:pt x="203" y="162"/>
                  </a:lnTo>
                  <a:lnTo>
                    <a:pt x="206" y="162"/>
                  </a:lnTo>
                  <a:lnTo>
                    <a:pt x="206" y="162"/>
                  </a:lnTo>
                  <a:lnTo>
                    <a:pt x="207" y="162"/>
                  </a:lnTo>
                  <a:lnTo>
                    <a:pt x="207" y="161"/>
                  </a:lnTo>
                  <a:lnTo>
                    <a:pt x="208" y="161"/>
                  </a:lnTo>
                  <a:lnTo>
                    <a:pt x="208" y="160"/>
                  </a:lnTo>
                  <a:lnTo>
                    <a:pt x="208" y="160"/>
                  </a:lnTo>
                  <a:lnTo>
                    <a:pt x="208" y="159"/>
                  </a:lnTo>
                  <a:lnTo>
                    <a:pt x="209" y="159"/>
                  </a:lnTo>
                  <a:lnTo>
                    <a:pt x="209" y="159"/>
                  </a:lnTo>
                  <a:lnTo>
                    <a:pt x="210" y="159"/>
                  </a:lnTo>
                  <a:lnTo>
                    <a:pt x="210" y="158"/>
                  </a:lnTo>
                  <a:lnTo>
                    <a:pt x="210" y="158"/>
                  </a:lnTo>
                  <a:lnTo>
                    <a:pt x="210" y="157"/>
                  </a:lnTo>
                  <a:lnTo>
                    <a:pt x="211" y="157"/>
                  </a:lnTo>
                  <a:lnTo>
                    <a:pt x="211" y="157"/>
                  </a:lnTo>
                  <a:lnTo>
                    <a:pt x="211" y="157"/>
                  </a:lnTo>
                  <a:lnTo>
                    <a:pt x="211" y="157"/>
                  </a:lnTo>
                  <a:lnTo>
                    <a:pt x="216" y="157"/>
                  </a:lnTo>
                  <a:lnTo>
                    <a:pt x="216" y="157"/>
                  </a:lnTo>
                  <a:lnTo>
                    <a:pt x="216" y="157"/>
                  </a:lnTo>
                  <a:lnTo>
                    <a:pt x="216" y="156"/>
                  </a:lnTo>
                  <a:lnTo>
                    <a:pt x="217" y="156"/>
                  </a:lnTo>
                  <a:lnTo>
                    <a:pt x="217" y="156"/>
                  </a:lnTo>
                  <a:lnTo>
                    <a:pt x="217" y="156"/>
                  </a:lnTo>
                  <a:lnTo>
                    <a:pt x="217" y="155"/>
                  </a:lnTo>
                  <a:lnTo>
                    <a:pt x="217" y="155"/>
                  </a:lnTo>
                  <a:lnTo>
                    <a:pt x="217" y="154"/>
                  </a:lnTo>
                  <a:lnTo>
                    <a:pt x="217" y="154"/>
                  </a:lnTo>
                  <a:lnTo>
                    <a:pt x="217" y="153"/>
                  </a:lnTo>
                  <a:lnTo>
                    <a:pt x="217" y="153"/>
                  </a:lnTo>
                  <a:lnTo>
                    <a:pt x="217" y="153"/>
                  </a:lnTo>
                  <a:lnTo>
                    <a:pt x="219" y="153"/>
                  </a:lnTo>
                  <a:lnTo>
                    <a:pt x="219" y="152"/>
                  </a:lnTo>
                  <a:lnTo>
                    <a:pt x="219" y="152"/>
                  </a:lnTo>
                  <a:lnTo>
                    <a:pt x="219" y="151"/>
                  </a:lnTo>
                  <a:lnTo>
                    <a:pt x="220" y="151"/>
                  </a:lnTo>
                  <a:lnTo>
                    <a:pt x="220" y="151"/>
                  </a:lnTo>
                  <a:lnTo>
                    <a:pt x="220" y="151"/>
                  </a:lnTo>
                  <a:lnTo>
                    <a:pt x="220" y="150"/>
                  </a:lnTo>
                  <a:lnTo>
                    <a:pt x="220" y="150"/>
                  </a:lnTo>
                  <a:lnTo>
                    <a:pt x="220" y="149"/>
                  </a:lnTo>
                  <a:lnTo>
                    <a:pt x="220" y="149"/>
                  </a:lnTo>
                  <a:lnTo>
                    <a:pt x="220" y="148"/>
                  </a:lnTo>
                  <a:lnTo>
                    <a:pt x="222" y="148"/>
                  </a:lnTo>
                  <a:lnTo>
                    <a:pt x="222" y="148"/>
                  </a:lnTo>
                  <a:lnTo>
                    <a:pt x="222" y="148"/>
                  </a:lnTo>
                  <a:lnTo>
                    <a:pt x="222" y="148"/>
                  </a:lnTo>
                  <a:lnTo>
                    <a:pt x="222" y="148"/>
                  </a:lnTo>
                  <a:lnTo>
                    <a:pt x="222" y="147"/>
                  </a:lnTo>
                  <a:lnTo>
                    <a:pt x="223" y="147"/>
                  </a:lnTo>
                  <a:lnTo>
                    <a:pt x="223" y="147"/>
                  </a:lnTo>
                  <a:lnTo>
                    <a:pt x="224" y="147"/>
                  </a:lnTo>
                  <a:lnTo>
                    <a:pt x="224" y="147"/>
                  </a:lnTo>
                  <a:lnTo>
                    <a:pt x="225" y="147"/>
                  </a:lnTo>
                  <a:lnTo>
                    <a:pt x="225" y="147"/>
                  </a:lnTo>
                  <a:lnTo>
                    <a:pt x="227" y="147"/>
                  </a:lnTo>
                  <a:lnTo>
                    <a:pt x="227" y="146"/>
                  </a:lnTo>
                  <a:lnTo>
                    <a:pt x="228" y="146"/>
                  </a:lnTo>
                  <a:lnTo>
                    <a:pt x="228" y="145"/>
                  </a:lnTo>
                  <a:lnTo>
                    <a:pt x="228" y="145"/>
                  </a:lnTo>
                  <a:lnTo>
                    <a:pt x="228" y="145"/>
                  </a:lnTo>
                  <a:lnTo>
                    <a:pt x="228" y="145"/>
                  </a:lnTo>
                  <a:lnTo>
                    <a:pt x="228" y="145"/>
                  </a:lnTo>
                  <a:lnTo>
                    <a:pt x="228" y="145"/>
                  </a:lnTo>
                  <a:lnTo>
                    <a:pt x="228" y="144"/>
                  </a:lnTo>
                  <a:lnTo>
                    <a:pt x="229" y="144"/>
                  </a:lnTo>
                  <a:lnTo>
                    <a:pt x="229" y="143"/>
                  </a:lnTo>
                  <a:lnTo>
                    <a:pt x="230" y="143"/>
                  </a:lnTo>
                  <a:lnTo>
                    <a:pt x="230" y="142"/>
                  </a:lnTo>
                  <a:lnTo>
                    <a:pt x="230" y="142"/>
                  </a:lnTo>
                  <a:lnTo>
                    <a:pt x="230" y="141"/>
                  </a:lnTo>
                  <a:lnTo>
                    <a:pt x="231" y="141"/>
                  </a:lnTo>
                  <a:lnTo>
                    <a:pt x="231" y="141"/>
                  </a:lnTo>
                  <a:lnTo>
                    <a:pt x="231" y="141"/>
                  </a:lnTo>
                  <a:lnTo>
                    <a:pt x="231" y="140"/>
                  </a:lnTo>
                  <a:lnTo>
                    <a:pt x="231" y="140"/>
                  </a:lnTo>
                  <a:lnTo>
                    <a:pt x="231" y="140"/>
                  </a:lnTo>
                  <a:lnTo>
                    <a:pt x="232" y="140"/>
                  </a:lnTo>
                  <a:lnTo>
                    <a:pt x="232" y="139"/>
                  </a:lnTo>
                  <a:lnTo>
                    <a:pt x="232" y="139"/>
                  </a:lnTo>
                  <a:lnTo>
                    <a:pt x="232" y="138"/>
                  </a:lnTo>
                  <a:lnTo>
                    <a:pt x="232" y="138"/>
                  </a:lnTo>
                  <a:lnTo>
                    <a:pt x="232" y="137"/>
                  </a:lnTo>
                  <a:lnTo>
                    <a:pt x="233" y="137"/>
                  </a:lnTo>
                  <a:lnTo>
                    <a:pt x="233" y="136"/>
                  </a:lnTo>
                  <a:lnTo>
                    <a:pt x="233" y="136"/>
                  </a:lnTo>
                  <a:lnTo>
                    <a:pt x="233" y="135"/>
                  </a:lnTo>
                  <a:lnTo>
                    <a:pt x="233" y="135"/>
                  </a:lnTo>
                  <a:lnTo>
                    <a:pt x="233" y="134"/>
                  </a:lnTo>
                  <a:lnTo>
                    <a:pt x="233" y="134"/>
                  </a:lnTo>
                  <a:lnTo>
                    <a:pt x="233" y="134"/>
                  </a:lnTo>
                  <a:lnTo>
                    <a:pt x="233" y="134"/>
                  </a:lnTo>
                  <a:lnTo>
                    <a:pt x="233" y="133"/>
                  </a:lnTo>
                  <a:lnTo>
                    <a:pt x="233" y="133"/>
                  </a:lnTo>
                  <a:lnTo>
                    <a:pt x="233" y="132"/>
                  </a:lnTo>
                  <a:lnTo>
                    <a:pt x="234" y="132"/>
                  </a:lnTo>
                  <a:lnTo>
                    <a:pt x="234" y="131"/>
                  </a:lnTo>
                  <a:lnTo>
                    <a:pt x="234" y="131"/>
                  </a:lnTo>
                  <a:lnTo>
                    <a:pt x="234" y="130"/>
                  </a:lnTo>
                  <a:lnTo>
                    <a:pt x="234" y="130"/>
                  </a:lnTo>
                  <a:lnTo>
                    <a:pt x="234" y="130"/>
                  </a:lnTo>
                  <a:lnTo>
                    <a:pt x="234" y="130"/>
                  </a:lnTo>
                  <a:lnTo>
                    <a:pt x="234" y="129"/>
                  </a:lnTo>
                  <a:lnTo>
                    <a:pt x="235" y="129"/>
                  </a:lnTo>
                  <a:lnTo>
                    <a:pt x="235" y="128"/>
                  </a:lnTo>
                  <a:lnTo>
                    <a:pt x="235" y="128"/>
                  </a:lnTo>
                  <a:lnTo>
                    <a:pt x="235" y="127"/>
                  </a:lnTo>
                  <a:lnTo>
                    <a:pt x="236" y="127"/>
                  </a:lnTo>
                  <a:lnTo>
                    <a:pt x="236" y="126"/>
                  </a:lnTo>
                  <a:lnTo>
                    <a:pt x="236" y="126"/>
                  </a:lnTo>
                  <a:lnTo>
                    <a:pt x="236" y="125"/>
                  </a:lnTo>
                  <a:lnTo>
                    <a:pt x="237" y="125"/>
                  </a:lnTo>
                  <a:lnTo>
                    <a:pt x="237" y="124"/>
                  </a:lnTo>
                  <a:lnTo>
                    <a:pt x="237" y="124"/>
                  </a:lnTo>
                  <a:lnTo>
                    <a:pt x="237" y="123"/>
                  </a:lnTo>
                  <a:lnTo>
                    <a:pt x="238" y="123"/>
                  </a:lnTo>
                  <a:lnTo>
                    <a:pt x="238" y="123"/>
                  </a:lnTo>
                  <a:lnTo>
                    <a:pt x="241" y="123"/>
                  </a:lnTo>
                  <a:lnTo>
                    <a:pt x="241" y="123"/>
                  </a:lnTo>
                  <a:lnTo>
                    <a:pt x="241" y="123"/>
                  </a:lnTo>
                  <a:lnTo>
                    <a:pt x="241" y="122"/>
                  </a:lnTo>
                  <a:lnTo>
                    <a:pt x="241" y="122"/>
                  </a:lnTo>
                  <a:lnTo>
                    <a:pt x="241" y="121"/>
                  </a:lnTo>
                  <a:lnTo>
                    <a:pt x="241" y="121"/>
                  </a:lnTo>
                  <a:lnTo>
                    <a:pt x="241" y="120"/>
                  </a:lnTo>
                  <a:lnTo>
                    <a:pt x="242" y="120"/>
                  </a:lnTo>
                  <a:lnTo>
                    <a:pt x="242" y="120"/>
                  </a:lnTo>
                  <a:lnTo>
                    <a:pt x="243" y="120"/>
                  </a:lnTo>
                  <a:lnTo>
                    <a:pt x="243" y="119"/>
                  </a:lnTo>
                  <a:lnTo>
                    <a:pt x="243" y="119"/>
                  </a:lnTo>
                  <a:lnTo>
                    <a:pt x="243" y="119"/>
                  </a:lnTo>
                  <a:lnTo>
                    <a:pt x="245" y="119"/>
                  </a:lnTo>
                  <a:lnTo>
                    <a:pt x="245" y="118"/>
                  </a:lnTo>
                  <a:lnTo>
                    <a:pt x="247" y="118"/>
                  </a:lnTo>
                  <a:lnTo>
                    <a:pt x="247" y="117"/>
                  </a:lnTo>
                  <a:lnTo>
                    <a:pt x="247" y="117"/>
                  </a:lnTo>
                  <a:lnTo>
                    <a:pt x="247" y="117"/>
                  </a:lnTo>
                  <a:lnTo>
                    <a:pt x="248" y="117"/>
                  </a:lnTo>
                  <a:lnTo>
                    <a:pt x="248" y="117"/>
                  </a:lnTo>
                  <a:lnTo>
                    <a:pt x="249" y="117"/>
                  </a:lnTo>
                  <a:lnTo>
                    <a:pt x="249" y="116"/>
                  </a:lnTo>
                  <a:lnTo>
                    <a:pt x="249" y="116"/>
                  </a:lnTo>
                  <a:lnTo>
                    <a:pt x="249" y="115"/>
                  </a:lnTo>
                  <a:lnTo>
                    <a:pt x="249" y="115"/>
                  </a:lnTo>
                  <a:lnTo>
                    <a:pt x="249" y="114"/>
                  </a:lnTo>
                  <a:lnTo>
                    <a:pt x="250" y="114"/>
                  </a:lnTo>
                  <a:lnTo>
                    <a:pt x="250" y="114"/>
                  </a:lnTo>
                  <a:lnTo>
                    <a:pt x="250" y="114"/>
                  </a:lnTo>
                  <a:lnTo>
                    <a:pt x="250" y="113"/>
                  </a:lnTo>
                  <a:lnTo>
                    <a:pt x="250" y="113"/>
                  </a:lnTo>
                  <a:lnTo>
                    <a:pt x="250" y="112"/>
                  </a:lnTo>
                  <a:lnTo>
                    <a:pt x="251" y="112"/>
                  </a:lnTo>
                  <a:lnTo>
                    <a:pt x="251" y="111"/>
                  </a:lnTo>
                  <a:lnTo>
                    <a:pt x="251" y="111"/>
                  </a:lnTo>
                  <a:lnTo>
                    <a:pt x="251" y="110"/>
                  </a:lnTo>
                  <a:lnTo>
                    <a:pt x="251" y="110"/>
                  </a:lnTo>
                  <a:lnTo>
                    <a:pt x="251" y="109"/>
                  </a:lnTo>
                  <a:lnTo>
                    <a:pt x="252" y="109"/>
                  </a:lnTo>
                  <a:lnTo>
                    <a:pt x="252" y="108"/>
                  </a:lnTo>
                  <a:lnTo>
                    <a:pt x="253" y="108"/>
                  </a:lnTo>
                  <a:lnTo>
                    <a:pt x="253" y="107"/>
                  </a:lnTo>
                  <a:lnTo>
                    <a:pt x="254" y="107"/>
                  </a:lnTo>
                  <a:lnTo>
                    <a:pt x="254" y="106"/>
                  </a:lnTo>
                  <a:lnTo>
                    <a:pt x="254" y="106"/>
                  </a:lnTo>
                  <a:lnTo>
                    <a:pt x="254" y="105"/>
                  </a:lnTo>
                  <a:lnTo>
                    <a:pt x="254" y="105"/>
                  </a:lnTo>
                  <a:lnTo>
                    <a:pt x="254" y="105"/>
                  </a:lnTo>
                  <a:lnTo>
                    <a:pt x="257" y="105"/>
                  </a:lnTo>
                  <a:lnTo>
                    <a:pt x="257" y="104"/>
                  </a:lnTo>
                  <a:lnTo>
                    <a:pt x="257" y="104"/>
                  </a:lnTo>
                  <a:lnTo>
                    <a:pt x="257" y="104"/>
                  </a:lnTo>
                  <a:lnTo>
                    <a:pt x="259" y="104"/>
                  </a:lnTo>
                  <a:lnTo>
                    <a:pt x="259" y="103"/>
                  </a:lnTo>
                  <a:lnTo>
                    <a:pt x="260" y="103"/>
                  </a:lnTo>
                  <a:lnTo>
                    <a:pt x="260" y="102"/>
                  </a:lnTo>
                  <a:lnTo>
                    <a:pt x="261" y="102"/>
                  </a:lnTo>
                  <a:lnTo>
                    <a:pt x="261" y="101"/>
                  </a:lnTo>
                  <a:lnTo>
                    <a:pt x="261" y="101"/>
                  </a:lnTo>
                  <a:lnTo>
                    <a:pt x="261" y="100"/>
                  </a:lnTo>
                  <a:lnTo>
                    <a:pt x="261" y="100"/>
                  </a:lnTo>
                  <a:lnTo>
                    <a:pt x="261" y="99"/>
                  </a:lnTo>
                  <a:lnTo>
                    <a:pt x="262" y="99"/>
                  </a:lnTo>
                  <a:lnTo>
                    <a:pt x="262" y="99"/>
                  </a:lnTo>
                  <a:lnTo>
                    <a:pt x="262" y="99"/>
                  </a:lnTo>
                  <a:lnTo>
                    <a:pt x="262" y="98"/>
                  </a:lnTo>
                  <a:lnTo>
                    <a:pt x="262" y="98"/>
                  </a:lnTo>
                  <a:lnTo>
                    <a:pt x="262" y="97"/>
                  </a:lnTo>
                  <a:lnTo>
                    <a:pt x="264" y="97"/>
                  </a:lnTo>
                  <a:lnTo>
                    <a:pt x="264" y="96"/>
                  </a:lnTo>
                  <a:lnTo>
                    <a:pt x="265" y="96"/>
                  </a:lnTo>
                  <a:lnTo>
                    <a:pt x="265" y="96"/>
                  </a:lnTo>
                  <a:lnTo>
                    <a:pt x="266" y="96"/>
                  </a:lnTo>
                  <a:lnTo>
                    <a:pt x="266" y="95"/>
                  </a:lnTo>
                  <a:lnTo>
                    <a:pt x="266" y="95"/>
                  </a:lnTo>
                  <a:lnTo>
                    <a:pt x="266" y="95"/>
                  </a:lnTo>
                  <a:lnTo>
                    <a:pt x="267" y="95"/>
                  </a:lnTo>
                  <a:lnTo>
                    <a:pt x="267" y="94"/>
                  </a:lnTo>
                  <a:lnTo>
                    <a:pt x="267" y="94"/>
                  </a:lnTo>
                  <a:lnTo>
                    <a:pt x="267" y="94"/>
                  </a:lnTo>
                  <a:lnTo>
                    <a:pt x="269" y="94"/>
                  </a:lnTo>
                  <a:lnTo>
                    <a:pt x="269" y="93"/>
                  </a:lnTo>
                  <a:lnTo>
                    <a:pt x="269" y="93"/>
                  </a:lnTo>
                  <a:lnTo>
                    <a:pt x="269" y="92"/>
                  </a:lnTo>
                  <a:lnTo>
                    <a:pt x="269" y="92"/>
                  </a:lnTo>
                  <a:lnTo>
                    <a:pt x="269" y="91"/>
                  </a:lnTo>
                  <a:lnTo>
                    <a:pt x="269" y="91"/>
                  </a:lnTo>
                  <a:lnTo>
                    <a:pt x="269" y="90"/>
                  </a:lnTo>
                  <a:lnTo>
                    <a:pt x="270" y="90"/>
                  </a:lnTo>
                  <a:lnTo>
                    <a:pt x="270" y="89"/>
                  </a:lnTo>
                  <a:lnTo>
                    <a:pt x="271" y="89"/>
                  </a:lnTo>
                  <a:lnTo>
                    <a:pt x="271" y="88"/>
                  </a:lnTo>
                  <a:lnTo>
                    <a:pt x="271" y="88"/>
                  </a:lnTo>
                  <a:lnTo>
                    <a:pt x="271" y="87"/>
                  </a:lnTo>
                  <a:lnTo>
                    <a:pt x="273" y="87"/>
                  </a:lnTo>
                  <a:lnTo>
                    <a:pt x="273" y="87"/>
                  </a:lnTo>
                  <a:lnTo>
                    <a:pt x="273" y="87"/>
                  </a:lnTo>
                  <a:lnTo>
                    <a:pt x="273" y="87"/>
                  </a:lnTo>
                  <a:lnTo>
                    <a:pt x="273" y="87"/>
                  </a:lnTo>
                  <a:lnTo>
                    <a:pt x="273" y="86"/>
                  </a:lnTo>
                  <a:lnTo>
                    <a:pt x="274" y="86"/>
                  </a:lnTo>
                  <a:lnTo>
                    <a:pt x="274" y="85"/>
                  </a:lnTo>
                  <a:lnTo>
                    <a:pt x="275" y="85"/>
                  </a:lnTo>
                  <a:lnTo>
                    <a:pt x="275" y="84"/>
                  </a:lnTo>
                  <a:lnTo>
                    <a:pt x="277" y="84"/>
                  </a:lnTo>
                  <a:lnTo>
                    <a:pt x="277" y="84"/>
                  </a:lnTo>
                  <a:lnTo>
                    <a:pt x="277" y="84"/>
                  </a:lnTo>
                  <a:lnTo>
                    <a:pt x="277" y="83"/>
                  </a:lnTo>
                  <a:lnTo>
                    <a:pt x="278" y="83"/>
                  </a:lnTo>
                  <a:lnTo>
                    <a:pt x="278" y="83"/>
                  </a:lnTo>
                  <a:lnTo>
                    <a:pt x="280" y="83"/>
                  </a:lnTo>
                  <a:lnTo>
                    <a:pt x="280" y="83"/>
                  </a:lnTo>
                  <a:lnTo>
                    <a:pt x="280" y="83"/>
                  </a:lnTo>
                  <a:lnTo>
                    <a:pt x="280" y="82"/>
                  </a:lnTo>
                  <a:lnTo>
                    <a:pt x="284" y="82"/>
                  </a:lnTo>
                  <a:lnTo>
                    <a:pt x="284" y="82"/>
                  </a:lnTo>
                  <a:lnTo>
                    <a:pt x="285" y="82"/>
                  </a:lnTo>
                  <a:lnTo>
                    <a:pt x="285" y="82"/>
                  </a:lnTo>
                  <a:lnTo>
                    <a:pt x="285" y="82"/>
                  </a:lnTo>
                  <a:lnTo>
                    <a:pt x="285" y="81"/>
                  </a:lnTo>
                  <a:lnTo>
                    <a:pt x="285" y="81"/>
                  </a:lnTo>
                  <a:lnTo>
                    <a:pt x="285" y="80"/>
                  </a:lnTo>
                  <a:lnTo>
                    <a:pt x="285" y="80"/>
                  </a:lnTo>
                  <a:lnTo>
                    <a:pt x="285" y="79"/>
                  </a:lnTo>
                  <a:lnTo>
                    <a:pt x="285" y="79"/>
                  </a:lnTo>
                  <a:lnTo>
                    <a:pt x="285" y="79"/>
                  </a:lnTo>
                  <a:lnTo>
                    <a:pt x="285" y="79"/>
                  </a:lnTo>
                  <a:lnTo>
                    <a:pt x="285" y="78"/>
                  </a:lnTo>
                  <a:lnTo>
                    <a:pt x="286" y="78"/>
                  </a:lnTo>
                  <a:lnTo>
                    <a:pt x="286" y="77"/>
                  </a:lnTo>
                  <a:lnTo>
                    <a:pt x="287" y="77"/>
                  </a:lnTo>
                  <a:lnTo>
                    <a:pt x="287" y="76"/>
                  </a:lnTo>
                  <a:lnTo>
                    <a:pt x="288" y="76"/>
                  </a:lnTo>
                  <a:lnTo>
                    <a:pt x="288" y="75"/>
                  </a:lnTo>
                  <a:lnTo>
                    <a:pt x="288" y="75"/>
                  </a:lnTo>
                  <a:lnTo>
                    <a:pt x="288" y="74"/>
                  </a:lnTo>
                  <a:lnTo>
                    <a:pt x="289" y="74"/>
                  </a:lnTo>
                  <a:lnTo>
                    <a:pt x="289" y="74"/>
                  </a:lnTo>
                  <a:lnTo>
                    <a:pt x="293" y="74"/>
                  </a:lnTo>
                  <a:lnTo>
                    <a:pt x="293" y="73"/>
                  </a:lnTo>
                  <a:lnTo>
                    <a:pt x="295" y="73"/>
                  </a:lnTo>
                  <a:lnTo>
                    <a:pt x="295" y="72"/>
                  </a:lnTo>
                  <a:lnTo>
                    <a:pt x="299" y="72"/>
                  </a:lnTo>
                  <a:lnTo>
                    <a:pt x="299" y="71"/>
                  </a:lnTo>
                  <a:lnTo>
                    <a:pt x="300" y="71"/>
                  </a:lnTo>
                  <a:lnTo>
                    <a:pt x="300" y="71"/>
                  </a:lnTo>
                  <a:lnTo>
                    <a:pt x="300" y="71"/>
                  </a:lnTo>
                  <a:lnTo>
                    <a:pt x="300" y="71"/>
                  </a:lnTo>
                  <a:lnTo>
                    <a:pt x="301" y="71"/>
                  </a:lnTo>
                  <a:lnTo>
                    <a:pt x="301" y="70"/>
                  </a:lnTo>
                  <a:lnTo>
                    <a:pt x="301" y="70"/>
                  </a:lnTo>
                  <a:lnTo>
                    <a:pt x="301" y="69"/>
                  </a:lnTo>
                  <a:lnTo>
                    <a:pt x="302" y="69"/>
                  </a:lnTo>
                  <a:lnTo>
                    <a:pt x="302" y="68"/>
                  </a:lnTo>
                  <a:lnTo>
                    <a:pt x="303" y="68"/>
                  </a:lnTo>
                  <a:lnTo>
                    <a:pt x="303" y="67"/>
                  </a:lnTo>
                  <a:lnTo>
                    <a:pt x="305" y="67"/>
                  </a:lnTo>
                  <a:lnTo>
                    <a:pt x="305" y="66"/>
                  </a:lnTo>
                  <a:lnTo>
                    <a:pt x="305" y="66"/>
                  </a:lnTo>
                  <a:lnTo>
                    <a:pt x="305" y="65"/>
                  </a:lnTo>
                  <a:lnTo>
                    <a:pt x="306" y="65"/>
                  </a:lnTo>
                  <a:lnTo>
                    <a:pt x="306" y="65"/>
                  </a:lnTo>
                  <a:lnTo>
                    <a:pt x="307" y="65"/>
                  </a:lnTo>
                  <a:lnTo>
                    <a:pt x="307" y="64"/>
                  </a:lnTo>
                  <a:lnTo>
                    <a:pt x="308" y="64"/>
                  </a:lnTo>
                  <a:lnTo>
                    <a:pt x="308" y="64"/>
                  </a:lnTo>
                  <a:lnTo>
                    <a:pt x="310" y="64"/>
                  </a:lnTo>
                  <a:lnTo>
                    <a:pt x="310" y="64"/>
                  </a:lnTo>
                  <a:lnTo>
                    <a:pt x="310" y="64"/>
                  </a:lnTo>
                  <a:lnTo>
                    <a:pt x="310" y="63"/>
                  </a:lnTo>
                  <a:lnTo>
                    <a:pt x="310" y="63"/>
                  </a:lnTo>
                  <a:lnTo>
                    <a:pt x="310" y="62"/>
                  </a:lnTo>
                  <a:lnTo>
                    <a:pt x="311" y="62"/>
                  </a:lnTo>
                  <a:lnTo>
                    <a:pt x="311" y="62"/>
                  </a:lnTo>
                  <a:lnTo>
                    <a:pt x="311" y="62"/>
                  </a:lnTo>
                  <a:lnTo>
                    <a:pt x="311" y="62"/>
                  </a:lnTo>
                  <a:lnTo>
                    <a:pt x="313" y="62"/>
                  </a:lnTo>
                  <a:lnTo>
                    <a:pt x="313" y="61"/>
                  </a:lnTo>
                  <a:lnTo>
                    <a:pt x="313" y="61"/>
                  </a:lnTo>
                  <a:lnTo>
                    <a:pt x="313" y="60"/>
                  </a:lnTo>
                  <a:lnTo>
                    <a:pt x="317" y="60"/>
                  </a:lnTo>
                  <a:lnTo>
                    <a:pt x="317" y="59"/>
                  </a:lnTo>
                  <a:lnTo>
                    <a:pt x="321" y="59"/>
                  </a:lnTo>
                  <a:lnTo>
                    <a:pt x="321" y="58"/>
                  </a:lnTo>
                  <a:lnTo>
                    <a:pt x="329" y="58"/>
                  </a:lnTo>
                  <a:lnTo>
                    <a:pt x="329" y="58"/>
                  </a:lnTo>
                  <a:lnTo>
                    <a:pt x="330" y="58"/>
                  </a:lnTo>
                  <a:lnTo>
                    <a:pt x="330" y="57"/>
                  </a:lnTo>
                  <a:lnTo>
                    <a:pt x="331" y="57"/>
                  </a:lnTo>
                  <a:lnTo>
                    <a:pt x="331" y="57"/>
                  </a:lnTo>
                  <a:lnTo>
                    <a:pt x="334" y="57"/>
                  </a:lnTo>
                  <a:lnTo>
                    <a:pt x="334" y="57"/>
                  </a:lnTo>
                  <a:lnTo>
                    <a:pt x="336" y="57"/>
                  </a:lnTo>
                  <a:lnTo>
                    <a:pt x="336" y="56"/>
                  </a:lnTo>
                  <a:lnTo>
                    <a:pt x="337" y="56"/>
                  </a:lnTo>
                  <a:lnTo>
                    <a:pt x="337" y="56"/>
                  </a:lnTo>
                  <a:lnTo>
                    <a:pt x="338" y="56"/>
                  </a:lnTo>
                  <a:lnTo>
                    <a:pt x="338" y="55"/>
                  </a:lnTo>
                  <a:lnTo>
                    <a:pt x="339" y="55"/>
                  </a:lnTo>
                  <a:lnTo>
                    <a:pt x="339" y="55"/>
                  </a:lnTo>
                  <a:lnTo>
                    <a:pt x="340" y="55"/>
                  </a:lnTo>
                  <a:lnTo>
                    <a:pt x="340" y="54"/>
                  </a:lnTo>
                  <a:lnTo>
                    <a:pt x="341" y="54"/>
                  </a:lnTo>
                  <a:lnTo>
                    <a:pt x="341" y="53"/>
                  </a:lnTo>
                  <a:lnTo>
                    <a:pt x="342" y="53"/>
                  </a:lnTo>
                  <a:lnTo>
                    <a:pt x="342" y="53"/>
                  </a:lnTo>
                  <a:lnTo>
                    <a:pt x="343" y="53"/>
                  </a:lnTo>
                  <a:lnTo>
                    <a:pt x="343" y="52"/>
                  </a:lnTo>
                  <a:lnTo>
                    <a:pt x="345" y="52"/>
                  </a:lnTo>
                  <a:lnTo>
                    <a:pt x="345" y="52"/>
                  </a:lnTo>
                  <a:lnTo>
                    <a:pt x="345" y="52"/>
                  </a:lnTo>
                  <a:lnTo>
                    <a:pt x="345" y="51"/>
                  </a:lnTo>
                  <a:lnTo>
                    <a:pt x="346" y="51"/>
                  </a:lnTo>
                  <a:lnTo>
                    <a:pt x="346" y="51"/>
                  </a:lnTo>
                  <a:lnTo>
                    <a:pt x="347" y="51"/>
                  </a:lnTo>
                  <a:lnTo>
                    <a:pt x="347" y="51"/>
                  </a:lnTo>
                  <a:lnTo>
                    <a:pt x="347" y="51"/>
                  </a:lnTo>
                  <a:lnTo>
                    <a:pt x="347" y="50"/>
                  </a:lnTo>
                  <a:lnTo>
                    <a:pt x="349" y="50"/>
                  </a:lnTo>
                  <a:lnTo>
                    <a:pt x="349" y="49"/>
                  </a:lnTo>
                  <a:lnTo>
                    <a:pt x="349" y="49"/>
                  </a:lnTo>
                  <a:lnTo>
                    <a:pt x="349" y="49"/>
                  </a:lnTo>
                  <a:lnTo>
                    <a:pt x="350" y="49"/>
                  </a:lnTo>
                  <a:lnTo>
                    <a:pt x="350" y="49"/>
                  </a:lnTo>
                  <a:lnTo>
                    <a:pt x="351" y="49"/>
                  </a:lnTo>
                  <a:lnTo>
                    <a:pt x="351" y="48"/>
                  </a:lnTo>
                  <a:lnTo>
                    <a:pt x="354" y="48"/>
                  </a:lnTo>
                  <a:lnTo>
                    <a:pt x="354" y="48"/>
                  </a:lnTo>
                  <a:lnTo>
                    <a:pt x="355" y="48"/>
                  </a:lnTo>
                  <a:lnTo>
                    <a:pt x="355" y="47"/>
                  </a:lnTo>
                  <a:lnTo>
                    <a:pt x="355" y="47"/>
                  </a:lnTo>
                  <a:lnTo>
                    <a:pt x="355" y="46"/>
                  </a:lnTo>
                  <a:lnTo>
                    <a:pt x="357" y="46"/>
                  </a:lnTo>
                  <a:lnTo>
                    <a:pt x="357" y="45"/>
                  </a:lnTo>
                  <a:lnTo>
                    <a:pt x="358" y="45"/>
                  </a:lnTo>
                  <a:lnTo>
                    <a:pt x="358" y="45"/>
                  </a:lnTo>
                  <a:lnTo>
                    <a:pt x="359" y="45"/>
                  </a:lnTo>
                  <a:lnTo>
                    <a:pt x="359" y="44"/>
                  </a:lnTo>
                  <a:lnTo>
                    <a:pt x="360" y="44"/>
                  </a:lnTo>
                  <a:lnTo>
                    <a:pt x="360" y="43"/>
                  </a:lnTo>
                  <a:lnTo>
                    <a:pt x="361" y="43"/>
                  </a:lnTo>
                  <a:lnTo>
                    <a:pt x="361" y="43"/>
                  </a:lnTo>
                  <a:lnTo>
                    <a:pt x="361" y="43"/>
                  </a:lnTo>
                  <a:lnTo>
                    <a:pt x="361" y="42"/>
                  </a:lnTo>
                  <a:lnTo>
                    <a:pt x="361" y="42"/>
                  </a:lnTo>
                  <a:lnTo>
                    <a:pt x="361" y="42"/>
                  </a:lnTo>
                  <a:lnTo>
                    <a:pt x="363" y="42"/>
                  </a:lnTo>
                  <a:lnTo>
                    <a:pt x="363" y="42"/>
                  </a:lnTo>
                  <a:lnTo>
                    <a:pt x="364" y="42"/>
                  </a:lnTo>
                  <a:lnTo>
                    <a:pt x="364" y="42"/>
                  </a:lnTo>
                  <a:lnTo>
                    <a:pt x="364" y="42"/>
                  </a:lnTo>
                  <a:lnTo>
                    <a:pt x="364" y="41"/>
                  </a:lnTo>
                  <a:lnTo>
                    <a:pt x="370" y="41"/>
                  </a:lnTo>
                  <a:lnTo>
                    <a:pt x="370" y="40"/>
                  </a:lnTo>
                  <a:lnTo>
                    <a:pt x="370" y="40"/>
                  </a:lnTo>
                  <a:lnTo>
                    <a:pt x="370" y="39"/>
                  </a:lnTo>
                  <a:lnTo>
                    <a:pt x="371" y="39"/>
                  </a:lnTo>
                  <a:lnTo>
                    <a:pt x="371" y="38"/>
                  </a:lnTo>
                  <a:lnTo>
                    <a:pt x="372" y="38"/>
                  </a:lnTo>
                  <a:lnTo>
                    <a:pt x="372" y="37"/>
                  </a:lnTo>
                  <a:lnTo>
                    <a:pt x="375" y="37"/>
                  </a:lnTo>
                  <a:lnTo>
                    <a:pt x="375" y="37"/>
                  </a:lnTo>
                  <a:lnTo>
                    <a:pt x="376" y="37"/>
                  </a:lnTo>
                  <a:lnTo>
                    <a:pt x="376" y="36"/>
                  </a:lnTo>
                  <a:lnTo>
                    <a:pt x="378" y="36"/>
                  </a:lnTo>
                  <a:lnTo>
                    <a:pt x="378" y="35"/>
                  </a:lnTo>
                  <a:lnTo>
                    <a:pt x="381" y="35"/>
                  </a:lnTo>
                  <a:lnTo>
                    <a:pt x="381" y="34"/>
                  </a:lnTo>
                  <a:lnTo>
                    <a:pt x="381" y="34"/>
                  </a:lnTo>
                  <a:lnTo>
                    <a:pt x="381" y="33"/>
                  </a:lnTo>
                  <a:lnTo>
                    <a:pt x="382" y="33"/>
                  </a:lnTo>
                  <a:lnTo>
                    <a:pt x="382" y="32"/>
                  </a:lnTo>
                  <a:lnTo>
                    <a:pt x="384" y="32"/>
                  </a:lnTo>
                  <a:lnTo>
                    <a:pt x="384" y="32"/>
                  </a:lnTo>
                  <a:lnTo>
                    <a:pt x="386" y="32"/>
                  </a:lnTo>
                  <a:lnTo>
                    <a:pt x="386" y="31"/>
                  </a:lnTo>
                  <a:lnTo>
                    <a:pt x="387" y="31"/>
                  </a:lnTo>
                  <a:lnTo>
                    <a:pt x="387" y="31"/>
                  </a:lnTo>
                  <a:lnTo>
                    <a:pt x="392" y="31"/>
                  </a:lnTo>
                  <a:lnTo>
                    <a:pt x="392" y="30"/>
                  </a:lnTo>
                  <a:lnTo>
                    <a:pt x="394" y="30"/>
                  </a:lnTo>
                  <a:lnTo>
                    <a:pt x="394" y="29"/>
                  </a:lnTo>
                  <a:lnTo>
                    <a:pt x="396" y="29"/>
                  </a:lnTo>
                  <a:lnTo>
                    <a:pt x="396" y="28"/>
                  </a:lnTo>
                  <a:lnTo>
                    <a:pt x="397" y="28"/>
                  </a:lnTo>
                  <a:lnTo>
                    <a:pt x="397" y="27"/>
                  </a:lnTo>
                  <a:lnTo>
                    <a:pt x="399" y="27"/>
                  </a:lnTo>
                  <a:lnTo>
                    <a:pt x="399" y="27"/>
                  </a:lnTo>
                  <a:lnTo>
                    <a:pt x="405" y="27"/>
                  </a:lnTo>
                  <a:lnTo>
                    <a:pt x="405" y="27"/>
                  </a:lnTo>
                  <a:lnTo>
                    <a:pt x="409" y="27"/>
                  </a:lnTo>
                  <a:lnTo>
                    <a:pt x="409" y="27"/>
                  </a:lnTo>
                  <a:lnTo>
                    <a:pt x="409" y="27"/>
                  </a:lnTo>
                  <a:lnTo>
                    <a:pt x="409" y="27"/>
                  </a:lnTo>
                  <a:lnTo>
                    <a:pt x="410" y="27"/>
                  </a:lnTo>
                  <a:lnTo>
                    <a:pt x="410" y="27"/>
                  </a:lnTo>
                  <a:lnTo>
                    <a:pt x="410" y="27"/>
                  </a:lnTo>
                  <a:lnTo>
                    <a:pt x="410" y="26"/>
                  </a:lnTo>
                  <a:lnTo>
                    <a:pt x="411" y="26"/>
                  </a:lnTo>
                  <a:lnTo>
                    <a:pt x="411" y="26"/>
                  </a:lnTo>
                  <a:lnTo>
                    <a:pt x="411" y="26"/>
                  </a:lnTo>
                  <a:lnTo>
                    <a:pt x="411" y="26"/>
                  </a:lnTo>
                  <a:lnTo>
                    <a:pt x="414" y="26"/>
                  </a:lnTo>
                  <a:lnTo>
                    <a:pt x="414" y="26"/>
                  </a:lnTo>
                  <a:lnTo>
                    <a:pt x="424" y="26"/>
                  </a:lnTo>
                  <a:lnTo>
                    <a:pt x="424" y="25"/>
                  </a:lnTo>
                  <a:lnTo>
                    <a:pt x="424" y="25"/>
                  </a:lnTo>
                  <a:lnTo>
                    <a:pt x="424" y="25"/>
                  </a:lnTo>
                  <a:lnTo>
                    <a:pt x="425" y="25"/>
                  </a:lnTo>
                  <a:lnTo>
                    <a:pt x="425" y="24"/>
                  </a:lnTo>
                  <a:lnTo>
                    <a:pt x="431" y="24"/>
                  </a:lnTo>
                  <a:lnTo>
                    <a:pt x="431" y="23"/>
                  </a:lnTo>
                  <a:lnTo>
                    <a:pt x="435" y="23"/>
                  </a:lnTo>
                  <a:lnTo>
                    <a:pt x="435" y="23"/>
                  </a:lnTo>
                  <a:lnTo>
                    <a:pt x="439" y="23"/>
                  </a:lnTo>
                  <a:lnTo>
                    <a:pt x="439" y="22"/>
                  </a:lnTo>
                  <a:lnTo>
                    <a:pt x="441" y="22"/>
                  </a:lnTo>
                  <a:lnTo>
                    <a:pt x="441" y="22"/>
                  </a:lnTo>
                  <a:lnTo>
                    <a:pt x="442" y="22"/>
                  </a:lnTo>
                  <a:lnTo>
                    <a:pt x="442" y="22"/>
                  </a:lnTo>
                  <a:lnTo>
                    <a:pt x="449" y="22"/>
                  </a:lnTo>
                  <a:lnTo>
                    <a:pt x="449" y="21"/>
                  </a:lnTo>
                  <a:lnTo>
                    <a:pt x="451" y="21"/>
                  </a:lnTo>
                  <a:lnTo>
                    <a:pt x="451" y="21"/>
                  </a:lnTo>
                  <a:lnTo>
                    <a:pt x="457" y="21"/>
                  </a:lnTo>
                  <a:lnTo>
                    <a:pt x="457" y="21"/>
                  </a:lnTo>
                  <a:lnTo>
                    <a:pt x="457" y="21"/>
                  </a:lnTo>
                  <a:lnTo>
                    <a:pt x="457" y="20"/>
                  </a:lnTo>
                  <a:lnTo>
                    <a:pt x="460" y="20"/>
                  </a:lnTo>
                  <a:lnTo>
                    <a:pt x="460" y="20"/>
                  </a:lnTo>
                  <a:lnTo>
                    <a:pt x="467" y="20"/>
                  </a:lnTo>
                  <a:lnTo>
                    <a:pt x="467" y="19"/>
                  </a:lnTo>
                  <a:lnTo>
                    <a:pt x="468" y="19"/>
                  </a:lnTo>
                  <a:lnTo>
                    <a:pt x="468" y="18"/>
                  </a:lnTo>
                  <a:lnTo>
                    <a:pt x="475" y="18"/>
                  </a:lnTo>
                  <a:lnTo>
                    <a:pt x="475" y="17"/>
                  </a:lnTo>
                  <a:lnTo>
                    <a:pt x="475" y="17"/>
                  </a:lnTo>
                  <a:lnTo>
                    <a:pt x="475" y="17"/>
                  </a:lnTo>
                  <a:lnTo>
                    <a:pt x="476" y="17"/>
                  </a:lnTo>
                  <a:lnTo>
                    <a:pt x="476" y="17"/>
                  </a:lnTo>
                  <a:lnTo>
                    <a:pt x="476" y="17"/>
                  </a:lnTo>
                  <a:lnTo>
                    <a:pt x="476" y="16"/>
                  </a:lnTo>
                  <a:lnTo>
                    <a:pt x="477" y="16"/>
                  </a:lnTo>
                  <a:lnTo>
                    <a:pt x="477" y="16"/>
                  </a:lnTo>
                  <a:lnTo>
                    <a:pt x="478" y="16"/>
                  </a:lnTo>
                  <a:lnTo>
                    <a:pt x="478" y="16"/>
                  </a:lnTo>
                  <a:lnTo>
                    <a:pt x="478" y="16"/>
                  </a:lnTo>
                  <a:lnTo>
                    <a:pt x="478" y="15"/>
                  </a:lnTo>
                  <a:lnTo>
                    <a:pt x="479" y="15"/>
                  </a:lnTo>
                  <a:lnTo>
                    <a:pt x="479" y="14"/>
                  </a:lnTo>
                  <a:lnTo>
                    <a:pt x="481" y="14"/>
                  </a:lnTo>
                  <a:lnTo>
                    <a:pt x="481" y="14"/>
                  </a:lnTo>
                  <a:lnTo>
                    <a:pt x="486" y="14"/>
                  </a:lnTo>
                  <a:lnTo>
                    <a:pt x="486" y="13"/>
                  </a:lnTo>
                  <a:lnTo>
                    <a:pt x="491" y="13"/>
                  </a:lnTo>
                  <a:lnTo>
                    <a:pt x="491" y="13"/>
                  </a:lnTo>
                  <a:lnTo>
                    <a:pt x="494" y="13"/>
                  </a:lnTo>
                  <a:lnTo>
                    <a:pt x="494" y="13"/>
                  </a:lnTo>
                  <a:lnTo>
                    <a:pt x="503" y="13"/>
                  </a:lnTo>
                  <a:lnTo>
                    <a:pt x="503" y="13"/>
                  </a:lnTo>
                  <a:lnTo>
                    <a:pt x="513" y="13"/>
                  </a:lnTo>
                  <a:lnTo>
                    <a:pt x="513" y="12"/>
                  </a:lnTo>
                  <a:lnTo>
                    <a:pt x="515" y="12"/>
                  </a:lnTo>
                  <a:lnTo>
                    <a:pt x="515" y="12"/>
                  </a:lnTo>
                  <a:lnTo>
                    <a:pt x="520" y="12"/>
                  </a:lnTo>
                  <a:lnTo>
                    <a:pt x="520" y="11"/>
                  </a:lnTo>
                  <a:lnTo>
                    <a:pt x="522" y="11"/>
                  </a:lnTo>
                  <a:lnTo>
                    <a:pt x="522" y="10"/>
                  </a:lnTo>
                  <a:lnTo>
                    <a:pt x="531" y="10"/>
                  </a:lnTo>
                  <a:lnTo>
                    <a:pt x="531" y="9"/>
                  </a:lnTo>
                  <a:lnTo>
                    <a:pt x="534" y="9"/>
                  </a:lnTo>
                  <a:lnTo>
                    <a:pt x="534" y="9"/>
                  </a:lnTo>
                  <a:lnTo>
                    <a:pt x="534" y="9"/>
                  </a:lnTo>
                  <a:lnTo>
                    <a:pt x="534" y="8"/>
                  </a:lnTo>
                  <a:lnTo>
                    <a:pt x="536" y="8"/>
                  </a:lnTo>
                  <a:lnTo>
                    <a:pt x="536" y="7"/>
                  </a:lnTo>
                  <a:lnTo>
                    <a:pt x="537" y="7"/>
                  </a:lnTo>
                  <a:lnTo>
                    <a:pt x="537" y="6"/>
                  </a:lnTo>
                  <a:lnTo>
                    <a:pt x="540" y="6"/>
                  </a:lnTo>
                  <a:lnTo>
                    <a:pt x="540" y="5"/>
                  </a:lnTo>
                  <a:lnTo>
                    <a:pt x="540" y="5"/>
                  </a:lnTo>
                  <a:lnTo>
                    <a:pt x="540" y="5"/>
                  </a:lnTo>
                  <a:lnTo>
                    <a:pt x="545" y="5"/>
                  </a:lnTo>
                  <a:lnTo>
                    <a:pt x="545" y="4"/>
                  </a:lnTo>
                  <a:lnTo>
                    <a:pt x="547" y="4"/>
                  </a:lnTo>
                  <a:lnTo>
                    <a:pt x="547" y="4"/>
                  </a:lnTo>
                  <a:lnTo>
                    <a:pt x="550" y="4"/>
                  </a:lnTo>
                  <a:lnTo>
                    <a:pt x="550" y="4"/>
                  </a:lnTo>
                  <a:lnTo>
                    <a:pt x="552" y="4"/>
                  </a:lnTo>
                  <a:lnTo>
                    <a:pt x="552" y="3"/>
                  </a:lnTo>
                  <a:lnTo>
                    <a:pt x="557" y="3"/>
                  </a:lnTo>
                  <a:lnTo>
                    <a:pt x="557" y="2"/>
                  </a:lnTo>
                  <a:lnTo>
                    <a:pt x="559" y="2"/>
                  </a:lnTo>
                  <a:lnTo>
                    <a:pt x="559" y="2"/>
                  </a:lnTo>
                  <a:lnTo>
                    <a:pt x="561" y="2"/>
                  </a:lnTo>
                  <a:lnTo>
                    <a:pt x="561" y="2"/>
                  </a:lnTo>
                  <a:lnTo>
                    <a:pt x="562" y="2"/>
                  </a:lnTo>
                  <a:lnTo>
                    <a:pt x="562" y="1"/>
                  </a:lnTo>
                  <a:lnTo>
                    <a:pt x="562" y="1"/>
                  </a:lnTo>
                  <a:lnTo>
                    <a:pt x="562" y="1"/>
                  </a:lnTo>
                  <a:lnTo>
                    <a:pt x="563" y="1"/>
                  </a:lnTo>
                  <a:lnTo>
                    <a:pt x="563" y="1"/>
                  </a:lnTo>
                  <a:lnTo>
                    <a:pt x="564" y="1"/>
                  </a:lnTo>
                  <a:lnTo>
                    <a:pt x="564" y="1"/>
                  </a:lnTo>
                  <a:lnTo>
                    <a:pt x="564" y="1"/>
                  </a:lnTo>
                  <a:lnTo>
                    <a:pt x="564" y="1"/>
                  </a:lnTo>
                  <a:lnTo>
                    <a:pt x="564" y="1"/>
                  </a:lnTo>
                  <a:lnTo>
                    <a:pt x="564" y="0"/>
                  </a:lnTo>
                  <a:lnTo>
                    <a:pt x="565" y="0"/>
                  </a:lnTo>
                  <a:lnTo>
                    <a:pt x="565" y="0"/>
                  </a:lnTo>
                  <a:lnTo>
                    <a:pt x="566" y="0"/>
                  </a:lnTo>
                  <a:lnTo>
                    <a:pt x="566" y="0"/>
                  </a:lnTo>
                  <a:lnTo>
                    <a:pt x="566" y="0"/>
                  </a:lnTo>
                  <a:lnTo>
                    <a:pt x="566" y="0"/>
                  </a:lnTo>
                  <a:lnTo>
                    <a:pt x="566" y="0"/>
                  </a:lnTo>
                  <a:lnTo>
                    <a:pt x="566" y="0"/>
                  </a:lnTo>
                  <a:lnTo>
                    <a:pt x="568" y="0"/>
                  </a:lnTo>
                  <a:lnTo>
                    <a:pt x="568" y="0"/>
                  </a:lnTo>
                  <a:lnTo>
                    <a:pt x="568" y="0"/>
                  </a:lnTo>
                  <a:lnTo>
                    <a:pt x="568" y="0"/>
                  </a:lnTo>
                  <a:lnTo>
                    <a:pt x="568" y="0"/>
                  </a:lnTo>
                  <a:lnTo>
                    <a:pt x="568" y="0"/>
                  </a:lnTo>
                  <a:lnTo>
                    <a:pt x="570" y="0"/>
                  </a:lnTo>
                  <a:lnTo>
                    <a:pt x="570" y="0"/>
                  </a:lnTo>
                  <a:lnTo>
                    <a:pt x="570" y="0"/>
                  </a:lnTo>
                  <a:lnTo>
                    <a:pt x="570" y="0"/>
                  </a:lnTo>
                  <a:lnTo>
                    <a:pt x="571" y="0"/>
                  </a:lnTo>
                  <a:lnTo>
                    <a:pt x="571" y="0"/>
                  </a:lnTo>
                  <a:lnTo>
                    <a:pt x="572" y="0"/>
                  </a:lnTo>
                  <a:lnTo>
                    <a:pt x="572" y="0"/>
                  </a:lnTo>
                  <a:lnTo>
                    <a:pt x="572" y="0"/>
                  </a:lnTo>
                  <a:lnTo>
                    <a:pt x="572" y="0"/>
                  </a:lnTo>
                  <a:lnTo>
                    <a:pt x="572" y="0"/>
                  </a:lnTo>
                  <a:lnTo>
                    <a:pt x="572" y="0"/>
                  </a:lnTo>
                  <a:lnTo>
                    <a:pt x="573" y="0"/>
                  </a:lnTo>
                  <a:lnTo>
                    <a:pt x="573" y="0"/>
                  </a:lnTo>
                  <a:lnTo>
                    <a:pt x="573" y="0"/>
                  </a:lnTo>
                  <a:lnTo>
                    <a:pt x="573"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path>
              </a:pathLst>
            </a:custGeom>
            <a:noFill/>
            <a:ln w="28575">
              <a:solidFill>
                <a:srgbClr val="26AB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7" name="TextBox 46">
            <a:extLst>
              <a:ext uri="{FF2B5EF4-FFF2-40B4-BE49-F238E27FC236}">
                <a16:creationId xmlns:a16="http://schemas.microsoft.com/office/drawing/2014/main" id="{2A389C88-7F75-E9F3-E803-D7111B22961B}"/>
              </a:ext>
            </a:extLst>
          </p:cNvPr>
          <p:cNvSpPr txBox="1"/>
          <p:nvPr/>
        </p:nvSpPr>
        <p:spPr>
          <a:xfrm>
            <a:off x="-275063" y="4311805"/>
            <a:ext cx="184731" cy="369332"/>
          </a:xfrm>
          <a:prstGeom prst="rect">
            <a:avLst/>
          </a:prstGeom>
          <a:noFill/>
        </p:spPr>
        <p:txBody>
          <a:bodyPr wrap="none" rtlCol="0">
            <a:spAutoFit/>
          </a:bodyPr>
          <a:lstStyle/>
          <a:p>
            <a:endParaRPr lang="en-US" i="0" dirty="0" err="1">
              <a:solidFill>
                <a:schemeClr val="tx1"/>
              </a:solidFill>
            </a:endParaRPr>
          </a:p>
        </p:txBody>
      </p:sp>
      <p:sp>
        <p:nvSpPr>
          <p:cNvPr id="3" name="TextBox 2">
            <a:extLst>
              <a:ext uri="{FF2B5EF4-FFF2-40B4-BE49-F238E27FC236}">
                <a16:creationId xmlns:a16="http://schemas.microsoft.com/office/drawing/2014/main" id="{460BA3B5-D6C5-E49E-1D61-768C1696E0F6}"/>
              </a:ext>
            </a:extLst>
          </p:cNvPr>
          <p:cNvSpPr txBox="1"/>
          <p:nvPr/>
        </p:nvSpPr>
        <p:spPr>
          <a:xfrm>
            <a:off x="7873138" y="4635778"/>
            <a:ext cx="1325105" cy="523220"/>
          </a:xfrm>
          <a:prstGeom prst="rect">
            <a:avLst/>
          </a:prstGeom>
          <a:noFill/>
        </p:spPr>
        <p:txBody>
          <a:bodyPr wrap="square" rtlCol="0">
            <a:spAutoFit/>
          </a:bodyPr>
          <a:lstStyle/>
          <a:p>
            <a:pPr algn="ctr"/>
            <a:r>
              <a:rPr lang="en-US" sz="700" b="0" i="0" dirty="0">
                <a:solidFill>
                  <a:schemeClr val="tx1"/>
                </a:solidFill>
              </a:rPr>
              <a:t>Analyzed using a joint frailty model to account for correlated events and the competing risk of death </a:t>
            </a:r>
          </a:p>
        </p:txBody>
      </p:sp>
    </p:spTree>
    <p:extLst>
      <p:ext uri="{BB962C8B-B14F-4D97-AF65-F5344CB8AC3E}">
        <p14:creationId xmlns:p14="http://schemas.microsoft.com/office/powerpoint/2010/main" val="58923155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826536" y="95881"/>
            <a:ext cx="7769225" cy="566738"/>
          </a:xfrm>
        </p:spPr>
        <p:txBody>
          <a:bodyPr/>
          <a:lstStyle/>
          <a:p>
            <a:pPr eaLnBrk="1" hangingPunct="1">
              <a:buClr>
                <a:srgbClr val="FDE25E"/>
              </a:buClr>
            </a:pPr>
            <a:r>
              <a:rPr lang="en-US" sz="2400" dirty="0">
                <a:solidFill>
                  <a:schemeClr val="tx2">
                    <a:lumMod val="60000"/>
                    <a:lumOff val="40000"/>
                  </a:schemeClr>
                </a:solidFill>
                <a:effectLst>
                  <a:outerShdw blurRad="38100" dist="38100" dir="2700000" algn="tl">
                    <a:srgbClr val="000000">
                      <a:alpha val="43137"/>
                    </a:srgbClr>
                  </a:outerShdw>
                </a:effectLst>
              </a:rPr>
              <a:t>Primary Safety: </a:t>
            </a:r>
            <a:r>
              <a:rPr lang="en-US" sz="2400" dirty="0">
                <a:solidFill>
                  <a:srgbClr val="FFFFFF"/>
                </a:solidFill>
                <a:effectLst>
                  <a:outerShdw blurRad="38100" dist="38100" dir="2700000" algn="tl">
                    <a:srgbClr val="000000">
                      <a:alpha val="43137"/>
                    </a:srgbClr>
                  </a:outerShdw>
                </a:effectLst>
              </a:rPr>
              <a:t>Outcomes Through 5 Years</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3" name="Table 2">
            <a:extLst>
              <a:ext uri="{FF2B5EF4-FFF2-40B4-BE49-F238E27FC236}">
                <a16:creationId xmlns:a16="http://schemas.microsoft.com/office/drawing/2014/main" id="{DC05796A-3102-EB4D-860E-EF227AEB9169}"/>
              </a:ext>
            </a:extLst>
          </p:cNvPr>
          <p:cNvGraphicFramePr>
            <a:graphicFrameLocks noGrp="1"/>
          </p:cNvGraphicFramePr>
          <p:nvPr/>
        </p:nvGraphicFramePr>
        <p:xfrm>
          <a:off x="290068" y="602166"/>
          <a:ext cx="8563864" cy="4328160"/>
        </p:xfrm>
        <a:graphic>
          <a:graphicData uri="http://schemas.openxmlformats.org/drawingml/2006/table">
            <a:tbl>
              <a:tblPr firstRow="1" firstCol="1" bandRow="1">
                <a:tableStyleId>{5C22544A-7EE6-4342-B048-85BDC9FD1C3A}</a:tableStyleId>
              </a:tblPr>
              <a:tblGrid>
                <a:gridCol w="3241015">
                  <a:extLst>
                    <a:ext uri="{9D8B030D-6E8A-4147-A177-3AD203B41FA5}">
                      <a16:colId xmlns:a16="http://schemas.microsoft.com/office/drawing/2014/main" val="316220157"/>
                    </a:ext>
                  </a:extLst>
                </a:gridCol>
                <a:gridCol w="721112">
                  <a:extLst>
                    <a:ext uri="{9D8B030D-6E8A-4147-A177-3AD203B41FA5}">
                      <a16:colId xmlns:a16="http://schemas.microsoft.com/office/drawing/2014/main" val="1185120436"/>
                    </a:ext>
                  </a:extLst>
                </a:gridCol>
                <a:gridCol w="877229">
                  <a:extLst>
                    <a:ext uri="{9D8B030D-6E8A-4147-A177-3AD203B41FA5}">
                      <a16:colId xmlns:a16="http://schemas.microsoft.com/office/drawing/2014/main" val="2348903317"/>
                    </a:ext>
                  </a:extLst>
                </a:gridCol>
                <a:gridCol w="884664">
                  <a:extLst>
                    <a:ext uri="{9D8B030D-6E8A-4147-A177-3AD203B41FA5}">
                      <a16:colId xmlns:a16="http://schemas.microsoft.com/office/drawing/2014/main" val="573766714"/>
                    </a:ext>
                  </a:extLst>
                </a:gridCol>
                <a:gridCol w="877229">
                  <a:extLst>
                    <a:ext uri="{9D8B030D-6E8A-4147-A177-3AD203B41FA5}">
                      <a16:colId xmlns:a16="http://schemas.microsoft.com/office/drawing/2014/main" val="1954788858"/>
                    </a:ext>
                  </a:extLst>
                </a:gridCol>
                <a:gridCol w="959005">
                  <a:extLst>
                    <a:ext uri="{9D8B030D-6E8A-4147-A177-3AD203B41FA5}">
                      <a16:colId xmlns:a16="http://schemas.microsoft.com/office/drawing/2014/main" val="1748758454"/>
                    </a:ext>
                  </a:extLst>
                </a:gridCol>
                <a:gridCol w="1003610">
                  <a:extLst>
                    <a:ext uri="{9D8B030D-6E8A-4147-A177-3AD203B41FA5}">
                      <a16:colId xmlns:a16="http://schemas.microsoft.com/office/drawing/2014/main" val="3082058525"/>
                    </a:ext>
                  </a:extLst>
                </a:gridCol>
              </a:tblGrid>
              <a:tr h="460812">
                <a:tc>
                  <a:txBody>
                    <a:bodyPr/>
                    <a:lstStyle/>
                    <a:p>
                      <a:pPr marL="0" marR="0" algn="ctr">
                        <a:lnSpc>
                          <a:spcPct val="107000"/>
                        </a:lnSpc>
                        <a:spcBef>
                          <a:spcPts val="0"/>
                        </a:spcBef>
                        <a:spcAft>
                          <a:spcPts val="0"/>
                        </a:spcAft>
                      </a:pPr>
                      <a:r>
                        <a:rPr lang="en-US" sz="1400" b="1" u="none" dirty="0">
                          <a:solidFill>
                            <a:srgbClr val="FDE25E"/>
                          </a:solidFill>
                          <a:effectLst/>
                          <a:latin typeface="Arial" panose="020B0604020202020204" pitchFamily="34" charset="0"/>
                          <a:ea typeface="Calibri" panose="020F0502020204030204" pitchFamily="34" charset="0"/>
                          <a:cs typeface="Arial" panose="020B0604020202020204" pitchFamily="34" charset="0"/>
                        </a:rPr>
                        <a:t>MitraClip implant attempts (n=293)</a:t>
                      </a:r>
                    </a:p>
                  </a:txBody>
                  <a:tcPr marL="109728" marR="5533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30   Days</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12 Months</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24 Months</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36 Months</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48 Months</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60 Months</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279937"/>
                  </a:ext>
                </a:extLst>
              </a:tr>
              <a:tr h="281608">
                <a:tc>
                  <a:txBody>
                    <a:bodyPr/>
                    <a:lstStyle/>
                    <a:p>
                      <a:pPr marL="0" marR="0">
                        <a:spcBef>
                          <a:spcPts val="0"/>
                        </a:spcBef>
                        <a:spcAft>
                          <a:spcPts val="0"/>
                        </a:spcAft>
                      </a:pPr>
                      <a:r>
                        <a:rPr lang="en-US" sz="1400" b="0" dirty="0">
                          <a:solidFill>
                            <a:srgbClr val="FFFF00"/>
                          </a:solidFill>
                          <a:effectLst/>
                          <a:latin typeface="Arial" panose="020B0604020202020204" pitchFamily="34" charset="0"/>
                          <a:ea typeface="Calibri" panose="020F0502020204030204" pitchFamily="34" charset="0"/>
                          <a:cs typeface="Arial" panose="020B0604020202020204" pitchFamily="34" charset="0"/>
                        </a:rPr>
                        <a:t> All safety events</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(1.4)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 (3.3)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5591659"/>
                  </a:ext>
                </a:extLst>
              </a:tr>
              <a:tr h="281608">
                <a:tc>
                  <a:txBody>
                    <a:bodyPr/>
                    <a:lstStyle/>
                    <a:p>
                      <a:pPr marL="0" marR="0">
                        <a:spcBef>
                          <a:spcPts val="0"/>
                        </a:spcBef>
                        <a:spcAft>
                          <a:spcPts val="0"/>
                        </a:spcAft>
                      </a:pPr>
                      <a:r>
                        <a:rPr lang="en-US" sz="1400" b="0" u="none" dirty="0">
                          <a:solidFill>
                            <a:srgbClr val="FFC000"/>
                          </a:solidFill>
                          <a:effectLst/>
                          <a:latin typeface="Arial" panose="020B0604020202020204" pitchFamily="34" charset="0"/>
                          <a:ea typeface="Calibri" panose="020F0502020204030204" pitchFamily="34" charset="0"/>
                          <a:cs typeface="Arial" panose="020B0604020202020204" pitchFamily="34" charset="0"/>
                        </a:rPr>
                        <a:t>Device-specific events</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(1.4)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(1.4)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8024506"/>
                  </a:ext>
                </a:extLst>
              </a:tr>
              <a:tr h="281608">
                <a:tc>
                  <a:txBody>
                    <a:bodyPr/>
                    <a:lstStyle/>
                    <a:p>
                      <a:pPr marL="0" marR="0">
                        <a:spcBef>
                          <a:spcPts val="0"/>
                        </a:spcBef>
                        <a:spcAft>
                          <a:spcPts val="0"/>
                        </a:spcAft>
                      </a:pPr>
                      <a:r>
                        <a:rPr lang="en-US" sz="14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 SLDA</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3737899"/>
                  </a:ext>
                </a:extLst>
              </a:tr>
              <a:tr h="281608">
                <a:tc>
                  <a:txBody>
                    <a:bodyPr/>
                    <a:lstStyle/>
                    <a:p>
                      <a:pPr marL="0" marR="0">
                        <a:spcBef>
                          <a:spcPts val="0"/>
                        </a:spcBef>
                        <a:spcAft>
                          <a:spcPts val="0"/>
                        </a:spcAft>
                      </a:pPr>
                      <a:r>
                        <a:rPr lang="en-US" sz="14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 Device embolization</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6456443"/>
                  </a:ext>
                </a:extLst>
              </a:tr>
              <a:tr h="281608">
                <a:tc>
                  <a:txBody>
                    <a:bodyPr/>
                    <a:lstStyle/>
                    <a:p>
                      <a:pPr marL="0" marR="0">
                        <a:spcBef>
                          <a:spcPts val="0"/>
                        </a:spcBef>
                        <a:spcAft>
                          <a:spcPts val="0"/>
                        </a:spcAft>
                      </a:pPr>
                      <a:r>
                        <a:rPr lang="en-US" sz="14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 Endocarditis requiring surgery</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5714600"/>
                  </a:ext>
                </a:extLst>
              </a:tr>
              <a:tr h="281608">
                <a:tc>
                  <a:txBody>
                    <a:bodyPr/>
                    <a:lstStyle/>
                    <a:p>
                      <a:pPr marL="0" marR="0">
                        <a:spcBef>
                          <a:spcPts val="0"/>
                        </a:spcBef>
                        <a:spcAft>
                          <a:spcPts val="0"/>
                        </a:spcAft>
                      </a:pPr>
                      <a:r>
                        <a:rPr lang="en-US" sz="14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 Mitral stenosis</a:t>
                      </a:r>
                      <a:r>
                        <a:rPr lang="en-US" sz="1400" b="0" u="none"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4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requiring surgery</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475167"/>
                  </a:ext>
                </a:extLst>
              </a:tr>
              <a:tr h="460812">
                <a:tc>
                  <a:txBody>
                    <a:bodyPr/>
                    <a:lstStyle/>
                    <a:p>
                      <a:pPr marL="280035" marR="0" indent="-280035">
                        <a:spcBef>
                          <a:spcPts val="0"/>
                        </a:spcBef>
                        <a:spcAft>
                          <a:spcPts val="0"/>
                        </a:spcAft>
                      </a:pPr>
                      <a:r>
                        <a:rPr lang="en-US" sz="14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 Any device-related complication requiring non-elective CV surgery</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63816"/>
                  </a:ext>
                </a:extLst>
              </a:tr>
              <a:tr h="460812">
                <a:tc>
                  <a:txBody>
                    <a:bodyPr/>
                    <a:lstStyle/>
                    <a:p>
                      <a:pPr marL="6350" marR="0" indent="-6350">
                        <a:spcBef>
                          <a:spcPts val="0"/>
                        </a:spcBef>
                        <a:spcAft>
                          <a:spcPts val="0"/>
                        </a:spcAft>
                        <a:tabLst/>
                      </a:pPr>
                      <a:r>
                        <a:rPr lang="en-US" sz="1400" b="0" u="none" dirty="0">
                          <a:solidFill>
                            <a:srgbClr val="FFC000"/>
                          </a:solidFill>
                          <a:effectLst/>
                          <a:latin typeface="Arial" panose="020B0604020202020204" pitchFamily="34" charset="0"/>
                          <a:ea typeface="Calibri" panose="020F0502020204030204" pitchFamily="34" charset="0"/>
                          <a:cs typeface="Arial" panose="020B0604020202020204" pitchFamily="34" charset="0"/>
                        </a:rPr>
                        <a:t>Progressive HF unrelated to device complications</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 (2.0)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2288880"/>
                  </a:ext>
                </a:extLst>
              </a:tr>
              <a:tr h="281608">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 LVAD</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 (1.2)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6717327"/>
                  </a:ext>
                </a:extLst>
              </a:tr>
              <a:tr h="281608">
                <a:tc>
                  <a:txBody>
                    <a:bodyPr/>
                    <a:lstStyle/>
                    <a:p>
                      <a:pPr marL="0" marR="0">
                        <a:lnSpc>
                          <a:spcPct val="10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 Heart transplantation</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(0.8)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9009727"/>
                  </a:ext>
                </a:extLst>
              </a:tr>
            </a:tbl>
          </a:graphicData>
        </a:graphic>
      </p:graphicFrame>
      <p:sp>
        <p:nvSpPr>
          <p:cNvPr id="4" name="TextBox 3">
            <a:extLst>
              <a:ext uri="{FF2B5EF4-FFF2-40B4-BE49-F238E27FC236}">
                <a16:creationId xmlns:a16="http://schemas.microsoft.com/office/drawing/2014/main" id="{CE1C0A5C-1302-46EB-9FAE-4462E8693993}"/>
              </a:ext>
            </a:extLst>
          </p:cNvPr>
          <p:cNvSpPr txBox="1"/>
          <p:nvPr/>
        </p:nvSpPr>
        <p:spPr>
          <a:xfrm>
            <a:off x="230518" y="4918540"/>
            <a:ext cx="8402037" cy="246221"/>
          </a:xfrm>
          <a:prstGeom prst="rect">
            <a:avLst/>
          </a:prstGeom>
          <a:noFill/>
        </p:spPr>
        <p:txBody>
          <a:bodyPr wrap="square">
            <a:spAutoFit/>
          </a:bodyPr>
          <a:lstStyle/>
          <a:p>
            <a:r>
              <a:rPr lang="en-US" sz="1000" b="0" i="0" dirty="0">
                <a:solidFill>
                  <a:schemeClr val="tx1"/>
                </a:solidFill>
                <a:effectLst/>
                <a:latin typeface="Arial" panose="020B0604020202020204" pitchFamily="34" charset="0"/>
                <a:ea typeface="Calibri" panose="020F0502020204030204" pitchFamily="34" charset="0"/>
              </a:rPr>
              <a:t>SLDA = single leaflet device attachment. LVAD = left </a:t>
            </a:r>
            <a:r>
              <a:rPr lang="en-US" sz="1000" b="0" i="0" dirty="0">
                <a:solidFill>
                  <a:schemeClr val="tx1"/>
                </a:solidFill>
                <a:latin typeface="Arial" panose="020B0604020202020204" pitchFamily="34" charset="0"/>
                <a:ea typeface="Calibri" panose="020F0502020204030204" pitchFamily="34" charset="0"/>
              </a:rPr>
              <a:t>ventricular assist device. *</a:t>
            </a:r>
            <a:r>
              <a:rPr lang="en-US" sz="1000" b="0" i="0" dirty="0">
                <a:solidFill>
                  <a:schemeClr val="tx1"/>
                </a:solidFill>
                <a:effectLst/>
                <a:latin typeface="Arial" panose="020B0604020202020204" pitchFamily="34" charset="0"/>
                <a:ea typeface="Calibri" panose="020F0502020204030204" pitchFamily="34" charset="0"/>
              </a:rPr>
              <a:t>Mitral valve area &lt;1.5 cm</a:t>
            </a:r>
            <a:r>
              <a:rPr lang="en-US" sz="1000" b="0" i="0" baseline="30000" dirty="0">
                <a:solidFill>
                  <a:schemeClr val="tx1"/>
                </a:solidFill>
                <a:effectLst/>
                <a:latin typeface="Arial" panose="020B0604020202020204" pitchFamily="34" charset="0"/>
                <a:ea typeface="Calibri" panose="020F0502020204030204" pitchFamily="34" charset="0"/>
              </a:rPr>
              <a:t>2</a:t>
            </a:r>
            <a:r>
              <a:rPr lang="en-US" sz="1000" b="0" i="0" dirty="0">
                <a:solidFill>
                  <a:schemeClr val="tx1"/>
                </a:solidFill>
                <a:effectLst/>
                <a:latin typeface="Arial" panose="020B0604020202020204" pitchFamily="34" charset="0"/>
                <a:ea typeface="Calibri" panose="020F0502020204030204" pitchFamily="34" charset="0"/>
              </a:rPr>
              <a:t> by echo core laboratory measurement.</a:t>
            </a:r>
            <a:endParaRPr lang="en-US" sz="1000" b="0" i="0" dirty="0">
              <a:solidFill>
                <a:schemeClr val="tx1"/>
              </a:solidFill>
            </a:endParaRPr>
          </a:p>
        </p:txBody>
      </p:sp>
      <p:grpSp>
        <p:nvGrpSpPr>
          <p:cNvPr id="7" name="Group 6">
            <a:extLst>
              <a:ext uri="{FF2B5EF4-FFF2-40B4-BE49-F238E27FC236}">
                <a16:creationId xmlns:a16="http://schemas.microsoft.com/office/drawing/2014/main" id="{1D07FFF3-55AE-73AF-7629-7A0C00DBDA59}"/>
              </a:ext>
            </a:extLst>
          </p:cNvPr>
          <p:cNvGrpSpPr/>
          <p:nvPr/>
        </p:nvGrpSpPr>
        <p:grpSpPr>
          <a:xfrm>
            <a:off x="4334108" y="1136249"/>
            <a:ext cx="3479262" cy="369332"/>
            <a:chOff x="4334108" y="1136249"/>
            <a:chExt cx="3479262" cy="369332"/>
          </a:xfrm>
        </p:grpSpPr>
        <p:sp>
          <p:nvSpPr>
            <p:cNvPr id="2" name="Oval 1">
              <a:extLst>
                <a:ext uri="{FF2B5EF4-FFF2-40B4-BE49-F238E27FC236}">
                  <a16:creationId xmlns:a16="http://schemas.microsoft.com/office/drawing/2014/main" id="{33586925-E4CF-F545-61DE-E8AD3E1E6C34}"/>
                </a:ext>
              </a:extLst>
            </p:cNvPr>
            <p:cNvSpPr/>
            <p:nvPr/>
          </p:nvSpPr>
          <p:spPr bwMode="auto">
            <a:xfrm>
              <a:off x="4334108" y="1152970"/>
              <a:ext cx="701201" cy="33589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5" name="TextBox 4">
              <a:extLst>
                <a:ext uri="{FF2B5EF4-FFF2-40B4-BE49-F238E27FC236}">
                  <a16:creationId xmlns:a16="http://schemas.microsoft.com/office/drawing/2014/main" id="{99F14A89-388E-95E7-5981-396227F6F7FE}"/>
                </a:ext>
              </a:extLst>
            </p:cNvPr>
            <p:cNvSpPr txBox="1"/>
            <p:nvPr/>
          </p:nvSpPr>
          <p:spPr>
            <a:xfrm>
              <a:off x="4999779" y="1136249"/>
              <a:ext cx="2813591" cy="369332"/>
            </a:xfrm>
            <a:prstGeom prst="rect">
              <a:avLst/>
            </a:prstGeom>
            <a:noFill/>
          </p:spPr>
          <p:txBody>
            <a:bodyPr wrap="none" rtlCol="0">
              <a:spAutoFit/>
            </a:bodyPr>
            <a:lstStyle/>
            <a:p>
              <a:r>
                <a:rPr lang="en-US" i="0" dirty="0">
                  <a:solidFill>
                    <a:srgbClr val="FFFF00"/>
                  </a:solidFill>
                </a:rPr>
                <a:t>Primary safety endpoint</a:t>
              </a:r>
            </a:p>
          </p:txBody>
        </p:sp>
      </p:grpSp>
    </p:spTree>
    <p:extLst>
      <p:ext uri="{BB962C8B-B14F-4D97-AF65-F5344CB8AC3E}">
        <p14:creationId xmlns:p14="http://schemas.microsoft.com/office/powerpoint/2010/main" val="2441963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826536" y="95881"/>
            <a:ext cx="7769225" cy="566738"/>
          </a:xfrm>
        </p:spPr>
        <p:txBody>
          <a:bodyPr/>
          <a:lstStyle/>
          <a:p>
            <a:pPr eaLnBrk="1" hangingPunct="1">
              <a:buClr>
                <a:srgbClr val="FDE25E"/>
              </a:buClr>
            </a:pPr>
            <a:r>
              <a:rPr lang="en-US" sz="2400" dirty="0">
                <a:solidFill>
                  <a:schemeClr val="tx2">
                    <a:lumMod val="60000"/>
                    <a:lumOff val="40000"/>
                  </a:schemeClr>
                </a:solidFill>
                <a:effectLst>
                  <a:outerShdw blurRad="38100" dist="38100" dir="2700000" algn="tl">
                    <a:srgbClr val="000000">
                      <a:alpha val="43137"/>
                    </a:srgbClr>
                  </a:outerShdw>
                </a:effectLst>
              </a:rPr>
              <a:t>Primary Safety: </a:t>
            </a:r>
            <a:r>
              <a:rPr lang="en-US" sz="2400" dirty="0">
                <a:solidFill>
                  <a:srgbClr val="FFFFFF"/>
                </a:solidFill>
                <a:effectLst>
                  <a:outerShdw blurRad="38100" dist="38100" dir="2700000" algn="tl">
                    <a:srgbClr val="000000">
                      <a:alpha val="43137"/>
                    </a:srgbClr>
                  </a:outerShdw>
                </a:effectLst>
              </a:rPr>
              <a:t>Outcomes Through 5 Years</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3" name="Table 2">
            <a:extLst>
              <a:ext uri="{FF2B5EF4-FFF2-40B4-BE49-F238E27FC236}">
                <a16:creationId xmlns:a16="http://schemas.microsoft.com/office/drawing/2014/main" id="{DC05796A-3102-EB4D-860E-EF227AEB9169}"/>
              </a:ext>
            </a:extLst>
          </p:cNvPr>
          <p:cNvGraphicFramePr>
            <a:graphicFrameLocks noGrp="1"/>
          </p:cNvGraphicFramePr>
          <p:nvPr>
            <p:extLst>
              <p:ext uri="{D42A27DB-BD31-4B8C-83A1-F6EECF244321}">
                <p14:modId xmlns:p14="http://schemas.microsoft.com/office/powerpoint/2010/main" val="4120173403"/>
              </p:ext>
            </p:extLst>
          </p:nvPr>
        </p:nvGraphicFramePr>
        <p:xfrm>
          <a:off x="290068" y="602166"/>
          <a:ext cx="8563864" cy="4328160"/>
        </p:xfrm>
        <a:graphic>
          <a:graphicData uri="http://schemas.openxmlformats.org/drawingml/2006/table">
            <a:tbl>
              <a:tblPr firstRow="1" firstCol="1" bandRow="1">
                <a:tableStyleId>{5C22544A-7EE6-4342-B048-85BDC9FD1C3A}</a:tableStyleId>
              </a:tblPr>
              <a:tblGrid>
                <a:gridCol w="3241015">
                  <a:extLst>
                    <a:ext uri="{9D8B030D-6E8A-4147-A177-3AD203B41FA5}">
                      <a16:colId xmlns:a16="http://schemas.microsoft.com/office/drawing/2014/main" val="316220157"/>
                    </a:ext>
                  </a:extLst>
                </a:gridCol>
                <a:gridCol w="721112">
                  <a:extLst>
                    <a:ext uri="{9D8B030D-6E8A-4147-A177-3AD203B41FA5}">
                      <a16:colId xmlns:a16="http://schemas.microsoft.com/office/drawing/2014/main" val="1185120436"/>
                    </a:ext>
                  </a:extLst>
                </a:gridCol>
                <a:gridCol w="877229">
                  <a:extLst>
                    <a:ext uri="{9D8B030D-6E8A-4147-A177-3AD203B41FA5}">
                      <a16:colId xmlns:a16="http://schemas.microsoft.com/office/drawing/2014/main" val="2348903317"/>
                    </a:ext>
                  </a:extLst>
                </a:gridCol>
                <a:gridCol w="884664">
                  <a:extLst>
                    <a:ext uri="{9D8B030D-6E8A-4147-A177-3AD203B41FA5}">
                      <a16:colId xmlns:a16="http://schemas.microsoft.com/office/drawing/2014/main" val="573766714"/>
                    </a:ext>
                  </a:extLst>
                </a:gridCol>
                <a:gridCol w="877229">
                  <a:extLst>
                    <a:ext uri="{9D8B030D-6E8A-4147-A177-3AD203B41FA5}">
                      <a16:colId xmlns:a16="http://schemas.microsoft.com/office/drawing/2014/main" val="1954788858"/>
                    </a:ext>
                  </a:extLst>
                </a:gridCol>
                <a:gridCol w="959005">
                  <a:extLst>
                    <a:ext uri="{9D8B030D-6E8A-4147-A177-3AD203B41FA5}">
                      <a16:colId xmlns:a16="http://schemas.microsoft.com/office/drawing/2014/main" val="1748758454"/>
                    </a:ext>
                  </a:extLst>
                </a:gridCol>
                <a:gridCol w="1003610">
                  <a:extLst>
                    <a:ext uri="{9D8B030D-6E8A-4147-A177-3AD203B41FA5}">
                      <a16:colId xmlns:a16="http://schemas.microsoft.com/office/drawing/2014/main" val="3082058525"/>
                    </a:ext>
                  </a:extLst>
                </a:gridCol>
              </a:tblGrid>
              <a:tr h="460812">
                <a:tc>
                  <a:txBody>
                    <a:bodyPr/>
                    <a:lstStyle/>
                    <a:p>
                      <a:pPr marL="0" marR="0" algn="ctr">
                        <a:lnSpc>
                          <a:spcPct val="107000"/>
                        </a:lnSpc>
                        <a:spcBef>
                          <a:spcPts val="0"/>
                        </a:spcBef>
                        <a:spcAft>
                          <a:spcPts val="0"/>
                        </a:spcAft>
                      </a:pPr>
                      <a:r>
                        <a:rPr lang="en-US" sz="1400" b="1" u="none" dirty="0">
                          <a:solidFill>
                            <a:srgbClr val="FDE25E"/>
                          </a:solidFill>
                          <a:effectLst/>
                          <a:latin typeface="Arial" panose="020B0604020202020204" pitchFamily="34" charset="0"/>
                          <a:ea typeface="Calibri" panose="020F0502020204030204" pitchFamily="34" charset="0"/>
                          <a:cs typeface="Arial" panose="020B0604020202020204" pitchFamily="34" charset="0"/>
                        </a:rPr>
                        <a:t>MitraClip implant attempts (n=293)</a:t>
                      </a:r>
                    </a:p>
                  </a:txBody>
                  <a:tcPr marL="109728" marR="5533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30   Days</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12 Months</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24 Months</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36 Months</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48 Months</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60 Months</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279937"/>
                  </a:ext>
                </a:extLst>
              </a:tr>
              <a:tr h="281608">
                <a:tc>
                  <a:txBody>
                    <a:bodyPr/>
                    <a:lstStyle/>
                    <a:p>
                      <a:pPr marL="0" marR="0">
                        <a:spcBef>
                          <a:spcPts val="0"/>
                        </a:spcBef>
                        <a:spcAft>
                          <a:spcPts val="0"/>
                        </a:spcAft>
                      </a:pPr>
                      <a:r>
                        <a:rPr lang="en-US" sz="1400" b="0" dirty="0">
                          <a:solidFill>
                            <a:srgbClr val="FFFF00"/>
                          </a:solidFill>
                          <a:effectLst/>
                          <a:latin typeface="Arial" panose="020B0604020202020204" pitchFamily="34" charset="0"/>
                          <a:ea typeface="Calibri" panose="020F0502020204030204" pitchFamily="34" charset="0"/>
                          <a:cs typeface="Arial" panose="020B0604020202020204" pitchFamily="34" charset="0"/>
                        </a:rPr>
                        <a:t> All safety events</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(1.4)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 (3.3)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13 (5.2)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 (8.8)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22 (10.1)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23 (10.8)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5591659"/>
                  </a:ext>
                </a:extLst>
              </a:tr>
              <a:tr h="281608">
                <a:tc>
                  <a:txBody>
                    <a:bodyPr/>
                    <a:lstStyle/>
                    <a:p>
                      <a:pPr marL="0" marR="0">
                        <a:spcBef>
                          <a:spcPts val="0"/>
                        </a:spcBef>
                        <a:spcAft>
                          <a:spcPts val="0"/>
                        </a:spcAft>
                      </a:pPr>
                      <a:r>
                        <a:rPr lang="en-US" sz="1400" b="0" u="none" dirty="0">
                          <a:solidFill>
                            <a:srgbClr val="FFC000"/>
                          </a:solidFill>
                          <a:effectLst/>
                          <a:latin typeface="Arial" panose="020B0604020202020204" pitchFamily="34" charset="0"/>
                          <a:ea typeface="Calibri" panose="020F0502020204030204" pitchFamily="34" charset="0"/>
                          <a:cs typeface="Arial" panose="020B0604020202020204" pitchFamily="34" charset="0"/>
                        </a:rPr>
                        <a:t>Device-specific events</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(1.4)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(1.4)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(1.4)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(1.4)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(1.4)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(1.4)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8024506"/>
                  </a:ext>
                </a:extLst>
              </a:tr>
              <a:tr h="281608">
                <a:tc>
                  <a:txBody>
                    <a:bodyPr/>
                    <a:lstStyle/>
                    <a:p>
                      <a:pPr marL="0" marR="0">
                        <a:spcBef>
                          <a:spcPts val="0"/>
                        </a:spcBef>
                        <a:spcAft>
                          <a:spcPts val="0"/>
                        </a:spcAft>
                      </a:pPr>
                      <a:r>
                        <a:rPr lang="en-US" sz="14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 SLDA</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3737899"/>
                  </a:ext>
                </a:extLst>
              </a:tr>
              <a:tr h="281608">
                <a:tc>
                  <a:txBody>
                    <a:bodyPr/>
                    <a:lstStyle/>
                    <a:p>
                      <a:pPr marL="0" marR="0">
                        <a:spcBef>
                          <a:spcPts val="0"/>
                        </a:spcBef>
                        <a:spcAft>
                          <a:spcPts val="0"/>
                        </a:spcAft>
                      </a:pPr>
                      <a:r>
                        <a:rPr lang="en-US" sz="14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 Device embolization</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6456443"/>
                  </a:ext>
                </a:extLst>
              </a:tr>
              <a:tr h="281608">
                <a:tc>
                  <a:txBody>
                    <a:bodyPr/>
                    <a:lstStyle/>
                    <a:p>
                      <a:pPr marL="0" marR="0">
                        <a:spcBef>
                          <a:spcPts val="0"/>
                        </a:spcBef>
                        <a:spcAft>
                          <a:spcPts val="0"/>
                        </a:spcAft>
                      </a:pPr>
                      <a:r>
                        <a:rPr lang="en-US" sz="14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 Endocarditis requiring surgery</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5714600"/>
                  </a:ext>
                </a:extLst>
              </a:tr>
              <a:tr h="281608">
                <a:tc>
                  <a:txBody>
                    <a:bodyPr/>
                    <a:lstStyle/>
                    <a:p>
                      <a:pPr marL="0" marR="0">
                        <a:spcBef>
                          <a:spcPts val="0"/>
                        </a:spcBef>
                        <a:spcAft>
                          <a:spcPts val="0"/>
                        </a:spcAft>
                      </a:pPr>
                      <a:r>
                        <a:rPr lang="en-US" sz="14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 Mitral stenosis</a:t>
                      </a:r>
                      <a:r>
                        <a:rPr lang="en-US" sz="1400" b="0" u="none"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4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requiring surgery</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475167"/>
                  </a:ext>
                </a:extLst>
              </a:tr>
              <a:tr h="460812">
                <a:tc>
                  <a:txBody>
                    <a:bodyPr/>
                    <a:lstStyle/>
                    <a:p>
                      <a:pPr marL="280035" marR="0" indent="-280035">
                        <a:spcBef>
                          <a:spcPts val="0"/>
                        </a:spcBef>
                        <a:spcAft>
                          <a:spcPts val="0"/>
                        </a:spcAft>
                      </a:pPr>
                      <a:r>
                        <a:rPr lang="en-US" sz="14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 Any device-related complication  requiring non-elective CV surgery</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63816"/>
                  </a:ext>
                </a:extLst>
              </a:tr>
              <a:tr h="460812">
                <a:tc>
                  <a:txBody>
                    <a:bodyPr/>
                    <a:lstStyle/>
                    <a:p>
                      <a:pPr marL="6350" marR="0" indent="-6350">
                        <a:spcBef>
                          <a:spcPts val="0"/>
                        </a:spcBef>
                        <a:spcAft>
                          <a:spcPts val="0"/>
                        </a:spcAft>
                        <a:tabLst/>
                      </a:pPr>
                      <a:r>
                        <a:rPr lang="en-US" sz="1400" b="0" u="none" dirty="0">
                          <a:solidFill>
                            <a:srgbClr val="FFC000"/>
                          </a:solidFill>
                          <a:effectLst/>
                          <a:latin typeface="Arial" panose="020B0604020202020204" pitchFamily="34" charset="0"/>
                          <a:ea typeface="Calibri" panose="020F0502020204030204" pitchFamily="34" charset="0"/>
                          <a:cs typeface="Arial" panose="020B0604020202020204" pitchFamily="34" charset="0"/>
                        </a:rPr>
                        <a:t>Progressive HF unrelated to device complications</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 (2.0)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 (3.8)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 (7.5)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18 (8.8)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 (9.5)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2288880"/>
                  </a:ext>
                </a:extLst>
              </a:tr>
              <a:tr h="281608">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 LVAD</a:t>
                      </a:r>
                    </a:p>
                  </a:txBody>
                  <a:tcPr marL="121920" marR="121920" marT="60960" marB="6096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 (1.2)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 (2.6)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 (5.1)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 (5.8)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13 (6.5)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6717327"/>
                  </a:ext>
                </a:extLst>
              </a:tr>
              <a:tr h="281608">
                <a:tc>
                  <a:txBody>
                    <a:bodyPr/>
                    <a:lstStyle/>
                    <a:p>
                      <a:pPr marL="0" marR="0">
                        <a:lnSpc>
                          <a:spcPct val="10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 Heart transplantation</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(0.8)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 (1.3)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 (3.4)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 (4.7)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 (4.7)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9009727"/>
                  </a:ext>
                </a:extLst>
              </a:tr>
            </a:tbl>
          </a:graphicData>
        </a:graphic>
      </p:graphicFrame>
      <p:sp>
        <p:nvSpPr>
          <p:cNvPr id="4" name="TextBox 3">
            <a:extLst>
              <a:ext uri="{FF2B5EF4-FFF2-40B4-BE49-F238E27FC236}">
                <a16:creationId xmlns:a16="http://schemas.microsoft.com/office/drawing/2014/main" id="{CE1C0A5C-1302-46EB-9FAE-4462E8693993}"/>
              </a:ext>
            </a:extLst>
          </p:cNvPr>
          <p:cNvSpPr txBox="1"/>
          <p:nvPr/>
        </p:nvSpPr>
        <p:spPr>
          <a:xfrm>
            <a:off x="230518" y="4918540"/>
            <a:ext cx="8402037" cy="246221"/>
          </a:xfrm>
          <a:prstGeom prst="rect">
            <a:avLst/>
          </a:prstGeom>
          <a:noFill/>
        </p:spPr>
        <p:txBody>
          <a:bodyPr wrap="square">
            <a:spAutoFit/>
          </a:bodyPr>
          <a:lstStyle/>
          <a:p>
            <a:r>
              <a:rPr lang="en-US" sz="1000" b="0" i="0" dirty="0">
                <a:solidFill>
                  <a:schemeClr val="tx1"/>
                </a:solidFill>
                <a:effectLst/>
                <a:latin typeface="Arial" panose="020B0604020202020204" pitchFamily="34" charset="0"/>
                <a:ea typeface="Calibri" panose="020F0502020204030204" pitchFamily="34" charset="0"/>
              </a:rPr>
              <a:t>SLDA = single leaflet device attachment. LVAD = left </a:t>
            </a:r>
            <a:r>
              <a:rPr lang="en-US" sz="1000" b="0" i="0" dirty="0">
                <a:solidFill>
                  <a:schemeClr val="tx1"/>
                </a:solidFill>
                <a:latin typeface="Arial" panose="020B0604020202020204" pitchFamily="34" charset="0"/>
                <a:ea typeface="Calibri" panose="020F0502020204030204" pitchFamily="34" charset="0"/>
              </a:rPr>
              <a:t>ventricular assist device. *</a:t>
            </a:r>
            <a:r>
              <a:rPr lang="en-US" sz="1000" b="0" i="0" dirty="0">
                <a:solidFill>
                  <a:schemeClr val="tx1"/>
                </a:solidFill>
                <a:effectLst/>
                <a:latin typeface="Arial" panose="020B0604020202020204" pitchFamily="34" charset="0"/>
                <a:ea typeface="Calibri" panose="020F0502020204030204" pitchFamily="34" charset="0"/>
              </a:rPr>
              <a:t>Mitral valve area &lt;1.5 cm</a:t>
            </a:r>
            <a:r>
              <a:rPr lang="en-US" sz="1000" b="0" i="0" baseline="30000" dirty="0">
                <a:solidFill>
                  <a:schemeClr val="tx1"/>
                </a:solidFill>
                <a:effectLst/>
                <a:latin typeface="Arial" panose="020B0604020202020204" pitchFamily="34" charset="0"/>
                <a:ea typeface="Calibri" panose="020F0502020204030204" pitchFamily="34" charset="0"/>
              </a:rPr>
              <a:t>2</a:t>
            </a:r>
            <a:r>
              <a:rPr lang="en-US" sz="1000" b="0" i="0" dirty="0">
                <a:solidFill>
                  <a:schemeClr val="tx1"/>
                </a:solidFill>
                <a:effectLst/>
                <a:latin typeface="Arial" panose="020B0604020202020204" pitchFamily="34" charset="0"/>
                <a:ea typeface="Calibri" panose="020F0502020204030204" pitchFamily="34" charset="0"/>
              </a:rPr>
              <a:t> by echo core laboratory measurement.</a:t>
            </a:r>
            <a:endParaRPr lang="en-US" sz="1000" b="0" i="0" dirty="0">
              <a:solidFill>
                <a:schemeClr val="tx1"/>
              </a:solidFill>
            </a:endParaRPr>
          </a:p>
        </p:txBody>
      </p:sp>
      <p:grpSp>
        <p:nvGrpSpPr>
          <p:cNvPr id="8" name="Group 7">
            <a:extLst>
              <a:ext uri="{FF2B5EF4-FFF2-40B4-BE49-F238E27FC236}">
                <a16:creationId xmlns:a16="http://schemas.microsoft.com/office/drawing/2014/main" id="{DF93FF70-33E8-E788-3A74-13DA6A79E423}"/>
              </a:ext>
            </a:extLst>
          </p:cNvPr>
          <p:cNvGrpSpPr/>
          <p:nvPr/>
        </p:nvGrpSpPr>
        <p:grpSpPr>
          <a:xfrm>
            <a:off x="3494047" y="1479395"/>
            <a:ext cx="5237356" cy="364273"/>
            <a:chOff x="3412273" y="1471961"/>
            <a:chExt cx="5237356" cy="364273"/>
          </a:xfrm>
        </p:grpSpPr>
        <p:sp>
          <p:nvSpPr>
            <p:cNvPr id="5" name="Oval 4">
              <a:extLst>
                <a:ext uri="{FF2B5EF4-FFF2-40B4-BE49-F238E27FC236}">
                  <a16:creationId xmlns:a16="http://schemas.microsoft.com/office/drawing/2014/main" id="{4A4B0A86-3DFB-2C73-EF81-7307EB08FF70}"/>
                </a:ext>
              </a:extLst>
            </p:cNvPr>
            <p:cNvSpPr/>
            <p:nvPr/>
          </p:nvSpPr>
          <p:spPr bwMode="auto">
            <a:xfrm>
              <a:off x="3412273" y="1471961"/>
              <a:ext cx="780585" cy="364273"/>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7" name="Oval 6">
              <a:extLst>
                <a:ext uri="{FF2B5EF4-FFF2-40B4-BE49-F238E27FC236}">
                  <a16:creationId xmlns:a16="http://schemas.microsoft.com/office/drawing/2014/main" id="{BE96F6B2-DF0F-D35A-E87C-25C881F8FECC}"/>
                </a:ext>
              </a:extLst>
            </p:cNvPr>
            <p:cNvSpPr/>
            <p:nvPr/>
          </p:nvSpPr>
          <p:spPr bwMode="auto">
            <a:xfrm>
              <a:off x="7869044" y="1471961"/>
              <a:ext cx="780585" cy="364273"/>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grpSp>
    </p:spTree>
    <p:extLst>
      <p:ext uri="{BB962C8B-B14F-4D97-AF65-F5344CB8AC3E}">
        <p14:creationId xmlns:p14="http://schemas.microsoft.com/office/powerpoint/2010/main" val="8390277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143574"/>
            <a:ext cx="7769225" cy="566738"/>
          </a:xfrm>
        </p:spPr>
        <p:txBody>
          <a:bodyPr/>
          <a:lstStyle/>
          <a:p>
            <a:pPr eaLnBrk="1" hangingPunct="1"/>
            <a:r>
              <a:rPr lang="en-US" sz="3200" dirty="0"/>
              <a:t>Death or HF Hospitalization</a:t>
            </a:r>
            <a:endParaRPr lang="en-US" sz="3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75" name="Rectangle 74">
            <a:extLst>
              <a:ext uri="{FF2B5EF4-FFF2-40B4-BE49-F238E27FC236}">
                <a16:creationId xmlns:a16="http://schemas.microsoft.com/office/drawing/2014/main" id="{7EEC2479-EA3B-AF47-BA92-021F99137EB0}"/>
              </a:ext>
            </a:extLst>
          </p:cNvPr>
          <p:cNvSpPr/>
          <p:nvPr/>
        </p:nvSpPr>
        <p:spPr bwMode="auto">
          <a:xfrm>
            <a:off x="1863688" y="844446"/>
            <a:ext cx="6336177" cy="3054096"/>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panose="020B0604020202020204" pitchFamily="34" charset="0"/>
              <a:ea typeface="ヒラギノ角ゴ Pro W3" pitchFamily="-111" charset="-128"/>
              <a:cs typeface="Arial" panose="020B0604020202020204" pitchFamily="34" charset="0"/>
            </a:endParaRPr>
          </a:p>
        </p:txBody>
      </p:sp>
      <p:sp>
        <p:nvSpPr>
          <p:cNvPr id="9" name="Line 55">
            <a:extLst>
              <a:ext uri="{FF2B5EF4-FFF2-40B4-BE49-F238E27FC236}">
                <a16:creationId xmlns:a16="http://schemas.microsoft.com/office/drawing/2014/main" id="{F013AD8E-E41F-914F-93DD-66657F94003D}"/>
              </a:ext>
            </a:extLst>
          </p:cNvPr>
          <p:cNvSpPr>
            <a:spLocks noChangeShapeType="1"/>
          </p:cNvSpPr>
          <p:nvPr/>
        </p:nvSpPr>
        <p:spPr bwMode="auto">
          <a:xfrm>
            <a:off x="1863689" y="845361"/>
            <a:ext cx="0" cy="305318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0" name="Line 56">
            <a:extLst>
              <a:ext uri="{FF2B5EF4-FFF2-40B4-BE49-F238E27FC236}">
                <a16:creationId xmlns:a16="http://schemas.microsoft.com/office/drawing/2014/main" id="{93F939D5-200C-2644-9695-C9BE90627335}"/>
              </a:ext>
            </a:extLst>
          </p:cNvPr>
          <p:cNvSpPr>
            <a:spLocks noChangeShapeType="1"/>
          </p:cNvSpPr>
          <p:nvPr/>
        </p:nvSpPr>
        <p:spPr bwMode="auto">
          <a:xfrm flipH="1">
            <a:off x="1763219" y="3898542"/>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2" name="Line 57">
            <a:extLst>
              <a:ext uri="{FF2B5EF4-FFF2-40B4-BE49-F238E27FC236}">
                <a16:creationId xmlns:a16="http://schemas.microsoft.com/office/drawing/2014/main" id="{AE47C739-F25C-D842-A834-C3DE5C9D7568}"/>
              </a:ext>
            </a:extLst>
          </p:cNvPr>
          <p:cNvSpPr>
            <a:spLocks noChangeShapeType="1"/>
          </p:cNvSpPr>
          <p:nvPr/>
        </p:nvSpPr>
        <p:spPr bwMode="auto">
          <a:xfrm flipH="1">
            <a:off x="1763219" y="3286909"/>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3" name="Line 58">
            <a:extLst>
              <a:ext uri="{FF2B5EF4-FFF2-40B4-BE49-F238E27FC236}">
                <a16:creationId xmlns:a16="http://schemas.microsoft.com/office/drawing/2014/main" id="{018A1BF5-0840-234F-A507-EA5A66BBDFA6}"/>
              </a:ext>
            </a:extLst>
          </p:cNvPr>
          <p:cNvSpPr>
            <a:spLocks noChangeShapeType="1"/>
          </p:cNvSpPr>
          <p:nvPr/>
        </p:nvSpPr>
        <p:spPr bwMode="auto">
          <a:xfrm flipH="1">
            <a:off x="1763219" y="2674031"/>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4" name="Line 59">
            <a:extLst>
              <a:ext uri="{FF2B5EF4-FFF2-40B4-BE49-F238E27FC236}">
                <a16:creationId xmlns:a16="http://schemas.microsoft.com/office/drawing/2014/main" id="{E083FE27-FBC2-144A-94A0-B018F68E1956}"/>
              </a:ext>
            </a:extLst>
          </p:cNvPr>
          <p:cNvSpPr>
            <a:spLocks noChangeShapeType="1"/>
          </p:cNvSpPr>
          <p:nvPr/>
        </p:nvSpPr>
        <p:spPr bwMode="auto">
          <a:xfrm flipH="1">
            <a:off x="1763219" y="2062398"/>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5" name="Line 60">
            <a:extLst>
              <a:ext uri="{FF2B5EF4-FFF2-40B4-BE49-F238E27FC236}">
                <a16:creationId xmlns:a16="http://schemas.microsoft.com/office/drawing/2014/main" id="{98B80630-C86F-F443-AFD3-65B43E8AD56A}"/>
              </a:ext>
            </a:extLst>
          </p:cNvPr>
          <p:cNvSpPr>
            <a:spLocks noChangeShapeType="1"/>
          </p:cNvSpPr>
          <p:nvPr/>
        </p:nvSpPr>
        <p:spPr bwMode="auto">
          <a:xfrm flipH="1">
            <a:off x="1763219" y="1456993"/>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6" name="Line 61">
            <a:extLst>
              <a:ext uri="{FF2B5EF4-FFF2-40B4-BE49-F238E27FC236}">
                <a16:creationId xmlns:a16="http://schemas.microsoft.com/office/drawing/2014/main" id="{633AD519-B8D7-ED4C-980A-318438AF9D8E}"/>
              </a:ext>
            </a:extLst>
          </p:cNvPr>
          <p:cNvSpPr>
            <a:spLocks noChangeShapeType="1"/>
          </p:cNvSpPr>
          <p:nvPr/>
        </p:nvSpPr>
        <p:spPr bwMode="auto">
          <a:xfrm flipH="1">
            <a:off x="1763219" y="845361"/>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7" name="Rectangle 62">
            <a:extLst>
              <a:ext uri="{FF2B5EF4-FFF2-40B4-BE49-F238E27FC236}">
                <a16:creationId xmlns:a16="http://schemas.microsoft.com/office/drawing/2014/main" id="{4C327DDC-509E-DE48-9725-2BC70A98492A}"/>
              </a:ext>
            </a:extLst>
          </p:cNvPr>
          <p:cNvSpPr>
            <a:spLocks noChangeArrowheads="1"/>
          </p:cNvSpPr>
          <p:nvPr/>
        </p:nvSpPr>
        <p:spPr bwMode="auto">
          <a:xfrm rot="16200000">
            <a:off x="38033" y="2213082"/>
            <a:ext cx="20502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Death or HFH (%)</a:t>
            </a:r>
          </a:p>
        </p:txBody>
      </p:sp>
      <p:sp>
        <p:nvSpPr>
          <p:cNvPr id="18" name="Rectangle 63">
            <a:extLst>
              <a:ext uri="{FF2B5EF4-FFF2-40B4-BE49-F238E27FC236}">
                <a16:creationId xmlns:a16="http://schemas.microsoft.com/office/drawing/2014/main" id="{84BA9ED1-8227-D949-9A33-4B45B229C993}"/>
              </a:ext>
            </a:extLst>
          </p:cNvPr>
          <p:cNvSpPr>
            <a:spLocks noChangeArrowheads="1"/>
          </p:cNvSpPr>
          <p:nvPr/>
        </p:nvSpPr>
        <p:spPr bwMode="auto">
          <a:xfrm>
            <a:off x="1189128" y="3791866"/>
            <a:ext cx="5241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0%</a:t>
            </a:r>
          </a:p>
        </p:txBody>
      </p:sp>
      <p:sp>
        <p:nvSpPr>
          <p:cNvPr id="19" name="Rectangle 64">
            <a:extLst>
              <a:ext uri="{FF2B5EF4-FFF2-40B4-BE49-F238E27FC236}">
                <a16:creationId xmlns:a16="http://schemas.microsoft.com/office/drawing/2014/main" id="{18A72E06-7995-5242-B8EC-9D2639B5216F}"/>
              </a:ext>
            </a:extLst>
          </p:cNvPr>
          <p:cNvSpPr>
            <a:spLocks noChangeArrowheads="1"/>
          </p:cNvSpPr>
          <p:nvPr/>
        </p:nvSpPr>
        <p:spPr bwMode="auto">
          <a:xfrm>
            <a:off x="1147449" y="3180233"/>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20%</a:t>
            </a:r>
          </a:p>
        </p:txBody>
      </p:sp>
      <p:sp>
        <p:nvSpPr>
          <p:cNvPr id="20" name="Rectangle 65">
            <a:extLst>
              <a:ext uri="{FF2B5EF4-FFF2-40B4-BE49-F238E27FC236}">
                <a16:creationId xmlns:a16="http://schemas.microsoft.com/office/drawing/2014/main" id="{036A94BC-2301-324A-85D4-E08AD2EFE8B3}"/>
              </a:ext>
            </a:extLst>
          </p:cNvPr>
          <p:cNvSpPr>
            <a:spLocks noChangeArrowheads="1"/>
          </p:cNvSpPr>
          <p:nvPr/>
        </p:nvSpPr>
        <p:spPr bwMode="auto">
          <a:xfrm>
            <a:off x="1147449" y="2568600"/>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40%</a:t>
            </a:r>
          </a:p>
        </p:txBody>
      </p:sp>
      <p:sp>
        <p:nvSpPr>
          <p:cNvPr id="21" name="Rectangle 66">
            <a:extLst>
              <a:ext uri="{FF2B5EF4-FFF2-40B4-BE49-F238E27FC236}">
                <a16:creationId xmlns:a16="http://schemas.microsoft.com/office/drawing/2014/main" id="{532A5DF4-95C8-B941-AE35-117915F319E2}"/>
              </a:ext>
            </a:extLst>
          </p:cNvPr>
          <p:cNvSpPr>
            <a:spLocks noChangeArrowheads="1"/>
          </p:cNvSpPr>
          <p:nvPr/>
        </p:nvSpPr>
        <p:spPr bwMode="auto">
          <a:xfrm>
            <a:off x="1147449" y="1956967"/>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60%</a:t>
            </a:r>
          </a:p>
        </p:txBody>
      </p:sp>
      <p:sp>
        <p:nvSpPr>
          <p:cNvPr id="22" name="Rectangle 67">
            <a:extLst>
              <a:ext uri="{FF2B5EF4-FFF2-40B4-BE49-F238E27FC236}">
                <a16:creationId xmlns:a16="http://schemas.microsoft.com/office/drawing/2014/main" id="{1234B5B9-C02D-B84D-AF1E-97F7C6C27E05}"/>
              </a:ext>
            </a:extLst>
          </p:cNvPr>
          <p:cNvSpPr>
            <a:spLocks noChangeArrowheads="1"/>
          </p:cNvSpPr>
          <p:nvPr/>
        </p:nvSpPr>
        <p:spPr bwMode="auto">
          <a:xfrm>
            <a:off x="1147449" y="1351563"/>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80%</a:t>
            </a:r>
          </a:p>
        </p:txBody>
      </p:sp>
      <p:sp>
        <p:nvSpPr>
          <p:cNvPr id="23" name="Rectangle 68">
            <a:extLst>
              <a:ext uri="{FF2B5EF4-FFF2-40B4-BE49-F238E27FC236}">
                <a16:creationId xmlns:a16="http://schemas.microsoft.com/office/drawing/2014/main" id="{C3FFB569-56F2-0E4B-A7E9-B9D2127075C4}"/>
              </a:ext>
            </a:extLst>
          </p:cNvPr>
          <p:cNvSpPr>
            <a:spLocks noChangeArrowheads="1"/>
          </p:cNvSpPr>
          <p:nvPr/>
        </p:nvSpPr>
        <p:spPr bwMode="auto">
          <a:xfrm>
            <a:off x="1105770" y="747151"/>
            <a:ext cx="6075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     100%</a:t>
            </a:r>
          </a:p>
        </p:txBody>
      </p:sp>
      <p:sp>
        <p:nvSpPr>
          <p:cNvPr id="24" name="Line 69">
            <a:extLst>
              <a:ext uri="{FF2B5EF4-FFF2-40B4-BE49-F238E27FC236}">
                <a16:creationId xmlns:a16="http://schemas.microsoft.com/office/drawing/2014/main" id="{1F76174B-733E-2F47-9389-4B5EEF8124E5}"/>
              </a:ext>
            </a:extLst>
          </p:cNvPr>
          <p:cNvSpPr>
            <a:spLocks noChangeShapeType="1"/>
          </p:cNvSpPr>
          <p:nvPr/>
        </p:nvSpPr>
        <p:spPr bwMode="auto">
          <a:xfrm flipH="1">
            <a:off x="1863689" y="3898542"/>
            <a:ext cx="5795774"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34" name="Rectangle 79">
            <a:extLst>
              <a:ext uri="{FF2B5EF4-FFF2-40B4-BE49-F238E27FC236}">
                <a16:creationId xmlns:a16="http://schemas.microsoft.com/office/drawing/2014/main" id="{CEC79778-D577-3A46-B8C3-138F64FE4EE1}"/>
              </a:ext>
            </a:extLst>
          </p:cNvPr>
          <p:cNvSpPr>
            <a:spLocks noChangeArrowheads="1"/>
          </p:cNvSpPr>
          <p:nvPr/>
        </p:nvSpPr>
        <p:spPr bwMode="auto">
          <a:xfrm>
            <a:off x="3029272" y="4204223"/>
            <a:ext cx="3220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Time After Randomization (Months)</a:t>
            </a:r>
          </a:p>
        </p:txBody>
      </p:sp>
      <p:sp>
        <p:nvSpPr>
          <p:cNvPr id="44" name="TextBox 43">
            <a:extLst>
              <a:ext uri="{FF2B5EF4-FFF2-40B4-BE49-F238E27FC236}">
                <a16:creationId xmlns:a16="http://schemas.microsoft.com/office/drawing/2014/main" id="{BAAACDBE-8D9F-0F49-90DB-B00875AF630A}"/>
              </a:ext>
            </a:extLst>
          </p:cNvPr>
          <p:cNvSpPr txBox="1"/>
          <p:nvPr/>
        </p:nvSpPr>
        <p:spPr>
          <a:xfrm>
            <a:off x="7401863" y="941488"/>
            <a:ext cx="76655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91.5%</a:t>
            </a:r>
          </a:p>
        </p:txBody>
      </p:sp>
      <p:sp>
        <p:nvSpPr>
          <p:cNvPr id="45" name="TextBox 44">
            <a:extLst>
              <a:ext uri="{FF2B5EF4-FFF2-40B4-BE49-F238E27FC236}">
                <a16:creationId xmlns:a16="http://schemas.microsoft.com/office/drawing/2014/main" id="{1B8FACCC-B81D-4B44-980F-A8AF49D274F2}"/>
              </a:ext>
            </a:extLst>
          </p:cNvPr>
          <p:cNvSpPr txBox="1"/>
          <p:nvPr/>
        </p:nvSpPr>
        <p:spPr>
          <a:xfrm>
            <a:off x="7401863" y="1484473"/>
            <a:ext cx="76655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dirty="0">
                <a:solidFill>
                  <a:srgbClr val="FFFFFF"/>
                </a:solidFill>
                <a:latin typeface="Arial" panose="020B0604020202020204" pitchFamily="34" charset="0"/>
                <a:cs typeface="Arial" panose="020B0604020202020204" pitchFamily="34" charset="0"/>
              </a:rPr>
              <a:t>73.6</a:t>
            </a: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a:t>
            </a:r>
          </a:p>
        </p:txBody>
      </p:sp>
      <p:sp>
        <p:nvSpPr>
          <p:cNvPr id="46" name="TextBox 45">
            <a:extLst>
              <a:ext uri="{FF2B5EF4-FFF2-40B4-BE49-F238E27FC236}">
                <a16:creationId xmlns:a16="http://schemas.microsoft.com/office/drawing/2014/main" id="{FD42A62A-3281-5648-AC5D-38DAFDDA7902}"/>
              </a:ext>
            </a:extLst>
          </p:cNvPr>
          <p:cNvSpPr txBox="1"/>
          <p:nvPr/>
        </p:nvSpPr>
        <p:spPr>
          <a:xfrm>
            <a:off x="5498102" y="2869145"/>
            <a:ext cx="1800494" cy="678071"/>
          </a:xfrm>
          <a:prstGeom prst="rect">
            <a:avLst/>
          </a:prstGeom>
          <a:noFill/>
        </p:spPr>
        <p:txBody>
          <a:bodyPr wrap="none" rtlCol="0">
            <a:sp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HR [95% CI] = </a:t>
            </a:r>
          </a:p>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0.53 [0.44-0.64]</a:t>
            </a:r>
          </a:p>
        </p:txBody>
      </p:sp>
      <p:sp>
        <p:nvSpPr>
          <p:cNvPr id="71" name="Text Box 21">
            <a:extLst>
              <a:ext uri="{FF2B5EF4-FFF2-40B4-BE49-F238E27FC236}">
                <a16:creationId xmlns:a16="http://schemas.microsoft.com/office/drawing/2014/main" id="{F09DB997-E382-254D-B736-46615F167FFE}"/>
              </a:ext>
            </a:extLst>
          </p:cNvPr>
          <p:cNvSpPr txBox="1">
            <a:spLocks noChangeArrowheads="1"/>
          </p:cNvSpPr>
          <p:nvPr/>
        </p:nvSpPr>
        <p:spPr bwMode="auto">
          <a:xfrm>
            <a:off x="2376625" y="928938"/>
            <a:ext cx="1622560" cy="30777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MitraClip + GDMT</a:t>
            </a:r>
          </a:p>
        </p:txBody>
      </p:sp>
      <p:sp>
        <p:nvSpPr>
          <p:cNvPr id="72" name="Text Box 22">
            <a:extLst>
              <a:ext uri="{FF2B5EF4-FFF2-40B4-BE49-F238E27FC236}">
                <a16:creationId xmlns:a16="http://schemas.microsoft.com/office/drawing/2014/main" id="{5DA8FD44-479D-DB4D-9106-24976E4DED49}"/>
              </a:ext>
            </a:extLst>
          </p:cNvPr>
          <p:cNvSpPr txBox="1">
            <a:spLocks noChangeArrowheads="1"/>
          </p:cNvSpPr>
          <p:nvPr/>
        </p:nvSpPr>
        <p:spPr bwMode="auto">
          <a:xfrm>
            <a:off x="2371966" y="1177152"/>
            <a:ext cx="1196097" cy="30777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a:t>
            </a:r>
          </a:p>
        </p:txBody>
      </p:sp>
      <p:sp>
        <p:nvSpPr>
          <p:cNvPr id="73" name="Line 23">
            <a:extLst>
              <a:ext uri="{FF2B5EF4-FFF2-40B4-BE49-F238E27FC236}">
                <a16:creationId xmlns:a16="http://schemas.microsoft.com/office/drawing/2014/main" id="{7AF7969F-4F4F-3240-97B0-E3559A6D4B9E}"/>
              </a:ext>
            </a:extLst>
          </p:cNvPr>
          <p:cNvSpPr>
            <a:spLocks noChangeShapeType="1"/>
          </p:cNvSpPr>
          <p:nvPr/>
        </p:nvSpPr>
        <p:spPr bwMode="auto">
          <a:xfrm>
            <a:off x="2097006" y="1076280"/>
            <a:ext cx="290106"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74" name="Line 24">
            <a:extLst>
              <a:ext uri="{FF2B5EF4-FFF2-40B4-BE49-F238E27FC236}">
                <a16:creationId xmlns:a16="http://schemas.microsoft.com/office/drawing/2014/main" id="{EF3DD7BC-F4CB-5543-8898-A46ED0A19341}"/>
              </a:ext>
            </a:extLst>
          </p:cNvPr>
          <p:cNvSpPr>
            <a:spLocks noChangeShapeType="1"/>
          </p:cNvSpPr>
          <p:nvPr/>
        </p:nvSpPr>
        <p:spPr bwMode="auto">
          <a:xfrm>
            <a:off x="2097006" y="1325552"/>
            <a:ext cx="290106" cy="0"/>
          </a:xfrm>
          <a:prstGeom prst="line">
            <a:avLst/>
          </a:prstGeom>
          <a:noFill/>
          <a:ln w="28575">
            <a:solidFill>
              <a:schemeClr val="bg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2" name="Line 32">
            <a:extLst>
              <a:ext uri="{FF2B5EF4-FFF2-40B4-BE49-F238E27FC236}">
                <a16:creationId xmlns:a16="http://schemas.microsoft.com/office/drawing/2014/main" id="{706C13B4-A2B0-A6CA-9D24-E5B44130B3B1}"/>
              </a:ext>
            </a:extLst>
          </p:cNvPr>
          <p:cNvSpPr>
            <a:spLocks noChangeShapeType="1"/>
          </p:cNvSpPr>
          <p:nvPr/>
        </p:nvSpPr>
        <p:spPr bwMode="auto">
          <a:xfrm>
            <a:off x="185878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3" name="Line 33">
            <a:extLst>
              <a:ext uri="{FF2B5EF4-FFF2-40B4-BE49-F238E27FC236}">
                <a16:creationId xmlns:a16="http://schemas.microsoft.com/office/drawing/2014/main" id="{3730C3ED-26C4-4A33-4097-62C331B747E6}"/>
              </a:ext>
            </a:extLst>
          </p:cNvPr>
          <p:cNvSpPr>
            <a:spLocks noChangeShapeType="1"/>
          </p:cNvSpPr>
          <p:nvPr/>
        </p:nvSpPr>
        <p:spPr bwMode="auto">
          <a:xfrm>
            <a:off x="241567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4" name="Line 34">
            <a:extLst>
              <a:ext uri="{FF2B5EF4-FFF2-40B4-BE49-F238E27FC236}">
                <a16:creationId xmlns:a16="http://schemas.microsoft.com/office/drawing/2014/main" id="{DC037D3F-8C7E-1D7E-44F0-C1043443A9AC}"/>
              </a:ext>
            </a:extLst>
          </p:cNvPr>
          <p:cNvSpPr>
            <a:spLocks noChangeShapeType="1"/>
          </p:cNvSpPr>
          <p:nvPr/>
        </p:nvSpPr>
        <p:spPr bwMode="auto">
          <a:xfrm>
            <a:off x="297256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7" name="Line 35">
            <a:extLst>
              <a:ext uri="{FF2B5EF4-FFF2-40B4-BE49-F238E27FC236}">
                <a16:creationId xmlns:a16="http://schemas.microsoft.com/office/drawing/2014/main" id="{A47CC7C1-1507-853F-1C14-479E8D78EE66}"/>
              </a:ext>
            </a:extLst>
          </p:cNvPr>
          <p:cNvSpPr>
            <a:spLocks noChangeShapeType="1"/>
          </p:cNvSpPr>
          <p:nvPr/>
        </p:nvSpPr>
        <p:spPr bwMode="auto">
          <a:xfrm>
            <a:off x="352945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8" name="Line 36">
            <a:extLst>
              <a:ext uri="{FF2B5EF4-FFF2-40B4-BE49-F238E27FC236}">
                <a16:creationId xmlns:a16="http://schemas.microsoft.com/office/drawing/2014/main" id="{FA86F38D-14C5-0E93-BB9A-2B61625B06D1}"/>
              </a:ext>
            </a:extLst>
          </p:cNvPr>
          <p:cNvSpPr>
            <a:spLocks noChangeShapeType="1"/>
          </p:cNvSpPr>
          <p:nvPr/>
        </p:nvSpPr>
        <p:spPr bwMode="auto">
          <a:xfrm>
            <a:off x="408634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1" name="Line 37">
            <a:extLst>
              <a:ext uri="{FF2B5EF4-FFF2-40B4-BE49-F238E27FC236}">
                <a16:creationId xmlns:a16="http://schemas.microsoft.com/office/drawing/2014/main" id="{C707A874-C5AF-D148-C77A-0C191C64C4FD}"/>
              </a:ext>
            </a:extLst>
          </p:cNvPr>
          <p:cNvSpPr>
            <a:spLocks noChangeShapeType="1"/>
          </p:cNvSpPr>
          <p:nvPr/>
        </p:nvSpPr>
        <p:spPr bwMode="auto">
          <a:xfrm>
            <a:off x="464323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2" name="Line 38">
            <a:extLst>
              <a:ext uri="{FF2B5EF4-FFF2-40B4-BE49-F238E27FC236}">
                <a16:creationId xmlns:a16="http://schemas.microsoft.com/office/drawing/2014/main" id="{B1FF7DCE-4F7C-E45C-0AF2-F5363766F693}"/>
              </a:ext>
            </a:extLst>
          </p:cNvPr>
          <p:cNvSpPr>
            <a:spLocks noChangeShapeType="1"/>
          </p:cNvSpPr>
          <p:nvPr/>
        </p:nvSpPr>
        <p:spPr bwMode="auto">
          <a:xfrm>
            <a:off x="520012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3" name="Rectangle 80">
            <a:extLst>
              <a:ext uri="{FF2B5EF4-FFF2-40B4-BE49-F238E27FC236}">
                <a16:creationId xmlns:a16="http://schemas.microsoft.com/office/drawing/2014/main" id="{561BA858-1CA4-AD20-7D45-548F0D4E06F5}"/>
              </a:ext>
            </a:extLst>
          </p:cNvPr>
          <p:cNvSpPr>
            <a:spLocks noChangeArrowheads="1"/>
          </p:cNvSpPr>
          <p:nvPr/>
        </p:nvSpPr>
        <p:spPr bwMode="auto">
          <a:xfrm>
            <a:off x="1787984" y="3979289"/>
            <a:ext cx="1377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0</a:t>
            </a:r>
          </a:p>
        </p:txBody>
      </p:sp>
      <p:sp>
        <p:nvSpPr>
          <p:cNvPr id="18435" name="Rectangle 81">
            <a:extLst>
              <a:ext uri="{FF2B5EF4-FFF2-40B4-BE49-F238E27FC236}">
                <a16:creationId xmlns:a16="http://schemas.microsoft.com/office/drawing/2014/main" id="{C92A1239-8417-2F36-9A33-980E88F62FE5}"/>
              </a:ext>
            </a:extLst>
          </p:cNvPr>
          <p:cNvSpPr>
            <a:spLocks noChangeArrowheads="1"/>
          </p:cNvSpPr>
          <p:nvPr/>
        </p:nvSpPr>
        <p:spPr bwMode="auto">
          <a:xfrm>
            <a:off x="2370116" y="397928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a:t>
            </a:r>
          </a:p>
        </p:txBody>
      </p:sp>
      <p:sp>
        <p:nvSpPr>
          <p:cNvPr id="18436" name="Rectangle 82">
            <a:extLst>
              <a:ext uri="{FF2B5EF4-FFF2-40B4-BE49-F238E27FC236}">
                <a16:creationId xmlns:a16="http://schemas.microsoft.com/office/drawing/2014/main" id="{1BC245F0-0C55-3A22-1230-A03A2C36B4B6}"/>
              </a:ext>
            </a:extLst>
          </p:cNvPr>
          <p:cNvSpPr>
            <a:spLocks noChangeArrowheads="1"/>
          </p:cNvSpPr>
          <p:nvPr/>
        </p:nvSpPr>
        <p:spPr bwMode="auto">
          <a:xfrm>
            <a:off x="2886755"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12</a:t>
            </a:r>
          </a:p>
        </p:txBody>
      </p:sp>
      <p:sp>
        <p:nvSpPr>
          <p:cNvPr id="18437" name="Rectangle 83">
            <a:extLst>
              <a:ext uri="{FF2B5EF4-FFF2-40B4-BE49-F238E27FC236}">
                <a16:creationId xmlns:a16="http://schemas.microsoft.com/office/drawing/2014/main" id="{E05FE2D1-9CE8-8BC3-7928-A86866949B24}"/>
              </a:ext>
            </a:extLst>
          </p:cNvPr>
          <p:cNvSpPr>
            <a:spLocks noChangeArrowheads="1"/>
          </p:cNvSpPr>
          <p:nvPr/>
        </p:nvSpPr>
        <p:spPr bwMode="auto">
          <a:xfrm>
            <a:off x="3443902"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18</a:t>
            </a:r>
          </a:p>
        </p:txBody>
      </p:sp>
      <p:sp>
        <p:nvSpPr>
          <p:cNvPr id="18438" name="Rectangle 84">
            <a:extLst>
              <a:ext uri="{FF2B5EF4-FFF2-40B4-BE49-F238E27FC236}">
                <a16:creationId xmlns:a16="http://schemas.microsoft.com/office/drawing/2014/main" id="{5AE18FEF-A975-6A60-AF73-3CCF0D619769}"/>
              </a:ext>
            </a:extLst>
          </p:cNvPr>
          <p:cNvSpPr>
            <a:spLocks noChangeArrowheads="1"/>
          </p:cNvSpPr>
          <p:nvPr/>
        </p:nvSpPr>
        <p:spPr bwMode="auto">
          <a:xfrm>
            <a:off x="4001049"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24</a:t>
            </a:r>
          </a:p>
        </p:txBody>
      </p:sp>
      <p:sp>
        <p:nvSpPr>
          <p:cNvPr id="18439" name="Rectangle 85">
            <a:extLst>
              <a:ext uri="{FF2B5EF4-FFF2-40B4-BE49-F238E27FC236}">
                <a16:creationId xmlns:a16="http://schemas.microsoft.com/office/drawing/2014/main" id="{F8CFA7DA-EDF0-379A-05C0-03EC2C97D87F}"/>
              </a:ext>
            </a:extLst>
          </p:cNvPr>
          <p:cNvSpPr>
            <a:spLocks noChangeArrowheads="1"/>
          </p:cNvSpPr>
          <p:nvPr/>
        </p:nvSpPr>
        <p:spPr bwMode="auto">
          <a:xfrm>
            <a:off x="4558196"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30</a:t>
            </a:r>
          </a:p>
        </p:txBody>
      </p:sp>
      <p:sp>
        <p:nvSpPr>
          <p:cNvPr id="18440" name="Rectangle 86">
            <a:extLst>
              <a:ext uri="{FF2B5EF4-FFF2-40B4-BE49-F238E27FC236}">
                <a16:creationId xmlns:a16="http://schemas.microsoft.com/office/drawing/2014/main" id="{B3462CE8-DAA1-2E91-1D89-835B7F8EF9D5}"/>
              </a:ext>
            </a:extLst>
          </p:cNvPr>
          <p:cNvSpPr>
            <a:spLocks noChangeArrowheads="1"/>
          </p:cNvSpPr>
          <p:nvPr/>
        </p:nvSpPr>
        <p:spPr bwMode="auto">
          <a:xfrm>
            <a:off x="5115343"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36</a:t>
            </a:r>
          </a:p>
        </p:txBody>
      </p:sp>
      <p:sp>
        <p:nvSpPr>
          <p:cNvPr id="18441" name="Line 39">
            <a:extLst>
              <a:ext uri="{FF2B5EF4-FFF2-40B4-BE49-F238E27FC236}">
                <a16:creationId xmlns:a16="http://schemas.microsoft.com/office/drawing/2014/main" id="{A95C843D-AEB9-3071-86C6-492B3D85B1B1}"/>
              </a:ext>
            </a:extLst>
          </p:cNvPr>
          <p:cNvSpPr>
            <a:spLocks noChangeShapeType="1"/>
          </p:cNvSpPr>
          <p:nvPr/>
        </p:nvSpPr>
        <p:spPr bwMode="auto">
          <a:xfrm>
            <a:off x="631390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2" name="Line 40">
            <a:extLst>
              <a:ext uri="{FF2B5EF4-FFF2-40B4-BE49-F238E27FC236}">
                <a16:creationId xmlns:a16="http://schemas.microsoft.com/office/drawing/2014/main" id="{1EB548C0-AA98-DD7B-1A11-809DDE75FD11}"/>
              </a:ext>
            </a:extLst>
          </p:cNvPr>
          <p:cNvSpPr>
            <a:spLocks noChangeShapeType="1"/>
          </p:cNvSpPr>
          <p:nvPr/>
        </p:nvSpPr>
        <p:spPr bwMode="auto">
          <a:xfrm>
            <a:off x="7427686"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3" name="Rectangle 87">
            <a:extLst>
              <a:ext uri="{FF2B5EF4-FFF2-40B4-BE49-F238E27FC236}">
                <a16:creationId xmlns:a16="http://schemas.microsoft.com/office/drawing/2014/main" id="{6265976F-2F5B-72ED-486B-C145F7B5F9DC}"/>
              </a:ext>
            </a:extLst>
          </p:cNvPr>
          <p:cNvSpPr>
            <a:spLocks noChangeArrowheads="1"/>
          </p:cNvSpPr>
          <p:nvPr/>
        </p:nvSpPr>
        <p:spPr bwMode="auto">
          <a:xfrm>
            <a:off x="6226462"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48</a:t>
            </a:r>
          </a:p>
        </p:txBody>
      </p:sp>
      <p:sp>
        <p:nvSpPr>
          <p:cNvPr id="18444" name="Rectangle 88">
            <a:extLst>
              <a:ext uri="{FF2B5EF4-FFF2-40B4-BE49-F238E27FC236}">
                <a16:creationId xmlns:a16="http://schemas.microsoft.com/office/drawing/2014/main" id="{1E9CB7C1-804B-EE67-E061-9D24FCC24420}"/>
              </a:ext>
            </a:extLst>
          </p:cNvPr>
          <p:cNvSpPr>
            <a:spLocks noChangeArrowheads="1"/>
          </p:cNvSpPr>
          <p:nvPr/>
        </p:nvSpPr>
        <p:spPr bwMode="auto">
          <a:xfrm>
            <a:off x="7340753"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60</a:t>
            </a:r>
          </a:p>
        </p:txBody>
      </p:sp>
      <p:sp>
        <p:nvSpPr>
          <p:cNvPr id="18445" name="Text Box 15">
            <a:extLst>
              <a:ext uri="{FF2B5EF4-FFF2-40B4-BE49-F238E27FC236}">
                <a16:creationId xmlns:a16="http://schemas.microsoft.com/office/drawing/2014/main" id="{4BAF050D-432D-9215-544B-C3DF0512E3A1}"/>
              </a:ext>
            </a:extLst>
          </p:cNvPr>
          <p:cNvSpPr txBox="1">
            <a:spLocks noChangeArrowheads="1"/>
          </p:cNvSpPr>
          <p:nvPr/>
        </p:nvSpPr>
        <p:spPr bwMode="auto">
          <a:xfrm>
            <a:off x="685238" y="4540945"/>
            <a:ext cx="954386"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MitraClip</a:t>
            </a:r>
          </a:p>
        </p:txBody>
      </p:sp>
      <p:sp>
        <p:nvSpPr>
          <p:cNvPr id="18446" name="Text Box 17">
            <a:extLst>
              <a:ext uri="{FF2B5EF4-FFF2-40B4-BE49-F238E27FC236}">
                <a16:creationId xmlns:a16="http://schemas.microsoft.com/office/drawing/2014/main" id="{4ADCFF38-AF1A-BA98-7A1D-8A6ED9E80DA2}"/>
              </a:ext>
            </a:extLst>
          </p:cNvPr>
          <p:cNvSpPr txBox="1">
            <a:spLocks noChangeArrowheads="1"/>
          </p:cNvSpPr>
          <p:nvPr/>
        </p:nvSpPr>
        <p:spPr bwMode="auto">
          <a:xfrm>
            <a:off x="851581" y="4714742"/>
            <a:ext cx="78804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GDMT</a:t>
            </a:r>
          </a:p>
        </p:txBody>
      </p:sp>
      <p:sp>
        <p:nvSpPr>
          <p:cNvPr id="18447" name="Text Box 65">
            <a:extLst>
              <a:ext uri="{FF2B5EF4-FFF2-40B4-BE49-F238E27FC236}">
                <a16:creationId xmlns:a16="http://schemas.microsoft.com/office/drawing/2014/main" id="{420F48E9-2539-683F-3623-70A209BEE650}"/>
              </a:ext>
            </a:extLst>
          </p:cNvPr>
          <p:cNvSpPr txBox="1">
            <a:spLocks noChangeArrowheads="1"/>
          </p:cNvSpPr>
          <p:nvPr/>
        </p:nvSpPr>
        <p:spPr bwMode="auto">
          <a:xfrm>
            <a:off x="1552344" y="4540945"/>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302</a:t>
            </a:r>
          </a:p>
        </p:txBody>
      </p:sp>
      <p:sp>
        <p:nvSpPr>
          <p:cNvPr id="18448" name="Text Box 67">
            <a:extLst>
              <a:ext uri="{FF2B5EF4-FFF2-40B4-BE49-F238E27FC236}">
                <a16:creationId xmlns:a16="http://schemas.microsoft.com/office/drawing/2014/main" id="{917082EE-6F71-60D0-46A2-858F19ED5578}"/>
              </a:ext>
            </a:extLst>
          </p:cNvPr>
          <p:cNvSpPr txBox="1">
            <a:spLocks noChangeArrowheads="1"/>
          </p:cNvSpPr>
          <p:nvPr/>
        </p:nvSpPr>
        <p:spPr bwMode="auto">
          <a:xfrm>
            <a:off x="2237232"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236</a:t>
            </a:r>
          </a:p>
        </p:txBody>
      </p:sp>
      <p:sp>
        <p:nvSpPr>
          <p:cNvPr id="18449" name="Text Box 69">
            <a:extLst>
              <a:ext uri="{FF2B5EF4-FFF2-40B4-BE49-F238E27FC236}">
                <a16:creationId xmlns:a16="http://schemas.microsoft.com/office/drawing/2014/main" id="{DF3FBDB4-C2F7-1949-8517-BC451EC5C8E3}"/>
              </a:ext>
            </a:extLst>
          </p:cNvPr>
          <p:cNvSpPr txBox="1">
            <a:spLocks noChangeArrowheads="1"/>
          </p:cNvSpPr>
          <p:nvPr/>
        </p:nvSpPr>
        <p:spPr bwMode="auto">
          <a:xfrm>
            <a:off x="2792279"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194</a:t>
            </a:r>
          </a:p>
        </p:txBody>
      </p:sp>
      <p:sp>
        <p:nvSpPr>
          <p:cNvPr id="18450" name="Text Box 71">
            <a:extLst>
              <a:ext uri="{FF2B5EF4-FFF2-40B4-BE49-F238E27FC236}">
                <a16:creationId xmlns:a16="http://schemas.microsoft.com/office/drawing/2014/main" id="{CA892E98-6A23-6AF9-590D-203DD5DFDB99}"/>
              </a:ext>
            </a:extLst>
          </p:cNvPr>
          <p:cNvSpPr txBox="1">
            <a:spLocks noChangeArrowheads="1"/>
          </p:cNvSpPr>
          <p:nvPr/>
        </p:nvSpPr>
        <p:spPr bwMode="auto">
          <a:xfrm>
            <a:off x="3350534"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174</a:t>
            </a:r>
          </a:p>
        </p:txBody>
      </p:sp>
      <p:sp>
        <p:nvSpPr>
          <p:cNvPr id="18451" name="Text Box 73">
            <a:extLst>
              <a:ext uri="{FF2B5EF4-FFF2-40B4-BE49-F238E27FC236}">
                <a16:creationId xmlns:a16="http://schemas.microsoft.com/office/drawing/2014/main" id="{28A74AF0-B27B-87FA-2E35-7211C3DD6480}"/>
              </a:ext>
            </a:extLst>
          </p:cNvPr>
          <p:cNvSpPr txBox="1">
            <a:spLocks noChangeArrowheads="1"/>
          </p:cNvSpPr>
          <p:nvPr/>
        </p:nvSpPr>
        <p:spPr bwMode="auto">
          <a:xfrm>
            <a:off x="3907712"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158</a:t>
            </a:r>
          </a:p>
        </p:txBody>
      </p:sp>
      <p:sp>
        <p:nvSpPr>
          <p:cNvPr id="18452" name="Text Box 65">
            <a:extLst>
              <a:ext uri="{FF2B5EF4-FFF2-40B4-BE49-F238E27FC236}">
                <a16:creationId xmlns:a16="http://schemas.microsoft.com/office/drawing/2014/main" id="{580F9F59-A2CC-D27F-74EC-857768E0CB75}"/>
              </a:ext>
            </a:extLst>
          </p:cNvPr>
          <p:cNvSpPr txBox="1">
            <a:spLocks noChangeArrowheads="1"/>
          </p:cNvSpPr>
          <p:nvPr/>
        </p:nvSpPr>
        <p:spPr bwMode="auto">
          <a:xfrm>
            <a:off x="4465615"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141</a:t>
            </a:r>
          </a:p>
        </p:txBody>
      </p:sp>
      <p:sp>
        <p:nvSpPr>
          <p:cNvPr id="18453" name="Text Box 67">
            <a:extLst>
              <a:ext uri="{FF2B5EF4-FFF2-40B4-BE49-F238E27FC236}">
                <a16:creationId xmlns:a16="http://schemas.microsoft.com/office/drawing/2014/main" id="{2BF27455-4C35-23F9-1CA5-0320EC71C1F4}"/>
              </a:ext>
            </a:extLst>
          </p:cNvPr>
          <p:cNvSpPr txBox="1">
            <a:spLocks noChangeArrowheads="1"/>
          </p:cNvSpPr>
          <p:nvPr/>
        </p:nvSpPr>
        <p:spPr bwMode="auto">
          <a:xfrm>
            <a:off x="5579155"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105</a:t>
            </a:r>
          </a:p>
        </p:txBody>
      </p:sp>
      <p:sp>
        <p:nvSpPr>
          <p:cNvPr id="18454" name="Text Box 65">
            <a:extLst>
              <a:ext uri="{FF2B5EF4-FFF2-40B4-BE49-F238E27FC236}">
                <a16:creationId xmlns:a16="http://schemas.microsoft.com/office/drawing/2014/main" id="{0692F461-4501-FA5B-09A8-F3412DFD9287}"/>
              </a:ext>
            </a:extLst>
          </p:cNvPr>
          <p:cNvSpPr txBox="1">
            <a:spLocks noChangeArrowheads="1"/>
          </p:cNvSpPr>
          <p:nvPr/>
        </p:nvSpPr>
        <p:spPr bwMode="auto">
          <a:xfrm>
            <a:off x="1548360" y="4717714"/>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312</a:t>
            </a:r>
          </a:p>
        </p:txBody>
      </p:sp>
      <p:sp>
        <p:nvSpPr>
          <p:cNvPr id="18455" name="Text Box 67">
            <a:extLst>
              <a:ext uri="{FF2B5EF4-FFF2-40B4-BE49-F238E27FC236}">
                <a16:creationId xmlns:a16="http://schemas.microsoft.com/office/drawing/2014/main" id="{1D5C0BFC-D736-9E90-08C8-A9DEF8A95708}"/>
              </a:ext>
            </a:extLst>
          </p:cNvPr>
          <p:cNvSpPr txBox="1">
            <a:spLocks noChangeArrowheads="1"/>
          </p:cNvSpPr>
          <p:nvPr/>
        </p:nvSpPr>
        <p:spPr bwMode="auto">
          <a:xfrm>
            <a:off x="2237232" y="4717714"/>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206</a:t>
            </a:r>
          </a:p>
        </p:txBody>
      </p:sp>
      <p:sp>
        <p:nvSpPr>
          <p:cNvPr id="18456" name="Text Box 69">
            <a:extLst>
              <a:ext uri="{FF2B5EF4-FFF2-40B4-BE49-F238E27FC236}">
                <a16:creationId xmlns:a16="http://schemas.microsoft.com/office/drawing/2014/main" id="{9CE2E1ED-0F62-AC81-517A-AF224EDDAD60}"/>
              </a:ext>
            </a:extLst>
          </p:cNvPr>
          <p:cNvSpPr txBox="1">
            <a:spLocks noChangeArrowheads="1"/>
          </p:cNvSpPr>
          <p:nvPr/>
        </p:nvSpPr>
        <p:spPr bwMode="auto">
          <a:xfrm>
            <a:off x="2792279" y="4717714"/>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157</a:t>
            </a:r>
          </a:p>
        </p:txBody>
      </p:sp>
      <p:sp>
        <p:nvSpPr>
          <p:cNvPr id="18457" name="Text Box 71">
            <a:extLst>
              <a:ext uri="{FF2B5EF4-FFF2-40B4-BE49-F238E27FC236}">
                <a16:creationId xmlns:a16="http://schemas.microsoft.com/office/drawing/2014/main" id="{49B73022-1771-E1CB-3060-FA1A0EAE69E9}"/>
              </a:ext>
            </a:extLst>
          </p:cNvPr>
          <p:cNvSpPr txBox="1">
            <a:spLocks noChangeArrowheads="1"/>
          </p:cNvSpPr>
          <p:nvPr/>
        </p:nvSpPr>
        <p:spPr bwMode="auto">
          <a:xfrm>
            <a:off x="3350533" y="4717714"/>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122</a:t>
            </a:r>
          </a:p>
        </p:txBody>
      </p:sp>
      <p:sp>
        <p:nvSpPr>
          <p:cNvPr id="18458" name="Text Box 73">
            <a:extLst>
              <a:ext uri="{FF2B5EF4-FFF2-40B4-BE49-F238E27FC236}">
                <a16:creationId xmlns:a16="http://schemas.microsoft.com/office/drawing/2014/main" id="{CDF4357D-8C48-DC0F-A050-37EE4A84D240}"/>
              </a:ext>
            </a:extLst>
          </p:cNvPr>
          <p:cNvSpPr txBox="1">
            <a:spLocks noChangeArrowheads="1"/>
          </p:cNvSpPr>
          <p:nvPr/>
        </p:nvSpPr>
        <p:spPr bwMode="auto">
          <a:xfrm>
            <a:off x="3936565" y="4717714"/>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95</a:t>
            </a:r>
          </a:p>
        </p:txBody>
      </p:sp>
      <p:sp>
        <p:nvSpPr>
          <p:cNvPr id="18459" name="Text Box 65">
            <a:extLst>
              <a:ext uri="{FF2B5EF4-FFF2-40B4-BE49-F238E27FC236}">
                <a16:creationId xmlns:a16="http://schemas.microsoft.com/office/drawing/2014/main" id="{2A38F3E2-6AA0-B3EA-3B4A-35B0E8183CB5}"/>
              </a:ext>
            </a:extLst>
          </p:cNvPr>
          <p:cNvSpPr txBox="1">
            <a:spLocks noChangeArrowheads="1"/>
          </p:cNvSpPr>
          <p:nvPr/>
        </p:nvSpPr>
        <p:spPr bwMode="auto">
          <a:xfrm>
            <a:off x="4494469"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58</a:t>
            </a:r>
          </a:p>
        </p:txBody>
      </p:sp>
      <p:sp>
        <p:nvSpPr>
          <p:cNvPr id="18460" name="Text Box 67">
            <a:extLst>
              <a:ext uri="{FF2B5EF4-FFF2-40B4-BE49-F238E27FC236}">
                <a16:creationId xmlns:a16="http://schemas.microsoft.com/office/drawing/2014/main" id="{C1536FD9-CDBD-D82C-604E-02288CA979A3}"/>
              </a:ext>
            </a:extLst>
          </p:cNvPr>
          <p:cNvSpPr txBox="1">
            <a:spLocks noChangeArrowheads="1"/>
          </p:cNvSpPr>
          <p:nvPr/>
        </p:nvSpPr>
        <p:spPr bwMode="auto">
          <a:xfrm>
            <a:off x="5608009"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37</a:t>
            </a:r>
          </a:p>
        </p:txBody>
      </p:sp>
      <p:sp>
        <p:nvSpPr>
          <p:cNvPr id="18461" name="Text Box 14">
            <a:extLst>
              <a:ext uri="{FF2B5EF4-FFF2-40B4-BE49-F238E27FC236}">
                <a16:creationId xmlns:a16="http://schemas.microsoft.com/office/drawing/2014/main" id="{46860284-2AFB-F62E-8215-99D2A12D22D1}"/>
              </a:ext>
            </a:extLst>
          </p:cNvPr>
          <p:cNvSpPr txBox="1">
            <a:spLocks noChangeArrowheads="1"/>
          </p:cNvSpPr>
          <p:nvPr/>
        </p:nvSpPr>
        <p:spPr bwMode="auto">
          <a:xfrm>
            <a:off x="477313" y="4370323"/>
            <a:ext cx="116231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No. at Risk:</a:t>
            </a:r>
          </a:p>
        </p:txBody>
      </p:sp>
      <p:sp>
        <p:nvSpPr>
          <p:cNvPr id="18462" name="Line 39">
            <a:extLst>
              <a:ext uri="{FF2B5EF4-FFF2-40B4-BE49-F238E27FC236}">
                <a16:creationId xmlns:a16="http://schemas.microsoft.com/office/drawing/2014/main" id="{A95B1ED7-0B1D-5EFC-3382-DC15EF2EA2A6}"/>
              </a:ext>
            </a:extLst>
          </p:cNvPr>
          <p:cNvSpPr>
            <a:spLocks noChangeShapeType="1"/>
          </p:cNvSpPr>
          <p:nvPr/>
        </p:nvSpPr>
        <p:spPr bwMode="auto">
          <a:xfrm>
            <a:off x="575701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3" name="Line 40">
            <a:extLst>
              <a:ext uri="{FF2B5EF4-FFF2-40B4-BE49-F238E27FC236}">
                <a16:creationId xmlns:a16="http://schemas.microsoft.com/office/drawing/2014/main" id="{219B4E9A-9AB7-5B36-9CB3-09295F2AAA0C}"/>
              </a:ext>
            </a:extLst>
          </p:cNvPr>
          <p:cNvSpPr>
            <a:spLocks noChangeShapeType="1"/>
          </p:cNvSpPr>
          <p:nvPr/>
        </p:nvSpPr>
        <p:spPr bwMode="auto">
          <a:xfrm>
            <a:off x="687079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4" name="Rectangle 87">
            <a:extLst>
              <a:ext uri="{FF2B5EF4-FFF2-40B4-BE49-F238E27FC236}">
                <a16:creationId xmlns:a16="http://schemas.microsoft.com/office/drawing/2014/main" id="{AAF63ADA-6CB8-5138-AC04-4CFFE86F1C05}"/>
              </a:ext>
            </a:extLst>
          </p:cNvPr>
          <p:cNvSpPr>
            <a:spLocks noChangeArrowheads="1"/>
          </p:cNvSpPr>
          <p:nvPr/>
        </p:nvSpPr>
        <p:spPr bwMode="auto">
          <a:xfrm>
            <a:off x="5672490"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42</a:t>
            </a:r>
          </a:p>
        </p:txBody>
      </p:sp>
      <p:sp>
        <p:nvSpPr>
          <p:cNvPr id="18465" name="Rectangle 88">
            <a:extLst>
              <a:ext uri="{FF2B5EF4-FFF2-40B4-BE49-F238E27FC236}">
                <a16:creationId xmlns:a16="http://schemas.microsoft.com/office/drawing/2014/main" id="{7B882473-E9B5-F596-0806-9812AA7471D1}"/>
              </a:ext>
            </a:extLst>
          </p:cNvPr>
          <p:cNvSpPr>
            <a:spLocks noChangeArrowheads="1"/>
          </p:cNvSpPr>
          <p:nvPr/>
        </p:nvSpPr>
        <p:spPr bwMode="auto">
          <a:xfrm>
            <a:off x="6783609"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54</a:t>
            </a:r>
          </a:p>
        </p:txBody>
      </p:sp>
      <p:sp>
        <p:nvSpPr>
          <p:cNvPr id="18466" name="Text Box 71">
            <a:extLst>
              <a:ext uri="{FF2B5EF4-FFF2-40B4-BE49-F238E27FC236}">
                <a16:creationId xmlns:a16="http://schemas.microsoft.com/office/drawing/2014/main" id="{BE0C3079-17C9-AF73-07D6-CDC35C9B071F}"/>
              </a:ext>
            </a:extLst>
          </p:cNvPr>
          <p:cNvSpPr txBox="1">
            <a:spLocks noChangeArrowheads="1"/>
          </p:cNvSpPr>
          <p:nvPr/>
        </p:nvSpPr>
        <p:spPr bwMode="auto">
          <a:xfrm>
            <a:off x="7281276" y="4545862"/>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52</a:t>
            </a:r>
          </a:p>
        </p:txBody>
      </p:sp>
      <p:sp>
        <p:nvSpPr>
          <p:cNvPr id="18467" name="Text Box 69">
            <a:extLst>
              <a:ext uri="{FF2B5EF4-FFF2-40B4-BE49-F238E27FC236}">
                <a16:creationId xmlns:a16="http://schemas.microsoft.com/office/drawing/2014/main" id="{897B375A-DB8D-A72D-1A4B-FA40DA497AF3}"/>
              </a:ext>
            </a:extLst>
          </p:cNvPr>
          <p:cNvSpPr txBox="1">
            <a:spLocks noChangeArrowheads="1"/>
          </p:cNvSpPr>
          <p:nvPr/>
        </p:nvSpPr>
        <p:spPr bwMode="auto">
          <a:xfrm>
            <a:off x="6720649" y="4545862"/>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81</a:t>
            </a:r>
          </a:p>
        </p:txBody>
      </p:sp>
      <p:sp>
        <p:nvSpPr>
          <p:cNvPr id="18468" name="Text Box 69">
            <a:extLst>
              <a:ext uri="{FF2B5EF4-FFF2-40B4-BE49-F238E27FC236}">
                <a16:creationId xmlns:a16="http://schemas.microsoft.com/office/drawing/2014/main" id="{E509AA49-AB5C-98D8-4B60-1B2F7F26ED71}"/>
              </a:ext>
            </a:extLst>
          </p:cNvPr>
          <p:cNvSpPr txBox="1">
            <a:spLocks noChangeArrowheads="1"/>
          </p:cNvSpPr>
          <p:nvPr/>
        </p:nvSpPr>
        <p:spPr bwMode="auto">
          <a:xfrm>
            <a:off x="6720648" y="4722631"/>
            <a:ext cx="300082"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26</a:t>
            </a:r>
          </a:p>
        </p:txBody>
      </p:sp>
      <p:sp>
        <p:nvSpPr>
          <p:cNvPr id="18469" name="Text Box 71">
            <a:extLst>
              <a:ext uri="{FF2B5EF4-FFF2-40B4-BE49-F238E27FC236}">
                <a16:creationId xmlns:a16="http://schemas.microsoft.com/office/drawing/2014/main" id="{0309BD29-5E55-24A4-6DD1-DB787AFE90D5}"/>
              </a:ext>
            </a:extLst>
          </p:cNvPr>
          <p:cNvSpPr txBox="1">
            <a:spLocks noChangeArrowheads="1"/>
          </p:cNvSpPr>
          <p:nvPr/>
        </p:nvSpPr>
        <p:spPr bwMode="auto">
          <a:xfrm>
            <a:off x="7277295"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17</a:t>
            </a:r>
          </a:p>
        </p:txBody>
      </p:sp>
      <p:sp>
        <p:nvSpPr>
          <p:cNvPr id="18470" name="Text Box 71">
            <a:extLst>
              <a:ext uri="{FF2B5EF4-FFF2-40B4-BE49-F238E27FC236}">
                <a16:creationId xmlns:a16="http://schemas.microsoft.com/office/drawing/2014/main" id="{C5C84AB5-F52D-A805-91FC-EB420BD50B1F}"/>
              </a:ext>
            </a:extLst>
          </p:cNvPr>
          <p:cNvSpPr txBox="1">
            <a:spLocks noChangeArrowheads="1"/>
          </p:cNvSpPr>
          <p:nvPr/>
        </p:nvSpPr>
        <p:spPr bwMode="auto">
          <a:xfrm>
            <a:off x="6168161" y="4545862"/>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93</a:t>
            </a:r>
          </a:p>
        </p:txBody>
      </p:sp>
      <p:sp>
        <p:nvSpPr>
          <p:cNvPr id="18471" name="Text Box 69">
            <a:extLst>
              <a:ext uri="{FF2B5EF4-FFF2-40B4-BE49-F238E27FC236}">
                <a16:creationId xmlns:a16="http://schemas.microsoft.com/office/drawing/2014/main" id="{2E9F57FE-DA0F-0A8E-72C1-B5858794B658}"/>
              </a:ext>
            </a:extLst>
          </p:cNvPr>
          <p:cNvSpPr txBox="1">
            <a:spLocks noChangeArrowheads="1"/>
          </p:cNvSpPr>
          <p:nvPr/>
        </p:nvSpPr>
        <p:spPr bwMode="auto">
          <a:xfrm>
            <a:off x="5021182"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118</a:t>
            </a:r>
          </a:p>
        </p:txBody>
      </p:sp>
      <p:sp>
        <p:nvSpPr>
          <p:cNvPr id="18472" name="Text Box 69">
            <a:extLst>
              <a:ext uri="{FF2B5EF4-FFF2-40B4-BE49-F238E27FC236}">
                <a16:creationId xmlns:a16="http://schemas.microsoft.com/office/drawing/2014/main" id="{6DEFF1E7-6300-D97F-CF8B-4B2B1BE53F62}"/>
              </a:ext>
            </a:extLst>
          </p:cNvPr>
          <p:cNvSpPr txBox="1">
            <a:spLocks noChangeArrowheads="1"/>
          </p:cNvSpPr>
          <p:nvPr/>
        </p:nvSpPr>
        <p:spPr bwMode="auto">
          <a:xfrm>
            <a:off x="5050036"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43</a:t>
            </a:r>
          </a:p>
        </p:txBody>
      </p:sp>
      <p:sp>
        <p:nvSpPr>
          <p:cNvPr id="18473" name="Text Box 71">
            <a:extLst>
              <a:ext uri="{FF2B5EF4-FFF2-40B4-BE49-F238E27FC236}">
                <a16:creationId xmlns:a16="http://schemas.microsoft.com/office/drawing/2014/main" id="{D012B20C-95A6-D964-C2ED-ACD037B68F90}"/>
              </a:ext>
            </a:extLst>
          </p:cNvPr>
          <p:cNvSpPr txBox="1">
            <a:spLocks noChangeArrowheads="1"/>
          </p:cNvSpPr>
          <p:nvPr/>
        </p:nvSpPr>
        <p:spPr bwMode="auto">
          <a:xfrm>
            <a:off x="6168160"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33</a:t>
            </a:r>
          </a:p>
        </p:txBody>
      </p:sp>
      <p:grpSp>
        <p:nvGrpSpPr>
          <p:cNvPr id="28" name="Group 27">
            <a:extLst>
              <a:ext uri="{FF2B5EF4-FFF2-40B4-BE49-F238E27FC236}">
                <a16:creationId xmlns:a16="http://schemas.microsoft.com/office/drawing/2014/main" id="{3CBE642D-C581-13F0-8745-52BACB2606E2}"/>
              </a:ext>
            </a:extLst>
          </p:cNvPr>
          <p:cNvGrpSpPr/>
          <p:nvPr/>
        </p:nvGrpSpPr>
        <p:grpSpPr>
          <a:xfrm>
            <a:off x="1869253" y="1122556"/>
            <a:ext cx="5557298" cy="2758548"/>
            <a:chOff x="3868738" y="898811"/>
            <a:chExt cx="5327650" cy="4067175"/>
          </a:xfrm>
        </p:grpSpPr>
        <p:sp>
          <p:nvSpPr>
            <p:cNvPr id="26" name="Freeform 25">
              <a:extLst>
                <a:ext uri="{FF2B5EF4-FFF2-40B4-BE49-F238E27FC236}">
                  <a16:creationId xmlns:a16="http://schemas.microsoft.com/office/drawing/2014/main" id="{DE8A2D50-360F-4BE3-9081-C93B75244F5C}"/>
                </a:ext>
              </a:extLst>
            </p:cNvPr>
            <p:cNvSpPr>
              <a:spLocks/>
            </p:cNvSpPr>
            <p:nvPr/>
          </p:nvSpPr>
          <p:spPr bwMode="auto">
            <a:xfrm>
              <a:off x="3868738" y="1687798"/>
              <a:ext cx="5327650" cy="3278188"/>
            </a:xfrm>
            <a:custGeom>
              <a:avLst/>
              <a:gdLst>
                <a:gd name="T0" fmla="*/ 2 w 574"/>
                <a:gd name="T1" fmla="*/ 343 h 353"/>
                <a:gd name="T2" fmla="*/ 4 w 574"/>
                <a:gd name="T3" fmla="*/ 337 h 353"/>
                <a:gd name="T4" fmla="*/ 6 w 574"/>
                <a:gd name="T5" fmla="*/ 332 h 353"/>
                <a:gd name="T6" fmla="*/ 9 w 574"/>
                <a:gd name="T7" fmla="*/ 328 h 353"/>
                <a:gd name="T8" fmla="*/ 13 w 574"/>
                <a:gd name="T9" fmla="*/ 321 h 353"/>
                <a:gd name="T10" fmla="*/ 18 w 574"/>
                <a:gd name="T11" fmla="*/ 316 h 353"/>
                <a:gd name="T12" fmla="*/ 23 w 574"/>
                <a:gd name="T13" fmla="*/ 312 h 353"/>
                <a:gd name="T14" fmla="*/ 27 w 574"/>
                <a:gd name="T15" fmla="*/ 305 h 353"/>
                <a:gd name="T16" fmla="*/ 28 w 574"/>
                <a:gd name="T17" fmla="*/ 297 h 353"/>
                <a:gd name="T18" fmla="*/ 31 w 574"/>
                <a:gd name="T19" fmla="*/ 294 h 353"/>
                <a:gd name="T20" fmla="*/ 33 w 574"/>
                <a:gd name="T21" fmla="*/ 288 h 353"/>
                <a:gd name="T22" fmla="*/ 39 w 574"/>
                <a:gd name="T23" fmla="*/ 283 h 353"/>
                <a:gd name="T24" fmla="*/ 44 w 574"/>
                <a:gd name="T25" fmla="*/ 275 h 353"/>
                <a:gd name="T26" fmla="*/ 48 w 574"/>
                <a:gd name="T27" fmla="*/ 267 h 353"/>
                <a:gd name="T28" fmla="*/ 53 w 574"/>
                <a:gd name="T29" fmla="*/ 260 h 353"/>
                <a:gd name="T30" fmla="*/ 59 w 574"/>
                <a:gd name="T31" fmla="*/ 254 h 353"/>
                <a:gd name="T32" fmla="*/ 61 w 574"/>
                <a:gd name="T33" fmla="*/ 247 h 353"/>
                <a:gd name="T34" fmla="*/ 67 w 574"/>
                <a:gd name="T35" fmla="*/ 241 h 353"/>
                <a:gd name="T36" fmla="*/ 71 w 574"/>
                <a:gd name="T37" fmla="*/ 231 h 353"/>
                <a:gd name="T38" fmla="*/ 76 w 574"/>
                <a:gd name="T39" fmla="*/ 225 h 353"/>
                <a:gd name="T40" fmla="*/ 83 w 574"/>
                <a:gd name="T41" fmla="*/ 218 h 353"/>
                <a:gd name="T42" fmla="*/ 93 w 574"/>
                <a:gd name="T43" fmla="*/ 213 h 353"/>
                <a:gd name="T44" fmla="*/ 95 w 574"/>
                <a:gd name="T45" fmla="*/ 209 h 353"/>
                <a:gd name="T46" fmla="*/ 105 w 574"/>
                <a:gd name="T47" fmla="*/ 201 h 353"/>
                <a:gd name="T48" fmla="*/ 107 w 574"/>
                <a:gd name="T49" fmla="*/ 194 h 353"/>
                <a:gd name="T50" fmla="*/ 115 w 574"/>
                <a:gd name="T51" fmla="*/ 191 h 353"/>
                <a:gd name="T52" fmla="*/ 121 w 574"/>
                <a:gd name="T53" fmla="*/ 183 h 353"/>
                <a:gd name="T54" fmla="*/ 134 w 574"/>
                <a:gd name="T55" fmla="*/ 178 h 353"/>
                <a:gd name="T56" fmla="*/ 139 w 574"/>
                <a:gd name="T57" fmla="*/ 171 h 353"/>
                <a:gd name="T58" fmla="*/ 155 w 574"/>
                <a:gd name="T59" fmla="*/ 166 h 353"/>
                <a:gd name="T60" fmla="*/ 164 w 574"/>
                <a:gd name="T61" fmla="*/ 160 h 353"/>
                <a:gd name="T62" fmla="*/ 188 w 574"/>
                <a:gd name="T63" fmla="*/ 155 h 353"/>
                <a:gd name="T64" fmla="*/ 194 w 574"/>
                <a:gd name="T65" fmla="*/ 151 h 353"/>
                <a:gd name="T66" fmla="*/ 202 w 574"/>
                <a:gd name="T67" fmla="*/ 146 h 353"/>
                <a:gd name="T68" fmla="*/ 219 w 574"/>
                <a:gd name="T69" fmla="*/ 140 h 353"/>
                <a:gd name="T70" fmla="*/ 241 w 574"/>
                <a:gd name="T71" fmla="*/ 135 h 353"/>
                <a:gd name="T72" fmla="*/ 250 w 574"/>
                <a:gd name="T73" fmla="*/ 130 h 353"/>
                <a:gd name="T74" fmla="*/ 263 w 574"/>
                <a:gd name="T75" fmla="*/ 123 h 353"/>
                <a:gd name="T76" fmla="*/ 273 w 574"/>
                <a:gd name="T77" fmla="*/ 116 h 353"/>
                <a:gd name="T78" fmla="*/ 286 w 574"/>
                <a:gd name="T79" fmla="*/ 111 h 353"/>
                <a:gd name="T80" fmla="*/ 295 w 574"/>
                <a:gd name="T81" fmla="*/ 106 h 353"/>
                <a:gd name="T82" fmla="*/ 302 w 574"/>
                <a:gd name="T83" fmla="*/ 100 h 353"/>
                <a:gd name="T84" fmla="*/ 306 w 574"/>
                <a:gd name="T85" fmla="*/ 93 h 353"/>
                <a:gd name="T86" fmla="*/ 315 w 574"/>
                <a:gd name="T87" fmla="*/ 88 h 353"/>
                <a:gd name="T88" fmla="*/ 326 w 574"/>
                <a:gd name="T89" fmla="*/ 81 h 353"/>
                <a:gd name="T90" fmla="*/ 332 w 574"/>
                <a:gd name="T91" fmla="*/ 76 h 353"/>
                <a:gd name="T92" fmla="*/ 358 w 574"/>
                <a:gd name="T93" fmla="*/ 71 h 353"/>
                <a:gd name="T94" fmla="*/ 373 w 574"/>
                <a:gd name="T95" fmla="*/ 66 h 353"/>
                <a:gd name="T96" fmla="*/ 389 w 574"/>
                <a:gd name="T97" fmla="*/ 56 h 353"/>
                <a:gd name="T98" fmla="*/ 406 w 574"/>
                <a:gd name="T99" fmla="*/ 51 h 353"/>
                <a:gd name="T100" fmla="*/ 414 w 574"/>
                <a:gd name="T101" fmla="*/ 45 h 353"/>
                <a:gd name="T102" fmla="*/ 437 w 574"/>
                <a:gd name="T103" fmla="*/ 42 h 353"/>
                <a:gd name="T104" fmla="*/ 457 w 574"/>
                <a:gd name="T105" fmla="*/ 37 h 353"/>
                <a:gd name="T106" fmla="*/ 466 w 574"/>
                <a:gd name="T107" fmla="*/ 33 h 353"/>
                <a:gd name="T108" fmla="*/ 477 w 574"/>
                <a:gd name="T109" fmla="*/ 28 h 353"/>
                <a:gd name="T110" fmla="*/ 495 w 574"/>
                <a:gd name="T111" fmla="*/ 24 h 353"/>
                <a:gd name="T112" fmla="*/ 532 w 574"/>
                <a:gd name="T113" fmla="*/ 13 h 353"/>
                <a:gd name="T114" fmla="*/ 544 w 574"/>
                <a:gd name="T115" fmla="*/ 10 h 353"/>
                <a:gd name="T116" fmla="*/ 560 w 574"/>
                <a:gd name="T117" fmla="*/ 4 h 353"/>
                <a:gd name="T118" fmla="*/ 564 w 574"/>
                <a:gd name="T119" fmla="*/ 2 h 353"/>
                <a:gd name="T120" fmla="*/ 567 w 574"/>
                <a:gd name="T121" fmla="*/ 2 h 353"/>
                <a:gd name="T122" fmla="*/ 574 w 574"/>
                <a:gd name="T123"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4" h="353">
                  <a:moveTo>
                    <a:pt x="0" y="353"/>
                  </a:moveTo>
                  <a:lnTo>
                    <a:pt x="1" y="353"/>
                  </a:lnTo>
                  <a:lnTo>
                    <a:pt x="1" y="351"/>
                  </a:lnTo>
                  <a:lnTo>
                    <a:pt x="2" y="351"/>
                  </a:lnTo>
                  <a:lnTo>
                    <a:pt x="2" y="347"/>
                  </a:lnTo>
                  <a:lnTo>
                    <a:pt x="2" y="347"/>
                  </a:lnTo>
                  <a:lnTo>
                    <a:pt x="2" y="343"/>
                  </a:lnTo>
                  <a:lnTo>
                    <a:pt x="2" y="343"/>
                  </a:lnTo>
                  <a:lnTo>
                    <a:pt x="2" y="340"/>
                  </a:lnTo>
                  <a:lnTo>
                    <a:pt x="3" y="340"/>
                  </a:lnTo>
                  <a:lnTo>
                    <a:pt x="3" y="339"/>
                  </a:lnTo>
                  <a:lnTo>
                    <a:pt x="3" y="339"/>
                  </a:lnTo>
                  <a:lnTo>
                    <a:pt x="3" y="337"/>
                  </a:lnTo>
                  <a:lnTo>
                    <a:pt x="4" y="337"/>
                  </a:lnTo>
                  <a:lnTo>
                    <a:pt x="4" y="337"/>
                  </a:lnTo>
                  <a:lnTo>
                    <a:pt x="5" y="337"/>
                  </a:lnTo>
                  <a:lnTo>
                    <a:pt x="5" y="336"/>
                  </a:lnTo>
                  <a:lnTo>
                    <a:pt x="6" y="336"/>
                  </a:lnTo>
                  <a:lnTo>
                    <a:pt x="6" y="334"/>
                  </a:lnTo>
                  <a:lnTo>
                    <a:pt x="6" y="334"/>
                  </a:lnTo>
                  <a:lnTo>
                    <a:pt x="6" y="332"/>
                  </a:lnTo>
                  <a:lnTo>
                    <a:pt x="7" y="332"/>
                  </a:lnTo>
                  <a:lnTo>
                    <a:pt x="7" y="332"/>
                  </a:lnTo>
                  <a:lnTo>
                    <a:pt x="7" y="332"/>
                  </a:lnTo>
                  <a:lnTo>
                    <a:pt x="7" y="329"/>
                  </a:lnTo>
                  <a:lnTo>
                    <a:pt x="8" y="329"/>
                  </a:lnTo>
                  <a:lnTo>
                    <a:pt x="8" y="328"/>
                  </a:lnTo>
                  <a:lnTo>
                    <a:pt x="9" y="328"/>
                  </a:lnTo>
                  <a:lnTo>
                    <a:pt x="9" y="326"/>
                  </a:lnTo>
                  <a:lnTo>
                    <a:pt x="11" y="326"/>
                  </a:lnTo>
                  <a:lnTo>
                    <a:pt x="11" y="324"/>
                  </a:lnTo>
                  <a:lnTo>
                    <a:pt x="13" y="324"/>
                  </a:lnTo>
                  <a:lnTo>
                    <a:pt x="13" y="323"/>
                  </a:lnTo>
                  <a:lnTo>
                    <a:pt x="13" y="323"/>
                  </a:lnTo>
                  <a:lnTo>
                    <a:pt x="13" y="321"/>
                  </a:lnTo>
                  <a:lnTo>
                    <a:pt x="15" y="321"/>
                  </a:lnTo>
                  <a:lnTo>
                    <a:pt x="15" y="320"/>
                  </a:lnTo>
                  <a:lnTo>
                    <a:pt x="17" y="320"/>
                  </a:lnTo>
                  <a:lnTo>
                    <a:pt x="17" y="318"/>
                  </a:lnTo>
                  <a:lnTo>
                    <a:pt x="18" y="318"/>
                  </a:lnTo>
                  <a:lnTo>
                    <a:pt x="18" y="316"/>
                  </a:lnTo>
                  <a:lnTo>
                    <a:pt x="18" y="316"/>
                  </a:lnTo>
                  <a:lnTo>
                    <a:pt x="18" y="316"/>
                  </a:lnTo>
                  <a:lnTo>
                    <a:pt x="20" y="316"/>
                  </a:lnTo>
                  <a:lnTo>
                    <a:pt x="20" y="315"/>
                  </a:lnTo>
                  <a:lnTo>
                    <a:pt x="23" y="315"/>
                  </a:lnTo>
                  <a:lnTo>
                    <a:pt x="23" y="313"/>
                  </a:lnTo>
                  <a:lnTo>
                    <a:pt x="23" y="313"/>
                  </a:lnTo>
                  <a:lnTo>
                    <a:pt x="23" y="312"/>
                  </a:lnTo>
                  <a:lnTo>
                    <a:pt x="24" y="312"/>
                  </a:lnTo>
                  <a:lnTo>
                    <a:pt x="24" y="310"/>
                  </a:lnTo>
                  <a:lnTo>
                    <a:pt x="25" y="310"/>
                  </a:lnTo>
                  <a:lnTo>
                    <a:pt x="25" y="307"/>
                  </a:lnTo>
                  <a:lnTo>
                    <a:pt x="26" y="307"/>
                  </a:lnTo>
                  <a:lnTo>
                    <a:pt x="26" y="305"/>
                  </a:lnTo>
                  <a:lnTo>
                    <a:pt x="27" y="305"/>
                  </a:lnTo>
                  <a:lnTo>
                    <a:pt x="27" y="304"/>
                  </a:lnTo>
                  <a:lnTo>
                    <a:pt x="27" y="304"/>
                  </a:lnTo>
                  <a:lnTo>
                    <a:pt x="27" y="300"/>
                  </a:lnTo>
                  <a:lnTo>
                    <a:pt x="27" y="300"/>
                  </a:lnTo>
                  <a:lnTo>
                    <a:pt x="27" y="299"/>
                  </a:lnTo>
                  <a:lnTo>
                    <a:pt x="28" y="299"/>
                  </a:lnTo>
                  <a:lnTo>
                    <a:pt x="28" y="297"/>
                  </a:lnTo>
                  <a:lnTo>
                    <a:pt x="29" y="297"/>
                  </a:lnTo>
                  <a:lnTo>
                    <a:pt x="29" y="296"/>
                  </a:lnTo>
                  <a:lnTo>
                    <a:pt x="29" y="296"/>
                  </a:lnTo>
                  <a:lnTo>
                    <a:pt x="29" y="294"/>
                  </a:lnTo>
                  <a:lnTo>
                    <a:pt x="29" y="294"/>
                  </a:lnTo>
                  <a:lnTo>
                    <a:pt x="29" y="294"/>
                  </a:lnTo>
                  <a:lnTo>
                    <a:pt x="31" y="294"/>
                  </a:lnTo>
                  <a:lnTo>
                    <a:pt x="31" y="292"/>
                  </a:lnTo>
                  <a:lnTo>
                    <a:pt x="32" y="292"/>
                  </a:lnTo>
                  <a:lnTo>
                    <a:pt x="32" y="291"/>
                  </a:lnTo>
                  <a:lnTo>
                    <a:pt x="32" y="291"/>
                  </a:lnTo>
                  <a:lnTo>
                    <a:pt x="32" y="289"/>
                  </a:lnTo>
                  <a:lnTo>
                    <a:pt x="33" y="289"/>
                  </a:lnTo>
                  <a:lnTo>
                    <a:pt x="33" y="288"/>
                  </a:lnTo>
                  <a:lnTo>
                    <a:pt x="34" y="288"/>
                  </a:lnTo>
                  <a:lnTo>
                    <a:pt x="34" y="286"/>
                  </a:lnTo>
                  <a:lnTo>
                    <a:pt x="38" y="286"/>
                  </a:lnTo>
                  <a:lnTo>
                    <a:pt x="38" y="284"/>
                  </a:lnTo>
                  <a:lnTo>
                    <a:pt x="38" y="284"/>
                  </a:lnTo>
                  <a:lnTo>
                    <a:pt x="38" y="283"/>
                  </a:lnTo>
                  <a:lnTo>
                    <a:pt x="39" y="283"/>
                  </a:lnTo>
                  <a:lnTo>
                    <a:pt x="39" y="279"/>
                  </a:lnTo>
                  <a:lnTo>
                    <a:pt x="41" y="279"/>
                  </a:lnTo>
                  <a:lnTo>
                    <a:pt x="41" y="278"/>
                  </a:lnTo>
                  <a:lnTo>
                    <a:pt x="41" y="278"/>
                  </a:lnTo>
                  <a:lnTo>
                    <a:pt x="41" y="276"/>
                  </a:lnTo>
                  <a:lnTo>
                    <a:pt x="44" y="276"/>
                  </a:lnTo>
                  <a:lnTo>
                    <a:pt x="44" y="275"/>
                  </a:lnTo>
                  <a:lnTo>
                    <a:pt x="45" y="275"/>
                  </a:lnTo>
                  <a:lnTo>
                    <a:pt x="45" y="273"/>
                  </a:lnTo>
                  <a:lnTo>
                    <a:pt x="46" y="273"/>
                  </a:lnTo>
                  <a:lnTo>
                    <a:pt x="46" y="270"/>
                  </a:lnTo>
                  <a:lnTo>
                    <a:pt x="47" y="270"/>
                  </a:lnTo>
                  <a:lnTo>
                    <a:pt x="47" y="267"/>
                  </a:lnTo>
                  <a:lnTo>
                    <a:pt x="48" y="267"/>
                  </a:lnTo>
                  <a:lnTo>
                    <a:pt x="48" y="265"/>
                  </a:lnTo>
                  <a:lnTo>
                    <a:pt x="51" y="265"/>
                  </a:lnTo>
                  <a:lnTo>
                    <a:pt x="51" y="263"/>
                  </a:lnTo>
                  <a:lnTo>
                    <a:pt x="52" y="263"/>
                  </a:lnTo>
                  <a:lnTo>
                    <a:pt x="52" y="262"/>
                  </a:lnTo>
                  <a:lnTo>
                    <a:pt x="53" y="262"/>
                  </a:lnTo>
                  <a:lnTo>
                    <a:pt x="53" y="260"/>
                  </a:lnTo>
                  <a:lnTo>
                    <a:pt x="54" y="260"/>
                  </a:lnTo>
                  <a:lnTo>
                    <a:pt x="54" y="259"/>
                  </a:lnTo>
                  <a:lnTo>
                    <a:pt x="55" y="259"/>
                  </a:lnTo>
                  <a:lnTo>
                    <a:pt x="55" y="255"/>
                  </a:lnTo>
                  <a:lnTo>
                    <a:pt x="55" y="255"/>
                  </a:lnTo>
                  <a:lnTo>
                    <a:pt x="55" y="254"/>
                  </a:lnTo>
                  <a:lnTo>
                    <a:pt x="59" y="254"/>
                  </a:lnTo>
                  <a:lnTo>
                    <a:pt x="59" y="252"/>
                  </a:lnTo>
                  <a:lnTo>
                    <a:pt x="59" y="252"/>
                  </a:lnTo>
                  <a:lnTo>
                    <a:pt x="59" y="250"/>
                  </a:lnTo>
                  <a:lnTo>
                    <a:pt x="61" y="250"/>
                  </a:lnTo>
                  <a:lnTo>
                    <a:pt x="61" y="249"/>
                  </a:lnTo>
                  <a:lnTo>
                    <a:pt x="61" y="249"/>
                  </a:lnTo>
                  <a:lnTo>
                    <a:pt x="61" y="247"/>
                  </a:lnTo>
                  <a:lnTo>
                    <a:pt x="64" y="247"/>
                  </a:lnTo>
                  <a:lnTo>
                    <a:pt x="64" y="246"/>
                  </a:lnTo>
                  <a:lnTo>
                    <a:pt x="66" y="246"/>
                  </a:lnTo>
                  <a:lnTo>
                    <a:pt x="66" y="244"/>
                  </a:lnTo>
                  <a:lnTo>
                    <a:pt x="67" y="244"/>
                  </a:lnTo>
                  <a:lnTo>
                    <a:pt x="67" y="241"/>
                  </a:lnTo>
                  <a:lnTo>
                    <a:pt x="67" y="241"/>
                  </a:lnTo>
                  <a:lnTo>
                    <a:pt x="67" y="239"/>
                  </a:lnTo>
                  <a:lnTo>
                    <a:pt x="68" y="239"/>
                  </a:lnTo>
                  <a:lnTo>
                    <a:pt x="68" y="234"/>
                  </a:lnTo>
                  <a:lnTo>
                    <a:pt x="69" y="234"/>
                  </a:lnTo>
                  <a:lnTo>
                    <a:pt x="69" y="233"/>
                  </a:lnTo>
                  <a:lnTo>
                    <a:pt x="71" y="233"/>
                  </a:lnTo>
                  <a:lnTo>
                    <a:pt x="71" y="231"/>
                  </a:lnTo>
                  <a:lnTo>
                    <a:pt x="72" y="231"/>
                  </a:lnTo>
                  <a:lnTo>
                    <a:pt x="72" y="228"/>
                  </a:lnTo>
                  <a:lnTo>
                    <a:pt x="74" y="228"/>
                  </a:lnTo>
                  <a:lnTo>
                    <a:pt x="74" y="226"/>
                  </a:lnTo>
                  <a:lnTo>
                    <a:pt x="76" y="226"/>
                  </a:lnTo>
                  <a:lnTo>
                    <a:pt x="76" y="225"/>
                  </a:lnTo>
                  <a:lnTo>
                    <a:pt x="76" y="225"/>
                  </a:lnTo>
                  <a:lnTo>
                    <a:pt x="76" y="223"/>
                  </a:lnTo>
                  <a:lnTo>
                    <a:pt x="77" y="223"/>
                  </a:lnTo>
                  <a:lnTo>
                    <a:pt x="77" y="222"/>
                  </a:lnTo>
                  <a:lnTo>
                    <a:pt x="78" y="222"/>
                  </a:lnTo>
                  <a:lnTo>
                    <a:pt x="78" y="220"/>
                  </a:lnTo>
                  <a:lnTo>
                    <a:pt x="83" y="220"/>
                  </a:lnTo>
                  <a:lnTo>
                    <a:pt x="83" y="218"/>
                  </a:lnTo>
                  <a:lnTo>
                    <a:pt x="85" y="218"/>
                  </a:lnTo>
                  <a:lnTo>
                    <a:pt x="85" y="217"/>
                  </a:lnTo>
                  <a:lnTo>
                    <a:pt x="88" y="217"/>
                  </a:lnTo>
                  <a:lnTo>
                    <a:pt x="88" y="215"/>
                  </a:lnTo>
                  <a:lnTo>
                    <a:pt x="91" y="215"/>
                  </a:lnTo>
                  <a:lnTo>
                    <a:pt x="91" y="213"/>
                  </a:lnTo>
                  <a:lnTo>
                    <a:pt x="93" y="213"/>
                  </a:lnTo>
                  <a:lnTo>
                    <a:pt x="93" y="212"/>
                  </a:lnTo>
                  <a:lnTo>
                    <a:pt x="94" y="212"/>
                  </a:lnTo>
                  <a:lnTo>
                    <a:pt x="94" y="210"/>
                  </a:lnTo>
                  <a:lnTo>
                    <a:pt x="94" y="210"/>
                  </a:lnTo>
                  <a:lnTo>
                    <a:pt x="94" y="210"/>
                  </a:lnTo>
                  <a:lnTo>
                    <a:pt x="95" y="210"/>
                  </a:lnTo>
                  <a:lnTo>
                    <a:pt x="95" y="209"/>
                  </a:lnTo>
                  <a:lnTo>
                    <a:pt x="97" y="209"/>
                  </a:lnTo>
                  <a:lnTo>
                    <a:pt x="97" y="205"/>
                  </a:lnTo>
                  <a:lnTo>
                    <a:pt x="100" y="205"/>
                  </a:lnTo>
                  <a:lnTo>
                    <a:pt x="100" y="204"/>
                  </a:lnTo>
                  <a:lnTo>
                    <a:pt x="103" y="204"/>
                  </a:lnTo>
                  <a:lnTo>
                    <a:pt x="103" y="201"/>
                  </a:lnTo>
                  <a:lnTo>
                    <a:pt x="105" y="201"/>
                  </a:lnTo>
                  <a:lnTo>
                    <a:pt x="105" y="197"/>
                  </a:lnTo>
                  <a:lnTo>
                    <a:pt x="106" y="197"/>
                  </a:lnTo>
                  <a:lnTo>
                    <a:pt x="106" y="196"/>
                  </a:lnTo>
                  <a:lnTo>
                    <a:pt x="107" y="196"/>
                  </a:lnTo>
                  <a:lnTo>
                    <a:pt x="107" y="194"/>
                  </a:lnTo>
                  <a:lnTo>
                    <a:pt x="107" y="194"/>
                  </a:lnTo>
                  <a:lnTo>
                    <a:pt x="107" y="194"/>
                  </a:lnTo>
                  <a:lnTo>
                    <a:pt x="108" y="194"/>
                  </a:lnTo>
                  <a:lnTo>
                    <a:pt x="108" y="192"/>
                  </a:lnTo>
                  <a:lnTo>
                    <a:pt x="109" y="192"/>
                  </a:lnTo>
                  <a:lnTo>
                    <a:pt x="109" y="191"/>
                  </a:lnTo>
                  <a:lnTo>
                    <a:pt x="114" y="191"/>
                  </a:lnTo>
                  <a:lnTo>
                    <a:pt x="114" y="191"/>
                  </a:lnTo>
                  <a:lnTo>
                    <a:pt x="115" y="191"/>
                  </a:lnTo>
                  <a:lnTo>
                    <a:pt x="115" y="189"/>
                  </a:lnTo>
                  <a:lnTo>
                    <a:pt x="118" y="189"/>
                  </a:lnTo>
                  <a:lnTo>
                    <a:pt x="118" y="186"/>
                  </a:lnTo>
                  <a:lnTo>
                    <a:pt x="119" y="186"/>
                  </a:lnTo>
                  <a:lnTo>
                    <a:pt x="119" y="184"/>
                  </a:lnTo>
                  <a:lnTo>
                    <a:pt x="121" y="184"/>
                  </a:lnTo>
                  <a:lnTo>
                    <a:pt x="121" y="183"/>
                  </a:lnTo>
                  <a:lnTo>
                    <a:pt x="126" y="183"/>
                  </a:lnTo>
                  <a:lnTo>
                    <a:pt x="126" y="179"/>
                  </a:lnTo>
                  <a:lnTo>
                    <a:pt x="127" y="179"/>
                  </a:lnTo>
                  <a:lnTo>
                    <a:pt x="127" y="179"/>
                  </a:lnTo>
                  <a:lnTo>
                    <a:pt x="132" y="179"/>
                  </a:lnTo>
                  <a:lnTo>
                    <a:pt x="132" y="178"/>
                  </a:lnTo>
                  <a:lnTo>
                    <a:pt x="134" y="178"/>
                  </a:lnTo>
                  <a:lnTo>
                    <a:pt x="134" y="176"/>
                  </a:lnTo>
                  <a:lnTo>
                    <a:pt x="137" y="176"/>
                  </a:lnTo>
                  <a:lnTo>
                    <a:pt x="137" y="174"/>
                  </a:lnTo>
                  <a:lnTo>
                    <a:pt x="137" y="174"/>
                  </a:lnTo>
                  <a:lnTo>
                    <a:pt x="137" y="173"/>
                  </a:lnTo>
                  <a:lnTo>
                    <a:pt x="139" y="173"/>
                  </a:lnTo>
                  <a:lnTo>
                    <a:pt x="139" y="171"/>
                  </a:lnTo>
                  <a:lnTo>
                    <a:pt x="147" y="171"/>
                  </a:lnTo>
                  <a:lnTo>
                    <a:pt x="147" y="170"/>
                  </a:lnTo>
                  <a:lnTo>
                    <a:pt x="148" y="170"/>
                  </a:lnTo>
                  <a:lnTo>
                    <a:pt x="148" y="168"/>
                  </a:lnTo>
                  <a:lnTo>
                    <a:pt x="153" y="168"/>
                  </a:lnTo>
                  <a:lnTo>
                    <a:pt x="153" y="166"/>
                  </a:lnTo>
                  <a:lnTo>
                    <a:pt x="155" y="166"/>
                  </a:lnTo>
                  <a:lnTo>
                    <a:pt x="155" y="165"/>
                  </a:lnTo>
                  <a:lnTo>
                    <a:pt x="156" y="165"/>
                  </a:lnTo>
                  <a:lnTo>
                    <a:pt x="156" y="163"/>
                  </a:lnTo>
                  <a:lnTo>
                    <a:pt x="162" y="163"/>
                  </a:lnTo>
                  <a:lnTo>
                    <a:pt x="162" y="161"/>
                  </a:lnTo>
                  <a:lnTo>
                    <a:pt x="164" y="161"/>
                  </a:lnTo>
                  <a:lnTo>
                    <a:pt x="164" y="160"/>
                  </a:lnTo>
                  <a:lnTo>
                    <a:pt x="178" y="160"/>
                  </a:lnTo>
                  <a:lnTo>
                    <a:pt x="178" y="158"/>
                  </a:lnTo>
                  <a:lnTo>
                    <a:pt x="178" y="158"/>
                  </a:lnTo>
                  <a:lnTo>
                    <a:pt x="178" y="156"/>
                  </a:lnTo>
                  <a:lnTo>
                    <a:pt x="180" y="156"/>
                  </a:lnTo>
                  <a:lnTo>
                    <a:pt x="180" y="155"/>
                  </a:lnTo>
                  <a:lnTo>
                    <a:pt x="188" y="155"/>
                  </a:lnTo>
                  <a:lnTo>
                    <a:pt x="188" y="155"/>
                  </a:lnTo>
                  <a:lnTo>
                    <a:pt x="190" y="155"/>
                  </a:lnTo>
                  <a:lnTo>
                    <a:pt x="190" y="155"/>
                  </a:lnTo>
                  <a:lnTo>
                    <a:pt x="191" y="155"/>
                  </a:lnTo>
                  <a:lnTo>
                    <a:pt x="191" y="153"/>
                  </a:lnTo>
                  <a:lnTo>
                    <a:pt x="194" y="153"/>
                  </a:lnTo>
                  <a:lnTo>
                    <a:pt x="194" y="151"/>
                  </a:lnTo>
                  <a:lnTo>
                    <a:pt x="196" y="151"/>
                  </a:lnTo>
                  <a:lnTo>
                    <a:pt x="196" y="150"/>
                  </a:lnTo>
                  <a:lnTo>
                    <a:pt x="198" y="150"/>
                  </a:lnTo>
                  <a:lnTo>
                    <a:pt x="198" y="148"/>
                  </a:lnTo>
                  <a:lnTo>
                    <a:pt x="199" y="148"/>
                  </a:lnTo>
                  <a:lnTo>
                    <a:pt x="199" y="146"/>
                  </a:lnTo>
                  <a:lnTo>
                    <a:pt x="202" y="146"/>
                  </a:lnTo>
                  <a:lnTo>
                    <a:pt x="202" y="145"/>
                  </a:lnTo>
                  <a:lnTo>
                    <a:pt x="211" y="145"/>
                  </a:lnTo>
                  <a:lnTo>
                    <a:pt x="211" y="143"/>
                  </a:lnTo>
                  <a:lnTo>
                    <a:pt x="219" y="143"/>
                  </a:lnTo>
                  <a:lnTo>
                    <a:pt x="219" y="141"/>
                  </a:lnTo>
                  <a:lnTo>
                    <a:pt x="219" y="141"/>
                  </a:lnTo>
                  <a:lnTo>
                    <a:pt x="219" y="140"/>
                  </a:lnTo>
                  <a:lnTo>
                    <a:pt x="221" y="140"/>
                  </a:lnTo>
                  <a:lnTo>
                    <a:pt x="221" y="138"/>
                  </a:lnTo>
                  <a:lnTo>
                    <a:pt x="225" y="138"/>
                  </a:lnTo>
                  <a:lnTo>
                    <a:pt x="225" y="136"/>
                  </a:lnTo>
                  <a:lnTo>
                    <a:pt x="233" y="136"/>
                  </a:lnTo>
                  <a:lnTo>
                    <a:pt x="233" y="135"/>
                  </a:lnTo>
                  <a:lnTo>
                    <a:pt x="241" y="135"/>
                  </a:lnTo>
                  <a:lnTo>
                    <a:pt x="241" y="133"/>
                  </a:lnTo>
                  <a:lnTo>
                    <a:pt x="242" y="133"/>
                  </a:lnTo>
                  <a:lnTo>
                    <a:pt x="242" y="133"/>
                  </a:lnTo>
                  <a:lnTo>
                    <a:pt x="246" y="133"/>
                  </a:lnTo>
                  <a:lnTo>
                    <a:pt x="246" y="131"/>
                  </a:lnTo>
                  <a:lnTo>
                    <a:pt x="250" y="131"/>
                  </a:lnTo>
                  <a:lnTo>
                    <a:pt x="250" y="130"/>
                  </a:lnTo>
                  <a:lnTo>
                    <a:pt x="253" y="130"/>
                  </a:lnTo>
                  <a:lnTo>
                    <a:pt x="253" y="128"/>
                  </a:lnTo>
                  <a:lnTo>
                    <a:pt x="253" y="128"/>
                  </a:lnTo>
                  <a:lnTo>
                    <a:pt x="253" y="125"/>
                  </a:lnTo>
                  <a:lnTo>
                    <a:pt x="259" y="125"/>
                  </a:lnTo>
                  <a:lnTo>
                    <a:pt x="259" y="123"/>
                  </a:lnTo>
                  <a:lnTo>
                    <a:pt x="263" y="123"/>
                  </a:lnTo>
                  <a:lnTo>
                    <a:pt x="263" y="121"/>
                  </a:lnTo>
                  <a:lnTo>
                    <a:pt x="268" y="121"/>
                  </a:lnTo>
                  <a:lnTo>
                    <a:pt x="268" y="120"/>
                  </a:lnTo>
                  <a:lnTo>
                    <a:pt x="269" y="120"/>
                  </a:lnTo>
                  <a:lnTo>
                    <a:pt x="269" y="118"/>
                  </a:lnTo>
                  <a:lnTo>
                    <a:pt x="273" y="118"/>
                  </a:lnTo>
                  <a:lnTo>
                    <a:pt x="273" y="116"/>
                  </a:lnTo>
                  <a:lnTo>
                    <a:pt x="273" y="116"/>
                  </a:lnTo>
                  <a:lnTo>
                    <a:pt x="273" y="115"/>
                  </a:lnTo>
                  <a:lnTo>
                    <a:pt x="279" y="115"/>
                  </a:lnTo>
                  <a:lnTo>
                    <a:pt x="279" y="113"/>
                  </a:lnTo>
                  <a:lnTo>
                    <a:pt x="284" y="113"/>
                  </a:lnTo>
                  <a:lnTo>
                    <a:pt x="284" y="111"/>
                  </a:lnTo>
                  <a:lnTo>
                    <a:pt x="286" y="111"/>
                  </a:lnTo>
                  <a:lnTo>
                    <a:pt x="286" y="110"/>
                  </a:lnTo>
                  <a:lnTo>
                    <a:pt x="288" y="110"/>
                  </a:lnTo>
                  <a:lnTo>
                    <a:pt x="288" y="108"/>
                  </a:lnTo>
                  <a:lnTo>
                    <a:pt x="294" y="108"/>
                  </a:lnTo>
                  <a:lnTo>
                    <a:pt x="294" y="108"/>
                  </a:lnTo>
                  <a:lnTo>
                    <a:pt x="295" y="108"/>
                  </a:lnTo>
                  <a:lnTo>
                    <a:pt x="295" y="106"/>
                  </a:lnTo>
                  <a:lnTo>
                    <a:pt x="301" y="106"/>
                  </a:lnTo>
                  <a:lnTo>
                    <a:pt x="301" y="105"/>
                  </a:lnTo>
                  <a:lnTo>
                    <a:pt x="301" y="105"/>
                  </a:lnTo>
                  <a:lnTo>
                    <a:pt x="301" y="103"/>
                  </a:lnTo>
                  <a:lnTo>
                    <a:pt x="302" y="103"/>
                  </a:lnTo>
                  <a:lnTo>
                    <a:pt x="302" y="100"/>
                  </a:lnTo>
                  <a:lnTo>
                    <a:pt x="302" y="100"/>
                  </a:lnTo>
                  <a:lnTo>
                    <a:pt x="302" y="98"/>
                  </a:lnTo>
                  <a:lnTo>
                    <a:pt x="303" y="98"/>
                  </a:lnTo>
                  <a:lnTo>
                    <a:pt x="303" y="96"/>
                  </a:lnTo>
                  <a:lnTo>
                    <a:pt x="304" y="96"/>
                  </a:lnTo>
                  <a:lnTo>
                    <a:pt x="304" y="95"/>
                  </a:lnTo>
                  <a:lnTo>
                    <a:pt x="306" y="95"/>
                  </a:lnTo>
                  <a:lnTo>
                    <a:pt x="306" y="93"/>
                  </a:lnTo>
                  <a:lnTo>
                    <a:pt x="307" y="93"/>
                  </a:lnTo>
                  <a:lnTo>
                    <a:pt x="307" y="91"/>
                  </a:lnTo>
                  <a:lnTo>
                    <a:pt x="308" y="91"/>
                  </a:lnTo>
                  <a:lnTo>
                    <a:pt x="308" y="89"/>
                  </a:lnTo>
                  <a:lnTo>
                    <a:pt x="310" y="89"/>
                  </a:lnTo>
                  <a:lnTo>
                    <a:pt x="310" y="88"/>
                  </a:lnTo>
                  <a:lnTo>
                    <a:pt x="315" y="88"/>
                  </a:lnTo>
                  <a:lnTo>
                    <a:pt x="315" y="86"/>
                  </a:lnTo>
                  <a:lnTo>
                    <a:pt x="318" y="86"/>
                  </a:lnTo>
                  <a:lnTo>
                    <a:pt x="318" y="84"/>
                  </a:lnTo>
                  <a:lnTo>
                    <a:pt x="320" y="84"/>
                  </a:lnTo>
                  <a:lnTo>
                    <a:pt x="320" y="83"/>
                  </a:lnTo>
                  <a:lnTo>
                    <a:pt x="326" y="83"/>
                  </a:lnTo>
                  <a:lnTo>
                    <a:pt x="326" y="81"/>
                  </a:lnTo>
                  <a:lnTo>
                    <a:pt x="327" y="81"/>
                  </a:lnTo>
                  <a:lnTo>
                    <a:pt x="327" y="79"/>
                  </a:lnTo>
                  <a:lnTo>
                    <a:pt x="328" y="79"/>
                  </a:lnTo>
                  <a:lnTo>
                    <a:pt x="328" y="78"/>
                  </a:lnTo>
                  <a:lnTo>
                    <a:pt x="330" y="78"/>
                  </a:lnTo>
                  <a:lnTo>
                    <a:pt x="330" y="76"/>
                  </a:lnTo>
                  <a:lnTo>
                    <a:pt x="332" y="76"/>
                  </a:lnTo>
                  <a:lnTo>
                    <a:pt x="332" y="74"/>
                  </a:lnTo>
                  <a:lnTo>
                    <a:pt x="337" y="74"/>
                  </a:lnTo>
                  <a:lnTo>
                    <a:pt x="337" y="73"/>
                  </a:lnTo>
                  <a:lnTo>
                    <a:pt x="355" y="73"/>
                  </a:lnTo>
                  <a:lnTo>
                    <a:pt x="355" y="73"/>
                  </a:lnTo>
                  <a:lnTo>
                    <a:pt x="358" y="73"/>
                  </a:lnTo>
                  <a:lnTo>
                    <a:pt x="358" y="71"/>
                  </a:lnTo>
                  <a:lnTo>
                    <a:pt x="359" y="71"/>
                  </a:lnTo>
                  <a:lnTo>
                    <a:pt x="359" y="69"/>
                  </a:lnTo>
                  <a:lnTo>
                    <a:pt x="369" y="69"/>
                  </a:lnTo>
                  <a:lnTo>
                    <a:pt x="369" y="68"/>
                  </a:lnTo>
                  <a:lnTo>
                    <a:pt x="373" y="68"/>
                  </a:lnTo>
                  <a:lnTo>
                    <a:pt x="373" y="66"/>
                  </a:lnTo>
                  <a:lnTo>
                    <a:pt x="373" y="66"/>
                  </a:lnTo>
                  <a:lnTo>
                    <a:pt x="373" y="64"/>
                  </a:lnTo>
                  <a:lnTo>
                    <a:pt x="375" y="64"/>
                  </a:lnTo>
                  <a:lnTo>
                    <a:pt x="375" y="61"/>
                  </a:lnTo>
                  <a:lnTo>
                    <a:pt x="384" y="61"/>
                  </a:lnTo>
                  <a:lnTo>
                    <a:pt x="384" y="57"/>
                  </a:lnTo>
                  <a:lnTo>
                    <a:pt x="389" y="57"/>
                  </a:lnTo>
                  <a:lnTo>
                    <a:pt x="389" y="56"/>
                  </a:lnTo>
                  <a:lnTo>
                    <a:pt x="391" y="56"/>
                  </a:lnTo>
                  <a:lnTo>
                    <a:pt x="391" y="54"/>
                  </a:lnTo>
                  <a:lnTo>
                    <a:pt x="398" y="54"/>
                  </a:lnTo>
                  <a:lnTo>
                    <a:pt x="398" y="52"/>
                  </a:lnTo>
                  <a:lnTo>
                    <a:pt x="403" y="52"/>
                  </a:lnTo>
                  <a:lnTo>
                    <a:pt x="403" y="51"/>
                  </a:lnTo>
                  <a:lnTo>
                    <a:pt x="406" y="51"/>
                  </a:lnTo>
                  <a:lnTo>
                    <a:pt x="406" y="51"/>
                  </a:lnTo>
                  <a:lnTo>
                    <a:pt x="409" y="51"/>
                  </a:lnTo>
                  <a:lnTo>
                    <a:pt x="409" y="49"/>
                  </a:lnTo>
                  <a:lnTo>
                    <a:pt x="410" y="49"/>
                  </a:lnTo>
                  <a:lnTo>
                    <a:pt x="410" y="47"/>
                  </a:lnTo>
                  <a:lnTo>
                    <a:pt x="414" y="47"/>
                  </a:lnTo>
                  <a:lnTo>
                    <a:pt x="414" y="45"/>
                  </a:lnTo>
                  <a:lnTo>
                    <a:pt x="415" y="45"/>
                  </a:lnTo>
                  <a:lnTo>
                    <a:pt x="415" y="45"/>
                  </a:lnTo>
                  <a:lnTo>
                    <a:pt x="423" y="45"/>
                  </a:lnTo>
                  <a:lnTo>
                    <a:pt x="423" y="44"/>
                  </a:lnTo>
                  <a:lnTo>
                    <a:pt x="437" y="44"/>
                  </a:lnTo>
                  <a:lnTo>
                    <a:pt x="437" y="42"/>
                  </a:lnTo>
                  <a:lnTo>
                    <a:pt x="437" y="42"/>
                  </a:lnTo>
                  <a:lnTo>
                    <a:pt x="437" y="40"/>
                  </a:lnTo>
                  <a:lnTo>
                    <a:pt x="437" y="40"/>
                  </a:lnTo>
                  <a:lnTo>
                    <a:pt x="437" y="38"/>
                  </a:lnTo>
                  <a:lnTo>
                    <a:pt x="449" y="38"/>
                  </a:lnTo>
                  <a:lnTo>
                    <a:pt x="449" y="37"/>
                  </a:lnTo>
                  <a:lnTo>
                    <a:pt x="457" y="37"/>
                  </a:lnTo>
                  <a:lnTo>
                    <a:pt x="457" y="37"/>
                  </a:lnTo>
                  <a:lnTo>
                    <a:pt x="463" y="37"/>
                  </a:lnTo>
                  <a:lnTo>
                    <a:pt x="463" y="37"/>
                  </a:lnTo>
                  <a:lnTo>
                    <a:pt x="464" y="37"/>
                  </a:lnTo>
                  <a:lnTo>
                    <a:pt x="464" y="35"/>
                  </a:lnTo>
                  <a:lnTo>
                    <a:pt x="466" y="35"/>
                  </a:lnTo>
                  <a:lnTo>
                    <a:pt x="466" y="33"/>
                  </a:lnTo>
                  <a:lnTo>
                    <a:pt x="466" y="33"/>
                  </a:lnTo>
                  <a:lnTo>
                    <a:pt x="466" y="31"/>
                  </a:lnTo>
                  <a:lnTo>
                    <a:pt x="468" y="31"/>
                  </a:lnTo>
                  <a:lnTo>
                    <a:pt x="468" y="30"/>
                  </a:lnTo>
                  <a:lnTo>
                    <a:pt x="476" y="30"/>
                  </a:lnTo>
                  <a:lnTo>
                    <a:pt x="476" y="28"/>
                  </a:lnTo>
                  <a:lnTo>
                    <a:pt x="477" y="28"/>
                  </a:lnTo>
                  <a:lnTo>
                    <a:pt x="477" y="28"/>
                  </a:lnTo>
                  <a:lnTo>
                    <a:pt x="477" y="28"/>
                  </a:lnTo>
                  <a:lnTo>
                    <a:pt x="477" y="28"/>
                  </a:lnTo>
                  <a:lnTo>
                    <a:pt x="492" y="28"/>
                  </a:lnTo>
                  <a:lnTo>
                    <a:pt x="492" y="26"/>
                  </a:lnTo>
                  <a:lnTo>
                    <a:pt x="492" y="26"/>
                  </a:lnTo>
                  <a:lnTo>
                    <a:pt x="492" y="24"/>
                  </a:lnTo>
                  <a:lnTo>
                    <a:pt x="495" y="24"/>
                  </a:lnTo>
                  <a:lnTo>
                    <a:pt x="495" y="22"/>
                  </a:lnTo>
                  <a:lnTo>
                    <a:pt x="511" y="22"/>
                  </a:lnTo>
                  <a:lnTo>
                    <a:pt x="511" y="21"/>
                  </a:lnTo>
                  <a:lnTo>
                    <a:pt x="526" y="21"/>
                  </a:lnTo>
                  <a:lnTo>
                    <a:pt x="526" y="15"/>
                  </a:lnTo>
                  <a:lnTo>
                    <a:pt x="532" y="15"/>
                  </a:lnTo>
                  <a:lnTo>
                    <a:pt x="532" y="13"/>
                  </a:lnTo>
                  <a:lnTo>
                    <a:pt x="535" y="13"/>
                  </a:lnTo>
                  <a:lnTo>
                    <a:pt x="535" y="12"/>
                  </a:lnTo>
                  <a:lnTo>
                    <a:pt x="539" y="12"/>
                  </a:lnTo>
                  <a:lnTo>
                    <a:pt x="539" y="10"/>
                  </a:lnTo>
                  <a:lnTo>
                    <a:pt x="540" y="10"/>
                  </a:lnTo>
                  <a:lnTo>
                    <a:pt x="540" y="10"/>
                  </a:lnTo>
                  <a:lnTo>
                    <a:pt x="544" y="10"/>
                  </a:lnTo>
                  <a:lnTo>
                    <a:pt x="544" y="8"/>
                  </a:lnTo>
                  <a:lnTo>
                    <a:pt x="546" y="8"/>
                  </a:lnTo>
                  <a:lnTo>
                    <a:pt x="546" y="6"/>
                  </a:lnTo>
                  <a:lnTo>
                    <a:pt x="557" y="6"/>
                  </a:lnTo>
                  <a:lnTo>
                    <a:pt x="557" y="4"/>
                  </a:lnTo>
                  <a:lnTo>
                    <a:pt x="560" y="4"/>
                  </a:lnTo>
                  <a:lnTo>
                    <a:pt x="560" y="4"/>
                  </a:lnTo>
                  <a:lnTo>
                    <a:pt x="562" y="4"/>
                  </a:lnTo>
                  <a:lnTo>
                    <a:pt x="562" y="4"/>
                  </a:lnTo>
                  <a:lnTo>
                    <a:pt x="563" y="4"/>
                  </a:lnTo>
                  <a:lnTo>
                    <a:pt x="563" y="2"/>
                  </a:lnTo>
                  <a:lnTo>
                    <a:pt x="563" y="2"/>
                  </a:lnTo>
                  <a:lnTo>
                    <a:pt x="563" y="2"/>
                  </a:lnTo>
                  <a:lnTo>
                    <a:pt x="564" y="2"/>
                  </a:lnTo>
                  <a:lnTo>
                    <a:pt x="564" y="2"/>
                  </a:lnTo>
                  <a:lnTo>
                    <a:pt x="565" y="2"/>
                  </a:lnTo>
                  <a:lnTo>
                    <a:pt x="565" y="2"/>
                  </a:lnTo>
                  <a:lnTo>
                    <a:pt x="565" y="2"/>
                  </a:lnTo>
                  <a:lnTo>
                    <a:pt x="565" y="2"/>
                  </a:lnTo>
                  <a:lnTo>
                    <a:pt x="567" y="2"/>
                  </a:lnTo>
                  <a:lnTo>
                    <a:pt x="567" y="2"/>
                  </a:lnTo>
                  <a:lnTo>
                    <a:pt x="567" y="2"/>
                  </a:lnTo>
                  <a:lnTo>
                    <a:pt x="567" y="2"/>
                  </a:lnTo>
                  <a:lnTo>
                    <a:pt x="567" y="2"/>
                  </a:lnTo>
                  <a:lnTo>
                    <a:pt x="567"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F8C90A50-5FB1-7B49-E197-D425E93AF176}"/>
                </a:ext>
              </a:extLst>
            </p:cNvPr>
            <p:cNvSpPr>
              <a:spLocks/>
            </p:cNvSpPr>
            <p:nvPr/>
          </p:nvSpPr>
          <p:spPr bwMode="auto">
            <a:xfrm>
              <a:off x="3868738" y="898811"/>
              <a:ext cx="5327650" cy="4067175"/>
            </a:xfrm>
            <a:custGeom>
              <a:avLst/>
              <a:gdLst>
                <a:gd name="T0" fmla="*/ 0 w 574"/>
                <a:gd name="T1" fmla="*/ 433 h 438"/>
                <a:gd name="T2" fmla="*/ 3 w 574"/>
                <a:gd name="T3" fmla="*/ 423 h 438"/>
                <a:gd name="T4" fmla="*/ 5 w 574"/>
                <a:gd name="T5" fmla="*/ 415 h 438"/>
                <a:gd name="T6" fmla="*/ 8 w 574"/>
                <a:gd name="T7" fmla="*/ 409 h 438"/>
                <a:gd name="T8" fmla="*/ 10 w 574"/>
                <a:gd name="T9" fmla="*/ 401 h 438"/>
                <a:gd name="T10" fmla="*/ 11 w 574"/>
                <a:gd name="T11" fmla="*/ 392 h 438"/>
                <a:gd name="T12" fmla="*/ 15 w 574"/>
                <a:gd name="T13" fmla="*/ 376 h 438"/>
                <a:gd name="T14" fmla="*/ 17 w 574"/>
                <a:gd name="T15" fmla="*/ 367 h 438"/>
                <a:gd name="T16" fmla="*/ 19 w 574"/>
                <a:gd name="T17" fmla="*/ 355 h 438"/>
                <a:gd name="T18" fmla="*/ 24 w 574"/>
                <a:gd name="T19" fmla="*/ 347 h 438"/>
                <a:gd name="T20" fmla="*/ 26 w 574"/>
                <a:gd name="T21" fmla="*/ 339 h 438"/>
                <a:gd name="T22" fmla="*/ 30 w 574"/>
                <a:gd name="T23" fmla="*/ 334 h 438"/>
                <a:gd name="T24" fmla="*/ 33 w 574"/>
                <a:gd name="T25" fmla="*/ 328 h 438"/>
                <a:gd name="T26" fmla="*/ 35 w 574"/>
                <a:gd name="T27" fmla="*/ 322 h 438"/>
                <a:gd name="T28" fmla="*/ 37 w 574"/>
                <a:gd name="T29" fmla="*/ 316 h 438"/>
                <a:gd name="T30" fmla="*/ 41 w 574"/>
                <a:gd name="T31" fmla="*/ 310 h 438"/>
                <a:gd name="T32" fmla="*/ 44 w 574"/>
                <a:gd name="T33" fmla="*/ 299 h 438"/>
                <a:gd name="T34" fmla="*/ 49 w 574"/>
                <a:gd name="T35" fmla="*/ 293 h 438"/>
                <a:gd name="T36" fmla="*/ 52 w 574"/>
                <a:gd name="T37" fmla="*/ 285 h 438"/>
                <a:gd name="T38" fmla="*/ 57 w 574"/>
                <a:gd name="T39" fmla="*/ 279 h 438"/>
                <a:gd name="T40" fmla="*/ 58 w 574"/>
                <a:gd name="T41" fmla="*/ 274 h 438"/>
                <a:gd name="T42" fmla="*/ 60 w 574"/>
                <a:gd name="T43" fmla="*/ 268 h 438"/>
                <a:gd name="T44" fmla="*/ 65 w 574"/>
                <a:gd name="T45" fmla="*/ 263 h 438"/>
                <a:gd name="T46" fmla="*/ 70 w 574"/>
                <a:gd name="T47" fmla="*/ 255 h 438"/>
                <a:gd name="T48" fmla="*/ 76 w 574"/>
                <a:gd name="T49" fmla="*/ 249 h 438"/>
                <a:gd name="T50" fmla="*/ 81 w 574"/>
                <a:gd name="T51" fmla="*/ 242 h 438"/>
                <a:gd name="T52" fmla="*/ 85 w 574"/>
                <a:gd name="T53" fmla="*/ 239 h 438"/>
                <a:gd name="T54" fmla="*/ 91 w 574"/>
                <a:gd name="T55" fmla="*/ 235 h 438"/>
                <a:gd name="T56" fmla="*/ 97 w 574"/>
                <a:gd name="T57" fmla="*/ 230 h 438"/>
                <a:gd name="T58" fmla="*/ 104 w 574"/>
                <a:gd name="T59" fmla="*/ 225 h 438"/>
                <a:gd name="T60" fmla="*/ 114 w 574"/>
                <a:gd name="T61" fmla="*/ 218 h 438"/>
                <a:gd name="T62" fmla="*/ 118 w 574"/>
                <a:gd name="T63" fmla="*/ 215 h 438"/>
                <a:gd name="T64" fmla="*/ 125 w 574"/>
                <a:gd name="T65" fmla="*/ 207 h 438"/>
                <a:gd name="T66" fmla="*/ 128 w 574"/>
                <a:gd name="T67" fmla="*/ 204 h 438"/>
                <a:gd name="T68" fmla="*/ 132 w 574"/>
                <a:gd name="T69" fmla="*/ 192 h 438"/>
                <a:gd name="T70" fmla="*/ 146 w 574"/>
                <a:gd name="T71" fmla="*/ 187 h 438"/>
                <a:gd name="T72" fmla="*/ 148 w 574"/>
                <a:gd name="T73" fmla="*/ 180 h 438"/>
                <a:gd name="T74" fmla="*/ 162 w 574"/>
                <a:gd name="T75" fmla="*/ 174 h 438"/>
                <a:gd name="T76" fmla="*/ 170 w 574"/>
                <a:gd name="T77" fmla="*/ 168 h 438"/>
                <a:gd name="T78" fmla="*/ 180 w 574"/>
                <a:gd name="T79" fmla="*/ 163 h 438"/>
                <a:gd name="T80" fmla="*/ 185 w 574"/>
                <a:gd name="T81" fmla="*/ 157 h 438"/>
                <a:gd name="T82" fmla="*/ 193 w 574"/>
                <a:gd name="T83" fmla="*/ 150 h 438"/>
                <a:gd name="T84" fmla="*/ 206 w 574"/>
                <a:gd name="T85" fmla="*/ 143 h 438"/>
                <a:gd name="T86" fmla="*/ 217 w 574"/>
                <a:gd name="T87" fmla="*/ 134 h 438"/>
                <a:gd name="T88" fmla="*/ 224 w 574"/>
                <a:gd name="T89" fmla="*/ 128 h 438"/>
                <a:gd name="T90" fmla="*/ 231 w 574"/>
                <a:gd name="T91" fmla="*/ 119 h 438"/>
                <a:gd name="T92" fmla="*/ 233 w 574"/>
                <a:gd name="T93" fmla="*/ 108 h 438"/>
                <a:gd name="T94" fmla="*/ 237 w 574"/>
                <a:gd name="T95" fmla="*/ 102 h 438"/>
                <a:gd name="T96" fmla="*/ 249 w 574"/>
                <a:gd name="T97" fmla="*/ 95 h 438"/>
                <a:gd name="T98" fmla="*/ 252 w 574"/>
                <a:gd name="T99" fmla="*/ 88 h 438"/>
                <a:gd name="T100" fmla="*/ 262 w 574"/>
                <a:gd name="T101" fmla="*/ 82 h 438"/>
                <a:gd name="T102" fmla="*/ 269 w 574"/>
                <a:gd name="T103" fmla="*/ 75 h 438"/>
                <a:gd name="T104" fmla="*/ 280 w 574"/>
                <a:gd name="T105" fmla="*/ 68 h 438"/>
                <a:gd name="T106" fmla="*/ 287 w 574"/>
                <a:gd name="T107" fmla="*/ 61 h 438"/>
                <a:gd name="T108" fmla="*/ 301 w 574"/>
                <a:gd name="T109" fmla="*/ 54 h 438"/>
                <a:gd name="T110" fmla="*/ 305 w 574"/>
                <a:gd name="T111" fmla="*/ 47 h 438"/>
                <a:gd name="T112" fmla="*/ 311 w 574"/>
                <a:gd name="T113" fmla="*/ 40 h 438"/>
                <a:gd name="T114" fmla="*/ 347 w 574"/>
                <a:gd name="T115" fmla="*/ 33 h 438"/>
                <a:gd name="T116" fmla="*/ 399 w 574"/>
                <a:gd name="T117" fmla="*/ 29 h 438"/>
                <a:gd name="T118" fmla="*/ 442 w 574"/>
                <a:gd name="T119" fmla="*/ 22 h 438"/>
                <a:gd name="T120" fmla="*/ 476 w 574"/>
                <a:gd name="T121" fmla="*/ 18 h 438"/>
                <a:gd name="T122" fmla="*/ 520 w 574"/>
                <a:gd name="T123" fmla="*/ 12 h 438"/>
                <a:gd name="T124" fmla="*/ 552 w 574"/>
                <a:gd name="T125" fmla="*/ 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4" h="438">
                  <a:moveTo>
                    <a:pt x="0" y="438"/>
                  </a:moveTo>
                  <a:lnTo>
                    <a:pt x="0" y="438"/>
                  </a:lnTo>
                  <a:lnTo>
                    <a:pt x="0" y="436"/>
                  </a:lnTo>
                  <a:lnTo>
                    <a:pt x="0" y="436"/>
                  </a:lnTo>
                  <a:lnTo>
                    <a:pt x="0" y="436"/>
                  </a:lnTo>
                  <a:lnTo>
                    <a:pt x="0" y="436"/>
                  </a:lnTo>
                  <a:lnTo>
                    <a:pt x="0" y="433"/>
                  </a:lnTo>
                  <a:lnTo>
                    <a:pt x="0" y="433"/>
                  </a:lnTo>
                  <a:lnTo>
                    <a:pt x="0" y="432"/>
                  </a:lnTo>
                  <a:lnTo>
                    <a:pt x="1" y="432"/>
                  </a:lnTo>
                  <a:lnTo>
                    <a:pt x="1" y="430"/>
                  </a:lnTo>
                  <a:lnTo>
                    <a:pt x="1" y="430"/>
                  </a:lnTo>
                  <a:lnTo>
                    <a:pt x="1" y="429"/>
                  </a:lnTo>
                  <a:lnTo>
                    <a:pt x="2" y="429"/>
                  </a:lnTo>
                  <a:lnTo>
                    <a:pt x="2" y="423"/>
                  </a:lnTo>
                  <a:lnTo>
                    <a:pt x="3" y="423"/>
                  </a:lnTo>
                  <a:lnTo>
                    <a:pt x="3" y="421"/>
                  </a:lnTo>
                  <a:lnTo>
                    <a:pt x="3" y="421"/>
                  </a:lnTo>
                  <a:lnTo>
                    <a:pt x="3" y="421"/>
                  </a:lnTo>
                  <a:lnTo>
                    <a:pt x="4" y="421"/>
                  </a:lnTo>
                  <a:lnTo>
                    <a:pt x="4" y="416"/>
                  </a:lnTo>
                  <a:lnTo>
                    <a:pt x="4" y="416"/>
                  </a:lnTo>
                  <a:lnTo>
                    <a:pt x="4" y="415"/>
                  </a:lnTo>
                  <a:lnTo>
                    <a:pt x="5" y="415"/>
                  </a:lnTo>
                  <a:lnTo>
                    <a:pt x="5" y="413"/>
                  </a:lnTo>
                  <a:lnTo>
                    <a:pt x="5" y="413"/>
                  </a:lnTo>
                  <a:lnTo>
                    <a:pt x="5" y="412"/>
                  </a:lnTo>
                  <a:lnTo>
                    <a:pt x="6" y="412"/>
                  </a:lnTo>
                  <a:lnTo>
                    <a:pt x="6" y="410"/>
                  </a:lnTo>
                  <a:lnTo>
                    <a:pt x="7" y="410"/>
                  </a:lnTo>
                  <a:lnTo>
                    <a:pt x="7" y="409"/>
                  </a:lnTo>
                  <a:lnTo>
                    <a:pt x="8" y="409"/>
                  </a:lnTo>
                  <a:lnTo>
                    <a:pt x="8" y="407"/>
                  </a:lnTo>
                  <a:lnTo>
                    <a:pt x="8" y="407"/>
                  </a:lnTo>
                  <a:lnTo>
                    <a:pt x="8" y="406"/>
                  </a:lnTo>
                  <a:lnTo>
                    <a:pt x="8" y="406"/>
                  </a:lnTo>
                  <a:lnTo>
                    <a:pt x="8" y="404"/>
                  </a:lnTo>
                  <a:lnTo>
                    <a:pt x="9" y="404"/>
                  </a:lnTo>
                  <a:lnTo>
                    <a:pt x="9" y="401"/>
                  </a:lnTo>
                  <a:lnTo>
                    <a:pt x="10" y="401"/>
                  </a:lnTo>
                  <a:lnTo>
                    <a:pt x="10" y="399"/>
                  </a:lnTo>
                  <a:lnTo>
                    <a:pt x="10" y="399"/>
                  </a:lnTo>
                  <a:lnTo>
                    <a:pt x="10" y="398"/>
                  </a:lnTo>
                  <a:lnTo>
                    <a:pt x="11" y="398"/>
                  </a:lnTo>
                  <a:lnTo>
                    <a:pt x="11" y="395"/>
                  </a:lnTo>
                  <a:lnTo>
                    <a:pt x="11" y="395"/>
                  </a:lnTo>
                  <a:lnTo>
                    <a:pt x="11" y="392"/>
                  </a:lnTo>
                  <a:lnTo>
                    <a:pt x="11" y="392"/>
                  </a:lnTo>
                  <a:lnTo>
                    <a:pt x="11" y="386"/>
                  </a:lnTo>
                  <a:lnTo>
                    <a:pt x="12" y="386"/>
                  </a:lnTo>
                  <a:lnTo>
                    <a:pt x="12" y="382"/>
                  </a:lnTo>
                  <a:lnTo>
                    <a:pt x="12" y="382"/>
                  </a:lnTo>
                  <a:lnTo>
                    <a:pt x="12" y="381"/>
                  </a:lnTo>
                  <a:lnTo>
                    <a:pt x="14" y="381"/>
                  </a:lnTo>
                  <a:lnTo>
                    <a:pt x="14" y="376"/>
                  </a:lnTo>
                  <a:lnTo>
                    <a:pt x="15" y="376"/>
                  </a:lnTo>
                  <a:lnTo>
                    <a:pt x="15" y="373"/>
                  </a:lnTo>
                  <a:lnTo>
                    <a:pt x="15" y="373"/>
                  </a:lnTo>
                  <a:lnTo>
                    <a:pt x="15" y="372"/>
                  </a:lnTo>
                  <a:lnTo>
                    <a:pt x="16" y="372"/>
                  </a:lnTo>
                  <a:lnTo>
                    <a:pt x="16" y="370"/>
                  </a:lnTo>
                  <a:lnTo>
                    <a:pt x="16" y="370"/>
                  </a:lnTo>
                  <a:lnTo>
                    <a:pt x="16" y="367"/>
                  </a:lnTo>
                  <a:lnTo>
                    <a:pt x="17" y="367"/>
                  </a:lnTo>
                  <a:lnTo>
                    <a:pt x="17" y="362"/>
                  </a:lnTo>
                  <a:lnTo>
                    <a:pt x="18" y="362"/>
                  </a:lnTo>
                  <a:lnTo>
                    <a:pt x="18" y="358"/>
                  </a:lnTo>
                  <a:lnTo>
                    <a:pt x="18" y="358"/>
                  </a:lnTo>
                  <a:lnTo>
                    <a:pt x="18" y="356"/>
                  </a:lnTo>
                  <a:lnTo>
                    <a:pt x="18" y="356"/>
                  </a:lnTo>
                  <a:lnTo>
                    <a:pt x="18" y="355"/>
                  </a:lnTo>
                  <a:lnTo>
                    <a:pt x="19" y="355"/>
                  </a:lnTo>
                  <a:lnTo>
                    <a:pt x="19" y="351"/>
                  </a:lnTo>
                  <a:lnTo>
                    <a:pt x="19" y="351"/>
                  </a:lnTo>
                  <a:lnTo>
                    <a:pt x="19" y="350"/>
                  </a:lnTo>
                  <a:lnTo>
                    <a:pt x="21" y="350"/>
                  </a:lnTo>
                  <a:lnTo>
                    <a:pt x="21" y="348"/>
                  </a:lnTo>
                  <a:lnTo>
                    <a:pt x="22" y="348"/>
                  </a:lnTo>
                  <a:lnTo>
                    <a:pt x="22" y="347"/>
                  </a:lnTo>
                  <a:lnTo>
                    <a:pt x="24" y="347"/>
                  </a:lnTo>
                  <a:lnTo>
                    <a:pt x="24" y="344"/>
                  </a:lnTo>
                  <a:lnTo>
                    <a:pt x="24" y="344"/>
                  </a:lnTo>
                  <a:lnTo>
                    <a:pt x="24" y="342"/>
                  </a:lnTo>
                  <a:lnTo>
                    <a:pt x="25" y="342"/>
                  </a:lnTo>
                  <a:lnTo>
                    <a:pt x="25" y="341"/>
                  </a:lnTo>
                  <a:lnTo>
                    <a:pt x="25" y="341"/>
                  </a:lnTo>
                  <a:lnTo>
                    <a:pt x="25" y="339"/>
                  </a:lnTo>
                  <a:lnTo>
                    <a:pt x="26" y="339"/>
                  </a:lnTo>
                  <a:lnTo>
                    <a:pt x="26" y="338"/>
                  </a:lnTo>
                  <a:lnTo>
                    <a:pt x="28" y="338"/>
                  </a:lnTo>
                  <a:lnTo>
                    <a:pt x="28" y="336"/>
                  </a:lnTo>
                  <a:lnTo>
                    <a:pt x="29" y="336"/>
                  </a:lnTo>
                  <a:lnTo>
                    <a:pt x="29" y="334"/>
                  </a:lnTo>
                  <a:lnTo>
                    <a:pt x="29" y="334"/>
                  </a:lnTo>
                  <a:lnTo>
                    <a:pt x="29" y="334"/>
                  </a:lnTo>
                  <a:lnTo>
                    <a:pt x="30" y="334"/>
                  </a:lnTo>
                  <a:lnTo>
                    <a:pt x="30" y="333"/>
                  </a:lnTo>
                  <a:lnTo>
                    <a:pt x="30" y="333"/>
                  </a:lnTo>
                  <a:lnTo>
                    <a:pt x="30" y="331"/>
                  </a:lnTo>
                  <a:lnTo>
                    <a:pt x="31" y="331"/>
                  </a:lnTo>
                  <a:lnTo>
                    <a:pt x="31" y="330"/>
                  </a:lnTo>
                  <a:lnTo>
                    <a:pt x="32" y="330"/>
                  </a:lnTo>
                  <a:lnTo>
                    <a:pt x="32" y="328"/>
                  </a:lnTo>
                  <a:lnTo>
                    <a:pt x="33" y="328"/>
                  </a:lnTo>
                  <a:lnTo>
                    <a:pt x="33" y="327"/>
                  </a:lnTo>
                  <a:lnTo>
                    <a:pt x="34" y="327"/>
                  </a:lnTo>
                  <a:lnTo>
                    <a:pt x="34" y="325"/>
                  </a:lnTo>
                  <a:lnTo>
                    <a:pt x="34" y="325"/>
                  </a:lnTo>
                  <a:lnTo>
                    <a:pt x="34" y="324"/>
                  </a:lnTo>
                  <a:lnTo>
                    <a:pt x="35" y="324"/>
                  </a:lnTo>
                  <a:lnTo>
                    <a:pt x="35" y="322"/>
                  </a:lnTo>
                  <a:lnTo>
                    <a:pt x="35" y="322"/>
                  </a:lnTo>
                  <a:lnTo>
                    <a:pt x="35" y="321"/>
                  </a:lnTo>
                  <a:lnTo>
                    <a:pt x="35" y="321"/>
                  </a:lnTo>
                  <a:lnTo>
                    <a:pt x="35" y="319"/>
                  </a:lnTo>
                  <a:lnTo>
                    <a:pt x="36" y="319"/>
                  </a:lnTo>
                  <a:lnTo>
                    <a:pt x="36" y="317"/>
                  </a:lnTo>
                  <a:lnTo>
                    <a:pt x="36" y="317"/>
                  </a:lnTo>
                  <a:lnTo>
                    <a:pt x="36" y="316"/>
                  </a:lnTo>
                  <a:lnTo>
                    <a:pt x="37" y="316"/>
                  </a:lnTo>
                  <a:lnTo>
                    <a:pt x="37" y="314"/>
                  </a:lnTo>
                  <a:lnTo>
                    <a:pt x="39" y="314"/>
                  </a:lnTo>
                  <a:lnTo>
                    <a:pt x="39" y="313"/>
                  </a:lnTo>
                  <a:lnTo>
                    <a:pt x="41" y="313"/>
                  </a:lnTo>
                  <a:lnTo>
                    <a:pt x="41" y="311"/>
                  </a:lnTo>
                  <a:lnTo>
                    <a:pt x="41" y="311"/>
                  </a:lnTo>
                  <a:lnTo>
                    <a:pt x="41" y="310"/>
                  </a:lnTo>
                  <a:lnTo>
                    <a:pt x="41" y="310"/>
                  </a:lnTo>
                  <a:lnTo>
                    <a:pt x="41" y="305"/>
                  </a:lnTo>
                  <a:lnTo>
                    <a:pt x="42" y="305"/>
                  </a:lnTo>
                  <a:lnTo>
                    <a:pt x="42" y="303"/>
                  </a:lnTo>
                  <a:lnTo>
                    <a:pt x="43" y="303"/>
                  </a:lnTo>
                  <a:lnTo>
                    <a:pt x="43" y="300"/>
                  </a:lnTo>
                  <a:lnTo>
                    <a:pt x="43" y="300"/>
                  </a:lnTo>
                  <a:lnTo>
                    <a:pt x="43" y="299"/>
                  </a:lnTo>
                  <a:lnTo>
                    <a:pt x="44" y="299"/>
                  </a:lnTo>
                  <a:lnTo>
                    <a:pt x="44" y="297"/>
                  </a:lnTo>
                  <a:lnTo>
                    <a:pt x="45" y="297"/>
                  </a:lnTo>
                  <a:lnTo>
                    <a:pt x="45" y="296"/>
                  </a:lnTo>
                  <a:lnTo>
                    <a:pt x="47" y="296"/>
                  </a:lnTo>
                  <a:lnTo>
                    <a:pt x="47" y="294"/>
                  </a:lnTo>
                  <a:lnTo>
                    <a:pt x="48" y="294"/>
                  </a:lnTo>
                  <a:lnTo>
                    <a:pt x="48" y="293"/>
                  </a:lnTo>
                  <a:lnTo>
                    <a:pt x="49" y="293"/>
                  </a:lnTo>
                  <a:lnTo>
                    <a:pt x="49" y="291"/>
                  </a:lnTo>
                  <a:lnTo>
                    <a:pt x="50" y="291"/>
                  </a:lnTo>
                  <a:lnTo>
                    <a:pt x="50" y="289"/>
                  </a:lnTo>
                  <a:lnTo>
                    <a:pt x="51" y="289"/>
                  </a:lnTo>
                  <a:lnTo>
                    <a:pt x="51" y="288"/>
                  </a:lnTo>
                  <a:lnTo>
                    <a:pt x="51" y="288"/>
                  </a:lnTo>
                  <a:lnTo>
                    <a:pt x="51" y="285"/>
                  </a:lnTo>
                  <a:lnTo>
                    <a:pt x="52" y="285"/>
                  </a:lnTo>
                  <a:lnTo>
                    <a:pt x="52" y="283"/>
                  </a:lnTo>
                  <a:lnTo>
                    <a:pt x="52" y="283"/>
                  </a:lnTo>
                  <a:lnTo>
                    <a:pt x="52" y="282"/>
                  </a:lnTo>
                  <a:lnTo>
                    <a:pt x="54" y="282"/>
                  </a:lnTo>
                  <a:lnTo>
                    <a:pt x="54" y="280"/>
                  </a:lnTo>
                  <a:lnTo>
                    <a:pt x="55" y="280"/>
                  </a:lnTo>
                  <a:lnTo>
                    <a:pt x="55" y="279"/>
                  </a:lnTo>
                  <a:lnTo>
                    <a:pt x="57" y="279"/>
                  </a:lnTo>
                  <a:lnTo>
                    <a:pt x="57" y="277"/>
                  </a:lnTo>
                  <a:lnTo>
                    <a:pt x="58" y="277"/>
                  </a:lnTo>
                  <a:lnTo>
                    <a:pt x="58" y="276"/>
                  </a:lnTo>
                  <a:lnTo>
                    <a:pt x="58" y="276"/>
                  </a:lnTo>
                  <a:lnTo>
                    <a:pt x="58" y="276"/>
                  </a:lnTo>
                  <a:lnTo>
                    <a:pt x="58" y="276"/>
                  </a:lnTo>
                  <a:lnTo>
                    <a:pt x="58" y="274"/>
                  </a:lnTo>
                  <a:lnTo>
                    <a:pt x="58" y="274"/>
                  </a:lnTo>
                  <a:lnTo>
                    <a:pt x="58" y="272"/>
                  </a:lnTo>
                  <a:lnTo>
                    <a:pt x="59" y="272"/>
                  </a:lnTo>
                  <a:lnTo>
                    <a:pt x="59" y="269"/>
                  </a:lnTo>
                  <a:lnTo>
                    <a:pt x="59" y="269"/>
                  </a:lnTo>
                  <a:lnTo>
                    <a:pt x="59" y="269"/>
                  </a:lnTo>
                  <a:lnTo>
                    <a:pt x="59" y="269"/>
                  </a:lnTo>
                  <a:lnTo>
                    <a:pt x="59" y="268"/>
                  </a:lnTo>
                  <a:lnTo>
                    <a:pt x="60" y="268"/>
                  </a:lnTo>
                  <a:lnTo>
                    <a:pt x="60" y="266"/>
                  </a:lnTo>
                  <a:lnTo>
                    <a:pt x="60" y="266"/>
                  </a:lnTo>
                  <a:lnTo>
                    <a:pt x="60" y="265"/>
                  </a:lnTo>
                  <a:lnTo>
                    <a:pt x="60" y="265"/>
                  </a:lnTo>
                  <a:lnTo>
                    <a:pt x="60" y="265"/>
                  </a:lnTo>
                  <a:lnTo>
                    <a:pt x="62" y="265"/>
                  </a:lnTo>
                  <a:lnTo>
                    <a:pt x="62" y="263"/>
                  </a:lnTo>
                  <a:lnTo>
                    <a:pt x="65" y="263"/>
                  </a:lnTo>
                  <a:lnTo>
                    <a:pt x="65" y="260"/>
                  </a:lnTo>
                  <a:lnTo>
                    <a:pt x="65" y="260"/>
                  </a:lnTo>
                  <a:lnTo>
                    <a:pt x="65" y="258"/>
                  </a:lnTo>
                  <a:lnTo>
                    <a:pt x="67" y="258"/>
                  </a:lnTo>
                  <a:lnTo>
                    <a:pt x="67" y="257"/>
                  </a:lnTo>
                  <a:lnTo>
                    <a:pt x="68" y="257"/>
                  </a:lnTo>
                  <a:lnTo>
                    <a:pt x="68" y="255"/>
                  </a:lnTo>
                  <a:lnTo>
                    <a:pt x="70" y="255"/>
                  </a:lnTo>
                  <a:lnTo>
                    <a:pt x="70" y="254"/>
                  </a:lnTo>
                  <a:lnTo>
                    <a:pt x="71" y="254"/>
                  </a:lnTo>
                  <a:lnTo>
                    <a:pt x="71" y="252"/>
                  </a:lnTo>
                  <a:lnTo>
                    <a:pt x="71" y="252"/>
                  </a:lnTo>
                  <a:lnTo>
                    <a:pt x="71" y="250"/>
                  </a:lnTo>
                  <a:lnTo>
                    <a:pt x="73" y="250"/>
                  </a:lnTo>
                  <a:lnTo>
                    <a:pt x="73" y="249"/>
                  </a:lnTo>
                  <a:lnTo>
                    <a:pt x="76" y="249"/>
                  </a:lnTo>
                  <a:lnTo>
                    <a:pt x="76" y="247"/>
                  </a:lnTo>
                  <a:lnTo>
                    <a:pt x="77" y="247"/>
                  </a:lnTo>
                  <a:lnTo>
                    <a:pt x="77" y="246"/>
                  </a:lnTo>
                  <a:lnTo>
                    <a:pt x="78" y="246"/>
                  </a:lnTo>
                  <a:lnTo>
                    <a:pt x="78" y="244"/>
                  </a:lnTo>
                  <a:lnTo>
                    <a:pt x="79" y="244"/>
                  </a:lnTo>
                  <a:lnTo>
                    <a:pt x="79" y="242"/>
                  </a:lnTo>
                  <a:lnTo>
                    <a:pt x="81" y="242"/>
                  </a:lnTo>
                  <a:lnTo>
                    <a:pt x="81" y="241"/>
                  </a:lnTo>
                  <a:lnTo>
                    <a:pt x="83" y="241"/>
                  </a:lnTo>
                  <a:lnTo>
                    <a:pt x="83" y="241"/>
                  </a:lnTo>
                  <a:lnTo>
                    <a:pt x="84" y="241"/>
                  </a:lnTo>
                  <a:lnTo>
                    <a:pt x="84" y="239"/>
                  </a:lnTo>
                  <a:lnTo>
                    <a:pt x="84" y="239"/>
                  </a:lnTo>
                  <a:lnTo>
                    <a:pt x="84" y="239"/>
                  </a:lnTo>
                  <a:lnTo>
                    <a:pt x="85" y="239"/>
                  </a:lnTo>
                  <a:lnTo>
                    <a:pt x="85" y="238"/>
                  </a:lnTo>
                  <a:lnTo>
                    <a:pt x="88" y="238"/>
                  </a:lnTo>
                  <a:lnTo>
                    <a:pt x="88" y="236"/>
                  </a:lnTo>
                  <a:lnTo>
                    <a:pt x="88" y="236"/>
                  </a:lnTo>
                  <a:lnTo>
                    <a:pt x="88" y="236"/>
                  </a:lnTo>
                  <a:lnTo>
                    <a:pt x="90" y="236"/>
                  </a:lnTo>
                  <a:lnTo>
                    <a:pt x="90" y="235"/>
                  </a:lnTo>
                  <a:lnTo>
                    <a:pt x="91" y="235"/>
                  </a:lnTo>
                  <a:lnTo>
                    <a:pt x="91" y="233"/>
                  </a:lnTo>
                  <a:lnTo>
                    <a:pt x="92" y="233"/>
                  </a:lnTo>
                  <a:lnTo>
                    <a:pt x="92" y="231"/>
                  </a:lnTo>
                  <a:lnTo>
                    <a:pt x="92" y="231"/>
                  </a:lnTo>
                  <a:lnTo>
                    <a:pt x="92" y="231"/>
                  </a:lnTo>
                  <a:lnTo>
                    <a:pt x="95" y="231"/>
                  </a:lnTo>
                  <a:lnTo>
                    <a:pt x="95" y="230"/>
                  </a:lnTo>
                  <a:lnTo>
                    <a:pt x="97" y="230"/>
                  </a:lnTo>
                  <a:lnTo>
                    <a:pt x="97" y="228"/>
                  </a:lnTo>
                  <a:lnTo>
                    <a:pt x="97" y="228"/>
                  </a:lnTo>
                  <a:lnTo>
                    <a:pt x="97" y="228"/>
                  </a:lnTo>
                  <a:lnTo>
                    <a:pt x="100" y="228"/>
                  </a:lnTo>
                  <a:lnTo>
                    <a:pt x="100" y="226"/>
                  </a:lnTo>
                  <a:lnTo>
                    <a:pt x="102" y="226"/>
                  </a:lnTo>
                  <a:lnTo>
                    <a:pt x="102" y="225"/>
                  </a:lnTo>
                  <a:lnTo>
                    <a:pt x="104" y="225"/>
                  </a:lnTo>
                  <a:lnTo>
                    <a:pt x="104" y="223"/>
                  </a:lnTo>
                  <a:lnTo>
                    <a:pt x="108" y="223"/>
                  </a:lnTo>
                  <a:lnTo>
                    <a:pt x="108" y="222"/>
                  </a:lnTo>
                  <a:lnTo>
                    <a:pt x="109" y="222"/>
                  </a:lnTo>
                  <a:lnTo>
                    <a:pt x="109" y="220"/>
                  </a:lnTo>
                  <a:lnTo>
                    <a:pt x="112" y="220"/>
                  </a:lnTo>
                  <a:lnTo>
                    <a:pt x="112" y="218"/>
                  </a:lnTo>
                  <a:lnTo>
                    <a:pt x="114" y="218"/>
                  </a:lnTo>
                  <a:lnTo>
                    <a:pt x="114" y="218"/>
                  </a:lnTo>
                  <a:lnTo>
                    <a:pt x="114" y="218"/>
                  </a:lnTo>
                  <a:lnTo>
                    <a:pt x="114" y="217"/>
                  </a:lnTo>
                  <a:lnTo>
                    <a:pt x="114" y="217"/>
                  </a:lnTo>
                  <a:lnTo>
                    <a:pt x="114" y="217"/>
                  </a:lnTo>
                  <a:lnTo>
                    <a:pt x="118" y="217"/>
                  </a:lnTo>
                  <a:lnTo>
                    <a:pt x="118" y="215"/>
                  </a:lnTo>
                  <a:lnTo>
                    <a:pt x="118" y="215"/>
                  </a:lnTo>
                  <a:lnTo>
                    <a:pt x="118" y="213"/>
                  </a:lnTo>
                  <a:lnTo>
                    <a:pt x="119" y="213"/>
                  </a:lnTo>
                  <a:lnTo>
                    <a:pt x="119" y="212"/>
                  </a:lnTo>
                  <a:lnTo>
                    <a:pt x="120" y="212"/>
                  </a:lnTo>
                  <a:lnTo>
                    <a:pt x="120" y="209"/>
                  </a:lnTo>
                  <a:lnTo>
                    <a:pt x="124" y="209"/>
                  </a:lnTo>
                  <a:lnTo>
                    <a:pt x="124" y="207"/>
                  </a:lnTo>
                  <a:lnTo>
                    <a:pt x="125" y="207"/>
                  </a:lnTo>
                  <a:lnTo>
                    <a:pt x="125" y="205"/>
                  </a:lnTo>
                  <a:lnTo>
                    <a:pt x="126" y="205"/>
                  </a:lnTo>
                  <a:lnTo>
                    <a:pt x="126" y="205"/>
                  </a:lnTo>
                  <a:lnTo>
                    <a:pt x="126" y="205"/>
                  </a:lnTo>
                  <a:lnTo>
                    <a:pt x="126" y="205"/>
                  </a:lnTo>
                  <a:lnTo>
                    <a:pt x="127" y="205"/>
                  </a:lnTo>
                  <a:lnTo>
                    <a:pt x="127" y="204"/>
                  </a:lnTo>
                  <a:lnTo>
                    <a:pt x="128" y="204"/>
                  </a:lnTo>
                  <a:lnTo>
                    <a:pt x="128" y="200"/>
                  </a:lnTo>
                  <a:lnTo>
                    <a:pt x="129" y="200"/>
                  </a:lnTo>
                  <a:lnTo>
                    <a:pt x="129" y="197"/>
                  </a:lnTo>
                  <a:lnTo>
                    <a:pt x="130" y="197"/>
                  </a:lnTo>
                  <a:lnTo>
                    <a:pt x="130" y="194"/>
                  </a:lnTo>
                  <a:lnTo>
                    <a:pt x="131" y="194"/>
                  </a:lnTo>
                  <a:lnTo>
                    <a:pt x="131" y="192"/>
                  </a:lnTo>
                  <a:lnTo>
                    <a:pt x="132" y="192"/>
                  </a:lnTo>
                  <a:lnTo>
                    <a:pt x="132" y="190"/>
                  </a:lnTo>
                  <a:lnTo>
                    <a:pt x="134" y="190"/>
                  </a:lnTo>
                  <a:lnTo>
                    <a:pt x="134" y="189"/>
                  </a:lnTo>
                  <a:lnTo>
                    <a:pt x="142" y="189"/>
                  </a:lnTo>
                  <a:lnTo>
                    <a:pt x="142" y="187"/>
                  </a:lnTo>
                  <a:lnTo>
                    <a:pt x="143" y="187"/>
                  </a:lnTo>
                  <a:lnTo>
                    <a:pt x="143" y="187"/>
                  </a:lnTo>
                  <a:lnTo>
                    <a:pt x="146" y="187"/>
                  </a:lnTo>
                  <a:lnTo>
                    <a:pt x="146" y="185"/>
                  </a:lnTo>
                  <a:lnTo>
                    <a:pt x="146" y="185"/>
                  </a:lnTo>
                  <a:lnTo>
                    <a:pt x="146" y="184"/>
                  </a:lnTo>
                  <a:lnTo>
                    <a:pt x="147" y="184"/>
                  </a:lnTo>
                  <a:lnTo>
                    <a:pt x="147" y="182"/>
                  </a:lnTo>
                  <a:lnTo>
                    <a:pt x="148" y="182"/>
                  </a:lnTo>
                  <a:lnTo>
                    <a:pt x="148" y="180"/>
                  </a:lnTo>
                  <a:lnTo>
                    <a:pt x="148" y="180"/>
                  </a:lnTo>
                  <a:lnTo>
                    <a:pt x="148" y="179"/>
                  </a:lnTo>
                  <a:lnTo>
                    <a:pt x="150" y="179"/>
                  </a:lnTo>
                  <a:lnTo>
                    <a:pt x="150" y="177"/>
                  </a:lnTo>
                  <a:lnTo>
                    <a:pt x="157" y="177"/>
                  </a:lnTo>
                  <a:lnTo>
                    <a:pt x="157" y="175"/>
                  </a:lnTo>
                  <a:lnTo>
                    <a:pt x="161" y="175"/>
                  </a:lnTo>
                  <a:lnTo>
                    <a:pt x="161" y="174"/>
                  </a:lnTo>
                  <a:lnTo>
                    <a:pt x="162" y="174"/>
                  </a:lnTo>
                  <a:lnTo>
                    <a:pt x="162" y="174"/>
                  </a:lnTo>
                  <a:lnTo>
                    <a:pt x="167" y="174"/>
                  </a:lnTo>
                  <a:lnTo>
                    <a:pt x="167" y="172"/>
                  </a:lnTo>
                  <a:lnTo>
                    <a:pt x="169" y="172"/>
                  </a:lnTo>
                  <a:lnTo>
                    <a:pt x="169" y="170"/>
                  </a:lnTo>
                  <a:lnTo>
                    <a:pt x="169" y="170"/>
                  </a:lnTo>
                  <a:lnTo>
                    <a:pt x="169" y="168"/>
                  </a:lnTo>
                  <a:lnTo>
                    <a:pt x="170" y="168"/>
                  </a:lnTo>
                  <a:lnTo>
                    <a:pt x="170" y="167"/>
                  </a:lnTo>
                  <a:lnTo>
                    <a:pt x="171" y="167"/>
                  </a:lnTo>
                  <a:lnTo>
                    <a:pt x="171" y="165"/>
                  </a:lnTo>
                  <a:lnTo>
                    <a:pt x="172" y="165"/>
                  </a:lnTo>
                  <a:lnTo>
                    <a:pt x="172" y="163"/>
                  </a:lnTo>
                  <a:lnTo>
                    <a:pt x="172" y="163"/>
                  </a:lnTo>
                  <a:lnTo>
                    <a:pt x="172" y="163"/>
                  </a:lnTo>
                  <a:lnTo>
                    <a:pt x="180" y="163"/>
                  </a:lnTo>
                  <a:lnTo>
                    <a:pt x="180" y="162"/>
                  </a:lnTo>
                  <a:lnTo>
                    <a:pt x="181" y="162"/>
                  </a:lnTo>
                  <a:lnTo>
                    <a:pt x="181" y="160"/>
                  </a:lnTo>
                  <a:lnTo>
                    <a:pt x="183" y="160"/>
                  </a:lnTo>
                  <a:lnTo>
                    <a:pt x="183" y="158"/>
                  </a:lnTo>
                  <a:lnTo>
                    <a:pt x="184" y="158"/>
                  </a:lnTo>
                  <a:lnTo>
                    <a:pt x="184" y="157"/>
                  </a:lnTo>
                  <a:lnTo>
                    <a:pt x="185" y="157"/>
                  </a:lnTo>
                  <a:lnTo>
                    <a:pt x="185" y="155"/>
                  </a:lnTo>
                  <a:lnTo>
                    <a:pt x="187" y="155"/>
                  </a:lnTo>
                  <a:lnTo>
                    <a:pt x="187" y="153"/>
                  </a:lnTo>
                  <a:lnTo>
                    <a:pt x="188" y="153"/>
                  </a:lnTo>
                  <a:lnTo>
                    <a:pt x="188" y="151"/>
                  </a:lnTo>
                  <a:lnTo>
                    <a:pt x="191" y="151"/>
                  </a:lnTo>
                  <a:lnTo>
                    <a:pt x="191" y="150"/>
                  </a:lnTo>
                  <a:lnTo>
                    <a:pt x="193" y="150"/>
                  </a:lnTo>
                  <a:lnTo>
                    <a:pt x="193" y="148"/>
                  </a:lnTo>
                  <a:lnTo>
                    <a:pt x="201" y="148"/>
                  </a:lnTo>
                  <a:lnTo>
                    <a:pt x="201" y="146"/>
                  </a:lnTo>
                  <a:lnTo>
                    <a:pt x="202" y="146"/>
                  </a:lnTo>
                  <a:lnTo>
                    <a:pt x="202" y="145"/>
                  </a:lnTo>
                  <a:lnTo>
                    <a:pt x="203" y="145"/>
                  </a:lnTo>
                  <a:lnTo>
                    <a:pt x="203" y="143"/>
                  </a:lnTo>
                  <a:lnTo>
                    <a:pt x="206" y="143"/>
                  </a:lnTo>
                  <a:lnTo>
                    <a:pt x="206" y="141"/>
                  </a:lnTo>
                  <a:lnTo>
                    <a:pt x="209" y="141"/>
                  </a:lnTo>
                  <a:lnTo>
                    <a:pt x="209" y="140"/>
                  </a:lnTo>
                  <a:lnTo>
                    <a:pt x="210" y="140"/>
                  </a:lnTo>
                  <a:lnTo>
                    <a:pt x="210" y="138"/>
                  </a:lnTo>
                  <a:lnTo>
                    <a:pt x="216" y="138"/>
                  </a:lnTo>
                  <a:lnTo>
                    <a:pt x="216" y="134"/>
                  </a:lnTo>
                  <a:lnTo>
                    <a:pt x="217" y="134"/>
                  </a:lnTo>
                  <a:lnTo>
                    <a:pt x="217" y="133"/>
                  </a:lnTo>
                  <a:lnTo>
                    <a:pt x="220" y="133"/>
                  </a:lnTo>
                  <a:lnTo>
                    <a:pt x="220" y="131"/>
                  </a:lnTo>
                  <a:lnTo>
                    <a:pt x="220" y="131"/>
                  </a:lnTo>
                  <a:lnTo>
                    <a:pt x="220" y="131"/>
                  </a:lnTo>
                  <a:lnTo>
                    <a:pt x="222" y="131"/>
                  </a:lnTo>
                  <a:lnTo>
                    <a:pt x="222" y="128"/>
                  </a:lnTo>
                  <a:lnTo>
                    <a:pt x="224" y="128"/>
                  </a:lnTo>
                  <a:lnTo>
                    <a:pt x="224" y="126"/>
                  </a:lnTo>
                  <a:lnTo>
                    <a:pt x="228" y="126"/>
                  </a:lnTo>
                  <a:lnTo>
                    <a:pt x="228" y="122"/>
                  </a:lnTo>
                  <a:lnTo>
                    <a:pt x="230" y="122"/>
                  </a:lnTo>
                  <a:lnTo>
                    <a:pt x="230" y="121"/>
                  </a:lnTo>
                  <a:lnTo>
                    <a:pt x="231" y="121"/>
                  </a:lnTo>
                  <a:lnTo>
                    <a:pt x="231" y="119"/>
                  </a:lnTo>
                  <a:lnTo>
                    <a:pt x="231" y="119"/>
                  </a:lnTo>
                  <a:lnTo>
                    <a:pt x="231" y="119"/>
                  </a:lnTo>
                  <a:lnTo>
                    <a:pt x="232" y="119"/>
                  </a:lnTo>
                  <a:lnTo>
                    <a:pt x="232" y="115"/>
                  </a:lnTo>
                  <a:lnTo>
                    <a:pt x="233" y="115"/>
                  </a:lnTo>
                  <a:lnTo>
                    <a:pt x="233" y="114"/>
                  </a:lnTo>
                  <a:lnTo>
                    <a:pt x="233" y="114"/>
                  </a:lnTo>
                  <a:lnTo>
                    <a:pt x="233" y="108"/>
                  </a:lnTo>
                  <a:lnTo>
                    <a:pt x="233" y="108"/>
                  </a:lnTo>
                  <a:lnTo>
                    <a:pt x="233" y="107"/>
                  </a:lnTo>
                  <a:lnTo>
                    <a:pt x="234" y="107"/>
                  </a:lnTo>
                  <a:lnTo>
                    <a:pt x="234" y="105"/>
                  </a:lnTo>
                  <a:lnTo>
                    <a:pt x="235" y="105"/>
                  </a:lnTo>
                  <a:lnTo>
                    <a:pt x="235" y="103"/>
                  </a:lnTo>
                  <a:lnTo>
                    <a:pt x="236" y="103"/>
                  </a:lnTo>
                  <a:lnTo>
                    <a:pt x="236" y="102"/>
                  </a:lnTo>
                  <a:lnTo>
                    <a:pt x="237" y="102"/>
                  </a:lnTo>
                  <a:lnTo>
                    <a:pt x="237" y="100"/>
                  </a:lnTo>
                  <a:lnTo>
                    <a:pt x="245" y="100"/>
                  </a:lnTo>
                  <a:lnTo>
                    <a:pt x="245" y="98"/>
                  </a:lnTo>
                  <a:lnTo>
                    <a:pt x="247" y="98"/>
                  </a:lnTo>
                  <a:lnTo>
                    <a:pt x="247" y="96"/>
                  </a:lnTo>
                  <a:lnTo>
                    <a:pt x="248" y="96"/>
                  </a:lnTo>
                  <a:lnTo>
                    <a:pt x="248" y="95"/>
                  </a:lnTo>
                  <a:lnTo>
                    <a:pt x="249" y="95"/>
                  </a:lnTo>
                  <a:lnTo>
                    <a:pt x="249" y="93"/>
                  </a:lnTo>
                  <a:lnTo>
                    <a:pt x="249" y="93"/>
                  </a:lnTo>
                  <a:lnTo>
                    <a:pt x="249" y="91"/>
                  </a:lnTo>
                  <a:lnTo>
                    <a:pt x="250" y="91"/>
                  </a:lnTo>
                  <a:lnTo>
                    <a:pt x="250" y="89"/>
                  </a:lnTo>
                  <a:lnTo>
                    <a:pt x="251" y="89"/>
                  </a:lnTo>
                  <a:lnTo>
                    <a:pt x="251" y="88"/>
                  </a:lnTo>
                  <a:lnTo>
                    <a:pt x="252" y="88"/>
                  </a:lnTo>
                  <a:lnTo>
                    <a:pt x="252" y="86"/>
                  </a:lnTo>
                  <a:lnTo>
                    <a:pt x="253" y="86"/>
                  </a:lnTo>
                  <a:lnTo>
                    <a:pt x="253" y="84"/>
                  </a:lnTo>
                  <a:lnTo>
                    <a:pt x="257" y="84"/>
                  </a:lnTo>
                  <a:lnTo>
                    <a:pt x="257" y="82"/>
                  </a:lnTo>
                  <a:lnTo>
                    <a:pt x="257" y="82"/>
                  </a:lnTo>
                  <a:lnTo>
                    <a:pt x="257" y="82"/>
                  </a:lnTo>
                  <a:lnTo>
                    <a:pt x="262" y="82"/>
                  </a:lnTo>
                  <a:lnTo>
                    <a:pt x="262" y="81"/>
                  </a:lnTo>
                  <a:lnTo>
                    <a:pt x="264" y="81"/>
                  </a:lnTo>
                  <a:lnTo>
                    <a:pt x="264" y="79"/>
                  </a:lnTo>
                  <a:lnTo>
                    <a:pt x="266" y="79"/>
                  </a:lnTo>
                  <a:lnTo>
                    <a:pt x="266" y="77"/>
                  </a:lnTo>
                  <a:lnTo>
                    <a:pt x="267" y="77"/>
                  </a:lnTo>
                  <a:lnTo>
                    <a:pt x="267" y="75"/>
                  </a:lnTo>
                  <a:lnTo>
                    <a:pt x="269" y="75"/>
                  </a:lnTo>
                  <a:lnTo>
                    <a:pt x="269" y="74"/>
                  </a:lnTo>
                  <a:lnTo>
                    <a:pt x="271" y="74"/>
                  </a:lnTo>
                  <a:lnTo>
                    <a:pt x="271" y="72"/>
                  </a:lnTo>
                  <a:lnTo>
                    <a:pt x="275" y="72"/>
                  </a:lnTo>
                  <a:lnTo>
                    <a:pt x="275" y="70"/>
                  </a:lnTo>
                  <a:lnTo>
                    <a:pt x="278" y="70"/>
                  </a:lnTo>
                  <a:lnTo>
                    <a:pt x="278" y="68"/>
                  </a:lnTo>
                  <a:lnTo>
                    <a:pt x="280" y="68"/>
                  </a:lnTo>
                  <a:lnTo>
                    <a:pt x="280" y="66"/>
                  </a:lnTo>
                  <a:lnTo>
                    <a:pt x="285" y="66"/>
                  </a:lnTo>
                  <a:lnTo>
                    <a:pt x="285" y="65"/>
                  </a:lnTo>
                  <a:lnTo>
                    <a:pt x="285" y="65"/>
                  </a:lnTo>
                  <a:lnTo>
                    <a:pt x="285" y="63"/>
                  </a:lnTo>
                  <a:lnTo>
                    <a:pt x="285" y="63"/>
                  </a:lnTo>
                  <a:lnTo>
                    <a:pt x="285" y="61"/>
                  </a:lnTo>
                  <a:lnTo>
                    <a:pt x="287" y="61"/>
                  </a:lnTo>
                  <a:lnTo>
                    <a:pt x="287" y="59"/>
                  </a:lnTo>
                  <a:lnTo>
                    <a:pt x="288" y="59"/>
                  </a:lnTo>
                  <a:lnTo>
                    <a:pt x="288" y="58"/>
                  </a:lnTo>
                  <a:lnTo>
                    <a:pt x="299" y="58"/>
                  </a:lnTo>
                  <a:lnTo>
                    <a:pt x="299" y="56"/>
                  </a:lnTo>
                  <a:lnTo>
                    <a:pt x="300" y="56"/>
                  </a:lnTo>
                  <a:lnTo>
                    <a:pt x="300" y="54"/>
                  </a:lnTo>
                  <a:lnTo>
                    <a:pt x="301" y="54"/>
                  </a:lnTo>
                  <a:lnTo>
                    <a:pt x="301" y="52"/>
                  </a:lnTo>
                  <a:lnTo>
                    <a:pt x="301" y="52"/>
                  </a:lnTo>
                  <a:lnTo>
                    <a:pt x="301" y="51"/>
                  </a:lnTo>
                  <a:lnTo>
                    <a:pt x="302" y="51"/>
                  </a:lnTo>
                  <a:lnTo>
                    <a:pt x="302" y="49"/>
                  </a:lnTo>
                  <a:lnTo>
                    <a:pt x="303" y="49"/>
                  </a:lnTo>
                  <a:lnTo>
                    <a:pt x="303" y="47"/>
                  </a:lnTo>
                  <a:lnTo>
                    <a:pt x="305" y="47"/>
                  </a:lnTo>
                  <a:lnTo>
                    <a:pt x="305" y="45"/>
                  </a:lnTo>
                  <a:lnTo>
                    <a:pt x="306" y="45"/>
                  </a:lnTo>
                  <a:lnTo>
                    <a:pt x="306" y="44"/>
                  </a:lnTo>
                  <a:lnTo>
                    <a:pt x="307" y="44"/>
                  </a:lnTo>
                  <a:lnTo>
                    <a:pt x="307" y="42"/>
                  </a:lnTo>
                  <a:lnTo>
                    <a:pt x="311" y="42"/>
                  </a:lnTo>
                  <a:lnTo>
                    <a:pt x="311" y="40"/>
                  </a:lnTo>
                  <a:lnTo>
                    <a:pt x="311" y="40"/>
                  </a:lnTo>
                  <a:lnTo>
                    <a:pt x="311" y="38"/>
                  </a:lnTo>
                  <a:lnTo>
                    <a:pt x="317" y="38"/>
                  </a:lnTo>
                  <a:lnTo>
                    <a:pt x="317" y="36"/>
                  </a:lnTo>
                  <a:lnTo>
                    <a:pt x="329" y="36"/>
                  </a:lnTo>
                  <a:lnTo>
                    <a:pt x="329" y="35"/>
                  </a:lnTo>
                  <a:lnTo>
                    <a:pt x="345" y="35"/>
                  </a:lnTo>
                  <a:lnTo>
                    <a:pt x="345" y="33"/>
                  </a:lnTo>
                  <a:lnTo>
                    <a:pt x="347" y="33"/>
                  </a:lnTo>
                  <a:lnTo>
                    <a:pt x="347" y="33"/>
                  </a:lnTo>
                  <a:lnTo>
                    <a:pt x="350" y="33"/>
                  </a:lnTo>
                  <a:lnTo>
                    <a:pt x="350" y="31"/>
                  </a:lnTo>
                  <a:lnTo>
                    <a:pt x="358" y="31"/>
                  </a:lnTo>
                  <a:lnTo>
                    <a:pt x="358" y="31"/>
                  </a:lnTo>
                  <a:lnTo>
                    <a:pt x="369" y="31"/>
                  </a:lnTo>
                  <a:lnTo>
                    <a:pt x="369" y="29"/>
                  </a:lnTo>
                  <a:lnTo>
                    <a:pt x="399" y="29"/>
                  </a:lnTo>
                  <a:lnTo>
                    <a:pt x="399" y="27"/>
                  </a:lnTo>
                  <a:lnTo>
                    <a:pt x="409" y="27"/>
                  </a:lnTo>
                  <a:lnTo>
                    <a:pt x="409" y="26"/>
                  </a:lnTo>
                  <a:lnTo>
                    <a:pt x="411" y="26"/>
                  </a:lnTo>
                  <a:lnTo>
                    <a:pt x="411" y="24"/>
                  </a:lnTo>
                  <a:lnTo>
                    <a:pt x="439" y="24"/>
                  </a:lnTo>
                  <a:lnTo>
                    <a:pt x="439" y="22"/>
                  </a:lnTo>
                  <a:lnTo>
                    <a:pt x="442" y="22"/>
                  </a:lnTo>
                  <a:lnTo>
                    <a:pt x="442" y="22"/>
                  </a:lnTo>
                  <a:lnTo>
                    <a:pt x="460" y="22"/>
                  </a:lnTo>
                  <a:lnTo>
                    <a:pt x="460" y="20"/>
                  </a:lnTo>
                  <a:lnTo>
                    <a:pt x="475" y="20"/>
                  </a:lnTo>
                  <a:lnTo>
                    <a:pt x="475" y="18"/>
                  </a:lnTo>
                  <a:lnTo>
                    <a:pt x="475" y="18"/>
                  </a:lnTo>
                  <a:lnTo>
                    <a:pt x="475" y="18"/>
                  </a:lnTo>
                  <a:lnTo>
                    <a:pt x="476" y="18"/>
                  </a:lnTo>
                  <a:lnTo>
                    <a:pt x="476" y="16"/>
                  </a:lnTo>
                  <a:lnTo>
                    <a:pt x="481" y="16"/>
                  </a:lnTo>
                  <a:lnTo>
                    <a:pt x="481" y="16"/>
                  </a:lnTo>
                  <a:lnTo>
                    <a:pt x="486" y="16"/>
                  </a:lnTo>
                  <a:lnTo>
                    <a:pt x="486" y="14"/>
                  </a:lnTo>
                  <a:lnTo>
                    <a:pt x="503" y="14"/>
                  </a:lnTo>
                  <a:lnTo>
                    <a:pt x="503" y="12"/>
                  </a:lnTo>
                  <a:lnTo>
                    <a:pt x="520" y="12"/>
                  </a:lnTo>
                  <a:lnTo>
                    <a:pt x="520" y="10"/>
                  </a:lnTo>
                  <a:lnTo>
                    <a:pt x="522" y="10"/>
                  </a:lnTo>
                  <a:lnTo>
                    <a:pt x="522" y="8"/>
                  </a:lnTo>
                  <a:lnTo>
                    <a:pt x="534" y="8"/>
                  </a:lnTo>
                  <a:lnTo>
                    <a:pt x="534" y="6"/>
                  </a:lnTo>
                  <a:lnTo>
                    <a:pt x="540" y="6"/>
                  </a:lnTo>
                  <a:lnTo>
                    <a:pt x="540" y="4"/>
                  </a:lnTo>
                  <a:lnTo>
                    <a:pt x="552" y="4"/>
                  </a:lnTo>
                  <a:lnTo>
                    <a:pt x="552" y="2"/>
                  </a:lnTo>
                  <a:lnTo>
                    <a:pt x="561" y="2"/>
                  </a:lnTo>
                  <a:lnTo>
                    <a:pt x="561" y="0"/>
                  </a:lnTo>
                  <a:lnTo>
                    <a:pt x="574" y="0"/>
                  </a:lnTo>
                  <a:lnTo>
                    <a:pt x="574" y="0"/>
                  </a:lnTo>
                  <a:lnTo>
                    <a:pt x="574" y="0"/>
                  </a:lnTo>
                </a:path>
              </a:pathLst>
            </a:custGeom>
            <a:noFill/>
            <a:ln w="28575">
              <a:solidFill>
                <a:srgbClr val="26AB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19396971"/>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Box 271">
            <a:extLst>
              <a:ext uri="{FF2B5EF4-FFF2-40B4-BE49-F238E27FC236}">
                <a16:creationId xmlns:a16="http://schemas.microsoft.com/office/drawing/2014/main" id="{4AC439A1-C9C9-960F-799D-7ECBBF4FAD85}"/>
              </a:ext>
            </a:extLst>
          </p:cNvPr>
          <p:cNvSpPr txBox="1"/>
          <p:nvPr/>
        </p:nvSpPr>
        <p:spPr>
          <a:xfrm>
            <a:off x="161855" y="501639"/>
            <a:ext cx="1745991" cy="2246769"/>
          </a:xfrm>
          <a:prstGeom prst="rect">
            <a:avLst/>
          </a:prstGeom>
          <a:noFill/>
        </p:spPr>
        <p:txBody>
          <a:bodyPr wrap="none" rtlCol="0">
            <a:spAutoFit/>
          </a:bodyPr>
          <a:lstStyle/>
          <a:p>
            <a:pPr algn="ctr" fontAlgn="auto">
              <a:spcBef>
                <a:spcPts val="0"/>
              </a:spcBef>
              <a:spcAft>
                <a:spcPts val="0"/>
              </a:spcAft>
            </a:pPr>
            <a:r>
              <a:rPr lang="en-US" sz="2800" i="0" dirty="0">
                <a:solidFill>
                  <a:prstClr val="white"/>
                </a:solidFill>
                <a:latin typeface="Arial" panose="020B0604020202020204" pitchFamily="34" charset="0"/>
                <a:ea typeface="+mn-ea"/>
                <a:cs typeface="Arial" panose="020B0604020202020204" pitchFamily="34" charset="0"/>
              </a:rPr>
              <a:t>5-Year</a:t>
            </a:r>
          </a:p>
          <a:p>
            <a:pPr algn="ctr" fontAlgn="auto">
              <a:spcBef>
                <a:spcPts val="0"/>
              </a:spcBef>
              <a:spcAft>
                <a:spcPts val="0"/>
              </a:spcAft>
            </a:pPr>
            <a:r>
              <a:rPr lang="en-US" sz="2800" i="0" dirty="0">
                <a:solidFill>
                  <a:prstClr val="white"/>
                </a:solidFill>
                <a:latin typeface="Arial" panose="020B0604020202020204" pitchFamily="34" charset="0"/>
                <a:ea typeface="+mn-ea"/>
                <a:cs typeface="Arial" panose="020B0604020202020204" pitchFamily="34" charset="0"/>
              </a:rPr>
              <a:t>Death</a:t>
            </a:r>
          </a:p>
          <a:p>
            <a:pPr algn="ctr" fontAlgn="auto">
              <a:spcBef>
                <a:spcPts val="0"/>
              </a:spcBef>
              <a:spcAft>
                <a:spcPts val="0"/>
              </a:spcAft>
            </a:pPr>
            <a:r>
              <a:rPr lang="en-US" sz="2800" i="0" dirty="0">
                <a:solidFill>
                  <a:prstClr val="white"/>
                </a:solidFill>
                <a:latin typeface="Arial" panose="020B0604020202020204" pitchFamily="34" charset="0"/>
                <a:ea typeface="+mn-ea"/>
                <a:cs typeface="Arial" panose="020B0604020202020204" pitchFamily="34" charset="0"/>
              </a:rPr>
              <a:t>or HFH</a:t>
            </a:r>
          </a:p>
          <a:p>
            <a:pPr algn="ctr" fontAlgn="auto">
              <a:spcBef>
                <a:spcPts val="0"/>
              </a:spcBef>
              <a:spcAft>
                <a:spcPts val="0"/>
              </a:spcAft>
            </a:pPr>
            <a:r>
              <a:rPr lang="en-US" sz="2800" b="0" i="0" dirty="0">
                <a:solidFill>
                  <a:prstClr val="white"/>
                </a:solidFill>
                <a:latin typeface="Arial" panose="020B0604020202020204" pitchFamily="34" charset="0"/>
                <a:ea typeface="+mn-ea"/>
                <a:cs typeface="Arial" panose="020B0604020202020204" pitchFamily="34" charset="0"/>
              </a:rPr>
              <a:t>Subgroup</a:t>
            </a:r>
          </a:p>
          <a:p>
            <a:pPr algn="ctr" fontAlgn="auto">
              <a:spcBef>
                <a:spcPts val="0"/>
              </a:spcBef>
              <a:spcAft>
                <a:spcPts val="0"/>
              </a:spcAft>
            </a:pPr>
            <a:r>
              <a:rPr lang="en-US" sz="2800" b="0" i="0" dirty="0">
                <a:solidFill>
                  <a:prstClr val="white"/>
                </a:solidFill>
                <a:latin typeface="Arial" panose="020B0604020202020204" pitchFamily="34" charset="0"/>
                <a:ea typeface="+mn-ea"/>
                <a:cs typeface="Arial" panose="020B0604020202020204" pitchFamily="34" charset="0"/>
              </a:rPr>
              <a:t>analysis</a:t>
            </a:r>
          </a:p>
        </p:txBody>
      </p:sp>
      <p:pic>
        <p:nvPicPr>
          <p:cNvPr id="273" name="Picture 272">
            <a:extLst>
              <a:ext uri="{FF2B5EF4-FFF2-40B4-BE49-F238E27FC236}">
                <a16:creationId xmlns:a16="http://schemas.microsoft.com/office/drawing/2014/main" id="{5F3608ED-E116-6DE2-7358-427307EA4375}"/>
              </a:ext>
            </a:extLst>
          </p:cNvPr>
          <p:cNvPicPr>
            <a:picLocks noChangeAspect="1"/>
          </p:cNvPicPr>
          <p:nvPr/>
        </p:nvPicPr>
        <p:blipFill rotWithShape="1">
          <a:blip r:embed="rId2"/>
          <a:srcRect t="19104" b="14030"/>
          <a:stretch/>
        </p:blipFill>
        <p:spPr bwMode="auto">
          <a:xfrm>
            <a:off x="0" y="0"/>
            <a:ext cx="1166926" cy="416560"/>
          </a:xfrm>
          <a:prstGeom prst="rect">
            <a:avLst/>
          </a:prstGeom>
          <a:noFill/>
          <a:ln w="9525">
            <a:noFill/>
            <a:miter lim="800000"/>
            <a:headEnd/>
            <a:tailEnd/>
          </a:ln>
        </p:spPr>
      </p:pic>
      <p:pic>
        <p:nvPicPr>
          <p:cNvPr id="6" name="Picture 5" descr="Calendar&#10;&#10;Description automatically generated with medium confidence">
            <a:extLst>
              <a:ext uri="{FF2B5EF4-FFF2-40B4-BE49-F238E27FC236}">
                <a16:creationId xmlns:a16="http://schemas.microsoft.com/office/drawing/2014/main" id="{9C426B2E-955D-19F9-CD7C-5DB32D969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973" y="0"/>
            <a:ext cx="7074291" cy="5143500"/>
          </a:xfrm>
          <a:prstGeom prst="rect">
            <a:avLst/>
          </a:prstGeom>
        </p:spPr>
      </p:pic>
    </p:spTree>
    <p:extLst>
      <p:ext uri="{BB962C8B-B14F-4D97-AF65-F5344CB8AC3E}">
        <p14:creationId xmlns:p14="http://schemas.microsoft.com/office/powerpoint/2010/main" val="57965518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75" name="Rectangle 74">
            <a:extLst>
              <a:ext uri="{FF2B5EF4-FFF2-40B4-BE49-F238E27FC236}">
                <a16:creationId xmlns:a16="http://schemas.microsoft.com/office/drawing/2014/main" id="{7EEC2479-EA3B-AF47-BA92-021F99137EB0}"/>
              </a:ext>
            </a:extLst>
          </p:cNvPr>
          <p:cNvSpPr/>
          <p:nvPr/>
        </p:nvSpPr>
        <p:spPr bwMode="auto">
          <a:xfrm>
            <a:off x="1863688" y="844446"/>
            <a:ext cx="6336177" cy="3054096"/>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panose="020B0604020202020204" pitchFamily="34" charset="0"/>
              <a:ea typeface="ヒラギノ角ゴ Pro W3" pitchFamily="-111" charset="-128"/>
              <a:cs typeface="Arial" panose="020B0604020202020204" pitchFamily="34" charset="0"/>
            </a:endParaRPr>
          </a:p>
        </p:txBody>
      </p:sp>
      <p:sp>
        <p:nvSpPr>
          <p:cNvPr id="9" name="Line 55">
            <a:extLst>
              <a:ext uri="{FF2B5EF4-FFF2-40B4-BE49-F238E27FC236}">
                <a16:creationId xmlns:a16="http://schemas.microsoft.com/office/drawing/2014/main" id="{F013AD8E-E41F-914F-93DD-66657F94003D}"/>
              </a:ext>
            </a:extLst>
          </p:cNvPr>
          <p:cNvSpPr>
            <a:spLocks noChangeShapeType="1"/>
          </p:cNvSpPr>
          <p:nvPr/>
        </p:nvSpPr>
        <p:spPr bwMode="auto">
          <a:xfrm>
            <a:off x="1863689" y="845361"/>
            <a:ext cx="0" cy="305318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0" name="Line 56">
            <a:extLst>
              <a:ext uri="{FF2B5EF4-FFF2-40B4-BE49-F238E27FC236}">
                <a16:creationId xmlns:a16="http://schemas.microsoft.com/office/drawing/2014/main" id="{93F939D5-200C-2644-9695-C9BE90627335}"/>
              </a:ext>
            </a:extLst>
          </p:cNvPr>
          <p:cNvSpPr>
            <a:spLocks noChangeShapeType="1"/>
          </p:cNvSpPr>
          <p:nvPr/>
        </p:nvSpPr>
        <p:spPr bwMode="auto">
          <a:xfrm flipH="1">
            <a:off x="1763219" y="3898542"/>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2" name="Line 57">
            <a:extLst>
              <a:ext uri="{FF2B5EF4-FFF2-40B4-BE49-F238E27FC236}">
                <a16:creationId xmlns:a16="http://schemas.microsoft.com/office/drawing/2014/main" id="{AE47C739-F25C-D842-A834-C3DE5C9D7568}"/>
              </a:ext>
            </a:extLst>
          </p:cNvPr>
          <p:cNvSpPr>
            <a:spLocks noChangeShapeType="1"/>
          </p:cNvSpPr>
          <p:nvPr/>
        </p:nvSpPr>
        <p:spPr bwMode="auto">
          <a:xfrm flipH="1">
            <a:off x="1763219" y="3286909"/>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3" name="Line 58">
            <a:extLst>
              <a:ext uri="{FF2B5EF4-FFF2-40B4-BE49-F238E27FC236}">
                <a16:creationId xmlns:a16="http://schemas.microsoft.com/office/drawing/2014/main" id="{018A1BF5-0840-234F-A507-EA5A66BBDFA6}"/>
              </a:ext>
            </a:extLst>
          </p:cNvPr>
          <p:cNvSpPr>
            <a:spLocks noChangeShapeType="1"/>
          </p:cNvSpPr>
          <p:nvPr/>
        </p:nvSpPr>
        <p:spPr bwMode="auto">
          <a:xfrm flipH="1">
            <a:off x="1763219" y="2674031"/>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4" name="Line 59">
            <a:extLst>
              <a:ext uri="{FF2B5EF4-FFF2-40B4-BE49-F238E27FC236}">
                <a16:creationId xmlns:a16="http://schemas.microsoft.com/office/drawing/2014/main" id="{E083FE27-FBC2-144A-94A0-B018F68E1956}"/>
              </a:ext>
            </a:extLst>
          </p:cNvPr>
          <p:cNvSpPr>
            <a:spLocks noChangeShapeType="1"/>
          </p:cNvSpPr>
          <p:nvPr/>
        </p:nvSpPr>
        <p:spPr bwMode="auto">
          <a:xfrm flipH="1">
            <a:off x="1763219" y="2062398"/>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5" name="Line 60">
            <a:extLst>
              <a:ext uri="{FF2B5EF4-FFF2-40B4-BE49-F238E27FC236}">
                <a16:creationId xmlns:a16="http://schemas.microsoft.com/office/drawing/2014/main" id="{98B80630-C86F-F443-AFD3-65B43E8AD56A}"/>
              </a:ext>
            </a:extLst>
          </p:cNvPr>
          <p:cNvSpPr>
            <a:spLocks noChangeShapeType="1"/>
          </p:cNvSpPr>
          <p:nvPr/>
        </p:nvSpPr>
        <p:spPr bwMode="auto">
          <a:xfrm flipH="1">
            <a:off x="1763219" y="1456993"/>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6" name="Line 61">
            <a:extLst>
              <a:ext uri="{FF2B5EF4-FFF2-40B4-BE49-F238E27FC236}">
                <a16:creationId xmlns:a16="http://schemas.microsoft.com/office/drawing/2014/main" id="{633AD519-B8D7-ED4C-980A-318438AF9D8E}"/>
              </a:ext>
            </a:extLst>
          </p:cNvPr>
          <p:cNvSpPr>
            <a:spLocks noChangeShapeType="1"/>
          </p:cNvSpPr>
          <p:nvPr/>
        </p:nvSpPr>
        <p:spPr bwMode="auto">
          <a:xfrm flipH="1">
            <a:off x="1763219" y="845361"/>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8" name="Rectangle 63">
            <a:extLst>
              <a:ext uri="{FF2B5EF4-FFF2-40B4-BE49-F238E27FC236}">
                <a16:creationId xmlns:a16="http://schemas.microsoft.com/office/drawing/2014/main" id="{84BA9ED1-8227-D949-9A33-4B45B229C993}"/>
              </a:ext>
            </a:extLst>
          </p:cNvPr>
          <p:cNvSpPr>
            <a:spLocks noChangeArrowheads="1"/>
          </p:cNvSpPr>
          <p:nvPr/>
        </p:nvSpPr>
        <p:spPr bwMode="auto">
          <a:xfrm>
            <a:off x="1189128" y="3791866"/>
            <a:ext cx="5241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0%</a:t>
            </a:r>
          </a:p>
        </p:txBody>
      </p:sp>
      <p:sp>
        <p:nvSpPr>
          <p:cNvPr id="19" name="Rectangle 64">
            <a:extLst>
              <a:ext uri="{FF2B5EF4-FFF2-40B4-BE49-F238E27FC236}">
                <a16:creationId xmlns:a16="http://schemas.microsoft.com/office/drawing/2014/main" id="{18A72E06-7995-5242-B8EC-9D2639B5216F}"/>
              </a:ext>
            </a:extLst>
          </p:cNvPr>
          <p:cNvSpPr>
            <a:spLocks noChangeArrowheads="1"/>
          </p:cNvSpPr>
          <p:nvPr/>
        </p:nvSpPr>
        <p:spPr bwMode="auto">
          <a:xfrm>
            <a:off x="1147449" y="3180233"/>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20%</a:t>
            </a:r>
          </a:p>
        </p:txBody>
      </p:sp>
      <p:sp>
        <p:nvSpPr>
          <p:cNvPr id="20" name="Rectangle 65">
            <a:extLst>
              <a:ext uri="{FF2B5EF4-FFF2-40B4-BE49-F238E27FC236}">
                <a16:creationId xmlns:a16="http://schemas.microsoft.com/office/drawing/2014/main" id="{036A94BC-2301-324A-85D4-E08AD2EFE8B3}"/>
              </a:ext>
            </a:extLst>
          </p:cNvPr>
          <p:cNvSpPr>
            <a:spLocks noChangeArrowheads="1"/>
          </p:cNvSpPr>
          <p:nvPr/>
        </p:nvSpPr>
        <p:spPr bwMode="auto">
          <a:xfrm>
            <a:off x="1147449" y="2568600"/>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40%</a:t>
            </a:r>
          </a:p>
        </p:txBody>
      </p:sp>
      <p:sp>
        <p:nvSpPr>
          <p:cNvPr id="21" name="Rectangle 66">
            <a:extLst>
              <a:ext uri="{FF2B5EF4-FFF2-40B4-BE49-F238E27FC236}">
                <a16:creationId xmlns:a16="http://schemas.microsoft.com/office/drawing/2014/main" id="{532A5DF4-95C8-B941-AE35-117915F319E2}"/>
              </a:ext>
            </a:extLst>
          </p:cNvPr>
          <p:cNvSpPr>
            <a:spLocks noChangeArrowheads="1"/>
          </p:cNvSpPr>
          <p:nvPr/>
        </p:nvSpPr>
        <p:spPr bwMode="auto">
          <a:xfrm>
            <a:off x="1147449" y="1956967"/>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60%</a:t>
            </a:r>
          </a:p>
        </p:txBody>
      </p:sp>
      <p:sp>
        <p:nvSpPr>
          <p:cNvPr id="22" name="Rectangle 67">
            <a:extLst>
              <a:ext uri="{FF2B5EF4-FFF2-40B4-BE49-F238E27FC236}">
                <a16:creationId xmlns:a16="http://schemas.microsoft.com/office/drawing/2014/main" id="{1234B5B9-C02D-B84D-AF1E-97F7C6C27E05}"/>
              </a:ext>
            </a:extLst>
          </p:cNvPr>
          <p:cNvSpPr>
            <a:spLocks noChangeArrowheads="1"/>
          </p:cNvSpPr>
          <p:nvPr/>
        </p:nvSpPr>
        <p:spPr bwMode="auto">
          <a:xfrm>
            <a:off x="1147449" y="1351563"/>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80%</a:t>
            </a:r>
          </a:p>
        </p:txBody>
      </p:sp>
      <p:sp>
        <p:nvSpPr>
          <p:cNvPr id="23" name="Rectangle 68">
            <a:extLst>
              <a:ext uri="{FF2B5EF4-FFF2-40B4-BE49-F238E27FC236}">
                <a16:creationId xmlns:a16="http://schemas.microsoft.com/office/drawing/2014/main" id="{C3FFB569-56F2-0E4B-A7E9-B9D2127075C4}"/>
              </a:ext>
            </a:extLst>
          </p:cNvPr>
          <p:cNvSpPr>
            <a:spLocks noChangeArrowheads="1"/>
          </p:cNvSpPr>
          <p:nvPr/>
        </p:nvSpPr>
        <p:spPr bwMode="auto">
          <a:xfrm>
            <a:off x="1105770" y="747151"/>
            <a:ext cx="6075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     100%</a:t>
            </a:r>
          </a:p>
        </p:txBody>
      </p:sp>
      <p:sp>
        <p:nvSpPr>
          <p:cNvPr id="24" name="Line 69">
            <a:extLst>
              <a:ext uri="{FF2B5EF4-FFF2-40B4-BE49-F238E27FC236}">
                <a16:creationId xmlns:a16="http://schemas.microsoft.com/office/drawing/2014/main" id="{1F76174B-733E-2F47-9389-4B5EEF8124E5}"/>
              </a:ext>
            </a:extLst>
          </p:cNvPr>
          <p:cNvSpPr>
            <a:spLocks noChangeShapeType="1"/>
          </p:cNvSpPr>
          <p:nvPr/>
        </p:nvSpPr>
        <p:spPr bwMode="auto">
          <a:xfrm flipH="1">
            <a:off x="1863689" y="3898542"/>
            <a:ext cx="5795774"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44" name="TextBox 43">
            <a:extLst>
              <a:ext uri="{FF2B5EF4-FFF2-40B4-BE49-F238E27FC236}">
                <a16:creationId xmlns:a16="http://schemas.microsoft.com/office/drawing/2014/main" id="{BAAACDBE-8D9F-0F49-90DB-B00875AF630A}"/>
              </a:ext>
            </a:extLst>
          </p:cNvPr>
          <p:cNvSpPr txBox="1"/>
          <p:nvPr/>
        </p:nvSpPr>
        <p:spPr>
          <a:xfrm>
            <a:off x="7401863" y="1149644"/>
            <a:ext cx="76655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dirty="0">
                <a:solidFill>
                  <a:srgbClr val="FFFFFF"/>
                </a:solidFill>
                <a:latin typeface="Arial" panose="020B0604020202020204" pitchFamily="34" charset="0"/>
                <a:cs typeface="Arial" panose="020B0604020202020204" pitchFamily="34" charset="0"/>
              </a:rPr>
              <a:t>83.0</a:t>
            </a: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a:t>
            </a:r>
          </a:p>
        </p:txBody>
      </p:sp>
      <p:sp>
        <p:nvSpPr>
          <p:cNvPr id="45" name="TextBox 44">
            <a:extLst>
              <a:ext uri="{FF2B5EF4-FFF2-40B4-BE49-F238E27FC236}">
                <a16:creationId xmlns:a16="http://schemas.microsoft.com/office/drawing/2014/main" id="{1B8FACCC-B81D-4B44-980F-A8AF49D274F2}"/>
              </a:ext>
            </a:extLst>
          </p:cNvPr>
          <p:cNvSpPr txBox="1"/>
          <p:nvPr/>
        </p:nvSpPr>
        <p:spPr>
          <a:xfrm>
            <a:off x="7401863" y="1819010"/>
            <a:ext cx="76655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61.0%</a:t>
            </a:r>
          </a:p>
        </p:txBody>
      </p:sp>
      <p:sp>
        <p:nvSpPr>
          <p:cNvPr id="46" name="TextBox 45">
            <a:extLst>
              <a:ext uri="{FF2B5EF4-FFF2-40B4-BE49-F238E27FC236}">
                <a16:creationId xmlns:a16="http://schemas.microsoft.com/office/drawing/2014/main" id="{FD42A62A-3281-5648-AC5D-38DAFDDA7902}"/>
              </a:ext>
            </a:extLst>
          </p:cNvPr>
          <p:cNvSpPr txBox="1"/>
          <p:nvPr/>
        </p:nvSpPr>
        <p:spPr>
          <a:xfrm>
            <a:off x="5498102" y="2869145"/>
            <a:ext cx="1800494" cy="678071"/>
          </a:xfrm>
          <a:prstGeom prst="rect">
            <a:avLst/>
          </a:prstGeom>
          <a:noFill/>
        </p:spPr>
        <p:txBody>
          <a:bodyPr wrap="none" rtlCol="0">
            <a:sp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HR [95% CI] = </a:t>
            </a:r>
          </a:p>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0.49 [0.40-0.61]</a:t>
            </a:r>
          </a:p>
        </p:txBody>
      </p:sp>
      <p:sp>
        <p:nvSpPr>
          <p:cNvPr id="71" name="Text Box 21">
            <a:extLst>
              <a:ext uri="{FF2B5EF4-FFF2-40B4-BE49-F238E27FC236}">
                <a16:creationId xmlns:a16="http://schemas.microsoft.com/office/drawing/2014/main" id="{F09DB997-E382-254D-B736-46615F167FFE}"/>
              </a:ext>
            </a:extLst>
          </p:cNvPr>
          <p:cNvSpPr txBox="1">
            <a:spLocks noChangeArrowheads="1"/>
          </p:cNvSpPr>
          <p:nvPr/>
        </p:nvSpPr>
        <p:spPr bwMode="auto">
          <a:xfrm>
            <a:off x="2376625" y="928938"/>
            <a:ext cx="1622560" cy="30777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MitraClip + GDMT</a:t>
            </a:r>
          </a:p>
        </p:txBody>
      </p:sp>
      <p:sp>
        <p:nvSpPr>
          <p:cNvPr id="72" name="Text Box 22">
            <a:extLst>
              <a:ext uri="{FF2B5EF4-FFF2-40B4-BE49-F238E27FC236}">
                <a16:creationId xmlns:a16="http://schemas.microsoft.com/office/drawing/2014/main" id="{5DA8FD44-479D-DB4D-9106-24976E4DED49}"/>
              </a:ext>
            </a:extLst>
          </p:cNvPr>
          <p:cNvSpPr txBox="1">
            <a:spLocks noChangeArrowheads="1"/>
          </p:cNvSpPr>
          <p:nvPr/>
        </p:nvSpPr>
        <p:spPr bwMode="auto">
          <a:xfrm>
            <a:off x="2371966" y="1177152"/>
            <a:ext cx="1196097" cy="30777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a:t>
            </a:r>
          </a:p>
        </p:txBody>
      </p:sp>
      <p:sp>
        <p:nvSpPr>
          <p:cNvPr id="73" name="Line 23">
            <a:extLst>
              <a:ext uri="{FF2B5EF4-FFF2-40B4-BE49-F238E27FC236}">
                <a16:creationId xmlns:a16="http://schemas.microsoft.com/office/drawing/2014/main" id="{7AF7969F-4F4F-3240-97B0-E3559A6D4B9E}"/>
              </a:ext>
            </a:extLst>
          </p:cNvPr>
          <p:cNvSpPr>
            <a:spLocks noChangeShapeType="1"/>
          </p:cNvSpPr>
          <p:nvPr/>
        </p:nvSpPr>
        <p:spPr bwMode="auto">
          <a:xfrm>
            <a:off x="2097006" y="1076280"/>
            <a:ext cx="290106"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74" name="Line 24">
            <a:extLst>
              <a:ext uri="{FF2B5EF4-FFF2-40B4-BE49-F238E27FC236}">
                <a16:creationId xmlns:a16="http://schemas.microsoft.com/office/drawing/2014/main" id="{EF3DD7BC-F4CB-5543-8898-A46ED0A19341}"/>
              </a:ext>
            </a:extLst>
          </p:cNvPr>
          <p:cNvSpPr>
            <a:spLocks noChangeShapeType="1"/>
          </p:cNvSpPr>
          <p:nvPr/>
        </p:nvSpPr>
        <p:spPr bwMode="auto">
          <a:xfrm>
            <a:off x="2097006" y="1325552"/>
            <a:ext cx="290106" cy="0"/>
          </a:xfrm>
          <a:prstGeom prst="line">
            <a:avLst/>
          </a:prstGeom>
          <a:noFill/>
          <a:ln w="28575">
            <a:solidFill>
              <a:schemeClr val="bg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2" name="Line 32">
            <a:extLst>
              <a:ext uri="{FF2B5EF4-FFF2-40B4-BE49-F238E27FC236}">
                <a16:creationId xmlns:a16="http://schemas.microsoft.com/office/drawing/2014/main" id="{706C13B4-A2B0-A6CA-9D24-E5B44130B3B1}"/>
              </a:ext>
            </a:extLst>
          </p:cNvPr>
          <p:cNvSpPr>
            <a:spLocks noChangeShapeType="1"/>
          </p:cNvSpPr>
          <p:nvPr/>
        </p:nvSpPr>
        <p:spPr bwMode="auto">
          <a:xfrm>
            <a:off x="185878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3" name="Line 33">
            <a:extLst>
              <a:ext uri="{FF2B5EF4-FFF2-40B4-BE49-F238E27FC236}">
                <a16:creationId xmlns:a16="http://schemas.microsoft.com/office/drawing/2014/main" id="{3730C3ED-26C4-4A33-4097-62C331B747E6}"/>
              </a:ext>
            </a:extLst>
          </p:cNvPr>
          <p:cNvSpPr>
            <a:spLocks noChangeShapeType="1"/>
          </p:cNvSpPr>
          <p:nvPr/>
        </p:nvSpPr>
        <p:spPr bwMode="auto">
          <a:xfrm>
            <a:off x="241567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4" name="Line 34">
            <a:extLst>
              <a:ext uri="{FF2B5EF4-FFF2-40B4-BE49-F238E27FC236}">
                <a16:creationId xmlns:a16="http://schemas.microsoft.com/office/drawing/2014/main" id="{DC037D3F-8C7E-1D7E-44F0-C1043443A9AC}"/>
              </a:ext>
            </a:extLst>
          </p:cNvPr>
          <p:cNvSpPr>
            <a:spLocks noChangeShapeType="1"/>
          </p:cNvSpPr>
          <p:nvPr/>
        </p:nvSpPr>
        <p:spPr bwMode="auto">
          <a:xfrm>
            <a:off x="297256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7" name="Line 35">
            <a:extLst>
              <a:ext uri="{FF2B5EF4-FFF2-40B4-BE49-F238E27FC236}">
                <a16:creationId xmlns:a16="http://schemas.microsoft.com/office/drawing/2014/main" id="{A47CC7C1-1507-853F-1C14-479E8D78EE66}"/>
              </a:ext>
            </a:extLst>
          </p:cNvPr>
          <p:cNvSpPr>
            <a:spLocks noChangeShapeType="1"/>
          </p:cNvSpPr>
          <p:nvPr/>
        </p:nvSpPr>
        <p:spPr bwMode="auto">
          <a:xfrm>
            <a:off x="352945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8" name="Line 36">
            <a:extLst>
              <a:ext uri="{FF2B5EF4-FFF2-40B4-BE49-F238E27FC236}">
                <a16:creationId xmlns:a16="http://schemas.microsoft.com/office/drawing/2014/main" id="{FA86F38D-14C5-0E93-BB9A-2B61625B06D1}"/>
              </a:ext>
            </a:extLst>
          </p:cNvPr>
          <p:cNvSpPr>
            <a:spLocks noChangeShapeType="1"/>
          </p:cNvSpPr>
          <p:nvPr/>
        </p:nvSpPr>
        <p:spPr bwMode="auto">
          <a:xfrm>
            <a:off x="408634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1" name="Line 37">
            <a:extLst>
              <a:ext uri="{FF2B5EF4-FFF2-40B4-BE49-F238E27FC236}">
                <a16:creationId xmlns:a16="http://schemas.microsoft.com/office/drawing/2014/main" id="{C707A874-C5AF-D148-C77A-0C191C64C4FD}"/>
              </a:ext>
            </a:extLst>
          </p:cNvPr>
          <p:cNvSpPr>
            <a:spLocks noChangeShapeType="1"/>
          </p:cNvSpPr>
          <p:nvPr/>
        </p:nvSpPr>
        <p:spPr bwMode="auto">
          <a:xfrm>
            <a:off x="464323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2" name="Line 38">
            <a:extLst>
              <a:ext uri="{FF2B5EF4-FFF2-40B4-BE49-F238E27FC236}">
                <a16:creationId xmlns:a16="http://schemas.microsoft.com/office/drawing/2014/main" id="{B1FF7DCE-4F7C-E45C-0AF2-F5363766F693}"/>
              </a:ext>
            </a:extLst>
          </p:cNvPr>
          <p:cNvSpPr>
            <a:spLocks noChangeShapeType="1"/>
          </p:cNvSpPr>
          <p:nvPr/>
        </p:nvSpPr>
        <p:spPr bwMode="auto">
          <a:xfrm>
            <a:off x="520012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3" name="Rectangle 80">
            <a:extLst>
              <a:ext uri="{FF2B5EF4-FFF2-40B4-BE49-F238E27FC236}">
                <a16:creationId xmlns:a16="http://schemas.microsoft.com/office/drawing/2014/main" id="{561BA858-1CA4-AD20-7D45-548F0D4E06F5}"/>
              </a:ext>
            </a:extLst>
          </p:cNvPr>
          <p:cNvSpPr>
            <a:spLocks noChangeArrowheads="1"/>
          </p:cNvSpPr>
          <p:nvPr/>
        </p:nvSpPr>
        <p:spPr bwMode="auto">
          <a:xfrm>
            <a:off x="1787984" y="3979289"/>
            <a:ext cx="1377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0</a:t>
            </a:r>
          </a:p>
        </p:txBody>
      </p:sp>
      <p:sp>
        <p:nvSpPr>
          <p:cNvPr id="18435" name="Rectangle 81">
            <a:extLst>
              <a:ext uri="{FF2B5EF4-FFF2-40B4-BE49-F238E27FC236}">
                <a16:creationId xmlns:a16="http://schemas.microsoft.com/office/drawing/2014/main" id="{C92A1239-8417-2F36-9A33-980E88F62FE5}"/>
              </a:ext>
            </a:extLst>
          </p:cNvPr>
          <p:cNvSpPr>
            <a:spLocks noChangeArrowheads="1"/>
          </p:cNvSpPr>
          <p:nvPr/>
        </p:nvSpPr>
        <p:spPr bwMode="auto">
          <a:xfrm>
            <a:off x="2370116" y="397928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a:t>
            </a:r>
          </a:p>
        </p:txBody>
      </p:sp>
      <p:sp>
        <p:nvSpPr>
          <p:cNvPr id="18436" name="Rectangle 82">
            <a:extLst>
              <a:ext uri="{FF2B5EF4-FFF2-40B4-BE49-F238E27FC236}">
                <a16:creationId xmlns:a16="http://schemas.microsoft.com/office/drawing/2014/main" id="{1BC245F0-0C55-3A22-1230-A03A2C36B4B6}"/>
              </a:ext>
            </a:extLst>
          </p:cNvPr>
          <p:cNvSpPr>
            <a:spLocks noChangeArrowheads="1"/>
          </p:cNvSpPr>
          <p:nvPr/>
        </p:nvSpPr>
        <p:spPr bwMode="auto">
          <a:xfrm>
            <a:off x="2886755"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12</a:t>
            </a:r>
          </a:p>
        </p:txBody>
      </p:sp>
      <p:sp>
        <p:nvSpPr>
          <p:cNvPr id="18437" name="Rectangle 83">
            <a:extLst>
              <a:ext uri="{FF2B5EF4-FFF2-40B4-BE49-F238E27FC236}">
                <a16:creationId xmlns:a16="http://schemas.microsoft.com/office/drawing/2014/main" id="{E05FE2D1-9CE8-8BC3-7928-A86866949B24}"/>
              </a:ext>
            </a:extLst>
          </p:cNvPr>
          <p:cNvSpPr>
            <a:spLocks noChangeArrowheads="1"/>
          </p:cNvSpPr>
          <p:nvPr/>
        </p:nvSpPr>
        <p:spPr bwMode="auto">
          <a:xfrm>
            <a:off x="3443902"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18</a:t>
            </a:r>
          </a:p>
        </p:txBody>
      </p:sp>
      <p:sp>
        <p:nvSpPr>
          <p:cNvPr id="18438" name="Rectangle 84">
            <a:extLst>
              <a:ext uri="{FF2B5EF4-FFF2-40B4-BE49-F238E27FC236}">
                <a16:creationId xmlns:a16="http://schemas.microsoft.com/office/drawing/2014/main" id="{5AE18FEF-A975-6A60-AF73-3CCF0D619769}"/>
              </a:ext>
            </a:extLst>
          </p:cNvPr>
          <p:cNvSpPr>
            <a:spLocks noChangeArrowheads="1"/>
          </p:cNvSpPr>
          <p:nvPr/>
        </p:nvSpPr>
        <p:spPr bwMode="auto">
          <a:xfrm>
            <a:off x="4001049"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24</a:t>
            </a:r>
          </a:p>
        </p:txBody>
      </p:sp>
      <p:sp>
        <p:nvSpPr>
          <p:cNvPr id="18439" name="Rectangle 85">
            <a:extLst>
              <a:ext uri="{FF2B5EF4-FFF2-40B4-BE49-F238E27FC236}">
                <a16:creationId xmlns:a16="http://schemas.microsoft.com/office/drawing/2014/main" id="{F8CFA7DA-EDF0-379A-05C0-03EC2C97D87F}"/>
              </a:ext>
            </a:extLst>
          </p:cNvPr>
          <p:cNvSpPr>
            <a:spLocks noChangeArrowheads="1"/>
          </p:cNvSpPr>
          <p:nvPr/>
        </p:nvSpPr>
        <p:spPr bwMode="auto">
          <a:xfrm>
            <a:off x="4558196"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30</a:t>
            </a:r>
          </a:p>
        </p:txBody>
      </p:sp>
      <p:sp>
        <p:nvSpPr>
          <p:cNvPr id="18440" name="Rectangle 86">
            <a:extLst>
              <a:ext uri="{FF2B5EF4-FFF2-40B4-BE49-F238E27FC236}">
                <a16:creationId xmlns:a16="http://schemas.microsoft.com/office/drawing/2014/main" id="{B3462CE8-DAA1-2E91-1D89-835B7F8EF9D5}"/>
              </a:ext>
            </a:extLst>
          </p:cNvPr>
          <p:cNvSpPr>
            <a:spLocks noChangeArrowheads="1"/>
          </p:cNvSpPr>
          <p:nvPr/>
        </p:nvSpPr>
        <p:spPr bwMode="auto">
          <a:xfrm>
            <a:off x="5115343"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36</a:t>
            </a:r>
          </a:p>
        </p:txBody>
      </p:sp>
      <p:sp>
        <p:nvSpPr>
          <p:cNvPr id="18441" name="Line 39">
            <a:extLst>
              <a:ext uri="{FF2B5EF4-FFF2-40B4-BE49-F238E27FC236}">
                <a16:creationId xmlns:a16="http://schemas.microsoft.com/office/drawing/2014/main" id="{A95C843D-AEB9-3071-86C6-492B3D85B1B1}"/>
              </a:ext>
            </a:extLst>
          </p:cNvPr>
          <p:cNvSpPr>
            <a:spLocks noChangeShapeType="1"/>
          </p:cNvSpPr>
          <p:nvPr/>
        </p:nvSpPr>
        <p:spPr bwMode="auto">
          <a:xfrm>
            <a:off x="631390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2" name="Line 40">
            <a:extLst>
              <a:ext uri="{FF2B5EF4-FFF2-40B4-BE49-F238E27FC236}">
                <a16:creationId xmlns:a16="http://schemas.microsoft.com/office/drawing/2014/main" id="{1EB548C0-AA98-DD7B-1A11-809DDE75FD11}"/>
              </a:ext>
            </a:extLst>
          </p:cNvPr>
          <p:cNvSpPr>
            <a:spLocks noChangeShapeType="1"/>
          </p:cNvSpPr>
          <p:nvPr/>
        </p:nvSpPr>
        <p:spPr bwMode="auto">
          <a:xfrm>
            <a:off x="7427686"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3" name="Rectangle 87">
            <a:extLst>
              <a:ext uri="{FF2B5EF4-FFF2-40B4-BE49-F238E27FC236}">
                <a16:creationId xmlns:a16="http://schemas.microsoft.com/office/drawing/2014/main" id="{6265976F-2F5B-72ED-486B-C145F7B5F9DC}"/>
              </a:ext>
            </a:extLst>
          </p:cNvPr>
          <p:cNvSpPr>
            <a:spLocks noChangeArrowheads="1"/>
          </p:cNvSpPr>
          <p:nvPr/>
        </p:nvSpPr>
        <p:spPr bwMode="auto">
          <a:xfrm>
            <a:off x="6226462"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48</a:t>
            </a:r>
          </a:p>
        </p:txBody>
      </p:sp>
      <p:sp>
        <p:nvSpPr>
          <p:cNvPr id="18444" name="Rectangle 88">
            <a:extLst>
              <a:ext uri="{FF2B5EF4-FFF2-40B4-BE49-F238E27FC236}">
                <a16:creationId xmlns:a16="http://schemas.microsoft.com/office/drawing/2014/main" id="{1E9CB7C1-804B-EE67-E061-9D24FCC24420}"/>
              </a:ext>
            </a:extLst>
          </p:cNvPr>
          <p:cNvSpPr>
            <a:spLocks noChangeArrowheads="1"/>
          </p:cNvSpPr>
          <p:nvPr/>
        </p:nvSpPr>
        <p:spPr bwMode="auto">
          <a:xfrm>
            <a:off x="7340753"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60</a:t>
            </a:r>
          </a:p>
        </p:txBody>
      </p:sp>
      <p:sp>
        <p:nvSpPr>
          <p:cNvPr id="18445" name="Text Box 15">
            <a:extLst>
              <a:ext uri="{FF2B5EF4-FFF2-40B4-BE49-F238E27FC236}">
                <a16:creationId xmlns:a16="http://schemas.microsoft.com/office/drawing/2014/main" id="{4BAF050D-432D-9215-544B-C3DF0512E3A1}"/>
              </a:ext>
            </a:extLst>
          </p:cNvPr>
          <p:cNvSpPr txBox="1">
            <a:spLocks noChangeArrowheads="1"/>
          </p:cNvSpPr>
          <p:nvPr/>
        </p:nvSpPr>
        <p:spPr bwMode="auto">
          <a:xfrm>
            <a:off x="685238" y="4540945"/>
            <a:ext cx="954386"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MitraClip</a:t>
            </a:r>
          </a:p>
        </p:txBody>
      </p:sp>
      <p:sp>
        <p:nvSpPr>
          <p:cNvPr id="18446" name="Text Box 17">
            <a:extLst>
              <a:ext uri="{FF2B5EF4-FFF2-40B4-BE49-F238E27FC236}">
                <a16:creationId xmlns:a16="http://schemas.microsoft.com/office/drawing/2014/main" id="{4ADCFF38-AF1A-BA98-7A1D-8A6ED9E80DA2}"/>
              </a:ext>
            </a:extLst>
          </p:cNvPr>
          <p:cNvSpPr txBox="1">
            <a:spLocks noChangeArrowheads="1"/>
          </p:cNvSpPr>
          <p:nvPr/>
        </p:nvSpPr>
        <p:spPr bwMode="auto">
          <a:xfrm>
            <a:off x="851581" y="4714742"/>
            <a:ext cx="78804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GDMT</a:t>
            </a:r>
          </a:p>
        </p:txBody>
      </p:sp>
      <p:sp>
        <p:nvSpPr>
          <p:cNvPr id="18447" name="Text Box 65">
            <a:extLst>
              <a:ext uri="{FF2B5EF4-FFF2-40B4-BE49-F238E27FC236}">
                <a16:creationId xmlns:a16="http://schemas.microsoft.com/office/drawing/2014/main" id="{420F48E9-2539-683F-3623-70A209BEE650}"/>
              </a:ext>
            </a:extLst>
          </p:cNvPr>
          <p:cNvSpPr txBox="1">
            <a:spLocks noChangeArrowheads="1"/>
          </p:cNvSpPr>
          <p:nvPr/>
        </p:nvSpPr>
        <p:spPr bwMode="auto">
          <a:xfrm>
            <a:off x="1552344" y="4540945"/>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302</a:t>
            </a:r>
          </a:p>
        </p:txBody>
      </p:sp>
      <p:sp>
        <p:nvSpPr>
          <p:cNvPr id="18448" name="Text Box 67">
            <a:extLst>
              <a:ext uri="{FF2B5EF4-FFF2-40B4-BE49-F238E27FC236}">
                <a16:creationId xmlns:a16="http://schemas.microsoft.com/office/drawing/2014/main" id="{917082EE-6F71-60D0-46A2-858F19ED5578}"/>
              </a:ext>
            </a:extLst>
          </p:cNvPr>
          <p:cNvSpPr txBox="1">
            <a:spLocks noChangeArrowheads="1"/>
          </p:cNvSpPr>
          <p:nvPr/>
        </p:nvSpPr>
        <p:spPr bwMode="auto">
          <a:xfrm>
            <a:off x="2237232"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236</a:t>
            </a:r>
          </a:p>
        </p:txBody>
      </p:sp>
      <p:sp>
        <p:nvSpPr>
          <p:cNvPr id="18449" name="Text Box 69">
            <a:extLst>
              <a:ext uri="{FF2B5EF4-FFF2-40B4-BE49-F238E27FC236}">
                <a16:creationId xmlns:a16="http://schemas.microsoft.com/office/drawing/2014/main" id="{DF3FBDB4-C2F7-1949-8517-BC451EC5C8E3}"/>
              </a:ext>
            </a:extLst>
          </p:cNvPr>
          <p:cNvSpPr txBox="1">
            <a:spLocks noChangeArrowheads="1"/>
          </p:cNvSpPr>
          <p:nvPr/>
        </p:nvSpPr>
        <p:spPr bwMode="auto">
          <a:xfrm>
            <a:off x="2792280"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194</a:t>
            </a:r>
          </a:p>
        </p:txBody>
      </p:sp>
      <p:sp>
        <p:nvSpPr>
          <p:cNvPr id="18450" name="Text Box 71">
            <a:extLst>
              <a:ext uri="{FF2B5EF4-FFF2-40B4-BE49-F238E27FC236}">
                <a16:creationId xmlns:a16="http://schemas.microsoft.com/office/drawing/2014/main" id="{CA892E98-6A23-6AF9-590D-203DD5DFDB99}"/>
              </a:ext>
            </a:extLst>
          </p:cNvPr>
          <p:cNvSpPr txBox="1">
            <a:spLocks noChangeArrowheads="1"/>
          </p:cNvSpPr>
          <p:nvPr/>
        </p:nvSpPr>
        <p:spPr bwMode="auto">
          <a:xfrm>
            <a:off x="3350534"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174</a:t>
            </a:r>
          </a:p>
        </p:txBody>
      </p:sp>
      <p:sp>
        <p:nvSpPr>
          <p:cNvPr id="18451" name="Text Box 73">
            <a:extLst>
              <a:ext uri="{FF2B5EF4-FFF2-40B4-BE49-F238E27FC236}">
                <a16:creationId xmlns:a16="http://schemas.microsoft.com/office/drawing/2014/main" id="{28A74AF0-B27B-87FA-2E35-7211C3DD6480}"/>
              </a:ext>
            </a:extLst>
          </p:cNvPr>
          <p:cNvSpPr txBox="1">
            <a:spLocks noChangeArrowheads="1"/>
          </p:cNvSpPr>
          <p:nvPr/>
        </p:nvSpPr>
        <p:spPr bwMode="auto">
          <a:xfrm>
            <a:off x="3907712"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158</a:t>
            </a:r>
          </a:p>
        </p:txBody>
      </p:sp>
      <p:sp>
        <p:nvSpPr>
          <p:cNvPr id="18452" name="Text Box 65">
            <a:extLst>
              <a:ext uri="{FF2B5EF4-FFF2-40B4-BE49-F238E27FC236}">
                <a16:creationId xmlns:a16="http://schemas.microsoft.com/office/drawing/2014/main" id="{580F9F59-A2CC-D27F-74EC-857768E0CB75}"/>
              </a:ext>
            </a:extLst>
          </p:cNvPr>
          <p:cNvSpPr txBox="1">
            <a:spLocks noChangeArrowheads="1"/>
          </p:cNvSpPr>
          <p:nvPr/>
        </p:nvSpPr>
        <p:spPr bwMode="auto">
          <a:xfrm>
            <a:off x="4465615"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141</a:t>
            </a:r>
          </a:p>
        </p:txBody>
      </p:sp>
      <p:sp>
        <p:nvSpPr>
          <p:cNvPr id="18453" name="Text Box 67">
            <a:extLst>
              <a:ext uri="{FF2B5EF4-FFF2-40B4-BE49-F238E27FC236}">
                <a16:creationId xmlns:a16="http://schemas.microsoft.com/office/drawing/2014/main" id="{2BF27455-4C35-23F9-1CA5-0320EC71C1F4}"/>
              </a:ext>
            </a:extLst>
          </p:cNvPr>
          <p:cNvSpPr txBox="1">
            <a:spLocks noChangeArrowheads="1"/>
          </p:cNvSpPr>
          <p:nvPr/>
        </p:nvSpPr>
        <p:spPr bwMode="auto">
          <a:xfrm>
            <a:off x="5579155"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105</a:t>
            </a:r>
          </a:p>
        </p:txBody>
      </p:sp>
      <p:sp>
        <p:nvSpPr>
          <p:cNvPr id="18454" name="Text Box 65">
            <a:extLst>
              <a:ext uri="{FF2B5EF4-FFF2-40B4-BE49-F238E27FC236}">
                <a16:creationId xmlns:a16="http://schemas.microsoft.com/office/drawing/2014/main" id="{0692F461-4501-FA5B-09A8-F3412DFD9287}"/>
              </a:ext>
            </a:extLst>
          </p:cNvPr>
          <p:cNvSpPr txBox="1">
            <a:spLocks noChangeArrowheads="1"/>
          </p:cNvSpPr>
          <p:nvPr/>
        </p:nvSpPr>
        <p:spPr bwMode="auto">
          <a:xfrm>
            <a:off x="1548360" y="4717714"/>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312</a:t>
            </a:r>
          </a:p>
        </p:txBody>
      </p:sp>
      <p:sp>
        <p:nvSpPr>
          <p:cNvPr id="18455" name="Text Box 67">
            <a:extLst>
              <a:ext uri="{FF2B5EF4-FFF2-40B4-BE49-F238E27FC236}">
                <a16:creationId xmlns:a16="http://schemas.microsoft.com/office/drawing/2014/main" id="{1D5C0BFC-D736-9E90-08C8-A9DEF8A95708}"/>
              </a:ext>
            </a:extLst>
          </p:cNvPr>
          <p:cNvSpPr txBox="1">
            <a:spLocks noChangeArrowheads="1"/>
          </p:cNvSpPr>
          <p:nvPr/>
        </p:nvSpPr>
        <p:spPr bwMode="auto">
          <a:xfrm>
            <a:off x="2237232" y="4717714"/>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206</a:t>
            </a:r>
          </a:p>
        </p:txBody>
      </p:sp>
      <p:sp>
        <p:nvSpPr>
          <p:cNvPr id="18456" name="Text Box 69">
            <a:extLst>
              <a:ext uri="{FF2B5EF4-FFF2-40B4-BE49-F238E27FC236}">
                <a16:creationId xmlns:a16="http://schemas.microsoft.com/office/drawing/2014/main" id="{9CE2E1ED-0F62-AC81-517A-AF224EDDAD60}"/>
              </a:ext>
            </a:extLst>
          </p:cNvPr>
          <p:cNvSpPr txBox="1">
            <a:spLocks noChangeArrowheads="1"/>
          </p:cNvSpPr>
          <p:nvPr/>
        </p:nvSpPr>
        <p:spPr bwMode="auto">
          <a:xfrm>
            <a:off x="2792280" y="4717714"/>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157</a:t>
            </a:r>
          </a:p>
        </p:txBody>
      </p:sp>
      <p:sp>
        <p:nvSpPr>
          <p:cNvPr id="18457" name="Text Box 71">
            <a:extLst>
              <a:ext uri="{FF2B5EF4-FFF2-40B4-BE49-F238E27FC236}">
                <a16:creationId xmlns:a16="http://schemas.microsoft.com/office/drawing/2014/main" id="{49B73022-1771-E1CB-3060-FA1A0EAE69E9}"/>
              </a:ext>
            </a:extLst>
          </p:cNvPr>
          <p:cNvSpPr txBox="1">
            <a:spLocks noChangeArrowheads="1"/>
          </p:cNvSpPr>
          <p:nvPr/>
        </p:nvSpPr>
        <p:spPr bwMode="auto">
          <a:xfrm>
            <a:off x="3350533" y="4717714"/>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122</a:t>
            </a:r>
          </a:p>
        </p:txBody>
      </p:sp>
      <p:sp>
        <p:nvSpPr>
          <p:cNvPr id="18458" name="Text Box 73">
            <a:extLst>
              <a:ext uri="{FF2B5EF4-FFF2-40B4-BE49-F238E27FC236}">
                <a16:creationId xmlns:a16="http://schemas.microsoft.com/office/drawing/2014/main" id="{CDF4357D-8C48-DC0F-A050-37EE4A84D240}"/>
              </a:ext>
            </a:extLst>
          </p:cNvPr>
          <p:cNvSpPr txBox="1">
            <a:spLocks noChangeArrowheads="1"/>
          </p:cNvSpPr>
          <p:nvPr/>
        </p:nvSpPr>
        <p:spPr bwMode="auto">
          <a:xfrm>
            <a:off x="3936565" y="4717714"/>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95</a:t>
            </a:r>
          </a:p>
        </p:txBody>
      </p:sp>
      <p:sp>
        <p:nvSpPr>
          <p:cNvPr id="18459" name="Text Box 65">
            <a:extLst>
              <a:ext uri="{FF2B5EF4-FFF2-40B4-BE49-F238E27FC236}">
                <a16:creationId xmlns:a16="http://schemas.microsoft.com/office/drawing/2014/main" id="{2A38F3E2-6AA0-B3EA-3B4A-35B0E8183CB5}"/>
              </a:ext>
            </a:extLst>
          </p:cNvPr>
          <p:cNvSpPr txBox="1">
            <a:spLocks noChangeArrowheads="1"/>
          </p:cNvSpPr>
          <p:nvPr/>
        </p:nvSpPr>
        <p:spPr bwMode="auto">
          <a:xfrm>
            <a:off x="4494469"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58</a:t>
            </a:r>
          </a:p>
        </p:txBody>
      </p:sp>
      <p:sp>
        <p:nvSpPr>
          <p:cNvPr id="18460" name="Text Box 67">
            <a:extLst>
              <a:ext uri="{FF2B5EF4-FFF2-40B4-BE49-F238E27FC236}">
                <a16:creationId xmlns:a16="http://schemas.microsoft.com/office/drawing/2014/main" id="{C1536FD9-CDBD-D82C-604E-02288CA979A3}"/>
              </a:ext>
            </a:extLst>
          </p:cNvPr>
          <p:cNvSpPr txBox="1">
            <a:spLocks noChangeArrowheads="1"/>
          </p:cNvSpPr>
          <p:nvPr/>
        </p:nvSpPr>
        <p:spPr bwMode="auto">
          <a:xfrm>
            <a:off x="5608009"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37</a:t>
            </a:r>
          </a:p>
        </p:txBody>
      </p:sp>
      <p:sp>
        <p:nvSpPr>
          <p:cNvPr id="18461" name="Text Box 14">
            <a:extLst>
              <a:ext uri="{FF2B5EF4-FFF2-40B4-BE49-F238E27FC236}">
                <a16:creationId xmlns:a16="http://schemas.microsoft.com/office/drawing/2014/main" id="{46860284-2AFB-F62E-8215-99D2A12D22D1}"/>
              </a:ext>
            </a:extLst>
          </p:cNvPr>
          <p:cNvSpPr txBox="1">
            <a:spLocks noChangeArrowheads="1"/>
          </p:cNvSpPr>
          <p:nvPr/>
        </p:nvSpPr>
        <p:spPr bwMode="auto">
          <a:xfrm>
            <a:off x="477313" y="4370323"/>
            <a:ext cx="116231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No. at Risk:</a:t>
            </a:r>
          </a:p>
        </p:txBody>
      </p:sp>
      <p:sp>
        <p:nvSpPr>
          <p:cNvPr id="18462" name="Line 39">
            <a:extLst>
              <a:ext uri="{FF2B5EF4-FFF2-40B4-BE49-F238E27FC236}">
                <a16:creationId xmlns:a16="http://schemas.microsoft.com/office/drawing/2014/main" id="{A95B1ED7-0B1D-5EFC-3382-DC15EF2EA2A6}"/>
              </a:ext>
            </a:extLst>
          </p:cNvPr>
          <p:cNvSpPr>
            <a:spLocks noChangeShapeType="1"/>
          </p:cNvSpPr>
          <p:nvPr/>
        </p:nvSpPr>
        <p:spPr bwMode="auto">
          <a:xfrm>
            <a:off x="575701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3" name="Line 40">
            <a:extLst>
              <a:ext uri="{FF2B5EF4-FFF2-40B4-BE49-F238E27FC236}">
                <a16:creationId xmlns:a16="http://schemas.microsoft.com/office/drawing/2014/main" id="{219B4E9A-9AB7-5B36-9CB3-09295F2AAA0C}"/>
              </a:ext>
            </a:extLst>
          </p:cNvPr>
          <p:cNvSpPr>
            <a:spLocks noChangeShapeType="1"/>
          </p:cNvSpPr>
          <p:nvPr/>
        </p:nvSpPr>
        <p:spPr bwMode="auto">
          <a:xfrm>
            <a:off x="687079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4" name="Rectangle 87">
            <a:extLst>
              <a:ext uri="{FF2B5EF4-FFF2-40B4-BE49-F238E27FC236}">
                <a16:creationId xmlns:a16="http://schemas.microsoft.com/office/drawing/2014/main" id="{AAF63ADA-6CB8-5138-AC04-4CFFE86F1C05}"/>
              </a:ext>
            </a:extLst>
          </p:cNvPr>
          <p:cNvSpPr>
            <a:spLocks noChangeArrowheads="1"/>
          </p:cNvSpPr>
          <p:nvPr/>
        </p:nvSpPr>
        <p:spPr bwMode="auto">
          <a:xfrm>
            <a:off x="5672490"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42</a:t>
            </a:r>
          </a:p>
        </p:txBody>
      </p:sp>
      <p:sp>
        <p:nvSpPr>
          <p:cNvPr id="18465" name="Rectangle 88">
            <a:extLst>
              <a:ext uri="{FF2B5EF4-FFF2-40B4-BE49-F238E27FC236}">
                <a16:creationId xmlns:a16="http://schemas.microsoft.com/office/drawing/2014/main" id="{7B882473-E9B5-F596-0806-9812AA7471D1}"/>
              </a:ext>
            </a:extLst>
          </p:cNvPr>
          <p:cNvSpPr>
            <a:spLocks noChangeArrowheads="1"/>
          </p:cNvSpPr>
          <p:nvPr/>
        </p:nvSpPr>
        <p:spPr bwMode="auto">
          <a:xfrm>
            <a:off x="6783609"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54</a:t>
            </a:r>
          </a:p>
        </p:txBody>
      </p:sp>
      <p:sp>
        <p:nvSpPr>
          <p:cNvPr id="18466" name="Text Box 71">
            <a:extLst>
              <a:ext uri="{FF2B5EF4-FFF2-40B4-BE49-F238E27FC236}">
                <a16:creationId xmlns:a16="http://schemas.microsoft.com/office/drawing/2014/main" id="{BE0C3079-17C9-AF73-07D6-CDC35C9B071F}"/>
              </a:ext>
            </a:extLst>
          </p:cNvPr>
          <p:cNvSpPr txBox="1">
            <a:spLocks noChangeArrowheads="1"/>
          </p:cNvSpPr>
          <p:nvPr/>
        </p:nvSpPr>
        <p:spPr bwMode="auto">
          <a:xfrm>
            <a:off x="7281276" y="4545862"/>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52</a:t>
            </a:r>
          </a:p>
        </p:txBody>
      </p:sp>
      <p:sp>
        <p:nvSpPr>
          <p:cNvPr id="18467" name="Text Box 69">
            <a:extLst>
              <a:ext uri="{FF2B5EF4-FFF2-40B4-BE49-F238E27FC236}">
                <a16:creationId xmlns:a16="http://schemas.microsoft.com/office/drawing/2014/main" id="{897B375A-DB8D-A72D-1A4B-FA40DA497AF3}"/>
              </a:ext>
            </a:extLst>
          </p:cNvPr>
          <p:cNvSpPr txBox="1">
            <a:spLocks noChangeArrowheads="1"/>
          </p:cNvSpPr>
          <p:nvPr/>
        </p:nvSpPr>
        <p:spPr bwMode="auto">
          <a:xfrm>
            <a:off x="6720649" y="4545862"/>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81</a:t>
            </a:r>
          </a:p>
        </p:txBody>
      </p:sp>
      <p:sp>
        <p:nvSpPr>
          <p:cNvPr id="18468" name="Text Box 69">
            <a:extLst>
              <a:ext uri="{FF2B5EF4-FFF2-40B4-BE49-F238E27FC236}">
                <a16:creationId xmlns:a16="http://schemas.microsoft.com/office/drawing/2014/main" id="{E509AA49-AB5C-98D8-4B60-1B2F7F26ED71}"/>
              </a:ext>
            </a:extLst>
          </p:cNvPr>
          <p:cNvSpPr txBox="1">
            <a:spLocks noChangeArrowheads="1"/>
          </p:cNvSpPr>
          <p:nvPr/>
        </p:nvSpPr>
        <p:spPr bwMode="auto">
          <a:xfrm>
            <a:off x="6720648"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26</a:t>
            </a:r>
          </a:p>
        </p:txBody>
      </p:sp>
      <p:sp>
        <p:nvSpPr>
          <p:cNvPr id="18469" name="Text Box 71">
            <a:extLst>
              <a:ext uri="{FF2B5EF4-FFF2-40B4-BE49-F238E27FC236}">
                <a16:creationId xmlns:a16="http://schemas.microsoft.com/office/drawing/2014/main" id="{0309BD29-5E55-24A4-6DD1-DB787AFE90D5}"/>
              </a:ext>
            </a:extLst>
          </p:cNvPr>
          <p:cNvSpPr txBox="1">
            <a:spLocks noChangeArrowheads="1"/>
          </p:cNvSpPr>
          <p:nvPr/>
        </p:nvSpPr>
        <p:spPr bwMode="auto">
          <a:xfrm>
            <a:off x="7277295"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17</a:t>
            </a:r>
          </a:p>
        </p:txBody>
      </p:sp>
      <p:sp>
        <p:nvSpPr>
          <p:cNvPr id="18470" name="Text Box 71">
            <a:extLst>
              <a:ext uri="{FF2B5EF4-FFF2-40B4-BE49-F238E27FC236}">
                <a16:creationId xmlns:a16="http://schemas.microsoft.com/office/drawing/2014/main" id="{C5C84AB5-F52D-A805-91FC-EB420BD50B1F}"/>
              </a:ext>
            </a:extLst>
          </p:cNvPr>
          <p:cNvSpPr txBox="1">
            <a:spLocks noChangeArrowheads="1"/>
          </p:cNvSpPr>
          <p:nvPr/>
        </p:nvSpPr>
        <p:spPr bwMode="auto">
          <a:xfrm>
            <a:off x="6168161" y="4545862"/>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93</a:t>
            </a:r>
          </a:p>
        </p:txBody>
      </p:sp>
      <p:sp>
        <p:nvSpPr>
          <p:cNvPr id="18471" name="Text Box 69">
            <a:extLst>
              <a:ext uri="{FF2B5EF4-FFF2-40B4-BE49-F238E27FC236}">
                <a16:creationId xmlns:a16="http://schemas.microsoft.com/office/drawing/2014/main" id="{2E9F57FE-DA0F-0A8E-72C1-B5858794B658}"/>
              </a:ext>
            </a:extLst>
          </p:cNvPr>
          <p:cNvSpPr txBox="1">
            <a:spLocks noChangeArrowheads="1"/>
          </p:cNvSpPr>
          <p:nvPr/>
        </p:nvSpPr>
        <p:spPr bwMode="auto">
          <a:xfrm>
            <a:off x="5021182"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118</a:t>
            </a:r>
          </a:p>
        </p:txBody>
      </p:sp>
      <p:sp>
        <p:nvSpPr>
          <p:cNvPr id="18472" name="Text Box 69">
            <a:extLst>
              <a:ext uri="{FF2B5EF4-FFF2-40B4-BE49-F238E27FC236}">
                <a16:creationId xmlns:a16="http://schemas.microsoft.com/office/drawing/2014/main" id="{6DEFF1E7-6300-D97F-CF8B-4B2B1BE53F62}"/>
              </a:ext>
            </a:extLst>
          </p:cNvPr>
          <p:cNvSpPr txBox="1">
            <a:spLocks noChangeArrowheads="1"/>
          </p:cNvSpPr>
          <p:nvPr/>
        </p:nvSpPr>
        <p:spPr bwMode="auto">
          <a:xfrm>
            <a:off x="5050036"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43</a:t>
            </a:r>
          </a:p>
        </p:txBody>
      </p:sp>
      <p:sp>
        <p:nvSpPr>
          <p:cNvPr id="18473" name="Text Box 71">
            <a:extLst>
              <a:ext uri="{FF2B5EF4-FFF2-40B4-BE49-F238E27FC236}">
                <a16:creationId xmlns:a16="http://schemas.microsoft.com/office/drawing/2014/main" id="{D012B20C-95A6-D964-C2ED-ACD037B68F90}"/>
              </a:ext>
            </a:extLst>
          </p:cNvPr>
          <p:cNvSpPr txBox="1">
            <a:spLocks noChangeArrowheads="1"/>
          </p:cNvSpPr>
          <p:nvPr/>
        </p:nvSpPr>
        <p:spPr bwMode="auto">
          <a:xfrm>
            <a:off x="6168160"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33</a:t>
            </a:r>
          </a:p>
        </p:txBody>
      </p:sp>
      <p:grpSp>
        <p:nvGrpSpPr>
          <p:cNvPr id="18484" name="Group 18483">
            <a:extLst>
              <a:ext uri="{FF2B5EF4-FFF2-40B4-BE49-F238E27FC236}">
                <a16:creationId xmlns:a16="http://schemas.microsoft.com/office/drawing/2014/main" id="{0E929A2F-2E0C-5BAE-338C-2AA6CFB13CD7}"/>
              </a:ext>
            </a:extLst>
          </p:cNvPr>
          <p:cNvGrpSpPr/>
          <p:nvPr/>
        </p:nvGrpSpPr>
        <p:grpSpPr>
          <a:xfrm>
            <a:off x="1875264" y="1315844"/>
            <a:ext cx="5558881" cy="2571464"/>
            <a:chOff x="3806826" y="1376774"/>
            <a:chExt cx="5475288" cy="3797300"/>
          </a:xfrm>
        </p:grpSpPr>
        <p:sp>
          <p:nvSpPr>
            <p:cNvPr id="18482" name="Freeform 18481">
              <a:extLst>
                <a:ext uri="{FF2B5EF4-FFF2-40B4-BE49-F238E27FC236}">
                  <a16:creationId xmlns:a16="http://schemas.microsoft.com/office/drawing/2014/main" id="{E399A28D-BFD3-2D39-FD62-CAD2B7E1EF99}"/>
                </a:ext>
              </a:extLst>
            </p:cNvPr>
            <p:cNvSpPr>
              <a:spLocks/>
            </p:cNvSpPr>
            <p:nvPr/>
          </p:nvSpPr>
          <p:spPr bwMode="auto">
            <a:xfrm>
              <a:off x="3806826" y="2388011"/>
              <a:ext cx="5475288" cy="2786063"/>
            </a:xfrm>
            <a:custGeom>
              <a:avLst/>
              <a:gdLst>
                <a:gd name="T0" fmla="*/ 2 w 574"/>
                <a:gd name="T1" fmla="*/ 287 h 292"/>
                <a:gd name="T2" fmla="*/ 3 w 574"/>
                <a:gd name="T3" fmla="*/ 282 h 292"/>
                <a:gd name="T4" fmla="*/ 6 w 574"/>
                <a:gd name="T5" fmla="*/ 278 h 292"/>
                <a:gd name="T6" fmla="*/ 8 w 574"/>
                <a:gd name="T7" fmla="*/ 276 h 292"/>
                <a:gd name="T8" fmla="*/ 13 w 574"/>
                <a:gd name="T9" fmla="*/ 271 h 292"/>
                <a:gd name="T10" fmla="*/ 18 w 574"/>
                <a:gd name="T11" fmla="*/ 265 h 292"/>
                <a:gd name="T12" fmla="*/ 24 w 574"/>
                <a:gd name="T13" fmla="*/ 260 h 292"/>
                <a:gd name="T14" fmla="*/ 27 w 574"/>
                <a:gd name="T15" fmla="*/ 253 h 292"/>
                <a:gd name="T16" fmla="*/ 29 w 574"/>
                <a:gd name="T17" fmla="*/ 250 h 292"/>
                <a:gd name="T18" fmla="*/ 32 w 574"/>
                <a:gd name="T19" fmla="*/ 247 h 292"/>
                <a:gd name="T20" fmla="*/ 38 w 574"/>
                <a:gd name="T21" fmla="*/ 242 h 292"/>
                <a:gd name="T22" fmla="*/ 41 w 574"/>
                <a:gd name="T23" fmla="*/ 240 h 292"/>
                <a:gd name="T24" fmla="*/ 46 w 574"/>
                <a:gd name="T25" fmla="*/ 235 h 292"/>
                <a:gd name="T26" fmla="*/ 52 w 574"/>
                <a:gd name="T27" fmla="*/ 228 h 292"/>
                <a:gd name="T28" fmla="*/ 55 w 574"/>
                <a:gd name="T29" fmla="*/ 224 h 292"/>
                <a:gd name="T30" fmla="*/ 61 w 574"/>
                <a:gd name="T31" fmla="*/ 219 h 292"/>
                <a:gd name="T32" fmla="*/ 67 w 574"/>
                <a:gd name="T33" fmla="*/ 212 h 292"/>
                <a:gd name="T34" fmla="*/ 68 w 574"/>
                <a:gd name="T35" fmla="*/ 205 h 292"/>
                <a:gd name="T36" fmla="*/ 74 w 574"/>
                <a:gd name="T37" fmla="*/ 202 h 292"/>
                <a:gd name="T38" fmla="*/ 78 w 574"/>
                <a:gd name="T39" fmla="*/ 197 h 292"/>
                <a:gd name="T40" fmla="*/ 91 w 574"/>
                <a:gd name="T41" fmla="*/ 191 h 292"/>
                <a:gd name="T42" fmla="*/ 95 w 574"/>
                <a:gd name="T43" fmla="*/ 188 h 292"/>
                <a:gd name="T44" fmla="*/ 103 w 574"/>
                <a:gd name="T45" fmla="*/ 179 h 292"/>
                <a:gd name="T46" fmla="*/ 107 w 574"/>
                <a:gd name="T47" fmla="*/ 175 h 292"/>
                <a:gd name="T48" fmla="*/ 114 w 574"/>
                <a:gd name="T49" fmla="*/ 171 h 292"/>
                <a:gd name="T50" fmla="*/ 121 w 574"/>
                <a:gd name="T51" fmla="*/ 164 h 292"/>
                <a:gd name="T52" fmla="*/ 132 w 574"/>
                <a:gd name="T53" fmla="*/ 160 h 292"/>
                <a:gd name="T54" fmla="*/ 139 w 574"/>
                <a:gd name="T55" fmla="*/ 155 h 292"/>
                <a:gd name="T56" fmla="*/ 155 w 574"/>
                <a:gd name="T57" fmla="*/ 149 h 292"/>
                <a:gd name="T58" fmla="*/ 178 w 574"/>
                <a:gd name="T59" fmla="*/ 143 h 292"/>
                <a:gd name="T60" fmla="*/ 190 w 574"/>
                <a:gd name="T61" fmla="*/ 141 h 292"/>
                <a:gd name="T62" fmla="*/ 198 w 574"/>
                <a:gd name="T63" fmla="*/ 136 h 292"/>
                <a:gd name="T64" fmla="*/ 219 w 574"/>
                <a:gd name="T65" fmla="*/ 128 h 292"/>
                <a:gd name="T66" fmla="*/ 233 w 574"/>
                <a:gd name="T67" fmla="*/ 122 h 292"/>
                <a:gd name="T68" fmla="*/ 250 w 574"/>
                <a:gd name="T69" fmla="*/ 118 h 292"/>
                <a:gd name="T70" fmla="*/ 263 w 574"/>
                <a:gd name="T71" fmla="*/ 110 h 292"/>
                <a:gd name="T72" fmla="*/ 273 w 574"/>
                <a:gd name="T73" fmla="*/ 106 h 292"/>
                <a:gd name="T74" fmla="*/ 288 w 574"/>
                <a:gd name="T75" fmla="*/ 104 h 292"/>
                <a:gd name="T76" fmla="*/ 301 w 574"/>
                <a:gd name="T77" fmla="*/ 100 h 292"/>
                <a:gd name="T78" fmla="*/ 304 w 574"/>
                <a:gd name="T79" fmla="*/ 91 h 292"/>
                <a:gd name="T80" fmla="*/ 310 w 574"/>
                <a:gd name="T81" fmla="*/ 85 h 292"/>
                <a:gd name="T82" fmla="*/ 326 w 574"/>
                <a:gd name="T83" fmla="*/ 79 h 292"/>
                <a:gd name="T84" fmla="*/ 332 w 574"/>
                <a:gd name="T85" fmla="*/ 70 h 292"/>
                <a:gd name="T86" fmla="*/ 359 w 574"/>
                <a:gd name="T87" fmla="*/ 66 h 292"/>
                <a:gd name="T88" fmla="*/ 375 w 574"/>
                <a:gd name="T89" fmla="*/ 59 h 292"/>
                <a:gd name="T90" fmla="*/ 389 w 574"/>
                <a:gd name="T91" fmla="*/ 57 h 292"/>
                <a:gd name="T92" fmla="*/ 406 w 574"/>
                <a:gd name="T93" fmla="*/ 50 h 292"/>
                <a:gd name="T94" fmla="*/ 415 w 574"/>
                <a:gd name="T95" fmla="*/ 43 h 292"/>
                <a:gd name="T96" fmla="*/ 437 w 574"/>
                <a:gd name="T97" fmla="*/ 36 h 292"/>
                <a:gd name="T98" fmla="*/ 464 w 574"/>
                <a:gd name="T99" fmla="*/ 32 h 292"/>
                <a:gd name="T100" fmla="*/ 476 w 574"/>
                <a:gd name="T101" fmla="*/ 27 h 292"/>
                <a:gd name="T102" fmla="*/ 492 w 574"/>
                <a:gd name="T103" fmla="*/ 27 h 292"/>
                <a:gd name="T104" fmla="*/ 526 w 574"/>
                <a:gd name="T105" fmla="*/ 19 h 292"/>
                <a:gd name="T106" fmla="*/ 539 w 574"/>
                <a:gd name="T107" fmla="*/ 16 h 292"/>
                <a:gd name="T108" fmla="*/ 557 w 574"/>
                <a:gd name="T109" fmla="*/ 8 h 292"/>
                <a:gd name="T110" fmla="*/ 563 w 574"/>
                <a:gd name="T111" fmla="*/ 3 h 292"/>
                <a:gd name="T112" fmla="*/ 567 w 574"/>
                <a:gd name="T113" fmla="*/ 3 h 292"/>
                <a:gd name="T114" fmla="*/ 574 w 574"/>
                <a:gd name="T11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4" h="292">
                  <a:moveTo>
                    <a:pt x="0" y="292"/>
                  </a:moveTo>
                  <a:lnTo>
                    <a:pt x="1" y="292"/>
                  </a:lnTo>
                  <a:lnTo>
                    <a:pt x="1" y="290"/>
                  </a:lnTo>
                  <a:lnTo>
                    <a:pt x="2" y="290"/>
                  </a:lnTo>
                  <a:lnTo>
                    <a:pt x="2" y="287"/>
                  </a:lnTo>
                  <a:lnTo>
                    <a:pt x="2" y="287"/>
                  </a:lnTo>
                  <a:lnTo>
                    <a:pt x="2" y="287"/>
                  </a:lnTo>
                  <a:lnTo>
                    <a:pt x="2" y="287"/>
                  </a:lnTo>
                  <a:lnTo>
                    <a:pt x="2" y="286"/>
                  </a:lnTo>
                  <a:lnTo>
                    <a:pt x="2" y="286"/>
                  </a:lnTo>
                  <a:lnTo>
                    <a:pt x="2" y="286"/>
                  </a:lnTo>
                  <a:lnTo>
                    <a:pt x="2" y="286"/>
                  </a:lnTo>
                  <a:lnTo>
                    <a:pt x="2" y="282"/>
                  </a:lnTo>
                  <a:lnTo>
                    <a:pt x="3" y="282"/>
                  </a:lnTo>
                  <a:lnTo>
                    <a:pt x="3" y="282"/>
                  </a:lnTo>
                  <a:lnTo>
                    <a:pt x="3" y="282"/>
                  </a:lnTo>
                  <a:lnTo>
                    <a:pt x="3" y="281"/>
                  </a:lnTo>
                  <a:lnTo>
                    <a:pt x="4" y="281"/>
                  </a:lnTo>
                  <a:lnTo>
                    <a:pt x="4" y="281"/>
                  </a:lnTo>
                  <a:lnTo>
                    <a:pt x="5" y="281"/>
                  </a:lnTo>
                  <a:lnTo>
                    <a:pt x="5" y="279"/>
                  </a:lnTo>
                  <a:lnTo>
                    <a:pt x="6" y="279"/>
                  </a:lnTo>
                  <a:lnTo>
                    <a:pt x="6" y="278"/>
                  </a:lnTo>
                  <a:lnTo>
                    <a:pt x="6" y="278"/>
                  </a:lnTo>
                  <a:lnTo>
                    <a:pt x="6" y="278"/>
                  </a:lnTo>
                  <a:lnTo>
                    <a:pt x="7" y="278"/>
                  </a:lnTo>
                  <a:lnTo>
                    <a:pt x="7" y="278"/>
                  </a:lnTo>
                  <a:lnTo>
                    <a:pt x="7" y="278"/>
                  </a:lnTo>
                  <a:lnTo>
                    <a:pt x="7" y="276"/>
                  </a:lnTo>
                  <a:lnTo>
                    <a:pt x="7" y="276"/>
                  </a:lnTo>
                  <a:lnTo>
                    <a:pt x="7" y="276"/>
                  </a:lnTo>
                  <a:lnTo>
                    <a:pt x="8" y="276"/>
                  </a:lnTo>
                  <a:lnTo>
                    <a:pt x="8" y="274"/>
                  </a:lnTo>
                  <a:lnTo>
                    <a:pt x="9" y="274"/>
                  </a:lnTo>
                  <a:lnTo>
                    <a:pt x="9" y="273"/>
                  </a:lnTo>
                  <a:lnTo>
                    <a:pt x="11" y="273"/>
                  </a:lnTo>
                  <a:lnTo>
                    <a:pt x="11" y="271"/>
                  </a:lnTo>
                  <a:lnTo>
                    <a:pt x="13" y="271"/>
                  </a:lnTo>
                  <a:lnTo>
                    <a:pt x="13" y="271"/>
                  </a:lnTo>
                  <a:lnTo>
                    <a:pt x="13" y="271"/>
                  </a:lnTo>
                  <a:lnTo>
                    <a:pt x="13" y="270"/>
                  </a:lnTo>
                  <a:lnTo>
                    <a:pt x="15" y="270"/>
                  </a:lnTo>
                  <a:lnTo>
                    <a:pt x="15" y="268"/>
                  </a:lnTo>
                  <a:lnTo>
                    <a:pt x="17" y="268"/>
                  </a:lnTo>
                  <a:lnTo>
                    <a:pt x="17" y="266"/>
                  </a:lnTo>
                  <a:lnTo>
                    <a:pt x="18" y="266"/>
                  </a:lnTo>
                  <a:lnTo>
                    <a:pt x="18" y="265"/>
                  </a:lnTo>
                  <a:lnTo>
                    <a:pt x="18" y="265"/>
                  </a:lnTo>
                  <a:lnTo>
                    <a:pt x="18" y="265"/>
                  </a:lnTo>
                  <a:lnTo>
                    <a:pt x="20" y="265"/>
                  </a:lnTo>
                  <a:lnTo>
                    <a:pt x="20" y="263"/>
                  </a:lnTo>
                  <a:lnTo>
                    <a:pt x="23" y="263"/>
                  </a:lnTo>
                  <a:lnTo>
                    <a:pt x="23" y="261"/>
                  </a:lnTo>
                  <a:lnTo>
                    <a:pt x="23" y="261"/>
                  </a:lnTo>
                  <a:lnTo>
                    <a:pt x="23" y="260"/>
                  </a:lnTo>
                  <a:lnTo>
                    <a:pt x="24" y="260"/>
                  </a:lnTo>
                  <a:lnTo>
                    <a:pt x="24" y="258"/>
                  </a:lnTo>
                  <a:lnTo>
                    <a:pt x="25" y="258"/>
                  </a:lnTo>
                  <a:lnTo>
                    <a:pt x="25" y="255"/>
                  </a:lnTo>
                  <a:lnTo>
                    <a:pt x="26" y="255"/>
                  </a:lnTo>
                  <a:lnTo>
                    <a:pt x="26" y="255"/>
                  </a:lnTo>
                  <a:lnTo>
                    <a:pt x="27" y="255"/>
                  </a:lnTo>
                  <a:lnTo>
                    <a:pt x="27" y="253"/>
                  </a:lnTo>
                  <a:lnTo>
                    <a:pt x="27" y="253"/>
                  </a:lnTo>
                  <a:lnTo>
                    <a:pt x="27" y="253"/>
                  </a:lnTo>
                  <a:lnTo>
                    <a:pt x="27" y="253"/>
                  </a:lnTo>
                  <a:lnTo>
                    <a:pt x="27" y="253"/>
                  </a:lnTo>
                  <a:lnTo>
                    <a:pt x="27" y="253"/>
                  </a:lnTo>
                  <a:lnTo>
                    <a:pt x="27" y="252"/>
                  </a:lnTo>
                  <a:lnTo>
                    <a:pt x="28" y="252"/>
                  </a:lnTo>
                  <a:lnTo>
                    <a:pt x="28" y="250"/>
                  </a:lnTo>
                  <a:lnTo>
                    <a:pt x="29" y="250"/>
                  </a:lnTo>
                  <a:lnTo>
                    <a:pt x="29" y="248"/>
                  </a:lnTo>
                  <a:lnTo>
                    <a:pt x="29" y="248"/>
                  </a:lnTo>
                  <a:lnTo>
                    <a:pt x="29" y="247"/>
                  </a:lnTo>
                  <a:lnTo>
                    <a:pt x="29" y="247"/>
                  </a:lnTo>
                  <a:lnTo>
                    <a:pt x="29" y="247"/>
                  </a:lnTo>
                  <a:lnTo>
                    <a:pt x="31" y="247"/>
                  </a:lnTo>
                  <a:lnTo>
                    <a:pt x="31" y="247"/>
                  </a:lnTo>
                  <a:lnTo>
                    <a:pt x="32" y="247"/>
                  </a:lnTo>
                  <a:lnTo>
                    <a:pt x="32" y="245"/>
                  </a:lnTo>
                  <a:lnTo>
                    <a:pt x="32" y="245"/>
                  </a:lnTo>
                  <a:lnTo>
                    <a:pt x="32" y="243"/>
                  </a:lnTo>
                  <a:lnTo>
                    <a:pt x="33" y="243"/>
                  </a:lnTo>
                  <a:lnTo>
                    <a:pt x="33" y="243"/>
                  </a:lnTo>
                  <a:lnTo>
                    <a:pt x="34" y="243"/>
                  </a:lnTo>
                  <a:lnTo>
                    <a:pt x="34" y="242"/>
                  </a:lnTo>
                  <a:lnTo>
                    <a:pt x="38" y="242"/>
                  </a:lnTo>
                  <a:lnTo>
                    <a:pt x="38" y="242"/>
                  </a:lnTo>
                  <a:lnTo>
                    <a:pt x="38" y="242"/>
                  </a:lnTo>
                  <a:lnTo>
                    <a:pt x="38" y="240"/>
                  </a:lnTo>
                  <a:lnTo>
                    <a:pt x="39" y="240"/>
                  </a:lnTo>
                  <a:lnTo>
                    <a:pt x="39" y="240"/>
                  </a:lnTo>
                  <a:lnTo>
                    <a:pt x="39" y="240"/>
                  </a:lnTo>
                  <a:lnTo>
                    <a:pt x="39" y="240"/>
                  </a:lnTo>
                  <a:lnTo>
                    <a:pt x="41" y="240"/>
                  </a:lnTo>
                  <a:lnTo>
                    <a:pt x="41" y="238"/>
                  </a:lnTo>
                  <a:lnTo>
                    <a:pt x="41" y="238"/>
                  </a:lnTo>
                  <a:lnTo>
                    <a:pt x="41" y="236"/>
                  </a:lnTo>
                  <a:lnTo>
                    <a:pt x="44" y="236"/>
                  </a:lnTo>
                  <a:lnTo>
                    <a:pt x="44" y="236"/>
                  </a:lnTo>
                  <a:lnTo>
                    <a:pt x="45" y="236"/>
                  </a:lnTo>
                  <a:lnTo>
                    <a:pt x="45" y="235"/>
                  </a:lnTo>
                  <a:lnTo>
                    <a:pt x="46" y="235"/>
                  </a:lnTo>
                  <a:lnTo>
                    <a:pt x="46" y="231"/>
                  </a:lnTo>
                  <a:lnTo>
                    <a:pt x="47" y="231"/>
                  </a:lnTo>
                  <a:lnTo>
                    <a:pt x="47" y="228"/>
                  </a:lnTo>
                  <a:lnTo>
                    <a:pt x="48" y="228"/>
                  </a:lnTo>
                  <a:lnTo>
                    <a:pt x="48" y="228"/>
                  </a:lnTo>
                  <a:lnTo>
                    <a:pt x="51" y="228"/>
                  </a:lnTo>
                  <a:lnTo>
                    <a:pt x="51" y="228"/>
                  </a:lnTo>
                  <a:lnTo>
                    <a:pt x="52" y="228"/>
                  </a:lnTo>
                  <a:lnTo>
                    <a:pt x="52" y="228"/>
                  </a:lnTo>
                  <a:lnTo>
                    <a:pt x="53" y="228"/>
                  </a:lnTo>
                  <a:lnTo>
                    <a:pt x="53" y="228"/>
                  </a:lnTo>
                  <a:lnTo>
                    <a:pt x="54" y="228"/>
                  </a:lnTo>
                  <a:lnTo>
                    <a:pt x="54" y="226"/>
                  </a:lnTo>
                  <a:lnTo>
                    <a:pt x="55" y="226"/>
                  </a:lnTo>
                  <a:lnTo>
                    <a:pt x="55" y="224"/>
                  </a:lnTo>
                  <a:lnTo>
                    <a:pt x="55" y="224"/>
                  </a:lnTo>
                  <a:lnTo>
                    <a:pt x="55" y="224"/>
                  </a:lnTo>
                  <a:lnTo>
                    <a:pt x="55" y="224"/>
                  </a:lnTo>
                  <a:lnTo>
                    <a:pt x="55" y="223"/>
                  </a:lnTo>
                  <a:lnTo>
                    <a:pt x="59" y="223"/>
                  </a:lnTo>
                  <a:lnTo>
                    <a:pt x="59" y="221"/>
                  </a:lnTo>
                  <a:lnTo>
                    <a:pt x="59" y="221"/>
                  </a:lnTo>
                  <a:lnTo>
                    <a:pt x="59" y="219"/>
                  </a:lnTo>
                  <a:lnTo>
                    <a:pt x="61" y="219"/>
                  </a:lnTo>
                  <a:lnTo>
                    <a:pt x="61" y="218"/>
                  </a:lnTo>
                  <a:lnTo>
                    <a:pt x="61" y="218"/>
                  </a:lnTo>
                  <a:lnTo>
                    <a:pt x="61" y="216"/>
                  </a:lnTo>
                  <a:lnTo>
                    <a:pt x="64" y="216"/>
                  </a:lnTo>
                  <a:lnTo>
                    <a:pt x="64" y="214"/>
                  </a:lnTo>
                  <a:lnTo>
                    <a:pt x="66" y="214"/>
                  </a:lnTo>
                  <a:lnTo>
                    <a:pt x="66" y="212"/>
                  </a:lnTo>
                  <a:lnTo>
                    <a:pt x="67" y="212"/>
                  </a:lnTo>
                  <a:lnTo>
                    <a:pt x="67" y="209"/>
                  </a:lnTo>
                  <a:lnTo>
                    <a:pt x="67" y="209"/>
                  </a:lnTo>
                  <a:lnTo>
                    <a:pt x="67" y="207"/>
                  </a:lnTo>
                  <a:lnTo>
                    <a:pt x="68" y="207"/>
                  </a:lnTo>
                  <a:lnTo>
                    <a:pt x="68" y="205"/>
                  </a:lnTo>
                  <a:lnTo>
                    <a:pt x="68" y="205"/>
                  </a:lnTo>
                  <a:lnTo>
                    <a:pt x="68" y="205"/>
                  </a:lnTo>
                  <a:lnTo>
                    <a:pt x="68" y="205"/>
                  </a:lnTo>
                  <a:lnTo>
                    <a:pt x="68" y="205"/>
                  </a:lnTo>
                  <a:lnTo>
                    <a:pt x="69" y="205"/>
                  </a:lnTo>
                  <a:lnTo>
                    <a:pt x="69" y="205"/>
                  </a:lnTo>
                  <a:lnTo>
                    <a:pt x="71" y="205"/>
                  </a:lnTo>
                  <a:lnTo>
                    <a:pt x="71" y="205"/>
                  </a:lnTo>
                  <a:lnTo>
                    <a:pt x="72" y="205"/>
                  </a:lnTo>
                  <a:lnTo>
                    <a:pt x="72" y="202"/>
                  </a:lnTo>
                  <a:lnTo>
                    <a:pt x="74" y="202"/>
                  </a:lnTo>
                  <a:lnTo>
                    <a:pt x="74" y="200"/>
                  </a:lnTo>
                  <a:lnTo>
                    <a:pt x="76" y="200"/>
                  </a:lnTo>
                  <a:lnTo>
                    <a:pt x="76" y="198"/>
                  </a:lnTo>
                  <a:lnTo>
                    <a:pt x="76" y="198"/>
                  </a:lnTo>
                  <a:lnTo>
                    <a:pt x="76" y="197"/>
                  </a:lnTo>
                  <a:lnTo>
                    <a:pt x="77" y="197"/>
                  </a:lnTo>
                  <a:lnTo>
                    <a:pt x="77" y="197"/>
                  </a:lnTo>
                  <a:lnTo>
                    <a:pt x="78" y="197"/>
                  </a:lnTo>
                  <a:lnTo>
                    <a:pt x="78" y="195"/>
                  </a:lnTo>
                  <a:lnTo>
                    <a:pt x="83" y="195"/>
                  </a:lnTo>
                  <a:lnTo>
                    <a:pt x="83" y="193"/>
                  </a:lnTo>
                  <a:lnTo>
                    <a:pt x="85" y="193"/>
                  </a:lnTo>
                  <a:lnTo>
                    <a:pt x="85" y="193"/>
                  </a:lnTo>
                  <a:lnTo>
                    <a:pt x="88" y="193"/>
                  </a:lnTo>
                  <a:lnTo>
                    <a:pt x="88" y="191"/>
                  </a:lnTo>
                  <a:lnTo>
                    <a:pt x="91" y="191"/>
                  </a:lnTo>
                  <a:lnTo>
                    <a:pt x="91" y="189"/>
                  </a:lnTo>
                  <a:lnTo>
                    <a:pt x="93" y="189"/>
                  </a:lnTo>
                  <a:lnTo>
                    <a:pt x="93" y="188"/>
                  </a:lnTo>
                  <a:lnTo>
                    <a:pt x="94" y="188"/>
                  </a:lnTo>
                  <a:lnTo>
                    <a:pt x="94" y="188"/>
                  </a:lnTo>
                  <a:lnTo>
                    <a:pt x="94" y="188"/>
                  </a:lnTo>
                  <a:lnTo>
                    <a:pt x="94" y="188"/>
                  </a:lnTo>
                  <a:lnTo>
                    <a:pt x="95" y="188"/>
                  </a:lnTo>
                  <a:lnTo>
                    <a:pt x="95" y="186"/>
                  </a:lnTo>
                  <a:lnTo>
                    <a:pt x="97" y="186"/>
                  </a:lnTo>
                  <a:lnTo>
                    <a:pt x="97" y="182"/>
                  </a:lnTo>
                  <a:lnTo>
                    <a:pt x="100" y="182"/>
                  </a:lnTo>
                  <a:lnTo>
                    <a:pt x="100" y="180"/>
                  </a:lnTo>
                  <a:lnTo>
                    <a:pt x="103" y="180"/>
                  </a:lnTo>
                  <a:lnTo>
                    <a:pt x="103" y="179"/>
                  </a:lnTo>
                  <a:lnTo>
                    <a:pt x="103" y="179"/>
                  </a:lnTo>
                  <a:lnTo>
                    <a:pt x="103" y="179"/>
                  </a:lnTo>
                  <a:lnTo>
                    <a:pt x="105" y="179"/>
                  </a:lnTo>
                  <a:lnTo>
                    <a:pt x="105" y="177"/>
                  </a:lnTo>
                  <a:lnTo>
                    <a:pt x="105" y="177"/>
                  </a:lnTo>
                  <a:lnTo>
                    <a:pt x="105" y="177"/>
                  </a:lnTo>
                  <a:lnTo>
                    <a:pt x="106" y="177"/>
                  </a:lnTo>
                  <a:lnTo>
                    <a:pt x="106" y="175"/>
                  </a:lnTo>
                  <a:lnTo>
                    <a:pt x="107" y="175"/>
                  </a:lnTo>
                  <a:lnTo>
                    <a:pt x="107" y="173"/>
                  </a:lnTo>
                  <a:lnTo>
                    <a:pt x="107" y="173"/>
                  </a:lnTo>
                  <a:lnTo>
                    <a:pt x="107" y="173"/>
                  </a:lnTo>
                  <a:lnTo>
                    <a:pt x="108" y="173"/>
                  </a:lnTo>
                  <a:lnTo>
                    <a:pt x="108" y="173"/>
                  </a:lnTo>
                  <a:lnTo>
                    <a:pt x="109" y="173"/>
                  </a:lnTo>
                  <a:lnTo>
                    <a:pt x="109" y="171"/>
                  </a:lnTo>
                  <a:lnTo>
                    <a:pt x="114" y="171"/>
                  </a:lnTo>
                  <a:lnTo>
                    <a:pt x="114" y="171"/>
                  </a:lnTo>
                  <a:lnTo>
                    <a:pt x="115" y="171"/>
                  </a:lnTo>
                  <a:lnTo>
                    <a:pt x="115" y="169"/>
                  </a:lnTo>
                  <a:lnTo>
                    <a:pt x="118" y="169"/>
                  </a:lnTo>
                  <a:lnTo>
                    <a:pt x="118" y="166"/>
                  </a:lnTo>
                  <a:lnTo>
                    <a:pt x="119" y="166"/>
                  </a:lnTo>
                  <a:lnTo>
                    <a:pt x="119" y="164"/>
                  </a:lnTo>
                  <a:lnTo>
                    <a:pt x="121" y="164"/>
                  </a:lnTo>
                  <a:lnTo>
                    <a:pt x="121" y="162"/>
                  </a:lnTo>
                  <a:lnTo>
                    <a:pt x="126" y="162"/>
                  </a:lnTo>
                  <a:lnTo>
                    <a:pt x="126" y="160"/>
                  </a:lnTo>
                  <a:lnTo>
                    <a:pt x="126" y="160"/>
                  </a:lnTo>
                  <a:lnTo>
                    <a:pt x="126" y="160"/>
                  </a:lnTo>
                  <a:lnTo>
                    <a:pt x="127" y="160"/>
                  </a:lnTo>
                  <a:lnTo>
                    <a:pt x="127" y="160"/>
                  </a:lnTo>
                  <a:lnTo>
                    <a:pt x="132" y="160"/>
                  </a:lnTo>
                  <a:lnTo>
                    <a:pt x="132" y="158"/>
                  </a:lnTo>
                  <a:lnTo>
                    <a:pt x="134" y="158"/>
                  </a:lnTo>
                  <a:lnTo>
                    <a:pt x="134" y="157"/>
                  </a:lnTo>
                  <a:lnTo>
                    <a:pt x="137" y="157"/>
                  </a:lnTo>
                  <a:lnTo>
                    <a:pt x="137" y="157"/>
                  </a:lnTo>
                  <a:lnTo>
                    <a:pt x="137" y="157"/>
                  </a:lnTo>
                  <a:lnTo>
                    <a:pt x="137" y="155"/>
                  </a:lnTo>
                  <a:lnTo>
                    <a:pt x="139" y="155"/>
                  </a:lnTo>
                  <a:lnTo>
                    <a:pt x="139" y="153"/>
                  </a:lnTo>
                  <a:lnTo>
                    <a:pt x="147" y="153"/>
                  </a:lnTo>
                  <a:lnTo>
                    <a:pt x="147" y="151"/>
                  </a:lnTo>
                  <a:lnTo>
                    <a:pt x="148" y="151"/>
                  </a:lnTo>
                  <a:lnTo>
                    <a:pt x="148" y="149"/>
                  </a:lnTo>
                  <a:lnTo>
                    <a:pt x="153" y="149"/>
                  </a:lnTo>
                  <a:lnTo>
                    <a:pt x="153" y="149"/>
                  </a:lnTo>
                  <a:lnTo>
                    <a:pt x="155" y="149"/>
                  </a:lnTo>
                  <a:lnTo>
                    <a:pt x="155" y="147"/>
                  </a:lnTo>
                  <a:lnTo>
                    <a:pt x="156" y="147"/>
                  </a:lnTo>
                  <a:lnTo>
                    <a:pt x="156" y="145"/>
                  </a:lnTo>
                  <a:lnTo>
                    <a:pt x="162" y="145"/>
                  </a:lnTo>
                  <a:lnTo>
                    <a:pt x="162" y="145"/>
                  </a:lnTo>
                  <a:lnTo>
                    <a:pt x="164" y="145"/>
                  </a:lnTo>
                  <a:lnTo>
                    <a:pt x="164" y="143"/>
                  </a:lnTo>
                  <a:lnTo>
                    <a:pt x="178" y="143"/>
                  </a:lnTo>
                  <a:lnTo>
                    <a:pt x="178" y="143"/>
                  </a:lnTo>
                  <a:lnTo>
                    <a:pt x="178" y="143"/>
                  </a:lnTo>
                  <a:lnTo>
                    <a:pt x="178" y="141"/>
                  </a:lnTo>
                  <a:lnTo>
                    <a:pt x="180" y="141"/>
                  </a:lnTo>
                  <a:lnTo>
                    <a:pt x="180" y="141"/>
                  </a:lnTo>
                  <a:lnTo>
                    <a:pt x="188" y="141"/>
                  </a:lnTo>
                  <a:lnTo>
                    <a:pt x="188" y="141"/>
                  </a:lnTo>
                  <a:lnTo>
                    <a:pt x="190" y="141"/>
                  </a:lnTo>
                  <a:lnTo>
                    <a:pt x="190" y="141"/>
                  </a:lnTo>
                  <a:lnTo>
                    <a:pt x="191" y="141"/>
                  </a:lnTo>
                  <a:lnTo>
                    <a:pt x="191" y="139"/>
                  </a:lnTo>
                  <a:lnTo>
                    <a:pt x="194" y="139"/>
                  </a:lnTo>
                  <a:lnTo>
                    <a:pt x="194" y="138"/>
                  </a:lnTo>
                  <a:lnTo>
                    <a:pt x="196" y="138"/>
                  </a:lnTo>
                  <a:lnTo>
                    <a:pt x="196" y="136"/>
                  </a:lnTo>
                  <a:lnTo>
                    <a:pt x="198" y="136"/>
                  </a:lnTo>
                  <a:lnTo>
                    <a:pt x="198" y="134"/>
                  </a:lnTo>
                  <a:lnTo>
                    <a:pt x="199" y="134"/>
                  </a:lnTo>
                  <a:lnTo>
                    <a:pt x="199" y="132"/>
                  </a:lnTo>
                  <a:lnTo>
                    <a:pt x="202" y="132"/>
                  </a:lnTo>
                  <a:lnTo>
                    <a:pt x="202" y="130"/>
                  </a:lnTo>
                  <a:lnTo>
                    <a:pt x="211" y="130"/>
                  </a:lnTo>
                  <a:lnTo>
                    <a:pt x="211" y="128"/>
                  </a:lnTo>
                  <a:lnTo>
                    <a:pt x="219" y="128"/>
                  </a:lnTo>
                  <a:lnTo>
                    <a:pt x="219" y="126"/>
                  </a:lnTo>
                  <a:lnTo>
                    <a:pt x="219" y="126"/>
                  </a:lnTo>
                  <a:lnTo>
                    <a:pt x="219" y="126"/>
                  </a:lnTo>
                  <a:lnTo>
                    <a:pt x="221" y="126"/>
                  </a:lnTo>
                  <a:lnTo>
                    <a:pt x="221" y="124"/>
                  </a:lnTo>
                  <a:lnTo>
                    <a:pt x="225" y="124"/>
                  </a:lnTo>
                  <a:lnTo>
                    <a:pt x="225" y="122"/>
                  </a:lnTo>
                  <a:lnTo>
                    <a:pt x="233" y="122"/>
                  </a:lnTo>
                  <a:lnTo>
                    <a:pt x="233" y="120"/>
                  </a:lnTo>
                  <a:lnTo>
                    <a:pt x="241" y="120"/>
                  </a:lnTo>
                  <a:lnTo>
                    <a:pt x="241" y="120"/>
                  </a:lnTo>
                  <a:lnTo>
                    <a:pt x="242" y="120"/>
                  </a:lnTo>
                  <a:lnTo>
                    <a:pt x="242" y="120"/>
                  </a:lnTo>
                  <a:lnTo>
                    <a:pt x="246" y="120"/>
                  </a:lnTo>
                  <a:lnTo>
                    <a:pt x="246" y="118"/>
                  </a:lnTo>
                  <a:lnTo>
                    <a:pt x="250" y="118"/>
                  </a:lnTo>
                  <a:lnTo>
                    <a:pt x="250" y="116"/>
                  </a:lnTo>
                  <a:lnTo>
                    <a:pt x="253" y="116"/>
                  </a:lnTo>
                  <a:lnTo>
                    <a:pt x="253" y="114"/>
                  </a:lnTo>
                  <a:lnTo>
                    <a:pt x="253" y="114"/>
                  </a:lnTo>
                  <a:lnTo>
                    <a:pt x="253" y="110"/>
                  </a:lnTo>
                  <a:lnTo>
                    <a:pt x="259" y="110"/>
                  </a:lnTo>
                  <a:lnTo>
                    <a:pt x="259" y="110"/>
                  </a:lnTo>
                  <a:lnTo>
                    <a:pt x="263" y="110"/>
                  </a:lnTo>
                  <a:lnTo>
                    <a:pt x="263" y="110"/>
                  </a:lnTo>
                  <a:lnTo>
                    <a:pt x="268" y="110"/>
                  </a:lnTo>
                  <a:lnTo>
                    <a:pt x="268" y="108"/>
                  </a:lnTo>
                  <a:lnTo>
                    <a:pt x="269" y="108"/>
                  </a:lnTo>
                  <a:lnTo>
                    <a:pt x="269" y="108"/>
                  </a:lnTo>
                  <a:lnTo>
                    <a:pt x="273" y="108"/>
                  </a:lnTo>
                  <a:lnTo>
                    <a:pt x="273" y="106"/>
                  </a:lnTo>
                  <a:lnTo>
                    <a:pt x="273" y="106"/>
                  </a:lnTo>
                  <a:lnTo>
                    <a:pt x="273" y="104"/>
                  </a:lnTo>
                  <a:lnTo>
                    <a:pt x="279" y="104"/>
                  </a:lnTo>
                  <a:lnTo>
                    <a:pt x="279" y="104"/>
                  </a:lnTo>
                  <a:lnTo>
                    <a:pt x="284" y="104"/>
                  </a:lnTo>
                  <a:lnTo>
                    <a:pt x="284" y="104"/>
                  </a:lnTo>
                  <a:lnTo>
                    <a:pt x="286" y="104"/>
                  </a:lnTo>
                  <a:lnTo>
                    <a:pt x="286" y="104"/>
                  </a:lnTo>
                  <a:lnTo>
                    <a:pt x="288" y="104"/>
                  </a:lnTo>
                  <a:lnTo>
                    <a:pt x="288" y="104"/>
                  </a:lnTo>
                  <a:lnTo>
                    <a:pt x="294" y="104"/>
                  </a:lnTo>
                  <a:lnTo>
                    <a:pt x="294" y="104"/>
                  </a:lnTo>
                  <a:lnTo>
                    <a:pt x="295" y="104"/>
                  </a:lnTo>
                  <a:lnTo>
                    <a:pt x="295" y="102"/>
                  </a:lnTo>
                  <a:lnTo>
                    <a:pt x="301" y="102"/>
                  </a:lnTo>
                  <a:lnTo>
                    <a:pt x="301" y="100"/>
                  </a:lnTo>
                  <a:lnTo>
                    <a:pt x="301" y="100"/>
                  </a:lnTo>
                  <a:lnTo>
                    <a:pt x="301" y="100"/>
                  </a:lnTo>
                  <a:lnTo>
                    <a:pt x="302" y="100"/>
                  </a:lnTo>
                  <a:lnTo>
                    <a:pt x="302" y="96"/>
                  </a:lnTo>
                  <a:lnTo>
                    <a:pt x="302" y="96"/>
                  </a:lnTo>
                  <a:lnTo>
                    <a:pt x="302" y="94"/>
                  </a:lnTo>
                  <a:lnTo>
                    <a:pt x="303" y="94"/>
                  </a:lnTo>
                  <a:lnTo>
                    <a:pt x="303" y="91"/>
                  </a:lnTo>
                  <a:lnTo>
                    <a:pt x="304" y="91"/>
                  </a:lnTo>
                  <a:lnTo>
                    <a:pt x="304" y="89"/>
                  </a:lnTo>
                  <a:lnTo>
                    <a:pt x="306" y="89"/>
                  </a:lnTo>
                  <a:lnTo>
                    <a:pt x="306" y="87"/>
                  </a:lnTo>
                  <a:lnTo>
                    <a:pt x="307" y="87"/>
                  </a:lnTo>
                  <a:lnTo>
                    <a:pt x="307" y="87"/>
                  </a:lnTo>
                  <a:lnTo>
                    <a:pt x="308" y="87"/>
                  </a:lnTo>
                  <a:lnTo>
                    <a:pt x="308" y="85"/>
                  </a:lnTo>
                  <a:lnTo>
                    <a:pt x="310" y="85"/>
                  </a:lnTo>
                  <a:lnTo>
                    <a:pt x="310" y="85"/>
                  </a:lnTo>
                  <a:lnTo>
                    <a:pt x="315" y="85"/>
                  </a:lnTo>
                  <a:lnTo>
                    <a:pt x="315" y="83"/>
                  </a:lnTo>
                  <a:lnTo>
                    <a:pt x="318" y="83"/>
                  </a:lnTo>
                  <a:lnTo>
                    <a:pt x="318" y="81"/>
                  </a:lnTo>
                  <a:lnTo>
                    <a:pt x="320" y="81"/>
                  </a:lnTo>
                  <a:lnTo>
                    <a:pt x="320" y="79"/>
                  </a:lnTo>
                  <a:lnTo>
                    <a:pt x="326" y="79"/>
                  </a:lnTo>
                  <a:lnTo>
                    <a:pt x="326" y="76"/>
                  </a:lnTo>
                  <a:lnTo>
                    <a:pt x="327" y="76"/>
                  </a:lnTo>
                  <a:lnTo>
                    <a:pt x="327" y="74"/>
                  </a:lnTo>
                  <a:lnTo>
                    <a:pt x="328" y="74"/>
                  </a:lnTo>
                  <a:lnTo>
                    <a:pt x="328" y="72"/>
                  </a:lnTo>
                  <a:lnTo>
                    <a:pt x="330" y="72"/>
                  </a:lnTo>
                  <a:lnTo>
                    <a:pt x="330" y="70"/>
                  </a:lnTo>
                  <a:lnTo>
                    <a:pt x="332" y="70"/>
                  </a:lnTo>
                  <a:lnTo>
                    <a:pt x="332" y="68"/>
                  </a:lnTo>
                  <a:lnTo>
                    <a:pt x="337" y="68"/>
                  </a:lnTo>
                  <a:lnTo>
                    <a:pt x="337" y="68"/>
                  </a:lnTo>
                  <a:lnTo>
                    <a:pt x="355" y="68"/>
                  </a:lnTo>
                  <a:lnTo>
                    <a:pt x="355" y="68"/>
                  </a:lnTo>
                  <a:lnTo>
                    <a:pt x="358" y="68"/>
                  </a:lnTo>
                  <a:lnTo>
                    <a:pt x="358" y="66"/>
                  </a:lnTo>
                  <a:lnTo>
                    <a:pt x="359" y="66"/>
                  </a:lnTo>
                  <a:lnTo>
                    <a:pt x="359" y="64"/>
                  </a:lnTo>
                  <a:lnTo>
                    <a:pt x="369" y="64"/>
                  </a:lnTo>
                  <a:lnTo>
                    <a:pt x="369" y="61"/>
                  </a:lnTo>
                  <a:lnTo>
                    <a:pt x="373" y="61"/>
                  </a:lnTo>
                  <a:lnTo>
                    <a:pt x="373" y="61"/>
                  </a:lnTo>
                  <a:lnTo>
                    <a:pt x="373" y="61"/>
                  </a:lnTo>
                  <a:lnTo>
                    <a:pt x="373" y="59"/>
                  </a:lnTo>
                  <a:lnTo>
                    <a:pt x="375" y="59"/>
                  </a:lnTo>
                  <a:lnTo>
                    <a:pt x="375" y="57"/>
                  </a:lnTo>
                  <a:lnTo>
                    <a:pt x="375" y="57"/>
                  </a:lnTo>
                  <a:lnTo>
                    <a:pt x="375" y="57"/>
                  </a:lnTo>
                  <a:lnTo>
                    <a:pt x="384" y="57"/>
                  </a:lnTo>
                  <a:lnTo>
                    <a:pt x="384" y="57"/>
                  </a:lnTo>
                  <a:lnTo>
                    <a:pt x="384" y="57"/>
                  </a:lnTo>
                  <a:lnTo>
                    <a:pt x="384" y="57"/>
                  </a:lnTo>
                  <a:lnTo>
                    <a:pt x="389" y="57"/>
                  </a:lnTo>
                  <a:lnTo>
                    <a:pt x="389" y="55"/>
                  </a:lnTo>
                  <a:lnTo>
                    <a:pt x="391" y="55"/>
                  </a:lnTo>
                  <a:lnTo>
                    <a:pt x="391" y="52"/>
                  </a:lnTo>
                  <a:lnTo>
                    <a:pt x="398" y="52"/>
                  </a:lnTo>
                  <a:lnTo>
                    <a:pt x="398" y="52"/>
                  </a:lnTo>
                  <a:lnTo>
                    <a:pt x="403" y="52"/>
                  </a:lnTo>
                  <a:lnTo>
                    <a:pt x="403" y="50"/>
                  </a:lnTo>
                  <a:lnTo>
                    <a:pt x="406" y="50"/>
                  </a:lnTo>
                  <a:lnTo>
                    <a:pt x="406" y="50"/>
                  </a:lnTo>
                  <a:lnTo>
                    <a:pt x="409" y="50"/>
                  </a:lnTo>
                  <a:lnTo>
                    <a:pt x="409" y="48"/>
                  </a:lnTo>
                  <a:lnTo>
                    <a:pt x="410" y="48"/>
                  </a:lnTo>
                  <a:lnTo>
                    <a:pt x="410" y="46"/>
                  </a:lnTo>
                  <a:lnTo>
                    <a:pt x="414" y="46"/>
                  </a:lnTo>
                  <a:lnTo>
                    <a:pt x="414" y="43"/>
                  </a:lnTo>
                  <a:lnTo>
                    <a:pt x="415" y="43"/>
                  </a:lnTo>
                  <a:lnTo>
                    <a:pt x="415" y="43"/>
                  </a:lnTo>
                  <a:lnTo>
                    <a:pt x="423" y="43"/>
                  </a:lnTo>
                  <a:lnTo>
                    <a:pt x="423" y="41"/>
                  </a:lnTo>
                  <a:lnTo>
                    <a:pt x="437" y="41"/>
                  </a:lnTo>
                  <a:lnTo>
                    <a:pt x="437" y="39"/>
                  </a:lnTo>
                  <a:lnTo>
                    <a:pt x="437" y="39"/>
                  </a:lnTo>
                  <a:lnTo>
                    <a:pt x="437" y="36"/>
                  </a:lnTo>
                  <a:lnTo>
                    <a:pt x="437" y="36"/>
                  </a:lnTo>
                  <a:lnTo>
                    <a:pt x="437" y="34"/>
                  </a:lnTo>
                  <a:lnTo>
                    <a:pt x="449" y="34"/>
                  </a:lnTo>
                  <a:lnTo>
                    <a:pt x="449" y="32"/>
                  </a:lnTo>
                  <a:lnTo>
                    <a:pt x="457" y="32"/>
                  </a:lnTo>
                  <a:lnTo>
                    <a:pt x="457" y="32"/>
                  </a:lnTo>
                  <a:lnTo>
                    <a:pt x="463" y="32"/>
                  </a:lnTo>
                  <a:lnTo>
                    <a:pt x="463" y="32"/>
                  </a:lnTo>
                  <a:lnTo>
                    <a:pt x="464" y="32"/>
                  </a:lnTo>
                  <a:lnTo>
                    <a:pt x="464" y="32"/>
                  </a:lnTo>
                  <a:lnTo>
                    <a:pt x="466" y="32"/>
                  </a:lnTo>
                  <a:lnTo>
                    <a:pt x="466" y="29"/>
                  </a:lnTo>
                  <a:lnTo>
                    <a:pt x="466" y="29"/>
                  </a:lnTo>
                  <a:lnTo>
                    <a:pt x="466" y="27"/>
                  </a:lnTo>
                  <a:lnTo>
                    <a:pt x="468" y="27"/>
                  </a:lnTo>
                  <a:lnTo>
                    <a:pt x="468" y="27"/>
                  </a:lnTo>
                  <a:lnTo>
                    <a:pt x="476" y="27"/>
                  </a:lnTo>
                  <a:lnTo>
                    <a:pt x="476" y="27"/>
                  </a:lnTo>
                  <a:lnTo>
                    <a:pt x="477" y="27"/>
                  </a:lnTo>
                  <a:lnTo>
                    <a:pt x="477" y="27"/>
                  </a:lnTo>
                  <a:lnTo>
                    <a:pt x="477" y="27"/>
                  </a:lnTo>
                  <a:lnTo>
                    <a:pt x="477" y="27"/>
                  </a:lnTo>
                  <a:lnTo>
                    <a:pt x="492" y="27"/>
                  </a:lnTo>
                  <a:lnTo>
                    <a:pt x="492" y="27"/>
                  </a:lnTo>
                  <a:lnTo>
                    <a:pt x="492" y="27"/>
                  </a:lnTo>
                  <a:lnTo>
                    <a:pt x="492" y="24"/>
                  </a:lnTo>
                  <a:lnTo>
                    <a:pt x="495" y="24"/>
                  </a:lnTo>
                  <a:lnTo>
                    <a:pt x="495" y="22"/>
                  </a:lnTo>
                  <a:lnTo>
                    <a:pt x="511" y="22"/>
                  </a:lnTo>
                  <a:lnTo>
                    <a:pt x="511" y="22"/>
                  </a:lnTo>
                  <a:lnTo>
                    <a:pt x="526" y="22"/>
                  </a:lnTo>
                  <a:lnTo>
                    <a:pt x="526" y="19"/>
                  </a:lnTo>
                  <a:lnTo>
                    <a:pt x="526" y="19"/>
                  </a:lnTo>
                  <a:lnTo>
                    <a:pt x="526" y="19"/>
                  </a:lnTo>
                  <a:lnTo>
                    <a:pt x="526" y="19"/>
                  </a:lnTo>
                  <a:lnTo>
                    <a:pt x="526" y="19"/>
                  </a:lnTo>
                  <a:lnTo>
                    <a:pt x="532" y="19"/>
                  </a:lnTo>
                  <a:lnTo>
                    <a:pt x="532" y="16"/>
                  </a:lnTo>
                  <a:lnTo>
                    <a:pt x="535" y="16"/>
                  </a:lnTo>
                  <a:lnTo>
                    <a:pt x="535" y="16"/>
                  </a:lnTo>
                  <a:lnTo>
                    <a:pt x="539" y="16"/>
                  </a:lnTo>
                  <a:lnTo>
                    <a:pt x="539" y="14"/>
                  </a:lnTo>
                  <a:lnTo>
                    <a:pt x="540" y="14"/>
                  </a:lnTo>
                  <a:lnTo>
                    <a:pt x="540" y="14"/>
                  </a:lnTo>
                  <a:lnTo>
                    <a:pt x="544" y="14"/>
                  </a:lnTo>
                  <a:lnTo>
                    <a:pt x="544" y="11"/>
                  </a:lnTo>
                  <a:lnTo>
                    <a:pt x="546" y="11"/>
                  </a:lnTo>
                  <a:lnTo>
                    <a:pt x="546" y="8"/>
                  </a:lnTo>
                  <a:lnTo>
                    <a:pt x="557" y="8"/>
                  </a:lnTo>
                  <a:lnTo>
                    <a:pt x="557" y="6"/>
                  </a:lnTo>
                  <a:lnTo>
                    <a:pt x="560" y="6"/>
                  </a:lnTo>
                  <a:lnTo>
                    <a:pt x="560" y="6"/>
                  </a:lnTo>
                  <a:lnTo>
                    <a:pt x="562" y="6"/>
                  </a:lnTo>
                  <a:lnTo>
                    <a:pt x="562" y="6"/>
                  </a:lnTo>
                  <a:lnTo>
                    <a:pt x="563" y="6"/>
                  </a:lnTo>
                  <a:lnTo>
                    <a:pt x="563" y="3"/>
                  </a:lnTo>
                  <a:lnTo>
                    <a:pt x="563" y="3"/>
                  </a:lnTo>
                  <a:lnTo>
                    <a:pt x="563" y="3"/>
                  </a:lnTo>
                  <a:lnTo>
                    <a:pt x="564" y="3"/>
                  </a:lnTo>
                  <a:lnTo>
                    <a:pt x="564" y="3"/>
                  </a:lnTo>
                  <a:lnTo>
                    <a:pt x="565" y="3"/>
                  </a:lnTo>
                  <a:lnTo>
                    <a:pt x="565" y="3"/>
                  </a:lnTo>
                  <a:lnTo>
                    <a:pt x="565" y="3"/>
                  </a:lnTo>
                  <a:lnTo>
                    <a:pt x="565" y="3"/>
                  </a:lnTo>
                  <a:lnTo>
                    <a:pt x="567" y="3"/>
                  </a:lnTo>
                  <a:lnTo>
                    <a:pt x="567" y="3"/>
                  </a:lnTo>
                  <a:lnTo>
                    <a:pt x="567" y="3"/>
                  </a:lnTo>
                  <a:lnTo>
                    <a:pt x="567" y="3"/>
                  </a:lnTo>
                  <a:lnTo>
                    <a:pt x="567" y="3"/>
                  </a:lnTo>
                  <a:lnTo>
                    <a:pt x="567"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83" name="Freeform 18482">
              <a:extLst>
                <a:ext uri="{FF2B5EF4-FFF2-40B4-BE49-F238E27FC236}">
                  <a16:creationId xmlns:a16="http://schemas.microsoft.com/office/drawing/2014/main" id="{87CC2B5A-459F-671E-82F8-9368DD94A9DB}"/>
                </a:ext>
              </a:extLst>
            </p:cNvPr>
            <p:cNvSpPr>
              <a:spLocks/>
            </p:cNvSpPr>
            <p:nvPr/>
          </p:nvSpPr>
          <p:spPr bwMode="auto">
            <a:xfrm>
              <a:off x="3806826" y="1376774"/>
              <a:ext cx="5475288" cy="3797300"/>
            </a:xfrm>
            <a:custGeom>
              <a:avLst/>
              <a:gdLst>
                <a:gd name="T0" fmla="*/ 0 w 574"/>
                <a:gd name="T1" fmla="*/ 392 h 398"/>
                <a:gd name="T2" fmla="*/ 3 w 574"/>
                <a:gd name="T3" fmla="*/ 381 h 398"/>
                <a:gd name="T4" fmla="*/ 5 w 574"/>
                <a:gd name="T5" fmla="*/ 372 h 398"/>
                <a:gd name="T6" fmla="*/ 8 w 574"/>
                <a:gd name="T7" fmla="*/ 367 h 398"/>
                <a:gd name="T8" fmla="*/ 11 w 574"/>
                <a:gd name="T9" fmla="*/ 358 h 398"/>
                <a:gd name="T10" fmla="*/ 12 w 574"/>
                <a:gd name="T11" fmla="*/ 347 h 398"/>
                <a:gd name="T12" fmla="*/ 16 w 574"/>
                <a:gd name="T13" fmla="*/ 336 h 398"/>
                <a:gd name="T14" fmla="*/ 18 w 574"/>
                <a:gd name="T15" fmla="*/ 325 h 398"/>
                <a:gd name="T16" fmla="*/ 21 w 574"/>
                <a:gd name="T17" fmla="*/ 316 h 398"/>
                <a:gd name="T18" fmla="*/ 25 w 574"/>
                <a:gd name="T19" fmla="*/ 309 h 398"/>
                <a:gd name="T20" fmla="*/ 29 w 574"/>
                <a:gd name="T21" fmla="*/ 304 h 398"/>
                <a:gd name="T22" fmla="*/ 33 w 574"/>
                <a:gd name="T23" fmla="*/ 300 h 398"/>
                <a:gd name="T24" fmla="*/ 35 w 574"/>
                <a:gd name="T25" fmla="*/ 293 h 398"/>
                <a:gd name="T26" fmla="*/ 39 w 574"/>
                <a:gd name="T27" fmla="*/ 287 h 398"/>
                <a:gd name="T28" fmla="*/ 42 w 574"/>
                <a:gd name="T29" fmla="*/ 276 h 398"/>
                <a:gd name="T30" fmla="*/ 47 w 574"/>
                <a:gd name="T31" fmla="*/ 269 h 398"/>
                <a:gd name="T32" fmla="*/ 51 w 574"/>
                <a:gd name="T33" fmla="*/ 263 h 398"/>
                <a:gd name="T34" fmla="*/ 54 w 574"/>
                <a:gd name="T35" fmla="*/ 259 h 398"/>
                <a:gd name="T36" fmla="*/ 58 w 574"/>
                <a:gd name="T37" fmla="*/ 253 h 398"/>
                <a:gd name="T38" fmla="*/ 59 w 574"/>
                <a:gd name="T39" fmla="*/ 250 h 398"/>
                <a:gd name="T40" fmla="*/ 60 w 574"/>
                <a:gd name="T41" fmla="*/ 245 h 398"/>
                <a:gd name="T42" fmla="*/ 68 w 574"/>
                <a:gd name="T43" fmla="*/ 236 h 398"/>
                <a:gd name="T44" fmla="*/ 73 w 574"/>
                <a:gd name="T45" fmla="*/ 229 h 398"/>
                <a:gd name="T46" fmla="*/ 81 w 574"/>
                <a:gd name="T47" fmla="*/ 228 h 398"/>
                <a:gd name="T48" fmla="*/ 85 w 574"/>
                <a:gd name="T49" fmla="*/ 224 h 398"/>
                <a:gd name="T50" fmla="*/ 92 w 574"/>
                <a:gd name="T51" fmla="*/ 223 h 398"/>
                <a:gd name="T52" fmla="*/ 97 w 574"/>
                <a:gd name="T53" fmla="*/ 219 h 398"/>
                <a:gd name="T54" fmla="*/ 109 w 574"/>
                <a:gd name="T55" fmla="*/ 212 h 398"/>
                <a:gd name="T56" fmla="*/ 114 w 574"/>
                <a:gd name="T57" fmla="*/ 208 h 398"/>
                <a:gd name="T58" fmla="*/ 120 w 574"/>
                <a:gd name="T59" fmla="*/ 201 h 398"/>
                <a:gd name="T60" fmla="*/ 126 w 574"/>
                <a:gd name="T61" fmla="*/ 199 h 398"/>
                <a:gd name="T62" fmla="*/ 130 w 574"/>
                <a:gd name="T63" fmla="*/ 191 h 398"/>
                <a:gd name="T64" fmla="*/ 142 w 574"/>
                <a:gd name="T65" fmla="*/ 180 h 398"/>
                <a:gd name="T66" fmla="*/ 148 w 574"/>
                <a:gd name="T67" fmla="*/ 176 h 398"/>
                <a:gd name="T68" fmla="*/ 161 w 574"/>
                <a:gd name="T69" fmla="*/ 168 h 398"/>
                <a:gd name="T70" fmla="*/ 170 w 574"/>
                <a:gd name="T71" fmla="*/ 164 h 398"/>
                <a:gd name="T72" fmla="*/ 180 w 574"/>
                <a:gd name="T73" fmla="*/ 156 h 398"/>
                <a:gd name="T74" fmla="*/ 187 w 574"/>
                <a:gd name="T75" fmla="*/ 150 h 398"/>
                <a:gd name="T76" fmla="*/ 201 w 574"/>
                <a:gd name="T77" fmla="*/ 144 h 398"/>
                <a:gd name="T78" fmla="*/ 210 w 574"/>
                <a:gd name="T79" fmla="*/ 140 h 398"/>
                <a:gd name="T80" fmla="*/ 220 w 574"/>
                <a:gd name="T81" fmla="*/ 134 h 398"/>
                <a:gd name="T82" fmla="*/ 228 w 574"/>
                <a:gd name="T83" fmla="*/ 134 h 398"/>
                <a:gd name="T84" fmla="*/ 231 w 574"/>
                <a:gd name="T85" fmla="*/ 127 h 398"/>
                <a:gd name="T86" fmla="*/ 233 w 574"/>
                <a:gd name="T87" fmla="*/ 116 h 398"/>
                <a:gd name="T88" fmla="*/ 237 w 574"/>
                <a:gd name="T89" fmla="*/ 107 h 398"/>
                <a:gd name="T90" fmla="*/ 249 w 574"/>
                <a:gd name="T91" fmla="*/ 100 h 398"/>
                <a:gd name="T92" fmla="*/ 253 w 574"/>
                <a:gd name="T93" fmla="*/ 88 h 398"/>
                <a:gd name="T94" fmla="*/ 266 w 574"/>
                <a:gd name="T95" fmla="*/ 81 h 398"/>
                <a:gd name="T96" fmla="*/ 275 w 574"/>
                <a:gd name="T97" fmla="*/ 69 h 398"/>
                <a:gd name="T98" fmla="*/ 285 w 574"/>
                <a:gd name="T99" fmla="*/ 62 h 398"/>
                <a:gd name="T100" fmla="*/ 300 w 574"/>
                <a:gd name="T101" fmla="*/ 52 h 398"/>
                <a:gd name="T102" fmla="*/ 305 w 574"/>
                <a:gd name="T103" fmla="*/ 42 h 398"/>
                <a:gd name="T104" fmla="*/ 311 w 574"/>
                <a:gd name="T105" fmla="*/ 37 h 398"/>
                <a:gd name="T106" fmla="*/ 350 w 574"/>
                <a:gd name="T107" fmla="*/ 32 h 398"/>
                <a:gd name="T108" fmla="*/ 409 w 574"/>
                <a:gd name="T109" fmla="*/ 29 h 398"/>
                <a:gd name="T110" fmla="*/ 475 w 574"/>
                <a:gd name="T111" fmla="*/ 26 h 398"/>
                <a:gd name="T112" fmla="*/ 486 w 574"/>
                <a:gd name="T113" fmla="*/ 15 h 398"/>
                <a:gd name="T114" fmla="*/ 540 w 574"/>
                <a:gd name="T115" fmla="*/ 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4" h="398">
                  <a:moveTo>
                    <a:pt x="0" y="398"/>
                  </a:moveTo>
                  <a:lnTo>
                    <a:pt x="0" y="398"/>
                  </a:lnTo>
                  <a:lnTo>
                    <a:pt x="0" y="396"/>
                  </a:lnTo>
                  <a:lnTo>
                    <a:pt x="0" y="396"/>
                  </a:lnTo>
                  <a:lnTo>
                    <a:pt x="0" y="396"/>
                  </a:lnTo>
                  <a:lnTo>
                    <a:pt x="0" y="396"/>
                  </a:lnTo>
                  <a:lnTo>
                    <a:pt x="0" y="393"/>
                  </a:lnTo>
                  <a:lnTo>
                    <a:pt x="0" y="393"/>
                  </a:lnTo>
                  <a:lnTo>
                    <a:pt x="0" y="392"/>
                  </a:lnTo>
                  <a:lnTo>
                    <a:pt x="1" y="392"/>
                  </a:lnTo>
                  <a:lnTo>
                    <a:pt x="1" y="390"/>
                  </a:lnTo>
                  <a:lnTo>
                    <a:pt x="1" y="390"/>
                  </a:lnTo>
                  <a:lnTo>
                    <a:pt x="1" y="389"/>
                  </a:lnTo>
                  <a:lnTo>
                    <a:pt x="2" y="389"/>
                  </a:lnTo>
                  <a:lnTo>
                    <a:pt x="2" y="383"/>
                  </a:lnTo>
                  <a:lnTo>
                    <a:pt x="3" y="383"/>
                  </a:lnTo>
                  <a:lnTo>
                    <a:pt x="3" y="381"/>
                  </a:lnTo>
                  <a:lnTo>
                    <a:pt x="3" y="381"/>
                  </a:lnTo>
                  <a:lnTo>
                    <a:pt x="3" y="381"/>
                  </a:lnTo>
                  <a:lnTo>
                    <a:pt x="4" y="381"/>
                  </a:lnTo>
                  <a:lnTo>
                    <a:pt x="4" y="376"/>
                  </a:lnTo>
                  <a:lnTo>
                    <a:pt x="4" y="376"/>
                  </a:lnTo>
                  <a:lnTo>
                    <a:pt x="4" y="375"/>
                  </a:lnTo>
                  <a:lnTo>
                    <a:pt x="5" y="375"/>
                  </a:lnTo>
                  <a:lnTo>
                    <a:pt x="5" y="373"/>
                  </a:lnTo>
                  <a:lnTo>
                    <a:pt x="5" y="373"/>
                  </a:lnTo>
                  <a:lnTo>
                    <a:pt x="5" y="372"/>
                  </a:lnTo>
                  <a:lnTo>
                    <a:pt x="6" y="372"/>
                  </a:lnTo>
                  <a:lnTo>
                    <a:pt x="6" y="370"/>
                  </a:lnTo>
                  <a:lnTo>
                    <a:pt x="7" y="370"/>
                  </a:lnTo>
                  <a:lnTo>
                    <a:pt x="7" y="369"/>
                  </a:lnTo>
                  <a:lnTo>
                    <a:pt x="8" y="369"/>
                  </a:lnTo>
                  <a:lnTo>
                    <a:pt x="8" y="369"/>
                  </a:lnTo>
                  <a:lnTo>
                    <a:pt x="8" y="369"/>
                  </a:lnTo>
                  <a:lnTo>
                    <a:pt x="8" y="367"/>
                  </a:lnTo>
                  <a:lnTo>
                    <a:pt x="8" y="367"/>
                  </a:lnTo>
                  <a:lnTo>
                    <a:pt x="8" y="366"/>
                  </a:lnTo>
                  <a:lnTo>
                    <a:pt x="9" y="366"/>
                  </a:lnTo>
                  <a:lnTo>
                    <a:pt x="9" y="362"/>
                  </a:lnTo>
                  <a:lnTo>
                    <a:pt x="10" y="362"/>
                  </a:lnTo>
                  <a:lnTo>
                    <a:pt x="10" y="362"/>
                  </a:lnTo>
                  <a:lnTo>
                    <a:pt x="10" y="362"/>
                  </a:lnTo>
                  <a:lnTo>
                    <a:pt x="10" y="361"/>
                  </a:lnTo>
                  <a:lnTo>
                    <a:pt x="11" y="361"/>
                  </a:lnTo>
                  <a:lnTo>
                    <a:pt x="11" y="358"/>
                  </a:lnTo>
                  <a:lnTo>
                    <a:pt x="11" y="358"/>
                  </a:lnTo>
                  <a:lnTo>
                    <a:pt x="11" y="355"/>
                  </a:lnTo>
                  <a:lnTo>
                    <a:pt x="11" y="355"/>
                  </a:lnTo>
                  <a:lnTo>
                    <a:pt x="11" y="348"/>
                  </a:lnTo>
                  <a:lnTo>
                    <a:pt x="12" y="348"/>
                  </a:lnTo>
                  <a:lnTo>
                    <a:pt x="12" y="347"/>
                  </a:lnTo>
                  <a:lnTo>
                    <a:pt x="12" y="347"/>
                  </a:lnTo>
                  <a:lnTo>
                    <a:pt x="12" y="347"/>
                  </a:lnTo>
                  <a:lnTo>
                    <a:pt x="12" y="347"/>
                  </a:lnTo>
                  <a:lnTo>
                    <a:pt x="12" y="347"/>
                  </a:lnTo>
                  <a:lnTo>
                    <a:pt x="14" y="347"/>
                  </a:lnTo>
                  <a:lnTo>
                    <a:pt x="14" y="342"/>
                  </a:lnTo>
                  <a:lnTo>
                    <a:pt x="15" y="342"/>
                  </a:lnTo>
                  <a:lnTo>
                    <a:pt x="15" y="339"/>
                  </a:lnTo>
                  <a:lnTo>
                    <a:pt x="15" y="339"/>
                  </a:lnTo>
                  <a:lnTo>
                    <a:pt x="15" y="338"/>
                  </a:lnTo>
                  <a:lnTo>
                    <a:pt x="16" y="338"/>
                  </a:lnTo>
                  <a:lnTo>
                    <a:pt x="16" y="336"/>
                  </a:lnTo>
                  <a:lnTo>
                    <a:pt x="16" y="336"/>
                  </a:lnTo>
                  <a:lnTo>
                    <a:pt x="16" y="333"/>
                  </a:lnTo>
                  <a:lnTo>
                    <a:pt x="17" y="333"/>
                  </a:lnTo>
                  <a:lnTo>
                    <a:pt x="17" y="330"/>
                  </a:lnTo>
                  <a:lnTo>
                    <a:pt x="17" y="330"/>
                  </a:lnTo>
                  <a:lnTo>
                    <a:pt x="17" y="330"/>
                  </a:lnTo>
                  <a:lnTo>
                    <a:pt x="18" y="330"/>
                  </a:lnTo>
                  <a:lnTo>
                    <a:pt x="18" y="325"/>
                  </a:lnTo>
                  <a:lnTo>
                    <a:pt x="18" y="325"/>
                  </a:lnTo>
                  <a:lnTo>
                    <a:pt x="18" y="323"/>
                  </a:lnTo>
                  <a:lnTo>
                    <a:pt x="18" y="323"/>
                  </a:lnTo>
                  <a:lnTo>
                    <a:pt x="18" y="322"/>
                  </a:lnTo>
                  <a:lnTo>
                    <a:pt x="19" y="322"/>
                  </a:lnTo>
                  <a:lnTo>
                    <a:pt x="19" y="319"/>
                  </a:lnTo>
                  <a:lnTo>
                    <a:pt x="19" y="319"/>
                  </a:lnTo>
                  <a:lnTo>
                    <a:pt x="19" y="317"/>
                  </a:lnTo>
                  <a:lnTo>
                    <a:pt x="21" y="317"/>
                  </a:lnTo>
                  <a:lnTo>
                    <a:pt x="21" y="316"/>
                  </a:lnTo>
                  <a:lnTo>
                    <a:pt x="22" y="316"/>
                  </a:lnTo>
                  <a:lnTo>
                    <a:pt x="22" y="314"/>
                  </a:lnTo>
                  <a:lnTo>
                    <a:pt x="24" y="314"/>
                  </a:lnTo>
                  <a:lnTo>
                    <a:pt x="24" y="311"/>
                  </a:lnTo>
                  <a:lnTo>
                    <a:pt x="24" y="311"/>
                  </a:lnTo>
                  <a:lnTo>
                    <a:pt x="24" y="309"/>
                  </a:lnTo>
                  <a:lnTo>
                    <a:pt x="25" y="309"/>
                  </a:lnTo>
                  <a:lnTo>
                    <a:pt x="25" y="309"/>
                  </a:lnTo>
                  <a:lnTo>
                    <a:pt x="25" y="309"/>
                  </a:lnTo>
                  <a:lnTo>
                    <a:pt x="25" y="308"/>
                  </a:lnTo>
                  <a:lnTo>
                    <a:pt x="26" y="308"/>
                  </a:lnTo>
                  <a:lnTo>
                    <a:pt x="26" y="308"/>
                  </a:lnTo>
                  <a:lnTo>
                    <a:pt x="28" y="308"/>
                  </a:lnTo>
                  <a:lnTo>
                    <a:pt x="28" y="306"/>
                  </a:lnTo>
                  <a:lnTo>
                    <a:pt x="29" y="306"/>
                  </a:lnTo>
                  <a:lnTo>
                    <a:pt x="29" y="304"/>
                  </a:lnTo>
                  <a:lnTo>
                    <a:pt x="29" y="304"/>
                  </a:lnTo>
                  <a:lnTo>
                    <a:pt x="29" y="304"/>
                  </a:lnTo>
                  <a:lnTo>
                    <a:pt x="30" y="304"/>
                  </a:lnTo>
                  <a:lnTo>
                    <a:pt x="30" y="303"/>
                  </a:lnTo>
                  <a:lnTo>
                    <a:pt x="30" y="303"/>
                  </a:lnTo>
                  <a:lnTo>
                    <a:pt x="30" y="301"/>
                  </a:lnTo>
                  <a:lnTo>
                    <a:pt x="31" y="301"/>
                  </a:lnTo>
                  <a:lnTo>
                    <a:pt x="31" y="300"/>
                  </a:lnTo>
                  <a:lnTo>
                    <a:pt x="32" y="300"/>
                  </a:lnTo>
                  <a:lnTo>
                    <a:pt x="32" y="300"/>
                  </a:lnTo>
                  <a:lnTo>
                    <a:pt x="33" y="300"/>
                  </a:lnTo>
                  <a:lnTo>
                    <a:pt x="33" y="298"/>
                  </a:lnTo>
                  <a:lnTo>
                    <a:pt x="34" y="298"/>
                  </a:lnTo>
                  <a:lnTo>
                    <a:pt x="34" y="296"/>
                  </a:lnTo>
                  <a:lnTo>
                    <a:pt x="34" y="296"/>
                  </a:lnTo>
                  <a:lnTo>
                    <a:pt x="34" y="295"/>
                  </a:lnTo>
                  <a:lnTo>
                    <a:pt x="35" y="295"/>
                  </a:lnTo>
                  <a:lnTo>
                    <a:pt x="35" y="295"/>
                  </a:lnTo>
                  <a:lnTo>
                    <a:pt x="35" y="295"/>
                  </a:lnTo>
                  <a:lnTo>
                    <a:pt x="35" y="293"/>
                  </a:lnTo>
                  <a:lnTo>
                    <a:pt x="35" y="293"/>
                  </a:lnTo>
                  <a:lnTo>
                    <a:pt x="35" y="292"/>
                  </a:lnTo>
                  <a:lnTo>
                    <a:pt x="36" y="292"/>
                  </a:lnTo>
                  <a:lnTo>
                    <a:pt x="36" y="290"/>
                  </a:lnTo>
                  <a:lnTo>
                    <a:pt x="36" y="290"/>
                  </a:lnTo>
                  <a:lnTo>
                    <a:pt x="36" y="288"/>
                  </a:lnTo>
                  <a:lnTo>
                    <a:pt x="37" y="288"/>
                  </a:lnTo>
                  <a:lnTo>
                    <a:pt x="37" y="287"/>
                  </a:lnTo>
                  <a:lnTo>
                    <a:pt x="39" y="287"/>
                  </a:lnTo>
                  <a:lnTo>
                    <a:pt x="39" y="285"/>
                  </a:lnTo>
                  <a:lnTo>
                    <a:pt x="41" y="285"/>
                  </a:lnTo>
                  <a:lnTo>
                    <a:pt x="41" y="284"/>
                  </a:lnTo>
                  <a:lnTo>
                    <a:pt x="41" y="284"/>
                  </a:lnTo>
                  <a:lnTo>
                    <a:pt x="41" y="282"/>
                  </a:lnTo>
                  <a:lnTo>
                    <a:pt x="41" y="282"/>
                  </a:lnTo>
                  <a:lnTo>
                    <a:pt x="41" y="277"/>
                  </a:lnTo>
                  <a:lnTo>
                    <a:pt x="42" y="277"/>
                  </a:lnTo>
                  <a:lnTo>
                    <a:pt x="42" y="276"/>
                  </a:lnTo>
                  <a:lnTo>
                    <a:pt x="43" y="276"/>
                  </a:lnTo>
                  <a:lnTo>
                    <a:pt x="43" y="272"/>
                  </a:lnTo>
                  <a:lnTo>
                    <a:pt x="43" y="272"/>
                  </a:lnTo>
                  <a:lnTo>
                    <a:pt x="43" y="271"/>
                  </a:lnTo>
                  <a:lnTo>
                    <a:pt x="44" y="271"/>
                  </a:lnTo>
                  <a:lnTo>
                    <a:pt x="44" y="269"/>
                  </a:lnTo>
                  <a:lnTo>
                    <a:pt x="45" y="269"/>
                  </a:lnTo>
                  <a:lnTo>
                    <a:pt x="45" y="269"/>
                  </a:lnTo>
                  <a:lnTo>
                    <a:pt x="47" y="269"/>
                  </a:lnTo>
                  <a:lnTo>
                    <a:pt x="47" y="268"/>
                  </a:lnTo>
                  <a:lnTo>
                    <a:pt x="48" y="268"/>
                  </a:lnTo>
                  <a:lnTo>
                    <a:pt x="48" y="266"/>
                  </a:lnTo>
                  <a:lnTo>
                    <a:pt x="49" y="266"/>
                  </a:lnTo>
                  <a:lnTo>
                    <a:pt x="49" y="264"/>
                  </a:lnTo>
                  <a:lnTo>
                    <a:pt x="50" y="264"/>
                  </a:lnTo>
                  <a:lnTo>
                    <a:pt x="50" y="263"/>
                  </a:lnTo>
                  <a:lnTo>
                    <a:pt x="51" y="263"/>
                  </a:lnTo>
                  <a:lnTo>
                    <a:pt x="51" y="263"/>
                  </a:lnTo>
                  <a:lnTo>
                    <a:pt x="51" y="263"/>
                  </a:lnTo>
                  <a:lnTo>
                    <a:pt x="51" y="261"/>
                  </a:lnTo>
                  <a:lnTo>
                    <a:pt x="51" y="261"/>
                  </a:lnTo>
                  <a:lnTo>
                    <a:pt x="51" y="261"/>
                  </a:lnTo>
                  <a:lnTo>
                    <a:pt x="52" y="261"/>
                  </a:lnTo>
                  <a:lnTo>
                    <a:pt x="52" y="261"/>
                  </a:lnTo>
                  <a:lnTo>
                    <a:pt x="52" y="261"/>
                  </a:lnTo>
                  <a:lnTo>
                    <a:pt x="52" y="259"/>
                  </a:lnTo>
                  <a:lnTo>
                    <a:pt x="54" y="259"/>
                  </a:lnTo>
                  <a:lnTo>
                    <a:pt x="54" y="258"/>
                  </a:lnTo>
                  <a:lnTo>
                    <a:pt x="55" y="258"/>
                  </a:lnTo>
                  <a:lnTo>
                    <a:pt x="55" y="256"/>
                  </a:lnTo>
                  <a:lnTo>
                    <a:pt x="57" y="256"/>
                  </a:lnTo>
                  <a:lnTo>
                    <a:pt x="57" y="255"/>
                  </a:lnTo>
                  <a:lnTo>
                    <a:pt x="58" y="255"/>
                  </a:lnTo>
                  <a:lnTo>
                    <a:pt x="58" y="253"/>
                  </a:lnTo>
                  <a:lnTo>
                    <a:pt x="58" y="253"/>
                  </a:lnTo>
                  <a:lnTo>
                    <a:pt x="58" y="253"/>
                  </a:lnTo>
                  <a:lnTo>
                    <a:pt x="58" y="253"/>
                  </a:lnTo>
                  <a:lnTo>
                    <a:pt x="58" y="251"/>
                  </a:lnTo>
                  <a:lnTo>
                    <a:pt x="58" y="251"/>
                  </a:lnTo>
                  <a:lnTo>
                    <a:pt x="58" y="251"/>
                  </a:lnTo>
                  <a:lnTo>
                    <a:pt x="59" y="251"/>
                  </a:lnTo>
                  <a:lnTo>
                    <a:pt x="59" y="250"/>
                  </a:lnTo>
                  <a:lnTo>
                    <a:pt x="59" y="250"/>
                  </a:lnTo>
                  <a:lnTo>
                    <a:pt x="59" y="250"/>
                  </a:lnTo>
                  <a:lnTo>
                    <a:pt x="59" y="250"/>
                  </a:lnTo>
                  <a:lnTo>
                    <a:pt x="59" y="250"/>
                  </a:lnTo>
                  <a:lnTo>
                    <a:pt x="59" y="250"/>
                  </a:lnTo>
                  <a:lnTo>
                    <a:pt x="59" y="248"/>
                  </a:lnTo>
                  <a:lnTo>
                    <a:pt x="60" y="248"/>
                  </a:lnTo>
                  <a:lnTo>
                    <a:pt x="60" y="246"/>
                  </a:lnTo>
                  <a:lnTo>
                    <a:pt x="60" y="246"/>
                  </a:lnTo>
                  <a:lnTo>
                    <a:pt x="60" y="245"/>
                  </a:lnTo>
                  <a:lnTo>
                    <a:pt x="60" y="245"/>
                  </a:lnTo>
                  <a:lnTo>
                    <a:pt x="60" y="245"/>
                  </a:lnTo>
                  <a:lnTo>
                    <a:pt x="62" y="245"/>
                  </a:lnTo>
                  <a:lnTo>
                    <a:pt x="62" y="243"/>
                  </a:lnTo>
                  <a:lnTo>
                    <a:pt x="65" y="243"/>
                  </a:lnTo>
                  <a:lnTo>
                    <a:pt x="65" y="240"/>
                  </a:lnTo>
                  <a:lnTo>
                    <a:pt x="65" y="240"/>
                  </a:lnTo>
                  <a:lnTo>
                    <a:pt x="65" y="238"/>
                  </a:lnTo>
                  <a:lnTo>
                    <a:pt x="67" y="238"/>
                  </a:lnTo>
                  <a:lnTo>
                    <a:pt x="67" y="236"/>
                  </a:lnTo>
                  <a:lnTo>
                    <a:pt x="68" y="236"/>
                  </a:lnTo>
                  <a:lnTo>
                    <a:pt x="68" y="235"/>
                  </a:lnTo>
                  <a:lnTo>
                    <a:pt x="70" y="235"/>
                  </a:lnTo>
                  <a:lnTo>
                    <a:pt x="70" y="233"/>
                  </a:lnTo>
                  <a:lnTo>
                    <a:pt x="71" y="233"/>
                  </a:lnTo>
                  <a:lnTo>
                    <a:pt x="71" y="233"/>
                  </a:lnTo>
                  <a:lnTo>
                    <a:pt x="71" y="233"/>
                  </a:lnTo>
                  <a:lnTo>
                    <a:pt x="71" y="231"/>
                  </a:lnTo>
                  <a:lnTo>
                    <a:pt x="73" y="231"/>
                  </a:lnTo>
                  <a:lnTo>
                    <a:pt x="73" y="229"/>
                  </a:lnTo>
                  <a:lnTo>
                    <a:pt x="76" y="229"/>
                  </a:lnTo>
                  <a:lnTo>
                    <a:pt x="76" y="228"/>
                  </a:lnTo>
                  <a:lnTo>
                    <a:pt x="77" y="228"/>
                  </a:lnTo>
                  <a:lnTo>
                    <a:pt x="77" y="228"/>
                  </a:lnTo>
                  <a:lnTo>
                    <a:pt x="78" y="228"/>
                  </a:lnTo>
                  <a:lnTo>
                    <a:pt x="78" y="228"/>
                  </a:lnTo>
                  <a:lnTo>
                    <a:pt x="79" y="228"/>
                  </a:lnTo>
                  <a:lnTo>
                    <a:pt x="79" y="228"/>
                  </a:lnTo>
                  <a:lnTo>
                    <a:pt x="81" y="228"/>
                  </a:lnTo>
                  <a:lnTo>
                    <a:pt x="81" y="226"/>
                  </a:lnTo>
                  <a:lnTo>
                    <a:pt x="83" y="226"/>
                  </a:lnTo>
                  <a:lnTo>
                    <a:pt x="83" y="226"/>
                  </a:lnTo>
                  <a:lnTo>
                    <a:pt x="84" y="226"/>
                  </a:lnTo>
                  <a:lnTo>
                    <a:pt x="84" y="226"/>
                  </a:lnTo>
                  <a:lnTo>
                    <a:pt x="84" y="226"/>
                  </a:lnTo>
                  <a:lnTo>
                    <a:pt x="84" y="226"/>
                  </a:lnTo>
                  <a:lnTo>
                    <a:pt x="85" y="226"/>
                  </a:lnTo>
                  <a:lnTo>
                    <a:pt x="85" y="224"/>
                  </a:lnTo>
                  <a:lnTo>
                    <a:pt x="88" y="224"/>
                  </a:lnTo>
                  <a:lnTo>
                    <a:pt x="88" y="224"/>
                  </a:lnTo>
                  <a:lnTo>
                    <a:pt x="88" y="224"/>
                  </a:lnTo>
                  <a:lnTo>
                    <a:pt x="88" y="224"/>
                  </a:lnTo>
                  <a:lnTo>
                    <a:pt x="90" y="224"/>
                  </a:lnTo>
                  <a:lnTo>
                    <a:pt x="90" y="224"/>
                  </a:lnTo>
                  <a:lnTo>
                    <a:pt x="91" y="224"/>
                  </a:lnTo>
                  <a:lnTo>
                    <a:pt x="91" y="223"/>
                  </a:lnTo>
                  <a:lnTo>
                    <a:pt x="92" y="223"/>
                  </a:lnTo>
                  <a:lnTo>
                    <a:pt x="92" y="221"/>
                  </a:lnTo>
                  <a:lnTo>
                    <a:pt x="92" y="221"/>
                  </a:lnTo>
                  <a:lnTo>
                    <a:pt x="92" y="221"/>
                  </a:lnTo>
                  <a:lnTo>
                    <a:pt x="95" y="221"/>
                  </a:lnTo>
                  <a:lnTo>
                    <a:pt x="95" y="219"/>
                  </a:lnTo>
                  <a:lnTo>
                    <a:pt x="97" y="219"/>
                  </a:lnTo>
                  <a:lnTo>
                    <a:pt x="97" y="219"/>
                  </a:lnTo>
                  <a:lnTo>
                    <a:pt x="97" y="219"/>
                  </a:lnTo>
                  <a:lnTo>
                    <a:pt x="97" y="219"/>
                  </a:lnTo>
                  <a:lnTo>
                    <a:pt x="100" y="219"/>
                  </a:lnTo>
                  <a:lnTo>
                    <a:pt x="100" y="217"/>
                  </a:lnTo>
                  <a:lnTo>
                    <a:pt x="102" y="217"/>
                  </a:lnTo>
                  <a:lnTo>
                    <a:pt x="102" y="215"/>
                  </a:lnTo>
                  <a:lnTo>
                    <a:pt x="104" y="215"/>
                  </a:lnTo>
                  <a:lnTo>
                    <a:pt x="104" y="214"/>
                  </a:lnTo>
                  <a:lnTo>
                    <a:pt x="108" y="214"/>
                  </a:lnTo>
                  <a:lnTo>
                    <a:pt x="108" y="212"/>
                  </a:lnTo>
                  <a:lnTo>
                    <a:pt x="109" y="212"/>
                  </a:lnTo>
                  <a:lnTo>
                    <a:pt x="109" y="212"/>
                  </a:lnTo>
                  <a:lnTo>
                    <a:pt x="112" y="212"/>
                  </a:lnTo>
                  <a:lnTo>
                    <a:pt x="112" y="210"/>
                  </a:lnTo>
                  <a:lnTo>
                    <a:pt x="114" y="210"/>
                  </a:lnTo>
                  <a:lnTo>
                    <a:pt x="114" y="210"/>
                  </a:lnTo>
                  <a:lnTo>
                    <a:pt x="114" y="210"/>
                  </a:lnTo>
                  <a:lnTo>
                    <a:pt x="114" y="208"/>
                  </a:lnTo>
                  <a:lnTo>
                    <a:pt x="114" y="208"/>
                  </a:lnTo>
                  <a:lnTo>
                    <a:pt x="114" y="208"/>
                  </a:lnTo>
                  <a:lnTo>
                    <a:pt x="118" y="208"/>
                  </a:lnTo>
                  <a:lnTo>
                    <a:pt x="118" y="206"/>
                  </a:lnTo>
                  <a:lnTo>
                    <a:pt x="118" y="206"/>
                  </a:lnTo>
                  <a:lnTo>
                    <a:pt x="118" y="204"/>
                  </a:lnTo>
                  <a:lnTo>
                    <a:pt x="119" y="204"/>
                  </a:lnTo>
                  <a:lnTo>
                    <a:pt x="119" y="203"/>
                  </a:lnTo>
                  <a:lnTo>
                    <a:pt x="120" y="203"/>
                  </a:lnTo>
                  <a:lnTo>
                    <a:pt x="120" y="201"/>
                  </a:lnTo>
                  <a:lnTo>
                    <a:pt x="120" y="201"/>
                  </a:lnTo>
                  <a:lnTo>
                    <a:pt x="120" y="201"/>
                  </a:lnTo>
                  <a:lnTo>
                    <a:pt x="124" y="201"/>
                  </a:lnTo>
                  <a:lnTo>
                    <a:pt x="124" y="201"/>
                  </a:lnTo>
                  <a:lnTo>
                    <a:pt x="125" y="201"/>
                  </a:lnTo>
                  <a:lnTo>
                    <a:pt x="125" y="199"/>
                  </a:lnTo>
                  <a:lnTo>
                    <a:pt x="126" y="199"/>
                  </a:lnTo>
                  <a:lnTo>
                    <a:pt x="126" y="199"/>
                  </a:lnTo>
                  <a:lnTo>
                    <a:pt x="126" y="199"/>
                  </a:lnTo>
                  <a:lnTo>
                    <a:pt x="126" y="199"/>
                  </a:lnTo>
                  <a:lnTo>
                    <a:pt x="127" y="199"/>
                  </a:lnTo>
                  <a:lnTo>
                    <a:pt x="127" y="197"/>
                  </a:lnTo>
                  <a:lnTo>
                    <a:pt x="128" y="197"/>
                  </a:lnTo>
                  <a:lnTo>
                    <a:pt x="128" y="193"/>
                  </a:lnTo>
                  <a:lnTo>
                    <a:pt x="129" y="193"/>
                  </a:lnTo>
                  <a:lnTo>
                    <a:pt x="129" y="191"/>
                  </a:lnTo>
                  <a:lnTo>
                    <a:pt x="129" y="191"/>
                  </a:lnTo>
                  <a:lnTo>
                    <a:pt x="129" y="191"/>
                  </a:lnTo>
                  <a:lnTo>
                    <a:pt x="130" y="191"/>
                  </a:lnTo>
                  <a:lnTo>
                    <a:pt x="130" y="187"/>
                  </a:lnTo>
                  <a:lnTo>
                    <a:pt x="131" y="187"/>
                  </a:lnTo>
                  <a:lnTo>
                    <a:pt x="131" y="186"/>
                  </a:lnTo>
                  <a:lnTo>
                    <a:pt x="132" y="186"/>
                  </a:lnTo>
                  <a:lnTo>
                    <a:pt x="132" y="184"/>
                  </a:lnTo>
                  <a:lnTo>
                    <a:pt x="134" y="184"/>
                  </a:lnTo>
                  <a:lnTo>
                    <a:pt x="134" y="182"/>
                  </a:lnTo>
                  <a:lnTo>
                    <a:pt x="142" y="182"/>
                  </a:lnTo>
                  <a:lnTo>
                    <a:pt x="142" y="180"/>
                  </a:lnTo>
                  <a:lnTo>
                    <a:pt x="143" y="180"/>
                  </a:lnTo>
                  <a:lnTo>
                    <a:pt x="143" y="180"/>
                  </a:lnTo>
                  <a:lnTo>
                    <a:pt x="146" y="180"/>
                  </a:lnTo>
                  <a:lnTo>
                    <a:pt x="146" y="180"/>
                  </a:lnTo>
                  <a:lnTo>
                    <a:pt x="146" y="180"/>
                  </a:lnTo>
                  <a:lnTo>
                    <a:pt x="146" y="178"/>
                  </a:lnTo>
                  <a:lnTo>
                    <a:pt x="147" y="178"/>
                  </a:lnTo>
                  <a:lnTo>
                    <a:pt x="147" y="176"/>
                  </a:lnTo>
                  <a:lnTo>
                    <a:pt x="148" y="176"/>
                  </a:lnTo>
                  <a:lnTo>
                    <a:pt x="148" y="174"/>
                  </a:lnTo>
                  <a:lnTo>
                    <a:pt x="148" y="174"/>
                  </a:lnTo>
                  <a:lnTo>
                    <a:pt x="148" y="172"/>
                  </a:lnTo>
                  <a:lnTo>
                    <a:pt x="150" y="172"/>
                  </a:lnTo>
                  <a:lnTo>
                    <a:pt x="150" y="172"/>
                  </a:lnTo>
                  <a:lnTo>
                    <a:pt x="157" y="172"/>
                  </a:lnTo>
                  <a:lnTo>
                    <a:pt x="157" y="170"/>
                  </a:lnTo>
                  <a:lnTo>
                    <a:pt x="161" y="170"/>
                  </a:lnTo>
                  <a:lnTo>
                    <a:pt x="161" y="168"/>
                  </a:lnTo>
                  <a:lnTo>
                    <a:pt x="162" y="168"/>
                  </a:lnTo>
                  <a:lnTo>
                    <a:pt x="162" y="168"/>
                  </a:lnTo>
                  <a:lnTo>
                    <a:pt x="167" y="168"/>
                  </a:lnTo>
                  <a:lnTo>
                    <a:pt x="167" y="166"/>
                  </a:lnTo>
                  <a:lnTo>
                    <a:pt x="169" y="166"/>
                  </a:lnTo>
                  <a:lnTo>
                    <a:pt x="169" y="166"/>
                  </a:lnTo>
                  <a:lnTo>
                    <a:pt x="169" y="166"/>
                  </a:lnTo>
                  <a:lnTo>
                    <a:pt x="169" y="164"/>
                  </a:lnTo>
                  <a:lnTo>
                    <a:pt x="170" y="164"/>
                  </a:lnTo>
                  <a:lnTo>
                    <a:pt x="170" y="162"/>
                  </a:lnTo>
                  <a:lnTo>
                    <a:pt x="171" y="162"/>
                  </a:lnTo>
                  <a:lnTo>
                    <a:pt x="171" y="160"/>
                  </a:lnTo>
                  <a:lnTo>
                    <a:pt x="172" y="160"/>
                  </a:lnTo>
                  <a:lnTo>
                    <a:pt x="172" y="158"/>
                  </a:lnTo>
                  <a:lnTo>
                    <a:pt x="172" y="158"/>
                  </a:lnTo>
                  <a:lnTo>
                    <a:pt x="172" y="158"/>
                  </a:lnTo>
                  <a:lnTo>
                    <a:pt x="180" y="158"/>
                  </a:lnTo>
                  <a:lnTo>
                    <a:pt x="180" y="156"/>
                  </a:lnTo>
                  <a:lnTo>
                    <a:pt x="181" y="156"/>
                  </a:lnTo>
                  <a:lnTo>
                    <a:pt x="181" y="154"/>
                  </a:lnTo>
                  <a:lnTo>
                    <a:pt x="183" y="154"/>
                  </a:lnTo>
                  <a:lnTo>
                    <a:pt x="183" y="154"/>
                  </a:lnTo>
                  <a:lnTo>
                    <a:pt x="184" y="154"/>
                  </a:lnTo>
                  <a:lnTo>
                    <a:pt x="184" y="152"/>
                  </a:lnTo>
                  <a:lnTo>
                    <a:pt x="185" y="152"/>
                  </a:lnTo>
                  <a:lnTo>
                    <a:pt x="185" y="150"/>
                  </a:lnTo>
                  <a:lnTo>
                    <a:pt x="187" y="150"/>
                  </a:lnTo>
                  <a:lnTo>
                    <a:pt x="187" y="150"/>
                  </a:lnTo>
                  <a:lnTo>
                    <a:pt x="188" y="150"/>
                  </a:lnTo>
                  <a:lnTo>
                    <a:pt x="188" y="150"/>
                  </a:lnTo>
                  <a:lnTo>
                    <a:pt x="191" y="150"/>
                  </a:lnTo>
                  <a:lnTo>
                    <a:pt x="191" y="148"/>
                  </a:lnTo>
                  <a:lnTo>
                    <a:pt x="193" y="148"/>
                  </a:lnTo>
                  <a:lnTo>
                    <a:pt x="193" y="146"/>
                  </a:lnTo>
                  <a:lnTo>
                    <a:pt x="201" y="146"/>
                  </a:lnTo>
                  <a:lnTo>
                    <a:pt x="201" y="144"/>
                  </a:lnTo>
                  <a:lnTo>
                    <a:pt x="202" y="144"/>
                  </a:lnTo>
                  <a:lnTo>
                    <a:pt x="202" y="142"/>
                  </a:lnTo>
                  <a:lnTo>
                    <a:pt x="203" y="142"/>
                  </a:lnTo>
                  <a:lnTo>
                    <a:pt x="203" y="140"/>
                  </a:lnTo>
                  <a:lnTo>
                    <a:pt x="206" y="140"/>
                  </a:lnTo>
                  <a:lnTo>
                    <a:pt x="206" y="140"/>
                  </a:lnTo>
                  <a:lnTo>
                    <a:pt x="209" y="140"/>
                  </a:lnTo>
                  <a:lnTo>
                    <a:pt x="209" y="140"/>
                  </a:lnTo>
                  <a:lnTo>
                    <a:pt x="210" y="140"/>
                  </a:lnTo>
                  <a:lnTo>
                    <a:pt x="210" y="138"/>
                  </a:lnTo>
                  <a:lnTo>
                    <a:pt x="216" y="138"/>
                  </a:lnTo>
                  <a:lnTo>
                    <a:pt x="216" y="136"/>
                  </a:lnTo>
                  <a:lnTo>
                    <a:pt x="216" y="136"/>
                  </a:lnTo>
                  <a:lnTo>
                    <a:pt x="216" y="136"/>
                  </a:lnTo>
                  <a:lnTo>
                    <a:pt x="217" y="136"/>
                  </a:lnTo>
                  <a:lnTo>
                    <a:pt x="217" y="136"/>
                  </a:lnTo>
                  <a:lnTo>
                    <a:pt x="220" y="136"/>
                  </a:lnTo>
                  <a:lnTo>
                    <a:pt x="220" y="134"/>
                  </a:lnTo>
                  <a:lnTo>
                    <a:pt x="220" y="134"/>
                  </a:lnTo>
                  <a:lnTo>
                    <a:pt x="220" y="134"/>
                  </a:lnTo>
                  <a:lnTo>
                    <a:pt x="222" y="134"/>
                  </a:lnTo>
                  <a:lnTo>
                    <a:pt x="222" y="134"/>
                  </a:lnTo>
                  <a:lnTo>
                    <a:pt x="222" y="134"/>
                  </a:lnTo>
                  <a:lnTo>
                    <a:pt x="222" y="134"/>
                  </a:lnTo>
                  <a:lnTo>
                    <a:pt x="224" y="134"/>
                  </a:lnTo>
                  <a:lnTo>
                    <a:pt x="224" y="134"/>
                  </a:lnTo>
                  <a:lnTo>
                    <a:pt x="228" y="134"/>
                  </a:lnTo>
                  <a:lnTo>
                    <a:pt x="228" y="132"/>
                  </a:lnTo>
                  <a:lnTo>
                    <a:pt x="228" y="132"/>
                  </a:lnTo>
                  <a:lnTo>
                    <a:pt x="228" y="132"/>
                  </a:lnTo>
                  <a:lnTo>
                    <a:pt x="230" y="132"/>
                  </a:lnTo>
                  <a:lnTo>
                    <a:pt x="230" y="129"/>
                  </a:lnTo>
                  <a:lnTo>
                    <a:pt x="231" y="129"/>
                  </a:lnTo>
                  <a:lnTo>
                    <a:pt x="231" y="127"/>
                  </a:lnTo>
                  <a:lnTo>
                    <a:pt x="231" y="127"/>
                  </a:lnTo>
                  <a:lnTo>
                    <a:pt x="231" y="127"/>
                  </a:lnTo>
                  <a:lnTo>
                    <a:pt x="232" y="127"/>
                  </a:lnTo>
                  <a:lnTo>
                    <a:pt x="232" y="123"/>
                  </a:lnTo>
                  <a:lnTo>
                    <a:pt x="233" y="123"/>
                  </a:lnTo>
                  <a:lnTo>
                    <a:pt x="233" y="120"/>
                  </a:lnTo>
                  <a:lnTo>
                    <a:pt x="233" y="120"/>
                  </a:lnTo>
                  <a:lnTo>
                    <a:pt x="233" y="116"/>
                  </a:lnTo>
                  <a:lnTo>
                    <a:pt x="233" y="116"/>
                  </a:lnTo>
                  <a:lnTo>
                    <a:pt x="233" y="116"/>
                  </a:lnTo>
                  <a:lnTo>
                    <a:pt x="233" y="116"/>
                  </a:lnTo>
                  <a:lnTo>
                    <a:pt x="233" y="113"/>
                  </a:lnTo>
                  <a:lnTo>
                    <a:pt x="234" y="113"/>
                  </a:lnTo>
                  <a:lnTo>
                    <a:pt x="234" y="113"/>
                  </a:lnTo>
                  <a:lnTo>
                    <a:pt x="235" y="113"/>
                  </a:lnTo>
                  <a:lnTo>
                    <a:pt x="235" y="111"/>
                  </a:lnTo>
                  <a:lnTo>
                    <a:pt x="236" y="111"/>
                  </a:lnTo>
                  <a:lnTo>
                    <a:pt x="236" y="109"/>
                  </a:lnTo>
                  <a:lnTo>
                    <a:pt x="237" y="109"/>
                  </a:lnTo>
                  <a:lnTo>
                    <a:pt x="237" y="107"/>
                  </a:lnTo>
                  <a:lnTo>
                    <a:pt x="245" y="107"/>
                  </a:lnTo>
                  <a:lnTo>
                    <a:pt x="245" y="104"/>
                  </a:lnTo>
                  <a:lnTo>
                    <a:pt x="247" y="104"/>
                  </a:lnTo>
                  <a:lnTo>
                    <a:pt x="247" y="102"/>
                  </a:lnTo>
                  <a:lnTo>
                    <a:pt x="248" y="102"/>
                  </a:lnTo>
                  <a:lnTo>
                    <a:pt x="248" y="102"/>
                  </a:lnTo>
                  <a:lnTo>
                    <a:pt x="249" y="102"/>
                  </a:lnTo>
                  <a:lnTo>
                    <a:pt x="249" y="100"/>
                  </a:lnTo>
                  <a:lnTo>
                    <a:pt x="249" y="100"/>
                  </a:lnTo>
                  <a:lnTo>
                    <a:pt x="249" y="97"/>
                  </a:lnTo>
                  <a:lnTo>
                    <a:pt x="250" y="97"/>
                  </a:lnTo>
                  <a:lnTo>
                    <a:pt x="250" y="95"/>
                  </a:lnTo>
                  <a:lnTo>
                    <a:pt x="251" y="95"/>
                  </a:lnTo>
                  <a:lnTo>
                    <a:pt x="251" y="92"/>
                  </a:lnTo>
                  <a:lnTo>
                    <a:pt x="252" y="92"/>
                  </a:lnTo>
                  <a:lnTo>
                    <a:pt x="252" y="90"/>
                  </a:lnTo>
                  <a:lnTo>
                    <a:pt x="253" y="90"/>
                  </a:lnTo>
                  <a:lnTo>
                    <a:pt x="253" y="88"/>
                  </a:lnTo>
                  <a:lnTo>
                    <a:pt x="257" y="88"/>
                  </a:lnTo>
                  <a:lnTo>
                    <a:pt x="257" y="85"/>
                  </a:lnTo>
                  <a:lnTo>
                    <a:pt x="257" y="85"/>
                  </a:lnTo>
                  <a:lnTo>
                    <a:pt x="257" y="85"/>
                  </a:lnTo>
                  <a:lnTo>
                    <a:pt x="262" y="85"/>
                  </a:lnTo>
                  <a:lnTo>
                    <a:pt x="262" y="83"/>
                  </a:lnTo>
                  <a:lnTo>
                    <a:pt x="264" y="83"/>
                  </a:lnTo>
                  <a:lnTo>
                    <a:pt x="264" y="81"/>
                  </a:lnTo>
                  <a:lnTo>
                    <a:pt x="266" y="81"/>
                  </a:lnTo>
                  <a:lnTo>
                    <a:pt x="266" y="78"/>
                  </a:lnTo>
                  <a:lnTo>
                    <a:pt x="267" y="78"/>
                  </a:lnTo>
                  <a:lnTo>
                    <a:pt x="267" y="76"/>
                  </a:lnTo>
                  <a:lnTo>
                    <a:pt x="269" y="76"/>
                  </a:lnTo>
                  <a:lnTo>
                    <a:pt x="269" y="74"/>
                  </a:lnTo>
                  <a:lnTo>
                    <a:pt x="271" y="74"/>
                  </a:lnTo>
                  <a:lnTo>
                    <a:pt x="271" y="71"/>
                  </a:lnTo>
                  <a:lnTo>
                    <a:pt x="275" y="71"/>
                  </a:lnTo>
                  <a:lnTo>
                    <a:pt x="275" y="69"/>
                  </a:lnTo>
                  <a:lnTo>
                    <a:pt x="278" y="69"/>
                  </a:lnTo>
                  <a:lnTo>
                    <a:pt x="278" y="69"/>
                  </a:lnTo>
                  <a:lnTo>
                    <a:pt x="280" y="69"/>
                  </a:lnTo>
                  <a:lnTo>
                    <a:pt x="280" y="66"/>
                  </a:lnTo>
                  <a:lnTo>
                    <a:pt x="285" y="66"/>
                  </a:lnTo>
                  <a:lnTo>
                    <a:pt x="285" y="64"/>
                  </a:lnTo>
                  <a:lnTo>
                    <a:pt x="285" y="64"/>
                  </a:lnTo>
                  <a:lnTo>
                    <a:pt x="285" y="62"/>
                  </a:lnTo>
                  <a:lnTo>
                    <a:pt x="285" y="62"/>
                  </a:lnTo>
                  <a:lnTo>
                    <a:pt x="285" y="59"/>
                  </a:lnTo>
                  <a:lnTo>
                    <a:pt x="287" y="59"/>
                  </a:lnTo>
                  <a:lnTo>
                    <a:pt x="287" y="57"/>
                  </a:lnTo>
                  <a:lnTo>
                    <a:pt x="288" y="57"/>
                  </a:lnTo>
                  <a:lnTo>
                    <a:pt x="288" y="54"/>
                  </a:lnTo>
                  <a:lnTo>
                    <a:pt x="299" y="54"/>
                  </a:lnTo>
                  <a:lnTo>
                    <a:pt x="299" y="52"/>
                  </a:lnTo>
                  <a:lnTo>
                    <a:pt x="300" y="52"/>
                  </a:lnTo>
                  <a:lnTo>
                    <a:pt x="300" y="52"/>
                  </a:lnTo>
                  <a:lnTo>
                    <a:pt x="301" y="52"/>
                  </a:lnTo>
                  <a:lnTo>
                    <a:pt x="301" y="49"/>
                  </a:lnTo>
                  <a:lnTo>
                    <a:pt x="301" y="49"/>
                  </a:lnTo>
                  <a:lnTo>
                    <a:pt x="301" y="47"/>
                  </a:lnTo>
                  <a:lnTo>
                    <a:pt x="302" y="47"/>
                  </a:lnTo>
                  <a:lnTo>
                    <a:pt x="302" y="44"/>
                  </a:lnTo>
                  <a:lnTo>
                    <a:pt x="303" y="44"/>
                  </a:lnTo>
                  <a:lnTo>
                    <a:pt x="303" y="42"/>
                  </a:lnTo>
                  <a:lnTo>
                    <a:pt x="305" y="42"/>
                  </a:lnTo>
                  <a:lnTo>
                    <a:pt x="305" y="40"/>
                  </a:lnTo>
                  <a:lnTo>
                    <a:pt x="306" y="40"/>
                  </a:lnTo>
                  <a:lnTo>
                    <a:pt x="306" y="40"/>
                  </a:lnTo>
                  <a:lnTo>
                    <a:pt x="307" y="40"/>
                  </a:lnTo>
                  <a:lnTo>
                    <a:pt x="307" y="37"/>
                  </a:lnTo>
                  <a:lnTo>
                    <a:pt x="311" y="37"/>
                  </a:lnTo>
                  <a:lnTo>
                    <a:pt x="311" y="37"/>
                  </a:lnTo>
                  <a:lnTo>
                    <a:pt x="311" y="37"/>
                  </a:lnTo>
                  <a:lnTo>
                    <a:pt x="311" y="37"/>
                  </a:lnTo>
                  <a:lnTo>
                    <a:pt x="317" y="37"/>
                  </a:lnTo>
                  <a:lnTo>
                    <a:pt x="317" y="34"/>
                  </a:lnTo>
                  <a:lnTo>
                    <a:pt x="329" y="34"/>
                  </a:lnTo>
                  <a:lnTo>
                    <a:pt x="329" y="34"/>
                  </a:lnTo>
                  <a:lnTo>
                    <a:pt x="345" y="34"/>
                  </a:lnTo>
                  <a:lnTo>
                    <a:pt x="345" y="32"/>
                  </a:lnTo>
                  <a:lnTo>
                    <a:pt x="347" y="32"/>
                  </a:lnTo>
                  <a:lnTo>
                    <a:pt x="347" y="32"/>
                  </a:lnTo>
                  <a:lnTo>
                    <a:pt x="350" y="32"/>
                  </a:lnTo>
                  <a:lnTo>
                    <a:pt x="350" y="32"/>
                  </a:lnTo>
                  <a:lnTo>
                    <a:pt x="358" y="32"/>
                  </a:lnTo>
                  <a:lnTo>
                    <a:pt x="358" y="32"/>
                  </a:lnTo>
                  <a:lnTo>
                    <a:pt x="369" y="32"/>
                  </a:lnTo>
                  <a:lnTo>
                    <a:pt x="369" y="29"/>
                  </a:lnTo>
                  <a:lnTo>
                    <a:pt x="399" y="29"/>
                  </a:lnTo>
                  <a:lnTo>
                    <a:pt x="399" y="29"/>
                  </a:lnTo>
                  <a:lnTo>
                    <a:pt x="409" y="29"/>
                  </a:lnTo>
                  <a:lnTo>
                    <a:pt x="409" y="29"/>
                  </a:lnTo>
                  <a:lnTo>
                    <a:pt x="411" y="29"/>
                  </a:lnTo>
                  <a:lnTo>
                    <a:pt x="411" y="29"/>
                  </a:lnTo>
                  <a:lnTo>
                    <a:pt x="439" y="29"/>
                  </a:lnTo>
                  <a:lnTo>
                    <a:pt x="439" y="26"/>
                  </a:lnTo>
                  <a:lnTo>
                    <a:pt x="442" y="26"/>
                  </a:lnTo>
                  <a:lnTo>
                    <a:pt x="442" y="26"/>
                  </a:lnTo>
                  <a:lnTo>
                    <a:pt x="460" y="26"/>
                  </a:lnTo>
                  <a:lnTo>
                    <a:pt x="460" y="26"/>
                  </a:lnTo>
                  <a:lnTo>
                    <a:pt x="475" y="26"/>
                  </a:lnTo>
                  <a:lnTo>
                    <a:pt x="475" y="22"/>
                  </a:lnTo>
                  <a:lnTo>
                    <a:pt x="475" y="22"/>
                  </a:lnTo>
                  <a:lnTo>
                    <a:pt x="475" y="22"/>
                  </a:lnTo>
                  <a:lnTo>
                    <a:pt x="476" y="22"/>
                  </a:lnTo>
                  <a:lnTo>
                    <a:pt x="476" y="19"/>
                  </a:lnTo>
                  <a:lnTo>
                    <a:pt x="481" y="19"/>
                  </a:lnTo>
                  <a:lnTo>
                    <a:pt x="481" y="19"/>
                  </a:lnTo>
                  <a:lnTo>
                    <a:pt x="486" y="19"/>
                  </a:lnTo>
                  <a:lnTo>
                    <a:pt x="486" y="15"/>
                  </a:lnTo>
                  <a:lnTo>
                    <a:pt x="503" y="15"/>
                  </a:lnTo>
                  <a:lnTo>
                    <a:pt x="503" y="15"/>
                  </a:lnTo>
                  <a:lnTo>
                    <a:pt x="520" y="15"/>
                  </a:lnTo>
                  <a:lnTo>
                    <a:pt x="520" y="12"/>
                  </a:lnTo>
                  <a:lnTo>
                    <a:pt x="522" y="12"/>
                  </a:lnTo>
                  <a:lnTo>
                    <a:pt x="522" y="8"/>
                  </a:lnTo>
                  <a:lnTo>
                    <a:pt x="534" y="8"/>
                  </a:lnTo>
                  <a:lnTo>
                    <a:pt x="534" y="8"/>
                  </a:lnTo>
                  <a:lnTo>
                    <a:pt x="540" y="8"/>
                  </a:lnTo>
                  <a:lnTo>
                    <a:pt x="540" y="4"/>
                  </a:lnTo>
                  <a:lnTo>
                    <a:pt x="552" y="4"/>
                  </a:lnTo>
                  <a:lnTo>
                    <a:pt x="552" y="0"/>
                  </a:lnTo>
                  <a:lnTo>
                    <a:pt x="574" y="0"/>
                  </a:lnTo>
                  <a:lnTo>
                    <a:pt x="574" y="0"/>
                  </a:lnTo>
                  <a:lnTo>
                    <a:pt x="574" y="0"/>
                  </a:lnTo>
                </a:path>
              </a:pathLst>
            </a:custGeom>
            <a:noFill/>
            <a:ln w="28575">
              <a:solidFill>
                <a:srgbClr val="26AB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8489" name="Rectangle 79">
            <a:extLst>
              <a:ext uri="{FF2B5EF4-FFF2-40B4-BE49-F238E27FC236}">
                <a16:creationId xmlns:a16="http://schemas.microsoft.com/office/drawing/2014/main" id="{52CF9B48-C602-4EE0-27FA-722C5D131333}"/>
              </a:ext>
            </a:extLst>
          </p:cNvPr>
          <p:cNvSpPr>
            <a:spLocks noChangeArrowheads="1"/>
          </p:cNvSpPr>
          <p:nvPr/>
        </p:nvSpPr>
        <p:spPr bwMode="auto">
          <a:xfrm>
            <a:off x="3029272" y="4204223"/>
            <a:ext cx="3220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Time After Randomization (Months)</a:t>
            </a:r>
          </a:p>
        </p:txBody>
      </p:sp>
      <p:sp>
        <p:nvSpPr>
          <p:cNvPr id="25" name="Rectangle 62">
            <a:extLst>
              <a:ext uri="{FF2B5EF4-FFF2-40B4-BE49-F238E27FC236}">
                <a16:creationId xmlns:a16="http://schemas.microsoft.com/office/drawing/2014/main" id="{BB11C853-B912-F8CD-0E37-811B488F1428}"/>
              </a:ext>
            </a:extLst>
          </p:cNvPr>
          <p:cNvSpPr>
            <a:spLocks noChangeArrowheads="1"/>
          </p:cNvSpPr>
          <p:nvPr/>
        </p:nvSpPr>
        <p:spPr bwMode="auto">
          <a:xfrm rot="16200000">
            <a:off x="-112610" y="2059194"/>
            <a:ext cx="213840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First Heart Failure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Hospitalization (%)</a:t>
            </a:r>
          </a:p>
        </p:txBody>
      </p:sp>
      <p:sp>
        <p:nvSpPr>
          <p:cNvPr id="26" name="Rectangle 4">
            <a:extLst>
              <a:ext uri="{FF2B5EF4-FFF2-40B4-BE49-F238E27FC236}">
                <a16:creationId xmlns:a16="http://schemas.microsoft.com/office/drawing/2014/main" id="{5113415D-E864-BF98-D771-FC9A5FD1F6AA}"/>
              </a:ext>
            </a:extLst>
          </p:cNvPr>
          <p:cNvSpPr>
            <a:spLocks noGrp="1" noChangeArrowheads="1"/>
          </p:cNvSpPr>
          <p:nvPr>
            <p:ph type="title"/>
          </p:nvPr>
        </p:nvSpPr>
        <p:spPr>
          <a:xfrm>
            <a:off x="1100264" y="132050"/>
            <a:ext cx="7769225" cy="566738"/>
          </a:xfrm>
        </p:spPr>
        <p:txBody>
          <a:bodyPr/>
          <a:lstStyle/>
          <a:p>
            <a:pPr eaLnBrk="1" hangingPunct="1"/>
            <a:r>
              <a:rPr lang="en-US" sz="3200" dirty="0">
                <a:latin typeface="Arial" panose="020B0604020202020204" pitchFamily="34" charset="0"/>
                <a:cs typeface="Arial" panose="020B0604020202020204" pitchFamily="34" charset="0"/>
              </a:rPr>
              <a:t>First Heart Failure Hospitalization </a:t>
            </a:r>
          </a:p>
        </p:txBody>
      </p:sp>
    </p:spTree>
    <p:extLst>
      <p:ext uri="{BB962C8B-B14F-4D97-AF65-F5344CB8AC3E}">
        <p14:creationId xmlns:p14="http://schemas.microsoft.com/office/powerpoint/2010/main" val="195243002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75" name="Rectangle 74">
            <a:extLst>
              <a:ext uri="{FF2B5EF4-FFF2-40B4-BE49-F238E27FC236}">
                <a16:creationId xmlns:a16="http://schemas.microsoft.com/office/drawing/2014/main" id="{7EEC2479-EA3B-AF47-BA92-021F99137EB0}"/>
              </a:ext>
            </a:extLst>
          </p:cNvPr>
          <p:cNvSpPr/>
          <p:nvPr/>
        </p:nvSpPr>
        <p:spPr bwMode="auto">
          <a:xfrm>
            <a:off x="1863688" y="844446"/>
            <a:ext cx="6336177" cy="3054096"/>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panose="020B0604020202020204" pitchFamily="34" charset="0"/>
              <a:ea typeface="ヒラギノ角ゴ Pro W3" pitchFamily="-111" charset="-128"/>
              <a:cs typeface="Arial" panose="020B0604020202020204" pitchFamily="34" charset="0"/>
            </a:endParaRPr>
          </a:p>
        </p:txBody>
      </p:sp>
      <p:sp>
        <p:nvSpPr>
          <p:cNvPr id="9" name="Line 55">
            <a:extLst>
              <a:ext uri="{FF2B5EF4-FFF2-40B4-BE49-F238E27FC236}">
                <a16:creationId xmlns:a16="http://schemas.microsoft.com/office/drawing/2014/main" id="{F013AD8E-E41F-914F-93DD-66657F94003D}"/>
              </a:ext>
            </a:extLst>
          </p:cNvPr>
          <p:cNvSpPr>
            <a:spLocks noChangeShapeType="1"/>
          </p:cNvSpPr>
          <p:nvPr/>
        </p:nvSpPr>
        <p:spPr bwMode="auto">
          <a:xfrm>
            <a:off x="1863689" y="845361"/>
            <a:ext cx="0" cy="305318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0" name="Line 56">
            <a:extLst>
              <a:ext uri="{FF2B5EF4-FFF2-40B4-BE49-F238E27FC236}">
                <a16:creationId xmlns:a16="http://schemas.microsoft.com/office/drawing/2014/main" id="{93F939D5-200C-2644-9695-C9BE90627335}"/>
              </a:ext>
            </a:extLst>
          </p:cNvPr>
          <p:cNvSpPr>
            <a:spLocks noChangeShapeType="1"/>
          </p:cNvSpPr>
          <p:nvPr/>
        </p:nvSpPr>
        <p:spPr bwMode="auto">
          <a:xfrm flipH="1">
            <a:off x="1763219" y="3898542"/>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2" name="Line 57">
            <a:extLst>
              <a:ext uri="{FF2B5EF4-FFF2-40B4-BE49-F238E27FC236}">
                <a16:creationId xmlns:a16="http://schemas.microsoft.com/office/drawing/2014/main" id="{AE47C739-F25C-D842-A834-C3DE5C9D7568}"/>
              </a:ext>
            </a:extLst>
          </p:cNvPr>
          <p:cNvSpPr>
            <a:spLocks noChangeShapeType="1"/>
          </p:cNvSpPr>
          <p:nvPr/>
        </p:nvSpPr>
        <p:spPr bwMode="auto">
          <a:xfrm flipH="1">
            <a:off x="1763219" y="3286909"/>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3" name="Line 58">
            <a:extLst>
              <a:ext uri="{FF2B5EF4-FFF2-40B4-BE49-F238E27FC236}">
                <a16:creationId xmlns:a16="http://schemas.microsoft.com/office/drawing/2014/main" id="{018A1BF5-0840-234F-A507-EA5A66BBDFA6}"/>
              </a:ext>
            </a:extLst>
          </p:cNvPr>
          <p:cNvSpPr>
            <a:spLocks noChangeShapeType="1"/>
          </p:cNvSpPr>
          <p:nvPr/>
        </p:nvSpPr>
        <p:spPr bwMode="auto">
          <a:xfrm flipH="1">
            <a:off x="1763219" y="2674031"/>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4" name="Line 59">
            <a:extLst>
              <a:ext uri="{FF2B5EF4-FFF2-40B4-BE49-F238E27FC236}">
                <a16:creationId xmlns:a16="http://schemas.microsoft.com/office/drawing/2014/main" id="{E083FE27-FBC2-144A-94A0-B018F68E1956}"/>
              </a:ext>
            </a:extLst>
          </p:cNvPr>
          <p:cNvSpPr>
            <a:spLocks noChangeShapeType="1"/>
          </p:cNvSpPr>
          <p:nvPr/>
        </p:nvSpPr>
        <p:spPr bwMode="auto">
          <a:xfrm flipH="1">
            <a:off x="1763219" y="2062398"/>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5" name="Line 60">
            <a:extLst>
              <a:ext uri="{FF2B5EF4-FFF2-40B4-BE49-F238E27FC236}">
                <a16:creationId xmlns:a16="http://schemas.microsoft.com/office/drawing/2014/main" id="{98B80630-C86F-F443-AFD3-65B43E8AD56A}"/>
              </a:ext>
            </a:extLst>
          </p:cNvPr>
          <p:cNvSpPr>
            <a:spLocks noChangeShapeType="1"/>
          </p:cNvSpPr>
          <p:nvPr/>
        </p:nvSpPr>
        <p:spPr bwMode="auto">
          <a:xfrm flipH="1">
            <a:off x="1763219" y="1456993"/>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6" name="Line 61">
            <a:extLst>
              <a:ext uri="{FF2B5EF4-FFF2-40B4-BE49-F238E27FC236}">
                <a16:creationId xmlns:a16="http://schemas.microsoft.com/office/drawing/2014/main" id="{633AD519-B8D7-ED4C-980A-318438AF9D8E}"/>
              </a:ext>
            </a:extLst>
          </p:cNvPr>
          <p:cNvSpPr>
            <a:spLocks noChangeShapeType="1"/>
          </p:cNvSpPr>
          <p:nvPr/>
        </p:nvSpPr>
        <p:spPr bwMode="auto">
          <a:xfrm flipH="1">
            <a:off x="1763219" y="845361"/>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8" name="Rectangle 63">
            <a:extLst>
              <a:ext uri="{FF2B5EF4-FFF2-40B4-BE49-F238E27FC236}">
                <a16:creationId xmlns:a16="http://schemas.microsoft.com/office/drawing/2014/main" id="{84BA9ED1-8227-D949-9A33-4B45B229C993}"/>
              </a:ext>
            </a:extLst>
          </p:cNvPr>
          <p:cNvSpPr>
            <a:spLocks noChangeArrowheads="1"/>
          </p:cNvSpPr>
          <p:nvPr/>
        </p:nvSpPr>
        <p:spPr bwMode="auto">
          <a:xfrm>
            <a:off x="1189128" y="3791866"/>
            <a:ext cx="5241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0%</a:t>
            </a:r>
          </a:p>
        </p:txBody>
      </p:sp>
      <p:sp>
        <p:nvSpPr>
          <p:cNvPr id="19" name="Rectangle 64">
            <a:extLst>
              <a:ext uri="{FF2B5EF4-FFF2-40B4-BE49-F238E27FC236}">
                <a16:creationId xmlns:a16="http://schemas.microsoft.com/office/drawing/2014/main" id="{18A72E06-7995-5242-B8EC-9D2639B5216F}"/>
              </a:ext>
            </a:extLst>
          </p:cNvPr>
          <p:cNvSpPr>
            <a:spLocks noChangeArrowheads="1"/>
          </p:cNvSpPr>
          <p:nvPr/>
        </p:nvSpPr>
        <p:spPr bwMode="auto">
          <a:xfrm>
            <a:off x="1147449" y="3180233"/>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20%</a:t>
            </a:r>
          </a:p>
        </p:txBody>
      </p:sp>
      <p:sp>
        <p:nvSpPr>
          <p:cNvPr id="20" name="Rectangle 65">
            <a:extLst>
              <a:ext uri="{FF2B5EF4-FFF2-40B4-BE49-F238E27FC236}">
                <a16:creationId xmlns:a16="http://schemas.microsoft.com/office/drawing/2014/main" id="{036A94BC-2301-324A-85D4-E08AD2EFE8B3}"/>
              </a:ext>
            </a:extLst>
          </p:cNvPr>
          <p:cNvSpPr>
            <a:spLocks noChangeArrowheads="1"/>
          </p:cNvSpPr>
          <p:nvPr/>
        </p:nvSpPr>
        <p:spPr bwMode="auto">
          <a:xfrm>
            <a:off x="1147449" y="2568600"/>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40%</a:t>
            </a:r>
          </a:p>
        </p:txBody>
      </p:sp>
      <p:sp>
        <p:nvSpPr>
          <p:cNvPr id="21" name="Rectangle 66">
            <a:extLst>
              <a:ext uri="{FF2B5EF4-FFF2-40B4-BE49-F238E27FC236}">
                <a16:creationId xmlns:a16="http://schemas.microsoft.com/office/drawing/2014/main" id="{532A5DF4-95C8-B941-AE35-117915F319E2}"/>
              </a:ext>
            </a:extLst>
          </p:cNvPr>
          <p:cNvSpPr>
            <a:spLocks noChangeArrowheads="1"/>
          </p:cNvSpPr>
          <p:nvPr/>
        </p:nvSpPr>
        <p:spPr bwMode="auto">
          <a:xfrm>
            <a:off x="1147449" y="1956967"/>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60%</a:t>
            </a:r>
          </a:p>
        </p:txBody>
      </p:sp>
      <p:sp>
        <p:nvSpPr>
          <p:cNvPr id="22" name="Rectangle 67">
            <a:extLst>
              <a:ext uri="{FF2B5EF4-FFF2-40B4-BE49-F238E27FC236}">
                <a16:creationId xmlns:a16="http://schemas.microsoft.com/office/drawing/2014/main" id="{1234B5B9-C02D-B84D-AF1E-97F7C6C27E05}"/>
              </a:ext>
            </a:extLst>
          </p:cNvPr>
          <p:cNvSpPr>
            <a:spLocks noChangeArrowheads="1"/>
          </p:cNvSpPr>
          <p:nvPr/>
        </p:nvSpPr>
        <p:spPr bwMode="auto">
          <a:xfrm>
            <a:off x="1147449" y="1351563"/>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80%</a:t>
            </a:r>
          </a:p>
        </p:txBody>
      </p:sp>
      <p:sp>
        <p:nvSpPr>
          <p:cNvPr id="23" name="Rectangle 68">
            <a:extLst>
              <a:ext uri="{FF2B5EF4-FFF2-40B4-BE49-F238E27FC236}">
                <a16:creationId xmlns:a16="http://schemas.microsoft.com/office/drawing/2014/main" id="{C3FFB569-56F2-0E4B-A7E9-B9D2127075C4}"/>
              </a:ext>
            </a:extLst>
          </p:cNvPr>
          <p:cNvSpPr>
            <a:spLocks noChangeArrowheads="1"/>
          </p:cNvSpPr>
          <p:nvPr/>
        </p:nvSpPr>
        <p:spPr bwMode="auto">
          <a:xfrm>
            <a:off x="1105770" y="747151"/>
            <a:ext cx="6075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     100%</a:t>
            </a:r>
          </a:p>
        </p:txBody>
      </p:sp>
      <p:sp>
        <p:nvSpPr>
          <p:cNvPr id="24" name="Line 69">
            <a:extLst>
              <a:ext uri="{FF2B5EF4-FFF2-40B4-BE49-F238E27FC236}">
                <a16:creationId xmlns:a16="http://schemas.microsoft.com/office/drawing/2014/main" id="{1F76174B-733E-2F47-9389-4B5EEF8124E5}"/>
              </a:ext>
            </a:extLst>
          </p:cNvPr>
          <p:cNvSpPr>
            <a:spLocks noChangeShapeType="1"/>
          </p:cNvSpPr>
          <p:nvPr/>
        </p:nvSpPr>
        <p:spPr bwMode="auto">
          <a:xfrm flipH="1">
            <a:off x="1863689" y="3898542"/>
            <a:ext cx="5795774"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34" name="Rectangle 79">
            <a:extLst>
              <a:ext uri="{FF2B5EF4-FFF2-40B4-BE49-F238E27FC236}">
                <a16:creationId xmlns:a16="http://schemas.microsoft.com/office/drawing/2014/main" id="{CEC79778-D577-3A46-B8C3-138F64FE4EE1}"/>
              </a:ext>
            </a:extLst>
          </p:cNvPr>
          <p:cNvSpPr>
            <a:spLocks noChangeArrowheads="1"/>
          </p:cNvSpPr>
          <p:nvPr/>
        </p:nvSpPr>
        <p:spPr bwMode="auto">
          <a:xfrm>
            <a:off x="3029272" y="4204223"/>
            <a:ext cx="3220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Time After Randomization (Months)</a:t>
            </a:r>
          </a:p>
        </p:txBody>
      </p:sp>
      <p:sp>
        <p:nvSpPr>
          <p:cNvPr id="71" name="Text Box 21">
            <a:extLst>
              <a:ext uri="{FF2B5EF4-FFF2-40B4-BE49-F238E27FC236}">
                <a16:creationId xmlns:a16="http://schemas.microsoft.com/office/drawing/2014/main" id="{F09DB997-E382-254D-B736-46615F167FFE}"/>
              </a:ext>
            </a:extLst>
          </p:cNvPr>
          <p:cNvSpPr txBox="1">
            <a:spLocks noChangeArrowheads="1"/>
          </p:cNvSpPr>
          <p:nvPr/>
        </p:nvSpPr>
        <p:spPr bwMode="auto">
          <a:xfrm>
            <a:off x="2376625" y="928938"/>
            <a:ext cx="1622560" cy="30777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MitraClip + GDMT</a:t>
            </a:r>
          </a:p>
        </p:txBody>
      </p:sp>
      <p:sp>
        <p:nvSpPr>
          <p:cNvPr id="72" name="Text Box 22">
            <a:extLst>
              <a:ext uri="{FF2B5EF4-FFF2-40B4-BE49-F238E27FC236}">
                <a16:creationId xmlns:a16="http://schemas.microsoft.com/office/drawing/2014/main" id="{5DA8FD44-479D-DB4D-9106-24976E4DED49}"/>
              </a:ext>
            </a:extLst>
          </p:cNvPr>
          <p:cNvSpPr txBox="1">
            <a:spLocks noChangeArrowheads="1"/>
          </p:cNvSpPr>
          <p:nvPr/>
        </p:nvSpPr>
        <p:spPr bwMode="auto">
          <a:xfrm>
            <a:off x="2371966" y="1177152"/>
            <a:ext cx="1196097" cy="30777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a:t>
            </a:r>
          </a:p>
        </p:txBody>
      </p:sp>
      <p:sp>
        <p:nvSpPr>
          <p:cNvPr id="73" name="Line 23">
            <a:extLst>
              <a:ext uri="{FF2B5EF4-FFF2-40B4-BE49-F238E27FC236}">
                <a16:creationId xmlns:a16="http://schemas.microsoft.com/office/drawing/2014/main" id="{7AF7969F-4F4F-3240-97B0-E3559A6D4B9E}"/>
              </a:ext>
            </a:extLst>
          </p:cNvPr>
          <p:cNvSpPr>
            <a:spLocks noChangeShapeType="1"/>
          </p:cNvSpPr>
          <p:nvPr/>
        </p:nvSpPr>
        <p:spPr bwMode="auto">
          <a:xfrm>
            <a:off x="2097006" y="1076280"/>
            <a:ext cx="290106"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74" name="Line 24">
            <a:extLst>
              <a:ext uri="{FF2B5EF4-FFF2-40B4-BE49-F238E27FC236}">
                <a16:creationId xmlns:a16="http://schemas.microsoft.com/office/drawing/2014/main" id="{EF3DD7BC-F4CB-5543-8898-A46ED0A19341}"/>
              </a:ext>
            </a:extLst>
          </p:cNvPr>
          <p:cNvSpPr>
            <a:spLocks noChangeShapeType="1"/>
          </p:cNvSpPr>
          <p:nvPr/>
        </p:nvSpPr>
        <p:spPr bwMode="auto">
          <a:xfrm>
            <a:off x="2097006" y="1325552"/>
            <a:ext cx="290106" cy="0"/>
          </a:xfrm>
          <a:prstGeom prst="line">
            <a:avLst/>
          </a:prstGeom>
          <a:noFill/>
          <a:ln w="28575">
            <a:solidFill>
              <a:schemeClr val="bg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2" name="Line 32">
            <a:extLst>
              <a:ext uri="{FF2B5EF4-FFF2-40B4-BE49-F238E27FC236}">
                <a16:creationId xmlns:a16="http://schemas.microsoft.com/office/drawing/2014/main" id="{706C13B4-A2B0-A6CA-9D24-E5B44130B3B1}"/>
              </a:ext>
            </a:extLst>
          </p:cNvPr>
          <p:cNvSpPr>
            <a:spLocks noChangeShapeType="1"/>
          </p:cNvSpPr>
          <p:nvPr/>
        </p:nvSpPr>
        <p:spPr bwMode="auto">
          <a:xfrm>
            <a:off x="185878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3" name="Line 33">
            <a:extLst>
              <a:ext uri="{FF2B5EF4-FFF2-40B4-BE49-F238E27FC236}">
                <a16:creationId xmlns:a16="http://schemas.microsoft.com/office/drawing/2014/main" id="{3730C3ED-26C4-4A33-4097-62C331B747E6}"/>
              </a:ext>
            </a:extLst>
          </p:cNvPr>
          <p:cNvSpPr>
            <a:spLocks noChangeShapeType="1"/>
          </p:cNvSpPr>
          <p:nvPr/>
        </p:nvSpPr>
        <p:spPr bwMode="auto">
          <a:xfrm>
            <a:off x="241567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4" name="Line 34">
            <a:extLst>
              <a:ext uri="{FF2B5EF4-FFF2-40B4-BE49-F238E27FC236}">
                <a16:creationId xmlns:a16="http://schemas.microsoft.com/office/drawing/2014/main" id="{DC037D3F-8C7E-1D7E-44F0-C1043443A9AC}"/>
              </a:ext>
            </a:extLst>
          </p:cNvPr>
          <p:cNvSpPr>
            <a:spLocks noChangeShapeType="1"/>
          </p:cNvSpPr>
          <p:nvPr/>
        </p:nvSpPr>
        <p:spPr bwMode="auto">
          <a:xfrm>
            <a:off x="297256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7" name="Line 35">
            <a:extLst>
              <a:ext uri="{FF2B5EF4-FFF2-40B4-BE49-F238E27FC236}">
                <a16:creationId xmlns:a16="http://schemas.microsoft.com/office/drawing/2014/main" id="{A47CC7C1-1507-853F-1C14-479E8D78EE66}"/>
              </a:ext>
            </a:extLst>
          </p:cNvPr>
          <p:cNvSpPr>
            <a:spLocks noChangeShapeType="1"/>
          </p:cNvSpPr>
          <p:nvPr/>
        </p:nvSpPr>
        <p:spPr bwMode="auto">
          <a:xfrm>
            <a:off x="352945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8" name="Line 36">
            <a:extLst>
              <a:ext uri="{FF2B5EF4-FFF2-40B4-BE49-F238E27FC236}">
                <a16:creationId xmlns:a16="http://schemas.microsoft.com/office/drawing/2014/main" id="{FA86F38D-14C5-0E93-BB9A-2B61625B06D1}"/>
              </a:ext>
            </a:extLst>
          </p:cNvPr>
          <p:cNvSpPr>
            <a:spLocks noChangeShapeType="1"/>
          </p:cNvSpPr>
          <p:nvPr/>
        </p:nvSpPr>
        <p:spPr bwMode="auto">
          <a:xfrm>
            <a:off x="408634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1" name="Line 37">
            <a:extLst>
              <a:ext uri="{FF2B5EF4-FFF2-40B4-BE49-F238E27FC236}">
                <a16:creationId xmlns:a16="http://schemas.microsoft.com/office/drawing/2014/main" id="{C707A874-C5AF-D148-C77A-0C191C64C4FD}"/>
              </a:ext>
            </a:extLst>
          </p:cNvPr>
          <p:cNvSpPr>
            <a:spLocks noChangeShapeType="1"/>
          </p:cNvSpPr>
          <p:nvPr/>
        </p:nvSpPr>
        <p:spPr bwMode="auto">
          <a:xfrm>
            <a:off x="464323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2" name="Line 38">
            <a:extLst>
              <a:ext uri="{FF2B5EF4-FFF2-40B4-BE49-F238E27FC236}">
                <a16:creationId xmlns:a16="http://schemas.microsoft.com/office/drawing/2014/main" id="{B1FF7DCE-4F7C-E45C-0AF2-F5363766F693}"/>
              </a:ext>
            </a:extLst>
          </p:cNvPr>
          <p:cNvSpPr>
            <a:spLocks noChangeShapeType="1"/>
          </p:cNvSpPr>
          <p:nvPr/>
        </p:nvSpPr>
        <p:spPr bwMode="auto">
          <a:xfrm>
            <a:off x="520012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3" name="Rectangle 80">
            <a:extLst>
              <a:ext uri="{FF2B5EF4-FFF2-40B4-BE49-F238E27FC236}">
                <a16:creationId xmlns:a16="http://schemas.microsoft.com/office/drawing/2014/main" id="{561BA858-1CA4-AD20-7D45-548F0D4E06F5}"/>
              </a:ext>
            </a:extLst>
          </p:cNvPr>
          <p:cNvSpPr>
            <a:spLocks noChangeArrowheads="1"/>
          </p:cNvSpPr>
          <p:nvPr/>
        </p:nvSpPr>
        <p:spPr bwMode="auto">
          <a:xfrm>
            <a:off x="1787984" y="3979289"/>
            <a:ext cx="1377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0</a:t>
            </a:r>
          </a:p>
        </p:txBody>
      </p:sp>
      <p:sp>
        <p:nvSpPr>
          <p:cNvPr id="18435" name="Rectangle 81">
            <a:extLst>
              <a:ext uri="{FF2B5EF4-FFF2-40B4-BE49-F238E27FC236}">
                <a16:creationId xmlns:a16="http://schemas.microsoft.com/office/drawing/2014/main" id="{C92A1239-8417-2F36-9A33-980E88F62FE5}"/>
              </a:ext>
            </a:extLst>
          </p:cNvPr>
          <p:cNvSpPr>
            <a:spLocks noChangeArrowheads="1"/>
          </p:cNvSpPr>
          <p:nvPr/>
        </p:nvSpPr>
        <p:spPr bwMode="auto">
          <a:xfrm>
            <a:off x="2370116" y="397928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a:t>
            </a:r>
          </a:p>
        </p:txBody>
      </p:sp>
      <p:sp>
        <p:nvSpPr>
          <p:cNvPr id="18436" name="Rectangle 82">
            <a:extLst>
              <a:ext uri="{FF2B5EF4-FFF2-40B4-BE49-F238E27FC236}">
                <a16:creationId xmlns:a16="http://schemas.microsoft.com/office/drawing/2014/main" id="{1BC245F0-0C55-3A22-1230-A03A2C36B4B6}"/>
              </a:ext>
            </a:extLst>
          </p:cNvPr>
          <p:cNvSpPr>
            <a:spLocks noChangeArrowheads="1"/>
          </p:cNvSpPr>
          <p:nvPr/>
        </p:nvSpPr>
        <p:spPr bwMode="auto">
          <a:xfrm>
            <a:off x="2886755"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12</a:t>
            </a:r>
          </a:p>
        </p:txBody>
      </p:sp>
      <p:sp>
        <p:nvSpPr>
          <p:cNvPr id="18437" name="Rectangle 83">
            <a:extLst>
              <a:ext uri="{FF2B5EF4-FFF2-40B4-BE49-F238E27FC236}">
                <a16:creationId xmlns:a16="http://schemas.microsoft.com/office/drawing/2014/main" id="{E05FE2D1-9CE8-8BC3-7928-A86866949B24}"/>
              </a:ext>
            </a:extLst>
          </p:cNvPr>
          <p:cNvSpPr>
            <a:spLocks noChangeArrowheads="1"/>
          </p:cNvSpPr>
          <p:nvPr/>
        </p:nvSpPr>
        <p:spPr bwMode="auto">
          <a:xfrm>
            <a:off x="3443902"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18</a:t>
            </a:r>
          </a:p>
        </p:txBody>
      </p:sp>
      <p:sp>
        <p:nvSpPr>
          <p:cNvPr id="18438" name="Rectangle 84">
            <a:extLst>
              <a:ext uri="{FF2B5EF4-FFF2-40B4-BE49-F238E27FC236}">
                <a16:creationId xmlns:a16="http://schemas.microsoft.com/office/drawing/2014/main" id="{5AE18FEF-A975-6A60-AF73-3CCF0D619769}"/>
              </a:ext>
            </a:extLst>
          </p:cNvPr>
          <p:cNvSpPr>
            <a:spLocks noChangeArrowheads="1"/>
          </p:cNvSpPr>
          <p:nvPr/>
        </p:nvSpPr>
        <p:spPr bwMode="auto">
          <a:xfrm>
            <a:off x="4001049"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24</a:t>
            </a:r>
          </a:p>
        </p:txBody>
      </p:sp>
      <p:sp>
        <p:nvSpPr>
          <p:cNvPr id="18439" name="Rectangle 85">
            <a:extLst>
              <a:ext uri="{FF2B5EF4-FFF2-40B4-BE49-F238E27FC236}">
                <a16:creationId xmlns:a16="http://schemas.microsoft.com/office/drawing/2014/main" id="{F8CFA7DA-EDF0-379A-05C0-03EC2C97D87F}"/>
              </a:ext>
            </a:extLst>
          </p:cNvPr>
          <p:cNvSpPr>
            <a:spLocks noChangeArrowheads="1"/>
          </p:cNvSpPr>
          <p:nvPr/>
        </p:nvSpPr>
        <p:spPr bwMode="auto">
          <a:xfrm>
            <a:off x="4558196"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30</a:t>
            </a:r>
          </a:p>
        </p:txBody>
      </p:sp>
      <p:sp>
        <p:nvSpPr>
          <p:cNvPr id="18440" name="Rectangle 86">
            <a:extLst>
              <a:ext uri="{FF2B5EF4-FFF2-40B4-BE49-F238E27FC236}">
                <a16:creationId xmlns:a16="http://schemas.microsoft.com/office/drawing/2014/main" id="{B3462CE8-DAA1-2E91-1D89-835B7F8EF9D5}"/>
              </a:ext>
            </a:extLst>
          </p:cNvPr>
          <p:cNvSpPr>
            <a:spLocks noChangeArrowheads="1"/>
          </p:cNvSpPr>
          <p:nvPr/>
        </p:nvSpPr>
        <p:spPr bwMode="auto">
          <a:xfrm>
            <a:off x="5115343"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36</a:t>
            </a:r>
          </a:p>
        </p:txBody>
      </p:sp>
      <p:sp>
        <p:nvSpPr>
          <p:cNvPr id="18441" name="Line 39">
            <a:extLst>
              <a:ext uri="{FF2B5EF4-FFF2-40B4-BE49-F238E27FC236}">
                <a16:creationId xmlns:a16="http://schemas.microsoft.com/office/drawing/2014/main" id="{A95C843D-AEB9-3071-86C6-492B3D85B1B1}"/>
              </a:ext>
            </a:extLst>
          </p:cNvPr>
          <p:cNvSpPr>
            <a:spLocks noChangeShapeType="1"/>
          </p:cNvSpPr>
          <p:nvPr/>
        </p:nvSpPr>
        <p:spPr bwMode="auto">
          <a:xfrm>
            <a:off x="631390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2" name="Line 40">
            <a:extLst>
              <a:ext uri="{FF2B5EF4-FFF2-40B4-BE49-F238E27FC236}">
                <a16:creationId xmlns:a16="http://schemas.microsoft.com/office/drawing/2014/main" id="{1EB548C0-AA98-DD7B-1A11-809DDE75FD11}"/>
              </a:ext>
            </a:extLst>
          </p:cNvPr>
          <p:cNvSpPr>
            <a:spLocks noChangeShapeType="1"/>
          </p:cNvSpPr>
          <p:nvPr/>
        </p:nvSpPr>
        <p:spPr bwMode="auto">
          <a:xfrm>
            <a:off x="7427686"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3" name="Rectangle 87">
            <a:extLst>
              <a:ext uri="{FF2B5EF4-FFF2-40B4-BE49-F238E27FC236}">
                <a16:creationId xmlns:a16="http://schemas.microsoft.com/office/drawing/2014/main" id="{6265976F-2F5B-72ED-486B-C145F7B5F9DC}"/>
              </a:ext>
            </a:extLst>
          </p:cNvPr>
          <p:cNvSpPr>
            <a:spLocks noChangeArrowheads="1"/>
          </p:cNvSpPr>
          <p:nvPr/>
        </p:nvSpPr>
        <p:spPr bwMode="auto">
          <a:xfrm>
            <a:off x="6226462"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48</a:t>
            </a:r>
          </a:p>
        </p:txBody>
      </p:sp>
      <p:sp>
        <p:nvSpPr>
          <p:cNvPr id="18444" name="Rectangle 88">
            <a:extLst>
              <a:ext uri="{FF2B5EF4-FFF2-40B4-BE49-F238E27FC236}">
                <a16:creationId xmlns:a16="http://schemas.microsoft.com/office/drawing/2014/main" id="{1E9CB7C1-804B-EE67-E061-9D24FCC24420}"/>
              </a:ext>
            </a:extLst>
          </p:cNvPr>
          <p:cNvSpPr>
            <a:spLocks noChangeArrowheads="1"/>
          </p:cNvSpPr>
          <p:nvPr/>
        </p:nvSpPr>
        <p:spPr bwMode="auto">
          <a:xfrm>
            <a:off x="7340753"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60</a:t>
            </a:r>
          </a:p>
        </p:txBody>
      </p:sp>
      <p:sp>
        <p:nvSpPr>
          <p:cNvPr id="18445" name="Text Box 15">
            <a:extLst>
              <a:ext uri="{FF2B5EF4-FFF2-40B4-BE49-F238E27FC236}">
                <a16:creationId xmlns:a16="http://schemas.microsoft.com/office/drawing/2014/main" id="{4BAF050D-432D-9215-544B-C3DF0512E3A1}"/>
              </a:ext>
            </a:extLst>
          </p:cNvPr>
          <p:cNvSpPr txBox="1">
            <a:spLocks noChangeArrowheads="1"/>
          </p:cNvSpPr>
          <p:nvPr/>
        </p:nvSpPr>
        <p:spPr bwMode="auto">
          <a:xfrm>
            <a:off x="685238" y="4540945"/>
            <a:ext cx="954386"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MitraClip</a:t>
            </a:r>
          </a:p>
        </p:txBody>
      </p:sp>
      <p:sp>
        <p:nvSpPr>
          <p:cNvPr id="18446" name="Text Box 17">
            <a:extLst>
              <a:ext uri="{FF2B5EF4-FFF2-40B4-BE49-F238E27FC236}">
                <a16:creationId xmlns:a16="http://schemas.microsoft.com/office/drawing/2014/main" id="{4ADCFF38-AF1A-BA98-7A1D-8A6ED9E80DA2}"/>
              </a:ext>
            </a:extLst>
          </p:cNvPr>
          <p:cNvSpPr txBox="1">
            <a:spLocks noChangeArrowheads="1"/>
          </p:cNvSpPr>
          <p:nvPr/>
        </p:nvSpPr>
        <p:spPr bwMode="auto">
          <a:xfrm>
            <a:off x="851581" y="4714742"/>
            <a:ext cx="78804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GDMT</a:t>
            </a:r>
          </a:p>
        </p:txBody>
      </p:sp>
      <p:sp>
        <p:nvSpPr>
          <p:cNvPr id="18447" name="Text Box 65">
            <a:extLst>
              <a:ext uri="{FF2B5EF4-FFF2-40B4-BE49-F238E27FC236}">
                <a16:creationId xmlns:a16="http://schemas.microsoft.com/office/drawing/2014/main" id="{420F48E9-2539-683F-3623-70A209BEE650}"/>
              </a:ext>
            </a:extLst>
          </p:cNvPr>
          <p:cNvSpPr txBox="1">
            <a:spLocks noChangeArrowheads="1"/>
          </p:cNvSpPr>
          <p:nvPr/>
        </p:nvSpPr>
        <p:spPr bwMode="auto">
          <a:xfrm>
            <a:off x="1552344" y="4540945"/>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302</a:t>
            </a:r>
          </a:p>
        </p:txBody>
      </p:sp>
      <p:sp>
        <p:nvSpPr>
          <p:cNvPr id="18449" name="Text Box 69">
            <a:extLst>
              <a:ext uri="{FF2B5EF4-FFF2-40B4-BE49-F238E27FC236}">
                <a16:creationId xmlns:a16="http://schemas.microsoft.com/office/drawing/2014/main" id="{DF3FBDB4-C2F7-1949-8517-BC451EC5C8E3}"/>
              </a:ext>
            </a:extLst>
          </p:cNvPr>
          <p:cNvSpPr txBox="1">
            <a:spLocks noChangeArrowheads="1"/>
          </p:cNvSpPr>
          <p:nvPr/>
        </p:nvSpPr>
        <p:spPr bwMode="auto">
          <a:xfrm>
            <a:off x="2792279"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194</a:t>
            </a:r>
          </a:p>
        </p:txBody>
      </p:sp>
      <p:sp>
        <p:nvSpPr>
          <p:cNvPr id="18451" name="Text Box 73">
            <a:extLst>
              <a:ext uri="{FF2B5EF4-FFF2-40B4-BE49-F238E27FC236}">
                <a16:creationId xmlns:a16="http://schemas.microsoft.com/office/drawing/2014/main" id="{28A74AF0-B27B-87FA-2E35-7211C3DD6480}"/>
              </a:ext>
            </a:extLst>
          </p:cNvPr>
          <p:cNvSpPr txBox="1">
            <a:spLocks noChangeArrowheads="1"/>
          </p:cNvSpPr>
          <p:nvPr/>
        </p:nvSpPr>
        <p:spPr bwMode="auto">
          <a:xfrm>
            <a:off x="3907712"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158</a:t>
            </a:r>
          </a:p>
        </p:txBody>
      </p:sp>
      <p:sp>
        <p:nvSpPr>
          <p:cNvPr id="18454" name="Text Box 65">
            <a:extLst>
              <a:ext uri="{FF2B5EF4-FFF2-40B4-BE49-F238E27FC236}">
                <a16:creationId xmlns:a16="http://schemas.microsoft.com/office/drawing/2014/main" id="{0692F461-4501-FA5B-09A8-F3412DFD9287}"/>
              </a:ext>
            </a:extLst>
          </p:cNvPr>
          <p:cNvSpPr txBox="1">
            <a:spLocks noChangeArrowheads="1"/>
          </p:cNvSpPr>
          <p:nvPr/>
        </p:nvSpPr>
        <p:spPr bwMode="auto">
          <a:xfrm>
            <a:off x="1548360" y="4717714"/>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312</a:t>
            </a:r>
          </a:p>
        </p:txBody>
      </p:sp>
      <p:sp>
        <p:nvSpPr>
          <p:cNvPr id="18456" name="Text Box 69">
            <a:extLst>
              <a:ext uri="{FF2B5EF4-FFF2-40B4-BE49-F238E27FC236}">
                <a16:creationId xmlns:a16="http://schemas.microsoft.com/office/drawing/2014/main" id="{9CE2E1ED-0F62-AC81-517A-AF224EDDAD60}"/>
              </a:ext>
            </a:extLst>
          </p:cNvPr>
          <p:cNvSpPr txBox="1">
            <a:spLocks noChangeArrowheads="1"/>
          </p:cNvSpPr>
          <p:nvPr/>
        </p:nvSpPr>
        <p:spPr bwMode="auto">
          <a:xfrm>
            <a:off x="2792279" y="4717714"/>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157</a:t>
            </a:r>
          </a:p>
        </p:txBody>
      </p:sp>
      <p:sp>
        <p:nvSpPr>
          <p:cNvPr id="18458" name="Text Box 73">
            <a:extLst>
              <a:ext uri="{FF2B5EF4-FFF2-40B4-BE49-F238E27FC236}">
                <a16:creationId xmlns:a16="http://schemas.microsoft.com/office/drawing/2014/main" id="{CDF4357D-8C48-DC0F-A050-37EE4A84D240}"/>
              </a:ext>
            </a:extLst>
          </p:cNvPr>
          <p:cNvSpPr txBox="1">
            <a:spLocks noChangeArrowheads="1"/>
          </p:cNvSpPr>
          <p:nvPr/>
        </p:nvSpPr>
        <p:spPr bwMode="auto">
          <a:xfrm>
            <a:off x="3936565" y="4717714"/>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95</a:t>
            </a:r>
          </a:p>
        </p:txBody>
      </p:sp>
      <p:sp>
        <p:nvSpPr>
          <p:cNvPr id="18461" name="Text Box 14">
            <a:extLst>
              <a:ext uri="{FF2B5EF4-FFF2-40B4-BE49-F238E27FC236}">
                <a16:creationId xmlns:a16="http://schemas.microsoft.com/office/drawing/2014/main" id="{46860284-2AFB-F62E-8215-99D2A12D22D1}"/>
              </a:ext>
            </a:extLst>
          </p:cNvPr>
          <p:cNvSpPr txBox="1">
            <a:spLocks noChangeArrowheads="1"/>
          </p:cNvSpPr>
          <p:nvPr/>
        </p:nvSpPr>
        <p:spPr bwMode="auto">
          <a:xfrm>
            <a:off x="477313" y="4370323"/>
            <a:ext cx="116231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No. at Risk:</a:t>
            </a:r>
          </a:p>
        </p:txBody>
      </p:sp>
      <p:sp>
        <p:nvSpPr>
          <p:cNvPr id="18462" name="Line 39">
            <a:extLst>
              <a:ext uri="{FF2B5EF4-FFF2-40B4-BE49-F238E27FC236}">
                <a16:creationId xmlns:a16="http://schemas.microsoft.com/office/drawing/2014/main" id="{A95B1ED7-0B1D-5EFC-3382-DC15EF2EA2A6}"/>
              </a:ext>
            </a:extLst>
          </p:cNvPr>
          <p:cNvSpPr>
            <a:spLocks noChangeShapeType="1"/>
          </p:cNvSpPr>
          <p:nvPr/>
        </p:nvSpPr>
        <p:spPr bwMode="auto">
          <a:xfrm>
            <a:off x="575701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3" name="Line 40">
            <a:extLst>
              <a:ext uri="{FF2B5EF4-FFF2-40B4-BE49-F238E27FC236}">
                <a16:creationId xmlns:a16="http://schemas.microsoft.com/office/drawing/2014/main" id="{219B4E9A-9AB7-5B36-9CB3-09295F2AAA0C}"/>
              </a:ext>
            </a:extLst>
          </p:cNvPr>
          <p:cNvSpPr>
            <a:spLocks noChangeShapeType="1"/>
          </p:cNvSpPr>
          <p:nvPr/>
        </p:nvSpPr>
        <p:spPr bwMode="auto">
          <a:xfrm>
            <a:off x="687079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4" name="Rectangle 87">
            <a:extLst>
              <a:ext uri="{FF2B5EF4-FFF2-40B4-BE49-F238E27FC236}">
                <a16:creationId xmlns:a16="http://schemas.microsoft.com/office/drawing/2014/main" id="{AAF63ADA-6CB8-5138-AC04-4CFFE86F1C05}"/>
              </a:ext>
            </a:extLst>
          </p:cNvPr>
          <p:cNvSpPr>
            <a:spLocks noChangeArrowheads="1"/>
          </p:cNvSpPr>
          <p:nvPr/>
        </p:nvSpPr>
        <p:spPr bwMode="auto">
          <a:xfrm>
            <a:off x="5672490"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42</a:t>
            </a:r>
          </a:p>
        </p:txBody>
      </p:sp>
      <p:sp>
        <p:nvSpPr>
          <p:cNvPr id="18465" name="Rectangle 88">
            <a:extLst>
              <a:ext uri="{FF2B5EF4-FFF2-40B4-BE49-F238E27FC236}">
                <a16:creationId xmlns:a16="http://schemas.microsoft.com/office/drawing/2014/main" id="{7B882473-E9B5-F596-0806-9812AA7471D1}"/>
              </a:ext>
            </a:extLst>
          </p:cNvPr>
          <p:cNvSpPr>
            <a:spLocks noChangeArrowheads="1"/>
          </p:cNvSpPr>
          <p:nvPr/>
        </p:nvSpPr>
        <p:spPr bwMode="auto">
          <a:xfrm>
            <a:off x="6783609"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54</a:t>
            </a:r>
          </a:p>
        </p:txBody>
      </p:sp>
      <p:sp>
        <p:nvSpPr>
          <p:cNvPr id="18466" name="Text Box 71">
            <a:extLst>
              <a:ext uri="{FF2B5EF4-FFF2-40B4-BE49-F238E27FC236}">
                <a16:creationId xmlns:a16="http://schemas.microsoft.com/office/drawing/2014/main" id="{BE0C3079-17C9-AF73-07D6-CDC35C9B071F}"/>
              </a:ext>
            </a:extLst>
          </p:cNvPr>
          <p:cNvSpPr txBox="1">
            <a:spLocks noChangeArrowheads="1"/>
          </p:cNvSpPr>
          <p:nvPr/>
        </p:nvSpPr>
        <p:spPr bwMode="auto">
          <a:xfrm>
            <a:off x="7281275" y="4545862"/>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63</a:t>
            </a:r>
          </a:p>
        </p:txBody>
      </p:sp>
      <p:sp>
        <p:nvSpPr>
          <p:cNvPr id="18469" name="Text Box 71">
            <a:extLst>
              <a:ext uri="{FF2B5EF4-FFF2-40B4-BE49-F238E27FC236}">
                <a16:creationId xmlns:a16="http://schemas.microsoft.com/office/drawing/2014/main" id="{0309BD29-5E55-24A4-6DD1-DB787AFE90D5}"/>
              </a:ext>
            </a:extLst>
          </p:cNvPr>
          <p:cNvSpPr txBox="1">
            <a:spLocks noChangeArrowheads="1"/>
          </p:cNvSpPr>
          <p:nvPr/>
        </p:nvSpPr>
        <p:spPr bwMode="auto">
          <a:xfrm>
            <a:off x="7277294"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43</a:t>
            </a:r>
          </a:p>
        </p:txBody>
      </p:sp>
      <p:sp>
        <p:nvSpPr>
          <p:cNvPr id="18470" name="Text Box 71">
            <a:extLst>
              <a:ext uri="{FF2B5EF4-FFF2-40B4-BE49-F238E27FC236}">
                <a16:creationId xmlns:a16="http://schemas.microsoft.com/office/drawing/2014/main" id="{C5C84AB5-F52D-A805-91FC-EB420BD50B1F}"/>
              </a:ext>
            </a:extLst>
          </p:cNvPr>
          <p:cNvSpPr txBox="1">
            <a:spLocks noChangeArrowheads="1"/>
          </p:cNvSpPr>
          <p:nvPr/>
        </p:nvSpPr>
        <p:spPr bwMode="auto">
          <a:xfrm>
            <a:off x="6139306"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119</a:t>
            </a:r>
          </a:p>
        </p:txBody>
      </p:sp>
      <p:sp>
        <p:nvSpPr>
          <p:cNvPr id="18471" name="Text Box 69">
            <a:extLst>
              <a:ext uri="{FF2B5EF4-FFF2-40B4-BE49-F238E27FC236}">
                <a16:creationId xmlns:a16="http://schemas.microsoft.com/office/drawing/2014/main" id="{2E9F57FE-DA0F-0A8E-72C1-B5858794B658}"/>
              </a:ext>
            </a:extLst>
          </p:cNvPr>
          <p:cNvSpPr txBox="1">
            <a:spLocks noChangeArrowheads="1"/>
          </p:cNvSpPr>
          <p:nvPr/>
        </p:nvSpPr>
        <p:spPr bwMode="auto">
          <a:xfrm>
            <a:off x="5021182"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167</a:t>
            </a:r>
          </a:p>
        </p:txBody>
      </p:sp>
      <p:sp>
        <p:nvSpPr>
          <p:cNvPr id="18472" name="Text Box 69">
            <a:extLst>
              <a:ext uri="{FF2B5EF4-FFF2-40B4-BE49-F238E27FC236}">
                <a16:creationId xmlns:a16="http://schemas.microsoft.com/office/drawing/2014/main" id="{6DEFF1E7-6300-D97F-CF8B-4B2B1BE53F62}"/>
              </a:ext>
            </a:extLst>
          </p:cNvPr>
          <p:cNvSpPr txBox="1">
            <a:spLocks noChangeArrowheads="1"/>
          </p:cNvSpPr>
          <p:nvPr/>
        </p:nvSpPr>
        <p:spPr bwMode="auto">
          <a:xfrm>
            <a:off x="5021181" y="4722631"/>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119</a:t>
            </a:r>
          </a:p>
        </p:txBody>
      </p:sp>
      <p:sp>
        <p:nvSpPr>
          <p:cNvPr id="18473" name="Text Box 71">
            <a:extLst>
              <a:ext uri="{FF2B5EF4-FFF2-40B4-BE49-F238E27FC236}">
                <a16:creationId xmlns:a16="http://schemas.microsoft.com/office/drawing/2014/main" id="{D012B20C-95A6-D964-C2ED-ACD037B68F90}"/>
              </a:ext>
            </a:extLst>
          </p:cNvPr>
          <p:cNvSpPr txBox="1">
            <a:spLocks noChangeArrowheads="1"/>
          </p:cNvSpPr>
          <p:nvPr/>
        </p:nvSpPr>
        <p:spPr bwMode="auto">
          <a:xfrm>
            <a:off x="6168159"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82</a:t>
            </a:r>
          </a:p>
        </p:txBody>
      </p:sp>
      <p:grpSp>
        <p:nvGrpSpPr>
          <p:cNvPr id="49" name="Group 48">
            <a:extLst>
              <a:ext uri="{FF2B5EF4-FFF2-40B4-BE49-F238E27FC236}">
                <a16:creationId xmlns:a16="http://schemas.microsoft.com/office/drawing/2014/main" id="{0ABD46D4-6CF9-8F47-2174-751EA686F880}"/>
              </a:ext>
            </a:extLst>
          </p:cNvPr>
          <p:cNvGrpSpPr/>
          <p:nvPr/>
        </p:nvGrpSpPr>
        <p:grpSpPr>
          <a:xfrm>
            <a:off x="5202637" y="2667447"/>
            <a:ext cx="2902517" cy="1215937"/>
            <a:chOff x="6906992" y="3273861"/>
            <a:chExt cx="3200853" cy="1410299"/>
          </a:xfrm>
        </p:grpSpPr>
        <p:sp>
          <p:nvSpPr>
            <p:cNvPr id="32" name="TextBox 31">
              <a:extLst>
                <a:ext uri="{FF2B5EF4-FFF2-40B4-BE49-F238E27FC236}">
                  <a16:creationId xmlns:a16="http://schemas.microsoft.com/office/drawing/2014/main" id="{FBDD69DB-95FB-0E15-5F97-BF791E055128}"/>
                </a:ext>
              </a:extLst>
            </p:cNvPr>
            <p:cNvSpPr txBox="1"/>
            <p:nvPr/>
          </p:nvSpPr>
          <p:spPr>
            <a:xfrm>
              <a:off x="9305817" y="3485359"/>
              <a:ext cx="80202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30.7%</a:t>
              </a:r>
            </a:p>
          </p:txBody>
        </p:sp>
        <p:sp>
          <p:nvSpPr>
            <p:cNvPr id="37" name="TextBox 36">
              <a:extLst>
                <a:ext uri="{FF2B5EF4-FFF2-40B4-BE49-F238E27FC236}">
                  <a16:creationId xmlns:a16="http://schemas.microsoft.com/office/drawing/2014/main" id="{EF61DFAF-EAED-D200-3F74-6AB2E388751A}"/>
                </a:ext>
              </a:extLst>
            </p:cNvPr>
            <p:cNvSpPr txBox="1"/>
            <p:nvPr/>
          </p:nvSpPr>
          <p:spPr>
            <a:xfrm>
              <a:off x="9305818" y="3273861"/>
              <a:ext cx="772195" cy="3077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34.3%</a:t>
              </a:r>
            </a:p>
          </p:txBody>
        </p:sp>
        <p:sp>
          <p:nvSpPr>
            <p:cNvPr id="43" name="Freeform 53">
              <a:extLst>
                <a:ext uri="{FF2B5EF4-FFF2-40B4-BE49-F238E27FC236}">
                  <a16:creationId xmlns:a16="http://schemas.microsoft.com/office/drawing/2014/main" id="{8F3A42C7-43C9-6B18-82D1-0BFABEFA3CF6}"/>
                </a:ext>
              </a:extLst>
            </p:cNvPr>
            <p:cNvSpPr>
              <a:spLocks/>
            </p:cNvSpPr>
            <p:nvPr/>
          </p:nvSpPr>
          <p:spPr bwMode="auto">
            <a:xfrm>
              <a:off x="6906992" y="3635806"/>
              <a:ext cx="2449659" cy="1048354"/>
            </a:xfrm>
            <a:custGeom>
              <a:avLst/>
              <a:gdLst>
                <a:gd name="T0" fmla="*/ 2 w 161"/>
                <a:gd name="T1" fmla="*/ 70 h 70"/>
                <a:gd name="T2" fmla="*/ 7 w 161"/>
                <a:gd name="T3" fmla="*/ 69 h 70"/>
                <a:gd name="T4" fmla="*/ 9 w 161"/>
                <a:gd name="T5" fmla="*/ 69 h 70"/>
                <a:gd name="T6" fmla="*/ 10 w 161"/>
                <a:gd name="T7" fmla="*/ 67 h 70"/>
                <a:gd name="T8" fmla="*/ 16 w 161"/>
                <a:gd name="T9" fmla="*/ 65 h 70"/>
                <a:gd name="T10" fmla="*/ 18 w 161"/>
                <a:gd name="T11" fmla="*/ 62 h 70"/>
                <a:gd name="T12" fmla="*/ 20 w 161"/>
                <a:gd name="T13" fmla="*/ 60 h 70"/>
                <a:gd name="T14" fmla="*/ 21 w 161"/>
                <a:gd name="T15" fmla="*/ 59 h 70"/>
                <a:gd name="T16" fmla="*/ 23 w 161"/>
                <a:gd name="T17" fmla="*/ 57 h 70"/>
                <a:gd name="T18" fmla="*/ 28 w 161"/>
                <a:gd name="T19" fmla="*/ 56 h 70"/>
                <a:gd name="T20" fmla="*/ 30 w 161"/>
                <a:gd name="T21" fmla="*/ 56 h 70"/>
                <a:gd name="T22" fmla="*/ 32 w 161"/>
                <a:gd name="T23" fmla="*/ 53 h 70"/>
                <a:gd name="T24" fmla="*/ 35 w 161"/>
                <a:gd name="T25" fmla="*/ 52 h 70"/>
                <a:gd name="T26" fmla="*/ 41 w 161"/>
                <a:gd name="T27" fmla="*/ 50 h 70"/>
                <a:gd name="T28" fmla="*/ 43 w 161"/>
                <a:gd name="T29" fmla="*/ 47 h 70"/>
                <a:gd name="T30" fmla="*/ 45 w 161"/>
                <a:gd name="T31" fmla="*/ 45 h 70"/>
                <a:gd name="T32" fmla="*/ 48 w 161"/>
                <a:gd name="T33" fmla="*/ 44 h 70"/>
                <a:gd name="T34" fmla="*/ 49 w 161"/>
                <a:gd name="T35" fmla="*/ 42 h 70"/>
                <a:gd name="T36" fmla="*/ 56 w 161"/>
                <a:gd name="T37" fmla="*/ 41 h 70"/>
                <a:gd name="T38" fmla="*/ 58 w 161"/>
                <a:gd name="T39" fmla="*/ 39 h 70"/>
                <a:gd name="T40" fmla="*/ 65 w 161"/>
                <a:gd name="T41" fmla="*/ 38 h 70"/>
                <a:gd name="T42" fmla="*/ 67 w 161"/>
                <a:gd name="T43" fmla="*/ 35 h 70"/>
                <a:gd name="T44" fmla="*/ 73 w 161"/>
                <a:gd name="T45" fmla="*/ 31 h 70"/>
                <a:gd name="T46" fmla="*/ 83 w 161"/>
                <a:gd name="T47" fmla="*/ 30 h 70"/>
                <a:gd name="T48" fmla="*/ 85 w 161"/>
                <a:gd name="T49" fmla="*/ 30 h 70"/>
                <a:gd name="T50" fmla="*/ 86 w 161"/>
                <a:gd name="T51" fmla="*/ 27 h 70"/>
                <a:gd name="T52" fmla="*/ 90 w 161"/>
                <a:gd name="T53" fmla="*/ 25 h 70"/>
                <a:gd name="T54" fmla="*/ 92 w 161"/>
                <a:gd name="T55" fmla="*/ 23 h 70"/>
                <a:gd name="T56" fmla="*/ 93 w 161"/>
                <a:gd name="T57" fmla="*/ 23 h 70"/>
                <a:gd name="T58" fmla="*/ 103 w 161"/>
                <a:gd name="T59" fmla="*/ 22 h 70"/>
                <a:gd name="T60" fmla="*/ 105 w 161"/>
                <a:gd name="T61" fmla="*/ 20 h 70"/>
                <a:gd name="T62" fmla="*/ 116 w 161"/>
                <a:gd name="T63" fmla="*/ 18 h 70"/>
                <a:gd name="T64" fmla="*/ 127 w 161"/>
                <a:gd name="T65" fmla="*/ 18 h 70"/>
                <a:gd name="T66" fmla="*/ 131 w 161"/>
                <a:gd name="T67" fmla="*/ 17 h 70"/>
                <a:gd name="T68" fmla="*/ 133 w 161"/>
                <a:gd name="T69" fmla="*/ 15 h 70"/>
                <a:gd name="T70" fmla="*/ 136 w 161"/>
                <a:gd name="T71" fmla="*/ 13 h 70"/>
                <a:gd name="T72" fmla="*/ 140 w 161"/>
                <a:gd name="T73" fmla="*/ 11 h 70"/>
                <a:gd name="T74" fmla="*/ 148 w 161"/>
                <a:gd name="T75" fmla="*/ 7 h 70"/>
                <a:gd name="T76" fmla="*/ 150 w 161"/>
                <a:gd name="T77" fmla="*/ 4 h 70"/>
                <a:gd name="T78" fmla="*/ 153 w 161"/>
                <a:gd name="T79" fmla="*/ 4 h 70"/>
                <a:gd name="T80" fmla="*/ 153 w 161"/>
                <a:gd name="T81" fmla="*/ 2 h 70"/>
                <a:gd name="T82" fmla="*/ 154 w 161"/>
                <a:gd name="T83" fmla="*/ 2 h 70"/>
                <a:gd name="T84" fmla="*/ 155 w 161"/>
                <a:gd name="T85" fmla="*/ 2 h 70"/>
                <a:gd name="T86" fmla="*/ 156 w 161"/>
                <a:gd name="T87" fmla="*/ 2 h 70"/>
                <a:gd name="T88" fmla="*/ 157 w 161"/>
                <a:gd name="T89" fmla="*/ 0 h 70"/>
                <a:gd name="T90" fmla="*/ 158 w 161"/>
                <a:gd name="T91" fmla="*/ 0 h 70"/>
                <a:gd name="T92" fmla="*/ 159 w 161"/>
                <a:gd name="T93" fmla="*/ 0 h 70"/>
                <a:gd name="T94" fmla="*/ 159 w 161"/>
                <a:gd name="T95" fmla="*/ 0 h 70"/>
                <a:gd name="T96" fmla="*/ 160 w 161"/>
                <a:gd name="T97" fmla="*/ 0 h 70"/>
                <a:gd name="T98" fmla="*/ 161 w 161"/>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 h="70">
                  <a:moveTo>
                    <a:pt x="0" y="70"/>
                  </a:moveTo>
                  <a:lnTo>
                    <a:pt x="0" y="70"/>
                  </a:lnTo>
                  <a:lnTo>
                    <a:pt x="0" y="70"/>
                  </a:lnTo>
                  <a:lnTo>
                    <a:pt x="2" y="70"/>
                  </a:lnTo>
                  <a:lnTo>
                    <a:pt x="2" y="70"/>
                  </a:lnTo>
                  <a:lnTo>
                    <a:pt x="3" y="70"/>
                  </a:lnTo>
                  <a:lnTo>
                    <a:pt x="3" y="69"/>
                  </a:lnTo>
                  <a:lnTo>
                    <a:pt x="7" y="69"/>
                  </a:lnTo>
                  <a:lnTo>
                    <a:pt x="7" y="69"/>
                  </a:lnTo>
                  <a:lnTo>
                    <a:pt x="7" y="69"/>
                  </a:lnTo>
                  <a:lnTo>
                    <a:pt x="7" y="69"/>
                  </a:lnTo>
                  <a:lnTo>
                    <a:pt x="9" y="69"/>
                  </a:lnTo>
                  <a:lnTo>
                    <a:pt x="9" y="67"/>
                  </a:lnTo>
                  <a:lnTo>
                    <a:pt x="9" y="67"/>
                  </a:lnTo>
                  <a:lnTo>
                    <a:pt x="9" y="67"/>
                  </a:lnTo>
                  <a:lnTo>
                    <a:pt x="10" y="67"/>
                  </a:lnTo>
                  <a:lnTo>
                    <a:pt x="10" y="66"/>
                  </a:lnTo>
                  <a:lnTo>
                    <a:pt x="12" y="66"/>
                  </a:lnTo>
                  <a:lnTo>
                    <a:pt x="12" y="65"/>
                  </a:lnTo>
                  <a:lnTo>
                    <a:pt x="16" y="65"/>
                  </a:lnTo>
                  <a:lnTo>
                    <a:pt x="16" y="63"/>
                  </a:lnTo>
                  <a:lnTo>
                    <a:pt x="17" y="63"/>
                  </a:lnTo>
                  <a:lnTo>
                    <a:pt x="17" y="62"/>
                  </a:lnTo>
                  <a:lnTo>
                    <a:pt x="18" y="62"/>
                  </a:lnTo>
                  <a:lnTo>
                    <a:pt x="18" y="60"/>
                  </a:lnTo>
                  <a:lnTo>
                    <a:pt x="20" y="60"/>
                  </a:lnTo>
                  <a:lnTo>
                    <a:pt x="20" y="60"/>
                  </a:lnTo>
                  <a:lnTo>
                    <a:pt x="20" y="60"/>
                  </a:lnTo>
                  <a:lnTo>
                    <a:pt x="20" y="59"/>
                  </a:lnTo>
                  <a:lnTo>
                    <a:pt x="20" y="59"/>
                  </a:lnTo>
                  <a:lnTo>
                    <a:pt x="20" y="59"/>
                  </a:lnTo>
                  <a:lnTo>
                    <a:pt x="21" y="59"/>
                  </a:lnTo>
                  <a:lnTo>
                    <a:pt x="21" y="57"/>
                  </a:lnTo>
                  <a:lnTo>
                    <a:pt x="21" y="57"/>
                  </a:lnTo>
                  <a:lnTo>
                    <a:pt x="21" y="57"/>
                  </a:lnTo>
                  <a:lnTo>
                    <a:pt x="23" y="57"/>
                  </a:lnTo>
                  <a:lnTo>
                    <a:pt x="23" y="56"/>
                  </a:lnTo>
                  <a:lnTo>
                    <a:pt x="27" y="56"/>
                  </a:lnTo>
                  <a:lnTo>
                    <a:pt x="27" y="56"/>
                  </a:lnTo>
                  <a:lnTo>
                    <a:pt x="28" y="56"/>
                  </a:lnTo>
                  <a:lnTo>
                    <a:pt x="28" y="56"/>
                  </a:lnTo>
                  <a:lnTo>
                    <a:pt x="29" y="56"/>
                  </a:lnTo>
                  <a:lnTo>
                    <a:pt x="29" y="56"/>
                  </a:lnTo>
                  <a:lnTo>
                    <a:pt x="30" y="56"/>
                  </a:lnTo>
                  <a:lnTo>
                    <a:pt x="30" y="54"/>
                  </a:lnTo>
                  <a:lnTo>
                    <a:pt x="31" y="54"/>
                  </a:lnTo>
                  <a:lnTo>
                    <a:pt x="31" y="53"/>
                  </a:lnTo>
                  <a:lnTo>
                    <a:pt x="32" y="53"/>
                  </a:lnTo>
                  <a:lnTo>
                    <a:pt x="32" y="52"/>
                  </a:lnTo>
                  <a:lnTo>
                    <a:pt x="35" y="52"/>
                  </a:lnTo>
                  <a:lnTo>
                    <a:pt x="35" y="52"/>
                  </a:lnTo>
                  <a:lnTo>
                    <a:pt x="35" y="52"/>
                  </a:lnTo>
                  <a:lnTo>
                    <a:pt x="35" y="50"/>
                  </a:lnTo>
                  <a:lnTo>
                    <a:pt x="37" y="50"/>
                  </a:lnTo>
                  <a:lnTo>
                    <a:pt x="37" y="50"/>
                  </a:lnTo>
                  <a:lnTo>
                    <a:pt x="41" y="50"/>
                  </a:lnTo>
                  <a:lnTo>
                    <a:pt x="41" y="49"/>
                  </a:lnTo>
                  <a:lnTo>
                    <a:pt x="42" y="49"/>
                  </a:lnTo>
                  <a:lnTo>
                    <a:pt x="42" y="47"/>
                  </a:lnTo>
                  <a:lnTo>
                    <a:pt x="43" y="47"/>
                  </a:lnTo>
                  <a:lnTo>
                    <a:pt x="43" y="47"/>
                  </a:lnTo>
                  <a:lnTo>
                    <a:pt x="45" y="47"/>
                  </a:lnTo>
                  <a:lnTo>
                    <a:pt x="45" y="45"/>
                  </a:lnTo>
                  <a:lnTo>
                    <a:pt x="45" y="45"/>
                  </a:lnTo>
                  <a:lnTo>
                    <a:pt x="45" y="45"/>
                  </a:lnTo>
                  <a:lnTo>
                    <a:pt x="46" y="45"/>
                  </a:lnTo>
                  <a:lnTo>
                    <a:pt x="46" y="44"/>
                  </a:lnTo>
                  <a:lnTo>
                    <a:pt x="48" y="44"/>
                  </a:lnTo>
                  <a:lnTo>
                    <a:pt x="48" y="42"/>
                  </a:lnTo>
                  <a:lnTo>
                    <a:pt x="49" y="42"/>
                  </a:lnTo>
                  <a:lnTo>
                    <a:pt x="49" y="42"/>
                  </a:lnTo>
                  <a:lnTo>
                    <a:pt x="49" y="42"/>
                  </a:lnTo>
                  <a:lnTo>
                    <a:pt x="49" y="42"/>
                  </a:lnTo>
                  <a:lnTo>
                    <a:pt x="55" y="42"/>
                  </a:lnTo>
                  <a:lnTo>
                    <a:pt x="55" y="41"/>
                  </a:lnTo>
                  <a:lnTo>
                    <a:pt x="56" y="41"/>
                  </a:lnTo>
                  <a:lnTo>
                    <a:pt x="56" y="41"/>
                  </a:lnTo>
                  <a:lnTo>
                    <a:pt x="57" y="41"/>
                  </a:lnTo>
                  <a:lnTo>
                    <a:pt x="57" y="39"/>
                  </a:lnTo>
                  <a:lnTo>
                    <a:pt x="58" y="39"/>
                  </a:lnTo>
                  <a:lnTo>
                    <a:pt x="58" y="39"/>
                  </a:lnTo>
                  <a:lnTo>
                    <a:pt x="64" y="39"/>
                  </a:lnTo>
                  <a:lnTo>
                    <a:pt x="64" y="38"/>
                  </a:lnTo>
                  <a:lnTo>
                    <a:pt x="65" y="38"/>
                  </a:lnTo>
                  <a:lnTo>
                    <a:pt x="65" y="36"/>
                  </a:lnTo>
                  <a:lnTo>
                    <a:pt x="65" y="36"/>
                  </a:lnTo>
                  <a:lnTo>
                    <a:pt x="65" y="35"/>
                  </a:lnTo>
                  <a:lnTo>
                    <a:pt x="67" y="35"/>
                  </a:lnTo>
                  <a:lnTo>
                    <a:pt x="67" y="33"/>
                  </a:lnTo>
                  <a:lnTo>
                    <a:pt x="72" y="33"/>
                  </a:lnTo>
                  <a:lnTo>
                    <a:pt x="72" y="31"/>
                  </a:lnTo>
                  <a:lnTo>
                    <a:pt x="73" y="31"/>
                  </a:lnTo>
                  <a:lnTo>
                    <a:pt x="73" y="30"/>
                  </a:lnTo>
                  <a:lnTo>
                    <a:pt x="79" y="30"/>
                  </a:lnTo>
                  <a:lnTo>
                    <a:pt x="79" y="30"/>
                  </a:lnTo>
                  <a:lnTo>
                    <a:pt x="83" y="30"/>
                  </a:lnTo>
                  <a:lnTo>
                    <a:pt x="83" y="30"/>
                  </a:lnTo>
                  <a:lnTo>
                    <a:pt x="83" y="30"/>
                  </a:lnTo>
                  <a:lnTo>
                    <a:pt x="83" y="30"/>
                  </a:lnTo>
                  <a:lnTo>
                    <a:pt x="85" y="30"/>
                  </a:lnTo>
                  <a:lnTo>
                    <a:pt x="85" y="28"/>
                  </a:lnTo>
                  <a:lnTo>
                    <a:pt x="85" y="28"/>
                  </a:lnTo>
                  <a:lnTo>
                    <a:pt x="85" y="27"/>
                  </a:lnTo>
                  <a:lnTo>
                    <a:pt x="86" y="27"/>
                  </a:lnTo>
                  <a:lnTo>
                    <a:pt x="86" y="27"/>
                  </a:lnTo>
                  <a:lnTo>
                    <a:pt x="87" y="27"/>
                  </a:lnTo>
                  <a:lnTo>
                    <a:pt x="87" y="25"/>
                  </a:lnTo>
                  <a:lnTo>
                    <a:pt x="90" y="25"/>
                  </a:lnTo>
                  <a:lnTo>
                    <a:pt x="90" y="25"/>
                  </a:lnTo>
                  <a:lnTo>
                    <a:pt x="90" y="25"/>
                  </a:lnTo>
                  <a:lnTo>
                    <a:pt x="90" y="23"/>
                  </a:lnTo>
                  <a:lnTo>
                    <a:pt x="92" y="23"/>
                  </a:lnTo>
                  <a:lnTo>
                    <a:pt x="92" y="23"/>
                  </a:lnTo>
                  <a:lnTo>
                    <a:pt x="93" y="23"/>
                  </a:lnTo>
                  <a:lnTo>
                    <a:pt x="93" y="23"/>
                  </a:lnTo>
                  <a:lnTo>
                    <a:pt x="93" y="23"/>
                  </a:lnTo>
                  <a:lnTo>
                    <a:pt x="93" y="23"/>
                  </a:lnTo>
                  <a:lnTo>
                    <a:pt x="98" y="23"/>
                  </a:lnTo>
                  <a:lnTo>
                    <a:pt x="98" y="22"/>
                  </a:lnTo>
                  <a:lnTo>
                    <a:pt x="103" y="22"/>
                  </a:lnTo>
                  <a:lnTo>
                    <a:pt x="103" y="22"/>
                  </a:lnTo>
                  <a:lnTo>
                    <a:pt x="103" y="22"/>
                  </a:lnTo>
                  <a:lnTo>
                    <a:pt x="103" y="20"/>
                  </a:lnTo>
                  <a:lnTo>
                    <a:pt x="105" y="20"/>
                  </a:lnTo>
                  <a:lnTo>
                    <a:pt x="105" y="18"/>
                  </a:lnTo>
                  <a:lnTo>
                    <a:pt x="115" y="18"/>
                  </a:lnTo>
                  <a:lnTo>
                    <a:pt x="115" y="18"/>
                  </a:lnTo>
                  <a:lnTo>
                    <a:pt x="116" y="18"/>
                  </a:lnTo>
                  <a:lnTo>
                    <a:pt x="116" y="18"/>
                  </a:lnTo>
                  <a:lnTo>
                    <a:pt x="122" y="18"/>
                  </a:lnTo>
                  <a:lnTo>
                    <a:pt x="122" y="18"/>
                  </a:lnTo>
                  <a:lnTo>
                    <a:pt x="127" y="18"/>
                  </a:lnTo>
                  <a:lnTo>
                    <a:pt x="127" y="17"/>
                  </a:lnTo>
                  <a:lnTo>
                    <a:pt x="127" y="17"/>
                  </a:lnTo>
                  <a:lnTo>
                    <a:pt x="127" y="17"/>
                  </a:lnTo>
                  <a:lnTo>
                    <a:pt x="131" y="17"/>
                  </a:lnTo>
                  <a:lnTo>
                    <a:pt x="131" y="15"/>
                  </a:lnTo>
                  <a:lnTo>
                    <a:pt x="132" y="15"/>
                  </a:lnTo>
                  <a:lnTo>
                    <a:pt x="132" y="15"/>
                  </a:lnTo>
                  <a:lnTo>
                    <a:pt x="133" y="15"/>
                  </a:lnTo>
                  <a:lnTo>
                    <a:pt x="133" y="15"/>
                  </a:lnTo>
                  <a:lnTo>
                    <a:pt x="136" y="15"/>
                  </a:lnTo>
                  <a:lnTo>
                    <a:pt x="136" y="13"/>
                  </a:lnTo>
                  <a:lnTo>
                    <a:pt x="136" y="13"/>
                  </a:lnTo>
                  <a:lnTo>
                    <a:pt x="136" y="13"/>
                  </a:lnTo>
                  <a:lnTo>
                    <a:pt x="139" y="13"/>
                  </a:lnTo>
                  <a:lnTo>
                    <a:pt x="139" y="11"/>
                  </a:lnTo>
                  <a:lnTo>
                    <a:pt x="140" y="11"/>
                  </a:lnTo>
                  <a:lnTo>
                    <a:pt x="140" y="9"/>
                  </a:lnTo>
                  <a:lnTo>
                    <a:pt x="141" y="9"/>
                  </a:lnTo>
                  <a:lnTo>
                    <a:pt x="141" y="7"/>
                  </a:lnTo>
                  <a:lnTo>
                    <a:pt x="148" y="7"/>
                  </a:lnTo>
                  <a:lnTo>
                    <a:pt x="148" y="5"/>
                  </a:lnTo>
                  <a:lnTo>
                    <a:pt x="149" y="5"/>
                  </a:lnTo>
                  <a:lnTo>
                    <a:pt x="149" y="4"/>
                  </a:lnTo>
                  <a:lnTo>
                    <a:pt x="150" y="4"/>
                  </a:lnTo>
                  <a:lnTo>
                    <a:pt x="150" y="4"/>
                  </a:lnTo>
                  <a:lnTo>
                    <a:pt x="152" y="4"/>
                  </a:lnTo>
                  <a:lnTo>
                    <a:pt x="152" y="4"/>
                  </a:lnTo>
                  <a:lnTo>
                    <a:pt x="153" y="4"/>
                  </a:lnTo>
                  <a:lnTo>
                    <a:pt x="153" y="4"/>
                  </a:lnTo>
                  <a:lnTo>
                    <a:pt x="153" y="4"/>
                  </a:lnTo>
                  <a:lnTo>
                    <a:pt x="153" y="2"/>
                  </a:lnTo>
                  <a:lnTo>
                    <a:pt x="153" y="2"/>
                  </a:lnTo>
                  <a:lnTo>
                    <a:pt x="153" y="2"/>
                  </a:lnTo>
                  <a:lnTo>
                    <a:pt x="154" y="2"/>
                  </a:lnTo>
                  <a:lnTo>
                    <a:pt x="154" y="2"/>
                  </a:lnTo>
                  <a:lnTo>
                    <a:pt x="154" y="2"/>
                  </a:lnTo>
                  <a:lnTo>
                    <a:pt x="154" y="2"/>
                  </a:lnTo>
                  <a:lnTo>
                    <a:pt x="154" y="2"/>
                  </a:lnTo>
                  <a:lnTo>
                    <a:pt x="154" y="2"/>
                  </a:lnTo>
                  <a:lnTo>
                    <a:pt x="155" y="2"/>
                  </a:lnTo>
                  <a:lnTo>
                    <a:pt x="155" y="2"/>
                  </a:lnTo>
                  <a:lnTo>
                    <a:pt x="155" y="2"/>
                  </a:lnTo>
                  <a:lnTo>
                    <a:pt x="155" y="2"/>
                  </a:lnTo>
                  <a:lnTo>
                    <a:pt x="156" y="2"/>
                  </a:lnTo>
                  <a:lnTo>
                    <a:pt x="156" y="0"/>
                  </a:lnTo>
                  <a:lnTo>
                    <a:pt x="157" y="0"/>
                  </a:lnTo>
                  <a:lnTo>
                    <a:pt x="157" y="0"/>
                  </a:lnTo>
                  <a:lnTo>
                    <a:pt x="157" y="0"/>
                  </a:lnTo>
                  <a:lnTo>
                    <a:pt x="157" y="0"/>
                  </a:lnTo>
                  <a:lnTo>
                    <a:pt x="158" y="0"/>
                  </a:lnTo>
                  <a:lnTo>
                    <a:pt x="158" y="0"/>
                  </a:lnTo>
                  <a:lnTo>
                    <a:pt x="158" y="0"/>
                  </a:lnTo>
                  <a:lnTo>
                    <a:pt x="158" y="0"/>
                  </a:lnTo>
                  <a:lnTo>
                    <a:pt x="158" y="0"/>
                  </a:lnTo>
                  <a:lnTo>
                    <a:pt x="158" y="0"/>
                  </a:lnTo>
                  <a:lnTo>
                    <a:pt x="159" y="0"/>
                  </a:lnTo>
                  <a:lnTo>
                    <a:pt x="159" y="0"/>
                  </a:lnTo>
                  <a:lnTo>
                    <a:pt x="159" y="0"/>
                  </a:lnTo>
                  <a:lnTo>
                    <a:pt x="159" y="0"/>
                  </a:lnTo>
                  <a:lnTo>
                    <a:pt x="159" y="0"/>
                  </a:lnTo>
                  <a:lnTo>
                    <a:pt x="159" y="0"/>
                  </a:lnTo>
                  <a:lnTo>
                    <a:pt x="159" y="0"/>
                  </a:lnTo>
                  <a:lnTo>
                    <a:pt x="159" y="0"/>
                  </a:lnTo>
                  <a:lnTo>
                    <a:pt x="160" y="0"/>
                  </a:lnTo>
                  <a:lnTo>
                    <a:pt x="160" y="0"/>
                  </a:lnTo>
                  <a:lnTo>
                    <a:pt x="160" y="0"/>
                  </a:lnTo>
                  <a:lnTo>
                    <a:pt x="160" y="0"/>
                  </a:lnTo>
                  <a:lnTo>
                    <a:pt x="161" y="0"/>
                  </a:lnTo>
                  <a:lnTo>
                    <a:pt x="161" y="0"/>
                  </a:lnTo>
                  <a:lnTo>
                    <a:pt x="161"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7" name="Freeform 54">
              <a:extLst>
                <a:ext uri="{FF2B5EF4-FFF2-40B4-BE49-F238E27FC236}">
                  <a16:creationId xmlns:a16="http://schemas.microsoft.com/office/drawing/2014/main" id="{8359B211-3E4C-E3C4-B4DA-36DB95B1EB7C}"/>
                </a:ext>
              </a:extLst>
            </p:cNvPr>
            <p:cNvSpPr>
              <a:spLocks/>
            </p:cNvSpPr>
            <p:nvPr/>
          </p:nvSpPr>
          <p:spPr bwMode="auto">
            <a:xfrm>
              <a:off x="6906992" y="3501656"/>
              <a:ext cx="2449659" cy="1182504"/>
            </a:xfrm>
            <a:custGeom>
              <a:avLst/>
              <a:gdLst>
                <a:gd name="T0" fmla="*/ 1 w 161"/>
                <a:gd name="T1" fmla="*/ 79 h 79"/>
                <a:gd name="T2" fmla="*/ 2 w 161"/>
                <a:gd name="T3" fmla="*/ 77 h 79"/>
                <a:gd name="T4" fmla="*/ 3 w 161"/>
                <a:gd name="T5" fmla="*/ 75 h 79"/>
                <a:gd name="T6" fmla="*/ 4 w 161"/>
                <a:gd name="T7" fmla="*/ 75 h 79"/>
                <a:gd name="T8" fmla="*/ 4 w 161"/>
                <a:gd name="T9" fmla="*/ 73 h 79"/>
                <a:gd name="T10" fmla="*/ 7 w 161"/>
                <a:gd name="T11" fmla="*/ 71 h 79"/>
                <a:gd name="T12" fmla="*/ 7 w 161"/>
                <a:gd name="T13" fmla="*/ 67 h 79"/>
                <a:gd name="T14" fmla="*/ 10 w 161"/>
                <a:gd name="T15" fmla="*/ 67 h 79"/>
                <a:gd name="T16" fmla="*/ 12 w 161"/>
                <a:gd name="T17" fmla="*/ 65 h 79"/>
                <a:gd name="T18" fmla="*/ 13 w 161"/>
                <a:gd name="T19" fmla="*/ 63 h 79"/>
                <a:gd name="T20" fmla="*/ 17 w 161"/>
                <a:gd name="T21" fmla="*/ 61 h 79"/>
                <a:gd name="T22" fmla="*/ 23 w 161"/>
                <a:gd name="T23" fmla="*/ 59 h 79"/>
                <a:gd name="T24" fmla="*/ 26 w 161"/>
                <a:gd name="T25" fmla="*/ 55 h 79"/>
                <a:gd name="T26" fmla="*/ 36 w 161"/>
                <a:gd name="T27" fmla="*/ 53 h 79"/>
                <a:gd name="T28" fmla="*/ 38 w 161"/>
                <a:gd name="T29" fmla="*/ 51 h 79"/>
                <a:gd name="T30" fmla="*/ 45 w 161"/>
                <a:gd name="T31" fmla="*/ 51 h 79"/>
                <a:gd name="T32" fmla="*/ 46 w 161"/>
                <a:gd name="T33" fmla="*/ 51 h 79"/>
                <a:gd name="T34" fmla="*/ 47 w 161"/>
                <a:gd name="T35" fmla="*/ 49 h 79"/>
                <a:gd name="T36" fmla="*/ 49 w 161"/>
                <a:gd name="T37" fmla="*/ 49 h 79"/>
                <a:gd name="T38" fmla="*/ 56 w 161"/>
                <a:gd name="T39" fmla="*/ 47 h 79"/>
                <a:gd name="T40" fmla="*/ 56 w 161"/>
                <a:gd name="T41" fmla="*/ 42 h 79"/>
                <a:gd name="T42" fmla="*/ 66 w 161"/>
                <a:gd name="T43" fmla="*/ 40 h 79"/>
                <a:gd name="T44" fmla="*/ 67 w 161"/>
                <a:gd name="T45" fmla="*/ 38 h 79"/>
                <a:gd name="T46" fmla="*/ 74 w 161"/>
                <a:gd name="T47" fmla="*/ 38 h 79"/>
                <a:gd name="T48" fmla="*/ 79 w 161"/>
                <a:gd name="T49" fmla="*/ 38 h 79"/>
                <a:gd name="T50" fmla="*/ 85 w 161"/>
                <a:gd name="T51" fmla="*/ 38 h 79"/>
                <a:gd name="T52" fmla="*/ 87 w 161"/>
                <a:gd name="T53" fmla="*/ 33 h 79"/>
                <a:gd name="T54" fmla="*/ 91 w 161"/>
                <a:gd name="T55" fmla="*/ 31 h 79"/>
                <a:gd name="T56" fmla="*/ 92 w 161"/>
                <a:gd name="T57" fmla="*/ 31 h 79"/>
                <a:gd name="T58" fmla="*/ 93 w 161"/>
                <a:gd name="T59" fmla="*/ 28 h 79"/>
                <a:gd name="T60" fmla="*/ 93 w 161"/>
                <a:gd name="T61" fmla="*/ 26 h 79"/>
                <a:gd name="T62" fmla="*/ 95 w 161"/>
                <a:gd name="T63" fmla="*/ 24 h 79"/>
                <a:gd name="T64" fmla="*/ 99 w 161"/>
                <a:gd name="T65" fmla="*/ 21 h 79"/>
                <a:gd name="T66" fmla="*/ 111 w 161"/>
                <a:gd name="T67" fmla="*/ 21 h 79"/>
                <a:gd name="T68" fmla="*/ 118 w 161"/>
                <a:gd name="T69" fmla="*/ 19 h 79"/>
                <a:gd name="T70" fmla="*/ 122 w 161"/>
                <a:gd name="T71" fmla="*/ 19 h 79"/>
                <a:gd name="T72" fmla="*/ 124 w 161"/>
                <a:gd name="T73" fmla="*/ 14 h 79"/>
                <a:gd name="T74" fmla="*/ 132 w 161"/>
                <a:gd name="T75" fmla="*/ 11 h 79"/>
                <a:gd name="T76" fmla="*/ 134 w 161"/>
                <a:gd name="T77" fmla="*/ 8 h 79"/>
                <a:gd name="T78" fmla="*/ 142 w 161"/>
                <a:gd name="T79" fmla="*/ 6 h 79"/>
                <a:gd name="T80" fmla="*/ 144 w 161"/>
                <a:gd name="T81" fmla="*/ 6 h 79"/>
                <a:gd name="T82" fmla="*/ 150 w 161"/>
                <a:gd name="T83" fmla="*/ 3 h 79"/>
                <a:gd name="T84" fmla="*/ 151 w 161"/>
                <a:gd name="T85" fmla="*/ 0 h 79"/>
                <a:gd name="T86" fmla="*/ 154 w 161"/>
                <a:gd name="T87" fmla="*/ 0 h 79"/>
                <a:gd name="T88" fmla="*/ 155 w 161"/>
                <a:gd name="T89" fmla="*/ 0 h 79"/>
                <a:gd name="T90" fmla="*/ 157 w 161"/>
                <a:gd name="T91" fmla="*/ 0 h 79"/>
                <a:gd name="T92" fmla="*/ 158 w 161"/>
                <a:gd name="T93" fmla="*/ 0 h 79"/>
                <a:gd name="T94" fmla="*/ 159 w 161"/>
                <a:gd name="T95" fmla="*/ 0 h 79"/>
                <a:gd name="T96" fmla="*/ 160 w 161"/>
                <a:gd name="T97" fmla="*/ 0 h 79"/>
                <a:gd name="T98" fmla="*/ 161 w 161"/>
                <a:gd name="T9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 h="79">
                  <a:moveTo>
                    <a:pt x="0" y="79"/>
                  </a:moveTo>
                  <a:lnTo>
                    <a:pt x="1" y="79"/>
                  </a:lnTo>
                  <a:lnTo>
                    <a:pt x="1" y="79"/>
                  </a:lnTo>
                  <a:lnTo>
                    <a:pt x="2" y="79"/>
                  </a:lnTo>
                  <a:lnTo>
                    <a:pt x="2" y="77"/>
                  </a:lnTo>
                  <a:lnTo>
                    <a:pt x="2" y="77"/>
                  </a:lnTo>
                  <a:lnTo>
                    <a:pt x="2" y="77"/>
                  </a:lnTo>
                  <a:lnTo>
                    <a:pt x="3" y="77"/>
                  </a:lnTo>
                  <a:lnTo>
                    <a:pt x="3" y="75"/>
                  </a:lnTo>
                  <a:lnTo>
                    <a:pt x="3" y="75"/>
                  </a:lnTo>
                  <a:lnTo>
                    <a:pt x="3" y="75"/>
                  </a:lnTo>
                  <a:lnTo>
                    <a:pt x="4" y="75"/>
                  </a:lnTo>
                  <a:lnTo>
                    <a:pt x="4" y="75"/>
                  </a:lnTo>
                  <a:lnTo>
                    <a:pt x="4" y="75"/>
                  </a:lnTo>
                  <a:lnTo>
                    <a:pt x="4" y="73"/>
                  </a:lnTo>
                  <a:lnTo>
                    <a:pt x="6" y="73"/>
                  </a:lnTo>
                  <a:lnTo>
                    <a:pt x="6" y="71"/>
                  </a:lnTo>
                  <a:lnTo>
                    <a:pt x="7" y="71"/>
                  </a:lnTo>
                  <a:lnTo>
                    <a:pt x="7" y="69"/>
                  </a:lnTo>
                  <a:lnTo>
                    <a:pt x="7" y="69"/>
                  </a:lnTo>
                  <a:lnTo>
                    <a:pt x="7" y="67"/>
                  </a:lnTo>
                  <a:lnTo>
                    <a:pt x="10" y="67"/>
                  </a:lnTo>
                  <a:lnTo>
                    <a:pt x="10" y="67"/>
                  </a:lnTo>
                  <a:lnTo>
                    <a:pt x="10" y="67"/>
                  </a:lnTo>
                  <a:lnTo>
                    <a:pt x="10" y="65"/>
                  </a:lnTo>
                  <a:lnTo>
                    <a:pt x="12" y="65"/>
                  </a:lnTo>
                  <a:lnTo>
                    <a:pt x="12" y="65"/>
                  </a:lnTo>
                  <a:lnTo>
                    <a:pt x="13" y="65"/>
                  </a:lnTo>
                  <a:lnTo>
                    <a:pt x="13" y="63"/>
                  </a:lnTo>
                  <a:lnTo>
                    <a:pt x="13" y="63"/>
                  </a:lnTo>
                  <a:lnTo>
                    <a:pt x="13" y="63"/>
                  </a:lnTo>
                  <a:lnTo>
                    <a:pt x="17" y="63"/>
                  </a:lnTo>
                  <a:lnTo>
                    <a:pt x="17" y="61"/>
                  </a:lnTo>
                  <a:lnTo>
                    <a:pt x="19" y="61"/>
                  </a:lnTo>
                  <a:lnTo>
                    <a:pt x="19" y="59"/>
                  </a:lnTo>
                  <a:lnTo>
                    <a:pt x="23" y="59"/>
                  </a:lnTo>
                  <a:lnTo>
                    <a:pt x="23" y="57"/>
                  </a:lnTo>
                  <a:lnTo>
                    <a:pt x="26" y="57"/>
                  </a:lnTo>
                  <a:lnTo>
                    <a:pt x="26" y="55"/>
                  </a:lnTo>
                  <a:lnTo>
                    <a:pt x="34" y="55"/>
                  </a:lnTo>
                  <a:lnTo>
                    <a:pt x="34" y="53"/>
                  </a:lnTo>
                  <a:lnTo>
                    <a:pt x="36" y="53"/>
                  </a:lnTo>
                  <a:lnTo>
                    <a:pt x="36" y="51"/>
                  </a:lnTo>
                  <a:lnTo>
                    <a:pt x="38" y="51"/>
                  </a:lnTo>
                  <a:lnTo>
                    <a:pt x="38" y="51"/>
                  </a:lnTo>
                  <a:lnTo>
                    <a:pt x="45" y="51"/>
                  </a:lnTo>
                  <a:lnTo>
                    <a:pt x="45" y="51"/>
                  </a:lnTo>
                  <a:lnTo>
                    <a:pt x="45" y="51"/>
                  </a:lnTo>
                  <a:lnTo>
                    <a:pt x="45" y="51"/>
                  </a:lnTo>
                  <a:lnTo>
                    <a:pt x="46" y="51"/>
                  </a:lnTo>
                  <a:lnTo>
                    <a:pt x="46" y="51"/>
                  </a:lnTo>
                  <a:lnTo>
                    <a:pt x="46" y="51"/>
                  </a:lnTo>
                  <a:lnTo>
                    <a:pt x="46" y="49"/>
                  </a:lnTo>
                  <a:lnTo>
                    <a:pt x="47" y="49"/>
                  </a:lnTo>
                  <a:lnTo>
                    <a:pt x="47" y="49"/>
                  </a:lnTo>
                  <a:lnTo>
                    <a:pt x="49" y="49"/>
                  </a:lnTo>
                  <a:lnTo>
                    <a:pt x="49" y="49"/>
                  </a:lnTo>
                  <a:lnTo>
                    <a:pt x="55" y="49"/>
                  </a:lnTo>
                  <a:lnTo>
                    <a:pt x="55" y="47"/>
                  </a:lnTo>
                  <a:lnTo>
                    <a:pt x="56" y="47"/>
                  </a:lnTo>
                  <a:lnTo>
                    <a:pt x="56" y="44"/>
                  </a:lnTo>
                  <a:lnTo>
                    <a:pt x="56" y="44"/>
                  </a:lnTo>
                  <a:lnTo>
                    <a:pt x="56" y="42"/>
                  </a:lnTo>
                  <a:lnTo>
                    <a:pt x="61" y="42"/>
                  </a:lnTo>
                  <a:lnTo>
                    <a:pt x="61" y="40"/>
                  </a:lnTo>
                  <a:lnTo>
                    <a:pt x="66" y="40"/>
                  </a:lnTo>
                  <a:lnTo>
                    <a:pt x="66" y="38"/>
                  </a:lnTo>
                  <a:lnTo>
                    <a:pt x="67" y="38"/>
                  </a:lnTo>
                  <a:lnTo>
                    <a:pt x="67" y="38"/>
                  </a:lnTo>
                  <a:lnTo>
                    <a:pt x="68" y="38"/>
                  </a:lnTo>
                  <a:lnTo>
                    <a:pt x="68" y="38"/>
                  </a:lnTo>
                  <a:lnTo>
                    <a:pt x="74" y="38"/>
                  </a:lnTo>
                  <a:lnTo>
                    <a:pt x="74" y="38"/>
                  </a:lnTo>
                  <a:lnTo>
                    <a:pt x="79" y="38"/>
                  </a:lnTo>
                  <a:lnTo>
                    <a:pt x="79" y="38"/>
                  </a:lnTo>
                  <a:lnTo>
                    <a:pt x="80" y="38"/>
                  </a:lnTo>
                  <a:lnTo>
                    <a:pt x="80" y="38"/>
                  </a:lnTo>
                  <a:lnTo>
                    <a:pt x="85" y="38"/>
                  </a:lnTo>
                  <a:lnTo>
                    <a:pt x="85" y="36"/>
                  </a:lnTo>
                  <a:lnTo>
                    <a:pt x="87" y="36"/>
                  </a:lnTo>
                  <a:lnTo>
                    <a:pt x="87" y="33"/>
                  </a:lnTo>
                  <a:lnTo>
                    <a:pt x="91" y="33"/>
                  </a:lnTo>
                  <a:lnTo>
                    <a:pt x="91" y="31"/>
                  </a:lnTo>
                  <a:lnTo>
                    <a:pt x="91" y="31"/>
                  </a:lnTo>
                  <a:lnTo>
                    <a:pt x="91" y="31"/>
                  </a:lnTo>
                  <a:lnTo>
                    <a:pt x="92" y="31"/>
                  </a:lnTo>
                  <a:lnTo>
                    <a:pt x="92" y="31"/>
                  </a:lnTo>
                  <a:lnTo>
                    <a:pt x="92" y="31"/>
                  </a:lnTo>
                  <a:lnTo>
                    <a:pt x="92" y="28"/>
                  </a:lnTo>
                  <a:lnTo>
                    <a:pt x="93" y="28"/>
                  </a:lnTo>
                  <a:lnTo>
                    <a:pt x="93" y="28"/>
                  </a:lnTo>
                  <a:lnTo>
                    <a:pt x="93" y="28"/>
                  </a:lnTo>
                  <a:lnTo>
                    <a:pt x="93" y="26"/>
                  </a:lnTo>
                  <a:lnTo>
                    <a:pt x="94" y="26"/>
                  </a:lnTo>
                  <a:lnTo>
                    <a:pt x="94" y="24"/>
                  </a:lnTo>
                  <a:lnTo>
                    <a:pt x="95" y="24"/>
                  </a:lnTo>
                  <a:lnTo>
                    <a:pt x="95" y="24"/>
                  </a:lnTo>
                  <a:lnTo>
                    <a:pt x="99" y="24"/>
                  </a:lnTo>
                  <a:lnTo>
                    <a:pt x="99" y="21"/>
                  </a:lnTo>
                  <a:lnTo>
                    <a:pt x="102" y="21"/>
                  </a:lnTo>
                  <a:lnTo>
                    <a:pt x="102" y="21"/>
                  </a:lnTo>
                  <a:lnTo>
                    <a:pt x="111" y="21"/>
                  </a:lnTo>
                  <a:lnTo>
                    <a:pt x="111" y="21"/>
                  </a:lnTo>
                  <a:lnTo>
                    <a:pt x="118" y="21"/>
                  </a:lnTo>
                  <a:lnTo>
                    <a:pt x="118" y="19"/>
                  </a:lnTo>
                  <a:lnTo>
                    <a:pt x="119" y="19"/>
                  </a:lnTo>
                  <a:lnTo>
                    <a:pt x="119" y="19"/>
                  </a:lnTo>
                  <a:lnTo>
                    <a:pt x="122" y="19"/>
                  </a:lnTo>
                  <a:lnTo>
                    <a:pt x="122" y="16"/>
                  </a:lnTo>
                  <a:lnTo>
                    <a:pt x="124" y="16"/>
                  </a:lnTo>
                  <a:lnTo>
                    <a:pt x="124" y="14"/>
                  </a:lnTo>
                  <a:lnTo>
                    <a:pt x="132" y="14"/>
                  </a:lnTo>
                  <a:lnTo>
                    <a:pt x="132" y="11"/>
                  </a:lnTo>
                  <a:lnTo>
                    <a:pt x="132" y="11"/>
                  </a:lnTo>
                  <a:lnTo>
                    <a:pt x="132" y="11"/>
                  </a:lnTo>
                  <a:lnTo>
                    <a:pt x="134" y="11"/>
                  </a:lnTo>
                  <a:lnTo>
                    <a:pt x="134" y="8"/>
                  </a:lnTo>
                  <a:lnTo>
                    <a:pt x="136" y="8"/>
                  </a:lnTo>
                  <a:lnTo>
                    <a:pt x="136" y="6"/>
                  </a:lnTo>
                  <a:lnTo>
                    <a:pt x="142" y="6"/>
                  </a:lnTo>
                  <a:lnTo>
                    <a:pt x="142" y="6"/>
                  </a:lnTo>
                  <a:lnTo>
                    <a:pt x="144" y="6"/>
                  </a:lnTo>
                  <a:lnTo>
                    <a:pt x="144" y="6"/>
                  </a:lnTo>
                  <a:lnTo>
                    <a:pt x="145" y="6"/>
                  </a:lnTo>
                  <a:lnTo>
                    <a:pt x="145" y="3"/>
                  </a:lnTo>
                  <a:lnTo>
                    <a:pt x="150" y="3"/>
                  </a:lnTo>
                  <a:lnTo>
                    <a:pt x="150" y="0"/>
                  </a:lnTo>
                  <a:lnTo>
                    <a:pt x="151" y="0"/>
                  </a:lnTo>
                  <a:lnTo>
                    <a:pt x="151" y="0"/>
                  </a:lnTo>
                  <a:lnTo>
                    <a:pt x="153" y="0"/>
                  </a:lnTo>
                  <a:lnTo>
                    <a:pt x="153" y="0"/>
                  </a:lnTo>
                  <a:lnTo>
                    <a:pt x="154" y="0"/>
                  </a:lnTo>
                  <a:lnTo>
                    <a:pt x="154" y="0"/>
                  </a:lnTo>
                  <a:lnTo>
                    <a:pt x="155" y="0"/>
                  </a:lnTo>
                  <a:lnTo>
                    <a:pt x="155" y="0"/>
                  </a:lnTo>
                  <a:lnTo>
                    <a:pt x="156" y="0"/>
                  </a:lnTo>
                  <a:lnTo>
                    <a:pt x="156" y="0"/>
                  </a:lnTo>
                  <a:lnTo>
                    <a:pt x="157" y="0"/>
                  </a:lnTo>
                  <a:lnTo>
                    <a:pt x="157" y="0"/>
                  </a:lnTo>
                  <a:lnTo>
                    <a:pt x="158" y="0"/>
                  </a:lnTo>
                  <a:lnTo>
                    <a:pt x="158" y="0"/>
                  </a:lnTo>
                  <a:lnTo>
                    <a:pt x="158" y="0"/>
                  </a:lnTo>
                  <a:lnTo>
                    <a:pt x="158" y="0"/>
                  </a:lnTo>
                  <a:lnTo>
                    <a:pt x="159" y="0"/>
                  </a:lnTo>
                  <a:lnTo>
                    <a:pt x="159" y="0"/>
                  </a:lnTo>
                  <a:lnTo>
                    <a:pt x="160" y="0"/>
                  </a:lnTo>
                  <a:lnTo>
                    <a:pt x="160" y="0"/>
                  </a:lnTo>
                  <a:lnTo>
                    <a:pt x="161" y="0"/>
                  </a:lnTo>
                  <a:lnTo>
                    <a:pt x="161" y="0"/>
                  </a:lnTo>
                  <a:lnTo>
                    <a:pt x="161" y="0"/>
                  </a:lnTo>
                </a:path>
              </a:pathLst>
            </a:custGeom>
            <a:noFill/>
            <a:ln w="28575">
              <a:solidFill>
                <a:srgbClr val="26AB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50" name="TextBox 49">
            <a:extLst>
              <a:ext uri="{FF2B5EF4-FFF2-40B4-BE49-F238E27FC236}">
                <a16:creationId xmlns:a16="http://schemas.microsoft.com/office/drawing/2014/main" id="{2EECF349-7AB2-EB27-937A-B8D87562F08A}"/>
              </a:ext>
            </a:extLst>
          </p:cNvPr>
          <p:cNvSpPr txBox="1"/>
          <p:nvPr/>
        </p:nvSpPr>
        <p:spPr>
          <a:xfrm>
            <a:off x="2715470" y="3005463"/>
            <a:ext cx="328516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HR [95% CI]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0.46 </a:t>
            </a:r>
            <a:r>
              <a:rPr lang="en-US" sz="1400" b="0" i="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0.36</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0.57</a:t>
            </a:r>
            <a:r>
              <a:rPr lang="en-US" sz="1400" b="0" i="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63" name="Group 62">
            <a:extLst>
              <a:ext uri="{FF2B5EF4-FFF2-40B4-BE49-F238E27FC236}">
                <a16:creationId xmlns:a16="http://schemas.microsoft.com/office/drawing/2014/main" id="{FE494B2A-8EB0-5DAE-EECF-4CCEDF5F29E5}"/>
              </a:ext>
            </a:extLst>
          </p:cNvPr>
          <p:cNvGrpSpPr/>
          <p:nvPr/>
        </p:nvGrpSpPr>
        <p:grpSpPr>
          <a:xfrm>
            <a:off x="1875264" y="1315844"/>
            <a:ext cx="5558881" cy="2571464"/>
            <a:chOff x="3806826" y="1376774"/>
            <a:chExt cx="5475288" cy="3797300"/>
          </a:xfrm>
        </p:grpSpPr>
        <p:sp>
          <p:nvSpPr>
            <p:cNvPr id="64" name="Freeform 63">
              <a:extLst>
                <a:ext uri="{FF2B5EF4-FFF2-40B4-BE49-F238E27FC236}">
                  <a16:creationId xmlns:a16="http://schemas.microsoft.com/office/drawing/2014/main" id="{F1582B57-E8F1-3E0B-38FC-D0FADE94001E}"/>
                </a:ext>
              </a:extLst>
            </p:cNvPr>
            <p:cNvSpPr>
              <a:spLocks/>
            </p:cNvSpPr>
            <p:nvPr/>
          </p:nvSpPr>
          <p:spPr bwMode="auto">
            <a:xfrm>
              <a:off x="3806826" y="2388011"/>
              <a:ext cx="5475288" cy="2786063"/>
            </a:xfrm>
            <a:custGeom>
              <a:avLst/>
              <a:gdLst>
                <a:gd name="T0" fmla="*/ 2 w 574"/>
                <a:gd name="T1" fmla="*/ 287 h 292"/>
                <a:gd name="T2" fmla="*/ 3 w 574"/>
                <a:gd name="T3" fmla="*/ 282 h 292"/>
                <a:gd name="T4" fmla="*/ 6 w 574"/>
                <a:gd name="T5" fmla="*/ 278 h 292"/>
                <a:gd name="T6" fmla="*/ 8 w 574"/>
                <a:gd name="T7" fmla="*/ 276 h 292"/>
                <a:gd name="T8" fmla="*/ 13 w 574"/>
                <a:gd name="T9" fmla="*/ 271 h 292"/>
                <a:gd name="T10" fmla="*/ 18 w 574"/>
                <a:gd name="T11" fmla="*/ 265 h 292"/>
                <a:gd name="T12" fmla="*/ 24 w 574"/>
                <a:gd name="T13" fmla="*/ 260 h 292"/>
                <a:gd name="T14" fmla="*/ 27 w 574"/>
                <a:gd name="T15" fmla="*/ 253 h 292"/>
                <a:gd name="T16" fmla="*/ 29 w 574"/>
                <a:gd name="T17" fmla="*/ 250 h 292"/>
                <a:gd name="T18" fmla="*/ 32 w 574"/>
                <a:gd name="T19" fmla="*/ 247 h 292"/>
                <a:gd name="T20" fmla="*/ 38 w 574"/>
                <a:gd name="T21" fmla="*/ 242 h 292"/>
                <a:gd name="T22" fmla="*/ 41 w 574"/>
                <a:gd name="T23" fmla="*/ 240 h 292"/>
                <a:gd name="T24" fmla="*/ 46 w 574"/>
                <a:gd name="T25" fmla="*/ 235 h 292"/>
                <a:gd name="T26" fmla="*/ 52 w 574"/>
                <a:gd name="T27" fmla="*/ 228 h 292"/>
                <a:gd name="T28" fmla="*/ 55 w 574"/>
                <a:gd name="T29" fmla="*/ 224 h 292"/>
                <a:gd name="T30" fmla="*/ 61 w 574"/>
                <a:gd name="T31" fmla="*/ 219 h 292"/>
                <a:gd name="T32" fmla="*/ 67 w 574"/>
                <a:gd name="T33" fmla="*/ 212 h 292"/>
                <a:gd name="T34" fmla="*/ 68 w 574"/>
                <a:gd name="T35" fmla="*/ 205 h 292"/>
                <a:gd name="T36" fmla="*/ 74 w 574"/>
                <a:gd name="T37" fmla="*/ 202 h 292"/>
                <a:gd name="T38" fmla="*/ 78 w 574"/>
                <a:gd name="T39" fmla="*/ 197 h 292"/>
                <a:gd name="T40" fmla="*/ 91 w 574"/>
                <a:gd name="T41" fmla="*/ 191 h 292"/>
                <a:gd name="T42" fmla="*/ 95 w 574"/>
                <a:gd name="T43" fmla="*/ 188 h 292"/>
                <a:gd name="T44" fmla="*/ 103 w 574"/>
                <a:gd name="T45" fmla="*/ 179 h 292"/>
                <a:gd name="T46" fmla="*/ 107 w 574"/>
                <a:gd name="T47" fmla="*/ 175 h 292"/>
                <a:gd name="T48" fmla="*/ 114 w 574"/>
                <a:gd name="T49" fmla="*/ 171 h 292"/>
                <a:gd name="T50" fmla="*/ 121 w 574"/>
                <a:gd name="T51" fmla="*/ 164 h 292"/>
                <a:gd name="T52" fmla="*/ 132 w 574"/>
                <a:gd name="T53" fmla="*/ 160 h 292"/>
                <a:gd name="T54" fmla="*/ 139 w 574"/>
                <a:gd name="T55" fmla="*/ 155 h 292"/>
                <a:gd name="T56" fmla="*/ 155 w 574"/>
                <a:gd name="T57" fmla="*/ 149 h 292"/>
                <a:gd name="T58" fmla="*/ 178 w 574"/>
                <a:gd name="T59" fmla="*/ 143 h 292"/>
                <a:gd name="T60" fmla="*/ 190 w 574"/>
                <a:gd name="T61" fmla="*/ 141 h 292"/>
                <a:gd name="T62" fmla="*/ 198 w 574"/>
                <a:gd name="T63" fmla="*/ 136 h 292"/>
                <a:gd name="T64" fmla="*/ 219 w 574"/>
                <a:gd name="T65" fmla="*/ 128 h 292"/>
                <a:gd name="T66" fmla="*/ 233 w 574"/>
                <a:gd name="T67" fmla="*/ 122 h 292"/>
                <a:gd name="T68" fmla="*/ 250 w 574"/>
                <a:gd name="T69" fmla="*/ 118 h 292"/>
                <a:gd name="T70" fmla="*/ 263 w 574"/>
                <a:gd name="T71" fmla="*/ 110 h 292"/>
                <a:gd name="T72" fmla="*/ 273 w 574"/>
                <a:gd name="T73" fmla="*/ 106 h 292"/>
                <a:gd name="T74" fmla="*/ 288 w 574"/>
                <a:gd name="T75" fmla="*/ 104 h 292"/>
                <a:gd name="T76" fmla="*/ 301 w 574"/>
                <a:gd name="T77" fmla="*/ 100 h 292"/>
                <a:gd name="T78" fmla="*/ 304 w 574"/>
                <a:gd name="T79" fmla="*/ 91 h 292"/>
                <a:gd name="T80" fmla="*/ 310 w 574"/>
                <a:gd name="T81" fmla="*/ 85 h 292"/>
                <a:gd name="T82" fmla="*/ 326 w 574"/>
                <a:gd name="T83" fmla="*/ 79 h 292"/>
                <a:gd name="T84" fmla="*/ 332 w 574"/>
                <a:gd name="T85" fmla="*/ 70 h 292"/>
                <a:gd name="T86" fmla="*/ 359 w 574"/>
                <a:gd name="T87" fmla="*/ 66 h 292"/>
                <a:gd name="T88" fmla="*/ 375 w 574"/>
                <a:gd name="T89" fmla="*/ 59 h 292"/>
                <a:gd name="T90" fmla="*/ 389 w 574"/>
                <a:gd name="T91" fmla="*/ 57 h 292"/>
                <a:gd name="T92" fmla="*/ 406 w 574"/>
                <a:gd name="T93" fmla="*/ 50 h 292"/>
                <a:gd name="T94" fmla="*/ 415 w 574"/>
                <a:gd name="T95" fmla="*/ 43 h 292"/>
                <a:gd name="T96" fmla="*/ 437 w 574"/>
                <a:gd name="T97" fmla="*/ 36 h 292"/>
                <a:gd name="T98" fmla="*/ 464 w 574"/>
                <a:gd name="T99" fmla="*/ 32 h 292"/>
                <a:gd name="T100" fmla="*/ 476 w 574"/>
                <a:gd name="T101" fmla="*/ 27 h 292"/>
                <a:gd name="T102" fmla="*/ 492 w 574"/>
                <a:gd name="T103" fmla="*/ 27 h 292"/>
                <a:gd name="T104" fmla="*/ 526 w 574"/>
                <a:gd name="T105" fmla="*/ 19 h 292"/>
                <a:gd name="T106" fmla="*/ 539 w 574"/>
                <a:gd name="T107" fmla="*/ 16 h 292"/>
                <a:gd name="T108" fmla="*/ 557 w 574"/>
                <a:gd name="T109" fmla="*/ 8 h 292"/>
                <a:gd name="T110" fmla="*/ 563 w 574"/>
                <a:gd name="T111" fmla="*/ 3 h 292"/>
                <a:gd name="T112" fmla="*/ 567 w 574"/>
                <a:gd name="T113" fmla="*/ 3 h 292"/>
                <a:gd name="T114" fmla="*/ 574 w 574"/>
                <a:gd name="T11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4" h="292">
                  <a:moveTo>
                    <a:pt x="0" y="292"/>
                  </a:moveTo>
                  <a:lnTo>
                    <a:pt x="1" y="292"/>
                  </a:lnTo>
                  <a:lnTo>
                    <a:pt x="1" y="290"/>
                  </a:lnTo>
                  <a:lnTo>
                    <a:pt x="2" y="290"/>
                  </a:lnTo>
                  <a:lnTo>
                    <a:pt x="2" y="287"/>
                  </a:lnTo>
                  <a:lnTo>
                    <a:pt x="2" y="287"/>
                  </a:lnTo>
                  <a:lnTo>
                    <a:pt x="2" y="287"/>
                  </a:lnTo>
                  <a:lnTo>
                    <a:pt x="2" y="287"/>
                  </a:lnTo>
                  <a:lnTo>
                    <a:pt x="2" y="286"/>
                  </a:lnTo>
                  <a:lnTo>
                    <a:pt x="2" y="286"/>
                  </a:lnTo>
                  <a:lnTo>
                    <a:pt x="2" y="286"/>
                  </a:lnTo>
                  <a:lnTo>
                    <a:pt x="2" y="286"/>
                  </a:lnTo>
                  <a:lnTo>
                    <a:pt x="2" y="282"/>
                  </a:lnTo>
                  <a:lnTo>
                    <a:pt x="3" y="282"/>
                  </a:lnTo>
                  <a:lnTo>
                    <a:pt x="3" y="282"/>
                  </a:lnTo>
                  <a:lnTo>
                    <a:pt x="3" y="282"/>
                  </a:lnTo>
                  <a:lnTo>
                    <a:pt x="3" y="281"/>
                  </a:lnTo>
                  <a:lnTo>
                    <a:pt x="4" y="281"/>
                  </a:lnTo>
                  <a:lnTo>
                    <a:pt x="4" y="281"/>
                  </a:lnTo>
                  <a:lnTo>
                    <a:pt x="5" y="281"/>
                  </a:lnTo>
                  <a:lnTo>
                    <a:pt x="5" y="279"/>
                  </a:lnTo>
                  <a:lnTo>
                    <a:pt x="6" y="279"/>
                  </a:lnTo>
                  <a:lnTo>
                    <a:pt x="6" y="278"/>
                  </a:lnTo>
                  <a:lnTo>
                    <a:pt x="6" y="278"/>
                  </a:lnTo>
                  <a:lnTo>
                    <a:pt x="6" y="278"/>
                  </a:lnTo>
                  <a:lnTo>
                    <a:pt x="7" y="278"/>
                  </a:lnTo>
                  <a:lnTo>
                    <a:pt x="7" y="278"/>
                  </a:lnTo>
                  <a:lnTo>
                    <a:pt x="7" y="278"/>
                  </a:lnTo>
                  <a:lnTo>
                    <a:pt x="7" y="276"/>
                  </a:lnTo>
                  <a:lnTo>
                    <a:pt x="7" y="276"/>
                  </a:lnTo>
                  <a:lnTo>
                    <a:pt x="7" y="276"/>
                  </a:lnTo>
                  <a:lnTo>
                    <a:pt x="8" y="276"/>
                  </a:lnTo>
                  <a:lnTo>
                    <a:pt x="8" y="274"/>
                  </a:lnTo>
                  <a:lnTo>
                    <a:pt x="9" y="274"/>
                  </a:lnTo>
                  <a:lnTo>
                    <a:pt x="9" y="273"/>
                  </a:lnTo>
                  <a:lnTo>
                    <a:pt x="11" y="273"/>
                  </a:lnTo>
                  <a:lnTo>
                    <a:pt x="11" y="271"/>
                  </a:lnTo>
                  <a:lnTo>
                    <a:pt x="13" y="271"/>
                  </a:lnTo>
                  <a:lnTo>
                    <a:pt x="13" y="271"/>
                  </a:lnTo>
                  <a:lnTo>
                    <a:pt x="13" y="271"/>
                  </a:lnTo>
                  <a:lnTo>
                    <a:pt x="13" y="270"/>
                  </a:lnTo>
                  <a:lnTo>
                    <a:pt x="15" y="270"/>
                  </a:lnTo>
                  <a:lnTo>
                    <a:pt x="15" y="268"/>
                  </a:lnTo>
                  <a:lnTo>
                    <a:pt x="17" y="268"/>
                  </a:lnTo>
                  <a:lnTo>
                    <a:pt x="17" y="266"/>
                  </a:lnTo>
                  <a:lnTo>
                    <a:pt x="18" y="266"/>
                  </a:lnTo>
                  <a:lnTo>
                    <a:pt x="18" y="265"/>
                  </a:lnTo>
                  <a:lnTo>
                    <a:pt x="18" y="265"/>
                  </a:lnTo>
                  <a:lnTo>
                    <a:pt x="18" y="265"/>
                  </a:lnTo>
                  <a:lnTo>
                    <a:pt x="20" y="265"/>
                  </a:lnTo>
                  <a:lnTo>
                    <a:pt x="20" y="263"/>
                  </a:lnTo>
                  <a:lnTo>
                    <a:pt x="23" y="263"/>
                  </a:lnTo>
                  <a:lnTo>
                    <a:pt x="23" y="261"/>
                  </a:lnTo>
                  <a:lnTo>
                    <a:pt x="23" y="261"/>
                  </a:lnTo>
                  <a:lnTo>
                    <a:pt x="23" y="260"/>
                  </a:lnTo>
                  <a:lnTo>
                    <a:pt x="24" y="260"/>
                  </a:lnTo>
                  <a:lnTo>
                    <a:pt x="24" y="258"/>
                  </a:lnTo>
                  <a:lnTo>
                    <a:pt x="25" y="258"/>
                  </a:lnTo>
                  <a:lnTo>
                    <a:pt x="25" y="255"/>
                  </a:lnTo>
                  <a:lnTo>
                    <a:pt x="26" y="255"/>
                  </a:lnTo>
                  <a:lnTo>
                    <a:pt x="26" y="255"/>
                  </a:lnTo>
                  <a:lnTo>
                    <a:pt x="27" y="255"/>
                  </a:lnTo>
                  <a:lnTo>
                    <a:pt x="27" y="253"/>
                  </a:lnTo>
                  <a:lnTo>
                    <a:pt x="27" y="253"/>
                  </a:lnTo>
                  <a:lnTo>
                    <a:pt x="27" y="253"/>
                  </a:lnTo>
                  <a:lnTo>
                    <a:pt x="27" y="253"/>
                  </a:lnTo>
                  <a:lnTo>
                    <a:pt x="27" y="253"/>
                  </a:lnTo>
                  <a:lnTo>
                    <a:pt x="27" y="253"/>
                  </a:lnTo>
                  <a:lnTo>
                    <a:pt x="27" y="252"/>
                  </a:lnTo>
                  <a:lnTo>
                    <a:pt x="28" y="252"/>
                  </a:lnTo>
                  <a:lnTo>
                    <a:pt x="28" y="250"/>
                  </a:lnTo>
                  <a:lnTo>
                    <a:pt x="29" y="250"/>
                  </a:lnTo>
                  <a:lnTo>
                    <a:pt x="29" y="248"/>
                  </a:lnTo>
                  <a:lnTo>
                    <a:pt x="29" y="248"/>
                  </a:lnTo>
                  <a:lnTo>
                    <a:pt x="29" y="247"/>
                  </a:lnTo>
                  <a:lnTo>
                    <a:pt x="29" y="247"/>
                  </a:lnTo>
                  <a:lnTo>
                    <a:pt x="29" y="247"/>
                  </a:lnTo>
                  <a:lnTo>
                    <a:pt x="31" y="247"/>
                  </a:lnTo>
                  <a:lnTo>
                    <a:pt x="31" y="247"/>
                  </a:lnTo>
                  <a:lnTo>
                    <a:pt x="32" y="247"/>
                  </a:lnTo>
                  <a:lnTo>
                    <a:pt x="32" y="245"/>
                  </a:lnTo>
                  <a:lnTo>
                    <a:pt x="32" y="245"/>
                  </a:lnTo>
                  <a:lnTo>
                    <a:pt x="32" y="243"/>
                  </a:lnTo>
                  <a:lnTo>
                    <a:pt x="33" y="243"/>
                  </a:lnTo>
                  <a:lnTo>
                    <a:pt x="33" y="243"/>
                  </a:lnTo>
                  <a:lnTo>
                    <a:pt x="34" y="243"/>
                  </a:lnTo>
                  <a:lnTo>
                    <a:pt x="34" y="242"/>
                  </a:lnTo>
                  <a:lnTo>
                    <a:pt x="38" y="242"/>
                  </a:lnTo>
                  <a:lnTo>
                    <a:pt x="38" y="242"/>
                  </a:lnTo>
                  <a:lnTo>
                    <a:pt x="38" y="242"/>
                  </a:lnTo>
                  <a:lnTo>
                    <a:pt x="38" y="240"/>
                  </a:lnTo>
                  <a:lnTo>
                    <a:pt x="39" y="240"/>
                  </a:lnTo>
                  <a:lnTo>
                    <a:pt x="39" y="240"/>
                  </a:lnTo>
                  <a:lnTo>
                    <a:pt x="39" y="240"/>
                  </a:lnTo>
                  <a:lnTo>
                    <a:pt x="39" y="240"/>
                  </a:lnTo>
                  <a:lnTo>
                    <a:pt x="41" y="240"/>
                  </a:lnTo>
                  <a:lnTo>
                    <a:pt x="41" y="238"/>
                  </a:lnTo>
                  <a:lnTo>
                    <a:pt x="41" y="238"/>
                  </a:lnTo>
                  <a:lnTo>
                    <a:pt x="41" y="236"/>
                  </a:lnTo>
                  <a:lnTo>
                    <a:pt x="44" y="236"/>
                  </a:lnTo>
                  <a:lnTo>
                    <a:pt x="44" y="236"/>
                  </a:lnTo>
                  <a:lnTo>
                    <a:pt x="45" y="236"/>
                  </a:lnTo>
                  <a:lnTo>
                    <a:pt x="45" y="235"/>
                  </a:lnTo>
                  <a:lnTo>
                    <a:pt x="46" y="235"/>
                  </a:lnTo>
                  <a:lnTo>
                    <a:pt x="46" y="231"/>
                  </a:lnTo>
                  <a:lnTo>
                    <a:pt x="47" y="231"/>
                  </a:lnTo>
                  <a:lnTo>
                    <a:pt x="47" y="228"/>
                  </a:lnTo>
                  <a:lnTo>
                    <a:pt x="48" y="228"/>
                  </a:lnTo>
                  <a:lnTo>
                    <a:pt x="48" y="228"/>
                  </a:lnTo>
                  <a:lnTo>
                    <a:pt x="51" y="228"/>
                  </a:lnTo>
                  <a:lnTo>
                    <a:pt x="51" y="228"/>
                  </a:lnTo>
                  <a:lnTo>
                    <a:pt x="52" y="228"/>
                  </a:lnTo>
                  <a:lnTo>
                    <a:pt x="52" y="228"/>
                  </a:lnTo>
                  <a:lnTo>
                    <a:pt x="53" y="228"/>
                  </a:lnTo>
                  <a:lnTo>
                    <a:pt x="53" y="228"/>
                  </a:lnTo>
                  <a:lnTo>
                    <a:pt x="54" y="228"/>
                  </a:lnTo>
                  <a:lnTo>
                    <a:pt x="54" y="226"/>
                  </a:lnTo>
                  <a:lnTo>
                    <a:pt x="55" y="226"/>
                  </a:lnTo>
                  <a:lnTo>
                    <a:pt x="55" y="224"/>
                  </a:lnTo>
                  <a:lnTo>
                    <a:pt x="55" y="224"/>
                  </a:lnTo>
                  <a:lnTo>
                    <a:pt x="55" y="224"/>
                  </a:lnTo>
                  <a:lnTo>
                    <a:pt x="55" y="224"/>
                  </a:lnTo>
                  <a:lnTo>
                    <a:pt x="55" y="223"/>
                  </a:lnTo>
                  <a:lnTo>
                    <a:pt x="59" y="223"/>
                  </a:lnTo>
                  <a:lnTo>
                    <a:pt x="59" y="221"/>
                  </a:lnTo>
                  <a:lnTo>
                    <a:pt x="59" y="221"/>
                  </a:lnTo>
                  <a:lnTo>
                    <a:pt x="59" y="219"/>
                  </a:lnTo>
                  <a:lnTo>
                    <a:pt x="61" y="219"/>
                  </a:lnTo>
                  <a:lnTo>
                    <a:pt x="61" y="218"/>
                  </a:lnTo>
                  <a:lnTo>
                    <a:pt x="61" y="218"/>
                  </a:lnTo>
                  <a:lnTo>
                    <a:pt x="61" y="216"/>
                  </a:lnTo>
                  <a:lnTo>
                    <a:pt x="64" y="216"/>
                  </a:lnTo>
                  <a:lnTo>
                    <a:pt x="64" y="214"/>
                  </a:lnTo>
                  <a:lnTo>
                    <a:pt x="66" y="214"/>
                  </a:lnTo>
                  <a:lnTo>
                    <a:pt x="66" y="212"/>
                  </a:lnTo>
                  <a:lnTo>
                    <a:pt x="67" y="212"/>
                  </a:lnTo>
                  <a:lnTo>
                    <a:pt x="67" y="209"/>
                  </a:lnTo>
                  <a:lnTo>
                    <a:pt x="67" y="209"/>
                  </a:lnTo>
                  <a:lnTo>
                    <a:pt x="67" y="207"/>
                  </a:lnTo>
                  <a:lnTo>
                    <a:pt x="68" y="207"/>
                  </a:lnTo>
                  <a:lnTo>
                    <a:pt x="68" y="205"/>
                  </a:lnTo>
                  <a:lnTo>
                    <a:pt x="68" y="205"/>
                  </a:lnTo>
                  <a:lnTo>
                    <a:pt x="68" y="205"/>
                  </a:lnTo>
                  <a:lnTo>
                    <a:pt x="68" y="205"/>
                  </a:lnTo>
                  <a:lnTo>
                    <a:pt x="68" y="205"/>
                  </a:lnTo>
                  <a:lnTo>
                    <a:pt x="69" y="205"/>
                  </a:lnTo>
                  <a:lnTo>
                    <a:pt x="69" y="205"/>
                  </a:lnTo>
                  <a:lnTo>
                    <a:pt x="71" y="205"/>
                  </a:lnTo>
                  <a:lnTo>
                    <a:pt x="71" y="205"/>
                  </a:lnTo>
                  <a:lnTo>
                    <a:pt x="72" y="205"/>
                  </a:lnTo>
                  <a:lnTo>
                    <a:pt x="72" y="202"/>
                  </a:lnTo>
                  <a:lnTo>
                    <a:pt x="74" y="202"/>
                  </a:lnTo>
                  <a:lnTo>
                    <a:pt x="74" y="200"/>
                  </a:lnTo>
                  <a:lnTo>
                    <a:pt x="76" y="200"/>
                  </a:lnTo>
                  <a:lnTo>
                    <a:pt x="76" y="198"/>
                  </a:lnTo>
                  <a:lnTo>
                    <a:pt x="76" y="198"/>
                  </a:lnTo>
                  <a:lnTo>
                    <a:pt x="76" y="197"/>
                  </a:lnTo>
                  <a:lnTo>
                    <a:pt x="77" y="197"/>
                  </a:lnTo>
                  <a:lnTo>
                    <a:pt x="77" y="197"/>
                  </a:lnTo>
                  <a:lnTo>
                    <a:pt x="78" y="197"/>
                  </a:lnTo>
                  <a:lnTo>
                    <a:pt x="78" y="195"/>
                  </a:lnTo>
                  <a:lnTo>
                    <a:pt x="83" y="195"/>
                  </a:lnTo>
                  <a:lnTo>
                    <a:pt x="83" y="193"/>
                  </a:lnTo>
                  <a:lnTo>
                    <a:pt x="85" y="193"/>
                  </a:lnTo>
                  <a:lnTo>
                    <a:pt x="85" y="193"/>
                  </a:lnTo>
                  <a:lnTo>
                    <a:pt x="88" y="193"/>
                  </a:lnTo>
                  <a:lnTo>
                    <a:pt x="88" y="191"/>
                  </a:lnTo>
                  <a:lnTo>
                    <a:pt x="91" y="191"/>
                  </a:lnTo>
                  <a:lnTo>
                    <a:pt x="91" y="189"/>
                  </a:lnTo>
                  <a:lnTo>
                    <a:pt x="93" y="189"/>
                  </a:lnTo>
                  <a:lnTo>
                    <a:pt x="93" y="188"/>
                  </a:lnTo>
                  <a:lnTo>
                    <a:pt x="94" y="188"/>
                  </a:lnTo>
                  <a:lnTo>
                    <a:pt x="94" y="188"/>
                  </a:lnTo>
                  <a:lnTo>
                    <a:pt x="94" y="188"/>
                  </a:lnTo>
                  <a:lnTo>
                    <a:pt x="94" y="188"/>
                  </a:lnTo>
                  <a:lnTo>
                    <a:pt x="95" y="188"/>
                  </a:lnTo>
                  <a:lnTo>
                    <a:pt x="95" y="186"/>
                  </a:lnTo>
                  <a:lnTo>
                    <a:pt x="97" y="186"/>
                  </a:lnTo>
                  <a:lnTo>
                    <a:pt x="97" y="182"/>
                  </a:lnTo>
                  <a:lnTo>
                    <a:pt x="100" y="182"/>
                  </a:lnTo>
                  <a:lnTo>
                    <a:pt x="100" y="180"/>
                  </a:lnTo>
                  <a:lnTo>
                    <a:pt x="103" y="180"/>
                  </a:lnTo>
                  <a:lnTo>
                    <a:pt x="103" y="179"/>
                  </a:lnTo>
                  <a:lnTo>
                    <a:pt x="103" y="179"/>
                  </a:lnTo>
                  <a:lnTo>
                    <a:pt x="103" y="179"/>
                  </a:lnTo>
                  <a:lnTo>
                    <a:pt x="105" y="179"/>
                  </a:lnTo>
                  <a:lnTo>
                    <a:pt x="105" y="177"/>
                  </a:lnTo>
                  <a:lnTo>
                    <a:pt x="105" y="177"/>
                  </a:lnTo>
                  <a:lnTo>
                    <a:pt x="105" y="177"/>
                  </a:lnTo>
                  <a:lnTo>
                    <a:pt x="106" y="177"/>
                  </a:lnTo>
                  <a:lnTo>
                    <a:pt x="106" y="175"/>
                  </a:lnTo>
                  <a:lnTo>
                    <a:pt x="107" y="175"/>
                  </a:lnTo>
                  <a:lnTo>
                    <a:pt x="107" y="173"/>
                  </a:lnTo>
                  <a:lnTo>
                    <a:pt x="107" y="173"/>
                  </a:lnTo>
                  <a:lnTo>
                    <a:pt x="107" y="173"/>
                  </a:lnTo>
                  <a:lnTo>
                    <a:pt x="108" y="173"/>
                  </a:lnTo>
                  <a:lnTo>
                    <a:pt x="108" y="173"/>
                  </a:lnTo>
                  <a:lnTo>
                    <a:pt x="109" y="173"/>
                  </a:lnTo>
                  <a:lnTo>
                    <a:pt x="109" y="171"/>
                  </a:lnTo>
                  <a:lnTo>
                    <a:pt x="114" y="171"/>
                  </a:lnTo>
                  <a:lnTo>
                    <a:pt x="114" y="171"/>
                  </a:lnTo>
                  <a:lnTo>
                    <a:pt x="115" y="171"/>
                  </a:lnTo>
                  <a:lnTo>
                    <a:pt x="115" y="169"/>
                  </a:lnTo>
                  <a:lnTo>
                    <a:pt x="118" y="169"/>
                  </a:lnTo>
                  <a:lnTo>
                    <a:pt x="118" y="166"/>
                  </a:lnTo>
                  <a:lnTo>
                    <a:pt x="119" y="166"/>
                  </a:lnTo>
                  <a:lnTo>
                    <a:pt x="119" y="164"/>
                  </a:lnTo>
                  <a:lnTo>
                    <a:pt x="121" y="164"/>
                  </a:lnTo>
                  <a:lnTo>
                    <a:pt x="121" y="162"/>
                  </a:lnTo>
                  <a:lnTo>
                    <a:pt x="126" y="162"/>
                  </a:lnTo>
                  <a:lnTo>
                    <a:pt x="126" y="160"/>
                  </a:lnTo>
                  <a:lnTo>
                    <a:pt x="126" y="160"/>
                  </a:lnTo>
                  <a:lnTo>
                    <a:pt x="126" y="160"/>
                  </a:lnTo>
                  <a:lnTo>
                    <a:pt x="127" y="160"/>
                  </a:lnTo>
                  <a:lnTo>
                    <a:pt x="127" y="160"/>
                  </a:lnTo>
                  <a:lnTo>
                    <a:pt x="132" y="160"/>
                  </a:lnTo>
                  <a:lnTo>
                    <a:pt x="132" y="158"/>
                  </a:lnTo>
                  <a:lnTo>
                    <a:pt x="134" y="158"/>
                  </a:lnTo>
                  <a:lnTo>
                    <a:pt x="134" y="157"/>
                  </a:lnTo>
                  <a:lnTo>
                    <a:pt x="137" y="157"/>
                  </a:lnTo>
                  <a:lnTo>
                    <a:pt x="137" y="157"/>
                  </a:lnTo>
                  <a:lnTo>
                    <a:pt x="137" y="157"/>
                  </a:lnTo>
                  <a:lnTo>
                    <a:pt x="137" y="155"/>
                  </a:lnTo>
                  <a:lnTo>
                    <a:pt x="139" y="155"/>
                  </a:lnTo>
                  <a:lnTo>
                    <a:pt x="139" y="153"/>
                  </a:lnTo>
                  <a:lnTo>
                    <a:pt x="147" y="153"/>
                  </a:lnTo>
                  <a:lnTo>
                    <a:pt x="147" y="151"/>
                  </a:lnTo>
                  <a:lnTo>
                    <a:pt x="148" y="151"/>
                  </a:lnTo>
                  <a:lnTo>
                    <a:pt x="148" y="149"/>
                  </a:lnTo>
                  <a:lnTo>
                    <a:pt x="153" y="149"/>
                  </a:lnTo>
                  <a:lnTo>
                    <a:pt x="153" y="149"/>
                  </a:lnTo>
                  <a:lnTo>
                    <a:pt x="155" y="149"/>
                  </a:lnTo>
                  <a:lnTo>
                    <a:pt x="155" y="147"/>
                  </a:lnTo>
                  <a:lnTo>
                    <a:pt x="156" y="147"/>
                  </a:lnTo>
                  <a:lnTo>
                    <a:pt x="156" y="145"/>
                  </a:lnTo>
                  <a:lnTo>
                    <a:pt x="162" y="145"/>
                  </a:lnTo>
                  <a:lnTo>
                    <a:pt x="162" y="145"/>
                  </a:lnTo>
                  <a:lnTo>
                    <a:pt x="164" y="145"/>
                  </a:lnTo>
                  <a:lnTo>
                    <a:pt x="164" y="143"/>
                  </a:lnTo>
                  <a:lnTo>
                    <a:pt x="178" y="143"/>
                  </a:lnTo>
                  <a:lnTo>
                    <a:pt x="178" y="143"/>
                  </a:lnTo>
                  <a:lnTo>
                    <a:pt x="178" y="143"/>
                  </a:lnTo>
                  <a:lnTo>
                    <a:pt x="178" y="141"/>
                  </a:lnTo>
                  <a:lnTo>
                    <a:pt x="180" y="141"/>
                  </a:lnTo>
                  <a:lnTo>
                    <a:pt x="180" y="141"/>
                  </a:lnTo>
                  <a:lnTo>
                    <a:pt x="188" y="141"/>
                  </a:lnTo>
                  <a:lnTo>
                    <a:pt x="188" y="141"/>
                  </a:lnTo>
                  <a:lnTo>
                    <a:pt x="190" y="141"/>
                  </a:lnTo>
                  <a:lnTo>
                    <a:pt x="190" y="141"/>
                  </a:lnTo>
                  <a:lnTo>
                    <a:pt x="191" y="141"/>
                  </a:lnTo>
                  <a:lnTo>
                    <a:pt x="191" y="139"/>
                  </a:lnTo>
                  <a:lnTo>
                    <a:pt x="194" y="139"/>
                  </a:lnTo>
                  <a:lnTo>
                    <a:pt x="194" y="138"/>
                  </a:lnTo>
                  <a:lnTo>
                    <a:pt x="196" y="138"/>
                  </a:lnTo>
                  <a:lnTo>
                    <a:pt x="196" y="136"/>
                  </a:lnTo>
                  <a:lnTo>
                    <a:pt x="198" y="136"/>
                  </a:lnTo>
                  <a:lnTo>
                    <a:pt x="198" y="134"/>
                  </a:lnTo>
                  <a:lnTo>
                    <a:pt x="199" y="134"/>
                  </a:lnTo>
                  <a:lnTo>
                    <a:pt x="199" y="132"/>
                  </a:lnTo>
                  <a:lnTo>
                    <a:pt x="202" y="132"/>
                  </a:lnTo>
                  <a:lnTo>
                    <a:pt x="202" y="130"/>
                  </a:lnTo>
                  <a:lnTo>
                    <a:pt x="211" y="130"/>
                  </a:lnTo>
                  <a:lnTo>
                    <a:pt x="211" y="128"/>
                  </a:lnTo>
                  <a:lnTo>
                    <a:pt x="219" y="128"/>
                  </a:lnTo>
                  <a:lnTo>
                    <a:pt x="219" y="126"/>
                  </a:lnTo>
                  <a:lnTo>
                    <a:pt x="219" y="126"/>
                  </a:lnTo>
                  <a:lnTo>
                    <a:pt x="219" y="126"/>
                  </a:lnTo>
                  <a:lnTo>
                    <a:pt x="221" y="126"/>
                  </a:lnTo>
                  <a:lnTo>
                    <a:pt x="221" y="124"/>
                  </a:lnTo>
                  <a:lnTo>
                    <a:pt x="225" y="124"/>
                  </a:lnTo>
                  <a:lnTo>
                    <a:pt x="225" y="122"/>
                  </a:lnTo>
                  <a:lnTo>
                    <a:pt x="233" y="122"/>
                  </a:lnTo>
                  <a:lnTo>
                    <a:pt x="233" y="120"/>
                  </a:lnTo>
                  <a:lnTo>
                    <a:pt x="241" y="120"/>
                  </a:lnTo>
                  <a:lnTo>
                    <a:pt x="241" y="120"/>
                  </a:lnTo>
                  <a:lnTo>
                    <a:pt x="242" y="120"/>
                  </a:lnTo>
                  <a:lnTo>
                    <a:pt x="242" y="120"/>
                  </a:lnTo>
                  <a:lnTo>
                    <a:pt x="246" y="120"/>
                  </a:lnTo>
                  <a:lnTo>
                    <a:pt x="246" y="118"/>
                  </a:lnTo>
                  <a:lnTo>
                    <a:pt x="250" y="118"/>
                  </a:lnTo>
                  <a:lnTo>
                    <a:pt x="250" y="116"/>
                  </a:lnTo>
                  <a:lnTo>
                    <a:pt x="253" y="116"/>
                  </a:lnTo>
                  <a:lnTo>
                    <a:pt x="253" y="114"/>
                  </a:lnTo>
                  <a:lnTo>
                    <a:pt x="253" y="114"/>
                  </a:lnTo>
                  <a:lnTo>
                    <a:pt x="253" y="110"/>
                  </a:lnTo>
                  <a:lnTo>
                    <a:pt x="259" y="110"/>
                  </a:lnTo>
                  <a:lnTo>
                    <a:pt x="259" y="110"/>
                  </a:lnTo>
                  <a:lnTo>
                    <a:pt x="263" y="110"/>
                  </a:lnTo>
                  <a:lnTo>
                    <a:pt x="263" y="110"/>
                  </a:lnTo>
                  <a:lnTo>
                    <a:pt x="268" y="110"/>
                  </a:lnTo>
                  <a:lnTo>
                    <a:pt x="268" y="108"/>
                  </a:lnTo>
                  <a:lnTo>
                    <a:pt x="269" y="108"/>
                  </a:lnTo>
                  <a:lnTo>
                    <a:pt x="269" y="108"/>
                  </a:lnTo>
                  <a:lnTo>
                    <a:pt x="273" y="108"/>
                  </a:lnTo>
                  <a:lnTo>
                    <a:pt x="273" y="106"/>
                  </a:lnTo>
                  <a:lnTo>
                    <a:pt x="273" y="106"/>
                  </a:lnTo>
                  <a:lnTo>
                    <a:pt x="273" y="104"/>
                  </a:lnTo>
                  <a:lnTo>
                    <a:pt x="279" y="104"/>
                  </a:lnTo>
                  <a:lnTo>
                    <a:pt x="279" y="104"/>
                  </a:lnTo>
                  <a:lnTo>
                    <a:pt x="284" y="104"/>
                  </a:lnTo>
                  <a:lnTo>
                    <a:pt x="284" y="104"/>
                  </a:lnTo>
                  <a:lnTo>
                    <a:pt x="286" y="104"/>
                  </a:lnTo>
                  <a:lnTo>
                    <a:pt x="286" y="104"/>
                  </a:lnTo>
                  <a:lnTo>
                    <a:pt x="288" y="104"/>
                  </a:lnTo>
                  <a:lnTo>
                    <a:pt x="288" y="104"/>
                  </a:lnTo>
                  <a:lnTo>
                    <a:pt x="294" y="104"/>
                  </a:lnTo>
                  <a:lnTo>
                    <a:pt x="294" y="104"/>
                  </a:lnTo>
                  <a:lnTo>
                    <a:pt x="295" y="104"/>
                  </a:lnTo>
                  <a:lnTo>
                    <a:pt x="295" y="102"/>
                  </a:lnTo>
                  <a:lnTo>
                    <a:pt x="301" y="102"/>
                  </a:lnTo>
                  <a:lnTo>
                    <a:pt x="301" y="100"/>
                  </a:lnTo>
                  <a:lnTo>
                    <a:pt x="301" y="100"/>
                  </a:lnTo>
                  <a:lnTo>
                    <a:pt x="301" y="100"/>
                  </a:lnTo>
                  <a:lnTo>
                    <a:pt x="302" y="100"/>
                  </a:lnTo>
                  <a:lnTo>
                    <a:pt x="302" y="96"/>
                  </a:lnTo>
                  <a:lnTo>
                    <a:pt x="302" y="96"/>
                  </a:lnTo>
                  <a:lnTo>
                    <a:pt x="302" y="94"/>
                  </a:lnTo>
                  <a:lnTo>
                    <a:pt x="303" y="94"/>
                  </a:lnTo>
                  <a:lnTo>
                    <a:pt x="303" y="91"/>
                  </a:lnTo>
                  <a:lnTo>
                    <a:pt x="304" y="91"/>
                  </a:lnTo>
                  <a:lnTo>
                    <a:pt x="304" y="89"/>
                  </a:lnTo>
                  <a:lnTo>
                    <a:pt x="306" y="89"/>
                  </a:lnTo>
                  <a:lnTo>
                    <a:pt x="306" y="87"/>
                  </a:lnTo>
                  <a:lnTo>
                    <a:pt x="307" y="87"/>
                  </a:lnTo>
                  <a:lnTo>
                    <a:pt x="307" y="87"/>
                  </a:lnTo>
                  <a:lnTo>
                    <a:pt x="308" y="87"/>
                  </a:lnTo>
                  <a:lnTo>
                    <a:pt x="308" y="85"/>
                  </a:lnTo>
                  <a:lnTo>
                    <a:pt x="310" y="85"/>
                  </a:lnTo>
                  <a:lnTo>
                    <a:pt x="310" y="85"/>
                  </a:lnTo>
                  <a:lnTo>
                    <a:pt x="315" y="85"/>
                  </a:lnTo>
                  <a:lnTo>
                    <a:pt x="315" y="83"/>
                  </a:lnTo>
                  <a:lnTo>
                    <a:pt x="318" y="83"/>
                  </a:lnTo>
                  <a:lnTo>
                    <a:pt x="318" y="81"/>
                  </a:lnTo>
                  <a:lnTo>
                    <a:pt x="320" y="81"/>
                  </a:lnTo>
                  <a:lnTo>
                    <a:pt x="320" y="79"/>
                  </a:lnTo>
                  <a:lnTo>
                    <a:pt x="326" y="79"/>
                  </a:lnTo>
                  <a:lnTo>
                    <a:pt x="326" y="76"/>
                  </a:lnTo>
                  <a:lnTo>
                    <a:pt x="327" y="76"/>
                  </a:lnTo>
                  <a:lnTo>
                    <a:pt x="327" y="74"/>
                  </a:lnTo>
                  <a:lnTo>
                    <a:pt x="328" y="74"/>
                  </a:lnTo>
                  <a:lnTo>
                    <a:pt x="328" y="72"/>
                  </a:lnTo>
                  <a:lnTo>
                    <a:pt x="330" y="72"/>
                  </a:lnTo>
                  <a:lnTo>
                    <a:pt x="330" y="70"/>
                  </a:lnTo>
                  <a:lnTo>
                    <a:pt x="332" y="70"/>
                  </a:lnTo>
                  <a:lnTo>
                    <a:pt x="332" y="68"/>
                  </a:lnTo>
                  <a:lnTo>
                    <a:pt x="337" y="68"/>
                  </a:lnTo>
                  <a:lnTo>
                    <a:pt x="337" y="68"/>
                  </a:lnTo>
                  <a:lnTo>
                    <a:pt x="355" y="68"/>
                  </a:lnTo>
                  <a:lnTo>
                    <a:pt x="355" y="68"/>
                  </a:lnTo>
                  <a:lnTo>
                    <a:pt x="358" y="68"/>
                  </a:lnTo>
                  <a:lnTo>
                    <a:pt x="358" y="66"/>
                  </a:lnTo>
                  <a:lnTo>
                    <a:pt x="359" y="66"/>
                  </a:lnTo>
                  <a:lnTo>
                    <a:pt x="359" y="64"/>
                  </a:lnTo>
                  <a:lnTo>
                    <a:pt x="369" y="64"/>
                  </a:lnTo>
                  <a:lnTo>
                    <a:pt x="369" y="61"/>
                  </a:lnTo>
                  <a:lnTo>
                    <a:pt x="373" y="61"/>
                  </a:lnTo>
                  <a:lnTo>
                    <a:pt x="373" y="61"/>
                  </a:lnTo>
                  <a:lnTo>
                    <a:pt x="373" y="61"/>
                  </a:lnTo>
                  <a:lnTo>
                    <a:pt x="373" y="59"/>
                  </a:lnTo>
                  <a:lnTo>
                    <a:pt x="375" y="59"/>
                  </a:lnTo>
                  <a:lnTo>
                    <a:pt x="375" y="57"/>
                  </a:lnTo>
                  <a:lnTo>
                    <a:pt x="375" y="57"/>
                  </a:lnTo>
                  <a:lnTo>
                    <a:pt x="375" y="57"/>
                  </a:lnTo>
                  <a:lnTo>
                    <a:pt x="384" y="57"/>
                  </a:lnTo>
                  <a:lnTo>
                    <a:pt x="384" y="57"/>
                  </a:lnTo>
                  <a:lnTo>
                    <a:pt x="384" y="57"/>
                  </a:lnTo>
                  <a:lnTo>
                    <a:pt x="384" y="57"/>
                  </a:lnTo>
                  <a:lnTo>
                    <a:pt x="389" y="57"/>
                  </a:lnTo>
                  <a:lnTo>
                    <a:pt x="389" y="55"/>
                  </a:lnTo>
                  <a:lnTo>
                    <a:pt x="391" y="55"/>
                  </a:lnTo>
                  <a:lnTo>
                    <a:pt x="391" y="52"/>
                  </a:lnTo>
                  <a:lnTo>
                    <a:pt x="398" y="52"/>
                  </a:lnTo>
                  <a:lnTo>
                    <a:pt x="398" y="52"/>
                  </a:lnTo>
                  <a:lnTo>
                    <a:pt x="403" y="52"/>
                  </a:lnTo>
                  <a:lnTo>
                    <a:pt x="403" y="50"/>
                  </a:lnTo>
                  <a:lnTo>
                    <a:pt x="406" y="50"/>
                  </a:lnTo>
                  <a:lnTo>
                    <a:pt x="406" y="50"/>
                  </a:lnTo>
                  <a:lnTo>
                    <a:pt x="409" y="50"/>
                  </a:lnTo>
                  <a:lnTo>
                    <a:pt x="409" y="48"/>
                  </a:lnTo>
                  <a:lnTo>
                    <a:pt x="410" y="48"/>
                  </a:lnTo>
                  <a:lnTo>
                    <a:pt x="410" y="46"/>
                  </a:lnTo>
                  <a:lnTo>
                    <a:pt x="414" y="46"/>
                  </a:lnTo>
                  <a:lnTo>
                    <a:pt x="414" y="43"/>
                  </a:lnTo>
                  <a:lnTo>
                    <a:pt x="415" y="43"/>
                  </a:lnTo>
                  <a:lnTo>
                    <a:pt x="415" y="43"/>
                  </a:lnTo>
                  <a:lnTo>
                    <a:pt x="423" y="43"/>
                  </a:lnTo>
                  <a:lnTo>
                    <a:pt x="423" y="41"/>
                  </a:lnTo>
                  <a:lnTo>
                    <a:pt x="437" y="41"/>
                  </a:lnTo>
                  <a:lnTo>
                    <a:pt x="437" y="39"/>
                  </a:lnTo>
                  <a:lnTo>
                    <a:pt x="437" y="39"/>
                  </a:lnTo>
                  <a:lnTo>
                    <a:pt x="437" y="36"/>
                  </a:lnTo>
                  <a:lnTo>
                    <a:pt x="437" y="36"/>
                  </a:lnTo>
                  <a:lnTo>
                    <a:pt x="437" y="34"/>
                  </a:lnTo>
                  <a:lnTo>
                    <a:pt x="449" y="34"/>
                  </a:lnTo>
                  <a:lnTo>
                    <a:pt x="449" y="32"/>
                  </a:lnTo>
                  <a:lnTo>
                    <a:pt x="457" y="32"/>
                  </a:lnTo>
                  <a:lnTo>
                    <a:pt x="457" y="32"/>
                  </a:lnTo>
                  <a:lnTo>
                    <a:pt x="463" y="32"/>
                  </a:lnTo>
                  <a:lnTo>
                    <a:pt x="463" y="32"/>
                  </a:lnTo>
                  <a:lnTo>
                    <a:pt x="464" y="32"/>
                  </a:lnTo>
                  <a:lnTo>
                    <a:pt x="464" y="32"/>
                  </a:lnTo>
                  <a:lnTo>
                    <a:pt x="466" y="32"/>
                  </a:lnTo>
                  <a:lnTo>
                    <a:pt x="466" y="29"/>
                  </a:lnTo>
                  <a:lnTo>
                    <a:pt x="466" y="29"/>
                  </a:lnTo>
                  <a:lnTo>
                    <a:pt x="466" y="27"/>
                  </a:lnTo>
                  <a:lnTo>
                    <a:pt x="468" y="27"/>
                  </a:lnTo>
                  <a:lnTo>
                    <a:pt x="468" y="27"/>
                  </a:lnTo>
                  <a:lnTo>
                    <a:pt x="476" y="27"/>
                  </a:lnTo>
                  <a:lnTo>
                    <a:pt x="476" y="27"/>
                  </a:lnTo>
                  <a:lnTo>
                    <a:pt x="477" y="27"/>
                  </a:lnTo>
                  <a:lnTo>
                    <a:pt x="477" y="27"/>
                  </a:lnTo>
                  <a:lnTo>
                    <a:pt x="477" y="27"/>
                  </a:lnTo>
                  <a:lnTo>
                    <a:pt x="477" y="27"/>
                  </a:lnTo>
                  <a:lnTo>
                    <a:pt x="492" y="27"/>
                  </a:lnTo>
                  <a:lnTo>
                    <a:pt x="492" y="27"/>
                  </a:lnTo>
                  <a:lnTo>
                    <a:pt x="492" y="27"/>
                  </a:lnTo>
                  <a:lnTo>
                    <a:pt x="492" y="24"/>
                  </a:lnTo>
                  <a:lnTo>
                    <a:pt x="495" y="24"/>
                  </a:lnTo>
                  <a:lnTo>
                    <a:pt x="495" y="22"/>
                  </a:lnTo>
                  <a:lnTo>
                    <a:pt x="511" y="22"/>
                  </a:lnTo>
                  <a:lnTo>
                    <a:pt x="511" y="22"/>
                  </a:lnTo>
                  <a:lnTo>
                    <a:pt x="526" y="22"/>
                  </a:lnTo>
                  <a:lnTo>
                    <a:pt x="526" y="19"/>
                  </a:lnTo>
                  <a:lnTo>
                    <a:pt x="526" y="19"/>
                  </a:lnTo>
                  <a:lnTo>
                    <a:pt x="526" y="19"/>
                  </a:lnTo>
                  <a:lnTo>
                    <a:pt x="526" y="19"/>
                  </a:lnTo>
                  <a:lnTo>
                    <a:pt x="526" y="19"/>
                  </a:lnTo>
                  <a:lnTo>
                    <a:pt x="532" y="19"/>
                  </a:lnTo>
                  <a:lnTo>
                    <a:pt x="532" y="16"/>
                  </a:lnTo>
                  <a:lnTo>
                    <a:pt x="535" y="16"/>
                  </a:lnTo>
                  <a:lnTo>
                    <a:pt x="535" y="16"/>
                  </a:lnTo>
                  <a:lnTo>
                    <a:pt x="539" y="16"/>
                  </a:lnTo>
                  <a:lnTo>
                    <a:pt x="539" y="14"/>
                  </a:lnTo>
                  <a:lnTo>
                    <a:pt x="540" y="14"/>
                  </a:lnTo>
                  <a:lnTo>
                    <a:pt x="540" y="14"/>
                  </a:lnTo>
                  <a:lnTo>
                    <a:pt x="544" y="14"/>
                  </a:lnTo>
                  <a:lnTo>
                    <a:pt x="544" y="11"/>
                  </a:lnTo>
                  <a:lnTo>
                    <a:pt x="546" y="11"/>
                  </a:lnTo>
                  <a:lnTo>
                    <a:pt x="546" y="8"/>
                  </a:lnTo>
                  <a:lnTo>
                    <a:pt x="557" y="8"/>
                  </a:lnTo>
                  <a:lnTo>
                    <a:pt x="557" y="6"/>
                  </a:lnTo>
                  <a:lnTo>
                    <a:pt x="560" y="6"/>
                  </a:lnTo>
                  <a:lnTo>
                    <a:pt x="560" y="6"/>
                  </a:lnTo>
                  <a:lnTo>
                    <a:pt x="562" y="6"/>
                  </a:lnTo>
                  <a:lnTo>
                    <a:pt x="562" y="6"/>
                  </a:lnTo>
                  <a:lnTo>
                    <a:pt x="563" y="6"/>
                  </a:lnTo>
                  <a:lnTo>
                    <a:pt x="563" y="3"/>
                  </a:lnTo>
                  <a:lnTo>
                    <a:pt x="563" y="3"/>
                  </a:lnTo>
                  <a:lnTo>
                    <a:pt x="563" y="3"/>
                  </a:lnTo>
                  <a:lnTo>
                    <a:pt x="564" y="3"/>
                  </a:lnTo>
                  <a:lnTo>
                    <a:pt x="564" y="3"/>
                  </a:lnTo>
                  <a:lnTo>
                    <a:pt x="565" y="3"/>
                  </a:lnTo>
                  <a:lnTo>
                    <a:pt x="565" y="3"/>
                  </a:lnTo>
                  <a:lnTo>
                    <a:pt x="565" y="3"/>
                  </a:lnTo>
                  <a:lnTo>
                    <a:pt x="565" y="3"/>
                  </a:lnTo>
                  <a:lnTo>
                    <a:pt x="567" y="3"/>
                  </a:lnTo>
                  <a:lnTo>
                    <a:pt x="567" y="3"/>
                  </a:lnTo>
                  <a:lnTo>
                    <a:pt x="567" y="3"/>
                  </a:lnTo>
                  <a:lnTo>
                    <a:pt x="567" y="3"/>
                  </a:lnTo>
                  <a:lnTo>
                    <a:pt x="567" y="3"/>
                  </a:lnTo>
                  <a:lnTo>
                    <a:pt x="567"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Freeform 64">
              <a:extLst>
                <a:ext uri="{FF2B5EF4-FFF2-40B4-BE49-F238E27FC236}">
                  <a16:creationId xmlns:a16="http://schemas.microsoft.com/office/drawing/2014/main" id="{DD2A70E6-9984-6DA3-EE8A-E8660D0A0A9B}"/>
                </a:ext>
              </a:extLst>
            </p:cNvPr>
            <p:cNvSpPr>
              <a:spLocks/>
            </p:cNvSpPr>
            <p:nvPr/>
          </p:nvSpPr>
          <p:spPr bwMode="auto">
            <a:xfrm>
              <a:off x="3806826" y="1376774"/>
              <a:ext cx="5475288" cy="3797300"/>
            </a:xfrm>
            <a:custGeom>
              <a:avLst/>
              <a:gdLst>
                <a:gd name="T0" fmla="*/ 0 w 574"/>
                <a:gd name="T1" fmla="*/ 392 h 398"/>
                <a:gd name="T2" fmla="*/ 3 w 574"/>
                <a:gd name="T3" fmla="*/ 381 h 398"/>
                <a:gd name="T4" fmla="*/ 5 w 574"/>
                <a:gd name="T5" fmla="*/ 372 h 398"/>
                <a:gd name="T6" fmla="*/ 8 w 574"/>
                <a:gd name="T7" fmla="*/ 367 h 398"/>
                <a:gd name="T8" fmla="*/ 11 w 574"/>
                <a:gd name="T9" fmla="*/ 358 h 398"/>
                <a:gd name="T10" fmla="*/ 12 w 574"/>
                <a:gd name="T11" fmla="*/ 347 h 398"/>
                <a:gd name="T12" fmla="*/ 16 w 574"/>
                <a:gd name="T13" fmla="*/ 336 h 398"/>
                <a:gd name="T14" fmla="*/ 18 w 574"/>
                <a:gd name="T15" fmla="*/ 325 h 398"/>
                <a:gd name="T16" fmla="*/ 21 w 574"/>
                <a:gd name="T17" fmla="*/ 316 h 398"/>
                <a:gd name="T18" fmla="*/ 25 w 574"/>
                <a:gd name="T19" fmla="*/ 309 h 398"/>
                <a:gd name="T20" fmla="*/ 29 w 574"/>
                <a:gd name="T21" fmla="*/ 304 h 398"/>
                <a:gd name="T22" fmla="*/ 33 w 574"/>
                <a:gd name="T23" fmla="*/ 300 h 398"/>
                <a:gd name="T24" fmla="*/ 35 w 574"/>
                <a:gd name="T25" fmla="*/ 293 h 398"/>
                <a:gd name="T26" fmla="*/ 39 w 574"/>
                <a:gd name="T27" fmla="*/ 287 h 398"/>
                <a:gd name="T28" fmla="*/ 42 w 574"/>
                <a:gd name="T29" fmla="*/ 276 h 398"/>
                <a:gd name="T30" fmla="*/ 47 w 574"/>
                <a:gd name="T31" fmla="*/ 269 h 398"/>
                <a:gd name="T32" fmla="*/ 51 w 574"/>
                <a:gd name="T33" fmla="*/ 263 h 398"/>
                <a:gd name="T34" fmla="*/ 54 w 574"/>
                <a:gd name="T35" fmla="*/ 259 h 398"/>
                <a:gd name="T36" fmla="*/ 58 w 574"/>
                <a:gd name="T37" fmla="*/ 253 h 398"/>
                <a:gd name="T38" fmla="*/ 59 w 574"/>
                <a:gd name="T39" fmla="*/ 250 h 398"/>
                <a:gd name="T40" fmla="*/ 60 w 574"/>
                <a:gd name="T41" fmla="*/ 245 h 398"/>
                <a:gd name="T42" fmla="*/ 68 w 574"/>
                <a:gd name="T43" fmla="*/ 236 h 398"/>
                <a:gd name="T44" fmla="*/ 73 w 574"/>
                <a:gd name="T45" fmla="*/ 229 h 398"/>
                <a:gd name="T46" fmla="*/ 81 w 574"/>
                <a:gd name="T47" fmla="*/ 228 h 398"/>
                <a:gd name="T48" fmla="*/ 85 w 574"/>
                <a:gd name="T49" fmla="*/ 224 h 398"/>
                <a:gd name="T50" fmla="*/ 92 w 574"/>
                <a:gd name="T51" fmla="*/ 223 h 398"/>
                <a:gd name="T52" fmla="*/ 97 w 574"/>
                <a:gd name="T53" fmla="*/ 219 h 398"/>
                <a:gd name="T54" fmla="*/ 109 w 574"/>
                <a:gd name="T55" fmla="*/ 212 h 398"/>
                <a:gd name="T56" fmla="*/ 114 w 574"/>
                <a:gd name="T57" fmla="*/ 208 h 398"/>
                <a:gd name="T58" fmla="*/ 120 w 574"/>
                <a:gd name="T59" fmla="*/ 201 h 398"/>
                <a:gd name="T60" fmla="*/ 126 w 574"/>
                <a:gd name="T61" fmla="*/ 199 h 398"/>
                <a:gd name="T62" fmla="*/ 130 w 574"/>
                <a:gd name="T63" fmla="*/ 191 h 398"/>
                <a:gd name="T64" fmla="*/ 142 w 574"/>
                <a:gd name="T65" fmla="*/ 180 h 398"/>
                <a:gd name="T66" fmla="*/ 148 w 574"/>
                <a:gd name="T67" fmla="*/ 176 h 398"/>
                <a:gd name="T68" fmla="*/ 161 w 574"/>
                <a:gd name="T69" fmla="*/ 168 h 398"/>
                <a:gd name="T70" fmla="*/ 170 w 574"/>
                <a:gd name="T71" fmla="*/ 164 h 398"/>
                <a:gd name="T72" fmla="*/ 180 w 574"/>
                <a:gd name="T73" fmla="*/ 156 h 398"/>
                <a:gd name="T74" fmla="*/ 187 w 574"/>
                <a:gd name="T75" fmla="*/ 150 h 398"/>
                <a:gd name="T76" fmla="*/ 201 w 574"/>
                <a:gd name="T77" fmla="*/ 144 h 398"/>
                <a:gd name="T78" fmla="*/ 210 w 574"/>
                <a:gd name="T79" fmla="*/ 140 h 398"/>
                <a:gd name="T80" fmla="*/ 220 w 574"/>
                <a:gd name="T81" fmla="*/ 134 h 398"/>
                <a:gd name="T82" fmla="*/ 228 w 574"/>
                <a:gd name="T83" fmla="*/ 134 h 398"/>
                <a:gd name="T84" fmla="*/ 231 w 574"/>
                <a:gd name="T85" fmla="*/ 127 h 398"/>
                <a:gd name="T86" fmla="*/ 233 w 574"/>
                <a:gd name="T87" fmla="*/ 116 h 398"/>
                <a:gd name="T88" fmla="*/ 237 w 574"/>
                <a:gd name="T89" fmla="*/ 107 h 398"/>
                <a:gd name="T90" fmla="*/ 249 w 574"/>
                <a:gd name="T91" fmla="*/ 100 h 398"/>
                <a:gd name="T92" fmla="*/ 253 w 574"/>
                <a:gd name="T93" fmla="*/ 88 h 398"/>
                <a:gd name="T94" fmla="*/ 266 w 574"/>
                <a:gd name="T95" fmla="*/ 81 h 398"/>
                <a:gd name="T96" fmla="*/ 275 w 574"/>
                <a:gd name="T97" fmla="*/ 69 h 398"/>
                <a:gd name="T98" fmla="*/ 285 w 574"/>
                <a:gd name="T99" fmla="*/ 62 h 398"/>
                <a:gd name="T100" fmla="*/ 300 w 574"/>
                <a:gd name="T101" fmla="*/ 52 h 398"/>
                <a:gd name="T102" fmla="*/ 305 w 574"/>
                <a:gd name="T103" fmla="*/ 42 h 398"/>
                <a:gd name="T104" fmla="*/ 311 w 574"/>
                <a:gd name="T105" fmla="*/ 37 h 398"/>
                <a:gd name="T106" fmla="*/ 350 w 574"/>
                <a:gd name="T107" fmla="*/ 32 h 398"/>
                <a:gd name="T108" fmla="*/ 409 w 574"/>
                <a:gd name="T109" fmla="*/ 29 h 398"/>
                <a:gd name="T110" fmla="*/ 475 w 574"/>
                <a:gd name="T111" fmla="*/ 26 h 398"/>
                <a:gd name="T112" fmla="*/ 486 w 574"/>
                <a:gd name="T113" fmla="*/ 15 h 398"/>
                <a:gd name="T114" fmla="*/ 540 w 574"/>
                <a:gd name="T115" fmla="*/ 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4" h="398">
                  <a:moveTo>
                    <a:pt x="0" y="398"/>
                  </a:moveTo>
                  <a:lnTo>
                    <a:pt x="0" y="398"/>
                  </a:lnTo>
                  <a:lnTo>
                    <a:pt x="0" y="396"/>
                  </a:lnTo>
                  <a:lnTo>
                    <a:pt x="0" y="396"/>
                  </a:lnTo>
                  <a:lnTo>
                    <a:pt x="0" y="396"/>
                  </a:lnTo>
                  <a:lnTo>
                    <a:pt x="0" y="396"/>
                  </a:lnTo>
                  <a:lnTo>
                    <a:pt x="0" y="393"/>
                  </a:lnTo>
                  <a:lnTo>
                    <a:pt x="0" y="393"/>
                  </a:lnTo>
                  <a:lnTo>
                    <a:pt x="0" y="392"/>
                  </a:lnTo>
                  <a:lnTo>
                    <a:pt x="1" y="392"/>
                  </a:lnTo>
                  <a:lnTo>
                    <a:pt x="1" y="390"/>
                  </a:lnTo>
                  <a:lnTo>
                    <a:pt x="1" y="390"/>
                  </a:lnTo>
                  <a:lnTo>
                    <a:pt x="1" y="389"/>
                  </a:lnTo>
                  <a:lnTo>
                    <a:pt x="2" y="389"/>
                  </a:lnTo>
                  <a:lnTo>
                    <a:pt x="2" y="383"/>
                  </a:lnTo>
                  <a:lnTo>
                    <a:pt x="3" y="383"/>
                  </a:lnTo>
                  <a:lnTo>
                    <a:pt x="3" y="381"/>
                  </a:lnTo>
                  <a:lnTo>
                    <a:pt x="3" y="381"/>
                  </a:lnTo>
                  <a:lnTo>
                    <a:pt x="3" y="381"/>
                  </a:lnTo>
                  <a:lnTo>
                    <a:pt x="4" y="381"/>
                  </a:lnTo>
                  <a:lnTo>
                    <a:pt x="4" y="376"/>
                  </a:lnTo>
                  <a:lnTo>
                    <a:pt x="4" y="376"/>
                  </a:lnTo>
                  <a:lnTo>
                    <a:pt x="4" y="375"/>
                  </a:lnTo>
                  <a:lnTo>
                    <a:pt x="5" y="375"/>
                  </a:lnTo>
                  <a:lnTo>
                    <a:pt x="5" y="373"/>
                  </a:lnTo>
                  <a:lnTo>
                    <a:pt x="5" y="373"/>
                  </a:lnTo>
                  <a:lnTo>
                    <a:pt x="5" y="372"/>
                  </a:lnTo>
                  <a:lnTo>
                    <a:pt x="6" y="372"/>
                  </a:lnTo>
                  <a:lnTo>
                    <a:pt x="6" y="370"/>
                  </a:lnTo>
                  <a:lnTo>
                    <a:pt x="7" y="370"/>
                  </a:lnTo>
                  <a:lnTo>
                    <a:pt x="7" y="369"/>
                  </a:lnTo>
                  <a:lnTo>
                    <a:pt x="8" y="369"/>
                  </a:lnTo>
                  <a:lnTo>
                    <a:pt x="8" y="369"/>
                  </a:lnTo>
                  <a:lnTo>
                    <a:pt x="8" y="369"/>
                  </a:lnTo>
                  <a:lnTo>
                    <a:pt x="8" y="367"/>
                  </a:lnTo>
                  <a:lnTo>
                    <a:pt x="8" y="367"/>
                  </a:lnTo>
                  <a:lnTo>
                    <a:pt x="8" y="366"/>
                  </a:lnTo>
                  <a:lnTo>
                    <a:pt x="9" y="366"/>
                  </a:lnTo>
                  <a:lnTo>
                    <a:pt x="9" y="362"/>
                  </a:lnTo>
                  <a:lnTo>
                    <a:pt x="10" y="362"/>
                  </a:lnTo>
                  <a:lnTo>
                    <a:pt x="10" y="362"/>
                  </a:lnTo>
                  <a:lnTo>
                    <a:pt x="10" y="362"/>
                  </a:lnTo>
                  <a:lnTo>
                    <a:pt x="10" y="361"/>
                  </a:lnTo>
                  <a:lnTo>
                    <a:pt x="11" y="361"/>
                  </a:lnTo>
                  <a:lnTo>
                    <a:pt x="11" y="358"/>
                  </a:lnTo>
                  <a:lnTo>
                    <a:pt x="11" y="358"/>
                  </a:lnTo>
                  <a:lnTo>
                    <a:pt x="11" y="355"/>
                  </a:lnTo>
                  <a:lnTo>
                    <a:pt x="11" y="355"/>
                  </a:lnTo>
                  <a:lnTo>
                    <a:pt x="11" y="348"/>
                  </a:lnTo>
                  <a:lnTo>
                    <a:pt x="12" y="348"/>
                  </a:lnTo>
                  <a:lnTo>
                    <a:pt x="12" y="347"/>
                  </a:lnTo>
                  <a:lnTo>
                    <a:pt x="12" y="347"/>
                  </a:lnTo>
                  <a:lnTo>
                    <a:pt x="12" y="347"/>
                  </a:lnTo>
                  <a:lnTo>
                    <a:pt x="12" y="347"/>
                  </a:lnTo>
                  <a:lnTo>
                    <a:pt x="12" y="347"/>
                  </a:lnTo>
                  <a:lnTo>
                    <a:pt x="14" y="347"/>
                  </a:lnTo>
                  <a:lnTo>
                    <a:pt x="14" y="342"/>
                  </a:lnTo>
                  <a:lnTo>
                    <a:pt x="15" y="342"/>
                  </a:lnTo>
                  <a:lnTo>
                    <a:pt x="15" y="339"/>
                  </a:lnTo>
                  <a:lnTo>
                    <a:pt x="15" y="339"/>
                  </a:lnTo>
                  <a:lnTo>
                    <a:pt x="15" y="338"/>
                  </a:lnTo>
                  <a:lnTo>
                    <a:pt x="16" y="338"/>
                  </a:lnTo>
                  <a:lnTo>
                    <a:pt x="16" y="336"/>
                  </a:lnTo>
                  <a:lnTo>
                    <a:pt x="16" y="336"/>
                  </a:lnTo>
                  <a:lnTo>
                    <a:pt x="16" y="333"/>
                  </a:lnTo>
                  <a:lnTo>
                    <a:pt x="17" y="333"/>
                  </a:lnTo>
                  <a:lnTo>
                    <a:pt x="17" y="330"/>
                  </a:lnTo>
                  <a:lnTo>
                    <a:pt x="17" y="330"/>
                  </a:lnTo>
                  <a:lnTo>
                    <a:pt x="17" y="330"/>
                  </a:lnTo>
                  <a:lnTo>
                    <a:pt x="18" y="330"/>
                  </a:lnTo>
                  <a:lnTo>
                    <a:pt x="18" y="325"/>
                  </a:lnTo>
                  <a:lnTo>
                    <a:pt x="18" y="325"/>
                  </a:lnTo>
                  <a:lnTo>
                    <a:pt x="18" y="323"/>
                  </a:lnTo>
                  <a:lnTo>
                    <a:pt x="18" y="323"/>
                  </a:lnTo>
                  <a:lnTo>
                    <a:pt x="18" y="322"/>
                  </a:lnTo>
                  <a:lnTo>
                    <a:pt x="19" y="322"/>
                  </a:lnTo>
                  <a:lnTo>
                    <a:pt x="19" y="319"/>
                  </a:lnTo>
                  <a:lnTo>
                    <a:pt x="19" y="319"/>
                  </a:lnTo>
                  <a:lnTo>
                    <a:pt x="19" y="317"/>
                  </a:lnTo>
                  <a:lnTo>
                    <a:pt x="21" y="317"/>
                  </a:lnTo>
                  <a:lnTo>
                    <a:pt x="21" y="316"/>
                  </a:lnTo>
                  <a:lnTo>
                    <a:pt x="22" y="316"/>
                  </a:lnTo>
                  <a:lnTo>
                    <a:pt x="22" y="314"/>
                  </a:lnTo>
                  <a:lnTo>
                    <a:pt x="24" y="314"/>
                  </a:lnTo>
                  <a:lnTo>
                    <a:pt x="24" y="311"/>
                  </a:lnTo>
                  <a:lnTo>
                    <a:pt x="24" y="311"/>
                  </a:lnTo>
                  <a:lnTo>
                    <a:pt x="24" y="309"/>
                  </a:lnTo>
                  <a:lnTo>
                    <a:pt x="25" y="309"/>
                  </a:lnTo>
                  <a:lnTo>
                    <a:pt x="25" y="309"/>
                  </a:lnTo>
                  <a:lnTo>
                    <a:pt x="25" y="309"/>
                  </a:lnTo>
                  <a:lnTo>
                    <a:pt x="25" y="308"/>
                  </a:lnTo>
                  <a:lnTo>
                    <a:pt x="26" y="308"/>
                  </a:lnTo>
                  <a:lnTo>
                    <a:pt x="26" y="308"/>
                  </a:lnTo>
                  <a:lnTo>
                    <a:pt x="28" y="308"/>
                  </a:lnTo>
                  <a:lnTo>
                    <a:pt x="28" y="306"/>
                  </a:lnTo>
                  <a:lnTo>
                    <a:pt x="29" y="306"/>
                  </a:lnTo>
                  <a:lnTo>
                    <a:pt x="29" y="304"/>
                  </a:lnTo>
                  <a:lnTo>
                    <a:pt x="29" y="304"/>
                  </a:lnTo>
                  <a:lnTo>
                    <a:pt x="29" y="304"/>
                  </a:lnTo>
                  <a:lnTo>
                    <a:pt x="30" y="304"/>
                  </a:lnTo>
                  <a:lnTo>
                    <a:pt x="30" y="303"/>
                  </a:lnTo>
                  <a:lnTo>
                    <a:pt x="30" y="303"/>
                  </a:lnTo>
                  <a:lnTo>
                    <a:pt x="30" y="301"/>
                  </a:lnTo>
                  <a:lnTo>
                    <a:pt x="31" y="301"/>
                  </a:lnTo>
                  <a:lnTo>
                    <a:pt x="31" y="300"/>
                  </a:lnTo>
                  <a:lnTo>
                    <a:pt x="32" y="300"/>
                  </a:lnTo>
                  <a:lnTo>
                    <a:pt x="32" y="300"/>
                  </a:lnTo>
                  <a:lnTo>
                    <a:pt x="33" y="300"/>
                  </a:lnTo>
                  <a:lnTo>
                    <a:pt x="33" y="298"/>
                  </a:lnTo>
                  <a:lnTo>
                    <a:pt x="34" y="298"/>
                  </a:lnTo>
                  <a:lnTo>
                    <a:pt x="34" y="296"/>
                  </a:lnTo>
                  <a:lnTo>
                    <a:pt x="34" y="296"/>
                  </a:lnTo>
                  <a:lnTo>
                    <a:pt x="34" y="295"/>
                  </a:lnTo>
                  <a:lnTo>
                    <a:pt x="35" y="295"/>
                  </a:lnTo>
                  <a:lnTo>
                    <a:pt x="35" y="295"/>
                  </a:lnTo>
                  <a:lnTo>
                    <a:pt x="35" y="295"/>
                  </a:lnTo>
                  <a:lnTo>
                    <a:pt x="35" y="293"/>
                  </a:lnTo>
                  <a:lnTo>
                    <a:pt x="35" y="293"/>
                  </a:lnTo>
                  <a:lnTo>
                    <a:pt x="35" y="292"/>
                  </a:lnTo>
                  <a:lnTo>
                    <a:pt x="36" y="292"/>
                  </a:lnTo>
                  <a:lnTo>
                    <a:pt x="36" y="290"/>
                  </a:lnTo>
                  <a:lnTo>
                    <a:pt x="36" y="290"/>
                  </a:lnTo>
                  <a:lnTo>
                    <a:pt x="36" y="288"/>
                  </a:lnTo>
                  <a:lnTo>
                    <a:pt x="37" y="288"/>
                  </a:lnTo>
                  <a:lnTo>
                    <a:pt x="37" y="287"/>
                  </a:lnTo>
                  <a:lnTo>
                    <a:pt x="39" y="287"/>
                  </a:lnTo>
                  <a:lnTo>
                    <a:pt x="39" y="285"/>
                  </a:lnTo>
                  <a:lnTo>
                    <a:pt x="41" y="285"/>
                  </a:lnTo>
                  <a:lnTo>
                    <a:pt x="41" y="284"/>
                  </a:lnTo>
                  <a:lnTo>
                    <a:pt x="41" y="284"/>
                  </a:lnTo>
                  <a:lnTo>
                    <a:pt x="41" y="282"/>
                  </a:lnTo>
                  <a:lnTo>
                    <a:pt x="41" y="282"/>
                  </a:lnTo>
                  <a:lnTo>
                    <a:pt x="41" y="277"/>
                  </a:lnTo>
                  <a:lnTo>
                    <a:pt x="42" y="277"/>
                  </a:lnTo>
                  <a:lnTo>
                    <a:pt x="42" y="276"/>
                  </a:lnTo>
                  <a:lnTo>
                    <a:pt x="43" y="276"/>
                  </a:lnTo>
                  <a:lnTo>
                    <a:pt x="43" y="272"/>
                  </a:lnTo>
                  <a:lnTo>
                    <a:pt x="43" y="272"/>
                  </a:lnTo>
                  <a:lnTo>
                    <a:pt x="43" y="271"/>
                  </a:lnTo>
                  <a:lnTo>
                    <a:pt x="44" y="271"/>
                  </a:lnTo>
                  <a:lnTo>
                    <a:pt x="44" y="269"/>
                  </a:lnTo>
                  <a:lnTo>
                    <a:pt x="45" y="269"/>
                  </a:lnTo>
                  <a:lnTo>
                    <a:pt x="45" y="269"/>
                  </a:lnTo>
                  <a:lnTo>
                    <a:pt x="47" y="269"/>
                  </a:lnTo>
                  <a:lnTo>
                    <a:pt x="47" y="268"/>
                  </a:lnTo>
                  <a:lnTo>
                    <a:pt x="48" y="268"/>
                  </a:lnTo>
                  <a:lnTo>
                    <a:pt x="48" y="266"/>
                  </a:lnTo>
                  <a:lnTo>
                    <a:pt x="49" y="266"/>
                  </a:lnTo>
                  <a:lnTo>
                    <a:pt x="49" y="264"/>
                  </a:lnTo>
                  <a:lnTo>
                    <a:pt x="50" y="264"/>
                  </a:lnTo>
                  <a:lnTo>
                    <a:pt x="50" y="263"/>
                  </a:lnTo>
                  <a:lnTo>
                    <a:pt x="51" y="263"/>
                  </a:lnTo>
                  <a:lnTo>
                    <a:pt x="51" y="263"/>
                  </a:lnTo>
                  <a:lnTo>
                    <a:pt x="51" y="263"/>
                  </a:lnTo>
                  <a:lnTo>
                    <a:pt x="51" y="261"/>
                  </a:lnTo>
                  <a:lnTo>
                    <a:pt x="51" y="261"/>
                  </a:lnTo>
                  <a:lnTo>
                    <a:pt x="51" y="261"/>
                  </a:lnTo>
                  <a:lnTo>
                    <a:pt x="52" y="261"/>
                  </a:lnTo>
                  <a:lnTo>
                    <a:pt x="52" y="261"/>
                  </a:lnTo>
                  <a:lnTo>
                    <a:pt x="52" y="261"/>
                  </a:lnTo>
                  <a:lnTo>
                    <a:pt x="52" y="259"/>
                  </a:lnTo>
                  <a:lnTo>
                    <a:pt x="54" y="259"/>
                  </a:lnTo>
                  <a:lnTo>
                    <a:pt x="54" y="258"/>
                  </a:lnTo>
                  <a:lnTo>
                    <a:pt x="55" y="258"/>
                  </a:lnTo>
                  <a:lnTo>
                    <a:pt x="55" y="256"/>
                  </a:lnTo>
                  <a:lnTo>
                    <a:pt x="57" y="256"/>
                  </a:lnTo>
                  <a:lnTo>
                    <a:pt x="57" y="255"/>
                  </a:lnTo>
                  <a:lnTo>
                    <a:pt x="58" y="255"/>
                  </a:lnTo>
                  <a:lnTo>
                    <a:pt x="58" y="253"/>
                  </a:lnTo>
                  <a:lnTo>
                    <a:pt x="58" y="253"/>
                  </a:lnTo>
                  <a:lnTo>
                    <a:pt x="58" y="253"/>
                  </a:lnTo>
                  <a:lnTo>
                    <a:pt x="58" y="253"/>
                  </a:lnTo>
                  <a:lnTo>
                    <a:pt x="58" y="251"/>
                  </a:lnTo>
                  <a:lnTo>
                    <a:pt x="58" y="251"/>
                  </a:lnTo>
                  <a:lnTo>
                    <a:pt x="58" y="251"/>
                  </a:lnTo>
                  <a:lnTo>
                    <a:pt x="59" y="251"/>
                  </a:lnTo>
                  <a:lnTo>
                    <a:pt x="59" y="250"/>
                  </a:lnTo>
                  <a:lnTo>
                    <a:pt x="59" y="250"/>
                  </a:lnTo>
                  <a:lnTo>
                    <a:pt x="59" y="250"/>
                  </a:lnTo>
                  <a:lnTo>
                    <a:pt x="59" y="250"/>
                  </a:lnTo>
                  <a:lnTo>
                    <a:pt x="59" y="250"/>
                  </a:lnTo>
                  <a:lnTo>
                    <a:pt x="59" y="250"/>
                  </a:lnTo>
                  <a:lnTo>
                    <a:pt x="59" y="248"/>
                  </a:lnTo>
                  <a:lnTo>
                    <a:pt x="60" y="248"/>
                  </a:lnTo>
                  <a:lnTo>
                    <a:pt x="60" y="246"/>
                  </a:lnTo>
                  <a:lnTo>
                    <a:pt x="60" y="246"/>
                  </a:lnTo>
                  <a:lnTo>
                    <a:pt x="60" y="245"/>
                  </a:lnTo>
                  <a:lnTo>
                    <a:pt x="60" y="245"/>
                  </a:lnTo>
                  <a:lnTo>
                    <a:pt x="60" y="245"/>
                  </a:lnTo>
                  <a:lnTo>
                    <a:pt x="62" y="245"/>
                  </a:lnTo>
                  <a:lnTo>
                    <a:pt x="62" y="243"/>
                  </a:lnTo>
                  <a:lnTo>
                    <a:pt x="65" y="243"/>
                  </a:lnTo>
                  <a:lnTo>
                    <a:pt x="65" y="240"/>
                  </a:lnTo>
                  <a:lnTo>
                    <a:pt x="65" y="240"/>
                  </a:lnTo>
                  <a:lnTo>
                    <a:pt x="65" y="238"/>
                  </a:lnTo>
                  <a:lnTo>
                    <a:pt x="67" y="238"/>
                  </a:lnTo>
                  <a:lnTo>
                    <a:pt x="67" y="236"/>
                  </a:lnTo>
                  <a:lnTo>
                    <a:pt x="68" y="236"/>
                  </a:lnTo>
                  <a:lnTo>
                    <a:pt x="68" y="235"/>
                  </a:lnTo>
                  <a:lnTo>
                    <a:pt x="70" y="235"/>
                  </a:lnTo>
                  <a:lnTo>
                    <a:pt x="70" y="233"/>
                  </a:lnTo>
                  <a:lnTo>
                    <a:pt x="71" y="233"/>
                  </a:lnTo>
                  <a:lnTo>
                    <a:pt x="71" y="233"/>
                  </a:lnTo>
                  <a:lnTo>
                    <a:pt x="71" y="233"/>
                  </a:lnTo>
                  <a:lnTo>
                    <a:pt x="71" y="231"/>
                  </a:lnTo>
                  <a:lnTo>
                    <a:pt x="73" y="231"/>
                  </a:lnTo>
                  <a:lnTo>
                    <a:pt x="73" y="229"/>
                  </a:lnTo>
                  <a:lnTo>
                    <a:pt x="76" y="229"/>
                  </a:lnTo>
                  <a:lnTo>
                    <a:pt x="76" y="228"/>
                  </a:lnTo>
                  <a:lnTo>
                    <a:pt x="77" y="228"/>
                  </a:lnTo>
                  <a:lnTo>
                    <a:pt x="77" y="228"/>
                  </a:lnTo>
                  <a:lnTo>
                    <a:pt x="78" y="228"/>
                  </a:lnTo>
                  <a:lnTo>
                    <a:pt x="78" y="228"/>
                  </a:lnTo>
                  <a:lnTo>
                    <a:pt x="79" y="228"/>
                  </a:lnTo>
                  <a:lnTo>
                    <a:pt x="79" y="228"/>
                  </a:lnTo>
                  <a:lnTo>
                    <a:pt x="81" y="228"/>
                  </a:lnTo>
                  <a:lnTo>
                    <a:pt x="81" y="226"/>
                  </a:lnTo>
                  <a:lnTo>
                    <a:pt x="83" y="226"/>
                  </a:lnTo>
                  <a:lnTo>
                    <a:pt x="83" y="226"/>
                  </a:lnTo>
                  <a:lnTo>
                    <a:pt x="84" y="226"/>
                  </a:lnTo>
                  <a:lnTo>
                    <a:pt x="84" y="226"/>
                  </a:lnTo>
                  <a:lnTo>
                    <a:pt x="84" y="226"/>
                  </a:lnTo>
                  <a:lnTo>
                    <a:pt x="84" y="226"/>
                  </a:lnTo>
                  <a:lnTo>
                    <a:pt x="85" y="226"/>
                  </a:lnTo>
                  <a:lnTo>
                    <a:pt x="85" y="224"/>
                  </a:lnTo>
                  <a:lnTo>
                    <a:pt x="88" y="224"/>
                  </a:lnTo>
                  <a:lnTo>
                    <a:pt x="88" y="224"/>
                  </a:lnTo>
                  <a:lnTo>
                    <a:pt x="88" y="224"/>
                  </a:lnTo>
                  <a:lnTo>
                    <a:pt x="88" y="224"/>
                  </a:lnTo>
                  <a:lnTo>
                    <a:pt x="90" y="224"/>
                  </a:lnTo>
                  <a:lnTo>
                    <a:pt x="90" y="224"/>
                  </a:lnTo>
                  <a:lnTo>
                    <a:pt x="91" y="224"/>
                  </a:lnTo>
                  <a:lnTo>
                    <a:pt x="91" y="223"/>
                  </a:lnTo>
                  <a:lnTo>
                    <a:pt x="92" y="223"/>
                  </a:lnTo>
                  <a:lnTo>
                    <a:pt x="92" y="221"/>
                  </a:lnTo>
                  <a:lnTo>
                    <a:pt x="92" y="221"/>
                  </a:lnTo>
                  <a:lnTo>
                    <a:pt x="92" y="221"/>
                  </a:lnTo>
                  <a:lnTo>
                    <a:pt x="95" y="221"/>
                  </a:lnTo>
                  <a:lnTo>
                    <a:pt x="95" y="219"/>
                  </a:lnTo>
                  <a:lnTo>
                    <a:pt x="97" y="219"/>
                  </a:lnTo>
                  <a:lnTo>
                    <a:pt x="97" y="219"/>
                  </a:lnTo>
                  <a:lnTo>
                    <a:pt x="97" y="219"/>
                  </a:lnTo>
                  <a:lnTo>
                    <a:pt x="97" y="219"/>
                  </a:lnTo>
                  <a:lnTo>
                    <a:pt x="100" y="219"/>
                  </a:lnTo>
                  <a:lnTo>
                    <a:pt x="100" y="217"/>
                  </a:lnTo>
                  <a:lnTo>
                    <a:pt x="102" y="217"/>
                  </a:lnTo>
                  <a:lnTo>
                    <a:pt x="102" y="215"/>
                  </a:lnTo>
                  <a:lnTo>
                    <a:pt x="104" y="215"/>
                  </a:lnTo>
                  <a:lnTo>
                    <a:pt x="104" y="214"/>
                  </a:lnTo>
                  <a:lnTo>
                    <a:pt x="108" y="214"/>
                  </a:lnTo>
                  <a:lnTo>
                    <a:pt x="108" y="212"/>
                  </a:lnTo>
                  <a:lnTo>
                    <a:pt x="109" y="212"/>
                  </a:lnTo>
                  <a:lnTo>
                    <a:pt x="109" y="212"/>
                  </a:lnTo>
                  <a:lnTo>
                    <a:pt x="112" y="212"/>
                  </a:lnTo>
                  <a:lnTo>
                    <a:pt x="112" y="210"/>
                  </a:lnTo>
                  <a:lnTo>
                    <a:pt x="114" y="210"/>
                  </a:lnTo>
                  <a:lnTo>
                    <a:pt x="114" y="210"/>
                  </a:lnTo>
                  <a:lnTo>
                    <a:pt x="114" y="210"/>
                  </a:lnTo>
                  <a:lnTo>
                    <a:pt x="114" y="208"/>
                  </a:lnTo>
                  <a:lnTo>
                    <a:pt x="114" y="208"/>
                  </a:lnTo>
                  <a:lnTo>
                    <a:pt x="114" y="208"/>
                  </a:lnTo>
                  <a:lnTo>
                    <a:pt x="118" y="208"/>
                  </a:lnTo>
                  <a:lnTo>
                    <a:pt x="118" y="206"/>
                  </a:lnTo>
                  <a:lnTo>
                    <a:pt x="118" y="206"/>
                  </a:lnTo>
                  <a:lnTo>
                    <a:pt x="118" y="204"/>
                  </a:lnTo>
                  <a:lnTo>
                    <a:pt x="119" y="204"/>
                  </a:lnTo>
                  <a:lnTo>
                    <a:pt x="119" y="203"/>
                  </a:lnTo>
                  <a:lnTo>
                    <a:pt x="120" y="203"/>
                  </a:lnTo>
                  <a:lnTo>
                    <a:pt x="120" y="201"/>
                  </a:lnTo>
                  <a:lnTo>
                    <a:pt x="120" y="201"/>
                  </a:lnTo>
                  <a:lnTo>
                    <a:pt x="120" y="201"/>
                  </a:lnTo>
                  <a:lnTo>
                    <a:pt x="124" y="201"/>
                  </a:lnTo>
                  <a:lnTo>
                    <a:pt x="124" y="201"/>
                  </a:lnTo>
                  <a:lnTo>
                    <a:pt x="125" y="201"/>
                  </a:lnTo>
                  <a:lnTo>
                    <a:pt x="125" y="199"/>
                  </a:lnTo>
                  <a:lnTo>
                    <a:pt x="126" y="199"/>
                  </a:lnTo>
                  <a:lnTo>
                    <a:pt x="126" y="199"/>
                  </a:lnTo>
                  <a:lnTo>
                    <a:pt x="126" y="199"/>
                  </a:lnTo>
                  <a:lnTo>
                    <a:pt x="126" y="199"/>
                  </a:lnTo>
                  <a:lnTo>
                    <a:pt x="127" y="199"/>
                  </a:lnTo>
                  <a:lnTo>
                    <a:pt x="127" y="197"/>
                  </a:lnTo>
                  <a:lnTo>
                    <a:pt x="128" y="197"/>
                  </a:lnTo>
                  <a:lnTo>
                    <a:pt x="128" y="193"/>
                  </a:lnTo>
                  <a:lnTo>
                    <a:pt x="129" y="193"/>
                  </a:lnTo>
                  <a:lnTo>
                    <a:pt x="129" y="191"/>
                  </a:lnTo>
                  <a:lnTo>
                    <a:pt x="129" y="191"/>
                  </a:lnTo>
                  <a:lnTo>
                    <a:pt x="129" y="191"/>
                  </a:lnTo>
                  <a:lnTo>
                    <a:pt x="130" y="191"/>
                  </a:lnTo>
                  <a:lnTo>
                    <a:pt x="130" y="187"/>
                  </a:lnTo>
                  <a:lnTo>
                    <a:pt x="131" y="187"/>
                  </a:lnTo>
                  <a:lnTo>
                    <a:pt x="131" y="186"/>
                  </a:lnTo>
                  <a:lnTo>
                    <a:pt x="132" y="186"/>
                  </a:lnTo>
                  <a:lnTo>
                    <a:pt x="132" y="184"/>
                  </a:lnTo>
                  <a:lnTo>
                    <a:pt x="134" y="184"/>
                  </a:lnTo>
                  <a:lnTo>
                    <a:pt x="134" y="182"/>
                  </a:lnTo>
                  <a:lnTo>
                    <a:pt x="142" y="182"/>
                  </a:lnTo>
                  <a:lnTo>
                    <a:pt x="142" y="180"/>
                  </a:lnTo>
                  <a:lnTo>
                    <a:pt x="143" y="180"/>
                  </a:lnTo>
                  <a:lnTo>
                    <a:pt x="143" y="180"/>
                  </a:lnTo>
                  <a:lnTo>
                    <a:pt x="146" y="180"/>
                  </a:lnTo>
                  <a:lnTo>
                    <a:pt x="146" y="180"/>
                  </a:lnTo>
                  <a:lnTo>
                    <a:pt x="146" y="180"/>
                  </a:lnTo>
                  <a:lnTo>
                    <a:pt x="146" y="178"/>
                  </a:lnTo>
                  <a:lnTo>
                    <a:pt x="147" y="178"/>
                  </a:lnTo>
                  <a:lnTo>
                    <a:pt x="147" y="176"/>
                  </a:lnTo>
                  <a:lnTo>
                    <a:pt x="148" y="176"/>
                  </a:lnTo>
                  <a:lnTo>
                    <a:pt x="148" y="174"/>
                  </a:lnTo>
                  <a:lnTo>
                    <a:pt x="148" y="174"/>
                  </a:lnTo>
                  <a:lnTo>
                    <a:pt x="148" y="172"/>
                  </a:lnTo>
                  <a:lnTo>
                    <a:pt x="150" y="172"/>
                  </a:lnTo>
                  <a:lnTo>
                    <a:pt x="150" y="172"/>
                  </a:lnTo>
                  <a:lnTo>
                    <a:pt x="157" y="172"/>
                  </a:lnTo>
                  <a:lnTo>
                    <a:pt x="157" y="170"/>
                  </a:lnTo>
                  <a:lnTo>
                    <a:pt x="161" y="170"/>
                  </a:lnTo>
                  <a:lnTo>
                    <a:pt x="161" y="168"/>
                  </a:lnTo>
                  <a:lnTo>
                    <a:pt x="162" y="168"/>
                  </a:lnTo>
                  <a:lnTo>
                    <a:pt x="162" y="168"/>
                  </a:lnTo>
                  <a:lnTo>
                    <a:pt x="167" y="168"/>
                  </a:lnTo>
                  <a:lnTo>
                    <a:pt x="167" y="166"/>
                  </a:lnTo>
                  <a:lnTo>
                    <a:pt x="169" y="166"/>
                  </a:lnTo>
                  <a:lnTo>
                    <a:pt x="169" y="166"/>
                  </a:lnTo>
                  <a:lnTo>
                    <a:pt x="169" y="166"/>
                  </a:lnTo>
                  <a:lnTo>
                    <a:pt x="169" y="164"/>
                  </a:lnTo>
                  <a:lnTo>
                    <a:pt x="170" y="164"/>
                  </a:lnTo>
                  <a:lnTo>
                    <a:pt x="170" y="162"/>
                  </a:lnTo>
                  <a:lnTo>
                    <a:pt x="171" y="162"/>
                  </a:lnTo>
                  <a:lnTo>
                    <a:pt x="171" y="160"/>
                  </a:lnTo>
                  <a:lnTo>
                    <a:pt x="172" y="160"/>
                  </a:lnTo>
                  <a:lnTo>
                    <a:pt x="172" y="158"/>
                  </a:lnTo>
                  <a:lnTo>
                    <a:pt x="172" y="158"/>
                  </a:lnTo>
                  <a:lnTo>
                    <a:pt x="172" y="158"/>
                  </a:lnTo>
                  <a:lnTo>
                    <a:pt x="180" y="158"/>
                  </a:lnTo>
                  <a:lnTo>
                    <a:pt x="180" y="156"/>
                  </a:lnTo>
                  <a:lnTo>
                    <a:pt x="181" y="156"/>
                  </a:lnTo>
                  <a:lnTo>
                    <a:pt x="181" y="154"/>
                  </a:lnTo>
                  <a:lnTo>
                    <a:pt x="183" y="154"/>
                  </a:lnTo>
                  <a:lnTo>
                    <a:pt x="183" y="154"/>
                  </a:lnTo>
                  <a:lnTo>
                    <a:pt x="184" y="154"/>
                  </a:lnTo>
                  <a:lnTo>
                    <a:pt x="184" y="152"/>
                  </a:lnTo>
                  <a:lnTo>
                    <a:pt x="185" y="152"/>
                  </a:lnTo>
                  <a:lnTo>
                    <a:pt x="185" y="150"/>
                  </a:lnTo>
                  <a:lnTo>
                    <a:pt x="187" y="150"/>
                  </a:lnTo>
                  <a:lnTo>
                    <a:pt x="187" y="150"/>
                  </a:lnTo>
                  <a:lnTo>
                    <a:pt x="188" y="150"/>
                  </a:lnTo>
                  <a:lnTo>
                    <a:pt x="188" y="150"/>
                  </a:lnTo>
                  <a:lnTo>
                    <a:pt x="191" y="150"/>
                  </a:lnTo>
                  <a:lnTo>
                    <a:pt x="191" y="148"/>
                  </a:lnTo>
                  <a:lnTo>
                    <a:pt x="193" y="148"/>
                  </a:lnTo>
                  <a:lnTo>
                    <a:pt x="193" y="146"/>
                  </a:lnTo>
                  <a:lnTo>
                    <a:pt x="201" y="146"/>
                  </a:lnTo>
                  <a:lnTo>
                    <a:pt x="201" y="144"/>
                  </a:lnTo>
                  <a:lnTo>
                    <a:pt x="202" y="144"/>
                  </a:lnTo>
                  <a:lnTo>
                    <a:pt x="202" y="142"/>
                  </a:lnTo>
                  <a:lnTo>
                    <a:pt x="203" y="142"/>
                  </a:lnTo>
                  <a:lnTo>
                    <a:pt x="203" y="140"/>
                  </a:lnTo>
                  <a:lnTo>
                    <a:pt x="206" y="140"/>
                  </a:lnTo>
                  <a:lnTo>
                    <a:pt x="206" y="140"/>
                  </a:lnTo>
                  <a:lnTo>
                    <a:pt x="209" y="140"/>
                  </a:lnTo>
                  <a:lnTo>
                    <a:pt x="209" y="140"/>
                  </a:lnTo>
                  <a:lnTo>
                    <a:pt x="210" y="140"/>
                  </a:lnTo>
                  <a:lnTo>
                    <a:pt x="210" y="138"/>
                  </a:lnTo>
                  <a:lnTo>
                    <a:pt x="216" y="138"/>
                  </a:lnTo>
                  <a:lnTo>
                    <a:pt x="216" y="136"/>
                  </a:lnTo>
                  <a:lnTo>
                    <a:pt x="216" y="136"/>
                  </a:lnTo>
                  <a:lnTo>
                    <a:pt x="216" y="136"/>
                  </a:lnTo>
                  <a:lnTo>
                    <a:pt x="217" y="136"/>
                  </a:lnTo>
                  <a:lnTo>
                    <a:pt x="217" y="136"/>
                  </a:lnTo>
                  <a:lnTo>
                    <a:pt x="220" y="136"/>
                  </a:lnTo>
                  <a:lnTo>
                    <a:pt x="220" y="134"/>
                  </a:lnTo>
                  <a:lnTo>
                    <a:pt x="220" y="134"/>
                  </a:lnTo>
                  <a:lnTo>
                    <a:pt x="220" y="134"/>
                  </a:lnTo>
                  <a:lnTo>
                    <a:pt x="222" y="134"/>
                  </a:lnTo>
                  <a:lnTo>
                    <a:pt x="222" y="134"/>
                  </a:lnTo>
                  <a:lnTo>
                    <a:pt x="222" y="134"/>
                  </a:lnTo>
                  <a:lnTo>
                    <a:pt x="222" y="134"/>
                  </a:lnTo>
                  <a:lnTo>
                    <a:pt x="224" y="134"/>
                  </a:lnTo>
                  <a:lnTo>
                    <a:pt x="224" y="134"/>
                  </a:lnTo>
                  <a:lnTo>
                    <a:pt x="228" y="134"/>
                  </a:lnTo>
                  <a:lnTo>
                    <a:pt x="228" y="132"/>
                  </a:lnTo>
                  <a:lnTo>
                    <a:pt x="228" y="132"/>
                  </a:lnTo>
                  <a:lnTo>
                    <a:pt x="228" y="132"/>
                  </a:lnTo>
                  <a:lnTo>
                    <a:pt x="230" y="132"/>
                  </a:lnTo>
                  <a:lnTo>
                    <a:pt x="230" y="129"/>
                  </a:lnTo>
                  <a:lnTo>
                    <a:pt x="231" y="129"/>
                  </a:lnTo>
                  <a:lnTo>
                    <a:pt x="231" y="127"/>
                  </a:lnTo>
                  <a:lnTo>
                    <a:pt x="231" y="127"/>
                  </a:lnTo>
                  <a:lnTo>
                    <a:pt x="231" y="127"/>
                  </a:lnTo>
                  <a:lnTo>
                    <a:pt x="232" y="127"/>
                  </a:lnTo>
                  <a:lnTo>
                    <a:pt x="232" y="123"/>
                  </a:lnTo>
                  <a:lnTo>
                    <a:pt x="233" y="123"/>
                  </a:lnTo>
                  <a:lnTo>
                    <a:pt x="233" y="120"/>
                  </a:lnTo>
                  <a:lnTo>
                    <a:pt x="233" y="120"/>
                  </a:lnTo>
                  <a:lnTo>
                    <a:pt x="233" y="116"/>
                  </a:lnTo>
                  <a:lnTo>
                    <a:pt x="233" y="116"/>
                  </a:lnTo>
                  <a:lnTo>
                    <a:pt x="233" y="116"/>
                  </a:lnTo>
                  <a:lnTo>
                    <a:pt x="233" y="116"/>
                  </a:lnTo>
                  <a:lnTo>
                    <a:pt x="233" y="113"/>
                  </a:lnTo>
                  <a:lnTo>
                    <a:pt x="234" y="113"/>
                  </a:lnTo>
                  <a:lnTo>
                    <a:pt x="234" y="113"/>
                  </a:lnTo>
                  <a:lnTo>
                    <a:pt x="235" y="113"/>
                  </a:lnTo>
                  <a:lnTo>
                    <a:pt x="235" y="111"/>
                  </a:lnTo>
                  <a:lnTo>
                    <a:pt x="236" y="111"/>
                  </a:lnTo>
                  <a:lnTo>
                    <a:pt x="236" y="109"/>
                  </a:lnTo>
                  <a:lnTo>
                    <a:pt x="237" y="109"/>
                  </a:lnTo>
                  <a:lnTo>
                    <a:pt x="237" y="107"/>
                  </a:lnTo>
                  <a:lnTo>
                    <a:pt x="245" y="107"/>
                  </a:lnTo>
                  <a:lnTo>
                    <a:pt x="245" y="104"/>
                  </a:lnTo>
                  <a:lnTo>
                    <a:pt x="247" y="104"/>
                  </a:lnTo>
                  <a:lnTo>
                    <a:pt x="247" y="102"/>
                  </a:lnTo>
                  <a:lnTo>
                    <a:pt x="248" y="102"/>
                  </a:lnTo>
                  <a:lnTo>
                    <a:pt x="248" y="102"/>
                  </a:lnTo>
                  <a:lnTo>
                    <a:pt x="249" y="102"/>
                  </a:lnTo>
                  <a:lnTo>
                    <a:pt x="249" y="100"/>
                  </a:lnTo>
                  <a:lnTo>
                    <a:pt x="249" y="100"/>
                  </a:lnTo>
                  <a:lnTo>
                    <a:pt x="249" y="97"/>
                  </a:lnTo>
                  <a:lnTo>
                    <a:pt x="250" y="97"/>
                  </a:lnTo>
                  <a:lnTo>
                    <a:pt x="250" y="95"/>
                  </a:lnTo>
                  <a:lnTo>
                    <a:pt x="251" y="95"/>
                  </a:lnTo>
                  <a:lnTo>
                    <a:pt x="251" y="92"/>
                  </a:lnTo>
                  <a:lnTo>
                    <a:pt x="252" y="92"/>
                  </a:lnTo>
                  <a:lnTo>
                    <a:pt x="252" y="90"/>
                  </a:lnTo>
                  <a:lnTo>
                    <a:pt x="253" y="90"/>
                  </a:lnTo>
                  <a:lnTo>
                    <a:pt x="253" y="88"/>
                  </a:lnTo>
                  <a:lnTo>
                    <a:pt x="257" y="88"/>
                  </a:lnTo>
                  <a:lnTo>
                    <a:pt x="257" y="85"/>
                  </a:lnTo>
                  <a:lnTo>
                    <a:pt x="257" y="85"/>
                  </a:lnTo>
                  <a:lnTo>
                    <a:pt x="257" y="85"/>
                  </a:lnTo>
                  <a:lnTo>
                    <a:pt x="262" y="85"/>
                  </a:lnTo>
                  <a:lnTo>
                    <a:pt x="262" y="83"/>
                  </a:lnTo>
                  <a:lnTo>
                    <a:pt x="264" y="83"/>
                  </a:lnTo>
                  <a:lnTo>
                    <a:pt x="264" y="81"/>
                  </a:lnTo>
                  <a:lnTo>
                    <a:pt x="266" y="81"/>
                  </a:lnTo>
                  <a:lnTo>
                    <a:pt x="266" y="78"/>
                  </a:lnTo>
                  <a:lnTo>
                    <a:pt x="267" y="78"/>
                  </a:lnTo>
                  <a:lnTo>
                    <a:pt x="267" y="76"/>
                  </a:lnTo>
                  <a:lnTo>
                    <a:pt x="269" y="76"/>
                  </a:lnTo>
                  <a:lnTo>
                    <a:pt x="269" y="74"/>
                  </a:lnTo>
                  <a:lnTo>
                    <a:pt x="271" y="74"/>
                  </a:lnTo>
                  <a:lnTo>
                    <a:pt x="271" y="71"/>
                  </a:lnTo>
                  <a:lnTo>
                    <a:pt x="275" y="71"/>
                  </a:lnTo>
                  <a:lnTo>
                    <a:pt x="275" y="69"/>
                  </a:lnTo>
                  <a:lnTo>
                    <a:pt x="278" y="69"/>
                  </a:lnTo>
                  <a:lnTo>
                    <a:pt x="278" y="69"/>
                  </a:lnTo>
                  <a:lnTo>
                    <a:pt x="280" y="69"/>
                  </a:lnTo>
                  <a:lnTo>
                    <a:pt x="280" y="66"/>
                  </a:lnTo>
                  <a:lnTo>
                    <a:pt x="285" y="66"/>
                  </a:lnTo>
                  <a:lnTo>
                    <a:pt x="285" y="64"/>
                  </a:lnTo>
                  <a:lnTo>
                    <a:pt x="285" y="64"/>
                  </a:lnTo>
                  <a:lnTo>
                    <a:pt x="285" y="62"/>
                  </a:lnTo>
                  <a:lnTo>
                    <a:pt x="285" y="62"/>
                  </a:lnTo>
                  <a:lnTo>
                    <a:pt x="285" y="59"/>
                  </a:lnTo>
                  <a:lnTo>
                    <a:pt x="287" y="59"/>
                  </a:lnTo>
                  <a:lnTo>
                    <a:pt x="287" y="57"/>
                  </a:lnTo>
                  <a:lnTo>
                    <a:pt x="288" y="57"/>
                  </a:lnTo>
                  <a:lnTo>
                    <a:pt x="288" y="54"/>
                  </a:lnTo>
                  <a:lnTo>
                    <a:pt x="299" y="54"/>
                  </a:lnTo>
                  <a:lnTo>
                    <a:pt x="299" y="52"/>
                  </a:lnTo>
                  <a:lnTo>
                    <a:pt x="300" y="52"/>
                  </a:lnTo>
                  <a:lnTo>
                    <a:pt x="300" y="52"/>
                  </a:lnTo>
                  <a:lnTo>
                    <a:pt x="301" y="52"/>
                  </a:lnTo>
                  <a:lnTo>
                    <a:pt x="301" y="49"/>
                  </a:lnTo>
                  <a:lnTo>
                    <a:pt x="301" y="49"/>
                  </a:lnTo>
                  <a:lnTo>
                    <a:pt x="301" y="47"/>
                  </a:lnTo>
                  <a:lnTo>
                    <a:pt x="302" y="47"/>
                  </a:lnTo>
                  <a:lnTo>
                    <a:pt x="302" y="44"/>
                  </a:lnTo>
                  <a:lnTo>
                    <a:pt x="303" y="44"/>
                  </a:lnTo>
                  <a:lnTo>
                    <a:pt x="303" y="42"/>
                  </a:lnTo>
                  <a:lnTo>
                    <a:pt x="305" y="42"/>
                  </a:lnTo>
                  <a:lnTo>
                    <a:pt x="305" y="40"/>
                  </a:lnTo>
                  <a:lnTo>
                    <a:pt x="306" y="40"/>
                  </a:lnTo>
                  <a:lnTo>
                    <a:pt x="306" y="40"/>
                  </a:lnTo>
                  <a:lnTo>
                    <a:pt x="307" y="40"/>
                  </a:lnTo>
                  <a:lnTo>
                    <a:pt x="307" y="37"/>
                  </a:lnTo>
                  <a:lnTo>
                    <a:pt x="311" y="37"/>
                  </a:lnTo>
                  <a:lnTo>
                    <a:pt x="311" y="37"/>
                  </a:lnTo>
                  <a:lnTo>
                    <a:pt x="311" y="37"/>
                  </a:lnTo>
                  <a:lnTo>
                    <a:pt x="311" y="37"/>
                  </a:lnTo>
                  <a:lnTo>
                    <a:pt x="317" y="37"/>
                  </a:lnTo>
                  <a:lnTo>
                    <a:pt x="317" y="34"/>
                  </a:lnTo>
                  <a:lnTo>
                    <a:pt x="329" y="34"/>
                  </a:lnTo>
                  <a:lnTo>
                    <a:pt x="329" y="34"/>
                  </a:lnTo>
                  <a:lnTo>
                    <a:pt x="345" y="34"/>
                  </a:lnTo>
                  <a:lnTo>
                    <a:pt x="345" y="32"/>
                  </a:lnTo>
                  <a:lnTo>
                    <a:pt x="347" y="32"/>
                  </a:lnTo>
                  <a:lnTo>
                    <a:pt x="347" y="32"/>
                  </a:lnTo>
                  <a:lnTo>
                    <a:pt x="350" y="32"/>
                  </a:lnTo>
                  <a:lnTo>
                    <a:pt x="350" y="32"/>
                  </a:lnTo>
                  <a:lnTo>
                    <a:pt x="358" y="32"/>
                  </a:lnTo>
                  <a:lnTo>
                    <a:pt x="358" y="32"/>
                  </a:lnTo>
                  <a:lnTo>
                    <a:pt x="369" y="32"/>
                  </a:lnTo>
                  <a:lnTo>
                    <a:pt x="369" y="29"/>
                  </a:lnTo>
                  <a:lnTo>
                    <a:pt x="399" y="29"/>
                  </a:lnTo>
                  <a:lnTo>
                    <a:pt x="399" y="29"/>
                  </a:lnTo>
                  <a:lnTo>
                    <a:pt x="409" y="29"/>
                  </a:lnTo>
                  <a:lnTo>
                    <a:pt x="409" y="29"/>
                  </a:lnTo>
                  <a:lnTo>
                    <a:pt x="411" y="29"/>
                  </a:lnTo>
                  <a:lnTo>
                    <a:pt x="411" y="29"/>
                  </a:lnTo>
                  <a:lnTo>
                    <a:pt x="439" y="29"/>
                  </a:lnTo>
                  <a:lnTo>
                    <a:pt x="439" y="26"/>
                  </a:lnTo>
                  <a:lnTo>
                    <a:pt x="442" y="26"/>
                  </a:lnTo>
                  <a:lnTo>
                    <a:pt x="442" y="26"/>
                  </a:lnTo>
                  <a:lnTo>
                    <a:pt x="460" y="26"/>
                  </a:lnTo>
                  <a:lnTo>
                    <a:pt x="460" y="26"/>
                  </a:lnTo>
                  <a:lnTo>
                    <a:pt x="475" y="26"/>
                  </a:lnTo>
                  <a:lnTo>
                    <a:pt x="475" y="22"/>
                  </a:lnTo>
                  <a:lnTo>
                    <a:pt x="475" y="22"/>
                  </a:lnTo>
                  <a:lnTo>
                    <a:pt x="475" y="22"/>
                  </a:lnTo>
                  <a:lnTo>
                    <a:pt x="476" y="22"/>
                  </a:lnTo>
                  <a:lnTo>
                    <a:pt x="476" y="19"/>
                  </a:lnTo>
                  <a:lnTo>
                    <a:pt x="481" y="19"/>
                  </a:lnTo>
                  <a:lnTo>
                    <a:pt x="481" y="19"/>
                  </a:lnTo>
                  <a:lnTo>
                    <a:pt x="486" y="19"/>
                  </a:lnTo>
                  <a:lnTo>
                    <a:pt x="486" y="15"/>
                  </a:lnTo>
                  <a:lnTo>
                    <a:pt x="503" y="15"/>
                  </a:lnTo>
                  <a:lnTo>
                    <a:pt x="503" y="15"/>
                  </a:lnTo>
                  <a:lnTo>
                    <a:pt x="520" y="15"/>
                  </a:lnTo>
                  <a:lnTo>
                    <a:pt x="520" y="12"/>
                  </a:lnTo>
                  <a:lnTo>
                    <a:pt x="522" y="12"/>
                  </a:lnTo>
                  <a:lnTo>
                    <a:pt x="522" y="8"/>
                  </a:lnTo>
                  <a:lnTo>
                    <a:pt x="534" y="8"/>
                  </a:lnTo>
                  <a:lnTo>
                    <a:pt x="534" y="8"/>
                  </a:lnTo>
                  <a:lnTo>
                    <a:pt x="540" y="8"/>
                  </a:lnTo>
                  <a:lnTo>
                    <a:pt x="540" y="4"/>
                  </a:lnTo>
                  <a:lnTo>
                    <a:pt x="552" y="4"/>
                  </a:lnTo>
                  <a:lnTo>
                    <a:pt x="552" y="0"/>
                  </a:lnTo>
                  <a:lnTo>
                    <a:pt x="574" y="0"/>
                  </a:lnTo>
                  <a:lnTo>
                    <a:pt x="574" y="0"/>
                  </a:lnTo>
                  <a:lnTo>
                    <a:pt x="574" y="0"/>
                  </a:lnTo>
                </a:path>
              </a:pathLst>
            </a:custGeom>
            <a:noFill/>
            <a:ln w="28575">
              <a:solidFill>
                <a:srgbClr val="26AB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6" name="Rectangle 65">
            <a:extLst>
              <a:ext uri="{FF2B5EF4-FFF2-40B4-BE49-F238E27FC236}">
                <a16:creationId xmlns:a16="http://schemas.microsoft.com/office/drawing/2014/main" id="{979750E5-F0A2-C8F9-2BA1-5B6810586560}"/>
              </a:ext>
            </a:extLst>
          </p:cNvPr>
          <p:cNvSpPr/>
          <p:nvPr/>
        </p:nvSpPr>
        <p:spPr bwMode="auto">
          <a:xfrm>
            <a:off x="5200121" y="1219201"/>
            <a:ext cx="2473234" cy="1332411"/>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36" name="TextBox 35">
            <a:extLst>
              <a:ext uri="{FF2B5EF4-FFF2-40B4-BE49-F238E27FC236}">
                <a16:creationId xmlns:a16="http://schemas.microsoft.com/office/drawing/2014/main" id="{ACD49AB3-92A9-692C-C6BC-F8D51CBDDA48}"/>
              </a:ext>
            </a:extLst>
          </p:cNvPr>
          <p:cNvSpPr txBox="1"/>
          <p:nvPr/>
        </p:nvSpPr>
        <p:spPr>
          <a:xfrm>
            <a:off x="5469822" y="2094780"/>
            <a:ext cx="328516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HR [95% CI]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0.85 </a:t>
            </a:r>
            <a:r>
              <a:rPr lang="en-US" sz="1400" b="0" i="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0.55</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a:t>
            </a:r>
            <a:r>
              <a:rPr lang="en-US" sz="1400" b="0" i="0" dirty="0">
                <a:solidFill>
                  <a:schemeClr val="tx1"/>
                </a:solidFill>
                <a:latin typeface="Arial" panose="020B0604020202020204" pitchFamily="34" charset="0"/>
                <a:ea typeface="Calibri" panose="020F0502020204030204" pitchFamily="34" charset="0"/>
                <a:cs typeface="Arial" panose="020B0604020202020204" pitchFamily="34" charset="0"/>
              </a:rPr>
              <a:t>1.33]</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Line 10">
            <a:extLst>
              <a:ext uri="{FF2B5EF4-FFF2-40B4-BE49-F238E27FC236}">
                <a16:creationId xmlns:a16="http://schemas.microsoft.com/office/drawing/2014/main" id="{1A1523AA-6806-9F50-8B56-C8F7B7A34FF9}"/>
              </a:ext>
            </a:extLst>
          </p:cNvPr>
          <p:cNvSpPr>
            <a:spLocks noChangeShapeType="1"/>
          </p:cNvSpPr>
          <p:nvPr/>
        </p:nvSpPr>
        <p:spPr bwMode="auto">
          <a:xfrm>
            <a:off x="5200121" y="1537372"/>
            <a:ext cx="0" cy="237744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5FA0BB8-120B-73CF-B0E0-8573FA418687}"/>
              </a:ext>
            </a:extLst>
          </p:cNvPr>
          <p:cNvSpPr txBox="1"/>
          <p:nvPr/>
        </p:nvSpPr>
        <p:spPr>
          <a:xfrm>
            <a:off x="5153865" y="2287244"/>
            <a:ext cx="744756" cy="2722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46.8%</a:t>
            </a:r>
          </a:p>
        </p:txBody>
      </p:sp>
      <p:sp>
        <p:nvSpPr>
          <p:cNvPr id="25" name="TextBox 24">
            <a:extLst>
              <a:ext uri="{FF2B5EF4-FFF2-40B4-BE49-F238E27FC236}">
                <a16:creationId xmlns:a16="http://schemas.microsoft.com/office/drawing/2014/main" id="{A2587F07-2955-A9F0-7CA9-6CCEE8296BA9}"/>
              </a:ext>
            </a:extLst>
          </p:cNvPr>
          <p:cNvSpPr txBox="1"/>
          <p:nvPr/>
        </p:nvSpPr>
        <p:spPr>
          <a:xfrm>
            <a:off x="5153865" y="1377342"/>
            <a:ext cx="712258" cy="3113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76.4%</a:t>
            </a:r>
          </a:p>
        </p:txBody>
      </p:sp>
      <p:sp>
        <p:nvSpPr>
          <p:cNvPr id="27" name="Rectangle 62">
            <a:extLst>
              <a:ext uri="{FF2B5EF4-FFF2-40B4-BE49-F238E27FC236}">
                <a16:creationId xmlns:a16="http://schemas.microsoft.com/office/drawing/2014/main" id="{CDC6C7FE-3936-DEED-99C5-B535E1A540B4}"/>
              </a:ext>
            </a:extLst>
          </p:cNvPr>
          <p:cNvSpPr>
            <a:spLocks noChangeArrowheads="1"/>
          </p:cNvSpPr>
          <p:nvPr/>
        </p:nvSpPr>
        <p:spPr bwMode="auto">
          <a:xfrm rot="16200000">
            <a:off x="-112610" y="2059194"/>
            <a:ext cx="213840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First Heart Failure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Hospitalization (%)</a:t>
            </a:r>
          </a:p>
        </p:txBody>
      </p:sp>
      <p:sp>
        <p:nvSpPr>
          <p:cNvPr id="28" name="Rectangle 4">
            <a:extLst>
              <a:ext uri="{FF2B5EF4-FFF2-40B4-BE49-F238E27FC236}">
                <a16:creationId xmlns:a16="http://schemas.microsoft.com/office/drawing/2014/main" id="{0480CED7-6E39-C070-1EA9-FE250E98F732}"/>
              </a:ext>
            </a:extLst>
          </p:cNvPr>
          <p:cNvSpPr>
            <a:spLocks noGrp="1" noChangeArrowheads="1"/>
          </p:cNvSpPr>
          <p:nvPr>
            <p:ph type="title"/>
          </p:nvPr>
        </p:nvSpPr>
        <p:spPr>
          <a:xfrm>
            <a:off x="1100264" y="132050"/>
            <a:ext cx="7769225" cy="566738"/>
          </a:xfrm>
        </p:spPr>
        <p:txBody>
          <a:bodyPr/>
          <a:lstStyle/>
          <a:p>
            <a:pPr eaLnBrk="1" hangingPunct="1"/>
            <a:r>
              <a:rPr lang="en-US" sz="3200" dirty="0">
                <a:latin typeface="Arial" panose="020B0604020202020204" pitchFamily="34" charset="0"/>
                <a:cs typeface="Arial" panose="020B0604020202020204" pitchFamily="34" charset="0"/>
              </a:rPr>
              <a:t>First Heart Failure Hospitalization </a:t>
            </a:r>
          </a:p>
        </p:txBody>
      </p:sp>
    </p:spTree>
    <p:extLst>
      <p:ext uri="{BB962C8B-B14F-4D97-AF65-F5344CB8AC3E}">
        <p14:creationId xmlns:p14="http://schemas.microsoft.com/office/powerpoint/2010/main" val="277479179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75" name="Rectangle 74">
            <a:extLst>
              <a:ext uri="{FF2B5EF4-FFF2-40B4-BE49-F238E27FC236}">
                <a16:creationId xmlns:a16="http://schemas.microsoft.com/office/drawing/2014/main" id="{7EEC2479-EA3B-AF47-BA92-021F99137EB0}"/>
              </a:ext>
            </a:extLst>
          </p:cNvPr>
          <p:cNvSpPr/>
          <p:nvPr/>
        </p:nvSpPr>
        <p:spPr bwMode="auto">
          <a:xfrm>
            <a:off x="1863688" y="844446"/>
            <a:ext cx="6336177" cy="3054096"/>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panose="020B0604020202020204" pitchFamily="34" charset="0"/>
              <a:ea typeface="ヒラギノ角ゴ Pro W3" pitchFamily="-111" charset="-128"/>
              <a:cs typeface="Arial" panose="020B0604020202020204" pitchFamily="34" charset="0"/>
            </a:endParaRPr>
          </a:p>
        </p:txBody>
      </p:sp>
      <p:sp>
        <p:nvSpPr>
          <p:cNvPr id="9" name="Line 55">
            <a:extLst>
              <a:ext uri="{FF2B5EF4-FFF2-40B4-BE49-F238E27FC236}">
                <a16:creationId xmlns:a16="http://schemas.microsoft.com/office/drawing/2014/main" id="{F013AD8E-E41F-914F-93DD-66657F94003D}"/>
              </a:ext>
            </a:extLst>
          </p:cNvPr>
          <p:cNvSpPr>
            <a:spLocks noChangeShapeType="1"/>
          </p:cNvSpPr>
          <p:nvPr/>
        </p:nvSpPr>
        <p:spPr bwMode="auto">
          <a:xfrm>
            <a:off x="1863689" y="845361"/>
            <a:ext cx="0" cy="305318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0" name="Line 56">
            <a:extLst>
              <a:ext uri="{FF2B5EF4-FFF2-40B4-BE49-F238E27FC236}">
                <a16:creationId xmlns:a16="http://schemas.microsoft.com/office/drawing/2014/main" id="{93F939D5-200C-2644-9695-C9BE90627335}"/>
              </a:ext>
            </a:extLst>
          </p:cNvPr>
          <p:cNvSpPr>
            <a:spLocks noChangeShapeType="1"/>
          </p:cNvSpPr>
          <p:nvPr/>
        </p:nvSpPr>
        <p:spPr bwMode="auto">
          <a:xfrm flipH="1">
            <a:off x="1763219" y="3898542"/>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2" name="Line 57">
            <a:extLst>
              <a:ext uri="{FF2B5EF4-FFF2-40B4-BE49-F238E27FC236}">
                <a16:creationId xmlns:a16="http://schemas.microsoft.com/office/drawing/2014/main" id="{AE47C739-F25C-D842-A834-C3DE5C9D7568}"/>
              </a:ext>
            </a:extLst>
          </p:cNvPr>
          <p:cNvSpPr>
            <a:spLocks noChangeShapeType="1"/>
          </p:cNvSpPr>
          <p:nvPr/>
        </p:nvSpPr>
        <p:spPr bwMode="auto">
          <a:xfrm flipH="1">
            <a:off x="1763219" y="3286909"/>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3" name="Line 58">
            <a:extLst>
              <a:ext uri="{FF2B5EF4-FFF2-40B4-BE49-F238E27FC236}">
                <a16:creationId xmlns:a16="http://schemas.microsoft.com/office/drawing/2014/main" id="{018A1BF5-0840-234F-A507-EA5A66BBDFA6}"/>
              </a:ext>
            </a:extLst>
          </p:cNvPr>
          <p:cNvSpPr>
            <a:spLocks noChangeShapeType="1"/>
          </p:cNvSpPr>
          <p:nvPr/>
        </p:nvSpPr>
        <p:spPr bwMode="auto">
          <a:xfrm flipH="1">
            <a:off x="1763219" y="2674031"/>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4" name="Line 59">
            <a:extLst>
              <a:ext uri="{FF2B5EF4-FFF2-40B4-BE49-F238E27FC236}">
                <a16:creationId xmlns:a16="http://schemas.microsoft.com/office/drawing/2014/main" id="{E083FE27-FBC2-144A-94A0-B018F68E1956}"/>
              </a:ext>
            </a:extLst>
          </p:cNvPr>
          <p:cNvSpPr>
            <a:spLocks noChangeShapeType="1"/>
          </p:cNvSpPr>
          <p:nvPr/>
        </p:nvSpPr>
        <p:spPr bwMode="auto">
          <a:xfrm flipH="1">
            <a:off x="1763219" y="2062398"/>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5" name="Line 60">
            <a:extLst>
              <a:ext uri="{FF2B5EF4-FFF2-40B4-BE49-F238E27FC236}">
                <a16:creationId xmlns:a16="http://schemas.microsoft.com/office/drawing/2014/main" id="{98B80630-C86F-F443-AFD3-65B43E8AD56A}"/>
              </a:ext>
            </a:extLst>
          </p:cNvPr>
          <p:cNvSpPr>
            <a:spLocks noChangeShapeType="1"/>
          </p:cNvSpPr>
          <p:nvPr/>
        </p:nvSpPr>
        <p:spPr bwMode="auto">
          <a:xfrm flipH="1">
            <a:off x="1763219" y="1456993"/>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6" name="Line 61">
            <a:extLst>
              <a:ext uri="{FF2B5EF4-FFF2-40B4-BE49-F238E27FC236}">
                <a16:creationId xmlns:a16="http://schemas.microsoft.com/office/drawing/2014/main" id="{633AD519-B8D7-ED4C-980A-318438AF9D8E}"/>
              </a:ext>
            </a:extLst>
          </p:cNvPr>
          <p:cNvSpPr>
            <a:spLocks noChangeShapeType="1"/>
          </p:cNvSpPr>
          <p:nvPr/>
        </p:nvSpPr>
        <p:spPr bwMode="auto">
          <a:xfrm flipH="1">
            <a:off x="1763219" y="845361"/>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7" name="Rectangle 62">
            <a:extLst>
              <a:ext uri="{FF2B5EF4-FFF2-40B4-BE49-F238E27FC236}">
                <a16:creationId xmlns:a16="http://schemas.microsoft.com/office/drawing/2014/main" id="{4C327DDC-509E-DE48-9725-2BC70A98492A}"/>
              </a:ext>
            </a:extLst>
          </p:cNvPr>
          <p:cNvSpPr>
            <a:spLocks noChangeArrowheads="1"/>
          </p:cNvSpPr>
          <p:nvPr/>
        </p:nvSpPr>
        <p:spPr bwMode="auto">
          <a:xfrm rot="16200000">
            <a:off x="-203581" y="2213083"/>
            <a:ext cx="2563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All-cause Mortality (%)</a:t>
            </a:r>
          </a:p>
        </p:txBody>
      </p:sp>
      <p:sp>
        <p:nvSpPr>
          <p:cNvPr id="18" name="Rectangle 63">
            <a:extLst>
              <a:ext uri="{FF2B5EF4-FFF2-40B4-BE49-F238E27FC236}">
                <a16:creationId xmlns:a16="http://schemas.microsoft.com/office/drawing/2014/main" id="{84BA9ED1-8227-D949-9A33-4B45B229C993}"/>
              </a:ext>
            </a:extLst>
          </p:cNvPr>
          <p:cNvSpPr>
            <a:spLocks noChangeArrowheads="1"/>
          </p:cNvSpPr>
          <p:nvPr/>
        </p:nvSpPr>
        <p:spPr bwMode="auto">
          <a:xfrm>
            <a:off x="1189128" y="3791866"/>
            <a:ext cx="5241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0%</a:t>
            </a:r>
          </a:p>
        </p:txBody>
      </p:sp>
      <p:sp>
        <p:nvSpPr>
          <p:cNvPr id="19" name="Rectangle 64">
            <a:extLst>
              <a:ext uri="{FF2B5EF4-FFF2-40B4-BE49-F238E27FC236}">
                <a16:creationId xmlns:a16="http://schemas.microsoft.com/office/drawing/2014/main" id="{18A72E06-7995-5242-B8EC-9D2639B5216F}"/>
              </a:ext>
            </a:extLst>
          </p:cNvPr>
          <p:cNvSpPr>
            <a:spLocks noChangeArrowheads="1"/>
          </p:cNvSpPr>
          <p:nvPr/>
        </p:nvSpPr>
        <p:spPr bwMode="auto">
          <a:xfrm>
            <a:off x="1147449" y="3180233"/>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20%</a:t>
            </a:r>
          </a:p>
        </p:txBody>
      </p:sp>
      <p:sp>
        <p:nvSpPr>
          <p:cNvPr id="20" name="Rectangle 65">
            <a:extLst>
              <a:ext uri="{FF2B5EF4-FFF2-40B4-BE49-F238E27FC236}">
                <a16:creationId xmlns:a16="http://schemas.microsoft.com/office/drawing/2014/main" id="{036A94BC-2301-324A-85D4-E08AD2EFE8B3}"/>
              </a:ext>
            </a:extLst>
          </p:cNvPr>
          <p:cNvSpPr>
            <a:spLocks noChangeArrowheads="1"/>
          </p:cNvSpPr>
          <p:nvPr/>
        </p:nvSpPr>
        <p:spPr bwMode="auto">
          <a:xfrm>
            <a:off x="1147449" y="2568600"/>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40%</a:t>
            </a:r>
          </a:p>
        </p:txBody>
      </p:sp>
      <p:sp>
        <p:nvSpPr>
          <p:cNvPr id="21" name="Rectangle 66">
            <a:extLst>
              <a:ext uri="{FF2B5EF4-FFF2-40B4-BE49-F238E27FC236}">
                <a16:creationId xmlns:a16="http://schemas.microsoft.com/office/drawing/2014/main" id="{532A5DF4-95C8-B941-AE35-117915F319E2}"/>
              </a:ext>
            </a:extLst>
          </p:cNvPr>
          <p:cNvSpPr>
            <a:spLocks noChangeArrowheads="1"/>
          </p:cNvSpPr>
          <p:nvPr/>
        </p:nvSpPr>
        <p:spPr bwMode="auto">
          <a:xfrm>
            <a:off x="1147449" y="1956967"/>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60%</a:t>
            </a:r>
          </a:p>
        </p:txBody>
      </p:sp>
      <p:sp>
        <p:nvSpPr>
          <p:cNvPr id="22" name="Rectangle 67">
            <a:extLst>
              <a:ext uri="{FF2B5EF4-FFF2-40B4-BE49-F238E27FC236}">
                <a16:creationId xmlns:a16="http://schemas.microsoft.com/office/drawing/2014/main" id="{1234B5B9-C02D-B84D-AF1E-97F7C6C27E05}"/>
              </a:ext>
            </a:extLst>
          </p:cNvPr>
          <p:cNvSpPr>
            <a:spLocks noChangeArrowheads="1"/>
          </p:cNvSpPr>
          <p:nvPr/>
        </p:nvSpPr>
        <p:spPr bwMode="auto">
          <a:xfrm>
            <a:off x="1147449" y="1351563"/>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80%</a:t>
            </a:r>
          </a:p>
        </p:txBody>
      </p:sp>
      <p:sp>
        <p:nvSpPr>
          <p:cNvPr id="23" name="Rectangle 68">
            <a:extLst>
              <a:ext uri="{FF2B5EF4-FFF2-40B4-BE49-F238E27FC236}">
                <a16:creationId xmlns:a16="http://schemas.microsoft.com/office/drawing/2014/main" id="{C3FFB569-56F2-0E4B-A7E9-B9D2127075C4}"/>
              </a:ext>
            </a:extLst>
          </p:cNvPr>
          <p:cNvSpPr>
            <a:spLocks noChangeArrowheads="1"/>
          </p:cNvSpPr>
          <p:nvPr/>
        </p:nvSpPr>
        <p:spPr bwMode="auto">
          <a:xfrm>
            <a:off x="1105770" y="747151"/>
            <a:ext cx="6075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     100%</a:t>
            </a:r>
          </a:p>
        </p:txBody>
      </p:sp>
      <p:sp>
        <p:nvSpPr>
          <p:cNvPr id="24" name="Line 69">
            <a:extLst>
              <a:ext uri="{FF2B5EF4-FFF2-40B4-BE49-F238E27FC236}">
                <a16:creationId xmlns:a16="http://schemas.microsoft.com/office/drawing/2014/main" id="{1F76174B-733E-2F47-9389-4B5EEF8124E5}"/>
              </a:ext>
            </a:extLst>
          </p:cNvPr>
          <p:cNvSpPr>
            <a:spLocks noChangeShapeType="1"/>
          </p:cNvSpPr>
          <p:nvPr/>
        </p:nvSpPr>
        <p:spPr bwMode="auto">
          <a:xfrm flipH="1">
            <a:off x="1863689" y="3898542"/>
            <a:ext cx="5795774"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44" name="TextBox 43">
            <a:extLst>
              <a:ext uri="{FF2B5EF4-FFF2-40B4-BE49-F238E27FC236}">
                <a16:creationId xmlns:a16="http://schemas.microsoft.com/office/drawing/2014/main" id="{BAAACDBE-8D9F-0F49-90DB-B00875AF630A}"/>
              </a:ext>
            </a:extLst>
          </p:cNvPr>
          <p:cNvSpPr txBox="1"/>
          <p:nvPr/>
        </p:nvSpPr>
        <p:spPr>
          <a:xfrm>
            <a:off x="7401863" y="1662600"/>
            <a:ext cx="76655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67.2%</a:t>
            </a:r>
          </a:p>
        </p:txBody>
      </p:sp>
      <p:sp>
        <p:nvSpPr>
          <p:cNvPr id="45" name="TextBox 44">
            <a:extLst>
              <a:ext uri="{FF2B5EF4-FFF2-40B4-BE49-F238E27FC236}">
                <a16:creationId xmlns:a16="http://schemas.microsoft.com/office/drawing/2014/main" id="{1B8FACCC-B81D-4B44-980F-A8AF49D274F2}"/>
              </a:ext>
            </a:extLst>
          </p:cNvPr>
          <p:cNvSpPr txBox="1"/>
          <p:nvPr/>
        </p:nvSpPr>
        <p:spPr>
          <a:xfrm>
            <a:off x="7401863" y="1982561"/>
            <a:ext cx="76655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57.3%</a:t>
            </a:r>
          </a:p>
        </p:txBody>
      </p:sp>
      <p:sp>
        <p:nvSpPr>
          <p:cNvPr id="46" name="TextBox 45">
            <a:extLst>
              <a:ext uri="{FF2B5EF4-FFF2-40B4-BE49-F238E27FC236}">
                <a16:creationId xmlns:a16="http://schemas.microsoft.com/office/drawing/2014/main" id="{FD42A62A-3281-5648-AC5D-38DAFDDA7902}"/>
              </a:ext>
            </a:extLst>
          </p:cNvPr>
          <p:cNvSpPr txBox="1"/>
          <p:nvPr/>
        </p:nvSpPr>
        <p:spPr>
          <a:xfrm>
            <a:off x="5498102" y="2869145"/>
            <a:ext cx="1800493" cy="678071"/>
          </a:xfrm>
          <a:prstGeom prst="rect">
            <a:avLst/>
          </a:prstGeom>
          <a:noFill/>
        </p:spPr>
        <p:txBody>
          <a:bodyPr wrap="none" rtlCol="0">
            <a:sp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HR [95% CI] = </a:t>
            </a:r>
          </a:p>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0.72 [0.58-0.89]</a:t>
            </a:r>
          </a:p>
        </p:txBody>
      </p:sp>
      <p:sp>
        <p:nvSpPr>
          <p:cNvPr id="71" name="Text Box 21">
            <a:extLst>
              <a:ext uri="{FF2B5EF4-FFF2-40B4-BE49-F238E27FC236}">
                <a16:creationId xmlns:a16="http://schemas.microsoft.com/office/drawing/2014/main" id="{F09DB997-E382-254D-B736-46615F167FFE}"/>
              </a:ext>
            </a:extLst>
          </p:cNvPr>
          <p:cNvSpPr txBox="1">
            <a:spLocks noChangeArrowheads="1"/>
          </p:cNvSpPr>
          <p:nvPr/>
        </p:nvSpPr>
        <p:spPr bwMode="auto">
          <a:xfrm>
            <a:off x="2376625" y="928938"/>
            <a:ext cx="1622560" cy="30777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MitraClip + GDMT</a:t>
            </a:r>
          </a:p>
        </p:txBody>
      </p:sp>
      <p:sp>
        <p:nvSpPr>
          <p:cNvPr id="72" name="Text Box 22">
            <a:extLst>
              <a:ext uri="{FF2B5EF4-FFF2-40B4-BE49-F238E27FC236}">
                <a16:creationId xmlns:a16="http://schemas.microsoft.com/office/drawing/2014/main" id="{5DA8FD44-479D-DB4D-9106-24976E4DED49}"/>
              </a:ext>
            </a:extLst>
          </p:cNvPr>
          <p:cNvSpPr txBox="1">
            <a:spLocks noChangeArrowheads="1"/>
          </p:cNvSpPr>
          <p:nvPr/>
        </p:nvSpPr>
        <p:spPr bwMode="auto">
          <a:xfrm>
            <a:off x="2371966" y="1177152"/>
            <a:ext cx="1196097" cy="30777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a:t>
            </a:r>
          </a:p>
        </p:txBody>
      </p:sp>
      <p:sp>
        <p:nvSpPr>
          <p:cNvPr id="73" name="Line 23">
            <a:extLst>
              <a:ext uri="{FF2B5EF4-FFF2-40B4-BE49-F238E27FC236}">
                <a16:creationId xmlns:a16="http://schemas.microsoft.com/office/drawing/2014/main" id="{7AF7969F-4F4F-3240-97B0-E3559A6D4B9E}"/>
              </a:ext>
            </a:extLst>
          </p:cNvPr>
          <p:cNvSpPr>
            <a:spLocks noChangeShapeType="1"/>
          </p:cNvSpPr>
          <p:nvPr/>
        </p:nvSpPr>
        <p:spPr bwMode="auto">
          <a:xfrm>
            <a:off x="2097006" y="1076280"/>
            <a:ext cx="290106"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74" name="Line 24">
            <a:extLst>
              <a:ext uri="{FF2B5EF4-FFF2-40B4-BE49-F238E27FC236}">
                <a16:creationId xmlns:a16="http://schemas.microsoft.com/office/drawing/2014/main" id="{EF3DD7BC-F4CB-5543-8898-A46ED0A19341}"/>
              </a:ext>
            </a:extLst>
          </p:cNvPr>
          <p:cNvSpPr>
            <a:spLocks noChangeShapeType="1"/>
          </p:cNvSpPr>
          <p:nvPr/>
        </p:nvSpPr>
        <p:spPr bwMode="auto">
          <a:xfrm>
            <a:off x="2097006" y="1325552"/>
            <a:ext cx="290106" cy="0"/>
          </a:xfrm>
          <a:prstGeom prst="line">
            <a:avLst/>
          </a:prstGeom>
          <a:noFill/>
          <a:ln w="28575">
            <a:solidFill>
              <a:schemeClr val="bg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2" name="Line 32">
            <a:extLst>
              <a:ext uri="{FF2B5EF4-FFF2-40B4-BE49-F238E27FC236}">
                <a16:creationId xmlns:a16="http://schemas.microsoft.com/office/drawing/2014/main" id="{706C13B4-A2B0-A6CA-9D24-E5B44130B3B1}"/>
              </a:ext>
            </a:extLst>
          </p:cNvPr>
          <p:cNvSpPr>
            <a:spLocks noChangeShapeType="1"/>
          </p:cNvSpPr>
          <p:nvPr/>
        </p:nvSpPr>
        <p:spPr bwMode="auto">
          <a:xfrm>
            <a:off x="185878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3" name="Line 33">
            <a:extLst>
              <a:ext uri="{FF2B5EF4-FFF2-40B4-BE49-F238E27FC236}">
                <a16:creationId xmlns:a16="http://schemas.microsoft.com/office/drawing/2014/main" id="{3730C3ED-26C4-4A33-4097-62C331B747E6}"/>
              </a:ext>
            </a:extLst>
          </p:cNvPr>
          <p:cNvSpPr>
            <a:spLocks noChangeShapeType="1"/>
          </p:cNvSpPr>
          <p:nvPr/>
        </p:nvSpPr>
        <p:spPr bwMode="auto">
          <a:xfrm>
            <a:off x="241567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4" name="Line 34">
            <a:extLst>
              <a:ext uri="{FF2B5EF4-FFF2-40B4-BE49-F238E27FC236}">
                <a16:creationId xmlns:a16="http://schemas.microsoft.com/office/drawing/2014/main" id="{DC037D3F-8C7E-1D7E-44F0-C1043443A9AC}"/>
              </a:ext>
            </a:extLst>
          </p:cNvPr>
          <p:cNvSpPr>
            <a:spLocks noChangeShapeType="1"/>
          </p:cNvSpPr>
          <p:nvPr/>
        </p:nvSpPr>
        <p:spPr bwMode="auto">
          <a:xfrm>
            <a:off x="297256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7" name="Line 35">
            <a:extLst>
              <a:ext uri="{FF2B5EF4-FFF2-40B4-BE49-F238E27FC236}">
                <a16:creationId xmlns:a16="http://schemas.microsoft.com/office/drawing/2014/main" id="{A47CC7C1-1507-853F-1C14-479E8D78EE66}"/>
              </a:ext>
            </a:extLst>
          </p:cNvPr>
          <p:cNvSpPr>
            <a:spLocks noChangeShapeType="1"/>
          </p:cNvSpPr>
          <p:nvPr/>
        </p:nvSpPr>
        <p:spPr bwMode="auto">
          <a:xfrm>
            <a:off x="352945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8" name="Line 36">
            <a:extLst>
              <a:ext uri="{FF2B5EF4-FFF2-40B4-BE49-F238E27FC236}">
                <a16:creationId xmlns:a16="http://schemas.microsoft.com/office/drawing/2014/main" id="{FA86F38D-14C5-0E93-BB9A-2B61625B06D1}"/>
              </a:ext>
            </a:extLst>
          </p:cNvPr>
          <p:cNvSpPr>
            <a:spLocks noChangeShapeType="1"/>
          </p:cNvSpPr>
          <p:nvPr/>
        </p:nvSpPr>
        <p:spPr bwMode="auto">
          <a:xfrm>
            <a:off x="408634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1" name="Line 37">
            <a:extLst>
              <a:ext uri="{FF2B5EF4-FFF2-40B4-BE49-F238E27FC236}">
                <a16:creationId xmlns:a16="http://schemas.microsoft.com/office/drawing/2014/main" id="{C707A874-C5AF-D148-C77A-0C191C64C4FD}"/>
              </a:ext>
            </a:extLst>
          </p:cNvPr>
          <p:cNvSpPr>
            <a:spLocks noChangeShapeType="1"/>
          </p:cNvSpPr>
          <p:nvPr/>
        </p:nvSpPr>
        <p:spPr bwMode="auto">
          <a:xfrm>
            <a:off x="464323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2" name="Line 38">
            <a:extLst>
              <a:ext uri="{FF2B5EF4-FFF2-40B4-BE49-F238E27FC236}">
                <a16:creationId xmlns:a16="http://schemas.microsoft.com/office/drawing/2014/main" id="{B1FF7DCE-4F7C-E45C-0AF2-F5363766F693}"/>
              </a:ext>
            </a:extLst>
          </p:cNvPr>
          <p:cNvSpPr>
            <a:spLocks noChangeShapeType="1"/>
          </p:cNvSpPr>
          <p:nvPr/>
        </p:nvSpPr>
        <p:spPr bwMode="auto">
          <a:xfrm>
            <a:off x="520012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3" name="Rectangle 80">
            <a:extLst>
              <a:ext uri="{FF2B5EF4-FFF2-40B4-BE49-F238E27FC236}">
                <a16:creationId xmlns:a16="http://schemas.microsoft.com/office/drawing/2014/main" id="{561BA858-1CA4-AD20-7D45-548F0D4E06F5}"/>
              </a:ext>
            </a:extLst>
          </p:cNvPr>
          <p:cNvSpPr>
            <a:spLocks noChangeArrowheads="1"/>
          </p:cNvSpPr>
          <p:nvPr/>
        </p:nvSpPr>
        <p:spPr bwMode="auto">
          <a:xfrm>
            <a:off x="1787984" y="3979289"/>
            <a:ext cx="1377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0</a:t>
            </a:r>
          </a:p>
        </p:txBody>
      </p:sp>
      <p:sp>
        <p:nvSpPr>
          <p:cNvPr id="18435" name="Rectangle 81">
            <a:extLst>
              <a:ext uri="{FF2B5EF4-FFF2-40B4-BE49-F238E27FC236}">
                <a16:creationId xmlns:a16="http://schemas.microsoft.com/office/drawing/2014/main" id="{C92A1239-8417-2F36-9A33-980E88F62FE5}"/>
              </a:ext>
            </a:extLst>
          </p:cNvPr>
          <p:cNvSpPr>
            <a:spLocks noChangeArrowheads="1"/>
          </p:cNvSpPr>
          <p:nvPr/>
        </p:nvSpPr>
        <p:spPr bwMode="auto">
          <a:xfrm>
            <a:off x="2370116" y="397928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a:t>
            </a:r>
          </a:p>
        </p:txBody>
      </p:sp>
      <p:sp>
        <p:nvSpPr>
          <p:cNvPr id="18436" name="Rectangle 82">
            <a:extLst>
              <a:ext uri="{FF2B5EF4-FFF2-40B4-BE49-F238E27FC236}">
                <a16:creationId xmlns:a16="http://schemas.microsoft.com/office/drawing/2014/main" id="{1BC245F0-0C55-3A22-1230-A03A2C36B4B6}"/>
              </a:ext>
            </a:extLst>
          </p:cNvPr>
          <p:cNvSpPr>
            <a:spLocks noChangeArrowheads="1"/>
          </p:cNvSpPr>
          <p:nvPr/>
        </p:nvSpPr>
        <p:spPr bwMode="auto">
          <a:xfrm>
            <a:off x="2886755"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12</a:t>
            </a:r>
          </a:p>
        </p:txBody>
      </p:sp>
      <p:sp>
        <p:nvSpPr>
          <p:cNvPr id="18437" name="Rectangle 83">
            <a:extLst>
              <a:ext uri="{FF2B5EF4-FFF2-40B4-BE49-F238E27FC236}">
                <a16:creationId xmlns:a16="http://schemas.microsoft.com/office/drawing/2014/main" id="{E05FE2D1-9CE8-8BC3-7928-A86866949B24}"/>
              </a:ext>
            </a:extLst>
          </p:cNvPr>
          <p:cNvSpPr>
            <a:spLocks noChangeArrowheads="1"/>
          </p:cNvSpPr>
          <p:nvPr/>
        </p:nvSpPr>
        <p:spPr bwMode="auto">
          <a:xfrm>
            <a:off x="3443902"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18</a:t>
            </a:r>
          </a:p>
        </p:txBody>
      </p:sp>
      <p:sp>
        <p:nvSpPr>
          <p:cNvPr id="18438" name="Rectangle 84">
            <a:extLst>
              <a:ext uri="{FF2B5EF4-FFF2-40B4-BE49-F238E27FC236}">
                <a16:creationId xmlns:a16="http://schemas.microsoft.com/office/drawing/2014/main" id="{5AE18FEF-A975-6A60-AF73-3CCF0D619769}"/>
              </a:ext>
            </a:extLst>
          </p:cNvPr>
          <p:cNvSpPr>
            <a:spLocks noChangeArrowheads="1"/>
          </p:cNvSpPr>
          <p:nvPr/>
        </p:nvSpPr>
        <p:spPr bwMode="auto">
          <a:xfrm>
            <a:off x="4001049"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24</a:t>
            </a:r>
          </a:p>
        </p:txBody>
      </p:sp>
      <p:sp>
        <p:nvSpPr>
          <p:cNvPr id="18439" name="Rectangle 85">
            <a:extLst>
              <a:ext uri="{FF2B5EF4-FFF2-40B4-BE49-F238E27FC236}">
                <a16:creationId xmlns:a16="http://schemas.microsoft.com/office/drawing/2014/main" id="{F8CFA7DA-EDF0-379A-05C0-03EC2C97D87F}"/>
              </a:ext>
            </a:extLst>
          </p:cNvPr>
          <p:cNvSpPr>
            <a:spLocks noChangeArrowheads="1"/>
          </p:cNvSpPr>
          <p:nvPr/>
        </p:nvSpPr>
        <p:spPr bwMode="auto">
          <a:xfrm>
            <a:off x="4558196"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30</a:t>
            </a:r>
          </a:p>
        </p:txBody>
      </p:sp>
      <p:sp>
        <p:nvSpPr>
          <p:cNvPr id="18440" name="Rectangle 86">
            <a:extLst>
              <a:ext uri="{FF2B5EF4-FFF2-40B4-BE49-F238E27FC236}">
                <a16:creationId xmlns:a16="http://schemas.microsoft.com/office/drawing/2014/main" id="{B3462CE8-DAA1-2E91-1D89-835B7F8EF9D5}"/>
              </a:ext>
            </a:extLst>
          </p:cNvPr>
          <p:cNvSpPr>
            <a:spLocks noChangeArrowheads="1"/>
          </p:cNvSpPr>
          <p:nvPr/>
        </p:nvSpPr>
        <p:spPr bwMode="auto">
          <a:xfrm>
            <a:off x="5115343"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36</a:t>
            </a:r>
          </a:p>
        </p:txBody>
      </p:sp>
      <p:sp>
        <p:nvSpPr>
          <p:cNvPr id="18441" name="Line 39">
            <a:extLst>
              <a:ext uri="{FF2B5EF4-FFF2-40B4-BE49-F238E27FC236}">
                <a16:creationId xmlns:a16="http://schemas.microsoft.com/office/drawing/2014/main" id="{A95C843D-AEB9-3071-86C6-492B3D85B1B1}"/>
              </a:ext>
            </a:extLst>
          </p:cNvPr>
          <p:cNvSpPr>
            <a:spLocks noChangeShapeType="1"/>
          </p:cNvSpPr>
          <p:nvPr/>
        </p:nvSpPr>
        <p:spPr bwMode="auto">
          <a:xfrm>
            <a:off x="631390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2" name="Line 40">
            <a:extLst>
              <a:ext uri="{FF2B5EF4-FFF2-40B4-BE49-F238E27FC236}">
                <a16:creationId xmlns:a16="http://schemas.microsoft.com/office/drawing/2014/main" id="{1EB548C0-AA98-DD7B-1A11-809DDE75FD11}"/>
              </a:ext>
            </a:extLst>
          </p:cNvPr>
          <p:cNvSpPr>
            <a:spLocks noChangeShapeType="1"/>
          </p:cNvSpPr>
          <p:nvPr/>
        </p:nvSpPr>
        <p:spPr bwMode="auto">
          <a:xfrm>
            <a:off x="7427686"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3" name="Rectangle 87">
            <a:extLst>
              <a:ext uri="{FF2B5EF4-FFF2-40B4-BE49-F238E27FC236}">
                <a16:creationId xmlns:a16="http://schemas.microsoft.com/office/drawing/2014/main" id="{6265976F-2F5B-72ED-486B-C145F7B5F9DC}"/>
              </a:ext>
            </a:extLst>
          </p:cNvPr>
          <p:cNvSpPr>
            <a:spLocks noChangeArrowheads="1"/>
          </p:cNvSpPr>
          <p:nvPr/>
        </p:nvSpPr>
        <p:spPr bwMode="auto">
          <a:xfrm>
            <a:off x="6226462"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48</a:t>
            </a:r>
          </a:p>
        </p:txBody>
      </p:sp>
      <p:sp>
        <p:nvSpPr>
          <p:cNvPr id="18444" name="Rectangle 88">
            <a:extLst>
              <a:ext uri="{FF2B5EF4-FFF2-40B4-BE49-F238E27FC236}">
                <a16:creationId xmlns:a16="http://schemas.microsoft.com/office/drawing/2014/main" id="{1E9CB7C1-804B-EE67-E061-9D24FCC24420}"/>
              </a:ext>
            </a:extLst>
          </p:cNvPr>
          <p:cNvSpPr>
            <a:spLocks noChangeArrowheads="1"/>
          </p:cNvSpPr>
          <p:nvPr/>
        </p:nvSpPr>
        <p:spPr bwMode="auto">
          <a:xfrm>
            <a:off x="7340753"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60</a:t>
            </a:r>
          </a:p>
        </p:txBody>
      </p:sp>
      <p:sp>
        <p:nvSpPr>
          <p:cNvPr id="18445" name="Text Box 15">
            <a:extLst>
              <a:ext uri="{FF2B5EF4-FFF2-40B4-BE49-F238E27FC236}">
                <a16:creationId xmlns:a16="http://schemas.microsoft.com/office/drawing/2014/main" id="{4BAF050D-432D-9215-544B-C3DF0512E3A1}"/>
              </a:ext>
            </a:extLst>
          </p:cNvPr>
          <p:cNvSpPr txBox="1">
            <a:spLocks noChangeArrowheads="1"/>
          </p:cNvSpPr>
          <p:nvPr/>
        </p:nvSpPr>
        <p:spPr bwMode="auto">
          <a:xfrm>
            <a:off x="685238" y="4540945"/>
            <a:ext cx="954386"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MitraClip</a:t>
            </a:r>
          </a:p>
        </p:txBody>
      </p:sp>
      <p:sp>
        <p:nvSpPr>
          <p:cNvPr id="18446" name="Text Box 17">
            <a:extLst>
              <a:ext uri="{FF2B5EF4-FFF2-40B4-BE49-F238E27FC236}">
                <a16:creationId xmlns:a16="http://schemas.microsoft.com/office/drawing/2014/main" id="{4ADCFF38-AF1A-BA98-7A1D-8A6ED9E80DA2}"/>
              </a:ext>
            </a:extLst>
          </p:cNvPr>
          <p:cNvSpPr txBox="1">
            <a:spLocks noChangeArrowheads="1"/>
          </p:cNvSpPr>
          <p:nvPr/>
        </p:nvSpPr>
        <p:spPr bwMode="auto">
          <a:xfrm>
            <a:off x="851581" y="4714742"/>
            <a:ext cx="78804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GDMT</a:t>
            </a:r>
          </a:p>
        </p:txBody>
      </p:sp>
      <p:sp>
        <p:nvSpPr>
          <p:cNvPr id="18447" name="Text Box 65">
            <a:extLst>
              <a:ext uri="{FF2B5EF4-FFF2-40B4-BE49-F238E27FC236}">
                <a16:creationId xmlns:a16="http://schemas.microsoft.com/office/drawing/2014/main" id="{420F48E9-2539-683F-3623-70A209BEE650}"/>
              </a:ext>
            </a:extLst>
          </p:cNvPr>
          <p:cNvSpPr txBox="1">
            <a:spLocks noChangeArrowheads="1"/>
          </p:cNvSpPr>
          <p:nvPr/>
        </p:nvSpPr>
        <p:spPr bwMode="auto">
          <a:xfrm>
            <a:off x="1552344" y="4540945"/>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302</a:t>
            </a:r>
          </a:p>
        </p:txBody>
      </p:sp>
      <p:sp>
        <p:nvSpPr>
          <p:cNvPr id="18448" name="Text Box 67">
            <a:extLst>
              <a:ext uri="{FF2B5EF4-FFF2-40B4-BE49-F238E27FC236}">
                <a16:creationId xmlns:a16="http://schemas.microsoft.com/office/drawing/2014/main" id="{917082EE-6F71-60D0-46A2-858F19ED5578}"/>
              </a:ext>
            </a:extLst>
          </p:cNvPr>
          <p:cNvSpPr txBox="1">
            <a:spLocks noChangeArrowheads="1"/>
          </p:cNvSpPr>
          <p:nvPr/>
        </p:nvSpPr>
        <p:spPr bwMode="auto">
          <a:xfrm>
            <a:off x="2237232"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269</a:t>
            </a:r>
          </a:p>
        </p:txBody>
      </p:sp>
      <p:sp>
        <p:nvSpPr>
          <p:cNvPr id="18449" name="Text Box 69">
            <a:extLst>
              <a:ext uri="{FF2B5EF4-FFF2-40B4-BE49-F238E27FC236}">
                <a16:creationId xmlns:a16="http://schemas.microsoft.com/office/drawing/2014/main" id="{DF3FBDB4-C2F7-1949-8517-BC451EC5C8E3}"/>
              </a:ext>
            </a:extLst>
          </p:cNvPr>
          <p:cNvSpPr txBox="1">
            <a:spLocks noChangeArrowheads="1"/>
          </p:cNvSpPr>
          <p:nvPr/>
        </p:nvSpPr>
        <p:spPr bwMode="auto">
          <a:xfrm>
            <a:off x="2792280"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238</a:t>
            </a:r>
          </a:p>
        </p:txBody>
      </p:sp>
      <p:sp>
        <p:nvSpPr>
          <p:cNvPr id="18450" name="Text Box 71">
            <a:extLst>
              <a:ext uri="{FF2B5EF4-FFF2-40B4-BE49-F238E27FC236}">
                <a16:creationId xmlns:a16="http://schemas.microsoft.com/office/drawing/2014/main" id="{CA892E98-6A23-6AF9-590D-203DD5DFDB99}"/>
              </a:ext>
            </a:extLst>
          </p:cNvPr>
          <p:cNvSpPr txBox="1">
            <a:spLocks noChangeArrowheads="1"/>
          </p:cNvSpPr>
          <p:nvPr/>
        </p:nvSpPr>
        <p:spPr bwMode="auto">
          <a:xfrm>
            <a:off x="3350534"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219</a:t>
            </a:r>
          </a:p>
        </p:txBody>
      </p:sp>
      <p:sp>
        <p:nvSpPr>
          <p:cNvPr id="18451" name="Text Box 73">
            <a:extLst>
              <a:ext uri="{FF2B5EF4-FFF2-40B4-BE49-F238E27FC236}">
                <a16:creationId xmlns:a16="http://schemas.microsoft.com/office/drawing/2014/main" id="{28A74AF0-B27B-87FA-2E35-7211C3DD6480}"/>
              </a:ext>
            </a:extLst>
          </p:cNvPr>
          <p:cNvSpPr txBox="1">
            <a:spLocks noChangeArrowheads="1"/>
          </p:cNvSpPr>
          <p:nvPr/>
        </p:nvSpPr>
        <p:spPr bwMode="auto">
          <a:xfrm>
            <a:off x="3907712"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205</a:t>
            </a:r>
          </a:p>
        </p:txBody>
      </p:sp>
      <p:sp>
        <p:nvSpPr>
          <p:cNvPr id="18452" name="Text Box 65">
            <a:extLst>
              <a:ext uri="{FF2B5EF4-FFF2-40B4-BE49-F238E27FC236}">
                <a16:creationId xmlns:a16="http://schemas.microsoft.com/office/drawing/2014/main" id="{580F9F59-A2CC-D27F-74EC-857768E0CB75}"/>
              </a:ext>
            </a:extLst>
          </p:cNvPr>
          <p:cNvSpPr txBox="1">
            <a:spLocks noChangeArrowheads="1"/>
          </p:cNvSpPr>
          <p:nvPr/>
        </p:nvSpPr>
        <p:spPr bwMode="auto">
          <a:xfrm>
            <a:off x="4465615"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186</a:t>
            </a:r>
          </a:p>
        </p:txBody>
      </p:sp>
      <p:sp>
        <p:nvSpPr>
          <p:cNvPr id="18453" name="Text Box 67">
            <a:extLst>
              <a:ext uri="{FF2B5EF4-FFF2-40B4-BE49-F238E27FC236}">
                <a16:creationId xmlns:a16="http://schemas.microsoft.com/office/drawing/2014/main" id="{2BF27455-4C35-23F9-1CA5-0320EC71C1F4}"/>
              </a:ext>
            </a:extLst>
          </p:cNvPr>
          <p:cNvSpPr txBox="1">
            <a:spLocks noChangeArrowheads="1"/>
          </p:cNvSpPr>
          <p:nvPr/>
        </p:nvSpPr>
        <p:spPr bwMode="auto">
          <a:xfrm>
            <a:off x="5579155"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151</a:t>
            </a:r>
          </a:p>
        </p:txBody>
      </p:sp>
      <p:sp>
        <p:nvSpPr>
          <p:cNvPr id="18454" name="Text Box 65">
            <a:extLst>
              <a:ext uri="{FF2B5EF4-FFF2-40B4-BE49-F238E27FC236}">
                <a16:creationId xmlns:a16="http://schemas.microsoft.com/office/drawing/2014/main" id="{0692F461-4501-FA5B-09A8-F3412DFD9287}"/>
              </a:ext>
            </a:extLst>
          </p:cNvPr>
          <p:cNvSpPr txBox="1">
            <a:spLocks noChangeArrowheads="1"/>
          </p:cNvSpPr>
          <p:nvPr/>
        </p:nvSpPr>
        <p:spPr bwMode="auto">
          <a:xfrm>
            <a:off x="1548360" y="4717714"/>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312</a:t>
            </a:r>
          </a:p>
        </p:txBody>
      </p:sp>
      <p:sp>
        <p:nvSpPr>
          <p:cNvPr id="18455" name="Text Box 67">
            <a:extLst>
              <a:ext uri="{FF2B5EF4-FFF2-40B4-BE49-F238E27FC236}">
                <a16:creationId xmlns:a16="http://schemas.microsoft.com/office/drawing/2014/main" id="{1D5C0BFC-D736-9E90-08C8-A9DEF8A95708}"/>
              </a:ext>
            </a:extLst>
          </p:cNvPr>
          <p:cNvSpPr txBox="1">
            <a:spLocks noChangeArrowheads="1"/>
          </p:cNvSpPr>
          <p:nvPr/>
        </p:nvSpPr>
        <p:spPr bwMode="auto">
          <a:xfrm>
            <a:off x="2237232" y="4717714"/>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272</a:t>
            </a:r>
          </a:p>
        </p:txBody>
      </p:sp>
      <p:sp>
        <p:nvSpPr>
          <p:cNvPr id="18456" name="Text Box 69">
            <a:extLst>
              <a:ext uri="{FF2B5EF4-FFF2-40B4-BE49-F238E27FC236}">
                <a16:creationId xmlns:a16="http://schemas.microsoft.com/office/drawing/2014/main" id="{9CE2E1ED-0F62-AC81-517A-AF224EDDAD60}"/>
              </a:ext>
            </a:extLst>
          </p:cNvPr>
          <p:cNvSpPr txBox="1">
            <a:spLocks noChangeArrowheads="1"/>
          </p:cNvSpPr>
          <p:nvPr/>
        </p:nvSpPr>
        <p:spPr bwMode="auto">
          <a:xfrm>
            <a:off x="2792280" y="4717714"/>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224</a:t>
            </a:r>
          </a:p>
        </p:txBody>
      </p:sp>
      <p:sp>
        <p:nvSpPr>
          <p:cNvPr id="18457" name="Text Box 71">
            <a:extLst>
              <a:ext uri="{FF2B5EF4-FFF2-40B4-BE49-F238E27FC236}">
                <a16:creationId xmlns:a16="http://schemas.microsoft.com/office/drawing/2014/main" id="{49B73022-1771-E1CB-3060-FA1A0EAE69E9}"/>
              </a:ext>
            </a:extLst>
          </p:cNvPr>
          <p:cNvSpPr txBox="1">
            <a:spLocks noChangeArrowheads="1"/>
          </p:cNvSpPr>
          <p:nvPr/>
        </p:nvSpPr>
        <p:spPr bwMode="auto">
          <a:xfrm>
            <a:off x="3350533" y="4717714"/>
            <a:ext cx="357790"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189</a:t>
            </a:r>
          </a:p>
        </p:txBody>
      </p:sp>
      <p:sp>
        <p:nvSpPr>
          <p:cNvPr id="18458" name="Text Box 73">
            <a:extLst>
              <a:ext uri="{FF2B5EF4-FFF2-40B4-BE49-F238E27FC236}">
                <a16:creationId xmlns:a16="http://schemas.microsoft.com/office/drawing/2014/main" id="{CDF4357D-8C48-DC0F-A050-37EE4A84D240}"/>
              </a:ext>
            </a:extLst>
          </p:cNvPr>
          <p:cNvSpPr txBox="1">
            <a:spLocks noChangeArrowheads="1"/>
          </p:cNvSpPr>
          <p:nvPr/>
        </p:nvSpPr>
        <p:spPr bwMode="auto">
          <a:xfrm>
            <a:off x="3907711" y="4717714"/>
            <a:ext cx="357790"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157</a:t>
            </a:r>
          </a:p>
        </p:txBody>
      </p:sp>
      <p:sp>
        <p:nvSpPr>
          <p:cNvPr id="18459" name="Text Box 65">
            <a:extLst>
              <a:ext uri="{FF2B5EF4-FFF2-40B4-BE49-F238E27FC236}">
                <a16:creationId xmlns:a16="http://schemas.microsoft.com/office/drawing/2014/main" id="{2A38F3E2-6AA0-B3EA-3B4A-35B0E8183CB5}"/>
              </a:ext>
            </a:extLst>
          </p:cNvPr>
          <p:cNvSpPr txBox="1">
            <a:spLocks noChangeArrowheads="1"/>
          </p:cNvSpPr>
          <p:nvPr/>
        </p:nvSpPr>
        <p:spPr bwMode="auto">
          <a:xfrm>
            <a:off x="4465615" y="4722631"/>
            <a:ext cx="357790"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135</a:t>
            </a:r>
          </a:p>
        </p:txBody>
      </p:sp>
      <p:sp>
        <p:nvSpPr>
          <p:cNvPr id="18460" name="Text Box 67">
            <a:extLst>
              <a:ext uri="{FF2B5EF4-FFF2-40B4-BE49-F238E27FC236}">
                <a16:creationId xmlns:a16="http://schemas.microsoft.com/office/drawing/2014/main" id="{C1536FD9-CDBD-D82C-604E-02288CA979A3}"/>
              </a:ext>
            </a:extLst>
          </p:cNvPr>
          <p:cNvSpPr txBox="1">
            <a:spLocks noChangeArrowheads="1"/>
          </p:cNvSpPr>
          <p:nvPr/>
        </p:nvSpPr>
        <p:spPr bwMode="auto">
          <a:xfrm>
            <a:off x="5579155" y="4722631"/>
            <a:ext cx="357790" cy="215444"/>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107</a:t>
            </a:r>
          </a:p>
        </p:txBody>
      </p:sp>
      <p:sp>
        <p:nvSpPr>
          <p:cNvPr id="18461" name="Text Box 14">
            <a:extLst>
              <a:ext uri="{FF2B5EF4-FFF2-40B4-BE49-F238E27FC236}">
                <a16:creationId xmlns:a16="http://schemas.microsoft.com/office/drawing/2014/main" id="{46860284-2AFB-F62E-8215-99D2A12D22D1}"/>
              </a:ext>
            </a:extLst>
          </p:cNvPr>
          <p:cNvSpPr txBox="1">
            <a:spLocks noChangeArrowheads="1"/>
          </p:cNvSpPr>
          <p:nvPr/>
        </p:nvSpPr>
        <p:spPr bwMode="auto">
          <a:xfrm>
            <a:off x="477313" y="4370323"/>
            <a:ext cx="116231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No. at Risk:</a:t>
            </a:r>
          </a:p>
        </p:txBody>
      </p:sp>
      <p:sp>
        <p:nvSpPr>
          <p:cNvPr id="18462" name="Line 39">
            <a:extLst>
              <a:ext uri="{FF2B5EF4-FFF2-40B4-BE49-F238E27FC236}">
                <a16:creationId xmlns:a16="http://schemas.microsoft.com/office/drawing/2014/main" id="{A95B1ED7-0B1D-5EFC-3382-DC15EF2EA2A6}"/>
              </a:ext>
            </a:extLst>
          </p:cNvPr>
          <p:cNvSpPr>
            <a:spLocks noChangeShapeType="1"/>
          </p:cNvSpPr>
          <p:nvPr/>
        </p:nvSpPr>
        <p:spPr bwMode="auto">
          <a:xfrm>
            <a:off x="575701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3" name="Line 40">
            <a:extLst>
              <a:ext uri="{FF2B5EF4-FFF2-40B4-BE49-F238E27FC236}">
                <a16:creationId xmlns:a16="http://schemas.microsoft.com/office/drawing/2014/main" id="{219B4E9A-9AB7-5B36-9CB3-09295F2AAA0C}"/>
              </a:ext>
            </a:extLst>
          </p:cNvPr>
          <p:cNvSpPr>
            <a:spLocks noChangeShapeType="1"/>
          </p:cNvSpPr>
          <p:nvPr/>
        </p:nvSpPr>
        <p:spPr bwMode="auto">
          <a:xfrm>
            <a:off x="687079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4" name="Rectangle 87">
            <a:extLst>
              <a:ext uri="{FF2B5EF4-FFF2-40B4-BE49-F238E27FC236}">
                <a16:creationId xmlns:a16="http://schemas.microsoft.com/office/drawing/2014/main" id="{AAF63ADA-6CB8-5138-AC04-4CFFE86F1C05}"/>
              </a:ext>
            </a:extLst>
          </p:cNvPr>
          <p:cNvSpPr>
            <a:spLocks noChangeArrowheads="1"/>
          </p:cNvSpPr>
          <p:nvPr/>
        </p:nvSpPr>
        <p:spPr bwMode="auto">
          <a:xfrm>
            <a:off x="5672490"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42</a:t>
            </a:r>
          </a:p>
        </p:txBody>
      </p:sp>
      <p:sp>
        <p:nvSpPr>
          <p:cNvPr id="18465" name="Rectangle 88">
            <a:extLst>
              <a:ext uri="{FF2B5EF4-FFF2-40B4-BE49-F238E27FC236}">
                <a16:creationId xmlns:a16="http://schemas.microsoft.com/office/drawing/2014/main" id="{7B882473-E9B5-F596-0806-9812AA7471D1}"/>
              </a:ext>
            </a:extLst>
          </p:cNvPr>
          <p:cNvSpPr>
            <a:spLocks noChangeArrowheads="1"/>
          </p:cNvSpPr>
          <p:nvPr/>
        </p:nvSpPr>
        <p:spPr bwMode="auto">
          <a:xfrm>
            <a:off x="6783609"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54</a:t>
            </a:r>
          </a:p>
        </p:txBody>
      </p:sp>
      <p:sp>
        <p:nvSpPr>
          <p:cNvPr id="18466" name="Text Box 71">
            <a:extLst>
              <a:ext uri="{FF2B5EF4-FFF2-40B4-BE49-F238E27FC236}">
                <a16:creationId xmlns:a16="http://schemas.microsoft.com/office/drawing/2014/main" id="{BE0C3079-17C9-AF73-07D6-CDC35C9B071F}"/>
              </a:ext>
            </a:extLst>
          </p:cNvPr>
          <p:cNvSpPr txBox="1">
            <a:spLocks noChangeArrowheads="1"/>
          </p:cNvSpPr>
          <p:nvPr/>
        </p:nvSpPr>
        <p:spPr bwMode="auto">
          <a:xfrm>
            <a:off x="7281276" y="4545862"/>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79</a:t>
            </a:r>
          </a:p>
        </p:txBody>
      </p:sp>
      <p:sp>
        <p:nvSpPr>
          <p:cNvPr id="18467" name="Text Box 69">
            <a:extLst>
              <a:ext uri="{FF2B5EF4-FFF2-40B4-BE49-F238E27FC236}">
                <a16:creationId xmlns:a16="http://schemas.microsoft.com/office/drawing/2014/main" id="{897B375A-DB8D-A72D-1A4B-FA40DA497AF3}"/>
              </a:ext>
            </a:extLst>
          </p:cNvPr>
          <p:cNvSpPr txBox="1">
            <a:spLocks noChangeArrowheads="1"/>
          </p:cNvSpPr>
          <p:nvPr/>
        </p:nvSpPr>
        <p:spPr bwMode="auto">
          <a:xfrm>
            <a:off x="6691795"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124</a:t>
            </a:r>
          </a:p>
        </p:txBody>
      </p:sp>
      <p:sp>
        <p:nvSpPr>
          <p:cNvPr id="18468" name="Text Box 69">
            <a:extLst>
              <a:ext uri="{FF2B5EF4-FFF2-40B4-BE49-F238E27FC236}">
                <a16:creationId xmlns:a16="http://schemas.microsoft.com/office/drawing/2014/main" id="{E509AA49-AB5C-98D8-4B60-1B2F7F26ED71}"/>
              </a:ext>
            </a:extLst>
          </p:cNvPr>
          <p:cNvSpPr txBox="1">
            <a:spLocks noChangeArrowheads="1"/>
          </p:cNvSpPr>
          <p:nvPr/>
        </p:nvSpPr>
        <p:spPr bwMode="auto">
          <a:xfrm>
            <a:off x="6720648"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84</a:t>
            </a:r>
          </a:p>
        </p:txBody>
      </p:sp>
      <p:sp>
        <p:nvSpPr>
          <p:cNvPr id="18469" name="Text Box 71">
            <a:extLst>
              <a:ext uri="{FF2B5EF4-FFF2-40B4-BE49-F238E27FC236}">
                <a16:creationId xmlns:a16="http://schemas.microsoft.com/office/drawing/2014/main" id="{0309BD29-5E55-24A4-6DD1-DB787AFE90D5}"/>
              </a:ext>
            </a:extLst>
          </p:cNvPr>
          <p:cNvSpPr txBox="1">
            <a:spLocks noChangeArrowheads="1"/>
          </p:cNvSpPr>
          <p:nvPr/>
        </p:nvSpPr>
        <p:spPr bwMode="auto">
          <a:xfrm>
            <a:off x="7277295"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59</a:t>
            </a:r>
          </a:p>
        </p:txBody>
      </p:sp>
      <p:sp>
        <p:nvSpPr>
          <p:cNvPr id="18470" name="Text Box 71">
            <a:extLst>
              <a:ext uri="{FF2B5EF4-FFF2-40B4-BE49-F238E27FC236}">
                <a16:creationId xmlns:a16="http://schemas.microsoft.com/office/drawing/2014/main" id="{C5C84AB5-F52D-A805-91FC-EB420BD50B1F}"/>
              </a:ext>
            </a:extLst>
          </p:cNvPr>
          <p:cNvSpPr txBox="1">
            <a:spLocks noChangeArrowheads="1"/>
          </p:cNvSpPr>
          <p:nvPr/>
        </p:nvSpPr>
        <p:spPr bwMode="auto">
          <a:xfrm>
            <a:off x="6139307"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138</a:t>
            </a:r>
          </a:p>
        </p:txBody>
      </p:sp>
      <p:sp>
        <p:nvSpPr>
          <p:cNvPr id="18471" name="Text Box 69">
            <a:extLst>
              <a:ext uri="{FF2B5EF4-FFF2-40B4-BE49-F238E27FC236}">
                <a16:creationId xmlns:a16="http://schemas.microsoft.com/office/drawing/2014/main" id="{2E9F57FE-DA0F-0A8E-72C1-B5858794B658}"/>
              </a:ext>
            </a:extLst>
          </p:cNvPr>
          <p:cNvSpPr txBox="1">
            <a:spLocks noChangeArrowheads="1"/>
          </p:cNvSpPr>
          <p:nvPr/>
        </p:nvSpPr>
        <p:spPr bwMode="auto">
          <a:xfrm>
            <a:off x="5021182"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167</a:t>
            </a:r>
          </a:p>
        </p:txBody>
      </p:sp>
      <p:sp>
        <p:nvSpPr>
          <p:cNvPr id="18472" name="Text Box 69">
            <a:extLst>
              <a:ext uri="{FF2B5EF4-FFF2-40B4-BE49-F238E27FC236}">
                <a16:creationId xmlns:a16="http://schemas.microsoft.com/office/drawing/2014/main" id="{6DEFF1E7-6300-D97F-CF8B-4B2B1BE53F62}"/>
              </a:ext>
            </a:extLst>
          </p:cNvPr>
          <p:cNvSpPr txBox="1">
            <a:spLocks noChangeArrowheads="1"/>
          </p:cNvSpPr>
          <p:nvPr/>
        </p:nvSpPr>
        <p:spPr bwMode="auto">
          <a:xfrm>
            <a:off x="5021182" y="4722631"/>
            <a:ext cx="357790"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122</a:t>
            </a:r>
          </a:p>
        </p:txBody>
      </p:sp>
      <p:sp>
        <p:nvSpPr>
          <p:cNvPr id="18473" name="Text Box 71">
            <a:extLst>
              <a:ext uri="{FF2B5EF4-FFF2-40B4-BE49-F238E27FC236}">
                <a16:creationId xmlns:a16="http://schemas.microsoft.com/office/drawing/2014/main" id="{D012B20C-95A6-D964-C2ED-ACD037B68F90}"/>
              </a:ext>
            </a:extLst>
          </p:cNvPr>
          <p:cNvSpPr txBox="1">
            <a:spLocks noChangeArrowheads="1"/>
          </p:cNvSpPr>
          <p:nvPr/>
        </p:nvSpPr>
        <p:spPr bwMode="auto">
          <a:xfrm>
            <a:off x="6168160"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94</a:t>
            </a:r>
          </a:p>
        </p:txBody>
      </p:sp>
      <p:grpSp>
        <p:nvGrpSpPr>
          <p:cNvPr id="5" name="Group 4">
            <a:extLst>
              <a:ext uri="{FF2B5EF4-FFF2-40B4-BE49-F238E27FC236}">
                <a16:creationId xmlns:a16="http://schemas.microsoft.com/office/drawing/2014/main" id="{1F7542FB-EEC5-943F-214E-963D74D47340}"/>
              </a:ext>
            </a:extLst>
          </p:cNvPr>
          <p:cNvGrpSpPr/>
          <p:nvPr/>
        </p:nvGrpSpPr>
        <p:grpSpPr>
          <a:xfrm>
            <a:off x="1866515" y="1835949"/>
            <a:ext cx="5544662" cy="2052848"/>
            <a:chOff x="1866515" y="1835949"/>
            <a:chExt cx="5544662" cy="2052848"/>
          </a:xfrm>
        </p:grpSpPr>
        <p:sp>
          <p:nvSpPr>
            <p:cNvPr id="18475" name="Freeform 18474">
              <a:extLst>
                <a:ext uri="{FF2B5EF4-FFF2-40B4-BE49-F238E27FC236}">
                  <a16:creationId xmlns:a16="http://schemas.microsoft.com/office/drawing/2014/main" id="{9A6E4A7B-5121-CFFE-0F69-E1BA15EC6944}"/>
                </a:ext>
              </a:extLst>
            </p:cNvPr>
            <p:cNvSpPr>
              <a:spLocks/>
            </p:cNvSpPr>
            <p:nvPr/>
          </p:nvSpPr>
          <p:spPr bwMode="auto">
            <a:xfrm>
              <a:off x="1866515" y="2135123"/>
              <a:ext cx="5544662" cy="1753673"/>
            </a:xfrm>
            <a:custGeom>
              <a:avLst/>
              <a:gdLst>
                <a:gd name="T0" fmla="*/ 3 w 574"/>
                <a:gd name="T1" fmla="*/ 269 h 275"/>
                <a:gd name="T2" fmla="*/ 7 w 574"/>
                <a:gd name="T3" fmla="*/ 265 h 275"/>
                <a:gd name="T4" fmla="*/ 18 w 574"/>
                <a:gd name="T5" fmla="*/ 262 h 275"/>
                <a:gd name="T6" fmla="*/ 27 w 574"/>
                <a:gd name="T7" fmla="*/ 257 h 275"/>
                <a:gd name="T8" fmla="*/ 31 w 574"/>
                <a:gd name="T9" fmla="*/ 251 h 275"/>
                <a:gd name="T10" fmla="*/ 39 w 574"/>
                <a:gd name="T11" fmla="*/ 246 h 275"/>
                <a:gd name="T12" fmla="*/ 49 w 574"/>
                <a:gd name="T13" fmla="*/ 238 h 275"/>
                <a:gd name="T14" fmla="*/ 53 w 574"/>
                <a:gd name="T15" fmla="*/ 233 h 275"/>
                <a:gd name="T16" fmla="*/ 58 w 574"/>
                <a:gd name="T17" fmla="*/ 227 h 275"/>
                <a:gd name="T18" fmla="*/ 69 w 574"/>
                <a:gd name="T19" fmla="*/ 220 h 275"/>
                <a:gd name="T20" fmla="*/ 72 w 574"/>
                <a:gd name="T21" fmla="*/ 216 h 275"/>
                <a:gd name="T22" fmla="*/ 84 w 574"/>
                <a:gd name="T23" fmla="*/ 209 h 275"/>
                <a:gd name="T24" fmla="*/ 86 w 574"/>
                <a:gd name="T25" fmla="*/ 203 h 275"/>
                <a:gd name="T26" fmla="*/ 94 w 574"/>
                <a:gd name="T27" fmla="*/ 198 h 275"/>
                <a:gd name="T28" fmla="*/ 104 w 574"/>
                <a:gd name="T29" fmla="*/ 191 h 275"/>
                <a:gd name="T30" fmla="*/ 108 w 574"/>
                <a:gd name="T31" fmla="*/ 188 h 275"/>
                <a:gd name="T32" fmla="*/ 119 w 574"/>
                <a:gd name="T33" fmla="*/ 182 h 275"/>
                <a:gd name="T34" fmla="*/ 126 w 574"/>
                <a:gd name="T35" fmla="*/ 177 h 275"/>
                <a:gd name="T36" fmla="*/ 130 w 574"/>
                <a:gd name="T37" fmla="*/ 173 h 275"/>
                <a:gd name="T38" fmla="*/ 145 w 574"/>
                <a:gd name="T39" fmla="*/ 170 h 275"/>
                <a:gd name="T40" fmla="*/ 160 w 574"/>
                <a:gd name="T41" fmla="*/ 164 h 275"/>
                <a:gd name="T42" fmla="*/ 178 w 574"/>
                <a:gd name="T43" fmla="*/ 159 h 275"/>
                <a:gd name="T44" fmla="*/ 190 w 574"/>
                <a:gd name="T45" fmla="*/ 155 h 275"/>
                <a:gd name="T46" fmla="*/ 207 w 574"/>
                <a:gd name="T47" fmla="*/ 149 h 275"/>
                <a:gd name="T48" fmla="*/ 223 w 574"/>
                <a:gd name="T49" fmla="*/ 142 h 275"/>
                <a:gd name="T50" fmla="*/ 239 w 574"/>
                <a:gd name="T51" fmla="*/ 140 h 275"/>
                <a:gd name="T52" fmla="*/ 242 w 574"/>
                <a:gd name="T53" fmla="*/ 137 h 275"/>
                <a:gd name="T54" fmla="*/ 263 w 574"/>
                <a:gd name="T55" fmla="*/ 130 h 275"/>
                <a:gd name="T56" fmla="*/ 276 w 574"/>
                <a:gd name="T57" fmla="*/ 121 h 275"/>
                <a:gd name="T58" fmla="*/ 284 w 574"/>
                <a:gd name="T59" fmla="*/ 116 h 275"/>
                <a:gd name="T60" fmla="*/ 294 w 574"/>
                <a:gd name="T61" fmla="*/ 110 h 275"/>
                <a:gd name="T62" fmla="*/ 301 w 574"/>
                <a:gd name="T63" fmla="*/ 106 h 275"/>
                <a:gd name="T64" fmla="*/ 307 w 574"/>
                <a:gd name="T65" fmla="*/ 99 h 275"/>
                <a:gd name="T66" fmla="*/ 323 w 574"/>
                <a:gd name="T67" fmla="*/ 94 h 275"/>
                <a:gd name="T68" fmla="*/ 333 w 574"/>
                <a:gd name="T69" fmla="*/ 87 h 275"/>
                <a:gd name="T70" fmla="*/ 345 w 574"/>
                <a:gd name="T71" fmla="*/ 82 h 275"/>
                <a:gd name="T72" fmla="*/ 355 w 574"/>
                <a:gd name="T73" fmla="*/ 79 h 275"/>
                <a:gd name="T74" fmla="*/ 375 w 574"/>
                <a:gd name="T75" fmla="*/ 73 h 275"/>
                <a:gd name="T76" fmla="*/ 386 w 574"/>
                <a:gd name="T77" fmla="*/ 67 h 275"/>
                <a:gd name="T78" fmla="*/ 398 w 574"/>
                <a:gd name="T79" fmla="*/ 61 h 275"/>
                <a:gd name="T80" fmla="*/ 409 w 574"/>
                <a:gd name="T81" fmla="*/ 56 h 275"/>
                <a:gd name="T82" fmla="*/ 425 w 574"/>
                <a:gd name="T83" fmla="*/ 53 h 275"/>
                <a:gd name="T84" fmla="*/ 437 w 574"/>
                <a:gd name="T85" fmla="*/ 45 h 275"/>
                <a:gd name="T86" fmla="*/ 463 w 574"/>
                <a:gd name="T87" fmla="*/ 42 h 275"/>
                <a:gd name="T88" fmla="*/ 473 w 574"/>
                <a:gd name="T89" fmla="*/ 38 h 275"/>
                <a:gd name="T90" fmla="*/ 484 w 574"/>
                <a:gd name="T91" fmla="*/ 36 h 275"/>
                <a:gd name="T92" fmla="*/ 505 w 574"/>
                <a:gd name="T93" fmla="*/ 31 h 275"/>
                <a:gd name="T94" fmla="*/ 518 w 574"/>
                <a:gd name="T95" fmla="*/ 25 h 275"/>
                <a:gd name="T96" fmla="*/ 526 w 574"/>
                <a:gd name="T97" fmla="*/ 16 h 275"/>
                <a:gd name="T98" fmla="*/ 540 w 574"/>
                <a:gd name="T99" fmla="*/ 11 h 275"/>
                <a:gd name="T100" fmla="*/ 559 w 574"/>
                <a:gd name="T101" fmla="*/ 5 h 275"/>
                <a:gd name="T102" fmla="*/ 563 w 574"/>
                <a:gd name="T103" fmla="*/ 5 h 275"/>
                <a:gd name="T104" fmla="*/ 565 w 574"/>
                <a:gd name="T105" fmla="*/ 5 h 275"/>
                <a:gd name="T106" fmla="*/ 567 w 574"/>
                <a:gd name="T107" fmla="*/ 5 h 275"/>
                <a:gd name="T108" fmla="*/ 569 w 574"/>
                <a:gd name="T109" fmla="*/ 3 h 275"/>
                <a:gd name="T110" fmla="*/ 570 w 574"/>
                <a:gd name="T111" fmla="*/ 3 h 275"/>
                <a:gd name="T112" fmla="*/ 571 w 574"/>
                <a:gd name="T113" fmla="*/ 3 h 275"/>
                <a:gd name="T114" fmla="*/ 573 w 574"/>
                <a:gd name="T115" fmla="*/ 3 h 275"/>
                <a:gd name="T116" fmla="*/ 574 w 574"/>
                <a:gd name="T11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4" h="275">
                  <a:moveTo>
                    <a:pt x="0" y="275"/>
                  </a:moveTo>
                  <a:lnTo>
                    <a:pt x="2" y="275"/>
                  </a:lnTo>
                  <a:lnTo>
                    <a:pt x="2" y="273"/>
                  </a:lnTo>
                  <a:lnTo>
                    <a:pt x="2" y="273"/>
                  </a:lnTo>
                  <a:lnTo>
                    <a:pt x="2" y="272"/>
                  </a:lnTo>
                  <a:lnTo>
                    <a:pt x="3" y="272"/>
                  </a:lnTo>
                  <a:lnTo>
                    <a:pt x="3" y="269"/>
                  </a:lnTo>
                  <a:lnTo>
                    <a:pt x="4" y="269"/>
                  </a:lnTo>
                  <a:lnTo>
                    <a:pt x="4" y="269"/>
                  </a:lnTo>
                  <a:lnTo>
                    <a:pt x="5" y="269"/>
                  </a:lnTo>
                  <a:lnTo>
                    <a:pt x="5" y="267"/>
                  </a:lnTo>
                  <a:lnTo>
                    <a:pt x="6" y="267"/>
                  </a:lnTo>
                  <a:lnTo>
                    <a:pt x="6" y="265"/>
                  </a:lnTo>
                  <a:lnTo>
                    <a:pt x="7" y="265"/>
                  </a:lnTo>
                  <a:lnTo>
                    <a:pt x="7" y="265"/>
                  </a:lnTo>
                  <a:lnTo>
                    <a:pt x="7" y="265"/>
                  </a:lnTo>
                  <a:lnTo>
                    <a:pt x="7" y="264"/>
                  </a:lnTo>
                  <a:lnTo>
                    <a:pt x="13" y="264"/>
                  </a:lnTo>
                  <a:lnTo>
                    <a:pt x="13" y="262"/>
                  </a:lnTo>
                  <a:lnTo>
                    <a:pt x="18" y="262"/>
                  </a:lnTo>
                  <a:lnTo>
                    <a:pt x="18" y="262"/>
                  </a:lnTo>
                  <a:lnTo>
                    <a:pt x="24" y="262"/>
                  </a:lnTo>
                  <a:lnTo>
                    <a:pt x="24" y="261"/>
                  </a:lnTo>
                  <a:lnTo>
                    <a:pt x="26" y="261"/>
                  </a:lnTo>
                  <a:lnTo>
                    <a:pt x="26" y="259"/>
                  </a:lnTo>
                  <a:lnTo>
                    <a:pt x="27" y="259"/>
                  </a:lnTo>
                  <a:lnTo>
                    <a:pt x="27" y="257"/>
                  </a:lnTo>
                  <a:lnTo>
                    <a:pt x="27" y="257"/>
                  </a:lnTo>
                  <a:lnTo>
                    <a:pt x="27" y="254"/>
                  </a:lnTo>
                  <a:lnTo>
                    <a:pt x="29" y="254"/>
                  </a:lnTo>
                  <a:lnTo>
                    <a:pt x="29" y="253"/>
                  </a:lnTo>
                  <a:lnTo>
                    <a:pt x="29" y="253"/>
                  </a:lnTo>
                  <a:lnTo>
                    <a:pt x="29" y="253"/>
                  </a:lnTo>
                  <a:lnTo>
                    <a:pt x="31" y="253"/>
                  </a:lnTo>
                  <a:lnTo>
                    <a:pt x="31" y="251"/>
                  </a:lnTo>
                  <a:lnTo>
                    <a:pt x="33" y="251"/>
                  </a:lnTo>
                  <a:lnTo>
                    <a:pt x="33" y="249"/>
                  </a:lnTo>
                  <a:lnTo>
                    <a:pt x="33" y="249"/>
                  </a:lnTo>
                  <a:lnTo>
                    <a:pt x="33" y="248"/>
                  </a:lnTo>
                  <a:lnTo>
                    <a:pt x="38" y="248"/>
                  </a:lnTo>
                  <a:lnTo>
                    <a:pt x="38" y="246"/>
                  </a:lnTo>
                  <a:lnTo>
                    <a:pt x="39" y="246"/>
                  </a:lnTo>
                  <a:lnTo>
                    <a:pt x="39" y="243"/>
                  </a:lnTo>
                  <a:lnTo>
                    <a:pt x="44" y="243"/>
                  </a:lnTo>
                  <a:lnTo>
                    <a:pt x="44" y="241"/>
                  </a:lnTo>
                  <a:lnTo>
                    <a:pt x="48" y="241"/>
                  </a:lnTo>
                  <a:lnTo>
                    <a:pt x="48" y="240"/>
                  </a:lnTo>
                  <a:lnTo>
                    <a:pt x="49" y="240"/>
                  </a:lnTo>
                  <a:lnTo>
                    <a:pt x="49" y="238"/>
                  </a:lnTo>
                  <a:lnTo>
                    <a:pt x="51" y="238"/>
                  </a:lnTo>
                  <a:lnTo>
                    <a:pt x="51" y="237"/>
                  </a:lnTo>
                  <a:lnTo>
                    <a:pt x="52" y="237"/>
                  </a:lnTo>
                  <a:lnTo>
                    <a:pt x="52" y="235"/>
                  </a:lnTo>
                  <a:lnTo>
                    <a:pt x="52" y="235"/>
                  </a:lnTo>
                  <a:lnTo>
                    <a:pt x="52" y="233"/>
                  </a:lnTo>
                  <a:lnTo>
                    <a:pt x="53" y="233"/>
                  </a:lnTo>
                  <a:lnTo>
                    <a:pt x="53" y="232"/>
                  </a:lnTo>
                  <a:lnTo>
                    <a:pt x="55" y="232"/>
                  </a:lnTo>
                  <a:lnTo>
                    <a:pt x="55" y="230"/>
                  </a:lnTo>
                  <a:lnTo>
                    <a:pt x="55" y="230"/>
                  </a:lnTo>
                  <a:lnTo>
                    <a:pt x="55" y="229"/>
                  </a:lnTo>
                  <a:lnTo>
                    <a:pt x="58" y="229"/>
                  </a:lnTo>
                  <a:lnTo>
                    <a:pt x="58" y="227"/>
                  </a:lnTo>
                  <a:lnTo>
                    <a:pt x="59" y="227"/>
                  </a:lnTo>
                  <a:lnTo>
                    <a:pt x="59" y="225"/>
                  </a:lnTo>
                  <a:lnTo>
                    <a:pt x="61" y="225"/>
                  </a:lnTo>
                  <a:lnTo>
                    <a:pt x="61" y="224"/>
                  </a:lnTo>
                  <a:lnTo>
                    <a:pt x="68" y="224"/>
                  </a:lnTo>
                  <a:lnTo>
                    <a:pt x="68" y="220"/>
                  </a:lnTo>
                  <a:lnTo>
                    <a:pt x="69" y="220"/>
                  </a:lnTo>
                  <a:lnTo>
                    <a:pt x="69" y="219"/>
                  </a:lnTo>
                  <a:lnTo>
                    <a:pt x="70" y="219"/>
                  </a:lnTo>
                  <a:lnTo>
                    <a:pt x="70" y="219"/>
                  </a:lnTo>
                  <a:lnTo>
                    <a:pt x="71" y="219"/>
                  </a:lnTo>
                  <a:lnTo>
                    <a:pt x="71" y="217"/>
                  </a:lnTo>
                  <a:lnTo>
                    <a:pt x="72" y="217"/>
                  </a:lnTo>
                  <a:lnTo>
                    <a:pt x="72" y="216"/>
                  </a:lnTo>
                  <a:lnTo>
                    <a:pt x="76" y="216"/>
                  </a:lnTo>
                  <a:lnTo>
                    <a:pt x="76" y="214"/>
                  </a:lnTo>
                  <a:lnTo>
                    <a:pt x="77" y="214"/>
                  </a:lnTo>
                  <a:lnTo>
                    <a:pt x="77" y="211"/>
                  </a:lnTo>
                  <a:lnTo>
                    <a:pt x="81" y="211"/>
                  </a:lnTo>
                  <a:lnTo>
                    <a:pt x="81" y="209"/>
                  </a:lnTo>
                  <a:lnTo>
                    <a:pt x="84" y="209"/>
                  </a:lnTo>
                  <a:lnTo>
                    <a:pt x="84" y="208"/>
                  </a:lnTo>
                  <a:lnTo>
                    <a:pt x="85" y="208"/>
                  </a:lnTo>
                  <a:lnTo>
                    <a:pt x="85" y="206"/>
                  </a:lnTo>
                  <a:lnTo>
                    <a:pt x="85" y="206"/>
                  </a:lnTo>
                  <a:lnTo>
                    <a:pt x="85" y="204"/>
                  </a:lnTo>
                  <a:lnTo>
                    <a:pt x="86" y="204"/>
                  </a:lnTo>
                  <a:lnTo>
                    <a:pt x="86" y="203"/>
                  </a:lnTo>
                  <a:lnTo>
                    <a:pt x="87" y="203"/>
                  </a:lnTo>
                  <a:lnTo>
                    <a:pt x="87" y="201"/>
                  </a:lnTo>
                  <a:lnTo>
                    <a:pt x="89" y="201"/>
                  </a:lnTo>
                  <a:lnTo>
                    <a:pt x="89" y="200"/>
                  </a:lnTo>
                  <a:lnTo>
                    <a:pt x="94" y="200"/>
                  </a:lnTo>
                  <a:lnTo>
                    <a:pt x="94" y="198"/>
                  </a:lnTo>
                  <a:lnTo>
                    <a:pt x="94" y="198"/>
                  </a:lnTo>
                  <a:lnTo>
                    <a:pt x="94" y="198"/>
                  </a:lnTo>
                  <a:lnTo>
                    <a:pt x="98" y="198"/>
                  </a:lnTo>
                  <a:lnTo>
                    <a:pt x="98" y="196"/>
                  </a:lnTo>
                  <a:lnTo>
                    <a:pt x="103" y="196"/>
                  </a:lnTo>
                  <a:lnTo>
                    <a:pt x="103" y="195"/>
                  </a:lnTo>
                  <a:lnTo>
                    <a:pt x="104" y="195"/>
                  </a:lnTo>
                  <a:lnTo>
                    <a:pt x="104" y="191"/>
                  </a:lnTo>
                  <a:lnTo>
                    <a:pt x="105" y="191"/>
                  </a:lnTo>
                  <a:lnTo>
                    <a:pt x="105" y="190"/>
                  </a:lnTo>
                  <a:lnTo>
                    <a:pt x="106" y="190"/>
                  </a:lnTo>
                  <a:lnTo>
                    <a:pt x="106" y="188"/>
                  </a:lnTo>
                  <a:lnTo>
                    <a:pt x="107" y="188"/>
                  </a:lnTo>
                  <a:lnTo>
                    <a:pt x="107" y="188"/>
                  </a:lnTo>
                  <a:lnTo>
                    <a:pt x="108" y="188"/>
                  </a:lnTo>
                  <a:lnTo>
                    <a:pt x="108" y="187"/>
                  </a:lnTo>
                  <a:lnTo>
                    <a:pt x="108" y="187"/>
                  </a:lnTo>
                  <a:lnTo>
                    <a:pt x="108" y="185"/>
                  </a:lnTo>
                  <a:lnTo>
                    <a:pt x="114" y="185"/>
                  </a:lnTo>
                  <a:lnTo>
                    <a:pt x="114" y="183"/>
                  </a:lnTo>
                  <a:lnTo>
                    <a:pt x="119" y="183"/>
                  </a:lnTo>
                  <a:lnTo>
                    <a:pt x="119" y="182"/>
                  </a:lnTo>
                  <a:lnTo>
                    <a:pt x="121" y="182"/>
                  </a:lnTo>
                  <a:lnTo>
                    <a:pt x="121" y="182"/>
                  </a:lnTo>
                  <a:lnTo>
                    <a:pt x="124" y="182"/>
                  </a:lnTo>
                  <a:lnTo>
                    <a:pt x="124" y="180"/>
                  </a:lnTo>
                  <a:lnTo>
                    <a:pt x="126" y="180"/>
                  </a:lnTo>
                  <a:lnTo>
                    <a:pt x="126" y="177"/>
                  </a:lnTo>
                  <a:lnTo>
                    <a:pt x="126" y="177"/>
                  </a:lnTo>
                  <a:lnTo>
                    <a:pt x="126" y="175"/>
                  </a:lnTo>
                  <a:lnTo>
                    <a:pt x="127" y="175"/>
                  </a:lnTo>
                  <a:lnTo>
                    <a:pt x="127" y="175"/>
                  </a:lnTo>
                  <a:lnTo>
                    <a:pt x="129" y="175"/>
                  </a:lnTo>
                  <a:lnTo>
                    <a:pt x="129" y="173"/>
                  </a:lnTo>
                  <a:lnTo>
                    <a:pt x="130" y="173"/>
                  </a:lnTo>
                  <a:lnTo>
                    <a:pt x="130" y="173"/>
                  </a:lnTo>
                  <a:lnTo>
                    <a:pt x="135" y="173"/>
                  </a:lnTo>
                  <a:lnTo>
                    <a:pt x="135" y="173"/>
                  </a:lnTo>
                  <a:lnTo>
                    <a:pt x="137" y="173"/>
                  </a:lnTo>
                  <a:lnTo>
                    <a:pt x="137" y="172"/>
                  </a:lnTo>
                  <a:lnTo>
                    <a:pt x="144" y="172"/>
                  </a:lnTo>
                  <a:lnTo>
                    <a:pt x="144" y="170"/>
                  </a:lnTo>
                  <a:lnTo>
                    <a:pt x="145" y="170"/>
                  </a:lnTo>
                  <a:lnTo>
                    <a:pt x="145" y="169"/>
                  </a:lnTo>
                  <a:lnTo>
                    <a:pt x="153" y="169"/>
                  </a:lnTo>
                  <a:lnTo>
                    <a:pt x="153" y="167"/>
                  </a:lnTo>
                  <a:lnTo>
                    <a:pt x="156" y="167"/>
                  </a:lnTo>
                  <a:lnTo>
                    <a:pt x="156" y="165"/>
                  </a:lnTo>
                  <a:lnTo>
                    <a:pt x="160" y="165"/>
                  </a:lnTo>
                  <a:lnTo>
                    <a:pt x="160" y="164"/>
                  </a:lnTo>
                  <a:lnTo>
                    <a:pt x="162" y="164"/>
                  </a:lnTo>
                  <a:lnTo>
                    <a:pt x="162" y="162"/>
                  </a:lnTo>
                  <a:lnTo>
                    <a:pt x="163" y="162"/>
                  </a:lnTo>
                  <a:lnTo>
                    <a:pt x="163" y="160"/>
                  </a:lnTo>
                  <a:lnTo>
                    <a:pt x="167" y="160"/>
                  </a:lnTo>
                  <a:lnTo>
                    <a:pt x="167" y="159"/>
                  </a:lnTo>
                  <a:lnTo>
                    <a:pt x="178" y="159"/>
                  </a:lnTo>
                  <a:lnTo>
                    <a:pt x="178" y="157"/>
                  </a:lnTo>
                  <a:lnTo>
                    <a:pt x="180" y="157"/>
                  </a:lnTo>
                  <a:lnTo>
                    <a:pt x="180" y="155"/>
                  </a:lnTo>
                  <a:lnTo>
                    <a:pt x="188" y="155"/>
                  </a:lnTo>
                  <a:lnTo>
                    <a:pt x="188" y="155"/>
                  </a:lnTo>
                  <a:lnTo>
                    <a:pt x="190" y="155"/>
                  </a:lnTo>
                  <a:lnTo>
                    <a:pt x="190" y="155"/>
                  </a:lnTo>
                  <a:lnTo>
                    <a:pt x="191" y="155"/>
                  </a:lnTo>
                  <a:lnTo>
                    <a:pt x="191" y="154"/>
                  </a:lnTo>
                  <a:lnTo>
                    <a:pt x="192" y="154"/>
                  </a:lnTo>
                  <a:lnTo>
                    <a:pt x="192" y="152"/>
                  </a:lnTo>
                  <a:lnTo>
                    <a:pt x="205" y="152"/>
                  </a:lnTo>
                  <a:lnTo>
                    <a:pt x="205" y="149"/>
                  </a:lnTo>
                  <a:lnTo>
                    <a:pt x="207" y="149"/>
                  </a:lnTo>
                  <a:lnTo>
                    <a:pt x="207" y="147"/>
                  </a:lnTo>
                  <a:lnTo>
                    <a:pt x="216" y="147"/>
                  </a:lnTo>
                  <a:lnTo>
                    <a:pt x="216" y="145"/>
                  </a:lnTo>
                  <a:lnTo>
                    <a:pt x="219" y="145"/>
                  </a:lnTo>
                  <a:lnTo>
                    <a:pt x="219" y="144"/>
                  </a:lnTo>
                  <a:lnTo>
                    <a:pt x="223" y="144"/>
                  </a:lnTo>
                  <a:lnTo>
                    <a:pt x="223" y="142"/>
                  </a:lnTo>
                  <a:lnTo>
                    <a:pt x="228" y="142"/>
                  </a:lnTo>
                  <a:lnTo>
                    <a:pt x="228" y="142"/>
                  </a:lnTo>
                  <a:lnTo>
                    <a:pt x="229" y="142"/>
                  </a:lnTo>
                  <a:lnTo>
                    <a:pt x="229" y="140"/>
                  </a:lnTo>
                  <a:lnTo>
                    <a:pt x="235" y="140"/>
                  </a:lnTo>
                  <a:lnTo>
                    <a:pt x="235" y="140"/>
                  </a:lnTo>
                  <a:lnTo>
                    <a:pt x="239" y="140"/>
                  </a:lnTo>
                  <a:lnTo>
                    <a:pt x="239" y="139"/>
                  </a:lnTo>
                  <a:lnTo>
                    <a:pt x="241" y="139"/>
                  </a:lnTo>
                  <a:lnTo>
                    <a:pt x="241" y="137"/>
                  </a:lnTo>
                  <a:lnTo>
                    <a:pt x="242" y="137"/>
                  </a:lnTo>
                  <a:lnTo>
                    <a:pt x="242" y="137"/>
                  </a:lnTo>
                  <a:lnTo>
                    <a:pt x="242" y="137"/>
                  </a:lnTo>
                  <a:lnTo>
                    <a:pt x="242" y="137"/>
                  </a:lnTo>
                  <a:lnTo>
                    <a:pt x="256" y="137"/>
                  </a:lnTo>
                  <a:lnTo>
                    <a:pt x="256" y="135"/>
                  </a:lnTo>
                  <a:lnTo>
                    <a:pt x="259" y="135"/>
                  </a:lnTo>
                  <a:lnTo>
                    <a:pt x="259" y="132"/>
                  </a:lnTo>
                  <a:lnTo>
                    <a:pt x="260" y="132"/>
                  </a:lnTo>
                  <a:lnTo>
                    <a:pt x="260" y="130"/>
                  </a:lnTo>
                  <a:lnTo>
                    <a:pt x="263" y="130"/>
                  </a:lnTo>
                  <a:lnTo>
                    <a:pt x="263" y="128"/>
                  </a:lnTo>
                  <a:lnTo>
                    <a:pt x="269" y="128"/>
                  </a:lnTo>
                  <a:lnTo>
                    <a:pt x="269" y="125"/>
                  </a:lnTo>
                  <a:lnTo>
                    <a:pt x="270" y="125"/>
                  </a:lnTo>
                  <a:lnTo>
                    <a:pt x="270" y="123"/>
                  </a:lnTo>
                  <a:lnTo>
                    <a:pt x="276" y="123"/>
                  </a:lnTo>
                  <a:lnTo>
                    <a:pt x="276" y="121"/>
                  </a:lnTo>
                  <a:lnTo>
                    <a:pt x="278" y="121"/>
                  </a:lnTo>
                  <a:lnTo>
                    <a:pt x="278" y="120"/>
                  </a:lnTo>
                  <a:lnTo>
                    <a:pt x="279" y="120"/>
                  </a:lnTo>
                  <a:lnTo>
                    <a:pt x="279" y="118"/>
                  </a:lnTo>
                  <a:lnTo>
                    <a:pt x="284" y="118"/>
                  </a:lnTo>
                  <a:lnTo>
                    <a:pt x="284" y="116"/>
                  </a:lnTo>
                  <a:lnTo>
                    <a:pt x="284" y="116"/>
                  </a:lnTo>
                  <a:lnTo>
                    <a:pt x="284" y="115"/>
                  </a:lnTo>
                  <a:lnTo>
                    <a:pt x="286" y="115"/>
                  </a:lnTo>
                  <a:lnTo>
                    <a:pt x="286" y="113"/>
                  </a:lnTo>
                  <a:lnTo>
                    <a:pt x="288" y="113"/>
                  </a:lnTo>
                  <a:lnTo>
                    <a:pt x="288" y="111"/>
                  </a:lnTo>
                  <a:lnTo>
                    <a:pt x="294" y="111"/>
                  </a:lnTo>
                  <a:lnTo>
                    <a:pt x="294" y="110"/>
                  </a:lnTo>
                  <a:lnTo>
                    <a:pt x="294" y="110"/>
                  </a:lnTo>
                  <a:lnTo>
                    <a:pt x="294" y="110"/>
                  </a:lnTo>
                  <a:lnTo>
                    <a:pt x="297" y="110"/>
                  </a:lnTo>
                  <a:lnTo>
                    <a:pt x="297" y="108"/>
                  </a:lnTo>
                  <a:lnTo>
                    <a:pt x="299" y="108"/>
                  </a:lnTo>
                  <a:lnTo>
                    <a:pt x="299" y="106"/>
                  </a:lnTo>
                  <a:lnTo>
                    <a:pt x="301" y="106"/>
                  </a:lnTo>
                  <a:lnTo>
                    <a:pt x="301" y="104"/>
                  </a:lnTo>
                  <a:lnTo>
                    <a:pt x="306" y="104"/>
                  </a:lnTo>
                  <a:lnTo>
                    <a:pt x="306" y="103"/>
                  </a:lnTo>
                  <a:lnTo>
                    <a:pt x="307" y="103"/>
                  </a:lnTo>
                  <a:lnTo>
                    <a:pt x="307" y="101"/>
                  </a:lnTo>
                  <a:lnTo>
                    <a:pt x="307" y="101"/>
                  </a:lnTo>
                  <a:lnTo>
                    <a:pt x="307" y="99"/>
                  </a:lnTo>
                  <a:lnTo>
                    <a:pt x="309" y="99"/>
                  </a:lnTo>
                  <a:lnTo>
                    <a:pt x="309" y="98"/>
                  </a:lnTo>
                  <a:lnTo>
                    <a:pt x="310" y="98"/>
                  </a:lnTo>
                  <a:lnTo>
                    <a:pt x="310" y="96"/>
                  </a:lnTo>
                  <a:lnTo>
                    <a:pt x="312" y="96"/>
                  </a:lnTo>
                  <a:lnTo>
                    <a:pt x="312" y="94"/>
                  </a:lnTo>
                  <a:lnTo>
                    <a:pt x="323" y="94"/>
                  </a:lnTo>
                  <a:lnTo>
                    <a:pt x="323" y="92"/>
                  </a:lnTo>
                  <a:lnTo>
                    <a:pt x="327" y="92"/>
                  </a:lnTo>
                  <a:lnTo>
                    <a:pt x="327" y="91"/>
                  </a:lnTo>
                  <a:lnTo>
                    <a:pt x="332" y="91"/>
                  </a:lnTo>
                  <a:lnTo>
                    <a:pt x="332" y="89"/>
                  </a:lnTo>
                  <a:lnTo>
                    <a:pt x="333" y="89"/>
                  </a:lnTo>
                  <a:lnTo>
                    <a:pt x="333" y="87"/>
                  </a:lnTo>
                  <a:lnTo>
                    <a:pt x="334" y="87"/>
                  </a:lnTo>
                  <a:lnTo>
                    <a:pt x="334" y="86"/>
                  </a:lnTo>
                  <a:lnTo>
                    <a:pt x="337" y="86"/>
                  </a:lnTo>
                  <a:lnTo>
                    <a:pt x="337" y="84"/>
                  </a:lnTo>
                  <a:lnTo>
                    <a:pt x="338" y="84"/>
                  </a:lnTo>
                  <a:lnTo>
                    <a:pt x="338" y="82"/>
                  </a:lnTo>
                  <a:lnTo>
                    <a:pt x="345" y="82"/>
                  </a:lnTo>
                  <a:lnTo>
                    <a:pt x="345" y="80"/>
                  </a:lnTo>
                  <a:lnTo>
                    <a:pt x="348" y="80"/>
                  </a:lnTo>
                  <a:lnTo>
                    <a:pt x="348" y="79"/>
                  </a:lnTo>
                  <a:lnTo>
                    <a:pt x="355" y="79"/>
                  </a:lnTo>
                  <a:lnTo>
                    <a:pt x="355" y="79"/>
                  </a:lnTo>
                  <a:lnTo>
                    <a:pt x="355" y="79"/>
                  </a:lnTo>
                  <a:lnTo>
                    <a:pt x="355" y="79"/>
                  </a:lnTo>
                  <a:lnTo>
                    <a:pt x="358" y="79"/>
                  </a:lnTo>
                  <a:lnTo>
                    <a:pt x="358" y="77"/>
                  </a:lnTo>
                  <a:lnTo>
                    <a:pt x="373" y="77"/>
                  </a:lnTo>
                  <a:lnTo>
                    <a:pt x="373" y="75"/>
                  </a:lnTo>
                  <a:lnTo>
                    <a:pt x="373" y="75"/>
                  </a:lnTo>
                  <a:lnTo>
                    <a:pt x="373" y="73"/>
                  </a:lnTo>
                  <a:lnTo>
                    <a:pt x="375" y="73"/>
                  </a:lnTo>
                  <a:lnTo>
                    <a:pt x="375" y="72"/>
                  </a:lnTo>
                  <a:lnTo>
                    <a:pt x="384" y="72"/>
                  </a:lnTo>
                  <a:lnTo>
                    <a:pt x="384" y="68"/>
                  </a:lnTo>
                  <a:lnTo>
                    <a:pt x="384" y="68"/>
                  </a:lnTo>
                  <a:lnTo>
                    <a:pt x="384" y="67"/>
                  </a:lnTo>
                  <a:lnTo>
                    <a:pt x="386" y="67"/>
                  </a:lnTo>
                  <a:lnTo>
                    <a:pt x="386" y="67"/>
                  </a:lnTo>
                  <a:lnTo>
                    <a:pt x="386" y="67"/>
                  </a:lnTo>
                  <a:lnTo>
                    <a:pt x="386" y="65"/>
                  </a:lnTo>
                  <a:lnTo>
                    <a:pt x="395" y="65"/>
                  </a:lnTo>
                  <a:lnTo>
                    <a:pt x="395" y="63"/>
                  </a:lnTo>
                  <a:lnTo>
                    <a:pt x="398" y="63"/>
                  </a:lnTo>
                  <a:lnTo>
                    <a:pt x="398" y="61"/>
                  </a:lnTo>
                  <a:lnTo>
                    <a:pt x="398" y="61"/>
                  </a:lnTo>
                  <a:lnTo>
                    <a:pt x="398" y="60"/>
                  </a:lnTo>
                  <a:lnTo>
                    <a:pt x="406" y="60"/>
                  </a:lnTo>
                  <a:lnTo>
                    <a:pt x="406" y="60"/>
                  </a:lnTo>
                  <a:lnTo>
                    <a:pt x="407" y="60"/>
                  </a:lnTo>
                  <a:lnTo>
                    <a:pt x="407" y="58"/>
                  </a:lnTo>
                  <a:lnTo>
                    <a:pt x="409" y="58"/>
                  </a:lnTo>
                  <a:lnTo>
                    <a:pt x="409" y="56"/>
                  </a:lnTo>
                  <a:lnTo>
                    <a:pt x="414" y="56"/>
                  </a:lnTo>
                  <a:lnTo>
                    <a:pt x="414" y="54"/>
                  </a:lnTo>
                  <a:lnTo>
                    <a:pt x="415" y="54"/>
                  </a:lnTo>
                  <a:lnTo>
                    <a:pt x="415" y="54"/>
                  </a:lnTo>
                  <a:lnTo>
                    <a:pt x="421" y="54"/>
                  </a:lnTo>
                  <a:lnTo>
                    <a:pt x="421" y="53"/>
                  </a:lnTo>
                  <a:lnTo>
                    <a:pt x="425" y="53"/>
                  </a:lnTo>
                  <a:lnTo>
                    <a:pt x="425" y="51"/>
                  </a:lnTo>
                  <a:lnTo>
                    <a:pt x="427" y="51"/>
                  </a:lnTo>
                  <a:lnTo>
                    <a:pt x="427" y="49"/>
                  </a:lnTo>
                  <a:lnTo>
                    <a:pt x="435" y="49"/>
                  </a:lnTo>
                  <a:lnTo>
                    <a:pt x="435" y="47"/>
                  </a:lnTo>
                  <a:lnTo>
                    <a:pt x="437" y="47"/>
                  </a:lnTo>
                  <a:lnTo>
                    <a:pt x="437" y="45"/>
                  </a:lnTo>
                  <a:lnTo>
                    <a:pt x="449" y="45"/>
                  </a:lnTo>
                  <a:lnTo>
                    <a:pt x="449" y="44"/>
                  </a:lnTo>
                  <a:lnTo>
                    <a:pt x="456" y="44"/>
                  </a:lnTo>
                  <a:lnTo>
                    <a:pt x="456" y="42"/>
                  </a:lnTo>
                  <a:lnTo>
                    <a:pt x="457" y="42"/>
                  </a:lnTo>
                  <a:lnTo>
                    <a:pt x="457" y="42"/>
                  </a:lnTo>
                  <a:lnTo>
                    <a:pt x="463" y="42"/>
                  </a:lnTo>
                  <a:lnTo>
                    <a:pt x="463" y="42"/>
                  </a:lnTo>
                  <a:lnTo>
                    <a:pt x="464" y="42"/>
                  </a:lnTo>
                  <a:lnTo>
                    <a:pt x="464" y="40"/>
                  </a:lnTo>
                  <a:lnTo>
                    <a:pt x="468" y="40"/>
                  </a:lnTo>
                  <a:lnTo>
                    <a:pt x="468" y="38"/>
                  </a:lnTo>
                  <a:lnTo>
                    <a:pt x="473" y="38"/>
                  </a:lnTo>
                  <a:lnTo>
                    <a:pt x="473" y="38"/>
                  </a:lnTo>
                  <a:lnTo>
                    <a:pt x="476" y="38"/>
                  </a:lnTo>
                  <a:lnTo>
                    <a:pt x="476" y="36"/>
                  </a:lnTo>
                  <a:lnTo>
                    <a:pt x="477" y="36"/>
                  </a:lnTo>
                  <a:lnTo>
                    <a:pt x="477" y="36"/>
                  </a:lnTo>
                  <a:lnTo>
                    <a:pt x="477" y="36"/>
                  </a:lnTo>
                  <a:lnTo>
                    <a:pt x="477" y="36"/>
                  </a:lnTo>
                  <a:lnTo>
                    <a:pt x="484" y="36"/>
                  </a:lnTo>
                  <a:lnTo>
                    <a:pt x="484" y="35"/>
                  </a:lnTo>
                  <a:lnTo>
                    <a:pt x="492" y="35"/>
                  </a:lnTo>
                  <a:lnTo>
                    <a:pt x="492" y="33"/>
                  </a:lnTo>
                  <a:lnTo>
                    <a:pt x="501" y="33"/>
                  </a:lnTo>
                  <a:lnTo>
                    <a:pt x="501" y="33"/>
                  </a:lnTo>
                  <a:lnTo>
                    <a:pt x="505" y="33"/>
                  </a:lnTo>
                  <a:lnTo>
                    <a:pt x="505" y="31"/>
                  </a:lnTo>
                  <a:lnTo>
                    <a:pt x="509" y="31"/>
                  </a:lnTo>
                  <a:lnTo>
                    <a:pt x="509" y="29"/>
                  </a:lnTo>
                  <a:lnTo>
                    <a:pt x="511" y="29"/>
                  </a:lnTo>
                  <a:lnTo>
                    <a:pt x="511" y="27"/>
                  </a:lnTo>
                  <a:lnTo>
                    <a:pt x="512" y="27"/>
                  </a:lnTo>
                  <a:lnTo>
                    <a:pt x="512" y="25"/>
                  </a:lnTo>
                  <a:lnTo>
                    <a:pt x="518" y="25"/>
                  </a:lnTo>
                  <a:lnTo>
                    <a:pt x="518" y="24"/>
                  </a:lnTo>
                  <a:lnTo>
                    <a:pt x="519" y="24"/>
                  </a:lnTo>
                  <a:lnTo>
                    <a:pt x="519" y="22"/>
                  </a:lnTo>
                  <a:lnTo>
                    <a:pt x="524" y="22"/>
                  </a:lnTo>
                  <a:lnTo>
                    <a:pt x="524" y="20"/>
                  </a:lnTo>
                  <a:lnTo>
                    <a:pt x="526" y="20"/>
                  </a:lnTo>
                  <a:lnTo>
                    <a:pt x="526" y="16"/>
                  </a:lnTo>
                  <a:lnTo>
                    <a:pt x="532" y="16"/>
                  </a:lnTo>
                  <a:lnTo>
                    <a:pt x="532" y="14"/>
                  </a:lnTo>
                  <a:lnTo>
                    <a:pt x="533" y="14"/>
                  </a:lnTo>
                  <a:lnTo>
                    <a:pt x="533" y="12"/>
                  </a:lnTo>
                  <a:lnTo>
                    <a:pt x="535" y="12"/>
                  </a:lnTo>
                  <a:lnTo>
                    <a:pt x="535" y="11"/>
                  </a:lnTo>
                  <a:lnTo>
                    <a:pt x="540" y="11"/>
                  </a:lnTo>
                  <a:lnTo>
                    <a:pt x="540" y="11"/>
                  </a:lnTo>
                  <a:lnTo>
                    <a:pt x="543" y="11"/>
                  </a:lnTo>
                  <a:lnTo>
                    <a:pt x="543" y="9"/>
                  </a:lnTo>
                  <a:lnTo>
                    <a:pt x="555" y="9"/>
                  </a:lnTo>
                  <a:lnTo>
                    <a:pt x="555" y="9"/>
                  </a:lnTo>
                  <a:lnTo>
                    <a:pt x="559" y="9"/>
                  </a:lnTo>
                  <a:lnTo>
                    <a:pt x="559" y="5"/>
                  </a:lnTo>
                  <a:lnTo>
                    <a:pt x="560" y="5"/>
                  </a:lnTo>
                  <a:lnTo>
                    <a:pt x="560" y="5"/>
                  </a:lnTo>
                  <a:lnTo>
                    <a:pt x="562" y="5"/>
                  </a:lnTo>
                  <a:lnTo>
                    <a:pt x="562" y="5"/>
                  </a:lnTo>
                  <a:lnTo>
                    <a:pt x="563" y="5"/>
                  </a:lnTo>
                  <a:lnTo>
                    <a:pt x="563" y="5"/>
                  </a:lnTo>
                  <a:lnTo>
                    <a:pt x="563" y="5"/>
                  </a:lnTo>
                  <a:lnTo>
                    <a:pt x="563" y="5"/>
                  </a:lnTo>
                  <a:lnTo>
                    <a:pt x="563" y="5"/>
                  </a:lnTo>
                  <a:lnTo>
                    <a:pt x="563" y="5"/>
                  </a:lnTo>
                  <a:lnTo>
                    <a:pt x="564" y="5"/>
                  </a:lnTo>
                  <a:lnTo>
                    <a:pt x="564" y="5"/>
                  </a:lnTo>
                  <a:lnTo>
                    <a:pt x="565" y="5"/>
                  </a:lnTo>
                  <a:lnTo>
                    <a:pt x="565" y="5"/>
                  </a:lnTo>
                  <a:lnTo>
                    <a:pt x="565" y="5"/>
                  </a:lnTo>
                  <a:lnTo>
                    <a:pt x="565" y="5"/>
                  </a:lnTo>
                  <a:lnTo>
                    <a:pt x="566" y="5"/>
                  </a:lnTo>
                  <a:lnTo>
                    <a:pt x="566" y="5"/>
                  </a:lnTo>
                  <a:lnTo>
                    <a:pt x="567" y="5"/>
                  </a:lnTo>
                  <a:lnTo>
                    <a:pt x="567" y="5"/>
                  </a:lnTo>
                  <a:lnTo>
                    <a:pt x="567" y="5"/>
                  </a:lnTo>
                  <a:lnTo>
                    <a:pt x="567" y="5"/>
                  </a:lnTo>
                  <a:lnTo>
                    <a:pt x="567" y="5"/>
                  </a:lnTo>
                  <a:lnTo>
                    <a:pt x="567" y="5"/>
                  </a:lnTo>
                  <a:lnTo>
                    <a:pt x="569" y="5"/>
                  </a:lnTo>
                  <a:lnTo>
                    <a:pt x="569" y="3"/>
                  </a:lnTo>
                  <a:lnTo>
                    <a:pt x="569" y="3"/>
                  </a:lnTo>
                  <a:lnTo>
                    <a:pt x="569" y="3"/>
                  </a:lnTo>
                  <a:lnTo>
                    <a:pt x="569" y="3"/>
                  </a:lnTo>
                  <a:lnTo>
                    <a:pt x="569" y="3"/>
                  </a:lnTo>
                  <a:lnTo>
                    <a:pt x="570" y="3"/>
                  </a:lnTo>
                  <a:lnTo>
                    <a:pt x="570" y="3"/>
                  </a:lnTo>
                  <a:lnTo>
                    <a:pt x="570" y="3"/>
                  </a:lnTo>
                  <a:lnTo>
                    <a:pt x="570" y="3"/>
                  </a:lnTo>
                  <a:lnTo>
                    <a:pt x="570" y="3"/>
                  </a:lnTo>
                  <a:lnTo>
                    <a:pt x="570" y="3"/>
                  </a:lnTo>
                  <a:lnTo>
                    <a:pt x="571" y="3"/>
                  </a:lnTo>
                  <a:lnTo>
                    <a:pt x="571" y="3"/>
                  </a:lnTo>
                  <a:lnTo>
                    <a:pt x="571" y="3"/>
                  </a:lnTo>
                  <a:lnTo>
                    <a:pt x="571" y="3"/>
                  </a:lnTo>
                  <a:lnTo>
                    <a:pt x="571" y="3"/>
                  </a:lnTo>
                  <a:lnTo>
                    <a:pt x="571" y="3"/>
                  </a:lnTo>
                  <a:lnTo>
                    <a:pt x="572" y="3"/>
                  </a:lnTo>
                  <a:lnTo>
                    <a:pt x="572" y="3"/>
                  </a:lnTo>
                  <a:lnTo>
                    <a:pt x="572" y="3"/>
                  </a:lnTo>
                  <a:lnTo>
                    <a:pt x="572" y="3"/>
                  </a:lnTo>
                  <a:lnTo>
                    <a:pt x="572" y="3"/>
                  </a:lnTo>
                  <a:lnTo>
                    <a:pt x="572" y="3"/>
                  </a:lnTo>
                  <a:lnTo>
                    <a:pt x="573" y="3"/>
                  </a:lnTo>
                  <a:lnTo>
                    <a:pt x="573" y="3"/>
                  </a:lnTo>
                  <a:lnTo>
                    <a:pt x="573" y="3"/>
                  </a:lnTo>
                  <a:lnTo>
                    <a:pt x="573" y="3"/>
                  </a:lnTo>
                  <a:lnTo>
                    <a:pt x="573" y="3"/>
                  </a:lnTo>
                  <a:lnTo>
                    <a:pt x="573"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76" name="Freeform 18475">
              <a:extLst>
                <a:ext uri="{FF2B5EF4-FFF2-40B4-BE49-F238E27FC236}">
                  <a16:creationId xmlns:a16="http://schemas.microsoft.com/office/drawing/2014/main" id="{47B5525E-20B0-9A0E-2FAE-B19987372A6D}"/>
                </a:ext>
              </a:extLst>
            </p:cNvPr>
            <p:cNvSpPr>
              <a:spLocks/>
            </p:cNvSpPr>
            <p:nvPr/>
          </p:nvSpPr>
          <p:spPr bwMode="auto">
            <a:xfrm>
              <a:off x="1866515" y="1835949"/>
              <a:ext cx="5544662" cy="2052848"/>
            </a:xfrm>
            <a:custGeom>
              <a:avLst/>
              <a:gdLst>
                <a:gd name="T0" fmla="*/ 8 w 574"/>
                <a:gd name="T1" fmla="*/ 320 h 322"/>
                <a:gd name="T2" fmla="*/ 12 w 574"/>
                <a:gd name="T3" fmla="*/ 314 h 322"/>
                <a:gd name="T4" fmla="*/ 18 w 574"/>
                <a:gd name="T5" fmla="*/ 308 h 322"/>
                <a:gd name="T6" fmla="*/ 24 w 574"/>
                <a:gd name="T7" fmla="*/ 303 h 322"/>
                <a:gd name="T8" fmla="*/ 30 w 574"/>
                <a:gd name="T9" fmla="*/ 297 h 322"/>
                <a:gd name="T10" fmla="*/ 35 w 574"/>
                <a:gd name="T11" fmla="*/ 291 h 322"/>
                <a:gd name="T12" fmla="*/ 43 w 574"/>
                <a:gd name="T13" fmla="*/ 286 h 322"/>
                <a:gd name="T14" fmla="*/ 46 w 574"/>
                <a:gd name="T15" fmla="*/ 283 h 322"/>
                <a:gd name="T16" fmla="*/ 51 w 574"/>
                <a:gd name="T17" fmla="*/ 277 h 322"/>
                <a:gd name="T18" fmla="*/ 58 w 574"/>
                <a:gd name="T19" fmla="*/ 269 h 322"/>
                <a:gd name="T20" fmla="*/ 59 w 574"/>
                <a:gd name="T21" fmla="*/ 266 h 322"/>
                <a:gd name="T22" fmla="*/ 62 w 574"/>
                <a:gd name="T23" fmla="*/ 263 h 322"/>
                <a:gd name="T24" fmla="*/ 67 w 574"/>
                <a:gd name="T25" fmla="*/ 258 h 322"/>
                <a:gd name="T26" fmla="*/ 77 w 574"/>
                <a:gd name="T27" fmla="*/ 252 h 322"/>
                <a:gd name="T28" fmla="*/ 80 w 574"/>
                <a:gd name="T29" fmla="*/ 245 h 322"/>
                <a:gd name="T30" fmla="*/ 84 w 574"/>
                <a:gd name="T31" fmla="*/ 242 h 322"/>
                <a:gd name="T32" fmla="*/ 88 w 574"/>
                <a:gd name="T33" fmla="*/ 234 h 322"/>
                <a:gd name="T34" fmla="*/ 92 w 574"/>
                <a:gd name="T35" fmla="*/ 229 h 322"/>
                <a:gd name="T36" fmla="*/ 97 w 574"/>
                <a:gd name="T37" fmla="*/ 224 h 322"/>
                <a:gd name="T38" fmla="*/ 104 w 574"/>
                <a:gd name="T39" fmla="*/ 218 h 322"/>
                <a:gd name="T40" fmla="*/ 114 w 574"/>
                <a:gd name="T41" fmla="*/ 211 h 322"/>
                <a:gd name="T42" fmla="*/ 116 w 574"/>
                <a:gd name="T43" fmla="*/ 211 h 322"/>
                <a:gd name="T44" fmla="*/ 124 w 574"/>
                <a:gd name="T45" fmla="*/ 205 h 322"/>
                <a:gd name="T46" fmla="*/ 127 w 574"/>
                <a:gd name="T47" fmla="*/ 201 h 322"/>
                <a:gd name="T48" fmla="*/ 134 w 574"/>
                <a:gd name="T49" fmla="*/ 195 h 322"/>
                <a:gd name="T50" fmla="*/ 140 w 574"/>
                <a:gd name="T51" fmla="*/ 188 h 322"/>
                <a:gd name="T52" fmla="*/ 146 w 574"/>
                <a:gd name="T53" fmla="*/ 185 h 322"/>
                <a:gd name="T54" fmla="*/ 151 w 574"/>
                <a:gd name="T55" fmla="*/ 178 h 322"/>
                <a:gd name="T56" fmla="*/ 158 w 574"/>
                <a:gd name="T57" fmla="*/ 171 h 322"/>
                <a:gd name="T58" fmla="*/ 169 w 574"/>
                <a:gd name="T59" fmla="*/ 166 h 322"/>
                <a:gd name="T60" fmla="*/ 178 w 574"/>
                <a:gd name="T61" fmla="*/ 159 h 322"/>
                <a:gd name="T62" fmla="*/ 187 w 574"/>
                <a:gd name="T63" fmla="*/ 154 h 322"/>
                <a:gd name="T64" fmla="*/ 197 w 574"/>
                <a:gd name="T65" fmla="*/ 149 h 322"/>
                <a:gd name="T66" fmla="*/ 201 w 574"/>
                <a:gd name="T67" fmla="*/ 142 h 322"/>
                <a:gd name="T68" fmla="*/ 211 w 574"/>
                <a:gd name="T69" fmla="*/ 137 h 322"/>
                <a:gd name="T70" fmla="*/ 220 w 574"/>
                <a:gd name="T71" fmla="*/ 130 h 322"/>
                <a:gd name="T72" fmla="*/ 225 w 574"/>
                <a:gd name="T73" fmla="*/ 123 h 322"/>
                <a:gd name="T74" fmla="*/ 233 w 574"/>
                <a:gd name="T75" fmla="*/ 118 h 322"/>
                <a:gd name="T76" fmla="*/ 242 w 574"/>
                <a:gd name="T77" fmla="*/ 110 h 322"/>
                <a:gd name="T78" fmla="*/ 254 w 574"/>
                <a:gd name="T79" fmla="*/ 103 h 322"/>
                <a:gd name="T80" fmla="*/ 266 w 574"/>
                <a:gd name="T81" fmla="*/ 96 h 322"/>
                <a:gd name="T82" fmla="*/ 278 w 574"/>
                <a:gd name="T83" fmla="*/ 91 h 322"/>
                <a:gd name="T84" fmla="*/ 285 w 574"/>
                <a:gd name="T85" fmla="*/ 84 h 322"/>
                <a:gd name="T86" fmla="*/ 308 w 574"/>
                <a:gd name="T87" fmla="*/ 77 h 322"/>
                <a:gd name="T88" fmla="*/ 329 w 574"/>
                <a:gd name="T89" fmla="*/ 72 h 322"/>
                <a:gd name="T90" fmla="*/ 339 w 574"/>
                <a:gd name="T91" fmla="*/ 66 h 322"/>
                <a:gd name="T92" fmla="*/ 347 w 574"/>
                <a:gd name="T93" fmla="*/ 61 h 322"/>
                <a:gd name="T94" fmla="*/ 361 w 574"/>
                <a:gd name="T95" fmla="*/ 57 h 322"/>
                <a:gd name="T96" fmla="*/ 375 w 574"/>
                <a:gd name="T97" fmla="*/ 52 h 322"/>
                <a:gd name="T98" fmla="*/ 399 w 574"/>
                <a:gd name="T99" fmla="*/ 44 h 322"/>
                <a:gd name="T100" fmla="*/ 410 w 574"/>
                <a:gd name="T101" fmla="*/ 37 h 322"/>
                <a:gd name="T102" fmla="*/ 435 w 574"/>
                <a:gd name="T103" fmla="*/ 29 h 322"/>
                <a:gd name="T104" fmla="*/ 457 w 574"/>
                <a:gd name="T105" fmla="*/ 25 h 322"/>
                <a:gd name="T106" fmla="*/ 477 w 574"/>
                <a:gd name="T107" fmla="*/ 20 h 322"/>
                <a:gd name="T108" fmla="*/ 494 w 574"/>
                <a:gd name="T109" fmla="*/ 14 h 322"/>
                <a:gd name="T110" fmla="*/ 540 w 574"/>
                <a:gd name="T111" fmla="*/ 6 h 322"/>
                <a:gd name="T112" fmla="*/ 562 w 574"/>
                <a:gd name="T113" fmla="*/ 2 h 322"/>
                <a:gd name="T114" fmla="*/ 574 w 574"/>
                <a:gd name="T11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4" h="322">
                  <a:moveTo>
                    <a:pt x="0" y="322"/>
                  </a:moveTo>
                  <a:lnTo>
                    <a:pt x="0" y="322"/>
                  </a:lnTo>
                  <a:lnTo>
                    <a:pt x="0" y="322"/>
                  </a:lnTo>
                  <a:lnTo>
                    <a:pt x="3" y="322"/>
                  </a:lnTo>
                  <a:lnTo>
                    <a:pt x="3" y="322"/>
                  </a:lnTo>
                  <a:lnTo>
                    <a:pt x="4" y="322"/>
                  </a:lnTo>
                  <a:lnTo>
                    <a:pt x="4" y="320"/>
                  </a:lnTo>
                  <a:lnTo>
                    <a:pt x="8" y="320"/>
                  </a:lnTo>
                  <a:lnTo>
                    <a:pt x="8" y="319"/>
                  </a:lnTo>
                  <a:lnTo>
                    <a:pt x="9" y="319"/>
                  </a:lnTo>
                  <a:lnTo>
                    <a:pt x="9" y="317"/>
                  </a:lnTo>
                  <a:lnTo>
                    <a:pt x="10" y="317"/>
                  </a:lnTo>
                  <a:lnTo>
                    <a:pt x="10" y="316"/>
                  </a:lnTo>
                  <a:lnTo>
                    <a:pt x="12" y="316"/>
                  </a:lnTo>
                  <a:lnTo>
                    <a:pt x="12" y="314"/>
                  </a:lnTo>
                  <a:lnTo>
                    <a:pt x="12" y="314"/>
                  </a:lnTo>
                  <a:lnTo>
                    <a:pt x="12" y="313"/>
                  </a:lnTo>
                  <a:lnTo>
                    <a:pt x="14" y="313"/>
                  </a:lnTo>
                  <a:lnTo>
                    <a:pt x="14" y="311"/>
                  </a:lnTo>
                  <a:lnTo>
                    <a:pt x="17" y="311"/>
                  </a:lnTo>
                  <a:lnTo>
                    <a:pt x="17" y="310"/>
                  </a:lnTo>
                  <a:lnTo>
                    <a:pt x="17" y="310"/>
                  </a:lnTo>
                  <a:lnTo>
                    <a:pt x="17" y="308"/>
                  </a:lnTo>
                  <a:lnTo>
                    <a:pt x="18" y="308"/>
                  </a:lnTo>
                  <a:lnTo>
                    <a:pt x="18" y="307"/>
                  </a:lnTo>
                  <a:lnTo>
                    <a:pt x="20" y="307"/>
                  </a:lnTo>
                  <a:lnTo>
                    <a:pt x="20" y="307"/>
                  </a:lnTo>
                  <a:lnTo>
                    <a:pt x="21" y="307"/>
                  </a:lnTo>
                  <a:lnTo>
                    <a:pt x="21" y="305"/>
                  </a:lnTo>
                  <a:lnTo>
                    <a:pt x="23" y="305"/>
                  </a:lnTo>
                  <a:lnTo>
                    <a:pt x="23" y="303"/>
                  </a:lnTo>
                  <a:lnTo>
                    <a:pt x="24" y="303"/>
                  </a:lnTo>
                  <a:lnTo>
                    <a:pt x="24" y="302"/>
                  </a:lnTo>
                  <a:lnTo>
                    <a:pt x="25" y="302"/>
                  </a:lnTo>
                  <a:lnTo>
                    <a:pt x="25" y="300"/>
                  </a:lnTo>
                  <a:lnTo>
                    <a:pt x="26" y="300"/>
                  </a:lnTo>
                  <a:lnTo>
                    <a:pt x="26" y="299"/>
                  </a:lnTo>
                  <a:lnTo>
                    <a:pt x="29" y="299"/>
                  </a:lnTo>
                  <a:lnTo>
                    <a:pt x="29" y="297"/>
                  </a:lnTo>
                  <a:lnTo>
                    <a:pt x="30" y="297"/>
                  </a:lnTo>
                  <a:lnTo>
                    <a:pt x="30" y="296"/>
                  </a:lnTo>
                  <a:lnTo>
                    <a:pt x="31" y="296"/>
                  </a:lnTo>
                  <a:lnTo>
                    <a:pt x="31" y="294"/>
                  </a:lnTo>
                  <a:lnTo>
                    <a:pt x="32" y="294"/>
                  </a:lnTo>
                  <a:lnTo>
                    <a:pt x="32" y="293"/>
                  </a:lnTo>
                  <a:lnTo>
                    <a:pt x="34" y="293"/>
                  </a:lnTo>
                  <a:lnTo>
                    <a:pt x="34" y="291"/>
                  </a:lnTo>
                  <a:lnTo>
                    <a:pt x="35" y="291"/>
                  </a:lnTo>
                  <a:lnTo>
                    <a:pt x="35" y="289"/>
                  </a:lnTo>
                  <a:lnTo>
                    <a:pt x="35" y="289"/>
                  </a:lnTo>
                  <a:lnTo>
                    <a:pt x="35" y="289"/>
                  </a:lnTo>
                  <a:lnTo>
                    <a:pt x="36" y="289"/>
                  </a:lnTo>
                  <a:lnTo>
                    <a:pt x="36" y="288"/>
                  </a:lnTo>
                  <a:lnTo>
                    <a:pt x="38" y="288"/>
                  </a:lnTo>
                  <a:lnTo>
                    <a:pt x="38" y="286"/>
                  </a:lnTo>
                  <a:lnTo>
                    <a:pt x="43" y="286"/>
                  </a:lnTo>
                  <a:lnTo>
                    <a:pt x="43" y="285"/>
                  </a:lnTo>
                  <a:lnTo>
                    <a:pt x="44" y="285"/>
                  </a:lnTo>
                  <a:lnTo>
                    <a:pt x="44" y="285"/>
                  </a:lnTo>
                  <a:lnTo>
                    <a:pt x="45" y="285"/>
                  </a:lnTo>
                  <a:lnTo>
                    <a:pt x="45" y="283"/>
                  </a:lnTo>
                  <a:lnTo>
                    <a:pt x="46" y="283"/>
                  </a:lnTo>
                  <a:lnTo>
                    <a:pt x="46" y="283"/>
                  </a:lnTo>
                  <a:lnTo>
                    <a:pt x="46" y="283"/>
                  </a:lnTo>
                  <a:lnTo>
                    <a:pt x="46" y="282"/>
                  </a:lnTo>
                  <a:lnTo>
                    <a:pt x="47" y="282"/>
                  </a:lnTo>
                  <a:lnTo>
                    <a:pt x="47" y="280"/>
                  </a:lnTo>
                  <a:lnTo>
                    <a:pt x="49" y="280"/>
                  </a:lnTo>
                  <a:lnTo>
                    <a:pt x="49" y="279"/>
                  </a:lnTo>
                  <a:lnTo>
                    <a:pt x="51" y="279"/>
                  </a:lnTo>
                  <a:lnTo>
                    <a:pt x="51" y="277"/>
                  </a:lnTo>
                  <a:lnTo>
                    <a:pt x="51" y="277"/>
                  </a:lnTo>
                  <a:lnTo>
                    <a:pt x="51" y="274"/>
                  </a:lnTo>
                  <a:lnTo>
                    <a:pt x="52" y="274"/>
                  </a:lnTo>
                  <a:lnTo>
                    <a:pt x="52" y="272"/>
                  </a:lnTo>
                  <a:lnTo>
                    <a:pt x="54" y="272"/>
                  </a:lnTo>
                  <a:lnTo>
                    <a:pt x="54" y="271"/>
                  </a:lnTo>
                  <a:lnTo>
                    <a:pt x="56" y="271"/>
                  </a:lnTo>
                  <a:lnTo>
                    <a:pt x="56" y="269"/>
                  </a:lnTo>
                  <a:lnTo>
                    <a:pt x="58" y="269"/>
                  </a:lnTo>
                  <a:lnTo>
                    <a:pt x="58" y="269"/>
                  </a:lnTo>
                  <a:lnTo>
                    <a:pt x="58" y="269"/>
                  </a:lnTo>
                  <a:lnTo>
                    <a:pt x="58" y="268"/>
                  </a:lnTo>
                  <a:lnTo>
                    <a:pt x="58" y="268"/>
                  </a:lnTo>
                  <a:lnTo>
                    <a:pt x="58" y="268"/>
                  </a:lnTo>
                  <a:lnTo>
                    <a:pt x="59" y="268"/>
                  </a:lnTo>
                  <a:lnTo>
                    <a:pt x="59" y="266"/>
                  </a:lnTo>
                  <a:lnTo>
                    <a:pt x="59" y="266"/>
                  </a:lnTo>
                  <a:lnTo>
                    <a:pt x="59" y="266"/>
                  </a:lnTo>
                  <a:lnTo>
                    <a:pt x="59" y="266"/>
                  </a:lnTo>
                  <a:lnTo>
                    <a:pt x="59" y="264"/>
                  </a:lnTo>
                  <a:lnTo>
                    <a:pt x="60" y="264"/>
                  </a:lnTo>
                  <a:lnTo>
                    <a:pt x="60" y="263"/>
                  </a:lnTo>
                  <a:lnTo>
                    <a:pt x="60" y="263"/>
                  </a:lnTo>
                  <a:lnTo>
                    <a:pt x="60" y="263"/>
                  </a:lnTo>
                  <a:lnTo>
                    <a:pt x="62" y="263"/>
                  </a:lnTo>
                  <a:lnTo>
                    <a:pt x="62" y="261"/>
                  </a:lnTo>
                  <a:lnTo>
                    <a:pt x="62" y="261"/>
                  </a:lnTo>
                  <a:lnTo>
                    <a:pt x="62" y="261"/>
                  </a:lnTo>
                  <a:lnTo>
                    <a:pt x="66" y="261"/>
                  </a:lnTo>
                  <a:lnTo>
                    <a:pt x="66" y="260"/>
                  </a:lnTo>
                  <a:lnTo>
                    <a:pt x="67" y="260"/>
                  </a:lnTo>
                  <a:lnTo>
                    <a:pt x="67" y="258"/>
                  </a:lnTo>
                  <a:lnTo>
                    <a:pt x="67" y="258"/>
                  </a:lnTo>
                  <a:lnTo>
                    <a:pt x="67" y="256"/>
                  </a:lnTo>
                  <a:lnTo>
                    <a:pt x="70" y="256"/>
                  </a:lnTo>
                  <a:lnTo>
                    <a:pt x="70" y="255"/>
                  </a:lnTo>
                  <a:lnTo>
                    <a:pt x="71" y="255"/>
                  </a:lnTo>
                  <a:lnTo>
                    <a:pt x="71" y="253"/>
                  </a:lnTo>
                  <a:lnTo>
                    <a:pt x="75" y="253"/>
                  </a:lnTo>
                  <a:lnTo>
                    <a:pt x="75" y="252"/>
                  </a:lnTo>
                  <a:lnTo>
                    <a:pt x="77" y="252"/>
                  </a:lnTo>
                  <a:lnTo>
                    <a:pt x="77" y="250"/>
                  </a:lnTo>
                  <a:lnTo>
                    <a:pt x="77" y="250"/>
                  </a:lnTo>
                  <a:lnTo>
                    <a:pt x="77" y="248"/>
                  </a:lnTo>
                  <a:lnTo>
                    <a:pt x="78" y="248"/>
                  </a:lnTo>
                  <a:lnTo>
                    <a:pt x="78" y="247"/>
                  </a:lnTo>
                  <a:lnTo>
                    <a:pt x="79" y="247"/>
                  </a:lnTo>
                  <a:lnTo>
                    <a:pt x="79" y="245"/>
                  </a:lnTo>
                  <a:lnTo>
                    <a:pt x="80" y="245"/>
                  </a:lnTo>
                  <a:lnTo>
                    <a:pt x="80" y="244"/>
                  </a:lnTo>
                  <a:lnTo>
                    <a:pt x="83" y="244"/>
                  </a:lnTo>
                  <a:lnTo>
                    <a:pt x="83" y="244"/>
                  </a:lnTo>
                  <a:lnTo>
                    <a:pt x="84" y="244"/>
                  </a:lnTo>
                  <a:lnTo>
                    <a:pt x="84" y="242"/>
                  </a:lnTo>
                  <a:lnTo>
                    <a:pt x="84" y="242"/>
                  </a:lnTo>
                  <a:lnTo>
                    <a:pt x="84" y="242"/>
                  </a:lnTo>
                  <a:lnTo>
                    <a:pt x="84" y="242"/>
                  </a:lnTo>
                  <a:lnTo>
                    <a:pt x="84" y="240"/>
                  </a:lnTo>
                  <a:lnTo>
                    <a:pt x="85" y="240"/>
                  </a:lnTo>
                  <a:lnTo>
                    <a:pt x="85" y="239"/>
                  </a:lnTo>
                  <a:lnTo>
                    <a:pt x="87" y="239"/>
                  </a:lnTo>
                  <a:lnTo>
                    <a:pt x="87" y="236"/>
                  </a:lnTo>
                  <a:lnTo>
                    <a:pt x="87" y="236"/>
                  </a:lnTo>
                  <a:lnTo>
                    <a:pt x="87" y="234"/>
                  </a:lnTo>
                  <a:lnTo>
                    <a:pt x="88" y="234"/>
                  </a:lnTo>
                  <a:lnTo>
                    <a:pt x="88" y="232"/>
                  </a:lnTo>
                  <a:lnTo>
                    <a:pt x="88" y="232"/>
                  </a:lnTo>
                  <a:lnTo>
                    <a:pt x="88" y="232"/>
                  </a:lnTo>
                  <a:lnTo>
                    <a:pt x="90" y="232"/>
                  </a:lnTo>
                  <a:lnTo>
                    <a:pt x="90" y="231"/>
                  </a:lnTo>
                  <a:lnTo>
                    <a:pt x="92" y="231"/>
                  </a:lnTo>
                  <a:lnTo>
                    <a:pt x="92" y="229"/>
                  </a:lnTo>
                  <a:lnTo>
                    <a:pt x="92" y="229"/>
                  </a:lnTo>
                  <a:lnTo>
                    <a:pt x="92" y="229"/>
                  </a:lnTo>
                  <a:lnTo>
                    <a:pt x="94" y="229"/>
                  </a:lnTo>
                  <a:lnTo>
                    <a:pt x="94" y="228"/>
                  </a:lnTo>
                  <a:lnTo>
                    <a:pt x="96" y="228"/>
                  </a:lnTo>
                  <a:lnTo>
                    <a:pt x="96" y="226"/>
                  </a:lnTo>
                  <a:lnTo>
                    <a:pt x="96" y="226"/>
                  </a:lnTo>
                  <a:lnTo>
                    <a:pt x="96" y="224"/>
                  </a:lnTo>
                  <a:lnTo>
                    <a:pt x="97" y="224"/>
                  </a:lnTo>
                  <a:lnTo>
                    <a:pt x="97" y="223"/>
                  </a:lnTo>
                  <a:lnTo>
                    <a:pt x="97" y="223"/>
                  </a:lnTo>
                  <a:lnTo>
                    <a:pt x="97" y="223"/>
                  </a:lnTo>
                  <a:lnTo>
                    <a:pt x="98" y="223"/>
                  </a:lnTo>
                  <a:lnTo>
                    <a:pt x="98" y="219"/>
                  </a:lnTo>
                  <a:lnTo>
                    <a:pt x="103" y="219"/>
                  </a:lnTo>
                  <a:lnTo>
                    <a:pt x="103" y="218"/>
                  </a:lnTo>
                  <a:lnTo>
                    <a:pt x="104" y="218"/>
                  </a:lnTo>
                  <a:lnTo>
                    <a:pt x="104" y="216"/>
                  </a:lnTo>
                  <a:lnTo>
                    <a:pt x="105" y="216"/>
                  </a:lnTo>
                  <a:lnTo>
                    <a:pt x="105" y="215"/>
                  </a:lnTo>
                  <a:lnTo>
                    <a:pt x="109" y="215"/>
                  </a:lnTo>
                  <a:lnTo>
                    <a:pt x="109" y="213"/>
                  </a:lnTo>
                  <a:lnTo>
                    <a:pt x="110" y="213"/>
                  </a:lnTo>
                  <a:lnTo>
                    <a:pt x="110" y="211"/>
                  </a:lnTo>
                  <a:lnTo>
                    <a:pt x="114" y="211"/>
                  </a:lnTo>
                  <a:lnTo>
                    <a:pt x="114" y="211"/>
                  </a:lnTo>
                  <a:lnTo>
                    <a:pt x="114" y="211"/>
                  </a:lnTo>
                  <a:lnTo>
                    <a:pt x="114" y="211"/>
                  </a:lnTo>
                  <a:lnTo>
                    <a:pt x="115" y="211"/>
                  </a:lnTo>
                  <a:lnTo>
                    <a:pt x="115" y="211"/>
                  </a:lnTo>
                  <a:lnTo>
                    <a:pt x="116" y="211"/>
                  </a:lnTo>
                  <a:lnTo>
                    <a:pt x="116" y="211"/>
                  </a:lnTo>
                  <a:lnTo>
                    <a:pt x="116" y="211"/>
                  </a:lnTo>
                  <a:lnTo>
                    <a:pt x="116" y="210"/>
                  </a:lnTo>
                  <a:lnTo>
                    <a:pt x="119" y="210"/>
                  </a:lnTo>
                  <a:lnTo>
                    <a:pt x="119" y="208"/>
                  </a:lnTo>
                  <a:lnTo>
                    <a:pt x="120" y="208"/>
                  </a:lnTo>
                  <a:lnTo>
                    <a:pt x="120" y="206"/>
                  </a:lnTo>
                  <a:lnTo>
                    <a:pt x="124" y="206"/>
                  </a:lnTo>
                  <a:lnTo>
                    <a:pt x="124" y="205"/>
                  </a:lnTo>
                  <a:lnTo>
                    <a:pt x="124" y="205"/>
                  </a:lnTo>
                  <a:lnTo>
                    <a:pt x="124" y="203"/>
                  </a:lnTo>
                  <a:lnTo>
                    <a:pt x="126" y="203"/>
                  </a:lnTo>
                  <a:lnTo>
                    <a:pt x="126" y="203"/>
                  </a:lnTo>
                  <a:lnTo>
                    <a:pt x="126" y="203"/>
                  </a:lnTo>
                  <a:lnTo>
                    <a:pt x="126" y="203"/>
                  </a:lnTo>
                  <a:lnTo>
                    <a:pt x="126" y="203"/>
                  </a:lnTo>
                  <a:lnTo>
                    <a:pt x="126" y="201"/>
                  </a:lnTo>
                  <a:lnTo>
                    <a:pt x="127" y="201"/>
                  </a:lnTo>
                  <a:lnTo>
                    <a:pt x="127" y="200"/>
                  </a:lnTo>
                  <a:lnTo>
                    <a:pt x="128" y="200"/>
                  </a:lnTo>
                  <a:lnTo>
                    <a:pt x="128" y="198"/>
                  </a:lnTo>
                  <a:lnTo>
                    <a:pt x="129" y="198"/>
                  </a:lnTo>
                  <a:lnTo>
                    <a:pt x="129" y="196"/>
                  </a:lnTo>
                  <a:lnTo>
                    <a:pt x="133" y="196"/>
                  </a:lnTo>
                  <a:lnTo>
                    <a:pt x="133" y="195"/>
                  </a:lnTo>
                  <a:lnTo>
                    <a:pt x="134" y="195"/>
                  </a:lnTo>
                  <a:lnTo>
                    <a:pt x="134" y="193"/>
                  </a:lnTo>
                  <a:lnTo>
                    <a:pt x="137" y="193"/>
                  </a:lnTo>
                  <a:lnTo>
                    <a:pt x="137" y="191"/>
                  </a:lnTo>
                  <a:lnTo>
                    <a:pt x="139" y="191"/>
                  </a:lnTo>
                  <a:lnTo>
                    <a:pt x="139" y="190"/>
                  </a:lnTo>
                  <a:lnTo>
                    <a:pt x="140" y="190"/>
                  </a:lnTo>
                  <a:lnTo>
                    <a:pt x="140" y="188"/>
                  </a:lnTo>
                  <a:lnTo>
                    <a:pt x="140" y="188"/>
                  </a:lnTo>
                  <a:lnTo>
                    <a:pt x="140" y="186"/>
                  </a:lnTo>
                  <a:lnTo>
                    <a:pt x="140" y="186"/>
                  </a:lnTo>
                  <a:lnTo>
                    <a:pt x="140" y="186"/>
                  </a:lnTo>
                  <a:lnTo>
                    <a:pt x="142" y="186"/>
                  </a:lnTo>
                  <a:lnTo>
                    <a:pt x="142" y="185"/>
                  </a:lnTo>
                  <a:lnTo>
                    <a:pt x="143" y="185"/>
                  </a:lnTo>
                  <a:lnTo>
                    <a:pt x="143" y="185"/>
                  </a:lnTo>
                  <a:lnTo>
                    <a:pt x="146" y="185"/>
                  </a:lnTo>
                  <a:lnTo>
                    <a:pt x="146" y="183"/>
                  </a:lnTo>
                  <a:lnTo>
                    <a:pt x="146" y="183"/>
                  </a:lnTo>
                  <a:lnTo>
                    <a:pt x="146" y="181"/>
                  </a:lnTo>
                  <a:lnTo>
                    <a:pt x="147" y="181"/>
                  </a:lnTo>
                  <a:lnTo>
                    <a:pt x="147" y="179"/>
                  </a:lnTo>
                  <a:lnTo>
                    <a:pt x="150" y="179"/>
                  </a:lnTo>
                  <a:lnTo>
                    <a:pt x="150" y="178"/>
                  </a:lnTo>
                  <a:lnTo>
                    <a:pt x="151" y="178"/>
                  </a:lnTo>
                  <a:lnTo>
                    <a:pt x="151" y="176"/>
                  </a:lnTo>
                  <a:lnTo>
                    <a:pt x="151" y="176"/>
                  </a:lnTo>
                  <a:lnTo>
                    <a:pt x="151" y="174"/>
                  </a:lnTo>
                  <a:lnTo>
                    <a:pt x="152" y="174"/>
                  </a:lnTo>
                  <a:lnTo>
                    <a:pt x="152" y="173"/>
                  </a:lnTo>
                  <a:lnTo>
                    <a:pt x="156" y="173"/>
                  </a:lnTo>
                  <a:lnTo>
                    <a:pt x="156" y="171"/>
                  </a:lnTo>
                  <a:lnTo>
                    <a:pt x="158" y="171"/>
                  </a:lnTo>
                  <a:lnTo>
                    <a:pt x="158" y="169"/>
                  </a:lnTo>
                  <a:lnTo>
                    <a:pt x="158" y="169"/>
                  </a:lnTo>
                  <a:lnTo>
                    <a:pt x="158" y="168"/>
                  </a:lnTo>
                  <a:lnTo>
                    <a:pt x="162" y="168"/>
                  </a:lnTo>
                  <a:lnTo>
                    <a:pt x="162" y="168"/>
                  </a:lnTo>
                  <a:lnTo>
                    <a:pt x="166" y="168"/>
                  </a:lnTo>
                  <a:lnTo>
                    <a:pt x="166" y="166"/>
                  </a:lnTo>
                  <a:lnTo>
                    <a:pt x="169" y="166"/>
                  </a:lnTo>
                  <a:lnTo>
                    <a:pt x="169" y="164"/>
                  </a:lnTo>
                  <a:lnTo>
                    <a:pt x="172" y="164"/>
                  </a:lnTo>
                  <a:lnTo>
                    <a:pt x="172" y="163"/>
                  </a:lnTo>
                  <a:lnTo>
                    <a:pt x="173" y="163"/>
                  </a:lnTo>
                  <a:lnTo>
                    <a:pt x="173" y="161"/>
                  </a:lnTo>
                  <a:lnTo>
                    <a:pt x="174" y="161"/>
                  </a:lnTo>
                  <a:lnTo>
                    <a:pt x="174" y="159"/>
                  </a:lnTo>
                  <a:lnTo>
                    <a:pt x="178" y="159"/>
                  </a:lnTo>
                  <a:lnTo>
                    <a:pt x="178" y="156"/>
                  </a:lnTo>
                  <a:lnTo>
                    <a:pt x="179" y="156"/>
                  </a:lnTo>
                  <a:lnTo>
                    <a:pt x="179" y="156"/>
                  </a:lnTo>
                  <a:lnTo>
                    <a:pt x="179" y="156"/>
                  </a:lnTo>
                  <a:lnTo>
                    <a:pt x="179" y="156"/>
                  </a:lnTo>
                  <a:lnTo>
                    <a:pt x="183" y="156"/>
                  </a:lnTo>
                  <a:lnTo>
                    <a:pt x="183" y="154"/>
                  </a:lnTo>
                  <a:lnTo>
                    <a:pt x="187" y="154"/>
                  </a:lnTo>
                  <a:lnTo>
                    <a:pt x="187" y="152"/>
                  </a:lnTo>
                  <a:lnTo>
                    <a:pt x="188" y="152"/>
                  </a:lnTo>
                  <a:lnTo>
                    <a:pt x="188" y="151"/>
                  </a:lnTo>
                  <a:lnTo>
                    <a:pt x="190" y="151"/>
                  </a:lnTo>
                  <a:lnTo>
                    <a:pt x="190" y="149"/>
                  </a:lnTo>
                  <a:lnTo>
                    <a:pt x="193" y="149"/>
                  </a:lnTo>
                  <a:lnTo>
                    <a:pt x="193" y="149"/>
                  </a:lnTo>
                  <a:lnTo>
                    <a:pt x="197" y="149"/>
                  </a:lnTo>
                  <a:lnTo>
                    <a:pt x="197" y="147"/>
                  </a:lnTo>
                  <a:lnTo>
                    <a:pt x="199" y="147"/>
                  </a:lnTo>
                  <a:lnTo>
                    <a:pt x="199" y="145"/>
                  </a:lnTo>
                  <a:lnTo>
                    <a:pt x="199" y="145"/>
                  </a:lnTo>
                  <a:lnTo>
                    <a:pt x="199" y="144"/>
                  </a:lnTo>
                  <a:lnTo>
                    <a:pt x="200" y="144"/>
                  </a:lnTo>
                  <a:lnTo>
                    <a:pt x="200" y="142"/>
                  </a:lnTo>
                  <a:lnTo>
                    <a:pt x="201" y="142"/>
                  </a:lnTo>
                  <a:lnTo>
                    <a:pt x="201" y="140"/>
                  </a:lnTo>
                  <a:lnTo>
                    <a:pt x="206" y="140"/>
                  </a:lnTo>
                  <a:lnTo>
                    <a:pt x="206" y="138"/>
                  </a:lnTo>
                  <a:lnTo>
                    <a:pt x="209" y="138"/>
                  </a:lnTo>
                  <a:lnTo>
                    <a:pt x="209" y="137"/>
                  </a:lnTo>
                  <a:lnTo>
                    <a:pt x="211" y="137"/>
                  </a:lnTo>
                  <a:lnTo>
                    <a:pt x="211" y="137"/>
                  </a:lnTo>
                  <a:lnTo>
                    <a:pt x="211" y="137"/>
                  </a:lnTo>
                  <a:lnTo>
                    <a:pt x="211" y="135"/>
                  </a:lnTo>
                  <a:lnTo>
                    <a:pt x="216" y="135"/>
                  </a:lnTo>
                  <a:lnTo>
                    <a:pt x="216" y="133"/>
                  </a:lnTo>
                  <a:lnTo>
                    <a:pt x="216" y="133"/>
                  </a:lnTo>
                  <a:lnTo>
                    <a:pt x="216" y="132"/>
                  </a:lnTo>
                  <a:lnTo>
                    <a:pt x="217" y="132"/>
                  </a:lnTo>
                  <a:lnTo>
                    <a:pt x="217" y="130"/>
                  </a:lnTo>
                  <a:lnTo>
                    <a:pt x="220" y="130"/>
                  </a:lnTo>
                  <a:lnTo>
                    <a:pt x="220" y="130"/>
                  </a:lnTo>
                  <a:lnTo>
                    <a:pt x="222" y="130"/>
                  </a:lnTo>
                  <a:lnTo>
                    <a:pt x="222" y="126"/>
                  </a:lnTo>
                  <a:lnTo>
                    <a:pt x="223" y="126"/>
                  </a:lnTo>
                  <a:lnTo>
                    <a:pt x="223" y="125"/>
                  </a:lnTo>
                  <a:lnTo>
                    <a:pt x="224" y="125"/>
                  </a:lnTo>
                  <a:lnTo>
                    <a:pt x="224" y="123"/>
                  </a:lnTo>
                  <a:lnTo>
                    <a:pt x="225" y="123"/>
                  </a:lnTo>
                  <a:lnTo>
                    <a:pt x="225" y="121"/>
                  </a:lnTo>
                  <a:lnTo>
                    <a:pt x="228" y="121"/>
                  </a:lnTo>
                  <a:lnTo>
                    <a:pt x="228" y="119"/>
                  </a:lnTo>
                  <a:lnTo>
                    <a:pt x="228" y="119"/>
                  </a:lnTo>
                  <a:lnTo>
                    <a:pt x="228" y="118"/>
                  </a:lnTo>
                  <a:lnTo>
                    <a:pt x="231" y="118"/>
                  </a:lnTo>
                  <a:lnTo>
                    <a:pt x="231" y="118"/>
                  </a:lnTo>
                  <a:lnTo>
                    <a:pt x="233" y="118"/>
                  </a:lnTo>
                  <a:lnTo>
                    <a:pt x="233" y="116"/>
                  </a:lnTo>
                  <a:lnTo>
                    <a:pt x="234" y="116"/>
                  </a:lnTo>
                  <a:lnTo>
                    <a:pt x="234" y="114"/>
                  </a:lnTo>
                  <a:lnTo>
                    <a:pt x="238" y="114"/>
                  </a:lnTo>
                  <a:lnTo>
                    <a:pt x="238" y="112"/>
                  </a:lnTo>
                  <a:lnTo>
                    <a:pt x="241" y="112"/>
                  </a:lnTo>
                  <a:lnTo>
                    <a:pt x="241" y="110"/>
                  </a:lnTo>
                  <a:lnTo>
                    <a:pt x="242" y="110"/>
                  </a:lnTo>
                  <a:lnTo>
                    <a:pt x="242" y="109"/>
                  </a:lnTo>
                  <a:lnTo>
                    <a:pt x="243" y="109"/>
                  </a:lnTo>
                  <a:lnTo>
                    <a:pt x="243" y="107"/>
                  </a:lnTo>
                  <a:lnTo>
                    <a:pt x="248" y="107"/>
                  </a:lnTo>
                  <a:lnTo>
                    <a:pt x="248" y="105"/>
                  </a:lnTo>
                  <a:lnTo>
                    <a:pt x="250" y="105"/>
                  </a:lnTo>
                  <a:lnTo>
                    <a:pt x="250" y="103"/>
                  </a:lnTo>
                  <a:lnTo>
                    <a:pt x="254" y="103"/>
                  </a:lnTo>
                  <a:lnTo>
                    <a:pt x="254" y="102"/>
                  </a:lnTo>
                  <a:lnTo>
                    <a:pt x="254" y="102"/>
                  </a:lnTo>
                  <a:lnTo>
                    <a:pt x="254" y="100"/>
                  </a:lnTo>
                  <a:lnTo>
                    <a:pt x="262" y="100"/>
                  </a:lnTo>
                  <a:lnTo>
                    <a:pt x="262" y="98"/>
                  </a:lnTo>
                  <a:lnTo>
                    <a:pt x="265" y="98"/>
                  </a:lnTo>
                  <a:lnTo>
                    <a:pt x="265" y="96"/>
                  </a:lnTo>
                  <a:lnTo>
                    <a:pt x="266" y="96"/>
                  </a:lnTo>
                  <a:lnTo>
                    <a:pt x="266" y="95"/>
                  </a:lnTo>
                  <a:lnTo>
                    <a:pt x="273" y="95"/>
                  </a:lnTo>
                  <a:lnTo>
                    <a:pt x="273" y="93"/>
                  </a:lnTo>
                  <a:lnTo>
                    <a:pt x="273" y="93"/>
                  </a:lnTo>
                  <a:lnTo>
                    <a:pt x="273" y="91"/>
                  </a:lnTo>
                  <a:lnTo>
                    <a:pt x="277" y="91"/>
                  </a:lnTo>
                  <a:lnTo>
                    <a:pt x="277" y="91"/>
                  </a:lnTo>
                  <a:lnTo>
                    <a:pt x="278" y="91"/>
                  </a:lnTo>
                  <a:lnTo>
                    <a:pt x="278" y="89"/>
                  </a:lnTo>
                  <a:lnTo>
                    <a:pt x="280" y="89"/>
                  </a:lnTo>
                  <a:lnTo>
                    <a:pt x="280" y="88"/>
                  </a:lnTo>
                  <a:lnTo>
                    <a:pt x="284" y="88"/>
                  </a:lnTo>
                  <a:lnTo>
                    <a:pt x="284" y="86"/>
                  </a:lnTo>
                  <a:lnTo>
                    <a:pt x="284" y="86"/>
                  </a:lnTo>
                  <a:lnTo>
                    <a:pt x="284" y="84"/>
                  </a:lnTo>
                  <a:lnTo>
                    <a:pt x="285" y="84"/>
                  </a:lnTo>
                  <a:lnTo>
                    <a:pt x="285" y="82"/>
                  </a:lnTo>
                  <a:lnTo>
                    <a:pt x="289" y="82"/>
                  </a:lnTo>
                  <a:lnTo>
                    <a:pt x="289" y="80"/>
                  </a:lnTo>
                  <a:lnTo>
                    <a:pt x="300" y="80"/>
                  </a:lnTo>
                  <a:lnTo>
                    <a:pt x="300" y="79"/>
                  </a:lnTo>
                  <a:lnTo>
                    <a:pt x="306" y="79"/>
                  </a:lnTo>
                  <a:lnTo>
                    <a:pt x="306" y="77"/>
                  </a:lnTo>
                  <a:lnTo>
                    <a:pt x="308" y="77"/>
                  </a:lnTo>
                  <a:lnTo>
                    <a:pt x="308" y="75"/>
                  </a:lnTo>
                  <a:lnTo>
                    <a:pt x="310" y="75"/>
                  </a:lnTo>
                  <a:lnTo>
                    <a:pt x="310" y="75"/>
                  </a:lnTo>
                  <a:lnTo>
                    <a:pt x="311" y="75"/>
                  </a:lnTo>
                  <a:lnTo>
                    <a:pt x="311" y="73"/>
                  </a:lnTo>
                  <a:lnTo>
                    <a:pt x="311" y="73"/>
                  </a:lnTo>
                  <a:lnTo>
                    <a:pt x="311" y="72"/>
                  </a:lnTo>
                  <a:lnTo>
                    <a:pt x="329" y="72"/>
                  </a:lnTo>
                  <a:lnTo>
                    <a:pt x="329" y="70"/>
                  </a:lnTo>
                  <a:lnTo>
                    <a:pt x="331" y="70"/>
                  </a:lnTo>
                  <a:lnTo>
                    <a:pt x="331" y="68"/>
                  </a:lnTo>
                  <a:lnTo>
                    <a:pt x="334" y="68"/>
                  </a:lnTo>
                  <a:lnTo>
                    <a:pt x="334" y="68"/>
                  </a:lnTo>
                  <a:lnTo>
                    <a:pt x="337" y="68"/>
                  </a:lnTo>
                  <a:lnTo>
                    <a:pt x="337" y="66"/>
                  </a:lnTo>
                  <a:lnTo>
                    <a:pt x="339" y="66"/>
                  </a:lnTo>
                  <a:lnTo>
                    <a:pt x="339" y="64"/>
                  </a:lnTo>
                  <a:lnTo>
                    <a:pt x="342" y="64"/>
                  </a:lnTo>
                  <a:lnTo>
                    <a:pt x="342" y="63"/>
                  </a:lnTo>
                  <a:lnTo>
                    <a:pt x="345" y="63"/>
                  </a:lnTo>
                  <a:lnTo>
                    <a:pt x="345" y="63"/>
                  </a:lnTo>
                  <a:lnTo>
                    <a:pt x="346" y="63"/>
                  </a:lnTo>
                  <a:lnTo>
                    <a:pt x="346" y="61"/>
                  </a:lnTo>
                  <a:lnTo>
                    <a:pt x="347" y="61"/>
                  </a:lnTo>
                  <a:lnTo>
                    <a:pt x="347" y="61"/>
                  </a:lnTo>
                  <a:lnTo>
                    <a:pt x="349" y="61"/>
                  </a:lnTo>
                  <a:lnTo>
                    <a:pt x="349" y="59"/>
                  </a:lnTo>
                  <a:lnTo>
                    <a:pt x="350" y="59"/>
                  </a:lnTo>
                  <a:lnTo>
                    <a:pt x="350" y="57"/>
                  </a:lnTo>
                  <a:lnTo>
                    <a:pt x="358" y="57"/>
                  </a:lnTo>
                  <a:lnTo>
                    <a:pt x="358" y="57"/>
                  </a:lnTo>
                  <a:lnTo>
                    <a:pt x="361" y="57"/>
                  </a:lnTo>
                  <a:lnTo>
                    <a:pt x="361" y="55"/>
                  </a:lnTo>
                  <a:lnTo>
                    <a:pt x="361" y="55"/>
                  </a:lnTo>
                  <a:lnTo>
                    <a:pt x="361" y="55"/>
                  </a:lnTo>
                  <a:lnTo>
                    <a:pt x="363" y="55"/>
                  </a:lnTo>
                  <a:lnTo>
                    <a:pt x="363" y="53"/>
                  </a:lnTo>
                  <a:lnTo>
                    <a:pt x="364" y="53"/>
                  </a:lnTo>
                  <a:lnTo>
                    <a:pt x="364" y="52"/>
                  </a:lnTo>
                  <a:lnTo>
                    <a:pt x="375" y="52"/>
                  </a:lnTo>
                  <a:lnTo>
                    <a:pt x="375" y="50"/>
                  </a:lnTo>
                  <a:lnTo>
                    <a:pt x="384" y="50"/>
                  </a:lnTo>
                  <a:lnTo>
                    <a:pt x="384" y="48"/>
                  </a:lnTo>
                  <a:lnTo>
                    <a:pt x="387" y="48"/>
                  </a:lnTo>
                  <a:lnTo>
                    <a:pt x="387" y="46"/>
                  </a:lnTo>
                  <a:lnTo>
                    <a:pt x="389" y="46"/>
                  </a:lnTo>
                  <a:lnTo>
                    <a:pt x="389" y="44"/>
                  </a:lnTo>
                  <a:lnTo>
                    <a:pt x="399" y="44"/>
                  </a:lnTo>
                  <a:lnTo>
                    <a:pt x="399" y="42"/>
                  </a:lnTo>
                  <a:lnTo>
                    <a:pt x="405" y="42"/>
                  </a:lnTo>
                  <a:lnTo>
                    <a:pt x="405" y="40"/>
                  </a:lnTo>
                  <a:lnTo>
                    <a:pt x="409" y="40"/>
                  </a:lnTo>
                  <a:lnTo>
                    <a:pt x="409" y="38"/>
                  </a:lnTo>
                  <a:lnTo>
                    <a:pt x="409" y="38"/>
                  </a:lnTo>
                  <a:lnTo>
                    <a:pt x="409" y="37"/>
                  </a:lnTo>
                  <a:lnTo>
                    <a:pt x="410" y="37"/>
                  </a:lnTo>
                  <a:lnTo>
                    <a:pt x="410" y="35"/>
                  </a:lnTo>
                  <a:lnTo>
                    <a:pt x="411" y="35"/>
                  </a:lnTo>
                  <a:lnTo>
                    <a:pt x="411" y="31"/>
                  </a:lnTo>
                  <a:lnTo>
                    <a:pt x="414" y="31"/>
                  </a:lnTo>
                  <a:lnTo>
                    <a:pt x="414" y="31"/>
                  </a:lnTo>
                  <a:lnTo>
                    <a:pt x="415" y="31"/>
                  </a:lnTo>
                  <a:lnTo>
                    <a:pt x="415" y="29"/>
                  </a:lnTo>
                  <a:lnTo>
                    <a:pt x="435" y="29"/>
                  </a:lnTo>
                  <a:lnTo>
                    <a:pt x="435" y="27"/>
                  </a:lnTo>
                  <a:lnTo>
                    <a:pt x="441" y="27"/>
                  </a:lnTo>
                  <a:lnTo>
                    <a:pt x="441" y="25"/>
                  </a:lnTo>
                  <a:lnTo>
                    <a:pt x="442" y="25"/>
                  </a:lnTo>
                  <a:lnTo>
                    <a:pt x="442" y="25"/>
                  </a:lnTo>
                  <a:lnTo>
                    <a:pt x="451" y="25"/>
                  </a:lnTo>
                  <a:lnTo>
                    <a:pt x="451" y="25"/>
                  </a:lnTo>
                  <a:lnTo>
                    <a:pt x="457" y="25"/>
                  </a:lnTo>
                  <a:lnTo>
                    <a:pt x="457" y="23"/>
                  </a:lnTo>
                  <a:lnTo>
                    <a:pt x="460" y="23"/>
                  </a:lnTo>
                  <a:lnTo>
                    <a:pt x="460" y="22"/>
                  </a:lnTo>
                  <a:lnTo>
                    <a:pt x="475" y="22"/>
                  </a:lnTo>
                  <a:lnTo>
                    <a:pt x="475" y="22"/>
                  </a:lnTo>
                  <a:lnTo>
                    <a:pt x="476" y="22"/>
                  </a:lnTo>
                  <a:lnTo>
                    <a:pt x="476" y="20"/>
                  </a:lnTo>
                  <a:lnTo>
                    <a:pt x="477" y="20"/>
                  </a:lnTo>
                  <a:lnTo>
                    <a:pt x="477" y="18"/>
                  </a:lnTo>
                  <a:lnTo>
                    <a:pt x="478" y="18"/>
                  </a:lnTo>
                  <a:lnTo>
                    <a:pt x="478" y="16"/>
                  </a:lnTo>
                  <a:lnTo>
                    <a:pt x="481" y="16"/>
                  </a:lnTo>
                  <a:lnTo>
                    <a:pt x="481" y="16"/>
                  </a:lnTo>
                  <a:lnTo>
                    <a:pt x="491" y="16"/>
                  </a:lnTo>
                  <a:lnTo>
                    <a:pt x="491" y="14"/>
                  </a:lnTo>
                  <a:lnTo>
                    <a:pt x="494" y="14"/>
                  </a:lnTo>
                  <a:lnTo>
                    <a:pt x="494" y="12"/>
                  </a:lnTo>
                  <a:lnTo>
                    <a:pt x="503" y="12"/>
                  </a:lnTo>
                  <a:lnTo>
                    <a:pt x="503" y="10"/>
                  </a:lnTo>
                  <a:lnTo>
                    <a:pt x="515" y="10"/>
                  </a:lnTo>
                  <a:lnTo>
                    <a:pt x="515" y="8"/>
                  </a:lnTo>
                  <a:lnTo>
                    <a:pt x="534" y="8"/>
                  </a:lnTo>
                  <a:lnTo>
                    <a:pt x="534" y="6"/>
                  </a:lnTo>
                  <a:lnTo>
                    <a:pt x="540" y="6"/>
                  </a:lnTo>
                  <a:lnTo>
                    <a:pt x="540" y="4"/>
                  </a:lnTo>
                  <a:lnTo>
                    <a:pt x="547" y="4"/>
                  </a:lnTo>
                  <a:lnTo>
                    <a:pt x="547" y="4"/>
                  </a:lnTo>
                  <a:lnTo>
                    <a:pt x="550" y="4"/>
                  </a:lnTo>
                  <a:lnTo>
                    <a:pt x="550" y="4"/>
                  </a:lnTo>
                  <a:lnTo>
                    <a:pt x="561" y="4"/>
                  </a:lnTo>
                  <a:lnTo>
                    <a:pt x="561" y="2"/>
                  </a:lnTo>
                  <a:lnTo>
                    <a:pt x="562" y="2"/>
                  </a:lnTo>
                  <a:lnTo>
                    <a:pt x="562" y="2"/>
                  </a:lnTo>
                  <a:lnTo>
                    <a:pt x="563" y="2"/>
                  </a:lnTo>
                  <a:lnTo>
                    <a:pt x="563" y="2"/>
                  </a:lnTo>
                  <a:lnTo>
                    <a:pt x="564" y="2"/>
                  </a:lnTo>
                  <a:lnTo>
                    <a:pt x="564" y="2"/>
                  </a:lnTo>
                  <a:lnTo>
                    <a:pt x="564" y="2"/>
                  </a:lnTo>
                  <a:lnTo>
                    <a:pt x="564" y="0"/>
                  </a:lnTo>
                  <a:lnTo>
                    <a:pt x="574" y="0"/>
                  </a:lnTo>
                  <a:lnTo>
                    <a:pt x="574" y="0"/>
                  </a:lnTo>
                  <a:lnTo>
                    <a:pt x="574" y="0"/>
                  </a:lnTo>
                </a:path>
              </a:pathLst>
            </a:custGeom>
            <a:noFill/>
            <a:ln w="28575">
              <a:solidFill>
                <a:srgbClr val="26AB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79">
            <a:extLst>
              <a:ext uri="{FF2B5EF4-FFF2-40B4-BE49-F238E27FC236}">
                <a16:creationId xmlns:a16="http://schemas.microsoft.com/office/drawing/2014/main" id="{2C08F858-0F37-7778-1314-6B8E72479171}"/>
              </a:ext>
            </a:extLst>
          </p:cNvPr>
          <p:cNvSpPr>
            <a:spLocks noChangeArrowheads="1"/>
          </p:cNvSpPr>
          <p:nvPr/>
        </p:nvSpPr>
        <p:spPr bwMode="auto">
          <a:xfrm>
            <a:off x="3029272" y="4204223"/>
            <a:ext cx="3220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Time After Randomization (Months)</a:t>
            </a:r>
          </a:p>
        </p:txBody>
      </p:sp>
      <p:sp>
        <p:nvSpPr>
          <p:cNvPr id="28" name="Rectangle 4">
            <a:extLst>
              <a:ext uri="{FF2B5EF4-FFF2-40B4-BE49-F238E27FC236}">
                <a16:creationId xmlns:a16="http://schemas.microsoft.com/office/drawing/2014/main" id="{2AA3FEBD-0B82-9D4B-1DAF-C85A02D4FC12}"/>
              </a:ext>
            </a:extLst>
          </p:cNvPr>
          <p:cNvSpPr>
            <a:spLocks noGrp="1" noChangeArrowheads="1"/>
          </p:cNvSpPr>
          <p:nvPr>
            <p:ph type="title"/>
          </p:nvPr>
        </p:nvSpPr>
        <p:spPr>
          <a:xfrm>
            <a:off x="842371" y="151008"/>
            <a:ext cx="7769225" cy="566738"/>
          </a:xfrm>
        </p:spPr>
        <p:txBody>
          <a:bodyPr/>
          <a:lstStyle/>
          <a:p>
            <a:pPr eaLnBrk="1" hangingPunct="1"/>
            <a:r>
              <a:rPr lang="en-US" sz="3200" dirty="0">
                <a:latin typeface="Arial" panose="020B0604020202020204" pitchFamily="34" charset="0"/>
                <a:cs typeface="Arial" panose="020B0604020202020204" pitchFamily="34" charset="0"/>
              </a:rPr>
              <a:t>All-cause Mortality</a:t>
            </a:r>
          </a:p>
        </p:txBody>
      </p:sp>
    </p:spTree>
    <p:extLst>
      <p:ext uri="{BB962C8B-B14F-4D97-AF65-F5344CB8AC3E}">
        <p14:creationId xmlns:p14="http://schemas.microsoft.com/office/powerpoint/2010/main" val="154202473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30D7CB66-E76D-7349-A5FA-0E8CE9E3B546}"/>
              </a:ext>
            </a:extLst>
          </p:cNvPr>
          <p:cNvSpPr txBox="1">
            <a:spLocks noChangeArrowheads="1"/>
          </p:cNvSpPr>
          <p:nvPr/>
        </p:nvSpPr>
        <p:spPr bwMode="auto">
          <a:xfrm>
            <a:off x="1943100" y="1458516"/>
            <a:ext cx="4457700" cy="369332"/>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S PGothic" pitchFamily="34" charset="-128"/>
              <a:cs typeface="ヒラギノ角ゴ Pro W3"/>
            </a:endParaRPr>
          </a:p>
        </p:txBody>
      </p:sp>
      <p:sp>
        <p:nvSpPr>
          <p:cNvPr id="7" name="Rectangle 4">
            <a:extLst>
              <a:ext uri="{FF2B5EF4-FFF2-40B4-BE49-F238E27FC236}">
                <a16:creationId xmlns:a16="http://schemas.microsoft.com/office/drawing/2014/main" id="{FDEFF9EE-274D-ED46-A3C9-98E36518C1D7}"/>
              </a:ext>
            </a:extLst>
          </p:cNvPr>
          <p:cNvSpPr txBox="1">
            <a:spLocks noChangeArrowheads="1"/>
          </p:cNvSpPr>
          <p:nvPr/>
        </p:nvSpPr>
        <p:spPr bwMode="auto">
          <a:xfrm>
            <a:off x="472722" y="1122760"/>
            <a:ext cx="8307044"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30000"/>
              </a:spcBef>
              <a:spcAft>
                <a:spcPct val="0"/>
              </a:spcAft>
              <a:buClr>
                <a:schemeClr val="tx2"/>
              </a:buClr>
              <a:buSzPct val="110000"/>
              <a:buChar char="•"/>
              <a:defRPr sz="2100" b="1"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1" baseline="0">
                <a:solidFill>
                  <a:schemeClr val="tx1"/>
                </a:solidFill>
                <a:latin typeface="+mn-lt"/>
              </a:defRPr>
            </a:lvl2pPr>
            <a:lvl3pPr marL="857250" indent="-171450" algn="l" rtl="0" eaLnBrk="0" fontAlgn="base" hangingPunct="0">
              <a:spcBef>
                <a:spcPct val="30000"/>
              </a:spcBef>
              <a:spcAft>
                <a:spcPct val="0"/>
              </a:spcAft>
              <a:buChar char="•"/>
              <a:defRPr sz="1600" b="1" baseline="0">
                <a:solidFill>
                  <a:schemeClr val="tx1"/>
                </a:solidFill>
                <a:latin typeface="+mn-lt"/>
              </a:defRPr>
            </a:lvl3pPr>
            <a:lvl4pPr marL="1200150" indent="-171450" algn="l" rtl="0" eaLnBrk="0" fontAlgn="base" hangingPunct="0">
              <a:spcBef>
                <a:spcPct val="30000"/>
              </a:spcBef>
              <a:spcAft>
                <a:spcPct val="0"/>
              </a:spcAft>
              <a:buChar char="–"/>
              <a:defRPr sz="1400" b="1" baseline="0">
                <a:solidFill>
                  <a:schemeClr val="tx1"/>
                </a:solidFill>
                <a:latin typeface="+mj-lt"/>
              </a:defRPr>
            </a:lvl4pPr>
            <a:lvl5pPr marL="1543050" indent="-171450" algn="l" rtl="0" eaLnBrk="0" fontAlgn="base" hangingPunct="0">
              <a:spcBef>
                <a:spcPct val="30000"/>
              </a:spcBef>
              <a:spcAft>
                <a:spcPct val="0"/>
              </a:spcAft>
              <a:buChar char="»"/>
              <a:defRPr sz="1200" b="1"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0" marR="0" lvl="0" indent="0" algn="l" defTabSz="914400" rtl="0" eaLnBrk="1" fontAlgn="base" latinLnBrk="0" hangingPunct="1">
              <a:lnSpc>
                <a:spcPct val="100000"/>
              </a:lnSpc>
              <a:spcBef>
                <a:spcPts val="1956"/>
              </a:spcBef>
              <a:spcAft>
                <a:spcPct val="0"/>
              </a:spcAft>
              <a:buClr>
                <a:srgbClr val="FDE25E"/>
              </a:buClr>
              <a:buSzPct val="110000"/>
              <a:buFontTx/>
              <a:buNone/>
              <a:tabLst/>
              <a:defRPr/>
            </a:pPr>
            <a:r>
              <a:rPr kumimoji="0" lang="en-US" sz="2100" b="0" i="0" u="none" strike="noStrike" kern="0" cap="none" spc="0" normalizeH="0" baseline="0" noProof="0" dirty="0">
                <a:ln>
                  <a:noFill/>
                </a:ln>
                <a:solidFill>
                  <a:srgbClr val="FFFFFF"/>
                </a:solidFill>
                <a:effectLst/>
                <a:uLnTx/>
                <a:uFillTx/>
                <a:latin typeface="Arial"/>
                <a:ea typeface="+mn-ea"/>
                <a:cs typeface="+mn-cs"/>
              </a:rPr>
              <a:t>Speaker honoraria: Abbott</a:t>
            </a:r>
          </a:p>
          <a:p>
            <a:pPr marL="0" marR="0" lvl="0" indent="0" algn="l" defTabSz="914400" rtl="0" eaLnBrk="1" fontAlgn="base" latinLnBrk="0" hangingPunct="1">
              <a:lnSpc>
                <a:spcPct val="100000"/>
              </a:lnSpc>
              <a:spcBef>
                <a:spcPts val="1956"/>
              </a:spcBef>
              <a:spcAft>
                <a:spcPct val="0"/>
              </a:spcAft>
              <a:buClr>
                <a:srgbClr val="FDE25E"/>
              </a:buClr>
              <a:buSzPct val="110000"/>
              <a:buFontTx/>
              <a:buNone/>
              <a:tabLst/>
              <a:defRPr/>
            </a:pPr>
            <a:r>
              <a:rPr kumimoji="0" lang="en-US" sz="2100" b="0" i="0" u="none" strike="noStrike" kern="0" cap="none" spc="0" normalizeH="0" baseline="0" noProof="0" dirty="0">
                <a:ln>
                  <a:noFill/>
                </a:ln>
                <a:solidFill>
                  <a:srgbClr val="FFFFFF"/>
                </a:solidFill>
                <a:effectLst/>
                <a:uLnTx/>
                <a:uFillTx/>
                <a:latin typeface="Arial"/>
                <a:ea typeface="+mn-ea"/>
                <a:cs typeface="+mn-cs"/>
              </a:rPr>
              <a:t>Consulting fees or equity: Neovasc, Ancora, Valfix, Cardiac Success</a:t>
            </a:r>
          </a:p>
          <a:p>
            <a:pPr marL="0" marR="0" lvl="0" indent="0" algn="l" defTabSz="914400" rtl="0" eaLnBrk="1" fontAlgn="base" latinLnBrk="0" hangingPunct="1">
              <a:lnSpc>
                <a:spcPct val="100000"/>
              </a:lnSpc>
              <a:spcBef>
                <a:spcPts val="1956"/>
              </a:spcBef>
              <a:spcAft>
                <a:spcPct val="0"/>
              </a:spcAft>
              <a:buClr>
                <a:srgbClr val="FDE25E"/>
              </a:buClr>
              <a:buSzPct val="110000"/>
              <a:buFontTx/>
              <a:buNone/>
              <a:tabLst/>
              <a:defRPr/>
            </a:pPr>
            <a:r>
              <a:rPr kumimoji="0" lang="en-US" sz="2100" b="0" i="0" u="none" strike="noStrike" kern="0" cap="none" spc="0" normalizeH="0" baseline="0" noProof="0" dirty="0">
                <a:ln>
                  <a:noFill/>
                </a:ln>
                <a:solidFill>
                  <a:srgbClr val="FFFFFF"/>
                </a:solidFill>
                <a:effectLst/>
                <a:uLnTx/>
                <a:uFillTx/>
                <a:latin typeface="Arial"/>
                <a:ea typeface="+mn-ea"/>
                <a:cs typeface="+mn-cs"/>
              </a:rPr>
              <a:t>Institutional: Mount Sinai receives research funding from Abbott</a:t>
            </a:r>
          </a:p>
          <a:p>
            <a:pPr marL="0" marR="0" lvl="0" indent="0" algn="l" defTabSz="914400" rtl="0" eaLnBrk="1" fontAlgn="base" latinLnBrk="0" hangingPunct="1">
              <a:lnSpc>
                <a:spcPct val="100000"/>
              </a:lnSpc>
              <a:spcBef>
                <a:spcPts val="1956"/>
              </a:spcBef>
              <a:spcAft>
                <a:spcPct val="0"/>
              </a:spcAft>
              <a:buClr>
                <a:srgbClr val="FDE25E"/>
              </a:buClr>
              <a:buSzPct val="110000"/>
              <a:buFontTx/>
              <a:buChar char="•"/>
              <a:tabLst/>
              <a:defRPr/>
            </a:pPr>
            <a:endParaRPr kumimoji="0" lang="en-US" sz="21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angle 4">
            <a:extLst>
              <a:ext uri="{FF2B5EF4-FFF2-40B4-BE49-F238E27FC236}">
                <a16:creationId xmlns:a16="http://schemas.microsoft.com/office/drawing/2014/main" id="{37E6C9F5-684A-2E4F-9C99-70278D5D1B5E}"/>
              </a:ext>
            </a:extLst>
          </p:cNvPr>
          <p:cNvSpPr txBox="1">
            <a:spLocks noChangeArrowheads="1"/>
          </p:cNvSpPr>
          <p:nvPr/>
        </p:nvSpPr>
        <p:spPr bwMode="auto">
          <a:xfrm>
            <a:off x="684214" y="313905"/>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a:ea typeface="+mj-ea"/>
                <a:cs typeface="+mj-cs"/>
              </a:rPr>
              <a:t>Relevant Disclosures</a:t>
            </a:r>
          </a:p>
        </p:txBody>
      </p:sp>
    </p:spTree>
    <p:extLst>
      <p:ext uri="{BB962C8B-B14F-4D97-AF65-F5344CB8AC3E}">
        <p14:creationId xmlns:p14="http://schemas.microsoft.com/office/powerpoint/2010/main" val="1919027472"/>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75" name="Rectangle 74">
            <a:extLst>
              <a:ext uri="{FF2B5EF4-FFF2-40B4-BE49-F238E27FC236}">
                <a16:creationId xmlns:a16="http://schemas.microsoft.com/office/drawing/2014/main" id="{7EEC2479-EA3B-AF47-BA92-021F99137EB0}"/>
              </a:ext>
            </a:extLst>
          </p:cNvPr>
          <p:cNvSpPr/>
          <p:nvPr/>
        </p:nvSpPr>
        <p:spPr bwMode="auto">
          <a:xfrm>
            <a:off x="1863688" y="844446"/>
            <a:ext cx="6336177" cy="3054096"/>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panose="020B0604020202020204" pitchFamily="34" charset="0"/>
              <a:ea typeface="ヒラギノ角ゴ Pro W3" pitchFamily="-111" charset="-128"/>
              <a:cs typeface="Arial" panose="020B0604020202020204" pitchFamily="34" charset="0"/>
            </a:endParaRPr>
          </a:p>
        </p:txBody>
      </p:sp>
      <p:sp>
        <p:nvSpPr>
          <p:cNvPr id="9" name="Line 55">
            <a:extLst>
              <a:ext uri="{FF2B5EF4-FFF2-40B4-BE49-F238E27FC236}">
                <a16:creationId xmlns:a16="http://schemas.microsoft.com/office/drawing/2014/main" id="{F013AD8E-E41F-914F-93DD-66657F94003D}"/>
              </a:ext>
            </a:extLst>
          </p:cNvPr>
          <p:cNvSpPr>
            <a:spLocks noChangeShapeType="1"/>
          </p:cNvSpPr>
          <p:nvPr/>
        </p:nvSpPr>
        <p:spPr bwMode="auto">
          <a:xfrm>
            <a:off x="1863689" y="845361"/>
            <a:ext cx="0" cy="305318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0" name="Line 56">
            <a:extLst>
              <a:ext uri="{FF2B5EF4-FFF2-40B4-BE49-F238E27FC236}">
                <a16:creationId xmlns:a16="http://schemas.microsoft.com/office/drawing/2014/main" id="{93F939D5-200C-2644-9695-C9BE90627335}"/>
              </a:ext>
            </a:extLst>
          </p:cNvPr>
          <p:cNvSpPr>
            <a:spLocks noChangeShapeType="1"/>
          </p:cNvSpPr>
          <p:nvPr/>
        </p:nvSpPr>
        <p:spPr bwMode="auto">
          <a:xfrm flipH="1">
            <a:off x="1763219" y="3898542"/>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2" name="Line 57">
            <a:extLst>
              <a:ext uri="{FF2B5EF4-FFF2-40B4-BE49-F238E27FC236}">
                <a16:creationId xmlns:a16="http://schemas.microsoft.com/office/drawing/2014/main" id="{AE47C739-F25C-D842-A834-C3DE5C9D7568}"/>
              </a:ext>
            </a:extLst>
          </p:cNvPr>
          <p:cNvSpPr>
            <a:spLocks noChangeShapeType="1"/>
          </p:cNvSpPr>
          <p:nvPr/>
        </p:nvSpPr>
        <p:spPr bwMode="auto">
          <a:xfrm flipH="1">
            <a:off x="1763219" y="3286909"/>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3" name="Line 58">
            <a:extLst>
              <a:ext uri="{FF2B5EF4-FFF2-40B4-BE49-F238E27FC236}">
                <a16:creationId xmlns:a16="http://schemas.microsoft.com/office/drawing/2014/main" id="{018A1BF5-0840-234F-A507-EA5A66BBDFA6}"/>
              </a:ext>
            </a:extLst>
          </p:cNvPr>
          <p:cNvSpPr>
            <a:spLocks noChangeShapeType="1"/>
          </p:cNvSpPr>
          <p:nvPr/>
        </p:nvSpPr>
        <p:spPr bwMode="auto">
          <a:xfrm flipH="1">
            <a:off x="1763219" y="2674031"/>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4" name="Line 59">
            <a:extLst>
              <a:ext uri="{FF2B5EF4-FFF2-40B4-BE49-F238E27FC236}">
                <a16:creationId xmlns:a16="http://schemas.microsoft.com/office/drawing/2014/main" id="{E083FE27-FBC2-144A-94A0-B018F68E1956}"/>
              </a:ext>
            </a:extLst>
          </p:cNvPr>
          <p:cNvSpPr>
            <a:spLocks noChangeShapeType="1"/>
          </p:cNvSpPr>
          <p:nvPr/>
        </p:nvSpPr>
        <p:spPr bwMode="auto">
          <a:xfrm flipH="1">
            <a:off x="1763219" y="2062398"/>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5" name="Line 60">
            <a:extLst>
              <a:ext uri="{FF2B5EF4-FFF2-40B4-BE49-F238E27FC236}">
                <a16:creationId xmlns:a16="http://schemas.microsoft.com/office/drawing/2014/main" id="{98B80630-C86F-F443-AFD3-65B43E8AD56A}"/>
              </a:ext>
            </a:extLst>
          </p:cNvPr>
          <p:cNvSpPr>
            <a:spLocks noChangeShapeType="1"/>
          </p:cNvSpPr>
          <p:nvPr/>
        </p:nvSpPr>
        <p:spPr bwMode="auto">
          <a:xfrm flipH="1">
            <a:off x="1763219" y="1456993"/>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6" name="Line 61">
            <a:extLst>
              <a:ext uri="{FF2B5EF4-FFF2-40B4-BE49-F238E27FC236}">
                <a16:creationId xmlns:a16="http://schemas.microsoft.com/office/drawing/2014/main" id="{633AD519-B8D7-ED4C-980A-318438AF9D8E}"/>
              </a:ext>
            </a:extLst>
          </p:cNvPr>
          <p:cNvSpPr>
            <a:spLocks noChangeShapeType="1"/>
          </p:cNvSpPr>
          <p:nvPr/>
        </p:nvSpPr>
        <p:spPr bwMode="auto">
          <a:xfrm flipH="1">
            <a:off x="1763219" y="845361"/>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7" name="Rectangle 62">
            <a:extLst>
              <a:ext uri="{FF2B5EF4-FFF2-40B4-BE49-F238E27FC236}">
                <a16:creationId xmlns:a16="http://schemas.microsoft.com/office/drawing/2014/main" id="{4C327DDC-509E-DE48-9725-2BC70A98492A}"/>
              </a:ext>
            </a:extLst>
          </p:cNvPr>
          <p:cNvSpPr>
            <a:spLocks noChangeArrowheads="1"/>
          </p:cNvSpPr>
          <p:nvPr/>
        </p:nvSpPr>
        <p:spPr bwMode="auto">
          <a:xfrm rot="16200000">
            <a:off x="-203581" y="2213083"/>
            <a:ext cx="2563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All-cause Mortality (%)</a:t>
            </a:r>
          </a:p>
        </p:txBody>
      </p:sp>
      <p:sp>
        <p:nvSpPr>
          <p:cNvPr id="18" name="Rectangle 63">
            <a:extLst>
              <a:ext uri="{FF2B5EF4-FFF2-40B4-BE49-F238E27FC236}">
                <a16:creationId xmlns:a16="http://schemas.microsoft.com/office/drawing/2014/main" id="{84BA9ED1-8227-D949-9A33-4B45B229C993}"/>
              </a:ext>
            </a:extLst>
          </p:cNvPr>
          <p:cNvSpPr>
            <a:spLocks noChangeArrowheads="1"/>
          </p:cNvSpPr>
          <p:nvPr/>
        </p:nvSpPr>
        <p:spPr bwMode="auto">
          <a:xfrm>
            <a:off x="1189128" y="3791866"/>
            <a:ext cx="5241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0%</a:t>
            </a:r>
          </a:p>
        </p:txBody>
      </p:sp>
      <p:sp>
        <p:nvSpPr>
          <p:cNvPr id="19" name="Rectangle 64">
            <a:extLst>
              <a:ext uri="{FF2B5EF4-FFF2-40B4-BE49-F238E27FC236}">
                <a16:creationId xmlns:a16="http://schemas.microsoft.com/office/drawing/2014/main" id="{18A72E06-7995-5242-B8EC-9D2639B5216F}"/>
              </a:ext>
            </a:extLst>
          </p:cNvPr>
          <p:cNvSpPr>
            <a:spLocks noChangeArrowheads="1"/>
          </p:cNvSpPr>
          <p:nvPr/>
        </p:nvSpPr>
        <p:spPr bwMode="auto">
          <a:xfrm>
            <a:off x="1147449" y="3180233"/>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20%</a:t>
            </a:r>
          </a:p>
        </p:txBody>
      </p:sp>
      <p:sp>
        <p:nvSpPr>
          <p:cNvPr id="20" name="Rectangle 65">
            <a:extLst>
              <a:ext uri="{FF2B5EF4-FFF2-40B4-BE49-F238E27FC236}">
                <a16:creationId xmlns:a16="http://schemas.microsoft.com/office/drawing/2014/main" id="{036A94BC-2301-324A-85D4-E08AD2EFE8B3}"/>
              </a:ext>
            </a:extLst>
          </p:cNvPr>
          <p:cNvSpPr>
            <a:spLocks noChangeArrowheads="1"/>
          </p:cNvSpPr>
          <p:nvPr/>
        </p:nvSpPr>
        <p:spPr bwMode="auto">
          <a:xfrm>
            <a:off x="1147449" y="2568600"/>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40%</a:t>
            </a:r>
          </a:p>
        </p:txBody>
      </p:sp>
      <p:sp>
        <p:nvSpPr>
          <p:cNvPr id="21" name="Rectangle 66">
            <a:extLst>
              <a:ext uri="{FF2B5EF4-FFF2-40B4-BE49-F238E27FC236}">
                <a16:creationId xmlns:a16="http://schemas.microsoft.com/office/drawing/2014/main" id="{532A5DF4-95C8-B941-AE35-117915F319E2}"/>
              </a:ext>
            </a:extLst>
          </p:cNvPr>
          <p:cNvSpPr>
            <a:spLocks noChangeArrowheads="1"/>
          </p:cNvSpPr>
          <p:nvPr/>
        </p:nvSpPr>
        <p:spPr bwMode="auto">
          <a:xfrm>
            <a:off x="1147449" y="1956967"/>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60%</a:t>
            </a:r>
          </a:p>
        </p:txBody>
      </p:sp>
      <p:sp>
        <p:nvSpPr>
          <p:cNvPr id="22" name="Rectangle 67">
            <a:extLst>
              <a:ext uri="{FF2B5EF4-FFF2-40B4-BE49-F238E27FC236}">
                <a16:creationId xmlns:a16="http://schemas.microsoft.com/office/drawing/2014/main" id="{1234B5B9-C02D-B84D-AF1E-97F7C6C27E05}"/>
              </a:ext>
            </a:extLst>
          </p:cNvPr>
          <p:cNvSpPr>
            <a:spLocks noChangeArrowheads="1"/>
          </p:cNvSpPr>
          <p:nvPr/>
        </p:nvSpPr>
        <p:spPr bwMode="auto">
          <a:xfrm>
            <a:off x="1147449" y="1351563"/>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80%</a:t>
            </a:r>
          </a:p>
        </p:txBody>
      </p:sp>
      <p:sp>
        <p:nvSpPr>
          <p:cNvPr id="23" name="Rectangle 68">
            <a:extLst>
              <a:ext uri="{FF2B5EF4-FFF2-40B4-BE49-F238E27FC236}">
                <a16:creationId xmlns:a16="http://schemas.microsoft.com/office/drawing/2014/main" id="{C3FFB569-56F2-0E4B-A7E9-B9D2127075C4}"/>
              </a:ext>
            </a:extLst>
          </p:cNvPr>
          <p:cNvSpPr>
            <a:spLocks noChangeArrowheads="1"/>
          </p:cNvSpPr>
          <p:nvPr/>
        </p:nvSpPr>
        <p:spPr bwMode="auto">
          <a:xfrm>
            <a:off x="1105770" y="747151"/>
            <a:ext cx="6075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     100%</a:t>
            </a:r>
          </a:p>
        </p:txBody>
      </p:sp>
      <p:sp>
        <p:nvSpPr>
          <p:cNvPr id="24" name="Line 69">
            <a:extLst>
              <a:ext uri="{FF2B5EF4-FFF2-40B4-BE49-F238E27FC236}">
                <a16:creationId xmlns:a16="http://schemas.microsoft.com/office/drawing/2014/main" id="{1F76174B-733E-2F47-9389-4B5EEF8124E5}"/>
              </a:ext>
            </a:extLst>
          </p:cNvPr>
          <p:cNvSpPr>
            <a:spLocks noChangeShapeType="1"/>
          </p:cNvSpPr>
          <p:nvPr/>
        </p:nvSpPr>
        <p:spPr bwMode="auto">
          <a:xfrm flipH="1">
            <a:off x="1863689" y="3898542"/>
            <a:ext cx="5795774"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71" name="Text Box 21">
            <a:extLst>
              <a:ext uri="{FF2B5EF4-FFF2-40B4-BE49-F238E27FC236}">
                <a16:creationId xmlns:a16="http://schemas.microsoft.com/office/drawing/2014/main" id="{F09DB997-E382-254D-B736-46615F167FFE}"/>
              </a:ext>
            </a:extLst>
          </p:cNvPr>
          <p:cNvSpPr txBox="1">
            <a:spLocks noChangeArrowheads="1"/>
          </p:cNvSpPr>
          <p:nvPr/>
        </p:nvSpPr>
        <p:spPr bwMode="auto">
          <a:xfrm>
            <a:off x="2376625" y="928938"/>
            <a:ext cx="1622560" cy="30777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MitraClip + GDMT</a:t>
            </a:r>
          </a:p>
        </p:txBody>
      </p:sp>
      <p:sp>
        <p:nvSpPr>
          <p:cNvPr id="72" name="Text Box 22">
            <a:extLst>
              <a:ext uri="{FF2B5EF4-FFF2-40B4-BE49-F238E27FC236}">
                <a16:creationId xmlns:a16="http://schemas.microsoft.com/office/drawing/2014/main" id="{5DA8FD44-479D-DB4D-9106-24976E4DED49}"/>
              </a:ext>
            </a:extLst>
          </p:cNvPr>
          <p:cNvSpPr txBox="1">
            <a:spLocks noChangeArrowheads="1"/>
          </p:cNvSpPr>
          <p:nvPr/>
        </p:nvSpPr>
        <p:spPr bwMode="auto">
          <a:xfrm>
            <a:off x="2371966" y="1177152"/>
            <a:ext cx="1196097" cy="30777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a:t>
            </a:r>
          </a:p>
        </p:txBody>
      </p:sp>
      <p:sp>
        <p:nvSpPr>
          <p:cNvPr id="73" name="Line 23">
            <a:extLst>
              <a:ext uri="{FF2B5EF4-FFF2-40B4-BE49-F238E27FC236}">
                <a16:creationId xmlns:a16="http://schemas.microsoft.com/office/drawing/2014/main" id="{7AF7969F-4F4F-3240-97B0-E3559A6D4B9E}"/>
              </a:ext>
            </a:extLst>
          </p:cNvPr>
          <p:cNvSpPr>
            <a:spLocks noChangeShapeType="1"/>
          </p:cNvSpPr>
          <p:nvPr/>
        </p:nvSpPr>
        <p:spPr bwMode="auto">
          <a:xfrm>
            <a:off x="2097006" y="1076280"/>
            <a:ext cx="290106"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74" name="Line 24">
            <a:extLst>
              <a:ext uri="{FF2B5EF4-FFF2-40B4-BE49-F238E27FC236}">
                <a16:creationId xmlns:a16="http://schemas.microsoft.com/office/drawing/2014/main" id="{EF3DD7BC-F4CB-5543-8898-A46ED0A19341}"/>
              </a:ext>
            </a:extLst>
          </p:cNvPr>
          <p:cNvSpPr>
            <a:spLocks noChangeShapeType="1"/>
          </p:cNvSpPr>
          <p:nvPr/>
        </p:nvSpPr>
        <p:spPr bwMode="auto">
          <a:xfrm>
            <a:off x="2097006" y="1325552"/>
            <a:ext cx="290106" cy="0"/>
          </a:xfrm>
          <a:prstGeom prst="line">
            <a:avLst/>
          </a:prstGeom>
          <a:noFill/>
          <a:ln w="28575">
            <a:solidFill>
              <a:schemeClr val="bg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2" name="Line 32">
            <a:extLst>
              <a:ext uri="{FF2B5EF4-FFF2-40B4-BE49-F238E27FC236}">
                <a16:creationId xmlns:a16="http://schemas.microsoft.com/office/drawing/2014/main" id="{706C13B4-A2B0-A6CA-9D24-E5B44130B3B1}"/>
              </a:ext>
            </a:extLst>
          </p:cNvPr>
          <p:cNvSpPr>
            <a:spLocks noChangeShapeType="1"/>
          </p:cNvSpPr>
          <p:nvPr/>
        </p:nvSpPr>
        <p:spPr bwMode="auto">
          <a:xfrm>
            <a:off x="185878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3" name="Line 33">
            <a:extLst>
              <a:ext uri="{FF2B5EF4-FFF2-40B4-BE49-F238E27FC236}">
                <a16:creationId xmlns:a16="http://schemas.microsoft.com/office/drawing/2014/main" id="{3730C3ED-26C4-4A33-4097-62C331B747E6}"/>
              </a:ext>
            </a:extLst>
          </p:cNvPr>
          <p:cNvSpPr>
            <a:spLocks noChangeShapeType="1"/>
          </p:cNvSpPr>
          <p:nvPr/>
        </p:nvSpPr>
        <p:spPr bwMode="auto">
          <a:xfrm>
            <a:off x="241567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4" name="Line 34">
            <a:extLst>
              <a:ext uri="{FF2B5EF4-FFF2-40B4-BE49-F238E27FC236}">
                <a16:creationId xmlns:a16="http://schemas.microsoft.com/office/drawing/2014/main" id="{DC037D3F-8C7E-1D7E-44F0-C1043443A9AC}"/>
              </a:ext>
            </a:extLst>
          </p:cNvPr>
          <p:cNvSpPr>
            <a:spLocks noChangeShapeType="1"/>
          </p:cNvSpPr>
          <p:nvPr/>
        </p:nvSpPr>
        <p:spPr bwMode="auto">
          <a:xfrm>
            <a:off x="297256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7" name="Line 35">
            <a:extLst>
              <a:ext uri="{FF2B5EF4-FFF2-40B4-BE49-F238E27FC236}">
                <a16:creationId xmlns:a16="http://schemas.microsoft.com/office/drawing/2014/main" id="{A47CC7C1-1507-853F-1C14-479E8D78EE66}"/>
              </a:ext>
            </a:extLst>
          </p:cNvPr>
          <p:cNvSpPr>
            <a:spLocks noChangeShapeType="1"/>
          </p:cNvSpPr>
          <p:nvPr/>
        </p:nvSpPr>
        <p:spPr bwMode="auto">
          <a:xfrm>
            <a:off x="352945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8" name="Line 36">
            <a:extLst>
              <a:ext uri="{FF2B5EF4-FFF2-40B4-BE49-F238E27FC236}">
                <a16:creationId xmlns:a16="http://schemas.microsoft.com/office/drawing/2014/main" id="{FA86F38D-14C5-0E93-BB9A-2B61625B06D1}"/>
              </a:ext>
            </a:extLst>
          </p:cNvPr>
          <p:cNvSpPr>
            <a:spLocks noChangeShapeType="1"/>
          </p:cNvSpPr>
          <p:nvPr/>
        </p:nvSpPr>
        <p:spPr bwMode="auto">
          <a:xfrm>
            <a:off x="408634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1" name="Line 37">
            <a:extLst>
              <a:ext uri="{FF2B5EF4-FFF2-40B4-BE49-F238E27FC236}">
                <a16:creationId xmlns:a16="http://schemas.microsoft.com/office/drawing/2014/main" id="{C707A874-C5AF-D148-C77A-0C191C64C4FD}"/>
              </a:ext>
            </a:extLst>
          </p:cNvPr>
          <p:cNvSpPr>
            <a:spLocks noChangeShapeType="1"/>
          </p:cNvSpPr>
          <p:nvPr/>
        </p:nvSpPr>
        <p:spPr bwMode="auto">
          <a:xfrm>
            <a:off x="464323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2" name="Line 38">
            <a:extLst>
              <a:ext uri="{FF2B5EF4-FFF2-40B4-BE49-F238E27FC236}">
                <a16:creationId xmlns:a16="http://schemas.microsoft.com/office/drawing/2014/main" id="{B1FF7DCE-4F7C-E45C-0AF2-F5363766F693}"/>
              </a:ext>
            </a:extLst>
          </p:cNvPr>
          <p:cNvSpPr>
            <a:spLocks noChangeShapeType="1"/>
          </p:cNvSpPr>
          <p:nvPr/>
        </p:nvSpPr>
        <p:spPr bwMode="auto">
          <a:xfrm>
            <a:off x="520012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3" name="Rectangle 80">
            <a:extLst>
              <a:ext uri="{FF2B5EF4-FFF2-40B4-BE49-F238E27FC236}">
                <a16:creationId xmlns:a16="http://schemas.microsoft.com/office/drawing/2014/main" id="{561BA858-1CA4-AD20-7D45-548F0D4E06F5}"/>
              </a:ext>
            </a:extLst>
          </p:cNvPr>
          <p:cNvSpPr>
            <a:spLocks noChangeArrowheads="1"/>
          </p:cNvSpPr>
          <p:nvPr/>
        </p:nvSpPr>
        <p:spPr bwMode="auto">
          <a:xfrm>
            <a:off x="1787984" y="3979289"/>
            <a:ext cx="1377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0</a:t>
            </a:r>
          </a:p>
        </p:txBody>
      </p:sp>
      <p:sp>
        <p:nvSpPr>
          <p:cNvPr id="18435" name="Rectangle 81">
            <a:extLst>
              <a:ext uri="{FF2B5EF4-FFF2-40B4-BE49-F238E27FC236}">
                <a16:creationId xmlns:a16="http://schemas.microsoft.com/office/drawing/2014/main" id="{C92A1239-8417-2F36-9A33-980E88F62FE5}"/>
              </a:ext>
            </a:extLst>
          </p:cNvPr>
          <p:cNvSpPr>
            <a:spLocks noChangeArrowheads="1"/>
          </p:cNvSpPr>
          <p:nvPr/>
        </p:nvSpPr>
        <p:spPr bwMode="auto">
          <a:xfrm>
            <a:off x="2370116" y="397928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a:t>
            </a:r>
          </a:p>
        </p:txBody>
      </p:sp>
      <p:sp>
        <p:nvSpPr>
          <p:cNvPr id="18436" name="Rectangle 82">
            <a:extLst>
              <a:ext uri="{FF2B5EF4-FFF2-40B4-BE49-F238E27FC236}">
                <a16:creationId xmlns:a16="http://schemas.microsoft.com/office/drawing/2014/main" id="{1BC245F0-0C55-3A22-1230-A03A2C36B4B6}"/>
              </a:ext>
            </a:extLst>
          </p:cNvPr>
          <p:cNvSpPr>
            <a:spLocks noChangeArrowheads="1"/>
          </p:cNvSpPr>
          <p:nvPr/>
        </p:nvSpPr>
        <p:spPr bwMode="auto">
          <a:xfrm>
            <a:off x="2886755"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12</a:t>
            </a:r>
          </a:p>
        </p:txBody>
      </p:sp>
      <p:sp>
        <p:nvSpPr>
          <p:cNvPr id="18437" name="Rectangle 83">
            <a:extLst>
              <a:ext uri="{FF2B5EF4-FFF2-40B4-BE49-F238E27FC236}">
                <a16:creationId xmlns:a16="http://schemas.microsoft.com/office/drawing/2014/main" id="{E05FE2D1-9CE8-8BC3-7928-A86866949B24}"/>
              </a:ext>
            </a:extLst>
          </p:cNvPr>
          <p:cNvSpPr>
            <a:spLocks noChangeArrowheads="1"/>
          </p:cNvSpPr>
          <p:nvPr/>
        </p:nvSpPr>
        <p:spPr bwMode="auto">
          <a:xfrm>
            <a:off x="3443902"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18</a:t>
            </a:r>
          </a:p>
        </p:txBody>
      </p:sp>
      <p:sp>
        <p:nvSpPr>
          <p:cNvPr id="18438" name="Rectangle 84">
            <a:extLst>
              <a:ext uri="{FF2B5EF4-FFF2-40B4-BE49-F238E27FC236}">
                <a16:creationId xmlns:a16="http://schemas.microsoft.com/office/drawing/2014/main" id="{5AE18FEF-A975-6A60-AF73-3CCF0D619769}"/>
              </a:ext>
            </a:extLst>
          </p:cNvPr>
          <p:cNvSpPr>
            <a:spLocks noChangeArrowheads="1"/>
          </p:cNvSpPr>
          <p:nvPr/>
        </p:nvSpPr>
        <p:spPr bwMode="auto">
          <a:xfrm>
            <a:off x="4001049"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24</a:t>
            </a:r>
          </a:p>
        </p:txBody>
      </p:sp>
      <p:sp>
        <p:nvSpPr>
          <p:cNvPr id="18439" name="Rectangle 85">
            <a:extLst>
              <a:ext uri="{FF2B5EF4-FFF2-40B4-BE49-F238E27FC236}">
                <a16:creationId xmlns:a16="http://schemas.microsoft.com/office/drawing/2014/main" id="{F8CFA7DA-EDF0-379A-05C0-03EC2C97D87F}"/>
              </a:ext>
            </a:extLst>
          </p:cNvPr>
          <p:cNvSpPr>
            <a:spLocks noChangeArrowheads="1"/>
          </p:cNvSpPr>
          <p:nvPr/>
        </p:nvSpPr>
        <p:spPr bwMode="auto">
          <a:xfrm>
            <a:off x="4558196"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30</a:t>
            </a:r>
          </a:p>
        </p:txBody>
      </p:sp>
      <p:sp>
        <p:nvSpPr>
          <p:cNvPr id="18440" name="Rectangle 86">
            <a:extLst>
              <a:ext uri="{FF2B5EF4-FFF2-40B4-BE49-F238E27FC236}">
                <a16:creationId xmlns:a16="http://schemas.microsoft.com/office/drawing/2014/main" id="{B3462CE8-DAA1-2E91-1D89-835B7F8EF9D5}"/>
              </a:ext>
            </a:extLst>
          </p:cNvPr>
          <p:cNvSpPr>
            <a:spLocks noChangeArrowheads="1"/>
          </p:cNvSpPr>
          <p:nvPr/>
        </p:nvSpPr>
        <p:spPr bwMode="auto">
          <a:xfrm>
            <a:off x="5115343"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36</a:t>
            </a:r>
          </a:p>
        </p:txBody>
      </p:sp>
      <p:sp>
        <p:nvSpPr>
          <p:cNvPr id="18441" name="Line 39">
            <a:extLst>
              <a:ext uri="{FF2B5EF4-FFF2-40B4-BE49-F238E27FC236}">
                <a16:creationId xmlns:a16="http://schemas.microsoft.com/office/drawing/2014/main" id="{A95C843D-AEB9-3071-86C6-492B3D85B1B1}"/>
              </a:ext>
            </a:extLst>
          </p:cNvPr>
          <p:cNvSpPr>
            <a:spLocks noChangeShapeType="1"/>
          </p:cNvSpPr>
          <p:nvPr/>
        </p:nvSpPr>
        <p:spPr bwMode="auto">
          <a:xfrm>
            <a:off x="631390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2" name="Line 40">
            <a:extLst>
              <a:ext uri="{FF2B5EF4-FFF2-40B4-BE49-F238E27FC236}">
                <a16:creationId xmlns:a16="http://schemas.microsoft.com/office/drawing/2014/main" id="{1EB548C0-AA98-DD7B-1A11-809DDE75FD11}"/>
              </a:ext>
            </a:extLst>
          </p:cNvPr>
          <p:cNvSpPr>
            <a:spLocks noChangeShapeType="1"/>
          </p:cNvSpPr>
          <p:nvPr/>
        </p:nvSpPr>
        <p:spPr bwMode="auto">
          <a:xfrm>
            <a:off x="7427686"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3" name="Rectangle 87">
            <a:extLst>
              <a:ext uri="{FF2B5EF4-FFF2-40B4-BE49-F238E27FC236}">
                <a16:creationId xmlns:a16="http://schemas.microsoft.com/office/drawing/2014/main" id="{6265976F-2F5B-72ED-486B-C145F7B5F9DC}"/>
              </a:ext>
            </a:extLst>
          </p:cNvPr>
          <p:cNvSpPr>
            <a:spLocks noChangeArrowheads="1"/>
          </p:cNvSpPr>
          <p:nvPr/>
        </p:nvSpPr>
        <p:spPr bwMode="auto">
          <a:xfrm>
            <a:off x="6226462"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48</a:t>
            </a:r>
          </a:p>
        </p:txBody>
      </p:sp>
      <p:sp>
        <p:nvSpPr>
          <p:cNvPr id="18444" name="Rectangle 88">
            <a:extLst>
              <a:ext uri="{FF2B5EF4-FFF2-40B4-BE49-F238E27FC236}">
                <a16:creationId xmlns:a16="http://schemas.microsoft.com/office/drawing/2014/main" id="{1E9CB7C1-804B-EE67-E061-9D24FCC24420}"/>
              </a:ext>
            </a:extLst>
          </p:cNvPr>
          <p:cNvSpPr>
            <a:spLocks noChangeArrowheads="1"/>
          </p:cNvSpPr>
          <p:nvPr/>
        </p:nvSpPr>
        <p:spPr bwMode="auto">
          <a:xfrm>
            <a:off x="7340753"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60</a:t>
            </a:r>
          </a:p>
        </p:txBody>
      </p:sp>
      <p:sp>
        <p:nvSpPr>
          <p:cNvPr id="18445" name="Text Box 15">
            <a:extLst>
              <a:ext uri="{FF2B5EF4-FFF2-40B4-BE49-F238E27FC236}">
                <a16:creationId xmlns:a16="http://schemas.microsoft.com/office/drawing/2014/main" id="{4BAF050D-432D-9215-544B-C3DF0512E3A1}"/>
              </a:ext>
            </a:extLst>
          </p:cNvPr>
          <p:cNvSpPr txBox="1">
            <a:spLocks noChangeArrowheads="1"/>
          </p:cNvSpPr>
          <p:nvPr/>
        </p:nvSpPr>
        <p:spPr bwMode="auto">
          <a:xfrm>
            <a:off x="685238" y="4540945"/>
            <a:ext cx="954386"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MitraClip</a:t>
            </a:r>
          </a:p>
        </p:txBody>
      </p:sp>
      <p:sp>
        <p:nvSpPr>
          <p:cNvPr id="18446" name="Text Box 17">
            <a:extLst>
              <a:ext uri="{FF2B5EF4-FFF2-40B4-BE49-F238E27FC236}">
                <a16:creationId xmlns:a16="http://schemas.microsoft.com/office/drawing/2014/main" id="{4ADCFF38-AF1A-BA98-7A1D-8A6ED9E80DA2}"/>
              </a:ext>
            </a:extLst>
          </p:cNvPr>
          <p:cNvSpPr txBox="1">
            <a:spLocks noChangeArrowheads="1"/>
          </p:cNvSpPr>
          <p:nvPr/>
        </p:nvSpPr>
        <p:spPr bwMode="auto">
          <a:xfrm>
            <a:off x="851581" y="4714742"/>
            <a:ext cx="78804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GDMT</a:t>
            </a:r>
          </a:p>
        </p:txBody>
      </p:sp>
      <p:sp>
        <p:nvSpPr>
          <p:cNvPr id="18447" name="Text Box 65">
            <a:extLst>
              <a:ext uri="{FF2B5EF4-FFF2-40B4-BE49-F238E27FC236}">
                <a16:creationId xmlns:a16="http://schemas.microsoft.com/office/drawing/2014/main" id="{420F48E9-2539-683F-3623-70A209BEE650}"/>
              </a:ext>
            </a:extLst>
          </p:cNvPr>
          <p:cNvSpPr txBox="1">
            <a:spLocks noChangeArrowheads="1"/>
          </p:cNvSpPr>
          <p:nvPr/>
        </p:nvSpPr>
        <p:spPr bwMode="auto">
          <a:xfrm>
            <a:off x="1552344" y="4540945"/>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302</a:t>
            </a:r>
          </a:p>
        </p:txBody>
      </p:sp>
      <p:sp>
        <p:nvSpPr>
          <p:cNvPr id="18449" name="Text Box 69">
            <a:extLst>
              <a:ext uri="{FF2B5EF4-FFF2-40B4-BE49-F238E27FC236}">
                <a16:creationId xmlns:a16="http://schemas.microsoft.com/office/drawing/2014/main" id="{DF3FBDB4-C2F7-1949-8517-BC451EC5C8E3}"/>
              </a:ext>
            </a:extLst>
          </p:cNvPr>
          <p:cNvSpPr txBox="1">
            <a:spLocks noChangeArrowheads="1"/>
          </p:cNvSpPr>
          <p:nvPr/>
        </p:nvSpPr>
        <p:spPr bwMode="auto">
          <a:xfrm>
            <a:off x="2792280"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238</a:t>
            </a:r>
          </a:p>
        </p:txBody>
      </p:sp>
      <p:sp>
        <p:nvSpPr>
          <p:cNvPr id="18451" name="Text Box 73">
            <a:extLst>
              <a:ext uri="{FF2B5EF4-FFF2-40B4-BE49-F238E27FC236}">
                <a16:creationId xmlns:a16="http://schemas.microsoft.com/office/drawing/2014/main" id="{28A74AF0-B27B-87FA-2E35-7211C3DD6480}"/>
              </a:ext>
            </a:extLst>
          </p:cNvPr>
          <p:cNvSpPr txBox="1">
            <a:spLocks noChangeArrowheads="1"/>
          </p:cNvSpPr>
          <p:nvPr/>
        </p:nvSpPr>
        <p:spPr bwMode="auto">
          <a:xfrm>
            <a:off x="3907712" y="454094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205</a:t>
            </a:r>
          </a:p>
        </p:txBody>
      </p:sp>
      <p:sp>
        <p:nvSpPr>
          <p:cNvPr id="18454" name="Text Box 65">
            <a:extLst>
              <a:ext uri="{FF2B5EF4-FFF2-40B4-BE49-F238E27FC236}">
                <a16:creationId xmlns:a16="http://schemas.microsoft.com/office/drawing/2014/main" id="{0692F461-4501-FA5B-09A8-F3412DFD9287}"/>
              </a:ext>
            </a:extLst>
          </p:cNvPr>
          <p:cNvSpPr txBox="1">
            <a:spLocks noChangeArrowheads="1"/>
          </p:cNvSpPr>
          <p:nvPr/>
        </p:nvSpPr>
        <p:spPr bwMode="auto">
          <a:xfrm>
            <a:off x="1548360" y="4717714"/>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312</a:t>
            </a:r>
          </a:p>
        </p:txBody>
      </p:sp>
      <p:sp>
        <p:nvSpPr>
          <p:cNvPr id="18456" name="Text Box 69">
            <a:extLst>
              <a:ext uri="{FF2B5EF4-FFF2-40B4-BE49-F238E27FC236}">
                <a16:creationId xmlns:a16="http://schemas.microsoft.com/office/drawing/2014/main" id="{9CE2E1ED-0F62-AC81-517A-AF224EDDAD60}"/>
              </a:ext>
            </a:extLst>
          </p:cNvPr>
          <p:cNvSpPr txBox="1">
            <a:spLocks noChangeArrowheads="1"/>
          </p:cNvSpPr>
          <p:nvPr/>
        </p:nvSpPr>
        <p:spPr bwMode="auto">
          <a:xfrm>
            <a:off x="2792280" y="4717714"/>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224</a:t>
            </a:r>
          </a:p>
        </p:txBody>
      </p:sp>
      <p:sp>
        <p:nvSpPr>
          <p:cNvPr id="18458" name="Text Box 73">
            <a:extLst>
              <a:ext uri="{FF2B5EF4-FFF2-40B4-BE49-F238E27FC236}">
                <a16:creationId xmlns:a16="http://schemas.microsoft.com/office/drawing/2014/main" id="{CDF4357D-8C48-DC0F-A050-37EE4A84D240}"/>
              </a:ext>
            </a:extLst>
          </p:cNvPr>
          <p:cNvSpPr txBox="1">
            <a:spLocks noChangeArrowheads="1"/>
          </p:cNvSpPr>
          <p:nvPr/>
        </p:nvSpPr>
        <p:spPr bwMode="auto">
          <a:xfrm>
            <a:off x="3907711" y="4717714"/>
            <a:ext cx="357790"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157</a:t>
            </a:r>
          </a:p>
        </p:txBody>
      </p:sp>
      <p:sp>
        <p:nvSpPr>
          <p:cNvPr id="18461" name="Text Box 14">
            <a:extLst>
              <a:ext uri="{FF2B5EF4-FFF2-40B4-BE49-F238E27FC236}">
                <a16:creationId xmlns:a16="http://schemas.microsoft.com/office/drawing/2014/main" id="{46860284-2AFB-F62E-8215-99D2A12D22D1}"/>
              </a:ext>
            </a:extLst>
          </p:cNvPr>
          <p:cNvSpPr txBox="1">
            <a:spLocks noChangeArrowheads="1"/>
          </p:cNvSpPr>
          <p:nvPr/>
        </p:nvSpPr>
        <p:spPr bwMode="auto">
          <a:xfrm>
            <a:off x="477313" y="4370323"/>
            <a:ext cx="116231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No. at Risk:</a:t>
            </a:r>
          </a:p>
        </p:txBody>
      </p:sp>
      <p:sp>
        <p:nvSpPr>
          <p:cNvPr id="18462" name="Line 39">
            <a:extLst>
              <a:ext uri="{FF2B5EF4-FFF2-40B4-BE49-F238E27FC236}">
                <a16:creationId xmlns:a16="http://schemas.microsoft.com/office/drawing/2014/main" id="{A95B1ED7-0B1D-5EFC-3382-DC15EF2EA2A6}"/>
              </a:ext>
            </a:extLst>
          </p:cNvPr>
          <p:cNvSpPr>
            <a:spLocks noChangeShapeType="1"/>
          </p:cNvSpPr>
          <p:nvPr/>
        </p:nvSpPr>
        <p:spPr bwMode="auto">
          <a:xfrm>
            <a:off x="575701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3" name="Line 40">
            <a:extLst>
              <a:ext uri="{FF2B5EF4-FFF2-40B4-BE49-F238E27FC236}">
                <a16:creationId xmlns:a16="http://schemas.microsoft.com/office/drawing/2014/main" id="{219B4E9A-9AB7-5B36-9CB3-09295F2AAA0C}"/>
              </a:ext>
            </a:extLst>
          </p:cNvPr>
          <p:cNvSpPr>
            <a:spLocks noChangeShapeType="1"/>
          </p:cNvSpPr>
          <p:nvPr/>
        </p:nvSpPr>
        <p:spPr bwMode="auto">
          <a:xfrm>
            <a:off x="6870791" y="3919869"/>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4" name="Rectangle 87">
            <a:extLst>
              <a:ext uri="{FF2B5EF4-FFF2-40B4-BE49-F238E27FC236}">
                <a16:creationId xmlns:a16="http://schemas.microsoft.com/office/drawing/2014/main" id="{AAF63ADA-6CB8-5138-AC04-4CFFE86F1C05}"/>
              </a:ext>
            </a:extLst>
          </p:cNvPr>
          <p:cNvSpPr>
            <a:spLocks noChangeArrowheads="1"/>
          </p:cNvSpPr>
          <p:nvPr/>
        </p:nvSpPr>
        <p:spPr bwMode="auto">
          <a:xfrm>
            <a:off x="5672490"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42</a:t>
            </a:r>
          </a:p>
        </p:txBody>
      </p:sp>
      <p:sp>
        <p:nvSpPr>
          <p:cNvPr id="18465" name="Rectangle 88">
            <a:extLst>
              <a:ext uri="{FF2B5EF4-FFF2-40B4-BE49-F238E27FC236}">
                <a16:creationId xmlns:a16="http://schemas.microsoft.com/office/drawing/2014/main" id="{7B882473-E9B5-F596-0806-9812AA7471D1}"/>
              </a:ext>
            </a:extLst>
          </p:cNvPr>
          <p:cNvSpPr>
            <a:spLocks noChangeArrowheads="1"/>
          </p:cNvSpPr>
          <p:nvPr/>
        </p:nvSpPr>
        <p:spPr bwMode="auto">
          <a:xfrm>
            <a:off x="6783609" y="397928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54</a:t>
            </a:r>
          </a:p>
        </p:txBody>
      </p:sp>
      <p:sp>
        <p:nvSpPr>
          <p:cNvPr id="18466" name="Text Box 71">
            <a:extLst>
              <a:ext uri="{FF2B5EF4-FFF2-40B4-BE49-F238E27FC236}">
                <a16:creationId xmlns:a16="http://schemas.microsoft.com/office/drawing/2014/main" id="{BE0C3079-17C9-AF73-07D6-CDC35C9B071F}"/>
              </a:ext>
            </a:extLst>
          </p:cNvPr>
          <p:cNvSpPr txBox="1">
            <a:spLocks noChangeArrowheads="1"/>
          </p:cNvSpPr>
          <p:nvPr/>
        </p:nvSpPr>
        <p:spPr bwMode="auto">
          <a:xfrm>
            <a:off x="7281276" y="4545862"/>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79</a:t>
            </a:r>
          </a:p>
        </p:txBody>
      </p:sp>
      <p:sp>
        <p:nvSpPr>
          <p:cNvPr id="18469" name="Text Box 71">
            <a:extLst>
              <a:ext uri="{FF2B5EF4-FFF2-40B4-BE49-F238E27FC236}">
                <a16:creationId xmlns:a16="http://schemas.microsoft.com/office/drawing/2014/main" id="{0309BD29-5E55-24A4-6DD1-DB787AFE90D5}"/>
              </a:ext>
            </a:extLst>
          </p:cNvPr>
          <p:cNvSpPr txBox="1">
            <a:spLocks noChangeArrowheads="1"/>
          </p:cNvSpPr>
          <p:nvPr/>
        </p:nvSpPr>
        <p:spPr bwMode="auto">
          <a:xfrm>
            <a:off x="7277295"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59</a:t>
            </a:r>
          </a:p>
        </p:txBody>
      </p:sp>
      <p:sp>
        <p:nvSpPr>
          <p:cNvPr id="18470" name="Text Box 71">
            <a:extLst>
              <a:ext uri="{FF2B5EF4-FFF2-40B4-BE49-F238E27FC236}">
                <a16:creationId xmlns:a16="http://schemas.microsoft.com/office/drawing/2014/main" id="{C5C84AB5-F52D-A805-91FC-EB420BD50B1F}"/>
              </a:ext>
            </a:extLst>
          </p:cNvPr>
          <p:cNvSpPr txBox="1">
            <a:spLocks noChangeArrowheads="1"/>
          </p:cNvSpPr>
          <p:nvPr/>
        </p:nvSpPr>
        <p:spPr bwMode="auto">
          <a:xfrm>
            <a:off x="6139307"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138</a:t>
            </a:r>
          </a:p>
        </p:txBody>
      </p:sp>
      <p:sp>
        <p:nvSpPr>
          <p:cNvPr id="18471" name="Text Box 69">
            <a:extLst>
              <a:ext uri="{FF2B5EF4-FFF2-40B4-BE49-F238E27FC236}">
                <a16:creationId xmlns:a16="http://schemas.microsoft.com/office/drawing/2014/main" id="{2E9F57FE-DA0F-0A8E-72C1-B5858794B658}"/>
              </a:ext>
            </a:extLst>
          </p:cNvPr>
          <p:cNvSpPr txBox="1">
            <a:spLocks noChangeArrowheads="1"/>
          </p:cNvSpPr>
          <p:nvPr/>
        </p:nvSpPr>
        <p:spPr bwMode="auto">
          <a:xfrm>
            <a:off x="5021182" y="454586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167</a:t>
            </a:r>
          </a:p>
        </p:txBody>
      </p:sp>
      <p:sp>
        <p:nvSpPr>
          <p:cNvPr id="18472" name="Text Box 69">
            <a:extLst>
              <a:ext uri="{FF2B5EF4-FFF2-40B4-BE49-F238E27FC236}">
                <a16:creationId xmlns:a16="http://schemas.microsoft.com/office/drawing/2014/main" id="{6DEFF1E7-6300-D97F-CF8B-4B2B1BE53F62}"/>
              </a:ext>
            </a:extLst>
          </p:cNvPr>
          <p:cNvSpPr txBox="1">
            <a:spLocks noChangeArrowheads="1"/>
          </p:cNvSpPr>
          <p:nvPr/>
        </p:nvSpPr>
        <p:spPr bwMode="auto">
          <a:xfrm>
            <a:off x="5021182" y="4722631"/>
            <a:ext cx="357790"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122</a:t>
            </a:r>
          </a:p>
        </p:txBody>
      </p:sp>
      <p:sp>
        <p:nvSpPr>
          <p:cNvPr id="18473" name="Text Box 71">
            <a:extLst>
              <a:ext uri="{FF2B5EF4-FFF2-40B4-BE49-F238E27FC236}">
                <a16:creationId xmlns:a16="http://schemas.microsoft.com/office/drawing/2014/main" id="{D012B20C-95A6-D964-C2ED-ACD037B68F90}"/>
              </a:ext>
            </a:extLst>
          </p:cNvPr>
          <p:cNvSpPr txBox="1">
            <a:spLocks noChangeArrowheads="1"/>
          </p:cNvSpPr>
          <p:nvPr/>
        </p:nvSpPr>
        <p:spPr bwMode="auto">
          <a:xfrm>
            <a:off x="6168160" y="4722631"/>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94</a:t>
            </a:r>
          </a:p>
        </p:txBody>
      </p:sp>
      <p:sp>
        <p:nvSpPr>
          <p:cNvPr id="26" name="Rectangle 79">
            <a:extLst>
              <a:ext uri="{FF2B5EF4-FFF2-40B4-BE49-F238E27FC236}">
                <a16:creationId xmlns:a16="http://schemas.microsoft.com/office/drawing/2014/main" id="{2C08F858-0F37-7778-1314-6B8E72479171}"/>
              </a:ext>
            </a:extLst>
          </p:cNvPr>
          <p:cNvSpPr>
            <a:spLocks noChangeArrowheads="1"/>
          </p:cNvSpPr>
          <p:nvPr/>
        </p:nvSpPr>
        <p:spPr bwMode="auto">
          <a:xfrm>
            <a:off x="3029272" y="4204223"/>
            <a:ext cx="3220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Time After Randomization (Months)</a:t>
            </a:r>
          </a:p>
        </p:txBody>
      </p:sp>
      <p:grpSp>
        <p:nvGrpSpPr>
          <p:cNvPr id="43" name="Group 42">
            <a:extLst>
              <a:ext uri="{FF2B5EF4-FFF2-40B4-BE49-F238E27FC236}">
                <a16:creationId xmlns:a16="http://schemas.microsoft.com/office/drawing/2014/main" id="{76149406-3590-1D3C-AD79-529E279B3771}"/>
              </a:ext>
            </a:extLst>
          </p:cNvPr>
          <p:cNvGrpSpPr/>
          <p:nvPr/>
        </p:nvGrpSpPr>
        <p:grpSpPr>
          <a:xfrm>
            <a:off x="4096387" y="2334322"/>
            <a:ext cx="4051436" cy="1537926"/>
            <a:chOff x="5650123" y="2989080"/>
            <a:chExt cx="4481956" cy="1738094"/>
          </a:xfrm>
        </p:grpSpPr>
        <p:sp>
          <p:nvSpPr>
            <p:cNvPr id="31" name="Freeform 106">
              <a:extLst>
                <a:ext uri="{FF2B5EF4-FFF2-40B4-BE49-F238E27FC236}">
                  <a16:creationId xmlns:a16="http://schemas.microsoft.com/office/drawing/2014/main" id="{FCCC426E-1558-5E01-3ED9-DB64EBAE2D11}"/>
                </a:ext>
              </a:extLst>
            </p:cNvPr>
            <p:cNvSpPr>
              <a:spLocks/>
            </p:cNvSpPr>
            <p:nvPr/>
          </p:nvSpPr>
          <p:spPr bwMode="auto">
            <a:xfrm>
              <a:off x="5650123" y="3300289"/>
              <a:ext cx="3693113" cy="1426885"/>
            </a:xfrm>
            <a:custGeom>
              <a:avLst/>
              <a:gdLst>
                <a:gd name="T0" fmla="*/ 6 w 241"/>
                <a:gd name="T1" fmla="*/ 93 h 93"/>
                <a:gd name="T2" fmla="*/ 8 w 241"/>
                <a:gd name="T3" fmla="*/ 91 h 93"/>
                <a:gd name="T4" fmla="*/ 18 w 241"/>
                <a:gd name="T5" fmla="*/ 91 h 93"/>
                <a:gd name="T6" fmla="*/ 21 w 241"/>
                <a:gd name="T7" fmla="*/ 87 h 93"/>
                <a:gd name="T8" fmla="*/ 27 w 241"/>
                <a:gd name="T9" fmla="*/ 85 h 93"/>
                <a:gd name="T10" fmla="*/ 32 w 241"/>
                <a:gd name="T11" fmla="*/ 82 h 93"/>
                <a:gd name="T12" fmla="*/ 34 w 241"/>
                <a:gd name="T13" fmla="*/ 80 h 93"/>
                <a:gd name="T14" fmla="*/ 37 w 241"/>
                <a:gd name="T15" fmla="*/ 77 h 93"/>
                <a:gd name="T16" fmla="*/ 40 w 241"/>
                <a:gd name="T17" fmla="*/ 75 h 93"/>
                <a:gd name="T18" fmla="*/ 44 w 241"/>
                <a:gd name="T19" fmla="*/ 73 h 93"/>
                <a:gd name="T20" fmla="*/ 48 w 241"/>
                <a:gd name="T21" fmla="*/ 72 h 93"/>
                <a:gd name="T22" fmla="*/ 53 w 241"/>
                <a:gd name="T23" fmla="*/ 69 h 93"/>
                <a:gd name="T24" fmla="*/ 54 w 241"/>
                <a:gd name="T25" fmla="*/ 67 h 93"/>
                <a:gd name="T26" fmla="*/ 55 w 241"/>
                <a:gd name="T27" fmla="*/ 65 h 93"/>
                <a:gd name="T28" fmla="*/ 65 w 241"/>
                <a:gd name="T29" fmla="*/ 62 h 93"/>
                <a:gd name="T30" fmla="*/ 71 w 241"/>
                <a:gd name="T31" fmla="*/ 60 h 93"/>
                <a:gd name="T32" fmla="*/ 72 w 241"/>
                <a:gd name="T33" fmla="*/ 58 h 93"/>
                <a:gd name="T34" fmla="*/ 76 w 241"/>
                <a:gd name="T35" fmla="*/ 56 h 93"/>
                <a:gd name="T36" fmla="*/ 82 w 241"/>
                <a:gd name="T37" fmla="*/ 53 h 93"/>
                <a:gd name="T38" fmla="*/ 87 w 241"/>
                <a:gd name="T39" fmla="*/ 52 h 93"/>
                <a:gd name="T40" fmla="*/ 100 w 241"/>
                <a:gd name="T41" fmla="*/ 51 h 93"/>
                <a:gd name="T42" fmla="*/ 101 w 241"/>
                <a:gd name="T43" fmla="*/ 49 h 93"/>
                <a:gd name="T44" fmla="*/ 108 w 241"/>
                <a:gd name="T45" fmla="*/ 45 h 93"/>
                <a:gd name="T46" fmla="*/ 109 w 241"/>
                <a:gd name="T47" fmla="*/ 44 h 93"/>
                <a:gd name="T48" fmla="*/ 117 w 241"/>
                <a:gd name="T49" fmla="*/ 42 h 93"/>
                <a:gd name="T50" fmla="*/ 123 w 241"/>
                <a:gd name="T51" fmla="*/ 39 h 93"/>
                <a:gd name="T52" fmla="*/ 125 w 241"/>
                <a:gd name="T53" fmla="*/ 38 h 93"/>
                <a:gd name="T54" fmla="*/ 129 w 241"/>
                <a:gd name="T55" fmla="*/ 36 h 93"/>
                <a:gd name="T56" fmla="*/ 136 w 241"/>
                <a:gd name="T57" fmla="*/ 35 h 93"/>
                <a:gd name="T58" fmla="*/ 143 w 241"/>
                <a:gd name="T59" fmla="*/ 32 h 93"/>
                <a:gd name="T60" fmla="*/ 153 w 241"/>
                <a:gd name="T61" fmla="*/ 30 h 93"/>
                <a:gd name="T62" fmla="*/ 159 w 241"/>
                <a:gd name="T63" fmla="*/ 28 h 93"/>
                <a:gd name="T64" fmla="*/ 163 w 241"/>
                <a:gd name="T65" fmla="*/ 28 h 93"/>
                <a:gd name="T66" fmla="*/ 170 w 241"/>
                <a:gd name="T67" fmla="*/ 25 h 93"/>
                <a:gd name="T68" fmla="*/ 173 w 241"/>
                <a:gd name="T69" fmla="*/ 24 h 93"/>
                <a:gd name="T70" fmla="*/ 178 w 241"/>
                <a:gd name="T71" fmla="*/ 24 h 93"/>
                <a:gd name="T72" fmla="*/ 189 w 241"/>
                <a:gd name="T73" fmla="*/ 22 h 93"/>
                <a:gd name="T74" fmla="*/ 195 w 241"/>
                <a:gd name="T75" fmla="*/ 20 h 93"/>
                <a:gd name="T76" fmla="*/ 197 w 241"/>
                <a:gd name="T77" fmla="*/ 18 h 93"/>
                <a:gd name="T78" fmla="*/ 202 w 241"/>
                <a:gd name="T79" fmla="*/ 15 h 93"/>
                <a:gd name="T80" fmla="*/ 207 w 241"/>
                <a:gd name="T81" fmla="*/ 13 h 93"/>
                <a:gd name="T82" fmla="*/ 212 w 241"/>
                <a:gd name="T83" fmla="*/ 9 h 93"/>
                <a:gd name="T84" fmla="*/ 216 w 241"/>
                <a:gd name="T85" fmla="*/ 7 h 93"/>
                <a:gd name="T86" fmla="*/ 227 w 241"/>
                <a:gd name="T87" fmla="*/ 6 h 93"/>
                <a:gd name="T88" fmla="*/ 230 w 241"/>
                <a:gd name="T89" fmla="*/ 3 h 93"/>
                <a:gd name="T90" fmla="*/ 233 w 241"/>
                <a:gd name="T91" fmla="*/ 3 h 93"/>
                <a:gd name="T92" fmla="*/ 234 w 241"/>
                <a:gd name="T93" fmla="*/ 3 h 93"/>
                <a:gd name="T94" fmla="*/ 234 w 241"/>
                <a:gd name="T95" fmla="*/ 3 h 93"/>
                <a:gd name="T96" fmla="*/ 235 w 241"/>
                <a:gd name="T97" fmla="*/ 3 h 93"/>
                <a:gd name="T98" fmla="*/ 236 w 241"/>
                <a:gd name="T99" fmla="*/ 3 h 93"/>
                <a:gd name="T100" fmla="*/ 237 w 241"/>
                <a:gd name="T101" fmla="*/ 2 h 93"/>
                <a:gd name="T102" fmla="*/ 238 w 241"/>
                <a:gd name="T103" fmla="*/ 2 h 93"/>
                <a:gd name="T104" fmla="*/ 238 w 241"/>
                <a:gd name="T105" fmla="*/ 2 h 93"/>
                <a:gd name="T106" fmla="*/ 239 w 241"/>
                <a:gd name="T107" fmla="*/ 2 h 93"/>
                <a:gd name="T108" fmla="*/ 239 w 241"/>
                <a:gd name="T109" fmla="*/ 2 h 93"/>
                <a:gd name="T110" fmla="*/ 240 w 241"/>
                <a:gd name="T111" fmla="*/ 0 h 93"/>
                <a:gd name="T112" fmla="*/ 240 w 241"/>
                <a:gd name="T113" fmla="*/ 0 h 93"/>
                <a:gd name="T114" fmla="*/ 241 w 241"/>
                <a:gd name="T11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1" h="93">
                  <a:moveTo>
                    <a:pt x="0" y="93"/>
                  </a:moveTo>
                  <a:lnTo>
                    <a:pt x="4" y="93"/>
                  </a:lnTo>
                  <a:lnTo>
                    <a:pt x="4" y="93"/>
                  </a:lnTo>
                  <a:lnTo>
                    <a:pt x="6" y="93"/>
                  </a:lnTo>
                  <a:lnTo>
                    <a:pt x="6" y="92"/>
                  </a:lnTo>
                  <a:lnTo>
                    <a:pt x="7" y="92"/>
                  </a:lnTo>
                  <a:lnTo>
                    <a:pt x="7" y="91"/>
                  </a:lnTo>
                  <a:lnTo>
                    <a:pt x="8" y="91"/>
                  </a:lnTo>
                  <a:lnTo>
                    <a:pt x="8" y="91"/>
                  </a:lnTo>
                  <a:lnTo>
                    <a:pt x="8" y="91"/>
                  </a:lnTo>
                  <a:lnTo>
                    <a:pt x="8" y="91"/>
                  </a:lnTo>
                  <a:lnTo>
                    <a:pt x="18" y="91"/>
                  </a:lnTo>
                  <a:lnTo>
                    <a:pt x="18" y="90"/>
                  </a:lnTo>
                  <a:lnTo>
                    <a:pt x="20" y="90"/>
                  </a:lnTo>
                  <a:lnTo>
                    <a:pt x="20" y="87"/>
                  </a:lnTo>
                  <a:lnTo>
                    <a:pt x="21" y="87"/>
                  </a:lnTo>
                  <a:lnTo>
                    <a:pt x="21" y="86"/>
                  </a:lnTo>
                  <a:lnTo>
                    <a:pt x="23" y="86"/>
                  </a:lnTo>
                  <a:lnTo>
                    <a:pt x="23" y="85"/>
                  </a:lnTo>
                  <a:lnTo>
                    <a:pt x="27" y="85"/>
                  </a:lnTo>
                  <a:lnTo>
                    <a:pt x="27" y="83"/>
                  </a:lnTo>
                  <a:lnTo>
                    <a:pt x="28" y="83"/>
                  </a:lnTo>
                  <a:lnTo>
                    <a:pt x="28" y="82"/>
                  </a:lnTo>
                  <a:lnTo>
                    <a:pt x="32" y="82"/>
                  </a:lnTo>
                  <a:lnTo>
                    <a:pt x="32" y="81"/>
                  </a:lnTo>
                  <a:lnTo>
                    <a:pt x="33" y="81"/>
                  </a:lnTo>
                  <a:lnTo>
                    <a:pt x="33" y="80"/>
                  </a:lnTo>
                  <a:lnTo>
                    <a:pt x="34" y="80"/>
                  </a:lnTo>
                  <a:lnTo>
                    <a:pt x="34" y="78"/>
                  </a:lnTo>
                  <a:lnTo>
                    <a:pt x="37" y="78"/>
                  </a:lnTo>
                  <a:lnTo>
                    <a:pt x="37" y="77"/>
                  </a:lnTo>
                  <a:lnTo>
                    <a:pt x="37" y="77"/>
                  </a:lnTo>
                  <a:lnTo>
                    <a:pt x="37" y="76"/>
                  </a:lnTo>
                  <a:lnTo>
                    <a:pt x="39" y="76"/>
                  </a:lnTo>
                  <a:lnTo>
                    <a:pt x="39" y="75"/>
                  </a:lnTo>
                  <a:lnTo>
                    <a:pt x="40" y="75"/>
                  </a:lnTo>
                  <a:lnTo>
                    <a:pt x="40" y="74"/>
                  </a:lnTo>
                  <a:lnTo>
                    <a:pt x="44" y="74"/>
                  </a:lnTo>
                  <a:lnTo>
                    <a:pt x="44" y="73"/>
                  </a:lnTo>
                  <a:lnTo>
                    <a:pt x="44" y="73"/>
                  </a:lnTo>
                  <a:lnTo>
                    <a:pt x="44" y="73"/>
                  </a:lnTo>
                  <a:lnTo>
                    <a:pt x="47" y="73"/>
                  </a:lnTo>
                  <a:lnTo>
                    <a:pt x="47" y="72"/>
                  </a:lnTo>
                  <a:lnTo>
                    <a:pt x="48" y="72"/>
                  </a:lnTo>
                  <a:lnTo>
                    <a:pt x="48" y="70"/>
                  </a:lnTo>
                  <a:lnTo>
                    <a:pt x="50" y="70"/>
                  </a:lnTo>
                  <a:lnTo>
                    <a:pt x="50" y="69"/>
                  </a:lnTo>
                  <a:lnTo>
                    <a:pt x="53" y="69"/>
                  </a:lnTo>
                  <a:lnTo>
                    <a:pt x="53" y="68"/>
                  </a:lnTo>
                  <a:lnTo>
                    <a:pt x="53" y="68"/>
                  </a:lnTo>
                  <a:lnTo>
                    <a:pt x="53" y="67"/>
                  </a:lnTo>
                  <a:lnTo>
                    <a:pt x="54" y="67"/>
                  </a:lnTo>
                  <a:lnTo>
                    <a:pt x="54" y="66"/>
                  </a:lnTo>
                  <a:lnTo>
                    <a:pt x="55" y="66"/>
                  </a:lnTo>
                  <a:lnTo>
                    <a:pt x="55" y="65"/>
                  </a:lnTo>
                  <a:lnTo>
                    <a:pt x="55" y="65"/>
                  </a:lnTo>
                  <a:lnTo>
                    <a:pt x="55" y="64"/>
                  </a:lnTo>
                  <a:lnTo>
                    <a:pt x="57" y="64"/>
                  </a:lnTo>
                  <a:lnTo>
                    <a:pt x="57" y="62"/>
                  </a:lnTo>
                  <a:lnTo>
                    <a:pt x="65" y="62"/>
                  </a:lnTo>
                  <a:lnTo>
                    <a:pt x="65" y="61"/>
                  </a:lnTo>
                  <a:lnTo>
                    <a:pt x="68" y="61"/>
                  </a:lnTo>
                  <a:lnTo>
                    <a:pt x="68" y="60"/>
                  </a:lnTo>
                  <a:lnTo>
                    <a:pt x="71" y="60"/>
                  </a:lnTo>
                  <a:lnTo>
                    <a:pt x="71" y="59"/>
                  </a:lnTo>
                  <a:lnTo>
                    <a:pt x="72" y="59"/>
                  </a:lnTo>
                  <a:lnTo>
                    <a:pt x="72" y="58"/>
                  </a:lnTo>
                  <a:lnTo>
                    <a:pt x="72" y="58"/>
                  </a:lnTo>
                  <a:lnTo>
                    <a:pt x="72" y="57"/>
                  </a:lnTo>
                  <a:lnTo>
                    <a:pt x="75" y="57"/>
                  </a:lnTo>
                  <a:lnTo>
                    <a:pt x="75" y="56"/>
                  </a:lnTo>
                  <a:lnTo>
                    <a:pt x="76" y="56"/>
                  </a:lnTo>
                  <a:lnTo>
                    <a:pt x="76" y="54"/>
                  </a:lnTo>
                  <a:lnTo>
                    <a:pt x="80" y="54"/>
                  </a:lnTo>
                  <a:lnTo>
                    <a:pt x="80" y="53"/>
                  </a:lnTo>
                  <a:lnTo>
                    <a:pt x="82" y="53"/>
                  </a:lnTo>
                  <a:lnTo>
                    <a:pt x="82" y="52"/>
                  </a:lnTo>
                  <a:lnTo>
                    <a:pt x="87" y="52"/>
                  </a:lnTo>
                  <a:lnTo>
                    <a:pt x="87" y="52"/>
                  </a:lnTo>
                  <a:lnTo>
                    <a:pt x="87" y="52"/>
                  </a:lnTo>
                  <a:lnTo>
                    <a:pt x="87" y="52"/>
                  </a:lnTo>
                  <a:lnTo>
                    <a:pt x="89" y="52"/>
                  </a:lnTo>
                  <a:lnTo>
                    <a:pt x="89" y="51"/>
                  </a:lnTo>
                  <a:lnTo>
                    <a:pt x="100" y="51"/>
                  </a:lnTo>
                  <a:lnTo>
                    <a:pt x="100" y="50"/>
                  </a:lnTo>
                  <a:lnTo>
                    <a:pt x="100" y="50"/>
                  </a:lnTo>
                  <a:lnTo>
                    <a:pt x="100" y="49"/>
                  </a:lnTo>
                  <a:lnTo>
                    <a:pt x="101" y="49"/>
                  </a:lnTo>
                  <a:lnTo>
                    <a:pt x="101" y="48"/>
                  </a:lnTo>
                  <a:lnTo>
                    <a:pt x="107" y="48"/>
                  </a:lnTo>
                  <a:lnTo>
                    <a:pt x="107" y="45"/>
                  </a:lnTo>
                  <a:lnTo>
                    <a:pt x="108" y="45"/>
                  </a:lnTo>
                  <a:lnTo>
                    <a:pt x="108" y="44"/>
                  </a:lnTo>
                  <a:lnTo>
                    <a:pt x="109" y="44"/>
                  </a:lnTo>
                  <a:lnTo>
                    <a:pt x="109" y="44"/>
                  </a:lnTo>
                  <a:lnTo>
                    <a:pt x="109" y="44"/>
                  </a:lnTo>
                  <a:lnTo>
                    <a:pt x="109" y="43"/>
                  </a:lnTo>
                  <a:lnTo>
                    <a:pt x="115" y="43"/>
                  </a:lnTo>
                  <a:lnTo>
                    <a:pt x="115" y="42"/>
                  </a:lnTo>
                  <a:lnTo>
                    <a:pt x="117" y="42"/>
                  </a:lnTo>
                  <a:lnTo>
                    <a:pt x="117" y="41"/>
                  </a:lnTo>
                  <a:lnTo>
                    <a:pt x="118" y="41"/>
                  </a:lnTo>
                  <a:lnTo>
                    <a:pt x="118" y="39"/>
                  </a:lnTo>
                  <a:lnTo>
                    <a:pt x="123" y="39"/>
                  </a:lnTo>
                  <a:lnTo>
                    <a:pt x="123" y="39"/>
                  </a:lnTo>
                  <a:lnTo>
                    <a:pt x="123" y="39"/>
                  </a:lnTo>
                  <a:lnTo>
                    <a:pt x="123" y="38"/>
                  </a:lnTo>
                  <a:lnTo>
                    <a:pt x="125" y="38"/>
                  </a:lnTo>
                  <a:lnTo>
                    <a:pt x="125" y="37"/>
                  </a:lnTo>
                  <a:lnTo>
                    <a:pt x="129" y="37"/>
                  </a:lnTo>
                  <a:lnTo>
                    <a:pt x="129" y="36"/>
                  </a:lnTo>
                  <a:lnTo>
                    <a:pt x="129" y="36"/>
                  </a:lnTo>
                  <a:lnTo>
                    <a:pt x="129" y="36"/>
                  </a:lnTo>
                  <a:lnTo>
                    <a:pt x="133" y="36"/>
                  </a:lnTo>
                  <a:lnTo>
                    <a:pt x="133" y="35"/>
                  </a:lnTo>
                  <a:lnTo>
                    <a:pt x="136" y="35"/>
                  </a:lnTo>
                  <a:lnTo>
                    <a:pt x="136" y="34"/>
                  </a:lnTo>
                  <a:lnTo>
                    <a:pt x="138" y="34"/>
                  </a:lnTo>
                  <a:lnTo>
                    <a:pt x="138" y="32"/>
                  </a:lnTo>
                  <a:lnTo>
                    <a:pt x="143" y="32"/>
                  </a:lnTo>
                  <a:lnTo>
                    <a:pt x="143" y="31"/>
                  </a:lnTo>
                  <a:lnTo>
                    <a:pt x="145" y="31"/>
                  </a:lnTo>
                  <a:lnTo>
                    <a:pt x="145" y="30"/>
                  </a:lnTo>
                  <a:lnTo>
                    <a:pt x="153" y="30"/>
                  </a:lnTo>
                  <a:lnTo>
                    <a:pt x="153" y="29"/>
                  </a:lnTo>
                  <a:lnTo>
                    <a:pt x="158" y="29"/>
                  </a:lnTo>
                  <a:lnTo>
                    <a:pt x="158" y="28"/>
                  </a:lnTo>
                  <a:lnTo>
                    <a:pt x="159" y="28"/>
                  </a:lnTo>
                  <a:lnTo>
                    <a:pt x="159" y="28"/>
                  </a:lnTo>
                  <a:lnTo>
                    <a:pt x="163" y="28"/>
                  </a:lnTo>
                  <a:lnTo>
                    <a:pt x="163" y="28"/>
                  </a:lnTo>
                  <a:lnTo>
                    <a:pt x="163" y="28"/>
                  </a:lnTo>
                  <a:lnTo>
                    <a:pt x="163" y="26"/>
                  </a:lnTo>
                  <a:lnTo>
                    <a:pt x="166" y="26"/>
                  </a:lnTo>
                  <a:lnTo>
                    <a:pt x="166" y="25"/>
                  </a:lnTo>
                  <a:lnTo>
                    <a:pt x="170" y="25"/>
                  </a:lnTo>
                  <a:lnTo>
                    <a:pt x="170" y="25"/>
                  </a:lnTo>
                  <a:lnTo>
                    <a:pt x="172" y="25"/>
                  </a:lnTo>
                  <a:lnTo>
                    <a:pt x="172" y="24"/>
                  </a:lnTo>
                  <a:lnTo>
                    <a:pt x="173" y="24"/>
                  </a:lnTo>
                  <a:lnTo>
                    <a:pt x="173" y="24"/>
                  </a:lnTo>
                  <a:lnTo>
                    <a:pt x="173" y="24"/>
                  </a:lnTo>
                  <a:lnTo>
                    <a:pt x="173" y="24"/>
                  </a:lnTo>
                  <a:lnTo>
                    <a:pt x="178" y="24"/>
                  </a:lnTo>
                  <a:lnTo>
                    <a:pt x="178" y="23"/>
                  </a:lnTo>
                  <a:lnTo>
                    <a:pt x="183" y="23"/>
                  </a:lnTo>
                  <a:lnTo>
                    <a:pt x="183" y="22"/>
                  </a:lnTo>
                  <a:lnTo>
                    <a:pt x="189" y="22"/>
                  </a:lnTo>
                  <a:lnTo>
                    <a:pt x="189" y="22"/>
                  </a:lnTo>
                  <a:lnTo>
                    <a:pt x="192" y="22"/>
                  </a:lnTo>
                  <a:lnTo>
                    <a:pt x="192" y="20"/>
                  </a:lnTo>
                  <a:lnTo>
                    <a:pt x="195" y="20"/>
                  </a:lnTo>
                  <a:lnTo>
                    <a:pt x="195" y="19"/>
                  </a:lnTo>
                  <a:lnTo>
                    <a:pt x="196" y="19"/>
                  </a:lnTo>
                  <a:lnTo>
                    <a:pt x="196" y="18"/>
                  </a:lnTo>
                  <a:lnTo>
                    <a:pt x="197" y="18"/>
                  </a:lnTo>
                  <a:lnTo>
                    <a:pt x="197" y="17"/>
                  </a:lnTo>
                  <a:lnTo>
                    <a:pt x="202" y="17"/>
                  </a:lnTo>
                  <a:lnTo>
                    <a:pt x="202" y="15"/>
                  </a:lnTo>
                  <a:lnTo>
                    <a:pt x="202" y="15"/>
                  </a:lnTo>
                  <a:lnTo>
                    <a:pt x="202" y="14"/>
                  </a:lnTo>
                  <a:lnTo>
                    <a:pt x="205" y="14"/>
                  </a:lnTo>
                  <a:lnTo>
                    <a:pt x="205" y="13"/>
                  </a:lnTo>
                  <a:lnTo>
                    <a:pt x="207" y="13"/>
                  </a:lnTo>
                  <a:lnTo>
                    <a:pt x="207" y="11"/>
                  </a:lnTo>
                  <a:lnTo>
                    <a:pt x="211" y="11"/>
                  </a:lnTo>
                  <a:lnTo>
                    <a:pt x="211" y="9"/>
                  </a:lnTo>
                  <a:lnTo>
                    <a:pt x="212" y="9"/>
                  </a:lnTo>
                  <a:lnTo>
                    <a:pt x="212" y="8"/>
                  </a:lnTo>
                  <a:lnTo>
                    <a:pt x="213" y="8"/>
                  </a:lnTo>
                  <a:lnTo>
                    <a:pt x="213" y="7"/>
                  </a:lnTo>
                  <a:lnTo>
                    <a:pt x="216" y="7"/>
                  </a:lnTo>
                  <a:lnTo>
                    <a:pt x="216" y="7"/>
                  </a:lnTo>
                  <a:lnTo>
                    <a:pt x="219" y="7"/>
                  </a:lnTo>
                  <a:lnTo>
                    <a:pt x="219" y="6"/>
                  </a:lnTo>
                  <a:lnTo>
                    <a:pt x="227" y="6"/>
                  </a:lnTo>
                  <a:lnTo>
                    <a:pt x="227" y="6"/>
                  </a:lnTo>
                  <a:lnTo>
                    <a:pt x="230" y="6"/>
                  </a:lnTo>
                  <a:lnTo>
                    <a:pt x="230" y="3"/>
                  </a:lnTo>
                  <a:lnTo>
                    <a:pt x="230" y="3"/>
                  </a:lnTo>
                  <a:lnTo>
                    <a:pt x="230" y="3"/>
                  </a:lnTo>
                  <a:lnTo>
                    <a:pt x="232" y="3"/>
                  </a:lnTo>
                  <a:lnTo>
                    <a:pt x="232" y="3"/>
                  </a:lnTo>
                  <a:lnTo>
                    <a:pt x="233" y="3"/>
                  </a:lnTo>
                  <a:lnTo>
                    <a:pt x="233" y="3"/>
                  </a:lnTo>
                  <a:lnTo>
                    <a:pt x="233" y="3"/>
                  </a:lnTo>
                  <a:lnTo>
                    <a:pt x="233" y="3"/>
                  </a:lnTo>
                  <a:lnTo>
                    <a:pt x="234" y="3"/>
                  </a:lnTo>
                  <a:lnTo>
                    <a:pt x="234" y="3"/>
                  </a:lnTo>
                  <a:lnTo>
                    <a:pt x="234" y="3"/>
                  </a:lnTo>
                  <a:lnTo>
                    <a:pt x="234" y="3"/>
                  </a:lnTo>
                  <a:lnTo>
                    <a:pt x="234" y="3"/>
                  </a:lnTo>
                  <a:lnTo>
                    <a:pt x="234" y="3"/>
                  </a:lnTo>
                  <a:lnTo>
                    <a:pt x="235" y="3"/>
                  </a:lnTo>
                  <a:lnTo>
                    <a:pt x="235" y="3"/>
                  </a:lnTo>
                  <a:lnTo>
                    <a:pt x="235" y="3"/>
                  </a:lnTo>
                  <a:lnTo>
                    <a:pt x="235" y="3"/>
                  </a:lnTo>
                  <a:lnTo>
                    <a:pt x="235" y="3"/>
                  </a:lnTo>
                  <a:lnTo>
                    <a:pt x="235" y="3"/>
                  </a:lnTo>
                  <a:lnTo>
                    <a:pt x="236" y="3"/>
                  </a:lnTo>
                  <a:lnTo>
                    <a:pt x="236" y="3"/>
                  </a:lnTo>
                  <a:lnTo>
                    <a:pt x="237" y="3"/>
                  </a:lnTo>
                  <a:lnTo>
                    <a:pt x="237" y="2"/>
                  </a:lnTo>
                  <a:lnTo>
                    <a:pt x="237" y="2"/>
                  </a:lnTo>
                  <a:lnTo>
                    <a:pt x="237" y="2"/>
                  </a:lnTo>
                  <a:lnTo>
                    <a:pt x="237" y="2"/>
                  </a:lnTo>
                  <a:lnTo>
                    <a:pt x="237" y="2"/>
                  </a:lnTo>
                  <a:lnTo>
                    <a:pt x="238" y="2"/>
                  </a:lnTo>
                  <a:lnTo>
                    <a:pt x="238" y="2"/>
                  </a:lnTo>
                  <a:lnTo>
                    <a:pt x="238" y="2"/>
                  </a:lnTo>
                  <a:lnTo>
                    <a:pt x="238" y="2"/>
                  </a:lnTo>
                  <a:lnTo>
                    <a:pt x="238" y="2"/>
                  </a:lnTo>
                  <a:lnTo>
                    <a:pt x="238" y="2"/>
                  </a:lnTo>
                  <a:lnTo>
                    <a:pt x="239" y="2"/>
                  </a:lnTo>
                  <a:lnTo>
                    <a:pt x="239" y="2"/>
                  </a:lnTo>
                  <a:lnTo>
                    <a:pt x="239" y="2"/>
                  </a:lnTo>
                  <a:lnTo>
                    <a:pt x="239" y="2"/>
                  </a:lnTo>
                  <a:lnTo>
                    <a:pt x="239" y="2"/>
                  </a:lnTo>
                  <a:lnTo>
                    <a:pt x="239" y="2"/>
                  </a:lnTo>
                  <a:lnTo>
                    <a:pt x="239" y="2"/>
                  </a:lnTo>
                  <a:lnTo>
                    <a:pt x="239" y="2"/>
                  </a:lnTo>
                  <a:lnTo>
                    <a:pt x="240" y="2"/>
                  </a:lnTo>
                  <a:lnTo>
                    <a:pt x="240" y="0"/>
                  </a:lnTo>
                  <a:lnTo>
                    <a:pt x="240" y="0"/>
                  </a:lnTo>
                  <a:lnTo>
                    <a:pt x="240" y="0"/>
                  </a:lnTo>
                  <a:lnTo>
                    <a:pt x="240" y="0"/>
                  </a:lnTo>
                  <a:lnTo>
                    <a:pt x="240" y="0"/>
                  </a:lnTo>
                  <a:lnTo>
                    <a:pt x="240" y="0"/>
                  </a:lnTo>
                  <a:lnTo>
                    <a:pt x="240" y="0"/>
                  </a:lnTo>
                  <a:lnTo>
                    <a:pt x="241" y="0"/>
                  </a:lnTo>
                  <a:lnTo>
                    <a:pt x="241" y="0"/>
                  </a:lnTo>
                  <a:lnTo>
                    <a:pt x="241"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2" name="Freeform 107">
              <a:extLst>
                <a:ext uri="{FF2B5EF4-FFF2-40B4-BE49-F238E27FC236}">
                  <a16:creationId xmlns:a16="http://schemas.microsoft.com/office/drawing/2014/main" id="{207C20C4-B0AE-6A74-3548-8EBDC0BD0247}"/>
                </a:ext>
              </a:extLst>
            </p:cNvPr>
            <p:cNvSpPr>
              <a:spLocks/>
            </p:cNvSpPr>
            <p:nvPr/>
          </p:nvSpPr>
          <p:spPr bwMode="auto">
            <a:xfrm>
              <a:off x="5650123" y="3224749"/>
              <a:ext cx="3693113" cy="1502425"/>
            </a:xfrm>
            <a:custGeom>
              <a:avLst/>
              <a:gdLst>
                <a:gd name="T0" fmla="*/ 0 w 241"/>
                <a:gd name="T1" fmla="*/ 98 h 98"/>
                <a:gd name="T2" fmla="*/ 3 w 241"/>
                <a:gd name="T3" fmla="*/ 97 h 98"/>
                <a:gd name="T4" fmla="*/ 6 w 241"/>
                <a:gd name="T5" fmla="*/ 94 h 98"/>
                <a:gd name="T6" fmla="*/ 8 w 241"/>
                <a:gd name="T7" fmla="*/ 92 h 98"/>
                <a:gd name="T8" fmla="*/ 9 w 241"/>
                <a:gd name="T9" fmla="*/ 89 h 98"/>
                <a:gd name="T10" fmla="*/ 14 w 241"/>
                <a:gd name="T11" fmla="*/ 88 h 98"/>
                <a:gd name="T12" fmla="*/ 16 w 241"/>
                <a:gd name="T13" fmla="*/ 85 h 98"/>
                <a:gd name="T14" fmla="*/ 22 w 241"/>
                <a:gd name="T15" fmla="*/ 83 h 98"/>
                <a:gd name="T16" fmla="*/ 24 w 241"/>
                <a:gd name="T17" fmla="*/ 80 h 98"/>
                <a:gd name="T18" fmla="*/ 30 w 241"/>
                <a:gd name="T19" fmla="*/ 79 h 98"/>
                <a:gd name="T20" fmla="*/ 30 w 241"/>
                <a:gd name="T21" fmla="*/ 76 h 98"/>
                <a:gd name="T22" fmla="*/ 33 w 241"/>
                <a:gd name="T23" fmla="*/ 76 h 98"/>
                <a:gd name="T24" fmla="*/ 35 w 241"/>
                <a:gd name="T25" fmla="*/ 73 h 98"/>
                <a:gd name="T26" fmla="*/ 38 w 241"/>
                <a:gd name="T27" fmla="*/ 72 h 98"/>
                <a:gd name="T28" fmla="*/ 39 w 241"/>
                <a:gd name="T29" fmla="*/ 69 h 98"/>
                <a:gd name="T30" fmla="*/ 49 w 241"/>
                <a:gd name="T31" fmla="*/ 67 h 98"/>
                <a:gd name="T32" fmla="*/ 53 w 241"/>
                <a:gd name="T33" fmla="*/ 64 h 98"/>
                <a:gd name="T34" fmla="*/ 56 w 241"/>
                <a:gd name="T35" fmla="*/ 63 h 98"/>
                <a:gd name="T36" fmla="*/ 56 w 241"/>
                <a:gd name="T37" fmla="*/ 61 h 98"/>
                <a:gd name="T38" fmla="*/ 69 w 241"/>
                <a:gd name="T39" fmla="*/ 60 h 98"/>
                <a:gd name="T40" fmla="*/ 70 w 241"/>
                <a:gd name="T41" fmla="*/ 57 h 98"/>
                <a:gd name="T42" fmla="*/ 75 w 241"/>
                <a:gd name="T43" fmla="*/ 57 h 98"/>
                <a:gd name="T44" fmla="*/ 76 w 241"/>
                <a:gd name="T45" fmla="*/ 54 h 98"/>
                <a:gd name="T46" fmla="*/ 80 w 241"/>
                <a:gd name="T47" fmla="*/ 52 h 98"/>
                <a:gd name="T48" fmla="*/ 81 w 241"/>
                <a:gd name="T49" fmla="*/ 51 h 98"/>
                <a:gd name="T50" fmla="*/ 83 w 241"/>
                <a:gd name="T51" fmla="*/ 51 h 98"/>
                <a:gd name="T52" fmla="*/ 84 w 241"/>
                <a:gd name="T53" fmla="*/ 48 h 98"/>
                <a:gd name="T54" fmla="*/ 91 w 241"/>
                <a:gd name="T55" fmla="*/ 48 h 98"/>
                <a:gd name="T56" fmla="*/ 92 w 241"/>
                <a:gd name="T57" fmla="*/ 46 h 98"/>
                <a:gd name="T58" fmla="*/ 93 w 241"/>
                <a:gd name="T59" fmla="*/ 45 h 98"/>
                <a:gd name="T60" fmla="*/ 101 w 241"/>
                <a:gd name="T61" fmla="*/ 42 h 98"/>
                <a:gd name="T62" fmla="*/ 110 w 241"/>
                <a:gd name="T63" fmla="*/ 40 h 98"/>
                <a:gd name="T64" fmla="*/ 111 w 241"/>
                <a:gd name="T65" fmla="*/ 37 h 98"/>
                <a:gd name="T66" fmla="*/ 122 w 241"/>
                <a:gd name="T67" fmla="*/ 35 h 98"/>
                <a:gd name="T68" fmla="*/ 125 w 241"/>
                <a:gd name="T69" fmla="*/ 32 h 98"/>
                <a:gd name="T70" fmla="*/ 126 w 241"/>
                <a:gd name="T71" fmla="*/ 31 h 98"/>
                <a:gd name="T72" fmla="*/ 127 w 241"/>
                <a:gd name="T73" fmla="*/ 26 h 98"/>
                <a:gd name="T74" fmla="*/ 129 w 241"/>
                <a:gd name="T75" fmla="*/ 26 h 98"/>
                <a:gd name="T76" fmla="*/ 143 w 241"/>
                <a:gd name="T77" fmla="*/ 23 h 98"/>
                <a:gd name="T78" fmla="*/ 148 w 241"/>
                <a:gd name="T79" fmla="*/ 21 h 98"/>
                <a:gd name="T80" fmla="*/ 154 w 241"/>
                <a:gd name="T81" fmla="*/ 21 h 98"/>
                <a:gd name="T82" fmla="*/ 160 w 241"/>
                <a:gd name="T83" fmla="*/ 20 h 98"/>
                <a:gd name="T84" fmla="*/ 171 w 241"/>
                <a:gd name="T85" fmla="*/ 18 h 98"/>
                <a:gd name="T86" fmla="*/ 173 w 241"/>
                <a:gd name="T87" fmla="*/ 16 h 98"/>
                <a:gd name="T88" fmla="*/ 173 w 241"/>
                <a:gd name="T89" fmla="*/ 13 h 98"/>
                <a:gd name="T90" fmla="*/ 182 w 241"/>
                <a:gd name="T91" fmla="*/ 13 h 98"/>
                <a:gd name="T92" fmla="*/ 184 w 241"/>
                <a:gd name="T93" fmla="*/ 10 h 98"/>
                <a:gd name="T94" fmla="*/ 199 w 241"/>
                <a:gd name="T95" fmla="*/ 8 h 98"/>
                <a:gd name="T96" fmla="*/ 212 w 241"/>
                <a:gd name="T97" fmla="*/ 5 h 98"/>
                <a:gd name="T98" fmla="*/ 222 w 241"/>
                <a:gd name="T99" fmla="*/ 3 h 98"/>
                <a:gd name="T100" fmla="*/ 224 w 241"/>
                <a:gd name="T101" fmla="*/ 3 h 98"/>
                <a:gd name="T102" fmla="*/ 232 w 241"/>
                <a:gd name="T103" fmla="*/ 2 h 98"/>
                <a:gd name="T104" fmla="*/ 233 w 241"/>
                <a:gd name="T105" fmla="*/ 2 h 98"/>
                <a:gd name="T106" fmla="*/ 234 w 241"/>
                <a:gd name="T107" fmla="*/ 2 h 98"/>
                <a:gd name="T108" fmla="*/ 234 w 241"/>
                <a:gd name="T109" fmla="*/ 0 h 98"/>
                <a:gd name="T110" fmla="*/ 235 w 241"/>
                <a:gd name="T111" fmla="*/ 0 h 98"/>
                <a:gd name="T112" fmla="*/ 236 w 241"/>
                <a:gd name="T113" fmla="*/ 0 h 98"/>
                <a:gd name="T114" fmla="*/ 238 w 241"/>
                <a:gd name="T115" fmla="*/ 0 h 98"/>
                <a:gd name="T116" fmla="*/ 238 w 241"/>
                <a:gd name="T117" fmla="*/ 0 h 98"/>
                <a:gd name="T118" fmla="*/ 239 w 241"/>
                <a:gd name="T119" fmla="*/ 0 h 98"/>
                <a:gd name="T120" fmla="*/ 239 w 241"/>
                <a:gd name="T121" fmla="*/ 0 h 98"/>
                <a:gd name="T122" fmla="*/ 240 w 241"/>
                <a:gd name="T123" fmla="*/ 0 h 98"/>
                <a:gd name="T124" fmla="*/ 241 w 241"/>
                <a:gd name="T1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 h="98">
                  <a:moveTo>
                    <a:pt x="0" y="98"/>
                  </a:moveTo>
                  <a:lnTo>
                    <a:pt x="0" y="98"/>
                  </a:lnTo>
                  <a:lnTo>
                    <a:pt x="0" y="98"/>
                  </a:lnTo>
                  <a:lnTo>
                    <a:pt x="2" y="98"/>
                  </a:lnTo>
                  <a:lnTo>
                    <a:pt x="2" y="97"/>
                  </a:lnTo>
                  <a:lnTo>
                    <a:pt x="3" y="97"/>
                  </a:lnTo>
                  <a:lnTo>
                    <a:pt x="3" y="95"/>
                  </a:lnTo>
                  <a:lnTo>
                    <a:pt x="6" y="95"/>
                  </a:lnTo>
                  <a:lnTo>
                    <a:pt x="6" y="94"/>
                  </a:lnTo>
                  <a:lnTo>
                    <a:pt x="7" y="94"/>
                  </a:lnTo>
                  <a:lnTo>
                    <a:pt x="7" y="92"/>
                  </a:lnTo>
                  <a:lnTo>
                    <a:pt x="8" y="92"/>
                  </a:lnTo>
                  <a:lnTo>
                    <a:pt x="8" y="91"/>
                  </a:lnTo>
                  <a:lnTo>
                    <a:pt x="9" y="91"/>
                  </a:lnTo>
                  <a:lnTo>
                    <a:pt x="9" y="89"/>
                  </a:lnTo>
                  <a:lnTo>
                    <a:pt x="12" y="89"/>
                  </a:lnTo>
                  <a:lnTo>
                    <a:pt x="12" y="88"/>
                  </a:lnTo>
                  <a:lnTo>
                    <a:pt x="14" y="88"/>
                  </a:lnTo>
                  <a:lnTo>
                    <a:pt x="14" y="86"/>
                  </a:lnTo>
                  <a:lnTo>
                    <a:pt x="16" y="86"/>
                  </a:lnTo>
                  <a:lnTo>
                    <a:pt x="16" y="85"/>
                  </a:lnTo>
                  <a:lnTo>
                    <a:pt x="17" y="85"/>
                  </a:lnTo>
                  <a:lnTo>
                    <a:pt x="17" y="83"/>
                  </a:lnTo>
                  <a:lnTo>
                    <a:pt x="22" y="83"/>
                  </a:lnTo>
                  <a:lnTo>
                    <a:pt x="22" y="82"/>
                  </a:lnTo>
                  <a:lnTo>
                    <a:pt x="24" y="82"/>
                  </a:lnTo>
                  <a:lnTo>
                    <a:pt x="24" y="80"/>
                  </a:lnTo>
                  <a:lnTo>
                    <a:pt x="25" y="80"/>
                  </a:lnTo>
                  <a:lnTo>
                    <a:pt x="25" y="79"/>
                  </a:lnTo>
                  <a:lnTo>
                    <a:pt x="30" y="79"/>
                  </a:lnTo>
                  <a:lnTo>
                    <a:pt x="30" y="78"/>
                  </a:lnTo>
                  <a:lnTo>
                    <a:pt x="30" y="78"/>
                  </a:lnTo>
                  <a:lnTo>
                    <a:pt x="30" y="76"/>
                  </a:lnTo>
                  <a:lnTo>
                    <a:pt x="33" y="76"/>
                  </a:lnTo>
                  <a:lnTo>
                    <a:pt x="33" y="76"/>
                  </a:lnTo>
                  <a:lnTo>
                    <a:pt x="33" y="76"/>
                  </a:lnTo>
                  <a:lnTo>
                    <a:pt x="33" y="75"/>
                  </a:lnTo>
                  <a:lnTo>
                    <a:pt x="35" y="75"/>
                  </a:lnTo>
                  <a:lnTo>
                    <a:pt x="35" y="73"/>
                  </a:lnTo>
                  <a:lnTo>
                    <a:pt x="37" y="73"/>
                  </a:lnTo>
                  <a:lnTo>
                    <a:pt x="37" y="72"/>
                  </a:lnTo>
                  <a:lnTo>
                    <a:pt x="38" y="72"/>
                  </a:lnTo>
                  <a:lnTo>
                    <a:pt x="38" y="70"/>
                  </a:lnTo>
                  <a:lnTo>
                    <a:pt x="39" y="70"/>
                  </a:lnTo>
                  <a:lnTo>
                    <a:pt x="39" y="69"/>
                  </a:lnTo>
                  <a:lnTo>
                    <a:pt x="41" y="69"/>
                  </a:lnTo>
                  <a:lnTo>
                    <a:pt x="41" y="67"/>
                  </a:lnTo>
                  <a:lnTo>
                    <a:pt x="49" y="67"/>
                  </a:lnTo>
                  <a:lnTo>
                    <a:pt x="49" y="66"/>
                  </a:lnTo>
                  <a:lnTo>
                    <a:pt x="53" y="66"/>
                  </a:lnTo>
                  <a:lnTo>
                    <a:pt x="53" y="64"/>
                  </a:lnTo>
                  <a:lnTo>
                    <a:pt x="55" y="64"/>
                  </a:lnTo>
                  <a:lnTo>
                    <a:pt x="55" y="63"/>
                  </a:lnTo>
                  <a:lnTo>
                    <a:pt x="56" y="63"/>
                  </a:lnTo>
                  <a:lnTo>
                    <a:pt x="56" y="63"/>
                  </a:lnTo>
                  <a:lnTo>
                    <a:pt x="56" y="63"/>
                  </a:lnTo>
                  <a:lnTo>
                    <a:pt x="56" y="61"/>
                  </a:lnTo>
                  <a:lnTo>
                    <a:pt x="57" y="61"/>
                  </a:lnTo>
                  <a:lnTo>
                    <a:pt x="57" y="60"/>
                  </a:lnTo>
                  <a:lnTo>
                    <a:pt x="69" y="60"/>
                  </a:lnTo>
                  <a:lnTo>
                    <a:pt x="69" y="58"/>
                  </a:lnTo>
                  <a:lnTo>
                    <a:pt x="70" y="58"/>
                  </a:lnTo>
                  <a:lnTo>
                    <a:pt x="70" y="57"/>
                  </a:lnTo>
                  <a:lnTo>
                    <a:pt x="72" y="57"/>
                  </a:lnTo>
                  <a:lnTo>
                    <a:pt x="72" y="57"/>
                  </a:lnTo>
                  <a:lnTo>
                    <a:pt x="75" y="57"/>
                  </a:lnTo>
                  <a:lnTo>
                    <a:pt x="75" y="55"/>
                  </a:lnTo>
                  <a:lnTo>
                    <a:pt x="76" y="55"/>
                  </a:lnTo>
                  <a:lnTo>
                    <a:pt x="76" y="54"/>
                  </a:lnTo>
                  <a:lnTo>
                    <a:pt x="78" y="54"/>
                  </a:lnTo>
                  <a:lnTo>
                    <a:pt x="78" y="52"/>
                  </a:lnTo>
                  <a:lnTo>
                    <a:pt x="80" y="52"/>
                  </a:lnTo>
                  <a:lnTo>
                    <a:pt x="80" y="52"/>
                  </a:lnTo>
                  <a:lnTo>
                    <a:pt x="81" y="52"/>
                  </a:lnTo>
                  <a:lnTo>
                    <a:pt x="81" y="51"/>
                  </a:lnTo>
                  <a:lnTo>
                    <a:pt x="82" y="51"/>
                  </a:lnTo>
                  <a:lnTo>
                    <a:pt x="82" y="51"/>
                  </a:lnTo>
                  <a:lnTo>
                    <a:pt x="83" y="51"/>
                  </a:lnTo>
                  <a:lnTo>
                    <a:pt x="83" y="49"/>
                  </a:lnTo>
                  <a:lnTo>
                    <a:pt x="84" y="49"/>
                  </a:lnTo>
                  <a:lnTo>
                    <a:pt x="84" y="48"/>
                  </a:lnTo>
                  <a:lnTo>
                    <a:pt x="90" y="48"/>
                  </a:lnTo>
                  <a:lnTo>
                    <a:pt x="90" y="48"/>
                  </a:lnTo>
                  <a:lnTo>
                    <a:pt x="91" y="48"/>
                  </a:lnTo>
                  <a:lnTo>
                    <a:pt x="91" y="46"/>
                  </a:lnTo>
                  <a:lnTo>
                    <a:pt x="92" y="46"/>
                  </a:lnTo>
                  <a:lnTo>
                    <a:pt x="92" y="46"/>
                  </a:lnTo>
                  <a:lnTo>
                    <a:pt x="93" y="46"/>
                  </a:lnTo>
                  <a:lnTo>
                    <a:pt x="93" y="45"/>
                  </a:lnTo>
                  <a:lnTo>
                    <a:pt x="93" y="45"/>
                  </a:lnTo>
                  <a:lnTo>
                    <a:pt x="93" y="43"/>
                  </a:lnTo>
                  <a:lnTo>
                    <a:pt x="101" y="43"/>
                  </a:lnTo>
                  <a:lnTo>
                    <a:pt x="101" y="42"/>
                  </a:lnTo>
                  <a:lnTo>
                    <a:pt x="107" y="42"/>
                  </a:lnTo>
                  <a:lnTo>
                    <a:pt x="107" y="40"/>
                  </a:lnTo>
                  <a:lnTo>
                    <a:pt x="110" y="40"/>
                  </a:lnTo>
                  <a:lnTo>
                    <a:pt x="110" y="38"/>
                  </a:lnTo>
                  <a:lnTo>
                    <a:pt x="111" y="38"/>
                  </a:lnTo>
                  <a:lnTo>
                    <a:pt x="111" y="37"/>
                  </a:lnTo>
                  <a:lnTo>
                    <a:pt x="118" y="37"/>
                  </a:lnTo>
                  <a:lnTo>
                    <a:pt x="118" y="35"/>
                  </a:lnTo>
                  <a:lnTo>
                    <a:pt x="122" y="35"/>
                  </a:lnTo>
                  <a:lnTo>
                    <a:pt x="122" y="34"/>
                  </a:lnTo>
                  <a:lnTo>
                    <a:pt x="125" y="34"/>
                  </a:lnTo>
                  <a:lnTo>
                    <a:pt x="125" y="32"/>
                  </a:lnTo>
                  <a:lnTo>
                    <a:pt x="125" y="32"/>
                  </a:lnTo>
                  <a:lnTo>
                    <a:pt x="125" y="31"/>
                  </a:lnTo>
                  <a:lnTo>
                    <a:pt x="126" y="31"/>
                  </a:lnTo>
                  <a:lnTo>
                    <a:pt x="126" y="29"/>
                  </a:lnTo>
                  <a:lnTo>
                    <a:pt x="127" y="29"/>
                  </a:lnTo>
                  <a:lnTo>
                    <a:pt x="127" y="26"/>
                  </a:lnTo>
                  <a:lnTo>
                    <a:pt x="129" y="26"/>
                  </a:lnTo>
                  <a:lnTo>
                    <a:pt x="129" y="26"/>
                  </a:lnTo>
                  <a:lnTo>
                    <a:pt x="129" y="26"/>
                  </a:lnTo>
                  <a:lnTo>
                    <a:pt x="129" y="24"/>
                  </a:lnTo>
                  <a:lnTo>
                    <a:pt x="143" y="24"/>
                  </a:lnTo>
                  <a:lnTo>
                    <a:pt x="143" y="23"/>
                  </a:lnTo>
                  <a:lnTo>
                    <a:pt x="147" y="23"/>
                  </a:lnTo>
                  <a:lnTo>
                    <a:pt x="147" y="21"/>
                  </a:lnTo>
                  <a:lnTo>
                    <a:pt x="148" y="21"/>
                  </a:lnTo>
                  <a:lnTo>
                    <a:pt x="148" y="21"/>
                  </a:lnTo>
                  <a:lnTo>
                    <a:pt x="154" y="21"/>
                  </a:lnTo>
                  <a:lnTo>
                    <a:pt x="154" y="21"/>
                  </a:lnTo>
                  <a:lnTo>
                    <a:pt x="159" y="21"/>
                  </a:lnTo>
                  <a:lnTo>
                    <a:pt x="159" y="20"/>
                  </a:lnTo>
                  <a:lnTo>
                    <a:pt x="160" y="20"/>
                  </a:lnTo>
                  <a:lnTo>
                    <a:pt x="160" y="18"/>
                  </a:lnTo>
                  <a:lnTo>
                    <a:pt x="171" y="18"/>
                  </a:lnTo>
                  <a:lnTo>
                    <a:pt x="171" y="18"/>
                  </a:lnTo>
                  <a:lnTo>
                    <a:pt x="172" y="18"/>
                  </a:lnTo>
                  <a:lnTo>
                    <a:pt x="172" y="16"/>
                  </a:lnTo>
                  <a:lnTo>
                    <a:pt x="173" y="16"/>
                  </a:lnTo>
                  <a:lnTo>
                    <a:pt x="173" y="15"/>
                  </a:lnTo>
                  <a:lnTo>
                    <a:pt x="173" y="15"/>
                  </a:lnTo>
                  <a:lnTo>
                    <a:pt x="173" y="13"/>
                  </a:lnTo>
                  <a:lnTo>
                    <a:pt x="175" y="13"/>
                  </a:lnTo>
                  <a:lnTo>
                    <a:pt x="175" y="13"/>
                  </a:lnTo>
                  <a:lnTo>
                    <a:pt x="182" y="13"/>
                  </a:lnTo>
                  <a:lnTo>
                    <a:pt x="182" y="12"/>
                  </a:lnTo>
                  <a:lnTo>
                    <a:pt x="184" y="12"/>
                  </a:lnTo>
                  <a:lnTo>
                    <a:pt x="184" y="10"/>
                  </a:lnTo>
                  <a:lnTo>
                    <a:pt x="191" y="10"/>
                  </a:lnTo>
                  <a:lnTo>
                    <a:pt x="191" y="8"/>
                  </a:lnTo>
                  <a:lnTo>
                    <a:pt x="199" y="8"/>
                  </a:lnTo>
                  <a:lnTo>
                    <a:pt x="199" y="7"/>
                  </a:lnTo>
                  <a:lnTo>
                    <a:pt x="212" y="7"/>
                  </a:lnTo>
                  <a:lnTo>
                    <a:pt x="212" y="5"/>
                  </a:lnTo>
                  <a:lnTo>
                    <a:pt x="217" y="5"/>
                  </a:lnTo>
                  <a:lnTo>
                    <a:pt x="217" y="3"/>
                  </a:lnTo>
                  <a:lnTo>
                    <a:pt x="222" y="3"/>
                  </a:lnTo>
                  <a:lnTo>
                    <a:pt x="222" y="3"/>
                  </a:lnTo>
                  <a:lnTo>
                    <a:pt x="224" y="3"/>
                  </a:lnTo>
                  <a:lnTo>
                    <a:pt x="224" y="3"/>
                  </a:lnTo>
                  <a:lnTo>
                    <a:pt x="231" y="3"/>
                  </a:lnTo>
                  <a:lnTo>
                    <a:pt x="231" y="2"/>
                  </a:lnTo>
                  <a:lnTo>
                    <a:pt x="232" y="2"/>
                  </a:lnTo>
                  <a:lnTo>
                    <a:pt x="232" y="2"/>
                  </a:lnTo>
                  <a:lnTo>
                    <a:pt x="233" y="2"/>
                  </a:lnTo>
                  <a:lnTo>
                    <a:pt x="233" y="2"/>
                  </a:lnTo>
                  <a:lnTo>
                    <a:pt x="233" y="2"/>
                  </a:lnTo>
                  <a:lnTo>
                    <a:pt x="233" y="2"/>
                  </a:lnTo>
                  <a:lnTo>
                    <a:pt x="234" y="2"/>
                  </a:lnTo>
                  <a:lnTo>
                    <a:pt x="234" y="0"/>
                  </a:lnTo>
                  <a:lnTo>
                    <a:pt x="234" y="0"/>
                  </a:lnTo>
                  <a:lnTo>
                    <a:pt x="234" y="0"/>
                  </a:lnTo>
                  <a:lnTo>
                    <a:pt x="235" y="0"/>
                  </a:lnTo>
                  <a:lnTo>
                    <a:pt x="235" y="0"/>
                  </a:lnTo>
                  <a:lnTo>
                    <a:pt x="235" y="0"/>
                  </a:lnTo>
                  <a:lnTo>
                    <a:pt x="235" y="0"/>
                  </a:lnTo>
                  <a:lnTo>
                    <a:pt x="236" y="0"/>
                  </a:lnTo>
                  <a:lnTo>
                    <a:pt x="236" y="0"/>
                  </a:lnTo>
                  <a:lnTo>
                    <a:pt x="237" y="0"/>
                  </a:lnTo>
                  <a:lnTo>
                    <a:pt x="237" y="0"/>
                  </a:lnTo>
                  <a:lnTo>
                    <a:pt x="238" y="0"/>
                  </a:lnTo>
                  <a:lnTo>
                    <a:pt x="238" y="0"/>
                  </a:lnTo>
                  <a:lnTo>
                    <a:pt x="238" y="0"/>
                  </a:lnTo>
                  <a:lnTo>
                    <a:pt x="238" y="0"/>
                  </a:lnTo>
                  <a:lnTo>
                    <a:pt x="238" y="0"/>
                  </a:lnTo>
                  <a:lnTo>
                    <a:pt x="238" y="0"/>
                  </a:lnTo>
                  <a:lnTo>
                    <a:pt x="239" y="0"/>
                  </a:lnTo>
                  <a:lnTo>
                    <a:pt x="239" y="0"/>
                  </a:lnTo>
                  <a:lnTo>
                    <a:pt x="239" y="0"/>
                  </a:lnTo>
                  <a:lnTo>
                    <a:pt x="239" y="0"/>
                  </a:lnTo>
                  <a:lnTo>
                    <a:pt x="240" y="0"/>
                  </a:lnTo>
                  <a:lnTo>
                    <a:pt x="240" y="0"/>
                  </a:lnTo>
                  <a:lnTo>
                    <a:pt x="240" y="0"/>
                  </a:lnTo>
                  <a:lnTo>
                    <a:pt x="240" y="0"/>
                  </a:lnTo>
                  <a:lnTo>
                    <a:pt x="241" y="0"/>
                  </a:lnTo>
                  <a:lnTo>
                    <a:pt x="241" y="0"/>
                  </a:lnTo>
                  <a:lnTo>
                    <a:pt x="241" y="0"/>
                  </a:lnTo>
                </a:path>
              </a:pathLst>
            </a:custGeom>
            <a:noFill/>
            <a:ln w="28575">
              <a:solidFill>
                <a:srgbClr val="26AB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EA68013-6F65-415B-59B8-80AB0B1BB00D}"/>
                </a:ext>
              </a:extLst>
            </p:cNvPr>
            <p:cNvSpPr txBox="1"/>
            <p:nvPr/>
          </p:nvSpPr>
          <p:spPr>
            <a:xfrm>
              <a:off x="9295545" y="3186002"/>
              <a:ext cx="83653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40.6%</a:t>
              </a:r>
            </a:p>
          </p:txBody>
        </p:sp>
        <p:sp>
          <p:nvSpPr>
            <p:cNvPr id="37" name="TextBox 36">
              <a:extLst>
                <a:ext uri="{FF2B5EF4-FFF2-40B4-BE49-F238E27FC236}">
                  <a16:creationId xmlns:a16="http://schemas.microsoft.com/office/drawing/2014/main" id="{C8E319C4-FA92-B147-854E-AA0C9E533E46}"/>
                </a:ext>
              </a:extLst>
            </p:cNvPr>
            <p:cNvSpPr txBox="1"/>
            <p:nvPr/>
          </p:nvSpPr>
          <p:spPr>
            <a:xfrm>
              <a:off x="9295545" y="2989080"/>
              <a:ext cx="83653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42.8%</a:t>
              </a:r>
            </a:p>
          </p:txBody>
        </p:sp>
      </p:grpSp>
      <p:grpSp>
        <p:nvGrpSpPr>
          <p:cNvPr id="5" name="Group 4">
            <a:extLst>
              <a:ext uri="{FF2B5EF4-FFF2-40B4-BE49-F238E27FC236}">
                <a16:creationId xmlns:a16="http://schemas.microsoft.com/office/drawing/2014/main" id="{7BAFFF6D-5ECB-15F5-867F-7CC379A43620}"/>
              </a:ext>
            </a:extLst>
          </p:cNvPr>
          <p:cNvGrpSpPr/>
          <p:nvPr/>
        </p:nvGrpSpPr>
        <p:grpSpPr>
          <a:xfrm>
            <a:off x="1866515" y="1835949"/>
            <a:ext cx="5544662" cy="2052848"/>
            <a:chOff x="1866515" y="1835949"/>
            <a:chExt cx="5544662" cy="2052848"/>
          </a:xfrm>
        </p:grpSpPr>
        <p:sp>
          <p:nvSpPr>
            <p:cNvPr id="25" name="Freeform 24">
              <a:extLst>
                <a:ext uri="{FF2B5EF4-FFF2-40B4-BE49-F238E27FC236}">
                  <a16:creationId xmlns:a16="http://schemas.microsoft.com/office/drawing/2014/main" id="{ACF6D79A-3B4B-0CA0-C038-7CA21CCE2411}"/>
                </a:ext>
              </a:extLst>
            </p:cNvPr>
            <p:cNvSpPr>
              <a:spLocks/>
            </p:cNvSpPr>
            <p:nvPr/>
          </p:nvSpPr>
          <p:spPr bwMode="auto">
            <a:xfrm>
              <a:off x="1866515" y="2135123"/>
              <a:ext cx="5544662" cy="1753673"/>
            </a:xfrm>
            <a:custGeom>
              <a:avLst/>
              <a:gdLst>
                <a:gd name="T0" fmla="*/ 3 w 574"/>
                <a:gd name="T1" fmla="*/ 269 h 275"/>
                <a:gd name="T2" fmla="*/ 7 w 574"/>
                <a:gd name="T3" fmla="*/ 265 h 275"/>
                <a:gd name="T4" fmla="*/ 18 w 574"/>
                <a:gd name="T5" fmla="*/ 262 h 275"/>
                <a:gd name="T6" fmla="*/ 27 w 574"/>
                <a:gd name="T7" fmla="*/ 257 h 275"/>
                <a:gd name="T8" fmla="*/ 31 w 574"/>
                <a:gd name="T9" fmla="*/ 251 h 275"/>
                <a:gd name="T10" fmla="*/ 39 w 574"/>
                <a:gd name="T11" fmla="*/ 246 h 275"/>
                <a:gd name="T12" fmla="*/ 49 w 574"/>
                <a:gd name="T13" fmla="*/ 238 h 275"/>
                <a:gd name="T14" fmla="*/ 53 w 574"/>
                <a:gd name="T15" fmla="*/ 233 h 275"/>
                <a:gd name="T16" fmla="*/ 58 w 574"/>
                <a:gd name="T17" fmla="*/ 227 h 275"/>
                <a:gd name="T18" fmla="*/ 69 w 574"/>
                <a:gd name="T19" fmla="*/ 220 h 275"/>
                <a:gd name="T20" fmla="*/ 72 w 574"/>
                <a:gd name="T21" fmla="*/ 216 h 275"/>
                <a:gd name="T22" fmla="*/ 84 w 574"/>
                <a:gd name="T23" fmla="*/ 209 h 275"/>
                <a:gd name="T24" fmla="*/ 86 w 574"/>
                <a:gd name="T25" fmla="*/ 203 h 275"/>
                <a:gd name="T26" fmla="*/ 94 w 574"/>
                <a:gd name="T27" fmla="*/ 198 h 275"/>
                <a:gd name="T28" fmla="*/ 104 w 574"/>
                <a:gd name="T29" fmla="*/ 191 h 275"/>
                <a:gd name="T30" fmla="*/ 108 w 574"/>
                <a:gd name="T31" fmla="*/ 188 h 275"/>
                <a:gd name="T32" fmla="*/ 119 w 574"/>
                <a:gd name="T33" fmla="*/ 182 h 275"/>
                <a:gd name="T34" fmla="*/ 126 w 574"/>
                <a:gd name="T35" fmla="*/ 177 h 275"/>
                <a:gd name="T36" fmla="*/ 130 w 574"/>
                <a:gd name="T37" fmla="*/ 173 h 275"/>
                <a:gd name="T38" fmla="*/ 145 w 574"/>
                <a:gd name="T39" fmla="*/ 170 h 275"/>
                <a:gd name="T40" fmla="*/ 160 w 574"/>
                <a:gd name="T41" fmla="*/ 164 h 275"/>
                <a:gd name="T42" fmla="*/ 178 w 574"/>
                <a:gd name="T43" fmla="*/ 159 h 275"/>
                <a:gd name="T44" fmla="*/ 190 w 574"/>
                <a:gd name="T45" fmla="*/ 155 h 275"/>
                <a:gd name="T46" fmla="*/ 207 w 574"/>
                <a:gd name="T47" fmla="*/ 149 h 275"/>
                <a:gd name="T48" fmla="*/ 223 w 574"/>
                <a:gd name="T49" fmla="*/ 142 h 275"/>
                <a:gd name="T50" fmla="*/ 239 w 574"/>
                <a:gd name="T51" fmla="*/ 140 h 275"/>
                <a:gd name="T52" fmla="*/ 242 w 574"/>
                <a:gd name="T53" fmla="*/ 137 h 275"/>
                <a:gd name="T54" fmla="*/ 263 w 574"/>
                <a:gd name="T55" fmla="*/ 130 h 275"/>
                <a:gd name="T56" fmla="*/ 276 w 574"/>
                <a:gd name="T57" fmla="*/ 121 h 275"/>
                <a:gd name="T58" fmla="*/ 284 w 574"/>
                <a:gd name="T59" fmla="*/ 116 h 275"/>
                <a:gd name="T60" fmla="*/ 294 w 574"/>
                <a:gd name="T61" fmla="*/ 110 h 275"/>
                <a:gd name="T62" fmla="*/ 301 w 574"/>
                <a:gd name="T63" fmla="*/ 106 h 275"/>
                <a:gd name="T64" fmla="*/ 307 w 574"/>
                <a:gd name="T65" fmla="*/ 99 h 275"/>
                <a:gd name="T66" fmla="*/ 323 w 574"/>
                <a:gd name="T67" fmla="*/ 94 h 275"/>
                <a:gd name="T68" fmla="*/ 333 w 574"/>
                <a:gd name="T69" fmla="*/ 87 h 275"/>
                <a:gd name="T70" fmla="*/ 345 w 574"/>
                <a:gd name="T71" fmla="*/ 82 h 275"/>
                <a:gd name="T72" fmla="*/ 355 w 574"/>
                <a:gd name="T73" fmla="*/ 79 h 275"/>
                <a:gd name="T74" fmla="*/ 375 w 574"/>
                <a:gd name="T75" fmla="*/ 73 h 275"/>
                <a:gd name="T76" fmla="*/ 386 w 574"/>
                <a:gd name="T77" fmla="*/ 67 h 275"/>
                <a:gd name="T78" fmla="*/ 398 w 574"/>
                <a:gd name="T79" fmla="*/ 61 h 275"/>
                <a:gd name="T80" fmla="*/ 409 w 574"/>
                <a:gd name="T81" fmla="*/ 56 h 275"/>
                <a:gd name="T82" fmla="*/ 425 w 574"/>
                <a:gd name="T83" fmla="*/ 53 h 275"/>
                <a:gd name="T84" fmla="*/ 437 w 574"/>
                <a:gd name="T85" fmla="*/ 45 h 275"/>
                <a:gd name="T86" fmla="*/ 463 w 574"/>
                <a:gd name="T87" fmla="*/ 42 h 275"/>
                <a:gd name="T88" fmla="*/ 473 w 574"/>
                <a:gd name="T89" fmla="*/ 38 h 275"/>
                <a:gd name="T90" fmla="*/ 484 w 574"/>
                <a:gd name="T91" fmla="*/ 36 h 275"/>
                <a:gd name="T92" fmla="*/ 505 w 574"/>
                <a:gd name="T93" fmla="*/ 31 h 275"/>
                <a:gd name="T94" fmla="*/ 518 w 574"/>
                <a:gd name="T95" fmla="*/ 25 h 275"/>
                <a:gd name="T96" fmla="*/ 526 w 574"/>
                <a:gd name="T97" fmla="*/ 16 h 275"/>
                <a:gd name="T98" fmla="*/ 540 w 574"/>
                <a:gd name="T99" fmla="*/ 11 h 275"/>
                <a:gd name="T100" fmla="*/ 559 w 574"/>
                <a:gd name="T101" fmla="*/ 5 h 275"/>
                <a:gd name="T102" fmla="*/ 563 w 574"/>
                <a:gd name="T103" fmla="*/ 5 h 275"/>
                <a:gd name="T104" fmla="*/ 565 w 574"/>
                <a:gd name="T105" fmla="*/ 5 h 275"/>
                <a:gd name="T106" fmla="*/ 567 w 574"/>
                <a:gd name="T107" fmla="*/ 5 h 275"/>
                <a:gd name="T108" fmla="*/ 569 w 574"/>
                <a:gd name="T109" fmla="*/ 3 h 275"/>
                <a:gd name="T110" fmla="*/ 570 w 574"/>
                <a:gd name="T111" fmla="*/ 3 h 275"/>
                <a:gd name="T112" fmla="*/ 571 w 574"/>
                <a:gd name="T113" fmla="*/ 3 h 275"/>
                <a:gd name="T114" fmla="*/ 573 w 574"/>
                <a:gd name="T115" fmla="*/ 3 h 275"/>
                <a:gd name="T116" fmla="*/ 574 w 574"/>
                <a:gd name="T11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4" h="275">
                  <a:moveTo>
                    <a:pt x="0" y="275"/>
                  </a:moveTo>
                  <a:lnTo>
                    <a:pt x="2" y="275"/>
                  </a:lnTo>
                  <a:lnTo>
                    <a:pt x="2" y="273"/>
                  </a:lnTo>
                  <a:lnTo>
                    <a:pt x="2" y="273"/>
                  </a:lnTo>
                  <a:lnTo>
                    <a:pt x="2" y="272"/>
                  </a:lnTo>
                  <a:lnTo>
                    <a:pt x="3" y="272"/>
                  </a:lnTo>
                  <a:lnTo>
                    <a:pt x="3" y="269"/>
                  </a:lnTo>
                  <a:lnTo>
                    <a:pt x="4" y="269"/>
                  </a:lnTo>
                  <a:lnTo>
                    <a:pt x="4" y="269"/>
                  </a:lnTo>
                  <a:lnTo>
                    <a:pt x="5" y="269"/>
                  </a:lnTo>
                  <a:lnTo>
                    <a:pt x="5" y="267"/>
                  </a:lnTo>
                  <a:lnTo>
                    <a:pt x="6" y="267"/>
                  </a:lnTo>
                  <a:lnTo>
                    <a:pt x="6" y="265"/>
                  </a:lnTo>
                  <a:lnTo>
                    <a:pt x="7" y="265"/>
                  </a:lnTo>
                  <a:lnTo>
                    <a:pt x="7" y="265"/>
                  </a:lnTo>
                  <a:lnTo>
                    <a:pt x="7" y="265"/>
                  </a:lnTo>
                  <a:lnTo>
                    <a:pt x="7" y="264"/>
                  </a:lnTo>
                  <a:lnTo>
                    <a:pt x="13" y="264"/>
                  </a:lnTo>
                  <a:lnTo>
                    <a:pt x="13" y="262"/>
                  </a:lnTo>
                  <a:lnTo>
                    <a:pt x="18" y="262"/>
                  </a:lnTo>
                  <a:lnTo>
                    <a:pt x="18" y="262"/>
                  </a:lnTo>
                  <a:lnTo>
                    <a:pt x="24" y="262"/>
                  </a:lnTo>
                  <a:lnTo>
                    <a:pt x="24" y="261"/>
                  </a:lnTo>
                  <a:lnTo>
                    <a:pt x="26" y="261"/>
                  </a:lnTo>
                  <a:lnTo>
                    <a:pt x="26" y="259"/>
                  </a:lnTo>
                  <a:lnTo>
                    <a:pt x="27" y="259"/>
                  </a:lnTo>
                  <a:lnTo>
                    <a:pt x="27" y="257"/>
                  </a:lnTo>
                  <a:lnTo>
                    <a:pt x="27" y="257"/>
                  </a:lnTo>
                  <a:lnTo>
                    <a:pt x="27" y="254"/>
                  </a:lnTo>
                  <a:lnTo>
                    <a:pt x="29" y="254"/>
                  </a:lnTo>
                  <a:lnTo>
                    <a:pt x="29" y="253"/>
                  </a:lnTo>
                  <a:lnTo>
                    <a:pt x="29" y="253"/>
                  </a:lnTo>
                  <a:lnTo>
                    <a:pt x="29" y="253"/>
                  </a:lnTo>
                  <a:lnTo>
                    <a:pt x="31" y="253"/>
                  </a:lnTo>
                  <a:lnTo>
                    <a:pt x="31" y="251"/>
                  </a:lnTo>
                  <a:lnTo>
                    <a:pt x="33" y="251"/>
                  </a:lnTo>
                  <a:lnTo>
                    <a:pt x="33" y="249"/>
                  </a:lnTo>
                  <a:lnTo>
                    <a:pt x="33" y="249"/>
                  </a:lnTo>
                  <a:lnTo>
                    <a:pt x="33" y="248"/>
                  </a:lnTo>
                  <a:lnTo>
                    <a:pt x="38" y="248"/>
                  </a:lnTo>
                  <a:lnTo>
                    <a:pt x="38" y="246"/>
                  </a:lnTo>
                  <a:lnTo>
                    <a:pt x="39" y="246"/>
                  </a:lnTo>
                  <a:lnTo>
                    <a:pt x="39" y="243"/>
                  </a:lnTo>
                  <a:lnTo>
                    <a:pt x="44" y="243"/>
                  </a:lnTo>
                  <a:lnTo>
                    <a:pt x="44" y="241"/>
                  </a:lnTo>
                  <a:lnTo>
                    <a:pt x="48" y="241"/>
                  </a:lnTo>
                  <a:lnTo>
                    <a:pt x="48" y="240"/>
                  </a:lnTo>
                  <a:lnTo>
                    <a:pt x="49" y="240"/>
                  </a:lnTo>
                  <a:lnTo>
                    <a:pt x="49" y="238"/>
                  </a:lnTo>
                  <a:lnTo>
                    <a:pt x="51" y="238"/>
                  </a:lnTo>
                  <a:lnTo>
                    <a:pt x="51" y="237"/>
                  </a:lnTo>
                  <a:lnTo>
                    <a:pt x="52" y="237"/>
                  </a:lnTo>
                  <a:lnTo>
                    <a:pt x="52" y="235"/>
                  </a:lnTo>
                  <a:lnTo>
                    <a:pt x="52" y="235"/>
                  </a:lnTo>
                  <a:lnTo>
                    <a:pt x="52" y="233"/>
                  </a:lnTo>
                  <a:lnTo>
                    <a:pt x="53" y="233"/>
                  </a:lnTo>
                  <a:lnTo>
                    <a:pt x="53" y="232"/>
                  </a:lnTo>
                  <a:lnTo>
                    <a:pt x="55" y="232"/>
                  </a:lnTo>
                  <a:lnTo>
                    <a:pt x="55" y="230"/>
                  </a:lnTo>
                  <a:lnTo>
                    <a:pt x="55" y="230"/>
                  </a:lnTo>
                  <a:lnTo>
                    <a:pt x="55" y="229"/>
                  </a:lnTo>
                  <a:lnTo>
                    <a:pt x="58" y="229"/>
                  </a:lnTo>
                  <a:lnTo>
                    <a:pt x="58" y="227"/>
                  </a:lnTo>
                  <a:lnTo>
                    <a:pt x="59" y="227"/>
                  </a:lnTo>
                  <a:lnTo>
                    <a:pt x="59" y="225"/>
                  </a:lnTo>
                  <a:lnTo>
                    <a:pt x="61" y="225"/>
                  </a:lnTo>
                  <a:lnTo>
                    <a:pt x="61" y="224"/>
                  </a:lnTo>
                  <a:lnTo>
                    <a:pt x="68" y="224"/>
                  </a:lnTo>
                  <a:lnTo>
                    <a:pt x="68" y="220"/>
                  </a:lnTo>
                  <a:lnTo>
                    <a:pt x="69" y="220"/>
                  </a:lnTo>
                  <a:lnTo>
                    <a:pt x="69" y="219"/>
                  </a:lnTo>
                  <a:lnTo>
                    <a:pt x="70" y="219"/>
                  </a:lnTo>
                  <a:lnTo>
                    <a:pt x="70" y="219"/>
                  </a:lnTo>
                  <a:lnTo>
                    <a:pt x="71" y="219"/>
                  </a:lnTo>
                  <a:lnTo>
                    <a:pt x="71" y="217"/>
                  </a:lnTo>
                  <a:lnTo>
                    <a:pt x="72" y="217"/>
                  </a:lnTo>
                  <a:lnTo>
                    <a:pt x="72" y="216"/>
                  </a:lnTo>
                  <a:lnTo>
                    <a:pt x="76" y="216"/>
                  </a:lnTo>
                  <a:lnTo>
                    <a:pt x="76" y="214"/>
                  </a:lnTo>
                  <a:lnTo>
                    <a:pt x="77" y="214"/>
                  </a:lnTo>
                  <a:lnTo>
                    <a:pt x="77" y="211"/>
                  </a:lnTo>
                  <a:lnTo>
                    <a:pt x="81" y="211"/>
                  </a:lnTo>
                  <a:lnTo>
                    <a:pt x="81" y="209"/>
                  </a:lnTo>
                  <a:lnTo>
                    <a:pt x="84" y="209"/>
                  </a:lnTo>
                  <a:lnTo>
                    <a:pt x="84" y="208"/>
                  </a:lnTo>
                  <a:lnTo>
                    <a:pt x="85" y="208"/>
                  </a:lnTo>
                  <a:lnTo>
                    <a:pt x="85" y="206"/>
                  </a:lnTo>
                  <a:lnTo>
                    <a:pt x="85" y="206"/>
                  </a:lnTo>
                  <a:lnTo>
                    <a:pt x="85" y="204"/>
                  </a:lnTo>
                  <a:lnTo>
                    <a:pt x="86" y="204"/>
                  </a:lnTo>
                  <a:lnTo>
                    <a:pt x="86" y="203"/>
                  </a:lnTo>
                  <a:lnTo>
                    <a:pt x="87" y="203"/>
                  </a:lnTo>
                  <a:lnTo>
                    <a:pt x="87" y="201"/>
                  </a:lnTo>
                  <a:lnTo>
                    <a:pt x="89" y="201"/>
                  </a:lnTo>
                  <a:lnTo>
                    <a:pt x="89" y="200"/>
                  </a:lnTo>
                  <a:lnTo>
                    <a:pt x="94" y="200"/>
                  </a:lnTo>
                  <a:lnTo>
                    <a:pt x="94" y="198"/>
                  </a:lnTo>
                  <a:lnTo>
                    <a:pt x="94" y="198"/>
                  </a:lnTo>
                  <a:lnTo>
                    <a:pt x="94" y="198"/>
                  </a:lnTo>
                  <a:lnTo>
                    <a:pt x="98" y="198"/>
                  </a:lnTo>
                  <a:lnTo>
                    <a:pt x="98" y="196"/>
                  </a:lnTo>
                  <a:lnTo>
                    <a:pt x="103" y="196"/>
                  </a:lnTo>
                  <a:lnTo>
                    <a:pt x="103" y="195"/>
                  </a:lnTo>
                  <a:lnTo>
                    <a:pt x="104" y="195"/>
                  </a:lnTo>
                  <a:lnTo>
                    <a:pt x="104" y="191"/>
                  </a:lnTo>
                  <a:lnTo>
                    <a:pt x="105" y="191"/>
                  </a:lnTo>
                  <a:lnTo>
                    <a:pt x="105" y="190"/>
                  </a:lnTo>
                  <a:lnTo>
                    <a:pt x="106" y="190"/>
                  </a:lnTo>
                  <a:lnTo>
                    <a:pt x="106" y="188"/>
                  </a:lnTo>
                  <a:lnTo>
                    <a:pt x="107" y="188"/>
                  </a:lnTo>
                  <a:lnTo>
                    <a:pt x="107" y="188"/>
                  </a:lnTo>
                  <a:lnTo>
                    <a:pt x="108" y="188"/>
                  </a:lnTo>
                  <a:lnTo>
                    <a:pt x="108" y="187"/>
                  </a:lnTo>
                  <a:lnTo>
                    <a:pt x="108" y="187"/>
                  </a:lnTo>
                  <a:lnTo>
                    <a:pt x="108" y="185"/>
                  </a:lnTo>
                  <a:lnTo>
                    <a:pt x="114" y="185"/>
                  </a:lnTo>
                  <a:lnTo>
                    <a:pt x="114" y="183"/>
                  </a:lnTo>
                  <a:lnTo>
                    <a:pt x="119" y="183"/>
                  </a:lnTo>
                  <a:lnTo>
                    <a:pt x="119" y="182"/>
                  </a:lnTo>
                  <a:lnTo>
                    <a:pt x="121" y="182"/>
                  </a:lnTo>
                  <a:lnTo>
                    <a:pt x="121" y="182"/>
                  </a:lnTo>
                  <a:lnTo>
                    <a:pt x="124" y="182"/>
                  </a:lnTo>
                  <a:lnTo>
                    <a:pt x="124" y="180"/>
                  </a:lnTo>
                  <a:lnTo>
                    <a:pt x="126" y="180"/>
                  </a:lnTo>
                  <a:lnTo>
                    <a:pt x="126" y="177"/>
                  </a:lnTo>
                  <a:lnTo>
                    <a:pt x="126" y="177"/>
                  </a:lnTo>
                  <a:lnTo>
                    <a:pt x="126" y="175"/>
                  </a:lnTo>
                  <a:lnTo>
                    <a:pt x="127" y="175"/>
                  </a:lnTo>
                  <a:lnTo>
                    <a:pt x="127" y="175"/>
                  </a:lnTo>
                  <a:lnTo>
                    <a:pt x="129" y="175"/>
                  </a:lnTo>
                  <a:lnTo>
                    <a:pt x="129" y="173"/>
                  </a:lnTo>
                  <a:lnTo>
                    <a:pt x="130" y="173"/>
                  </a:lnTo>
                  <a:lnTo>
                    <a:pt x="130" y="173"/>
                  </a:lnTo>
                  <a:lnTo>
                    <a:pt x="135" y="173"/>
                  </a:lnTo>
                  <a:lnTo>
                    <a:pt x="135" y="173"/>
                  </a:lnTo>
                  <a:lnTo>
                    <a:pt x="137" y="173"/>
                  </a:lnTo>
                  <a:lnTo>
                    <a:pt x="137" y="172"/>
                  </a:lnTo>
                  <a:lnTo>
                    <a:pt x="144" y="172"/>
                  </a:lnTo>
                  <a:lnTo>
                    <a:pt x="144" y="170"/>
                  </a:lnTo>
                  <a:lnTo>
                    <a:pt x="145" y="170"/>
                  </a:lnTo>
                  <a:lnTo>
                    <a:pt x="145" y="169"/>
                  </a:lnTo>
                  <a:lnTo>
                    <a:pt x="153" y="169"/>
                  </a:lnTo>
                  <a:lnTo>
                    <a:pt x="153" y="167"/>
                  </a:lnTo>
                  <a:lnTo>
                    <a:pt x="156" y="167"/>
                  </a:lnTo>
                  <a:lnTo>
                    <a:pt x="156" y="165"/>
                  </a:lnTo>
                  <a:lnTo>
                    <a:pt x="160" y="165"/>
                  </a:lnTo>
                  <a:lnTo>
                    <a:pt x="160" y="164"/>
                  </a:lnTo>
                  <a:lnTo>
                    <a:pt x="162" y="164"/>
                  </a:lnTo>
                  <a:lnTo>
                    <a:pt x="162" y="162"/>
                  </a:lnTo>
                  <a:lnTo>
                    <a:pt x="163" y="162"/>
                  </a:lnTo>
                  <a:lnTo>
                    <a:pt x="163" y="160"/>
                  </a:lnTo>
                  <a:lnTo>
                    <a:pt x="167" y="160"/>
                  </a:lnTo>
                  <a:lnTo>
                    <a:pt x="167" y="159"/>
                  </a:lnTo>
                  <a:lnTo>
                    <a:pt x="178" y="159"/>
                  </a:lnTo>
                  <a:lnTo>
                    <a:pt x="178" y="157"/>
                  </a:lnTo>
                  <a:lnTo>
                    <a:pt x="180" y="157"/>
                  </a:lnTo>
                  <a:lnTo>
                    <a:pt x="180" y="155"/>
                  </a:lnTo>
                  <a:lnTo>
                    <a:pt x="188" y="155"/>
                  </a:lnTo>
                  <a:lnTo>
                    <a:pt x="188" y="155"/>
                  </a:lnTo>
                  <a:lnTo>
                    <a:pt x="190" y="155"/>
                  </a:lnTo>
                  <a:lnTo>
                    <a:pt x="190" y="155"/>
                  </a:lnTo>
                  <a:lnTo>
                    <a:pt x="191" y="155"/>
                  </a:lnTo>
                  <a:lnTo>
                    <a:pt x="191" y="154"/>
                  </a:lnTo>
                  <a:lnTo>
                    <a:pt x="192" y="154"/>
                  </a:lnTo>
                  <a:lnTo>
                    <a:pt x="192" y="152"/>
                  </a:lnTo>
                  <a:lnTo>
                    <a:pt x="205" y="152"/>
                  </a:lnTo>
                  <a:lnTo>
                    <a:pt x="205" y="149"/>
                  </a:lnTo>
                  <a:lnTo>
                    <a:pt x="207" y="149"/>
                  </a:lnTo>
                  <a:lnTo>
                    <a:pt x="207" y="147"/>
                  </a:lnTo>
                  <a:lnTo>
                    <a:pt x="216" y="147"/>
                  </a:lnTo>
                  <a:lnTo>
                    <a:pt x="216" y="145"/>
                  </a:lnTo>
                  <a:lnTo>
                    <a:pt x="219" y="145"/>
                  </a:lnTo>
                  <a:lnTo>
                    <a:pt x="219" y="144"/>
                  </a:lnTo>
                  <a:lnTo>
                    <a:pt x="223" y="144"/>
                  </a:lnTo>
                  <a:lnTo>
                    <a:pt x="223" y="142"/>
                  </a:lnTo>
                  <a:lnTo>
                    <a:pt x="228" y="142"/>
                  </a:lnTo>
                  <a:lnTo>
                    <a:pt x="228" y="142"/>
                  </a:lnTo>
                  <a:lnTo>
                    <a:pt x="229" y="142"/>
                  </a:lnTo>
                  <a:lnTo>
                    <a:pt x="229" y="140"/>
                  </a:lnTo>
                  <a:lnTo>
                    <a:pt x="235" y="140"/>
                  </a:lnTo>
                  <a:lnTo>
                    <a:pt x="235" y="140"/>
                  </a:lnTo>
                  <a:lnTo>
                    <a:pt x="239" y="140"/>
                  </a:lnTo>
                  <a:lnTo>
                    <a:pt x="239" y="139"/>
                  </a:lnTo>
                  <a:lnTo>
                    <a:pt x="241" y="139"/>
                  </a:lnTo>
                  <a:lnTo>
                    <a:pt x="241" y="137"/>
                  </a:lnTo>
                  <a:lnTo>
                    <a:pt x="242" y="137"/>
                  </a:lnTo>
                  <a:lnTo>
                    <a:pt x="242" y="137"/>
                  </a:lnTo>
                  <a:lnTo>
                    <a:pt x="242" y="137"/>
                  </a:lnTo>
                  <a:lnTo>
                    <a:pt x="242" y="137"/>
                  </a:lnTo>
                  <a:lnTo>
                    <a:pt x="256" y="137"/>
                  </a:lnTo>
                  <a:lnTo>
                    <a:pt x="256" y="135"/>
                  </a:lnTo>
                  <a:lnTo>
                    <a:pt x="259" y="135"/>
                  </a:lnTo>
                  <a:lnTo>
                    <a:pt x="259" y="132"/>
                  </a:lnTo>
                  <a:lnTo>
                    <a:pt x="260" y="132"/>
                  </a:lnTo>
                  <a:lnTo>
                    <a:pt x="260" y="130"/>
                  </a:lnTo>
                  <a:lnTo>
                    <a:pt x="263" y="130"/>
                  </a:lnTo>
                  <a:lnTo>
                    <a:pt x="263" y="128"/>
                  </a:lnTo>
                  <a:lnTo>
                    <a:pt x="269" y="128"/>
                  </a:lnTo>
                  <a:lnTo>
                    <a:pt x="269" y="125"/>
                  </a:lnTo>
                  <a:lnTo>
                    <a:pt x="270" y="125"/>
                  </a:lnTo>
                  <a:lnTo>
                    <a:pt x="270" y="123"/>
                  </a:lnTo>
                  <a:lnTo>
                    <a:pt x="276" y="123"/>
                  </a:lnTo>
                  <a:lnTo>
                    <a:pt x="276" y="121"/>
                  </a:lnTo>
                  <a:lnTo>
                    <a:pt x="278" y="121"/>
                  </a:lnTo>
                  <a:lnTo>
                    <a:pt x="278" y="120"/>
                  </a:lnTo>
                  <a:lnTo>
                    <a:pt x="279" y="120"/>
                  </a:lnTo>
                  <a:lnTo>
                    <a:pt x="279" y="118"/>
                  </a:lnTo>
                  <a:lnTo>
                    <a:pt x="284" y="118"/>
                  </a:lnTo>
                  <a:lnTo>
                    <a:pt x="284" y="116"/>
                  </a:lnTo>
                  <a:lnTo>
                    <a:pt x="284" y="116"/>
                  </a:lnTo>
                  <a:lnTo>
                    <a:pt x="284" y="115"/>
                  </a:lnTo>
                  <a:lnTo>
                    <a:pt x="286" y="115"/>
                  </a:lnTo>
                  <a:lnTo>
                    <a:pt x="286" y="113"/>
                  </a:lnTo>
                  <a:lnTo>
                    <a:pt x="288" y="113"/>
                  </a:lnTo>
                  <a:lnTo>
                    <a:pt x="288" y="111"/>
                  </a:lnTo>
                  <a:lnTo>
                    <a:pt x="294" y="111"/>
                  </a:lnTo>
                  <a:lnTo>
                    <a:pt x="294" y="110"/>
                  </a:lnTo>
                  <a:lnTo>
                    <a:pt x="294" y="110"/>
                  </a:lnTo>
                  <a:lnTo>
                    <a:pt x="294" y="110"/>
                  </a:lnTo>
                  <a:lnTo>
                    <a:pt x="297" y="110"/>
                  </a:lnTo>
                  <a:lnTo>
                    <a:pt x="297" y="108"/>
                  </a:lnTo>
                  <a:lnTo>
                    <a:pt x="299" y="108"/>
                  </a:lnTo>
                  <a:lnTo>
                    <a:pt x="299" y="106"/>
                  </a:lnTo>
                  <a:lnTo>
                    <a:pt x="301" y="106"/>
                  </a:lnTo>
                  <a:lnTo>
                    <a:pt x="301" y="104"/>
                  </a:lnTo>
                  <a:lnTo>
                    <a:pt x="306" y="104"/>
                  </a:lnTo>
                  <a:lnTo>
                    <a:pt x="306" y="103"/>
                  </a:lnTo>
                  <a:lnTo>
                    <a:pt x="307" y="103"/>
                  </a:lnTo>
                  <a:lnTo>
                    <a:pt x="307" y="101"/>
                  </a:lnTo>
                  <a:lnTo>
                    <a:pt x="307" y="101"/>
                  </a:lnTo>
                  <a:lnTo>
                    <a:pt x="307" y="99"/>
                  </a:lnTo>
                  <a:lnTo>
                    <a:pt x="309" y="99"/>
                  </a:lnTo>
                  <a:lnTo>
                    <a:pt x="309" y="98"/>
                  </a:lnTo>
                  <a:lnTo>
                    <a:pt x="310" y="98"/>
                  </a:lnTo>
                  <a:lnTo>
                    <a:pt x="310" y="96"/>
                  </a:lnTo>
                  <a:lnTo>
                    <a:pt x="312" y="96"/>
                  </a:lnTo>
                  <a:lnTo>
                    <a:pt x="312" y="94"/>
                  </a:lnTo>
                  <a:lnTo>
                    <a:pt x="323" y="94"/>
                  </a:lnTo>
                  <a:lnTo>
                    <a:pt x="323" y="92"/>
                  </a:lnTo>
                  <a:lnTo>
                    <a:pt x="327" y="92"/>
                  </a:lnTo>
                  <a:lnTo>
                    <a:pt x="327" y="91"/>
                  </a:lnTo>
                  <a:lnTo>
                    <a:pt x="332" y="91"/>
                  </a:lnTo>
                  <a:lnTo>
                    <a:pt x="332" y="89"/>
                  </a:lnTo>
                  <a:lnTo>
                    <a:pt x="333" y="89"/>
                  </a:lnTo>
                  <a:lnTo>
                    <a:pt x="333" y="87"/>
                  </a:lnTo>
                  <a:lnTo>
                    <a:pt x="334" y="87"/>
                  </a:lnTo>
                  <a:lnTo>
                    <a:pt x="334" y="86"/>
                  </a:lnTo>
                  <a:lnTo>
                    <a:pt x="337" y="86"/>
                  </a:lnTo>
                  <a:lnTo>
                    <a:pt x="337" y="84"/>
                  </a:lnTo>
                  <a:lnTo>
                    <a:pt x="338" y="84"/>
                  </a:lnTo>
                  <a:lnTo>
                    <a:pt x="338" y="82"/>
                  </a:lnTo>
                  <a:lnTo>
                    <a:pt x="345" y="82"/>
                  </a:lnTo>
                  <a:lnTo>
                    <a:pt x="345" y="80"/>
                  </a:lnTo>
                  <a:lnTo>
                    <a:pt x="348" y="80"/>
                  </a:lnTo>
                  <a:lnTo>
                    <a:pt x="348" y="79"/>
                  </a:lnTo>
                  <a:lnTo>
                    <a:pt x="355" y="79"/>
                  </a:lnTo>
                  <a:lnTo>
                    <a:pt x="355" y="79"/>
                  </a:lnTo>
                  <a:lnTo>
                    <a:pt x="355" y="79"/>
                  </a:lnTo>
                  <a:lnTo>
                    <a:pt x="355" y="79"/>
                  </a:lnTo>
                  <a:lnTo>
                    <a:pt x="358" y="79"/>
                  </a:lnTo>
                  <a:lnTo>
                    <a:pt x="358" y="77"/>
                  </a:lnTo>
                  <a:lnTo>
                    <a:pt x="373" y="77"/>
                  </a:lnTo>
                  <a:lnTo>
                    <a:pt x="373" y="75"/>
                  </a:lnTo>
                  <a:lnTo>
                    <a:pt x="373" y="75"/>
                  </a:lnTo>
                  <a:lnTo>
                    <a:pt x="373" y="73"/>
                  </a:lnTo>
                  <a:lnTo>
                    <a:pt x="375" y="73"/>
                  </a:lnTo>
                  <a:lnTo>
                    <a:pt x="375" y="72"/>
                  </a:lnTo>
                  <a:lnTo>
                    <a:pt x="384" y="72"/>
                  </a:lnTo>
                  <a:lnTo>
                    <a:pt x="384" y="68"/>
                  </a:lnTo>
                  <a:lnTo>
                    <a:pt x="384" y="68"/>
                  </a:lnTo>
                  <a:lnTo>
                    <a:pt x="384" y="67"/>
                  </a:lnTo>
                  <a:lnTo>
                    <a:pt x="386" y="67"/>
                  </a:lnTo>
                  <a:lnTo>
                    <a:pt x="386" y="67"/>
                  </a:lnTo>
                  <a:lnTo>
                    <a:pt x="386" y="67"/>
                  </a:lnTo>
                  <a:lnTo>
                    <a:pt x="386" y="65"/>
                  </a:lnTo>
                  <a:lnTo>
                    <a:pt x="395" y="65"/>
                  </a:lnTo>
                  <a:lnTo>
                    <a:pt x="395" y="63"/>
                  </a:lnTo>
                  <a:lnTo>
                    <a:pt x="398" y="63"/>
                  </a:lnTo>
                  <a:lnTo>
                    <a:pt x="398" y="61"/>
                  </a:lnTo>
                  <a:lnTo>
                    <a:pt x="398" y="61"/>
                  </a:lnTo>
                  <a:lnTo>
                    <a:pt x="398" y="60"/>
                  </a:lnTo>
                  <a:lnTo>
                    <a:pt x="406" y="60"/>
                  </a:lnTo>
                  <a:lnTo>
                    <a:pt x="406" y="60"/>
                  </a:lnTo>
                  <a:lnTo>
                    <a:pt x="407" y="60"/>
                  </a:lnTo>
                  <a:lnTo>
                    <a:pt x="407" y="58"/>
                  </a:lnTo>
                  <a:lnTo>
                    <a:pt x="409" y="58"/>
                  </a:lnTo>
                  <a:lnTo>
                    <a:pt x="409" y="56"/>
                  </a:lnTo>
                  <a:lnTo>
                    <a:pt x="414" y="56"/>
                  </a:lnTo>
                  <a:lnTo>
                    <a:pt x="414" y="54"/>
                  </a:lnTo>
                  <a:lnTo>
                    <a:pt x="415" y="54"/>
                  </a:lnTo>
                  <a:lnTo>
                    <a:pt x="415" y="54"/>
                  </a:lnTo>
                  <a:lnTo>
                    <a:pt x="421" y="54"/>
                  </a:lnTo>
                  <a:lnTo>
                    <a:pt x="421" y="53"/>
                  </a:lnTo>
                  <a:lnTo>
                    <a:pt x="425" y="53"/>
                  </a:lnTo>
                  <a:lnTo>
                    <a:pt x="425" y="51"/>
                  </a:lnTo>
                  <a:lnTo>
                    <a:pt x="427" y="51"/>
                  </a:lnTo>
                  <a:lnTo>
                    <a:pt x="427" y="49"/>
                  </a:lnTo>
                  <a:lnTo>
                    <a:pt x="435" y="49"/>
                  </a:lnTo>
                  <a:lnTo>
                    <a:pt x="435" y="47"/>
                  </a:lnTo>
                  <a:lnTo>
                    <a:pt x="437" y="47"/>
                  </a:lnTo>
                  <a:lnTo>
                    <a:pt x="437" y="45"/>
                  </a:lnTo>
                  <a:lnTo>
                    <a:pt x="449" y="45"/>
                  </a:lnTo>
                  <a:lnTo>
                    <a:pt x="449" y="44"/>
                  </a:lnTo>
                  <a:lnTo>
                    <a:pt x="456" y="44"/>
                  </a:lnTo>
                  <a:lnTo>
                    <a:pt x="456" y="42"/>
                  </a:lnTo>
                  <a:lnTo>
                    <a:pt x="457" y="42"/>
                  </a:lnTo>
                  <a:lnTo>
                    <a:pt x="457" y="42"/>
                  </a:lnTo>
                  <a:lnTo>
                    <a:pt x="463" y="42"/>
                  </a:lnTo>
                  <a:lnTo>
                    <a:pt x="463" y="42"/>
                  </a:lnTo>
                  <a:lnTo>
                    <a:pt x="464" y="42"/>
                  </a:lnTo>
                  <a:lnTo>
                    <a:pt x="464" y="40"/>
                  </a:lnTo>
                  <a:lnTo>
                    <a:pt x="468" y="40"/>
                  </a:lnTo>
                  <a:lnTo>
                    <a:pt x="468" y="38"/>
                  </a:lnTo>
                  <a:lnTo>
                    <a:pt x="473" y="38"/>
                  </a:lnTo>
                  <a:lnTo>
                    <a:pt x="473" y="38"/>
                  </a:lnTo>
                  <a:lnTo>
                    <a:pt x="476" y="38"/>
                  </a:lnTo>
                  <a:lnTo>
                    <a:pt x="476" y="36"/>
                  </a:lnTo>
                  <a:lnTo>
                    <a:pt x="477" y="36"/>
                  </a:lnTo>
                  <a:lnTo>
                    <a:pt x="477" y="36"/>
                  </a:lnTo>
                  <a:lnTo>
                    <a:pt x="477" y="36"/>
                  </a:lnTo>
                  <a:lnTo>
                    <a:pt x="477" y="36"/>
                  </a:lnTo>
                  <a:lnTo>
                    <a:pt x="484" y="36"/>
                  </a:lnTo>
                  <a:lnTo>
                    <a:pt x="484" y="35"/>
                  </a:lnTo>
                  <a:lnTo>
                    <a:pt x="492" y="35"/>
                  </a:lnTo>
                  <a:lnTo>
                    <a:pt x="492" y="33"/>
                  </a:lnTo>
                  <a:lnTo>
                    <a:pt x="501" y="33"/>
                  </a:lnTo>
                  <a:lnTo>
                    <a:pt x="501" y="33"/>
                  </a:lnTo>
                  <a:lnTo>
                    <a:pt x="505" y="33"/>
                  </a:lnTo>
                  <a:lnTo>
                    <a:pt x="505" y="31"/>
                  </a:lnTo>
                  <a:lnTo>
                    <a:pt x="509" y="31"/>
                  </a:lnTo>
                  <a:lnTo>
                    <a:pt x="509" y="29"/>
                  </a:lnTo>
                  <a:lnTo>
                    <a:pt x="511" y="29"/>
                  </a:lnTo>
                  <a:lnTo>
                    <a:pt x="511" y="27"/>
                  </a:lnTo>
                  <a:lnTo>
                    <a:pt x="512" y="27"/>
                  </a:lnTo>
                  <a:lnTo>
                    <a:pt x="512" y="25"/>
                  </a:lnTo>
                  <a:lnTo>
                    <a:pt x="518" y="25"/>
                  </a:lnTo>
                  <a:lnTo>
                    <a:pt x="518" y="24"/>
                  </a:lnTo>
                  <a:lnTo>
                    <a:pt x="519" y="24"/>
                  </a:lnTo>
                  <a:lnTo>
                    <a:pt x="519" y="22"/>
                  </a:lnTo>
                  <a:lnTo>
                    <a:pt x="524" y="22"/>
                  </a:lnTo>
                  <a:lnTo>
                    <a:pt x="524" y="20"/>
                  </a:lnTo>
                  <a:lnTo>
                    <a:pt x="526" y="20"/>
                  </a:lnTo>
                  <a:lnTo>
                    <a:pt x="526" y="16"/>
                  </a:lnTo>
                  <a:lnTo>
                    <a:pt x="532" y="16"/>
                  </a:lnTo>
                  <a:lnTo>
                    <a:pt x="532" y="14"/>
                  </a:lnTo>
                  <a:lnTo>
                    <a:pt x="533" y="14"/>
                  </a:lnTo>
                  <a:lnTo>
                    <a:pt x="533" y="12"/>
                  </a:lnTo>
                  <a:lnTo>
                    <a:pt x="535" y="12"/>
                  </a:lnTo>
                  <a:lnTo>
                    <a:pt x="535" y="11"/>
                  </a:lnTo>
                  <a:lnTo>
                    <a:pt x="540" y="11"/>
                  </a:lnTo>
                  <a:lnTo>
                    <a:pt x="540" y="11"/>
                  </a:lnTo>
                  <a:lnTo>
                    <a:pt x="543" y="11"/>
                  </a:lnTo>
                  <a:lnTo>
                    <a:pt x="543" y="9"/>
                  </a:lnTo>
                  <a:lnTo>
                    <a:pt x="555" y="9"/>
                  </a:lnTo>
                  <a:lnTo>
                    <a:pt x="555" y="9"/>
                  </a:lnTo>
                  <a:lnTo>
                    <a:pt x="559" y="9"/>
                  </a:lnTo>
                  <a:lnTo>
                    <a:pt x="559" y="5"/>
                  </a:lnTo>
                  <a:lnTo>
                    <a:pt x="560" y="5"/>
                  </a:lnTo>
                  <a:lnTo>
                    <a:pt x="560" y="5"/>
                  </a:lnTo>
                  <a:lnTo>
                    <a:pt x="562" y="5"/>
                  </a:lnTo>
                  <a:lnTo>
                    <a:pt x="562" y="5"/>
                  </a:lnTo>
                  <a:lnTo>
                    <a:pt x="563" y="5"/>
                  </a:lnTo>
                  <a:lnTo>
                    <a:pt x="563" y="5"/>
                  </a:lnTo>
                  <a:lnTo>
                    <a:pt x="563" y="5"/>
                  </a:lnTo>
                  <a:lnTo>
                    <a:pt x="563" y="5"/>
                  </a:lnTo>
                  <a:lnTo>
                    <a:pt x="563" y="5"/>
                  </a:lnTo>
                  <a:lnTo>
                    <a:pt x="563" y="5"/>
                  </a:lnTo>
                  <a:lnTo>
                    <a:pt x="564" y="5"/>
                  </a:lnTo>
                  <a:lnTo>
                    <a:pt x="564" y="5"/>
                  </a:lnTo>
                  <a:lnTo>
                    <a:pt x="565" y="5"/>
                  </a:lnTo>
                  <a:lnTo>
                    <a:pt x="565" y="5"/>
                  </a:lnTo>
                  <a:lnTo>
                    <a:pt x="565" y="5"/>
                  </a:lnTo>
                  <a:lnTo>
                    <a:pt x="565" y="5"/>
                  </a:lnTo>
                  <a:lnTo>
                    <a:pt x="566" y="5"/>
                  </a:lnTo>
                  <a:lnTo>
                    <a:pt x="566" y="5"/>
                  </a:lnTo>
                  <a:lnTo>
                    <a:pt x="567" y="5"/>
                  </a:lnTo>
                  <a:lnTo>
                    <a:pt x="567" y="5"/>
                  </a:lnTo>
                  <a:lnTo>
                    <a:pt x="567" y="5"/>
                  </a:lnTo>
                  <a:lnTo>
                    <a:pt x="567" y="5"/>
                  </a:lnTo>
                  <a:lnTo>
                    <a:pt x="567" y="5"/>
                  </a:lnTo>
                  <a:lnTo>
                    <a:pt x="567" y="5"/>
                  </a:lnTo>
                  <a:lnTo>
                    <a:pt x="569" y="5"/>
                  </a:lnTo>
                  <a:lnTo>
                    <a:pt x="569" y="3"/>
                  </a:lnTo>
                  <a:lnTo>
                    <a:pt x="569" y="3"/>
                  </a:lnTo>
                  <a:lnTo>
                    <a:pt x="569" y="3"/>
                  </a:lnTo>
                  <a:lnTo>
                    <a:pt x="569" y="3"/>
                  </a:lnTo>
                  <a:lnTo>
                    <a:pt x="569" y="3"/>
                  </a:lnTo>
                  <a:lnTo>
                    <a:pt x="570" y="3"/>
                  </a:lnTo>
                  <a:lnTo>
                    <a:pt x="570" y="3"/>
                  </a:lnTo>
                  <a:lnTo>
                    <a:pt x="570" y="3"/>
                  </a:lnTo>
                  <a:lnTo>
                    <a:pt x="570" y="3"/>
                  </a:lnTo>
                  <a:lnTo>
                    <a:pt x="570" y="3"/>
                  </a:lnTo>
                  <a:lnTo>
                    <a:pt x="570" y="3"/>
                  </a:lnTo>
                  <a:lnTo>
                    <a:pt x="571" y="3"/>
                  </a:lnTo>
                  <a:lnTo>
                    <a:pt x="571" y="3"/>
                  </a:lnTo>
                  <a:lnTo>
                    <a:pt x="571" y="3"/>
                  </a:lnTo>
                  <a:lnTo>
                    <a:pt x="571" y="3"/>
                  </a:lnTo>
                  <a:lnTo>
                    <a:pt x="571" y="3"/>
                  </a:lnTo>
                  <a:lnTo>
                    <a:pt x="571" y="3"/>
                  </a:lnTo>
                  <a:lnTo>
                    <a:pt x="572" y="3"/>
                  </a:lnTo>
                  <a:lnTo>
                    <a:pt x="572" y="3"/>
                  </a:lnTo>
                  <a:lnTo>
                    <a:pt x="572" y="3"/>
                  </a:lnTo>
                  <a:lnTo>
                    <a:pt x="572" y="3"/>
                  </a:lnTo>
                  <a:lnTo>
                    <a:pt x="572" y="3"/>
                  </a:lnTo>
                  <a:lnTo>
                    <a:pt x="572" y="3"/>
                  </a:lnTo>
                  <a:lnTo>
                    <a:pt x="573" y="3"/>
                  </a:lnTo>
                  <a:lnTo>
                    <a:pt x="573" y="3"/>
                  </a:lnTo>
                  <a:lnTo>
                    <a:pt x="573" y="3"/>
                  </a:lnTo>
                  <a:lnTo>
                    <a:pt x="573" y="3"/>
                  </a:lnTo>
                  <a:lnTo>
                    <a:pt x="573" y="3"/>
                  </a:lnTo>
                  <a:lnTo>
                    <a:pt x="573"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Freeform 26">
              <a:extLst>
                <a:ext uri="{FF2B5EF4-FFF2-40B4-BE49-F238E27FC236}">
                  <a16:creationId xmlns:a16="http://schemas.microsoft.com/office/drawing/2014/main" id="{0C5EC047-501C-118E-9113-053EFA9765A5}"/>
                </a:ext>
              </a:extLst>
            </p:cNvPr>
            <p:cNvSpPr>
              <a:spLocks/>
            </p:cNvSpPr>
            <p:nvPr/>
          </p:nvSpPr>
          <p:spPr bwMode="auto">
            <a:xfrm>
              <a:off x="1866515" y="1835949"/>
              <a:ext cx="5544662" cy="2052848"/>
            </a:xfrm>
            <a:custGeom>
              <a:avLst/>
              <a:gdLst>
                <a:gd name="T0" fmla="*/ 8 w 574"/>
                <a:gd name="T1" fmla="*/ 320 h 322"/>
                <a:gd name="T2" fmla="*/ 12 w 574"/>
                <a:gd name="T3" fmla="*/ 314 h 322"/>
                <a:gd name="T4" fmla="*/ 18 w 574"/>
                <a:gd name="T5" fmla="*/ 308 h 322"/>
                <a:gd name="T6" fmla="*/ 24 w 574"/>
                <a:gd name="T7" fmla="*/ 303 h 322"/>
                <a:gd name="T8" fmla="*/ 30 w 574"/>
                <a:gd name="T9" fmla="*/ 297 h 322"/>
                <a:gd name="T10" fmla="*/ 35 w 574"/>
                <a:gd name="T11" fmla="*/ 291 h 322"/>
                <a:gd name="T12" fmla="*/ 43 w 574"/>
                <a:gd name="T13" fmla="*/ 286 h 322"/>
                <a:gd name="T14" fmla="*/ 46 w 574"/>
                <a:gd name="T15" fmla="*/ 283 h 322"/>
                <a:gd name="T16" fmla="*/ 51 w 574"/>
                <a:gd name="T17" fmla="*/ 277 h 322"/>
                <a:gd name="T18" fmla="*/ 58 w 574"/>
                <a:gd name="T19" fmla="*/ 269 h 322"/>
                <a:gd name="T20" fmla="*/ 59 w 574"/>
                <a:gd name="T21" fmla="*/ 266 h 322"/>
                <a:gd name="T22" fmla="*/ 62 w 574"/>
                <a:gd name="T23" fmla="*/ 263 h 322"/>
                <a:gd name="T24" fmla="*/ 67 w 574"/>
                <a:gd name="T25" fmla="*/ 258 h 322"/>
                <a:gd name="T26" fmla="*/ 77 w 574"/>
                <a:gd name="T27" fmla="*/ 252 h 322"/>
                <a:gd name="T28" fmla="*/ 80 w 574"/>
                <a:gd name="T29" fmla="*/ 245 h 322"/>
                <a:gd name="T30" fmla="*/ 84 w 574"/>
                <a:gd name="T31" fmla="*/ 242 h 322"/>
                <a:gd name="T32" fmla="*/ 88 w 574"/>
                <a:gd name="T33" fmla="*/ 234 h 322"/>
                <a:gd name="T34" fmla="*/ 92 w 574"/>
                <a:gd name="T35" fmla="*/ 229 h 322"/>
                <a:gd name="T36" fmla="*/ 97 w 574"/>
                <a:gd name="T37" fmla="*/ 224 h 322"/>
                <a:gd name="T38" fmla="*/ 104 w 574"/>
                <a:gd name="T39" fmla="*/ 218 h 322"/>
                <a:gd name="T40" fmla="*/ 114 w 574"/>
                <a:gd name="T41" fmla="*/ 211 h 322"/>
                <a:gd name="T42" fmla="*/ 116 w 574"/>
                <a:gd name="T43" fmla="*/ 211 h 322"/>
                <a:gd name="T44" fmla="*/ 124 w 574"/>
                <a:gd name="T45" fmla="*/ 205 h 322"/>
                <a:gd name="T46" fmla="*/ 127 w 574"/>
                <a:gd name="T47" fmla="*/ 201 h 322"/>
                <a:gd name="T48" fmla="*/ 134 w 574"/>
                <a:gd name="T49" fmla="*/ 195 h 322"/>
                <a:gd name="T50" fmla="*/ 140 w 574"/>
                <a:gd name="T51" fmla="*/ 188 h 322"/>
                <a:gd name="T52" fmla="*/ 146 w 574"/>
                <a:gd name="T53" fmla="*/ 185 h 322"/>
                <a:gd name="T54" fmla="*/ 151 w 574"/>
                <a:gd name="T55" fmla="*/ 178 h 322"/>
                <a:gd name="T56" fmla="*/ 158 w 574"/>
                <a:gd name="T57" fmla="*/ 171 h 322"/>
                <a:gd name="T58" fmla="*/ 169 w 574"/>
                <a:gd name="T59" fmla="*/ 166 h 322"/>
                <a:gd name="T60" fmla="*/ 178 w 574"/>
                <a:gd name="T61" fmla="*/ 159 h 322"/>
                <a:gd name="T62" fmla="*/ 187 w 574"/>
                <a:gd name="T63" fmla="*/ 154 h 322"/>
                <a:gd name="T64" fmla="*/ 197 w 574"/>
                <a:gd name="T65" fmla="*/ 149 h 322"/>
                <a:gd name="T66" fmla="*/ 201 w 574"/>
                <a:gd name="T67" fmla="*/ 142 h 322"/>
                <a:gd name="T68" fmla="*/ 211 w 574"/>
                <a:gd name="T69" fmla="*/ 137 h 322"/>
                <a:gd name="T70" fmla="*/ 220 w 574"/>
                <a:gd name="T71" fmla="*/ 130 h 322"/>
                <a:gd name="T72" fmla="*/ 225 w 574"/>
                <a:gd name="T73" fmla="*/ 123 h 322"/>
                <a:gd name="T74" fmla="*/ 233 w 574"/>
                <a:gd name="T75" fmla="*/ 118 h 322"/>
                <a:gd name="T76" fmla="*/ 242 w 574"/>
                <a:gd name="T77" fmla="*/ 110 h 322"/>
                <a:gd name="T78" fmla="*/ 254 w 574"/>
                <a:gd name="T79" fmla="*/ 103 h 322"/>
                <a:gd name="T80" fmla="*/ 266 w 574"/>
                <a:gd name="T81" fmla="*/ 96 h 322"/>
                <a:gd name="T82" fmla="*/ 278 w 574"/>
                <a:gd name="T83" fmla="*/ 91 h 322"/>
                <a:gd name="T84" fmla="*/ 285 w 574"/>
                <a:gd name="T85" fmla="*/ 84 h 322"/>
                <a:gd name="T86" fmla="*/ 308 w 574"/>
                <a:gd name="T87" fmla="*/ 77 h 322"/>
                <a:gd name="T88" fmla="*/ 329 w 574"/>
                <a:gd name="T89" fmla="*/ 72 h 322"/>
                <a:gd name="T90" fmla="*/ 339 w 574"/>
                <a:gd name="T91" fmla="*/ 66 h 322"/>
                <a:gd name="T92" fmla="*/ 347 w 574"/>
                <a:gd name="T93" fmla="*/ 61 h 322"/>
                <a:gd name="T94" fmla="*/ 361 w 574"/>
                <a:gd name="T95" fmla="*/ 57 h 322"/>
                <a:gd name="T96" fmla="*/ 375 w 574"/>
                <a:gd name="T97" fmla="*/ 52 h 322"/>
                <a:gd name="T98" fmla="*/ 399 w 574"/>
                <a:gd name="T99" fmla="*/ 44 h 322"/>
                <a:gd name="T100" fmla="*/ 410 w 574"/>
                <a:gd name="T101" fmla="*/ 37 h 322"/>
                <a:gd name="T102" fmla="*/ 435 w 574"/>
                <a:gd name="T103" fmla="*/ 29 h 322"/>
                <a:gd name="T104" fmla="*/ 457 w 574"/>
                <a:gd name="T105" fmla="*/ 25 h 322"/>
                <a:gd name="T106" fmla="*/ 477 w 574"/>
                <a:gd name="T107" fmla="*/ 20 h 322"/>
                <a:gd name="T108" fmla="*/ 494 w 574"/>
                <a:gd name="T109" fmla="*/ 14 h 322"/>
                <a:gd name="T110" fmla="*/ 540 w 574"/>
                <a:gd name="T111" fmla="*/ 6 h 322"/>
                <a:gd name="T112" fmla="*/ 562 w 574"/>
                <a:gd name="T113" fmla="*/ 2 h 322"/>
                <a:gd name="T114" fmla="*/ 574 w 574"/>
                <a:gd name="T11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4" h="322">
                  <a:moveTo>
                    <a:pt x="0" y="322"/>
                  </a:moveTo>
                  <a:lnTo>
                    <a:pt x="0" y="322"/>
                  </a:lnTo>
                  <a:lnTo>
                    <a:pt x="0" y="322"/>
                  </a:lnTo>
                  <a:lnTo>
                    <a:pt x="3" y="322"/>
                  </a:lnTo>
                  <a:lnTo>
                    <a:pt x="3" y="322"/>
                  </a:lnTo>
                  <a:lnTo>
                    <a:pt x="4" y="322"/>
                  </a:lnTo>
                  <a:lnTo>
                    <a:pt x="4" y="320"/>
                  </a:lnTo>
                  <a:lnTo>
                    <a:pt x="8" y="320"/>
                  </a:lnTo>
                  <a:lnTo>
                    <a:pt x="8" y="319"/>
                  </a:lnTo>
                  <a:lnTo>
                    <a:pt x="9" y="319"/>
                  </a:lnTo>
                  <a:lnTo>
                    <a:pt x="9" y="317"/>
                  </a:lnTo>
                  <a:lnTo>
                    <a:pt x="10" y="317"/>
                  </a:lnTo>
                  <a:lnTo>
                    <a:pt x="10" y="316"/>
                  </a:lnTo>
                  <a:lnTo>
                    <a:pt x="12" y="316"/>
                  </a:lnTo>
                  <a:lnTo>
                    <a:pt x="12" y="314"/>
                  </a:lnTo>
                  <a:lnTo>
                    <a:pt x="12" y="314"/>
                  </a:lnTo>
                  <a:lnTo>
                    <a:pt x="12" y="313"/>
                  </a:lnTo>
                  <a:lnTo>
                    <a:pt x="14" y="313"/>
                  </a:lnTo>
                  <a:lnTo>
                    <a:pt x="14" y="311"/>
                  </a:lnTo>
                  <a:lnTo>
                    <a:pt x="17" y="311"/>
                  </a:lnTo>
                  <a:lnTo>
                    <a:pt x="17" y="310"/>
                  </a:lnTo>
                  <a:lnTo>
                    <a:pt x="17" y="310"/>
                  </a:lnTo>
                  <a:lnTo>
                    <a:pt x="17" y="308"/>
                  </a:lnTo>
                  <a:lnTo>
                    <a:pt x="18" y="308"/>
                  </a:lnTo>
                  <a:lnTo>
                    <a:pt x="18" y="307"/>
                  </a:lnTo>
                  <a:lnTo>
                    <a:pt x="20" y="307"/>
                  </a:lnTo>
                  <a:lnTo>
                    <a:pt x="20" y="307"/>
                  </a:lnTo>
                  <a:lnTo>
                    <a:pt x="21" y="307"/>
                  </a:lnTo>
                  <a:lnTo>
                    <a:pt x="21" y="305"/>
                  </a:lnTo>
                  <a:lnTo>
                    <a:pt x="23" y="305"/>
                  </a:lnTo>
                  <a:lnTo>
                    <a:pt x="23" y="303"/>
                  </a:lnTo>
                  <a:lnTo>
                    <a:pt x="24" y="303"/>
                  </a:lnTo>
                  <a:lnTo>
                    <a:pt x="24" y="302"/>
                  </a:lnTo>
                  <a:lnTo>
                    <a:pt x="25" y="302"/>
                  </a:lnTo>
                  <a:lnTo>
                    <a:pt x="25" y="300"/>
                  </a:lnTo>
                  <a:lnTo>
                    <a:pt x="26" y="300"/>
                  </a:lnTo>
                  <a:lnTo>
                    <a:pt x="26" y="299"/>
                  </a:lnTo>
                  <a:lnTo>
                    <a:pt x="29" y="299"/>
                  </a:lnTo>
                  <a:lnTo>
                    <a:pt x="29" y="297"/>
                  </a:lnTo>
                  <a:lnTo>
                    <a:pt x="30" y="297"/>
                  </a:lnTo>
                  <a:lnTo>
                    <a:pt x="30" y="296"/>
                  </a:lnTo>
                  <a:lnTo>
                    <a:pt x="31" y="296"/>
                  </a:lnTo>
                  <a:lnTo>
                    <a:pt x="31" y="294"/>
                  </a:lnTo>
                  <a:lnTo>
                    <a:pt x="32" y="294"/>
                  </a:lnTo>
                  <a:lnTo>
                    <a:pt x="32" y="293"/>
                  </a:lnTo>
                  <a:lnTo>
                    <a:pt x="34" y="293"/>
                  </a:lnTo>
                  <a:lnTo>
                    <a:pt x="34" y="291"/>
                  </a:lnTo>
                  <a:lnTo>
                    <a:pt x="35" y="291"/>
                  </a:lnTo>
                  <a:lnTo>
                    <a:pt x="35" y="289"/>
                  </a:lnTo>
                  <a:lnTo>
                    <a:pt x="35" y="289"/>
                  </a:lnTo>
                  <a:lnTo>
                    <a:pt x="35" y="289"/>
                  </a:lnTo>
                  <a:lnTo>
                    <a:pt x="36" y="289"/>
                  </a:lnTo>
                  <a:lnTo>
                    <a:pt x="36" y="288"/>
                  </a:lnTo>
                  <a:lnTo>
                    <a:pt x="38" y="288"/>
                  </a:lnTo>
                  <a:lnTo>
                    <a:pt x="38" y="286"/>
                  </a:lnTo>
                  <a:lnTo>
                    <a:pt x="43" y="286"/>
                  </a:lnTo>
                  <a:lnTo>
                    <a:pt x="43" y="285"/>
                  </a:lnTo>
                  <a:lnTo>
                    <a:pt x="44" y="285"/>
                  </a:lnTo>
                  <a:lnTo>
                    <a:pt x="44" y="285"/>
                  </a:lnTo>
                  <a:lnTo>
                    <a:pt x="45" y="285"/>
                  </a:lnTo>
                  <a:lnTo>
                    <a:pt x="45" y="283"/>
                  </a:lnTo>
                  <a:lnTo>
                    <a:pt x="46" y="283"/>
                  </a:lnTo>
                  <a:lnTo>
                    <a:pt x="46" y="283"/>
                  </a:lnTo>
                  <a:lnTo>
                    <a:pt x="46" y="283"/>
                  </a:lnTo>
                  <a:lnTo>
                    <a:pt x="46" y="282"/>
                  </a:lnTo>
                  <a:lnTo>
                    <a:pt x="47" y="282"/>
                  </a:lnTo>
                  <a:lnTo>
                    <a:pt x="47" y="280"/>
                  </a:lnTo>
                  <a:lnTo>
                    <a:pt x="49" y="280"/>
                  </a:lnTo>
                  <a:lnTo>
                    <a:pt x="49" y="279"/>
                  </a:lnTo>
                  <a:lnTo>
                    <a:pt x="51" y="279"/>
                  </a:lnTo>
                  <a:lnTo>
                    <a:pt x="51" y="277"/>
                  </a:lnTo>
                  <a:lnTo>
                    <a:pt x="51" y="277"/>
                  </a:lnTo>
                  <a:lnTo>
                    <a:pt x="51" y="274"/>
                  </a:lnTo>
                  <a:lnTo>
                    <a:pt x="52" y="274"/>
                  </a:lnTo>
                  <a:lnTo>
                    <a:pt x="52" y="272"/>
                  </a:lnTo>
                  <a:lnTo>
                    <a:pt x="54" y="272"/>
                  </a:lnTo>
                  <a:lnTo>
                    <a:pt x="54" y="271"/>
                  </a:lnTo>
                  <a:lnTo>
                    <a:pt x="56" y="271"/>
                  </a:lnTo>
                  <a:lnTo>
                    <a:pt x="56" y="269"/>
                  </a:lnTo>
                  <a:lnTo>
                    <a:pt x="58" y="269"/>
                  </a:lnTo>
                  <a:lnTo>
                    <a:pt x="58" y="269"/>
                  </a:lnTo>
                  <a:lnTo>
                    <a:pt x="58" y="269"/>
                  </a:lnTo>
                  <a:lnTo>
                    <a:pt x="58" y="268"/>
                  </a:lnTo>
                  <a:lnTo>
                    <a:pt x="58" y="268"/>
                  </a:lnTo>
                  <a:lnTo>
                    <a:pt x="58" y="268"/>
                  </a:lnTo>
                  <a:lnTo>
                    <a:pt x="59" y="268"/>
                  </a:lnTo>
                  <a:lnTo>
                    <a:pt x="59" y="266"/>
                  </a:lnTo>
                  <a:lnTo>
                    <a:pt x="59" y="266"/>
                  </a:lnTo>
                  <a:lnTo>
                    <a:pt x="59" y="266"/>
                  </a:lnTo>
                  <a:lnTo>
                    <a:pt x="59" y="266"/>
                  </a:lnTo>
                  <a:lnTo>
                    <a:pt x="59" y="264"/>
                  </a:lnTo>
                  <a:lnTo>
                    <a:pt x="60" y="264"/>
                  </a:lnTo>
                  <a:lnTo>
                    <a:pt x="60" y="263"/>
                  </a:lnTo>
                  <a:lnTo>
                    <a:pt x="60" y="263"/>
                  </a:lnTo>
                  <a:lnTo>
                    <a:pt x="60" y="263"/>
                  </a:lnTo>
                  <a:lnTo>
                    <a:pt x="62" y="263"/>
                  </a:lnTo>
                  <a:lnTo>
                    <a:pt x="62" y="261"/>
                  </a:lnTo>
                  <a:lnTo>
                    <a:pt x="62" y="261"/>
                  </a:lnTo>
                  <a:lnTo>
                    <a:pt x="62" y="261"/>
                  </a:lnTo>
                  <a:lnTo>
                    <a:pt x="66" y="261"/>
                  </a:lnTo>
                  <a:lnTo>
                    <a:pt x="66" y="260"/>
                  </a:lnTo>
                  <a:lnTo>
                    <a:pt x="67" y="260"/>
                  </a:lnTo>
                  <a:lnTo>
                    <a:pt x="67" y="258"/>
                  </a:lnTo>
                  <a:lnTo>
                    <a:pt x="67" y="258"/>
                  </a:lnTo>
                  <a:lnTo>
                    <a:pt x="67" y="256"/>
                  </a:lnTo>
                  <a:lnTo>
                    <a:pt x="70" y="256"/>
                  </a:lnTo>
                  <a:lnTo>
                    <a:pt x="70" y="255"/>
                  </a:lnTo>
                  <a:lnTo>
                    <a:pt x="71" y="255"/>
                  </a:lnTo>
                  <a:lnTo>
                    <a:pt x="71" y="253"/>
                  </a:lnTo>
                  <a:lnTo>
                    <a:pt x="75" y="253"/>
                  </a:lnTo>
                  <a:lnTo>
                    <a:pt x="75" y="252"/>
                  </a:lnTo>
                  <a:lnTo>
                    <a:pt x="77" y="252"/>
                  </a:lnTo>
                  <a:lnTo>
                    <a:pt x="77" y="250"/>
                  </a:lnTo>
                  <a:lnTo>
                    <a:pt x="77" y="250"/>
                  </a:lnTo>
                  <a:lnTo>
                    <a:pt x="77" y="248"/>
                  </a:lnTo>
                  <a:lnTo>
                    <a:pt x="78" y="248"/>
                  </a:lnTo>
                  <a:lnTo>
                    <a:pt x="78" y="247"/>
                  </a:lnTo>
                  <a:lnTo>
                    <a:pt x="79" y="247"/>
                  </a:lnTo>
                  <a:lnTo>
                    <a:pt x="79" y="245"/>
                  </a:lnTo>
                  <a:lnTo>
                    <a:pt x="80" y="245"/>
                  </a:lnTo>
                  <a:lnTo>
                    <a:pt x="80" y="244"/>
                  </a:lnTo>
                  <a:lnTo>
                    <a:pt x="83" y="244"/>
                  </a:lnTo>
                  <a:lnTo>
                    <a:pt x="83" y="244"/>
                  </a:lnTo>
                  <a:lnTo>
                    <a:pt x="84" y="244"/>
                  </a:lnTo>
                  <a:lnTo>
                    <a:pt x="84" y="242"/>
                  </a:lnTo>
                  <a:lnTo>
                    <a:pt x="84" y="242"/>
                  </a:lnTo>
                  <a:lnTo>
                    <a:pt x="84" y="242"/>
                  </a:lnTo>
                  <a:lnTo>
                    <a:pt x="84" y="242"/>
                  </a:lnTo>
                  <a:lnTo>
                    <a:pt x="84" y="240"/>
                  </a:lnTo>
                  <a:lnTo>
                    <a:pt x="85" y="240"/>
                  </a:lnTo>
                  <a:lnTo>
                    <a:pt x="85" y="239"/>
                  </a:lnTo>
                  <a:lnTo>
                    <a:pt x="87" y="239"/>
                  </a:lnTo>
                  <a:lnTo>
                    <a:pt x="87" y="236"/>
                  </a:lnTo>
                  <a:lnTo>
                    <a:pt x="87" y="236"/>
                  </a:lnTo>
                  <a:lnTo>
                    <a:pt x="87" y="234"/>
                  </a:lnTo>
                  <a:lnTo>
                    <a:pt x="88" y="234"/>
                  </a:lnTo>
                  <a:lnTo>
                    <a:pt x="88" y="232"/>
                  </a:lnTo>
                  <a:lnTo>
                    <a:pt x="88" y="232"/>
                  </a:lnTo>
                  <a:lnTo>
                    <a:pt x="88" y="232"/>
                  </a:lnTo>
                  <a:lnTo>
                    <a:pt x="90" y="232"/>
                  </a:lnTo>
                  <a:lnTo>
                    <a:pt x="90" y="231"/>
                  </a:lnTo>
                  <a:lnTo>
                    <a:pt x="92" y="231"/>
                  </a:lnTo>
                  <a:lnTo>
                    <a:pt x="92" y="229"/>
                  </a:lnTo>
                  <a:lnTo>
                    <a:pt x="92" y="229"/>
                  </a:lnTo>
                  <a:lnTo>
                    <a:pt x="92" y="229"/>
                  </a:lnTo>
                  <a:lnTo>
                    <a:pt x="94" y="229"/>
                  </a:lnTo>
                  <a:lnTo>
                    <a:pt x="94" y="228"/>
                  </a:lnTo>
                  <a:lnTo>
                    <a:pt x="96" y="228"/>
                  </a:lnTo>
                  <a:lnTo>
                    <a:pt x="96" y="226"/>
                  </a:lnTo>
                  <a:lnTo>
                    <a:pt x="96" y="226"/>
                  </a:lnTo>
                  <a:lnTo>
                    <a:pt x="96" y="224"/>
                  </a:lnTo>
                  <a:lnTo>
                    <a:pt x="97" y="224"/>
                  </a:lnTo>
                  <a:lnTo>
                    <a:pt x="97" y="223"/>
                  </a:lnTo>
                  <a:lnTo>
                    <a:pt x="97" y="223"/>
                  </a:lnTo>
                  <a:lnTo>
                    <a:pt x="97" y="223"/>
                  </a:lnTo>
                  <a:lnTo>
                    <a:pt x="98" y="223"/>
                  </a:lnTo>
                  <a:lnTo>
                    <a:pt x="98" y="219"/>
                  </a:lnTo>
                  <a:lnTo>
                    <a:pt x="103" y="219"/>
                  </a:lnTo>
                  <a:lnTo>
                    <a:pt x="103" y="218"/>
                  </a:lnTo>
                  <a:lnTo>
                    <a:pt x="104" y="218"/>
                  </a:lnTo>
                  <a:lnTo>
                    <a:pt x="104" y="216"/>
                  </a:lnTo>
                  <a:lnTo>
                    <a:pt x="105" y="216"/>
                  </a:lnTo>
                  <a:lnTo>
                    <a:pt x="105" y="215"/>
                  </a:lnTo>
                  <a:lnTo>
                    <a:pt x="109" y="215"/>
                  </a:lnTo>
                  <a:lnTo>
                    <a:pt x="109" y="213"/>
                  </a:lnTo>
                  <a:lnTo>
                    <a:pt x="110" y="213"/>
                  </a:lnTo>
                  <a:lnTo>
                    <a:pt x="110" y="211"/>
                  </a:lnTo>
                  <a:lnTo>
                    <a:pt x="114" y="211"/>
                  </a:lnTo>
                  <a:lnTo>
                    <a:pt x="114" y="211"/>
                  </a:lnTo>
                  <a:lnTo>
                    <a:pt x="114" y="211"/>
                  </a:lnTo>
                  <a:lnTo>
                    <a:pt x="114" y="211"/>
                  </a:lnTo>
                  <a:lnTo>
                    <a:pt x="115" y="211"/>
                  </a:lnTo>
                  <a:lnTo>
                    <a:pt x="115" y="211"/>
                  </a:lnTo>
                  <a:lnTo>
                    <a:pt x="116" y="211"/>
                  </a:lnTo>
                  <a:lnTo>
                    <a:pt x="116" y="211"/>
                  </a:lnTo>
                  <a:lnTo>
                    <a:pt x="116" y="211"/>
                  </a:lnTo>
                  <a:lnTo>
                    <a:pt x="116" y="210"/>
                  </a:lnTo>
                  <a:lnTo>
                    <a:pt x="119" y="210"/>
                  </a:lnTo>
                  <a:lnTo>
                    <a:pt x="119" y="208"/>
                  </a:lnTo>
                  <a:lnTo>
                    <a:pt x="120" y="208"/>
                  </a:lnTo>
                  <a:lnTo>
                    <a:pt x="120" y="206"/>
                  </a:lnTo>
                  <a:lnTo>
                    <a:pt x="124" y="206"/>
                  </a:lnTo>
                  <a:lnTo>
                    <a:pt x="124" y="205"/>
                  </a:lnTo>
                  <a:lnTo>
                    <a:pt x="124" y="205"/>
                  </a:lnTo>
                  <a:lnTo>
                    <a:pt x="124" y="203"/>
                  </a:lnTo>
                  <a:lnTo>
                    <a:pt x="126" y="203"/>
                  </a:lnTo>
                  <a:lnTo>
                    <a:pt x="126" y="203"/>
                  </a:lnTo>
                  <a:lnTo>
                    <a:pt x="126" y="203"/>
                  </a:lnTo>
                  <a:lnTo>
                    <a:pt x="126" y="203"/>
                  </a:lnTo>
                  <a:lnTo>
                    <a:pt x="126" y="203"/>
                  </a:lnTo>
                  <a:lnTo>
                    <a:pt x="126" y="201"/>
                  </a:lnTo>
                  <a:lnTo>
                    <a:pt x="127" y="201"/>
                  </a:lnTo>
                  <a:lnTo>
                    <a:pt x="127" y="200"/>
                  </a:lnTo>
                  <a:lnTo>
                    <a:pt x="128" y="200"/>
                  </a:lnTo>
                  <a:lnTo>
                    <a:pt x="128" y="198"/>
                  </a:lnTo>
                  <a:lnTo>
                    <a:pt x="129" y="198"/>
                  </a:lnTo>
                  <a:lnTo>
                    <a:pt x="129" y="196"/>
                  </a:lnTo>
                  <a:lnTo>
                    <a:pt x="133" y="196"/>
                  </a:lnTo>
                  <a:lnTo>
                    <a:pt x="133" y="195"/>
                  </a:lnTo>
                  <a:lnTo>
                    <a:pt x="134" y="195"/>
                  </a:lnTo>
                  <a:lnTo>
                    <a:pt x="134" y="193"/>
                  </a:lnTo>
                  <a:lnTo>
                    <a:pt x="137" y="193"/>
                  </a:lnTo>
                  <a:lnTo>
                    <a:pt x="137" y="191"/>
                  </a:lnTo>
                  <a:lnTo>
                    <a:pt x="139" y="191"/>
                  </a:lnTo>
                  <a:lnTo>
                    <a:pt x="139" y="190"/>
                  </a:lnTo>
                  <a:lnTo>
                    <a:pt x="140" y="190"/>
                  </a:lnTo>
                  <a:lnTo>
                    <a:pt x="140" y="188"/>
                  </a:lnTo>
                  <a:lnTo>
                    <a:pt x="140" y="188"/>
                  </a:lnTo>
                  <a:lnTo>
                    <a:pt x="140" y="186"/>
                  </a:lnTo>
                  <a:lnTo>
                    <a:pt x="140" y="186"/>
                  </a:lnTo>
                  <a:lnTo>
                    <a:pt x="140" y="186"/>
                  </a:lnTo>
                  <a:lnTo>
                    <a:pt x="142" y="186"/>
                  </a:lnTo>
                  <a:lnTo>
                    <a:pt x="142" y="185"/>
                  </a:lnTo>
                  <a:lnTo>
                    <a:pt x="143" y="185"/>
                  </a:lnTo>
                  <a:lnTo>
                    <a:pt x="143" y="185"/>
                  </a:lnTo>
                  <a:lnTo>
                    <a:pt x="146" y="185"/>
                  </a:lnTo>
                  <a:lnTo>
                    <a:pt x="146" y="183"/>
                  </a:lnTo>
                  <a:lnTo>
                    <a:pt x="146" y="183"/>
                  </a:lnTo>
                  <a:lnTo>
                    <a:pt x="146" y="181"/>
                  </a:lnTo>
                  <a:lnTo>
                    <a:pt x="147" y="181"/>
                  </a:lnTo>
                  <a:lnTo>
                    <a:pt x="147" y="179"/>
                  </a:lnTo>
                  <a:lnTo>
                    <a:pt x="150" y="179"/>
                  </a:lnTo>
                  <a:lnTo>
                    <a:pt x="150" y="178"/>
                  </a:lnTo>
                  <a:lnTo>
                    <a:pt x="151" y="178"/>
                  </a:lnTo>
                  <a:lnTo>
                    <a:pt x="151" y="176"/>
                  </a:lnTo>
                  <a:lnTo>
                    <a:pt x="151" y="176"/>
                  </a:lnTo>
                  <a:lnTo>
                    <a:pt x="151" y="174"/>
                  </a:lnTo>
                  <a:lnTo>
                    <a:pt x="152" y="174"/>
                  </a:lnTo>
                  <a:lnTo>
                    <a:pt x="152" y="173"/>
                  </a:lnTo>
                  <a:lnTo>
                    <a:pt x="156" y="173"/>
                  </a:lnTo>
                  <a:lnTo>
                    <a:pt x="156" y="171"/>
                  </a:lnTo>
                  <a:lnTo>
                    <a:pt x="158" y="171"/>
                  </a:lnTo>
                  <a:lnTo>
                    <a:pt x="158" y="169"/>
                  </a:lnTo>
                  <a:lnTo>
                    <a:pt x="158" y="169"/>
                  </a:lnTo>
                  <a:lnTo>
                    <a:pt x="158" y="168"/>
                  </a:lnTo>
                  <a:lnTo>
                    <a:pt x="162" y="168"/>
                  </a:lnTo>
                  <a:lnTo>
                    <a:pt x="162" y="168"/>
                  </a:lnTo>
                  <a:lnTo>
                    <a:pt x="166" y="168"/>
                  </a:lnTo>
                  <a:lnTo>
                    <a:pt x="166" y="166"/>
                  </a:lnTo>
                  <a:lnTo>
                    <a:pt x="169" y="166"/>
                  </a:lnTo>
                  <a:lnTo>
                    <a:pt x="169" y="164"/>
                  </a:lnTo>
                  <a:lnTo>
                    <a:pt x="172" y="164"/>
                  </a:lnTo>
                  <a:lnTo>
                    <a:pt x="172" y="163"/>
                  </a:lnTo>
                  <a:lnTo>
                    <a:pt x="173" y="163"/>
                  </a:lnTo>
                  <a:lnTo>
                    <a:pt x="173" y="161"/>
                  </a:lnTo>
                  <a:lnTo>
                    <a:pt x="174" y="161"/>
                  </a:lnTo>
                  <a:lnTo>
                    <a:pt x="174" y="159"/>
                  </a:lnTo>
                  <a:lnTo>
                    <a:pt x="178" y="159"/>
                  </a:lnTo>
                  <a:lnTo>
                    <a:pt x="178" y="156"/>
                  </a:lnTo>
                  <a:lnTo>
                    <a:pt x="179" y="156"/>
                  </a:lnTo>
                  <a:lnTo>
                    <a:pt x="179" y="156"/>
                  </a:lnTo>
                  <a:lnTo>
                    <a:pt x="179" y="156"/>
                  </a:lnTo>
                  <a:lnTo>
                    <a:pt x="179" y="156"/>
                  </a:lnTo>
                  <a:lnTo>
                    <a:pt x="183" y="156"/>
                  </a:lnTo>
                  <a:lnTo>
                    <a:pt x="183" y="154"/>
                  </a:lnTo>
                  <a:lnTo>
                    <a:pt x="187" y="154"/>
                  </a:lnTo>
                  <a:lnTo>
                    <a:pt x="187" y="152"/>
                  </a:lnTo>
                  <a:lnTo>
                    <a:pt x="188" y="152"/>
                  </a:lnTo>
                  <a:lnTo>
                    <a:pt x="188" y="151"/>
                  </a:lnTo>
                  <a:lnTo>
                    <a:pt x="190" y="151"/>
                  </a:lnTo>
                  <a:lnTo>
                    <a:pt x="190" y="149"/>
                  </a:lnTo>
                  <a:lnTo>
                    <a:pt x="193" y="149"/>
                  </a:lnTo>
                  <a:lnTo>
                    <a:pt x="193" y="149"/>
                  </a:lnTo>
                  <a:lnTo>
                    <a:pt x="197" y="149"/>
                  </a:lnTo>
                  <a:lnTo>
                    <a:pt x="197" y="147"/>
                  </a:lnTo>
                  <a:lnTo>
                    <a:pt x="199" y="147"/>
                  </a:lnTo>
                  <a:lnTo>
                    <a:pt x="199" y="145"/>
                  </a:lnTo>
                  <a:lnTo>
                    <a:pt x="199" y="145"/>
                  </a:lnTo>
                  <a:lnTo>
                    <a:pt x="199" y="144"/>
                  </a:lnTo>
                  <a:lnTo>
                    <a:pt x="200" y="144"/>
                  </a:lnTo>
                  <a:lnTo>
                    <a:pt x="200" y="142"/>
                  </a:lnTo>
                  <a:lnTo>
                    <a:pt x="201" y="142"/>
                  </a:lnTo>
                  <a:lnTo>
                    <a:pt x="201" y="140"/>
                  </a:lnTo>
                  <a:lnTo>
                    <a:pt x="206" y="140"/>
                  </a:lnTo>
                  <a:lnTo>
                    <a:pt x="206" y="138"/>
                  </a:lnTo>
                  <a:lnTo>
                    <a:pt x="209" y="138"/>
                  </a:lnTo>
                  <a:lnTo>
                    <a:pt x="209" y="137"/>
                  </a:lnTo>
                  <a:lnTo>
                    <a:pt x="211" y="137"/>
                  </a:lnTo>
                  <a:lnTo>
                    <a:pt x="211" y="137"/>
                  </a:lnTo>
                  <a:lnTo>
                    <a:pt x="211" y="137"/>
                  </a:lnTo>
                  <a:lnTo>
                    <a:pt x="211" y="135"/>
                  </a:lnTo>
                  <a:lnTo>
                    <a:pt x="216" y="135"/>
                  </a:lnTo>
                  <a:lnTo>
                    <a:pt x="216" y="133"/>
                  </a:lnTo>
                  <a:lnTo>
                    <a:pt x="216" y="133"/>
                  </a:lnTo>
                  <a:lnTo>
                    <a:pt x="216" y="132"/>
                  </a:lnTo>
                  <a:lnTo>
                    <a:pt x="217" y="132"/>
                  </a:lnTo>
                  <a:lnTo>
                    <a:pt x="217" y="130"/>
                  </a:lnTo>
                  <a:lnTo>
                    <a:pt x="220" y="130"/>
                  </a:lnTo>
                  <a:lnTo>
                    <a:pt x="220" y="130"/>
                  </a:lnTo>
                  <a:lnTo>
                    <a:pt x="222" y="130"/>
                  </a:lnTo>
                  <a:lnTo>
                    <a:pt x="222" y="126"/>
                  </a:lnTo>
                  <a:lnTo>
                    <a:pt x="223" y="126"/>
                  </a:lnTo>
                  <a:lnTo>
                    <a:pt x="223" y="125"/>
                  </a:lnTo>
                  <a:lnTo>
                    <a:pt x="224" y="125"/>
                  </a:lnTo>
                  <a:lnTo>
                    <a:pt x="224" y="123"/>
                  </a:lnTo>
                  <a:lnTo>
                    <a:pt x="225" y="123"/>
                  </a:lnTo>
                  <a:lnTo>
                    <a:pt x="225" y="121"/>
                  </a:lnTo>
                  <a:lnTo>
                    <a:pt x="228" y="121"/>
                  </a:lnTo>
                  <a:lnTo>
                    <a:pt x="228" y="119"/>
                  </a:lnTo>
                  <a:lnTo>
                    <a:pt x="228" y="119"/>
                  </a:lnTo>
                  <a:lnTo>
                    <a:pt x="228" y="118"/>
                  </a:lnTo>
                  <a:lnTo>
                    <a:pt x="231" y="118"/>
                  </a:lnTo>
                  <a:lnTo>
                    <a:pt x="231" y="118"/>
                  </a:lnTo>
                  <a:lnTo>
                    <a:pt x="233" y="118"/>
                  </a:lnTo>
                  <a:lnTo>
                    <a:pt x="233" y="116"/>
                  </a:lnTo>
                  <a:lnTo>
                    <a:pt x="234" y="116"/>
                  </a:lnTo>
                  <a:lnTo>
                    <a:pt x="234" y="114"/>
                  </a:lnTo>
                  <a:lnTo>
                    <a:pt x="238" y="114"/>
                  </a:lnTo>
                  <a:lnTo>
                    <a:pt x="238" y="112"/>
                  </a:lnTo>
                  <a:lnTo>
                    <a:pt x="241" y="112"/>
                  </a:lnTo>
                  <a:lnTo>
                    <a:pt x="241" y="110"/>
                  </a:lnTo>
                  <a:lnTo>
                    <a:pt x="242" y="110"/>
                  </a:lnTo>
                  <a:lnTo>
                    <a:pt x="242" y="109"/>
                  </a:lnTo>
                  <a:lnTo>
                    <a:pt x="243" y="109"/>
                  </a:lnTo>
                  <a:lnTo>
                    <a:pt x="243" y="107"/>
                  </a:lnTo>
                  <a:lnTo>
                    <a:pt x="248" y="107"/>
                  </a:lnTo>
                  <a:lnTo>
                    <a:pt x="248" y="105"/>
                  </a:lnTo>
                  <a:lnTo>
                    <a:pt x="250" y="105"/>
                  </a:lnTo>
                  <a:lnTo>
                    <a:pt x="250" y="103"/>
                  </a:lnTo>
                  <a:lnTo>
                    <a:pt x="254" y="103"/>
                  </a:lnTo>
                  <a:lnTo>
                    <a:pt x="254" y="102"/>
                  </a:lnTo>
                  <a:lnTo>
                    <a:pt x="254" y="102"/>
                  </a:lnTo>
                  <a:lnTo>
                    <a:pt x="254" y="100"/>
                  </a:lnTo>
                  <a:lnTo>
                    <a:pt x="262" y="100"/>
                  </a:lnTo>
                  <a:lnTo>
                    <a:pt x="262" y="98"/>
                  </a:lnTo>
                  <a:lnTo>
                    <a:pt x="265" y="98"/>
                  </a:lnTo>
                  <a:lnTo>
                    <a:pt x="265" y="96"/>
                  </a:lnTo>
                  <a:lnTo>
                    <a:pt x="266" y="96"/>
                  </a:lnTo>
                  <a:lnTo>
                    <a:pt x="266" y="95"/>
                  </a:lnTo>
                  <a:lnTo>
                    <a:pt x="273" y="95"/>
                  </a:lnTo>
                  <a:lnTo>
                    <a:pt x="273" y="93"/>
                  </a:lnTo>
                  <a:lnTo>
                    <a:pt x="273" y="93"/>
                  </a:lnTo>
                  <a:lnTo>
                    <a:pt x="273" y="91"/>
                  </a:lnTo>
                  <a:lnTo>
                    <a:pt x="277" y="91"/>
                  </a:lnTo>
                  <a:lnTo>
                    <a:pt x="277" y="91"/>
                  </a:lnTo>
                  <a:lnTo>
                    <a:pt x="278" y="91"/>
                  </a:lnTo>
                  <a:lnTo>
                    <a:pt x="278" y="89"/>
                  </a:lnTo>
                  <a:lnTo>
                    <a:pt x="280" y="89"/>
                  </a:lnTo>
                  <a:lnTo>
                    <a:pt x="280" y="88"/>
                  </a:lnTo>
                  <a:lnTo>
                    <a:pt x="284" y="88"/>
                  </a:lnTo>
                  <a:lnTo>
                    <a:pt x="284" y="86"/>
                  </a:lnTo>
                  <a:lnTo>
                    <a:pt x="284" y="86"/>
                  </a:lnTo>
                  <a:lnTo>
                    <a:pt x="284" y="84"/>
                  </a:lnTo>
                  <a:lnTo>
                    <a:pt x="285" y="84"/>
                  </a:lnTo>
                  <a:lnTo>
                    <a:pt x="285" y="82"/>
                  </a:lnTo>
                  <a:lnTo>
                    <a:pt x="289" y="82"/>
                  </a:lnTo>
                  <a:lnTo>
                    <a:pt x="289" y="80"/>
                  </a:lnTo>
                  <a:lnTo>
                    <a:pt x="300" y="80"/>
                  </a:lnTo>
                  <a:lnTo>
                    <a:pt x="300" y="79"/>
                  </a:lnTo>
                  <a:lnTo>
                    <a:pt x="306" y="79"/>
                  </a:lnTo>
                  <a:lnTo>
                    <a:pt x="306" y="77"/>
                  </a:lnTo>
                  <a:lnTo>
                    <a:pt x="308" y="77"/>
                  </a:lnTo>
                  <a:lnTo>
                    <a:pt x="308" y="75"/>
                  </a:lnTo>
                  <a:lnTo>
                    <a:pt x="310" y="75"/>
                  </a:lnTo>
                  <a:lnTo>
                    <a:pt x="310" y="75"/>
                  </a:lnTo>
                  <a:lnTo>
                    <a:pt x="311" y="75"/>
                  </a:lnTo>
                  <a:lnTo>
                    <a:pt x="311" y="73"/>
                  </a:lnTo>
                  <a:lnTo>
                    <a:pt x="311" y="73"/>
                  </a:lnTo>
                  <a:lnTo>
                    <a:pt x="311" y="72"/>
                  </a:lnTo>
                  <a:lnTo>
                    <a:pt x="329" y="72"/>
                  </a:lnTo>
                  <a:lnTo>
                    <a:pt x="329" y="70"/>
                  </a:lnTo>
                  <a:lnTo>
                    <a:pt x="331" y="70"/>
                  </a:lnTo>
                  <a:lnTo>
                    <a:pt x="331" y="68"/>
                  </a:lnTo>
                  <a:lnTo>
                    <a:pt x="334" y="68"/>
                  </a:lnTo>
                  <a:lnTo>
                    <a:pt x="334" y="68"/>
                  </a:lnTo>
                  <a:lnTo>
                    <a:pt x="337" y="68"/>
                  </a:lnTo>
                  <a:lnTo>
                    <a:pt x="337" y="66"/>
                  </a:lnTo>
                  <a:lnTo>
                    <a:pt x="339" y="66"/>
                  </a:lnTo>
                  <a:lnTo>
                    <a:pt x="339" y="64"/>
                  </a:lnTo>
                  <a:lnTo>
                    <a:pt x="342" y="64"/>
                  </a:lnTo>
                  <a:lnTo>
                    <a:pt x="342" y="63"/>
                  </a:lnTo>
                  <a:lnTo>
                    <a:pt x="345" y="63"/>
                  </a:lnTo>
                  <a:lnTo>
                    <a:pt x="345" y="63"/>
                  </a:lnTo>
                  <a:lnTo>
                    <a:pt x="346" y="63"/>
                  </a:lnTo>
                  <a:lnTo>
                    <a:pt x="346" y="61"/>
                  </a:lnTo>
                  <a:lnTo>
                    <a:pt x="347" y="61"/>
                  </a:lnTo>
                  <a:lnTo>
                    <a:pt x="347" y="61"/>
                  </a:lnTo>
                  <a:lnTo>
                    <a:pt x="349" y="61"/>
                  </a:lnTo>
                  <a:lnTo>
                    <a:pt x="349" y="59"/>
                  </a:lnTo>
                  <a:lnTo>
                    <a:pt x="350" y="59"/>
                  </a:lnTo>
                  <a:lnTo>
                    <a:pt x="350" y="57"/>
                  </a:lnTo>
                  <a:lnTo>
                    <a:pt x="358" y="57"/>
                  </a:lnTo>
                  <a:lnTo>
                    <a:pt x="358" y="57"/>
                  </a:lnTo>
                  <a:lnTo>
                    <a:pt x="361" y="57"/>
                  </a:lnTo>
                  <a:lnTo>
                    <a:pt x="361" y="55"/>
                  </a:lnTo>
                  <a:lnTo>
                    <a:pt x="361" y="55"/>
                  </a:lnTo>
                  <a:lnTo>
                    <a:pt x="361" y="55"/>
                  </a:lnTo>
                  <a:lnTo>
                    <a:pt x="363" y="55"/>
                  </a:lnTo>
                  <a:lnTo>
                    <a:pt x="363" y="53"/>
                  </a:lnTo>
                  <a:lnTo>
                    <a:pt x="364" y="53"/>
                  </a:lnTo>
                  <a:lnTo>
                    <a:pt x="364" y="52"/>
                  </a:lnTo>
                  <a:lnTo>
                    <a:pt x="375" y="52"/>
                  </a:lnTo>
                  <a:lnTo>
                    <a:pt x="375" y="50"/>
                  </a:lnTo>
                  <a:lnTo>
                    <a:pt x="384" y="50"/>
                  </a:lnTo>
                  <a:lnTo>
                    <a:pt x="384" y="48"/>
                  </a:lnTo>
                  <a:lnTo>
                    <a:pt x="387" y="48"/>
                  </a:lnTo>
                  <a:lnTo>
                    <a:pt x="387" y="46"/>
                  </a:lnTo>
                  <a:lnTo>
                    <a:pt x="389" y="46"/>
                  </a:lnTo>
                  <a:lnTo>
                    <a:pt x="389" y="44"/>
                  </a:lnTo>
                  <a:lnTo>
                    <a:pt x="399" y="44"/>
                  </a:lnTo>
                  <a:lnTo>
                    <a:pt x="399" y="42"/>
                  </a:lnTo>
                  <a:lnTo>
                    <a:pt x="405" y="42"/>
                  </a:lnTo>
                  <a:lnTo>
                    <a:pt x="405" y="40"/>
                  </a:lnTo>
                  <a:lnTo>
                    <a:pt x="409" y="40"/>
                  </a:lnTo>
                  <a:lnTo>
                    <a:pt x="409" y="38"/>
                  </a:lnTo>
                  <a:lnTo>
                    <a:pt x="409" y="38"/>
                  </a:lnTo>
                  <a:lnTo>
                    <a:pt x="409" y="37"/>
                  </a:lnTo>
                  <a:lnTo>
                    <a:pt x="410" y="37"/>
                  </a:lnTo>
                  <a:lnTo>
                    <a:pt x="410" y="35"/>
                  </a:lnTo>
                  <a:lnTo>
                    <a:pt x="411" y="35"/>
                  </a:lnTo>
                  <a:lnTo>
                    <a:pt x="411" y="31"/>
                  </a:lnTo>
                  <a:lnTo>
                    <a:pt x="414" y="31"/>
                  </a:lnTo>
                  <a:lnTo>
                    <a:pt x="414" y="31"/>
                  </a:lnTo>
                  <a:lnTo>
                    <a:pt x="415" y="31"/>
                  </a:lnTo>
                  <a:lnTo>
                    <a:pt x="415" y="29"/>
                  </a:lnTo>
                  <a:lnTo>
                    <a:pt x="435" y="29"/>
                  </a:lnTo>
                  <a:lnTo>
                    <a:pt x="435" y="27"/>
                  </a:lnTo>
                  <a:lnTo>
                    <a:pt x="441" y="27"/>
                  </a:lnTo>
                  <a:lnTo>
                    <a:pt x="441" y="25"/>
                  </a:lnTo>
                  <a:lnTo>
                    <a:pt x="442" y="25"/>
                  </a:lnTo>
                  <a:lnTo>
                    <a:pt x="442" y="25"/>
                  </a:lnTo>
                  <a:lnTo>
                    <a:pt x="451" y="25"/>
                  </a:lnTo>
                  <a:lnTo>
                    <a:pt x="451" y="25"/>
                  </a:lnTo>
                  <a:lnTo>
                    <a:pt x="457" y="25"/>
                  </a:lnTo>
                  <a:lnTo>
                    <a:pt x="457" y="23"/>
                  </a:lnTo>
                  <a:lnTo>
                    <a:pt x="460" y="23"/>
                  </a:lnTo>
                  <a:lnTo>
                    <a:pt x="460" y="22"/>
                  </a:lnTo>
                  <a:lnTo>
                    <a:pt x="475" y="22"/>
                  </a:lnTo>
                  <a:lnTo>
                    <a:pt x="475" y="22"/>
                  </a:lnTo>
                  <a:lnTo>
                    <a:pt x="476" y="22"/>
                  </a:lnTo>
                  <a:lnTo>
                    <a:pt x="476" y="20"/>
                  </a:lnTo>
                  <a:lnTo>
                    <a:pt x="477" y="20"/>
                  </a:lnTo>
                  <a:lnTo>
                    <a:pt x="477" y="18"/>
                  </a:lnTo>
                  <a:lnTo>
                    <a:pt x="478" y="18"/>
                  </a:lnTo>
                  <a:lnTo>
                    <a:pt x="478" y="16"/>
                  </a:lnTo>
                  <a:lnTo>
                    <a:pt x="481" y="16"/>
                  </a:lnTo>
                  <a:lnTo>
                    <a:pt x="481" y="16"/>
                  </a:lnTo>
                  <a:lnTo>
                    <a:pt x="491" y="16"/>
                  </a:lnTo>
                  <a:lnTo>
                    <a:pt x="491" y="14"/>
                  </a:lnTo>
                  <a:lnTo>
                    <a:pt x="494" y="14"/>
                  </a:lnTo>
                  <a:lnTo>
                    <a:pt x="494" y="12"/>
                  </a:lnTo>
                  <a:lnTo>
                    <a:pt x="503" y="12"/>
                  </a:lnTo>
                  <a:lnTo>
                    <a:pt x="503" y="10"/>
                  </a:lnTo>
                  <a:lnTo>
                    <a:pt x="515" y="10"/>
                  </a:lnTo>
                  <a:lnTo>
                    <a:pt x="515" y="8"/>
                  </a:lnTo>
                  <a:lnTo>
                    <a:pt x="534" y="8"/>
                  </a:lnTo>
                  <a:lnTo>
                    <a:pt x="534" y="6"/>
                  </a:lnTo>
                  <a:lnTo>
                    <a:pt x="540" y="6"/>
                  </a:lnTo>
                  <a:lnTo>
                    <a:pt x="540" y="4"/>
                  </a:lnTo>
                  <a:lnTo>
                    <a:pt x="547" y="4"/>
                  </a:lnTo>
                  <a:lnTo>
                    <a:pt x="547" y="4"/>
                  </a:lnTo>
                  <a:lnTo>
                    <a:pt x="550" y="4"/>
                  </a:lnTo>
                  <a:lnTo>
                    <a:pt x="550" y="4"/>
                  </a:lnTo>
                  <a:lnTo>
                    <a:pt x="561" y="4"/>
                  </a:lnTo>
                  <a:lnTo>
                    <a:pt x="561" y="2"/>
                  </a:lnTo>
                  <a:lnTo>
                    <a:pt x="562" y="2"/>
                  </a:lnTo>
                  <a:lnTo>
                    <a:pt x="562" y="2"/>
                  </a:lnTo>
                  <a:lnTo>
                    <a:pt x="563" y="2"/>
                  </a:lnTo>
                  <a:lnTo>
                    <a:pt x="563" y="2"/>
                  </a:lnTo>
                  <a:lnTo>
                    <a:pt x="564" y="2"/>
                  </a:lnTo>
                  <a:lnTo>
                    <a:pt x="564" y="2"/>
                  </a:lnTo>
                  <a:lnTo>
                    <a:pt x="564" y="2"/>
                  </a:lnTo>
                  <a:lnTo>
                    <a:pt x="564" y="0"/>
                  </a:lnTo>
                  <a:lnTo>
                    <a:pt x="574" y="0"/>
                  </a:lnTo>
                  <a:lnTo>
                    <a:pt x="574" y="0"/>
                  </a:lnTo>
                  <a:lnTo>
                    <a:pt x="574" y="0"/>
                  </a:lnTo>
                </a:path>
              </a:pathLst>
            </a:custGeom>
            <a:noFill/>
            <a:ln w="28575">
              <a:solidFill>
                <a:srgbClr val="26AB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3" name="Rectangle 32">
            <a:extLst>
              <a:ext uri="{FF2B5EF4-FFF2-40B4-BE49-F238E27FC236}">
                <a16:creationId xmlns:a16="http://schemas.microsoft.com/office/drawing/2014/main" id="{64AAE390-19E4-B918-EAB1-F401FA53B711}"/>
              </a:ext>
            </a:extLst>
          </p:cNvPr>
          <p:cNvSpPr/>
          <p:nvPr/>
        </p:nvSpPr>
        <p:spPr bwMode="auto">
          <a:xfrm>
            <a:off x="5050349" y="1702676"/>
            <a:ext cx="2473234" cy="588805"/>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38" name="Rectangle 37">
            <a:extLst>
              <a:ext uri="{FF2B5EF4-FFF2-40B4-BE49-F238E27FC236}">
                <a16:creationId xmlns:a16="http://schemas.microsoft.com/office/drawing/2014/main" id="{43209E89-180C-A5DB-F9AD-37FB0E0D657B}"/>
              </a:ext>
            </a:extLst>
          </p:cNvPr>
          <p:cNvSpPr/>
          <p:nvPr/>
        </p:nvSpPr>
        <p:spPr bwMode="auto">
          <a:xfrm>
            <a:off x="4627308" y="1941786"/>
            <a:ext cx="2473234" cy="588805"/>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39" name="Rectangle 38">
            <a:extLst>
              <a:ext uri="{FF2B5EF4-FFF2-40B4-BE49-F238E27FC236}">
                <a16:creationId xmlns:a16="http://schemas.microsoft.com/office/drawing/2014/main" id="{65022674-C462-94D1-A3A3-82908ABE9EDA}"/>
              </a:ext>
            </a:extLst>
          </p:cNvPr>
          <p:cNvSpPr/>
          <p:nvPr/>
        </p:nvSpPr>
        <p:spPr bwMode="auto">
          <a:xfrm>
            <a:off x="4212150" y="2031124"/>
            <a:ext cx="2473234" cy="588805"/>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44" name="Rectangle 43">
            <a:extLst>
              <a:ext uri="{FF2B5EF4-FFF2-40B4-BE49-F238E27FC236}">
                <a16:creationId xmlns:a16="http://schemas.microsoft.com/office/drawing/2014/main" id="{0AF57459-7150-E547-0129-E2DCB51D1D1F}"/>
              </a:ext>
            </a:extLst>
          </p:cNvPr>
          <p:cNvSpPr/>
          <p:nvPr/>
        </p:nvSpPr>
        <p:spPr bwMode="auto">
          <a:xfrm>
            <a:off x="4086341" y="2498835"/>
            <a:ext cx="1413512" cy="551793"/>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42" name="Line 63">
            <a:extLst>
              <a:ext uri="{FF2B5EF4-FFF2-40B4-BE49-F238E27FC236}">
                <a16:creationId xmlns:a16="http://schemas.microsoft.com/office/drawing/2014/main" id="{6DB1B604-A412-1D16-7BEB-3B34AADCF4A7}"/>
              </a:ext>
            </a:extLst>
          </p:cNvPr>
          <p:cNvSpPr>
            <a:spLocks noChangeShapeType="1"/>
          </p:cNvSpPr>
          <p:nvPr/>
        </p:nvSpPr>
        <p:spPr bwMode="auto">
          <a:xfrm>
            <a:off x="4086341" y="2575483"/>
            <a:ext cx="0" cy="13716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2095509F-B60E-130A-3A12-5735E452750B}"/>
              </a:ext>
            </a:extLst>
          </p:cNvPr>
          <p:cNvSpPr txBox="1"/>
          <p:nvPr/>
        </p:nvSpPr>
        <p:spPr>
          <a:xfrm>
            <a:off x="1775052" y="1815999"/>
            <a:ext cx="328516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HR [95% CI]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0.62 </a:t>
            </a:r>
            <a:r>
              <a:rPr lang="en-US" sz="1400" b="0" i="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0.47</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0.82</a:t>
            </a:r>
            <a:r>
              <a:rPr lang="en-US" sz="1400" b="0" i="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231D759-9838-C666-0FEE-D5F8D367C1A8}"/>
              </a:ext>
            </a:extLst>
          </p:cNvPr>
          <p:cNvSpPr txBox="1"/>
          <p:nvPr/>
        </p:nvSpPr>
        <p:spPr>
          <a:xfrm>
            <a:off x="4052324" y="2860159"/>
            <a:ext cx="742699" cy="2694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28.1%</a:t>
            </a:r>
          </a:p>
        </p:txBody>
      </p:sp>
      <p:sp>
        <p:nvSpPr>
          <p:cNvPr id="47" name="TextBox 46">
            <a:extLst>
              <a:ext uri="{FF2B5EF4-FFF2-40B4-BE49-F238E27FC236}">
                <a16:creationId xmlns:a16="http://schemas.microsoft.com/office/drawing/2014/main" id="{A49D86FA-49B9-0B57-44FF-90919FD76860}"/>
              </a:ext>
            </a:extLst>
          </p:cNvPr>
          <p:cNvSpPr txBox="1"/>
          <p:nvPr/>
        </p:nvSpPr>
        <p:spPr>
          <a:xfrm>
            <a:off x="4043011" y="2433206"/>
            <a:ext cx="69254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42.7%</a:t>
            </a:r>
          </a:p>
        </p:txBody>
      </p:sp>
      <p:sp>
        <p:nvSpPr>
          <p:cNvPr id="48" name="TextBox 47">
            <a:extLst>
              <a:ext uri="{FF2B5EF4-FFF2-40B4-BE49-F238E27FC236}">
                <a16:creationId xmlns:a16="http://schemas.microsoft.com/office/drawing/2014/main" id="{6EC029C1-581F-7A0C-514E-318D60097481}"/>
              </a:ext>
            </a:extLst>
          </p:cNvPr>
          <p:cNvSpPr txBox="1"/>
          <p:nvPr/>
        </p:nvSpPr>
        <p:spPr>
          <a:xfrm>
            <a:off x="4997754" y="1815999"/>
            <a:ext cx="328516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HR [95% CI]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0.88 </a:t>
            </a:r>
            <a:r>
              <a:rPr lang="en-US" sz="1400" b="0" i="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0.64</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a:t>
            </a:r>
            <a:r>
              <a:rPr lang="en-US" sz="1400" b="0" i="0" dirty="0">
                <a:solidFill>
                  <a:schemeClr val="tx1"/>
                </a:solidFill>
                <a:latin typeface="Arial" panose="020B0604020202020204" pitchFamily="34" charset="0"/>
                <a:ea typeface="Calibri" panose="020F0502020204030204" pitchFamily="34" charset="0"/>
                <a:cs typeface="Arial" panose="020B0604020202020204" pitchFamily="34" charset="0"/>
              </a:rPr>
              <a:t>1.23]</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Rectangle 4">
            <a:extLst>
              <a:ext uri="{FF2B5EF4-FFF2-40B4-BE49-F238E27FC236}">
                <a16:creationId xmlns:a16="http://schemas.microsoft.com/office/drawing/2014/main" id="{ECFAA244-E83F-0487-3005-DEC3EF00DA58}"/>
              </a:ext>
            </a:extLst>
          </p:cNvPr>
          <p:cNvSpPr>
            <a:spLocks noGrp="1" noChangeArrowheads="1"/>
          </p:cNvSpPr>
          <p:nvPr>
            <p:ph type="title"/>
          </p:nvPr>
        </p:nvSpPr>
        <p:spPr>
          <a:xfrm>
            <a:off x="842371" y="151008"/>
            <a:ext cx="7769225" cy="566738"/>
          </a:xfrm>
        </p:spPr>
        <p:txBody>
          <a:bodyPr/>
          <a:lstStyle/>
          <a:p>
            <a:pPr eaLnBrk="1" hangingPunct="1"/>
            <a:r>
              <a:rPr lang="en-US" sz="3200" dirty="0">
                <a:latin typeface="Arial" panose="020B0604020202020204" pitchFamily="34" charset="0"/>
                <a:cs typeface="Arial" panose="020B0604020202020204" pitchFamily="34" charset="0"/>
              </a:rPr>
              <a:t>All-cause Mortality</a:t>
            </a:r>
          </a:p>
        </p:txBody>
      </p:sp>
    </p:spTree>
    <p:extLst>
      <p:ext uri="{BB962C8B-B14F-4D97-AF65-F5344CB8AC3E}">
        <p14:creationId xmlns:p14="http://schemas.microsoft.com/office/powerpoint/2010/main" val="408850534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CCD0EA-7413-7D05-2EE2-88A82C88195E}"/>
              </a:ext>
            </a:extLst>
          </p:cNvPr>
          <p:cNvSpPr/>
          <p:nvPr/>
        </p:nvSpPr>
        <p:spPr bwMode="auto">
          <a:xfrm>
            <a:off x="3220046" y="1126625"/>
            <a:ext cx="2812256" cy="564356"/>
          </a:xfrm>
          <a:prstGeom prst="rect">
            <a:avLst/>
          </a:prstGeom>
          <a:solidFill>
            <a:schemeClr val="accent6">
              <a:lumMod val="75000"/>
            </a:schemeClr>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Randomized to GDMT alone</a:t>
            </a:r>
          </a:p>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(N = 312)</a:t>
            </a:r>
          </a:p>
        </p:txBody>
      </p:sp>
      <p:sp>
        <p:nvSpPr>
          <p:cNvPr id="6" name="Rectangle 5">
            <a:extLst>
              <a:ext uri="{FF2B5EF4-FFF2-40B4-BE49-F238E27FC236}">
                <a16:creationId xmlns:a16="http://schemas.microsoft.com/office/drawing/2014/main" id="{68C9869F-FF3F-BDF8-CF39-50A16110268B}"/>
              </a:ext>
            </a:extLst>
          </p:cNvPr>
          <p:cNvSpPr/>
          <p:nvPr/>
        </p:nvSpPr>
        <p:spPr bwMode="auto">
          <a:xfrm>
            <a:off x="3643907" y="2035519"/>
            <a:ext cx="1964532" cy="731520"/>
          </a:xfrm>
          <a:prstGeom prst="rect">
            <a:avLst/>
          </a:prstGeom>
          <a:solidFill>
            <a:srgbClr val="7030A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No MitraClip treatment before 2 years</a:t>
            </a:r>
          </a:p>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(N = 138)</a:t>
            </a:r>
          </a:p>
        </p:txBody>
      </p:sp>
      <p:sp>
        <p:nvSpPr>
          <p:cNvPr id="7" name="Rectangle 6">
            <a:extLst>
              <a:ext uri="{FF2B5EF4-FFF2-40B4-BE49-F238E27FC236}">
                <a16:creationId xmlns:a16="http://schemas.microsoft.com/office/drawing/2014/main" id="{ABE4E8E4-8FB9-4FAA-8393-11B98D69AE82}"/>
              </a:ext>
            </a:extLst>
          </p:cNvPr>
          <p:cNvSpPr/>
          <p:nvPr/>
        </p:nvSpPr>
        <p:spPr bwMode="auto">
          <a:xfrm>
            <a:off x="6749058" y="2035519"/>
            <a:ext cx="1964532" cy="731520"/>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MitraClip treatment before 2 years</a:t>
            </a:r>
          </a:p>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(N = 5)</a:t>
            </a:r>
          </a:p>
        </p:txBody>
      </p:sp>
      <p:sp>
        <p:nvSpPr>
          <p:cNvPr id="8" name="Rectangle 7">
            <a:extLst>
              <a:ext uri="{FF2B5EF4-FFF2-40B4-BE49-F238E27FC236}">
                <a16:creationId xmlns:a16="http://schemas.microsoft.com/office/drawing/2014/main" id="{421DAE42-820C-0D46-06D4-EA357AFC397F}"/>
              </a:ext>
            </a:extLst>
          </p:cNvPr>
          <p:cNvSpPr/>
          <p:nvPr/>
        </p:nvSpPr>
        <p:spPr bwMode="auto">
          <a:xfrm>
            <a:off x="3622180" y="3060349"/>
            <a:ext cx="2007987" cy="731520"/>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MitraClip treatment after 2 years*</a:t>
            </a:r>
            <a:endParaRPr lang="en-US" sz="1400" b="0" i="0" baseline="30000" dirty="0">
              <a:solidFill>
                <a:schemeClr val="tx1"/>
              </a:solidFill>
              <a:latin typeface="Arial" panose="020B0604020202020204" pitchFamily="34" charset="0"/>
              <a:ea typeface="ヒラギノ角ゴ Pro W3" pitchFamily="-111" charset="-128"/>
              <a:cs typeface="Arial" panose="020B0604020202020204" pitchFamily="34" charset="0"/>
            </a:endParaRPr>
          </a:p>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(N = 62 of 138; 44.9%)</a:t>
            </a:r>
          </a:p>
        </p:txBody>
      </p:sp>
      <p:sp>
        <p:nvSpPr>
          <p:cNvPr id="9" name="Rectangle 8">
            <a:extLst>
              <a:ext uri="{FF2B5EF4-FFF2-40B4-BE49-F238E27FC236}">
                <a16:creationId xmlns:a16="http://schemas.microsoft.com/office/drawing/2014/main" id="{1D25FA0E-F553-C93E-7C3F-497D7BCD9950}"/>
              </a:ext>
            </a:extLst>
          </p:cNvPr>
          <p:cNvSpPr/>
          <p:nvPr/>
        </p:nvSpPr>
        <p:spPr bwMode="auto">
          <a:xfrm>
            <a:off x="6537127" y="3151789"/>
            <a:ext cx="2388395" cy="548640"/>
          </a:xfrm>
          <a:prstGeom prst="rect">
            <a:avLst/>
          </a:prstGeom>
          <a:solidFill>
            <a:srgbClr val="087E3A"/>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Total crossovers </a:t>
            </a:r>
          </a:p>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(N = 67 of 312; 21.5%)</a:t>
            </a:r>
          </a:p>
        </p:txBody>
      </p:sp>
      <p:sp>
        <p:nvSpPr>
          <p:cNvPr id="10" name="Rectangle 9">
            <a:extLst>
              <a:ext uri="{FF2B5EF4-FFF2-40B4-BE49-F238E27FC236}">
                <a16:creationId xmlns:a16="http://schemas.microsoft.com/office/drawing/2014/main" id="{AC9A01E1-28EE-6FA2-CC43-20FBD2780ECE}"/>
              </a:ext>
            </a:extLst>
          </p:cNvPr>
          <p:cNvSpPr/>
          <p:nvPr/>
        </p:nvSpPr>
        <p:spPr bwMode="auto">
          <a:xfrm>
            <a:off x="1873449" y="3049783"/>
            <a:ext cx="1489472" cy="731520"/>
          </a:xfrm>
          <a:prstGeom prst="rect">
            <a:avLst/>
          </a:prstGeom>
          <a:solidFill>
            <a:srgbClr val="846E06"/>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No MitraClip treatment </a:t>
            </a:r>
          </a:p>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(N = 76)</a:t>
            </a:r>
          </a:p>
        </p:txBody>
      </p:sp>
      <p:sp>
        <p:nvSpPr>
          <p:cNvPr id="11" name="Rectangle 10">
            <a:extLst>
              <a:ext uri="{FF2B5EF4-FFF2-40B4-BE49-F238E27FC236}">
                <a16:creationId xmlns:a16="http://schemas.microsoft.com/office/drawing/2014/main" id="{76DD82B0-787C-3BF1-EECC-66E08FE14E4E}"/>
              </a:ext>
            </a:extLst>
          </p:cNvPr>
          <p:cNvSpPr/>
          <p:nvPr/>
        </p:nvSpPr>
        <p:spPr bwMode="auto">
          <a:xfrm>
            <a:off x="218478" y="2035518"/>
            <a:ext cx="1610321" cy="731520"/>
          </a:xfrm>
          <a:prstGeom prst="rect">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Not eligible for</a:t>
            </a:r>
          </a:p>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crossover at</a:t>
            </a:r>
          </a:p>
          <a:p>
            <a:pPr algn="ctr" defTabSz="685800"/>
            <a:r>
              <a:rPr lang="en-US" sz="1400" b="0" i="0" dirty="0">
                <a:solidFill>
                  <a:schemeClr val="tx1"/>
                </a:solidFill>
                <a:latin typeface="Arial" panose="020B0604020202020204" pitchFamily="34" charset="0"/>
                <a:ea typeface="ヒラギノ角ゴ Pro W3" pitchFamily="-111" charset="-128"/>
                <a:cs typeface="Arial" panose="020B0604020202020204" pitchFamily="34" charset="0"/>
              </a:rPr>
              <a:t>2 years (N = 169)</a:t>
            </a:r>
          </a:p>
        </p:txBody>
      </p:sp>
      <p:sp>
        <p:nvSpPr>
          <p:cNvPr id="12" name="Rectangle 11">
            <a:extLst>
              <a:ext uri="{FF2B5EF4-FFF2-40B4-BE49-F238E27FC236}">
                <a16:creationId xmlns:a16="http://schemas.microsoft.com/office/drawing/2014/main" id="{430B4FD9-9D38-F806-1E79-5E3F834FDE11}"/>
              </a:ext>
            </a:extLst>
          </p:cNvPr>
          <p:cNvSpPr/>
          <p:nvPr/>
        </p:nvSpPr>
        <p:spPr bwMode="auto">
          <a:xfrm>
            <a:off x="327100" y="2755344"/>
            <a:ext cx="1485753" cy="903387"/>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r>
              <a:rPr lang="en-US" sz="1000" b="0" i="0" dirty="0">
                <a:solidFill>
                  <a:schemeClr val="tx1"/>
                </a:solidFill>
                <a:latin typeface="Arial" panose="020B0604020202020204" pitchFamily="34" charset="0"/>
                <a:ea typeface="ヒラギノ角ゴ Pro W3" pitchFamily="-111" charset="-128"/>
                <a:cs typeface="Arial" panose="020B0604020202020204" pitchFamily="34" charset="0"/>
              </a:rPr>
              <a:t>Death: 	</a:t>
            </a:r>
          </a:p>
          <a:p>
            <a:pPr defTabSz="685800"/>
            <a:r>
              <a:rPr lang="en-US" sz="1000" b="0" i="0" dirty="0">
                <a:solidFill>
                  <a:schemeClr val="tx1"/>
                </a:solidFill>
                <a:latin typeface="Arial" panose="020B0604020202020204" pitchFamily="34" charset="0"/>
                <a:ea typeface="ヒラギノ角ゴ Pro W3" pitchFamily="-111" charset="-128"/>
                <a:cs typeface="Arial" panose="020B0604020202020204" pitchFamily="34" charset="0"/>
              </a:rPr>
              <a:t>LVAD: 	</a:t>
            </a:r>
          </a:p>
          <a:p>
            <a:pPr defTabSz="685800"/>
            <a:r>
              <a:rPr lang="en-US" sz="1000" b="0" i="0" dirty="0">
                <a:solidFill>
                  <a:schemeClr val="tx1"/>
                </a:solidFill>
                <a:latin typeface="Arial" panose="020B0604020202020204" pitchFamily="34" charset="0"/>
                <a:ea typeface="ヒラギノ角ゴ Pro W3" pitchFamily="-111" charset="-128"/>
                <a:cs typeface="Arial" panose="020B0604020202020204" pitchFamily="34" charset="0"/>
              </a:rPr>
              <a:t>Transplant: 	</a:t>
            </a:r>
            <a:br>
              <a:rPr lang="en-US" sz="1000" b="0" i="0" dirty="0">
                <a:solidFill>
                  <a:schemeClr val="tx1"/>
                </a:solidFill>
                <a:latin typeface="Arial" panose="020B0604020202020204" pitchFamily="34" charset="0"/>
                <a:ea typeface="ヒラギノ角ゴ Pro W3" pitchFamily="-111" charset="-128"/>
                <a:cs typeface="Arial" panose="020B0604020202020204" pitchFamily="34" charset="0"/>
              </a:rPr>
            </a:br>
            <a:r>
              <a:rPr lang="en-US" sz="1000" b="0" i="0" dirty="0">
                <a:solidFill>
                  <a:schemeClr val="tx1"/>
                </a:solidFill>
                <a:latin typeface="Arial" panose="020B0604020202020204" pitchFamily="34" charset="0"/>
                <a:ea typeface="ヒラギノ角ゴ Pro W3" pitchFamily="-111" charset="-128"/>
                <a:cs typeface="Arial" panose="020B0604020202020204" pitchFamily="34" charset="0"/>
              </a:rPr>
              <a:t>Withdrawals: </a:t>
            </a:r>
          </a:p>
          <a:p>
            <a:pPr defTabSz="685800"/>
            <a:r>
              <a:rPr lang="en-US" sz="1000" b="0" i="0" dirty="0">
                <a:solidFill>
                  <a:schemeClr val="tx1"/>
                </a:solidFill>
                <a:latin typeface="Arial" panose="020B0604020202020204" pitchFamily="34" charset="0"/>
                <a:ea typeface="ヒラギノ角ゴ Pro W3" pitchFamily="-111" charset="-128"/>
                <a:cs typeface="Arial" panose="020B0604020202020204" pitchFamily="34" charset="0"/>
              </a:rPr>
              <a:t>Lost to follow-up:  </a:t>
            </a:r>
          </a:p>
          <a:p>
            <a:pPr defTabSz="685800"/>
            <a:r>
              <a:rPr lang="en-US" sz="1000" b="0" i="0" dirty="0">
                <a:solidFill>
                  <a:schemeClr val="tx1"/>
                </a:solidFill>
                <a:latin typeface="Arial" panose="020B0604020202020204" pitchFamily="34" charset="0"/>
                <a:ea typeface="ヒラギノ角ゴ Pro W3" pitchFamily="-111" charset="-128"/>
                <a:cs typeface="Arial" panose="020B0604020202020204" pitchFamily="34" charset="0"/>
              </a:rPr>
              <a:t>Other: </a:t>
            </a:r>
          </a:p>
        </p:txBody>
      </p:sp>
      <p:sp>
        <p:nvSpPr>
          <p:cNvPr id="13" name="Rectangle 12">
            <a:extLst>
              <a:ext uri="{FF2B5EF4-FFF2-40B4-BE49-F238E27FC236}">
                <a16:creationId xmlns:a16="http://schemas.microsoft.com/office/drawing/2014/main" id="{D71D5766-DA27-BC82-4D7A-9437D937BD79}"/>
              </a:ext>
            </a:extLst>
          </p:cNvPr>
          <p:cNvSpPr/>
          <p:nvPr/>
        </p:nvSpPr>
        <p:spPr bwMode="auto">
          <a:xfrm>
            <a:off x="1177328" y="2755344"/>
            <a:ext cx="391274" cy="903387"/>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r>
              <a:rPr lang="en-US" sz="1000" b="0" i="0" dirty="0">
                <a:solidFill>
                  <a:schemeClr val="tx1"/>
                </a:solidFill>
                <a:latin typeface="Arial" panose="020B0604020202020204" pitchFamily="34" charset="0"/>
                <a:ea typeface="ヒラギノ角ゴ Pro W3" pitchFamily="-111" charset="-128"/>
                <a:cs typeface="Arial" panose="020B0604020202020204" pitchFamily="34" charset="0"/>
              </a:rPr>
              <a:t>124</a:t>
            </a:r>
          </a:p>
          <a:p>
            <a:pPr algn="r" defTabSz="685800"/>
            <a:r>
              <a:rPr lang="en-US" sz="1000" b="0" i="0" dirty="0">
                <a:solidFill>
                  <a:schemeClr val="tx1"/>
                </a:solidFill>
                <a:latin typeface="Arial" panose="020B0604020202020204" pitchFamily="34" charset="0"/>
                <a:ea typeface="ヒラギノ角ゴ Pro W3" pitchFamily="-111" charset="-128"/>
                <a:cs typeface="Arial" panose="020B0604020202020204" pitchFamily="34" charset="0"/>
              </a:rPr>
              <a:t>16</a:t>
            </a:r>
          </a:p>
          <a:p>
            <a:pPr algn="r" defTabSz="685800"/>
            <a:r>
              <a:rPr lang="en-US" sz="1000" b="0" i="0" dirty="0">
                <a:solidFill>
                  <a:schemeClr val="tx1"/>
                </a:solidFill>
                <a:latin typeface="Arial" panose="020B0604020202020204" pitchFamily="34" charset="0"/>
                <a:ea typeface="ヒラギノ角ゴ Pro W3" pitchFamily="-111" charset="-128"/>
                <a:cs typeface="Arial" panose="020B0604020202020204" pitchFamily="34" charset="0"/>
              </a:rPr>
              <a:t>9 </a:t>
            </a:r>
            <a:br>
              <a:rPr lang="en-US" sz="1000" b="0" i="0" dirty="0">
                <a:solidFill>
                  <a:schemeClr val="tx1"/>
                </a:solidFill>
                <a:latin typeface="Arial" panose="020B0604020202020204" pitchFamily="34" charset="0"/>
                <a:ea typeface="ヒラギノ角ゴ Pro W3" pitchFamily="-111" charset="-128"/>
                <a:cs typeface="Arial" panose="020B0604020202020204" pitchFamily="34" charset="0"/>
              </a:rPr>
            </a:br>
            <a:r>
              <a:rPr lang="en-US" sz="1000" b="0" i="0" dirty="0">
                <a:solidFill>
                  <a:schemeClr val="tx1"/>
                </a:solidFill>
                <a:latin typeface="Arial" panose="020B0604020202020204" pitchFamily="34" charset="0"/>
                <a:ea typeface="ヒラギノ角ゴ Pro W3" pitchFamily="-111" charset="-128"/>
                <a:cs typeface="Arial" panose="020B0604020202020204" pitchFamily="34" charset="0"/>
              </a:rPr>
              <a:t>26</a:t>
            </a:r>
          </a:p>
          <a:p>
            <a:pPr algn="r" defTabSz="685800"/>
            <a:r>
              <a:rPr lang="en-US" sz="1000" b="0" i="0" dirty="0">
                <a:solidFill>
                  <a:schemeClr val="tx1"/>
                </a:solidFill>
                <a:latin typeface="Arial" panose="020B0604020202020204" pitchFamily="34" charset="0"/>
                <a:ea typeface="ヒラギノ角ゴ Pro W3" pitchFamily="-111" charset="-128"/>
                <a:cs typeface="Arial" panose="020B0604020202020204" pitchFamily="34" charset="0"/>
              </a:rPr>
              <a:t>3 </a:t>
            </a:r>
          </a:p>
          <a:p>
            <a:pPr algn="r" defTabSz="685800"/>
            <a:r>
              <a:rPr lang="en-US" sz="1000" b="0" i="0" dirty="0">
                <a:solidFill>
                  <a:schemeClr val="tx1"/>
                </a:solidFill>
                <a:latin typeface="Arial" panose="020B0604020202020204" pitchFamily="34" charset="0"/>
                <a:ea typeface="ヒラギノ角ゴ Pro W3" pitchFamily="-111" charset="-128"/>
                <a:cs typeface="Arial" panose="020B0604020202020204" pitchFamily="34" charset="0"/>
              </a:rPr>
              <a:t>2</a:t>
            </a:r>
          </a:p>
        </p:txBody>
      </p:sp>
      <p:cxnSp>
        <p:nvCxnSpPr>
          <p:cNvPr id="14" name="Straight Arrow Connector 13">
            <a:extLst>
              <a:ext uri="{FF2B5EF4-FFF2-40B4-BE49-F238E27FC236}">
                <a16:creationId xmlns:a16="http://schemas.microsoft.com/office/drawing/2014/main" id="{97EB79C3-A179-00CD-7DAD-DF397C054287}"/>
              </a:ext>
            </a:extLst>
          </p:cNvPr>
          <p:cNvCxnSpPr/>
          <p:nvPr/>
        </p:nvCxnSpPr>
        <p:spPr bwMode="auto">
          <a:xfrm flipH="1">
            <a:off x="4626173" y="1690981"/>
            <a:ext cx="1" cy="344538"/>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11D0D5C9-0038-EF1C-84D8-4FD7555270E1}"/>
              </a:ext>
            </a:extLst>
          </p:cNvPr>
          <p:cNvCxnSpPr>
            <a:cxnSpLocks/>
            <a:stCxn id="6" idx="2"/>
            <a:endCxn id="8" idx="0"/>
          </p:cNvCxnSpPr>
          <p:nvPr/>
        </p:nvCxnSpPr>
        <p:spPr bwMode="auto">
          <a:xfrm>
            <a:off x="4626173" y="2767039"/>
            <a:ext cx="1" cy="29331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or: Elbow 19">
            <a:extLst>
              <a:ext uri="{FF2B5EF4-FFF2-40B4-BE49-F238E27FC236}">
                <a16:creationId xmlns:a16="http://schemas.microsoft.com/office/drawing/2014/main" id="{F1F0318C-1CAD-869F-59E7-9DDDA9340CA2}"/>
              </a:ext>
            </a:extLst>
          </p:cNvPr>
          <p:cNvCxnSpPr>
            <a:stCxn id="6" idx="2"/>
            <a:endCxn id="10" idx="0"/>
          </p:cNvCxnSpPr>
          <p:nvPr/>
        </p:nvCxnSpPr>
        <p:spPr bwMode="auto">
          <a:xfrm rot="5400000">
            <a:off x="3480807" y="1904417"/>
            <a:ext cx="282744" cy="2007988"/>
          </a:xfrm>
          <a:prstGeom prst="bentConnector3">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or: Elbow 20">
            <a:extLst>
              <a:ext uri="{FF2B5EF4-FFF2-40B4-BE49-F238E27FC236}">
                <a16:creationId xmlns:a16="http://schemas.microsoft.com/office/drawing/2014/main" id="{FCEF3136-3D54-6D9D-874D-5721C9FEF2D1}"/>
              </a:ext>
            </a:extLst>
          </p:cNvPr>
          <p:cNvCxnSpPr>
            <a:stCxn id="5" idx="2"/>
            <a:endCxn id="7" idx="0"/>
          </p:cNvCxnSpPr>
          <p:nvPr/>
        </p:nvCxnSpPr>
        <p:spPr bwMode="auto">
          <a:xfrm rot="16200000" flipH="1">
            <a:off x="6006480" y="310675"/>
            <a:ext cx="344538" cy="3105150"/>
          </a:xfrm>
          <a:prstGeom prst="bentConnector3">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or: Elbow 21">
            <a:extLst>
              <a:ext uri="{FF2B5EF4-FFF2-40B4-BE49-F238E27FC236}">
                <a16:creationId xmlns:a16="http://schemas.microsoft.com/office/drawing/2014/main" id="{B939BA59-DE7D-C484-660C-5ECC3E028C74}"/>
              </a:ext>
            </a:extLst>
          </p:cNvPr>
          <p:cNvCxnSpPr>
            <a:cxnSpLocks/>
            <a:stCxn id="5" idx="2"/>
            <a:endCxn id="11" idx="0"/>
          </p:cNvCxnSpPr>
          <p:nvPr/>
        </p:nvCxnSpPr>
        <p:spPr bwMode="auto">
          <a:xfrm rot="5400000">
            <a:off x="2652639" y="61982"/>
            <a:ext cx="344537" cy="3602535"/>
          </a:xfrm>
          <a:prstGeom prst="bentConnector3">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63452D3B-385B-9516-695A-CF5456930F94}"/>
              </a:ext>
            </a:extLst>
          </p:cNvPr>
          <p:cNvCxnSpPr/>
          <p:nvPr/>
        </p:nvCxnSpPr>
        <p:spPr bwMode="auto">
          <a:xfrm>
            <a:off x="7731324" y="2767039"/>
            <a:ext cx="1" cy="38475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317F405C-722E-1337-BADE-CD4406CB7231}"/>
              </a:ext>
            </a:extLst>
          </p:cNvPr>
          <p:cNvCxnSpPr>
            <a:cxnSpLocks/>
            <a:stCxn id="8" idx="3"/>
            <a:endCxn id="9" idx="1"/>
          </p:cNvCxnSpPr>
          <p:nvPr/>
        </p:nvCxnSpPr>
        <p:spPr bwMode="auto">
          <a:xfrm>
            <a:off x="5630167" y="3426109"/>
            <a:ext cx="906960"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1">
            <a:extLst>
              <a:ext uri="{FF2B5EF4-FFF2-40B4-BE49-F238E27FC236}">
                <a16:creationId xmlns:a16="http://schemas.microsoft.com/office/drawing/2014/main" id="{4CF30690-B5EA-1E31-2FD1-79282F198B0B}"/>
              </a:ext>
            </a:extLst>
          </p:cNvPr>
          <p:cNvPicPr>
            <a:picLocks noChangeAspect="1"/>
          </p:cNvPicPr>
          <p:nvPr/>
        </p:nvPicPr>
        <p:blipFill rotWithShape="1">
          <a:blip r:embed="rId2"/>
          <a:srcRect t="19104" b="14030"/>
          <a:stretch/>
        </p:blipFill>
        <p:spPr bwMode="auto">
          <a:xfrm>
            <a:off x="0" y="0"/>
            <a:ext cx="1166926" cy="416560"/>
          </a:xfrm>
          <a:prstGeom prst="rect">
            <a:avLst/>
          </a:prstGeom>
          <a:noFill/>
          <a:ln w="9525">
            <a:noFill/>
            <a:miter lim="800000"/>
            <a:headEnd/>
            <a:tailEnd/>
          </a:ln>
        </p:spPr>
      </p:pic>
      <p:sp>
        <p:nvSpPr>
          <p:cNvPr id="25" name="TextBox 24">
            <a:extLst>
              <a:ext uri="{FF2B5EF4-FFF2-40B4-BE49-F238E27FC236}">
                <a16:creationId xmlns:a16="http://schemas.microsoft.com/office/drawing/2014/main" id="{47DF98A8-CA37-AE26-2B24-3B560CE5B3AC}"/>
              </a:ext>
            </a:extLst>
          </p:cNvPr>
          <p:cNvSpPr txBox="1"/>
          <p:nvPr/>
        </p:nvSpPr>
        <p:spPr>
          <a:xfrm>
            <a:off x="760141" y="360776"/>
            <a:ext cx="7623718" cy="523220"/>
          </a:xfrm>
          <a:prstGeom prst="rect">
            <a:avLst/>
          </a:prstGeom>
          <a:noFill/>
        </p:spPr>
        <p:txBody>
          <a:bodyPr wrap="square">
            <a:spAutoFit/>
          </a:bodyPr>
          <a:lstStyle/>
          <a:p>
            <a:pPr algn="ctr"/>
            <a:r>
              <a:rPr lang="en-US" sz="2800" b="1" i="0" dirty="0">
                <a:solidFill>
                  <a:schemeClr val="tx1"/>
                </a:solidFill>
                <a:effectLst/>
                <a:latin typeface="Arial" panose="020B0604020202020204" pitchFamily="34" charset="0"/>
                <a:ea typeface="Times New Roman" panose="02020603050405020304" pitchFamily="18" charset="0"/>
              </a:rPr>
              <a:t>Crossover Treatment in the Control Arm</a:t>
            </a:r>
            <a:r>
              <a:rPr lang="en-US" sz="2800" i="0" dirty="0">
                <a:solidFill>
                  <a:schemeClr val="tx1"/>
                </a:solidFill>
                <a:effectLst/>
              </a:rPr>
              <a:t> </a:t>
            </a:r>
            <a:endParaRPr lang="en-US" sz="2800" i="0" dirty="0">
              <a:solidFill>
                <a:schemeClr val="tx1"/>
              </a:solidFill>
            </a:endParaRPr>
          </a:p>
        </p:txBody>
      </p:sp>
      <p:sp>
        <p:nvSpPr>
          <p:cNvPr id="26" name="Bent Arrow 25">
            <a:extLst>
              <a:ext uri="{FF2B5EF4-FFF2-40B4-BE49-F238E27FC236}">
                <a16:creationId xmlns:a16="http://schemas.microsoft.com/office/drawing/2014/main" id="{D63E4099-87DD-B6E9-6AC8-D63B5638AB1E}"/>
              </a:ext>
            </a:extLst>
          </p:cNvPr>
          <p:cNvSpPr/>
          <p:nvPr/>
        </p:nvSpPr>
        <p:spPr bwMode="auto">
          <a:xfrm rot="16200000">
            <a:off x="4256047" y="4118516"/>
            <a:ext cx="1007327" cy="538975"/>
          </a:xfrm>
          <a:prstGeom prst="bentArrow">
            <a:avLst/>
          </a:prstGeom>
          <a:solidFill>
            <a:schemeClr val="tx2">
              <a:lumMod val="60000"/>
              <a:lumOff val="4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7" name="Bent Arrow 26">
            <a:extLst>
              <a:ext uri="{FF2B5EF4-FFF2-40B4-BE49-F238E27FC236}">
                <a16:creationId xmlns:a16="http://schemas.microsoft.com/office/drawing/2014/main" id="{F128C8FB-2DCA-70B1-ED2C-DBACF1050A7B}"/>
              </a:ext>
            </a:extLst>
          </p:cNvPr>
          <p:cNvSpPr/>
          <p:nvPr/>
        </p:nvSpPr>
        <p:spPr bwMode="auto">
          <a:xfrm rot="5400000" flipH="1">
            <a:off x="7092174" y="4092497"/>
            <a:ext cx="1007327" cy="538975"/>
          </a:xfrm>
          <a:prstGeom prst="bentArrow">
            <a:avLst/>
          </a:prstGeom>
          <a:solidFill>
            <a:schemeClr val="tx2">
              <a:lumMod val="60000"/>
              <a:lumOff val="4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Tree>
    <p:extLst>
      <p:ext uri="{BB962C8B-B14F-4D97-AF65-F5344CB8AC3E}">
        <p14:creationId xmlns:p14="http://schemas.microsoft.com/office/powerpoint/2010/main" val="122304242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6C2989F3-C50C-727E-64BD-CE436806B412}"/>
              </a:ext>
            </a:extLst>
          </p:cNvPr>
          <p:cNvSpPr/>
          <p:nvPr/>
        </p:nvSpPr>
        <p:spPr bwMode="auto">
          <a:xfrm>
            <a:off x="1863688" y="784974"/>
            <a:ext cx="6336177" cy="3054096"/>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panose="020B0604020202020204" pitchFamily="34" charset="0"/>
              <a:ea typeface="ヒラギノ角ゴ Pro W3" pitchFamily="-111" charset="-128"/>
              <a:cs typeface="Arial" panose="020B0604020202020204" pitchFamily="34" charset="0"/>
            </a:endParaRPr>
          </a:p>
        </p:txBody>
      </p:sp>
      <p:sp>
        <p:nvSpPr>
          <p:cNvPr id="18434" name="Rectangle 4"/>
          <p:cNvSpPr>
            <a:spLocks noGrp="1" noChangeArrowheads="1"/>
          </p:cNvSpPr>
          <p:nvPr>
            <p:ph type="title"/>
          </p:nvPr>
        </p:nvSpPr>
        <p:spPr>
          <a:xfrm>
            <a:off x="1051661" y="98970"/>
            <a:ext cx="7769225" cy="566738"/>
          </a:xfrm>
        </p:spPr>
        <p:txBody>
          <a:bodyPr/>
          <a:lstStyle/>
          <a:p>
            <a:pPr eaLnBrk="1" hangingPunct="1"/>
            <a:r>
              <a:rPr lang="en-US" sz="3200" dirty="0"/>
              <a:t>Death or HFH After Crossovers</a:t>
            </a:r>
            <a:endParaRPr lang="en-US" sz="3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9" name="Line 55">
            <a:extLst>
              <a:ext uri="{FF2B5EF4-FFF2-40B4-BE49-F238E27FC236}">
                <a16:creationId xmlns:a16="http://schemas.microsoft.com/office/drawing/2014/main" id="{F013AD8E-E41F-914F-93DD-66657F94003D}"/>
              </a:ext>
            </a:extLst>
          </p:cNvPr>
          <p:cNvSpPr>
            <a:spLocks noChangeShapeType="1"/>
          </p:cNvSpPr>
          <p:nvPr/>
        </p:nvSpPr>
        <p:spPr bwMode="auto">
          <a:xfrm>
            <a:off x="1863689" y="785889"/>
            <a:ext cx="0" cy="305318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0" name="Line 56">
            <a:extLst>
              <a:ext uri="{FF2B5EF4-FFF2-40B4-BE49-F238E27FC236}">
                <a16:creationId xmlns:a16="http://schemas.microsoft.com/office/drawing/2014/main" id="{93F939D5-200C-2644-9695-C9BE90627335}"/>
              </a:ext>
            </a:extLst>
          </p:cNvPr>
          <p:cNvSpPr>
            <a:spLocks noChangeShapeType="1"/>
          </p:cNvSpPr>
          <p:nvPr/>
        </p:nvSpPr>
        <p:spPr bwMode="auto">
          <a:xfrm flipH="1">
            <a:off x="1763219" y="3839070"/>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2" name="Line 57">
            <a:extLst>
              <a:ext uri="{FF2B5EF4-FFF2-40B4-BE49-F238E27FC236}">
                <a16:creationId xmlns:a16="http://schemas.microsoft.com/office/drawing/2014/main" id="{AE47C739-F25C-D842-A834-C3DE5C9D7568}"/>
              </a:ext>
            </a:extLst>
          </p:cNvPr>
          <p:cNvSpPr>
            <a:spLocks noChangeShapeType="1"/>
          </p:cNvSpPr>
          <p:nvPr/>
        </p:nvSpPr>
        <p:spPr bwMode="auto">
          <a:xfrm flipH="1">
            <a:off x="1763219" y="3227437"/>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3" name="Line 58">
            <a:extLst>
              <a:ext uri="{FF2B5EF4-FFF2-40B4-BE49-F238E27FC236}">
                <a16:creationId xmlns:a16="http://schemas.microsoft.com/office/drawing/2014/main" id="{018A1BF5-0840-234F-A507-EA5A66BBDFA6}"/>
              </a:ext>
            </a:extLst>
          </p:cNvPr>
          <p:cNvSpPr>
            <a:spLocks noChangeShapeType="1"/>
          </p:cNvSpPr>
          <p:nvPr/>
        </p:nvSpPr>
        <p:spPr bwMode="auto">
          <a:xfrm flipH="1">
            <a:off x="1763219" y="2614559"/>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4" name="Line 59">
            <a:extLst>
              <a:ext uri="{FF2B5EF4-FFF2-40B4-BE49-F238E27FC236}">
                <a16:creationId xmlns:a16="http://schemas.microsoft.com/office/drawing/2014/main" id="{E083FE27-FBC2-144A-94A0-B018F68E1956}"/>
              </a:ext>
            </a:extLst>
          </p:cNvPr>
          <p:cNvSpPr>
            <a:spLocks noChangeShapeType="1"/>
          </p:cNvSpPr>
          <p:nvPr/>
        </p:nvSpPr>
        <p:spPr bwMode="auto">
          <a:xfrm flipH="1">
            <a:off x="1763219" y="2002926"/>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5" name="Line 60">
            <a:extLst>
              <a:ext uri="{FF2B5EF4-FFF2-40B4-BE49-F238E27FC236}">
                <a16:creationId xmlns:a16="http://schemas.microsoft.com/office/drawing/2014/main" id="{98B80630-C86F-F443-AFD3-65B43E8AD56A}"/>
              </a:ext>
            </a:extLst>
          </p:cNvPr>
          <p:cNvSpPr>
            <a:spLocks noChangeShapeType="1"/>
          </p:cNvSpPr>
          <p:nvPr/>
        </p:nvSpPr>
        <p:spPr bwMode="auto">
          <a:xfrm flipH="1">
            <a:off x="1763219" y="1397521"/>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6" name="Line 61">
            <a:extLst>
              <a:ext uri="{FF2B5EF4-FFF2-40B4-BE49-F238E27FC236}">
                <a16:creationId xmlns:a16="http://schemas.microsoft.com/office/drawing/2014/main" id="{633AD519-B8D7-ED4C-980A-318438AF9D8E}"/>
              </a:ext>
            </a:extLst>
          </p:cNvPr>
          <p:cNvSpPr>
            <a:spLocks noChangeShapeType="1"/>
          </p:cNvSpPr>
          <p:nvPr/>
        </p:nvSpPr>
        <p:spPr bwMode="auto">
          <a:xfrm flipH="1">
            <a:off x="1763219" y="785889"/>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7" name="Rectangle 62">
            <a:extLst>
              <a:ext uri="{FF2B5EF4-FFF2-40B4-BE49-F238E27FC236}">
                <a16:creationId xmlns:a16="http://schemas.microsoft.com/office/drawing/2014/main" id="{4C327DDC-509E-DE48-9725-2BC70A98492A}"/>
              </a:ext>
            </a:extLst>
          </p:cNvPr>
          <p:cNvSpPr>
            <a:spLocks noChangeArrowheads="1"/>
          </p:cNvSpPr>
          <p:nvPr/>
        </p:nvSpPr>
        <p:spPr bwMode="auto">
          <a:xfrm rot="16200000">
            <a:off x="38033" y="2153610"/>
            <a:ext cx="20502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Death or HFH (%)</a:t>
            </a:r>
          </a:p>
        </p:txBody>
      </p:sp>
      <p:sp>
        <p:nvSpPr>
          <p:cNvPr id="18" name="Rectangle 63">
            <a:extLst>
              <a:ext uri="{FF2B5EF4-FFF2-40B4-BE49-F238E27FC236}">
                <a16:creationId xmlns:a16="http://schemas.microsoft.com/office/drawing/2014/main" id="{84BA9ED1-8227-D949-9A33-4B45B229C993}"/>
              </a:ext>
            </a:extLst>
          </p:cNvPr>
          <p:cNvSpPr>
            <a:spLocks noChangeArrowheads="1"/>
          </p:cNvSpPr>
          <p:nvPr/>
        </p:nvSpPr>
        <p:spPr bwMode="auto">
          <a:xfrm>
            <a:off x="1189128" y="3732394"/>
            <a:ext cx="5241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0%</a:t>
            </a:r>
          </a:p>
        </p:txBody>
      </p:sp>
      <p:sp>
        <p:nvSpPr>
          <p:cNvPr id="19" name="Rectangle 64">
            <a:extLst>
              <a:ext uri="{FF2B5EF4-FFF2-40B4-BE49-F238E27FC236}">
                <a16:creationId xmlns:a16="http://schemas.microsoft.com/office/drawing/2014/main" id="{18A72E06-7995-5242-B8EC-9D2639B5216F}"/>
              </a:ext>
            </a:extLst>
          </p:cNvPr>
          <p:cNvSpPr>
            <a:spLocks noChangeArrowheads="1"/>
          </p:cNvSpPr>
          <p:nvPr/>
        </p:nvSpPr>
        <p:spPr bwMode="auto">
          <a:xfrm>
            <a:off x="1147449" y="3120761"/>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20%</a:t>
            </a:r>
          </a:p>
        </p:txBody>
      </p:sp>
      <p:sp>
        <p:nvSpPr>
          <p:cNvPr id="20" name="Rectangle 65">
            <a:extLst>
              <a:ext uri="{FF2B5EF4-FFF2-40B4-BE49-F238E27FC236}">
                <a16:creationId xmlns:a16="http://schemas.microsoft.com/office/drawing/2014/main" id="{036A94BC-2301-324A-85D4-E08AD2EFE8B3}"/>
              </a:ext>
            </a:extLst>
          </p:cNvPr>
          <p:cNvSpPr>
            <a:spLocks noChangeArrowheads="1"/>
          </p:cNvSpPr>
          <p:nvPr/>
        </p:nvSpPr>
        <p:spPr bwMode="auto">
          <a:xfrm>
            <a:off x="1147449" y="2509128"/>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40%</a:t>
            </a:r>
          </a:p>
        </p:txBody>
      </p:sp>
      <p:sp>
        <p:nvSpPr>
          <p:cNvPr id="21" name="Rectangle 66">
            <a:extLst>
              <a:ext uri="{FF2B5EF4-FFF2-40B4-BE49-F238E27FC236}">
                <a16:creationId xmlns:a16="http://schemas.microsoft.com/office/drawing/2014/main" id="{532A5DF4-95C8-B941-AE35-117915F319E2}"/>
              </a:ext>
            </a:extLst>
          </p:cNvPr>
          <p:cNvSpPr>
            <a:spLocks noChangeArrowheads="1"/>
          </p:cNvSpPr>
          <p:nvPr/>
        </p:nvSpPr>
        <p:spPr bwMode="auto">
          <a:xfrm>
            <a:off x="1147449" y="1897495"/>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60%</a:t>
            </a:r>
          </a:p>
        </p:txBody>
      </p:sp>
      <p:sp>
        <p:nvSpPr>
          <p:cNvPr id="22" name="Rectangle 67">
            <a:extLst>
              <a:ext uri="{FF2B5EF4-FFF2-40B4-BE49-F238E27FC236}">
                <a16:creationId xmlns:a16="http://schemas.microsoft.com/office/drawing/2014/main" id="{1234B5B9-C02D-B84D-AF1E-97F7C6C27E05}"/>
              </a:ext>
            </a:extLst>
          </p:cNvPr>
          <p:cNvSpPr>
            <a:spLocks noChangeArrowheads="1"/>
          </p:cNvSpPr>
          <p:nvPr/>
        </p:nvSpPr>
        <p:spPr bwMode="auto">
          <a:xfrm>
            <a:off x="1147449" y="1292091"/>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80%</a:t>
            </a:r>
          </a:p>
        </p:txBody>
      </p:sp>
      <p:sp>
        <p:nvSpPr>
          <p:cNvPr id="23" name="Rectangle 68">
            <a:extLst>
              <a:ext uri="{FF2B5EF4-FFF2-40B4-BE49-F238E27FC236}">
                <a16:creationId xmlns:a16="http://schemas.microsoft.com/office/drawing/2014/main" id="{C3FFB569-56F2-0E4B-A7E9-B9D2127075C4}"/>
              </a:ext>
            </a:extLst>
          </p:cNvPr>
          <p:cNvSpPr>
            <a:spLocks noChangeArrowheads="1"/>
          </p:cNvSpPr>
          <p:nvPr/>
        </p:nvSpPr>
        <p:spPr bwMode="auto">
          <a:xfrm>
            <a:off x="1105770" y="687679"/>
            <a:ext cx="6075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     100%</a:t>
            </a:r>
          </a:p>
        </p:txBody>
      </p:sp>
      <p:sp>
        <p:nvSpPr>
          <p:cNvPr id="24" name="Line 69">
            <a:extLst>
              <a:ext uri="{FF2B5EF4-FFF2-40B4-BE49-F238E27FC236}">
                <a16:creationId xmlns:a16="http://schemas.microsoft.com/office/drawing/2014/main" id="{1F76174B-733E-2F47-9389-4B5EEF8124E5}"/>
              </a:ext>
            </a:extLst>
          </p:cNvPr>
          <p:cNvSpPr>
            <a:spLocks noChangeShapeType="1"/>
          </p:cNvSpPr>
          <p:nvPr/>
        </p:nvSpPr>
        <p:spPr bwMode="auto">
          <a:xfrm flipH="1">
            <a:off x="1863689" y="3839070"/>
            <a:ext cx="5795774"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34" name="Rectangle 79">
            <a:extLst>
              <a:ext uri="{FF2B5EF4-FFF2-40B4-BE49-F238E27FC236}">
                <a16:creationId xmlns:a16="http://schemas.microsoft.com/office/drawing/2014/main" id="{CEC79778-D577-3A46-B8C3-138F64FE4EE1}"/>
              </a:ext>
            </a:extLst>
          </p:cNvPr>
          <p:cNvSpPr>
            <a:spLocks noChangeArrowheads="1"/>
          </p:cNvSpPr>
          <p:nvPr/>
        </p:nvSpPr>
        <p:spPr bwMode="auto">
          <a:xfrm>
            <a:off x="3029272" y="4144751"/>
            <a:ext cx="3220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Time After Randomization (Months)</a:t>
            </a:r>
          </a:p>
        </p:txBody>
      </p:sp>
      <p:sp>
        <p:nvSpPr>
          <p:cNvPr id="2" name="Line 32">
            <a:extLst>
              <a:ext uri="{FF2B5EF4-FFF2-40B4-BE49-F238E27FC236}">
                <a16:creationId xmlns:a16="http://schemas.microsoft.com/office/drawing/2014/main" id="{706C13B4-A2B0-A6CA-9D24-E5B44130B3B1}"/>
              </a:ext>
            </a:extLst>
          </p:cNvPr>
          <p:cNvSpPr>
            <a:spLocks noChangeShapeType="1"/>
          </p:cNvSpPr>
          <p:nvPr/>
        </p:nvSpPr>
        <p:spPr bwMode="auto">
          <a:xfrm>
            <a:off x="1858781" y="3860397"/>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3" name="Line 33">
            <a:extLst>
              <a:ext uri="{FF2B5EF4-FFF2-40B4-BE49-F238E27FC236}">
                <a16:creationId xmlns:a16="http://schemas.microsoft.com/office/drawing/2014/main" id="{3730C3ED-26C4-4A33-4097-62C331B747E6}"/>
              </a:ext>
            </a:extLst>
          </p:cNvPr>
          <p:cNvSpPr>
            <a:spLocks noChangeShapeType="1"/>
          </p:cNvSpPr>
          <p:nvPr/>
        </p:nvSpPr>
        <p:spPr bwMode="auto">
          <a:xfrm>
            <a:off x="2415671" y="3860397"/>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4" name="Line 34">
            <a:extLst>
              <a:ext uri="{FF2B5EF4-FFF2-40B4-BE49-F238E27FC236}">
                <a16:creationId xmlns:a16="http://schemas.microsoft.com/office/drawing/2014/main" id="{DC037D3F-8C7E-1D7E-44F0-C1043443A9AC}"/>
              </a:ext>
            </a:extLst>
          </p:cNvPr>
          <p:cNvSpPr>
            <a:spLocks noChangeShapeType="1"/>
          </p:cNvSpPr>
          <p:nvPr/>
        </p:nvSpPr>
        <p:spPr bwMode="auto">
          <a:xfrm>
            <a:off x="2972561" y="3860397"/>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7" name="Line 35">
            <a:extLst>
              <a:ext uri="{FF2B5EF4-FFF2-40B4-BE49-F238E27FC236}">
                <a16:creationId xmlns:a16="http://schemas.microsoft.com/office/drawing/2014/main" id="{A47CC7C1-1507-853F-1C14-479E8D78EE66}"/>
              </a:ext>
            </a:extLst>
          </p:cNvPr>
          <p:cNvSpPr>
            <a:spLocks noChangeShapeType="1"/>
          </p:cNvSpPr>
          <p:nvPr/>
        </p:nvSpPr>
        <p:spPr bwMode="auto">
          <a:xfrm>
            <a:off x="3529451" y="3860397"/>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8" name="Line 36">
            <a:extLst>
              <a:ext uri="{FF2B5EF4-FFF2-40B4-BE49-F238E27FC236}">
                <a16:creationId xmlns:a16="http://schemas.microsoft.com/office/drawing/2014/main" id="{FA86F38D-14C5-0E93-BB9A-2B61625B06D1}"/>
              </a:ext>
            </a:extLst>
          </p:cNvPr>
          <p:cNvSpPr>
            <a:spLocks noChangeShapeType="1"/>
          </p:cNvSpPr>
          <p:nvPr/>
        </p:nvSpPr>
        <p:spPr bwMode="auto">
          <a:xfrm>
            <a:off x="4086341" y="3860397"/>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1" name="Line 37">
            <a:extLst>
              <a:ext uri="{FF2B5EF4-FFF2-40B4-BE49-F238E27FC236}">
                <a16:creationId xmlns:a16="http://schemas.microsoft.com/office/drawing/2014/main" id="{C707A874-C5AF-D148-C77A-0C191C64C4FD}"/>
              </a:ext>
            </a:extLst>
          </p:cNvPr>
          <p:cNvSpPr>
            <a:spLocks noChangeShapeType="1"/>
          </p:cNvSpPr>
          <p:nvPr/>
        </p:nvSpPr>
        <p:spPr bwMode="auto">
          <a:xfrm>
            <a:off x="4643231" y="3860397"/>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2" name="Line 38">
            <a:extLst>
              <a:ext uri="{FF2B5EF4-FFF2-40B4-BE49-F238E27FC236}">
                <a16:creationId xmlns:a16="http://schemas.microsoft.com/office/drawing/2014/main" id="{B1FF7DCE-4F7C-E45C-0AF2-F5363766F693}"/>
              </a:ext>
            </a:extLst>
          </p:cNvPr>
          <p:cNvSpPr>
            <a:spLocks noChangeShapeType="1"/>
          </p:cNvSpPr>
          <p:nvPr/>
        </p:nvSpPr>
        <p:spPr bwMode="auto">
          <a:xfrm>
            <a:off x="5200121" y="3860397"/>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3" name="Rectangle 80">
            <a:extLst>
              <a:ext uri="{FF2B5EF4-FFF2-40B4-BE49-F238E27FC236}">
                <a16:creationId xmlns:a16="http://schemas.microsoft.com/office/drawing/2014/main" id="{561BA858-1CA4-AD20-7D45-548F0D4E06F5}"/>
              </a:ext>
            </a:extLst>
          </p:cNvPr>
          <p:cNvSpPr>
            <a:spLocks noChangeArrowheads="1"/>
          </p:cNvSpPr>
          <p:nvPr/>
        </p:nvSpPr>
        <p:spPr bwMode="auto">
          <a:xfrm>
            <a:off x="1787984" y="3919817"/>
            <a:ext cx="1377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0</a:t>
            </a:r>
          </a:p>
        </p:txBody>
      </p:sp>
      <p:sp>
        <p:nvSpPr>
          <p:cNvPr id="18435" name="Rectangle 81">
            <a:extLst>
              <a:ext uri="{FF2B5EF4-FFF2-40B4-BE49-F238E27FC236}">
                <a16:creationId xmlns:a16="http://schemas.microsoft.com/office/drawing/2014/main" id="{C92A1239-8417-2F36-9A33-980E88F62FE5}"/>
              </a:ext>
            </a:extLst>
          </p:cNvPr>
          <p:cNvSpPr>
            <a:spLocks noChangeArrowheads="1"/>
          </p:cNvSpPr>
          <p:nvPr/>
        </p:nvSpPr>
        <p:spPr bwMode="auto">
          <a:xfrm>
            <a:off x="2370116" y="3919817"/>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a:t>
            </a:r>
          </a:p>
        </p:txBody>
      </p:sp>
      <p:sp>
        <p:nvSpPr>
          <p:cNvPr id="18436" name="Rectangle 82">
            <a:extLst>
              <a:ext uri="{FF2B5EF4-FFF2-40B4-BE49-F238E27FC236}">
                <a16:creationId xmlns:a16="http://schemas.microsoft.com/office/drawing/2014/main" id="{1BC245F0-0C55-3A22-1230-A03A2C36B4B6}"/>
              </a:ext>
            </a:extLst>
          </p:cNvPr>
          <p:cNvSpPr>
            <a:spLocks noChangeArrowheads="1"/>
          </p:cNvSpPr>
          <p:nvPr/>
        </p:nvSpPr>
        <p:spPr bwMode="auto">
          <a:xfrm>
            <a:off x="2886755" y="391981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12</a:t>
            </a:r>
          </a:p>
        </p:txBody>
      </p:sp>
      <p:sp>
        <p:nvSpPr>
          <p:cNvPr id="18437" name="Rectangle 83">
            <a:extLst>
              <a:ext uri="{FF2B5EF4-FFF2-40B4-BE49-F238E27FC236}">
                <a16:creationId xmlns:a16="http://schemas.microsoft.com/office/drawing/2014/main" id="{E05FE2D1-9CE8-8BC3-7928-A86866949B24}"/>
              </a:ext>
            </a:extLst>
          </p:cNvPr>
          <p:cNvSpPr>
            <a:spLocks noChangeArrowheads="1"/>
          </p:cNvSpPr>
          <p:nvPr/>
        </p:nvSpPr>
        <p:spPr bwMode="auto">
          <a:xfrm>
            <a:off x="3443902" y="391981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18</a:t>
            </a:r>
          </a:p>
        </p:txBody>
      </p:sp>
      <p:sp>
        <p:nvSpPr>
          <p:cNvPr id="18438" name="Rectangle 84">
            <a:extLst>
              <a:ext uri="{FF2B5EF4-FFF2-40B4-BE49-F238E27FC236}">
                <a16:creationId xmlns:a16="http://schemas.microsoft.com/office/drawing/2014/main" id="{5AE18FEF-A975-6A60-AF73-3CCF0D619769}"/>
              </a:ext>
            </a:extLst>
          </p:cNvPr>
          <p:cNvSpPr>
            <a:spLocks noChangeArrowheads="1"/>
          </p:cNvSpPr>
          <p:nvPr/>
        </p:nvSpPr>
        <p:spPr bwMode="auto">
          <a:xfrm>
            <a:off x="4001049" y="391981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24</a:t>
            </a:r>
          </a:p>
        </p:txBody>
      </p:sp>
      <p:sp>
        <p:nvSpPr>
          <p:cNvPr id="18439" name="Rectangle 85">
            <a:extLst>
              <a:ext uri="{FF2B5EF4-FFF2-40B4-BE49-F238E27FC236}">
                <a16:creationId xmlns:a16="http://schemas.microsoft.com/office/drawing/2014/main" id="{F8CFA7DA-EDF0-379A-05C0-03EC2C97D87F}"/>
              </a:ext>
            </a:extLst>
          </p:cNvPr>
          <p:cNvSpPr>
            <a:spLocks noChangeArrowheads="1"/>
          </p:cNvSpPr>
          <p:nvPr/>
        </p:nvSpPr>
        <p:spPr bwMode="auto">
          <a:xfrm>
            <a:off x="4558196" y="391981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30</a:t>
            </a:r>
          </a:p>
        </p:txBody>
      </p:sp>
      <p:sp>
        <p:nvSpPr>
          <p:cNvPr id="18440" name="Rectangle 86">
            <a:extLst>
              <a:ext uri="{FF2B5EF4-FFF2-40B4-BE49-F238E27FC236}">
                <a16:creationId xmlns:a16="http://schemas.microsoft.com/office/drawing/2014/main" id="{B3462CE8-DAA1-2E91-1D89-835B7F8EF9D5}"/>
              </a:ext>
            </a:extLst>
          </p:cNvPr>
          <p:cNvSpPr>
            <a:spLocks noChangeArrowheads="1"/>
          </p:cNvSpPr>
          <p:nvPr/>
        </p:nvSpPr>
        <p:spPr bwMode="auto">
          <a:xfrm>
            <a:off x="5115343" y="391981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36</a:t>
            </a:r>
          </a:p>
        </p:txBody>
      </p:sp>
      <p:sp>
        <p:nvSpPr>
          <p:cNvPr id="18441" name="Line 39">
            <a:extLst>
              <a:ext uri="{FF2B5EF4-FFF2-40B4-BE49-F238E27FC236}">
                <a16:creationId xmlns:a16="http://schemas.microsoft.com/office/drawing/2014/main" id="{A95C843D-AEB9-3071-86C6-492B3D85B1B1}"/>
              </a:ext>
            </a:extLst>
          </p:cNvPr>
          <p:cNvSpPr>
            <a:spLocks noChangeShapeType="1"/>
          </p:cNvSpPr>
          <p:nvPr/>
        </p:nvSpPr>
        <p:spPr bwMode="auto">
          <a:xfrm>
            <a:off x="6313901" y="3860397"/>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2" name="Line 40">
            <a:extLst>
              <a:ext uri="{FF2B5EF4-FFF2-40B4-BE49-F238E27FC236}">
                <a16:creationId xmlns:a16="http://schemas.microsoft.com/office/drawing/2014/main" id="{1EB548C0-AA98-DD7B-1A11-809DDE75FD11}"/>
              </a:ext>
            </a:extLst>
          </p:cNvPr>
          <p:cNvSpPr>
            <a:spLocks noChangeShapeType="1"/>
          </p:cNvSpPr>
          <p:nvPr/>
        </p:nvSpPr>
        <p:spPr bwMode="auto">
          <a:xfrm>
            <a:off x="7427686" y="3860397"/>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3" name="Rectangle 87">
            <a:extLst>
              <a:ext uri="{FF2B5EF4-FFF2-40B4-BE49-F238E27FC236}">
                <a16:creationId xmlns:a16="http://schemas.microsoft.com/office/drawing/2014/main" id="{6265976F-2F5B-72ED-486B-C145F7B5F9DC}"/>
              </a:ext>
            </a:extLst>
          </p:cNvPr>
          <p:cNvSpPr>
            <a:spLocks noChangeArrowheads="1"/>
          </p:cNvSpPr>
          <p:nvPr/>
        </p:nvSpPr>
        <p:spPr bwMode="auto">
          <a:xfrm>
            <a:off x="6226462" y="391981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48</a:t>
            </a:r>
          </a:p>
        </p:txBody>
      </p:sp>
      <p:sp>
        <p:nvSpPr>
          <p:cNvPr id="18444" name="Rectangle 88">
            <a:extLst>
              <a:ext uri="{FF2B5EF4-FFF2-40B4-BE49-F238E27FC236}">
                <a16:creationId xmlns:a16="http://schemas.microsoft.com/office/drawing/2014/main" id="{1E9CB7C1-804B-EE67-E061-9D24FCC24420}"/>
              </a:ext>
            </a:extLst>
          </p:cNvPr>
          <p:cNvSpPr>
            <a:spLocks noChangeArrowheads="1"/>
          </p:cNvSpPr>
          <p:nvPr/>
        </p:nvSpPr>
        <p:spPr bwMode="auto">
          <a:xfrm>
            <a:off x="7340753" y="391981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60</a:t>
            </a:r>
          </a:p>
        </p:txBody>
      </p:sp>
      <p:sp>
        <p:nvSpPr>
          <p:cNvPr id="18462" name="Line 39">
            <a:extLst>
              <a:ext uri="{FF2B5EF4-FFF2-40B4-BE49-F238E27FC236}">
                <a16:creationId xmlns:a16="http://schemas.microsoft.com/office/drawing/2014/main" id="{A95B1ED7-0B1D-5EFC-3382-DC15EF2EA2A6}"/>
              </a:ext>
            </a:extLst>
          </p:cNvPr>
          <p:cNvSpPr>
            <a:spLocks noChangeShapeType="1"/>
          </p:cNvSpPr>
          <p:nvPr/>
        </p:nvSpPr>
        <p:spPr bwMode="auto">
          <a:xfrm>
            <a:off x="5757011" y="3860397"/>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3" name="Line 40">
            <a:extLst>
              <a:ext uri="{FF2B5EF4-FFF2-40B4-BE49-F238E27FC236}">
                <a16:creationId xmlns:a16="http://schemas.microsoft.com/office/drawing/2014/main" id="{219B4E9A-9AB7-5B36-9CB3-09295F2AAA0C}"/>
              </a:ext>
            </a:extLst>
          </p:cNvPr>
          <p:cNvSpPr>
            <a:spLocks noChangeShapeType="1"/>
          </p:cNvSpPr>
          <p:nvPr/>
        </p:nvSpPr>
        <p:spPr bwMode="auto">
          <a:xfrm>
            <a:off x="6870791" y="3860397"/>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4" name="Rectangle 87">
            <a:extLst>
              <a:ext uri="{FF2B5EF4-FFF2-40B4-BE49-F238E27FC236}">
                <a16:creationId xmlns:a16="http://schemas.microsoft.com/office/drawing/2014/main" id="{AAF63ADA-6CB8-5138-AC04-4CFFE86F1C05}"/>
              </a:ext>
            </a:extLst>
          </p:cNvPr>
          <p:cNvSpPr>
            <a:spLocks noChangeArrowheads="1"/>
          </p:cNvSpPr>
          <p:nvPr/>
        </p:nvSpPr>
        <p:spPr bwMode="auto">
          <a:xfrm>
            <a:off x="5672490" y="391981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42</a:t>
            </a:r>
          </a:p>
        </p:txBody>
      </p:sp>
      <p:sp>
        <p:nvSpPr>
          <p:cNvPr id="18465" name="Rectangle 88">
            <a:extLst>
              <a:ext uri="{FF2B5EF4-FFF2-40B4-BE49-F238E27FC236}">
                <a16:creationId xmlns:a16="http://schemas.microsoft.com/office/drawing/2014/main" id="{7B882473-E9B5-F596-0806-9812AA7471D1}"/>
              </a:ext>
            </a:extLst>
          </p:cNvPr>
          <p:cNvSpPr>
            <a:spLocks noChangeArrowheads="1"/>
          </p:cNvSpPr>
          <p:nvPr/>
        </p:nvSpPr>
        <p:spPr bwMode="auto">
          <a:xfrm>
            <a:off x="6783609" y="391981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54</a:t>
            </a:r>
          </a:p>
        </p:txBody>
      </p:sp>
      <p:grpSp>
        <p:nvGrpSpPr>
          <p:cNvPr id="5" name="Group 4">
            <a:extLst>
              <a:ext uri="{FF2B5EF4-FFF2-40B4-BE49-F238E27FC236}">
                <a16:creationId xmlns:a16="http://schemas.microsoft.com/office/drawing/2014/main" id="{864C38EE-4093-B479-2909-7C31328296D8}"/>
              </a:ext>
            </a:extLst>
          </p:cNvPr>
          <p:cNvGrpSpPr/>
          <p:nvPr/>
        </p:nvGrpSpPr>
        <p:grpSpPr>
          <a:xfrm>
            <a:off x="2000362" y="795124"/>
            <a:ext cx="1698597" cy="276999"/>
            <a:chOff x="2097006" y="928938"/>
            <a:chExt cx="1698597" cy="276999"/>
          </a:xfrm>
        </p:grpSpPr>
        <p:sp>
          <p:nvSpPr>
            <p:cNvPr id="25" name="Text Box 21">
              <a:extLst>
                <a:ext uri="{FF2B5EF4-FFF2-40B4-BE49-F238E27FC236}">
                  <a16:creationId xmlns:a16="http://schemas.microsoft.com/office/drawing/2014/main" id="{CACD905D-06FB-69F2-44F9-59FEF4392106}"/>
                </a:ext>
              </a:extLst>
            </p:cNvPr>
            <p:cNvSpPr txBox="1">
              <a:spLocks noChangeArrowheads="1"/>
            </p:cNvSpPr>
            <p:nvPr/>
          </p:nvSpPr>
          <p:spPr bwMode="auto">
            <a:xfrm>
              <a:off x="2376625" y="928938"/>
              <a:ext cx="1418978" cy="276999"/>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MitraClip + GDMT</a:t>
              </a:r>
            </a:p>
          </p:txBody>
        </p:sp>
        <p:sp>
          <p:nvSpPr>
            <p:cNvPr id="29" name="Line 23">
              <a:extLst>
                <a:ext uri="{FF2B5EF4-FFF2-40B4-BE49-F238E27FC236}">
                  <a16:creationId xmlns:a16="http://schemas.microsoft.com/office/drawing/2014/main" id="{F7A5C664-82AA-22D6-348C-F13A32C22526}"/>
                </a:ext>
              </a:extLst>
            </p:cNvPr>
            <p:cNvSpPr>
              <a:spLocks noChangeShapeType="1"/>
            </p:cNvSpPr>
            <p:nvPr/>
          </p:nvSpPr>
          <p:spPr bwMode="auto">
            <a:xfrm>
              <a:off x="2097006" y="1067437"/>
              <a:ext cx="290106"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grpSp>
        <p:nvGrpSpPr>
          <p:cNvPr id="30" name="Group 29">
            <a:extLst>
              <a:ext uri="{FF2B5EF4-FFF2-40B4-BE49-F238E27FC236}">
                <a16:creationId xmlns:a16="http://schemas.microsoft.com/office/drawing/2014/main" id="{12F3C507-A89A-08AE-320E-45FA3E1DB678}"/>
              </a:ext>
            </a:extLst>
          </p:cNvPr>
          <p:cNvGrpSpPr/>
          <p:nvPr/>
        </p:nvGrpSpPr>
        <p:grpSpPr>
          <a:xfrm>
            <a:off x="2000362" y="1010299"/>
            <a:ext cx="2503904" cy="276999"/>
            <a:chOff x="2097006" y="1177152"/>
            <a:chExt cx="2503904" cy="276999"/>
          </a:xfrm>
        </p:grpSpPr>
        <p:sp>
          <p:nvSpPr>
            <p:cNvPr id="31" name="Text Box 22">
              <a:extLst>
                <a:ext uri="{FF2B5EF4-FFF2-40B4-BE49-F238E27FC236}">
                  <a16:creationId xmlns:a16="http://schemas.microsoft.com/office/drawing/2014/main" id="{9ABDD6BB-220D-0A94-1059-1F8617F506E2}"/>
                </a:ext>
              </a:extLst>
            </p:cNvPr>
            <p:cNvSpPr txBox="1">
              <a:spLocks noChangeArrowheads="1"/>
            </p:cNvSpPr>
            <p:nvPr/>
          </p:nvSpPr>
          <p:spPr bwMode="auto">
            <a:xfrm>
              <a:off x="2371966" y="1177152"/>
              <a:ext cx="2228944" cy="276999"/>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 without MitraClip</a:t>
              </a:r>
            </a:p>
          </p:txBody>
        </p:sp>
        <p:sp>
          <p:nvSpPr>
            <p:cNvPr id="32" name="Line 24">
              <a:extLst>
                <a:ext uri="{FF2B5EF4-FFF2-40B4-BE49-F238E27FC236}">
                  <a16:creationId xmlns:a16="http://schemas.microsoft.com/office/drawing/2014/main" id="{EA5FEA25-B4EB-56BA-61F7-3DCD2FE69690}"/>
                </a:ext>
              </a:extLst>
            </p:cNvPr>
            <p:cNvSpPr>
              <a:spLocks noChangeShapeType="1"/>
            </p:cNvSpPr>
            <p:nvPr/>
          </p:nvSpPr>
          <p:spPr bwMode="auto">
            <a:xfrm>
              <a:off x="2097006" y="1315651"/>
              <a:ext cx="290106" cy="0"/>
            </a:xfrm>
            <a:prstGeom prst="line">
              <a:avLst/>
            </a:prstGeom>
            <a:noFill/>
            <a:ln w="28575">
              <a:solidFill>
                <a:schemeClr val="bg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sp>
        <p:nvSpPr>
          <p:cNvPr id="33" name="Text Box 14">
            <a:extLst>
              <a:ext uri="{FF2B5EF4-FFF2-40B4-BE49-F238E27FC236}">
                <a16:creationId xmlns:a16="http://schemas.microsoft.com/office/drawing/2014/main" id="{B8049C53-73F4-FDA8-5870-9FF31A2FEBBE}"/>
              </a:ext>
            </a:extLst>
          </p:cNvPr>
          <p:cNvSpPr txBox="1">
            <a:spLocks noChangeArrowheads="1"/>
          </p:cNvSpPr>
          <p:nvPr/>
        </p:nvSpPr>
        <p:spPr bwMode="auto">
          <a:xfrm>
            <a:off x="477313" y="4310851"/>
            <a:ext cx="116231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No. at Risk:</a:t>
            </a:r>
          </a:p>
        </p:txBody>
      </p:sp>
      <p:sp>
        <p:nvSpPr>
          <p:cNvPr id="36" name="Text Box 15">
            <a:extLst>
              <a:ext uri="{FF2B5EF4-FFF2-40B4-BE49-F238E27FC236}">
                <a16:creationId xmlns:a16="http://schemas.microsoft.com/office/drawing/2014/main" id="{3DCB5F39-9B74-1E9C-FAC1-FBB50AD94358}"/>
              </a:ext>
            </a:extLst>
          </p:cNvPr>
          <p:cNvSpPr txBox="1">
            <a:spLocks noChangeArrowheads="1"/>
          </p:cNvSpPr>
          <p:nvPr/>
        </p:nvSpPr>
        <p:spPr bwMode="auto">
          <a:xfrm>
            <a:off x="685238" y="4466605"/>
            <a:ext cx="954386"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MitraClip</a:t>
            </a:r>
          </a:p>
        </p:txBody>
      </p:sp>
      <p:sp>
        <p:nvSpPr>
          <p:cNvPr id="37" name="Text Box 65">
            <a:extLst>
              <a:ext uri="{FF2B5EF4-FFF2-40B4-BE49-F238E27FC236}">
                <a16:creationId xmlns:a16="http://schemas.microsoft.com/office/drawing/2014/main" id="{96AF600D-513F-4CD1-1E37-32693CC38219}"/>
              </a:ext>
            </a:extLst>
          </p:cNvPr>
          <p:cNvSpPr txBox="1">
            <a:spLocks noChangeArrowheads="1"/>
          </p:cNvSpPr>
          <p:nvPr/>
        </p:nvSpPr>
        <p:spPr bwMode="auto">
          <a:xfrm>
            <a:off x="1552344" y="4466605"/>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302</a:t>
            </a:r>
          </a:p>
        </p:txBody>
      </p:sp>
      <p:sp>
        <p:nvSpPr>
          <p:cNvPr id="38" name="Text Box 67">
            <a:extLst>
              <a:ext uri="{FF2B5EF4-FFF2-40B4-BE49-F238E27FC236}">
                <a16:creationId xmlns:a16="http://schemas.microsoft.com/office/drawing/2014/main" id="{DB007CC9-183C-3F36-29DC-CEB2F911D2B4}"/>
              </a:ext>
            </a:extLst>
          </p:cNvPr>
          <p:cNvSpPr txBox="1">
            <a:spLocks noChangeArrowheads="1"/>
          </p:cNvSpPr>
          <p:nvPr/>
        </p:nvSpPr>
        <p:spPr bwMode="auto">
          <a:xfrm>
            <a:off x="2237232" y="446660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236</a:t>
            </a:r>
          </a:p>
        </p:txBody>
      </p:sp>
      <p:sp>
        <p:nvSpPr>
          <p:cNvPr id="39" name="Text Box 69">
            <a:extLst>
              <a:ext uri="{FF2B5EF4-FFF2-40B4-BE49-F238E27FC236}">
                <a16:creationId xmlns:a16="http://schemas.microsoft.com/office/drawing/2014/main" id="{BCDF99AA-5B10-61C2-2A7F-50A56B8B96B0}"/>
              </a:ext>
            </a:extLst>
          </p:cNvPr>
          <p:cNvSpPr txBox="1">
            <a:spLocks noChangeArrowheads="1"/>
          </p:cNvSpPr>
          <p:nvPr/>
        </p:nvSpPr>
        <p:spPr bwMode="auto">
          <a:xfrm>
            <a:off x="2792279" y="446660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194</a:t>
            </a:r>
          </a:p>
        </p:txBody>
      </p:sp>
      <p:sp>
        <p:nvSpPr>
          <p:cNvPr id="41" name="Text Box 73">
            <a:extLst>
              <a:ext uri="{FF2B5EF4-FFF2-40B4-BE49-F238E27FC236}">
                <a16:creationId xmlns:a16="http://schemas.microsoft.com/office/drawing/2014/main" id="{A52BFC8C-B0D4-9728-9DF4-976CE560D3EE}"/>
              </a:ext>
            </a:extLst>
          </p:cNvPr>
          <p:cNvSpPr txBox="1">
            <a:spLocks noChangeArrowheads="1"/>
          </p:cNvSpPr>
          <p:nvPr/>
        </p:nvSpPr>
        <p:spPr bwMode="auto">
          <a:xfrm>
            <a:off x="3907712" y="446660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158</a:t>
            </a:r>
          </a:p>
        </p:txBody>
      </p:sp>
      <p:sp>
        <p:nvSpPr>
          <p:cNvPr id="47" name="Text Box 71">
            <a:extLst>
              <a:ext uri="{FF2B5EF4-FFF2-40B4-BE49-F238E27FC236}">
                <a16:creationId xmlns:a16="http://schemas.microsoft.com/office/drawing/2014/main" id="{A5C64D4F-CD3D-17FD-CC6A-79BCD5D87014}"/>
              </a:ext>
            </a:extLst>
          </p:cNvPr>
          <p:cNvSpPr txBox="1">
            <a:spLocks noChangeArrowheads="1"/>
          </p:cNvSpPr>
          <p:nvPr/>
        </p:nvSpPr>
        <p:spPr bwMode="auto">
          <a:xfrm>
            <a:off x="7281276" y="4471522"/>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52</a:t>
            </a:r>
          </a:p>
        </p:txBody>
      </p:sp>
      <p:sp>
        <p:nvSpPr>
          <p:cNvPr id="49" name="Text Box 71">
            <a:extLst>
              <a:ext uri="{FF2B5EF4-FFF2-40B4-BE49-F238E27FC236}">
                <a16:creationId xmlns:a16="http://schemas.microsoft.com/office/drawing/2014/main" id="{546343AC-BFFA-B88E-AE4E-56389A688AF1}"/>
              </a:ext>
            </a:extLst>
          </p:cNvPr>
          <p:cNvSpPr txBox="1">
            <a:spLocks noChangeArrowheads="1"/>
          </p:cNvSpPr>
          <p:nvPr/>
        </p:nvSpPr>
        <p:spPr bwMode="auto">
          <a:xfrm>
            <a:off x="6168161" y="4471522"/>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93</a:t>
            </a:r>
          </a:p>
        </p:txBody>
      </p:sp>
      <p:sp>
        <p:nvSpPr>
          <p:cNvPr id="50" name="Text Box 69">
            <a:extLst>
              <a:ext uri="{FF2B5EF4-FFF2-40B4-BE49-F238E27FC236}">
                <a16:creationId xmlns:a16="http://schemas.microsoft.com/office/drawing/2014/main" id="{D36FFE24-7D7F-6376-8643-69EA24FA6B80}"/>
              </a:ext>
            </a:extLst>
          </p:cNvPr>
          <p:cNvSpPr txBox="1">
            <a:spLocks noChangeArrowheads="1"/>
          </p:cNvSpPr>
          <p:nvPr/>
        </p:nvSpPr>
        <p:spPr bwMode="auto">
          <a:xfrm>
            <a:off x="5021182" y="4471522"/>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118</a:t>
            </a:r>
          </a:p>
        </p:txBody>
      </p:sp>
      <p:sp>
        <p:nvSpPr>
          <p:cNvPr id="52" name="Text Box 17">
            <a:extLst>
              <a:ext uri="{FF2B5EF4-FFF2-40B4-BE49-F238E27FC236}">
                <a16:creationId xmlns:a16="http://schemas.microsoft.com/office/drawing/2014/main" id="{3782DC4A-3E23-9B8C-65B6-6237EE79661A}"/>
              </a:ext>
            </a:extLst>
          </p:cNvPr>
          <p:cNvSpPr txBox="1">
            <a:spLocks noChangeArrowheads="1"/>
          </p:cNvSpPr>
          <p:nvPr/>
        </p:nvSpPr>
        <p:spPr bwMode="auto">
          <a:xfrm>
            <a:off x="364916" y="4628217"/>
            <a:ext cx="1274708"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GDMT without MitraClip</a:t>
            </a:r>
          </a:p>
        </p:txBody>
      </p:sp>
      <p:sp>
        <p:nvSpPr>
          <p:cNvPr id="53" name="Text Box 65">
            <a:extLst>
              <a:ext uri="{FF2B5EF4-FFF2-40B4-BE49-F238E27FC236}">
                <a16:creationId xmlns:a16="http://schemas.microsoft.com/office/drawing/2014/main" id="{4A52D4B3-7A8C-2A3F-0D6F-58FA85AAA0E1}"/>
              </a:ext>
            </a:extLst>
          </p:cNvPr>
          <p:cNvSpPr txBox="1">
            <a:spLocks noChangeArrowheads="1"/>
          </p:cNvSpPr>
          <p:nvPr/>
        </p:nvSpPr>
        <p:spPr bwMode="auto">
          <a:xfrm>
            <a:off x="1548360" y="4631189"/>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312</a:t>
            </a:r>
          </a:p>
        </p:txBody>
      </p:sp>
      <p:sp>
        <p:nvSpPr>
          <p:cNvPr id="54" name="Text Box 67">
            <a:extLst>
              <a:ext uri="{FF2B5EF4-FFF2-40B4-BE49-F238E27FC236}">
                <a16:creationId xmlns:a16="http://schemas.microsoft.com/office/drawing/2014/main" id="{021DD625-1018-2A56-A5B2-84E31F7B68AA}"/>
              </a:ext>
            </a:extLst>
          </p:cNvPr>
          <p:cNvSpPr txBox="1">
            <a:spLocks noChangeArrowheads="1"/>
          </p:cNvSpPr>
          <p:nvPr/>
        </p:nvSpPr>
        <p:spPr bwMode="auto">
          <a:xfrm>
            <a:off x="2237232" y="4631189"/>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205</a:t>
            </a:r>
          </a:p>
        </p:txBody>
      </p:sp>
      <p:sp>
        <p:nvSpPr>
          <p:cNvPr id="55" name="Text Box 69">
            <a:extLst>
              <a:ext uri="{FF2B5EF4-FFF2-40B4-BE49-F238E27FC236}">
                <a16:creationId xmlns:a16="http://schemas.microsoft.com/office/drawing/2014/main" id="{1F90DB57-2C53-4153-5FAC-B6530ED295A9}"/>
              </a:ext>
            </a:extLst>
          </p:cNvPr>
          <p:cNvSpPr txBox="1">
            <a:spLocks noChangeArrowheads="1"/>
          </p:cNvSpPr>
          <p:nvPr/>
        </p:nvSpPr>
        <p:spPr bwMode="auto">
          <a:xfrm>
            <a:off x="2792279" y="4631189"/>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156</a:t>
            </a:r>
          </a:p>
        </p:txBody>
      </p:sp>
      <p:sp>
        <p:nvSpPr>
          <p:cNvPr id="57" name="Text Box 73">
            <a:extLst>
              <a:ext uri="{FF2B5EF4-FFF2-40B4-BE49-F238E27FC236}">
                <a16:creationId xmlns:a16="http://schemas.microsoft.com/office/drawing/2014/main" id="{4DE79597-FDCD-A75C-18FA-3E8470925302}"/>
              </a:ext>
            </a:extLst>
          </p:cNvPr>
          <p:cNvSpPr txBox="1">
            <a:spLocks noChangeArrowheads="1"/>
          </p:cNvSpPr>
          <p:nvPr/>
        </p:nvSpPr>
        <p:spPr bwMode="auto">
          <a:xfrm>
            <a:off x="3936565" y="4631189"/>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93</a:t>
            </a:r>
          </a:p>
        </p:txBody>
      </p:sp>
      <p:sp>
        <p:nvSpPr>
          <p:cNvPr id="61" name="Text Box 71">
            <a:extLst>
              <a:ext uri="{FF2B5EF4-FFF2-40B4-BE49-F238E27FC236}">
                <a16:creationId xmlns:a16="http://schemas.microsoft.com/office/drawing/2014/main" id="{E13CDCF1-627C-2C8F-78E1-42A233E0028F}"/>
              </a:ext>
            </a:extLst>
          </p:cNvPr>
          <p:cNvSpPr txBox="1">
            <a:spLocks noChangeArrowheads="1"/>
          </p:cNvSpPr>
          <p:nvPr/>
        </p:nvSpPr>
        <p:spPr bwMode="auto">
          <a:xfrm>
            <a:off x="7277295" y="4636106"/>
            <a:ext cx="300082"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16</a:t>
            </a:r>
          </a:p>
        </p:txBody>
      </p:sp>
      <p:sp>
        <p:nvSpPr>
          <p:cNvPr id="62" name="Text Box 69">
            <a:extLst>
              <a:ext uri="{FF2B5EF4-FFF2-40B4-BE49-F238E27FC236}">
                <a16:creationId xmlns:a16="http://schemas.microsoft.com/office/drawing/2014/main" id="{12C2B94C-1921-1F4D-5815-CDA48B1A5FB9}"/>
              </a:ext>
            </a:extLst>
          </p:cNvPr>
          <p:cNvSpPr txBox="1">
            <a:spLocks noChangeArrowheads="1"/>
          </p:cNvSpPr>
          <p:nvPr/>
        </p:nvSpPr>
        <p:spPr bwMode="auto">
          <a:xfrm>
            <a:off x="5050036" y="4636106"/>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40</a:t>
            </a:r>
          </a:p>
        </p:txBody>
      </p:sp>
      <p:sp>
        <p:nvSpPr>
          <p:cNvPr id="63" name="Text Box 71">
            <a:extLst>
              <a:ext uri="{FF2B5EF4-FFF2-40B4-BE49-F238E27FC236}">
                <a16:creationId xmlns:a16="http://schemas.microsoft.com/office/drawing/2014/main" id="{7F2E7F04-7548-4F53-03C3-906448676F75}"/>
              </a:ext>
            </a:extLst>
          </p:cNvPr>
          <p:cNvSpPr txBox="1">
            <a:spLocks noChangeArrowheads="1"/>
          </p:cNvSpPr>
          <p:nvPr/>
        </p:nvSpPr>
        <p:spPr bwMode="auto">
          <a:xfrm>
            <a:off x="6168160" y="4636106"/>
            <a:ext cx="300082"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32</a:t>
            </a:r>
          </a:p>
        </p:txBody>
      </p:sp>
      <p:grpSp>
        <p:nvGrpSpPr>
          <p:cNvPr id="18474" name="Group 18473">
            <a:extLst>
              <a:ext uri="{FF2B5EF4-FFF2-40B4-BE49-F238E27FC236}">
                <a16:creationId xmlns:a16="http://schemas.microsoft.com/office/drawing/2014/main" id="{7576C259-D57B-0C58-907C-448EDB65BD17}"/>
              </a:ext>
            </a:extLst>
          </p:cNvPr>
          <p:cNvGrpSpPr/>
          <p:nvPr/>
        </p:nvGrpSpPr>
        <p:grpSpPr>
          <a:xfrm>
            <a:off x="2000362" y="1225475"/>
            <a:ext cx="2325971" cy="276999"/>
            <a:chOff x="2097006" y="1177152"/>
            <a:chExt cx="2325971" cy="276999"/>
          </a:xfrm>
        </p:grpSpPr>
        <p:sp>
          <p:nvSpPr>
            <p:cNvPr id="18475" name="Text Box 22">
              <a:extLst>
                <a:ext uri="{FF2B5EF4-FFF2-40B4-BE49-F238E27FC236}">
                  <a16:creationId xmlns:a16="http://schemas.microsoft.com/office/drawing/2014/main" id="{1D87997D-8DA4-A2EB-F389-A0E7C04BB6A9}"/>
                </a:ext>
              </a:extLst>
            </p:cNvPr>
            <p:cNvSpPr txBox="1">
              <a:spLocks noChangeArrowheads="1"/>
            </p:cNvSpPr>
            <p:nvPr/>
          </p:nvSpPr>
          <p:spPr bwMode="auto">
            <a:xfrm>
              <a:off x="2371966" y="1177152"/>
              <a:ext cx="2051011" cy="276999"/>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 after MitraClip</a:t>
              </a:r>
            </a:p>
          </p:txBody>
        </p:sp>
        <p:sp>
          <p:nvSpPr>
            <p:cNvPr id="18476" name="Line 24">
              <a:extLst>
                <a:ext uri="{FF2B5EF4-FFF2-40B4-BE49-F238E27FC236}">
                  <a16:creationId xmlns:a16="http://schemas.microsoft.com/office/drawing/2014/main" id="{4EC0EB6B-F495-13D4-158A-682B8E854488}"/>
                </a:ext>
              </a:extLst>
            </p:cNvPr>
            <p:cNvSpPr>
              <a:spLocks noChangeShapeType="1"/>
            </p:cNvSpPr>
            <p:nvPr/>
          </p:nvSpPr>
          <p:spPr bwMode="auto">
            <a:xfrm>
              <a:off x="2097006" y="1315651"/>
              <a:ext cx="290106" cy="0"/>
            </a:xfrm>
            <a:prstGeom prst="line">
              <a:avLst/>
            </a:pr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sp>
        <p:nvSpPr>
          <p:cNvPr id="18478" name="Text Box 17">
            <a:extLst>
              <a:ext uri="{FF2B5EF4-FFF2-40B4-BE49-F238E27FC236}">
                <a16:creationId xmlns:a16="http://schemas.microsoft.com/office/drawing/2014/main" id="{B3B01D55-2C34-74C4-E106-0071D0057B99}"/>
              </a:ext>
            </a:extLst>
          </p:cNvPr>
          <p:cNvSpPr txBox="1">
            <a:spLocks noChangeArrowheads="1"/>
          </p:cNvSpPr>
          <p:nvPr/>
        </p:nvSpPr>
        <p:spPr bwMode="auto">
          <a:xfrm>
            <a:off x="485141" y="4792802"/>
            <a:ext cx="11544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GDMT after MitraClip</a:t>
            </a:r>
          </a:p>
        </p:txBody>
      </p:sp>
      <p:sp>
        <p:nvSpPr>
          <p:cNvPr id="18479" name="Text Box 65">
            <a:extLst>
              <a:ext uri="{FF2B5EF4-FFF2-40B4-BE49-F238E27FC236}">
                <a16:creationId xmlns:a16="http://schemas.microsoft.com/office/drawing/2014/main" id="{93681BCC-6FDD-BA7B-BFB6-6CAF1AC973EB}"/>
              </a:ext>
            </a:extLst>
          </p:cNvPr>
          <p:cNvSpPr txBox="1">
            <a:spLocks noChangeArrowheads="1"/>
          </p:cNvSpPr>
          <p:nvPr/>
        </p:nvSpPr>
        <p:spPr bwMode="auto">
          <a:xfrm>
            <a:off x="1688377" y="4795774"/>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67</a:t>
            </a:r>
          </a:p>
        </p:txBody>
      </p:sp>
      <p:sp>
        <p:nvSpPr>
          <p:cNvPr id="18480" name="Text Box 67">
            <a:extLst>
              <a:ext uri="{FF2B5EF4-FFF2-40B4-BE49-F238E27FC236}">
                <a16:creationId xmlns:a16="http://schemas.microsoft.com/office/drawing/2014/main" id="{F54E71EB-EDF7-56D8-336A-E5941497E552}"/>
              </a:ext>
            </a:extLst>
          </p:cNvPr>
          <p:cNvSpPr txBox="1">
            <a:spLocks noChangeArrowheads="1"/>
          </p:cNvSpPr>
          <p:nvPr/>
        </p:nvSpPr>
        <p:spPr bwMode="auto">
          <a:xfrm>
            <a:off x="2266086" y="4795774"/>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56</a:t>
            </a:r>
          </a:p>
        </p:txBody>
      </p:sp>
      <p:sp>
        <p:nvSpPr>
          <p:cNvPr id="18481" name="Text Box 69">
            <a:extLst>
              <a:ext uri="{FF2B5EF4-FFF2-40B4-BE49-F238E27FC236}">
                <a16:creationId xmlns:a16="http://schemas.microsoft.com/office/drawing/2014/main" id="{8BD93BF9-74B5-59B0-3A00-A8872BD3592C}"/>
              </a:ext>
            </a:extLst>
          </p:cNvPr>
          <p:cNvSpPr txBox="1">
            <a:spLocks noChangeArrowheads="1"/>
          </p:cNvSpPr>
          <p:nvPr/>
        </p:nvSpPr>
        <p:spPr bwMode="auto">
          <a:xfrm>
            <a:off x="2821132" y="4795774"/>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42</a:t>
            </a:r>
          </a:p>
        </p:txBody>
      </p:sp>
      <p:sp>
        <p:nvSpPr>
          <p:cNvPr id="18483" name="Text Box 73">
            <a:extLst>
              <a:ext uri="{FF2B5EF4-FFF2-40B4-BE49-F238E27FC236}">
                <a16:creationId xmlns:a16="http://schemas.microsoft.com/office/drawing/2014/main" id="{C19D7239-87EB-2A85-E597-D8C93AB5297C}"/>
              </a:ext>
            </a:extLst>
          </p:cNvPr>
          <p:cNvSpPr txBox="1">
            <a:spLocks noChangeArrowheads="1"/>
          </p:cNvSpPr>
          <p:nvPr/>
        </p:nvSpPr>
        <p:spPr bwMode="auto">
          <a:xfrm>
            <a:off x="3936564" y="4795774"/>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30</a:t>
            </a:r>
          </a:p>
        </p:txBody>
      </p:sp>
      <p:sp>
        <p:nvSpPr>
          <p:cNvPr id="18487" name="Text Box 71">
            <a:extLst>
              <a:ext uri="{FF2B5EF4-FFF2-40B4-BE49-F238E27FC236}">
                <a16:creationId xmlns:a16="http://schemas.microsoft.com/office/drawing/2014/main" id="{940AE839-57F5-C7A3-2CED-F6FA4F3617D3}"/>
              </a:ext>
            </a:extLst>
          </p:cNvPr>
          <p:cNvSpPr txBox="1">
            <a:spLocks noChangeArrowheads="1"/>
          </p:cNvSpPr>
          <p:nvPr/>
        </p:nvSpPr>
        <p:spPr bwMode="auto">
          <a:xfrm>
            <a:off x="7318171" y="4800691"/>
            <a:ext cx="218330"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a:t>
            </a:r>
          </a:p>
        </p:txBody>
      </p:sp>
      <p:sp>
        <p:nvSpPr>
          <p:cNvPr id="18488" name="Text Box 69">
            <a:extLst>
              <a:ext uri="{FF2B5EF4-FFF2-40B4-BE49-F238E27FC236}">
                <a16:creationId xmlns:a16="http://schemas.microsoft.com/office/drawing/2014/main" id="{D52C8A55-A342-AD8F-ABB2-02B013B519D7}"/>
              </a:ext>
            </a:extLst>
          </p:cNvPr>
          <p:cNvSpPr txBox="1">
            <a:spLocks noChangeArrowheads="1"/>
          </p:cNvSpPr>
          <p:nvPr/>
        </p:nvSpPr>
        <p:spPr bwMode="auto">
          <a:xfrm>
            <a:off x="5078889" y="4800691"/>
            <a:ext cx="242375"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a:t>
            </a:r>
          </a:p>
        </p:txBody>
      </p:sp>
      <p:sp>
        <p:nvSpPr>
          <p:cNvPr id="18489" name="Text Box 71">
            <a:extLst>
              <a:ext uri="{FF2B5EF4-FFF2-40B4-BE49-F238E27FC236}">
                <a16:creationId xmlns:a16="http://schemas.microsoft.com/office/drawing/2014/main" id="{A2E4E0FC-FD8B-370D-1540-D6B565AD18F1}"/>
              </a:ext>
            </a:extLst>
          </p:cNvPr>
          <p:cNvSpPr txBox="1">
            <a:spLocks noChangeArrowheads="1"/>
          </p:cNvSpPr>
          <p:nvPr/>
        </p:nvSpPr>
        <p:spPr bwMode="auto">
          <a:xfrm>
            <a:off x="6209036" y="4800691"/>
            <a:ext cx="218330"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a:t>
            </a:r>
          </a:p>
        </p:txBody>
      </p:sp>
      <p:grpSp>
        <p:nvGrpSpPr>
          <p:cNvPr id="68" name="Group 67">
            <a:extLst>
              <a:ext uri="{FF2B5EF4-FFF2-40B4-BE49-F238E27FC236}">
                <a16:creationId xmlns:a16="http://schemas.microsoft.com/office/drawing/2014/main" id="{CB34D4B9-EF41-CC4C-D031-AA3504227352}"/>
              </a:ext>
            </a:extLst>
          </p:cNvPr>
          <p:cNvGrpSpPr/>
          <p:nvPr/>
        </p:nvGrpSpPr>
        <p:grpSpPr>
          <a:xfrm>
            <a:off x="1875224" y="1033769"/>
            <a:ext cx="5561595" cy="2782626"/>
            <a:chOff x="3952572" y="1102547"/>
            <a:chExt cx="4854575" cy="3716338"/>
          </a:xfrm>
        </p:grpSpPr>
        <p:sp>
          <p:nvSpPr>
            <p:cNvPr id="65" name="Freeform 54">
              <a:extLst>
                <a:ext uri="{FF2B5EF4-FFF2-40B4-BE49-F238E27FC236}">
                  <a16:creationId xmlns:a16="http://schemas.microsoft.com/office/drawing/2014/main" id="{4743C0FD-13EB-BCB6-5B83-DD0FD199C27A}"/>
                </a:ext>
              </a:extLst>
            </p:cNvPr>
            <p:cNvSpPr>
              <a:spLocks/>
            </p:cNvSpPr>
            <p:nvPr/>
          </p:nvSpPr>
          <p:spPr bwMode="auto">
            <a:xfrm>
              <a:off x="3952572" y="1831210"/>
              <a:ext cx="4854575" cy="2987675"/>
            </a:xfrm>
            <a:custGeom>
              <a:avLst/>
              <a:gdLst>
                <a:gd name="T0" fmla="*/ 2 w 574"/>
                <a:gd name="T1" fmla="*/ 343 h 353"/>
                <a:gd name="T2" fmla="*/ 4 w 574"/>
                <a:gd name="T3" fmla="*/ 337 h 353"/>
                <a:gd name="T4" fmla="*/ 6 w 574"/>
                <a:gd name="T5" fmla="*/ 332 h 353"/>
                <a:gd name="T6" fmla="*/ 9 w 574"/>
                <a:gd name="T7" fmla="*/ 328 h 353"/>
                <a:gd name="T8" fmla="*/ 13 w 574"/>
                <a:gd name="T9" fmla="*/ 321 h 353"/>
                <a:gd name="T10" fmla="*/ 18 w 574"/>
                <a:gd name="T11" fmla="*/ 316 h 353"/>
                <a:gd name="T12" fmla="*/ 23 w 574"/>
                <a:gd name="T13" fmla="*/ 312 h 353"/>
                <a:gd name="T14" fmla="*/ 27 w 574"/>
                <a:gd name="T15" fmla="*/ 305 h 353"/>
                <a:gd name="T16" fmla="*/ 28 w 574"/>
                <a:gd name="T17" fmla="*/ 297 h 353"/>
                <a:gd name="T18" fmla="*/ 31 w 574"/>
                <a:gd name="T19" fmla="*/ 294 h 353"/>
                <a:gd name="T20" fmla="*/ 33 w 574"/>
                <a:gd name="T21" fmla="*/ 288 h 353"/>
                <a:gd name="T22" fmla="*/ 39 w 574"/>
                <a:gd name="T23" fmla="*/ 283 h 353"/>
                <a:gd name="T24" fmla="*/ 44 w 574"/>
                <a:gd name="T25" fmla="*/ 275 h 353"/>
                <a:gd name="T26" fmla="*/ 48 w 574"/>
                <a:gd name="T27" fmla="*/ 267 h 353"/>
                <a:gd name="T28" fmla="*/ 53 w 574"/>
                <a:gd name="T29" fmla="*/ 260 h 353"/>
                <a:gd name="T30" fmla="*/ 59 w 574"/>
                <a:gd name="T31" fmla="*/ 254 h 353"/>
                <a:gd name="T32" fmla="*/ 61 w 574"/>
                <a:gd name="T33" fmla="*/ 247 h 353"/>
                <a:gd name="T34" fmla="*/ 67 w 574"/>
                <a:gd name="T35" fmla="*/ 241 h 353"/>
                <a:gd name="T36" fmla="*/ 71 w 574"/>
                <a:gd name="T37" fmla="*/ 231 h 353"/>
                <a:gd name="T38" fmla="*/ 76 w 574"/>
                <a:gd name="T39" fmla="*/ 225 h 353"/>
                <a:gd name="T40" fmla="*/ 83 w 574"/>
                <a:gd name="T41" fmla="*/ 218 h 353"/>
                <a:gd name="T42" fmla="*/ 93 w 574"/>
                <a:gd name="T43" fmla="*/ 213 h 353"/>
                <a:gd name="T44" fmla="*/ 95 w 574"/>
                <a:gd name="T45" fmla="*/ 209 h 353"/>
                <a:gd name="T46" fmla="*/ 105 w 574"/>
                <a:gd name="T47" fmla="*/ 201 h 353"/>
                <a:gd name="T48" fmla="*/ 107 w 574"/>
                <a:gd name="T49" fmla="*/ 194 h 353"/>
                <a:gd name="T50" fmla="*/ 115 w 574"/>
                <a:gd name="T51" fmla="*/ 191 h 353"/>
                <a:gd name="T52" fmla="*/ 121 w 574"/>
                <a:gd name="T53" fmla="*/ 183 h 353"/>
                <a:gd name="T54" fmla="*/ 134 w 574"/>
                <a:gd name="T55" fmla="*/ 178 h 353"/>
                <a:gd name="T56" fmla="*/ 139 w 574"/>
                <a:gd name="T57" fmla="*/ 171 h 353"/>
                <a:gd name="T58" fmla="*/ 155 w 574"/>
                <a:gd name="T59" fmla="*/ 166 h 353"/>
                <a:gd name="T60" fmla="*/ 164 w 574"/>
                <a:gd name="T61" fmla="*/ 160 h 353"/>
                <a:gd name="T62" fmla="*/ 188 w 574"/>
                <a:gd name="T63" fmla="*/ 155 h 353"/>
                <a:gd name="T64" fmla="*/ 194 w 574"/>
                <a:gd name="T65" fmla="*/ 151 h 353"/>
                <a:gd name="T66" fmla="*/ 202 w 574"/>
                <a:gd name="T67" fmla="*/ 146 h 353"/>
                <a:gd name="T68" fmla="*/ 219 w 574"/>
                <a:gd name="T69" fmla="*/ 140 h 353"/>
                <a:gd name="T70" fmla="*/ 241 w 574"/>
                <a:gd name="T71" fmla="*/ 135 h 353"/>
                <a:gd name="T72" fmla="*/ 250 w 574"/>
                <a:gd name="T73" fmla="*/ 130 h 353"/>
                <a:gd name="T74" fmla="*/ 263 w 574"/>
                <a:gd name="T75" fmla="*/ 123 h 353"/>
                <a:gd name="T76" fmla="*/ 273 w 574"/>
                <a:gd name="T77" fmla="*/ 116 h 353"/>
                <a:gd name="T78" fmla="*/ 286 w 574"/>
                <a:gd name="T79" fmla="*/ 111 h 353"/>
                <a:gd name="T80" fmla="*/ 295 w 574"/>
                <a:gd name="T81" fmla="*/ 106 h 353"/>
                <a:gd name="T82" fmla="*/ 302 w 574"/>
                <a:gd name="T83" fmla="*/ 100 h 353"/>
                <a:gd name="T84" fmla="*/ 306 w 574"/>
                <a:gd name="T85" fmla="*/ 93 h 353"/>
                <a:gd name="T86" fmla="*/ 315 w 574"/>
                <a:gd name="T87" fmla="*/ 88 h 353"/>
                <a:gd name="T88" fmla="*/ 326 w 574"/>
                <a:gd name="T89" fmla="*/ 81 h 353"/>
                <a:gd name="T90" fmla="*/ 332 w 574"/>
                <a:gd name="T91" fmla="*/ 76 h 353"/>
                <a:gd name="T92" fmla="*/ 358 w 574"/>
                <a:gd name="T93" fmla="*/ 71 h 353"/>
                <a:gd name="T94" fmla="*/ 373 w 574"/>
                <a:gd name="T95" fmla="*/ 66 h 353"/>
                <a:gd name="T96" fmla="*/ 389 w 574"/>
                <a:gd name="T97" fmla="*/ 56 h 353"/>
                <a:gd name="T98" fmla="*/ 406 w 574"/>
                <a:gd name="T99" fmla="*/ 51 h 353"/>
                <a:gd name="T100" fmla="*/ 414 w 574"/>
                <a:gd name="T101" fmla="*/ 45 h 353"/>
                <a:gd name="T102" fmla="*/ 437 w 574"/>
                <a:gd name="T103" fmla="*/ 42 h 353"/>
                <a:gd name="T104" fmla="*/ 457 w 574"/>
                <a:gd name="T105" fmla="*/ 37 h 353"/>
                <a:gd name="T106" fmla="*/ 466 w 574"/>
                <a:gd name="T107" fmla="*/ 33 h 353"/>
                <a:gd name="T108" fmla="*/ 477 w 574"/>
                <a:gd name="T109" fmla="*/ 28 h 353"/>
                <a:gd name="T110" fmla="*/ 495 w 574"/>
                <a:gd name="T111" fmla="*/ 24 h 353"/>
                <a:gd name="T112" fmla="*/ 532 w 574"/>
                <a:gd name="T113" fmla="*/ 13 h 353"/>
                <a:gd name="T114" fmla="*/ 544 w 574"/>
                <a:gd name="T115" fmla="*/ 10 h 353"/>
                <a:gd name="T116" fmla="*/ 560 w 574"/>
                <a:gd name="T117" fmla="*/ 4 h 353"/>
                <a:gd name="T118" fmla="*/ 564 w 574"/>
                <a:gd name="T119" fmla="*/ 2 h 353"/>
                <a:gd name="T120" fmla="*/ 567 w 574"/>
                <a:gd name="T121" fmla="*/ 2 h 353"/>
                <a:gd name="T122" fmla="*/ 574 w 574"/>
                <a:gd name="T123"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4" h="353">
                  <a:moveTo>
                    <a:pt x="0" y="353"/>
                  </a:moveTo>
                  <a:lnTo>
                    <a:pt x="1" y="353"/>
                  </a:lnTo>
                  <a:lnTo>
                    <a:pt x="1" y="351"/>
                  </a:lnTo>
                  <a:lnTo>
                    <a:pt x="2" y="351"/>
                  </a:lnTo>
                  <a:lnTo>
                    <a:pt x="2" y="347"/>
                  </a:lnTo>
                  <a:lnTo>
                    <a:pt x="2" y="347"/>
                  </a:lnTo>
                  <a:lnTo>
                    <a:pt x="2" y="343"/>
                  </a:lnTo>
                  <a:lnTo>
                    <a:pt x="2" y="343"/>
                  </a:lnTo>
                  <a:lnTo>
                    <a:pt x="2" y="340"/>
                  </a:lnTo>
                  <a:lnTo>
                    <a:pt x="3" y="340"/>
                  </a:lnTo>
                  <a:lnTo>
                    <a:pt x="3" y="339"/>
                  </a:lnTo>
                  <a:lnTo>
                    <a:pt x="3" y="339"/>
                  </a:lnTo>
                  <a:lnTo>
                    <a:pt x="3" y="337"/>
                  </a:lnTo>
                  <a:lnTo>
                    <a:pt x="4" y="337"/>
                  </a:lnTo>
                  <a:lnTo>
                    <a:pt x="4" y="337"/>
                  </a:lnTo>
                  <a:lnTo>
                    <a:pt x="5" y="337"/>
                  </a:lnTo>
                  <a:lnTo>
                    <a:pt x="5" y="336"/>
                  </a:lnTo>
                  <a:lnTo>
                    <a:pt x="6" y="336"/>
                  </a:lnTo>
                  <a:lnTo>
                    <a:pt x="6" y="334"/>
                  </a:lnTo>
                  <a:lnTo>
                    <a:pt x="6" y="334"/>
                  </a:lnTo>
                  <a:lnTo>
                    <a:pt x="6" y="332"/>
                  </a:lnTo>
                  <a:lnTo>
                    <a:pt x="7" y="332"/>
                  </a:lnTo>
                  <a:lnTo>
                    <a:pt x="7" y="332"/>
                  </a:lnTo>
                  <a:lnTo>
                    <a:pt x="7" y="332"/>
                  </a:lnTo>
                  <a:lnTo>
                    <a:pt x="7" y="329"/>
                  </a:lnTo>
                  <a:lnTo>
                    <a:pt x="8" y="329"/>
                  </a:lnTo>
                  <a:lnTo>
                    <a:pt x="8" y="328"/>
                  </a:lnTo>
                  <a:lnTo>
                    <a:pt x="9" y="328"/>
                  </a:lnTo>
                  <a:lnTo>
                    <a:pt x="9" y="326"/>
                  </a:lnTo>
                  <a:lnTo>
                    <a:pt x="11" y="326"/>
                  </a:lnTo>
                  <a:lnTo>
                    <a:pt x="11" y="324"/>
                  </a:lnTo>
                  <a:lnTo>
                    <a:pt x="13" y="324"/>
                  </a:lnTo>
                  <a:lnTo>
                    <a:pt x="13" y="323"/>
                  </a:lnTo>
                  <a:lnTo>
                    <a:pt x="13" y="323"/>
                  </a:lnTo>
                  <a:lnTo>
                    <a:pt x="13" y="321"/>
                  </a:lnTo>
                  <a:lnTo>
                    <a:pt x="15" y="321"/>
                  </a:lnTo>
                  <a:lnTo>
                    <a:pt x="15" y="320"/>
                  </a:lnTo>
                  <a:lnTo>
                    <a:pt x="17" y="320"/>
                  </a:lnTo>
                  <a:lnTo>
                    <a:pt x="17" y="318"/>
                  </a:lnTo>
                  <a:lnTo>
                    <a:pt x="18" y="318"/>
                  </a:lnTo>
                  <a:lnTo>
                    <a:pt x="18" y="316"/>
                  </a:lnTo>
                  <a:lnTo>
                    <a:pt x="18" y="316"/>
                  </a:lnTo>
                  <a:lnTo>
                    <a:pt x="18" y="316"/>
                  </a:lnTo>
                  <a:lnTo>
                    <a:pt x="20" y="316"/>
                  </a:lnTo>
                  <a:lnTo>
                    <a:pt x="20" y="315"/>
                  </a:lnTo>
                  <a:lnTo>
                    <a:pt x="23" y="315"/>
                  </a:lnTo>
                  <a:lnTo>
                    <a:pt x="23" y="313"/>
                  </a:lnTo>
                  <a:lnTo>
                    <a:pt x="23" y="313"/>
                  </a:lnTo>
                  <a:lnTo>
                    <a:pt x="23" y="312"/>
                  </a:lnTo>
                  <a:lnTo>
                    <a:pt x="24" y="312"/>
                  </a:lnTo>
                  <a:lnTo>
                    <a:pt x="24" y="310"/>
                  </a:lnTo>
                  <a:lnTo>
                    <a:pt x="25" y="310"/>
                  </a:lnTo>
                  <a:lnTo>
                    <a:pt x="25" y="307"/>
                  </a:lnTo>
                  <a:lnTo>
                    <a:pt x="26" y="307"/>
                  </a:lnTo>
                  <a:lnTo>
                    <a:pt x="26" y="305"/>
                  </a:lnTo>
                  <a:lnTo>
                    <a:pt x="27" y="305"/>
                  </a:lnTo>
                  <a:lnTo>
                    <a:pt x="27" y="304"/>
                  </a:lnTo>
                  <a:lnTo>
                    <a:pt x="27" y="304"/>
                  </a:lnTo>
                  <a:lnTo>
                    <a:pt x="27" y="300"/>
                  </a:lnTo>
                  <a:lnTo>
                    <a:pt x="27" y="300"/>
                  </a:lnTo>
                  <a:lnTo>
                    <a:pt x="27" y="299"/>
                  </a:lnTo>
                  <a:lnTo>
                    <a:pt x="28" y="299"/>
                  </a:lnTo>
                  <a:lnTo>
                    <a:pt x="28" y="297"/>
                  </a:lnTo>
                  <a:lnTo>
                    <a:pt x="29" y="297"/>
                  </a:lnTo>
                  <a:lnTo>
                    <a:pt x="29" y="296"/>
                  </a:lnTo>
                  <a:lnTo>
                    <a:pt x="29" y="296"/>
                  </a:lnTo>
                  <a:lnTo>
                    <a:pt x="29" y="294"/>
                  </a:lnTo>
                  <a:lnTo>
                    <a:pt x="29" y="294"/>
                  </a:lnTo>
                  <a:lnTo>
                    <a:pt x="29" y="294"/>
                  </a:lnTo>
                  <a:lnTo>
                    <a:pt x="31" y="294"/>
                  </a:lnTo>
                  <a:lnTo>
                    <a:pt x="31" y="292"/>
                  </a:lnTo>
                  <a:lnTo>
                    <a:pt x="32" y="292"/>
                  </a:lnTo>
                  <a:lnTo>
                    <a:pt x="32" y="291"/>
                  </a:lnTo>
                  <a:lnTo>
                    <a:pt x="32" y="291"/>
                  </a:lnTo>
                  <a:lnTo>
                    <a:pt x="32" y="289"/>
                  </a:lnTo>
                  <a:lnTo>
                    <a:pt x="33" y="289"/>
                  </a:lnTo>
                  <a:lnTo>
                    <a:pt x="33" y="288"/>
                  </a:lnTo>
                  <a:lnTo>
                    <a:pt x="34" y="288"/>
                  </a:lnTo>
                  <a:lnTo>
                    <a:pt x="34" y="286"/>
                  </a:lnTo>
                  <a:lnTo>
                    <a:pt x="38" y="286"/>
                  </a:lnTo>
                  <a:lnTo>
                    <a:pt x="38" y="284"/>
                  </a:lnTo>
                  <a:lnTo>
                    <a:pt x="38" y="284"/>
                  </a:lnTo>
                  <a:lnTo>
                    <a:pt x="38" y="283"/>
                  </a:lnTo>
                  <a:lnTo>
                    <a:pt x="39" y="283"/>
                  </a:lnTo>
                  <a:lnTo>
                    <a:pt x="39" y="279"/>
                  </a:lnTo>
                  <a:lnTo>
                    <a:pt x="41" y="279"/>
                  </a:lnTo>
                  <a:lnTo>
                    <a:pt x="41" y="278"/>
                  </a:lnTo>
                  <a:lnTo>
                    <a:pt x="41" y="278"/>
                  </a:lnTo>
                  <a:lnTo>
                    <a:pt x="41" y="276"/>
                  </a:lnTo>
                  <a:lnTo>
                    <a:pt x="44" y="276"/>
                  </a:lnTo>
                  <a:lnTo>
                    <a:pt x="44" y="275"/>
                  </a:lnTo>
                  <a:lnTo>
                    <a:pt x="45" y="275"/>
                  </a:lnTo>
                  <a:lnTo>
                    <a:pt x="45" y="273"/>
                  </a:lnTo>
                  <a:lnTo>
                    <a:pt x="46" y="273"/>
                  </a:lnTo>
                  <a:lnTo>
                    <a:pt x="46" y="270"/>
                  </a:lnTo>
                  <a:lnTo>
                    <a:pt x="47" y="270"/>
                  </a:lnTo>
                  <a:lnTo>
                    <a:pt x="47" y="267"/>
                  </a:lnTo>
                  <a:lnTo>
                    <a:pt x="48" y="267"/>
                  </a:lnTo>
                  <a:lnTo>
                    <a:pt x="48" y="265"/>
                  </a:lnTo>
                  <a:lnTo>
                    <a:pt x="51" y="265"/>
                  </a:lnTo>
                  <a:lnTo>
                    <a:pt x="51" y="263"/>
                  </a:lnTo>
                  <a:lnTo>
                    <a:pt x="52" y="263"/>
                  </a:lnTo>
                  <a:lnTo>
                    <a:pt x="52" y="262"/>
                  </a:lnTo>
                  <a:lnTo>
                    <a:pt x="53" y="262"/>
                  </a:lnTo>
                  <a:lnTo>
                    <a:pt x="53" y="260"/>
                  </a:lnTo>
                  <a:lnTo>
                    <a:pt x="54" y="260"/>
                  </a:lnTo>
                  <a:lnTo>
                    <a:pt x="54" y="259"/>
                  </a:lnTo>
                  <a:lnTo>
                    <a:pt x="55" y="259"/>
                  </a:lnTo>
                  <a:lnTo>
                    <a:pt x="55" y="255"/>
                  </a:lnTo>
                  <a:lnTo>
                    <a:pt x="55" y="255"/>
                  </a:lnTo>
                  <a:lnTo>
                    <a:pt x="55" y="254"/>
                  </a:lnTo>
                  <a:lnTo>
                    <a:pt x="59" y="254"/>
                  </a:lnTo>
                  <a:lnTo>
                    <a:pt x="59" y="252"/>
                  </a:lnTo>
                  <a:lnTo>
                    <a:pt x="59" y="252"/>
                  </a:lnTo>
                  <a:lnTo>
                    <a:pt x="59" y="250"/>
                  </a:lnTo>
                  <a:lnTo>
                    <a:pt x="61" y="250"/>
                  </a:lnTo>
                  <a:lnTo>
                    <a:pt x="61" y="249"/>
                  </a:lnTo>
                  <a:lnTo>
                    <a:pt x="61" y="249"/>
                  </a:lnTo>
                  <a:lnTo>
                    <a:pt x="61" y="247"/>
                  </a:lnTo>
                  <a:lnTo>
                    <a:pt x="64" y="247"/>
                  </a:lnTo>
                  <a:lnTo>
                    <a:pt x="64" y="246"/>
                  </a:lnTo>
                  <a:lnTo>
                    <a:pt x="66" y="246"/>
                  </a:lnTo>
                  <a:lnTo>
                    <a:pt x="66" y="244"/>
                  </a:lnTo>
                  <a:lnTo>
                    <a:pt x="67" y="244"/>
                  </a:lnTo>
                  <a:lnTo>
                    <a:pt x="67" y="241"/>
                  </a:lnTo>
                  <a:lnTo>
                    <a:pt x="67" y="241"/>
                  </a:lnTo>
                  <a:lnTo>
                    <a:pt x="67" y="239"/>
                  </a:lnTo>
                  <a:lnTo>
                    <a:pt x="68" y="239"/>
                  </a:lnTo>
                  <a:lnTo>
                    <a:pt x="68" y="234"/>
                  </a:lnTo>
                  <a:lnTo>
                    <a:pt x="69" y="234"/>
                  </a:lnTo>
                  <a:lnTo>
                    <a:pt x="69" y="233"/>
                  </a:lnTo>
                  <a:lnTo>
                    <a:pt x="71" y="233"/>
                  </a:lnTo>
                  <a:lnTo>
                    <a:pt x="71" y="231"/>
                  </a:lnTo>
                  <a:lnTo>
                    <a:pt x="72" y="231"/>
                  </a:lnTo>
                  <a:lnTo>
                    <a:pt x="72" y="228"/>
                  </a:lnTo>
                  <a:lnTo>
                    <a:pt x="74" y="228"/>
                  </a:lnTo>
                  <a:lnTo>
                    <a:pt x="74" y="226"/>
                  </a:lnTo>
                  <a:lnTo>
                    <a:pt x="76" y="226"/>
                  </a:lnTo>
                  <a:lnTo>
                    <a:pt x="76" y="225"/>
                  </a:lnTo>
                  <a:lnTo>
                    <a:pt x="76" y="225"/>
                  </a:lnTo>
                  <a:lnTo>
                    <a:pt x="76" y="223"/>
                  </a:lnTo>
                  <a:lnTo>
                    <a:pt x="77" y="223"/>
                  </a:lnTo>
                  <a:lnTo>
                    <a:pt x="77" y="222"/>
                  </a:lnTo>
                  <a:lnTo>
                    <a:pt x="78" y="222"/>
                  </a:lnTo>
                  <a:lnTo>
                    <a:pt x="78" y="220"/>
                  </a:lnTo>
                  <a:lnTo>
                    <a:pt x="83" y="220"/>
                  </a:lnTo>
                  <a:lnTo>
                    <a:pt x="83" y="218"/>
                  </a:lnTo>
                  <a:lnTo>
                    <a:pt x="85" y="218"/>
                  </a:lnTo>
                  <a:lnTo>
                    <a:pt x="85" y="217"/>
                  </a:lnTo>
                  <a:lnTo>
                    <a:pt x="88" y="217"/>
                  </a:lnTo>
                  <a:lnTo>
                    <a:pt x="88" y="215"/>
                  </a:lnTo>
                  <a:lnTo>
                    <a:pt x="91" y="215"/>
                  </a:lnTo>
                  <a:lnTo>
                    <a:pt x="91" y="213"/>
                  </a:lnTo>
                  <a:lnTo>
                    <a:pt x="93" y="213"/>
                  </a:lnTo>
                  <a:lnTo>
                    <a:pt x="93" y="212"/>
                  </a:lnTo>
                  <a:lnTo>
                    <a:pt x="94" y="212"/>
                  </a:lnTo>
                  <a:lnTo>
                    <a:pt x="94" y="210"/>
                  </a:lnTo>
                  <a:lnTo>
                    <a:pt x="94" y="210"/>
                  </a:lnTo>
                  <a:lnTo>
                    <a:pt x="94" y="210"/>
                  </a:lnTo>
                  <a:lnTo>
                    <a:pt x="95" y="210"/>
                  </a:lnTo>
                  <a:lnTo>
                    <a:pt x="95" y="209"/>
                  </a:lnTo>
                  <a:lnTo>
                    <a:pt x="97" y="209"/>
                  </a:lnTo>
                  <a:lnTo>
                    <a:pt x="97" y="205"/>
                  </a:lnTo>
                  <a:lnTo>
                    <a:pt x="100" y="205"/>
                  </a:lnTo>
                  <a:lnTo>
                    <a:pt x="100" y="204"/>
                  </a:lnTo>
                  <a:lnTo>
                    <a:pt x="103" y="204"/>
                  </a:lnTo>
                  <a:lnTo>
                    <a:pt x="103" y="201"/>
                  </a:lnTo>
                  <a:lnTo>
                    <a:pt x="105" y="201"/>
                  </a:lnTo>
                  <a:lnTo>
                    <a:pt x="105" y="197"/>
                  </a:lnTo>
                  <a:lnTo>
                    <a:pt x="106" y="197"/>
                  </a:lnTo>
                  <a:lnTo>
                    <a:pt x="106" y="196"/>
                  </a:lnTo>
                  <a:lnTo>
                    <a:pt x="107" y="196"/>
                  </a:lnTo>
                  <a:lnTo>
                    <a:pt x="107" y="194"/>
                  </a:lnTo>
                  <a:lnTo>
                    <a:pt x="107" y="194"/>
                  </a:lnTo>
                  <a:lnTo>
                    <a:pt x="107" y="194"/>
                  </a:lnTo>
                  <a:lnTo>
                    <a:pt x="108" y="194"/>
                  </a:lnTo>
                  <a:lnTo>
                    <a:pt x="108" y="192"/>
                  </a:lnTo>
                  <a:lnTo>
                    <a:pt x="109" y="192"/>
                  </a:lnTo>
                  <a:lnTo>
                    <a:pt x="109" y="191"/>
                  </a:lnTo>
                  <a:lnTo>
                    <a:pt x="114" y="191"/>
                  </a:lnTo>
                  <a:lnTo>
                    <a:pt x="114" y="191"/>
                  </a:lnTo>
                  <a:lnTo>
                    <a:pt x="115" y="191"/>
                  </a:lnTo>
                  <a:lnTo>
                    <a:pt x="115" y="189"/>
                  </a:lnTo>
                  <a:lnTo>
                    <a:pt x="118" y="189"/>
                  </a:lnTo>
                  <a:lnTo>
                    <a:pt x="118" y="186"/>
                  </a:lnTo>
                  <a:lnTo>
                    <a:pt x="119" y="186"/>
                  </a:lnTo>
                  <a:lnTo>
                    <a:pt x="119" y="184"/>
                  </a:lnTo>
                  <a:lnTo>
                    <a:pt x="121" y="184"/>
                  </a:lnTo>
                  <a:lnTo>
                    <a:pt x="121" y="183"/>
                  </a:lnTo>
                  <a:lnTo>
                    <a:pt x="126" y="183"/>
                  </a:lnTo>
                  <a:lnTo>
                    <a:pt x="126" y="179"/>
                  </a:lnTo>
                  <a:lnTo>
                    <a:pt x="127" y="179"/>
                  </a:lnTo>
                  <a:lnTo>
                    <a:pt x="127" y="179"/>
                  </a:lnTo>
                  <a:lnTo>
                    <a:pt x="132" y="179"/>
                  </a:lnTo>
                  <a:lnTo>
                    <a:pt x="132" y="178"/>
                  </a:lnTo>
                  <a:lnTo>
                    <a:pt x="134" y="178"/>
                  </a:lnTo>
                  <a:lnTo>
                    <a:pt x="134" y="176"/>
                  </a:lnTo>
                  <a:lnTo>
                    <a:pt x="137" y="176"/>
                  </a:lnTo>
                  <a:lnTo>
                    <a:pt x="137" y="174"/>
                  </a:lnTo>
                  <a:lnTo>
                    <a:pt x="137" y="174"/>
                  </a:lnTo>
                  <a:lnTo>
                    <a:pt x="137" y="173"/>
                  </a:lnTo>
                  <a:lnTo>
                    <a:pt x="139" y="173"/>
                  </a:lnTo>
                  <a:lnTo>
                    <a:pt x="139" y="171"/>
                  </a:lnTo>
                  <a:lnTo>
                    <a:pt x="147" y="171"/>
                  </a:lnTo>
                  <a:lnTo>
                    <a:pt x="147" y="170"/>
                  </a:lnTo>
                  <a:lnTo>
                    <a:pt x="148" y="170"/>
                  </a:lnTo>
                  <a:lnTo>
                    <a:pt x="148" y="168"/>
                  </a:lnTo>
                  <a:lnTo>
                    <a:pt x="153" y="168"/>
                  </a:lnTo>
                  <a:lnTo>
                    <a:pt x="153" y="166"/>
                  </a:lnTo>
                  <a:lnTo>
                    <a:pt x="155" y="166"/>
                  </a:lnTo>
                  <a:lnTo>
                    <a:pt x="155" y="165"/>
                  </a:lnTo>
                  <a:lnTo>
                    <a:pt x="156" y="165"/>
                  </a:lnTo>
                  <a:lnTo>
                    <a:pt x="156" y="163"/>
                  </a:lnTo>
                  <a:lnTo>
                    <a:pt x="162" y="163"/>
                  </a:lnTo>
                  <a:lnTo>
                    <a:pt x="162" y="161"/>
                  </a:lnTo>
                  <a:lnTo>
                    <a:pt x="164" y="161"/>
                  </a:lnTo>
                  <a:lnTo>
                    <a:pt x="164" y="160"/>
                  </a:lnTo>
                  <a:lnTo>
                    <a:pt x="178" y="160"/>
                  </a:lnTo>
                  <a:lnTo>
                    <a:pt x="178" y="158"/>
                  </a:lnTo>
                  <a:lnTo>
                    <a:pt x="178" y="158"/>
                  </a:lnTo>
                  <a:lnTo>
                    <a:pt x="178" y="156"/>
                  </a:lnTo>
                  <a:lnTo>
                    <a:pt x="180" y="156"/>
                  </a:lnTo>
                  <a:lnTo>
                    <a:pt x="180" y="155"/>
                  </a:lnTo>
                  <a:lnTo>
                    <a:pt x="188" y="155"/>
                  </a:lnTo>
                  <a:lnTo>
                    <a:pt x="188" y="155"/>
                  </a:lnTo>
                  <a:lnTo>
                    <a:pt x="190" y="155"/>
                  </a:lnTo>
                  <a:lnTo>
                    <a:pt x="190" y="155"/>
                  </a:lnTo>
                  <a:lnTo>
                    <a:pt x="191" y="155"/>
                  </a:lnTo>
                  <a:lnTo>
                    <a:pt x="191" y="153"/>
                  </a:lnTo>
                  <a:lnTo>
                    <a:pt x="194" y="153"/>
                  </a:lnTo>
                  <a:lnTo>
                    <a:pt x="194" y="151"/>
                  </a:lnTo>
                  <a:lnTo>
                    <a:pt x="196" y="151"/>
                  </a:lnTo>
                  <a:lnTo>
                    <a:pt x="196" y="150"/>
                  </a:lnTo>
                  <a:lnTo>
                    <a:pt x="198" y="150"/>
                  </a:lnTo>
                  <a:lnTo>
                    <a:pt x="198" y="148"/>
                  </a:lnTo>
                  <a:lnTo>
                    <a:pt x="199" y="148"/>
                  </a:lnTo>
                  <a:lnTo>
                    <a:pt x="199" y="146"/>
                  </a:lnTo>
                  <a:lnTo>
                    <a:pt x="202" y="146"/>
                  </a:lnTo>
                  <a:lnTo>
                    <a:pt x="202" y="145"/>
                  </a:lnTo>
                  <a:lnTo>
                    <a:pt x="211" y="145"/>
                  </a:lnTo>
                  <a:lnTo>
                    <a:pt x="211" y="143"/>
                  </a:lnTo>
                  <a:lnTo>
                    <a:pt x="219" y="143"/>
                  </a:lnTo>
                  <a:lnTo>
                    <a:pt x="219" y="141"/>
                  </a:lnTo>
                  <a:lnTo>
                    <a:pt x="219" y="141"/>
                  </a:lnTo>
                  <a:lnTo>
                    <a:pt x="219" y="140"/>
                  </a:lnTo>
                  <a:lnTo>
                    <a:pt x="221" y="140"/>
                  </a:lnTo>
                  <a:lnTo>
                    <a:pt x="221" y="138"/>
                  </a:lnTo>
                  <a:lnTo>
                    <a:pt x="225" y="138"/>
                  </a:lnTo>
                  <a:lnTo>
                    <a:pt x="225" y="136"/>
                  </a:lnTo>
                  <a:lnTo>
                    <a:pt x="233" y="136"/>
                  </a:lnTo>
                  <a:lnTo>
                    <a:pt x="233" y="135"/>
                  </a:lnTo>
                  <a:lnTo>
                    <a:pt x="241" y="135"/>
                  </a:lnTo>
                  <a:lnTo>
                    <a:pt x="241" y="133"/>
                  </a:lnTo>
                  <a:lnTo>
                    <a:pt x="242" y="133"/>
                  </a:lnTo>
                  <a:lnTo>
                    <a:pt x="242" y="133"/>
                  </a:lnTo>
                  <a:lnTo>
                    <a:pt x="246" y="133"/>
                  </a:lnTo>
                  <a:lnTo>
                    <a:pt x="246" y="131"/>
                  </a:lnTo>
                  <a:lnTo>
                    <a:pt x="250" y="131"/>
                  </a:lnTo>
                  <a:lnTo>
                    <a:pt x="250" y="130"/>
                  </a:lnTo>
                  <a:lnTo>
                    <a:pt x="253" y="130"/>
                  </a:lnTo>
                  <a:lnTo>
                    <a:pt x="253" y="128"/>
                  </a:lnTo>
                  <a:lnTo>
                    <a:pt x="253" y="128"/>
                  </a:lnTo>
                  <a:lnTo>
                    <a:pt x="253" y="125"/>
                  </a:lnTo>
                  <a:lnTo>
                    <a:pt x="259" y="125"/>
                  </a:lnTo>
                  <a:lnTo>
                    <a:pt x="259" y="123"/>
                  </a:lnTo>
                  <a:lnTo>
                    <a:pt x="263" y="123"/>
                  </a:lnTo>
                  <a:lnTo>
                    <a:pt x="263" y="121"/>
                  </a:lnTo>
                  <a:lnTo>
                    <a:pt x="268" y="121"/>
                  </a:lnTo>
                  <a:lnTo>
                    <a:pt x="268" y="120"/>
                  </a:lnTo>
                  <a:lnTo>
                    <a:pt x="269" y="120"/>
                  </a:lnTo>
                  <a:lnTo>
                    <a:pt x="269" y="118"/>
                  </a:lnTo>
                  <a:lnTo>
                    <a:pt x="273" y="118"/>
                  </a:lnTo>
                  <a:lnTo>
                    <a:pt x="273" y="116"/>
                  </a:lnTo>
                  <a:lnTo>
                    <a:pt x="273" y="116"/>
                  </a:lnTo>
                  <a:lnTo>
                    <a:pt x="273" y="115"/>
                  </a:lnTo>
                  <a:lnTo>
                    <a:pt x="279" y="115"/>
                  </a:lnTo>
                  <a:lnTo>
                    <a:pt x="279" y="113"/>
                  </a:lnTo>
                  <a:lnTo>
                    <a:pt x="284" y="113"/>
                  </a:lnTo>
                  <a:lnTo>
                    <a:pt x="284" y="111"/>
                  </a:lnTo>
                  <a:lnTo>
                    <a:pt x="286" y="111"/>
                  </a:lnTo>
                  <a:lnTo>
                    <a:pt x="286" y="110"/>
                  </a:lnTo>
                  <a:lnTo>
                    <a:pt x="288" y="110"/>
                  </a:lnTo>
                  <a:lnTo>
                    <a:pt x="288" y="108"/>
                  </a:lnTo>
                  <a:lnTo>
                    <a:pt x="294" y="108"/>
                  </a:lnTo>
                  <a:lnTo>
                    <a:pt x="294" y="108"/>
                  </a:lnTo>
                  <a:lnTo>
                    <a:pt x="295" y="108"/>
                  </a:lnTo>
                  <a:lnTo>
                    <a:pt x="295" y="106"/>
                  </a:lnTo>
                  <a:lnTo>
                    <a:pt x="301" y="106"/>
                  </a:lnTo>
                  <a:lnTo>
                    <a:pt x="301" y="105"/>
                  </a:lnTo>
                  <a:lnTo>
                    <a:pt x="301" y="105"/>
                  </a:lnTo>
                  <a:lnTo>
                    <a:pt x="301" y="103"/>
                  </a:lnTo>
                  <a:lnTo>
                    <a:pt x="302" y="103"/>
                  </a:lnTo>
                  <a:lnTo>
                    <a:pt x="302" y="100"/>
                  </a:lnTo>
                  <a:lnTo>
                    <a:pt x="302" y="100"/>
                  </a:lnTo>
                  <a:lnTo>
                    <a:pt x="302" y="98"/>
                  </a:lnTo>
                  <a:lnTo>
                    <a:pt x="303" y="98"/>
                  </a:lnTo>
                  <a:lnTo>
                    <a:pt x="303" y="96"/>
                  </a:lnTo>
                  <a:lnTo>
                    <a:pt x="304" y="96"/>
                  </a:lnTo>
                  <a:lnTo>
                    <a:pt x="304" y="95"/>
                  </a:lnTo>
                  <a:lnTo>
                    <a:pt x="306" y="95"/>
                  </a:lnTo>
                  <a:lnTo>
                    <a:pt x="306" y="93"/>
                  </a:lnTo>
                  <a:lnTo>
                    <a:pt x="307" y="93"/>
                  </a:lnTo>
                  <a:lnTo>
                    <a:pt x="307" y="91"/>
                  </a:lnTo>
                  <a:lnTo>
                    <a:pt x="308" y="91"/>
                  </a:lnTo>
                  <a:lnTo>
                    <a:pt x="308" y="89"/>
                  </a:lnTo>
                  <a:lnTo>
                    <a:pt x="310" y="89"/>
                  </a:lnTo>
                  <a:lnTo>
                    <a:pt x="310" y="88"/>
                  </a:lnTo>
                  <a:lnTo>
                    <a:pt x="315" y="88"/>
                  </a:lnTo>
                  <a:lnTo>
                    <a:pt x="315" y="86"/>
                  </a:lnTo>
                  <a:lnTo>
                    <a:pt x="318" y="86"/>
                  </a:lnTo>
                  <a:lnTo>
                    <a:pt x="318" y="84"/>
                  </a:lnTo>
                  <a:lnTo>
                    <a:pt x="320" y="84"/>
                  </a:lnTo>
                  <a:lnTo>
                    <a:pt x="320" y="83"/>
                  </a:lnTo>
                  <a:lnTo>
                    <a:pt x="326" y="83"/>
                  </a:lnTo>
                  <a:lnTo>
                    <a:pt x="326" y="81"/>
                  </a:lnTo>
                  <a:lnTo>
                    <a:pt x="327" y="81"/>
                  </a:lnTo>
                  <a:lnTo>
                    <a:pt x="327" y="79"/>
                  </a:lnTo>
                  <a:lnTo>
                    <a:pt x="328" y="79"/>
                  </a:lnTo>
                  <a:lnTo>
                    <a:pt x="328" y="78"/>
                  </a:lnTo>
                  <a:lnTo>
                    <a:pt x="330" y="78"/>
                  </a:lnTo>
                  <a:lnTo>
                    <a:pt x="330" y="76"/>
                  </a:lnTo>
                  <a:lnTo>
                    <a:pt x="332" y="76"/>
                  </a:lnTo>
                  <a:lnTo>
                    <a:pt x="332" y="74"/>
                  </a:lnTo>
                  <a:lnTo>
                    <a:pt x="337" y="74"/>
                  </a:lnTo>
                  <a:lnTo>
                    <a:pt x="337" y="73"/>
                  </a:lnTo>
                  <a:lnTo>
                    <a:pt x="355" y="73"/>
                  </a:lnTo>
                  <a:lnTo>
                    <a:pt x="355" y="73"/>
                  </a:lnTo>
                  <a:lnTo>
                    <a:pt x="358" y="73"/>
                  </a:lnTo>
                  <a:lnTo>
                    <a:pt x="358" y="71"/>
                  </a:lnTo>
                  <a:lnTo>
                    <a:pt x="359" y="71"/>
                  </a:lnTo>
                  <a:lnTo>
                    <a:pt x="359" y="69"/>
                  </a:lnTo>
                  <a:lnTo>
                    <a:pt x="369" y="69"/>
                  </a:lnTo>
                  <a:lnTo>
                    <a:pt x="369" y="68"/>
                  </a:lnTo>
                  <a:lnTo>
                    <a:pt x="373" y="68"/>
                  </a:lnTo>
                  <a:lnTo>
                    <a:pt x="373" y="66"/>
                  </a:lnTo>
                  <a:lnTo>
                    <a:pt x="373" y="66"/>
                  </a:lnTo>
                  <a:lnTo>
                    <a:pt x="373" y="64"/>
                  </a:lnTo>
                  <a:lnTo>
                    <a:pt x="375" y="64"/>
                  </a:lnTo>
                  <a:lnTo>
                    <a:pt x="375" y="61"/>
                  </a:lnTo>
                  <a:lnTo>
                    <a:pt x="384" y="61"/>
                  </a:lnTo>
                  <a:lnTo>
                    <a:pt x="384" y="57"/>
                  </a:lnTo>
                  <a:lnTo>
                    <a:pt x="389" y="57"/>
                  </a:lnTo>
                  <a:lnTo>
                    <a:pt x="389" y="56"/>
                  </a:lnTo>
                  <a:lnTo>
                    <a:pt x="391" y="56"/>
                  </a:lnTo>
                  <a:lnTo>
                    <a:pt x="391" y="54"/>
                  </a:lnTo>
                  <a:lnTo>
                    <a:pt x="398" y="54"/>
                  </a:lnTo>
                  <a:lnTo>
                    <a:pt x="398" y="52"/>
                  </a:lnTo>
                  <a:lnTo>
                    <a:pt x="403" y="52"/>
                  </a:lnTo>
                  <a:lnTo>
                    <a:pt x="403" y="51"/>
                  </a:lnTo>
                  <a:lnTo>
                    <a:pt x="406" y="51"/>
                  </a:lnTo>
                  <a:lnTo>
                    <a:pt x="406" y="51"/>
                  </a:lnTo>
                  <a:lnTo>
                    <a:pt x="409" y="51"/>
                  </a:lnTo>
                  <a:lnTo>
                    <a:pt x="409" y="49"/>
                  </a:lnTo>
                  <a:lnTo>
                    <a:pt x="410" y="49"/>
                  </a:lnTo>
                  <a:lnTo>
                    <a:pt x="410" y="47"/>
                  </a:lnTo>
                  <a:lnTo>
                    <a:pt x="414" y="47"/>
                  </a:lnTo>
                  <a:lnTo>
                    <a:pt x="414" y="45"/>
                  </a:lnTo>
                  <a:lnTo>
                    <a:pt x="415" y="45"/>
                  </a:lnTo>
                  <a:lnTo>
                    <a:pt x="415" y="45"/>
                  </a:lnTo>
                  <a:lnTo>
                    <a:pt x="423" y="45"/>
                  </a:lnTo>
                  <a:lnTo>
                    <a:pt x="423" y="44"/>
                  </a:lnTo>
                  <a:lnTo>
                    <a:pt x="437" y="44"/>
                  </a:lnTo>
                  <a:lnTo>
                    <a:pt x="437" y="42"/>
                  </a:lnTo>
                  <a:lnTo>
                    <a:pt x="437" y="42"/>
                  </a:lnTo>
                  <a:lnTo>
                    <a:pt x="437" y="40"/>
                  </a:lnTo>
                  <a:lnTo>
                    <a:pt x="437" y="40"/>
                  </a:lnTo>
                  <a:lnTo>
                    <a:pt x="437" y="38"/>
                  </a:lnTo>
                  <a:lnTo>
                    <a:pt x="449" y="38"/>
                  </a:lnTo>
                  <a:lnTo>
                    <a:pt x="449" y="37"/>
                  </a:lnTo>
                  <a:lnTo>
                    <a:pt x="457" y="37"/>
                  </a:lnTo>
                  <a:lnTo>
                    <a:pt x="457" y="37"/>
                  </a:lnTo>
                  <a:lnTo>
                    <a:pt x="463" y="37"/>
                  </a:lnTo>
                  <a:lnTo>
                    <a:pt x="463" y="37"/>
                  </a:lnTo>
                  <a:lnTo>
                    <a:pt x="464" y="37"/>
                  </a:lnTo>
                  <a:lnTo>
                    <a:pt x="464" y="35"/>
                  </a:lnTo>
                  <a:lnTo>
                    <a:pt x="466" y="35"/>
                  </a:lnTo>
                  <a:lnTo>
                    <a:pt x="466" y="33"/>
                  </a:lnTo>
                  <a:lnTo>
                    <a:pt x="466" y="33"/>
                  </a:lnTo>
                  <a:lnTo>
                    <a:pt x="466" y="31"/>
                  </a:lnTo>
                  <a:lnTo>
                    <a:pt x="468" y="31"/>
                  </a:lnTo>
                  <a:lnTo>
                    <a:pt x="468" y="30"/>
                  </a:lnTo>
                  <a:lnTo>
                    <a:pt x="476" y="30"/>
                  </a:lnTo>
                  <a:lnTo>
                    <a:pt x="476" y="28"/>
                  </a:lnTo>
                  <a:lnTo>
                    <a:pt x="477" y="28"/>
                  </a:lnTo>
                  <a:lnTo>
                    <a:pt x="477" y="28"/>
                  </a:lnTo>
                  <a:lnTo>
                    <a:pt x="477" y="28"/>
                  </a:lnTo>
                  <a:lnTo>
                    <a:pt x="477" y="28"/>
                  </a:lnTo>
                  <a:lnTo>
                    <a:pt x="492" y="28"/>
                  </a:lnTo>
                  <a:lnTo>
                    <a:pt x="492" y="26"/>
                  </a:lnTo>
                  <a:lnTo>
                    <a:pt x="492" y="26"/>
                  </a:lnTo>
                  <a:lnTo>
                    <a:pt x="492" y="24"/>
                  </a:lnTo>
                  <a:lnTo>
                    <a:pt x="495" y="24"/>
                  </a:lnTo>
                  <a:lnTo>
                    <a:pt x="495" y="22"/>
                  </a:lnTo>
                  <a:lnTo>
                    <a:pt x="511" y="22"/>
                  </a:lnTo>
                  <a:lnTo>
                    <a:pt x="511" y="21"/>
                  </a:lnTo>
                  <a:lnTo>
                    <a:pt x="526" y="21"/>
                  </a:lnTo>
                  <a:lnTo>
                    <a:pt x="526" y="15"/>
                  </a:lnTo>
                  <a:lnTo>
                    <a:pt x="532" y="15"/>
                  </a:lnTo>
                  <a:lnTo>
                    <a:pt x="532" y="13"/>
                  </a:lnTo>
                  <a:lnTo>
                    <a:pt x="535" y="13"/>
                  </a:lnTo>
                  <a:lnTo>
                    <a:pt x="535" y="12"/>
                  </a:lnTo>
                  <a:lnTo>
                    <a:pt x="539" y="12"/>
                  </a:lnTo>
                  <a:lnTo>
                    <a:pt x="539" y="10"/>
                  </a:lnTo>
                  <a:lnTo>
                    <a:pt x="540" y="10"/>
                  </a:lnTo>
                  <a:lnTo>
                    <a:pt x="540" y="10"/>
                  </a:lnTo>
                  <a:lnTo>
                    <a:pt x="544" y="10"/>
                  </a:lnTo>
                  <a:lnTo>
                    <a:pt x="544" y="8"/>
                  </a:lnTo>
                  <a:lnTo>
                    <a:pt x="546" y="8"/>
                  </a:lnTo>
                  <a:lnTo>
                    <a:pt x="546" y="6"/>
                  </a:lnTo>
                  <a:lnTo>
                    <a:pt x="557" y="6"/>
                  </a:lnTo>
                  <a:lnTo>
                    <a:pt x="557" y="4"/>
                  </a:lnTo>
                  <a:lnTo>
                    <a:pt x="560" y="4"/>
                  </a:lnTo>
                  <a:lnTo>
                    <a:pt x="560" y="4"/>
                  </a:lnTo>
                  <a:lnTo>
                    <a:pt x="562" y="4"/>
                  </a:lnTo>
                  <a:lnTo>
                    <a:pt x="562" y="4"/>
                  </a:lnTo>
                  <a:lnTo>
                    <a:pt x="563" y="4"/>
                  </a:lnTo>
                  <a:lnTo>
                    <a:pt x="563" y="2"/>
                  </a:lnTo>
                  <a:lnTo>
                    <a:pt x="563" y="2"/>
                  </a:lnTo>
                  <a:lnTo>
                    <a:pt x="563" y="2"/>
                  </a:lnTo>
                  <a:lnTo>
                    <a:pt x="564" y="2"/>
                  </a:lnTo>
                  <a:lnTo>
                    <a:pt x="564" y="2"/>
                  </a:lnTo>
                  <a:lnTo>
                    <a:pt x="565" y="2"/>
                  </a:lnTo>
                  <a:lnTo>
                    <a:pt x="565" y="2"/>
                  </a:lnTo>
                  <a:lnTo>
                    <a:pt x="565" y="2"/>
                  </a:lnTo>
                  <a:lnTo>
                    <a:pt x="565" y="2"/>
                  </a:lnTo>
                  <a:lnTo>
                    <a:pt x="567" y="2"/>
                  </a:lnTo>
                  <a:lnTo>
                    <a:pt x="567" y="2"/>
                  </a:lnTo>
                  <a:lnTo>
                    <a:pt x="567" y="2"/>
                  </a:lnTo>
                  <a:lnTo>
                    <a:pt x="567" y="2"/>
                  </a:lnTo>
                  <a:lnTo>
                    <a:pt x="567" y="2"/>
                  </a:lnTo>
                  <a:lnTo>
                    <a:pt x="567"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55">
              <a:extLst>
                <a:ext uri="{FF2B5EF4-FFF2-40B4-BE49-F238E27FC236}">
                  <a16:creationId xmlns:a16="http://schemas.microsoft.com/office/drawing/2014/main" id="{A1447206-80D6-41F2-4444-E186A052743E}"/>
                </a:ext>
              </a:extLst>
            </p:cNvPr>
            <p:cNvSpPr>
              <a:spLocks/>
            </p:cNvSpPr>
            <p:nvPr/>
          </p:nvSpPr>
          <p:spPr bwMode="auto">
            <a:xfrm>
              <a:off x="3952572" y="1102547"/>
              <a:ext cx="4854575" cy="3716337"/>
            </a:xfrm>
            <a:custGeom>
              <a:avLst/>
              <a:gdLst>
                <a:gd name="T0" fmla="*/ 0 w 574"/>
                <a:gd name="T1" fmla="*/ 433 h 439"/>
                <a:gd name="T2" fmla="*/ 3 w 574"/>
                <a:gd name="T3" fmla="*/ 424 h 439"/>
                <a:gd name="T4" fmla="*/ 5 w 574"/>
                <a:gd name="T5" fmla="*/ 414 h 439"/>
                <a:gd name="T6" fmla="*/ 8 w 574"/>
                <a:gd name="T7" fmla="*/ 408 h 439"/>
                <a:gd name="T8" fmla="*/ 10 w 574"/>
                <a:gd name="T9" fmla="*/ 399 h 439"/>
                <a:gd name="T10" fmla="*/ 12 w 574"/>
                <a:gd name="T11" fmla="*/ 383 h 439"/>
                <a:gd name="T12" fmla="*/ 16 w 574"/>
                <a:gd name="T13" fmla="*/ 371 h 439"/>
                <a:gd name="T14" fmla="*/ 18 w 574"/>
                <a:gd name="T15" fmla="*/ 357 h 439"/>
                <a:gd name="T16" fmla="*/ 22 w 574"/>
                <a:gd name="T17" fmla="*/ 348 h 439"/>
                <a:gd name="T18" fmla="*/ 26 w 574"/>
                <a:gd name="T19" fmla="*/ 340 h 439"/>
                <a:gd name="T20" fmla="*/ 30 w 574"/>
                <a:gd name="T21" fmla="*/ 334 h 439"/>
                <a:gd name="T22" fmla="*/ 34 w 574"/>
                <a:gd name="T23" fmla="*/ 327 h 439"/>
                <a:gd name="T24" fmla="*/ 35 w 574"/>
                <a:gd name="T25" fmla="*/ 320 h 439"/>
                <a:gd name="T26" fmla="*/ 41 w 574"/>
                <a:gd name="T27" fmla="*/ 313 h 439"/>
                <a:gd name="T28" fmla="*/ 43 w 574"/>
                <a:gd name="T29" fmla="*/ 301 h 439"/>
                <a:gd name="T30" fmla="*/ 48 w 574"/>
                <a:gd name="T31" fmla="*/ 295 h 439"/>
                <a:gd name="T32" fmla="*/ 51 w 574"/>
                <a:gd name="T33" fmla="*/ 285 h 439"/>
                <a:gd name="T34" fmla="*/ 57 w 574"/>
                <a:gd name="T35" fmla="*/ 279 h 439"/>
                <a:gd name="T36" fmla="*/ 58 w 574"/>
                <a:gd name="T37" fmla="*/ 273 h 439"/>
                <a:gd name="T38" fmla="*/ 60 w 574"/>
                <a:gd name="T39" fmla="*/ 267 h 439"/>
                <a:gd name="T40" fmla="*/ 65 w 574"/>
                <a:gd name="T41" fmla="*/ 259 h 439"/>
                <a:gd name="T42" fmla="*/ 71 w 574"/>
                <a:gd name="T43" fmla="*/ 252 h 439"/>
                <a:gd name="T44" fmla="*/ 78 w 574"/>
                <a:gd name="T45" fmla="*/ 244 h 439"/>
                <a:gd name="T46" fmla="*/ 84 w 574"/>
                <a:gd name="T47" fmla="*/ 240 h 439"/>
                <a:gd name="T48" fmla="*/ 90 w 574"/>
                <a:gd name="T49" fmla="*/ 235 h 439"/>
                <a:gd name="T50" fmla="*/ 97 w 574"/>
                <a:gd name="T51" fmla="*/ 230 h 439"/>
                <a:gd name="T52" fmla="*/ 104 w 574"/>
                <a:gd name="T53" fmla="*/ 224 h 439"/>
                <a:gd name="T54" fmla="*/ 114 w 574"/>
                <a:gd name="T55" fmla="*/ 219 h 439"/>
                <a:gd name="T56" fmla="*/ 119 w 574"/>
                <a:gd name="T57" fmla="*/ 212 h 439"/>
                <a:gd name="T58" fmla="*/ 126 w 574"/>
                <a:gd name="T59" fmla="*/ 205 h 439"/>
                <a:gd name="T60" fmla="*/ 130 w 574"/>
                <a:gd name="T61" fmla="*/ 194 h 439"/>
                <a:gd name="T62" fmla="*/ 143 w 574"/>
                <a:gd name="T63" fmla="*/ 187 h 439"/>
                <a:gd name="T64" fmla="*/ 148 w 574"/>
                <a:gd name="T65" fmla="*/ 180 h 439"/>
                <a:gd name="T66" fmla="*/ 162 w 574"/>
                <a:gd name="T67" fmla="*/ 174 h 439"/>
                <a:gd name="T68" fmla="*/ 170 w 574"/>
                <a:gd name="T69" fmla="*/ 167 h 439"/>
                <a:gd name="T70" fmla="*/ 181 w 574"/>
                <a:gd name="T71" fmla="*/ 162 h 439"/>
                <a:gd name="T72" fmla="*/ 187 w 574"/>
                <a:gd name="T73" fmla="*/ 153 h 439"/>
                <a:gd name="T74" fmla="*/ 202 w 574"/>
                <a:gd name="T75" fmla="*/ 146 h 439"/>
                <a:gd name="T76" fmla="*/ 210 w 574"/>
                <a:gd name="T77" fmla="*/ 138 h 439"/>
                <a:gd name="T78" fmla="*/ 222 w 574"/>
                <a:gd name="T79" fmla="*/ 131 h 439"/>
                <a:gd name="T80" fmla="*/ 230 w 574"/>
                <a:gd name="T81" fmla="*/ 121 h 439"/>
                <a:gd name="T82" fmla="*/ 233 w 574"/>
                <a:gd name="T83" fmla="*/ 114 h 439"/>
                <a:gd name="T84" fmla="*/ 235 w 574"/>
                <a:gd name="T85" fmla="*/ 103 h 439"/>
                <a:gd name="T86" fmla="*/ 245 w 574"/>
                <a:gd name="T87" fmla="*/ 97 h 439"/>
                <a:gd name="T88" fmla="*/ 250 w 574"/>
                <a:gd name="T89" fmla="*/ 90 h 439"/>
                <a:gd name="T90" fmla="*/ 257 w 574"/>
                <a:gd name="T91" fmla="*/ 85 h 439"/>
                <a:gd name="T92" fmla="*/ 266 w 574"/>
                <a:gd name="T93" fmla="*/ 77 h 439"/>
                <a:gd name="T94" fmla="*/ 278 w 574"/>
                <a:gd name="T95" fmla="*/ 69 h 439"/>
                <a:gd name="T96" fmla="*/ 285 w 574"/>
                <a:gd name="T97" fmla="*/ 60 h 439"/>
                <a:gd name="T98" fmla="*/ 301 w 574"/>
                <a:gd name="T99" fmla="*/ 52 h 439"/>
                <a:gd name="T100" fmla="*/ 306 w 574"/>
                <a:gd name="T101" fmla="*/ 43 h 439"/>
                <a:gd name="T102" fmla="*/ 347 w 574"/>
                <a:gd name="T103" fmla="*/ 35 h 439"/>
                <a:gd name="T104" fmla="*/ 399 w 574"/>
                <a:gd name="T105" fmla="*/ 30 h 439"/>
                <a:gd name="T106" fmla="*/ 475 w 574"/>
                <a:gd name="T107" fmla="*/ 22 h 439"/>
                <a:gd name="T108" fmla="*/ 486 w 574"/>
                <a:gd name="T109" fmla="*/ 15 h 439"/>
                <a:gd name="T110" fmla="*/ 540 w 574"/>
                <a:gd name="T111" fmla="*/ 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4" h="439">
                  <a:moveTo>
                    <a:pt x="0" y="439"/>
                  </a:moveTo>
                  <a:lnTo>
                    <a:pt x="0" y="439"/>
                  </a:lnTo>
                  <a:lnTo>
                    <a:pt x="0" y="437"/>
                  </a:lnTo>
                  <a:lnTo>
                    <a:pt x="0" y="437"/>
                  </a:lnTo>
                  <a:lnTo>
                    <a:pt x="0" y="437"/>
                  </a:lnTo>
                  <a:lnTo>
                    <a:pt x="0" y="437"/>
                  </a:lnTo>
                  <a:lnTo>
                    <a:pt x="0" y="434"/>
                  </a:lnTo>
                  <a:lnTo>
                    <a:pt x="0" y="434"/>
                  </a:lnTo>
                  <a:lnTo>
                    <a:pt x="0" y="433"/>
                  </a:lnTo>
                  <a:lnTo>
                    <a:pt x="1" y="433"/>
                  </a:lnTo>
                  <a:lnTo>
                    <a:pt x="1" y="431"/>
                  </a:lnTo>
                  <a:lnTo>
                    <a:pt x="1" y="431"/>
                  </a:lnTo>
                  <a:lnTo>
                    <a:pt x="1" y="431"/>
                  </a:lnTo>
                  <a:lnTo>
                    <a:pt x="1" y="431"/>
                  </a:lnTo>
                  <a:lnTo>
                    <a:pt x="1" y="430"/>
                  </a:lnTo>
                  <a:lnTo>
                    <a:pt x="2" y="430"/>
                  </a:lnTo>
                  <a:lnTo>
                    <a:pt x="2" y="424"/>
                  </a:lnTo>
                  <a:lnTo>
                    <a:pt x="3" y="424"/>
                  </a:lnTo>
                  <a:lnTo>
                    <a:pt x="3" y="422"/>
                  </a:lnTo>
                  <a:lnTo>
                    <a:pt x="3" y="422"/>
                  </a:lnTo>
                  <a:lnTo>
                    <a:pt x="3" y="422"/>
                  </a:lnTo>
                  <a:lnTo>
                    <a:pt x="4" y="422"/>
                  </a:lnTo>
                  <a:lnTo>
                    <a:pt x="4" y="417"/>
                  </a:lnTo>
                  <a:lnTo>
                    <a:pt x="4" y="417"/>
                  </a:lnTo>
                  <a:lnTo>
                    <a:pt x="4" y="416"/>
                  </a:lnTo>
                  <a:lnTo>
                    <a:pt x="5" y="416"/>
                  </a:lnTo>
                  <a:lnTo>
                    <a:pt x="5" y="414"/>
                  </a:lnTo>
                  <a:lnTo>
                    <a:pt x="5" y="414"/>
                  </a:lnTo>
                  <a:lnTo>
                    <a:pt x="5" y="413"/>
                  </a:lnTo>
                  <a:lnTo>
                    <a:pt x="6" y="413"/>
                  </a:lnTo>
                  <a:lnTo>
                    <a:pt x="6" y="411"/>
                  </a:lnTo>
                  <a:lnTo>
                    <a:pt x="7" y="411"/>
                  </a:lnTo>
                  <a:lnTo>
                    <a:pt x="7" y="410"/>
                  </a:lnTo>
                  <a:lnTo>
                    <a:pt x="8" y="410"/>
                  </a:lnTo>
                  <a:lnTo>
                    <a:pt x="8" y="408"/>
                  </a:lnTo>
                  <a:lnTo>
                    <a:pt x="8" y="408"/>
                  </a:lnTo>
                  <a:lnTo>
                    <a:pt x="8" y="407"/>
                  </a:lnTo>
                  <a:lnTo>
                    <a:pt x="8" y="407"/>
                  </a:lnTo>
                  <a:lnTo>
                    <a:pt x="8" y="405"/>
                  </a:lnTo>
                  <a:lnTo>
                    <a:pt x="9" y="405"/>
                  </a:lnTo>
                  <a:lnTo>
                    <a:pt x="9" y="402"/>
                  </a:lnTo>
                  <a:lnTo>
                    <a:pt x="10" y="402"/>
                  </a:lnTo>
                  <a:lnTo>
                    <a:pt x="10" y="400"/>
                  </a:lnTo>
                  <a:lnTo>
                    <a:pt x="10" y="400"/>
                  </a:lnTo>
                  <a:lnTo>
                    <a:pt x="10" y="399"/>
                  </a:lnTo>
                  <a:lnTo>
                    <a:pt x="11" y="399"/>
                  </a:lnTo>
                  <a:lnTo>
                    <a:pt x="11" y="396"/>
                  </a:lnTo>
                  <a:lnTo>
                    <a:pt x="11" y="396"/>
                  </a:lnTo>
                  <a:lnTo>
                    <a:pt x="11" y="393"/>
                  </a:lnTo>
                  <a:lnTo>
                    <a:pt x="11" y="393"/>
                  </a:lnTo>
                  <a:lnTo>
                    <a:pt x="11" y="386"/>
                  </a:lnTo>
                  <a:lnTo>
                    <a:pt x="12" y="386"/>
                  </a:lnTo>
                  <a:lnTo>
                    <a:pt x="12" y="383"/>
                  </a:lnTo>
                  <a:lnTo>
                    <a:pt x="12" y="383"/>
                  </a:lnTo>
                  <a:lnTo>
                    <a:pt x="12" y="382"/>
                  </a:lnTo>
                  <a:lnTo>
                    <a:pt x="14" y="382"/>
                  </a:lnTo>
                  <a:lnTo>
                    <a:pt x="14" y="377"/>
                  </a:lnTo>
                  <a:lnTo>
                    <a:pt x="15" y="377"/>
                  </a:lnTo>
                  <a:lnTo>
                    <a:pt x="15" y="374"/>
                  </a:lnTo>
                  <a:lnTo>
                    <a:pt x="15" y="374"/>
                  </a:lnTo>
                  <a:lnTo>
                    <a:pt x="15" y="372"/>
                  </a:lnTo>
                  <a:lnTo>
                    <a:pt x="16" y="372"/>
                  </a:lnTo>
                  <a:lnTo>
                    <a:pt x="16" y="371"/>
                  </a:lnTo>
                  <a:lnTo>
                    <a:pt x="16" y="371"/>
                  </a:lnTo>
                  <a:lnTo>
                    <a:pt x="16" y="368"/>
                  </a:lnTo>
                  <a:lnTo>
                    <a:pt x="17" y="368"/>
                  </a:lnTo>
                  <a:lnTo>
                    <a:pt x="17" y="363"/>
                  </a:lnTo>
                  <a:lnTo>
                    <a:pt x="18" y="363"/>
                  </a:lnTo>
                  <a:lnTo>
                    <a:pt x="18" y="358"/>
                  </a:lnTo>
                  <a:lnTo>
                    <a:pt x="18" y="358"/>
                  </a:lnTo>
                  <a:lnTo>
                    <a:pt x="18" y="357"/>
                  </a:lnTo>
                  <a:lnTo>
                    <a:pt x="18" y="357"/>
                  </a:lnTo>
                  <a:lnTo>
                    <a:pt x="18" y="355"/>
                  </a:lnTo>
                  <a:lnTo>
                    <a:pt x="19" y="355"/>
                  </a:lnTo>
                  <a:lnTo>
                    <a:pt x="19" y="352"/>
                  </a:lnTo>
                  <a:lnTo>
                    <a:pt x="19" y="352"/>
                  </a:lnTo>
                  <a:lnTo>
                    <a:pt x="19" y="351"/>
                  </a:lnTo>
                  <a:lnTo>
                    <a:pt x="21" y="351"/>
                  </a:lnTo>
                  <a:lnTo>
                    <a:pt x="21" y="349"/>
                  </a:lnTo>
                  <a:lnTo>
                    <a:pt x="22" y="349"/>
                  </a:lnTo>
                  <a:lnTo>
                    <a:pt x="22" y="348"/>
                  </a:lnTo>
                  <a:lnTo>
                    <a:pt x="24" y="348"/>
                  </a:lnTo>
                  <a:lnTo>
                    <a:pt x="24" y="344"/>
                  </a:lnTo>
                  <a:lnTo>
                    <a:pt x="24" y="344"/>
                  </a:lnTo>
                  <a:lnTo>
                    <a:pt x="24" y="343"/>
                  </a:lnTo>
                  <a:lnTo>
                    <a:pt x="25" y="343"/>
                  </a:lnTo>
                  <a:lnTo>
                    <a:pt x="25" y="341"/>
                  </a:lnTo>
                  <a:lnTo>
                    <a:pt x="25" y="341"/>
                  </a:lnTo>
                  <a:lnTo>
                    <a:pt x="25" y="340"/>
                  </a:lnTo>
                  <a:lnTo>
                    <a:pt x="26" y="340"/>
                  </a:lnTo>
                  <a:lnTo>
                    <a:pt x="26" y="338"/>
                  </a:lnTo>
                  <a:lnTo>
                    <a:pt x="28" y="338"/>
                  </a:lnTo>
                  <a:lnTo>
                    <a:pt x="28" y="337"/>
                  </a:lnTo>
                  <a:lnTo>
                    <a:pt x="29" y="337"/>
                  </a:lnTo>
                  <a:lnTo>
                    <a:pt x="29" y="335"/>
                  </a:lnTo>
                  <a:lnTo>
                    <a:pt x="29" y="335"/>
                  </a:lnTo>
                  <a:lnTo>
                    <a:pt x="29" y="335"/>
                  </a:lnTo>
                  <a:lnTo>
                    <a:pt x="30" y="335"/>
                  </a:lnTo>
                  <a:lnTo>
                    <a:pt x="30" y="334"/>
                  </a:lnTo>
                  <a:lnTo>
                    <a:pt x="30" y="334"/>
                  </a:lnTo>
                  <a:lnTo>
                    <a:pt x="30" y="332"/>
                  </a:lnTo>
                  <a:lnTo>
                    <a:pt x="31" y="332"/>
                  </a:lnTo>
                  <a:lnTo>
                    <a:pt x="31" y="331"/>
                  </a:lnTo>
                  <a:lnTo>
                    <a:pt x="32" y="331"/>
                  </a:lnTo>
                  <a:lnTo>
                    <a:pt x="32" y="329"/>
                  </a:lnTo>
                  <a:lnTo>
                    <a:pt x="33" y="329"/>
                  </a:lnTo>
                  <a:lnTo>
                    <a:pt x="33" y="327"/>
                  </a:lnTo>
                  <a:lnTo>
                    <a:pt x="34" y="327"/>
                  </a:lnTo>
                  <a:lnTo>
                    <a:pt x="34" y="326"/>
                  </a:lnTo>
                  <a:lnTo>
                    <a:pt x="34" y="326"/>
                  </a:lnTo>
                  <a:lnTo>
                    <a:pt x="34" y="324"/>
                  </a:lnTo>
                  <a:lnTo>
                    <a:pt x="35" y="324"/>
                  </a:lnTo>
                  <a:lnTo>
                    <a:pt x="35" y="323"/>
                  </a:lnTo>
                  <a:lnTo>
                    <a:pt x="35" y="323"/>
                  </a:lnTo>
                  <a:lnTo>
                    <a:pt x="35" y="321"/>
                  </a:lnTo>
                  <a:lnTo>
                    <a:pt x="35" y="321"/>
                  </a:lnTo>
                  <a:lnTo>
                    <a:pt x="35" y="320"/>
                  </a:lnTo>
                  <a:lnTo>
                    <a:pt x="36" y="320"/>
                  </a:lnTo>
                  <a:lnTo>
                    <a:pt x="36" y="318"/>
                  </a:lnTo>
                  <a:lnTo>
                    <a:pt x="36" y="318"/>
                  </a:lnTo>
                  <a:lnTo>
                    <a:pt x="36" y="316"/>
                  </a:lnTo>
                  <a:lnTo>
                    <a:pt x="37" y="316"/>
                  </a:lnTo>
                  <a:lnTo>
                    <a:pt x="37" y="315"/>
                  </a:lnTo>
                  <a:lnTo>
                    <a:pt x="39" y="315"/>
                  </a:lnTo>
                  <a:lnTo>
                    <a:pt x="39" y="313"/>
                  </a:lnTo>
                  <a:lnTo>
                    <a:pt x="41" y="313"/>
                  </a:lnTo>
                  <a:lnTo>
                    <a:pt x="41" y="312"/>
                  </a:lnTo>
                  <a:lnTo>
                    <a:pt x="41" y="312"/>
                  </a:lnTo>
                  <a:lnTo>
                    <a:pt x="41" y="310"/>
                  </a:lnTo>
                  <a:lnTo>
                    <a:pt x="41" y="310"/>
                  </a:lnTo>
                  <a:lnTo>
                    <a:pt x="41" y="306"/>
                  </a:lnTo>
                  <a:lnTo>
                    <a:pt x="42" y="306"/>
                  </a:lnTo>
                  <a:lnTo>
                    <a:pt x="42" y="304"/>
                  </a:lnTo>
                  <a:lnTo>
                    <a:pt x="43" y="304"/>
                  </a:lnTo>
                  <a:lnTo>
                    <a:pt x="43" y="301"/>
                  </a:lnTo>
                  <a:lnTo>
                    <a:pt x="43" y="301"/>
                  </a:lnTo>
                  <a:lnTo>
                    <a:pt x="43" y="299"/>
                  </a:lnTo>
                  <a:lnTo>
                    <a:pt x="44" y="299"/>
                  </a:lnTo>
                  <a:lnTo>
                    <a:pt x="44" y="298"/>
                  </a:lnTo>
                  <a:lnTo>
                    <a:pt x="45" y="298"/>
                  </a:lnTo>
                  <a:lnTo>
                    <a:pt x="45" y="296"/>
                  </a:lnTo>
                  <a:lnTo>
                    <a:pt x="47" y="296"/>
                  </a:lnTo>
                  <a:lnTo>
                    <a:pt x="47" y="295"/>
                  </a:lnTo>
                  <a:lnTo>
                    <a:pt x="48" y="295"/>
                  </a:lnTo>
                  <a:lnTo>
                    <a:pt x="48" y="293"/>
                  </a:lnTo>
                  <a:lnTo>
                    <a:pt x="49" y="293"/>
                  </a:lnTo>
                  <a:lnTo>
                    <a:pt x="49" y="292"/>
                  </a:lnTo>
                  <a:lnTo>
                    <a:pt x="50" y="292"/>
                  </a:lnTo>
                  <a:lnTo>
                    <a:pt x="50" y="290"/>
                  </a:lnTo>
                  <a:lnTo>
                    <a:pt x="51" y="290"/>
                  </a:lnTo>
                  <a:lnTo>
                    <a:pt x="51" y="288"/>
                  </a:lnTo>
                  <a:lnTo>
                    <a:pt x="51" y="288"/>
                  </a:lnTo>
                  <a:lnTo>
                    <a:pt x="51" y="285"/>
                  </a:lnTo>
                  <a:lnTo>
                    <a:pt x="52" y="285"/>
                  </a:lnTo>
                  <a:lnTo>
                    <a:pt x="52" y="284"/>
                  </a:lnTo>
                  <a:lnTo>
                    <a:pt x="52" y="284"/>
                  </a:lnTo>
                  <a:lnTo>
                    <a:pt x="52" y="282"/>
                  </a:lnTo>
                  <a:lnTo>
                    <a:pt x="54" y="282"/>
                  </a:lnTo>
                  <a:lnTo>
                    <a:pt x="54" y="281"/>
                  </a:lnTo>
                  <a:lnTo>
                    <a:pt x="55" y="281"/>
                  </a:lnTo>
                  <a:lnTo>
                    <a:pt x="55" y="279"/>
                  </a:lnTo>
                  <a:lnTo>
                    <a:pt x="57" y="279"/>
                  </a:lnTo>
                  <a:lnTo>
                    <a:pt x="57" y="278"/>
                  </a:lnTo>
                  <a:lnTo>
                    <a:pt x="58" y="278"/>
                  </a:lnTo>
                  <a:lnTo>
                    <a:pt x="58" y="276"/>
                  </a:lnTo>
                  <a:lnTo>
                    <a:pt x="58" y="276"/>
                  </a:lnTo>
                  <a:lnTo>
                    <a:pt x="58" y="276"/>
                  </a:lnTo>
                  <a:lnTo>
                    <a:pt x="58" y="276"/>
                  </a:lnTo>
                  <a:lnTo>
                    <a:pt x="58" y="274"/>
                  </a:lnTo>
                  <a:lnTo>
                    <a:pt x="58" y="274"/>
                  </a:lnTo>
                  <a:lnTo>
                    <a:pt x="58" y="273"/>
                  </a:lnTo>
                  <a:lnTo>
                    <a:pt x="59" y="273"/>
                  </a:lnTo>
                  <a:lnTo>
                    <a:pt x="59" y="270"/>
                  </a:lnTo>
                  <a:lnTo>
                    <a:pt x="59" y="270"/>
                  </a:lnTo>
                  <a:lnTo>
                    <a:pt x="59" y="270"/>
                  </a:lnTo>
                  <a:lnTo>
                    <a:pt x="59" y="270"/>
                  </a:lnTo>
                  <a:lnTo>
                    <a:pt x="59" y="268"/>
                  </a:lnTo>
                  <a:lnTo>
                    <a:pt x="60" y="268"/>
                  </a:lnTo>
                  <a:lnTo>
                    <a:pt x="60" y="267"/>
                  </a:lnTo>
                  <a:lnTo>
                    <a:pt x="60" y="267"/>
                  </a:lnTo>
                  <a:lnTo>
                    <a:pt x="60" y="265"/>
                  </a:lnTo>
                  <a:lnTo>
                    <a:pt x="60" y="265"/>
                  </a:lnTo>
                  <a:lnTo>
                    <a:pt x="60" y="265"/>
                  </a:lnTo>
                  <a:lnTo>
                    <a:pt x="62" y="265"/>
                  </a:lnTo>
                  <a:lnTo>
                    <a:pt x="62" y="263"/>
                  </a:lnTo>
                  <a:lnTo>
                    <a:pt x="65" y="263"/>
                  </a:lnTo>
                  <a:lnTo>
                    <a:pt x="65" y="260"/>
                  </a:lnTo>
                  <a:lnTo>
                    <a:pt x="65" y="260"/>
                  </a:lnTo>
                  <a:lnTo>
                    <a:pt x="65" y="259"/>
                  </a:lnTo>
                  <a:lnTo>
                    <a:pt x="67" y="259"/>
                  </a:lnTo>
                  <a:lnTo>
                    <a:pt x="67" y="257"/>
                  </a:lnTo>
                  <a:lnTo>
                    <a:pt x="68" y="257"/>
                  </a:lnTo>
                  <a:lnTo>
                    <a:pt x="68" y="256"/>
                  </a:lnTo>
                  <a:lnTo>
                    <a:pt x="70" y="256"/>
                  </a:lnTo>
                  <a:lnTo>
                    <a:pt x="70" y="254"/>
                  </a:lnTo>
                  <a:lnTo>
                    <a:pt x="71" y="254"/>
                  </a:lnTo>
                  <a:lnTo>
                    <a:pt x="71" y="252"/>
                  </a:lnTo>
                  <a:lnTo>
                    <a:pt x="71" y="252"/>
                  </a:lnTo>
                  <a:lnTo>
                    <a:pt x="71" y="251"/>
                  </a:lnTo>
                  <a:lnTo>
                    <a:pt x="73" y="251"/>
                  </a:lnTo>
                  <a:lnTo>
                    <a:pt x="73" y="249"/>
                  </a:lnTo>
                  <a:lnTo>
                    <a:pt x="76" y="249"/>
                  </a:lnTo>
                  <a:lnTo>
                    <a:pt x="76" y="248"/>
                  </a:lnTo>
                  <a:lnTo>
                    <a:pt x="77" y="248"/>
                  </a:lnTo>
                  <a:lnTo>
                    <a:pt x="77" y="246"/>
                  </a:lnTo>
                  <a:lnTo>
                    <a:pt x="78" y="246"/>
                  </a:lnTo>
                  <a:lnTo>
                    <a:pt x="78" y="244"/>
                  </a:lnTo>
                  <a:lnTo>
                    <a:pt x="79" y="244"/>
                  </a:lnTo>
                  <a:lnTo>
                    <a:pt x="79" y="243"/>
                  </a:lnTo>
                  <a:lnTo>
                    <a:pt x="81" y="243"/>
                  </a:lnTo>
                  <a:lnTo>
                    <a:pt x="81" y="241"/>
                  </a:lnTo>
                  <a:lnTo>
                    <a:pt x="83" y="241"/>
                  </a:lnTo>
                  <a:lnTo>
                    <a:pt x="83" y="241"/>
                  </a:lnTo>
                  <a:lnTo>
                    <a:pt x="84" y="241"/>
                  </a:lnTo>
                  <a:lnTo>
                    <a:pt x="84" y="240"/>
                  </a:lnTo>
                  <a:lnTo>
                    <a:pt x="84" y="240"/>
                  </a:lnTo>
                  <a:lnTo>
                    <a:pt x="84" y="240"/>
                  </a:lnTo>
                  <a:lnTo>
                    <a:pt x="85" y="240"/>
                  </a:lnTo>
                  <a:lnTo>
                    <a:pt x="85" y="238"/>
                  </a:lnTo>
                  <a:lnTo>
                    <a:pt x="88" y="238"/>
                  </a:lnTo>
                  <a:lnTo>
                    <a:pt x="88" y="237"/>
                  </a:lnTo>
                  <a:lnTo>
                    <a:pt x="88" y="237"/>
                  </a:lnTo>
                  <a:lnTo>
                    <a:pt x="88" y="237"/>
                  </a:lnTo>
                  <a:lnTo>
                    <a:pt x="90" y="237"/>
                  </a:lnTo>
                  <a:lnTo>
                    <a:pt x="90" y="235"/>
                  </a:lnTo>
                  <a:lnTo>
                    <a:pt x="91" y="235"/>
                  </a:lnTo>
                  <a:lnTo>
                    <a:pt x="91" y="233"/>
                  </a:lnTo>
                  <a:lnTo>
                    <a:pt x="92" y="233"/>
                  </a:lnTo>
                  <a:lnTo>
                    <a:pt x="92" y="232"/>
                  </a:lnTo>
                  <a:lnTo>
                    <a:pt x="92" y="232"/>
                  </a:lnTo>
                  <a:lnTo>
                    <a:pt x="92" y="232"/>
                  </a:lnTo>
                  <a:lnTo>
                    <a:pt x="95" y="232"/>
                  </a:lnTo>
                  <a:lnTo>
                    <a:pt x="95" y="230"/>
                  </a:lnTo>
                  <a:lnTo>
                    <a:pt x="97" y="230"/>
                  </a:lnTo>
                  <a:lnTo>
                    <a:pt x="97" y="228"/>
                  </a:lnTo>
                  <a:lnTo>
                    <a:pt x="97" y="228"/>
                  </a:lnTo>
                  <a:lnTo>
                    <a:pt x="97" y="228"/>
                  </a:lnTo>
                  <a:lnTo>
                    <a:pt x="100" y="228"/>
                  </a:lnTo>
                  <a:lnTo>
                    <a:pt x="100" y="227"/>
                  </a:lnTo>
                  <a:lnTo>
                    <a:pt x="102" y="227"/>
                  </a:lnTo>
                  <a:lnTo>
                    <a:pt x="102" y="225"/>
                  </a:lnTo>
                  <a:lnTo>
                    <a:pt x="104" y="225"/>
                  </a:lnTo>
                  <a:lnTo>
                    <a:pt x="104" y="224"/>
                  </a:lnTo>
                  <a:lnTo>
                    <a:pt x="108" y="224"/>
                  </a:lnTo>
                  <a:lnTo>
                    <a:pt x="108" y="222"/>
                  </a:lnTo>
                  <a:lnTo>
                    <a:pt x="109" y="222"/>
                  </a:lnTo>
                  <a:lnTo>
                    <a:pt x="109" y="220"/>
                  </a:lnTo>
                  <a:lnTo>
                    <a:pt x="112" y="220"/>
                  </a:lnTo>
                  <a:lnTo>
                    <a:pt x="112" y="219"/>
                  </a:lnTo>
                  <a:lnTo>
                    <a:pt x="114" y="219"/>
                  </a:lnTo>
                  <a:lnTo>
                    <a:pt x="114" y="219"/>
                  </a:lnTo>
                  <a:lnTo>
                    <a:pt x="114" y="219"/>
                  </a:lnTo>
                  <a:lnTo>
                    <a:pt x="114" y="217"/>
                  </a:lnTo>
                  <a:lnTo>
                    <a:pt x="114" y="217"/>
                  </a:lnTo>
                  <a:lnTo>
                    <a:pt x="114" y="217"/>
                  </a:lnTo>
                  <a:lnTo>
                    <a:pt x="118" y="217"/>
                  </a:lnTo>
                  <a:lnTo>
                    <a:pt x="118" y="215"/>
                  </a:lnTo>
                  <a:lnTo>
                    <a:pt x="118" y="215"/>
                  </a:lnTo>
                  <a:lnTo>
                    <a:pt x="118" y="214"/>
                  </a:lnTo>
                  <a:lnTo>
                    <a:pt x="119" y="214"/>
                  </a:lnTo>
                  <a:lnTo>
                    <a:pt x="119" y="212"/>
                  </a:lnTo>
                  <a:lnTo>
                    <a:pt x="120" y="212"/>
                  </a:lnTo>
                  <a:lnTo>
                    <a:pt x="120" y="209"/>
                  </a:lnTo>
                  <a:lnTo>
                    <a:pt x="124" y="209"/>
                  </a:lnTo>
                  <a:lnTo>
                    <a:pt x="124" y="207"/>
                  </a:lnTo>
                  <a:lnTo>
                    <a:pt x="125" y="207"/>
                  </a:lnTo>
                  <a:lnTo>
                    <a:pt x="125" y="205"/>
                  </a:lnTo>
                  <a:lnTo>
                    <a:pt x="126" y="205"/>
                  </a:lnTo>
                  <a:lnTo>
                    <a:pt x="126" y="205"/>
                  </a:lnTo>
                  <a:lnTo>
                    <a:pt x="126" y="205"/>
                  </a:lnTo>
                  <a:lnTo>
                    <a:pt x="126" y="205"/>
                  </a:lnTo>
                  <a:lnTo>
                    <a:pt x="127" y="205"/>
                  </a:lnTo>
                  <a:lnTo>
                    <a:pt x="127" y="204"/>
                  </a:lnTo>
                  <a:lnTo>
                    <a:pt x="128" y="204"/>
                  </a:lnTo>
                  <a:lnTo>
                    <a:pt x="128" y="200"/>
                  </a:lnTo>
                  <a:lnTo>
                    <a:pt x="129" y="200"/>
                  </a:lnTo>
                  <a:lnTo>
                    <a:pt x="129" y="197"/>
                  </a:lnTo>
                  <a:lnTo>
                    <a:pt x="130" y="197"/>
                  </a:lnTo>
                  <a:lnTo>
                    <a:pt x="130" y="194"/>
                  </a:lnTo>
                  <a:lnTo>
                    <a:pt x="131" y="194"/>
                  </a:lnTo>
                  <a:lnTo>
                    <a:pt x="131" y="192"/>
                  </a:lnTo>
                  <a:lnTo>
                    <a:pt x="132" y="192"/>
                  </a:lnTo>
                  <a:lnTo>
                    <a:pt x="132" y="190"/>
                  </a:lnTo>
                  <a:lnTo>
                    <a:pt x="134" y="190"/>
                  </a:lnTo>
                  <a:lnTo>
                    <a:pt x="134" y="189"/>
                  </a:lnTo>
                  <a:lnTo>
                    <a:pt x="142" y="189"/>
                  </a:lnTo>
                  <a:lnTo>
                    <a:pt x="142" y="187"/>
                  </a:lnTo>
                  <a:lnTo>
                    <a:pt x="143" y="187"/>
                  </a:lnTo>
                  <a:lnTo>
                    <a:pt x="143" y="187"/>
                  </a:lnTo>
                  <a:lnTo>
                    <a:pt x="146" y="187"/>
                  </a:lnTo>
                  <a:lnTo>
                    <a:pt x="146" y="185"/>
                  </a:lnTo>
                  <a:lnTo>
                    <a:pt x="146" y="185"/>
                  </a:lnTo>
                  <a:lnTo>
                    <a:pt x="146" y="184"/>
                  </a:lnTo>
                  <a:lnTo>
                    <a:pt x="147" y="184"/>
                  </a:lnTo>
                  <a:lnTo>
                    <a:pt x="147" y="182"/>
                  </a:lnTo>
                  <a:lnTo>
                    <a:pt x="148" y="182"/>
                  </a:lnTo>
                  <a:lnTo>
                    <a:pt x="148" y="180"/>
                  </a:lnTo>
                  <a:lnTo>
                    <a:pt x="148" y="180"/>
                  </a:lnTo>
                  <a:lnTo>
                    <a:pt x="148" y="179"/>
                  </a:lnTo>
                  <a:lnTo>
                    <a:pt x="150" y="179"/>
                  </a:lnTo>
                  <a:lnTo>
                    <a:pt x="150" y="177"/>
                  </a:lnTo>
                  <a:lnTo>
                    <a:pt x="157" y="177"/>
                  </a:lnTo>
                  <a:lnTo>
                    <a:pt x="157" y="175"/>
                  </a:lnTo>
                  <a:lnTo>
                    <a:pt x="161" y="175"/>
                  </a:lnTo>
                  <a:lnTo>
                    <a:pt x="161" y="174"/>
                  </a:lnTo>
                  <a:lnTo>
                    <a:pt x="162" y="174"/>
                  </a:lnTo>
                  <a:lnTo>
                    <a:pt x="162" y="174"/>
                  </a:lnTo>
                  <a:lnTo>
                    <a:pt x="167" y="174"/>
                  </a:lnTo>
                  <a:lnTo>
                    <a:pt x="167" y="172"/>
                  </a:lnTo>
                  <a:lnTo>
                    <a:pt x="169" y="172"/>
                  </a:lnTo>
                  <a:lnTo>
                    <a:pt x="169" y="170"/>
                  </a:lnTo>
                  <a:lnTo>
                    <a:pt x="169" y="170"/>
                  </a:lnTo>
                  <a:lnTo>
                    <a:pt x="169" y="169"/>
                  </a:lnTo>
                  <a:lnTo>
                    <a:pt x="170" y="169"/>
                  </a:lnTo>
                  <a:lnTo>
                    <a:pt x="170" y="167"/>
                  </a:lnTo>
                  <a:lnTo>
                    <a:pt x="171" y="167"/>
                  </a:lnTo>
                  <a:lnTo>
                    <a:pt x="171" y="165"/>
                  </a:lnTo>
                  <a:lnTo>
                    <a:pt x="172" y="165"/>
                  </a:lnTo>
                  <a:lnTo>
                    <a:pt x="172" y="163"/>
                  </a:lnTo>
                  <a:lnTo>
                    <a:pt x="172" y="163"/>
                  </a:lnTo>
                  <a:lnTo>
                    <a:pt x="172" y="163"/>
                  </a:lnTo>
                  <a:lnTo>
                    <a:pt x="180" y="163"/>
                  </a:lnTo>
                  <a:lnTo>
                    <a:pt x="180" y="162"/>
                  </a:lnTo>
                  <a:lnTo>
                    <a:pt x="181" y="162"/>
                  </a:lnTo>
                  <a:lnTo>
                    <a:pt x="181" y="160"/>
                  </a:lnTo>
                  <a:lnTo>
                    <a:pt x="183" y="160"/>
                  </a:lnTo>
                  <a:lnTo>
                    <a:pt x="183" y="158"/>
                  </a:lnTo>
                  <a:lnTo>
                    <a:pt x="184" y="158"/>
                  </a:lnTo>
                  <a:lnTo>
                    <a:pt x="184" y="157"/>
                  </a:lnTo>
                  <a:lnTo>
                    <a:pt x="185" y="157"/>
                  </a:lnTo>
                  <a:lnTo>
                    <a:pt x="185" y="155"/>
                  </a:lnTo>
                  <a:lnTo>
                    <a:pt x="187" y="155"/>
                  </a:lnTo>
                  <a:lnTo>
                    <a:pt x="187" y="153"/>
                  </a:lnTo>
                  <a:lnTo>
                    <a:pt x="188" y="153"/>
                  </a:lnTo>
                  <a:lnTo>
                    <a:pt x="188" y="151"/>
                  </a:lnTo>
                  <a:lnTo>
                    <a:pt x="191" y="151"/>
                  </a:lnTo>
                  <a:lnTo>
                    <a:pt x="191" y="150"/>
                  </a:lnTo>
                  <a:lnTo>
                    <a:pt x="193" y="150"/>
                  </a:lnTo>
                  <a:lnTo>
                    <a:pt x="193" y="148"/>
                  </a:lnTo>
                  <a:lnTo>
                    <a:pt x="201" y="148"/>
                  </a:lnTo>
                  <a:lnTo>
                    <a:pt x="201" y="146"/>
                  </a:lnTo>
                  <a:lnTo>
                    <a:pt x="202" y="146"/>
                  </a:lnTo>
                  <a:lnTo>
                    <a:pt x="202" y="145"/>
                  </a:lnTo>
                  <a:lnTo>
                    <a:pt x="203" y="145"/>
                  </a:lnTo>
                  <a:lnTo>
                    <a:pt x="203" y="143"/>
                  </a:lnTo>
                  <a:lnTo>
                    <a:pt x="206" y="143"/>
                  </a:lnTo>
                  <a:lnTo>
                    <a:pt x="206" y="141"/>
                  </a:lnTo>
                  <a:lnTo>
                    <a:pt x="209" y="141"/>
                  </a:lnTo>
                  <a:lnTo>
                    <a:pt x="209" y="139"/>
                  </a:lnTo>
                  <a:lnTo>
                    <a:pt x="210" y="139"/>
                  </a:lnTo>
                  <a:lnTo>
                    <a:pt x="210" y="138"/>
                  </a:lnTo>
                  <a:lnTo>
                    <a:pt x="216" y="138"/>
                  </a:lnTo>
                  <a:lnTo>
                    <a:pt x="216" y="134"/>
                  </a:lnTo>
                  <a:lnTo>
                    <a:pt x="217" y="134"/>
                  </a:lnTo>
                  <a:lnTo>
                    <a:pt x="217" y="133"/>
                  </a:lnTo>
                  <a:lnTo>
                    <a:pt x="220" y="133"/>
                  </a:lnTo>
                  <a:lnTo>
                    <a:pt x="220" y="131"/>
                  </a:lnTo>
                  <a:lnTo>
                    <a:pt x="220" y="131"/>
                  </a:lnTo>
                  <a:lnTo>
                    <a:pt x="220" y="131"/>
                  </a:lnTo>
                  <a:lnTo>
                    <a:pt x="222" y="131"/>
                  </a:lnTo>
                  <a:lnTo>
                    <a:pt x="222" y="127"/>
                  </a:lnTo>
                  <a:lnTo>
                    <a:pt x="224" y="127"/>
                  </a:lnTo>
                  <a:lnTo>
                    <a:pt x="224" y="126"/>
                  </a:lnTo>
                  <a:lnTo>
                    <a:pt x="228" y="126"/>
                  </a:lnTo>
                  <a:lnTo>
                    <a:pt x="228" y="122"/>
                  </a:lnTo>
                  <a:lnTo>
                    <a:pt x="229" y="122"/>
                  </a:lnTo>
                  <a:lnTo>
                    <a:pt x="229" y="122"/>
                  </a:lnTo>
                  <a:lnTo>
                    <a:pt x="230" y="122"/>
                  </a:lnTo>
                  <a:lnTo>
                    <a:pt x="230" y="121"/>
                  </a:lnTo>
                  <a:lnTo>
                    <a:pt x="231" y="121"/>
                  </a:lnTo>
                  <a:lnTo>
                    <a:pt x="231" y="119"/>
                  </a:lnTo>
                  <a:lnTo>
                    <a:pt x="231" y="119"/>
                  </a:lnTo>
                  <a:lnTo>
                    <a:pt x="231" y="119"/>
                  </a:lnTo>
                  <a:lnTo>
                    <a:pt x="232" y="119"/>
                  </a:lnTo>
                  <a:lnTo>
                    <a:pt x="232" y="115"/>
                  </a:lnTo>
                  <a:lnTo>
                    <a:pt x="233" y="115"/>
                  </a:lnTo>
                  <a:lnTo>
                    <a:pt x="233" y="114"/>
                  </a:lnTo>
                  <a:lnTo>
                    <a:pt x="233" y="114"/>
                  </a:lnTo>
                  <a:lnTo>
                    <a:pt x="233" y="108"/>
                  </a:lnTo>
                  <a:lnTo>
                    <a:pt x="233" y="108"/>
                  </a:lnTo>
                  <a:lnTo>
                    <a:pt x="233" y="106"/>
                  </a:lnTo>
                  <a:lnTo>
                    <a:pt x="234" y="106"/>
                  </a:lnTo>
                  <a:lnTo>
                    <a:pt x="234" y="106"/>
                  </a:lnTo>
                  <a:lnTo>
                    <a:pt x="234" y="106"/>
                  </a:lnTo>
                  <a:lnTo>
                    <a:pt x="234" y="105"/>
                  </a:lnTo>
                  <a:lnTo>
                    <a:pt x="235" y="105"/>
                  </a:lnTo>
                  <a:lnTo>
                    <a:pt x="235" y="103"/>
                  </a:lnTo>
                  <a:lnTo>
                    <a:pt x="236" y="103"/>
                  </a:lnTo>
                  <a:lnTo>
                    <a:pt x="236" y="101"/>
                  </a:lnTo>
                  <a:lnTo>
                    <a:pt x="237" y="101"/>
                  </a:lnTo>
                  <a:lnTo>
                    <a:pt x="237" y="99"/>
                  </a:lnTo>
                  <a:lnTo>
                    <a:pt x="238" y="99"/>
                  </a:lnTo>
                  <a:lnTo>
                    <a:pt x="238" y="99"/>
                  </a:lnTo>
                  <a:lnTo>
                    <a:pt x="245" y="99"/>
                  </a:lnTo>
                  <a:lnTo>
                    <a:pt x="245" y="97"/>
                  </a:lnTo>
                  <a:lnTo>
                    <a:pt x="245" y="97"/>
                  </a:lnTo>
                  <a:lnTo>
                    <a:pt x="245" y="97"/>
                  </a:lnTo>
                  <a:lnTo>
                    <a:pt x="247" y="97"/>
                  </a:lnTo>
                  <a:lnTo>
                    <a:pt x="247" y="96"/>
                  </a:lnTo>
                  <a:lnTo>
                    <a:pt x="248" y="96"/>
                  </a:lnTo>
                  <a:lnTo>
                    <a:pt x="248" y="94"/>
                  </a:lnTo>
                  <a:lnTo>
                    <a:pt x="249" y="94"/>
                  </a:lnTo>
                  <a:lnTo>
                    <a:pt x="249" y="92"/>
                  </a:lnTo>
                  <a:lnTo>
                    <a:pt x="250" y="92"/>
                  </a:lnTo>
                  <a:lnTo>
                    <a:pt x="250" y="90"/>
                  </a:lnTo>
                  <a:lnTo>
                    <a:pt x="250" y="90"/>
                  </a:lnTo>
                  <a:lnTo>
                    <a:pt x="250" y="90"/>
                  </a:lnTo>
                  <a:lnTo>
                    <a:pt x="251" y="90"/>
                  </a:lnTo>
                  <a:lnTo>
                    <a:pt x="251" y="88"/>
                  </a:lnTo>
                  <a:lnTo>
                    <a:pt x="252" y="88"/>
                  </a:lnTo>
                  <a:lnTo>
                    <a:pt x="252" y="86"/>
                  </a:lnTo>
                  <a:lnTo>
                    <a:pt x="253" y="86"/>
                  </a:lnTo>
                  <a:lnTo>
                    <a:pt x="253" y="85"/>
                  </a:lnTo>
                  <a:lnTo>
                    <a:pt x="257" y="85"/>
                  </a:lnTo>
                  <a:lnTo>
                    <a:pt x="257" y="83"/>
                  </a:lnTo>
                  <a:lnTo>
                    <a:pt x="257" y="83"/>
                  </a:lnTo>
                  <a:lnTo>
                    <a:pt x="257" y="83"/>
                  </a:lnTo>
                  <a:lnTo>
                    <a:pt x="262" y="83"/>
                  </a:lnTo>
                  <a:lnTo>
                    <a:pt x="262" y="81"/>
                  </a:lnTo>
                  <a:lnTo>
                    <a:pt x="264" y="81"/>
                  </a:lnTo>
                  <a:lnTo>
                    <a:pt x="264" y="79"/>
                  </a:lnTo>
                  <a:lnTo>
                    <a:pt x="266" y="79"/>
                  </a:lnTo>
                  <a:lnTo>
                    <a:pt x="266" y="77"/>
                  </a:lnTo>
                  <a:lnTo>
                    <a:pt x="267" y="77"/>
                  </a:lnTo>
                  <a:lnTo>
                    <a:pt x="267" y="75"/>
                  </a:lnTo>
                  <a:lnTo>
                    <a:pt x="269" y="75"/>
                  </a:lnTo>
                  <a:lnTo>
                    <a:pt x="269" y="73"/>
                  </a:lnTo>
                  <a:lnTo>
                    <a:pt x="271" y="73"/>
                  </a:lnTo>
                  <a:lnTo>
                    <a:pt x="271" y="71"/>
                  </a:lnTo>
                  <a:lnTo>
                    <a:pt x="275" y="71"/>
                  </a:lnTo>
                  <a:lnTo>
                    <a:pt x="275" y="69"/>
                  </a:lnTo>
                  <a:lnTo>
                    <a:pt x="278" y="69"/>
                  </a:lnTo>
                  <a:lnTo>
                    <a:pt x="278" y="68"/>
                  </a:lnTo>
                  <a:lnTo>
                    <a:pt x="280" y="68"/>
                  </a:lnTo>
                  <a:lnTo>
                    <a:pt x="280" y="66"/>
                  </a:lnTo>
                  <a:lnTo>
                    <a:pt x="285" y="66"/>
                  </a:lnTo>
                  <a:lnTo>
                    <a:pt x="285" y="64"/>
                  </a:lnTo>
                  <a:lnTo>
                    <a:pt x="285" y="64"/>
                  </a:lnTo>
                  <a:lnTo>
                    <a:pt x="285" y="62"/>
                  </a:lnTo>
                  <a:lnTo>
                    <a:pt x="285" y="62"/>
                  </a:lnTo>
                  <a:lnTo>
                    <a:pt x="285" y="60"/>
                  </a:lnTo>
                  <a:lnTo>
                    <a:pt x="287" y="60"/>
                  </a:lnTo>
                  <a:lnTo>
                    <a:pt x="287" y="58"/>
                  </a:lnTo>
                  <a:lnTo>
                    <a:pt x="288" y="58"/>
                  </a:lnTo>
                  <a:lnTo>
                    <a:pt x="288" y="56"/>
                  </a:lnTo>
                  <a:lnTo>
                    <a:pt x="299" y="56"/>
                  </a:lnTo>
                  <a:lnTo>
                    <a:pt x="299" y="54"/>
                  </a:lnTo>
                  <a:lnTo>
                    <a:pt x="301" y="54"/>
                  </a:lnTo>
                  <a:lnTo>
                    <a:pt x="301" y="52"/>
                  </a:lnTo>
                  <a:lnTo>
                    <a:pt x="301" y="52"/>
                  </a:lnTo>
                  <a:lnTo>
                    <a:pt x="301" y="51"/>
                  </a:lnTo>
                  <a:lnTo>
                    <a:pt x="302" y="51"/>
                  </a:lnTo>
                  <a:lnTo>
                    <a:pt x="302" y="49"/>
                  </a:lnTo>
                  <a:lnTo>
                    <a:pt x="303" y="49"/>
                  </a:lnTo>
                  <a:lnTo>
                    <a:pt x="303" y="47"/>
                  </a:lnTo>
                  <a:lnTo>
                    <a:pt x="305" y="47"/>
                  </a:lnTo>
                  <a:lnTo>
                    <a:pt x="305" y="45"/>
                  </a:lnTo>
                  <a:lnTo>
                    <a:pt x="306" y="45"/>
                  </a:lnTo>
                  <a:lnTo>
                    <a:pt x="306" y="43"/>
                  </a:lnTo>
                  <a:lnTo>
                    <a:pt x="307" y="43"/>
                  </a:lnTo>
                  <a:lnTo>
                    <a:pt x="307" y="41"/>
                  </a:lnTo>
                  <a:lnTo>
                    <a:pt x="311" y="41"/>
                  </a:lnTo>
                  <a:lnTo>
                    <a:pt x="311" y="39"/>
                  </a:lnTo>
                  <a:lnTo>
                    <a:pt x="317" y="39"/>
                  </a:lnTo>
                  <a:lnTo>
                    <a:pt x="317" y="37"/>
                  </a:lnTo>
                  <a:lnTo>
                    <a:pt x="329" y="37"/>
                  </a:lnTo>
                  <a:lnTo>
                    <a:pt x="329" y="35"/>
                  </a:lnTo>
                  <a:lnTo>
                    <a:pt x="347" y="35"/>
                  </a:lnTo>
                  <a:lnTo>
                    <a:pt x="347" y="35"/>
                  </a:lnTo>
                  <a:lnTo>
                    <a:pt x="350" y="35"/>
                  </a:lnTo>
                  <a:lnTo>
                    <a:pt x="350" y="33"/>
                  </a:lnTo>
                  <a:lnTo>
                    <a:pt x="358" y="33"/>
                  </a:lnTo>
                  <a:lnTo>
                    <a:pt x="358" y="33"/>
                  </a:lnTo>
                  <a:lnTo>
                    <a:pt x="369" y="33"/>
                  </a:lnTo>
                  <a:lnTo>
                    <a:pt x="369" y="31"/>
                  </a:lnTo>
                  <a:lnTo>
                    <a:pt x="399" y="31"/>
                  </a:lnTo>
                  <a:lnTo>
                    <a:pt x="399" y="30"/>
                  </a:lnTo>
                  <a:lnTo>
                    <a:pt x="409" y="30"/>
                  </a:lnTo>
                  <a:lnTo>
                    <a:pt x="409" y="28"/>
                  </a:lnTo>
                  <a:lnTo>
                    <a:pt x="411" y="28"/>
                  </a:lnTo>
                  <a:lnTo>
                    <a:pt x="411" y="26"/>
                  </a:lnTo>
                  <a:lnTo>
                    <a:pt x="439" y="26"/>
                  </a:lnTo>
                  <a:lnTo>
                    <a:pt x="439" y="24"/>
                  </a:lnTo>
                  <a:lnTo>
                    <a:pt x="460" y="24"/>
                  </a:lnTo>
                  <a:lnTo>
                    <a:pt x="460" y="22"/>
                  </a:lnTo>
                  <a:lnTo>
                    <a:pt x="475" y="22"/>
                  </a:lnTo>
                  <a:lnTo>
                    <a:pt x="475" y="20"/>
                  </a:lnTo>
                  <a:lnTo>
                    <a:pt x="475" y="20"/>
                  </a:lnTo>
                  <a:lnTo>
                    <a:pt x="475" y="20"/>
                  </a:lnTo>
                  <a:lnTo>
                    <a:pt x="476" y="20"/>
                  </a:lnTo>
                  <a:lnTo>
                    <a:pt x="476" y="17"/>
                  </a:lnTo>
                  <a:lnTo>
                    <a:pt x="481" y="17"/>
                  </a:lnTo>
                  <a:lnTo>
                    <a:pt x="481" y="17"/>
                  </a:lnTo>
                  <a:lnTo>
                    <a:pt x="486" y="17"/>
                  </a:lnTo>
                  <a:lnTo>
                    <a:pt x="486" y="15"/>
                  </a:lnTo>
                  <a:lnTo>
                    <a:pt x="503" y="15"/>
                  </a:lnTo>
                  <a:lnTo>
                    <a:pt x="503" y="13"/>
                  </a:lnTo>
                  <a:lnTo>
                    <a:pt x="520" y="13"/>
                  </a:lnTo>
                  <a:lnTo>
                    <a:pt x="520" y="11"/>
                  </a:lnTo>
                  <a:lnTo>
                    <a:pt x="522" y="11"/>
                  </a:lnTo>
                  <a:lnTo>
                    <a:pt x="522" y="9"/>
                  </a:lnTo>
                  <a:lnTo>
                    <a:pt x="534" y="9"/>
                  </a:lnTo>
                  <a:lnTo>
                    <a:pt x="534" y="7"/>
                  </a:lnTo>
                  <a:lnTo>
                    <a:pt x="540" y="7"/>
                  </a:lnTo>
                  <a:lnTo>
                    <a:pt x="540" y="5"/>
                  </a:lnTo>
                  <a:lnTo>
                    <a:pt x="552" y="5"/>
                  </a:lnTo>
                  <a:lnTo>
                    <a:pt x="552" y="3"/>
                  </a:lnTo>
                  <a:lnTo>
                    <a:pt x="561" y="3"/>
                  </a:lnTo>
                  <a:lnTo>
                    <a:pt x="561" y="0"/>
                  </a:lnTo>
                  <a:lnTo>
                    <a:pt x="574" y="0"/>
                  </a:lnTo>
                  <a:lnTo>
                    <a:pt x="574" y="0"/>
                  </a:lnTo>
                  <a:lnTo>
                    <a:pt x="574" y="0"/>
                  </a:lnTo>
                </a:path>
              </a:pathLst>
            </a:custGeom>
            <a:noFill/>
            <a:ln w="28575">
              <a:solidFill>
                <a:srgbClr val="26AB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56">
              <a:extLst>
                <a:ext uri="{FF2B5EF4-FFF2-40B4-BE49-F238E27FC236}">
                  <a16:creationId xmlns:a16="http://schemas.microsoft.com/office/drawing/2014/main" id="{9039C03B-BD81-FB94-B576-D7D6C3BE35BD}"/>
                </a:ext>
              </a:extLst>
            </p:cNvPr>
            <p:cNvSpPr>
              <a:spLocks/>
            </p:cNvSpPr>
            <p:nvPr/>
          </p:nvSpPr>
          <p:spPr bwMode="auto">
            <a:xfrm>
              <a:off x="3952572" y="2161410"/>
              <a:ext cx="2917825" cy="2657475"/>
            </a:xfrm>
            <a:custGeom>
              <a:avLst/>
              <a:gdLst>
                <a:gd name="T0" fmla="*/ 4 w 345"/>
                <a:gd name="T1" fmla="*/ 314 h 314"/>
                <a:gd name="T2" fmla="*/ 7 w 345"/>
                <a:gd name="T3" fmla="*/ 307 h 314"/>
                <a:gd name="T4" fmla="*/ 11 w 345"/>
                <a:gd name="T5" fmla="*/ 300 h 314"/>
                <a:gd name="T6" fmla="*/ 17 w 345"/>
                <a:gd name="T7" fmla="*/ 300 h 314"/>
                <a:gd name="T8" fmla="*/ 20 w 345"/>
                <a:gd name="T9" fmla="*/ 292 h 314"/>
                <a:gd name="T10" fmla="*/ 24 w 345"/>
                <a:gd name="T11" fmla="*/ 285 h 314"/>
                <a:gd name="T12" fmla="*/ 30 w 345"/>
                <a:gd name="T13" fmla="*/ 278 h 314"/>
                <a:gd name="T14" fmla="*/ 32 w 345"/>
                <a:gd name="T15" fmla="*/ 271 h 314"/>
                <a:gd name="T16" fmla="*/ 38 w 345"/>
                <a:gd name="T17" fmla="*/ 256 h 314"/>
                <a:gd name="T18" fmla="*/ 56 w 345"/>
                <a:gd name="T19" fmla="*/ 249 h 314"/>
                <a:gd name="T20" fmla="*/ 65 w 345"/>
                <a:gd name="T21" fmla="*/ 242 h 314"/>
                <a:gd name="T22" fmla="*/ 71 w 345"/>
                <a:gd name="T23" fmla="*/ 234 h 314"/>
                <a:gd name="T24" fmla="*/ 74 w 345"/>
                <a:gd name="T25" fmla="*/ 227 h 314"/>
                <a:gd name="T26" fmla="*/ 76 w 345"/>
                <a:gd name="T27" fmla="*/ 220 h 314"/>
                <a:gd name="T28" fmla="*/ 83 w 345"/>
                <a:gd name="T29" fmla="*/ 213 h 314"/>
                <a:gd name="T30" fmla="*/ 90 w 345"/>
                <a:gd name="T31" fmla="*/ 213 h 314"/>
                <a:gd name="T32" fmla="*/ 92 w 345"/>
                <a:gd name="T33" fmla="*/ 205 h 314"/>
                <a:gd name="T34" fmla="*/ 95 w 345"/>
                <a:gd name="T35" fmla="*/ 198 h 314"/>
                <a:gd name="T36" fmla="*/ 99 w 345"/>
                <a:gd name="T37" fmla="*/ 190 h 314"/>
                <a:gd name="T38" fmla="*/ 101 w 345"/>
                <a:gd name="T39" fmla="*/ 190 h 314"/>
                <a:gd name="T40" fmla="*/ 106 w 345"/>
                <a:gd name="T41" fmla="*/ 183 h 314"/>
                <a:gd name="T42" fmla="*/ 107 w 345"/>
                <a:gd name="T43" fmla="*/ 175 h 314"/>
                <a:gd name="T44" fmla="*/ 112 w 345"/>
                <a:gd name="T45" fmla="*/ 168 h 314"/>
                <a:gd name="T46" fmla="*/ 113 w 345"/>
                <a:gd name="T47" fmla="*/ 168 h 314"/>
                <a:gd name="T48" fmla="*/ 116 w 345"/>
                <a:gd name="T49" fmla="*/ 160 h 314"/>
                <a:gd name="T50" fmla="*/ 118 w 345"/>
                <a:gd name="T51" fmla="*/ 152 h 314"/>
                <a:gd name="T52" fmla="*/ 125 w 345"/>
                <a:gd name="T53" fmla="*/ 144 h 314"/>
                <a:gd name="T54" fmla="*/ 140 w 345"/>
                <a:gd name="T55" fmla="*/ 137 h 314"/>
                <a:gd name="T56" fmla="*/ 146 w 345"/>
                <a:gd name="T57" fmla="*/ 129 h 314"/>
                <a:gd name="T58" fmla="*/ 148 w 345"/>
                <a:gd name="T59" fmla="*/ 121 h 314"/>
                <a:gd name="T60" fmla="*/ 162 w 345"/>
                <a:gd name="T61" fmla="*/ 121 h 314"/>
                <a:gd name="T62" fmla="*/ 167 w 345"/>
                <a:gd name="T63" fmla="*/ 121 h 314"/>
                <a:gd name="T64" fmla="*/ 173 w 345"/>
                <a:gd name="T65" fmla="*/ 113 h 314"/>
                <a:gd name="T66" fmla="*/ 192 w 345"/>
                <a:gd name="T67" fmla="*/ 105 h 314"/>
                <a:gd name="T68" fmla="*/ 196 w 345"/>
                <a:gd name="T69" fmla="*/ 97 h 314"/>
                <a:gd name="T70" fmla="*/ 218 w 345"/>
                <a:gd name="T71" fmla="*/ 97 h 314"/>
                <a:gd name="T72" fmla="*/ 236 w 345"/>
                <a:gd name="T73" fmla="*/ 97 h 314"/>
                <a:gd name="T74" fmla="*/ 237 w 345"/>
                <a:gd name="T75" fmla="*/ 97 h 314"/>
                <a:gd name="T76" fmla="*/ 248 w 345"/>
                <a:gd name="T77" fmla="*/ 88 h 314"/>
                <a:gd name="T78" fmla="*/ 250 w 345"/>
                <a:gd name="T79" fmla="*/ 79 h 314"/>
                <a:gd name="T80" fmla="*/ 258 w 345"/>
                <a:gd name="T81" fmla="*/ 70 h 314"/>
                <a:gd name="T82" fmla="*/ 271 w 345"/>
                <a:gd name="T83" fmla="*/ 61 h 314"/>
                <a:gd name="T84" fmla="*/ 284 w 345"/>
                <a:gd name="T85" fmla="*/ 61 h 314"/>
                <a:gd name="T86" fmla="*/ 289 w 345"/>
                <a:gd name="T87" fmla="*/ 51 h 314"/>
                <a:gd name="T88" fmla="*/ 291 w 345"/>
                <a:gd name="T89" fmla="*/ 51 h 314"/>
                <a:gd name="T90" fmla="*/ 299 w 345"/>
                <a:gd name="T91" fmla="*/ 41 h 314"/>
                <a:gd name="T92" fmla="*/ 310 w 345"/>
                <a:gd name="T93" fmla="*/ 41 h 314"/>
                <a:gd name="T94" fmla="*/ 311 w 345"/>
                <a:gd name="T95" fmla="*/ 31 h 314"/>
                <a:gd name="T96" fmla="*/ 326 w 345"/>
                <a:gd name="T97" fmla="*/ 31 h 314"/>
                <a:gd name="T98" fmla="*/ 328 w 345"/>
                <a:gd name="T99" fmla="*/ 31 h 314"/>
                <a:gd name="T100" fmla="*/ 330 w 345"/>
                <a:gd name="T101" fmla="*/ 31 h 314"/>
                <a:gd name="T102" fmla="*/ 332 w 345"/>
                <a:gd name="T103" fmla="*/ 31 h 314"/>
                <a:gd name="T104" fmla="*/ 332 w 345"/>
                <a:gd name="T105" fmla="*/ 18 h 314"/>
                <a:gd name="T106" fmla="*/ 334 w 345"/>
                <a:gd name="T107" fmla="*/ 18 h 314"/>
                <a:gd name="T108" fmla="*/ 338 w 345"/>
                <a:gd name="T109" fmla="*/ 18 h 314"/>
                <a:gd name="T110" fmla="*/ 340 w 345"/>
                <a:gd name="T111" fmla="*/ 18 h 314"/>
                <a:gd name="T112" fmla="*/ 343 w 345"/>
                <a:gd name="T113" fmla="*/ 18 h 314"/>
                <a:gd name="T114" fmla="*/ 345 w 345"/>
                <a:gd name="T115" fmla="*/ 0 h 314"/>
                <a:gd name="T116" fmla="*/ 345 w 345"/>
                <a:gd name="T1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 h="314">
                  <a:moveTo>
                    <a:pt x="0" y="314"/>
                  </a:moveTo>
                  <a:lnTo>
                    <a:pt x="4" y="314"/>
                  </a:lnTo>
                  <a:lnTo>
                    <a:pt x="4" y="307"/>
                  </a:lnTo>
                  <a:lnTo>
                    <a:pt x="7" y="307"/>
                  </a:lnTo>
                  <a:lnTo>
                    <a:pt x="7" y="300"/>
                  </a:lnTo>
                  <a:lnTo>
                    <a:pt x="11" y="300"/>
                  </a:lnTo>
                  <a:lnTo>
                    <a:pt x="11" y="300"/>
                  </a:lnTo>
                  <a:lnTo>
                    <a:pt x="17" y="300"/>
                  </a:lnTo>
                  <a:lnTo>
                    <a:pt x="17" y="292"/>
                  </a:lnTo>
                  <a:lnTo>
                    <a:pt x="20" y="292"/>
                  </a:lnTo>
                  <a:lnTo>
                    <a:pt x="20" y="285"/>
                  </a:lnTo>
                  <a:lnTo>
                    <a:pt x="24" y="285"/>
                  </a:lnTo>
                  <a:lnTo>
                    <a:pt x="24" y="278"/>
                  </a:lnTo>
                  <a:lnTo>
                    <a:pt x="30" y="278"/>
                  </a:lnTo>
                  <a:lnTo>
                    <a:pt x="30" y="271"/>
                  </a:lnTo>
                  <a:lnTo>
                    <a:pt x="32" y="271"/>
                  </a:lnTo>
                  <a:lnTo>
                    <a:pt x="32" y="256"/>
                  </a:lnTo>
                  <a:lnTo>
                    <a:pt x="38" y="256"/>
                  </a:lnTo>
                  <a:lnTo>
                    <a:pt x="38" y="249"/>
                  </a:lnTo>
                  <a:lnTo>
                    <a:pt x="56" y="249"/>
                  </a:lnTo>
                  <a:lnTo>
                    <a:pt x="56" y="242"/>
                  </a:lnTo>
                  <a:lnTo>
                    <a:pt x="65" y="242"/>
                  </a:lnTo>
                  <a:lnTo>
                    <a:pt x="65" y="234"/>
                  </a:lnTo>
                  <a:lnTo>
                    <a:pt x="71" y="234"/>
                  </a:lnTo>
                  <a:lnTo>
                    <a:pt x="71" y="227"/>
                  </a:lnTo>
                  <a:lnTo>
                    <a:pt x="74" y="227"/>
                  </a:lnTo>
                  <a:lnTo>
                    <a:pt x="74" y="220"/>
                  </a:lnTo>
                  <a:lnTo>
                    <a:pt x="76" y="220"/>
                  </a:lnTo>
                  <a:lnTo>
                    <a:pt x="76" y="213"/>
                  </a:lnTo>
                  <a:lnTo>
                    <a:pt x="83" y="213"/>
                  </a:lnTo>
                  <a:lnTo>
                    <a:pt x="83" y="213"/>
                  </a:lnTo>
                  <a:lnTo>
                    <a:pt x="90" y="213"/>
                  </a:lnTo>
                  <a:lnTo>
                    <a:pt x="90" y="205"/>
                  </a:lnTo>
                  <a:lnTo>
                    <a:pt x="92" y="205"/>
                  </a:lnTo>
                  <a:lnTo>
                    <a:pt x="92" y="198"/>
                  </a:lnTo>
                  <a:lnTo>
                    <a:pt x="95" y="198"/>
                  </a:lnTo>
                  <a:lnTo>
                    <a:pt x="95" y="190"/>
                  </a:lnTo>
                  <a:lnTo>
                    <a:pt x="99" y="190"/>
                  </a:lnTo>
                  <a:lnTo>
                    <a:pt x="99" y="190"/>
                  </a:lnTo>
                  <a:lnTo>
                    <a:pt x="101" y="190"/>
                  </a:lnTo>
                  <a:lnTo>
                    <a:pt x="101" y="183"/>
                  </a:lnTo>
                  <a:lnTo>
                    <a:pt x="106" y="183"/>
                  </a:lnTo>
                  <a:lnTo>
                    <a:pt x="106" y="175"/>
                  </a:lnTo>
                  <a:lnTo>
                    <a:pt x="107" y="175"/>
                  </a:lnTo>
                  <a:lnTo>
                    <a:pt x="107" y="168"/>
                  </a:lnTo>
                  <a:lnTo>
                    <a:pt x="112" y="168"/>
                  </a:lnTo>
                  <a:lnTo>
                    <a:pt x="112" y="168"/>
                  </a:lnTo>
                  <a:lnTo>
                    <a:pt x="113" y="168"/>
                  </a:lnTo>
                  <a:lnTo>
                    <a:pt x="113" y="160"/>
                  </a:lnTo>
                  <a:lnTo>
                    <a:pt x="116" y="160"/>
                  </a:lnTo>
                  <a:lnTo>
                    <a:pt x="116" y="152"/>
                  </a:lnTo>
                  <a:lnTo>
                    <a:pt x="118" y="152"/>
                  </a:lnTo>
                  <a:lnTo>
                    <a:pt x="118" y="144"/>
                  </a:lnTo>
                  <a:lnTo>
                    <a:pt x="125" y="144"/>
                  </a:lnTo>
                  <a:lnTo>
                    <a:pt x="125" y="137"/>
                  </a:lnTo>
                  <a:lnTo>
                    <a:pt x="140" y="137"/>
                  </a:lnTo>
                  <a:lnTo>
                    <a:pt x="140" y="129"/>
                  </a:lnTo>
                  <a:lnTo>
                    <a:pt x="146" y="129"/>
                  </a:lnTo>
                  <a:lnTo>
                    <a:pt x="146" y="121"/>
                  </a:lnTo>
                  <a:lnTo>
                    <a:pt x="148" y="121"/>
                  </a:lnTo>
                  <a:lnTo>
                    <a:pt x="148" y="121"/>
                  </a:lnTo>
                  <a:lnTo>
                    <a:pt x="162" y="121"/>
                  </a:lnTo>
                  <a:lnTo>
                    <a:pt x="162" y="121"/>
                  </a:lnTo>
                  <a:lnTo>
                    <a:pt x="167" y="121"/>
                  </a:lnTo>
                  <a:lnTo>
                    <a:pt x="167" y="113"/>
                  </a:lnTo>
                  <a:lnTo>
                    <a:pt x="173" y="113"/>
                  </a:lnTo>
                  <a:lnTo>
                    <a:pt x="173" y="105"/>
                  </a:lnTo>
                  <a:lnTo>
                    <a:pt x="192" y="105"/>
                  </a:lnTo>
                  <a:lnTo>
                    <a:pt x="192" y="97"/>
                  </a:lnTo>
                  <a:lnTo>
                    <a:pt x="196" y="97"/>
                  </a:lnTo>
                  <a:lnTo>
                    <a:pt x="196" y="97"/>
                  </a:lnTo>
                  <a:lnTo>
                    <a:pt x="218" y="97"/>
                  </a:lnTo>
                  <a:lnTo>
                    <a:pt x="218" y="97"/>
                  </a:lnTo>
                  <a:lnTo>
                    <a:pt x="236" y="97"/>
                  </a:lnTo>
                  <a:lnTo>
                    <a:pt x="236" y="97"/>
                  </a:lnTo>
                  <a:lnTo>
                    <a:pt x="237" y="97"/>
                  </a:lnTo>
                  <a:lnTo>
                    <a:pt x="237" y="88"/>
                  </a:lnTo>
                  <a:lnTo>
                    <a:pt x="248" y="88"/>
                  </a:lnTo>
                  <a:lnTo>
                    <a:pt x="248" y="79"/>
                  </a:lnTo>
                  <a:lnTo>
                    <a:pt x="250" y="79"/>
                  </a:lnTo>
                  <a:lnTo>
                    <a:pt x="250" y="70"/>
                  </a:lnTo>
                  <a:lnTo>
                    <a:pt x="258" y="70"/>
                  </a:lnTo>
                  <a:lnTo>
                    <a:pt x="258" y="61"/>
                  </a:lnTo>
                  <a:lnTo>
                    <a:pt x="271" y="61"/>
                  </a:lnTo>
                  <a:lnTo>
                    <a:pt x="271" y="61"/>
                  </a:lnTo>
                  <a:lnTo>
                    <a:pt x="284" y="61"/>
                  </a:lnTo>
                  <a:lnTo>
                    <a:pt x="284" y="51"/>
                  </a:lnTo>
                  <a:lnTo>
                    <a:pt x="289" y="51"/>
                  </a:lnTo>
                  <a:lnTo>
                    <a:pt x="289" y="51"/>
                  </a:lnTo>
                  <a:lnTo>
                    <a:pt x="291" y="51"/>
                  </a:lnTo>
                  <a:lnTo>
                    <a:pt x="291" y="41"/>
                  </a:lnTo>
                  <a:lnTo>
                    <a:pt x="299" y="41"/>
                  </a:lnTo>
                  <a:lnTo>
                    <a:pt x="299" y="41"/>
                  </a:lnTo>
                  <a:lnTo>
                    <a:pt x="310" y="41"/>
                  </a:lnTo>
                  <a:lnTo>
                    <a:pt x="310" y="31"/>
                  </a:lnTo>
                  <a:lnTo>
                    <a:pt x="311" y="31"/>
                  </a:lnTo>
                  <a:lnTo>
                    <a:pt x="311" y="31"/>
                  </a:lnTo>
                  <a:lnTo>
                    <a:pt x="326" y="31"/>
                  </a:lnTo>
                  <a:lnTo>
                    <a:pt x="326" y="31"/>
                  </a:lnTo>
                  <a:lnTo>
                    <a:pt x="328" y="31"/>
                  </a:lnTo>
                  <a:lnTo>
                    <a:pt x="328" y="31"/>
                  </a:lnTo>
                  <a:lnTo>
                    <a:pt x="330" y="31"/>
                  </a:lnTo>
                  <a:lnTo>
                    <a:pt x="330" y="31"/>
                  </a:lnTo>
                  <a:lnTo>
                    <a:pt x="332" y="31"/>
                  </a:lnTo>
                  <a:lnTo>
                    <a:pt x="332" y="18"/>
                  </a:lnTo>
                  <a:lnTo>
                    <a:pt x="332" y="18"/>
                  </a:lnTo>
                  <a:lnTo>
                    <a:pt x="332" y="18"/>
                  </a:lnTo>
                  <a:lnTo>
                    <a:pt x="334" y="18"/>
                  </a:lnTo>
                  <a:lnTo>
                    <a:pt x="334" y="18"/>
                  </a:lnTo>
                  <a:lnTo>
                    <a:pt x="338" y="18"/>
                  </a:lnTo>
                  <a:lnTo>
                    <a:pt x="338" y="18"/>
                  </a:lnTo>
                  <a:lnTo>
                    <a:pt x="340" y="18"/>
                  </a:lnTo>
                  <a:lnTo>
                    <a:pt x="340" y="18"/>
                  </a:lnTo>
                  <a:lnTo>
                    <a:pt x="343" y="18"/>
                  </a:lnTo>
                  <a:lnTo>
                    <a:pt x="343" y="0"/>
                  </a:lnTo>
                  <a:lnTo>
                    <a:pt x="345" y="0"/>
                  </a:lnTo>
                  <a:lnTo>
                    <a:pt x="345" y="0"/>
                  </a:lnTo>
                  <a:lnTo>
                    <a:pt x="345" y="0"/>
                  </a:lnTo>
                </a:path>
              </a:pathLst>
            </a:cu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0" name="Rectangle 79">
            <a:extLst>
              <a:ext uri="{FF2B5EF4-FFF2-40B4-BE49-F238E27FC236}">
                <a16:creationId xmlns:a16="http://schemas.microsoft.com/office/drawing/2014/main" id="{1817F52C-F016-1481-F641-1A6E975BED27}"/>
              </a:ext>
            </a:extLst>
          </p:cNvPr>
          <p:cNvSpPr/>
          <p:nvPr/>
        </p:nvSpPr>
        <p:spPr>
          <a:xfrm>
            <a:off x="7660250" y="4681835"/>
            <a:ext cx="1506997" cy="461665"/>
          </a:xfrm>
          <a:prstGeom prst="rect">
            <a:avLst/>
          </a:prstGeom>
        </p:spPr>
        <p:txBody>
          <a:bodyPr wrap="square">
            <a:spAutoFit/>
          </a:bodyPr>
          <a:lstStyle/>
          <a:p>
            <a:pPr algn="ctr"/>
            <a:r>
              <a:rPr lang="en-US" sz="800" b="0" i="0" dirty="0">
                <a:solidFill>
                  <a:schemeClr val="tx1"/>
                </a:solidFill>
              </a:rPr>
              <a:t>For crossover patients, follow-up duration is from the crossover procedure date</a:t>
            </a:r>
            <a:endParaRPr lang="en-US" sz="800" dirty="0"/>
          </a:p>
        </p:txBody>
      </p:sp>
      <p:sp>
        <p:nvSpPr>
          <p:cNvPr id="26" name="TextBox 25">
            <a:extLst>
              <a:ext uri="{FF2B5EF4-FFF2-40B4-BE49-F238E27FC236}">
                <a16:creationId xmlns:a16="http://schemas.microsoft.com/office/drawing/2014/main" id="{96879F33-E086-AE38-595A-450B0E05CC97}"/>
              </a:ext>
            </a:extLst>
          </p:cNvPr>
          <p:cNvSpPr txBox="1"/>
          <p:nvPr/>
        </p:nvSpPr>
        <p:spPr>
          <a:xfrm>
            <a:off x="4761185" y="2848541"/>
            <a:ext cx="3153105" cy="685957"/>
          </a:xfrm>
          <a:prstGeom prst="rect">
            <a:avLst/>
          </a:prstGeom>
          <a:solidFill>
            <a:srgbClr val="002060"/>
          </a:solidFill>
          <a:ln>
            <a:solidFill>
              <a:schemeClr val="tx1"/>
            </a:solidFill>
          </a:ln>
        </p:spPr>
        <p:txBody>
          <a:bodyPr wrap="square" rtlCol="0">
            <a:spAutoFit/>
          </a:bodyPr>
          <a:lstStyle/>
          <a:p>
            <a:pPr algn="ctr">
              <a:lnSpc>
                <a:spcPct val="110000"/>
              </a:lnSpc>
            </a:pPr>
            <a:r>
              <a:rPr lang="en-US" sz="1200" b="0" i="0" dirty="0">
                <a:solidFill>
                  <a:schemeClr val="tx2">
                    <a:lumMod val="60000"/>
                    <a:lumOff val="40000"/>
                  </a:schemeClr>
                </a:solidFill>
                <a:latin typeface="Arial" panose="020B0604020202020204" pitchFamily="34" charset="0"/>
                <a:cs typeface="Arial" panose="020B0604020202020204" pitchFamily="34" charset="0"/>
              </a:rPr>
              <a:t>Multivariable analysis in GDMT alone group</a:t>
            </a:r>
          </a:p>
          <a:p>
            <a:pPr algn="ctr">
              <a:lnSpc>
                <a:spcPct val="110000"/>
              </a:lnSpc>
            </a:pPr>
            <a:r>
              <a:rPr lang="en-US" sz="1200" b="0" i="0" dirty="0">
                <a:solidFill>
                  <a:schemeClr val="tx1"/>
                </a:solidFill>
                <a:latin typeface="Arial" panose="020B0604020202020204" pitchFamily="34" charset="0"/>
                <a:cs typeface="Arial" panose="020B0604020202020204" pitchFamily="34" charset="0"/>
              </a:rPr>
              <a:t>Adjusted HR [95% CI] after MitraClip</a:t>
            </a:r>
          </a:p>
          <a:p>
            <a:pPr algn="ctr">
              <a:lnSpc>
                <a:spcPct val="110000"/>
              </a:lnSpc>
            </a:pPr>
            <a:r>
              <a:rPr lang="en-US" sz="1200" b="0" i="0" dirty="0">
                <a:solidFill>
                  <a:schemeClr val="tx1"/>
                </a:solidFill>
                <a:latin typeface="Arial" panose="020B0604020202020204" pitchFamily="34" charset="0"/>
                <a:cs typeface="Arial" panose="020B0604020202020204" pitchFamily="34" charset="0"/>
              </a:rPr>
              <a:t>= </a:t>
            </a:r>
            <a:r>
              <a:rPr lang="en-US" sz="1200" b="0" i="0" dirty="0">
                <a:solidFill>
                  <a:srgbClr val="FFFFFF"/>
                </a:solidFill>
                <a:latin typeface="Arial" panose="020B0604020202020204" pitchFamily="34" charset="0"/>
                <a:cs typeface="Arial" panose="020B0604020202020204" pitchFamily="34" charset="0"/>
              </a:rPr>
              <a:t>0.53 [0.36, 0.78] </a:t>
            </a:r>
          </a:p>
        </p:txBody>
      </p:sp>
    </p:spTree>
    <p:extLst>
      <p:ext uri="{BB962C8B-B14F-4D97-AF65-F5344CB8AC3E}">
        <p14:creationId xmlns:p14="http://schemas.microsoft.com/office/powerpoint/2010/main" val="27043583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1A6A068-7AAF-F06F-7F93-E173DF2D88D3}"/>
              </a:ext>
            </a:extLst>
          </p:cNvPr>
          <p:cNvGraphicFramePr/>
          <p:nvPr>
            <p:extLst>
              <p:ext uri="{D42A27DB-BD31-4B8C-83A1-F6EECF244321}">
                <p14:modId xmlns:p14="http://schemas.microsoft.com/office/powerpoint/2010/main" val="2541104094"/>
              </p:ext>
            </p:extLst>
          </p:nvPr>
        </p:nvGraphicFramePr>
        <p:xfrm>
          <a:off x="298890" y="66907"/>
          <a:ext cx="8793271" cy="412073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88F91F4-8AD7-F390-1AF3-7CDA04ED28B7}"/>
              </a:ext>
            </a:extLst>
          </p:cNvPr>
          <p:cNvSpPr txBox="1"/>
          <p:nvPr/>
        </p:nvSpPr>
        <p:spPr>
          <a:xfrm>
            <a:off x="1869010" y="4158781"/>
            <a:ext cx="747320" cy="276999"/>
          </a:xfrm>
          <a:prstGeom prst="rect">
            <a:avLst/>
          </a:prstGeom>
          <a:noFill/>
        </p:spPr>
        <p:txBody>
          <a:bodyPr wrap="none" rtlCol="0">
            <a:spAutoFit/>
          </a:bodyPr>
          <a:lstStyle/>
          <a:p>
            <a:pPr algn="ctr"/>
            <a:r>
              <a:rPr lang="en-US" sz="1200" i="0" dirty="0">
                <a:solidFill>
                  <a:srgbClr val="FFFF00"/>
                </a:solidFill>
                <a:latin typeface="Arial" panose="020B0604020202020204" pitchFamily="34" charset="0"/>
                <a:cs typeface="Arial" panose="020B0604020202020204" pitchFamily="34" charset="0"/>
              </a:rPr>
              <a:t>30 days</a:t>
            </a:r>
          </a:p>
        </p:txBody>
      </p:sp>
      <p:sp>
        <p:nvSpPr>
          <p:cNvPr id="6" name="TextBox 5">
            <a:extLst>
              <a:ext uri="{FF2B5EF4-FFF2-40B4-BE49-F238E27FC236}">
                <a16:creationId xmlns:a16="http://schemas.microsoft.com/office/drawing/2014/main" id="{B2792A58-A95A-ADD6-292D-EB44EC96ADEE}"/>
              </a:ext>
            </a:extLst>
          </p:cNvPr>
          <p:cNvSpPr txBox="1"/>
          <p:nvPr/>
        </p:nvSpPr>
        <p:spPr>
          <a:xfrm>
            <a:off x="918190" y="4158781"/>
            <a:ext cx="816249" cy="276999"/>
          </a:xfrm>
          <a:prstGeom prst="rect">
            <a:avLst/>
          </a:prstGeom>
          <a:noFill/>
        </p:spPr>
        <p:txBody>
          <a:bodyPr wrap="none" rtlCol="0">
            <a:spAutoFit/>
          </a:bodyPr>
          <a:lstStyle/>
          <a:p>
            <a:pPr algn="ctr"/>
            <a:r>
              <a:rPr lang="en-US" sz="1200" i="0" dirty="0">
                <a:solidFill>
                  <a:srgbClr val="FFFF00"/>
                </a:solidFill>
                <a:latin typeface="Arial" panose="020B0604020202020204" pitchFamily="34" charset="0"/>
                <a:cs typeface="Arial" panose="020B0604020202020204" pitchFamily="34" charset="0"/>
              </a:rPr>
              <a:t>Baseline</a:t>
            </a:r>
          </a:p>
        </p:txBody>
      </p:sp>
      <p:sp>
        <p:nvSpPr>
          <p:cNvPr id="7" name="TextBox 6">
            <a:extLst>
              <a:ext uri="{FF2B5EF4-FFF2-40B4-BE49-F238E27FC236}">
                <a16:creationId xmlns:a16="http://schemas.microsoft.com/office/drawing/2014/main" id="{B27AF16E-09B5-5D1D-42AB-4CA20194C068}"/>
              </a:ext>
            </a:extLst>
          </p:cNvPr>
          <p:cNvSpPr txBox="1"/>
          <p:nvPr/>
        </p:nvSpPr>
        <p:spPr>
          <a:xfrm>
            <a:off x="4462045" y="4158781"/>
            <a:ext cx="954107" cy="276999"/>
          </a:xfrm>
          <a:prstGeom prst="rect">
            <a:avLst/>
          </a:prstGeom>
          <a:noFill/>
        </p:spPr>
        <p:txBody>
          <a:bodyPr wrap="none" rtlCol="0">
            <a:spAutoFit/>
          </a:bodyPr>
          <a:lstStyle/>
          <a:p>
            <a:pPr algn="ctr"/>
            <a:r>
              <a:rPr lang="en-US" sz="1200" i="0" dirty="0">
                <a:solidFill>
                  <a:srgbClr val="FFFF00"/>
                </a:solidFill>
                <a:latin typeface="Arial" panose="020B0604020202020204" pitchFamily="34" charset="0"/>
                <a:cs typeface="Arial" panose="020B0604020202020204" pitchFamily="34" charset="0"/>
              </a:rPr>
              <a:t>18 months</a:t>
            </a:r>
          </a:p>
        </p:txBody>
      </p:sp>
      <p:sp>
        <p:nvSpPr>
          <p:cNvPr id="13" name="TextBox 12">
            <a:extLst>
              <a:ext uri="{FF2B5EF4-FFF2-40B4-BE49-F238E27FC236}">
                <a16:creationId xmlns:a16="http://schemas.microsoft.com/office/drawing/2014/main" id="{24C1E6FB-3284-7D32-98B2-84E75EA9A843}"/>
              </a:ext>
            </a:extLst>
          </p:cNvPr>
          <p:cNvSpPr txBox="1"/>
          <p:nvPr/>
        </p:nvSpPr>
        <p:spPr>
          <a:xfrm>
            <a:off x="3739123" y="4158781"/>
            <a:ext cx="627096" cy="276999"/>
          </a:xfrm>
          <a:prstGeom prst="rect">
            <a:avLst/>
          </a:prstGeom>
          <a:noFill/>
        </p:spPr>
        <p:txBody>
          <a:bodyPr wrap="none" rtlCol="0">
            <a:spAutoFit/>
          </a:bodyPr>
          <a:lstStyle/>
          <a:p>
            <a:pPr algn="ctr"/>
            <a:r>
              <a:rPr lang="en-US" sz="1200" i="0" dirty="0">
                <a:solidFill>
                  <a:srgbClr val="FFFF00"/>
                </a:solidFill>
                <a:latin typeface="Arial" panose="020B0604020202020204" pitchFamily="34" charset="0"/>
                <a:cs typeface="Arial" panose="020B0604020202020204" pitchFamily="34" charset="0"/>
              </a:rPr>
              <a:t>1 year</a:t>
            </a:r>
          </a:p>
        </p:txBody>
      </p:sp>
      <p:sp>
        <p:nvSpPr>
          <p:cNvPr id="14" name="TextBox 13">
            <a:extLst>
              <a:ext uri="{FF2B5EF4-FFF2-40B4-BE49-F238E27FC236}">
                <a16:creationId xmlns:a16="http://schemas.microsoft.com/office/drawing/2014/main" id="{F4D48FBF-29DB-0A59-60D8-EA065081BAFE}"/>
              </a:ext>
            </a:extLst>
          </p:cNvPr>
          <p:cNvSpPr txBox="1"/>
          <p:nvPr/>
        </p:nvSpPr>
        <p:spPr>
          <a:xfrm>
            <a:off x="5480982" y="4158781"/>
            <a:ext cx="712054" cy="276999"/>
          </a:xfrm>
          <a:prstGeom prst="rect">
            <a:avLst/>
          </a:prstGeom>
          <a:noFill/>
        </p:spPr>
        <p:txBody>
          <a:bodyPr wrap="none" rtlCol="0">
            <a:spAutoFit/>
          </a:bodyPr>
          <a:lstStyle/>
          <a:p>
            <a:pPr algn="ctr"/>
            <a:r>
              <a:rPr lang="en-US" sz="1200" i="0" dirty="0">
                <a:solidFill>
                  <a:srgbClr val="FFFF00"/>
                </a:solidFill>
                <a:latin typeface="Arial" panose="020B0604020202020204" pitchFamily="34" charset="0"/>
                <a:cs typeface="Arial" panose="020B0604020202020204" pitchFamily="34" charset="0"/>
              </a:rPr>
              <a:t>2 years</a:t>
            </a:r>
          </a:p>
        </p:txBody>
      </p:sp>
      <p:sp>
        <p:nvSpPr>
          <p:cNvPr id="15" name="TextBox 14">
            <a:extLst>
              <a:ext uri="{FF2B5EF4-FFF2-40B4-BE49-F238E27FC236}">
                <a16:creationId xmlns:a16="http://schemas.microsoft.com/office/drawing/2014/main" id="{35B2C5EA-32AD-4349-972E-52BAF36A98C9}"/>
              </a:ext>
            </a:extLst>
          </p:cNvPr>
          <p:cNvSpPr txBox="1"/>
          <p:nvPr/>
        </p:nvSpPr>
        <p:spPr>
          <a:xfrm>
            <a:off x="6381850" y="4158781"/>
            <a:ext cx="712054" cy="276999"/>
          </a:xfrm>
          <a:prstGeom prst="rect">
            <a:avLst/>
          </a:prstGeom>
          <a:noFill/>
        </p:spPr>
        <p:txBody>
          <a:bodyPr wrap="none" rtlCol="0">
            <a:spAutoFit/>
          </a:bodyPr>
          <a:lstStyle/>
          <a:p>
            <a:pPr algn="ctr"/>
            <a:r>
              <a:rPr lang="en-US" sz="1200" i="0" dirty="0">
                <a:solidFill>
                  <a:srgbClr val="FFFF00"/>
                </a:solidFill>
                <a:latin typeface="Arial" panose="020B0604020202020204" pitchFamily="34" charset="0"/>
                <a:cs typeface="Arial" panose="020B0604020202020204" pitchFamily="34" charset="0"/>
              </a:rPr>
              <a:t>3 years</a:t>
            </a:r>
          </a:p>
        </p:txBody>
      </p:sp>
      <p:sp>
        <p:nvSpPr>
          <p:cNvPr id="16" name="TextBox 15">
            <a:extLst>
              <a:ext uri="{FF2B5EF4-FFF2-40B4-BE49-F238E27FC236}">
                <a16:creationId xmlns:a16="http://schemas.microsoft.com/office/drawing/2014/main" id="{B4E8F8F1-19FE-4190-8C59-FE181F6C091C}"/>
              </a:ext>
            </a:extLst>
          </p:cNvPr>
          <p:cNvSpPr txBox="1"/>
          <p:nvPr/>
        </p:nvSpPr>
        <p:spPr>
          <a:xfrm>
            <a:off x="7274969" y="4158781"/>
            <a:ext cx="712054" cy="276999"/>
          </a:xfrm>
          <a:prstGeom prst="rect">
            <a:avLst/>
          </a:prstGeom>
          <a:noFill/>
        </p:spPr>
        <p:txBody>
          <a:bodyPr wrap="none" rtlCol="0">
            <a:spAutoFit/>
          </a:bodyPr>
          <a:lstStyle/>
          <a:p>
            <a:pPr algn="ctr"/>
            <a:r>
              <a:rPr lang="en-US" sz="1200" i="0" dirty="0">
                <a:solidFill>
                  <a:srgbClr val="FFFF00"/>
                </a:solidFill>
                <a:latin typeface="Arial" panose="020B0604020202020204" pitchFamily="34" charset="0"/>
                <a:cs typeface="Arial" panose="020B0604020202020204" pitchFamily="34" charset="0"/>
              </a:rPr>
              <a:t>4 years</a:t>
            </a:r>
          </a:p>
        </p:txBody>
      </p:sp>
      <p:sp>
        <p:nvSpPr>
          <p:cNvPr id="17" name="TextBox 16">
            <a:extLst>
              <a:ext uri="{FF2B5EF4-FFF2-40B4-BE49-F238E27FC236}">
                <a16:creationId xmlns:a16="http://schemas.microsoft.com/office/drawing/2014/main" id="{D803A677-4ADA-B781-DE98-3B4B00DAF8C7}"/>
              </a:ext>
            </a:extLst>
          </p:cNvPr>
          <p:cNvSpPr txBox="1"/>
          <p:nvPr/>
        </p:nvSpPr>
        <p:spPr>
          <a:xfrm>
            <a:off x="8168084" y="4158781"/>
            <a:ext cx="712054" cy="276999"/>
          </a:xfrm>
          <a:prstGeom prst="rect">
            <a:avLst/>
          </a:prstGeom>
          <a:noFill/>
        </p:spPr>
        <p:txBody>
          <a:bodyPr wrap="none" rtlCol="0">
            <a:spAutoFit/>
          </a:bodyPr>
          <a:lstStyle/>
          <a:p>
            <a:pPr algn="ctr"/>
            <a:r>
              <a:rPr lang="en-US" sz="1200" i="0" dirty="0">
                <a:solidFill>
                  <a:srgbClr val="FFFF00"/>
                </a:solidFill>
                <a:latin typeface="Arial" panose="020B0604020202020204" pitchFamily="34" charset="0"/>
                <a:cs typeface="Arial" panose="020B0604020202020204" pitchFamily="34" charset="0"/>
              </a:rPr>
              <a:t>5 years</a:t>
            </a:r>
          </a:p>
        </p:txBody>
      </p:sp>
      <p:sp>
        <p:nvSpPr>
          <p:cNvPr id="18" name="TextBox 17">
            <a:extLst>
              <a:ext uri="{FF2B5EF4-FFF2-40B4-BE49-F238E27FC236}">
                <a16:creationId xmlns:a16="http://schemas.microsoft.com/office/drawing/2014/main" id="{6FD100F0-30DD-FC92-741E-053CA800700E}"/>
              </a:ext>
            </a:extLst>
          </p:cNvPr>
          <p:cNvSpPr txBox="1"/>
          <p:nvPr/>
        </p:nvSpPr>
        <p:spPr>
          <a:xfrm>
            <a:off x="2704405" y="4158781"/>
            <a:ext cx="869149" cy="276999"/>
          </a:xfrm>
          <a:prstGeom prst="rect">
            <a:avLst/>
          </a:prstGeom>
          <a:noFill/>
        </p:spPr>
        <p:txBody>
          <a:bodyPr wrap="none" rtlCol="0">
            <a:spAutoFit/>
          </a:bodyPr>
          <a:lstStyle/>
          <a:p>
            <a:pPr algn="ctr"/>
            <a:r>
              <a:rPr lang="en-US" sz="1200" i="0" dirty="0">
                <a:solidFill>
                  <a:srgbClr val="FFFF00"/>
                </a:solidFill>
                <a:latin typeface="Arial" panose="020B0604020202020204" pitchFamily="34" charset="0"/>
                <a:cs typeface="Arial" panose="020B0604020202020204" pitchFamily="34" charset="0"/>
              </a:rPr>
              <a:t>6 months</a:t>
            </a:r>
          </a:p>
        </p:txBody>
      </p:sp>
      <p:graphicFrame>
        <p:nvGraphicFramePr>
          <p:cNvPr id="19" name="Table 19">
            <a:extLst>
              <a:ext uri="{FF2B5EF4-FFF2-40B4-BE49-F238E27FC236}">
                <a16:creationId xmlns:a16="http://schemas.microsoft.com/office/drawing/2014/main" id="{CDDFF088-DB58-612D-5EA6-31F059B03C46}"/>
              </a:ext>
            </a:extLst>
          </p:cNvPr>
          <p:cNvGraphicFramePr>
            <a:graphicFrameLocks noGrp="1"/>
          </p:cNvGraphicFramePr>
          <p:nvPr>
            <p:extLst>
              <p:ext uri="{D42A27DB-BD31-4B8C-83A1-F6EECF244321}">
                <p14:modId xmlns:p14="http://schemas.microsoft.com/office/powerpoint/2010/main" val="345929960"/>
              </p:ext>
            </p:extLst>
          </p:nvPr>
        </p:nvGraphicFramePr>
        <p:xfrm>
          <a:off x="63659" y="4466219"/>
          <a:ext cx="8864751" cy="325966"/>
        </p:xfrm>
        <a:graphic>
          <a:graphicData uri="http://schemas.openxmlformats.org/drawingml/2006/table">
            <a:tbl>
              <a:tblPr firstRow="1" bandRow="1">
                <a:tableStyleId>{5C22544A-7EE6-4342-B048-85BDC9FD1C3A}</a:tableStyleId>
              </a:tblPr>
              <a:tblGrid>
                <a:gridCol w="813570">
                  <a:extLst>
                    <a:ext uri="{9D8B030D-6E8A-4147-A177-3AD203B41FA5}">
                      <a16:colId xmlns:a16="http://schemas.microsoft.com/office/drawing/2014/main" val="1898014424"/>
                    </a:ext>
                  </a:extLst>
                </a:gridCol>
                <a:gridCol w="350562">
                  <a:extLst>
                    <a:ext uri="{9D8B030D-6E8A-4147-A177-3AD203B41FA5}">
                      <a16:colId xmlns:a16="http://schemas.microsoft.com/office/drawing/2014/main" val="3640483059"/>
                    </a:ext>
                  </a:extLst>
                </a:gridCol>
                <a:gridCol w="578707">
                  <a:extLst>
                    <a:ext uri="{9D8B030D-6E8A-4147-A177-3AD203B41FA5}">
                      <a16:colId xmlns:a16="http://schemas.microsoft.com/office/drawing/2014/main" val="2676996121"/>
                    </a:ext>
                  </a:extLst>
                </a:gridCol>
                <a:gridCol w="316873">
                  <a:extLst>
                    <a:ext uri="{9D8B030D-6E8A-4147-A177-3AD203B41FA5}">
                      <a16:colId xmlns:a16="http://schemas.microsoft.com/office/drawing/2014/main" val="3501072143"/>
                    </a:ext>
                  </a:extLst>
                </a:gridCol>
                <a:gridCol w="575224">
                  <a:extLst>
                    <a:ext uri="{9D8B030D-6E8A-4147-A177-3AD203B41FA5}">
                      <a16:colId xmlns:a16="http://schemas.microsoft.com/office/drawing/2014/main" val="4068923668"/>
                    </a:ext>
                  </a:extLst>
                </a:gridCol>
                <a:gridCol w="339014">
                  <a:extLst>
                    <a:ext uri="{9D8B030D-6E8A-4147-A177-3AD203B41FA5}">
                      <a16:colId xmlns:a16="http://schemas.microsoft.com/office/drawing/2014/main" val="2539444816"/>
                    </a:ext>
                  </a:extLst>
                </a:gridCol>
                <a:gridCol w="545650">
                  <a:extLst>
                    <a:ext uri="{9D8B030D-6E8A-4147-A177-3AD203B41FA5}">
                      <a16:colId xmlns:a16="http://schemas.microsoft.com/office/drawing/2014/main" val="3844177236"/>
                    </a:ext>
                  </a:extLst>
                </a:gridCol>
                <a:gridCol w="368588">
                  <a:extLst>
                    <a:ext uri="{9D8B030D-6E8A-4147-A177-3AD203B41FA5}">
                      <a16:colId xmlns:a16="http://schemas.microsoft.com/office/drawing/2014/main" val="2856132498"/>
                    </a:ext>
                  </a:extLst>
                </a:gridCol>
                <a:gridCol w="538377">
                  <a:extLst>
                    <a:ext uri="{9D8B030D-6E8A-4147-A177-3AD203B41FA5}">
                      <a16:colId xmlns:a16="http://schemas.microsoft.com/office/drawing/2014/main" val="842920570"/>
                    </a:ext>
                  </a:extLst>
                </a:gridCol>
                <a:gridCol w="385191">
                  <a:extLst>
                    <a:ext uri="{9D8B030D-6E8A-4147-A177-3AD203B41FA5}">
                      <a16:colId xmlns:a16="http://schemas.microsoft.com/office/drawing/2014/main" val="4202997856"/>
                    </a:ext>
                  </a:extLst>
                </a:gridCol>
                <a:gridCol w="477170">
                  <a:extLst>
                    <a:ext uri="{9D8B030D-6E8A-4147-A177-3AD203B41FA5}">
                      <a16:colId xmlns:a16="http://schemas.microsoft.com/office/drawing/2014/main" val="1799815144"/>
                    </a:ext>
                  </a:extLst>
                </a:gridCol>
                <a:gridCol w="430195">
                  <a:extLst>
                    <a:ext uri="{9D8B030D-6E8A-4147-A177-3AD203B41FA5}">
                      <a16:colId xmlns:a16="http://schemas.microsoft.com/office/drawing/2014/main" val="100481202"/>
                    </a:ext>
                  </a:extLst>
                </a:gridCol>
                <a:gridCol w="461903">
                  <a:extLst>
                    <a:ext uri="{9D8B030D-6E8A-4147-A177-3AD203B41FA5}">
                      <a16:colId xmlns:a16="http://schemas.microsoft.com/office/drawing/2014/main" val="2130234019"/>
                    </a:ext>
                  </a:extLst>
                </a:gridCol>
                <a:gridCol w="452557">
                  <a:extLst>
                    <a:ext uri="{9D8B030D-6E8A-4147-A177-3AD203B41FA5}">
                      <a16:colId xmlns:a16="http://schemas.microsoft.com/office/drawing/2014/main" val="351468756"/>
                    </a:ext>
                  </a:extLst>
                </a:gridCol>
                <a:gridCol w="446975">
                  <a:extLst>
                    <a:ext uri="{9D8B030D-6E8A-4147-A177-3AD203B41FA5}">
                      <a16:colId xmlns:a16="http://schemas.microsoft.com/office/drawing/2014/main" val="1486144715"/>
                    </a:ext>
                  </a:extLst>
                </a:gridCol>
                <a:gridCol w="479961">
                  <a:extLst>
                    <a:ext uri="{9D8B030D-6E8A-4147-A177-3AD203B41FA5}">
                      <a16:colId xmlns:a16="http://schemas.microsoft.com/office/drawing/2014/main" val="1870672377"/>
                    </a:ext>
                  </a:extLst>
                </a:gridCol>
                <a:gridCol w="419570">
                  <a:extLst>
                    <a:ext uri="{9D8B030D-6E8A-4147-A177-3AD203B41FA5}">
                      <a16:colId xmlns:a16="http://schemas.microsoft.com/office/drawing/2014/main" val="2482519850"/>
                    </a:ext>
                  </a:extLst>
                </a:gridCol>
                <a:gridCol w="488449">
                  <a:extLst>
                    <a:ext uri="{9D8B030D-6E8A-4147-A177-3AD203B41FA5}">
                      <a16:colId xmlns:a16="http://schemas.microsoft.com/office/drawing/2014/main" val="2110355980"/>
                    </a:ext>
                  </a:extLst>
                </a:gridCol>
                <a:gridCol w="396215">
                  <a:extLst>
                    <a:ext uri="{9D8B030D-6E8A-4147-A177-3AD203B41FA5}">
                      <a16:colId xmlns:a16="http://schemas.microsoft.com/office/drawing/2014/main" val="1062640221"/>
                    </a:ext>
                  </a:extLst>
                </a:gridCol>
              </a:tblGrid>
              <a:tr h="162983">
                <a:tc>
                  <a:txBody>
                    <a:bodyPr/>
                    <a:lstStyle/>
                    <a:p>
                      <a:pPr algn="ctr"/>
                      <a:r>
                        <a:rPr lang="en-US" sz="800" dirty="0">
                          <a:solidFill>
                            <a:schemeClr val="tx1"/>
                          </a:solidFill>
                          <a:latin typeface="Arial" panose="020B0604020202020204" pitchFamily="34" charset="0"/>
                          <a:cs typeface="Arial" panose="020B0604020202020204" pitchFamily="34" charset="0"/>
                        </a:rPr>
                        <a:t>Class I or II</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43.0%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35.4%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74.2%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46.5%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66.4%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47.1%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61.5%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43.2%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56.7%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39.5%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47.3%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37.8%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42.2%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25.1%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34.2%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18.6%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24.1%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15.7%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377000"/>
                  </a:ext>
                </a:extLst>
              </a:tr>
              <a:tr h="162983">
                <a:tc>
                  <a:txBody>
                    <a:bodyPr/>
                    <a:lstStyle/>
                    <a:p>
                      <a:pPr algn="ctr">
                        <a:lnSpc>
                          <a:spcPct val="120000"/>
                        </a:lnSpc>
                      </a:pPr>
                      <a:r>
                        <a:rPr lang="en-US" sz="800" dirty="0">
                          <a:solidFill>
                            <a:schemeClr val="tx1"/>
                          </a:solidFill>
                          <a:latin typeface="Arial" panose="020B0604020202020204" pitchFamily="34" charset="0"/>
                          <a:cs typeface="Arial" panose="020B0604020202020204" pitchFamily="34" charset="0"/>
                        </a:rPr>
                        <a:t>Diff (95% CI)</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20000"/>
                        </a:lnSpc>
                      </a:pPr>
                      <a:r>
                        <a:rPr lang="en-US" sz="800" b="0" dirty="0">
                          <a:solidFill>
                            <a:schemeClr val="tx1"/>
                          </a:solidFill>
                          <a:latin typeface="Arial" panose="020B0604020202020204" pitchFamily="34" charset="0"/>
                          <a:cs typeface="Arial" panose="020B0604020202020204" pitchFamily="34" charset="0"/>
                        </a:rPr>
                        <a:t>7.7% [-0.1, 15.3]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27.7% [19.9, 35.1]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19.3% [11.2, 27.1]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18.3% [9.9, 26.3]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17.1% [8.6, 25.3]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16.5% [8.2, 24.5]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17.1% [9.0, 24.9]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15.6% [8.0, 22.9]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8.5% [1.5, 15.3]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358316"/>
                  </a:ext>
                </a:extLst>
              </a:tr>
            </a:tbl>
          </a:graphicData>
        </a:graphic>
      </p:graphicFrame>
      <p:sp>
        <p:nvSpPr>
          <p:cNvPr id="2" name="TextBox 1">
            <a:extLst>
              <a:ext uri="{FF2B5EF4-FFF2-40B4-BE49-F238E27FC236}">
                <a16:creationId xmlns:a16="http://schemas.microsoft.com/office/drawing/2014/main" id="{F66BE653-9227-812A-AD8A-7C2466B62710}"/>
              </a:ext>
            </a:extLst>
          </p:cNvPr>
          <p:cNvSpPr txBox="1"/>
          <p:nvPr/>
        </p:nvSpPr>
        <p:spPr>
          <a:xfrm rot="16200000">
            <a:off x="-720673" y="2291860"/>
            <a:ext cx="1894493" cy="369332"/>
          </a:xfrm>
          <a:prstGeom prst="rect">
            <a:avLst/>
          </a:prstGeom>
          <a:noFill/>
        </p:spPr>
        <p:txBody>
          <a:bodyPr wrap="none" rtlCol="0">
            <a:spAutoFit/>
          </a:bodyPr>
          <a:lstStyle/>
          <a:p>
            <a:r>
              <a:rPr lang="en-US" b="0" i="0" dirty="0">
                <a:solidFill>
                  <a:srgbClr val="FDE25E"/>
                </a:solidFill>
              </a:rPr>
              <a:t>NYHA class (%)</a:t>
            </a:r>
          </a:p>
        </p:txBody>
      </p:sp>
      <p:pic>
        <p:nvPicPr>
          <p:cNvPr id="3" name="Picture 2">
            <a:extLst>
              <a:ext uri="{FF2B5EF4-FFF2-40B4-BE49-F238E27FC236}">
                <a16:creationId xmlns:a16="http://schemas.microsoft.com/office/drawing/2014/main" id="{41B7E91D-71D9-103B-2D0E-47118E617A47}"/>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Tree>
    <p:extLst>
      <p:ext uri="{BB962C8B-B14F-4D97-AF65-F5344CB8AC3E}">
        <p14:creationId xmlns:p14="http://schemas.microsoft.com/office/powerpoint/2010/main" val="23990933"/>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1A6A068-7AAF-F06F-7F93-E173DF2D88D3}"/>
              </a:ext>
            </a:extLst>
          </p:cNvPr>
          <p:cNvGraphicFramePr/>
          <p:nvPr>
            <p:extLst>
              <p:ext uri="{D42A27DB-BD31-4B8C-83A1-F6EECF244321}">
                <p14:modId xmlns:p14="http://schemas.microsoft.com/office/powerpoint/2010/main" val="67900271"/>
              </p:ext>
            </p:extLst>
          </p:nvPr>
        </p:nvGraphicFramePr>
        <p:xfrm>
          <a:off x="298890" y="77492"/>
          <a:ext cx="8793271" cy="427288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88F91F4-8AD7-F390-1AF3-7CDA04ED28B7}"/>
              </a:ext>
            </a:extLst>
          </p:cNvPr>
          <p:cNvSpPr txBox="1"/>
          <p:nvPr/>
        </p:nvSpPr>
        <p:spPr>
          <a:xfrm>
            <a:off x="1861263" y="4298266"/>
            <a:ext cx="747320" cy="276999"/>
          </a:xfrm>
          <a:prstGeom prst="rect">
            <a:avLst/>
          </a:prstGeom>
          <a:noFill/>
        </p:spPr>
        <p:txBody>
          <a:bodyPr wrap="none" rtlCol="0">
            <a:spAutoFit/>
          </a:bodyPr>
          <a:lstStyle/>
          <a:p>
            <a:pPr algn="ctr" defTabSz="685800" fontAlgn="auto">
              <a:spcBef>
                <a:spcPts val="0"/>
              </a:spcBef>
              <a:spcAft>
                <a:spcPts val="0"/>
              </a:spcAft>
              <a:defRPr/>
            </a:pPr>
            <a:r>
              <a:rPr lang="en-US" sz="1200" i="0">
                <a:solidFill>
                  <a:srgbClr val="FFFF00"/>
                </a:solidFill>
                <a:latin typeface="Arial" panose="020B0604020202020204" pitchFamily="34" charset="0"/>
                <a:ea typeface="+mn-ea"/>
                <a:cs typeface="Arial" panose="020B0604020202020204" pitchFamily="34" charset="0"/>
              </a:rPr>
              <a:t>30 days</a:t>
            </a:r>
          </a:p>
        </p:txBody>
      </p:sp>
      <p:sp>
        <p:nvSpPr>
          <p:cNvPr id="6" name="TextBox 5">
            <a:extLst>
              <a:ext uri="{FF2B5EF4-FFF2-40B4-BE49-F238E27FC236}">
                <a16:creationId xmlns:a16="http://schemas.microsoft.com/office/drawing/2014/main" id="{B2792A58-A95A-ADD6-292D-EB44EC96ADEE}"/>
              </a:ext>
            </a:extLst>
          </p:cNvPr>
          <p:cNvSpPr txBox="1"/>
          <p:nvPr/>
        </p:nvSpPr>
        <p:spPr>
          <a:xfrm>
            <a:off x="925942" y="4298266"/>
            <a:ext cx="816249" cy="276999"/>
          </a:xfrm>
          <a:prstGeom prst="rect">
            <a:avLst/>
          </a:prstGeom>
          <a:noFill/>
        </p:spPr>
        <p:txBody>
          <a:bodyPr wrap="none" rtlCol="0">
            <a:spAutoFit/>
          </a:bodyPr>
          <a:lstStyle/>
          <a:p>
            <a:pPr algn="ctr" defTabSz="685800" fontAlgn="auto">
              <a:spcBef>
                <a:spcPts val="0"/>
              </a:spcBef>
              <a:spcAft>
                <a:spcPts val="0"/>
              </a:spcAft>
              <a:defRPr/>
            </a:pPr>
            <a:r>
              <a:rPr lang="en-US" sz="1200" i="0">
                <a:solidFill>
                  <a:srgbClr val="FFFF00"/>
                </a:solidFill>
                <a:latin typeface="Arial" panose="020B0604020202020204" pitchFamily="34" charset="0"/>
                <a:ea typeface="+mn-ea"/>
                <a:cs typeface="Arial" panose="020B0604020202020204" pitchFamily="34" charset="0"/>
              </a:rPr>
              <a:t>Baseline</a:t>
            </a:r>
          </a:p>
        </p:txBody>
      </p:sp>
      <p:sp>
        <p:nvSpPr>
          <p:cNvPr id="7" name="TextBox 6">
            <a:extLst>
              <a:ext uri="{FF2B5EF4-FFF2-40B4-BE49-F238E27FC236}">
                <a16:creationId xmlns:a16="http://schemas.microsoft.com/office/drawing/2014/main" id="{B27AF16E-09B5-5D1D-42AB-4CA20194C068}"/>
              </a:ext>
            </a:extLst>
          </p:cNvPr>
          <p:cNvSpPr txBox="1"/>
          <p:nvPr/>
        </p:nvSpPr>
        <p:spPr>
          <a:xfrm>
            <a:off x="4454295" y="4298266"/>
            <a:ext cx="954107" cy="276999"/>
          </a:xfrm>
          <a:prstGeom prst="rect">
            <a:avLst/>
          </a:prstGeom>
          <a:noFill/>
        </p:spPr>
        <p:txBody>
          <a:bodyPr wrap="none" rtlCol="0">
            <a:spAutoFit/>
          </a:bodyPr>
          <a:lstStyle/>
          <a:p>
            <a:pPr algn="ctr" defTabSz="685800" fontAlgn="auto">
              <a:spcBef>
                <a:spcPts val="0"/>
              </a:spcBef>
              <a:spcAft>
                <a:spcPts val="0"/>
              </a:spcAft>
              <a:defRPr/>
            </a:pPr>
            <a:r>
              <a:rPr lang="en-US" sz="1200" i="0">
                <a:solidFill>
                  <a:srgbClr val="FFFF00"/>
                </a:solidFill>
                <a:latin typeface="Arial" panose="020B0604020202020204" pitchFamily="34" charset="0"/>
                <a:ea typeface="+mn-ea"/>
                <a:cs typeface="Arial" panose="020B0604020202020204" pitchFamily="34" charset="0"/>
              </a:rPr>
              <a:t>18 months</a:t>
            </a:r>
          </a:p>
        </p:txBody>
      </p:sp>
      <p:sp>
        <p:nvSpPr>
          <p:cNvPr id="13" name="TextBox 12">
            <a:extLst>
              <a:ext uri="{FF2B5EF4-FFF2-40B4-BE49-F238E27FC236}">
                <a16:creationId xmlns:a16="http://schemas.microsoft.com/office/drawing/2014/main" id="{24C1E6FB-3284-7D32-98B2-84E75EA9A843}"/>
              </a:ext>
            </a:extLst>
          </p:cNvPr>
          <p:cNvSpPr txBox="1"/>
          <p:nvPr/>
        </p:nvSpPr>
        <p:spPr>
          <a:xfrm>
            <a:off x="3715876" y="4298266"/>
            <a:ext cx="627096" cy="276999"/>
          </a:xfrm>
          <a:prstGeom prst="rect">
            <a:avLst/>
          </a:prstGeom>
          <a:noFill/>
        </p:spPr>
        <p:txBody>
          <a:bodyPr wrap="none" rtlCol="0">
            <a:spAutoFit/>
          </a:bodyPr>
          <a:lstStyle/>
          <a:p>
            <a:pPr algn="ctr" defTabSz="685800" fontAlgn="auto">
              <a:spcBef>
                <a:spcPts val="0"/>
              </a:spcBef>
              <a:spcAft>
                <a:spcPts val="0"/>
              </a:spcAft>
              <a:defRPr/>
            </a:pPr>
            <a:r>
              <a:rPr lang="en-US" sz="1200" i="0">
                <a:solidFill>
                  <a:srgbClr val="FFFF00"/>
                </a:solidFill>
                <a:latin typeface="Arial" panose="020B0604020202020204" pitchFamily="34" charset="0"/>
                <a:ea typeface="+mn-ea"/>
                <a:cs typeface="Arial" panose="020B0604020202020204" pitchFamily="34" charset="0"/>
              </a:rPr>
              <a:t>1 year</a:t>
            </a:r>
          </a:p>
        </p:txBody>
      </p:sp>
      <p:sp>
        <p:nvSpPr>
          <p:cNvPr id="14" name="TextBox 13">
            <a:extLst>
              <a:ext uri="{FF2B5EF4-FFF2-40B4-BE49-F238E27FC236}">
                <a16:creationId xmlns:a16="http://schemas.microsoft.com/office/drawing/2014/main" id="{F4D48FBF-29DB-0A59-60D8-EA065081BAFE}"/>
              </a:ext>
            </a:extLst>
          </p:cNvPr>
          <p:cNvSpPr txBox="1"/>
          <p:nvPr/>
        </p:nvSpPr>
        <p:spPr>
          <a:xfrm>
            <a:off x="5473231" y="4298266"/>
            <a:ext cx="712054" cy="276999"/>
          </a:xfrm>
          <a:prstGeom prst="rect">
            <a:avLst/>
          </a:prstGeom>
          <a:noFill/>
        </p:spPr>
        <p:txBody>
          <a:bodyPr wrap="none" rtlCol="0">
            <a:spAutoFit/>
          </a:bodyPr>
          <a:lstStyle/>
          <a:p>
            <a:pPr algn="ctr" defTabSz="685800" fontAlgn="auto">
              <a:spcBef>
                <a:spcPts val="0"/>
              </a:spcBef>
              <a:spcAft>
                <a:spcPts val="0"/>
              </a:spcAft>
              <a:defRPr/>
            </a:pPr>
            <a:r>
              <a:rPr lang="en-US" sz="1200" i="0">
                <a:solidFill>
                  <a:srgbClr val="FFFF00"/>
                </a:solidFill>
                <a:latin typeface="Arial" panose="020B0604020202020204" pitchFamily="34" charset="0"/>
                <a:ea typeface="+mn-ea"/>
                <a:cs typeface="Arial" panose="020B0604020202020204" pitchFamily="34" charset="0"/>
              </a:rPr>
              <a:t>2 years</a:t>
            </a:r>
          </a:p>
        </p:txBody>
      </p:sp>
      <p:sp>
        <p:nvSpPr>
          <p:cNvPr id="15" name="TextBox 14">
            <a:extLst>
              <a:ext uri="{FF2B5EF4-FFF2-40B4-BE49-F238E27FC236}">
                <a16:creationId xmlns:a16="http://schemas.microsoft.com/office/drawing/2014/main" id="{35B2C5EA-32AD-4349-972E-52BAF36A98C9}"/>
              </a:ext>
            </a:extLst>
          </p:cNvPr>
          <p:cNvSpPr txBox="1"/>
          <p:nvPr/>
        </p:nvSpPr>
        <p:spPr>
          <a:xfrm>
            <a:off x="6366346" y="4298266"/>
            <a:ext cx="712054" cy="276999"/>
          </a:xfrm>
          <a:prstGeom prst="rect">
            <a:avLst/>
          </a:prstGeom>
          <a:noFill/>
        </p:spPr>
        <p:txBody>
          <a:bodyPr wrap="none" rtlCol="0">
            <a:spAutoFit/>
          </a:bodyPr>
          <a:lstStyle/>
          <a:p>
            <a:pPr algn="ctr" defTabSz="685800" fontAlgn="auto">
              <a:spcBef>
                <a:spcPts val="0"/>
              </a:spcBef>
              <a:spcAft>
                <a:spcPts val="0"/>
              </a:spcAft>
              <a:defRPr/>
            </a:pPr>
            <a:r>
              <a:rPr lang="en-US" sz="1200" i="0">
                <a:solidFill>
                  <a:srgbClr val="FFFF00"/>
                </a:solidFill>
                <a:latin typeface="Arial" panose="020B0604020202020204" pitchFamily="34" charset="0"/>
                <a:ea typeface="+mn-ea"/>
                <a:cs typeface="Arial" panose="020B0604020202020204" pitchFamily="34" charset="0"/>
              </a:rPr>
              <a:t>3 years</a:t>
            </a:r>
          </a:p>
        </p:txBody>
      </p:sp>
      <p:sp>
        <p:nvSpPr>
          <p:cNvPr id="16" name="TextBox 15">
            <a:extLst>
              <a:ext uri="{FF2B5EF4-FFF2-40B4-BE49-F238E27FC236}">
                <a16:creationId xmlns:a16="http://schemas.microsoft.com/office/drawing/2014/main" id="{B4E8F8F1-19FE-4190-8C59-FE181F6C091C}"/>
              </a:ext>
            </a:extLst>
          </p:cNvPr>
          <p:cNvSpPr txBox="1"/>
          <p:nvPr/>
        </p:nvSpPr>
        <p:spPr>
          <a:xfrm>
            <a:off x="7259465" y="4298266"/>
            <a:ext cx="712054" cy="276999"/>
          </a:xfrm>
          <a:prstGeom prst="rect">
            <a:avLst/>
          </a:prstGeom>
          <a:noFill/>
        </p:spPr>
        <p:txBody>
          <a:bodyPr wrap="none" rtlCol="0">
            <a:spAutoFit/>
          </a:bodyPr>
          <a:lstStyle/>
          <a:p>
            <a:pPr algn="ctr" defTabSz="685800" fontAlgn="auto">
              <a:spcBef>
                <a:spcPts val="0"/>
              </a:spcBef>
              <a:spcAft>
                <a:spcPts val="0"/>
              </a:spcAft>
              <a:defRPr/>
            </a:pPr>
            <a:r>
              <a:rPr lang="en-US" sz="1200" i="0">
                <a:solidFill>
                  <a:srgbClr val="FFFF00"/>
                </a:solidFill>
                <a:latin typeface="Arial" panose="020B0604020202020204" pitchFamily="34" charset="0"/>
                <a:ea typeface="+mn-ea"/>
                <a:cs typeface="Arial" panose="020B0604020202020204" pitchFamily="34" charset="0"/>
              </a:rPr>
              <a:t>4 years</a:t>
            </a:r>
          </a:p>
        </p:txBody>
      </p:sp>
      <p:sp>
        <p:nvSpPr>
          <p:cNvPr id="17" name="TextBox 16">
            <a:extLst>
              <a:ext uri="{FF2B5EF4-FFF2-40B4-BE49-F238E27FC236}">
                <a16:creationId xmlns:a16="http://schemas.microsoft.com/office/drawing/2014/main" id="{D803A677-4ADA-B781-DE98-3B4B00DAF8C7}"/>
              </a:ext>
            </a:extLst>
          </p:cNvPr>
          <p:cNvSpPr txBox="1"/>
          <p:nvPr/>
        </p:nvSpPr>
        <p:spPr>
          <a:xfrm>
            <a:off x="8152586" y="4298266"/>
            <a:ext cx="712054" cy="276999"/>
          </a:xfrm>
          <a:prstGeom prst="rect">
            <a:avLst/>
          </a:prstGeom>
          <a:noFill/>
        </p:spPr>
        <p:txBody>
          <a:bodyPr wrap="none" rtlCol="0">
            <a:spAutoFit/>
          </a:bodyPr>
          <a:lstStyle/>
          <a:p>
            <a:pPr algn="ctr" defTabSz="685800" fontAlgn="auto">
              <a:spcBef>
                <a:spcPts val="0"/>
              </a:spcBef>
              <a:spcAft>
                <a:spcPts val="0"/>
              </a:spcAft>
              <a:defRPr/>
            </a:pPr>
            <a:r>
              <a:rPr lang="en-US" sz="1200" i="0">
                <a:solidFill>
                  <a:srgbClr val="FFFF00"/>
                </a:solidFill>
                <a:latin typeface="Arial" panose="020B0604020202020204" pitchFamily="34" charset="0"/>
                <a:ea typeface="+mn-ea"/>
                <a:cs typeface="Arial" panose="020B0604020202020204" pitchFamily="34" charset="0"/>
              </a:rPr>
              <a:t>5 years</a:t>
            </a:r>
          </a:p>
        </p:txBody>
      </p:sp>
      <p:sp>
        <p:nvSpPr>
          <p:cNvPr id="18" name="TextBox 17">
            <a:extLst>
              <a:ext uri="{FF2B5EF4-FFF2-40B4-BE49-F238E27FC236}">
                <a16:creationId xmlns:a16="http://schemas.microsoft.com/office/drawing/2014/main" id="{6FD100F0-30DD-FC92-741E-053CA800700E}"/>
              </a:ext>
            </a:extLst>
          </p:cNvPr>
          <p:cNvSpPr txBox="1"/>
          <p:nvPr/>
        </p:nvSpPr>
        <p:spPr>
          <a:xfrm>
            <a:off x="2704408" y="4298266"/>
            <a:ext cx="869149" cy="276999"/>
          </a:xfrm>
          <a:prstGeom prst="rect">
            <a:avLst/>
          </a:prstGeom>
          <a:noFill/>
        </p:spPr>
        <p:txBody>
          <a:bodyPr wrap="none" rtlCol="0">
            <a:spAutoFit/>
          </a:bodyPr>
          <a:lstStyle/>
          <a:p>
            <a:pPr algn="ctr" defTabSz="685800" fontAlgn="auto">
              <a:spcBef>
                <a:spcPts val="0"/>
              </a:spcBef>
              <a:spcAft>
                <a:spcPts val="0"/>
              </a:spcAft>
              <a:defRPr/>
            </a:pPr>
            <a:r>
              <a:rPr lang="en-US" sz="1200" i="0">
                <a:solidFill>
                  <a:srgbClr val="FFFF00"/>
                </a:solidFill>
                <a:latin typeface="Arial" panose="020B0604020202020204" pitchFamily="34" charset="0"/>
                <a:ea typeface="+mn-ea"/>
                <a:cs typeface="Arial" panose="020B0604020202020204" pitchFamily="34" charset="0"/>
              </a:rPr>
              <a:t>6 months</a:t>
            </a:r>
          </a:p>
        </p:txBody>
      </p:sp>
      <p:graphicFrame>
        <p:nvGraphicFramePr>
          <p:cNvPr id="19" name="Table 19">
            <a:extLst>
              <a:ext uri="{FF2B5EF4-FFF2-40B4-BE49-F238E27FC236}">
                <a16:creationId xmlns:a16="http://schemas.microsoft.com/office/drawing/2014/main" id="{CDDFF088-DB58-612D-5EA6-31F059B03C46}"/>
              </a:ext>
            </a:extLst>
          </p:cNvPr>
          <p:cNvGraphicFramePr>
            <a:graphicFrameLocks noGrp="1"/>
          </p:cNvGraphicFramePr>
          <p:nvPr/>
        </p:nvGraphicFramePr>
        <p:xfrm>
          <a:off x="19054" y="4590835"/>
          <a:ext cx="8985462" cy="325966"/>
        </p:xfrm>
        <a:graphic>
          <a:graphicData uri="http://schemas.openxmlformats.org/drawingml/2006/table">
            <a:tbl>
              <a:tblPr firstRow="1" bandRow="1">
                <a:tableStyleId>{5C22544A-7EE6-4342-B048-85BDC9FD1C3A}</a:tableStyleId>
              </a:tblPr>
              <a:tblGrid>
                <a:gridCol w="821005">
                  <a:extLst>
                    <a:ext uri="{9D8B030D-6E8A-4147-A177-3AD203B41FA5}">
                      <a16:colId xmlns:a16="http://schemas.microsoft.com/office/drawing/2014/main" val="1898014424"/>
                    </a:ext>
                  </a:extLst>
                </a:gridCol>
                <a:gridCol w="342393">
                  <a:extLst>
                    <a:ext uri="{9D8B030D-6E8A-4147-A177-3AD203B41FA5}">
                      <a16:colId xmlns:a16="http://schemas.microsoft.com/office/drawing/2014/main" val="3640483059"/>
                    </a:ext>
                  </a:extLst>
                </a:gridCol>
                <a:gridCol w="609177">
                  <a:extLst>
                    <a:ext uri="{9D8B030D-6E8A-4147-A177-3AD203B41FA5}">
                      <a16:colId xmlns:a16="http://schemas.microsoft.com/office/drawing/2014/main" val="2676996121"/>
                    </a:ext>
                  </a:extLst>
                </a:gridCol>
                <a:gridCol w="453483">
                  <a:extLst>
                    <a:ext uri="{9D8B030D-6E8A-4147-A177-3AD203B41FA5}">
                      <a16:colId xmlns:a16="http://schemas.microsoft.com/office/drawing/2014/main" val="3501072143"/>
                    </a:ext>
                  </a:extLst>
                </a:gridCol>
                <a:gridCol w="438615">
                  <a:extLst>
                    <a:ext uri="{9D8B030D-6E8A-4147-A177-3AD203B41FA5}">
                      <a16:colId xmlns:a16="http://schemas.microsoft.com/office/drawing/2014/main" val="4068923668"/>
                    </a:ext>
                  </a:extLst>
                </a:gridCol>
                <a:gridCol w="431180">
                  <a:extLst>
                    <a:ext uri="{9D8B030D-6E8A-4147-A177-3AD203B41FA5}">
                      <a16:colId xmlns:a16="http://schemas.microsoft.com/office/drawing/2014/main" val="2539444816"/>
                    </a:ext>
                  </a:extLst>
                </a:gridCol>
                <a:gridCol w="453483">
                  <a:extLst>
                    <a:ext uri="{9D8B030D-6E8A-4147-A177-3AD203B41FA5}">
                      <a16:colId xmlns:a16="http://schemas.microsoft.com/office/drawing/2014/main" val="3844177236"/>
                    </a:ext>
                  </a:extLst>
                </a:gridCol>
                <a:gridCol w="468351">
                  <a:extLst>
                    <a:ext uri="{9D8B030D-6E8A-4147-A177-3AD203B41FA5}">
                      <a16:colId xmlns:a16="http://schemas.microsoft.com/office/drawing/2014/main" val="2856132498"/>
                    </a:ext>
                  </a:extLst>
                </a:gridCol>
                <a:gridCol w="468352">
                  <a:extLst>
                    <a:ext uri="{9D8B030D-6E8A-4147-A177-3AD203B41FA5}">
                      <a16:colId xmlns:a16="http://schemas.microsoft.com/office/drawing/2014/main" val="842920570"/>
                    </a:ext>
                  </a:extLst>
                </a:gridCol>
                <a:gridCol w="446048">
                  <a:extLst>
                    <a:ext uri="{9D8B030D-6E8A-4147-A177-3AD203B41FA5}">
                      <a16:colId xmlns:a16="http://schemas.microsoft.com/office/drawing/2014/main" val="4202997856"/>
                    </a:ext>
                  </a:extLst>
                </a:gridCol>
                <a:gridCol w="453483">
                  <a:extLst>
                    <a:ext uri="{9D8B030D-6E8A-4147-A177-3AD203B41FA5}">
                      <a16:colId xmlns:a16="http://schemas.microsoft.com/office/drawing/2014/main" val="1799815144"/>
                    </a:ext>
                  </a:extLst>
                </a:gridCol>
                <a:gridCol w="386576">
                  <a:extLst>
                    <a:ext uri="{9D8B030D-6E8A-4147-A177-3AD203B41FA5}">
                      <a16:colId xmlns:a16="http://schemas.microsoft.com/office/drawing/2014/main" val="100481202"/>
                    </a:ext>
                  </a:extLst>
                </a:gridCol>
                <a:gridCol w="520390">
                  <a:extLst>
                    <a:ext uri="{9D8B030D-6E8A-4147-A177-3AD203B41FA5}">
                      <a16:colId xmlns:a16="http://schemas.microsoft.com/office/drawing/2014/main" val="2130234019"/>
                    </a:ext>
                  </a:extLst>
                </a:gridCol>
                <a:gridCol w="438615">
                  <a:extLst>
                    <a:ext uri="{9D8B030D-6E8A-4147-A177-3AD203B41FA5}">
                      <a16:colId xmlns:a16="http://schemas.microsoft.com/office/drawing/2014/main" val="351468756"/>
                    </a:ext>
                  </a:extLst>
                </a:gridCol>
                <a:gridCol w="408878">
                  <a:extLst>
                    <a:ext uri="{9D8B030D-6E8A-4147-A177-3AD203B41FA5}">
                      <a16:colId xmlns:a16="http://schemas.microsoft.com/office/drawing/2014/main" val="1486144715"/>
                    </a:ext>
                  </a:extLst>
                </a:gridCol>
                <a:gridCol w="415721">
                  <a:extLst>
                    <a:ext uri="{9D8B030D-6E8A-4147-A177-3AD203B41FA5}">
                      <a16:colId xmlns:a16="http://schemas.microsoft.com/office/drawing/2014/main" val="1870672377"/>
                    </a:ext>
                  </a:extLst>
                </a:gridCol>
                <a:gridCol w="466326">
                  <a:extLst>
                    <a:ext uri="{9D8B030D-6E8A-4147-A177-3AD203B41FA5}">
                      <a16:colId xmlns:a16="http://schemas.microsoft.com/office/drawing/2014/main" val="2482519850"/>
                    </a:ext>
                  </a:extLst>
                </a:gridCol>
                <a:gridCol w="441120">
                  <a:extLst>
                    <a:ext uri="{9D8B030D-6E8A-4147-A177-3AD203B41FA5}">
                      <a16:colId xmlns:a16="http://schemas.microsoft.com/office/drawing/2014/main" val="2110355980"/>
                    </a:ext>
                  </a:extLst>
                </a:gridCol>
                <a:gridCol w="522266">
                  <a:extLst>
                    <a:ext uri="{9D8B030D-6E8A-4147-A177-3AD203B41FA5}">
                      <a16:colId xmlns:a16="http://schemas.microsoft.com/office/drawing/2014/main" val="1062640221"/>
                    </a:ext>
                  </a:extLst>
                </a:gridCol>
              </a:tblGrid>
              <a:tr h="162983">
                <a:tc>
                  <a:txBody>
                    <a:bodyPr/>
                    <a:lstStyle/>
                    <a:p>
                      <a:pPr algn="ctr"/>
                      <a:r>
                        <a:rPr lang="en-US" sz="800" dirty="0">
                          <a:solidFill>
                            <a:schemeClr val="tx1"/>
                          </a:solidFill>
                          <a:latin typeface="Arial" panose="020B0604020202020204" pitchFamily="34" charset="0"/>
                          <a:cs typeface="Arial" panose="020B0604020202020204" pitchFamily="34" charset="0"/>
                        </a:rPr>
                        <a:t>MR ≤2+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92.7%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34.2%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93.8%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38.1%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94.8%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46.9%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94.9%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45.4%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99.4%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46.8%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98.3%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85.1%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97.5%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79.6%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94.7%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latin typeface="Arial" panose="020B0604020202020204" pitchFamily="34" charset="0"/>
                          <a:cs typeface="Arial" panose="020B0604020202020204" pitchFamily="34" charset="0"/>
                        </a:rPr>
                        <a:t>91.3%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377000"/>
                  </a:ext>
                </a:extLst>
              </a:tr>
              <a:tr h="162983">
                <a:tc>
                  <a:txBody>
                    <a:bodyPr/>
                    <a:lstStyle/>
                    <a:p>
                      <a:pPr algn="ctr">
                        <a:lnSpc>
                          <a:spcPct val="110000"/>
                        </a:lnSpc>
                        <a:spcBef>
                          <a:spcPts val="0"/>
                        </a:spcBef>
                      </a:pPr>
                      <a:r>
                        <a:rPr lang="en-US" sz="800">
                          <a:solidFill>
                            <a:schemeClr val="tx1"/>
                          </a:solidFill>
                          <a:latin typeface="Arial" panose="020B0604020202020204" pitchFamily="34" charset="0"/>
                          <a:cs typeface="Arial" panose="020B0604020202020204" pitchFamily="34" charset="0"/>
                        </a:rPr>
                        <a:t>Diff (95% CI)</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10000"/>
                        </a:lnSpc>
                        <a:spcBef>
                          <a:spcPts val="0"/>
                        </a:spcBef>
                      </a:pPr>
                      <a:r>
                        <a:rPr lang="en-US" sz="800" b="0">
                          <a:solidFill>
                            <a:schemeClr val="tx1"/>
                          </a:solidFill>
                          <a:latin typeface="Arial" panose="020B0604020202020204" pitchFamily="34" charset="0"/>
                          <a:cs typeface="Arial" panose="020B0604020202020204" pitchFamily="34"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58.4% [51.4, 64.5]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55.7% [48.1, 62.3]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47.9% [39.6, 55.5]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49.5% [40.2, 57.9]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52.6% [43.5, 61.1]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13.2% [5.9, 23.1]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17.9% [7.1, 31.3]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3.4% [-7.1, 15.6]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358316"/>
                  </a:ext>
                </a:extLst>
              </a:tr>
            </a:tbl>
          </a:graphicData>
        </a:graphic>
      </p:graphicFrame>
      <p:cxnSp>
        <p:nvCxnSpPr>
          <p:cNvPr id="3" name="Straight Connector 2">
            <a:extLst>
              <a:ext uri="{FF2B5EF4-FFF2-40B4-BE49-F238E27FC236}">
                <a16:creationId xmlns:a16="http://schemas.microsoft.com/office/drawing/2014/main" id="{D1186C50-D5B6-7739-2200-AEC88E4C7B92}"/>
              </a:ext>
            </a:extLst>
          </p:cNvPr>
          <p:cNvCxnSpPr>
            <a:cxnSpLocks/>
          </p:cNvCxnSpPr>
          <p:nvPr/>
        </p:nvCxnSpPr>
        <p:spPr>
          <a:xfrm flipV="1">
            <a:off x="1804574" y="1144978"/>
            <a:ext cx="0" cy="283229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7186045-0D7B-4728-6933-A5E9F69F7F01}"/>
              </a:ext>
            </a:extLst>
          </p:cNvPr>
          <p:cNvCxnSpPr>
            <a:cxnSpLocks/>
          </p:cNvCxnSpPr>
          <p:nvPr/>
        </p:nvCxnSpPr>
        <p:spPr>
          <a:xfrm flipV="1">
            <a:off x="4484164" y="1144978"/>
            <a:ext cx="0" cy="283229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05930-5356-FA48-C38C-032CF1E9D9E6}"/>
              </a:ext>
            </a:extLst>
          </p:cNvPr>
          <p:cNvCxnSpPr>
            <a:cxnSpLocks/>
          </p:cNvCxnSpPr>
          <p:nvPr/>
        </p:nvCxnSpPr>
        <p:spPr>
          <a:xfrm flipV="1">
            <a:off x="6265602" y="1144978"/>
            <a:ext cx="0" cy="283229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5339B4-0C4F-B271-C79D-6FD4B0B07473}"/>
              </a:ext>
            </a:extLst>
          </p:cNvPr>
          <p:cNvCxnSpPr>
            <a:cxnSpLocks/>
          </p:cNvCxnSpPr>
          <p:nvPr/>
        </p:nvCxnSpPr>
        <p:spPr>
          <a:xfrm flipV="1">
            <a:off x="5367449" y="1144978"/>
            <a:ext cx="0" cy="283229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4B188C-F453-C1C1-B6E7-367A99C283BA}"/>
              </a:ext>
            </a:extLst>
          </p:cNvPr>
          <p:cNvCxnSpPr>
            <a:cxnSpLocks/>
          </p:cNvCxnSpPr>
          <p:nvPr/>
        </p:nvCxnSpPr>
        <p:spPr>
          <a:xfrm flipV="1">
            <a:off x="7171188" y="1144978"/>
            <a:ext cx="0" cy="283229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38C1778-5A45-B25D-889A-E8B95A805EB3}"/>
              </a:ext>
            </a:extLst>
          </p:cNvPr>
          <p:cNvCxnSpPr>
            <a:cxnSpLocks/>
          </p:cNvCxnSpPr>
          <p:nvPr/>
        </p:nvCxnSpPr>
        <p:spPr>
          <a:xfrm flipV="1">
            <a:off x="8061905" y="1144978"/>
            <a:ext cx="0" cy="283229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8F6716-2038-6E4B-86E2-02502B10874A}"/>
              </a:ext>
            </a:extLst>
          </p:cNvPr>
          <p:cNvCxnSpPr>
            <a:cxnSpLocks/>
          </p:cNvCxnSpPr>
          <p:nvPr/>
        </p:nvCxnSpPr>
        <p:spPr>
          <a:xfrm flipV="1">
            <a:off x="2695293" y="1144978"/>
            <a:ext cx="0" cy="283229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C91584-CDAC-3F0C-E6BA-36A9A45D13E9}"/>
              </a:ext>
            </a:extLst>
          </p:cNvPr>
          <p:cNvCxnSpPr>
            <a:cxnSpLocks/>
          </p:cNvCxnSpPr>
          <p:nvPr/>
        </p:nvCxnSpPr>
        <p:spPr>
          <a:xfrm flipV="1">
            <a:off x="3578577" y="1144978"/>
            <a:ext cx="0" cy="283229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47DD157-14EB-9E8E-E9B9-E9FAC1902544}"/>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23" name="TextBox 22">
            <a:extLst>
              <a:ext uri="{FF2B5EF4-FFF2-40B4-BE49-F238E27FC236}">
                <a16:creationId xmlns:a16="http://schemas.microsoft.com/office/drawing/2014/main" id="{C202E141-DFBF-A4C3-0438-32DFA64B3589}"/>
              </a:ext>
            </a:extLst>
          </p:cNvPr>
          <p:cNvSpPr txBox="1"/>
          <p:nvPr/>
        </p:nvSpPr>
        <p:spPr>
          <a:xfrm rot="16200000">
            <a:off x="-609552" y="2381068"/>
            <a:ext cx="1672253" cy="369332"/>
          </a:xfrm>
          <a:prstGeom prst="rect">
            <a:avLst/>
          </a:prstGeom>
          <a:noFill/>
        </p:spPr>
        <p:txBody>
          <a:bodyPr wrap="none" rtlCol="0">
            <a:spAutoFit/>
          </a:bodyPr>
          <a:lstStyle/>
          <a:p>
            <a:r>
              <a:rPr lang="en-US" b="0" i="0">
                <a:solidFill>
                  <a:srgbClr val="FDE25E"/>
                </a:solidFill>
              </a:rPr>
              <a:t>MR grade (%)</a:t>
            </a:r>
          </a:p>
        </p:txBody>
      </p:sp>
    </p:spTree>
    <p:extLst>
      <p:ext uri="{BB962C8B-B14F-4D97-AF65-F5344CB8AC3E}">
        <p14:creationId xmlns:p14="http://schemas.microsoft.com/office/powerpoint/2010/main" val="1390019914"/>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160D-BC19-1A82-99DD-54C5E176245D}"/>
              </a:ext>
            </a:extLst>
          </p:cNvPr>
          <p:cNvSpPr>
            <a:spLocks noGrp="1"/>
          </p:cNvSpPr>
          <p:nvPr>
            <p:ph type="title"/>
          </p:nvPr>
        </p:nvSpPr>
        <p:spPr>
          <a:xfrm>
            <a:off x="684214" y="79511"/>
            <a:ext cx="7769225" cy="566738"/>
          </a:xfrm>
        </p:spPr>
        <p:txBody>
          <a:bodyPr/>
          <a:lstStyle/>
          <a:p>
            <a:r>
              <a:rPr lang="en-US" sz="3600" dirty="0"/>
              <a:t>Limitations</a:t>
            </a:r>
          </a:p>
        </p:txBody>
      </p:sp>
      <p:sp>
        <p:nvSpPr>
          <p:cNvPr id="3" name="Content Placeholder 2">
            <a:extLst>
              <a:ext uri="{FF2B5EF4-FFF2-40B4-BE49-F238E27FC236}">
                <a16:creationId xmlns:a16="http://schemas.microsoft.com/office/drawing/2014/main" id="{481D722E-D739-A7F8-34B1-DF39D9D14532}"/>
              </a:ext>
            </a:extLst>
          </p:cNvPr>
          <p:cNvSpPr>
            <a:spLocks noGrp="1"/>
          </p:cNvSpPr>
          <p:nvPr>
            <p:ph idx="1"/>
          </p:nvPr>
        </p:nvSpPr>
        <p:spPr>
          <a:xfrm>
            <a:off x="244096" y="709856"/>
            <a:ext cx="8690676" cy="4448511"/>
          </a:xfrm>
        </p:spPr>
        <p:txBody>
          <a:bodyPr/>
          <a:lstStyle/>
          <a:p>
            <a:pPr marL="176213" indent="-176213">
              <a:spcBef>
                <a:spcPts val="848"/>
              </a:spcBef>
            </a:pPr>
            <a:r>
              <a:rPr lang="en-US" sz="1800" b="0" dirty="0">
                <a:latin typeface="Arial" panose="020B0604020202020204" pitchFamily="34" charset="0"/>
                <a:ea typeface="Calibri" panose="020F0502020204030204" pitchFamily="34" charset="0"/>
              </a:rPr>
              <a:t>D</a:t>
            </a:r>
            <a:r>
              <a:rPr lang="en-US" sz="1800" b="0" dirty="0">
                <a:effectLst/>
                <a:latin typeface="Arial" panose="020B0604020202020204" pitchFamily="34" charset="0"/>
                <a:ea typeface="Calibri" panose="020F0502020204030204" pitchFamily="34" charset="0"/>
              </a:rPr>
              <a:t>evice treatment was unblinded, and withdrawals during follow-up were more frequent in the control group.</a:t>
            </a:r>
          </a:p>
          <a:p>
            <a:pPr marL="514350" lvl="1" indent="-171450">
              <a:spcBef>
                <a:spcPts val="848"/>
              </a:spcBef>
            </a:pPr>
            <a:r>
              <a:rPr lang="en-US" b="0" dirty="0">
                <a:solidFill>
                  <a:schemeClr val="tx2">
                    <a:lumMod val="60000"/>
                    <a:lumOff val="40000"/>
                  </a:schemeClr>
                </a:solidFill>
                <a:effectLst/>
                <a:latin typeface="Arial" panose="020B0604020202020204" pitchFamily="34" charset="0"/>
                <a:ea typeface="Calibri" panose="020F0502020204030204" pitchFamily="34" charset="0"/>
              </a:rPr>
              <a:t>All-cause death, the endpoint least prone to bias, was reduced, and the results were consistent after multiple imputation to account for missing data.</a:t>
            </a:r>
          </a:p>
          <a:p>
            <a:pPr marL="176213" indent="-176213">
              <a:spcBef>
                <a:spcPts val="848"/>
              </a:spcBef>
            </a:pPr>
            <a:r>
              <a:rPr lang="en-US" sz="1800" b="0" dirty="0">
                <a:effectLst/>
                <a:latin typeface="Arial" panose="020B0604020202020204" pitchFamily="34" charset="0"/>
                <a:ea typeface="Calibri" panose="020F0502020204030204" pitchFamily="34" charset="0"/>
              </a:rPr>
              <a:t>The present results reflect treatment with the first generation MitraClip.</a:t>
            </a:r>
          </a:p>
          <a:p>
            <a:pPr marL="514350" lvl="1" indent="-171450">
              <a:spcBef>
                <a:spcPts val="848"/>
              </a:spcBef>
            </a:pPr>
            <a:r>
              <a:rPr lang="en-US" b="0" dirty="0">
                <a:solidFill>
                  <a:schemeClr val="tx2">
                    <a:lumMod val="60000"/>
                    <a:lumOff val="40000"/>
                  </a:schemeClr>
                </a:solidFill>
                <a:latin typeface="Arial" panose="020B0604020202020204" pitchFamily="34" charset="0"/>
                <a:ea typeface="Calibri" panose="020F0502020204030204" pitchFamily="34" charset="0"/>
              </a:rPr>
              <a:t>MitraClip NTR/XTR and G4 may be more effective at reducing MR to ≤1+,      and outcomes with other mitral TEER and non-TEER systems are unknown.</a:t>
            </a:r>
            <a:endParaRPr lang="en-US" b="0" dirty="0">
              <a:solidFill>
                <a:schemeClr val="tx2">
                  <a:lumMod val="60000"/>
                  <a:lumOff val="40000"/>
                </a:schemeClr>
              </a:solidFill>
              <a:effectLst/>
              <a:latin typeface="Arial" panose="020B0604020202020204" pitchFamily="34" charset="0"/>
              <a:ea typeface="Calibri" panose="020F0502020204030204" pitchFamily="34" charset="0"/>
            </a:endParaRPr>
          </a:p>
          <a:p>
            <a:pPr marL="176213" indent="-176213">
              <a:spcBef>
                <a:spcPts val="848"/>
              </a:spcBef>
            </a:pPr>
            <a:r>
              <a:rPr lang="en-US" sz="1800" b="0" dirty="0">
                <a:latin typeface="Arial" panose="020B0604020202020204" pitchFamily="34" charset="0"/>
                <a:ea typeface="Calibri" panose="020F0502020204030204" pitchFamily="34" charset="0"/>
              </a:rPr>
              <a:t>Angiotensin receptor-neprilysin inhibitors were used in &lt; one-third of pts, and only 3 pts were treated with SGLT2 inhibitors (all during the last year of FU).</a:t>
            </a:r>
          </a:p>
          <a:p>
            <a:pPr marL="514350" lvl="1" indent="-171450">
              <a:spcBef>
                <a:spcPts val="848"/>
              </a:spcBef>
            </a:pPr>
            <a:r>
              <a:rPr lang="en-US" b="0" dirty="0">
                <a:solidFill>
                  <a:schemeClr val="tx2">
                    <a:lumMod val="60000"/>
                    <a:lumOff val="40000"/>
                  </a:schemeClr>
                </a:solidFill>
                <a:latin typeface="Arial" panose="020B0604020202020204" pitchFamily="34" charset="0"/>
                <a:ea typeface="Calibri" panose="020F0502020204030204" pitchFamily="34" charset="0"/>
              </a:rPr>
              <a:t>More frequent use of these agents may have decreased the pool of pts eligible for enrollment but would likely not have decreased the effects of TEER.   </a:t>
            </a:r>
          </a:p>
          <a:p>
            <a:pPr marL="176213" indent="-176213">
              <a:spcBef>
                <a:spcPts val="848"/>
              </a:spcBef>
            </a:pPr>
            <a:r>
              <a:rPr lang="en-US" sz="1800" b="0" dirty="0">
                <a:latin typeface="Arial" panose="020B0604020202020204" pitchFamily="34" charset="0"/>
                <a:ea typeface="Calibri" panose="020F0502020204030204" pitchFamily="34" charset="0"/>
              </a:rPr>
              <a:t>Whether </a:t>
            </a:r>
            <a:r>
              <a:rPr lang="en-US" sz="1800" b="0" dirty="0">
                <a:effectLst/>
                <a:latin typeface="Arial" panose="020B0604020202020204" pitchFamily="34" charset="0"/>
                <a:ea typeface="Calibri" panose="020F0502020204030204" pitchFamily="34" charset="0"/>
              </a:rPr>
              <a:t>correction of MR would safely improve outcomes in more or less critically ill pts or in those with moderate MR is unknown.  </a:t>
            </a:r>
            <a:endParaRPr lang="en-US" sz="1800" b="0" dirty="0"/>
          </a:p>
        </p:txBody>
      </p:sp>
      <p:pic>
        <p:nvPicPr>
          <p:cNvPr id="4" name="Picture 3">
            <a:extLst>
              <a:ext uri="{FF2B5EF4-FFF2-40B4-BE49-F238E27FC236}">
                <a16:creationId xmlns:a16="http://schemas.microsoft.com/office/drawing/2014/main" id="{ABB01192-07DA-70FD-674E-71918C84ACEB}"/>
              </a:ext>
            </a:extLst>
          </p:cNvPr>
          <p:cNvPicPr>
            <a:picLocks noChangeAspect="1"/>
          </p:cNvPicPr>
          <p:nvPr/>
        </p:nvPicPr>
        <p:blipFill rotWithShape="1">
          <a:blip r:embed="rId2"/>
          <a:srcRect t="19104" b="14030"/>
          <a:stretch/>
        </p:blipFill>
        <p:spPr bwMode="auto">
          <a:xfrm>
            <a:off x="0" y="0"/>
            <a:ext cx="1166926" cy="416560"/>
          </a:xfrm>
          <a:prstGeom prst="rect">
            <a:avLst/>
          </a:prstGeom>
          <a:noFill/>
          <a:ln w="9525">
            <a:noFill/>
            <a:miter lim="800000"/>
            <a:headEnd/>
            <a:tailEnd/>
          </a:ln>
        </p:spPr>
      </p:pic>
    </p:spTree>
    <p:extLst>
      <p:ext uri="{BB962C8B-B14F-4D97-AF65-F5344CB8AC3E}">
        <p14:creationId xmlns:p14="http://schemas.microsoft.com/office/powerpoint/2010/main" val="4994663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160D-BC19-1A82-99DD-54C5E176245D}"/>
              </a:ext>
            </a:extLst>
          </p:cNvPr>
          <p:cNvSpPr>
            <a:spLocks noGrp="1"/>
          </p:cNvSpPr>
          <p:nvPr>
            <p:ph type="title"/>
          </p:nvPr>
        </p:nvSpPr>
        <p:spPr/>
        <p:txBody>
          <a:bodyPr/>
          <a:lstStyle/>
          <a:p>
            <a:r>
              <a:rPr lang="en-US" sz="3200" dirty="0"/>
              <a:t>Conclusions and Implications (1)</a:t>
            </a:r>
          </a:p>
        </p:txBody>
      </p:sp>
      <p:sp>
        <p:nvSpPr>
          <p:cNvPr id="3" name="Content Placeholder 2">
            <a:extLst>
              <a:ext uri="{FF2B5EF4-FFF2-40B4-BE49-F238E27FC236}">
                <a16:creationId xmlns:a16="http://schemas.microsoft.com/office/drawing/2014/main" id="{481D722E-D739-A7F8-34B1-DF39D9D14532}"/>
              </a:ext>
            </a:extLst>
          </p:cNvPr>
          <p:cNvSpPr>
            <a:spLocks noGrp="1"/>
          </p:cNvSpPr>
          <p:nvPr>
            <p:ph idx="1"/>
          </p:nvPr>
        </p:nvSpPr>
        <p:spPr>
          <a:xfrm>
            <a:off x="786539" y="770275"/>
            <a:ext cx="7822769" cy="3086100"/>
          </a:xfrm>
        </p:spPr>
        <p:txBody>
          <a:bodyPr/>
          <a:lstStyle/>
          <a:p>
            <a:pPr>
              <a:spcBef>
                <a:spcPts val="1600"/>
              </a:spcBef>
            </a:pPr>
            <a:r>
              <a:rPr lang="en-US" sz="2200" b="0" dirty="0">
                <a:latin typeface="Arial" panose="020B0604020202020204" pitchFamily="34" charset="0"/>
                <a:ea typeface="Calibri" panose="020F0502020204030204" pitchFamily="34" charset="0"/>
                <a:cs typeface="Arial" panose="020B0604020202020204" pitchFamily="34" charset="0"/>
              </a:rPr>
              <a:t>In pts with heart failure and severe secondary MR who remained symptomatic despite optimal medical therapy, TEER with the MitraClip was safe, reduced the rate of HFHs and improved survival during 5-year follow-up. </a:t>
            </a:r>
          </a:p>
          <a:p>
            <a:pPr>
              <a:spcBef>
                <a:spcPts val="1600"/>
              </a:spcBef>
            </a:pPr>
            <a:r>
              <a:rPr lang="en-US" sz="2200" b="0" dirty="0">
                <a:latin typeface="Arial" panose="020B0604020202020204" pitchFamily="34" charset="0"/>
                <a:cs typeface="Arial" panose="020B0604020202020204" pitchFamily="34" charset="0"/>
              </a:rPr>
              <a:t>These outcomes were consistent across all pre-specified subgroups, regardless of patient age, sex, MR severity, left ventricular function and volume, cardiomyopathy etiology, and surgical risk. </a:t>
            </a:r>
          </a:p>
          <a:p>
            <a:pPr>
              <a:spcBef>
                <a:spcPts val="1600"/>
              </a:spcBef>
            </a:pPr>
            <a:r>
              <a:rPr lang="en-US" sz="2200" b="0" dirty="0">
                <a:latin typeface="Arial" panose="020B0604020202020204" pitchFamily="34" charset="0"/>
                <a:cs typeface="Arial" panose="020B0604020202020204" pitchFamily="34" charset="0"/>
              </a:rPr>
              <a:t>Symptomatic status (NYHA class) was also improved throughout 5-year follow-up, and MitraClip treatment provided durable repair of mitral regurgitation.</a:t>
            </a:r>
          </a:p>
        </p:txBody>
      </p:sp>
      <p:pic>
        <p:nvPicPr>
          <p:cNvPr id="4" name="Picture 3">
            <a:extLst>
              <a:ext uri="{FF2B5EF4-FFF2-40B4-BE49-F238E27FC236}">
                <a16:creationId xmlns:a16="http://schemas.microsoft.com/office/drawing/2014/main" id="{ABB01192-07DA-70FD-674E-71918C84ACEB}"/>
              </a:ext>
            </a:extLst>
          </p:cNvPr>
          <p:cNvPicPr>
            <a:picLocks noChangeAspect="1"/>
          </p:cNvPicPr>
          <p:nvPr/>
        </p:nvPicPr>
        <p:blipFill rotWithShape="1">
          <a:blip r:embed="rId2"/>
          <a:srcRect t="19104" b="14030"/>
          <a:stretch/>
        </p:blipFill>
        <p:spPr bwMode="auto">
          <a:xfrm>
            <a:off x="0" y="0"/>
            <a:ext cx="1166926" cy="416560"/>
          </a:xfrm>
          <a:prstGeom prst="rect">
            <a:avLst/>
          </a:prstGeom>
          <a:noFill/>
          <a:ln w="9525">
            <a:noFill/>
            <a:miter lim="800000"/>
            <a:headEnd/>
            <a:tailEnd/>
          </a:ln>
        </p:spPr>
      </p:pic>
    </p:spTree>
    <p:extLst>
      <p:ext uri="{BB962C8B-B14F-4D97-AF65-F5344CB8AC3E}">
        <p14:creationId xmlns:p14="http://schemas.microsoft.com/office/powerpoint/2010/main" val="956453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160D-BC19-1A82-99DD-54C5E176245D}"/>
              </a:ext>
            </a:extLst>
          </p:cNvPr>
          <p:cNvSpPr>
            <a:spLocks noGrp="1"/>
          </p:cNvSpPr>
          <p:nvPr>
            <p:ph type="title"/>
          </p:nvPr>
        </p:nvSpPr>
        <p:spPr/>
        <p:txBody>
          <a:bodyPr/>
          <a:lstStyle/>
          <a:p>
            <a:r>
              <a:rPr lang="en-US" sz="3200" dirty="0"/>
              <a:t>Conclusions and Implications (2)</a:t>
            </a:r>
          </a:p>
        </p:txBody>
      </p:sp>
      <p:sp>
        <p:nvSpPr>
          <p:cNvPr id="3" name="Content Placeholder 2">
            <a:extLst>
              <a:ext uri="{FF2B5EF4-FFF2-40B4-BE49-F238E27FC236}">
                <a16:creationId xmlns:a16="http://schemas.microsoft.com/office/drawing/2014/main" id="{481D722E-D739-A7F8-34B1-DF39D9D14532}"/>
              </a:ext>
            </a:extLst>
          </p:cNvPr>
          <p:cNvSpPr>
            <a:spLocks noGrp="1"/>
          </p:cNvSpPr>
          <p:nvPr>
            <p:ph idx="1"/>
          </p:nvPr>
        </p:nvSpPr>
        <p:spPr>
          <a:xfrm>
            <a:off x="442854" y="737703"/>
            <a:ext cx="8425525" cy="3086100"/>
          </a:xfrm>
        </p:spPr>
        <p:txBody>
          <a:bodyPr/>
          <a:lstStyle/>
          <a:p>
            <a:pPr>
              <a:spcBef>
                <a:spcPts val="1200"/>
              </a:spcBef>
            </a:pPr>
            <a:r>
              <a:rPr lang="en-US" sz="2200" b="0" dirty="0"/>
              <a:t>Treatment effects were reduced after 2-3 years, in large part due to MitraClip treatment in 44.9% of control group pts surviving to 2 years. </a:t>
            </a:r>
          </a:p>
          <a:p>
            <a:pPr>
              <a:spcBef>
                <a:spcPts val="1200"/>
              </a:spcBef>
            </a:pPr>
            <a:r>
              <a:rPr lang="en-US" sz="2200" b="0" dirty="0"/>
              <a:t>The prognosis of control group pts so treated was substantially improved, similar to that of pts originally assigned to MitraClip treatment. </a:t>
            </a:r>
          </a:p>
          <a:p>
            <a:pPr>
              <a:spcBef>
                <a:spcPts val="1200"/>
              </a:spcBef>
            </a:pPr>
            <a:r>
              <a:rPr lang="en-US" sz="2200" b="0" dirty="0"/>
              <a:t>However, nearly half of control group pts had died before becoming eligible for crossover at 2 years. </a:t>
            </a:r>
          </a:p>
          <a:p>
            <a:pPr>
              <a:spcBef>
                <a:spcPts val="1200"/>
              </a:spcBef>
            </a:pPr>
            <a:r>
              <a:rPr lang="en-US" sz="2200" b="0" dirty="0">
                <a:solidFill>
                  <a:srgbClr val="FFFF00"/>
                </a:solidFill>
              </a:rPr>
              <a:t>Heart failure patients appropriate for TEER with the MitraClip should therefore be identified and considered for treatment         </a:t>
            </a:r>
            <a:r>
              <a:rPr lang="en-US" sz="2200" b="0" u="sng" dirty="0">
                <a:solidFill>
                  <a:srgbClr val="FFFF00"/>
                </a:solidFill>
              </a:rPr>
              <a:t>as early as possible</a:t>
            </a:r>
            <a:r>
              <a:rPr lang="en-US" sz="2200" b="0" dirty="0">
                <a:solidFill>
                  <a:srgbClr val="FFFF00"/>
                </a:solidFill>
              </a:rPr>
              <a:t>. </a:t>
            </a:r>
          </a:p>
        </p:txBody>
      </p:sp>
      <p:pic>
        <p:nvPicPr>
          <p:cNvPr id="4" name="Picture 3">
            <a:extLst>
              <a:ext uri="{FF2B5EF4-FFF2-40B4-BE49-F238E27FC236}">
                <a16:creationId xmlns:a16="http://schemas.microsoft.com/office/drawing/2014/main" id="{ABB01192-07DA-70FD-674E-71918C84ACEB}"/>
              </a:ext>
            </a:extLst>
          </p:cNvPr>
          <p:cNvPicPr>
            <a:picLocks noChangeAspect="1"/>
          </p:cNvPicPr>
          <p:nvPr/>
        </p:nvPicPr>
        <p:blipFill rotWithShape="1">
          <a:blip r:embed="rId2"/>
          <a:srcRect t="19104" b="14030"/>
          <a:stretch/>
        </p:blipFill>
        <p:spPr bwMode="auto">
          <a:xfrm>
            <a:off x="0" y="0"/>
            <a:ext cx="1166926" cy="416560"/>
          </a:xfrm>
          <a:prstGeom prst="rect">
            <a:avLst/>
          </a:prstGeom>
          <a:noFill/>
          <a:ln w="9525">
            <a:noFill/>
            <a:miter lim="800000"/>
            <a:headEnd/>
            <a:tailEnd/>
          </a:ln>
        </p:spPr>
      </p:pic>
    </p:spTree>
    <p:extLst>
      <p:ext uri="{BB962C8B-B14F-4D97-AF65-F5344CB8AC3E}">
        <p14:creationId xmlns:p14="http://schemas.microsoft.com/office/powerpoint/2010/main" val="14341900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160D-BC19-1A82-99DD-54C5E176245D}"/>
              </a:ext>
            </a:extLst>
          </p:cNvPr>
          <p:cNvSpPr>
            <a:spLocks noGrp="1"/>
          </p:cNvSpPr>
          <p:nvPr>
            <p:ph type="title"/>
          </p:nvPr>
        </p:nvSpPr>
        <p:spPr/>
        <p:txBody>
          <a:bodyPr/>
          <a:lstStyle/>
          <a:p>
            <a:r>
              <a:rPr lang="en-US" sz="3200" dirty="0"/>
              <a:t>Conclusions and Implications (3)</a:t>
            </a:r>
          </a:p>
        </p:txBody>
      </p:sp>
      <p:sp>
        <p:nvSpPr>
          <p:cNvPr id="3" name="Content Placeholder 2">
            <a:extLst>
              <a:ext uri="{FF2B5EF4-FFF2-40B4-BE49-F238E27FC236}">
                <a16:creationId xmlns:a16="http://schemas.microsoft.com/office/drawing/2014/main" id="{481D722E-D739-A7F8-34B1-DF39D9D14532}"/>
              </a:ext>
            </a:extLst>
          </p:cNvPr>
          <p:cNvSpPr>
            <a:spLocks noGrp="1"/>
          </p:cNvSpPr>
          <p:nvPr>
            <p:ph idx="1"/>
          </p:nvPr>
        </p:nvSpPr>
        <p:spPr>
          <a:xfrm>
            <a:off x="360335" y="838440"/>
            <a:ext cx="8551190" cy="3086100"/>
          </a:xfrm>
        </p:spPr>
        <p:txBody>
          <a:bodyPr/>
          <a:lstStyle/>
          <a:p>
            <a:pPr>
              <a:spcBef>
                <a:spcPts val="2064"/>
              </a:spcBef>
            </a:pPr>
            <a:r>
              <a:rPr lang="en-US" sz="2400" b="0" dirty="0"/>
              <a:t>Finally, despite the favorable risk:benefit profile of the MitraClip in this setting, adverse outcomes continued to accrue in both groups such that 91.5% of control group pts and 73.6% of device group pts had either died or been hospitalized for heart failure within 5 years. </a:t>
            </a:r>
          </a:p>
          <a:p>
            <a:pPr>
              <a:spcBef>
                <a:spcPts val="2064"/>
              </a:spcBef>
            </a:pPr>
            <a:r>
              <a:rPr lang="en-US" sz="2400" b="0" dirty="0"/>
              <a:t>These findings emphasize the need for further therapies to address the underlying left ventricular dysfunction in this high-risk population.</a:t>
            </a:r>
          </a:p>
        </p:txBody>
      </p:sp>
      <p:pic>
        <p:nvPicPr>
          <p:cNvPr id="4" name="Picture 3">
            <a:extLst>
              <a:ext uri="{FF2B5EF4-FFF2-40B4-BE49-F238E27FC236}">
                <a16:creationId xmlns:a16="http://schemas.microsoft.com/office/drawing/2014/main" id="{ABB01192-07DA-70FD-674E-71918C84ACEB}"/>
              </a:ext>
            </a:extLst>
          </p:cNvPr>
          <p:cNvPicPr>
            <a:picLocks noChangeAspect="1"/>
          </p:cNvPicPr>
          <p:nvPr/>
        </p:nvPicPr>
        <p:blipFill rotWithShape="1">
          <a:blip r:embed="rId2"/>
          <a:srcRect t="19104" b="14030"/>
          <a:stretch/>
        </p:blipFill>
        <p:spPr bwMode="auto">
          <a:xfrm>
            <a:off x="0" y="0"/>
            <a:ext cx="1166926" cy="416560"/>
          </a:xfrm>
          <a:prstGeom prst="rect">
            <a:avLst/>
          </a:prstGeom>
          <a:noFill/>
          <a:ln w="9525">
            <a:noFill/>
            <a:miter lim="800000"/>
            <a:headEnd/>
            <a:tailEnd/>
          </a:ln>
        </p:spPr>
      </p:pic>
    </p:spTree>
    <p:extLst>
      <p:ext uri="{BB962C8B-B14F-4D97-AF65-F5344CB8AC3E}">
        <p14:creationId xmlns:p14="http://schemas.microsoft.com/office/powerpoint/2010/main" val="30082895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C7425BB8-5B22-2B39-2311-B51765697E62}"/>
              </a:ext>
            </a:extLst>
          </p:cNvPr>
          <p:cNvPicPr>
            <a:picLocks noChangeAspect="1"/>
          </p:cNvPicPr>
          <p:nvPr/>
        </p:nvPicPr>
        <p:blipFill rotWithShape="1">
          <a:blip r:embed="rId2"/>
          <a:srcRect l="24391" t="6237" r="34308" b="83057"/>
          <a:stretch/>
        </p:blipFill>
        <p:spPr>
          <a:xfrm>
            <a:off x="2683727" y="193289"/>
            <a:ext cx="3776546" cy="721111"/>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420AE67E-C57D-6C84-0979-589802709A0D}"/>
              </a:ext>
            </a:extLst>
          </p:cNvPr>
          <p:cNvPicPr>
            <a:picLocks noChangeAspect="1"/>
          </p:cNvPicPr>
          <p:nvPr/>
        </p:nvPicPr>
        <p:blipFill rotWithShape="1">
          <a:blip r:embed="rId2"/>
          <a:srcRect l="21525" t="29748" r="23687" b="31745"/>
          <a:stretch/>
        </p:blipFill>
        <p:spPr>
          <a:xfrm>
            <a:off x="760604" y="996177"/>
            <a:ext cx="7622793" cy="3946346"/>
          </a:xfrm>
          <a:prstGeom prst="rect">
            <a:avLst/>
          </a:prstGeom>
        </p:spPr>
      </p:pic>
    </p:spTree>
    <p:extLst>
      <p:ext uri="{BB962C8B-B14F-4D97-AF65-F5344CB8AC3E}">
        <p14:creationId xmlns:p14="http://schemas.microsoft.com/office/powerpoint/2010/main" val="252332151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123858"/>
            <a:ext cx="7769225" cy="566738"/>
          </a:xfrm>
        </p:spPr>
        <p:txBody>
          <a:bodyPr/>
          <a:lstStyle/>
          <a:p>
            <a:pPr eaLnBrk="1" hangingPunct="1"/>
            <a:r>
              <a:rPr lang="en-US" sz="3600" dirty="0"/>
              <a:t>The COAPT Trial</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4" name="Rectangle 3">
            <a:extLst>
              <a:ext uri="{FF2B5EF4-FFF2-40B4-BE49-F238E27FC236}">
                <a16:creationId xmlns:a16="http://schemas.microsoft.com/office/drawing/2014/main" id="{90167583-32DE-7E48-8491-51E4590AE70E}"/>
              </a:ext>
            </a:extLst>
          </p:cNvPr>
          <p:cNvSpPr/>
          <p:nvPr/>
        </p:nvSpPr>
        <p:spPr>
          <a:xfrm>
            <a:off x="0" y="739133"/>
            <a:ext cx="9144000"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Times New Roman" pitchFamily="18" charset="0"/>
              </a:rPr>
              <a:t>C</a:t>
            </a:r>
            <a:r>
              <a:rPr kumimoji="0" lang="en-US" sz="2000" b="0" i="0" u="none" strike="noStrike" kern="1200" cap="none" spc="0" normalizeH="0" baseline="0" noProof="0" dirty="0">
                <a:ln>
                  <a:noFill/>
                </a:ln>
                <a:solidFill>
                  <a:srgbClr val="FFCC00"/>
                </a:solidFill>
                <a:effectLst/>
                <a:uLnTx/>
                <a:uFillTx/>
                <a:latin typeface="Arial" charset="0"/>
                <a:ea typeface="ヒラギノ角ゴ Pro W3"/>
                <a:cs typeface="Times New Roman" pitchFamily="18" charset="0"/>
              </a:rPr>
              <a:t>ardiovascular </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Times New Roman" pitchFamily="18" charset="0"/>
              </a:rPr>
              <a:t>O</a:t>
            </a:r>
            <a:r>
              <a:rPr kumimoji="0" lang="en-US" sz="2000" b="0" i="0" u="none" strike="noStrike" kern="1200" cap="none" spc="0" normalizeH="0" baseline="0" noProof="0" dirty="0">
                <a:ln>
                  <a:noFill/>
                </a:ln>
                <a:solidFill>
                  <a:srgbClr val="FFCC00"/>
                </a:solidFill>
                <a:effectLst/>
                <a:uLnTx/>
                <a:uFillTx/>
                <a:latin typeface="Arial" charset="0"/>
                <a:ea typeface="ヒラギノ角ゴ Pro W3"/>
                <a:cs typeface="Times New Roman" pitchFamily="18" charset="0"/>
              </a:rPr>
              <a:t>utcomes </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Times New Roman" pitchFamily="18" charset="0"/>
              </a:rPr>
              <a:t>A</a:t>
            </a:r>
            <a:r>
              <a:rPr kumimoji="0" lang="en-US" sz="2000" b="0" i="0" u="none" strike="noStrike" kern="1200" cap="none" spc="0" normalizeH="0" baseline="0" noProof="0" dirty="0">
                <a:ln>
                  <a:noFill/>
                </a:ln>
                <a:solidFill>
                  <a:srgbClr val="FFCC00"/>
                </a:solidFill>
                <a:effectLst/>
                <a:uLnTx/>
                <a:uFillTx/>
                <a:latin typeface="Arial" charset="0"/>
                <a:ea typeface="ヒラギノ角ゴ Pro W3"/>
                <a:cs typeface="Times New Roman" pitchFamily="18" charset="0"/>
              </a:rPr>
              <a:t>ssessment of the MitraClip </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Times New Roman" pitchFamily="18" charset="0"/>
              </a:rPr>
              <a:t>P</a:t>
            </a:r>
            <a:r>
              <a:rPr kumimoji="0" lang="en-US" sz="2000" b="0" i="0" u="none" strike="noStrike" kern="1200" cap="none" spc="0" normalizeH="0" baseline="0" noProof="0" dirty="0">
                <a:ln>
                  <a:noFill/>
                </a:ln>
                <a:solidFill>
                  <a:srgbClr val="FFCC00"/>
                </a:solidFill>
                <a:effectLst/>
                <a:uLnTx/>
                <a:uFillTx/>
                <a:latin typeface="Arial" charset="0"/>
                <a:ea typeface="ヒラギノ角ゴ Pro W3"/>
                <a:cs typeface="Times New Roman" pitchFamily="18" charset="0"/>
              </a:rPr>
              <a:t>ercutaneous </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Times New Roman" pitchFamily="18" charset="0"/>
              </a:rPr>
              <a:t>T</a:t>
            </a:r>
            <a:r>
              <a:rPr kumimoji="0" lang="en-US" sz="2000" b="0" i="0" u="none" strike="noStrike" kern="1200" cap="none" spc="0" normalizeH="0" baseline="0" noProof="0" dirty="0">
                <a:ln>
                  <a:noFill/>
                </a:ln>
                <a:solidFill>
                  <a:srgbClr val="FFCC00"/>
                </a:solidFill>
                <a:effectLst/>
                <a:uLnTx/>
                <a:uFillTx/>
                <a:latin typeface="Arial" charset="0"/>
                <a:ea typeface="ヒラギノ角ゴ Pro W3"/>
                <a:cs typeface="Times New Roman" pitchFamily="18" charset="0"/>
              </a:rPr>
              <a:t>herapy for Heart Failure Patients with Functional Mitral Regurgitation</a:t>
            </a:r>
          </a:p>
        </p:txBody>
      </p:sp>
      <p:sp>
        <p:nvSpPr>
          <p:cNvPr id="10" name="Rectangle 9">
            <a:extLst>
              <a:ext uri="{FF2B5EF4-FFF2-40B4-BE49-F238E27FC236}">
                <a16:creationId xmlns:a16="http://schemas.microsoft.com/office/drawing/2014/main" id="{7F2647C8-8463-E34F-BE4A-71A7050DB8EC}"/>
              </a:ext>
            </a:extLst>
          </p:cNvPr>
          <p:cNvSpPr/>
          <p:nvPr/>
        </p:nvSpPr>
        <p:spPr>
          <a:xfrm>
            <a:off x="0" y="1487557"/>
            <a:ext cx="9143999" cy="1015663"/>
          </a:xfrm>
          <a:prstGeom prst="rect">
            <a:avLst/>
          </a:prstGeom>
          <a:noFill/>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A parallel-controlled, open-label, multicenter trial in 614 patients with             heart failure and moderate-to-severe (3+) or severe (4+) secondary MR           who remained symptomatic despite maximally-tolerated GDMT</a:t>
            </a:r>
          </a:p>
        </p:txBody>
      </p:sp>
      <p:sp>
        <p:nvSpPr>
          <p:cNvPr id="15" name="Rectangle 66">
            <a:extLst>
              <a:ext uri="{FF2B5EF4-FFF2-40B4-BE49-F238E27FC236}">
                <a16:creationId xmlns:a16="http://schemas.microsoft.com/office/drawing/2014/main" id="{0D7B63D6-4AC9-F743-8BC9-09851234FFD0}"/>
              </a:ext>
            </a:extLst>
          </p:cNvPr>
          <p:cNvSpPr>
            <a:spLocks noChangeArrowheads="1"/>
          </p:cNvSpPr>
          <p:nvPr/>
        </p:nvSpPr>
        <p:spPr bwMode="auto">
          <a:xfrm>
            <a:off x="3577177" y="2598232"/>
            <a:ext cx="1989647" cy="400110"/>
          </a:xfrm>
          <a:prstGeom prst="rect">
            <a:avLst/>
          </a:prstGeom>
          <a:solidFill>
            <a:srgbClr val="FF0000"/>
          </a:solidFill>
          <a:ln w="9525">
            <a:solidFill>
              <a:schemeClr val="tx1"/>
            </a:solidFill>
            <a:miter lim="800000"/>
            <a:headEnd/>
            <a:tailEnd/>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ヒラギノ角ゴ Pro W3" pitchFamily="-111" charset="-128"/>
                <a:cs typeface="Arial" pitchFamily="34" charset="0"/>
              </a:rPr>
              <a:t>Randomize 1:1</a:t>
            </a:r>
            <a:r>
              <a:rPr kumimoji="0" lang="en-US" sz="1600" b="0" i="0" u="none" strike="noStrike" kern="0" cap="none" spc="0" normalizeH="0" baseline="0" noProof="0" dirty="0">
                <a:ln>
                  <a:noFill/>
                </a:ln>
                <a:solidFill>
                  <a:srgbClr val="FFFFFF"/>
                </a:solidFill>
                <a:effectLst/>
                <a:uLnTx/>
                <a:uFillTx/>
                <a:latin typeface="Arial"/>
                <a:ea typeface="ヒラギノ角ゴ Pro W3" pitchFamily="-111" charset="-128"/>
                <a:cs typeface="Arial" pitchFamily="34" charset="0"/>
              </a:rPr>
              <a:t>*</a:t>
            </a:r>
            <a:endParaRPr kumimoji="0" lang="en-US" sz="1600" b="0" i="0" u="none" strike="noStrike" kern="0" cap="none" spc="0" normalizeH="0" baseline="0" noProof="0" dirty="0">
              <a:ln>
                <a:noFill/>
              </a:ln>
              <a:solidFill>
                <a:srgbClr val="000000"/>
              </a:solidFill>
              <a:effectLst/>
              <a:uLnTx/>
              <a:uFillTx/>
              <a:latin typeface="Arial"/>
              <a:ea typeface="ヒラギノ角ゴ Pro W3" pitchFamily="-111" charset="-128"/>
              <a:cs typeface="Arial" pitchFamily="34" charset="0"/>
            </a:endParaRPr>
          </a:p>
        </p:txBody>
      </p:sp>
      <p:grpSp>
        <p:nvGrpSpPr>
          <p:cNvPr id="8" name="Group 7">
            <a:extLst>
              <a:ext uri="{FF2B5EF4-FFF2-40B4-BE49-F238E27FC236}">
                <a16:creationId xmlns:a16="http://schemas.microsoft.com/office/drawing/2014/main" id="{C9B5484A-9DBB-F54F-86DD-5A804C848370}"/>
              </a:ext>
            </a:extLst>
          </p:cNvPr>
          <p:cNvGrpSpPr/>
          <p:nvPr/>
        </p:nvGrpSpPr>
        <p:grpSpPr>
          <a:xfrm>
            <a:off x="468313" y="2927371"/>
            <a:ext cx="8213725" cy="1400679"/>
            <a:chOff x="468313" y="3244473"/>
            <a:chExt cx="8213725" cy="1400679"/>
          </a:xfrm>
        </p:grpSpPr>
        <p:sp>
          <p:nvSpPr>
            <p:cNvPr id="11" name="Down Arrow 40">
              <a:extLst>
                <a:ext uri="{FF2B5EF4-FFF2-40B4-BE49-F238E27FC236}">
                  <a16:creationId xmlns:a16="http://schemas.microsoft.com/office/drawing/2014/main" id="{AEC9B015-CF14-F246-AEAF-DA8F5C316B6F}"/>
                </a:ext>
              </a:extLst>
            </p:cNvPr>
            <p:cNvSpPr>
              <a:spLocks noChangeArrowheads="1"/>
            </p:cNvSpPr>
            <p:nvPr/>
          </p:nvSpPr>
          <p:spPr bwMode="auto">
            <a:xfrm rot="19800000">
              <a:off x="5240755" y="3244473"/>
              <a:ext cx="192087" cy="446088"/>
            </a:xfrm>
            <a:prstGeom prst="downArrow">
              <a:avLst>
                <a:gd name="adj1" fmla="val 50000"/>
                <a:gd name="adj2" fmla="val 50005"/>
              </a:avLst>
            </a:prstGeom>
            <a:gradFill rotWithShape="1">
              <a:gsLst>
                <a:gs pos="0">
                  <a:srgbClr val="707070">
                    <a:alpha val="0"/>
                  </a:srgbClr>
                </a:gs>
                <a:gs pos="100000">
                  <a:srgbClr val="C2C2C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70000" noProof="0">
                <a:ln>
                  <a:noFill/>
                </a:ln>
                <a:solidFill>
                  <a:srgbClr val="FFFFFF"/>
                </a:solidFill>
                <a:effectLst/>
                <a:uLnTx/>
                <a:uFillTx/>
                <a:latin typeface="Arial"/>
                <a:ea typeface="ヒラギノ角ゴ Pro W3" pitchFamily="-111" charset="-128"/>
                <a:cs typeface="Arial" charset="0"/>
              </a:endParaRPr>
            </a:p>
          </p:txBody>
        </p:sp>
        <p:sp>
          <p:nvSpPr>
            <p:cNvPr id="12" name="Down Arrow 41">
              <a:extLst>
                <a:ext uri="{FF2B5EF4-FFF2-40B4-BE49-F238E27FC236}">
                  <a16:creationId xmlns:a16="http://schemas.microsoft.com/office/drawing/2014/main" id="{4D6688B5-63A4-D64A-A50C-949BE67887D7}"/>
                </a:ext>
              </a:extLst>
            </p:cNvPr>
            <p:cNvSpPr>
              <a:spLocks noChangeArrowheads="1"/>
            </p:cNvSpPr>
            <p:nvPr/>
          </p:nvSpPr>
          <p:spPr bwMode="auto">
            <a:xfrm rot="1800000" flipH="1">
              <a:off x="3735388" y="3244473"/>
              <a:ext cx="192087" cy="446088"/>
            </a:xfrm>
            <a:prstGeom prst="downArrow">
              <a:avLst>
                <a:gd name="adj1" fmla="val 50000"/>
                <a:gd name="adj2" fmla="val 50005"/>
              </a:avLst>
            </a:prstGeom>
            <a:gradFill rotWithShape="1">
              <a:gsLst>
                <a:gs pos="0">
                  <a:srgbClr val="707070">
                    <a:alpha val="0"/>
                  </a:srgbClr>
                </a:gs>
                <a:gs pos="100000">
                  <a:srgbClr val="C2C2C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70000" noProof="0">
                <a:ln>
                  <a:noFill/>
                </a:ln>
                <a:solidFill>
                  <a:srgbClr val="FFFFFF"/>
                </a:solidFill>
                <a:effectLst/>
                <a:uLnTx/>
                <a:uFillTx/>
                <a:latin typeface="Arial"/>
                <a:ea typeface="ヒラギノ角ゴ Pro W3" pitchFamily="-111" charset="-128"/>
                <a:cs typeface="Arial" charset="0"/>
              </a:endParaRPr>
            </a:p>
          </p:txBody>
        </p:sp>
        <p:sp>
          <p:nvSpPr>
            <p:cNvPr id="13" name="Rectangle 81">
              <a:extLst>
                <a:ext uri="{FF2B5EF4-FFF2-40B4-BE49-F238E27FC236}">
                  <a16:creationId xmlns:a16="http://schemas.microsoft.com/office/drawing/2014/main" id="{81C37D8F-B300-114D-A45E-C7881E1931CC}"/>
                </a:ext>
              </a:extLst>
            </p:cNvPr>
            <p:cNvSpPr>
              <a:spLocks noChangeArrowheads="1"/>
            </p:cNvSpPr>
            <p:nvPr/>
          </p:nvSpPr>
          <p:spPr bwMode="auto">
            <a:xfrm>
              <a:off x="5145088" y="3692148"/>
              <a:ext cx="3536950" cy="950976"/>
            </a:xfrm>
            <a:prstGeom prst="roundRect">
              <a:avLst/>
            </a:prstGeom>
            <a:solidFill>
              <a:schemeClr val="bg1">
                <a:lumMod val="75000"/>
                <a:lumOff val="25000"/>
              </a:schemeClr>
            </a:solidFill>
            <a:ln w="19050">
              <a:solidFill>
                <a:srgbClr val="C2C2C2"/>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ＭＳ Ｐゴシック" pitchFamily="34" charset="-128"/>
                <a:cs typeface="Arial" charset="0"/>
              </a:endParaRPr>
            </a:p>
          </p:txBody>
        </p:sp>
        <p:sp>
          <p:nvSpPr>
            <p:cNvPr id="14" name="Rectangle 81">
              <a:extLst>
                <a:ext uri="{FF2B5EF4-FFF2-40B4-BE49-F238E27FC236}">
                  <a16:creationId xmlns:a16="http://schemas.microsoft.com/office/drawing/2014/main" id="{D7F1F661-C67A-C347-AE73-2AF32D1FF847}"/>
                </a:ext>
              </a:extLst>
            </p:cNvPr>
            <p:cNvSpPr>
              <a:spLocks noChangeArrowheads="1"/>
            </p:cNvSpPr>
            <p:nvPr/>
          </p:nvSpPr>
          <p:spPr bwMode="auto">
            <a:xfrm>
              <a:off x="468313" y="3692148"/>
              <a:ext cx="3536950" cy="953004"/>
            </a:xfrm>
            <a:prstGeom prst="roundRect">
              <a:avLst/>
            </a:prstGeom>
            <a:gradFill flip="none" rotWithShape="1">
              <a:gsLst>
                <a:gs pos="0">
                  <a:srgbClr val="007000"/>
                </a:gs>
                <a:gs pos="100000">
                  <a:srgbClr val="00A800"/>
                </a:gs>
              </a:gsLst>
              <a:lin ang="16200000" scaled="1"/>
              <a:tileRect/>
            </a:gradFill>
            <a:ln w="19050">
              <a:solidFill>
                <a:srgbClr val="C2C2C2"/>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pitchFamily="34" charset="-128"/>
                <a:cs typeface="Arial" charset="0"/>
              </a:endParaRPr>
            </a:p>
          </p:txBody>
        </p:sp>
        <p:sp>
          <p:nvSpPr>
            <p:cNvPr id="16" name="Rectangle 78">
              <a:extLst>
                <a:ext uri="{FF2B5EF4-FFF2-40B4-BE49-F238E27FC236}">
                  <a16:creationId xmlns:a16="http://schemas.microsoft.com/office/drawing/2014/main" id="{BC16DC94-645F-9F4C-AD90-342DAE20E9BF}"/>
                </a:ext>
              </a:extLst>
            </p:cNvPr>
            <p:cNvSpPr>
              <a:spLocks noChangeArrowheads="1"/>
            </p:cNvSpPr>
            <p:nvPr/>
          </p:nvSpPr>
          <p:spPr bwMode="auto">
            <a:xfrm>
              <a:off x="5894055" y="3750251"/>
              <a:ext cx="2039021" cy="430887"/>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Arial"/>
                  <a:ea typeface="ヒラギノ角ゴ Pro W3" pitchFamily="-111" charset="-128"/>
                  <a:cs typeface="Arial" pitchFamily="34" charset="0"/>
                </a:rPr>
                <a:t>GDMT alone</a:t>
              </a:r>
              <a:endParaRPr kumimoji="0" lang="en-US" sz="3200" b="0" i="0" u="none" strike="noStrike" kern="0" cap="none" spc="0" normalizeH="0" baseline="0" noProof="0" dirty="0">
                <a:ln>
                  <a:noFill/>
                </a:ln>
                <a:solidFill>
                  <a:srgbClr val="000000"/>
                </a:solidFill>
                <a:effectLst/>
                <a:uLnTx/>
                <a:uFillTx/>
                <a:latin typeface="Arial"/>
                <a:ea typeface="ヒラギノ角ゴ Pro W3" pitchFamily="-111" charset="-128"/>
                <a:cs typeface="Arial" pitchFamily="34" charset="0"/>
              </a:endParaRPr>
            </a:p>
          </p:txBody>
        </p:sp>
        <p:sp>
          <p:nvSpPr>
            <p:cNvPr id="17" name="Rectangle 80">
              <a:extLst>
                <a:ext uri="{FF2B5EF4-FFF2-40B4-BE49-F238E27FC236}">
                  <a16:creationId xmlns:a16="http://schemas.microsoft.com/office/drawing/2014/main" id="{4DDBF892-C8C9-0643-BD3F-E15BD1569023}"/>
                </a:ext>
              </a:extLst>
            </p:cNvPr>
            <p:cNvSpPr>
              <a:spLocks noChangeArrowheads="1"/>
            </p:cNvSpPr>
            <p:nvPr/>
          </p:nvSpPr>
          <p:spPr bwMode="auto">
            <a:xfrm>
              <a:off x="6455102" y="4195068"/>
              <a:ext cx="916919" cy="369332"/>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ヒラギノ角ゴ Pro W3" pitchFamily="-111" charset="-128"/>
                  <a:cs typeface="Arial" pitchFamily="34" charset="0"/>
                </a:rPr>
                <a:t>N=312</a:t>
              </a:r>
              <a:endParaRPr kumimoji="0" lang="en-US" sz="2400" b="0" i="0" u="none" strike="noStrike" kern="0" cap="none" spc="0" normalizeH="0" baseline="0" noProof="0" dirty="0">
                <a:ln>
                  <a:noFill/>
                </a:ln>
                <a:solidFill>
                  <a:srgbClr val="000000"/>
                </a:solidFill>
                <a:effectLst/>
                <a:uLnTx/>
                <a:uFillTx/>
                <a:latin typeface="Arial"/>
                <a:ea typeface="ヒラギノ角ゴ Pro W3" pitchFamily="-111" charset="-128"/>
                <a:cs typeface="Arial" pitchFamily="34" charset="0"/>
              </a:endParaRPr>
            </a:p>
          </p:txBody>
        </p:sp>
        <p:sp>
          <p:nvSpPr>
            <p:cNvPr id="19" name="Rectangle 90">
              <a:extLst>
                <a:ext uri="{FF2B5EF4-FFF2-40B4-BE49-F238E27FC236}">
                  <a16:creationId xmlns:a16="http://schemas.microsoft.com/office/drawing/2014/main" id="{115E36B4-97D8-C04C-9407-F4C1CE31B124}"/>
                </a:ext>
              </a:extLst>
            </p:cNvPr>
            <p:cNvSpPr>
              <a:spLocks noChangeArrowheads="1"/>
            </p:cNvSpPr>
            <p:nvPr/>
          </p:nvSpPr>
          <p:spPr bwMode="auto">
            <a:xfrm>
              <a:off x="793285" y="3750251"/>
              <a:ext cx="2887009" cy="430887"/>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Arial"/>
                  <a:ea typeface="ヒラギノ角ゴ Pro W3" pitchFamily="-111" charset="-128"/>
                  <a:cs typeface="Arial" pitchFamily="34" charset="0"/>
                </a:rPr>
                <a:t>MitraClip + GDMT</a:t>
              </a:r>
              <a:endParaRPr kumimoji="0" lang="en-US" sz="2400" b="0" i="0" u="none" strike="noStrike" kern="0" cap="none" spc="0" normalizeH="0" baseline="0" noProof="0" dirty="0">
                <a:ln>
                  <a:noFill/>
                </a:ln>
                <a:solidFill>
                  <a:srgbClr val="000000"/>
                </a:solidFill>
                <a:effectLst/>
                <a:uLnTx/>
                <a:uFillTx/>
                <a:latin typeface="Arial"/>
                <a:ea typeface="ヒラギノ角ゴ Pro W3" pitchFamily="-111" charset="-128"/>
                <a:cs typeface="Arial" pitchFamily="34" charset="0"/>
              </a:endParaRPr>
            </a:p>
          </p:txBody>
        </p:sp>
        <p:sp>
          <p:nvSpPr>
            <p:cNvPr id="20" name="Rectangle 91">
              <a:extLst>
                <a:ext uri="{FF2B5EF4-FFF2-40B4-BE49-F238E27FC236}">
                  <a16:creationId xmlns:a16="http://schemas.microsoft.com/office/drawing/2014/main" id="{2C4A8E5E-1621-E845-85CE-E976C472ABA3}"/>
                </a:ext>
              </a:extLst>
            </p:cNvPr>
            <p:cNvSpPr>
              <a:spLocks noChangeArrowheads="1"/>
            </p:cNvSpPr>
            <p:nvPr/>
          </p:nvSpPr>
          <p:spPr bwMode="auto">
            <a:xfrm>
              <a:off x="1778328" y="4195068"/>
              <a:ext cx="916919" cy="369332"/>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ヒラギノ角ゴ Pro W3" pitchFamily="-111" charset="-128"/>
                  <a:cs typeface="Arial" pitchFamily="34" charset="0"/>
                </a:rPr>
                <a:t>N=302</a:t>
              </a:r>
              <a:endParaRPr kumimoji="0" lang="en-US" sz="2000" b="0" i="0" u="none" strike="noStrike" kern="0" cap="none" spc="0" normalizeH="0" baseline="0" noProof="0" dirty="0">
                <a:ln>
                  <a:noFill/>
                </a:ln>
                <a:solidFill>
                  <a:srgbClr val="000000"/>
                </a:solidFill>
                <a:effectLst/>
                <a:uLnTx/>
                <a:uFillTx/>
                <a:latin typeface="Arial"/>
                <a:ea typeface="ヒラギノ角ゴ Pro W3" pitchFamily="-111" charset="-128"/>
                <a:cs typeface="Arial" pitchFamily="34" charset="0"/>
              </a:endParaRPr>
            </a:p>
          </p:txBody>
        </p:sp>
      </p:grpSp>
      <p:sp>
        <p:nvSpPr>
          <p:cNvPr id="9" name="Rectangle 8">
            <a:extLst>
              <a:ext uri="{FF2B5EF4-FFF2-40B4-BE49-F238E27FC236}">
                <a16:creationId xmlns:a16="http://schemas.microsoft.com/office/drawing/2014/main" id="{A89114A1-835C-A045-BB7B-ADC4B57F46FA}"/>
              </a:ext>
            </a:extLst>
          </p:cNvPr>
          <p:cNvSpPr/>
          <p:nvPr/>
        </p:nvSpPr>
        <p:spPr>
          <a:xfrm>
            <a:off x="1493481" y="4441116"/>
            <a:ext cx="6157039" cy="30777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charset="0"/>
              </a:rPr>
              <a:t>*Stratified by cardiomyopathy etiology (ischemic vs. non-ischemic) and site</a:t>
            </a:r>
            <a:endParaRPr kumimoji="0" lang="en-US" sz="1400" b="0" i="0" u="none" strike="noStrike" kern="1200" cap="none" spc="0" normalizeH="0" baseline="0" noProof="0" dirty="0">
              <a:ln>
                <a:noFill/>
              </a:ln>
              <a:solidFill>
                <a:srgbClr val="FFFFFF"/>
              </a:solidFill>
              <a:effectLst/>
              <a:uLnTx/>
              <a:uFillTx/>
              <a:latin typeface="Arial" charset="0"/>
              <a:ea typeface="ヒラギノ角ゴ Pro W3"/>
              <a:cs typeface="Arial" charset="0"/>
            </a:endParaRPr>
          </a:p>
        </p:txBody>
      </p:sp>
      <p:sp>
        <p:nvSpPr>
          <p:cNvPr id="18" name="TextBox 17">
            <a:extLst>
              <a:ext uri="{FF2B5EF4-FFF2-40B4-BE49-F238E27FC236}">
                <a16:creationId xmlns:a16="http://schemas.microsoft.com/office/drawing/2014/main" id="{919AE379-20D8-A941-BE01-4A22DB7C8D64}"/>
              </a:ext>
            </a:extLst>
          </p:cNvPr>
          <p:cNvSpPr txBox="1"/>
          <p:nvPr/>
        </p:nvSpPr>
        <p:spPr>
          <a:xfrm>
            <a:off x="2735600" y="4821382"/>
            <a:ext cx="3672800"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 sz="12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charset="0"/>
              </a:rPr>
              <a:t>Stone GW et al. N Engl J Med. 2018;379:2307-18</a:t>
            </a:r>
          </a:p>
        </p:txBody>
      </p:sp>
    </p:spTree>
    <p:extLst>
      <p:ext uri="{BB962C8B-B14F-4D97-AF65-F5344CB8AC3E}">
        <p14:creationId xmlns:p14="http://schemas.microsoft.com/office/powerpoint/2010/main" val="1056973471"/>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63FA-19D2-4AEE-05C9-2EF71D91BED6}"/>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BF09AF3D-72FE-C70F-8631-84595DC59C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71878184"/>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304096"/>
            <a:ext cx="7769225" cy="566738"/>
          </a:xfrm>
        </p:spPr>
        <p:txBody>
          <a:bodyPr/>
          <a:lstStyle/>
          <a:p>
            <a:pPr eaLnBrk="1" hangingPunct="1"/>
            <a:r>
              <a:rPr lang="en-US" sz="2800" dirty="0"/>
              <a:t>Central Eligibility Committee Review</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5" name="Rectangle 4">
            <a:extLst>
              <a:ext uri="{FF2B5EF4-FFF2-40B4-BE49-F238E27FC236}">
                <a16:creationId xmlns:a16="http://schemas.microsoft.com/office/drawing/2014/main" id="{EE94D8B2-291C-0A44-9401-2BBAAC6CFCE1}"/>
              </a:ext>
            </a:extLst>
          </p:cNvPr>
          <p:cNvSpPr/>
          <p:nvPr/>
        </p:nvSpPr>
        <p:spPr>
          <a:xfrm>
            <a:off x="408333" y="970354"/>
            <a:ext cx="8327335" cy="3847207"/>
          </a:xfrm>
          <a:prstGeom prst="rect">
            <a:avLst/>
          </a:prstGeom>
          <a:noFill/>
          <a:ln>
            <a:noFill/>
          </a:ln>
        </p:spPr>
        <p:txBody>
          <a:bodyPr wrap="square" lIns="137160" tIns="0" bIns="0" anchor="ctr" anchorCtr="0">
            <a:spAutoFit/>
          </a:bodyPr>
          <a:lstStyle/>
          <a:p>
            <a:pPr marL="346075" marR="0" lvl="0" indent="-346075" algn="l" defTabSz="914400" rtl="0" eaLnBrk="1" fontAlgn="base" latinLnBrk="0" hangingPunct="1">
              <a:lnSpc>
                <a:spcPct val="100000"/>
              </a:lnSpc>
              <a:spcBef>
                <a:spcPct val="0"/>
              </a:spcBef>
              <a:spcAft>
                <a:spcPts val="1800"/>
              </a:spcAft>
              <a:buClrTx/>
              <a:buSzTx/>
              <a:buFont typeface="+mj-lt"/>
              <a:buAutoNum type="arabicPeriod"/>
              <a:tabLst/>
              <a:defRPr/>
            </a:pPr>
            <a:r>
              <a:rPr kumimoji="0" lang="en-US" sz="2200" b="0" i="0" u="none" strike="noStrike" kern="1200" cap="none" spc="0" normalizeH="0" baseline="0" noProof="0" dirty="0">
                <a:ln>
                  <a:noFill/>
                </a:ln>
                <a:solidFill>
                  <a:srgbClr val="FFFFFF"/>
                </a:solidFill>
                <a:effectLst/>
                <a:uLnTx/>
                <a:uFillTx/>
                <a:latin typeface="Arial" charset="0"/>
                <a:ea typeface="ヒラギノ角ゴ Pro W3"/>
                <a:cs typeface="Arial" charset="0"/>
              </a:rPr>
              <a:t>Potentially eligible patients with echo core lab confirmed 3+/4+ secondary MR were presented by the local site investigators to a </a:t>
            </a:r>
            <a:r>
              <a:rPr kumimoji="0" lang="en-US" sz="2200" b="0"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rPr>
              <a:t>Central Eligibility Committee </a:t>
            </a:r>
            <a:r>
              <a:rPr kumimoji="0" lang="en-US" sz="2200" b="0" i="0" u="none" strike="noStrike" kern="1200" cap="none" spc="0" normalizeH="0" baseline="0" noProof="0" dirty="0">
                <a:ln>
                  <a:noFill/>
                </a:ln>
                <a:solidFill>
                  <a:srgbClr val="FFFFFF"/>
                </a:solidFill>
                <a:effectLst/>
                <a:uLnTx/>
                <a:uFillTx/>
                <a:latin typeface="Arial" charset="0"/>
                <a:ea typeface="ヒラギノ角ゴ Pro W3"/>
                <a:cs typeface="Arial" charset="0"/>
              </a:rPr>
              <a:t>consisting of heart failure specialists, cardiologists and expert mitral valve surgeons</a:t>
            </a:r>
          </a:p>
          <a:p>
            <a:pPr marL="346075" marR="0" lvl="0" indent="-346075" algn="l" defTabSz="914400" rtl="0" eaLnBrk="1" fontAlgn="base" latinLnBrk="0" hangingPunct="1">
              <a:lnSpc>
                <a:spcPct val="100000"/>
              </a:lnSpc>
              <a:spcBef>
                <a:spcPct val="0"/>
              </a:spcBef>
              <a:spcAft>
                <a:spcPts val="1800"/>
              </a:spcAft>
              <a:buClrTx/>
              <a:buSzTx/>
              <a:buFont typeface="+mj-lt"/>
              <a:buAutoNum type="arabicPeriod"/>
              <a:tabLst/>
              <a:defRPr/>
            </a:pPr>
            <a:r>
              <a:rPr kumimoji="0" lang="en-US" sz="2200" b="0" i="0" u="none" strike="noStrike" kern="1200" cap="none" spc="0" normalizeH="0" baseline="0" noProof="0" dirty="0">
                <a:ln>
                  <a:noFill/>
                </a:ln>
                <a:solidFill>
                  <a:srgbClr val="FFFFFF"/>
                </a:solidFill>
                <a:effectLst/>
                <a:uLnTx/>
                <a:uFillTx/>
                <a:latin typeface="Arial" charset="0"/>
                <a:ea typeface="ヒラギノ角ゴ Pro W3"/>
                <a:cs typeface="Arial" charset="0"/>
              </a:rPr>
              <a:t>The CEC confirmed that all eligibility criteria were met, especially the use of </a:t>
            </a:r>
            <a:r>
              <a:rPr kumimoji="0" lang="en-US" sz="2200" b="0"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rPr>
              <a:t>maximally-tolerated GDMT </a:t>
            </a:r>
            <a:r>
              <a:rPr kumimoji="0" lang="en-US" sz="2200" b="0" i="0" u="none" strike="noStrike" kern="1200" cap="none" spc="0" normalizeH="0" baseline="0" noProof="0" dirty="0">
                <a:ln>
                  <a:noFill/>
                </a:ln>
                <a:solidFill>
                  <a:srgbClr val="FFFFFF"/>
                </a:solidFill>
                <a:effectLst/>
                <a:uLnTx/>
                <a:uFillTx/>
                <a:latin typeface="Arial" charset="0"/>
                <a:ea typeface="ヒラギノ角ゴ Pro W3"/>
                <a:cs typeface="Arial" charset="0"/>
              </a:rPr>
              <a:t>for heart failure</a:t>
            </a:r>
          </a:p>
          <a:p>
            <a:pPr marL="346075" marR="0" lvl="0" indent="-346075" algn="l" defTabSz="914400" rtl="0" eaLnBrk="1" fontAlgn="base" latinLnBrk="0" hangingPunct="1">
              <a:lnSpc>
                <a:spcPct val="100000"/>
              </a:lnSpc>
              <a:spcBef>
                <a:spcPct val="0"/>
              </a:spcBef>
              <a:spcAft>
                <a:spcPts val="1800"/>
              </a:spcAft>
              <a:buClrTx/>
              <a:buSzTx/>
              <a:buFont typeface="+mj-lt"/>
              <a:buAutoNum type="arabicPeriod"/>
              <a:tabLst/>
              <a:defRPr/>
            </a:pPr>
            <a:r>
              <a:rPr kumimoji="0" lang="en-US" sz="2200" b="0" i="0" u="none" strike="noStrike" kern="1200" cap="none" spc="0" normalizeH="0" baseline="0" noProof="0" dirty="0">
                <a:ln>
                  <a:noFill/>
                </a:ln>
                <a:solidFill>
                  <a:srgbClr val="FFFFFF"/>
                </a:solidFill>
                <a:effectLst/>
                <a:uLnTx/>
                <a:uFillTx/>
                <a:latin typeface="Arial" charset="0"/>
                <a:ea typeface="ヒラギノ角ゴ Pro W3"/>
                <a:cs typeface="Arial" charset="0"/>
              </a:rPr>
              <a:t>Patients not on max GDMT could be re-presented after suitable GDMT had been instituted if the patient remained symptomatic and repeat echo still showed 3+/4+ MR</a:t>
            </a:r>
          </a:p>
        </p:txBody>
      </p:sp>
    </p:spTree>
    <p:extLst>
      <p:ext uri="{BB962C8B-B14F-4D97-AF65-F5344CB8AC3E}">
        <p14:creationId xmlns:p14="http://schemas.microsoft.com/office/powerpoint/2010/main" val="1823603177"/>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231534"/>
            <a:ext cx="7769225" cy="566738"/>
          </a:xfrm>
        </p:spPr>
        <p:txBody>
          <a:bodyPr/>
          <a:lstStyle/>
          <a:p>
            <a:pPr eaLnBrk="1" hangingPunct="1"/>
            <a:r>
              <a:rPr lang="en-US" sz="3200" dirty="0"/>
              <a:t>Baseline and Follow-up Testing</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5" name="Rectangle 4">
            <a:extLst>
              <a:ext uri="{FF2B5EF4-FFF2-40B4-BE49-F238E27FC236}">
                <a16:creationId xmlns:a16="http://schemas.microsoft.com/office/drawing/2014/main" id="{EE94D8B2-291C-0A44-9401-2BBAAC6CFCE1}"/>
              </a:ext>
            </a:extLst>
          </p:cNvPr>
          <p:cNvSpPr/>
          <p:nvPr/>
        </p:nvSpPr>
        <p:spPr>
          <a:xfrm>
            <a:off x="373132" y="908736"/>
            <a:ext cx="8397737" cy="3785652"/>
          </a:xfrm>
          <a:prstGeom prst="rect">
            <a:avLst/>
          </a:prstGeom>
          <a:noFill/>
          <a:ln>
            <a:noFill/>
          </a:ln>
        </p:spPr>
        <p:txBody>
          <a:bodyPr wrap="square" lIns="137160" tIns="45720" bIns="45720" anchor="ctr" anchorCtr="0">
            <a:spAutoFit/>
          </a:bodyPr>
          <a:lstStyle/>
          <a:p>
            <a:pPr marL="346075" marR="0" lvl="0" indent="-346075" algn="l" defTabSz="914400" rtl="0" eaLnBrk="1" fontAlgn="base" latinLnBrk="0" hangingPunct="1">
              <a:lnSpc>
                <a:spcPct val="100000"/>
              </a:lnSpc>
              <a:spcBef>
                <a:spcPct val="0"/>
              </a:spcBef>
              <a:spcAft>
                <a:spcPts val="2000"/>
              </a:spcAft>
              <a:buClrTx/>
              <a:buSzTx/>
              <a:buFont typeface="+mj-lt"/>
              <a:buAutoNum type="arabicPeriod"/>
              <a:tabLst/>
              <a:defRPr/>
            </a:pPr>
            <a:r>
              <a:rPr kumimoji="0" lang="en-US" sz="2000" b="0" i="0" u="none" strike="noStrike" kern="1200" cap="none" spc="0" normalizeH="0" baseline="0" noProof="0" dirty="0">
                <a:ln>
                  <a:noFill/>
                </a:ln>
                <a:solidFill>
                  <a:srgbClr val="FDE25E"/>
                </a:solidFill>
                <a:effectLst/>
                <a:uLnTx/>
                <a:uFillTx/>
                <a:latin typeface="Arial" charset="0"/>
                <a:ea typeface="ヒラギノ角ゴ Pro W3"/>
                <a:cs typeface="Arial" charset="0"/>
              </a:rPr>
              <a:t>Clinical: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Bl</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1 wk</a:t>
            </a:r>
            <a:r>
              <a:rPr kumimoji="0" lang="en-US" sz="2000" b="0" i="0" u="none" strike="noStrike" kern="1200" cap="none" spc="0" normalizeH="0" baseline="30000" noProof="0" dirty="0">
                <a:ln>
                  <a:noFill/>
                </a:ln>
                <a:solidFill>
                  <a:srgbClr val="FFFFFF"/>
                </a:solidFill>
                <a:effectLst/>
                <a:uLnTx/>
                <a:uFillTx/>
                <a:latin typeface="Arial" charset="0"/>
                <a:ea typeface="ヒラギノ角ゴ Pro W3"/>
                <a:cs typeface="Arial" charset="0"/>
              </a:rPr>
              <a:t>1</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1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6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12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18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2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yrs</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a:t>
            </a:r>
            <a:r>
              <a:rPr kumimoji="0" lang="en-US" sz="2000" b="0"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rPr>
              <a:t>3 </a:t>
            </a:r>
            <a:r>
              <a:rPr kumimoji="0" lang="en-US" sz="2000" b="0" i="0" u="none" strike="noStrike" kern="1200" cap="none" spc="0" normalizeH="0" baseline="0" noProof="0" dirty="0" err="1">
                <a:ln>
                  <a:noFill/>
                </a:ln>
                <a:solidFill>
                  <a:srgbClr val="FDE25E">
                    <a:lumMod val="60000"/>
                    <a:lumOff val="40000"/>
                  </a:srgbClr>
                </a:solidFill>
                <a:effectLst/>
                <a:uLnTx/>
                <a:uFillTx/>
                <a:latin typeface="Arial" charset="0"/>
                <a:ea typeface="ヒラギノ角ゴ Pro W3"/>
                <a:cs typeface="Arial" charset="0"/>
              </a:rPr>
              <a:t>yrs</a:t>
            </a:r>
            <a:r>
              <a:rPr kumimoji="0" lang="en-US" sz="2000" b="0"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rPr>
              <a:t>, 4 </a:t>
            </a:r>
            <a:r>
              <a:rPr kumimoji="0" lang="en-US" sz="2000" b="0" i="0" u="none" strike="noStrike" kern="1200" cap="none" spc="0" normalizeH="0" baseline="0" noProof="0" dirty="0" err="1">
                <a:ln>
                  <a:noFill/>
                </a:ln>
                <a:solidFill>
                  <a:srgbClr val="FDE25E">
                    <a:lumMod val="60000"/>
                    <a:lumOff val="40000"/>
                  </a:srgbClr>
                </a:solidFill>
                <a:effectLst/>
                <a:uLnTx/>
                <a:uFillTx/>
                <a:latin typeface="Arial" charset="0"/>
                <a:ea typeface="ヒラギノ角ゴ Pro W3"/>
                <a:cs typeface="Arial" charset="0"/>
              </a:rPr>
              <a:t>yrs</a:t>
            </a:r>
            <a:r>
              <a:rPr kumimoji="0" lang="en-US" sz="2000" b="0"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rPr>
              <a:t>, 5 </a:t>
            </a:r>
            <a:r>
              <a:rPr kumimoji="0" lang="en-US" sz="2000" b="0" i="0" u="none" strike="noStrike" kern="1200" cap="none" spc="0" normalizeH="0" baseline="0" noProof="0" dirty="0" err="1">
                <a:ln>
                  <a:noFill/>
                </a:ln>
                <a:solidFill>
                  <a:srgbClr val="FDE25E">
                    <a:lumMod val="60000"/>
                    <a:lumOff val="40000"/>
                  </a:srgbClr>
                </a:solidFill>
                <a:effectLst/>
                <a:uLnTx/>
                <a:uFillTx/>
                <a:latin typeface="Arial" charset="0"/>
                <a:ea typeface="ヒラギノ角ゴ Pro W3"/>
                <a:cs typeface="Arial" charset="0"/>
              </a:rPr>
              <a:t>yrs</a:t>
            </a:r>
            <a:endParaRPr kumimoji="0" lang="en-US" sz="2000" b="0"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endParaRPr>
          </a:p>
          <a:p>
            <a:pPr marL="346075" marR="0" lvl="0" indent="-346075" algn="l" defTabSz="914400" rtl="0" eaLnBrk="1" fontAlgn="base" latinLnBrk="0" hangingPunct="1">
              <a:lnSpc>
                <a:spcPct val="100000"/>
              </a:lnSpc>
              <a:spcBef>
                <a:spcPct val="0"/>
              </a:spcBef>
              <a:spcAft>
                <a:spcPts val="2000"/>
              </a:spcAft>
              <a:buClrTx/>
              <a:buSzTx/>
              <a:buFont typeface="+mj-lt"/>
              <a:buAutoNum type="arabicPeriod"/>
              <a:tabLst/>
              <a:defRPr/>
            </a:pPr>
            <a:r>
              <a:rPr kumimoji="0" lang="en-US" sz="2000" b="0" i="0" u="none" strike="noStrike" kern="1200" cap="none" spc="0" normalizeH="0" baseline="0" noProof="0" dirty="0">
                <a:ln>
                  <a:noFill/>
                </a:ln>
                <a:solidFill>
                  <a:srgbClr val="FDE25E"/>
                </a:solidFill>
                <a:effectLst/>
                <a:uLnTx/>
                <a:uFillTx/>
                <a:latin typeface="Arial" charset="0"/>
                <a:ea typeface="ヒラギノ角ゴ Pro W3"/>
                <a:cs typeface="Arial" charset="0"/>
              </a:rPr>
              <a:t>Labs</a:t>
            </a:r>
            <a:r>
              <a:rPr kumimoji="0" lang="en-US" sz="2000" b="0" i="0" u="none" strike="noStrike" kern="1200" cap="none" spc="0" normalizeH="0" baseline="30000" noProof="0" dirty="0">
                <a:ln>
                  <a:noFill/>
                </a:ln>
                <a:solidFill>
                  <a:srgbClr val="FDE25E"/>
                </a:solidFill>
                <a:effectLst/>
                <a:uLnTx/>
                <a:uFillTx/>
                <a:latin typeface="Arial" charset="0"/>
                <a:ea typeface="ヒラギノ角ゴ Pro W3"/>
                <a:cs typeface="Arial" charset="0"/>
              </a:rPr>
              <a:t>2</a:t>
            </a:r>
            <a:r>
              <a:rPr kumimoji="0" lang="en-US" sz="2000" b="0" i="0" u="none" strike="noStrike" kern="1200" cap="none" spc="0" normalizeH="0" baseline="0" noProof="0" dirty="0">
                <a:ln>
                  <a:noFill/>
                </a:ln>
                <a:solidFill>
                  <a:srgbClr val="FDE25E"/>
                </a:solidFill>
                <a:effectLst/>
                <a:uLnTx/>
                <a:uFillTx/>
                <a:latin typeface="Arial" charset="0"/>
                <a:ea typeface="ヒラギノ角ゴ Pro W3"/>
                <a:cs typeface="Arial" charset="0"/>
              </a:rPr>
              <a:t>: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Bl</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d/c</a:t>
            </a:r>
            <a:r>
              <a:rPr kumimoji="0" lang="en-US" sz="2000" b="0" i="0" u="none" strike="noStrike" kern="1200" cap="none" spc="0" normalizeH="0" baseline="30000" noProof="0" dirty="0">
                <a:ln>
                  <a:noFill/>
                </a:ln>
                <a:solidFill>
                  <a:srgbClr val="FFFFFF"/>
                </a:solidFill>
                <a:effectLst/>
                <a:uLnTx/>
                <a:uFillTx/>
                <a:latin typeface="Arial" charset="0"/>
                <a:ea typeface="ヒラギノ角ゴ Pro W3"/>
                <a:cs typeface="Arial" charset="0"/>
              </a:rPr>
              <a:t>1</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1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6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12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18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2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yrs</a:t>
            </a:r>
            <a:endParaRPr kumimoji="0" lang="en-US" sz="2000" b="0" i="0" u="none" strike="noStrike" kern="1200" cap="none" spc="0" normalizeH="0" baseline="0" noProof="0" dirty="0">
              <a:ln>
                <a:noFill/>
              </a:ln>
              <a:solidFill>
                <a:srgbClr val="FDE25E"/>
              </a:solidFill>
              <a:effectLst/>
              <a:uLnTx/>
              <a:uFillTx/>
              <a:latin typeface="Arial" charset="0"/>
              <a:ea typeface="ヒラギノ角ゴ Pro W3"/>
              <a:cs typeface="Arial" charset="0"/>
            </a:endParaRPr>
          </a:p>
          <a:p>
            <a:pPr marL="346075" marR="0" lvl="0" indent="-346075" algn="l" defTabSz="914400" rtl="0" eaLnBrk="1" fontAlgn="base" latinLnBrk="0" hangingPunct="1">
              <a:lnSpc>
                <a:spcPct val="100000"/>
              </a:lnSpc>
              <a:spcBef>
                <a:spcPct val="0"/>
              </a:spcBef>
              <a:spcAft>
                <a:spcPts val="2000"/>
              </a:spcAft>
              <a:buClrTx/>
              <a:buSzTx/>
              <a:buFont typeface="+mj-lt"/>
              <a:buAutoNum type="arabicPeriod"/>
              <a:tabLst/>
              <a:defRPr/>
            </a:pPr>
            <a:r>
              <a:rPr kumimoji="0" lang="en-US" sz="2000" b="0" i="0" u="none" strike="noStrike" kern="1200" cap="none" spc="0" normalizeH="0" baseline="0" noProof="0" dirty="0">
                <a:ln>
                  <a:noFill/>
                </a:ln>
                <a:solidFill>
                  <a:srgbClr val="FDE25E"/>
                </a:solidFill>
                <a:effectLst/>
                <a:uLnTx/>
                <a:uFillTx/>
                <a:latin typeface="Arial" charset="0"/>
                <a:ea typeface="ヒラギノ角ゴ Pro W3"/>
                <a:cs typeface="Arial" charset="0"/>
              </a:rPr>
              <a:t>TEE: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Bl</a:t>
            </a:r>
            <a:endPar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endParaRPr>
          </a:p>
          <a:p>
            <a:pPr marL="346075" marR="0" lvl="0" indent="-346075" algn="l" defTabSz="914400" rtl="0" eaLnBrk="1" fontAlgn="base" latinLnBrk="0" hangingPunct="1">
              <a:lnSpc>
                <a:spcPct val="100000"/>
              </a:lnSpc>
              <a:spcBef>
                <a:spcPct val="0"/>
              </a:spcBef>
              <a:spcAft>
                <a:spcPts val="2000"/>
              </a:spcAft>
              <a:buClrTx/>
              <a:buSzTx/>
              <a:buFont typeface="+mj-lt"/>
              <a:buAutoNum type="arabicPeriod"/>
              <a:tabLst/>
              <a:defRPr/>
            </a:pPr>
            <a:r>
              <a:rPr kumimoji="0" lang="en-US" sz="2000" b="0" i="0" u="none" strike="noStrike" kern="1200" cap="none" spc="0" normalizeH="0" baseline="0" noProof="0" dirty="0">
                <a:ln>
                  <a:noFill/>
                </a:ln>
                <a:solidFill>
                  <a:srgbClr val="FDE25E"/>
                </a:solidFill>
                <a:effectLst/>
                <a:uLnTx/>
                <a:uFillTx/>
                <a:latin typeface="Arial" charset="0"/>
                <a:ea typeface="ヒラギノ角ゴ Pro W3"/>
                <a:cs typeface="Arial" charset="0"/>
              </a:rPr>
              <a:t>TTE: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Bl</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d/c*, 1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6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12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18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2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yrs</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a:t>
            </a:r>
            <a:r>
              <a:rPr kumimoji="0" lang="en-US" sz="2000" b="0"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rPr>
              <a:t>3 </a:t>
            </a:r>
            <a:r>
              <a:rPr kumimoji="0" lang="en-US" sz="2000" b="0" i="0" u="none" strike="noStrike" kern="1200" cap="none" spc="0" normalizeH="0" baseline="0" noProof="0" dirty="0" err="1">
                <a:ln>
                  <a:noFill/>
                </a:ln>
                <a:solidFill>
                  <a:srgbClr val="FDE25E">
                    <a:lumMod val="60000"/>
                    <a:lumOff val="40000"/>
                  </a:srgbClr>
                </a:solidFill>
                <a:effectLst/>
                <a:uLnTx/>
                <a:uFillTx/>
                <a:latin typeface="Arial" charset="0"/>
                <a:ea typeface="ヒラギノ角ゴ Pro W3"/>
                <a:cs typeface="Arial" charset="0"/>
              </a:rPr>
              <a:t>yrs</a:t>
            </a:r>
            <a:r>
              <a:rPr kumimoji="0" lang="en-US" sz="2000" b="0"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rPr>
              <a:t>, 4 </a:t>
            </a:r>
            <a:r>
              <a:rPr kumimoji="0" lang="en-US" sz="2000" b="0" i="0" u="none" strike="noStrike" kern="1200" cap="none" spc="0" normalizeH="0" baseline="0" noProof="0" dirty="0" err="1">
                <a:ln>
                  <a:noFill/>
                </a:ln>
                <a:solidFill>
                  <a:srgbClr val="FDE25E">
                    <a:lumMod val="60000"/>
                    <a:lumOff val="40000"/>
                  </a:srgbClr>
                </a:solidFill>
                <a:effectLst/>
                <a:uLnTx/>
                <a:uFillTx/>
                <a:latin typeface="Arial" charset="0"/>
                <a:ea typeface="ヒラギノ角ゴ Pro W3"/>
                <a:cs typeface="Arial" charset="0"/>
              </a:rPr>
              <a:t>yrs</a:t>
            </a:r>
            <a:r>
              <a:rPr kumimoji="0" lang="en-US" sz="2000" b="0"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rPr>
              <a:t>, 5 </a:t>
            </a:r>
            <a:r>
              <a:rPr kumimoji="0" lang="en-US" sz="2000" b="0" i="0" u="none" strike="noStrike" kern="1200" cap="none" spc="0" normalizeH="0" baseline="0" noProof="0" dirty="0" err="1">
                <a:ln>
                  <a:noFill/>
                </a:ln>
                <a:solidFill>
                  <a:srgbClr val="FDE25E">
                    <a:lumMod val="60000"/>
                    <a:lumOff val="40000"/>
                  </a:srgbClr>
                </a:solidFill>
                <a:effectLst/>
                <a:uLnTx/>
                <a:uFillTx/>
                <a:latin typeface="Arial" charset="0"/>
                <a:ea typeface="ヒラギノ角ゴ Pro W3"/>
                <a:cs typeface="Arial" charset="0"/>
              </a:rPr>
              <a:t>yrs</a:t>
            </a:r>
            <a:endParaRPr kumimoji="0" lang="en-US" sz="2000" b="0"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endParaRPr>
          </a:p>
          <a:p>
            <a:pPr marL="346075" marR="0" lvl="0" indent="-346075" algn="l" defTabSz="914400" rtl="0" eaLnBrk="1" fontAlgn="base" latinLnBrk="0" hangingPunct="1">
              <a:lnSpc>
                <a:spcPct val="100000"/>
              </a:lnSpc>
              <a:spcBef>
                <a:spcPct val="0"/>
              </a:spcBef>
              <a:spcAft>
                <a:spcPts val="2000"/>
              </a:spcAft>
              <a:buClrTx/>
              <a:buSzTx/>
              <a:buFont typeface="+mj-lt"/>
              <a:buAutoNum type="arabicPeriod"/>
              <a:tabLst/>
              <a:defRPr/>
            </a:pPr>
            <a:r>
              <a:rPr kumimoji="0" lang="en-US" sz="2000" b="0" i="0" u="none" strike="noStrike" kern="1200" cap="none" spc="0" normalizeH="0" baseline="0" noProof="0" dirty="0">
                <a:ln>
                  <a:noFill/>
                </a:ln>
                <a:solidFill>
                  <a:srgbClr val="FDE25E"/>
                </a:solidFill>
                <a:effectLst/>
                <a:uLnTx/>
                <a:uFillTx/>
                <a:latin typeface="Arial" charset="0"/>
                <a:ea typeface="ヒラギノ角ゴ Pro W3"/>
                <a:cs typeface="Arial" charset="0"/>
              </a:rPr>
              <a:t>NYHA:</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Bl, 1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6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12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18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2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yrs</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a:t>
            </a:r>
            <a:r>
              <a:rPr kumimoji="0" lang="en-US" sz="2000" b="0"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rPr>
              <a:t>3 </a:t>
            </a:r>
            <a:r>
              <a:rPr kumimoji="0" lang="en-US" sz="2000" b="0" i="0" u="none" strike="noStrike" kern="1200" cap="none" spc="0" normalizeH="0" baseline="0" noProof="0" dirty="0" err="1">
                <a:ln>
                  <a:noFill/>
                </a:ln>
                <a:solidFill>
                  <a:srgbClr val="FDE25E">
                    <a:lumMod val="60000"/>
                    <a:lumOff val="40000"/>
                  </a:srgbClr>
                </a:solidFill>
                <a:effectLst/>
                <a:uLnTx/>
                <a:uFillTx/>
                <a:latin typeface="Arial" charset="0"/>
                <a:ea typeface="ヒラギノ角ゴ Pro W3"/>
                <a:cs typeface="Arial" charset="0"/>
              </a:rPr>
              <a:t>yrs</a:t>
            </a:r>
            <a:r>
              <a:rPr kumimoji="0" lang="en-US" sz="2000" b="0"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rPr>
              <a:t>, 4 </a:t>
            </a:r>
            <a:r>
              <a:rPr kumimoji="0" lang="en-US" sz="2000" b="0" i="0" u="none" strike="noStrike" kern="1200" cap="none" spc="0" normalizeH="0" baseline="0" noProof="0" dirty="0" err="1">
                <a:ln>
                  <a:noFill/>
                </a:ln>
                <a:solidFill>
                  <a:srgbClr val="FDE25E">
                    <a:lumMod val="60000"/>
                    <a:lumOff val="40000"/>
                  </a:srgbClr>
                </a:solidFill>
                <a:effectLst/>
                <a:uLnTx/>
                <a:uFillTx/>
                <a:latin typeface="Arial" charset="0"/>
                <a:ea typeface="ヒラギノ角ゴ Pro W3"/>
                <a:cs typeface="Arial" charset="0"/>
              </a:rPr>
              <a:t>yrs</a:t>
            </a:r>
            <a:r>
              <a:rPr kumimoji="0" lang="en-US" sz="2000" b="0"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rPr>
              <a:t>, 5 </a:t>
            </a:r>
            <a:r>
              <a:rPr kumimoji="0" lang="en-US" sz="2000" b="0" i="0" u="none" strike="noStrike" kern="1200" cap="none" spc="0" normalizeH="0" baseline="0" noProof="0" dirty="0" err="1">
                <a:ln>
                  <a:noFill/>
                </a:ln>
                <a:solidFill>
                  <a:srgbClr val="FDE25E">
                    <a:lumMod val="60000"/>
                    <a:lumOff val="40000"/>
                  </a:srgbClr>
                </a:solidFill>
                <a:effectLst/>
                <a:uLnTx/>
                <a:uFillTx/>
                <a:latin typeface="Arial" charset="0"/>
                <a:ea typeface="ヒラギノ角ゴ Pro W3"/>
                <a:cs typeface="Arial" charset="0"/>
              </a:rPr>
              <a:t>yrs</a:t>
            </a:r>
            <a:endParaRPr kumimoji="0" lang="en-US" sz="2000" b="0"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endParaRPr>
          </a:p>
          <a:p>
            <a:pPr marL="346075" marR="0" lvl="0" indent="-346075" algn="l" defTabSz="914400" rtl="0" eaLnBrk="1" fontAlgn="base" latinLnBrk="0" hangingPunct="1">
              <a:lnSpc>
                <a:spcPct val="100000"/>
              </a:lnSpc>
              <a:spcBef>
                <a:spcPct val="0"/>
              </a:spcBef>
              <a:spcAft>
                <a:spcPts val="2000"/>
              </a:spcAft>
              <a:buClrTx/>
              <a:buSzTx/>
              <a:buFont typeface="+mj-lt"/>
              <a:buAutoNum type="arabicPeriod"/>
              <a:tabLst/>
              <a:defRPr/>
            </a:pPr>
            <a:r>
              <a:rPr kumimoji="0" lang="en-US" sz="2000" b="0" i="0" u="none" strike="noStrike" kern="1200" cap="none" spc="0" normalizeH="0" baseline="0" noProof="0" dirty="0">
                <a:ln>
                  <a:noFill/>
                </a:ln>
                <a:solidFill>
                  <a:srgbClr val="FDE25E"/>
                </a:solidFill>
                <a:effectLst/>
                <a:uLnTx/>
                <a:uFillTx/>
                <a:latin typeface="Arial" charset="0"/>
                <a:ea typeface="ヒラギノ角ゴ Pro W3"/>
                <a:cs typeface="Arial" charset="0"/>
              </a:rPr>
              <a:t>QOL (KCCQ and SF-36)</a:t>
            </a:r>
            <a:r>
              <a:rPr kumimoji="0" lang="en-US" sz="2000" b="0" i="0" u="none" strike="noStrike" kern="1200" cap="none" spc="0" normalizeH="0" baseline="30000" noProof="0" dirty="0">
                <a:ln>
                  <a:noFill/>
                </a:ln>
                <a:solidFill>
                  <a:srgbClr val="FDE25E"/>
                </a:solidFill>
                <a:effectLst/>
                <a:uLnTx/>
                <a:uFillTx/>
                <a:latin typeface="Arial" charset="0"/>
                <a:ea typeface="ヒラギノ角ゴ Pro W3"/>
                <a:cs typeface="Arial" charset="0"/>
              </a:rPr>
              <a:t>3</a:t>
            </a:r>
            <a:r>
              <a:rPr kumimoji="0" lang="en-US" sz="2000" b="0" i="0" u="none" strike="noStrike" kern="1200" cap="none" spc="0" normalizeH="0" baseline="0" noProof="0" dirty="0">
                <a:ln>
                  <a:noFill/>
                </a:ln>
                <a:solidFill>
                  <a:srgbClr val="FDE25E"/>
                </a:solidFill>
                <a:effectLst/>
                <a:uLnTx/>
                <a:uFillTx/>
                <a:latin typeface="Arial" charset="0"/>
                <a:ea typeface="ヒラギノ角ゴ Pro W3"/>
                <a:cs typeface="Arial" charset="0"/>
              </a:rPr>
              <a:t>: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Bl</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6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12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2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yrs</a:t>
            </a:r>
            <a:endPar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endParaRPr>
          </a:p>
          <a:p>
            <a:pPr marL="346075" marR="0" lvl="0" indent="-346075" algn="l" defTabSz="914400" rtl="0" eaLnBrk="1" fontAlgn="base" latinLnBrk="0" hangingPunct="1">
              <a:lnSpc>
                <a:spcPct val="100000"/>
              </a:lnSpc>
              <a:spcBef>
                <a:spcPct val="0"/>
              </a:spcBef>
              <a:spcAft>
                <a:spcPts val="2000"/>
              </a:spcAft>
              <a:buClrTx/>
              <a:buSzTx/>
              <a:buFont typeface="+mj-lt"/>
              <a:buAutoNum type="arabicPeriod"/>
              <a:tabLst/>
              <a:defRPr/>
            </a:pPr>
            <a:r>
              <a:rPr kumimoji="0" lang="en-US" sz="2000" b="0" i="0" u="none" strike="noStrike" kern="1200" cap="none" spc="0" normalizeH="0" baseline="0" noProof="0" dirty="0">
                <a:ln>
                  <a:noFill/>
                </a:ln>
                <a:solidFill>
                  <a:srgbClr val="FDE25E"/>
                </a:solidFill>
                <a:effectLst/>
                <a:uLnTx/>
                <a:uFillTx/>
                <a:latin typeface="Arial" charset="0"/>
                <a:ea typeface="ヒラギノ角ゴ Pro W3"/>
                <a:cs typeface="Arial" charset="0"/>
              </a:rPr>
              <a:t>6MWT: </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Bl, 6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12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mo</a:t>
            </a: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 2 </a:t>
            </a:r>
            <a:r>
              <a:rPr kumimoji="0" lang="en-US" sz="20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yrs</a:t>
            </a:r>
            <a:endPar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endParaRPr>
          </a:p>
        </p:txBody>
      </p:sp>
      <p:sp>
        <p:nvSpPr>
          <p:cNvPr id="2" name="Rectangle 1">
            <a:extLst>
              <a:ext uri="{FF2B5EF4-FFF2-40B4-BE49-F238E27FC236}">
                <a16:creationId xmlns:a16="http://schemas.microsoft.com/office/drawing/2014/main" id="{B690BA4B-1D18-9441-8507-BE2C55AE2185}"/>
              </a:ext>
            </a:extLst>
          </p:cNvPr>
          <p:cNvSpPr/>
          <p:nvPr/>
        </p:nvSpPr>
        <p:spPr>
          <a:xfrm>
            <a:off x="1175670" y="4791397"/>
            <a:ext cx="6792660" cy="2616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30000" noProof="0" dirty="0">
                <a:ln>
                  <a:noFill/>
                </a:ln>
                <a:solidFill>
                  <a:srgbClr val="FFFFFF"/>
                </a:solidFill>
                <a:effectLst/>
                <a:uLnTx/>
                <a:uFillTx/>
                <a:latin typeface="Arial" panose="020B0604020202020204" pitchFamily="34" charset="0"/>
                <a:ea typeface="Calibri" panose="020F0502020204030204" pitchFamily="34" charset="0"/>
                <a:cs typeface="Arial" charset="0"/>
              </a:rPr>
              <a:t>1</a:t>
            </a: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charset="0"/>
              </a:rPr>
              <a:t>Device group; </a:t>
            </a:r>
            <a:r>
              <a:rPr kumimoji="0" lang="en-US" sz="1100" b="0" i="0" u="none" strike="noStrike" kern="1200" cap="none" spc="0" normalizeH="0" baseline="30000" noProof="0" dirty="0">
                <a:ln>
                  <a:noFill/>
                </a:ln>
                <a:solidFill>
                  <a:srgbClr val="FFFFFF"/>
                </a:solidFill>
                <a:effectLst/>
                <a:uLnTx/>
                <a:uFillTx/>
                <a:latin typeface="Arial" panose="020B0604020202020204" pitchFamily="34" charset="0"/>
                <a:ea typeface="Calibri" panose="020F0502020204030204" pitchFamily="34" charset="0"/>
                <a:cs typeface="Arial" charset="0"/>
              </a:rPr>
              <a:t>2</a:t>
            </a: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charset="0"/>
              </a:rPr>
              <a:t>Includes BNP or NT-proBNP. </a:t>
            </a:r>
            <a:r>
              <a:rPr kumimoji="0" lang="en-US" sz="11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charset="0"/>
              </a:rPr>
              <a:t>Bl</a:t>
            </a:r>
            <a:r>
              <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charset="0"/>
              </a:rPr>
              <a:t> = baseline; d/c = discharge </a:t>
            </a:r>
            <a:endParaRPr kumimoji="0" lang="en-US" sz="1100" b="0" i="0" u="none" strike="noStrike" kern="1200" cap="none" spc="0" normalizeH="0" baseline="0" noProof="0" dirty="0">
              <a:ln>
                <a:noFill/>
              </a:ln>
              <a:solidFill>
                <a:srgbClr val="FFFFFF"/>
              </a:solidFill>
              <a:effectLst/>
              <a:uLnTx/>
              <a:uFillTx/>
              <a:latin typeface="Arial" charset="0"/>
              <a:ea typeface="ヒラギノ角ゴ Pro W3"/>
              <a:cs typeface="Arial" charset="0"/>
            </a:endParaRPr>
          </a:p>
        </p:txBody>
      </p:sp>
    </p:spTree>
    <p:extLst>
      <p:ext uri="{BB962C8B-B14F-4D97-AF65-F5344CB8AC3E}">
        <p14:creationId xmlns:p14="http://schemas.microsoft.com/office/powerpoint/2010/main" val="2539066695"/>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149831"/>
            <a:ext cx="7769225" cy="566738"/>
          </a:xfrm>
        </p:spPr>
        <p:txBody>
          <a:bodyPr/>
          <a:lstStyle/>
          <a:p>
            <a:pPr eaLnBrk="1" hangingPunct="1"/>
            <a:r>
              <a:rPr lang="en-US" sz="3600" dirty="0"/>
              <a:t>Primary Endpoints</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2" name="Rectangle 1">
            <a:extLst>
              <a:ext uri="{FF2B5EF4-FFF2-40B4-BE49-F238E27FC236}">
                <a16:creationId xmlns:a16="http://schemas.microsoft.com/office/drawing/2014/main" id="{B690BA4B-1D18-9441-8507-BE2C55AE2185}"/>
              </a:ext>
            </a:extLst>
          </p:cNvPr>
          <p:cNvSpPr/>
          <p:nvPr/>
        </p:nvSpPr>
        <p:spPr>
          <a:xfrm>
            <a:off x="1203003" y="4828136"/>
            <a:ext cx="6737994" cy="27699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charset="0"/>
              </a:rPr>
              <a:t>*</a:t>
            </a:r>
            <a:r>
              <a:rPr kumimoji="0" lang="en-US" sz="1200" b="0" i="0" u="none" strike="noStrike" kern="1200" cap="none" spc="0" normalizeH="0" baseline="0" noProof="0" dirty="0">
                <a:ln>
                  <a:noFill/>
                </a:ln>
                <a:solidFill>
                  <a:srgbClr val="FFFFFF"/>
                </a:solidFill>
                <a:effectLst/>
                <a:uLnTx/>
                <a:uFillTx/>
                <a:latin typeface="Arial" charset="0"/>
                <a:ea typeface="ヒラギノ角ゴ Pro W3"/>
                <a:cs typeface="Arial" charset="0"/>
              </a:rPr>
              <a:t>Analyzed when the last subject completes 12 months of follow-up</a:t>
            </a:r>
          </a:p>
        </p:txBody>
      </p:sp>
      <p:sp>
        <p:nvSpPr>
          <p:cNvPr id="5" name="TextBox 4">
            <a:extLst>
              <a:ext uri="{FF2B5EF4-FFF2-40B4-BE49-F238E27FC236}">
                <a16:creationId xmlns:a16="http://schemas.microsoft.com/office/drawing/2014/main" id="{A9CFBDCD-810E-BAD0-C345-BF04632BEB3F}"/>
              </a:ext>
            </a:extLst>
          </p:cNvPr>
          <p:cNvSpPr txBox="1"/>
          <p:nvPr/>
        </p:nvSpPr>
        <p:spPr>
          <a:xfrm>
            <a:off x="162732" y="876249"/>
            <a:ext cx="8818536" cy="3693319"/>
          </a:xfrm>
          <a:prstGeom prst="rect">
            <a:avLst/>
          </a:prstGeom>
          <a:noFill/>
        </p:spPr>
        <p:txBody>
          <a:bodyPr wrap="square">
            <a:spAutoFit/>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sz="2000" b="1"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rPr>
              <a:t>Primary effectiveness endpoint:</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All HFHs through 24 months*</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Powered for superiority of the Device group compared with the Control group</a:t>
            </a:r>
          </a:p>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2000" b="1" i="0" u="none" strike="noStrike" kern="1200" cap="none" spc="0" normalizeH="0" baseline="0" noProof="0" dirty="0">
                <a:ln>
                  <a:noFill/>
                </a:ln>
                <a:solidFill>
                  <a:srgbClr val="FDE25E">
                    <a:lumMod val="60000"/>
                    <a:lumOff val="40000"/>
                  </a:srgbClr>
                </a:solidFill>
                <a:effectLst/>
                <a:uLnTx/>
                <a:uFillTx/>
                <a:latin typeface="Arial" charset="0"/>
                <a:ea typeface="ヒラギノ角ゴ Pro W3"/>
                <a:cs typeface="Arial" charset="0"/>
              </a:rPr>
              <a:t>Primary safety endpoint:</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Freedom from device-related complications at 12 months :</a:t>
            </a:r>
          </a:p>
          <a:p>
            <a:pPr marL="230188" marR="0" lvl="0" indent="0" algn="l" defTabSz="914400" rtl="0" eaLnBrk="1" fontAlgn="base" latinLnBrk="0" hangingPunct="1">
              <a:lnSpc>
                <a:spcPct val="100000"/>
              </a:lnSpc>
              <a:spcBef>
                <a:spcPts val="600"/>
              </a:spcBef>
              <a:spcAft>
                <a:spcPct val="0"/>
              </a:spcAft>
              <a:buClrTx/>
              <a:buSzTx/>
              <a:buFontTx/>
              <a:buNone/>
              <a:tabLst/>
              <a:defRPr/>
            </a:pPr>
            <a:r>
              <a:rPr kumimoji="0" lang="en-US" sz="1600" b="0" i="0" u="none" strike="noStrike" kern="1200" cap="none" spc="0" normalizeH="0" baseline="0" noProof="0" dirty="0">
                <a:ln>
                  <a:noFill/>
                </a:ln>
                <a:solidFill>
                  <a:srgbClr val="FDE25E">
                    <a:lumMod val="40000"/>
                    <a:lumOff val="60000"/>
                  </a:srgbClr>
                </a:solidFill>
                <a:effectLst/>
                <a:uLnTx/>
                <a:uFillTx/>
                <a:latin typeface="Arial" charset="0"/>
                <a:ea typeface="ヒラギノ角ゴ Pro W3"/>
                <a:cs typeface="Arial" charset="0"/>
              </a:rPr>
              <a:t>Single leaflet device attachment, device embolization, endocarditis requiring surgery, echo core laboratory confirmed severe mitral stenosis (valve area &lt;1.5 cm</a:t>
            </a:r>
            <a:r>
              <a:rPr kumimoji="0" lang="en-US" sz="1600" b="0" i="0" u="none" strike="noStrike" kern="1200" cap="none" spc="0" normalizeH="0" baseline="30000" noProof="0" dirty="0">
                <a:ln>
                  <a:noFill/>
                </a:ln>
                <a:solidFill>
                  <a:srgbClr val="FDE25E">
                    <a:lumMod val="40000"/>
                    <a:lumOff val="60000"/>
                  </a:srgbClr>
                </a:solidFill>
                <a:effectLst/>
                <a:uLnTx/>
                <a:uFillTx/>
                <a:latin typeface="Arial" charset="0"/>
                <a:ea typeface="ヒラギノ角ゴ Pro W3"/>
                <a:cs typeface="Arial" charset="0"/>
              </a:rPr>
              <a:t>2</a:t>
            </a:r>
            <a:r>
              <a:rPr kumimoji="0" lang="en-US" sz="1600" b="0" i="0" u="none" strike="noStrike" kern="1200" cap="none" spc="0" normalizeH="0" baseline="0" noProof="0" dirty="0">
                <a:ln>
                  <a:noFill/>
                </a:ln>
                <a:solidFill>
                  <a:srgbClr val="FDE25E">
                    <a:lumMod val="40000"/>
                    <a:lumOff val="60000"/>
                  </a:srgbClr>
                </a:solidFill>
                <a:effectLst/>
                <a:uLnTx/>
                <a:uFillTx/>
                <a:latin typeface="Arial" charset="0"/>
                <a:ea typeface="ヒラギノ角ゴ Pro W3"/>
                <a:cs typeface="Arial" charset="0"/>
              </a:rPr>
              <a:t>) requiring surgery, LVAD or heart transplant, or any device-related complication requiring non-elective cardiovascular surgery</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charset="0"/>
                <a:ea typeface="ヒラギノ角ゴ Pro W3"/>
                <a:cs typeface="Arial" charset="0"/>
              </a:rPr>
              <a:t>Powered for superiority of the Device group vs. a pre-specified OPG</a:t>
            </a:r>
          </a:p>
        </p:txBody>
      </p:sp>
    </p:spTree>
    <p:extLst>
      <p:ext uri="{BB962C8B-B14F-4D97-AF65-F5344CB8AC3E}">
        <p14:creationId xmlns:p14="http://schemas.microsoft.com/office/powerpoint/2010/main" val="4259932517"/>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13690C54-5EED-9340-975D-7627613BBD87}"/>
              </a:ext>
            </a:extLst>
          </p:cNvPr>
          <p:cNvCxnSpPr>
            <a:cxnSpLocks/>
          </p:cNvCxnSpPr>
          <p:nvPr/>
        </p:nvCxnSpPr>
        <p:spPr>
          <a:xfrm>
            <a:off x="4572000" y="1282743"/>
            <a:ext cx="1" cy="6643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34" name="Rectangle 4"/>
          <p:cNvSpPr>
            <a:spLocks noGrp="1" noChangeArrowheads="1"/>
          </p:cNvSpPr>
          <p:nvPr>
            <p:ph type="title"/>
          </p:nvPr>
        </p:nvSpPr>
        <p:spPr>
          <a:xfrm>
            <a:off x="687388" y="56124"/>
            <a:ext cx="7769225" cy="566738"/>
          </a:xfrm>
        </p:spPr>
        <p:txBody>
          <a:bodyPr anchor="ctr" anchorCtr="0"/>
          <a:lstStyle/>
          <a:p>
            <a:pPr eaLnBrk="1" hangingPunct="1">
              <a:buClr>
                <a:srgbClr val="FDE25E"/>
              </a:buClr>
            </a:pPr>
            <a:r>
              <a:rPr lang="en-US" sz="3200" dirty="0">
                <a:solidFill>
                  <a:srgbClr val="FFFFFF"/>
                </a:solidFill>
                <a:effectLst>
                  <a:outerShdw blurRad="38100" dist="38100" dir="2700000" algn="tl">
                    <a:srgbClr val="000000">
                      <a:alpha val="43137"/>
                    </a:srgbClr>
                  </a:outerShdw>
                </a:effectLst>
              </a:rPr>
              <a:t>Study Flow and Follow-up</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cxnSp>
        <p:nvCxnSpPr>
          <p:cNvPr id="7" name="Straight Connector 6">
            <a:extLst>
              <a:ext uri="{FF2B5EF4-FFF2-40B4-BE49-F238E27FC236}">
                <a16:creationId xmlns:a16="http://schemas.microsoft.com/office/drawing/2014/main" id="{C915E3E9-4929-E941-B83B-9ED3CA7A0A3C}"/>
              </a:ext>
            </a:extLst>
          </p:cNvPr>
          <p:cNvCxnSpPr>
            <a:cxnSpLocks/>
          </p:cNvCxnSpPr>
          <p:nvPr/>
        </p:nvCxnSpPr>
        <p:spPr>
          <a:xfrm>
            <a:off x="4572000" y="1634147"/>
            <a:ext cx="29320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2A78AB9-796C-6949-921B-8E7E6D8314A6}"/>
              </a:ext>
            </a:extLst>
          </p:cNvPr>
          <p:cNvSpPr txBox="1"/>
          <p:nvPr/>
        </p:nvSpPr>
        <p:spPr>
          <a:xfrm>
            <a:off x="740465" y="715925"/>
            <a:ext cx="7663070" cy="646331"/>
          </a:xfrm>
          <a:prstGeom prst="rect">
            <a:avLst/>
          </a:prstGeom>
          <a:solidFill>
            <a:srgbClr val="002060"/>
          </a:solidFill>
          <a:ln>
            <a:solidFill>
              <a:schemeClr val="tx1"/>
            </a:solidFill>
          </a:ln>
        </p:spPr>
        <p:txBody>
          <a:bodyPr wrap="square" rtlCol="0" anchor="ctr" anchorCtr="0">
            <a:spAutoFit/>
          </a:bodyPr>
          <a:lstStyle/>
          <a:p>
            <a:pPr algn="ctr"/>
            <a:r>
              <a:rPr lang="en-US" b="0" i="0" dirty="0">
                <a:solidFill>
                  <a:schemeClr val="tx1"/>
                </a:solidFill>
              </a:rPr>
              <a:t>1576 pts with HF and MR considered for enrollment between September 25</a:t>
            </a:r>
            <a:r>
              <a:rPr lang="en-US" b="0" i="0" baseline="30000" dirty="0">
                <a:solidFill>
                  <a:schemeClr val="tx1"/>
                </a:solidFill>
              </a:rPr>
              <a:t>th</a:t>
            </a:r>
            <a:r>
              <a:rPr lang="en-US" b="0" i="0" dirty="0">
                <a:solidFill>
                  <a:schemeClr val="tx1"/>
                </a:solidFill>
              </a:rPr>
              <a:t>, 2012 and June 23</a:t>
            </a:r>
            <a:r>
              <a:rPr lang="en-US" b="0" i="0" baseline="30000" dirty="0">
                <a:solidFill>
                  <a:schemeClr val="tx1"/>
                </a:solidFill>
              </a:rPr>
              <a:t>th</a:t>
            </a:r>
            <a:r>
              <a:rPr lang="en-US" b="0" i="0" dirty="0">
                <a:solidFill>
                  <a:schemeClr val="tx1"/>
                </a:solidFill>
              </a:rPr>
              <a:t>, 2017 at 89 centers in the US and Canada </a:t>
            </a:r>
          </a:p>
        </p:txBody>
      </p:sp>
      <p:sp>
        <p:nvSpPr>
          <p:cNvPr id="10" name="TextBox 9">
            <a:extLst>
              <a:ext uri="{FF2B5EF4-FFF2-40B4-BE49-F238E27FC236}">
                <a16:creationId xmlns:a16="http://schemas.microsoft.com/office/drawing/2014/main" id="{E25CEF76-2853-6548-836A-E8B20D331422}"/>
              </a:ext>
            </a:extLst>
          </p:cNvPr>
          <p:cNvSpPr txBox="1"/>
          <p:nvPr/>
        </p:nvSpPr>
        <p:spPr>
          <a:xfrm>
            <a:off x="1699590" y="4103249"/>
            <a:ext cx="2124913" cy="646331"/>
          </a:xfrm>
          <a:prstGeom prst="rect">
            <a:avLst/>
          </a:prstGeom>
          <a:solidFill>
            <a:srgbClr val="00B050"/>
          </a:solidFill>
          <a:ln>
            <a:solidFill>
              <a:schemeClr val="tx1"/>
            </a:solidFill>
          </a:ln>
        </p:spPr>
        <p:txBody>
          <a:bodyPr wrap="square" rtlCol="0" anchor="ctr" anchorCtr="0">
            <a:spAutoFit/>
          </a:bodyPr>
          <a:lstStyle/>
          <a:p>
            <a:pPr algn="ctr"/>
            <a:r>
              <a:rPr lang="en-US" b="0" i="0" dirty="0">
                <a:solidFill>
                  <a:schemeClr val="tx1"/>
                </a:solidFill>
              </a:rPr>
              <a:t>MitraClip + GDMT</a:t>
            </a:r>
          </a:p>
          <a:p>
            <a:pPr algn="ctr"/>
            <a:r>
              <a:rPr lang="en-US" b="0" i="0" dirty="0">
                <a:solidFill>
                  <a:schemeClr val="tx1"/>
                </a:solidFill>
              </a:rPr>
              <a:t>N=302</a:t>
            </a:r>
          </a:p>
        </p:txBody>
      </p:sp>
      <p:sp>
        <p:nvSpPr>
          <p:cNvPr id="12" name="TextBox 11">
            <a:extLst>
              <a:ext uri="{FF2B5EF4-FFF2-40B4-BE49-F238E27FC236}">
                <a16:creationId xmlns:a16="http://schemas.microsoft.com/office/drawing/2014/main" id="{6A0ABB13-EF54-D341-89B3-5EC203EC6C83}"/>
              </a:ext>
            </a:extLst>
          </p:cNvPr>
          <p:cNvSpPr txBox="1"/>
          <p:nvPr/>
        </p:nvSpPr>
        <p:spPr>
          <a:xfrm>
            <a:off x="5313355" y="4103249"/>
            <a:ext cx="1563624" cy="646331"/>
          </a:xfrm>
          <a:prstGeom prst="rect">
            <a:avLst/>
          </a:prstGeom>
          <a:solidFill>
            <a:schemeClr val="bg1">
              <a:lumMod val="75000"/>
              <a:lumOff val="25000"/>
            </a:schemeClr>
          </a:solidFill>
          <a:ln>
            <a:solidFill>
              <a:schemeClr val="tx1"/>
            </a:solidFill>
          </a:ln>
        </p:spPr>
        <p:txBody>
          <a:bodyPr wrap="square" rtlCol="0" anchor="ctr" anchorCtr="0">
            <a:spAutoFit/>
          </a:bodyPr>
          <a:lstStyle/>
          <a:p>
            <a:pPr algn="ctr"/>
            <a:r>
              <a:rPr lang="en-US" b="0" i="0" dirty="0">
                <a:solidFill>
                  <a:schemeClr val="tx1"/>
                </a:solidFill>
              </a:rPr>
              <a:t>GDMT alone</a:t>
            </a:r>
          </a:p>
          <a:p>
            <a:pPr algn="ctr"/>
            <a:r>
              <a:rPr lang="en-US" b="0" i="0" dirty="0">
                <a:solidFill>
                  <a:schemeClr val="tx1"/>
                </a:solidFill>
              </a:rPr>
              <a:t>N=312</a:t>
            </a:r>
          </a:p>
        </p:txBody>
      </p:sp>
      <p:sp>
        <p:nvSpPr>
          <p:cNvPr id="13" name="Rectangle 12">
            <a:extLst>
              <a:ext uri="{FF2B5EF4-FFF2-40B4-BE49-F238E27FC236}">
                <a16:creationId xmlns:a16="http://schemas.microsoft.com/office/drawing/2014/main" id="{9F9EC44B-5044-6E46-8DAE-EAEC0C7FAC88}"/>
              </a:ext>
            </a:extLst>
          </p:cNvPr>
          <p:cNvSpPr/>
          <p:nvPr/>
        </p:nvSpPr>
        <p:spPr>
          <a:xfrm>
            <a:off x="5799515" y="2146890"/>
            <a:ext cx="3692354" cy="2031325"/>
          </a:xfrm>
          <a:prstGeom prst="rect">
            <a:avLst/>
          </a:prstGeom>
        </p:spPr>
        <p:txBody>
          <a:bodyPr wrap="square" anchor="ctr" anchorCtr="0">
            <a:spAutoFit/>
          </a:bodyPr>
          <a:lstStyle/>
          <a:p>
            <a:pPr lvl="0" algn="ctr"/>
            <a:r>
              <a:rPr lang="en-US" sz="1400" b="0" i="0" u="sng" dirty="0">
                <a:solidFill>
                  <a:schemeClr val="tx1"/>
                </a:solidFill>
              </a:rPr>
              <a:t>Reasons for exclusion</a:t>
            </a:r>
          </a:p>
          <a:p>
            <a:pPr lvl="0" algn="ctr"/>
            <a:r>
              <a:rPr lang="en-US" sz="1400" b="0" i="0" dirty="0">
                <a:solidFill>
                  <a:schemeClr val="tx1"/>
                </a:solidFill>
              </a:rPr>
              <a:t>Inadequate MR or DMR (n=244)</a:t>
            </a:r>
          </a:p>
          <a:p>
            <a:pPr lvl="0" algn="ctr"/>
            <a:r>
              <a:rPr lang="en-US" sz="1400" b="0" i="0" dirty="0">
                <a:solidFill>
                  <a:schemeClr val="tx1"/>
                </a:solidFill>
              </a:rPr>
              <a:t>Not treated with GDMT (n=79)</a:t>
            </a:r>
          </a:p>
          <a:p>
            <a:pPr lvl="0" algn="ctr"/>
            <a:r>
              <a:rPr lang="en-US" sz="1400" b="0" i="0" dirty="0">
                <a:solidFill>
                  <a:schemeClr val="tx1"/>
                </a:solidFill>
              </a:rPr>
              <a:t>All inclusion criteria not met (n=85)</a:t>
            </a:r>
          </a:p>
          <a:p>
            <a:pPr lvl="0" algn="ctr"/>
            <a:r>
              <a:rPr lang="en-US" sz="1400" b="0" i="0" dirty="0">
                <a:solidFill>
                  <a:schemeClr val="tx1"/>
                </a:solidFill>
              </a:rPr>
              <a:t>Exclusion criteria present (n=34)</a:t>
            </a:r>
          </a:p>
          <a:p>
            <a:pPr lvl="0" algn="ctr"/>
            <a:r>
              <a:rPr lang="en-US" sz="1400" b="0" i="0" dirty="0">
                <a:solidFill>
                  <a:schemeClr val="tx1"/>
                </a:solidFill>
              </a:rPr>
              <a:t>Echo criteria not met (n=255)</a:t>
            </a:r>
          </a:p>
          <a:p>
            <a:pPr lvl="0" algn="ctr"/>
            <a:r>
              <a:rPr lang="en-US" sz="1400" b="0" i="0" dirty="0">
                <a:solidFill>
                  <a:schemeClr val="tx1"/>
                </a:solidFill>
              </a:rPr>
              <a:t>Incomplete screening</a:t>
            </a:r>
          </a:p>
          <a:p>
            <a:pPr lvl="0" algn="ctr"/>
            <a:r>
              <a:rPr lang="en-US" sz="1400" b="0" i="0" dirty="0">
                <a:solidFill>
                  <a:schemeClr val="tx1"/>
                </a:solidFill>
              </a:rPr>
              <a:t>or other (n=419)</a:t>
            </a:r>
          </a:p>
          <a:p>
            <a:pPr lvl="0" algn="ctr"/>
            <a:endParaRPr lang="en-US" sz="1400" b="0" i="0" dirty="0">
              <a:solidFill>
                <a:schemeClr val="tx1"/>
              </a:solidFill>
            </a:endParaRPr>
          </a:p>
        </p:txBody>
      </p:sp>
      <p:grpSp>
        <p:nvGrpSpPr>
          <p:cNvPr id="54" name="Group 53">
            <a:extLst>
              <a:ext uri="{FF2B5EF4-FFF2-40B4-BE49-F238E27FC236}">
                <a16:creationId xmlns:a16="http://schemas.microsoft.com/office/drawing/2014/main" id="{E9504949-B266-F440-818A-74550CAB77BF}"/>
              </a:ext>
            </a:extLst>
          </p:cNvPr>
          <p:cNvGrpSpPr/>
          <p:nvPr/>
        </p:nvGrpSpPr>
        <p:grpSpPr>
          <a:xfrm>
            <a:off x="3859038" y="3810337"/>
            <a:ext cx="1425925" cy="233982"/>
            <a:chOff x="3731876" y="3879910"/>
            <a:chExt cx="1425925" cy="233982"/>
          </a:xfrm>
        </p:grpSpPr>
        <p:cxnSp>
          <p:nvCxnSpPr>
            <p:cNvPr id="21" name="Straight Arrow Connector 20">
              <a:extLst>
                <a:ext uri="{FF2B5EF4-FFF2-40B4-BE49-F238E27FC236}">
                  <a16:creationId xmlns:a16="http://schemas.microsoft.com/office/drawing/2014/main" id="{2B974E5F-5B31-F349-A160-A61F37F394F3}"/>
                </a:ext>
              </a:extLst>
            </p:cNvPr>
            <p:cNvCxnSpPr/>
            <p:nvPr/>
          </p:nvCxnSpPr>
          <p:spPr>
            <a:xfrm flipH="1">
              <a:off x="3731876" y="3879910"/>
              <a:ext cx="712694" cy="2339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5E22420-F307-5D4A-AEBA-83847F2DB2FB}"/>
                </a:ext>
              </a:extLst>
            </p:cNvPr>
            <p:cNvCxnSpPr/>
            <p:nvPr/>
          </p:nvCxnSpPr>
          <p:spPr>
            <a:xfrm>
              <a:off x="4444569" y="3879910"/>
              <a:ext cx="713232" cy="2339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F90A09A8-7E25-254B-9D21-5E2FF9A15546}"/>
              </a:ext>
            </a:extLst>
          </p:cNvPr>
          <p:cNvCxnSpPr/>
          <p:nvPr/>
        </p:nvCxnSpPr>
        <p:spPr>
          <a:xfrm>
            <a:off x="2762046" y="4782033"/>
            <a:ext cx="0" cy="27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52F179B-C8D7-454F-9BFD-83786744BA55}"/>
              </a:ext>
            </a:extLst>
          </p:cNvPr>
          <p:cNvCxnSpPr/>
          <p:nvPr/>
        </p:nvCxnSpPr>
        <p:spPr>
          <a:xfrm>
            <a:off x="6095167" y="4782033"/>
            <a:ext cx="0" cy="27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D3FD0BF-7561-4248-803F-0E0B89353EC5}"/>
              </a:ext>
            </a:extLst>
          </p:cNvPr>
          <p:cNvSpPr txBox="1"/>
          <p:nvPr/>
        </p:nvSpPr>
        <p:spPr>
          <a:xfrm>
            <a:off x="3535136" y="3133962"/>
            <a:ext cx="2073729" cy="646331"/>
          </a:xfrm>
          <a:prstGeom prst="rect">
            <a:avLst/>
          </a:prstGeom>
          <a:solidFill>
            <a:srgbClr val="FF0000"/>
          </a:solidFill>
          <a:ln>
            <a:solidFill>
              <a:schemeClr val="tx1"/>
            </a:solidFill>
          </a:ln>
        </p:spPr>
        <p:txBody>
          <a:bodyPr wrap="square" rtlCol="0" anchor="ctr" anchorCtr="0">
            <a:spAutoFit/>
          </a:bodyPr>
          <a:lstStyle/>
          <a:p>
            <a:pPr algn="ctr"/>
            <a:r>
              <a:rPr lang="en-US" b="0" i="0" dirty="0">
                <a:solidFill>
                  <a:schemeClr val="tx1"/>
                </a:solidFill>
              </a:rPr>
              <a:t>Randomized</a:t>
            </a:r>
          </a:p>
          <a:p>
            <a:pPr algn="ctr"/>
            <a:r>
              <a:rPr lang="en-US" b="0" i="0" dirty="0">
                <a:solidFill>
                  <a:schemeClr val="tx1"/>
                </a:solidFill>
              </a:rPr>
              <a:t>N=614 at 78 sites</a:t>
            </a:r>
          </a:p>
        </p:txBody>
      </p:sp>
      <p:sp>
        <p:nvSpPr>
          <p:cNvPr id="48" name="TextBox 47">
            <a:extLst>
              <a:ext uri="{FF2B5EF4-FFF2-40B4-BE49-F238E27FC236}">
                <a16:creationId xmlns:a16="http://schemas.microsoft.com/office/drawing/2014/main" id="{EBB7428E-401B-9247-B1B6-079051B4E5BA}"/>
              </a:ext>
            </a:extLst>
          </p:cNvPr>
          <p:cNvSpPr txBox="1"/>
          <p:nvPr/>
        </p:nvSpPr>
        <p:spPr>
          <a:xfrm>
            <a:off x="7029818" y="1481472"/>
            <a:ext cx="1231749" cy="646331"/>
          </a:xfrm>
          <a:prstGeom prst="rect">
            <a:avLst/>
          </a:prstGeom>
          <a:solidFill>
            <a:srgbClr val="520001"/>
          </a:solidFill>
          <a:ln>
            <a:solidFill>
              <a:schemeClr val="tx1"/>
            </a:solidFill>
          </a:ln>
        </p:spPr>
        <p:txBody>
          <a:bodyPr wrap="square" rtlCol="0" anchor="ctr" anchorCtr="0">
            <a:spAutoFit/>
          </a:bodyPr>
          <a:lstStyle/>
          <a:p>
            <a:pPr algn="ctr"/>
            <a:r>
              <a:rPr lang="en-US" b="0" i="0" dirty="0">
                <a:solidFill>
                  <a:schemeClr val="tx1"/>
                </a:solidFill>
              </a:rPr>
              <a:t>Ineligible</a:t>
            </a:r>
          </a:p>
          <a:p>
            <a:pPr algn="ctr"/>
            <a:r>
              <a:rPr lang="en-US" b="0" i="0" dirty="0">
                <a:solidFill>
                  <a:schemeClr val="tx1"/>
                </a:solidFill>
              </a:rPr>
              <a:t>N=911</a:t>
            </a:r>
          </a:p>
        </p:txBody>
      </p:sp>
      <p:cxnSp>
        <p:nvCxnSpPr>
          <p:cNvPr id="50" name="Straight Arrow Connector 49">
            <a:extLst>
              <a:ext uri="{FF2B5EF4-FFF2-40B4-BE49-F238E27FC236}">
                <a16:creationId xmlns:a16="http://schemas.microsoft.com/office/drawing/2014/main" id="{71E8EE08-F441-6340-807C-F5FC57E5C553}"/>
              </a:ext>
            </a:extLst>
          </p:cNvPr>
          <p:cNvCxnSpPr>
            <a:cxnSpLocks/>
          </p:cNvCxnSpPr>
          <p:nvPr/>
        </p:nvCxnSpPr>
        <p:spPr>
          <a:xfrm>
            <a:off x="4572000" y="2285302"/>
            <a:ext cx="1" cy="8486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BAF5CAD-83BD-094C-9988-C9D9101A8F97}"/>
              </a:ext>
            </a:extLst>
          </p:cNvPr>
          <p:cNvCxnSpPr>
            <a:cxnSpLocks/>
          </p:cNvCxnSpPr>
          <p:nvPr/>
        </p:nvCxnSpPr>
        <p:spPr>
          <a:xfrm>
            <a:off x="2521187" y="2858719"/>
            <a:ext cx="2042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2C67212-FA96-6C43-A683-0EE6FE30778D}"/>
              </a:ext>
            </a:extLst>
          </p:cNvPr>
          <p:cNvSpPr txBox="1"/>
          <p:nvPr/>
        </p:nvSpPr>
        <p:spPr>
          <a:xfrm>
            <a:off x="674914" y="2538012"/>
            <a:ext cx="1895321" cy="646331"/>
          </a:xfrm>
          <a:prstGeom prst="rect">
            <a:avLst/>
          </a:prstGeom>
          <a:solidFill>
            <a:srgbClr val="520001"/>
          </a:solidFill>
          <a:ln>
            <a:solidFill>
              <a:schemeClr val="tx1"/>
            </a:solidFill>
          </a:ln>
        </p:spPr>
        <p:txBody>
          <a:bodyPr wrap="square" rtlCol="0" anchor="ctr" anchorCtr="0">
            <a:spAutoFit/>
          </a:bodyPr>
          <a:lstStyle/>
          <a:p>
            <a:pPr algn="ctr"/>
            <a:r>
              <a:rPr lang="en-US" b="0" i="0" dirty="0">
                <a:solidFill>
                  <a:schemeClr val="tx1"/>
                </a:solidFill>
              </a:rPr>
              <a:t>Roll-in cases</a:t>
            </a:r>
          </a:p>
          <a:p>
            <a:pPr algn="ctr"/>
            <a:r>
              <a:rPr lang="en-US" b="0" i="0" dirty="0">
                <a:solidFill>
                  <a:schemeClr val="tx1"/>
                </a:solidFill>
              </a:rPr>
              <a:t>N=51 at 34 sites</a:t>
            </a:r>
          </a:p>
        </p:txBody>
      </p:sp>
      <p:sp>
        <p:nvSpPr>
          <p:cNvPr id="49" name="TextBox 48">
            <a:extLst>
              <a:ext uri="{FF2B5EF4-FFF2-40B4-BE49-F238E27FC236}">
                <a16:creationId xmlns:a16="http://schemas.microsoft.com/office/drawing/2014/main" id="{8176A5FC-DBD3-9F46-A060-60A5E746E393}"/>
              </a:ext>
            </a:extLst>
          </p:cNvPr>
          <p:cNvSpPr txBox="1"/>
          <p:nvPr/>
        </p:nvSpPr>
        <p:spPr>
          <a:xfrm>
            <a:off x="3342031" y="1966965"/>
            <a:ext cx="2459939" cy="646331"/>
          </a:xfrm>
          <a:prstGeom prst="rect">
            <a:avLst/>
          </a:prstGeom>
          <a:solidFill>
            <a:srgbClr val="461D66"/>
          </a:solidFill>
          <a:ln>
            <a:solidFill>
              <a:schemeClr val="tx1"/>
            </a:solidFill>
          </a:ln>
        </p:spPr>
        <p:txBody>
          <a:bodyPr wrap="square" rtlCol="0" anchor="ctr" anchorCtr="0">
            <a:spAutoFit/>
          </a:bodyPr>
          <a:lstStyle/>
          <a:p>
            <a:pPr algn="ctr"/>
            <a:r>
              <a:rPr lang="en-US" b="0" i="0" dirty="0">
                <a:solidFill>
                  <a:schemeClr val="tx1"/>
                </a:solidFill>
              </a:rPr>
              <a:t>Eligible for enrollment </a:t>
            </a:r>
          </a:p>
          <a:p>
            <a:pPr algn="ctr"/>
            <a:r>
              <a:rPr lang="en-US" b="0" i="0" dirty="0">
                <a:solidFill>
                  <a:schemeClr val="tx1"/>
                </a:solidFill>
              </a:rPr>
              <a:t>N=665</a:t>
            </a:r>
          </a:p>
        </p:txBody>
      </p:sp>
    </p:spTree>
    <p:extLst>
      <p:ext uri="{BB962C8B-B14F-4D97-AF65-F5344CB8AC3E}">
        <p14:creationId xmlns:p14="http://schemas.microsoft.com/office/powerpoint/2010/main" val="5452963"/>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85943"/>
            <a:ext cx="7769225" cy="566738"/>
          </a:xfrm>
        </p:spPr>
        <p:txBody>
          <a:bodyPr/>
          <a:lstStyle/>
          <a:p>
            <a:pPr eaLnBrk="1" hangingPunct="1">
              <a:buClr>
                <a:srgbClr val="FDE25E"/>
              </a:buClr>
            </a:pPr>
            <a:r>
              <a:rPr lang="en-US" sz="3200" dirty="0">
                <a:solidFill>
                  <a:srgbClr val="FFFFFF"/>
                </a:solidFill>
                <a:effectLst>
                  <a:outerShdw blurRad="38100" dist="38100" dir="2700000" algn="tl">
                    <a:srgbClr val="000000">
                      <a:alpha val="43137"/>
                    </a:srgbClr>
                  </a:outerShdw>
                </a:effectLst>
              </a:rPr>
              <a:t>MitraClip Procedure (n=302)</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684F6EFE-CC79-0245-A746-BE8B3267F4CF}"/>
              </a:ext>
            </a:extLst>
          </p:cNvPr>
          <p:cNvGraphicFramePr>
            <a:graphicFrameLocks noGrp="1"/>
          </p:cNvGraphicFramePr>
          <p:nvPr/>
        </p:nvGraphicFramePr>
        <p:xfrm>
          <a:off x="218661" y="737265"/>
          <a:ext cx="6460435" cy="4287971"/>
        </p:xfrm>
        <a:graphic>
          <a:graphicData uri="http://schemas.openxmlformats.org/drawingml/2006/table">
            <a:tbl>
              <a:tblPr firstRow="1" firstCol="1" bandRow="1">
                <a:tableStyleId>{5C22544A-7EE6-4342-B048-85BDC9FD1C3A}</a:tableStyleId>
              </a:tblPr>
              <a:tblGrid>
                <a:gridCol w="4412974">
                  <a:extLst>
                    <a:ext uri="{9D8B030D-6E8A-4147-A177-3AD203B41FA5}">
                      <a16:colId xmlns:a16="http://schemas.microsoft.com/office/drawing/2014/main" val="806621320"/>
                    </a:ext>
                  </a:extLst>
                </a:gridCol>
                <a:gridCol w="2047461">
                  <a:extLst>
                    <a:ext uri="{9D8B030D-6E8A-4147-A177-3AD203B41FA5}">
                      <a16:colId xmlns:a16="http://schemas.microsoft.com/office/drawing/2014/main" val="2977222781"/>
                    </a:ext>
                  </a:extLst>
                </a:gridCol>
              </a:tblGrid>
              <a:tr h="285340">
                <a:tc>
                  <a:txBody>
                    <a:bodyPr/>
                    <a:lstStyle/>
                    <a:p>
                      <a:pPr marL="0" marR="0">
                        <a:lnSpc>
                          <a:spcPct val="150000"/>
                        </a:lnSpc>
                        <a:spcBef>
                          <a:spcPts val="600"/>
                        </a:spcBef>
                        <a:spcAft>
                          <a:spcPts val="0"/>
                        </a:spcAft>
                      </a:pPr>
                      <a:r>
                        <a:rPr lang="en-US" sz="1600" b="0" dirty="0">
                          <a:solidFill>
                            <a:schemeClr val="tx1"/>
                          </a:solidFill>
                          <a:effectLst/>
                        </a:rPr>
                        <a:t>MitraClip procedure attempted</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060"/>
                    </a:solidFill>
                  </a:tcPr>
                </a:tc>
                <a:tc>
                  <a:txBody>
                    <a:bodyPr/>
                    <a:lstStyle/>
                    <a:p>
                      <a:pPr marL="0" marR="0" algn="ctr">
                        <a:lnSpc>
                          <a:spcPct val="150000"/>
                        </a:lnSpc>
                        <a:spcBef>
                          <a:spcPts val="600"/>
                        </a:spcBef>
                        <a:spcAft>
                          <a:spcPts val="0"/>
                        </a:spcAft>
                      </a:pPr>
                      <a:r>
                        <a:rPr lang="en-US" sz="1600" b="0" dirty="0">
                          <a:solidFill>
                            <a:schemeClr val="tx1"/>
                          </a:solidFill>
                          <a:effectLst/>
                        </a:rPr>
                        <a:t>293/302 (97.0%)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826411025"/>
                  </a:ext>
                </a:extLst>
              </a:tr>
              <a:tr h="285340">
                <a:tc>
                  <a:txBody>
                    <a:bodyPr/>
                    <a:lstStyle/>
                    <a:p>
                      <a:pPr marL="0" marR="0">
                        <a:lnSpc>
                          <a:spcPct val="150000"/>
                        </a:lnSpc>
                        <a:spcBef>
                          <a:spcPts val="600"/>
                        </a:spcBef>
                        <a:spcAft>
                          <a:spcPts val="0"/>
                        </a:spcAft>
                      </a:pPr>
                      <a:r>
                        <a:rPr lang="en-US" sz="1600" b="0" dirty="0">
                          <a:solidFill>
                            <a:schemeClr val="tx1"/>
                          </a:solidFill>
                          <a:effectLst/>
                        </a:rPr>
                        <a:t>Clip implanted (MitraClip procedure attempted)</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50000"/>
                        </a:lnSpc>
                        <a:spcBef>
                          <a:spcPts val="600"/>
                        </a:spcBef>
                        <a:spcAft>
                          <a:spcPts val="0"/>
                        </a:spcAft>
                      </a:pPr>
                      <a:r>
                        <a:rPr lang="en-US" sz="1600" b="0" dirty="0">
                          <a:solidFill>
                            <a:schemeClr val="tx1"/>
                          </a:solidFill>
                          <a:effectLst/>
                        </a:rPr>
                        <a:t>287/293 (98.0%)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254588406"/>
                  </a:ext>
                </a:extLst>
              </a:tr>
              <a:tr h="285340">
                <a:tc>
                  <a:txBody>
                    <a:bodyPr/>
                    <a:lstStyle/>
                    <a:p>
                      <a:pPr marL="0" marR="0">
                        <a:lnSpc>
                          <a:spcPct val="150000"/>
                        </a:lnSpc>
                        <a:spcBef>
                          <a:spcPts val="600"/>
                        </a:spcBef>
                        <a:spcAft>
                          <a:spcPts val="0"/>
                        </a:spcAft>
                      </a:pPr>
                      <a:r>
                        <a:rPr lang="en-US" sz="1600" b="0" dirty="0">
                          <a:solidFill>
                            <a:schemeClr val="tx1"/>
                          </a:solidFill>
                          <a:effectLst/>
                        </a:rPr>
                        <a:t>Clip implanted (all patients)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50000"/>
                        </a:lnSpc>
                        <a:spcBef>
                          <a:spcPts val="600"/>
                        </a:spcBef>
                        <a:spcAft>
                          <a:spcPts val="0"/>
                        </a:spcAft>
                      </a:pPr>
                      <a:r>
                        <a:rPr lang="en-US" sz="1600" b="0" dirty="0">
                          <a:solidFill>
                            <a:schemeClr val="tx1"/>
                          </a:solidFill>
                          <a:effectLst/>
                        </a:rPr>
                        <a:t>287/302 (95.0%)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107640530"/>
                  </a:ext>
                </a:extLst>
              </a:tr>
              <a:tr h="285340">
                <a:tc>
                  <a:txBody>
                    <a:bodyPr/>
                    <a:lstStyle/>
                    <a:p>
                      <a:pPr marL="0" marR="0">
                        <a:lnSpc>
                          <a:spcPct val="150000"/>
                        </a:lnSpc>
                        <a:spcBef>
                          <a:spcPts val="600"/>
                        </a:spcBef>
                        <a:spcAft>
                          <a:spcPts val="0"/>
                        </a:spcAft>
                      </a:pPr>
                      <a:r>
                        <a:rPr lang="en-US" sz="1600" b="0" dirty="0">
                          <a:solidFill>
                            <a:schemeClr val="tx1"/>
                          </a:solidFill>
                          <a:effectLst/>
                        </a:rPr>
                        <a:t>Mean # of clips implanted</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50000"/>
                        </a:lnSpc>
                        <a:spcBef>
                          <a:spcPts val="600"/>
                        </a:spcBef>
                        <a:spcAft>
                          <a:spcPts val="0"/>
                        </a:spcAft>
                      </a:pPr>
                      <a:r>
                        <a:rPr lang="en-US" sz="1600" b="0" dirty="0">
                          <a:solidFill>
                            <a:schemeClr val="tx1"/>
                          </a:solidFill>
                          <a:effectLst/>
                        </a:rPr>
                        <a:t>1.7 </a:t>
                      </a:r>
                      <a:r>
                        <a:rPr lang="en-US" sz="1600" b="0" dirty="0">
                          <a:solidFill>
                            <a:schemeClr val="tx1"/>
                          </a:solidFill>
                          <a:effectLst/>
                          <a:sym typeface="Symbol" pitchFamily="2" charset="2"/>
                        </a:rPr>
                        <a:t></a:t>
                      </a:r>
                      <a:r>
                        <a:rPr lang="en-US" sz="1600" b="0" dirty="0">
                          <a:solidFill>
                            <a:schemeClr val="tx1"/>
                          </a:solidFill>
                          <a:effectLst/>
                        </a:rPr>
                        <a:t> 0.7 (n=293)</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674822990"/>
                  </a:ext>
                </a:extLst>
              </a:tr>
              <a:tr h="285340">
                <a:tc>
                  <a:txBody>
                    <a:bodyPr/>
                    <a:lstStyle/>
                    <a:p>
                      <a:pPr marL="0" marR="0">
                        <a:lnSpc>
                          <a:spcPct val="150000"/>
                        </a:lnSpc>
                        <a:spcBef>
                          <a:spcPts val="600"/>
                        </a:spcBef>
                        <a:spcAft>
                          <a:spcPts val="0"/>
                        </a:spcAft>
                      </a:pPr>
                      <a:r>
                        <a:rPr lang="en-US" sz="1600" b="0" dirty="0">
                          <a:solidFill>
                            <a:schemeClr val="tx1"/>
                          </a:solidFill>
                          <a:effectLst/>
                        </a:rPr>
                        <a:t>   - 0 clips implanted</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50000"/>
                        </a:lnSpc>
                        <a:spcBef>
                          <a:spcPts val="600"/>
                        </a:spcBef>
                        <a:spcAft>
                          <a:spcPts val="0"/>
                        </a:spcAft>
                      </a:pPr>
                      <a:r>
                        <a:rPr lang="en-US" sz="1600" b="0" dirty="0">
                          <a:solidFill>
                            <a:schemeClr val="tx1"/>
                          </a:solidFill>
                          <a:effectLst/>
                        </a:rPr>
                        <a:t>6 (2.0%)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37852901"/>
                  </a:ext>
                </a:extLst>
              </a:tr>
              <a:tr h="285340">
                <a:tc>
                  <a:txBody>
                    <a:bodyPr/>
                    <a:lstStyle/>
                    <a:p>
                      <a:pPr marL="0" marR="0">
                        <a:lnSpc>
                          <a:spcPct val="150000"/>
                        </a:lnSpc>
                        <a:spcBef>
                          <a:spcPts val="600"/>
                        </a:spcBef>
                        <a:spcAft>
                          <a:spcPts val="0"/>
                        </a:spcAft>
                      </a:pPr>
                      <a:r>
                        <a:rPr lang="en-US" sz="1600" b="0" dirty="0">
                          <a:solidFill>
                            <a:schemeClr val="tx1"/>
                          </a:solidFill>
                          <a:effectLst/>
                        </a:rPr>
                        <a:t>   - 1 clip implanted</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50000"/>
                        </a:lnSpc>
                        <a:spcBef>
                          <a:spcPts val="600"/>
                        </a:spcBef>
                        <a:spcAft>
                          <a:spcPts val="0"/>
                        </a:spcAft>
                      </a:pPr>
                      <a:r>
                        <a:rPr lang="en-US" sz="1600" b="0" dirty="0">
                          <a:solidFill>
                            <a:schemeClr val="tx1"/>
                          </a:solidFill>
                          <a:effectLst/>
                        </a:rPr>
                        <a:t>106 (36.2%)</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549224495"/>
                  </a:ext>
                </a:extLst>
              </a:tr>
              <a:tr h="285340">
                <a:tc>
                  <a:txBody>
                    <a:bodyPr/>
                    <a:lstStyle/>
                    <a:p>
                      <a:pPr marL="0" marR="0">
                        <a:lnSpc>
                          <a:spcPct val="150000"/>
                        </a:lnSpc>
                        <a:spcBef>
                          <a:spcPts val="600"/>
                        </a:spcBef>
                        <a:spcAft>
                          <a:spcPts val="0"/>
                        </a:spcAft>
                      </a:pPr>
                      <a:r>
                        <a:rPr lang="en-US" sz="1600" b="0" dirty="0">
                          <a:solidFill>
                            <a:schemeClr val="tx1"/>
                          </a:solidFill>
                          <a:effectLst/>
                        </a:rPr>
                        <a:t>   - 2 clips implanted</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50000"/>
                        </a:lnSpc>
                        <a:spcBef>
                          <a:spcPts val="600"/>
                        </a:spcBef>
                        <a:spcAft>
                          <a:spcPts val="0"/>
                        </a:spcAft>
                      </a:pPr>
                      <a:r>
                        <a:rPr lang="en-US" sz="1600" b="0" dirty="0">
                          <a:solidFill>
                            <a:schemeClr val="tx1"/>
                          </a:solidFill>
                          <a:effectLst/>
                        </a:rPr>
                        <a:t>157 (53.6%)</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28332210"/>
                  </a:ext>
                </a:extLst>
              </a:tr>
              <a:tr h="285340">
                <a:tc>
                  <a:txBody>
                    <a:bodyPr/>
                    <a:lstStyle/>
                    <a:p>
                      <a:pPr marL="0" marR="0">
                        <a:lnSpc>
                          <a:spcPct val="150000"/>
                        </a:lnSpc>
                        <a:spcBef>
                          <a:spcPts val="600"/>
                        </a:spcBef>
                        <a:spcAft>
                          <a:spcPts val="0"/>
                        </a:spcAft>
                      </a:pPr>
                      <a:r>
                        <a:rPr lang="en-US" sz="1600" b="0" dirty="0">
                          <a:solidFill>
                            <a:schemeClr val="tx1"/>
                          </a:solidFill>
                          <a:effectLst/>
                        </a:rPr>
                        <a:t>   - 3 clips implanted</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50000"/>
                        </a:lnSpc>
                        <a:spcBef>
                          <a:spcPts val="600"/>
                        </a:spcBef>
                        <a:spcAft>
                          <a:spcPts val="0"/>
                        </a:spcAft>
                      </a:pPr>
                      <a:r>
                        <a:rPr lang="en-US" sz="1600" b="0" dirty="0">
                          <a:solidFill>
                            <a:schemeClr val="tx1"/>
                          </a:solidFill>
                          <a:effectLst/>
                        </a:rPr>
                        <a:t>23 (7.9%)</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544682656"/>
                  </a:ext>
                </a:extLst>
              </a:tr>
              <a:tr h="285340">
                <a:tc>
                  <a:txBody>
                    <a:bodyPr/>
                    <a:lstStyle/>
                    <a:p>
                      <a:pPr marL="0" marR="0">
                        <a:lnSpc>
                          <a:spcPct val="150000"/>
                        </a:lnSpc>
                        <a:spcBef>
                          <a:spcPts val="600"/>
                        </a:spcBef>
                        <a:spcAft>
                          <a:spcPts val="0"/>
                        </a:spcAft>
                      </a:pPr>
                      <a:r>
                        <a:rPr lang="en-US" sz="1600" b="0" dirty="0">
                          <a:solidFill>
                            <a:schemeClr val="tx1"/>
                          </a:solidFill>
                          <a:effectLst/>
                        </a:rPr>
                        <a:t>   - 4 clips implanted</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50000"/>
                        </a:lnSpc>
                        <a:spcBef>
                          <a:spcPts val="600"/>
                        </a:spcBef>
                        <a:spcAft>
                          <a:spcPts val="0"/>
                        </a:spcAft>
                      </a:pPr>
                      <a:r>
                        <a:rPr lang="en-US" sz="1600" b="0" dirty="0">
                          <a:solidFill>
                            <a:schemeClr val="tx1"/>
                          </a:solidFill>
                          <a:effectLst/>
                        </a:rPr>
                        <a:t>1 (0.3%)</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697175163"/>
                  </a:ext>
                </a:extLst>
              </a:tr>
              <a:tr h="285340">
                <a:tc>
                  <a:txBody>
                    <a:bodyPr/>
                    <a:lstStyle/>
                    <a:p>
                      <a:pPr marL="0" marR="0">
                        <a:lnSpc>
                          <a:spcPct val="150000"/>
                        </a:lnSpc>
                        <a:spcBef>
                          <a:spcPts val="600"/>
                        </a:spcBef>
                        <a:spcAft>
                          <a:spcPts val="0"/>
                        </a:spcAft>
                      </a:pPr>
                      <a:r>
                        <a:rPr lang="en-US" sz="1600" b="0" dirty="0">
                          <a:solidFill>
                            <a:schemeClr val="tx1"/>
                          </a:solidFill>
                          <a:effectLst/>
                        </a:rPr>
                        <a:t>Procedure duration (mins)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50000"/>
                        </a:lnSpc>
                        <a:spcBef>
                          <a:spcPts val="600"/>
                        </a:spcBef>
                        <a:spcAft>
                          <a:spcPts val="0"/>
                        </a:spcAft>
                      </a:pPr>
                      <a:r>
                        <a:rPr lang="en-US" sz="1600" b="0" dirty="0">
                          <a:solidFill>
                            <a:schemeClr val="tx1"/>
                          </a:solidFill>
                          <a:effectLst/>
                        </a:rPr>
                        <a:t>162.9 </a:t>
                      </a:r>
                      <a:r>
                        <a:rPr lang="en-US" sz="1600" b="0" dirty="0">
                          <a:solidFill>
                            <a:schemeClr val="tx1"/>
                          </a:solidFill>
                          <a:effectLst/>
                          <a:sym typeface="Symbol" pitchFamily="2" charset="2"/>
                        </a:rPr>
                        <a:t></a:t>
                      </a:r>
                      <a:r>
                        <a:rPr lang="en-US" sz="1600" b="0" dirty="0">
                          <a:solidFill>
                            <a:schemeClr val="tx1"/>
                          </a:solidFill>
                          <a:effectLst/>
                        </a:rPr>
                        <a:t> 118.1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129825134"/>
                  </a:ext>
                </a:extLst>
              </a:tr>
              <a:tr h="285340">
                <a:tc>
                  <a:txBody>
                    <a:bodyPr/>
                    <a:lstStyle/>
                    <a:p>
                      <a:pPr marL="0" marR="0">
                        <a:lnSpc>
                          <a:spcPct val="150000"/>
                        </a:lnSpc>
                        <a:spcBef>
                          <a:spcPts val="600"/>
                        </a:spcBef>
                        <a:spcAft>
                          <a:spcPts val="0"/>
                        </a:spcAft>
                      </a:pPr>
                      <a:r>
                        <a:rPr lang="en-US" sz="1600" b="0" dirty="0">
                          <a:solidFill>
                            <a:schemeClr val="tx1"/>
                          </a:solidFill>
                          <a:effectLst/>
                        </a:rPr>
                        <a:t>   - Device procedure time (mins)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50000"/>
                        </a:lnSpc>
                        <a:spcBef>
                          <a:spcPts val="600"/>
                        </a:spcBef>
                        <a:spcAft>
                          <a:spcPts val="0"/>
                        </a:spcAft>
                      </a:pPr>
                      <a:r>
                        <a:rPr lang="en-US" sz="1600" b="0" dirty="0">
                          <a:solidFill>
                            <a:schemeClr val="tx1"/>
                          </a:solidFill>
                          <a:effectLst/>
                        </a:rPr>
                        <a:t>118.9 </a:t>
                      </a:r>
                      <a:r>
                        <a:rPr lang="en-US" sz="1600" b="0" dirty="0">
                          <a:solidFill>
                            <a:schemeClr val="tx1"/>
                          </a:solidFill>
                          <a:effectLst/>
                          <a:sym typeface="Symbol" pitchFamily="2" charset="2"/>
                        </a:rPr>
                        <a:t></a:t>
                      </a:r>
                      <a:r>
                        <a:rPr lang="en-US" sz="1600" b="0" dirty="0">
                          <a:solidFill>
                            <a:schemeClr val="tx1"/>
                          </a:solidFill>
                          <a:effectLst/>
                        </a:rPr>
                        <a:t> 63.5</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215931965"/>
                  </a:ext>
                </a:extLst>
              </a:tr>
              <a:tr h="285340">
                <a:tc>
                  <a:txBody>
                    <a:bodyPr/>
                    <a:lstStyle/>
                    <a:p>
                      <a:pPr marL="0" marR="0">
                        <a:lnSpc>
                          <a:spcPct val="150000"/>
                        </a:lnSpc>
                        <a:spcBef>
                          <a:spcPts val="600"/>
                        </a:spcBef>
                        <a:spcAft>
                          <a:spcPts val="0"/>
                        </a:spcAft>
                      </a:pPr>
                      <a:r>
                        <a:rPr lang="en-US" sz="1600" b="0" dirty="0">
                          <a:solidFill>
                            <a:schemeClr val="tx1"/>
                          </a:solidFill>
                          <a:effectLst/>
                        </a:rPr>
                        <a:t>   - Device time (mins)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marL="0" marR="0" algn="ctr">
                        <a:lnSpc>
                          <a:spcPct val="150000"/>
                        </a:lnSpc>
                        <a:spcBef>
                          <a:spcPts val="600"/>
                        </a:spcBef>
                        <a:spcAft>
                          <a:spcPts val="0"/>
                        </a:spcAft>
                      </a:pPr>
                      <a:r>
                        <a:rPr lang="en-US" sz="1600" b="0" dirty="0">
                          <a:solidFill>
                            <a:schemeClr val="tx1"/>
                          </a:solidFill>
                          <a:effectLst/>
                        </a:rPr>
                        <a:t>82.7 </a:t>
                      </a:r>
                      <a:r>
                        <a:rPr lang="en-US" sz="1600" b="0" dirty="0">
                          <a:solidFill>
                            <a:schemeClr val="tx1"/>
                          </a:solidFill>
                          <a:effectLst/>
                          <a:sym typeface="Symbol" pitchFamily="2" charset="2"/>
                        </a:rPr>
                        <a:t></a:t>
                      </a:r>
                      <a:r>
                        <a:rPr lang="en-US" sz="1600" b="0" dirty="0">
                          <a:solidFill>
                            <a:schemeClr val="tx1"/>
                          </a:solidFill>
                          <a:effectLst/>
                        </a:rPr>
                        <a:t> 80.8</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082577809"/>
                  </a:ext>
                </a:extLst>
              </a:tr>
              <a:tr h="301328">
                <a:tc>
                  <a:txBody>
                    <a:bodyPr/>
                    <a:lstStyle/>
                    <a:p>
                      <a:pPr marL="0" marR="0">
                        <a:lnSpc>
                          <a:spcPct val="150000"/>
                        </a:lnSpc>
                        <a:spcBef>
                          <a:spcPts val="600"/>
                        </a:spcBef>
                        <a:spcAft>
                          <a:spcPts val="0"/>
                        </a:spcAft>
                      </a:pPr>
                      <a:r>
                        <a:rPr lang="en-US" sz="1600" b="0" dirty="0">
                          <a:solidFill>
                            <a:schemeClr val="tx1"/>
                          </a:solidFill>
                          <a:effectLst/>
                        </a:rPr>
                        <a:t>   - Fluoroscopy time (mins)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68580" marT="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gn="ctr">
                        <a:lnSpc>
                          <a:spcPct val="150000"/>
                        </a:lnSpc>
                        <a:spcBef>
                          <a:spcPts val="600"/>
                        </a:spcBef>
                        <a:spcAft>
                          <a:spcPts val="0"/>
                        </a:spcAft>
                      </a:pPr>
                      <a:r>
                        <a:rPr lang="en-US" sz="1600" b="0" dirty="0">
                          <a:solidFill>
                            <a:schemeClr val="tx1"/>
                          </a:solidFill>
                          <a:effectLst/>
                        </a:rPr>
                        <a:t>33.9 </a:t>
                      </a:r>
                      <a:r>
                        <a:rPr lang="en-US" sz="1600" b="0" dirty="0">
                          <a:solidFill>
                            <a:schemeClr val="tx1"/>
                          </a:solidFill>
                          <a:effectLst/>
                          <a:sym typeface="Symbol" pitchFamily="2" charset="2"/>
                        </a:rPr>
                        <a:t></a:t>
                      </a:r>
                      <a:r>
                        <a:rPr lang="en-US" sz="1600" b="0" dirty="0">
                          <a:solidFill>
                            <a:schemeClr val="tx1"/>
                          </a:solidFill>
                          <a:effectLst/>
                        </a:rPr>
                        <a:t> 23.2</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937896521"/>
                  </a:ext>
                </a:extLst>
              </a:tr>
            </a:tbl>
          </a:graphicData>
        </a:graphic>
      </p:graphicFrame>
      <p:sp>
        <p:nvSpPr>
          <p:cNvPr id="3" name="TextBox 2">
            <a:extLst>
              <a:ext uri="{FF2B5EF4-FFF2-40B4-BE49-F238E27FC236}">
                <a16:creationId xmlns:a16="http://schemas.microsoft.com/office/drawing/2014/main" id="{F5704BE1-A210-EA4D-9724-A1C87207B408}"/>
              </a:ext>
            </a:extLst>
          </p:cNvPr>
          <p:cNvSpPr txBox="1"/>
          <p:nvPr/>
        </p:nvSpPr>
        <p:spPr>
          <a:xfrm>
            <a:off x="6894442" y="730526"/>
            <a:ext cx="2044149" cy="646331"/>
          </a:xfrm>
          <a:prstGeom prst="rect">
            <a:avLst/>
          </a:prstGeom>
          <a:noFill/>
        </p:spPr>
        <p:txBody>
          <a:bodyPr wrap="none" rtlCol="0">
            <a:spAutoFit/>
          </a:bodyPr>
          <a:lstStyle/>
          <a:p>
            <a:pPr algn="ctr"/>
            <a:r>
              <a:rPr lang="en-US" i="0" dirty="0">
                <a:solidFill>
                  <a:srgbClr val="FDE25E"/>
                </a:solidFill>
              </a:rPr>
              <a:t>TTE at discharge</a:t>
            </a:r>
          </a:p>
          <a:p>
            <a:pPr algn="ctr"/>
            <a:r>
              <a:rPr lang="en-US" i="0" dirty="0">
                <a:solidFill>
                  <a:schemeClr val="tx1"/>
                </a:solidFill>
              </a:rPr>
              <a:t>(n=260)</a:t>
            </a:r>
          </a:p>
        </p:txBody>
      </p:sp>
      <p:graphicFrame>
        <p:nvGraphicFramePr>
          <p:cNvPr id="4" name="Chart 3">
            <a:extLst>
              <a:ext uri="{FF2B5EF4-FFF2-40B4-BE49-F238E27FC236}">
                <a16:creationId xmlns:a16="http://schemas.microsoft.com/office/drawing/2014/main" id="{100E84DB-2F57-D14E-BD0C-9AC1C99245A6}"/>
              </a:ext>
            </a:extLst>
          </p:cNvPr>
          <p:cNvGraphicFramePr/>
          <p:nvPr/>
        </p:nvGraphicFramePr>
        <p:xfrm>
          <a:off x="6788425" y="1260337"/>
          <a:ext cx="2256183" cy="38533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4299935"/>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76003"/>
            <a:ext cx="7769225" cy="566738"/>
          </a:xfrm>
        </p:spPr>
        <p:txBody>
          <a:bodyPr/>
          <a:lstStyle/>
          <a:p>
            <a:pPr eaLnBrk="1" hangingPunct="1">
              <a:buClr>
                <a:srgbClr val="FDE25E"/>
              </a:buClr>
            </a:pPr>
            <a:r>
              <a:rPr lang="en-US" sz="3200" dirty="0">
                <a:solidFill>
                  <a:srgbClr val="FFFFFF"/>
                </a:solidFill>
                <a:effectLst>
                  <a:outerShdw blurRad="38100" dist="38100" dir="2700000" algn="tl">
                    <a:srgbClr val="000000">
                      <a:alpha val="43137"/>
                    </a:srgbClr>
                  </a:outerShdw>
                </a:effectLst>
              </a:rPr>
              <a:t>Medication Use at Baseline</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E4699FA0-9238-AE4F-9E68-393DD593ED65}"/>
              </a:ext>
            </a:extLst>
          </p:cNvPr>
          <p:cNvGraphicFramePr>
            <a:graphicFrameLocks noGrp="1"/>
          </p:cNvGraphicFramePr>
          <p:nvPr/>
        </p:nvGraphicFramePr>
        <p:xfrm>
          <a:off x="796193" y="704797"/>
          <a:ext cx="7551615" cy="4304522"/>
        </p:xfrm>
        <a:graphic>
          <a:graphicData uri="http://schemas.openxmlformats.org/drawingml/2006/table">
            <a:tbl>
              <a:tblPr firstRow="1" firstCol="1" lastRow="1" lastCol="1" bandRow="1" bandCol="1">
                <a:tableStyleId>{5C22544A-7EE6-4342-B048-85BDC9FD1C3A}</a:tableStyleId>
              </a:tblPr>
              <a:tblGrid>
                <a:gridCol w="4059897">
                  <a:extLst>
                    <a:ext uri="{9D8B030D-6E8A-4147-A177-3AD203B41FA5}">
                      <a16:colId xmlns:a16="http://schemas.microsoft.com/office/drawing/2014/main" val="4146536830"/>
                    </a:ext>
                  </a:extLst>
                </a:gridCol>
                <a:gridCol w="1973131">
                  <a:extLst>
                    <a:ext uri="{9D8B030D-6E8A-4147-A177-3AD203B41FA5}">
                      <a16:colId xmlns:a16="http://schemas.microsoft.com/office/drawing/2014/main" val="3771090741"/>
                    </a:ext>
                  </a:extLst>
                </a:gridCol>
                <a:gridCol w="1518587">
                  <a:extLst>
                    <a:ext uri="{9D8B030D-6E8A-4147-A177-3AD203B41FA5}">
                      <a16:colId xmlns:a16="http://schemas.microsoft.com/office/drawing/2014/main" val="2524053288"/>
                    </a:ext>
                  </a:extLst>
                </a:gridCol>
              </a:tblGrid>
              <a:tr h="717422">
                <a:tc>
                  <a:txBody>
                    <a:bodyPr/>
                    <a:lstStyle/>
                    <a:p>
                      <a:pPr marL="0" marR="0">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 </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2533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rgbClr val="FDE25E"/>
                          </a:solidFill>
                          <a:effectLst/>
                          <a:latin typeface="Arial" panose="020B0604020202020204" pitchFamily="34" charset="0"/>
                          <a:cs typeface="Arial" panose="020B0604020202020204" pitchFamily="34" charset="0"/>
                        </a:rPr>
                        <a:t>MitraClip + GDMT (n=302)</a:t>
                      </a:r>
                      <a:endParaRPr lang="en-US" sz="1800" b="0" i="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rgbClr val="FDE25E"/>
                          </a:solidFill>
                          <a:effectLst/>
                          <a:latin typeface="Arial" panose="020B0604020202020204" pitchFamily="34" charset="0"/>
                          <a:cs typeface="Arial" panose="020B0604020202020204" pitchFamily="34" charset="0"/>
                        </a:rPr>
                        <a:t>GDMT alone (n=312) </a:t>
                      </a:r>
                      <a:endParaRPr lang="en-US" sz="1800" b="0" i="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2097618"/>
                  </a:ext>
                </a:extLst>
              </a:tr>
              <a:tr h="358710">
                <a:tc>
                  <a:txBody>
                    <a:bodyPr/>
                    <a:lstStyle/>
                    <a:p>
                      <a:pPr marL="0" marR="0">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Beta-blocker</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2533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91.1%</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89.7%</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7812968"/>
                  </a:ext>
                </a:extLst>
              </a:tr>
              <a:tr h="358710">
                <a:tc>
                  <a:txBody>
                    <a:bodyPr/>
                    <a:lstStyle/>
                    <a:p>
                      <a:pPr marL="0" marR="0">
                        <a:lnSpc>
                          <a:spcPct val="100000"/>
                        </a:lnSpc>
                        <a:spcBef>
                          <a:spcPts val="0"/>
                        </a:spcBef>
                        <a:spcAft>
                          <a:spcPts val="0"/>
                        </a:spcAft>
                        <a:tabLst>
                          <a:tab pos="171450" algn="l"/>
                        </a:tabLst>
                      </a:pPr>
                      <a:r>
                        <a:rPr lang="en-US" sz="1800" b="0" i="0">
                          <a:solidFill>
                            <a:schemeClr val="tx1"/>
                          </a:solidFill>
                          <a:effectLst/>
                          <a:latin typeface="Arial" panose="020B0604020202020204" pitchFamily="34" charset="0"/>
                          <a:cs typeface="Arial" panose="020B0604020202020204" pitchFamily="34" charset="0"/>
                        </a:rPr>
                        <a:t>ACEI, ARB or ARNI</a:t>
                      </a:r>
                      <a:endParaRPr lang="en-US" sz="1800" b="0" i="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253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71.5% </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62.8%</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0467241"/>
                  </a:ext>
                </a:extLst>
              </a:tr>
              <a:tr h="358710">
                <a:tc>
                  <a:txBody>
                    <a:bodyPr/>
                    <a:lstStyle/>
                    <a:p>
                      <a:pPr marL="0" marR="0">
                        <a:lnSpc>
                          <a:spcPct val="100000"/>
                        </a:lnSpc>
                        <a:spcBef>
                          <a:spcPts val="0"/>
                        </a:spcBef>
                        <a:spcAft>
                          <a:spcPts val="0"/>
                        </a:spcAft>
                        <a:tabLst>
                          <a:tab pos="171450" algn="l"/>
                        </a:tabLst>
                      </a:pPr>
                      <a:r>
                        <a:rPr lang="en-US" sz="1800" b="0" i="0" dirty="0">
                          <a:solidFill>
                            <a:schemeClr val="tx1"/>
                          </a:solidFill>
                          <a:effectLst/>
                          <a:latin typeface="Arial" panose="020B0604020202020204" pitchFamily="34" charset="0"/>
                          <a:cs typeface="Arial" panose="020B0604020202020204" pitchFamily="34" charset="0"/>
                        </a:rPr>
                        <a:t>Mineralocorticoid receptor antagonist</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253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50.7% </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50.0%</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7423888"/>
                  </a:ext>
                </a:extLst>
              </a:tr>
              <a:tr h="358710">
                <a:tc>
                  <a:txBody>
                    <a:bodyPr/>
                    <a:lstStyle/>
                    <a:p>
                      <a:pPr marL="0" marR="0">
                        <a:lnSpc>
                          <a:spcPct val="100000"/>
                        </a:lnSpc>
                        <a:spcBef>
                          <a:spcPts val="0"/>
                        </a:spcBef>
                        <a:spcAft>
                          <a:spcPts val="0"/>
                        </a:spcAft>
                        <a:tabLst>
                          <a:tab pos="171450" algn="l"/>
                        </a:tabLst>
                      </a:pPr>
                      <a:r>
                        <a:rPr lang="en-US" sz="1800" b="0" i="0" dirty="0">
                          <a:solidFill>
                            <a:schemeClr val="tx1"/>
                          </a:solidFill>
                          <a:effectLst/>
                          <a:latin typeface="Arial" panose="020B0604020202020204" pitchFamily="34" charset="0"/>
                          <a:cs typeface="Arial" panose="020B0604020202020204" pitchFamily="34" charset="0"/>
                        </a:rPr>
                        <a:t>Nitrates</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253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6.3%</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8.0%</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4620895"/>
                  </a:ext>
                </a:extLst>
              </a:tr>
              <a:tr h="358710">
                <a:tc>
                  <a:txBody>
                    <a:bodyPr/>
                    <a:lstStyle/>
                    <a:p>
                      <a:pPr marL="0" marR="0">
                        <a:lnSpc>
                          <a:spcPct val="100000"/>
                        </a:lnSpc>
                        <a:spcBef>
                          <a:spcPts val="0"/>
                        </a:spcBef>
                        <a:spcAft>
                          <a:spcPts val="0"/>
                        </a:spcAft>
                        <a:tabLst>
                          <a:tab pos="171450" algn="l"/>
                        </a:tabLst>
                      </a:pPr>
                      <a:r>
                        <a:rPr lang="en-US" sz="1800" b="0" i="0" dirty="0">
                          <a:solidFill>
                            <a:schemeClr val="tx1"/>
                          </a:solidFill>
                          <a:effectLst/>
                          <a:latin typeface="Arial" panose="020B0604020202020204" pitchFamily="34" charset="0"/>
                          <a:cs typeface="Arial" panose="020B0604020202020204" pitchFamily="34" charset="0"/>
                        </a:rPr>
                        <a:t>Hydralazine</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253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16.9%</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17.6%</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9068181"/>
                  </a:ext>
                </a:extLst>
              </a:tr>
              <a:tr h="358710">
                <a:tc>
                  <a:txBody>
                    <a:bodyPr/>
                    <a:lstStyle/>
                    <a:p>
                      <a:pPr marL="0" marR="0">
                        <a:lnSpc>
                          <a:spcPct val="100000"/>
                        </a:lnSpc>
                        <a:spcBef>
                          <a:spcPts val="0"/>
                        </a:spcBef>
                        <a:spcAft>
                          <a:spcPts val="0"/>
                        </a:spcAft>
                        <a:tabLst>
                          <a:tab pos="171450" algn="l"/>
                        </a:tabLst>
                      </a:pPr>
                      <a:r>
                        <a:rPr lang="en-US" sz="1800" b="0" i="0" dirty="0">
                          <a:solidFill>
                            <a:schemeClr val="tx1"/>
                          </a:solidFill>
                          <a:effectLst/>
                          <a:latin typeface="Arial" panose="020B0604020202020204" pitchFamily="34" charset="0"/>
                          <a:cs typeface="Arial" panose="020B0604020202020204" pitchFamily="34" charset="0"/>
                        </a:rPr>
                        <a:t>Diuretic</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253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89.4%</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89.1%</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742052"/>
                  </a:ext>
                </a:extLst>
              </a:tr>
              <a:tr h="358710">
                <a:tc>
                  <a:txBody>
                    <a:bodyPr/>
                    <a:lstStyle/>
                    <a:p>
                      <a:pPr marL="0" marR="0">
                        <a:lnSpc>
                          <a:spcPct val="100000"/>
                        </a:lnSpc>
                        <a:spcBef>
                          <a:spcPts val="0"/>
                        </a:spcBef>
                        <a:spcAft>
                          <a:spcPts val="0"/>
                        </a:spcAft>
                        <a:tabLst>
                          <a:tab pos="171450" algn="l"/>
                        </a:tabLst>
                      </a:pPr>
                      <a:r>
                        <a:rPr lang="en-US" sz="1800" b="0" i="0" dirty="0">
                          <a:solidFill>
                            <a:schemeClr val="tx1"/>
                          </a:solidFill>
                          <a:effectLst/>
                          <a:latin typeface="Arial" panose="020B0604020202020204" pitchFamily="34" charset="0"/>
                          <a:cs typeface="Arial" panose="020B0604020202020204" pitchFamily="34" charset="0"/>
                        </a:rPr>
                        <a:t>Chronic oral anticoagulant</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253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46.4% </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40.1%</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9560372"/>
                  </a:ext>
                </a:extLst>
              </a:tr>
              <a:tr h="358710">
                <a:tc>
                  <a:txBody>
                    <a:bodyPr/>
                    <a:lstStyle/>
                    <a:p>
                      <a:pPr marL="0" marR="0">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Aspirin</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253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58.3% </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65.1%</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5165644"/>
                  </a:ext>
                </a:extLst>
              </a:tr>
              <a:tr h="358710">
                <a:tc>
                  <a:txBody>
                    <a:bodyPr/>
                    <a:lstStyle/>
                    <a:p>
                      <a:pPr marL="0" marR="0">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P2Y12 receptor inhibitor</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2533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25.2% </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22.8%</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65979100"/>
                  </a:ext>
                </a:extLst>
              </a:tr>
              <a:tr h="358710">
                <a:tc>
                  <a:txBody>
                    <a:bodyPr/>
                    <a:lstStyle/>
                    <a:p>
                      <a:pPr marL="0" marR="0">
                        <a:lnSpc>
                          <a:spcPct val="100000"/>
                        </a:lnSpc>
                        <a:spcBef>
                          <a:spcPts val="0"/>
                        </a:spcBef>
                        <a:spcAft>
                          <a:spcPts val="0"/>
                        </a:spcAft>
                        <a:tabLst>
                          <a:tab pos="171450" algn="l"/>
                        </a:tabLst>
                      </a:pPr>
                      <a:r>
                        <a:rPr lang="en-US" sz="1800" b="0" i="0" dirty="0">
                          <a:solidFill>
                            <a:schemeClr val="tx1"/>
                          </a:solidFill>
                          <a:effectLst/>
                          <a:latin typeface="Arial" panose="020B0604020202020204" pitchFamily="34" charset="0"/>
                          <a:cs typeface="Arial" panose="020B0604020202020204" pitchFamily="34" charset="0"/>
                        </a:rPr>
                        <a:t>Statin</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25330" marT="0" marB="0"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62.9% </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800" b="0" i="0" dirty="0">
                          <a:solidFill>
                            <a:schemeClr val="tx1"/>
                          </a:solidFill>
                          <a:effectLst/>
                          <a:latin typeface="Arial" panose="020B0604020202020204" pitchFamily="34" charset="0"/>
                          <a:cs typeface="Arial" panose="020B0604020202020204" pitchFamily="34" charset="0"/>
                        </a:rPr>
                        <a:t>60.6%</a:t>
                      </a:r>
                      <a:endParaRPr lang="en-US" sz="18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5330" marR="25330" marT="0"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6437992"/>
                  </a:ext>
                </a:extLst>
              </a:tr>
            </a:tbl>
          </a:graphicData>
        </a:graphic>
      </p:graphicFrame>
    </p:spTree>
    <p:extLst>
      <p:ext uri="{BB962C8B-B14F-4D97-AF65-F5344CB8AC3E}">
        <p14:creationId xmlns:p14="http://schemas.microsoft.com/office/powerpoint/2010/main" val="320209969"/>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826536" y="95881"/>
            <a:ext cx="7769225" cy="566738"/>
          </a:xfrm>
        </p:spPr>
        <p:txBody>
          <a:bodyPr/>
          <a:lstStyle/>
          <a:p>
            <a:pPr eaLnBrk="1" hangingPunct="1">
              <a:buClr>
                <a:srgbClr val="FDE25E"/>
              </a:buClr>
            </a:pPr>
            <a:r>
              <a:rPr lang="en-US" sz="2800" dirty="0">
                <a:solidFill>
                  <a:srgbClr val="FFFFFF"/>
                </a:solidFill>
                <a:effectLst>
                  <a:outerShdw blurRad="38100" dist="38100" dir="2700000" algn="tl">
                    <a:srgbClr val="000000">
                      <a:alpha val="43137"/>
                    </a:srgbClr>
                  </a:outerShdw>
                </a:effectLst>
              </a:rPr>
              <a:t>Major Changes in HF Meds w/</a:t>
            </a:r>
            <a:r>
              <a:rPr lang="en-US" sz="2800" dirty="0" err="1">
                <a:solidFill>
                  <a:srgbClr val="FFFFFF"/>
                </a:solidFill>
                <a:effectLst>
                  <a:outerShdw blurRad="38100" dist="38100" dir="2700000" algn="tl">
                    <a:srgbClr val="000000">
                      <a:alpha val="43137"/>
                    </a:srgbClr>
                  </a:outerShdw>
                </a:effectLst>
              </a:rPr>
              <a:t>i</a:t>
            </a:r>
            <a:r>
              <a:rPr lang="en-US" sz="2800" dirty="0">
                <a:solidFill>
                  <a:srgbClr val="FFFFFF"/>
                </a:solidFill>
                <a:effectLst>
                  <a:outerShdw blurRad="38100" dist="38100" dir="2700000" algn="tl">
                    <a:srgbClr val="000000">
                      <a:alpha val="43137"/>
                    </a:srgbClr>
                  </a:outerShdw>
                </a:effectLst>
              </a:rPr>
              <a:t> 5 Years</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3" name="Table 2">
            <a:extLst>
              <a:ext uri="{FF2B5EF4-FFF2-40B4-BE49-F238E27FC236}">
                <a16:creationId xmlns:a16="http://schemas.microsoft.com/office/drawing/2014/main" id="{DC05796A-3102-EB4D-860E-EF227AEB9169}"/>
              </a:ext>
            </a:extLst>
          </p:cNvPr>
          <p:cNvGraphicFramePr>
            <a:graphicFrameLocks noGrp="1"/>
          </p:cNvGraphicFramePr>
          <p:nvPr/>
        </p:nvGraphicFramePr>
        <p:xfrm>
          <a:off x="201268" y="660432"/>
          <a:ext cx="8741465" cy="4378376"/>
        </p:xfrm>
        <a:graphic>
          <a:graphicData uri="http://schemas.openxmlformats.org/drawingml/2006/table">
            <a:tbl>
              <a:tblPr firstRow="1" firstCol="1" bandRow="1">
                <a:tableStyleId>{5C22544A-7EE6-4342-B048-85BDC9FD1C3A}</a:tableStyleId>
              </a:tblPr>
              <a:tblGrid>
                <a:gridCol w="3911048">
                  <a:extLst>
                    <a:ext uri="{9D8B030D-6E8A-4147-A177-3AD203B41FA5}">
                      <a16:colId xmlns:a16="http://schemas.microsoft.com/office/drawing/2014/main" val="316220157"/>
                    </a:ext>
                  </a:extLst>
                </a:gridCol>
                <a:gridCol w="1828800">
                  <a:extLst>
                    <a:ext uri="{9D8B030D-6E8A-4147-A177-3AD203B41FA5}">
                      <a16:colId xmlns:a16="http://schemas.microsoft.com/office/drawing/2014/main" val="1185120436"/>
                    </a:ext>
                  </a:extLst>
                </a:gridCol>
                <a:gridCol w="1391478">
                  <a:extLst>
                    <a:ext uri="{9D8B030D-6E8A-4147-A177-3AD203B41FA5}">
                      <a16:colId xmlns:a16="http://schemas.microsoft.com/office/drawing/2014/main" val="2348903317"/>
                    </a:ext>
                  </a:extLst>
                </a:gridCol>
                <a:gridCol w="1610139">
                  <a:extLst>
                    <a:ext uri="{9D8B030D-6E8A-4147-A177-3AD203B41FA5}">
                      <a16:colId xmlns:a16="http://schemas.microsoft.com/office/drawing/2014/main" val="573766714"/>
                    </a:ext>
                  </a:extLst>
                </a:gridCol>
              </a:tblGrid>
              <a:tr h="504306">
                <a:tc>
                  <a:txBody>
                    <a:bodyPr/>
                    <a:lstStyle/>
                    <a:p>
                      <a:pPr marL="0" marR="0">
                        <a:lnSpc>
                          <a:spcPct val="107000"/>
                        </a:lnSpc>
                        <a:spcBef>
                          <a:spcPts val="0"/>
                        </a:spcBef>
                        <a:spcAft>
                          <a:spcPts val="0"/>
                        </a:spcAft>
                      </a:pPr>
                      <a:endParaRPr lang="en-US" sz="16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600" b="1" dirty="0">
                          <a:solidFill>
                            <a:srgbClr val="FDE25E"/>
                          </a:solidFill>
                          <a:effectLst/>
                          <a:latin typeface="Arial" panose="020B0604020202020204" pitchFamily="34" charset="0"/>
                          <a:cs typeface="Arial" panose="020B0604020202020204" pitchFamily="34" charset="0"/>
                        </a:rPr>
                        <a:t>MitraClip + GDMT </a:t>
                      </a:r>
                      <a:r>
                        <a:rPr lang="en-US" sz="1600" b="0" dirty="0">
                          <a:solidFill>
                            <a:srgbClr val="FDE25E"/>
                          </a:solidFill>
                          <a:effectLst/>
                          <a:latin typeface="Arial" panose="020B0604020202020204" pitchFamily="34" charset="0"/>
                          <a:cs typeface="Arial" panose="020B0604020202020204" pitchFamily="34" charset="0"/>
                        </a:rPr>
                        <a:t>(n=302)</a:t>
                      </a:r>
                      <a:endParaRPr lang="en-US" sz="1600" b="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600" b="1" dirty="0">
                          <a:solidFill>
                            <a:srgbClr val="FDE25E"/>
                          </a:solidFill>
                          <a:effectLst/>
                          <a:latin typeface="Arial" panose="020B0604020202020204" pitchFamily="34" charset="0"/>
                          <a:cs typeface="Arial" panose="020B0604020202020204" pitchFamily="34" charset="0"/>
                        </a:rPr>
                        <a:t>GDMT alone</a:t>
                      </a:r>
                    </a:p>
                    <a:p>
                      <a:pPr marL="0" marR="0" algn="ctr">
                        <a:lnSpc>
                          <a:spcPct val="115000"/>
                        </a:lnSpc>
                        <a:spcBef>
                          <a:spcPts val="0"/>
                        </a:spcBef>
                        <a:spcAft>
                          <a:spcPts val="0"/>
                        </a:spcAft>
                      </a:pPr>
                      <a:r>
                        <a:rPr lang="en-US" sz="1600" b="0" dirty="0">
                          <a:solidFill>
                            <a:srgbClr val="FDE25E"/>
                          </a:solidFill>
                          <a:effectLst/>
                          <a:latin typeface="Arial" panose="020B0604020202020204" pitchFamily="34" charset="0"/>
                          <a:cs typeface="Arial" panose="020B0604020202020204" pitchFamily="34" charset="0"/>
                        </a:rPr>
                        <a:t>(n=312)</a:t>
                      </a:r>
                      <a:endParaRPr lang="en-US" sz="1600" b="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1" dirty="0">
                          <a:solidFill>
                            <a:srgbClr val="FDE25E"/>
                          </a:solidFill>
                          <a:effectLst/>
                          <a:latin typeface="Arial" panose="020B0604020202020204" pitchFamily="34" charset="0"/>
                          <a:cs typeface="Arial" panose="020B0604020202020204" pitchFamily="34" charset="0"/>
                        </a:rPr>
                        <a:t>Difference [95% CI] </a:t>
                      </a:r>
                      <a:endParaRPr lang="en-US" sz="1600" b="1"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279937"/>
                  </a:ext>
                </a:extLst>
              </a:tr>
              <a:tr h="227241">
                <a:tc>
                  <a:txBody>
                    <a:bodyPr/>
                    <a:lstStyle/>
                    <a:p>
                      <a:pPr marL="0" marR="0">
                        <a:lnSpc>
                          <a:spcPct val="107000"/>
                        </a:lnSpc>
                        <a:spcBef>
                          <a:spcPts val="720"/>
                        </a:spcBef>
                        <a:spcAft>
                          <a:spcPts val="720"/>
                        </a:spcAft>
                      </a:pPr>
                      <a:r>
                        <a:rPr lang="en-US" sz="1600" b="0" u="none" dirty="0">
                          <a:solidFill>
                            <a:srgbClr val="FDE25E"/>
                          </a:solidFill>
                          <a:effectLst/>
                          <a:latin typeface="Arial" panose="020B0604020202020204" pitchFamily="34" charset="0"/>
                          <a:cs typeface="Arial" panose="020B0604020202020204" pitchFamily="34" charset="0"/>
                        </a:rPr>
                        <a:t>ACEI, ARB or ARNI</a:t>
                      </a:r>
                      <a:endParaRPr lang="en-US" sz="16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720"/>
                        </a:spcBef>
                        <a:spcAft>
                          <a:spcPts val="720"/>
                        </a:spcAft>
                      </a:pPr>
                      <a:r>
                        <a:rPr lang="en-US" sz="1600" b="0">
                          <a:solidFill>
                            <a:schemeClr val="tx1"/>
                          </a:solidFill>
                          <a:effectLst/>
                          <a:latin typeface="Arial" panose="020B0604020202020204" pitchFamily="34" charset="0"/>
                          <a:cs typeface="Arial" panose="020B0604020202020204" pitchFamily="34" charset="0"/>
                        </a:rPr>
                        <a:t> </a:t>
                      </a: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720"/>
                        </a:spcBef>
                        <a:spcAft>
                          <a:spcPts val="720"/>
                        </a:spcAft>
                      </a:pPr>
                      <a:r>
                        <a:rPr lang="en-US" sz="1600" b="0">
                          <a:solidFill>
                            <a:schemeClr val="tx1"/>
                          </a:solidFill>
                          <a:effectLst/>
                          <a:latin typeface="Arial" panose="020B0604020202020204" pitchFamily="34" charset="0"/>
                          <a:cs typeface="Arial" panose="020B0604020202020204" pitchFamily="34" charset="0"/>
                        </a:rPr>
                        <a:t> </a:t>
                      </a: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720"/>
                        </a:spcBef>
                        <a:spcAft>
                          <a:spcPts val="720"/>
                        </a:spcAft>
                      </a:pPr>
                      <a:r>
                        <a:rPr lang="en-US" sz="1600" b="0">
                          <a:solidFill>
                            <a:schemeClr val="tx1"/>
                          </a:solidFill>
                          <a:effectLst/>
                          <a:latin typeface="Arial" panose="020B0604020202020204" pitchFamily="34" charset="0"/>
                          <a:cs typeface="Arial" panose="020B0604020202020204" pitchFamily="34" charset="0"/>
                        </a:rPr>
                        <a:t> </a:t>
                      </a: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5591659"/>
                  </a:ext>
                </a:extLst>
              </a:tr>
              <a:tr h="227241">
                <a:tc>
                  <a:txBody>
                    <a:bodyPr/>
                    <a:lstStyle/>
                    <a:p>
                      <a:pPr marL="0" marR="0">
                        <a:lnSpc>
                          <a:spcPct val="107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 dose by &gt;50% or discontinue</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15.2%</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6.7%</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8.5% [3.6, 13.5]</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8024506"/>
                  </a:ext>
                </a:extLst>
              </a:tr>
              <a:tr h="276667">
                <a:tc>
                  <a:txBody>
                    <a:bodyPr/>
                    <a:lstStyle/>
                    <a:p>
                      <a:pPr marL="0" marR="0">
                        <a:lnSpc>
                          <a:spcPct val="107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 dose by &gt;100% or new drug started</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15.9%</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12.8%</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 [-2.5, 8.7]</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3737899"/>
                  </a:ext>
                </a:extLst>
              </a:tr>
              <a:tr h="227241">
                <a:tc>
                  <a:txBody>
                    <a:bodyPr/>
                    <a:lstStyle/>
                    <a:p>
                      <a:pPr marL="0" marR="0">
                        <a:lnSpc>
                          <a:spcPct val="107000"/>
                        </a:lnSpc>
                        <a:spcBef>
                          <a:spcPts val="720"/>
                        </a:spcBef>
                        <a:spcAft>
                          <a:spcPts val="720"/>
                        </a:spcAft>
                        <a:tabLst>
                          <a:tab pos="217805" algn="l"/>
                        </a:tabLst>
                      </a:pPr>
                      <a:r>
                        <a:rPr lang="en-US" sz="1600" b="0" u="none" dirty="0">
                          <a:solidFill>
                            <a:srgbClr val="FDE25E"/>
                          </a:solidFill>
                          <a:effectLst/>
                          <a:latin typeface="Arial" panose="020B0604020202020204" pitchFamily="34" charset="0"/>
                          <a:cs typeface="Arial" panose="020B0604020202020204" pitchFamily="34" charset="0"/>
                        </a:rPr>
                        <a:t>Beta-blocker</a:t>
                      </a:r>
                      <a:endParaRPr lang="en-US" sz="16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6456443"/>
                  </a:ext>
                </a:extLst>
              </a:tr>
              <a:tr h="227241">
                <a:tc>
                  <a:txBody>
                    <a:bodyPr/>
                    <a:lstStyle/>
                    <a:p>
                      <a:pPr marL="0" marR="0">
                        <a:lnSpc>
                          <a:spcPct val="107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 dose by &gt;50% or discontinue</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9.9%</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10.9%</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 [-5.9, 4.0]</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5714600"/>
                  </a:ext>
                </a:extLst>
              </a:tr>
              <a:tr h="276667">
                <a:tc>
                  <a:txBody>
                    <a:bodyPr/>
                    <a:lstStyle/>
                    <a:p>
                      <a:pPr marL="0" marR="0">
                        <a:lnSpc>
                          <a:spcPct val="107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 dose by &gt;100% or new drug started</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11.6%</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8.7%</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2.9% [-1.9, 7.8]</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475167"/>
                  </a:ext>
                </a:extLst>
              </a:tr>
              <a:tr h="227241">
                <a:tc>
                  <a:txBody>
                    <a:bodyPr/>
                    <a:lstStyle/>
                    <a:p>
                      <a:pPr marL="0" marR="0">
                        <a:lnSpc>
                          <a:spcPct val="107000"/>
                        </a:lnSpc>
                        <a:spcBef>
                          <a:spcPts val="720"/>
                        </a:spcBef>
                        <a:spcAft>
                          <a:spcPts val="720"/>
                        </a:spcAft>
                        <a:tabLst>
                          <a:tab pos="217805" algn="l"/>
                        </a:tabLst>
                      </a:pPr>
                      <a:r>
                        <a:rPr lang="en-US" sz="1600" b="0" u="none" dirty="0">
                          <a:solidFill>
                            <a:srgbClr val="FDE25E"/>
                          </a:solidFill>
                          <a:effectLst/>
                          <a:latin typeface="Arial" panose="020B0604020202020204" pitchFamily="34" charset="0"/>
                          <a:cs typeface="Arial" panose="020B0604020202020204" pitchFamily="34" charset="0"/>
                        </a:rPr>
                        <a:t>Mineralocorticoid receptor antagonist</a:t>
                      </a:r>
                      <a:endParaRPr lang="en-US" sz="16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63816"/>
                  </a:ext>
                </a:extLst>
              </a:tr>
              <a:tr h="227241">
                <a:tc>
                  <a:txBody>
                    <a:bodyPr/>
                    <a:lstStyle/>
                    <a:p>
                      <a:pPr marL="0" marR="0">
                        <a:lnSpc>
                          <a:spcPct val="107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 dose by &gt;50% or discontinue</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-0.3% [-2.5, 2.0]</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2288880"/>
                  </a:ext>
                </a:extLst>
              </a:tr>
              <a:tr h="276667">
                <a:tc>
                  <a:txBody>
                    <a:bodyPr/>
                    <a:lstStyle/>
                    <a:p>
                      <a:pPr marL="0" marR="0">
                        <a:lnSpc>
                          <a:spcPct val="107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 dose by &gt;100% or new drug started</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10.9%</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5.1%</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5.8% [1.5, 10.3]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6717327"/>
                  </a:ext>
                </a:extLst>
              </a:tr>
              <a:tr h="227241">
                <a:tc>
                  <a:txBody>
                    <a:bodyPr/>
                    <a:lstStyle/>
                    <a:p>
                      <a:pPr marL="0" marR="0">
                        <a:lnSpc>
                          <a:spcPct val="107000"/>
                        </a:lnSpc>
                        <a:spcBef>
                          <a:spcPts val="720"/>
                        </a:spcBef>
                        <a:spcAft>
                          <a:spcPts val="720"/>
                        </a:spcAft>
                        <a:tabLst>
                          <a:tab pos="217805" algn="l"/>
                        </a:tabLst>
                      </a:pPr>
                      <a:r>
                        <a:rPr lang="en-US" sz="1600" b="0" u="none" dirty="0">
                          <a:solidFill>
                            <a:srgbClr val="FDE25E"/>
                          </a:solidFill>
                          <a:effectLst/>
                          <a:latin typeface="Arial" panose="020B0604020202020204" pitchFamily="34" charset="0"/>
                          <a:cs typeface="Arial" panose="020B0604020202020204" pitchFamily="34" charset="0"/>
                        </a:rPr>
                        <a:t>Nitrates</a:t>
                      </a:r>
                      <a:endParaRPr lang="en-US" sz="16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6596769"/>
                  </a:ext>
                </a:extLst>
              </a:tr>
              <a:tr h="227241">
                <a:tc>
                  <a:txBody>
                    <a:bodyPr/>
                    <a:lstStyle/>
                    <a:p>
                      <a:pPr marL="0" marR="0">
                        <a:lnSpc>
                          <a:spcPct val="107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 dose by &gt;50% or discontinue</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0.1%</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-0.3% [-1.8, 1.0]</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6148475"/>
                  </a:ext>
                </a:extLst>
              </a:tr>
              <a:tr h="276667">
                <a:tc>
                  <a:txBody>
                    <a:bodyPr/>
                    <a:lstStyle/>
                    <a:p>
                      <a:pPr marL="0" marR="0">
                        <a:lnSpc>
                          <a:spcPct val="107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 dose by &gt;100% or new drug started</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3.0%</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4.8%</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-1.8% [-5.1, 1.4]</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3794169"/>
                  </a:ext>
                </a:extLst>
              </a:tr>
              <a:tr h="227241">
                <a:tc>
                  <a:txBody>
                    <a:bodyPr/>
                    <a:lstStyle/>
                    <a:p>
                      <a:pPr marL="0" marR="0">
                        <a:lnSpc>
                          <a:spcPct val="107000"/>
                        </a:lnSpc>
                        <a:spcBef>
                          <a:spcPts val="720"/>
                        </a:spcBef>
                        <a:spcAft>
                          <a:spcPts val="720"/>
                        </a:spcAft>
                        <a:tabLst>
                          <a:tab pos="217805" algn="l"/>
                        </a:tabLst>
                      </a:pPr>
                      <a:r>
                        <a:rPr lang="en-US" sz="1600" b="0" u="none" dirty="0">
                          <a:solidFill>
                            <a:srgbClr val="FDE25E"/>
                          </a:solidFill>
                          <a:effectLst/>
                          <a:latin typeface="Arial" panose="020B0604020202020204" pitchFamily="34" charset="0"/>
                          <a:cs typeface="Arial" panose="020B0604020202020204" pitchFamily="34" charset="0"/>
                        </a:rPr>
                        <a:t>Hydralazine</a:t>
                      </a:r>
                      <a:endParaRPr lang="en-US" sz="16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9999302"/>
                  </a:ext>
                </a:extLst>
              </a:tr>
              <a:tr h="227241">
                <a:tc>
                  <a:txBody>
                    <a:bodyPr/>
                    <a:lstStyle/>
                    <a:p>
                      <a:pPr marL="0" marR="0">
                        <a:lnSpc>
                          <a:spcPct val="107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 dose by &gt;50% or discontinue</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1.7% [-0.6, 4.3]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7312471"/>
                  </a:ext>
                </a:extLst>
              </a:tr>
              <a:tr h="276667">
                <a:tc>
                  <a:txBody>
                    <a:bodyPr/>
                    <a:lstStyle/>
                    <a:p>
                      <a:pPr marL="0" marR="0">
                        <a:lnSpc>
                          <a:spcPct val="107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 dose by &gt;100% or new drug started</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8.7%</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-1.4% [-5.8, 3.0]</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9009727"/>
                  </a:ext>
                </a:extLst>
              </a:tr>
            </a:tbl>
          </a:graphicData>
        </a:graphic>
      </p:graphicFrame>
    </p:spTree>
    <p:extLst>
      <p:ext uri="{BB962C8B-B14F-4D97-AF65-F5344CB8AC3E}">
        <p14:creationId xmlns:p14="http://schemas.microsoft.com/office/powerpoint/2010/main" val="4020829853"/>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826536" y="87860"/>
            <a:ext cx="8389653" cy="566738"/>
          </a:xfrm>
        </p:spPr>
        <p:txBody>
          <a:bodyPr/>
          <a:lstStyle/>
          <a:p>
            <a:pPr eaLnBrk="1" hangingPunct="1">
              <a:buClr>
                <a:srgbClr val="FDE25E"/>
              </a:buClr>
            </a:pPr>
            <a:r>
              <a:rPr lang="en-US" sz="2600" b="1" dirty="0">
                <a:effectLst/>
                <a:latin typeface="Arial" panose="020B0604020202020204" pitchFamily="34" charset="0"/>
                <a:ea typeface="Calibri" panose="020F0502020204030204" pitchFamily="34" charset="0"/>
              </a:rPr>
              <a:t>Average HF </a:t>
            </a:r>
            <a:r>
              <a:rPr lang="en-US" sz="2600" dirty="0">
                <a:latin typeface="Arial" panose="020B0604020202020204" pitchFamily="34" charset="0"/>
                <a:ea typeface="Calibri" panose="020F0502020204030204" pitchFamily="34" charset="0"/>
              </a:rPr>
              <a:t>M</a:t>
            </a:r>
            <a:r>
              <a:rPr lang="en-US" sz="2600" b="1" dirty="0">
                <a:effectLst/>
                <a:latin typeface="Arial" panose="020B0604020202020204" pitchFamily="34" charset="0"/>
                <a:ea typeface="Calibri" panose="020F0502020204030204" pitchFamily="34" charset="0"/>
              </a:rPr>
              <a:t>ed </a:t>
            </a:r>
            <a:r>
              <a:rPr lang="en-US" sz="2600" dirty="0">
                <a:latin typeface="Arial" panose="020B0604020202020204" pitchFamily="34" charset="0"/>
                <a:ea typeface="Calibri" panose="020F0502020204030204" pitchFamily="34" charset="0"/>
              </a:rPr>
              <a:t>D</a:t>
            </a:r>
            <a:r>
              <a:rPr lang="en-US" sz="2600" b="1" dirty="0">
                <a:effectLst/>
                <a:latin typeface="Arial" panose="020B0604020202020204" pitchFamily="34" charset="0"/>
                <a:ea typeface="Calibri" panose="020F0502020204030204" pitchFamily="34" charset="0"/>
              </a:rPr>
              <a:t>oses </a:t>
            </a:r>
            <a:r>
              <a:rPr lang="en-US" sz="2600" dirty="0">
                <a:latin typeface="Arial" panose="020B0604020202020204" pitchFamily="34" charset="0"/>
                <a:ea typeface="Calibri" panose="020F0502020204030204" pitchFamily="34" charset="0"/>
              </a:rPr>
              <a:t>D</a:t>
            </a:r>
            <a:r>
              <a:rPr lang="en-US" sz="2600" b="1" dirty="0">
                <a:effectLst/>
                <a:latin typeface="Arial" panose="020B0604020202020204" pitchFamily="34" charset="0"/>
                <a:ea typeface="Calibri" panose="020F0502020204030204" pitchFamily="34" charset="0"/>
              </a:rPr>
              <a:t>uring 5-Year Follow-up</a:t>
            </a:r>
            <a:endParaRPr lang="en-US" sz="2600" dirty="0">
              <a:solidFill>
                <a:srgbClr val="FFFFFF"/>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3" name="Table 2">
            <a:extLst>
              <a:ext uri="{FF2B5EF4-FFF2-40B4-BE49-F238E27FC236}">
                <a16:creationId xmlns:a16="http://schemas.microsoft.com/office/drawing/2014/main" id="{DC05796A-3102-EB4D-860E-EF227AEB9169}"/>
              </a:ext>
            </a:extLst>
          </p:cNvPr>
          <p:cNvGraphicFramePr>
            <a:graphicFrameLocks noGrp="1"/>
          </p:cNvGraphicFramePr>
          <p:nvPr/>
        </p:nvGraphicFramePr>
        <p:xfrm>
          <a:off x="245013" y="604285"/>
          <a:ext cx="8653974" cy="4449028"/>
        </p:xfrm>
        <a:graphic>
          <a:graphicData uri="http://schemas.openxmlformats.org/drawingml/2006/table">
            <a:tbl>
              <a:tblPr firstRow="1" firstCol="1" bandRow="1">
                <a:tableStyleId>{5C22544A-7EE6-4342-B048-85BDC9FD1C3A}</a:tableStyleId>
              </a:tblPr>
              <a:tblGrid>
                <a:gridCol w="2517869">
                  <a:extLst>
                    <a:ext uri="{9D8B030D-6E8A-4147-A177-3AD203B41FA5}">
                      <a16:colId xmlns:a16="http://schemas.microsoft.com/office/drawing/2014/main" val="316220157"/>
                    </a:ext>
                  </a:extLst>
                </a:gridCol>
                <a:gridCol w="2013284">
                  <a:extLst>
                    <a:ext uri="{9D8B030D-6E8A-4147-A177-3AD203B41FA5}">
                      <a16:colId xmlns:a16="http://schemas.microsoft.com/office/drawing/2014/main" val="1185120436"/>
                    </a:ext>
                  </a:extLst>
                </a:gridCol>
                <a:gridCol w="1884947">
                  <a:extLst>
                    <a:ext uri="{9D8B030D-6E8A-4147-A177-3AD203B41FA5}">
                      <a16:colId xmlns:a16="http://schemas.microsoft.com/office/drawing/2014/main" val="2348903317"/>
                    </a:ext>
                  </a:extLst>
                </a:gridCol>
                <a:gridCol w="2237874">
                  <a:extLst>
                    <a:ext uri="{9D8B030D-6E8A-4147-A177-3AD203B41FA5}">
                      <a16:colId xmlns:a16="http://schemas.microsoft.com/office/drawing/2014/main" val="573766714"/>
                    </a:ext>
                  </a:extLst>
                </a:gridCol>
              </a:tblGrid>
              <a:tr h="527663">
                <a:tc>
                  <a:txBody>
                    <a:bodyPr/>
                    <a:lstStyle/>
                    <a:p>
                      <a:pPr marL="0" marR="0">
                        <a:lnSpc>
                          <a:spcPct val="110000"/>
                        </a:lnSpc>
                        <a:spcBef>
                          <a:spcPts val="0"/>
                        </a:spcBef>
                        <a:spcAft>
                          <a:spcPts val="0"/>
                        </a:spcAft>
                      </a:pPr>
                      <a:endParaRPr lang="en-US" sz="16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0000"/>
                        </a:lnSpc>
                        <a:spcBef>
                          <a:spcPts val="0"/>
                        </a:spcBef>
                        <a:spcAft>
                          <a:spcPts val="0"/>
                        </a:spcAft>
                      </a:pPr>
                      <a:r>
                        <a:rPr lang="en-US" sz="1600" b="1" dirty="0">
                          <a:solidFill>
                            <a:srgbClr val="FDE25E"/>
                          </a:solidFill>
                          <a:effectLst/>
                          <a:latin typeface="Arial" panose="020B0604020202020204" pitchFamily="34" charset="0"/>
                          <a:cs typeface="Arial" panose="020B0604020202020204" pitchFamily="34" charset="0"/>
                        </a:rPr>
                        <a:t>MitraClip + GDMT </a:t>
                      </a:r>
                      <a:r>
                        <a:rPr lang="en-US" sz="1600" b="0" dirty="0">
                          <a:solidFill>
                            <a:srgbClr val="FDE25E"/>
                          </a:solidFill>
                          <a:effectLst/>
                          <a:latin typeface="Arial" panose="020B0604020202020204" pitchFamily="34" charset="0"/>
                          <a:cs typeface="Arial" panose="020B0604020202020204" pitchFamily="34" charset="0"/>
                        </a:rPr>
                        <a:t>(n=302)</a:t>
                      </a:r>
                      <a:endParaRPr lang="en-US" sz="1600" b="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0000"/>
                        </a:lnSpc>
                        <a:spcBef>
                          <a:spcPts val="0"/>
                        </a:spcBef>
                        <a:spcAft>
                          <a:spcPts val="0"/>
                        </a:spcAft>
                      </a:pPr>
                      <a:r>
                        <a:rPr lang="en-US" sz="1600" b="1" dirty="0">
                          <a:solidFill>
                            <a:srgbClr val="FDE25E"/>
                          </a:solidFill>
                          <a:effectLst/>
                          <a:latin typeface="Arial" panose="020B0604020202020204" pitchFamily="34" charset="0"/>
                          <a:cs typeface="Arial" panose="020B0604020202020204" pitchFamily="34" charset="0"/>
                        </a:rPr>
                        <a:t>GDMT alone</a:t>
                      </a:r>
                    </a:p>
                    <a:p>
                      <a:pPr marL="0" marR="0" algn="ctr">
                        <a:lnSpc>
                          <a:spcPct val="110000"/>
                        </a:lnSpc>
                        <a:spcBef>
                          <a:spcPts val="0"/>
                        </a:spcBef>
                        <a:spcAft>
                          <a:spcPts val="0"/>
                        </a:spcAft>
                      </a:pPr>
                      <a:r>
                        <a:rPr lang="en-US" sz="1600" b="0" dirty="0">
                          <a:solidFill>
                            <a:srgbClr val="FDE25E"/>
                          </a:solidFill>
                          <a:effectLst/>
                          <a:latin typeface="Arial" panose="020B0604020202020204" pitchFamily="34" charset="0"/>
                          <a:cs typeface="Arial" panose="020B0604020202020204" pitchFamily="34" charset="0"/>
                        </a:rPr>
                        <a:t>(n=312)</a:t>
                      </a:r>
                      <a:endParaRPr lang="en-US" sz="1600" b="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0000"/>
                        </a:lnSpc>
                        <a:spcBef>
                          <a:spcPts val="0"/>
                        </a:spcBef>
                        <a:spcAft>
                          <a:spcPts val="0"/>
                        </a:spcAft>
                      </a:pPr>
                      <a:r>
                        <a:rPr lang="en-US" sz="1600" b="1" dirty="0">
                          <a:solidFill>
                            <a:srgbClr val="FDE25E"/>
                          </a:solidFill>
                          <a:effectLst/>
                          <a:latin typeface="Arial" panose="020B0604020202020204" pitchFamily="34" charset="0"/>
                          <a:cs typeface="Arial" panose="020B0604020202020204" pitchFamily="34" charset="0"/>
                        </a:rPr>
                        <a:t>Difference [95% CI] </a:t>
                      </a:r>
                      <a:endParaRPr lang="en-US" sz="1600" b="1"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279937"/>
                  </a:ext>
                </a:extLst>
              </a:tr>
              <a:tr h="237766">
                <a:tc>
                  <a:txBody>
                    <a:bodyPr/>
                    <a:lstStyle/>
                    <a:p>
                      <a:pPr marL="0" marR="0">
                        <a:lnSpc>
                          <a:spcPct val="110000"/>
                        </a:lnSpc>
                        <a:spcBef>
                          <a:spcPts val="0"/>
                        </a:spcBef>
                        <a:spcAft>
                          <a:spcPts val="0"/>
                        </a:spcAft>
                      </a:pPr>
                      <a:r>
                        <a:rPr lang="en-US" sz="1600" b="0" u="none" dirty="0">
                          <a:solidFill>
                            <a:srgbClr val="FDE25E"/>
                          </a:solidFill>
                          <a:effectLst/>
                          <a:latin typeface="Arial" panose="020B0604020202020204" pitchFamily="34" charset="0"/>
                          <a:cs typeface="Arial" panose="020B0604020202020204" pitchFamily="34" charset="0"/>
                        </a:rPr>
                        <a:t>ACEI, ARB or ARNI, mg</a:t>
                      </a:r>
                      <a:endParaRPr lang="en-US" sz="16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3">
                  <a:txBody>
                    <a:bodyPr/>
                    <a:lstStyle/>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N=237</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12.1 ± 10.1</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9.6 (5.0, 15.0) </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3">
                  <a:txBody>
                    <a:bodyPr/>
                    <a:lstStyle/>
                    <a:p>
                      <a:pPr marL="0" marR="0" algn="ctr">
                        <a:lnSpc>
                          <a:spcPct val="110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N=217</a:t>
                      </a:r>
                    </a:p>
                    <a:p>
                      <a:pPr marL="0" marR="0" algn="ctr">
                        <a:lnSpc>
                          <a:spcPct val="110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11.3 ± 9.6</a:t>
                      </a:r>
                    </a:p>
                    <a:p>
                      <a:pPr marL="0" marR="0" algn="ctr">
                        <a:lnSpc>
                          <a:spcPct val="110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7.6 (5.0, 13.3) </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3">
                  <a:txBody>
                    <a:bodyPr/>
                    <a:lstStyle/>
                    <a:p>
                      <a:pPr marL="0" marR="0" indent="0" algn="ctr" defTabSz="685800" rtl="0" eaLnBrk="1" fontAlgn="auto" latinLnBrk="0" hangingPunct="1">
                        <a:lnSpc>
                          <a:spcPct val="110000"/>
                        </a:lnSpc>
                        <a:spcBef>
                          <a:spcPts val="0"/>
                        </a:spcBef>
                        <a:spcAft>
                          <a:spcPts val="0"/>
                        </a:spcAft>
                        <a:buClrTx/>
                        <a:buSzTx/>
                        <a:buFontTx/>
                        <a:buNone/>
                        <a:tabLst/>
                        <a:defRPr/>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0.8 [-1.0, 2.6]  </a:t>
                      </a: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5591659"/>
                  </a:ext>
                </a:extLst>
              </a:tr>
              <a:tr h="237766">
                <a:tc>
                  <a:txBody>
                    <a:bodyPr/>
                    <a:lstStyle/>
                    <a:p>
                      <a:pPr marL="0" marR="0">
                        <a:lnSpc>
                          <a:spcPct val="110000"/>
                        </a:lnSpc>
                        <a:spcBef>
                          <a:spcPts val="0"/>
                        </a:spcBef>
                        <a:spcAft>
                          <a:spcPts val="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Mean</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lnSpc>
                          <a:spcPct val="114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lnSpc>
                          <a:spcPct val="114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lnSpc>
                          <a:spcPct val="114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8024506"/>
                  </a:ext>
                </a:extLst>
              </a:tr>
              <a:tr h="289481">
                <a:tc>
                  <a:txBody>
                    <a:bodyPr/>
                    <a:lstStyle/>
                    <a:p>
                      <a:pPr marL="0" marR="0">
                        <a:lnSpc>
                          <a:spcPct val="110000"/>
                        </a:lnSpc>
                        <a:spcBef>
                          <a:spcPts val="0"/>
                        </a:spcBef>
                        <a:spcAft>
                          <a:spcPts val="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Median</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lnSpc>
                          <a:spcPct val="114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lnSpc>
                          <a:spcPct val="114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lnSpc>
                          <a:spcPct val="114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3737899"/>
                  </a:ext>
                </a:extLst>
              </a:tr>
              <a:tr h="237766">
                <a:tc>
                  <a:txBody>
                    <a:bodyPr/>
                    <a:lstStyle/>
                    <a:p>
                      <a:pPr marL="0" marR="0">
                        <a:lnSpc>
                          <a:spcPct val="110000"/>
                        </a:lnSpc>
                        <a:spcBef>
                          <a:spcPts val="0"/>
                        </a:spcBef>
                        <a:spcAft>
                          <a:spcPts val="0"/>
                        </a:spcAft>
                        <a:tabLst>
                          <a:tab pos="217805" algn="l"/>
                        </a:tabLst>
                      </a:pPr>
                      <a:r>
                        <a:rPr lang="en-US" sz="1600" b="0" u="none" dirty="0">
                          <a:solidFill>
                            <a:srgbClr val="FDE25E"/>
                          </a:solidFill>
                          <a:effectLst/>
                          <a:latin typeface="Arial" panose="020B0604020202020204" pitchFamily="34" charset="0"/>
                          <a:cs typeface="Arial" panose="020B0604020202020204" pitchFamily="34" charset="0"/>
                        </a:rPr>
                        <a:t>Beta-blocker, mg</a:t>
                      </a:r>
                      <a:endParaRPr lang="en-US" sz="16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rowSpan="3">
                  <a:txBody>
                    <a:bodyPr/>
                    <a:lstStyle/>
                    <a:p>
                      <a:pPr marL="0" marR="0" algn="ctr">
                        <a:lnSpc>
                          <a:spcPct val="110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N=289</a:t>
                      </a:r>
                    </a:p>
                    <a:p>
                      <a:pPr marL="0" marR="0" algn="ctr">
                        <a:lnSpc>
                          <a:spcPct val="110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30.6 ± 24.2</a:t>
                      </a:r>
                    </a:p>
                    <a:p>
                      <a:pPr marL="0" marR="0" algn="ctr">
                        <a:lnSpc>
                          <a:spcPct val="110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25.0 (12.5, 47.3)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3">
                  <a:txBody>
                    <a:bodyPr/>
                    <a:lstStyle/>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N=291</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27.7 ± 23.7</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21.2 (10.9, 44.4)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3">
                  <a:txBody>
                    <a:bodyPr/>
                    <a:lstStyle/>
                    <a:p>
                      <a:pPr marL="0" marR="0" algn="ctr">
                        <a:lnSpc>
                          <a:spcPct val="110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10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2.9 [-1.0, 6.8]</a:t>
                      </a:r>
                    </a:p>
                    <a:p>
                      <a:pPr marL="0" marR="0" algn="ctr">
                        <a:lnSpc>
                          <a:spcPct val="110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6456443"/>
                  </a:ext>
                </a:extLst>
              </a:tr>
              <a:tr h="237766">
                <a:tc>
                  <a:txBody>
                    <a:bodyPr/>
                    <a:lstStyle/>
                    <a:p>
                      <a:pPr marL="0" marR="0">
                        <a:lnSpc>
                          <a:spcPct val="110000"/>
                        </a:lnSpc>
                        <a:spcBef>
                          <a:spcPts val="0"/>
                        </a:spcBef>
                        <a:spcAft>
                          <a:spcPts val="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Mean</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lnSpc>
                          <a:spcPct val="114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lnSpc>
                          <a:spcPct val="114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lnSpc>
                          <a:spcPct val="114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5714600"/>
                  </a:ext>
                </a:extLst>
              </a:tr>
              <a:tr h="289481">
                <a:tc>
                  <a:txBody>
                    <a:bodyPr/>
                    <a:lstStyle/>
                    <a:p>
                      <a:pPr marL="0" marR="0">
                        <a:lnSpc>
                          <a:spcPct val="110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Median</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475167"/>
                  </a:ext>
                </a:extLst>
              </a:tr>
              <a:tr h="237766">
                <a:tc>
                  <a:txBody>
                    <a:bodyPr/>
                    <a:lstStyle/>
                    <a:p>
                      <a:pPr marL="0" marR="0">
                        <a:lnSpc>
                          <a:spcPct val="110000"/>
                        </a:lnSpc>
                        <a:spcBef>
                          <a:spcPts val="720"/>
                        </a:spcBef>
                        <a:spcAft>
                          <a:spcPts val="720"/>
                        </a:spcAft>
                        <a:tabLst>
                          <a:tab pos="217805" algn="l"/>
                        </a:tabLst>
                      </a:pPr>
                      <a:r>
                        <a:rPr lang="en-US" sz="1600" b="0" u="none" dirty="0">
                          <a:solidFill>
                            <a:srgbClr val="FDE25E"/>
                          </a:solidFill>
                          <a:effectLst/>
                          <a:latin typeface="Arial" panose="020B0604020202020204" pitchFamily="34" charset="0"/>
                          <a:cs typeface="Arial" panose="020B0604020202020204" pitchFamily="34" charset="0"/>
                        </a:rPr>
                        <a:t>MRA, mg</a:t>
                      </a:r>
                      <a:endParaRPr lang="en-US" sz="16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rowSpan="3">
                  <a:txBody>
                    <a:bodyPr/>
                    <a:lstStyle/>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N=185</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24.3 ± 11.8</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25.0 (13.8, 25.0)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3">
                  <a:txBody>
                    <a:bodyPr/>
                    <a:lstStyle/>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N=172</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29.0 ± 31.1</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25.0 (22.0, 25.0)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3">
                  <a:txBody>
                    <a:bodyPr/>
                    <a:lstStyle/>
                    <a:p>
                      <a:pPr marL="0" marR="0" algn="ctr">
                        <a:lnSpc>
                          <a:spcPct val="110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10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-4.7 [-9.7, 0.3]</a:t>
                      </a:r>
                    </a:p>
                    <a:p>
                      <a:pPr marL="0" marR="0" algn="ctr">
                        <a:lnSpc>
                          <a:spcPct val="110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63816"/>
                  </a:ext>
                </a:extLst>
              </a:tr>
              <a:tr h="237766">
                <a:tc>
                  <a:txBody>
                    <a:bodyPr/>
                    <a:lstStyle/>
                    <a:p>
                      <a:pPr marL="0" marR="0">
                        <a:lnSpc>
                          <a:spcPct val="110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Mean</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2288880"/>
                  </a:ext>
                </a:extLst>
              </a:tr>
              <a:tr h="289481">
                <a:tc>
                  <a:txBody>
                    <a:bodyPr/>
                    <a:lstStyle/>
                    <a:p>
                      <a:pPr marL="0" marR="0">
                        <a:lnSpc>
                          <a:spcPct val="110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Median</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6717327"/>
                  </a:ext>
                </a:extLst>
              </a:tr>
              <a:tr h="237766">
                <a:tc>
                  <a:txBody>
                    <a:bodyPr/>
                    <a:lstStyle/>
                    <a:p>
                      <a:pPr marL="0" marR="0">
                        <a:lnSpc>
                          <a:spcPct val="110000"/>
                        </a:lnSpc>
                        <a:spcBef>
                          <a:spcPts val="720"/>
                        </a:spcBef>
                        <a:spcAft>
                          <a:spcPts val="720"/>
                        </a:spcAft>
                        <a:tabLst>
                          <a:tab pos="217805" algn="l"/>
                        </a:tabLst>
                      </a:pPr>
                      <a:r>
                        <a:rPr lang="en-US" sz="1600" b="0" u="none" dirty="0">
                          <a:solidFill>
                            <a:srgbClr val="FDE25E"/>
                          </a:solidFill>
                          <a:effectLst/>
                          <a:latin typeface="Arial" panose="020B0604020202020204" pitchFamily="34" charset="0"/>
                          <a:cs typeface="Arial" panose="020B0604020202020204" pitchFamily="34" charset="0"/>
                        </a:rPr>
                        <a:t>Nitrates, mg</a:t>
                      </a:r>
                      <a:endParaRPr lang="en-US" sz="16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rowSpan="3">
                  <a:txBody>
                    <a:bodyPr/>
                    <a:lstStyle/>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N=31</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52.4 ± 40.4</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40.0 (20.0, 85.9)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3">
                  <a:txBody>
                    <a:bodyPr/>
                    <a:lstStyle/>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N=44</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44.3 ± 32.3</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39.7 (21.3, 60.0)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3">
                  <a:txBody>
                    <a:bodyPr/>
                    <a:lstStyle/>
                    <a:p>
                      <a:pPr marL="0" marR="0" algn="ctr">
                        <a:lnSpc>
                          <a:spcPct val="110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10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8.1 [-9.4, 25.6]</a:t>
                      </a:r>
                    </a:p>
                    <a:p>
                      <a:pPr marL="0" marR="0" algn="ctr">
                        <a:lnSpc>
                          <a:spcPct val="110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6596769"/>
                  </a:ext>
                </a:extLst>
              </a:tr>
              <a:tr h="237766">
                <a:tc>
                  <a:txBody>
                    <a:bodyPr/>
                    <a:lstStyle/>
                    <a:p>
                      <a:pPr marL="0" marR="0">
                        <a:lnSpc>
                          <a:spcPct val="110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Mean</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6148475"/>
                  </a:ext>
                </a:extLst>
              </a:tr>
              <a:tr h="289481">
                <a:tc>
                  <a:txBody>
                    <a:bodyPr/>
                    <a:lstStyle/>
                    <a:p>
                      <a:pPr marL="0" marR="0">
                        <a:lnSpc>
                          <a:spcPct val="110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Median</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3794169"/>
                  </a:ext>
                </a:extLst>
              </a:tr>
              <a:tr h="237766">
                <a:tc>
                  <a:txBody>
                    <a:bodyPr/>
                    <a:lstStyle/>
                    <a:p>
                      <a:pPr marL="0" marR="0">
                        <a:lnSpc>
                          <a:spcPct val="110000"/>
                        </a:lnSpc>
                        <a:spcBef>
                          <a:spcPts val="720"/>
                        </a:spcBef>
                        <a:spcAft>
                          <a:spcPts val="720"/>
                        </a:spcAft>
                        <a:tabLst>
                          <a:tab pos="217805" algn="l"/>
                        </a:tabLst>
                      </a:pPr>
                      <a:r>
                        <a:rPr lang="en-US" sz="1600" b="0" u="none" dirty="0">
                          <a:solidFill>
                            <a:srgbClr val="FDE25E"/>
                          </a:solidFill>
                          <a:effectLst/>
                          <a:latin typeface="Arial" panose="020B0604020202020204" pitchFamily="34" charset="0"/>
                          <a:cs typeface="Arial" panose="020B0604020202020204" pitchFamily="34" charset="0"/>
                        </a:rPr>
                        <a:t>Hydralazine, mg</a:t>
                      </a:r>
                      <a:endParaRPr lang="en-US" sz="16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rowSpan="3">
                  <a:txBody>
                    <a:bodyPr/>
                    <a:lstStyle/>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N=65</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130.8 ± 93.3</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118.1 (53.5, 186.5) </a:t>
                      </a: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N=84</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100.1 ± 84.5</a:t>
                      </a: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74.0 (30.1, 150.0) </a:t>
                      </a: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indent="0" algn="ctr" defTabSz="685800" rtl="0" eaLnBrk="1" fontAlgn="auto" latinLnBrk="0" hangingPunct="1">
                        <a:lnSpc>
                          <a:spcPct val="110000"/>
                        </a:lnSpc>
                        <a:spcBef>
                          <a:spcPts val="0"/>
                        </a:spcBef>
                        <a:spcAft>
                          <a:spcPts val="0"/>
                        </a:spcAft>
                        <a:buClrTx/>
                        <a:buSzTx/>
                        <a:buFontTx/>
                        <a:buNone/>
                        <a:tabLst/>
                        <a:defRPr/>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defTabSz="685800" rtl="0" eaLnBrk="1" fontAlgn="auto" latinLnBrk="0" hangingPunct="1">
                        <a:lnSpc>
                          <a:spcPct val="11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30.8 [1.5, 60.0] </a:t>
                      </a: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9999302"/>
                  </a:ext>
                </a:extLst>
              </a:tr>
              <a:tr h="237766">
                <a:tc>
                  <a:txBody>
                    <a:bodyPr/>
                    <a:lstStyle/>
                    <a:p>
                      <a:pPr marL="0" marR="0">
                        <a:lnSpc>
                          <a:spcPct val="110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Mean</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7312471"/>
                  </a:ext>
                </a:extLst>
              </a:tr>
              <a:tr h="289481">
                <a:tc>
                  <a:txBody>
                    <a:bodyPr/>
                    <a:lstStyle/>
                    <a:p>
                      <a:pPr marL="0" marR="0">
                        <a:lnSpc>
                          <a:spcPct val="107000"/>
                        </a:lnSpc>
                        <a:spcBef>
                          <a:spcPts val="720"/>
                        </a:spcBef>
                        <a:spcAft>
                          <a:spcPts val="720"/>
                        </a:spcAft>
                        <a:tabLst>
                          <a:tab pos="217805" algn="l"/>
                        </a:tabLst>
                      </a:pPr>
                      <a:r>
                        <a:rPr lang="en-US" sz="1600" b="0" u="none" dirty="0">
                          <a:solidFill>
                            <a:schemeClr val="tx1"/>
                          </a:solidFill>
                          <a:effectLst/>
                          <a:latin typeface="Arial" panose="020B0604020202020204" pitchFamily="34" charset="0"/>
                          <a:cs typeface="Arial" panose="020B0604020202020204" pitchFamily="34" charset="0"/>
                        </a:rPr>
                        <a:t>   - Median</a:t>
                      </a:r>
                      <a:endParaRPr lang="en-US"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ctr">
                        <a:spcBef>
                          <a:spcPts val="720"/>
                        </a:spcBef>
                        <a:spcAft>
                          <a:spcPts val="720"/>
                        </a:spcAf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9009727"/>
                  </a:ext>
                </a:extLst>
              </a:tr>
            </a:tbl>
          </a:graphicData>
        </a:graphic>
      </p:graphicFrame>
    </p:spTree>
    <p:extLst>
      <p:ext uri="{BB962C8B-B14F-4D97-AF65-F5344CB8AC3E}">
        <p14:creationId xmlns:p14="http://schemas.microsoft.com/office/powerpoint/2010/main" val="2375280081"/>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826536" y="73579"/>
            <a:ext cx="7769225" cy="566738"/>
          </a:xfrm>
        </p:spPr>
        <p:txBody>
          <a:bodyPr/>
          <a:lstStyle/>
          <a:p>
            <a:pPr eaLnBrk="1" hangingPunct="1">
              <a:buClr>
                <a:srgbClr val="FDE25E"/>
              </a:buClr>
            </a:pPr>
            <a:r>
              <a:rPr lang="en-US" sz="2400" dirty="0">
                <a:solidFill>
                  <a:srgbClr val="FFFFFF"/>
                </a:solidFill>
                <a:effectLst>
                  <a:outerShdw blurRad="38100" dist="38100" dir="2700000" algn="tl">
                    <a:srgbClr val="000000">
                      <a:alpha val="43137"/>
                    </a:srgbClr>
                  </a:outerShdw>
                </a:effectLst>
              </a:rPr>
              <a:t>Effectiveness Outcomes Through 5 Years (ii)</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3" name="Table 2">
            <a:extLst>
              <a:ext uri="{FF2B5EF4-FFF2-40B4-BE49-F238E27FC236}">
                <a16:creationId xmlns:a16="http://schemas.microsoft.com/office/drawing/2014/main" id="{DC05796A-3102-EB4D-860E-EF227AEB9169}"/>
              </a:ext>
            </a:extLst>
          </p:cNvPr>
          <p:cNvGraphicFramePr>
            <a:graphicFrameLocks noGrp="1"/>
          </p:cNvGraphicFramePr>
          <p:nvPr/>
        </p:nvGraphicFramePr>
        <p:xfrm>
          <a:off x="442605" y="587298"/>
          <a:ext cx="8258791" cy="4386890"/>
        </p:xfrm>
        <a:graphic>
          <a:graphicData uri="http://schemas.openxmlformats.org/drawingml/2006/table">
            <a:tbl>
              <a:tblPr firstRow="1" firstCol="1" bandRow="1">
                <a:tableStyleId>{5C22544A-7EE6-4342-B048-85BDC9FD1C3A}</a:tableStyleId>
              </a:tblPr>
              <a:tblGrid>
                <a:gridCol w="3344820">
                  <a:extLst>
                    <a:ext uri="{9D8B030D-6E8A-4147-A177-3AD203B41FA5}">
                      <a16:colId xmlns:a16="http://schemas.microsoft.com/office/drawing/2014/main" val="316220157"/>
                    </a:ext>
                  </a:extLst>
                </a:gridCol>
                <a:gridCol w="1568605">
                  <a:extLst>
                    <a:ext uri="{9D8B030D-6E8A-4147-A177-3AD203B41FA5}">
                      <a16:colId xmlns:a16="http://schemas.microsoft.com/office/drawing/2014/main" val="1185120436"/>
                    </a:ext>
                  </a:extLst>
                </a:gridCol>
                <a:gridCol w="1509131">
                  <a:extLst>
                    <a:ext uri="{9D8B030D-6E8A-4147-A177-3AD203B41FA5}">
                      <a16:colId xmlns:a16="http://schemas.microsoft.com/office/drawing/2014/main" val="2348903317"/>
                    </a:ext>
                  </a:extLst>
                </a:gridCol>
                <a:gridCol w="1836235">
                  <a:extLst>
                    <a:ext uri="{9D8B030D-6E8A-4147-A177-3AD203B41FA5}">
                      <a16:colId xmlns:a16="http://schemas.microsoft.com/office/drawing/2014/main" val="573766714"/>
                    </a:ext>
                  </a:extLst>
                </a:gridCol>
              </a:tblGrid>
              <a:tr h="587880">
                <a:tc>
                  <a:txBody>
                    <a:bodyPr/>
                    <a:lstStyle/>
                    <a:p>
                      <a:pPr marL="0" marR="0">
                        <a:lnSpc>
                          <a:spcPct val="107000"/>
                        </a:lnSpc>
                        <a:spcBef>
                          <a:spcPts val="0"/>
                        </a:spcBef>
                        <a:spcAft>
                          <a:spcPts val="0"/>
                        </a:spcAft>
                      </a:pPr>
                      <a:endParaRPr lang="en-US" sz="14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dirty="0">
                          <a:solidFill>
                            <a:srgbClr val="FDE25E"/>
                          </a:solidFill>
                          <a:effectLst/>
                          <a:latin typeface="Arial" panose="020B0604020202020204" pitchFamily="34" charset="0"/>
                          <a:cs typeface="Arial" panose="020B0604020202020204" pitchFamily="34" charset="0"/>
                        </a:rPr>
                        <a:t>MitraClip + GDMT </a:t>
                      </a:r>
                      <a:r>
                        <a:rPr lang="en-US" sz="1400" b="0" dirty="0">
                          <a:solidFill>
                            <a:srgbClr val="FDE25E"/>
                          </a:solidFill>
                          <a:effectLst/>
                          <a:latin typeface="Arial" panose="020B0604020202020204" pitchFamily="34" charset="0"/>
                          <a:cs typeface="Arial" panose="020B0604020202020204" pitchFamily="34" charset="0"/>
                        </a:rPr>
                        <a:t>(n=302)</a:t>
                      </a:r>
                      <a:endPar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dirty="0">
                          <a:solidFill>
                            <a:srgbClr val="FDE25E"/>
                          </a:solidFill>
                          <a:effectLst/>
                          <a:latin typeface="Arial" panose="020B0604020202020204" pitchFamily="34" charset="0"/>
                          <a:cs typeface="Arial" panose="020B0604020202020204" pitchFamily="34" charset="0"/>
                        </a:rPr>
                        <a:t>GDMT alone</a:t>
                      </a:r>
                    </a:p>
                    <a:p>
                      <a:pPr marL="0" marR="0" algn="ctr">
                        <a:lnSpc>
                          <a:spcPct val="115000"/>
                        </a:lnSpc>
                        <a:spcBef>
                          <a:spcPts val="0"/>
                        </a:spcBef>
                        <a:spcAft>
                          <a:spcPts val="0"/>
                        </a:spcAft>
                      </a:pPr>
                      <a:r>
                        <a:rPr lang="en-US" sz="1400" b="0" dirty="0">
                          <a:solidFill>
                            <a:srgbClr val="FDE25E"/>
                          </a:solidFill>
                          <a:effectLst/>
                          <a:latin typeface="Arial" panose="020B0604020202020204" pitchFamily="34" charset="0"/>
                          <a:cs typeface="Arial" panose="020B0604020202020204" pitchFamily="34" charset="0"/>
                        </a:rPr>
                        <a:t>(n=312)</a:t>
                      </a:r>
                      <a:endPar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b="1" dirty="0">
                          <a:solidFill>
                            <a:srgbClr val="FDE25E"/>
                          </a:solidFill>
                          <a:effectLst/>
                          <a:latin typeface="Arial" panose="020B0604020202020204" pitchFamily="34" charset="0"/>
                          <a:cs typeface="Arial" panose="020B0604020202020204" pitchFamily="34" charset="0"/>
                        </a:rPr>
                        <a:t>Difference [95% CI] </a:t>
                      </a:r>
                      <a:endPar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279937"/>
                  </a:ext>
                </a:extLst>
              </a:tr>
              <a:tr h="248792">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Death, all-cause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162 (57.3)</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189 (67.2)</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0.72 (0.58-0.89)</a:t>
                      </a:r>
                      <a:endParaRPr lang="en-US"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5591659"/>
                  </a:ext>
                </a:extLst>
              </a:tr>
              <a:tr h="248792">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Cardiovascular</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128 (49.0)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151 (58.4)</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0.71 (0.56-0.90)</a:t>
                      </a:r>
                      <a:endParaRPr lang="en-US"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8024506"/>
                  </a:ext>
                </a:extLst>
              </a:tr>
              <a:tr h="302906">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Heart failure-related</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68 (30.9)</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96 (43.2)</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0.59 (0.43-0.80)</a:t>
                      </a:r>
                      <a:endParaRPr lang="en-US"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3737899"/>
                  </a:ext>
                </a:extLst>
              </a:tr>
              <a:tr h="248792">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Non-heart failure-related</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60 (26.2)</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55 (26.7)</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0.93 (0.64-1.34)</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6456443"/>
                  </a:ext>
                </a:extLst>
              </a:tr>
              <a:tr h="248792">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Non-cardiovascular</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34 (16.3)</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38 (21.4)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0.75 (0.47-1.19)</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5714600"/>
                  </a:ext>
                </a:extLst>
              </a:tr>
              <a:tr h="302906">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Hospitalization, all-cause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251 (88.3)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270 (94.9)</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0.75 (0.63-0.89)</a:t>
                      </a:r>
                      <a:endParaRPr lang="en-US"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475167"/>
                  </a:ext>
                </a:extLst>
              </a:tr>
              <a:tr h="248792">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Cardiovascular</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203 (77.0)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236 (89.2)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0.64 (0.53-0.77)</a:t>
                      </a:r>
                      <a:endParaRPr lang="en-US"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63816"/>
                  </a:ext>
                </a:extLst>
              </a:tr>
              <a:tr h="248792">
                <a:tc>
                  <a:txBody>
                    <a:bodyPr/>
                    <a:lstStyle/>
                    <a:p>
                      <a:pPr marL="0" marR="0">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Heart failure-related</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151 (61.0)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208 (83.0)</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0.49 (0.40-0.61)</a:t>
                      </a:r>
                      <a:endParaRPr lang="en-US"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2288880"/>
                  </a:ext>
                </a:extLst>
              </a:tr>
              <a:tr h="302906">
                <a:tc>
                  <a:txBody>
                    <a:bodyPr/>
                    <a:lstStyle/>
                    <a:p>
                      <a:pPr marL="0" marR="0">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Non-heart failure-related</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116 (51.0)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106 (52.1)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0.98 (0.75-1.27)</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6717327"/>
                  </a:ext>
                </a:extLst>
              </a:tr>
              <a:tr h="248792">
                <a:tc>
                  <a:txBody>
                    <a:bodyPr/>
                    <a:lstStyle/>
                    <a:p>
                      <a:pPr marL="0" marR="0">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Non-cardiovascular</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168 (66.6)</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166 (70.5)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0.89 (0.72-1.11)</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6596769"/>
                  </a:ext>
                </a:extLst>
              </a:tr>
              <a:tr h="248792">
                <a:tc>
                  <a:txBody>
                    <a:bodyPr/>
                    <a:lstStyle/>
                    <a:p>
                      <a:pPr marL="0" marR="0">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Death or heart failure hospitalization</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213 (73.6)</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266 (91.5)</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0.53 (0.44-0.64)</a:t>
                      </a:r>
                      <a:endParaRPr lang="en-US"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6148475"/>
                  </a:ext>
                </a:extLst>
              </a:tr>
              <a:tr h="302906">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CV death or heart failure hospitalization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193 (70.2)</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246 (88.7)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0.53 (0.44-0.64)</a:t>
                      </a:r>
                      <a:endParaRPr lang="en-US"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3794169"/>
                  </a:ext>
                </a:extLst>
              </a:tr>
              <a:tr h="302906">
                <a:tc>
                  <a:txBody>
                    <a:bodyPr/>
                    <a:lstStyle/>
                    <a:p>
                      <a:pPr marL="0" marR="0">
                        <a:lnSpc>
                          <a:spcPct val="150000"/>
                        </a:lnSpc>
                        <a:spcBef>
                          <a:spcPts val="0"/>
                        </a:spcBef>
                        <a:spcAft>
                          <a:spcPts val="0"/>
                        </a:spcAft>
                      </a:pPr>
                      <a:r>
                        <a:rPr lang="en-U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Stroke</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24 (12.0)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18 (8.7)</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1.14 (0.62-2.11)</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9009727"/>
                  </a:ext>
                </a:extLst>
              </a:tr>
            </a:tbl>
          </a:graphicData>
        </a:graphic>
      </p:graphicFrame>
    </p:spTree>
    <p:extLst>
      <p:ext uri="{BB962C8B-B14F-4D97-AF65-F5344CB8AC3E}">
        <p14:creationId xmlns:p14="http://schemas.microsoft.com/office/powerpoint/2010/main" val="35555481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193269"/>
            <a:ext cx="7769225" cy="566738"/>
          </a:xfrm>
        </p:spPr>
        <p:txBody>
          <a:bodyPr/>
          <a:lstStyle/>
          <a:p>
            <a:pPr eaLnBrk="1" hangingPunct="1"/>
            <a:r>
              <a:rPr lang="en-US" sz="3600" dirty="0"/>
              <a:t>Background </a:t>
            </a:r>
          </a:p>
        </p:txBody>
      </p:sp>
      <p:sp>
        <p:nvSpPr>
          <p:cNvPr id="18435" name="Rectangle 3"/>
          <p:cNvSpPr>
            <a:spLocks noGrp="1" noChangeArrowheads="1"/>
          </p:cNvSpPr>
          <p:nvPr>
            <p:ph idx="1"/>
          </p:nvPr>
        </p:nvSpPr>
        <p:spPr>
          <a:xfrm>
            <a:off x="431216" y="852414"/>
            <a:ext cx="8281569" cy="4069963"/>
          </a:xfrm>
          <a:noFill/>
          <a:ln>
            <a:noFill/>
          </a:ln>
        </p:spPr>
        <p:txBody>
          <a:bodyPr lIns="137160" tIns="109728" rIns="137160" bIns="45720" anchor="t" anchorCtr="0">
            <a:normAutofit/>
          </a:bodyPr>
          <a:lstStyle/>
          <a:p>
            <a:pPr marL="214313" indent="-214313" eaLnBrk="1" hangingPunct="1">
              <a:lnSpc>
                <a:spcPct val="110000"/>
              </a:lnSpc>
              <a:spcBef>
                <a:spcPts val="1800"/>
              </a:spcBef>
            </a:pPr>
            <a:r>
              <a:rPr lang="en-US" sz="2400" b="0" dirty="0"/>
              <a:t>In the COAPT trial, treatment of symptomatic patients with heart failure (HF) and severe secondary MR with  the MitraClip safely improved survival through 24 months, reduced HF hospitalizations (HFH), and improved quality-of-life compared with maximally-tolerated guideline-directed medical therapy (GDMT) alone</a:t>
            </a:r>
          </a:p>
          <a:p>
            <a:pPr marL="214313" indent="-214313" eaLnBrk="1" hangingPunct="1">
              <a:lnSpc>
                <a:spcPct val="110000"/>
              </a:lnSpc>
              <a:spcBef>
                <a:spcPts val="1800"/>
              </a:spcBef>
            </a:pPr>
            <a:r>
              <a:rPr lang="en-US" sz="2400" b="0" dirty="0"/>
              <a:t>Per protocol, subjects randomized to GDMT were         not allowed to “crossover” to the MitraClip prior to                24 months, but were permitted to do so </a:t>
            </a:r>
            <a:r>
              <a:rPr lang="en-US" sz="2400" b="0" dirty="0">
                <a:solidFill>
                  <a:schemeClr val="tx2">
                    <a:lumMod val="60000"/>
                    <a:lumOff val="40000"/>
                  </a:schemeClr>
                </a:solidFill>
              </a:rPr>
              <a:t>after 24 months</a:t>
            </a:r>
            <a:endParaRPr lang="en-US" sz="2800" b="0" dirty="0">
              <a:solidFill>
                <a:schemeClr val="tx2">
                  <a:lumMod val="60000"/>
                  <a:lumOff val="40000"/>
                </a:schemeClr>
              </a:solidFill>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Tree>
    <p:extLst>
      <p:ext uri="{BB962C8B-B14F-4D97-AF65-F5344CB8AC3E}">
        <p14:creationId xmlns:p14="http://schemas.microsoft.com/office/powerpoint/2010/main" val="2523401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left)">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826536" y="73579"/>
            <a:ext cx="7769225" cy="566738"/>
          </a:xfrm>
        </p:spPr>
        <p:txBody>
          <a:bodyPr/>
          <a:lstStyle/>
          <a:p>
            <a:pPr eaLnBrk="1" hangingPunct="1">
              <a:buClr>
                <a:srgbClr val="FDE25E"/>
              </a:buClr>
            </a:pPr>
            <a:r>
              <a:rPr lang="en-US" sz="2400" dirty="0">
                <a:solidFill>
                  <a:srgbClr val="FFFFFF"/>
                </a:solidFill>
                <a:effectLst>
                  <a:outerShdw blurRad="38100" dist="38100" dir="2700000" algn="tl">
                    <a:srgbClr val="000000">
                      <a:alpha val="43137"/>
                    </a:srgbClr>
                  </a:outerShdw>
                </a:effectLst>
              </a:rPr>
              <a:t>Effectiveness Outcomes Through 5 Years (ii)</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3" name="Table 2">
            <a:extLst>
              <a:ext uri="{FF2B5EF4-FFF2-40B4-BE49-F238E27FC236}">
                <a16:creationId xmlns:a16="http://schemas.microsoft.com/office/drawing/2014/main" id="{DC05796A-3102-EB4D-860E-EF227AEB9169}"/>
              </a:ext>
            </a:extLst>
          </p:cNvPr>
          <p:cNvGraphicFramePr>
            <a:graphicFrameLocks noGrp="1"/>
          </p:cNvGraphicFramePr>
          <p:nvPr/>
        </p:nvGraphicFramePr>
        <p:xfrm>
          <a:off x="438888" y="587298"/>
          <a:ext cx="8266225" cy="4491072"/>
        </p:xfrm>
        <a:graphic>
          <a:graphicData uri="http://schemas.openxmlformats.org/drawingml/2006/table">
            <a:tbl>
              <a:tblPr firstRow="1" firstCol="1" bandRow="1">
                <a:tableStyleId>{5C22544A-7EE6-4342-B048-85BDC9FD1C3A}</a:tableStyleId>
              </a:tblPr>
              <a:tblGrid>
                <a:gridCol w="3181269">
                  <a:extLst>
                    <a:ext uri="{9D8B030D-6E8A-4147-A177-3AD203B41FA5}">
                      <a16:colId xmlns:a16="http://schemas.microsoft.com/office/drawing/2014/main" val="316220157"/>
                    </a:ext>
                  </a:extLst>
                </a:gridCol>
                <a:gridCol w="1739590">
                  <a:extLst>
                    <a:ext uri="{9D8B030D-6E8A-4147-A177-3AD203B41FA5}">
                      <a16:colId xmlns:a16="http://schemas.microsoft.com/office/drawing/2014/main" val="1185120436"/>
                    </a:ext>
                  </a:extLst>
                </a:gridCol>
                <a:gridCol w="1449658">
                  <a:extLst>
                    <a:ext uri="{9D8B030D-6E8A-4147-A177-3AD203B41FA5}">
                      <a16:colId xmlns:a16="http://schemas.microsoft.com/office/drawing/2014/main" val="2348903317"/>
                    </a:ext>
                  </a:extLst>
                </a:gridCol>
                <a:gridCol w="1895708">
                  <a:extLst>
                    <a:ext uri="{9D8B030D-6E8A-4147-A177-3AD203B41FA5}">
                      <a16:colId xmlns:a16="http://schemas.microsoft.com/office/drawing/2014/main" val="573766714"/>
                    </a:ext>
                  </a:extLst>
                </a:gridCol>
              </a:tblGrid>
              <a:tr h="493232">
                <a:tc>
                  <a:txBody>
                    <a:bodyPr/>
                    <a:lstStyle/>
                    <a:p>
                      <a:pPr marL="0" marR="0">
                        <a:lnSpc>
                          <a:spcPct val="107000"/>
                        </a:lnSpc>
                        <a:spcBef>
                          <a:spcPts val="0"/>
                        </a:spcBef>
                        <a:spcAft>
                          <a:spcPts val="0"/>
                        </a:spcAft>
                      </a:pPr>
                      <a:endParaRPr lang="en-US" sz="14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dirty="0">
                          <a:solidFill>
                            <a:srgbClr val="FDE25E"/>
                          </a:solidFill>
                          <a:effectLst/>
                          <a:latin typeface="Arial" panose="020B0604020202020204" pitchFamily="34" charset="0"/>
                          <a:cs typeface="Arial" panose="020B0604020202020204" pitchFamily="34" charset="0"/>
                        </a:rPr>
                        <a:t>MitraClip + GDMT </a:t>
                      </a:r>
                      <a:r>
                        <a:rPr lang="en-US" sz="1400" b="0" dirty="0">
                          <a:solidFill>
                            <a:srgbClr val="FDE25E"/>
                          </a:solidFill>
                          <a:effectLst/>
                          <a:latin typeface="Arial" panose="020B0604020202020204" pitchFamily="34" charset="0"/>
                          <a:cs typeface="Arial" panose="020B0604020202020204" pitchFamily="34" charset="0"/>
                        </a:rPr>
                        <a:t>(n=302)</a:t>
                      </a:r>
                      <a:endPar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dirty="0">
                          <a:solidFill>
                            <a:srgbClr val="FDE25E"/>
                          </a:solidFill>
                          <a:effectLst/>
                          <a:latin typeface="Arial" panose="020B0604020202020204" pitchFamily="34" charset="0"/>
                          <a:cs typeface="Arial" panose="020B0604020202020204" pitchFamily="34" charset="0"/>
                        </a:rPr>
                        <a:t>GDMT alone</a:t>
                      </a:r>
                    </a:p>
                    <a:p>
                      <a:pPr marL="0" marR="0" algn="ctr">
                        <a:lnSpc>
                          <a:spcPct val="115000"/>
                        </a:lnSpc>
                        <a:spcBef>
                          <a:spcPts val="0"/>
                        </a:spcBef>
                        <a:spcAft>
                          <a:spcPts val="0"/>
                        </a:spcAft>
                      </a:pPr>
                      <a:r>
                        <a:rPr lang="en-US" sz="1400" b="0" dirty="0">
                          <a:solidFill>
                            <a:srgbClr val="FDE25E"/>
                          </a:solidFill>
                          <a:effectLst/>
                          <a:latin typeface="Arial" panose="020B0604020202020204" pitchFamily="34" charset="0"/>
                          <a:cs typeface="Arial" panose="020B0604020202020204" pitchFamily="34" charset="0"/>
                        </a:rPr>
                        <a:t>(n=312)</a:t>
                      </a:r>
                      <a:endPar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b="1" dirty="0">
                          <a:solidFill>
                            <a:srgbClr val="FDE25E"/>
                          </a:solidFill>
                          <a:effectLst/>
                          <a:latin typeface="Arial" panose="020B0604020202020204" pitchFamily="34" charset="0"/>
                          <a:cs typeface="Arial" panose="020B0604020202020204" pitchFamily="34" charset="0"/>
                        </a:rPr>
                        <a:t>Difference [95% CI] </a:t>
                      </a:r>
                      <a:endPar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279937"/>
                  </a:ext>
                </a:extLst>
              </a:tr>
              <a:tr h="250883">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LVAD implant or heart transplant</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 (9.5)</a:t>
                      </a:r>
                      <a:r>
                        <a:rPr lang="en-US" sz="1400" baseline="30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27 (12.4)</a:t>
                      </a:r>
                      <a:r>
                        <a:rPr lang="en-US" sz="1400" baseline="30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0.59 (0.33-1.07)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5591659"/>
                  </a:ext>
                </a:extLst>
              </a:tr>
              <a:tr h="250883">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LVAD implant</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13 (6.5)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 (8.5)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0.58 (0.29-1.18)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8024506"/>
                  </a:ext>
                </a:extLst>
              </a:tr>
              <a:tr h="254139">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Heart transplant</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 (4.7)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 (6.5)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0.62 (0.26-1.48)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3737899"/>
                  </a:ext>
                </a:extLst>
              </a:tr>
              <a:tr h="250883">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Mitral valve intervention or surgery*</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 (4.5)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75 (52.0)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0.09 (0.05-0.17)</a:t>
                      </a:r>
                      <a:endParaRPr lang="en-US"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6456443"/>
                  </a:ext>
                </a:extLst>
              </a:tr>
              <a:tr h="250883">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Transcatheter edge-to-edge repair</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 (4.2)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67 (48.7)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0.09 (0.05-0.18)</a:t>
                      </a:r>
                      <a:endParaRPr lang="en-US"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5714600"/>
                  </a:ext>
                </a:extLst>
              </a:tr>
              <a:tr h="254139">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Mitral valve surgery</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 (4.3)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0.10 (0.01-0.82)</a:t>
                      </a:r>
                      <a:endParaRPr lang="en-US"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475167"/>
                  </a:ext>
                </a:extLst>
              </a:tr>
              <a:tr h="250883">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Mitral valve replacement</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(0.4)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 (1.7)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0.20 (0.02-1.75)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63816"/>
                  </a:ext>
                </a:extLst>
              </a:tr>
              <a:tr h="250883">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New CRT implant</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 (3.2)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 (6.3)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0.66 (0.26-1.64)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2288880"/>
                  </a:ext>
                </a:extLst>
              </a:tr>
              <a:tr h="254139">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New pacemaker</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 (5.0)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 (5.5)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0.84 (0.35-2.02)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6717327"/>
                  </a:ext>
                </a:extLst>
              </a:tr>
              <a:tr h="250883">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Myocardial infarction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22 (10.1)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26 (14.4)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0.72 (0.41-1.28)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6596769"/>
                  </a:ext>
                </a:extLst>
              </a:tr>
              <a:tr h="250883">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PCI or CABG</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17 (8.9)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13 (6.1)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1.12 (0.54-2.31)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6148475"/>
                  </a:ext>
                </a:extLst>
              </a:tr>
              <a:tr h="254139">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PCI</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17 (8.9)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 (5.4)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1.31 (0.61-2.81)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3794169"/>
                  </a:ext>
                </a:extLst>
              </a:tr>
              <a:tr h="250883">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CABG</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 (0.0)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9999302"/>
                  </a:ext>
                </a:extLst>
              </a:tr>
              <a:tr h="254139">
                <a:tc>
                  <a:txBody>
                    <a:bodyPr/>
                    <a:lstStyle/>
                    <a:p>
                      <a:pPr marL="0" marR="0">
                        <a:lnSpc>
                          <a:spcPct val="150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New onset permanent atrial fibrillation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23 (9.3)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23 (12.6)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0.91 (0.51-1.62)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9009727"/>
                  </a:ext>
                </a:extLst>
              </a:tr>
            </a:tbl>
          </a:graphicData>
        </a:graphic>
      </p:graphicFrame>
    </p:spTree>
    <p:extLst>
      <p:ext uri="{BB962C8B-B14F-4D97-AF65-F5344CB8AC3E}">
        <p14:creationId xmlns:p14="http://schemas.microsoft.com/office/powerpoint/2010/main" val="1230387769"/>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826536" y="73579"/>
            <a:ext cx="7769225" cy="566738"/>
          </a:xfrm>
        </p:spPr>
        <p:txBody>
          <a:bodyPr/>
          <a:lstStyle/>
          <a:p>
            <a:pPr eaLnBrk="1" hangingPunct="1">
              <a:buClr>
                <a:srgbClr val="FDE25E"/>
              </a:buClr>
            </a:pPr>
            <a:r>
              <a:rPr lang="en-US" sz="2400" dirty="0">
                <a:latin typeface="Arial" panose="020B0604020202020204" pitchFamily="34" charset="0"/>
                <a:ea typeface="Times New Roman" panose="02020603050405020304" pitchFamily="18" charset="0"/>
              </a:rPr>
              <a:t>D</a:t>
            </a:r>
            <a:r>
              <a:rPr lang="en-US" sz="2400" b="1" dirty="0">
                <a:effectLst/>
                <a:latin typeface="Arial" panose="020B0604020202020204" pitchFamily="34" charset="0"/>
                <a:ea typeface="Times New Roman" panose="02020603050405020304" pitchFamily="18" charset="0"/>
              </a:rPr>
              <a:t>ays Hospitalized and Alive and Out-of-Hospital</a:t>
            </a:r>
            <a:endParaRPr lang="en-US" sz="3200" dirty="0">
              <a:solidFill>
                <a:srgbClr val="FFFFFF"/>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3" name="Table 2">
            <a:extLst>
              <a:ext uri="{FF2B5EF4-FFF2-40B4-BE49-F238E27FC236}">
                <a16:creationId xmlns:a16="http://schemas.microsoft.com/office/drawing/2014/main" id="{DC05796A-3102-EB4D-860E-EF227AEB9169}"/>
              </a:ext>
            </a:extLst>
          </p:cNvPr>
          <p:cNvGraphicFramePr>
            <a:graphicFrameLocks noGrp="1"/>
          </p:cNvGraphicFramePr>
          <p:nvPr>
            <p:extLst>
              <p:ext uri="{D42A27DB-BD31-4B8C-83A1-F6EECF244321}">
                <p14:modId xmlns:p14="http://schemas.microsoft.com/office/powerpoint/2010/main" val="763050264"/>
              </p:ext>
            </p:extLst>
          </p:nvPr>
        </p:nvGraphicFramePr>
        <p:xfrm>
          <a:off x="215727" y="587298"/>
          <a:ext cx="8712546" cy="4401012"/>
        </p:xfrm>
        <a:graphic>
          <a:graphicData uri="http://schemas.openxmlformats.org/drawingml/2006/table">
            <a:tbl>
              <a:tblPr firstRow="1" firstCol="1" bandRow="1">
                <a:tableStyleId>{5C22544A-7EE6-4342-B048-85BDC9FD1C3A}</a:tableStyleId>
              </a:tblPr>
              <a:tblGrid>
                <a:gridCol w="3583122">
                  <a:extLst>
                    <a:ext uri="{9D8B030D-6E8A-4147-A177-3AD203B41FA5}">
                      <a16:colId xmlns:a16="http://schemas.microsoft.com/office/drawing/2014/main" val="316220157"/>
                    </a:ext>
                  </a:extLst>
                </a:gridCol>
                <a:gridCol w="1687551">
                  <a:extLst>
                    <a:ext uri="{9D8B030D-6E8A-4147-A177-3AD203B41FA5}">
                      <a16:colId xmlns:a16="http://schemas.microsoft.com/office/drawing/2014/main" val="1185120436"/>
                    </a:ext>
                  </a:extLst>
                </a:gridCol>
                <a:gridCol w="1613210">
                  <a:extLst>
                    <a:ext uri="{9D8B030D-6E8A-4147-A177-3AD203B41FA5}">
                      <a16:colId xmlns:a16="http://schemas.microsoft.com/office/drawing/2014/main" val="2348903317"/>
                    </a:ext>
                  </a:extLst>
                </a:gridCol>
                <a:gridCol w="1828663">
                  <a:extLst>
                    <a:ext uri="{9D8B030D-6E8A-4147-A177-3AD203B41FA5}">
                      <a16:colId xmlns:a16="http://schemas.microsoft.com/office/drawing/2014/main" val="573766714"/>
                    </a:ext>
                  </a:extLst>
                </a:gridCol>
              </a:tblGrid>
              <a:tr h="507651">
                <a:tc>
                  <a:txBody>
                    <a:bodyPr/>
                    <a:lstStyle/>
                    <a:p>
                      <a:pPr marL="0" marR="0">
                        <a:lnSpc>
                          <a:spcPct val="100000"/>
                        </a:lnSpc>
                        <a:spcBef>
                          <a:spcPts val="0"/>
                        </a:spcBef>
                        <a:spcAft>
                          <a:spcPts val="0"/>
                        </a:spcAft>
                      </a:pPr>
                      <a:r>
                        <a:rPr lang="en-US" sz="1400" b="1" dirty="0">
                          <a:solidFill>
                            <a:srgbClr val="FDE25E"/>
                          </a:solidFill>
                          <a:effectLst/>
                          <a:latin typeface="Arial" panose="020B0604020202020204" pitchFamily="34" charset="0"/>
                          <a:ea typeface="Times New Roman" panose="02020603050405020304" pitchFamily="18" charset="0"/>
                        </a:rPr>
                        <a:t>Through 5-year follow-up</a:t>
                      </a:r>
                      <a:r>
                        <a:rPr lang="en-US" sz="1200" dirty="0">
                          <a:solidFill>
                            <a:srgbClr val="FDE25E"/>
                          </a:solidFill>
                          <a:effectLst/>
                        </a:rPr>
                        <a:t> </a:t>
                      </a:r>
                      <a:endParaRPr lang="en-US" sz="1400" b="0" u="none"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109728" marR="5533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1" dirty="0">
                          <a:solidFill>
                            <a:srgbClr val="FDE25E"/>
                          </a:solidFill>
                          <a:effectLst/>
                          <a:latin typeface="Arial" panose="020B0604020202020204" pitchFamily="34" charset="0"/>
                          <a:cs typeface="Arial" panose="020B0604020202020204" pitchFamily="34" charset="0"/>
                        </a:rPr>
                        <a:t>MitraClip + GDMT </a:t>
                      </a:r>
                      <a:r>
                        <a:rPr lang="en-US" sz="1400" b="0" dirty="0">
                          <a:solidFill>
                            <a:srgbClr val="FDE25E"/>
                          </a:solidFill>
                          <a:effectLst/>
                          <a:latin typeface="Arial" panose="020B0604020202020204" pitchFamily="34" charset="0"/>
                          <a:cs typeface="Arial" panose="020B0604020202020204" pitchFamily="34" charset="0"/>
                        </a:rPr>
                        <a:t>(n=302)</a:t>
                      </a:r>
                      <a:endPar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1" dirty="0">
                          <a:solidFill>
                            <a:srgbClr val="FDE25E"/>
                          </a:solidFill>
                          <a:effectLst/>
                          <a:latin typeface="Arial" panose="020B0604020202020204" pitchFamily="34" charset="0"/>
                          <a:cs typeface="Arial" panose="020B0604020202020204" pitchFamily="34" charset="0"/>
                        </a:rPr>
                        <a:t>GDMT alone</a:t>
                      </a:r>
                    </a:p>
                    <a:p>
                      <a:pPr marL="0" marR="0" algn="ctr">
                        <a:lnSpc>
                          <a:spcPct val="100000"/>
                        </a:lnSpc>
                        <a:spcBef>
                          <a:spcPts val="0"/>
                        </a:spcBef>
                        <a:spcAft>
                          <a:spcPts val="0"/>
                        </a:spcAft>
                      </a:pPr>
                      <a:r>
                        <a:rPr lang="en-US" sz="1400" b="0" dirty="0">
                          <a:solidFill>
                            <a:srgbClr val="FDE25E"/>
                          </a:solidFill>
                          <a:effectLst/>
                          <a:latin typeface="Arial" panose="020B0604020202020204" pitchFamily="34" charset="0"/>
                          <a:cs typeface="Arial" panose="020B0604020202020204" pitchFamily="34" charset="0"/>
                        </a:rPr>
                        <a:t>(n=312)</a:t>
                      </a:r>
                      <a:endPar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1" dirty="0">
                          <a:solidFill>
                            <a:srgbClr val="FDE25E"/>
                          </a:solidFill>
                          <a:effectLst/>
                          <a:latin typeface="Arial" panose="020B0604020202020204" pitchFamily="34" charset="0"/>
                          <a:cs typeface="Arial" panose="020B0604020202020204" pitchFamily="34" charset="0"/>
                        </a:rPr>
                        <a:t>Difference [95% CI] </a:t>
                      </a:r>
                      <a:endPar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55337" marR="5533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279937"/>
                  </a:ext>
                </a:extLst>
              </a:tr>
              <a:tr h="258217">
                <a:tc>
                  <a:txBody>
                    <a:bodyPr/>
                    <a:lstStyle/>
                    <a:p>
                      <a:pPr>
                        <a:lnSpc>
                          <a:spcPct val="100000"/>
                        </a:lnSpc>
                      </a:pPr>
                      <a:r>
                        <a:rPr lang="en-US" sz="1400" b="0" kern="1200" dirty="0">
                          <a:solidFill>
                            <a:schemeClr val="lt1"/>
                          </a:solidFill>
                          <a:effectLst/>
                          <a:latin typeface="Arial" panose="020B0604020202020204" pitchFamily="34" charset="0"/>
                          <a:ea typeface="+mn-ea"/>
                          <a:cs typeface="Arial" panose="020B0604020202020204" pitchFamily="34" charset="0"/>
                        </a:rPr>
                        <a:t>Days alive and out-of-hospital</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5591659"/>
                  </a:ext>
                </a:extLst>
              </a:tr>
              <a:tr h="258217">
                <a:tc>
                  <a:txBody>
                    <a:bodyPr/>
                    <a:lstStyle/>
                    <a:p>
                      <a:pPr marL="0" marR="0">
                        <a:lnSpc>
                          <a:spcPct val="100000"/>
                        </a:lnSpc>
                        <a:spcBef>
                          <a:spcPts val="0"/>
                        </a:spcBef>
                        <a:spcAft>
                          <a:spcPts val="0"/>
                        </a:spcAft>
                      </a:pPr>
                      <a:r>
                        <a:rPr lang="en-US" sz="1400" b="0" kern="1200" dirty="0">
                          <a:solidFill>
                            <a:schemeClr val="lt1"/>
                          </a:solidFill>
                          <a:effectLst/>
                          <a:latin typeface="Arial" panose="020B0604020202020204" pitchFamily="34" charset="0"/>
                          <a:ea typeface="+mn-ea"/>
                          <a:cs typeface="Arial" panose="020B0604020202020204" pitchFamily="34" charset="0"/>
                        </a:rPr>
                        <a:t>   - Mean</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1123.5 ± 664.8</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894.8 ± 655.1</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228.7 [124.1, 333.3]</a:t>
                      </a:r>
                      <a:endParaRPr lang="en-US" sz="1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8024506"/>
                  </a:ext>
                </a:extLst>
              </a:tr>
              <a:tr h="261568">
                <a:tc>
                  <a:txBody>
                    <a:bodyPr/>
                    <a:lstStyle/>
                    <a:p>
                      <a:pPr marL="0" marR="0">
                        <a:lnSpc>
                          <a:spcPct val="100000"/>
                        </a:lnSpc>
                        <a:spcBef>
                          <a:spcPts val="0"/>
                        </a:spcBef>
                        <a:spcAft>
                          <a:spcPts val="0"/>
                        </a:spcAft>
                      </a:pPr>
                      <a:r>
                        <a:rPr lang="en-US" sz="1400" b="0" kern="1200" dirty="0">
                          <a:solidFill>
                            <a:schemeClr val="lt1"/>
                          </a:solidFill>
                          <a:effectLst/>
                          <a:latin typeface="Arial" panose="020B0604020202020204" pitchFamily="34" charset="0"/>
                          <a:ea typeface="+mn-ea"/>
                          <a:cs typeface="Arial" panose="020B0604020202020204" pitchFamily="34" charset="0"/>
                        </a:rPr>
                        <a:t>   - Median</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1225 (445, 1798)</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717.5 (289, 1734)</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3737899"/>
                  </a:ext>
                </a:extLst>
              </a:tr>
              <a:tr h="258217">
                <a:tc>
                  <a:txBody>
                    <a:bodyPr/>
                    <a:lstStyle/>
                    <a:p>
                      <a:pPr>
                        <a:lnSpc>
                          <a:spcPct val="100000"/>
                        </a:lnSpc>
                      </a:pPr>
                      <a:r>
                        <a:rPr lang="en-US" sz="1400" b="0" kern="1200" dirty="0">
                          <a:solidFill>
                            <a:schemeClr val="lt1"/>
                          </a:solidFill>
                          <a:effectLst/>
                          <a:latin typeface="Arial" panose="020B0604020202020204" pitchFamily="34" charset="0"/>
                          <a:ea typeface="+mn-ea"/>
                          <a:cs typeface="Arial" panose="020B0604020202020204" pitchFamily="34" charset="0"/>
                        </a:rPr>
                        <a:t>Number of days hospitalized*</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6456443"/>
                  </a:ext>
                </a:extLst>
              </a:tr>
              <a:tr h="258217">
                <a:tc>
                  <a:txBody>
                    <a:bodyPr/>
                    <a:lstStyle/>
                    <a:p>
                      <a:pPr marL="0" marR="0">
                        <a:lnSpc>
                          <a:spcPct val="100000"/>
                        </a:lnSpc>
                        <a:spcBef>
                          <a:spcPts val="0"/>
                        </a:spcBef>
                        <a:spcAft>
                          <a:spcPts val="0"/>
                        </a:spcAft>
                      </a:pPr>
                      <a:r>
                        <a:rPr lang="en-US" sz="1400" b="0" kern="1200" dirty="0">
                          <a:solidFill>
                            <a:schemeClr val="lt1"/>
                          </a:solidFill>
                          <a:effectLst/>
                          <a:latin typeface="Arial" panose="020B0604020202020204" pitchFamily="34" charset="0"/>
                          <a:ea typeface="+mn-ea"/>
                          <a:cs typeface="Arial" panose="020B0604020202020204" pitchFamily="34" charset="0"/>
                        </a:rPr>
                        <a:t>   - Mean</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24.7 ± 32.7</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22.3 ± 24.3</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2.5 [-2.5, 7.5]</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5714600"/>
                  </a:ext>
                </a:extLst>
              </a:tr>
              <a:tr h="261568">
                <a:tc>
                  <a:txBody>
                    <a:bodyPr/>
                    <a:lstStyle/>
                    <a:p>
                      <a:pPr marL="0" marR="0">
                        <a:lnSpc>
                          <a:spcPct val="100000"/>
                        </a:lnSpc>
                        <a:spcBef>
                          <a:spcPts val="0"/>
                        </a:spcBef>
                        <a:spcAft>
                          <a:spcPts val="0"/>
                        </a:spcAft>
                      </a:pPr>
                      <a:r>
                        <a:rPr lang="en-US" sz="1400" b="0" kern="1200" dirty="0">
                          <a:solidFill>
                            <a:schemeClr val="lt1"/>
                          </a:solidFill>
                          <a:effectLst/>
                          <a:latin typeface="Arial" panose="020B0604020202020204" pitchFamily="34" charset="0"/>
                          <a:ea typeface="+mn-ea"/>
                          <a:cs typeface="Arial" panose="020B0604020202020204" pitchFamily="34" charset="0"/>
                        </a:rPr>
                        <a:t>   - Median</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13 (6, 30)</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15 (7, 28)</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475167"/>
                  </a:ext>
                </a:extLst>
              </a:tr>
              <a:tr h="258217">
                <a:tc>
                  <a:txBody>
                    <a:bodyPr/>
                    <a:lstStyle/>
                    <a:p>
                      <a:pPr>
                        <a:lnSpc>
                          <a:spcPct val="100000"/>
                        </a:lnSpc>
                      </a:pPr>
                      <a:r>
                        <a:rPr lang="en-US" sz="1400" b="0" kern="1200" dirty="0">
                          <a:solidFill>
                            <a:schemeClr val="lt1"/>
                          </a:solidFill>
                          <a:effectLst/>
                          <a:latin typeface="Arial" panose="020B0604020202020204" pitchFamily="34" charset="0"/>
                          <a:ea typeface="+mn-ea"/>
                          <a:cs typeface="Arial" panose="020B0604020202020204" pitchFamily="34" charset="0"/>
                        </a:rPr>
                        <a:t>Proportion of time alive in hospital</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63816"/>
                  </a:ext>
                </a:extLst>
              </a:tr>
              <a:tr h="258217">
                <a:tc>
                  <a:txBody>
                    <a:bodyPr/>
                    <a:lstStyle/>
                    <a:p>
                      <a:pPr marL="0" marR="0">
                        <a:lnSpc>
                          <a:spcPct val="100000"/>
                        </a:lnSpc>
                        <a:spcBef>
                          <a:spcPts val="0"/>
                        </a:spcBef>
                        <a:spcAft>
                          <a:spcPts val="0"/>
                        </a:spcAft>
                      </a:pPr>
                      <a:r>
                        <a:rPr lang="en-US" sz="1400" b="0" kern="1200" dirty="0">
                          <a:solidFill>
                            <a:schemeClr val="lt1"/>
                          </a:solidFill>
                          <a:effectLst/>
                          <a:latin typeface="Arial" panose="020B0604020202020204" pitchFamily="34" charset="0"/>
                          <a:ea typeface="+mn-ea"/>
                          <a:cs typeface="Arial" panose="020B0604020202020204" pitchFamily="34" charset="0"/>
                        </a:rPr>
                        <a:t>   - Mean</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0.05 ± 0.10</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0.05 ± 0.08</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0.00 [-0.01, 0.02]</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2288880"/>
                  </a:ext>
                </a:extLst>
              </a:tr>
              <a:tr h="261568">
                <a:tc>
                  <a:txBody>
                    <a:bodyPr/>
                    <a:lstStyle/>
                    <a:p>
                      <a:pPr marL="0" marR="0">
                        <a:lnSpc>
                          <a:spcPct val="100000"/>
                        </a:lnSpc>
                        <a:spcBef>
                          <a:spcPts val="0"/>
                        </a:spcBef>
                        <a:spcAft>
                          <a:spcPts val="0"/>
                        </a:spcAft>
                      </a:pPr>
                      <a:r>
                        <a:rPr lang="en-US" sz="1400" b="0" kern="1200" dirty="0">
                          <a:solidFill>
                            <a:schemeClr val="lt1"/>
                          </a:solidFill>
                          <a:effectLst/>
                          <a:latin typeface="Arial" panose="020B0604020202020204" pitchFamily="34" charset="0"/>
                          <a:ea typeface="+mn-ea"/>
                          <a:cs typeface="Arial" panose="020B0604020202020204" pitchFamily="34" charset="0"/>
                        </a:rPr>
                        <a:t>   - Median</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0.02 (0.00, 0.04)</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0.02 (0.00, 0.05)</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6717327"/>
                  </a:ext>
                </a:extLst>
              </a:tr>
              <a:tr h="258217">
                <a:tc>
                  <a:txBody>
                    <a:bodyPr/>
                    <a:lstStyle/>
                    <a:p>
                      <a:pPr marL="0" marR="0">
                        <a:lnSpc>
                          <a:spcPct val="100000"/>
                        </a:lnSpc>
                        <a:spcBef>
                          <a:spcPts val="720"/>
                        </a:spcBef>
                        <a:spcAft>
                          <a:spcPts val="720"/>
                        </a:spcAft>
                        <a:tabLst>
                          <a:tab pos="217805" algn="l"/>
                        </a:tabLst>
                      </a:pPr>
                      <a:r>
                        <a:rPr lang="en-US" sz="1400" b="0" dirty="0">
                          <a:effectLst/>
                          <a:latin typeface="Arial" panose="020B0604020202020204" pitchFamily="34" charset="0"/>
                          <a:ea typeface="Calibri" panose="020F0502020204030204" pitchFamily="34" charset="0"/>
                          <a:cs typeface="Arial" panose="020B0604020202020204" pitchFamily="34" charset="0"/>
                        </a:rPr>
                        <a:t>Surviving pts living in their baseline location</a:t>
                      </a:r>
                      <a:endParaRPr lang="en-U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6596769"/>
                  </a:ext>
                </a:extLst>
              </a:tr>
              <a:tr h="258217">
                <a:tc>
                  <a:txBody>
                    <a:bodyPr/>
                    <a:lstStyle/>
                    <a:p>
                      <a:pPr marL="0" marR="0">
                        <a:lnSpc>
                          <a:spcPct val="100000"/>
                        </a:lnSpc>
                        <a:spcBef>
                          <a:spcPts val="720"/>
                        </a:spcBef>
                        <a:spcAft>
                          <a:spcPts val="720"/>
                        </a:spcAft>
                        <a:tabLst>
                          <a:tab pos="217805" algn="l"/>
                        </a:tabLst>
                      </a:pPr>
                      <a:r>
                        <a:rPr lang="en-US" sz="1400" b="0" dirty="0">
                          <a:effectLst/>
                          <a:latin typeface="Arial" panose="020B0604020202020204" pitchFamily="34" charset="0"/>
                          <a:ea typeface="Calibri" panose="020F0502020204030204" pitchFamily="34" charset="0"/>
                          <a:cs typeface="Arial" panose="020B0604020202020204" pitchFamily="34" charset="0"/>
                        </a:rPr>
                        <a:t>   - At 1 year</a:t>
                      </a:r>
                      <a:endParaRPr lang="en-U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217/224 (96.9)</a:t>
                      </a:r>
                      <a:endParaRPr lang="en-US"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198/206 (96.1)</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0.8 [-3.0%, 4.7%]</a:t>
                      </a:r>
                      <a:endParaRPr lang="en-US"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6148475"/>
                  </a:ext>
                </a:extLst>
              </a:tr>
              <a:tr h="261568">
                <a:tc>
                  <a:txBody>
                    <a:bodyPr/>
                    <a:lstStyle/>
                    <a:p>
                      <a:pPr marL="0" marR="0">
                        <a:lnSpc>
                          <a:spcPct val="100000"/>
                        </a:lnSpc>
                        <a:spcBef>
                          <a:spcPts val="720"/>
                        </a:spcBef>
                        <a:spcAft>
                          <a:spcPts val="720"/>
                        </a:spcAft>
                        <a:tabLst>
                          <a:tab pos="217805" algn="l"/>
                        </a:tabLst>
                      </a:pPr>
                      <a:r>
                        <a:rPr lang="en-US" sz="1400" b="0" dirty="0">
                          <a:effectLst/>
                          <a:latin typeface="Arial" panose="020B0604020202020204" pitchFamily="34" charset="0"/>
                          <a:ea typeface="Calibri" panose="020F0502020204030204" pitchFamily="34" charset="0"/>
                          <a:cs typeface="Arial" panose="020B0604020202020204" pitchFamily="34" charset="0"/>
                        </a:rPr>
                        <a:t>   - At 2 years</a:t>
                      </a:r>
                      <a:endParaRPr lang="en-U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98/107 (91.6)</a:t>
                      </a:r>
                      <a:endParaRPr lang="en-US"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72/78 (92.3)</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-0.7 [-8.7%, 8.3%]</a:t>
                      </a:r>
                      <a:endParaRPr lang="en-US"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3794169"/>
                  </a:ext>
                </a:extLst>
              </a:tr>
              <a:tr h="258217">
                <a:tc>
                  <a:txBody>
                    <a:bodyPr/>
                    <a:lstStyle/>
                    <a:p>
                      <a:pPr marL="0" marR="0">
                        <a:lnSpc>
                          <a:spcPct val="100000"/>
                        </a:lnSpc>
                        <a:spcBef>
                          <a:spcPts val="720"/>
                        </a:spcBef>
                        <a:spcAft>
                          <a:spcPts val="720"/>
                        </a:spcAft>
                        <a:tabLst>
                          <a:tab pos="217805" algn="l"/>
                        </a:tabLst>
                      </a:pPr>
                      <a:r>
                        <a:rPr lang="en-US" sz="1400" b="0" dirty="0">
                          <a:effectLst/>
                          <a:latin typeface="Arial" panose="020B0604020202020204" pitchFamily="34" charset="0"/>
                          <a:ea typeface="Calibri" panose="020F0502020204030204" pitchFamily="34" charset="0"/>
                          <a:cs typeface="Arial" panose="020B0604020202020204" pitchFamily="34" charset="0"/>
                        </a:rPr>
                        <a:t>   - At 3 years</a:t>
                      </a:r>
                      <a:endParaRPr lang="en-U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150/154 (97.4)</a:t>
                      </a:r>
                      <a:endParaRPr lang="en-US"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108/113 (95.6)</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1.8 [-2.8%, 7.6%]</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9999302"/>
                  </a:ext>
                </a:extLst>
              </a:tr>
              <a:tr h="261568">
                <a:tc>
                  <a:txBody>
                    <a:bodyPr/>
                    <a:lstStyle/>
                    <a:p>
                      <a:pPr marL="0" marR="0">
                        <a:lnSpc>
                          <a:spcPct val="100000"/>
                        </a:lnSpc>
                        <a:spcBef>
                          <a:spcPts val="720"/>
                        </a:spcBef>
                        <a:spcAft>
                          <a:spcPts val="720"/>
                        </a:spcAft>
                        <a:tabLst>
                          <a:tab pos="217805" algn="l"/>
                        </a:tabLst>
                      </a:pPr>
                      <a:r>
                        <a:rPr lang="en-US" sz="1400" b="0" dirty="0">
                          <a:effectLst/>
                          <a:latin typeface="Arial" panose="020B0604020202020204" pitchFamily="34" charset="0"/>
                          <a:ea typeface="Calibri" panose="020F0502020204030204" pitchFamily="34" charset="0"/>
                          <a:cs typeface="Arial" panose="020B0604020202020204" pitchFamily="34" charset="0"/>
                        </a:rPr>
                        <a:t>   - At 4 years</a:t>
                      </a:r>
                      <a:endParaRPr lang="en-U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129/132 (97.7)</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86/89 (96.6)</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1.1 [-3.7%, 7.4%]</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9009727"/>
                  </a:ext>
                </a:extLst>
              </a:tr>
              <a:tr h="261568">
                <a:tc>
                  <a:txBody>
                    <a:bodyPr/>
                    <a:lstStyle/>
                    <a:p>
                      <a:pPr marL="0" marR="0">
                        <a:lnSpc>
                          <a:spcPct val="100000"/>
                        </a:lnSpc>
                        <a:spcBef>
                          <a:spcPts val="720"/>
                        </a:spcBef>
                        <a:spcAft>
                          <a:spcPts val="720"/>
                        </a:spcAft>
                        <a:tabLst>
                          <a:tab pos="217805" algn="l"/>
                        </a:tabLst>
                      </a:pPr>
                      <a:r>
                        <a:rPr lang="en-US" sz="1400" b="0" dirty="0">
                          <a:effectLst/>
                          <a:latin typeface="Arial" panose="020B0604020202020204" pitchFamily="34" charset="0"/>
                          <a:ea typeface="Calibri" panose="020F0502020204030204" pitchFamily="34" charset="0"/>
                          <a:cs typeface="Arial" panose="020B0604020202020204" pitchFamily="34" charset="0"/>
                        </a:rPr>
                        <a:t>   - At 5 years</a:t>
                      </a:r>
                      <a:endParaRPr lang="en-U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98/107 (91.6)</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rPr>
                        <a:t>72/78 (92.3)</a:t>
                      </a:r>
                      <a:endParaRPr lang="en-US"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720"/>
                        </a:spcBef>
                        <a:spcAft>
                          <a:spcPts val="72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-0.7 [-8.7%, 8.3%]</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692010"/>
                  </a:ext>
                </a:extLst>
              </a:tr>
            </a:tbl>
          </a:graphicData>
        </a:graphic>
      </p:graphicFrame>
    </p:spTree>
    <p:extLst>
      <p:ext uri="{BB962C8B-B14F-4D97-AF65-F5344CB8AC3E}">
        <p14:creationId xmlns:p14="http://schemas.microsoft.com/office/powerpoint/2010/main" val="4265981445"/>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1073963" y="136141"/>
            <a:ext cx="7769225" cy="566738"/>
          </a:xfrm>
        </p:spPr>
        <p:txBody>
          <a:bodyPr/>
          <a:lstStyle/>
          <a:p>
            <a:pPr eaLnBrk="1" hangingPunct="1"/>
            <a:r>
              <a:rPr lang="en-US" sz="2800" dirty="0">
                <a:latin typeface="Arial" panose="020B0604020202020204" pitchFamily="34" charset="0"/>
                <a:cs typeface="Arial" panose="020B0604020202020204" pitchFamily="34" charset="0"/>
              </a:rPr>
              <a:t>HF Hospitalizations</a:t>
            </a:r>
            <a:r>
              <a:rPr lang="en-US" sz="2800" dirty="0"/>
              <a:t> After Crossovers</a:t>
            </a:r>
            <a:endParaRPr lang="en-US"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75" name="Rectangle 74">
            <a:extLst>
              <a:ext uri="{FF2B5EF4-FFF2-40B4-BE49-F238E27FC236}">
                <a16:creationId xmlns:a16="http://schemas.microsoft.com/office/drawing/2014/main" id="{7EEC2479-EA3B-AF47-BA92-021F99137EB0}"/>
              </a:ext>
            </a:extLst>
          </p:cNvPr>
          <p:cNvSpPr/>
          <p:nvPr/>
        </p:nvSpPr>
        <p:spPr bwMode="auto">
          <a:xfrm>
            <a:off x="1863688" y="777540"/>
            <a:ext cx="6336177" cy="3054096"/>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panose="020B0604020202020204" pitchFamily="34" charset="0"/>
              <a:ea typeface="ヒラギノ角ゴ Pro W3" pitchFamily="-111" charset="-128"/>
              <a:cs typeface="Arial" panose="020B0604020202020204" pitchFamily="34" charset="0"/>
            </a:endParaRPr>
          </a:p>
        </p:txBody>
      </p:sp>
      <p:sp>
        <p:nvSpPr>
          <p:cNvPr id="9" name="Line 55">
            <a:extLst>
              <a:ext uri="{FF2B5EF4-FFF2-40B4-BE49-F238E27FC236}">
                <a16:creationId xmlns:a16="http://schemas.microsoft.com/office/drawing/2014/main" id="{F013AD8E-E41F-914F-93DD-66657F94003D}"/>
              </a:ext>
            </a:extLst>
          </p:cNvPr>
          <p:cNvSpPr>
            <a:spLocks noChangeShapeType="1"/>
          </p:cNvSpPr>
          <p:nvPr/>
        </p:nvSpPr>
        <p:spPr bwMode="auto">
          <a:xfrm>
            <a:off x="1863689" y="778455"/>
            <a:ext cx="0" cy="305318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0" name="Line 56">
            <a:extLst>
              <a:ext uri="{FF2B5EF4-FFF2-40B4-BE49-F238E27FC236}">
                <a16:creationId xmlns:a16="http://schemas.microsoft.com/office/drawing/2014/main" id="{93F939D5-200C-2644-9695-C9BE90627335}"/>
              </a:ext>
            </a:extLst>
          </p:cNvPr>
          <p:cNvSpPr>
            <a:spLocks noChangeShapeType="1"/>
          </p:cNvSpPr>
          <p:nvPr/>
        </p:nvSpPr>
        <p:spPr bwMode="auto">
          <a:xfrm flipH="1">
            <a:off x="1763219" y="3831636"/>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2" name="Line 57">
            <a:extLst>
              <a:ext uri="{FF2B5EF4-FFF2-40B4-BE49-F238E27FC236}">
                <a16:creationId xmlns:a16="http://schemas.microsoft.com/office/drawing/2014/main" id="{AE47C739-F25C-D842-A834-C3DE5C9D7568}"/>
              </a:ext>
            </a:extLst>
          </p:cNvPr>
          <p:cNvSpPr>
            <a:spLocks noChangeShapeType="1"/>
          </p:cNvSpPr>
          <p:nvPr/>
        </p:nvSpPr>
        <p:spPr bwMode="auto">
          <a:xfrm flipH="1">
            <a:off x="1763219" y="3220003"/>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3" name="Line 58">
            <a:extLst>
              <a:ext uri="{FF2B5EF4-FFF2-40B4-BE49-F238E27FC236}">
                <a16:creationId xmlns:a16="http://schemas.microsoft.com/office/drawing/2014/main" id="{018A1BF5-0840-234F-A507-EA5A66BBDFA6}"/>
              </a:ext>
            </a:extLst>
          </p:cNvPr>
          <p:cNvSpPr>
            <a:spLocks noChangeShapeType="1"/>
          </p:cNvSpPr>
          <p:nvPr/>
        </p:nvSpPr>
        <p:spPr bwMode="auto">
          <a:xfrm flipH="1">
            <a:off x="1763219" y="2607125"/>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4" name="Line 59">
            <a:extLst>
              <a:ext uri="{FF2B5EF4-FFF2-40B4-BE49-F238E27FC236}">
                <a16:creationId xmlns:a16="http://schemas.microsoft.com/office/drawing/2014/main" id="{E083FE27-FBC2-144A-94A0-B018F68E1956}"/>
              </a:ext>
            </a:extLst>
          </p:cNvPr>
          <p:cNvSpPr>
            <a:spLocks noChangeShapeType="1"/>
          </p:cNvSpPr>
          <p:nvPr/>
        </p:nvSpPr>
        <p:spPr bwMode="auto">
          <a:xfrm flipH="1">
            <a:off x="1763219" y="1995492"/>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5" name="Line 60">
            <a:extLst>
              <a:ext uri="{FF2B5EF4-FFF2-40B4-BE49-F238E27FC236}">
                <a16:creationId xmlns:a16="http://schemas.microsoft.com/office/drawing/2014/main" id="{98B80630-C86F-F443-AFD3-65B43E8AD56A}"/>
              </a:ext>
            </a:extLst>
          </p:cNvPr>
          <p:cNvSpPr>
            <a:spLocks noChangeShapeType="1"/>
          </p:cNvSpPr>
          <p:nvPr/>
        </p:nvSpPr>
        <p:spPr bwMode="auto">
          <a:xfrm flipH="1">
            <a:off x="1763219" y="1390087"/>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6" name="Line 61">
            <a:extLst>
              <a:ext uri="{FF2B5EF4-FFF2-40B4-BE49-F238E27FC236}">
                <a16:creationId xmlns:a16="http://schemas.microsoft.com/office/drawing/2014/main" id="{633AD519-B8D7-ED4C-980A-318438AF9D8E}"/>
              </a:ext>
            </a:extLst>
          </p:cNvPr>
          <p:cNvSpPr>
            <a:spLocks noChangeShapeType="1"/>
          </p:cNvSpPr>
          <p:nvPr/>
        </p:nvSpPr>
        <p:spPr bwMode="auto">
          <a:xfrm flipH="1">
            <a:off x="1763219" y="778455"/>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7" name="Rectangle 62">
            <a:extLst>
              <a:ext uri="{FF2B5EF4-FFF2-40B4-BE49-F238E27FC236}">
                <a16:creationId xmlns:a16="http://schemas.microsoft.com/office/drawing/2014/main" id="{4C327DDC-509E-DE48-9725-2BC70A98492A}"/>
              </a:ext>
            </a:extLst>
          </p:cNvPr>
          <p:cNvSpPr>
            <a:spLocks noChangeArrowheads="1"/>
          </p:cNvSpPr>
          <p:nvPr/>
        </p:nvSpPr>
        <p:spPr bwMode="auto">
          <a:xfrm rot="16200000">
            <a:off x="-248099" y="2146176"/>
            <a:ext cx="26225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HF Hospitalization (%)</a:t>
            </a:r>
          </a:p>
        </p:txBody>
      </p:sp>
      <p:sp>
        <p:nvSpPr>
          <p:cNvPr id="18" name="Rectangle 63">
            <a:extLst>
              <a:ext uri="{FF2B5EF4-FFF2-40B4-BE49-F238E27FC236}">
                <a16:creationId xmlns:a16="http://schemas.microsoft.com/office/drawing/2014/main" id="{84BA9ED1-8227-D949-9A33-4B45B229C993}"/>
              </a:ext>
            </a:extLst>
          </p:cNvPr>
          <p:cNvSpPr>
            <a:spLocks noChangeArrowheads="1"/>
          </p:cNvSpPr>
          <p:nvPr/>
        </p:nvSpPr>
        <p:spPr bwMode="auto">
          <a:xfrm>
            <a:off x="1189128" y="3724960"/>
            <a:ext cx="5241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0%</a:t>
            </a:r>
          </a:p>
        </p:txBody>
      </p:sp>
      <p:sp>
        <p:nvSpPr>
          <p:cNvPr id="19" name="Rectangle 64">
            <a:extLst>
              <a:ext uri="{FF2B5EF4-FFF2-40B4-BE49-F238E27FC236}">
                <a16:creationId xmlns:a16="http://schemas.microsoft.com/office/drawing/2014/main" id="{18A72E06-7995-5242-B8EC-9D2639B5216F}"/>
              </a:ext>
            </a:extLst>
          </p:cNvPr>
          <p:cNvSpPr>
            <a:spLocks noChangeArrowheads="1"/>
          </p:cNvSpPr>
          <p:nvPr/>
        </p:nvSpPr>
        <p:spPr bwMode="auto">
          <a:xfrm>
            <a:off x="1147449" y="3113327"/>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20%</a:t>
            </a:r>
          </a:p>
        </p:txBody>
      </p:sp>
      <p:sp>
        <p:nvSpPr>
          <p:cNvPr id="20" name="Rectangle 65">
            <a:extLst>
              <a:ext uri="{FF2B5EF4-FFF2-40B4-BE49-F238E27FC236}">
                <a16:creationId xmlns:a16="http://schemas.microsoft.com/office/drawing/2014/main" id="{036A94BC-2301-324A-85D4-E08AD2EFE8B3}"/>
              </a:ext>
            </a:extLst>
          </p:cNvPr>
          <p:cNvSpPr>
            <a:spLocks noChangeArrowheads="1"/>
          </p:cNvSpPr>
          <p:nvPr/>
        </p:nvSpPr>
        <p:spPr bwMode="auto">
          <a:xfrm>
            <a:off x="1147449" y="2501694"/>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40%</a:t>
            </a:r>
          </a:p>
        </p:txBody>
      </p:sp>
      <p:sp>
        <p:nvSpPr>
          <p:cNvPr id="21" name="Rectangle 66">
            <a:extLst>
              <a:ext uri="{FF2B5EF4-FFF2-40B4-BE49-F238E27FC236}">
                <a16:creationId xmlns:a16="http://schemas.microsoft.com/office/drawing/2014/main" id="{532A5DF4-95C8-B941-AE35-117915F319E2}"/>
              </a:ext>
            </a:extLst>
          </p:cNvPr>
          <p:cNvSpPr>
            <a:spLocks noChangeArrowheads="1"/>
          </p:cNvSpPr>
          <p:nvPr/>
        </p:nvSpPr>
        <p:spPr bwMode="auto">
          <a:xfrm>
            <a:off x="1147449" y="1890061"/>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60%</a:t>
            </a:r>
          </a:p>
        </p:txBody>
      </p:sp>
      <p:sp>
        <p:nvSpPr>
          <p:cNvPr id="22" name="Rectangle 67">
            <a:extLst>
              <a:ext uri="{FF2B5EF4-FFF2-40B4-BE49-F238E27FC236}">
                <a16:creationId xmlns:a16="http://schemas.microsoft.com/office/drawing/2014/main" id="{1234B5B9-C02D-B84D-AF1E-97F7C6C27E05}"/>
              </a:ext>
            </a:extLst>
          </p:cNvPr>
          <p:cNvSpPr>
            <a:spLocks noChangeArrowheads="1"/>
          </p:cNvSpPr>
          <p:nvPr/>
        </p:nvSpPr>
        <p:spPr bwMode="auto">
          <a:xfrm>
            <a:off x="1147449" y="1284657"/>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80%</a:t>
            </a:r>
          </a:p>
        </p:txBody>
      </p:sp>
      <p:sp>
        <p:nvSpPr>
          <p:cNvPr id="23" name="Rectangle 68">
            <a:extLst>
              <a:ext uri="{FF2B5EF4-FFF2-40B4-BE49-F238E27FC236}">
                <a16:creationId xmlns:a16="http://schemas.microsoft.com/office/drawing/2014/main" id="{C3FFB569-56F2-0E4B-A7E9-B9D2127075C4}"/>
              </a:ext>
            </a:extLst>
          </p:cNvPr>
          <p:cNvSpPr>
            <a:spLocks noChangeArrowheads="1"/>
          </p:cNvSpPr>
          <p:nvPr/>
        </p:nvSpPr>
        <p:spPr bwMode="auto">
          <a:xfrm>
            <a:off x="1105770" y="680245"/>
            <a:ext cx="6075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     100%</a:t>
            </a:r>
          </a:p>
        </p:txBody>
      </p:sp>
      <p:sp>
        <p:nvSpPr>
          <p:cNvPr id="24" name="Line 69">
            <a:extLst>
              <a:ext uri="{FF2B5EF4-FFF2-40B4-BE49-F238E27FC236}">
                <a16:creationId xmlns:a16="http://schemas.microsoft.com/office/drawing/2014/main" id="{1F76174B-733E-2F47-9389-4B5EEF8124E5}"/>
              </a:ext>
            </a:extLst>
          </p:cNvPr>
          <p:cNvSpPr>
            <a:spLocks noChangeShapeType="1"/>
          </p:cNvSpPr>
          <p:nvPr/>
        </p:nvSpPr>
        <p:spPr bwMode="auto">
          <a:xfrm flipH="1">
            <a:off x="1863689" y="3831636"/>
            <a:ext cx="5795774"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34" name="Rectangle 79">
            <a:extLst>
              <a:ext uri="{FF2B5EF4-FFF2-40B4-BE49-F238E27FC236}">
                <a16:creationId xmlns:a16="http://schemas.microsoft.com/office/drawing/2014/main" id="{CEC79778-D577-3A46-B8C3-138F64FE4EE1}"/>
              </a:ext>
            </a:extLst>
          </p:cNvPr>
          <p:cNvSpPr>
            <a:spLocks noChangeArrowheads="1"/>
          </p:cNvSpPr>
          <p:nvPr/>
        </p:nvSpPr>
        <p:spPr bwMode="auto">
          <a:xfrm>
            <a:off x="3029272" y="4137317"/>
            <a:ext cx="3220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Time After Randomization (Months)</a:t>
            </a:r>
          </a:p>
        </p:txBody>
      </p:sp>
      <p:sp>
        <p:nvSpPr>
          <p:cNvPr id="2" name="Line 32">
            <a:extLst>
              <a:ext uri="{FF2B5EF4-FFF2-40B4-BE49-F238E27FC236}">
                <a16:creationId xmlns:a16="http://schemas.microsoft.com/office/drawing/2014/main" id="{706C13B4-A2B0-A6CA-9D24-E5B44130B3B1}"/>
              </a:ext>
            </a:extLst>
          </p:cNvPr>
          <p:cNvSpPr>
            <a:spLocks noChangeShapeType="1"/>
          </p:cNvSpPr>
          <p:nvPr/>
        </p:nvSpPr>
        <p:spPr bwMode="auto">
          <a:xfrm>
            <a:off x="185878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3" name="Line 33">
            <a:extLst>
              <a:ext uri="{FF2B5EF4-FFF2-40B4-BE49-F238E27FC236}">
                <a16:creationId xmlns:a16="http://schemas.microsoft.com/office/drawing/2014/main" id="{3730C3ED-26C4-4A33-4097-62C331B747E6}"/>
              </a:ext>
            </a:extLst>
          </p:cNvPr>
          <p:cNvSpPr>
            <a:spLocks noChangeShapeType="1"/>
          </p:cNvSpPr>
          <p:nvPr/>
        </p:nvSpPr>
        <p:spPr bwMode="auto">
          <a:xfrm>
            <a:off x="241567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4" name="Line 34">
            <a:extLst>
              <a:ext uri="{FF2B5EF4-FFF2-40B4-BE49-F238E27FC236}">
                <a16:creationId xmlns:a16="http://schemas.microsoft.com/office/drawing/2014/main" id="{DC037D3F-8C7E-1D7E-44F0-C1043443A9AC}"/>
              </a:ext>
            </a:extLst>
          </p:cNvPr>
          <p:cNvSpPr>
            <a:spLocks noChangeShapeType="1"/>
          </p:cNvSpPr>
          <p:nvPr/>
        </p:nvSpPr>
        <p:spPr bwMode="auto">
          <a:xfrm>
            <a:off x="297256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7" name="Line 35">
            <a:extLst>
              <a:ext uri="{FF2B5EF4-FFF2-40B4-BE49-F238E27FC236}">
                <a16:creationId xmlns:a16="http://schemas.microsoft.com/office/drawing/2014/main" id="{A47CC7C1-1507-853F-1C14-479E8D78EE66}"/>
              </a:ext>
            </a:extLst>
          </p:cNvPr>
          <p:cNvSpPr>
            <a:spLocks noChangeShapeType="1"/>
          </p:cNvSpPr>
          <p:nvPr/>
        </p:nvSpPr>
        <p:spPr bwMode="auto">
          <a:xfrm>
            <a:off x="352945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8" name="Line 36">
            <a:extLst>
              <a:ext uri="{FF2B5EF4-FFF2-40B4-BE49-F238E27FC236}">
                <a16:creationId xmlns:a16="http://schemas.microsoft.com/office/drawing/2014/main" id="{FA86F38D-14C5-0E93-BB9A-2B61625B06D1}"/>
              </a:ext>
            </a:extLst>
          </p:cNvPr>
          <p:cNvSpPr>
            <a:spLocks noChangeShapeType="1"/>
          </p:cNvSpPr>
          <p:nvPr/>
        </p:nvSpPr>
        <p:spPr bwMode="auto">
          <a:xfrm>
            <a:off x="408634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1" name="Line 37">
            <a:extLst>
              <a:ext uri="{FF2B5EF4-FFF2-40B4-BE49-F238E27FC236}">
                <a16:creationId xmlns:a16="http://schemas.microsoft.com/office/drawing/2014/main" id="{C707A874-C5AF-D148-C77A-0C191C64C4FD}"/>
              </a:ext>
            </a:extLst>
          </p:cNvPr>
          <p:cNvSpPr>
            <a:spLocks noChangeShapeType="1"/>
          </p:cNvSpPr>
          <p:nvPr/>
        </p:nvSpPr>
        <p:spPr bwMode="auto">
          <a:xfrm>
            <a:off x="464323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2" name="Line 38">
            <a:extLst>
              <a:ext uri="{FF2B5EF4-FFF2-40B4-BE49-F238E27FC236}">
                <a16:creationId xmlns:a16="http://schemas.microsoft.com/office/drawing/2014/main" id="{B1FF7DCE-4F7C-E45C-0AF2-F5363766F693}"/>
              </a:ext>
            </a:extLst>
          </p:cNvPr>
          <p:cNvSpPr>
            <a:spLocks noChangeShapeType="1"/>
          </p:cNvSpPr>
          <p:nvPr/>
        </p:nvSpPr>
        <p:spPr bwMode="auto">
          <a:xfrm>
            <a:off x="520012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3" name="Rectangle 80">
            <a:extLst>
              <a:ext uri="{FF2B5EF4-FFF2-40B4-BE49-F238E27FC236}">
                <a16:creationId xmlns:a16="http://schemas.microsoft.com/office/drawing/2014/main" id="{561BA858-1CA4-AD20-7D45-548F0D4E06F5}"/>
              </a:ext>
            </a:extLst>
          </p:cNvPr>
          <p:cNvSpPr>
            <a:spLocks noChangeArrowheads="1"/>
          </p:cNvSpPr>
          <p:nvPr/>
        </p:nvSpPr>
        <p:spPr bwMode="auto">
          <a:xfrm>
            <a:off x="1787984" y="3912383"/>
            <a:ext cx="1377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0</a:t>
            </a:r>
          </a:p>
        </p:txBody>
      </p:sp>
      <p:sp>
        <p:nvSpPr>
          <p:cNvPr id="18435" name="Rectangle 81">
            <a:extLst>
              <a:ext uri="{FF2B5EF4-FFF2-40B4-BE49-F238E27FC236}">
                <a16:creationId xmlns:a16="http://schemas.microsoft.com/office/drawing/2014/main" id="{C92A1239-8417-2F36-9A33-980E88F62FE5}"/>
              </a:ext>
            </a:extLst>
          </p:cNvPr>
          <p:cNvSpPr>
            <a:spLocks noChangeArrowheads="1"/>
          </p:cNvSpPr>
          <p:nvPr/>
        </p:nvSpPr>
        <p:spPr bwMode="auto">
          <a:xfrm>
            <a:off x="2370116" y="391238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a:t>
            </a:r>
          </a:p>
        </p:txBody>
      </p:sp>
      <p:sp>
        <p:nvSpPr>
          <p:cNvPr id="18436" name="Rectangle 82">
            <a:extLst>
              <a:ext uri="{FF2B5EF4-FFF2-40B4-BE49-F238E27FC236}">
                <a16:creationId xmlns:a16="http://schemas.microsoft.com/office/drawing/2014/main" id="{1BC245F0-0C55-3A22-1230-A03A2C36B4B6}"/>
              </a:ext>
            </a:extLst>
          </p:cNvPr>
          <p:cNvSpPr>
            <a:spLocks noChangeArrowheads="1"/>
          </p:cNvSpPr>
          <p:nvPr/>
        </p:nvSpPr>
        <p:spPr bwMode="auto">
          <a:xfrm>
            <a:off x="2886755"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12</a:t>
            </a:r>
          </a:p>
        </p:txBody>
      </p:sp>
      <p:sp>
        <p:nvSpPr>
          <p:cNvPr id="18437" name="Rectangle 83">
            <a:extLst>
              <a:ext uri="{FF2B5EF4-FFF2-40B4-BE49-F238E27FC236}">
                <a16:creationId xmlns:a16="http://schemas.microsoft.com/office/drawing/2014/main" id="{E05FE2D1-9CE8-8BC3-7928-A86866949B24}"/>
              </a:ext>
            </a:extLst>
          </p:cNvPr>
          <p:cNvSpPr>
            <a:spLocks noChangeArrowheads="1"/>
          </p:cNvSpPr>
          <p:nvPr/>
        </p:nvSpPr>
        <p:spPr bwMode="auto">
          <a:xfrm>
            <a:off x="3443902"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18</a:t>
            </a:r>
          </a:p>
        </p:txBody>
      </p:sp>
      <p:sp>
        <p:nvSpPr>
          <p:cNvPr id="18438" name="Rectangle 84">
            <a:extLst>
              <a:ext uri="{FF2B5EF4-FFF2-40B4-BE49-F238E27FC236}">
                <a16:creationId xmlns:a16="http://schemas.microsoft.com/office/drawing/2014/main" id="{5AE18FEF-A975-6A60-AF73-3CCF0D619769}"/>
              </a:ext>
            </a:extLst>
          </p:cNvPr>
          <p:cNvSpPr>
            <a:spLocks noChangeArrowheads="1"/>
          </p:cNvSpPr>
          <p:nvPr/>
        </p:nvSpPr>
        <p:spPr bwMode="auto">
          <a:xfrm>
            <a:off x="4001049"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24</a:t>
            </a:r>
          </a:p>
        </p:txBody>
      </p:sp>
      <p:sp>
        <p:nvSpPr>
          <p:cNvPr id="18439" name="Rectangle 85">
            <a:extLst>
              <a:ext uri="{FF2B5EF4-FFF2-40B4-BE49-F238E27FC236}">
                <a16:creationId xmlns:a16="http://schemas.microsoft.com/office/drawing/2014/main" id="{F8CFA7DA-EDF0-379A-05C0-03EC2C97D87F}"/>
              </a:ext>
            </a:extLst>
          </p:cNvPr>
          <p:cNvSpPr>
            <a:spLocks noChangeArrowheads="1"/>
          </p:cNvSpPr>
          <p:nvPr/>
        </p:nvSpPr>
        <p:spPr bwMode="auto">
          <a:xfrm>
            <a:off x="4558196"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30</a:t>
            </a:r>
          </a:p>
        </p:txBody>
      </p:sp>
      <p:sp>
        <p:nvSpPr>
          <p:cNvPr id="18440" name="Rectangle 86">
            <a:extLst>
              <a:ext uri="{FF2B5EF4-FFF2-40B4-BE49-F238E27FC236}">
                <a16:creationId xmlns:a16="http://schemas.microsoft.com/office/drawing/2014/main" id="{B3462CE8-DAA1-2E91-1D89-835B7F8EF9D5}"/>
              </a:ext>
            </a:extLst>
          </p:cNvPr>
          <p:cNvSpPr>
            <a:spLocks noChangeArrowheads="1"/>
          </p:cNvSpPr>
          <p:nvPr/>
        </p:nvSpPr>
        <p:spPr bwMode="auto">
          <a:xfrm>
            <a:off x="5115343"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36</a:t>
            </a:r>
          </a:p>
        </p:txBody>
      </p:sp>
      <p:sp>
        <p:nvSpPr>
          <p:cNvPr id="18441" name="Line 39">
            <a:extLst>
              <a:ext uri="{FF2B5EF4-FFF2-40B4-BE49-F238E27FC236}">
                <a16:creationId xmlns:a16="http://schemas.microsoft.com/office/drawing/2014/main" id="{A95C843D-AEB9-3071-86C6-492B3D85B1B1}"/>
              </a:ext>
            </a:extLst>
          </p:cNvPr>
          <p:cNvSpPr>
            <a:spLocks noChangeShapeType="1"/>
          </p:cNvSpPr>
          <p:nvPr/>
        </p:nvSpPr>
        <p:spPr bwMode="auto">
          <a:xfrm>
            <a:off x="631390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2" name="Line 40">
            <a:extLst>
              <a:ext uri="{FF2B5EF4-FFF2-40B4-BE49-F238E27FC236}">
                <a16:creationId xmlns:a16="http://schemas.microsoft.com/office/drawing/2014/main" id="{1EB548C0-AA98-DD7B-1A11-809DDE75FD11}"/>
              </a:ext>
            </a:extLst>
          </p:cNvPr>
          <p:cNvSpPr>
            <a:spLocks noChangeShapeType="1"/>
          </p:cNvSpPr>
          <p:nvPr/>
        </p:nvSpPr>
        <p:spPr bwMode="auto">
          <a:xfrm>
            <a:off x="7427686"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3" name="Rectangle 87">
            <a:extLst>
              <a:ext uri="{FF2B5EF4-FFF2-40B4-BE49-F238E27FC236}">
                <a16:creationId xmlns:a16="http://schemas.microsoft.com/office/drawing/2014/main" id="{6265976F-2F5B-72ED-486B-C145F7B5F9DC}"/>
              </a:ext>
            </a:extLst>
          </p:cNvPr>
          <p:cNvSpPr>
            <a:spLocks noChangeArrowheads="1"/>
          </p:cNvSpPr>
          <p:nvPr/>
        </p:nvSpPr>
        <p:spPr bwMode="auto">
          <a:xfrm>
            <a:off x="6226462"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48</a:t>
            </a:r>
          </a:p>
        </p:txBody>
      </p:sp>
      <p:sp>
        <p:nvSpPr>
          <p:cNvPr id="18444" name="Rectangle 88">
            <a:extLst>
              <a:ext uri="{FF2B5EF4-FFF2-40B4-BE49-F238E27FC236}">
                <a16:creationId xmlns:a16="http://schemas.microsoft.com/office/drawing/2014/main" id="{1E9CB7C1-804B-EE67-E061-9D24FCC24420}"/>
              </a:ext>
            </a:extLst>
          </p:cNvPr>
          <p:cNvSpPr>
            <a:spLocks noChangeArrowheads="1"/>
          </p:cNvSpPr>
          <p:nvPr/>
        </p:nvSpPr>
        <p:spPr bwMode="auto">
          <a:xfrm>
            <a:off x="7340753"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60</a:t>
            </a:r>
          </a:p>
        </p:txBody>
      </p:sp>
      <p:sp>
        <p:nvSpPr>
          <p:cNvPr id="18462" name="Line 39">
            <a:extLst>
              <a:ext uri="{FF2B5EF4-FFF2-40B4-BE49-F238E27FC236}">
                <a16:creationId xmlns:a16="http://schemas.microsoft.com/office/drawing/2014/main" id="{A95B1ED7-0B1D-5EFC-3382-DC15EF2EA2A6}"/>
              </a:ext>
            </a:extLst>
          </p:cNvPr>
          <p:cNvSpPr>
            <a:spLocks noChangeShapeType="1"/>
          </p:cNvSpPr>
          <p:nvPr/>
        </p:nvSpPr>
        <p:spPr bwMode="auto">
          <a:xfrm>
            <a:off x="575701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3" name="Line 40">
            <a:extLst>
              <a:ext uri="{FF2B5EF4-FFF2-40B4-BE49-F238E27FC236}">
                <a16:creationId xmlns:a16="http://schemas.microsoft.com/office/drawing/2014/main" id="{219B4E9A-9AB7-5B36-9CB3-09295F2AAA0C}"/>
              </a:ext>
            </a:extLst>
          </p:cNvPr>
          <p:cNvSpPr>
            <a:spLocks noChangeShapeType="1"/>
          </p:cNvSpPr>
          <p:nvPr/>
        </p:nvSpPr>
        <p:spPr bwMode="auto">
          <a:xfrm>
            <a:off x="687079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4" name="Rectangle 87">
            <a:extLst>
              <a:ext uri="{FF2B5EF4-FFF2-40B4-BE49-F238E27FC236}">
                <a16:creationId xmlns:a16="http://schemas.microsoft.com/office/drawing/2014/main" id="{AAF63ADA-6CB8-5138-AC04-4CFFE86F1C05}"/>
              </a:ext>
            </a:extLst>
          </p:cNvPr>
          <p:cNvSpPr>
            <a:spLocks noChangeArrowheads="1"/>
          </p:cNvSpPr>
          <p:nvPr/>
        </p:nvSpPr>
        <p:spPr bwMode="auto">
          <a:xfrm>
            <a:off x="5672490"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42</a:t>
            </a:r>
          </a:p>
        </p:txBody>
      </p:sp>
      <p:sp>
        <p:nvSpPr>
          <p:cNvPr id="18465" name="Rectangle 88">
            <a:extLst>
              <a:ext uri="{FF2B5EF4-FFF2-40B4-BE49-F238E27FC236}">
                <a16:creationId xmlns:a16="http://schemas.microsoft.com/office/drawing/2014/main" id="{7B882473-E9B5-F596-0806-9812AA7471D1}"/>
              </a:ext>
            </a:extLst>
          </p:cNvPr>
          <p:cNvSpPr>
            <a:spLocks noChangeArrowheads="1"/>
          </p:cNvSpPr>
          <p:nvPr/>
        </p:nvSpPr>
        <p:spPr bwMode="auto">
          <a:xfrm>
            <a:off x="6783609"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54</a:t>
            </a:r>
          </a:p>
        </p:txBody>
      </p:sp>
      <p:grpSp>
        <p:nvGrpSpPr>
          <p:cNvPr id="51" name="Group 50">
            <a:extLst>
              <a:ext uri="{FF2B5EF4-FFF2-40B4-BE49-F238E27FC236}">
                <a16:creationId xmlns:a16="http://schemas.microsoft.com/office/drawing/2014/main" id="{A1FDD440-8EC6-B5D5-AF6D-6D254C867856}"/>
              </a:ext>
            </a:extLst>
          </p:cNvPr>
          <p:cNvGrpSpPr/>
          <p:nvPr/>
        </p:nvGrpSpPr>
        <p:grpSpPr>
          <a:xfrm>
            <a:off x="2000362" y="787690"/>
            <a:ext cx="1698597" cy="276999"/>
            <a:chOff x="2097006" y="928938"/>
            <a:chExt cx="1698597" cy="276999"/>
          </a:xfrm>
        </p:grpSpPr>
        <p:sp>
          <p:nvSpPr>
            <p:cNvPr id="52" name="Text Box 21">
              <a:extLst>
                <a:ext uri="{FF2B5EF4-FFF2-40B4-BE49-F238E27FC236}">
                  <a16:creationId xmlns:a16="http://schemas.microsoft.com/office/drawing/2014/main" id="{ADDBE7FA-F2C3-B61C-8995-0CE7ECFD063D}"/>
                </a:ext>
              </a:extLst>
            </p:cNvPr>
            <p:cNvSpPr txBox="1">
              <a:spLocks noChangeArrowheads="1"/>
            </p:cNvSpPr>
            <p:nvPr/>
          </p:nvSpPr>
          <p:spPr bwMode="auto">
            <a:xfrm>
              <a:off x="2376625" y="928938"/>
              <a:ext cx="1418978" cy="276999"/>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MitraClip + GDMT</a:t>
              </a:r>
            </a:p>
          </p:txBody>
        </p:sp>
        <p:sp>
          <p:nvSpPr>
            <p:cNvPr id="53" name="Line 23">
              <a:extLst>
                <a:ext uri="{FF2B5EF4-FFF2-40B4-BE49-F238E27FC236}">
                  <a16:creationId xmlns:a16="http://schemas.microsoft.com/office/drawing/2014/main" id="{6C825DE6-3484-61DB-06EB-3904F5E333D9}"/>
                </a:ext>
              </a:extLst>
            </p:cNvPr>
            <p:cNvSpPr>
              <a:spLocks noChangeShapeType="1"/>
            </p:cNvSpPr>
            <p:nvPr/>
          </p:nvSpPr>
          <p:spPr bwMode="auto">
            <a:xfrm>
              <a:off x="2097006" y="1067437"/>
              <a:ext cx="290106"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grpSp>
        <p:nvGrpSpPr>
          <p:cNvPr id="54" name="Group 53">
            <a:extLst>
              <a:ext uri="{FF2B5EF4-FFF2-40B4-BE49-F238E27FC236}">
                <a16:creationId xmlns:a16="http://schemas.microsoft.com/office/drawing/2014/main" id="{0B09865D-B3CC-81CA-18FF-22569B2C466E}"/>
              </a:ext>
            </a:extLst>
          </p:cNvPr>
          <p:cNvGrpSpPr/>
          <p:nvPr/>
        </p:nvGrpSpPr>
        <p:grpSpPr>
          <a:xfrm>
            <a:off x="2000362" y="1002865"/>
            <a:ext cx="2503904" cy="276999"/>
            <a:chOff x="2097006" y="1177152"/>
            <a:chExt cx="2503904" cy="276999"/>
          </a:xfrm>
        </p:grpSpPr>
        <p:sp>
          <p:nvSpPr>
            <p:cNvPr id="55" name="Text Box 22">
              <a:extLst>
                <a:ext uri="{FF2B5EF4-FFF2-40B4-BE49-F238E27FC236}">
                  <a16:creationId xmlns:a16="http://schemas.microsoft.com/office/drawing/2014/main" id="{DE60041F-3085-4B49-2F48-12E5D3EBF7DD}"/>
                </a:ext>
              </a:extLst>
            </p:cNvPr>
            <p:cNvSpPr txBox="1">
              <a:spLocks noChangeArrowheads="1"/>
            </p:cNvSpPr>
            <p:nvPr/>
          </p:nvSpPr>
          <p:spPr bwMode="auto">
            <a:xfrm>
              <a:off x="2371966" y="1177152"/>
              <a:ext cx="2228944" cy="276999"/>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 without MitraClip</a:t>
              </a:r>
            </a:p>
          </p:txBody>
        </p:sp>
        <p:sp>
          <p:nvSpPr>
            <p:cNvPr id="56" name="Line 24">
              <a:extLst>
                <a:ext uri="{FF2B5EF4-FFF2-40B4-BE49-F238E27FC236}">
                  <a16:creationId xmlns:a16="http://schemas.microsoft.com/office/drawing/2014/main" id="{834F8C77-3BB8-4EB9-450C-B9681F8D9042}"/>
                </a:ext>
              </a:extLst>
            </p:cNvPr>
            <p:cNvSpPr>
              <a:spLocks noChangeShapeType="1"/>
            </p:cNvSpPr>
            <p:nvPr/>
          </p:nvSpPr>
          <p:spPr bwMode="auto">
            <a:xfrm>
              <a:off x="2097006" y="1315651"/>
              <a:ext cx="290106" cy="0"/>
            </a:xfrm>
            <a:prstGeom prst="line">
              <a:avLst/>
            </a:prstGeom>
            <a:noFill/>
            <a:ln w="28575">
              <a:solidFill>
                <a:schemeClr val="bg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grpSp>
        <p:nvGrpSpPr>
          <p:cNvPr id="57" name="Group 56">
            <a:extLst>
              <a:ext uri="{FF2B5EF4-FFF2-40B4-BE49-F238E27FC236}">
                <a16:creationId xmlns:a16="http://schemas.microsoft.com/office/drawing/2014/main" id="{03E34E50-2DEA-DF4B-4A82-886E429DDB94}"/>
              </a:ext>
            </a:extLst>
          </p:cNvPr>
          <p:cNvGrpSpPr/>
          <p:nvPr/>
        </p:nvGrpSpPr>
        <p:grpSpPr>
          <a:xfrm>
            <a:off x="2000362" y="1218041"/>
            <a:ext cx="2325971" cy="276999"/>
            <a:chOff x="2097006" y="1177152"/>
            <a:chExt cx="2325971" cy="276999"/>
          </a:xfrm>
        </p:grpSpPr>
        <p:sp>
          <p:nvSpPr>
            <p:cNvPr id="58" name="Text Box 22">
              <a:extLst>
                <a:ext uri="{FF2B5EF4-FFF2-40B4-BE49-F238E27FC236}">
                  <a16:creationId xmlns:a16="http://schemas.microsoft.com/office/drawing/2014/main" id="{DB65DD52-20F9-F39C-5624-AEF9A180C5B4}"/>
                </a:ext>
              </a:extLst>
            </p:cNvPr>
            <p:cNvSpPr txBox="1">
              <a:spLocks noChangeArrowheads="1"/>
            </p:cNvSpPr>
            <p:nvPr/>
          </p:nvSpPr>
          <p:spPr bwMode="auto">
            <a:xfrm>
              <a:off x="2371966" y="1177152"/>
              <a:ext cx="2051011" cy="276999"/>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 after MitraClip</a:t>
              </a:r>
            </a:p>
          </p:txBody>
        </p:sp>
        <p:sp>
          <p:nvSpPr>
            <p:cNvPr id="59" name="Line 24">
              <a:extLst>
                <a:ext uri="{FF2B5EF4-FFF2-40B4-BE49-F238E27FC236}">
                  <a16:creationId xmlns:a16="http://schemas.microsoft.com/office/drawing/2014/main" id="{4DA76862-6D98-1DAC-42B3-6CACCC1E24CA}"/>
                </a:ext>
              </a:extLst>
            </p:cNvPr>
            <p:cNvSpPr>
              <a:spLocks noChangeShapeType="1"/>
            </p:cNvSpPr>
            <p:nvPr/>
          </p:nvSpPr>
          <p:spPr bwMode="auto">
            <a:xfrm>
              <a:off x="2097006" y="1315651"/>
              <a:ext cx="290106" cy="0"/>
            </a:xfrm>
            <a:prstGeom prst="line">
              <a:avLst/>
            </a:pr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sp>
        <p:nvSpPr>
          <p:cNvPr id="60" name="Text Box 14">
            <a:extLst>
              <a:ext uri="{FF2B5EF4-FFF2-40B4-BE49-F238E27FC236}">
                <a16:creationId xmlns:a16="http://schemas.microsoft.com/office/drawing/2014/main" id="{591B1523-2049-9EB4-57B4-C3DCC26FB1BE}"/>
              </a:ext>
            </a:extLst>
          </p:cNvPr>
          <p:cNvSpPr txBox="1">
            <a:spLocks noChangeArrowheads="1"/>
          </p:cNvSpPr>
          <p:nvPr/>
        </p:nvSpPr>
        <p:spPr bwMode="auto">
          <a:xfrm>
            <a:off x="477313" y="4318285"/>
            <a:ext cx="116231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No. at Risk:</a:t>
            </a:r>
          </a:p>
        </p:txBody>
      </p:sp>
      <p:sp>
        <p:nvSpPr>
          <p:cNvPr id="61" name="Text Box 15">
            <a:extLst>
              <a:ext uri="{FF2B5EF4-FFF2-40B4-BE49-F238E27FC236}">
                <a16:creationId xmlns:a16="http://schemas.microsoft.com/office/drawing/2014/main" id="{3B8B8A31-BF14-DDFB-82C1-04C29CDDC8A6}"/>
              </a:ext>
            </a:extLst>
          </p:cNvPr>
          <p:cNvSpPr txBox="1">
            <a:spLocks noChangeArrowheads="1"/>
          </p:cNvSpPr>
          <p:nvPr/>
        </p:nvSpPr>
        <p:spPr bwMode="auto">
          <a:xfrm>
            <a:off x="685238" y="4474039"/>
            <a:ext cx="954386"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MitraClip</a:t>
            </a:r>
          </a:p>
        </p:txBody>
      </p:sp>
      <p:sp>
        <p:nvSpPr>
          <p:cNvPr id="62" name="Text Box 65">
            <a:extLst>
              <a:ext uri="{FF2B5EF4-FFF2-40B4-BE49-F238E27FC236}">
                <a16:creationId xmlns:a16="http://schemas.microsoft.com/office/drawing/2014/main" id="{55A94E26-5C0C-4636-D8CF-FF6E99F55C92}"/>
              </a:ext>
            </a:extLst>
          </p:cNvPr>
          <p:cNvSpPr txBox="1">
            <a:spLocks noChangeArrowheads="1"/>
          </p:cNvSpPr>
          <p:nvPr/>
        </p:nvSpPr>
        <p:spPr bwMode="auto">
          <a:xfrm>
            <a:off x="1552344" y="4474039"/>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302</a:t>
            </a:r>
          </a:p>
        </p:txBody>
      </p:sp>
      <p:sp>
        <p:nvSpPr>
          <p:cNvPr id="63" name="Text Box 67">
            <a:extLst>
              <a:ext uri="{FF2B5EF4-FFF2-40B4-BE49-F238E27FC236}">
                <a16:creationId xmlns:a16="http://schemas.microsoft.com/office/drawing/2014/main" id="{89A73C3A-E997-4771-0C4C-1E0CA827BD7A}"/>
              </a:ext>
            </a:extLst>
          </p:cNvPr>
          <p:cNvSpPr txBox="1">
            <a:spLocks noChangeArrowheads="1"/>
          </p:cNvSpPr>
          <p:nvPr/>
        </p:nvSpPr>
        <p:spPr bwMode="auto">
          <a:xfrm>
            <a:off x="2237232" y="4474039"/>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236</a:t>
            </a:r>
          </a:p>
        </p:txBody>
      </p:sp>
      <p:sp>
        <p:nvSpPr>
          <p:cNvPr id="18474" name="Text Box 69">
            <a:extLst>
              <a:ext uri="{FF2B5EF4-FFF2-40B4-BE49-F238E27FC236}">
                <a16:creationId xmlns:a16="http://schemas.microsoft.com/office/drawing/2014/main" id="{4B5A54D8-06D2-0B19-0EE1-330B1550E6FA}"/>
              </a:ext>
            </a:extLst>
          </p:cNvPr>
          <p:cNvSpPr txBox="1">
            <a:spLocks noChangeArrowheads="1"/>
          </p:cNvSpPr>
          <p:nvPr/>
        </p:nvSpPr>
        <p:spPr bwMode="auto">
          <a:xfrm>
            <a:off x="2792279" y="4474039"/>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194</a:t>
            </a:r>
          </a:p>
        </p:txBody>
      </p:sp>
      <p:sp>
        <p:nvSpPr>
          <p:cNvPr id="18475" name="Text Box 73">
            <a:extLst>
              <a:ext uri="{FF2B5EF4-FFF2-40B4-BE49-F238E27FC236}">
                <a16:creationId xmlns:a16="http://schemas.microsoft.com/office/drawing/2014/main" id="{A40A277D-C382-FBF9-A7C7-C0662335F085}"/>
              </a:ext>
            </a:extLst>
          </p:cNvPr>
          <p:cNvSpPr txBox="1">
            <a:spLocks noChangeArrowheads="1"/>
          </p:cNvSpPr>
          <p:nvPr/>
        </p:nvSpPr>
        <p:spPr bwMode="auto">
          <a:xfrm>
            <a:off x="3907712" y="4474039"/>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158</a:t>
            </a:r>
          </a:p>
        </p:txBody>
      </p:sp>
      <p:sp>
        <p:nvSpPr>
          <p:cNvPr id="18476" name="Text Box 71">
            <a:extLst>
              <a:ext uri="{FF2B5EF4-FFF2-40B4-BE49-F238E27FC236}">
                <a16:creationId xmlns:a16="http://schemas.microsoft.com/office/drawing/2014/main" id="{74A3FE4D-B26E-FA64-EB2D-7B1667466B2F}"/>
              </a:ext>
            </a:extLst>
          </p:cNvPr>
          <p:cNvSpPr txBox="1">
            <a:spLocks noChangeArrowheads="1"/>
          </p:cNvSpPr>
          <p:nvPr/>
        </p:nvSpPr>
        <p:spPr bwMode="auto">
          <a:xfrm>
            <a:off x="7281276" y="4478956"/>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52</a:t>
            </a:r>
          </a:p>
        </p:txBody>
      </p:sp>
      <p:sp>
        <p:nvSpPr>
          <p:cNvPr id="18477" name="Text Box 71">
            <a:extLst>
              <a:ext uri="{FF2B5EF4-FFF2-40B4-BE49-F238E27FC236}">
                <a16:creationId xmlns:a16="http://schemas.microsoft.com/office/drawing/2014/main" id="{F7559C21-CD3D-0C1F-63A4-5BEC6A9770D9}"/>
              </a:ext>
            </a:extLst>
          </p:cNvPr>
          <p:cNvSpPr txBox="1">
            <a:spLocks noChangeArrowheads="1"/>
          </p:cNvSpPr>
          <p:nvPr/>
        </p:nvSpPr>
        <p:spPr bwMode="auto">
          <a:xfrm>
            <a:off x="6168161" y="4478956"/>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93</a:t>
            </a:r>
          </a:p>
        </p:txBody>
      </p:sp>
      <p:sp>
        <p:nvSpPr>
          <p:cNvPr id="18478" name="Text Box 69">
            <a:extLst>
              <a:ext uri="{FF2B5EF4-FFF2-40B4-BE49-F238E27FC236}">
                <a16:creationId xmlns:a16="http://schemas.microsoft.com/office/drawing/2014/main" id="{58E579A1-0E9B-A329-89AF-D734C8B34E76}"/>
              </a:ext>
            </a:extLst>
          </p:cNvPr>
          <p:cNvSpPr txBox="1">
            <a:spLocks noChangeArrowheads="1"/>
          </p:cNvSpPr>
          <p:nvPr/>
        </p:nvSpPr>
        <p:spPr bwMode="auto">
          <a:xfrm>
            <a:off x="5021182" y="4478956"/>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118</a:t>
            </a:r>
          </a:p>
        </p:txBody>
      </p:sp>
      <p:sp>
        <p:nvSpPr>
          <p:cNvPr id="18479" name="Text Box 17">
            <a:extLst>
              <a:ext uri="{FF2B5EF4-FFF2-40B4-BE49-F238E27FC236}">
                <a16:creationId xmlns:a16="http://schemas.microsoft.com/office/drawing/2014/main" id="{A28FE5CC-6389-18BE-8DAB-ED03FF3A3A67}"/>
              </a:ext>
            </a:extLst>
          </p:cNvPr>
          <p:cNvSpPr txBox="1">
            <a:spLocks noChangeArrowheads="1"/>
          </p:cNvSpPr>
          <p:nvPr/>
        </p:nvSpPr>
        <p:spPr bwMode="auto">
          <a:xfrm>
            <a:off x="364916" y="4635651"/>
            <a:ext cx="1274708"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GDMT without MitraClip</a:t>
            </a:r>
          </a:p>
        </p:txBody>
      </p:sp>
      <p:sp>
        <p:nvSpPr>
          <p:cNvPr id="18480" name="Text Box 65">
            <a:extLst>
              <a:ext uri="{FF2B5EF4-FFF2-40B4-BE49-F238E27FC236}">
                <a16:creationId xmlns:a16="http://schemas.microsoft.com/office/drawing/2014/main" id="{EC95E7CB-AB0F-987A-33F1-1CF255C0DA3C}"/>
              </a:ext>
            </a:extLst>
          </p:cNvPr>
          <p:cNvSpPr txBox="1">
            <a:spLocks noChangeArrowheads="1"/>
          </p:cNvSpPr>
          <p:nvPr/>
        </p:nvSpPr>
        <p:spPr bwMode="auto">
          <a:xfrm>
            <a:off x="1548360" y="4638623"/>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312</a:t>
            </a:r>
          </a:p>
        </p:txBody>
      </p:sp>
      <p:sp>
        <p:nvSpPr>
          <p:cNvPr id="18481" name="Text Box 67">
            <a:extLst>
              <a:ext uri="{FF2B5EF4-FFF2-40B4-BE49-F238E27FC236}">
                <a16:creationId xmlns:a16="http://schemas.microsoft.com/office/drawing/2014/main" id="{86759550-236D-BCE0-CD10-FB5F3A8706C5}"/>
              </a:ext>
            </a:extLst>
          </p:cNvPr>
          <p:cNvSpPr txBox="1">
            <a:spLocks noChangeArrowheads="1"/>
          </p:cNvSpPr>
          <p:nvPr/>
        </p:nvSpPr>
        <p:spPr bwMode="auto">
          <a:xfrm>
            <a:off x="2237232" y="4638623"/>
            <a:ext cx="357790"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205</a:t>
            </a:r>
          </a:p>
        </p:txBody>
      </p:sp>
      <p:sp>
        <p:nvSpPr>
          <p:cNvPr id="18482" name="Text Box 69">
            <a:extLst>
              <a:ext uri="{FF2B5EF4-FFF2-40B4-BE49-F238E27FC236}">
                <a16:creationId xmlns:a16="http://schemas.microsoft.com/office/drawing/2014/main" id="{A8344FDC-5AD7-875F-3553-06E70626E706}"/>
              </a:ext>
            </a:extLst>
          </p:cNvPr>
          <p:cNvSpPr txBox="1">
            <a:spLocks noChangeArrowheads="1"/>
          </p:cNvSpPr>
          <p:nvPr/>
        </p:nvSpPr>
        <p:spPr bwMode="auto">
          <a:xfrm>
            <a:off x="2792279" y="4638623"/>
            <a:ext cx="357790"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156</a:t>
            </a:r>
          </a:p>
        </p:txBody>
      </p:sp>
      <p:sp>
        <p:nvSpPr>
          <p:cNvPr id="18483" name="Text Box 73">
            <a:extLst>
              <a:ext uri="{FF2B5EF4-FFF2-40B4-BE49-F238E27FC236}">
                <a16:creationId xmlns:a16="http://schemas.microsoft.com/office/drawing/2014/main" id="{86927CD1-F872-C6D7-7174-9A28BB9B51F2}"/>
              </a:ext>
            </a:extLst>
          </p:cNvPr>
          <p:cNvSpPr txBox="1">
            <a:spLocks noChangeArrowheads="1"/>
          </p:cNvSpPr>
          <p:nvPr/>
        </p:nvSpPr>
        <p:spPr bwMode="auto">
          <a:xfrm>
            <a:off x="3936565" y="4638623"/>
            <a:ext cx="300082"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93</a:t>
            </a:r>
          </a:p>
        </p:txBody>
      </p:sp>
      <p:sp>
        <p:nvSpPr>
          <p:cNvPr id="18484" name="Text Box 71">
            <a:extLst>
              <a:ext uri="{FF2B5EF4-FFF2-40B4-BE49-F238E27FC236}">
                <a16:creationId xmlns:a16="http://schemas.microsoft.com/office/drawing/2014/main" id="{B57E35F2-F5F6-F742-0851-FFCC53375283}"/>
              </a:ext>
            </a:extLst>
          </p:cNvPr>
          <p:cNvSpPr txBox="1">
            <a:spLocks noChangeArrowheads="1"/>
          </p:cNvSpPr>
          <p:nvPr/>
        </p:nvSpPr>
        <p:spPr bwMode="auto">
          <a:xfrm>
            <a:off x="7277295" y="4643540"/>
            <a:ext cx="300082"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16</a:t>
            </a:r>
          </a:p>
        </p:txBody>
      </p:sp>
      <p:sp>
        <p:nvSpPr>
          <p:cNvPr id="18485" name="Text Box 69">
            <a:extLst>
              <a:ext uri="{FF2B5EF4-FFF2-40B4-BE49-F238E27FC236}">
                <a16:creationId xmlns:a16="http://schemas.microsoft.com/office/drawing/2014/main" id="{70ED8CF7-FD4B-9866-43CE-6746A362DAD7}"/>
              </a:ext>
            </a:extLst>
          </p:cNvPr>
          <p:cNvSpPr txBox="1">
            <a:spLocks noChangeArrowheads="1"/>
          </p:cNvSpPr>
          <p:nvPr/>
        </p:nvSpPr>
        <p:spPr bwMode="auto">
          <a:xfrm>
            <a:off x="5050036" y="4643540"/>
            <a:ext cx="300082"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40</a:t>
            </a:r>
          </a:p>
        </p:txBody>
      </p:sp>
      <p:sp>
        <p:nvSpPr>
          <p:cNvPr id="18486" name="Text Box 71">
            <a:extLst>
              <a:ext uri="{FF2B5EF4-FFF2-40B4-BE49-F238E27FC236}">
                <a16:creationId xmlns:a16="http://schemas.microsoft.com/office/drawing/2014/main" id="{58522914-2F00-CEB5-E8F5-82036AB0803D}"/>
              </a:ext>
            </a:extLst>
          </p:cNvPr>
          <p:cNvSpPr txBox="1">
            <a:spLocks noChangeArrowheads="1"/>
          </p:cNvSpPr>
          <p:nvPr/>
        </p:nvSpPr>
        <p:spPr bwMode="auto">
          <a:xfrm>
            <a:off x="6168160" y="4643540"/>
            <a:ext cx="300082"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32</a:t>
            </a:r>
          </a:p>
        </p:txBody>
      </p:sp>
      <p:sp>
        <p:nvSpPr>
          <p:cNvPr id="18487" name="Text Box 17">
            <a:extLst>
              <a:ext uri="{FF2B5EF4-FFF2-40B4-BE49-F238E27FC236}">
                <a16:creationId xmlns:a16="http://schemas.microsoft.com/office/drawing/2014/main" id="{B562FD85-80AF-D9F3-775F-07162E65C096}"/>
              </a:ext>
            </a:extLst>
          </p:cNvPr>
          <p:cNvSpPr txBox="1">
            <a:spLocks noChangeArrowheads="1"/>
          </p:cNvSpPr>
          <p:nvPr/>
        </p:nvSpPr>
        <p:spPr bwMode="auto">
          <a:xfrm>
            <a:off x="485141" y="4800236"/>
            <a:ext cx="11544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GDMT after MitraClip</a:t>
            </a:r>
          </a:p>
        </p:txBody>
      </p:sp>
      <p:sp>
        <p:nvSpPr>
          <p:cNvPr id="18488" name="Text Box 65">
            <a:extLst>
              <a:ext uri="{FF2B5EF4-FFF2-40B4-BE49-F238E27FC236}">
                <a16:creationId xmlns:a16="http://schemas.microsoft.com/office/drawing/2014/main" id="{66C381B0-64EF-B85F-E5A5-34B1A8C56347}"/>
              </a:ext>
            </a:extLst>
          </p:cNvPr>
          <p:cNvSpPr txBox="1">
            <a:spLocks noChangeArrowheads="1"/>
          </p:cNvSpPr>
          <p:nvPr/>
        </p:nvSpPr>
        <p:spPr bwMode="auto">
          <a:xfrm>
            <a:off x="1688377" y="4803208"/>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67</a:t>
            </a:r>
          </a:p>
        </p:txBody>
      </p:sp>
      <p:sp>
        <p:nvSpPr>
          <p:cNvPr id="18489" name="Text Box 67">
            <a:extLst>
              <a:ext uri="{FF2B5EF4-FFF2-40B4-BE49-F238E27FC236}">
                <a16:creationId xmlns:a16="http://schemas.microsoft.com/office/drawing/2014/main" id="{5387E7AB-0E3A-0928-94F4-522DBE3B3711}"/>
              </a:ext>
            </a:extLst>
          </p:cNvPr>
          <p:cNvSpPr txBox="1">
            <a:spLocks noChangeArrowheads="1"/>
          </p:cNvSpPr>
          <p:nvPr/>
        </p:nvSpPr>
        <p:spPr bwMode="auto">
          <a:xfrm>
            <a:off x="2266086" y="4803208"/>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56</a:t>
            </a:r>
          </a:p>
        </p:txBody>
      </p:sp>
      <p:sp>
        <p:nvSpPr>
          <p:cNvPr id="18490" name="Text Box 69">
            <a:extLst>
              <a:ext uri="{FF2B5EF4-FFF2-40B4-BE49-F238E27FC236}">
                <a16:creationId xmlns:a16="http://schemas.microsoft.com/office/drawing/2014/main" id="{0D0AADEC-691C-3C07-1002-BA2AE6A45D1E}"/>
              </a:ext>
            </a:extLst>
          </p:cNvPr>
          <p:cNvSpPr txBox="1">
            <a:spLocks noChangeArrowheads="1"/>
          </p:cNvSpPr>
          <p:nvPr/>
        </p:nvSpPr>
        <p:spPr bwMode="auto">
          <a:xfrm>
            <a:off x="2821133" y="4803208"/>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42</a:t>
            </a:r>
          </a:p>
        </p:txBody>
      </p:sp>
      <p:sp>
        <p:nvSpPr>
          <p:cNvPr id="18491" name="Text Box 73">
            <a:extLst>
              <a:ext uri="{FF2B5EF4-FFF2-40B4-BE49-F238E27FC236}">
                <a16:creationId xmlns:a16="http://schemas.microsoft.com/office/drawing/2014/main" id="{D975627E-37FD-0551-8659-73E39D07AA99}"/>
              </a:ext>
            </a:extLst>
          </p:cNvPr>
          <p:cNvSpPr txBox="1">
            <a:spLocks noChangeArrowheads="1"/>
          </p:cNvSpPr>
          <p:nvPr/>
        </p:nvSpPr>
        <p:spPr bwMode="auto">
          <a:xfrm>
            <a:off x="3936565" y="4803208"/>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30</a:t>
            </a:r>
          </a:p>
        </p:txBody>
      </p:sp>
      <p:sp>
        <p:nvSpPr>
          <p:cNvPr id="18492" name="Text Box 71">
            <a:extLst>
              <a:ext uri="{FF2B5EF4-FFF2-40B4-BE49-F238E27FC236}">
                <a16:creationId xmlns:a16="http://schemas.microsoft.com/office/drawing/2014/main" id="{40AD7035-87F9-89BA-8451-CD0ABD099720}"/>
              </a:ext>
            </a:extLst>
          </p:cNvPr>
          <p:cNvSpPr txBox="1">
            <a:spLocks noChangeArrowheads="1"/>
          </p:cNvSpPr>
          <p:nvPr/>
        </p:nvSpPr>
        <p:spPr bwMode="auto">
          <a:xfrm>
            <a:off x="7318171" y="4808125"/>
            <a:ext cx="218330"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a:t>
            </a:r>
          </a:p>
        </p:txBody>
      </p:sp>
      <p:sp>
        <p:nvSpPr>
          <p:cNvPr id="18493" name="Text Box 69">
            <a:extLst>
              <a:ext uri="{FF2B5EF4-FFF2-40B4-BE49-F238E27FC236}">
                <a16:creationId xmlns:a16="http://schemas.microsoft.com/office/drawing/2014/main" id="{F9D7230C-8BA3-5908-5B95-4D89087CD7A4}"/>
              </a:ext>
            </a:extLst>
          </p:cNvPr>
          <p:cNvSpPr txBox="1">
            <a:spLocks noChangeArrowheads="1"/>
          </p:cNvSpPr>
          <p:nvPr/>
        </p:nvSpPr>
        <p:spPr bwMode="auto">
          <a:xfrm>
            <a:off x="5078890" y="4808125"/>
            <a:ext cx="242374"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9</a:t>
            </a:r>
          </a:p>
        </p:txBody>
      </p:sp>
      <p:sp>
        <p:nvSpPr>
          <p:cNvPr id="18494" name="Text Box 71">
            <a:extLst>
              <a:ext uri="{FF2B5EF4-FFF2-40B4-BE49-F238E27FC236}">
                <a16:creationId xmlns:a16="http://schemas.microsoft.com/office/drawing/2014/main" id="{07234B94-1C56-7947-BE5C-AC0A7CE6CF5C}"/>
              </a:ext>
            </a:extLst>
          </p:cNvPr>
          <p:cNvSpPr txBox="1">
            <a:spLocks noChangeArrowheads="1"/>
          </p:cNvSpPr>
          <p:nvPr/>
        </p:nvSpPr>
        <p:spPr bwMode="auto">
          <a:xfrm>
            <a:off x="6209036" y="4808125"/>
            <a:ext cx="218330"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a:t>
            </a:r>
          </a:p>
        </p:txBody>
      </p:sp>
      <p:grpSp>
        <p:nvGrpSpPr>
          <p:cNvPr id="78" name="Group 77">
            <a:extLst>
              <a:ext uri="{FF2B5EF4-FFF2-40B4-BE49-F238E27FC236}">
                <a16:creationId xmlns:a16="http://schemas.microsoft.com/office/drawing/2014/main" id="{B2B8D719-BAEA-8FF3-C98C-B16EA5393083}"/>
              </a:ext>
            </a:extLst>
          </p:cNvPr>
          <p:cNvGrpSpPr/>
          <p:nvPr/>
        </p:nvGrpSpPr>
        <p:grpSpPr>
          <a:xfrm>
            <a:off x="1877180" y="1286107"/>
            <a:ext cx="5552638" cy="2537523"/>
            <a:chOff x="1865081" y="467229"/>
            <a:chExt cx="4854575" cy="3386138"/>
          </a:xfrm>
        </p:grpSpPr>
        <p:sp>
          <p:nvSpPr>
            <p:cNvPr id="70" name="Freeform 54">
              <a:extLst>
                <a:ext uri="{FF2B5EF4-FFF2-40B4-BE49-F238E27FC236}">
                  <a16:creationId xmlns:a16="http://schemas.microsoft.com/office/drawing/2014/main" id="{1A39EBA0-B930-AF4F-350A-ADB60B46E0C2}"/>
                </a:ext>
              </a:extLst>
            </p:cNvPr>
            <p:cNvSpPr>
              <a:spLocks/>
            </p:cNvSpPr>
            <p:nvPr/>
          </p:nvSpPr>
          <p:spPr bwMode="auto">
            <a:xfrm>
              <a:off x="1865081" y="1381629"/>
              <a:ext cx="4854575" cy="2471738"/>
            </a:xfrm>
            <a:custGeom>
              <a:avLst/>
              <a:gdLst>
                <a:gd name="T0" fmla="*/ 2 w 574"/>
                <a:gd name="T1" fmla="*/ 287 h 292"/>
                <a:gd name="T2" fmla="*/ 3 w 574"/>
                <a:gd name="T3" fmla="*/ 282 h 292"/>
                <a:gd name="T4" fmla="*/ 6 w 574"/>
                <a:gd name="T5" fmla="*/ 278 h 292"/>
                <a:gd name="T6" fmla="*/ 8 w 574"/>
                <a:gd name="T7" fmla="*/ 276 h 292"/>
                <a:gd name="T8" fmla="*/ 13 w 574"/>
                <a:gd name="T9" fmla="*/ 271 h 292"/>
                <a:gd name="T10" fmla="*/ 18 w 574"/>
                <a:gd name="T11" fmla="*/ 265 h 292"/>
                <a:gd name="T12" fmla="*/ 24 w 574"/>
                <a:gd name="T13" fmla="*/ 260 h 292"/>
                <a:gd name="T14" fmla="*/ 27 w 574"/>
                <a:gd name="T15" fmla="*/ 253 h 292"/>
                <a:gd name="T16" fmla="*/ 29 w 574"/>
                <a:gd name="T17" fmla="*/ 250 h 292"/>
                <a:gd name="T18" fmla="*/ 32 w 574"/>
                <a:gd name="T19" fmla="*/ 247 h 292"/>
                <a:gd name="T20" fmla="*/ 38 w 574"/>
                <a:gd name="T21" fmla="*/ 242 h 292"/>
                <a:gd name="T22" fmla="*/ 41 w 574"/>
                <a:gd name="T23" fmla="*/ 240 h 292"/>
                <a:gd name="T24" fmla="*/ 46 w 574"/>
                <a:gd name="T25" fmla="*/ 235 h 292"/>
                <a:gd name="T26" fmla="*/ 52 w 574"/>
                <a:gd name="T27" fmla="*/ 228 h 292"/>
                <a:gd name="T28" fmla="*/ 55 w 574"/>
                <a:gd name="T29" fmla="*/ 224 h 292"/>
                <a:gd name="T30" fmla="*/ 61 w 574"/>
                <a:gd name="T31" fmla="*/ 219 h 292"/>
                <a:gd name="T32" fmla="*/ 67 w 574"/>
                <a:gd name="T33" fmla="*/ 212 h 292"/>
                <a:gd name="T34" fmla="*/ 68 w 574"/>
                <a:gd name="T35" fmla="*/ 205 h 292"/>
                <a:gd name="T36" fmla="*/ 74 w 574"/>
                <a:gd name="T37" fmla="*/ 202 h 292"/>
                <a:gd name="T38" fmla="*/ 78 w 574"/>
                <a:gd name="T39" fmla="*/ 197 h 292"/>
                <a:gd name="T40" fmla="*/ 91 w 574"/>
                <a:gd name="T41" fmla="*/ 191 h 292"/>
                <a:gd name="T42" fmla="*/ 95 w 574"/>
                <a:gd name="T43" fmla="*/ 188 h 292"/>
                <a:gd name="T44" fmla="*/ 103 w 574"/>
                <a:gd name="T45" fmla="*/ 179 h 292"/>
                <a:gd name="T46" fmla="*/ 107 w 574"/>
                <a:gd name="T47" fmla="*/ 175 h 292"/>
                <a:gd name="T48" fmla="*/ 114 w 574"/>
                <a:gd name="T49" fmla="*/ 171 h 292"/>
                <a:gd name="T50" fmla="*/ 121 w 574"/>
                <a:gd name="T51" fmla="*/ 164 h 292"/>
                <a:gd name="T52" fmla="*/ 132 w 574"/>
                <a:gd name="T53" fmla="*/ 160 h 292"/>
                <a:gd name="T54" fmla="*/ 139 w 574"/>
                <a:gd name="T55" fmla="*/ 155 h 292"/>
                <a:gd name="T56" fmla="*/ 155 w 574"/>
                <a:gd name="T57" fmla="*/ 149 h 292"/>
                <a:gd name="T58" fmla="*/ 178 w 574"/>
                <a:gd name="T59" fmla="*/ 143 h 292"/>
                <a:gd name="T60" fmla="*/ 190 w 574"/>
                <a:gd name="T61" fmla="*/ 141 h 292"/>
                <a:gd name="T62" fmla="*/ 198 w 574"/>
                <a:gd name="T63" fmla="*/ 136 h 292"/>
                <a:gd name="T64" fmla="*/ 219 w 574"/>
                <a:gd name="T65" fmla="*/ 128 h 292"/>
                <a:gd name="T66" fmla="*/ 233 w 574"/>
                <a:gd name="T67" fmla="*/ 122 h 292"/>
                <a:gd name="T68" fmla="*/ 250 w 574"/>
                <a:gd name="T69" fmla="*/ 118 h 292"/>
                <a:gd name="T70" fmla="*/ 263 w 574"/>
                <a:gd name="T71" fmla="*/ 110 h 292"/>
                <a:gd name="T72" fmla="*/ 273 w 574"/>
                <a:gd name="T73" fmla="*/ 106 h 292"/>
                <a:gd name="T74" fmla="*/ 288 w 574"/>
                <a:gd name="T75" fmla="*/ 104 h 292"/>
                <a:gd name="T76" fmla="*/ 301 w 574"/>
                <a:gd name="T77" fmla="*/ 100 h 292"/>
                <a:gd name="T78" fmla="*/ 304 w 574"/>
                <a:gd name="T79" fmla="*/ 91 h 292"/>
                <a:gd name="T80" fmla="*/ 310 w 574"/>
                <a:gd name="T81" fmla="*/ 85 h 292"/>
                <a:gd name="T82" fmla="*/ 326 w 574"/>
                <a:gd name="T83" fmla="*/ 79 h 292"/>
                <a:gd name="T84" fmla="*/ 332 w 574"/>
                <a:gd name="T85" fmla="*/ 70 h 292"/>
                <a:gd name="T86" fmla="*/ 359 w 574"/>
                <a:gd name="T87" fmla="*/ 66 h 292"/>
                <a:gd name="T88" fmla="*/ 375 w 574"/>
                <a:gd name="T89" fmla="*/ 59 h 292"/>
                <a:gd name="T90" fmla="*/ 389 w 574"/>
                <a:gd name="T91" fmla="*/ 57 h 292"/>
                <a:gd name="T92" fmla="*/ 406 w 574"/>
                <a:gd name="T93" fmla="*/ 50 h 292"/>
                <a:gd name="T94" fmla="*/ 415 w 574"/>
                <a:gd name="T95" fmla="*/ 43 h 292"/>
                <a:gd name="T96" fmla="*/ 437 w 574"/>
                <a:gd name="T97" fmla="*/ 36 h 292"/>
                <a:gd name="T98" fmla="*/ 464 w 574"/>
                <a:gd name="T99" fmla="*/ 32 h 292"/>
                <a:gd name="T100" fmla="*/ 476 w 574"/>
                <a:gd name="T101" fmla="*/ 27 h 292"/>
                <a:gd name="T102" fmla="*/ 492 w 574"/>
                <a:gd name="T103" fmla="*/ 27 h 292"/>
                <a:gd name="T104" fmla="*/ 526 w 574"/>
                <a:gd name="T105" fmla="*/ 19 h 292"/>
                <a:gd name="T106" fmla="*/ 539 w 574"/>
                <a:gd name="T107" fmla="*/ 16 h 292"/>
                <a:gd name="T108" fmla="*/ 557 w 574"/>
                <a:gd name="T109" fmla="*/ 8 h 292"/>
                <a:gd name="T110" fmla="*/ 563 w 574"/>
                <a:gd name="T111" fmla="*/ 3 h 292"/>
                <a:gd name="T112" fmla="*/ 567 w 574"/>
                <a:gd name="T113" fmla="*/ 3 h 292"/>
                <a:gd name="T114" fmla="*/ 574 w 574"/>
                <a:gd name="T11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4" h="292">
                  <a:moveTo>
                    <a:pt x="0" y="292"/>
                  </a:moveTo>
                  <a:lnTo>
                    <a:pt x="1" y="292"/>
                  </a:lnTo>
                  <a:lnTo>
                    <a:pt x="1" y="290"/>
                  </a:lnTo>
                  <a:lnTo>
                    <a:pt x="2" y="290"/>
                  </a:lnTo>
                  <a:lnTo>
                    <a:pt x="2" y="287"/>
                  </a:lnTo>
                  <a:lnTo>
                    <a:pt x="2" y="287"/>
                  </a:lnTo>
                  <a:lnTo>
                    <a:pt x="2" y="287"/>
                  </a:lnTo>
                  <a:lnTo>
                    <a:pt x="2" y="287"/>
                  </a:lnTo>
                  <a:lnTo>
                    <a:pt x="2" y="286"/>
                  </a:lnTo>
                  <a:lnTo>
                    <a:pt x="2" y="286"/>
                  </a:lnTo>
                  <a:lnTo>
                    <a:pt x="2" y="286"/>
                  </a:lnTo>
                  <a:lnTo>
                    <a:pt x="2" y="286"/>
                  </a:lnTo>
                  <a:lnTo>
                    <a:pt x="2" y="282"/>
                  </a:lnTo>
                  <a:lnTo>
                    <a:pt x="3" y="282"/>
                  </a:lnTo>
                  <a:lnTo>
                    <a:pt x="3" y="282"/>
                  </a:lnTo>
                  <a:lnTo>
                    <a:pt x="3" y="282"/>
                  </a:lnTo>
                  <a:lnTo>
                    <a:pt x="3" y="281"/>
                  </a:lnTo>
                  <a:lnTo>
                    <a:pt x="4" y="281"/>
                  </a:lnTo>
                  <a:lnTo>
                    <a:pt x="4" y="281"/>
                  </a:lnTo>
                  <a:lnTo>
                    <a:pt x="5" y="281"/>
                  </a:lnTo>
                  <a:lnTo>
                    <a:pt x="5" y="279"/>
                  </a:lnTo>
                  <a:lnTo>
                    <a:pt x="6" y="279"/>
                  </a:lnTo>
                  <a:lnTo>
                    <a:pt x="6" y="278"/>
                  </a:lnTo>
                  <a:lnTo>
                    <a:pt x="6" y="278"/>
                  </a:lnTo>
                  <a:lnTo>
                    <a:pt x="6" y="278"/>
                  </a:lnTo>
                  <a:lnTo>
                    <a:pt x="7" y="278"/>
                  </a:lnTo>
                  <a:lnTo>
                    <a:pt x="7" y="278"/>
                  </a:lnTo>
                  <a:lnTo>
                    <a:pt x="7" y="278"/>
                  </a:lnTo>
                  <a:lnTo>
                    <a:pt x="7" y="276"/>
                  </a:lnTo>
                  <a:lnTo>
                    <a:pt x="7" y="276"/>
                  </a:lnTo>
                  <a:lnTo>
                    <a:pt x="7" y="276"/>
                  </a:lnTo>
                  <a:lnTo>
                    <a:pt x="8" y="276"/>
                  </a:lnTo>
                  <a:lnTo>
                    <a:pt x="8" y="274"/>
                  </a:lnTo>
                  <a:lnTo>
                    <a:pt x="9" y="274"/>
                  </a:lnTo>
                  <a:lnTo>
                    <a:pt x="9" y="273"/>
                  </a:lnTo>
                  <a:lnTo>
                    <a:pt x="11" y="273"/>
                  </a:lnTo>
                  <a:lnTo>
                    <a:pt x="11" y="271"/>
                  </a:lnTo>
                  <a:lnTo>
                    <a:pt x="13" y="271"/>
                  </a:lnTo>
                  <a:lnTo>
                    <a:pt x="13" y="271"/>
                  </a:lnTo>
                  <a:lnTo>
                    <a:pt x="13" y="271"/>
                  </a:lnTo>
                  <a:lnTo>
                    <a:pt x="13" y="270"/>
                  </a:lnTo>
                  <a:lnTo>
                    <a:pt x="15" y="270"/>
                  </a:lnTo>
                  <a:lnTo>
                    <a:pt x="15" y="268"/>
                  </a:lnTo>
                  <a:lnTo>
                    <a:pt x="17" y="268"/>
                  </a:lnTo>
                  <a:lnTo>
                    <a:pt x="17" y="266"/>
                  </a:lnTo>
                  <a:lnTo>
                    <a:pt x="18" y="266"/>
                  </a:lnTo>
                  <a:lnTo>
                    <a:pt x="18" y="265"/>
                  </a:lnTo>
                  <a:lnTo>
                    <a:pt x="18" y="265"/>
                  </a:lnTo>
                  <a:lnTo>
                    <a:pt x="18" y="265"/>
                  </a:lnTo>
                  <a:lnTo>
                    <a:pt x="20" y="265"/>
                  </a:lnTo>
                  <a:lnTo>
                    <a:pt x="20" y="263"/>
                  </a:lnTo>
                  <a:lnTo>
                    <a:pt x="23" y="263"/>
                  </a:lnTo>
                  <a:lnTo>
                    <a:pt x="23" y="261"/>
                  </a:lnTo>
                  <a:lnTo>
                    <a:pt x="23" y="261"/>
                  </a:lnTo>
                  <a:lnTo>
                    <a:pt x="23" y="260"/>
                  </a:lnTo>
                  <a:lnTo>
                    <a:pt x="24" y="260"/>
                  </a:lnTo>
                  <a:lnTo>
                    <a:pt x="24" y="258"/>
                  </a:lnTo>
                  <a:lnTo>
                    <a:pt x="25" y="258"/>
                  </a:lnTo>
                  <a:lnTo>
                    <a:pt x="25" y="255"/>
                  </a:lnTo>
                  <a:lnTo>
                    <a:pt x="26" y="255"/>
                  </a:lnTo>
                  <a:lnTo>
                    <a:pt x="26" y="255"/>
                  </a:lnTo>
                  <a:lnTo>
                    <a:pt x="27" y="255"/>
                  </a:lnTo>
                  <a:lnTo>
                    <a:pt x="27" y="253"/>
                  </a:lnTo>
                  <a:lnTo>
                    <a:pt x="27" y="253"/>
                  </a:lnTo>
                  <a:lnTo>
                    <a:pt x="27" y="253"/>
                  </a:lnTo>
                  <a:lnTo>
                    <a:pt x="27" y="253"/>
                  </a:lnTo>
                  <a:lnTo>
                    <a:pt x="27" y="253"/>
                  </a:lnTo>
                  <a:lnTo>
                    <a:pt x="27" y="253"/>
                  </a:lnTo>
                  <a:lnTo>
                    <a:pt x="27" y="252"/>
                  </a:lnTo>
                  <a:lnTo>
                    <a:pt x="28" y="252"/>
                  </a:lnTo>
                  <a:lnTo>
                    <a:pt x="28" y="250"/>
                  </a:lnTo>
                  <a:lnTo>
                    <a:pt x="29" y="250"/>
                  </a:lnTo>
                  <a:lnTo>
                    <a:pt x="29" y="248"/>
                  </a:lnTo>
                  <a:lnTo>
                    <a:pt x="29" y="248"/>
                  </a:lnTo>
                  <a:lnTo>
                    <a:pt x="29" y="247"/>
                  </a:lnTo>
                  <a:lnTo>
                    <a:pt x="29" y="247"/>
                  </a:lnTo>
                  <a:lnTo>
                    <a:pt x="29" y="247"/>
                  </a:lnTo>
                  <a:lnTo>
                    <a:pt x="31" y="247"/>
                  </a:lnTo>
                  <a:lnTo>
                    <a:pt x="31" y="247"/>
                  </a:lnTo>
                  <a:lnTo>
                    <a:pt x="32" y="247"/>
                  </a:lnTo>
                  <a:lnTo>
                    <a:pt x="32" y="245"/>
                  </a:lnTo>
                  <a:lnTo>
                    <a:pt x="32" y="245"/>
                  </a:lnTo>
                  <a:lnTo>
                    <a:pt x="32" y="243"/>
                  </a:lnTo>
                  <a:lnTo>
                    <a:pt x="33" y="243"/>
                  </a:lnTo>
                  <a:lnTo>
                    <a:pt x="33" y="243"/>
                  </a:lnTo>
                  <a:lnTo>
                    <a:pt x="34" y="243"/>
                  </a:lnTo>
                  <a:lnTo>
                    <a:pt x="34" y="242"/>
                  </a:lnTo>
                  <a:lnTo>
                    <a:pt x="38" y="242"/>
                  </a:lnTo>
                  <a:lnTo>
                    <a:pt x="38" y="242"/>
                  </a:lnTo>
                  <a:lnTo>
                    <a:pt x="38" y="242"/>
                  </a:lnTo>
                  <a:lnTo>
                    <a:pt x="38" y="240"/>
                  </a:lnTo>
                  <a:lnTo>
                    <a:pt x="39" y="240"/>
                  </a:lnTo>
                  <a:lnTo>
                    <a:pt x="39" y="240"/>
                  </a:lnTo>
                  <a:lnTo>
                    <a:pt x="39" y="240"/>
                  </a:lnTo>
                  <a:lnTo>
                    <a:pt x="39" y="240"/>
                  </a:lnTo>
                  <a:lnTo>
                    <a:pt x="41" y="240"/>
                  </a:lnTo>
                  <a:lnTo>
                    <a:pt x="41" y="238"/>
                  </a:lnTo>
                  <a:lnTo>
                    <a:pt x="41" y="238"/>
                  </a:lnTo>
                  <a:lnTo>
                    <a:pt x="41" y="236"/>
                  </a:lnTo>
                  <a:lnTo>
                    <a:pt x="44" y="236"/>
                  </a:lnTo>
                  <a:lnTo>
                    <a:pt x="44" y="236"/>
                  </a:lnTo>
                  <a:lnTo>
                    <a:pt x="45" y="236"/>
                  </a:lnTo>
                  <a:lnTo>
                    <a:pt x="45" y="235"/>
                  </a:lnTo>
                  <a:lnTo>
                    <a:pt x="46" y="235"/>
                  </a:lnTo>
                  <a:lnTo>
                    <a:pt x="46" y="231"/>
                  </a:lnTo>
                  <a:lnTo>
                    <a:pt x="47" y="231"/>
                  </a:lnTo>
                  <a:lnTo>
                    <a:pt x="47" y="228"/>
                  </a:lnTo>
                  <a:lnTo>
                    <a:pt x="48" y="228"/>
                  </a:lnTo>
                  <a:lnTo>
                    <a:pt x="48" y="228"/>
                  </a:lnTo>
                  <a:lnTo>
                    <a:pt x="51" y="228"/>
                  </a:lnTo>
                  <a:lnTo>
                    <a:pt x="51" y="228"/>
                  </a:lnTo>
                  <a:lnTo>
                    <a:pt x="52" y="228"/>
                  </a:lnTo>
                  <a:lnTo>
                    <a:pt x="52" y="228"/>
                  </a:lnTo>
                  <a:lnTo>
                    <a:pt x="53" y="228"/>
                  </a:lnTo>
                  <a:lnTo>
                    <a:pt x="53" y="228"/>
                  </a:lnTo>
                  <a:lnTo>
                    <a:pt x="54" y="228"/>
                  </a:lnTo>
                  <a:lnTo>
                    <a:pt x="54" y="226"/>
                  </a:lnTo>
                  <a:lnTo>
                    <a:pt x="55" y="226"/>
                  </a:lnTo>
                  <a:lnTo>
                    <a:pt x="55" y="224"/>
                  </a:lnTo>
                  <a:lnTo>
                    <a:pt x="55" y="224"/>
                  </a:lnTo>
                  <a:lnTo>
                    <a:pt x="55" y="224"/>
                  </a:lnTo>
                  <a:lnTo>
                    <a:pt x="55" y="224"/>
                  </a:lnTo>
                  <a:lnTo>
                    <a:pt x="55" y="223"/>
                  </a:lnTo>
                  <a:lnTo>
                    <a:pt x="59" y="223"/>
                  </a:lnTo>
                  <a:lnTo>
                    <a:pt x="59" y="221"/>
                  </a:lnTo>
                  <a:lnTo>
                    <a:pt x="59" y="221"/>
                  </a:lnTo>
                  <a:lnTo>
                    <a:pt x="59" y="219"/>
                  </a:lnTo>
                  <a:lnTo>
                    <a:pt x="61" y="219"/>
                  </a:lnTo>
                  <a:lnTo>
                    <a:pt x="61" y="218"/>
                  </a:lnTo>
                  <a:lnTo>
                    <a:pt x="61" y="218"/>
                  </a:lnTo>
                  <a:lnTo>
                    <a:pt x="61" y="216"/>
                  </a:lnTo>
                  <a:lnTo>
                    <a:pt x="64" y="216"/>
                  </a:lnTo>
                  <a:lnTo>
                    <a:pt x="64" y="214"/>
                  </a:lnTo>
                  <a:lnTo>
                    <a:pt x="66" y="214"/>
                  </a:lnTo>
                  <a:lnTo>
                    <a:pt x="66" y="212"/>
                  </a:lnTo>
                  <a:lnTo>
                    <a:pt x="67" y="212"/>
                  </a:lnTo>
                  <a:lnTo>
                    <a:pt x="67" y="209"/>
                  </a:lnTo>
                  <a:lnTo>
                    <a:pt x="67" y="209"/>
                  </a:lnTo>
                  <a:lnTo>
                    <a:pt x="67" y="207"/>
                  </a:lnTo>
                  <a:lnTo>
                    <a:pt x="68" y="207"/>
                  </a:lnTo>
                  <a:lnTo>
                    <a:pt x="68" y="205"/>
                  </a:lnTo>
                  <a:lnTo>
                    <a:pt x="68" y="205"/>
                  </a:lnTo>
                  <a:lnTo>
                    <a:pt x="68" y="205"/>
                  </a:lnTo>
                  <a:lnTo>
                    <a:pt x="68" y="205"/>
                  </a:lnTo>
                  <a:lnTo>
                    <a:pt x="68" y="205"/>
                  </a:lnTo>
                  <a:lnTo>
                    <a:pt x="69" y="205"/>
                  </a:lnTo>
                  <a:lnTo>
                    <a:pt x="69" y="205"/>
                  </a:lnTo>
                  <a:lnTo>
                    <a:pt x="71" y="205"/>
                  </a:lnTo>
                  <a:lnTo>
                    <a:pt x="71" y="205"/>
                  </a:lnTo>
                  <a:lnTo>
                    <a:pt x="72" y="205"/>
                  </a:lnTo>
                  <a:lnTo>
                    <a:pt x="72" y="202"/>
                  </a:lnTo>
                  <a:lnTo>
                    <a:pt x="74" y="202"/>
                  </a:lnTo>
                  <a:lnTo>
                    <a:pt x="74" y="200"/>
                  </a:lnTo>
                  <a:lnTo>
                    <a:pt x="76" y="200"/>
                  </a:lnTo>
                  <a:lnTo>
                    <a:pt x="76" y="198"/>
                  </a:lnTo>
                  <a:lnTo>
                    <a:pt x="76" y="198"/>
                  </a:lnTo>
                  <a:lnTo>
                    <a:pt x="76" y="197"/>
                  </a:lnTo>
                  <a:lnTo>
                    <a:pt x="77" y="197"/>
                  </a:lnTo>
                  <a:lnTo>
                    <a:pt x="77" y="197"/>
                  </a:lnTo>
                  <a:lnTo>
                    <a:pt x="78" y="197"/>
                  </a:lnTo>
                  <a:lnTo>
                    <a:pt x="78" y="195"/>
                  </a:lnTo>
                  <a:lnTo>
                    <a:pt x="83" y="195"/>
                  </a:lnTo>
                  <a:lnTo>
                    <a:pt x="83" y="193"/>
                  </a:lnTo>
                  <a:lnTo>
                    <a:pt x="85" y="193"/>
                  </a:lnTo>
                  <a:lnTo>
                    <a:pt x="85" y="193"/>
                  </a:lnTo>
                  <a:lnTo>
                    <a:pt x="88" y="193"/>
                  </a:lnTo>
                  <a:lnTo>
                    <a:pt x="88" y="191"/>
                  </a:lnTo>
                  <a:lnTo>
                    <a:pt x="91" y="191"/>
                  </a:lnTo>
                  <a:lnTo>
                    <a:pt x="91" y="189"/>
                  </a:lnTo>
                  <a:lnTo>
                    <a:pt x="93" y="189"/>
                  </a:lnTo>
                  <a:lnTo>
                    <a:pt x="93" y="188"/>
                  </a:lnTo>
                  <a:lnTo>
                    <a:pt x="94" y="188"/>
                  </a:lnTo>
                  <a:lnTo>
                    <a:pt x="94" y="188"/>
                  </a:lnTo>
                  <a:lnTo>
                    <a:pt x="94" y="188"/>
                  </a:lnTo>
                  <a:lnTo>
                    <a:pt x="94" y="188"/>
                  </a:lnTo>
                  <a:lnTo>
                    <a:pt x="95" y="188"/>
                  </a:lnTo>
                  <a:lnTo>
                    <a:pt x="95" y="186"/>
                  </a:lnTo>
                  <a:lnTo>
                    <a:pt x="97" y="186"/>
                  </a:lnTo>
                  <a:lnTo>
                    <a:pt x="97" y="182"/>
                  </a:lnTo>
                  <a:lnTo>
                    <a:pt x="100" y="182"/>
                  </a:lnTo>
                  <a:lnTo>
                    <a:pt x="100" y="180"/>
                  </a:lnTo>
                  <a:lnTo>
                    <a:pt x="103" y="180"/>
                  </a:lnTo>
                  <a:lnTo>
                    <a:pt x="103" y="179"/>
                  </a:lnTo>
                  <a:lnTo>
                    <a:pt x="103" y="179"/>
                  </a:lnTo>
                  <a:lnTo>
                    <a:pt x="103" y="179"/>
                  </a:lnTo>
                  <a:lnTo>
                    <a:pt x="105" y="179"/>
                  </a:lnTo>
                  <a:lnTo>
                    <a:pt x="105" y="177"/>
                  </a:lnTo>
                  <a:lnTo>
                    <a:pt x="105" y="177"/>
                  </a:lnTo>
                  <a:lnTo>
                    <a:pt x="105" y="177"/>
                  </a:lnTo>
                  <a:lnTo>
                    <a:pt x="106" y="177"/>
                  </a:lnTo>
                  <a:lnTo>
                    <a:pt x="106" y="175"/>
                  </a:lnTo>
                  <a:lnTo>
                    <a:pt x="107" y="175"/>
                  </a:lnTo>
                  <a:lnTo>
                    <a:pt x="107" y="173"/>
                  </a:lnTo>
                  <a:lnTo>
                    <a:pt x="107" y="173"/>
                  </a:lnTo>
                  <a:lnTo>
                    <a:pt x="107" y="173"/>
                  </a:lnTo>
                  <a:lnTo>
                    <a:pt x="108" y="173"/>
                  </a:lnTo>
                  <a:lnTo>
                    <a:pt x="108" y="173"/>
                  </a:lnTo>
                  <a:lnTo>
                    <a:pt x="109" y="173"/>
                  </a:lnTo>
                  <a:lnTo>
                    <a:pt x="109" y="171"/>
                  </a:lnTo>
                  <a:lnTo>
                    <a:pt x="114" y="171"/>
                  </a:lnTo>
                  <a:lnTo>
                    <a:pt x="114" y="171"/>
                  </a:lnTo>
                  <a:lnTo>
                    <a:pt x="115" y="171"/>
                  </a:lnTo>
                  <a:lnTo>
                    <a:pt x="115" y="169"/>
                  </a:lnTo>
                  <a:lnTo>
                    <a:pt x="118" y="169"/>
                  </a:lnTo>
                  <a:lnTo>
                    <a:pt x="118" y="166"/>
                  </a:lnTo>
                  <a:lnTo>
                    <a:pt x="119" y="166"/>
                  </a:lnTo>
                  <a:lnTo>
                    <a:pt x="119" y="164"/>
                  </a:lnTo>
                  <a:lnTo>
                    <a:pt x="121" y="164"/>
                  </a:lnTo>
                  <a:lnTo>
                    <a:pt x="121" y="162"/>
                  </a:lnTo>
                  <a:lnTo>
                    <a:pt x="126" y="162"/>
                  </a:lnTo>
                  <a:lnTo>
                    <a:pt x="126" y="160"/>
                  </a:lnTo>
                  <a:lnTo>
                    <a:pt x="126" y="160"/>
                  </a:lnTo>
                  <a:lnTo>
                    <a:pt x="126" y="160"/>
                  </a:lnTo>
                  <a:lnTo>
                    <a:pt x="127" y="160"/>
                  </a:lnTo>
                  <a:lnTo>
                    <a:pt x="127" y="160"/>
                  </a:lnTo>
                  <a:lnTo>
                    <a:pt x="132" y="160"/>
                  </a:lnTo>
                  <a:lnTo>
                    <a:pt x="132" y="158"/>
                  </a:lnTo>
                  <a:lnTo>
                    <a:pt x="134" y="158"/>
                  </a:lnTo>
                  <a:lnTo>
                    <a:pt x="134" y="157"/>
                  </a:lnTo>
                  <a:lnTo>
                    <a:pt x="137" y="157"/>
                  </a:lnTo>
                  <a:lnTo>
                    <a:pt x="137" y="157"/>
                  </a:lnTo>
                  <a:lnTo>
                    <a:pt x="137" y="157"/>
                  </a:lnTo>
                  <a:lnTo>
                    <a:pt x="137" y="155"/>
                  </a:lnTo>
                  <a:lnTo>
                    <a:pt x="139" y="155"/>
                  </a:lnTo>
                  <a:lnTo>
                    <a:pt x="139" y="153"/>
                  </a:lnTo>
                  <a:lnTo>
                    <a:pt x="147" y="153"/>
                  </a:lnTo>
                  <a:lnTo>
                    <a:pt x="147" y="151"/>
                  </a:lnTo>
                  <a:lnTo>
                    <a:pt x="148" y="151"/>
                  </a:lnTo>
                  <a:lnTo>
                    <a:pt x="148" y="149"/>
                  </a:lnTo>
                  <a:lnTo>
                    <a:pt x="153" y="149"/>
                  </a:lnTo>
                  <a:lnTo>
                    <a:pt x="153" y="149"/>
                  </a:lnTo>
                  <a:lnTo>
                    <a:pt x="155" y="149"/>
                  </a:lnTo>
                  <a:lnTo>
                    <a:pt x="155" y="147"/>
                  </a:lnTo>
                  <a:lnTo>
                    <a:pt x="156" y="147"/>
                  </a:lnTo>
                  <a:lnTo>
                    <a:pt x="156" y="145"/>
                  </a:lnTo>
                  <a:lnTo>
                    <a:pt x="162" y="145"/>
                  </a:lnTo>
                  <a:lnTo>
                    <a:pt x="162" y="145"/>
                  </a:lnTo>
                  <a:lnTo>
                    <a:pt x="164" y="145"/>
                  </a:lnTo>
                  <a:lnTo>
                    <a:pt x="164" y="143"/>
                  </a:lnTo>
                  <a:lnTo>
                    <a:pt x="178" y="143"/>
                  </a:lnTo>
                  <a:lnTo>
                    <a:pt x="178" y="143"/>
                  </a:lnTo>
                  <a:lnTo>
                    <a:pt x="178" y="143"/>
                  </a:lnTo>
                  <a:lnTo>
                    <a:pt x="178" y="141"/>
                  </a:lnTo>
                  <a:lnTo>
                    <a:pt x="180" y="141"/>
                  </a:lnTo>
                  <a:lnTo>
                    <a:pt x="180" y="141"/>
                  </a:lnTo>
                  <a:lnTo>
                    <a:pt x="188" y="141"/>
                  </a:lnTo>
                  <a:lnTo>
                    <a:pt x="188" y="141"/>
                  </a:lnTo>
                  <a:lnTo>
                    <a:pt x="190" y="141"/>
                  </a:lnTo>
                  <a:lnTo>
                    <a:pt x="190" y="141"/>
                  </a:lnTo>
                  <a:lnTo>
                    <a:pt x="191" y="141"/>
                  </a:lnTo>
                  <a:lnTo>
                    <a:pt x="191" y="139"/>
                  </a:lnTo>
                  <a:lnTo>
                    <a:pt x="194" y="139"/>
                  </a:lnTo>
                  <a:lnTo>
                    <a:pt x="194" y="138"/>
                  </a:lnTo>
                  <a:lnTo>
                    <a:pt x="196" y="138"/>
                  </a:lnTo>
                  <a:lnTo>
                    <a:pt x="196" y="136"/>
                  </a:lnTo>
                  <a:lnTo>
                    <a:pt x="198" y="136"/>
                  </a:lnTo>
                  <a:lnTo>
                    <a:pt x="198" y="134"/>
                  </a:lnTo>
                  <a:lnTo>
                    <a:pt x="199" y="134"/>
                  </a:lnTo>
                  <a:lnTo>
                    <a:pt x="199" y="132"/>
                  </a:lnTo>
                  <a:lnTo>
                    <a:pt x="202" y="132"/>
                  </a:lnTo>
                  <a:lnTo>
                    <a:pt x="202" y="130"/>
                  </a:lnTo>
                  <a:lnTo>
                    <a:pt x="211" y="130"/>
                  </a:lnTo>
                  <a:lnTo>
                    <a:pt x="211" y="128"/>
                  </a:lnTo>
                  <a:lnTo>
                    <a:pt x="219" y="128"/>
                  </a:lnTo>
                  <a:lnTo>
                    <a:pt x="219" y="126"/>
                  </a:lnTo>
                  <a:lnTo>
                    <a:pt x="219" y="126"/>
                  </a:lnTo>
                  <a:lnTo>
                    <a:pt x="219" y="126"/>
                  </a:lnTo>
                  <a:lnTo>
                    <a:pt x="221" y="126"/>
                  </a:lnTo>
                  <a:lnTo>
                    <a:pt x="221" y="124"/>
                  </a:lnTo>
                  <a:lnTo>
                    <a:pt x="225" y="124"/>
                  </a:lnTo>
                  <a:lnTo>
                    <a:pt x="225" y="122"/>
                  </a:lnTo>
                  <a:lnTo>
                    <a:pt x="233" y="122"/>
                  </a:lnTo>
                  <a:lnTo>
                    <a:pt x="233" y="120"/>
                  </a:lnTo>
                  <a:lnTo>
                    <a:pt x="241" y="120"/>
                  </a:lnTo>
                  <a:lnTo>
                    <a:pt x="241" y="120"/>
                  </a:lnTo>
                  <a:lnTo>
                    <a:pt x="242" y="120"/>
                  </a:lnTo>
                  <a:lnTo>
                    <a:pt x="242" y="120"/>
                  </a:lnTo>
                  <a:lnTo>
                    <a:pt x="246" y="120"/>
                  </a:lnTo>
                  <a:lnTo>
                    <a:pt x="246" y="118"/>
                  </a:lnTo>
                  <a:lnTo>
                    <a:pt x="250" y="118"/>
                  </a:lnTo>
                  <a:lnTo>
                    <a:pt x="250" y="116"/>
                  </a:lnTo>
                  <a:lnTo>
                    <a:pt x="253" y="116"/>
                  </a:lnTo>
                  <a:lnTo>
                    <a:pt x="253" y="114"/>
                  </a:lnTo>
                  <a:lnTo>
                    <a:pt x="253" y="114"/>
                  </a:lnTo>
                  <a:lnTo>
                    <a:pt x="253" y="110"/>
                  </a:lnTo>
                  <a:lnTo>
                    <a:pt x="259" y="110"/>
                  </a:lnTo>
                  <a:lnTo>
                    <a:pt x="259" y="110"/>
                  </a:lnTo>
                  <a:lnTo>
                    <a:pt x="263" y="110"/>
                  </a:lnTo>
                  <a:lnTo>
                    <a:pt x="263" y="110"/>
                  </a:lnTo>
                  <a:lnTo>
                    <a:pt x="268" y="110"/>
                  </a:lnTo>
                  <a:lnTo>
                    <a:pt x="268" y="108"/>
                  </a:lnTo>
                  <a:lnTo>
                    <a:pt x="269" y="108"/>
                  </a:lnTo>
                  <a:lnTo>
                    <a:pt x="269" y="108"/>
                  </a:lnTo>
                  <a:lnTo>
                    <a:pt x="273" y="108"/>
                  </a:lnTo>
                  <a:lnTo>
                    <a:pt x="273" y="106"/>
                  </a:lnTo>
                  <a:lnTo>
                    <a:pt x="273" y="106"/>
                  </a:lnTo>
                  <a:lnTo>
                    <a:pt x="273" y="104"/>
                  </a:lnTo>
                  <a:lnTo>
                    <a:pt x="279" y="104"/>
                  </a:lnTo>
                  <a:lnTo>
                    <a:pt x="279" y="104"/>
                  </a:lnTo>
                  <a:lnTo>
                    <a:pt x="284" y="104"/>
                  </a:lnTo>
                  <a:lnTo>
                    <a:pt x="284" y="104"/>
                  </a:lnTo>
                  <a:lnTo>
                    <a:pt x="286" y="104"/>
                  </a:lnTo>
                  <a:lnTo>
                    <a:pt x="286" y="104"/>
                  </a:lnTo>
                  <a:lnTo>
                    <a:pt x="288" y="104"/>
                  </a:lnTo>
                  <a:lnTo>
                    <a:pt x="288" y="104"/>
                  </a:lnTo>
                  <a:lnTo>
                    <a:pt x="294" y="104"/>
                  </a:lnTo>
                  <a:lnTo>
                    <a:pt x="294" y="104"/>
                  </a:lnTo>
                  <a:lnTo>
                    <a:pt x="295" y="104"/>
                  </a:lnTo>
                  <a:lnTo>
                    <a:pt x="295" y="102"/>
                  </a:lnTo>
                  <a:lnTo>
                    <a:pt x="301" y="102"/>
                  </a:lnTo>
                  <a:lnTo>
                    <a:pt x="301" y="100"/>
                  </a:lnTo>
                  <a:lnTo>
                    <a:pt x="301" y="100"/>
                  </a:lnTo>
                  <a:lnTo>
                    <a:pt x="301" y="100"/>
                  </a:lnTo>
                  <a:lnTo>
                    <a:pt x="302" y="100"/>
                  </a:lnTo>
                  <a:lnTo>
                    <a:pt x="302" y="96"/>
                  </a:lnTo>
                  <a:lnTo>
                    <a:pt x="302" y="96"/>
                  </a:lnTo>
                  <a:lnTo>
                    <a:pt x="302" y="94"/>
                  </a:lnTo>
                  <a:lnTo>
                    <a:pt x="303" y="94"/>
                  </a:lnTo>
                  <a:lnTo>
                    <a:pt x="303" y="91"/>
                  </a:lnTo>
                  <a:lnTo>
                    <a:pt x="304" y="91"/>
                  </a:lnTo>
                  <a:lnTo>
                    <a:pt x="304" y="89"/>
                  </a:lnTo>
                  <a:lnTo>
                    <a:pt x="306" y="89"/>
                  </a:lnTo>
                  <a:lnTo>
                    <a:pt x="306" y="87"/>
                  </a:lnTo>
                  <a:lnTo>
                    <a:pt x="307" y="87"/>
                  </a:lnTo>
                  <a:lnTo>
                    <a:pt x="307" y="87"/>
                  </a:lnTo>
                  <a:lnTo>
                    <a:pt x="308" y="87"/>
                  </a:lnTo>
                  <a:lnTo>
                    <a:pt x="308" y="85"/>
                  </a:lnTo>
                  <a:lnTo>
                    <a:pt x="310" y="85"/>
                  </a:lnTo>
                  <a:lnTo>
                    <a:pt x="310" y="85"/>
                  </a:lnTo>
                  <a:lnTo>
                    <a:pt x="315" y="85"/>
                  </a:lnTo>
                  <a:lnTo>
                    <a:pt x="315" y="83"/>
                  </a:lnTo>
                  <a:lnTo>
                    <a:pt x="318" y="83"/>
                  </a:lnTo>
                  <a:lnTo>
                    <a:pt x="318" y="81"/>
                  </a:lnTo>
                  <a:lnTo>
                    <a:pt x="320" y="81"/>
                  </a:lnTo>
                  <a:lnTo>
                    <a:pt x="320" y="79"/>
                  </a:lnTo>
                  <a:lnTo>
                    <a:pt x="326" y="79"/>
                  </a:lnTo>
                  <a:lnTo>
                    <a:pt x="326" y="76"/>
                  </a:lnTo>
                  <a:lnTo>
                    <a:pt x="327" y="76"/>
                  </a:lnTo>
                  <a:lnTo>
                    <a:pt x="327" y="74"/>
                  </a:lnTo>
                  <a:lnTo>
                    <a:pt x="328" y="74"/>
                  </a:lnTo>
                  <a:lnTo>
                    <a:pt x="328" y="72"/>
                  </a:lnTo>
                  <a:lnTo>
                    <a:pt x="330" y="72"/>
                  </a:lnTo>
                  <a:lnTo>
                    <a:pt x="330" y="70"/>
                  </a:lnTo>
                  <a:lnTo>
                    <a:pt x="332" y="70"/>
                  </a:lnTo>
                  <a:lnTo>
                    <a:pt x="332" y="68"/>
                  </a:lnTo>
                  <a:lnTo>
                    <a:pt x="337" y="68"/>
                  </a:lnTo>
                  <a:lnTo>
                    <a:pt x="337" y="68"/>
                  </a:lnTo>
                  <a:lnTo>
                    <a:pt x="355" y="68"/>
                  </a:lnTo>
                  <a:lnTo>
                    <a:pt x="355" y="68"/>
                  </a:lnTo>
                  <a:lnTo>
                    <a:pt x="358" y="68"/>
                  </a:lnTo>
                  <a:lnTo>
                    <a:pt x="358" y="66"/>
                  </a:lnTo>
                  <a:lnTo>
                    <a:pt x="359" y="66"/>
                  </a:lnTo>
                  <a:lnTo>
                    <a:pt x="359" y="64"/>
                  </a:lnTo>
                  <a:lnTo>
                    <a:pt x="369" y="64"/>
                  </a:lnTo>
                  <a:lnTo>
                    <a:pt x="369" y="61"/>
                  </a:lnTo>
                  <a:lnTo>
                    <a:pt x="373" y="61"/>
                  </a:lnTo>
                  <a:lnTo>
                    <a:pt x="373" y="61"/>
                  </a:lnTo>
                  <a:lnTo>
                    <a:pt x="373" y="61"/>
                  </a:lnTo>
                  <a:lnTo>
                    <a:pt x="373" y="59"/>
                  </a:lnTo>
                  <a:lnTo>
                    <a:pt x="375" y="59"/>
                  </a:lnTo>
                  <a:lnTo>
                    <a:pt x="375" y="57"/>
                  </a:lnTo>
                  <a:lnTo>
                    <a:pt x="375" y="57"/>
                  </a:lnTo>
                  <a:lnTo>
                    <a:pt x="375" y="57"/>
                  </a:lnTo>
                  <a:lnTo>
                    <a:pt x="384" y="57"/>
                  </a:lnTo>
                  <a:lnTo>
                    <a:pt x="384" y="57"/>
                  </a:lnTo>
                  <a:lnTo>
                    <a:pt x="384" y="57"/>
                  </a:lnTo>
                  <a:lnTo>
                    <a:pt x="384" y="57"/>
                  </a:lnTo>
                  <a:lnTo>
                    <a:pt x="389" y="57"/>
                  </a:lnTo>
                  <a:lnTo>
                    <a:pt x="389" y="55"/>
                  </a:lnTo>
                  <a:lnTo>
                    <a:pt x="391" y="55"/>
                  </a:lnTo>
                  <a:lnTo>
                    <a:pt x="391" y="52"/>
                  </a:lnTo>
                  <a:lnTo>
                    <a:pt x="398" y="52"/>
                  </a:lnTo>
                  <a:lnTo>
                    <a:pt x="398" y="52"/>
                  </a:lnTo>
                  <a:lnTo>
                    <a:pt x="403" y="52"/>
                  </a:lnTo>
                  <a:lnTo>
                    <a:pt x="403" y="50"/>
                  </a:lnTo>
                  <a:lnTo>
                    <a:pt x="406" y="50"/>
                  </a:lnTo>
                  <a:lnTo>
                    <a:pt x="406" y="50"/>
                  </a:lnTo>
                  <a:lnTo>
                    <a:pt x="409" y="50"/>
                  </a:lnTo>
                  <a:lnTo>
                    <a:pt x="409" y="48"/>
                  </a:lnTo>
                  <a:lnTo>
                    <a:pt x="410" y="48"/>
                  </a:lnTo>
                  <a:lnTo>
                    <a:pt x="410" y="46"/>
                  </a:lnTo>
                  <a:lnTo>
                    <a:pt x="414" y="46"/>
                  </a:lnTo>
                  <a:lnTo>
                    <a:pt x="414" y="43"/>
                  </a:lnTo>
                  <a:lnTo>
                    <a:pt x="415" y="43"/>
                  </a:lnTo>
                  <a:lnTo>
                    <a:pt x="415" y="43"/>
                  </a:lnTo>
                  <a:lnTo>
                    <a:pt x="423" y="43"/>
                  </a:lnTo>
                  <a:lnTo>
                    <a:pt x="423" y="41"/>
                  </a:lnTo>
                  <a:lnTo>
                    <a:pt x="437" y="41"/>
                  </a:lnTo>
                  <a:lnTo>
                    <a:pt x="437" y="39"/>
                  </a:lnTo>
                  <a:lnTo>
                    <a:pt x="437" y="39"/>
                  </a:lnTo>
                  <a:lnTo>
                    <a:pt x="437" y="36"/>
                  </a:lnTo>
                  <a:lnTo>
                    <a:pt x="437" y="36"/>
                  </a:lnTo>
                  <a:lnTo>
                    <a:pt x="437" y="34"/>
                  </a:lnTo>
                  <a:lnTo>
                    <a:pt x="449" y="34"/>
                  </a:lnTo>
                  <a:lnTo>
                    <a:pt x="449" y="32"/>
                  </a:lnTo>
                  <a:lnTo>
                    <a:pt x="457" y="32"/>
                  </a:lnTo>
                  <a:lnTo>
                    <a:pt x="457" y="32"/>
                  </a:lnTo>
                  <a:lnTo>
                    <a:pt x="463" y="32"/>
                  </a:lnTo>
                  <a:lnTo>
                    <a:pt x="463" y="32"/>
                  </a:lnTo>
                  <a:lnTo>
                    <a:pt x="464" y="32"/>
                  </a:lnTo>
                  <a:lnTo>
                    <a:pt x="464" y="32"/>
                  </a:lnTo>
                  <a:lnTo>
                    <a:pt x="466" y="32"/>
                  </a:lnTo>
                  <a:lnTo>
                    <a:pt x="466" y="29"/>
                  </a:lnTo>
                  <a:lnTo>
                    <a:pt x="466" y="29"/>
                  </a:lnTo>
                  <a:lnTo>
                    <a:pt x="466" y="27"/>
                  </a:lnTo>
                  <a:lnTo>
                    <a:pt x="468" y="27"/>
                  </a:lnTo>
                  <a:lnTo>
                    <a:pt x="468" y="27"/>
                  </a:lnTo>
                  <a:lnTo>
                    <a:pt x="476" y="27"/>
                  </a:lnTo>
                  <a:lnTo>
                    <a:pt x="476" y="27"/>
                  </a:lnTo>
                  <a:lnTo>
                    <a:pt x="477" y="27"/>
                  </a:lnTo>
                  <a:lnTo>
                    <a:pt x="477" y="27"/>
                  </a:lnTo>
                  <a:lnTo>
                    <a:pt x="477" y="27"/>
                  </a:lnTo>
                  <a:lnTo>
                    <a:pt x="477" y="27"/>
                  </a:lnTo>
                  <a:lnTo>
                    <a:pt x="492" y="27"/>
                  </a:lnTo>
                  <a:lnTo>
                    <a:pt x="492" y="27"/>
                  </a:lnTo>
                  <a:lnTo>
                    <a:pt x="492" y="27"/>
                  </a:lnTo>
                  <a:lnTo>
                    <a:pt x="492" y="24"/>
                  </a:lnTo>
                  <a:lnTo>
                    <a:pt x="495" y="24"/>
                  </a:lnTo>
                  <a:lnTo>
                    <a:pt x="495" y="22"/>
                  </a:lnTo>
                  <a:lnTo>
                    <a:pt x="511" y="22"/>
                  </a:lnTo>
                  <a:lnTo>
                    <a:pt x="511" y="22"/>
                  </a:lnTo>
                  <a:lnTo>
                    <a:pt x="526" y="22"/>
                  </a:lnTo>
                  <a:lnTo>
                    <a:pt x="526" y="19"/>
                  </a:lnTo>
                  <a:lnTo>
                    <a:pt x="526" y="19"/>
                  </a:lnTo>
                  <a:lnTo>
                    <a:pt x="526" y="19"/>
                  </a:lnTo>
                  <a:lnTo>
                    <a:pt x="526" y="19"/>
                  </a:lnTo>
                  <a:lnTo>
                    <a:pt x="526" y="19"/>
                  </a:lnTo>
                  <a:lnTo>
                    <a:pt x="532" y="19"/>
                  </a:lnTo>
                  <a:lnTo>
                    <a:pt x="532" y="16"/>
                  </a:lnTo>
                  <a:lnTo>
                    <a:pt x="535" y="16"/>
                  </a:lnTo>
                  <a:lnTo>
                    <a:pt x="535" y="16"/>
                  </a:lnTo>
                  <a:lnTo>
                    <a:pt x="539" y="16"/>
                  </a:lnTo>
                  <a:lnTo>
                    <a:pt x="539" y="14"/>
                  </a:lnTo>
                  <a:lnTo>
                    <a:pt x="540" y="14"/>
                  </a:lnTo>
                  <a:lnTo>
                    <a:pt x="540" y="14"/>
                  </a:lnTo>
                  <a:lnTo>
                    <a:pt x="544" y="14"/>
                  </a:lnTo>
                  <a:lnTo>
                    <a:pt x="544" y="11"/>
                  </a:lnTo>
                  <a:lnTo>
                    <a:pt x="546" y="11"/>
                  </a:lnTo>
                  <a:lnTo>
                    <a:pt x="546" y="8"/>
                  </a:lnTo>
                  <a:lnTo>
                    <a:pt x="557" y="8"/>
                  </a:lnTo>
                  <a:lnTo>
                    <a:pt x="557" y="6"/>
                  </a:lnTo>
                  <a:lnTo>
                    <a:pt x="560" y="6"/>
                  </a:lnTo>
                  <a:lnTo>
                    <a:pt x="560" y="6"/>
                  </a:lnTo>
                  <a:lnTo>
                    <a:pt x="562" y="6"/>
                  </a:lnTo>
                  <a:lnTo>
                    <a:pt x="562" y="6"/>
                  </a:lnTo>
                  <a:lnTo>
                    <a:pt x="563" y="6"/>
                  </a:lnTo>
                  <a:lnTo>
                    <a:pt x="563" y="3"/>
                  </a:lnTo>
                  <a:lnTo>
                    <a:pt x="563" y="3"/>
                  </a:lnTo>
                  <a:lnTo>
                    <a:pt x="563" y="3"/>
                  </a:lnTo>
                  <a:lnTo>
                    <a:pt x="564" y="3"/>
                  </a:lnTo>
                  <a:lnTo>
                    <a:pt x="564" y="3"/>
                  </a:lnTo>
                  <a:lnTo>
                    <a:pt x="565" y="3"/>
                  </a:lnTo>
                  <a:lnTo>
                    <a:pt x="565" y="3"/>
                  </a:lnTo>
                  <a:lnTo>
                    <a:pt x="565" y="3"/>
                  </a:lnTo>
                  <a:lnTo>
                    <a:pt x="565" y="3"/>
                  </a:lnTo>
                  <a:lnTo>
                    <a:pt x="567" y="3"/>
                  </a:lnTo>
                  <a:lnTo>
                    <a:pt x="567" y="3"/>
                  </a:lnTo>
                  <a:lnTo>
                    <a:pt x="567" y="3"/>
                  </a:lnTo>
                  <a:lnTo>
                    <a:pt x="567" y="3"/>
                  </a:lnTo>
                  <a:lnTo>
                    <a:pt x="567" y="3"/>
                  </a:lnTo>
                  <a:lnTo>
                    <a:pt x="567"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55">
              <a:extLst>
                <a:ext uri="{FF2B5EF4-FFF2-40B4-BE49-F238E27FC236}">
                  <a16:creationId xmlns:a16="http://schemas.microsoft.com/office/drawing/2014/main" id="{BA4B60FC-2EEC-0D28-2BFA-DF696A74E2D1}"/>
                </a:ext>
              </a:extLst>
            </p:cNvPr>
            <p:cNvSpPr>
              <a:spLocks/>
            </p:cNvSpPr>
            <p:nvPr/>
          </p:nvSpPr>
          <p:spPr bwMode="auto">
            <a:xfrm>
              <a:off x="1865081" y="467229"/>
              <a:ext cx="4854575" cy="3386138"/>
            </a:xfrm>
            <a:custGeom>
              <a:avLst/>
              <a:gdLst>
                <a:gd name="T0" fmla="*/ 0 w 574"/>
                <a:gd name="T1" fmla="*/ 394 h 400"/>
                <a:gd name="T2" fmla="*/ 3 w 574"/>
                <a:gd name="T3" fmla="*/ 385 h 400"/>
                <a:gd name="T4" fmla="*/ 5 w 574"/>
                <a:gd name="T5" fmla="*/ 375 h 400"/>
                <a:gd name="T6" fmla="*/ 8 w 574"/>
                <a:gd name="T7" fmla="*/ 371 h 400"/>
                <a:gd name="T8" fmla="*/ 10 w 574"/>
                <a:gd name="T9" fmla="*/ 363 h 400"/>
                <a:gd name="T10" fmla="*/ 12 w 574"/>
                <a:gd name="T11" fmla="*/ 349 h 400"/>
                <a:gd name="T12" fmla="*/ 15 w 574"/>
                <a:gd name="T13" fmla="*/ 339 h 400"/>
                <a:gd name="T14" fmla="*/ 18 w 574"/>
                <a:gd name="T15" fmla="*/ 331 h 400"/>
                <a:gd name="T16" fmla="*/ 19 w 574"/>
                <a:gd name="T17" fmla="*/ 319 h 400"/>
                <a:gd name="T18" fmla="*/ 25 w 574"/>
                <a:gd name="T19" fmla="*/ 311 h 400"/>
                <a:gd name="T20" fmla="*/ 29 w 574"/>
                <a:gd name="T21" fmla="*/ 306 h 400"/>
                <a:gd name="T22" fmla="*/ 32 w 574"/>
                <a:gd name="T23" fmla="*/ 301 h 400"/>
                <a:gd name="T24" fmla="*/ 35 w 574"/>
                <a:gd name="T25" fmla="*/ 297 h 400"/>
                <a:gd name="T26" fmla="*/ 37 w 574"/>
                <a:gd name="T27" fmla="*/ 290 h 400"/>
                <a:gd name="T28" fmla="*/ 41 w 574"/>
                <a:gd name="T29" fmla="*/ 279 h 400"/>
                <a:gd name="T30" fmla="*/ 45 w 574"/>
                <a:gd name="T31" fmla="*/ 271 h 400"/>
                <a:gd name="T32" fmla="*/ 50 w 574"/>
                <a:gd name="T33" fmla="*/ 264 h 400"/>
                <a:gd name="T34" fmla="*/ 52 w 574"/>
                <a:gd name="T35" fmla="*/ 263 h 400"/>
                <a:gd name="T36" fmla="*/ 58 w 574"/>
                <a:gd name="T37" fmla="*/ 254 h 400"/>
                <a:gd name="T38" fmla="*/ 59 w 574"/>
                <a:gd name="T39" fmla="*/ 251 h 400"/>
                <a:gd name="T40" fmla="*/ 60 w 574"/>
                <a:gd name="T41" fmla="*/ 246 h 400"/>
                <a:gd name="T42" fmla="*/ 67 w 574"/>
                <a:gd name="T43" fmla="*/ 239 h 400"/>
                <a:gd name="T44" fmla="*/ 71 w 574"/>
                <a:gd name="T45" fmla="*/ 233 h 400"/>
                <a:gd name="T46" fmla="*/ 79 w 574"/>
                <a:gd name="T47" fmla="*/ 229 h 400"/>
                <a:gd name="T48" fmla="*/ 84 w 574"/>
                <a:gd name="T49" fmla="*/ 227 h 400"/>
                <a:gd name="T50" fmla="*/ 91 w 574"/>
                <a:gd name="T51" fmla="*/ 226 h 400"/>
                <a:gd name="T52" fmla="*/ 97 w 574"/>
                <a:gd name="T53" fmla="*/ 220 h 400"/>
                <a:gd name="T54" fmla="*/ 108 w 574"/>
                <a:gd name="T55" fmla="*/ 215 h 400"/>
                <a:gd name="T56" fmla="*/ 114 w 574"/>
                <a:gd name="T57" fmla="*/ 209 h 400"/>
                <a:gd name="T58" fmla="*/ 120 w 574"/>
                <a:gd name="T59" fmla="*/ 204 h 400"/>
                <a:gd name="T60" fmla="*/ 126 w 574"/>
                <a:gd name="T61" fmla="*/ 200 h 400"/>
                <a:gd name="T62" fmla="*/ 129 w 574"/>
                <a:gd name="T63" fmla="*/ 193 h 400"/>
                <a:gd name="T64" fmla="*/ 134 w 574"/>
                <a:gd name="T65" fmla="*/ 183 h 400"/>
                <a:gd name="T66" fmla="*/ 147 w 574"/>
                <a:gd name="T67" fmla="*/ 179 h 400"/>
                <a:gd name="T68" fmla="*/ 157 w 574"/>
                <a:gd name="T69" fmla="*/ 171 h 400"/>
                <a:gd name="T70" fmla="*/ 169 w 574"/>
                <a:gd name="T71" fmla="*/ 167 h 400"/>
                <a:gd name="T72" fmla="*/ 172 w 574"/>
                <a:gd name="T73" fmla="*/ 159 h 400"/>
                <a:gd name="T74" fmla="*/ 185 w 574"/>
                <a:gd name="T75" fmla="*/ 153 h 400"/>
                <a:gd name="T76" fmla="*/ 193 w 574"/>
                <a:gd name="T77" fmla="*/ 147 h 400"/>
                <a:gd name="T78" fmla="*/ 209 w 574"/>
                <a:gd name="T79" fmla="*/ 141 h 400"/>
                <a:gd name="T80" fmla="*/ 217 w 574"/>
                <a:gd name="T81" fmla="*/ 137 h 400"/>
                <a:gd name="T82" fmla="*/ 224 w 574"/>
                <a:gd name="T83" fmla="*/ 135 h 400"/>
                <a:gd name="T84" fmla="*/ 230 w 574"/>
                <a:gd name="T85" fmla="*/ 130 h 400"/>
                <a:gd name="T86" fmla="*/ 233 w 574"/>
                <a:gd name="T87" fmla="*/ 121 h 400"/>
                <a:gd name="T88" fmla="*/ 234 w 574"/>
                <a:gd name="T89" fmla="*/ 114 h 400"/>
                <a:gd name="T90" fmla="*/ 245 w 574"/>
                <a:gd name="T91" fmla="*/ 107 h 400"/>
                <a:gd name="T92" fmla="*/ 249 w 574"/>
                <a:gd name="T93" fmla="*/ 100 h 400"/>
                <a:gd name="T94" fmla="*/ 253 w 574"/>
                <a:gd name="T95" fmla="*/ 92 h 400"/>
                <a:gd name="T96" fmla="*/ 264 w 574"/>
                <a:gd name="T97" fmla="*/ 82 h 400"/>
                <a:gd name="T98" fmla="*/ 275 w 574"/>
                <a:gd name="T99" fmla="*/ 72 h 400"/>
                <a:gd name="T100" fmla="*/ 285 w 574"/>
                <a:gd name="T101" fmla="*/ 61 h 400"/>
                <a:gd name="T102" fmla="*/ 301 w 574"/>
                <a:gd name="T103" fmla="*/ 51 h 400"/>
                <a:gd name="T104" fmla="*/ 305 w 574"/>
                <a:gd name="T105" fmla="*/ 38 h 400"/>
                <a:gd name="T106" fmla="*/ 329 w 574"/>
                <a:gd name="T107" fmla="*/ 33 h 400"/>
                <a:gd name="T108" fmla="*/ 369 w 574"/>
                <a:gd name="T109" fmla="*/ 30 h 400"/>
                <a:gd name="T110" fmla="*/ 460 w 574"/>
                <a:gd name="T111" fmla="*/ 26 h 400"/>
                <a:gd name="T112" fmla="*/ 481 w 574"/>
                <a:gd name="T113" fmla="*/ 19 h 400"/>
                <a:gd name="T114" fmla="*/ 534 w 574"/>
                <a:gd name="T115" fmla="*/ 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4" h="400">
                  <a:moveTo>
                    <a:pt x="0" y="400"/>
                  </a:moveTo>
                  <a:lnTo>
                    <a:pt x="0" y="400"/>
                  </a:lnTo>
                  <a:lnTo>
                    <a:pt x="0" y="398"/>
                  </a:lnTo>
                  <a:lnTo>
                    <a:pt x="0" y="398"/>
                  </a:lnTo>
                  <a:lnTo>
                    <a:pt x="0" y="398"/>
                  </a:lnTo>
                  <a:lnTo>
                    <a:pt x="0" y="398"/>
                  </a:lnTo>
                  <a:lnTo>
                    <a:pt x="0" y="395"/>
                  </a:lnTo>
                  <a:lnTo>
                    <a:pt x="0" y="395"/>
                  </a:lnTo>
                  <a:lnTo>
                    <a:pt x="0" y="394"/>
                  </a:lnTo>
                  <a:lnTo>
                    <a:pt x="1" y="394"/>
                  </a:lnTo>
                  <a:lnTo>
                    <a:pt x="1" y="392"/>
                  </a:lnTo>
                  <a:lnTo>
                    <a:pt x="1" y="392"/>
                  </a:lnTo>
                  <a:lnTo>
                    <a:pt x="1" y="392"/>
                  </a:lnTo>
                  <a:lnTo>
                    <a:pt x="1" y="392"/>
                  </a:lnTo>
                  <a:lnTo>
                    <a:pt x="1" y="391"/>
                  </a:lnTo>
                  <a:lnTo>
                    <a:pt x="2" y="391"/>
                  </a:lnTo>
                  <a:lnTo>
                    <a:pt x="2" y="385"/>
                  </a:lnTo>
                  <a:lnTo>
                    <a:pt x="3" y="385"/>
                  </a:lnTo>
                  <a:lnTo>
                    <a:pt x="3" y="383"/>
                  </a:lnTo>
                  <a:lnTo>
                    <a:pt x="3" y="383"/>
                  </a:lnTo>
                  <a:lnTo>
                    <a:pt x="3" y="383"/>
                  </a:lnTo>
                  <a:lnTo>
                    <a:pt x="4" y="383"/>
                  </a:lnTo>
                  <a:lnTo>
                    <a:pt x="4" y="378"/>
                  </a:lnTo>
                  <a:lnTo>
                    <a:pt x="4" y="378"/>
                  </a:lnTo>
                  <a:lnTo>
                    <a:pt x="4" y="377"/>
                  </a:lnTo>
                  <a:lnTo>
                    <a:pt x="5" y="377"/>
                  </a:lnTo>
                  <a:lnTo>
                    <a:pt x="5" y="375"/>
                  </a:lnTo>
                  <a:lnTo>
                    <a:pt x="5" y="375"/>
                  </a:lnTo>
                  <a:lnTo>
                    <a:pt x="5" y="374"/>
                  </a:lnTo>
                  <a:lnTo>
                    <a:pt x="6" y="374"/>
                  </a:lnTo>
                  <a:lnTo>
                    <a:pt x="6" y="372"/>
                  </a:lnTo>
                  <a:lnTo>
                    <a:pt x="7" y="372"/>
                  </a:lnTo>
                  <a:lnTo>
                    <a:pt x="7" y="371"/>
                  </a:lnTo>
                  <a:lnTo>
                    <a:pt x="8" y="371"/>
                  </a:lnTo>
                  <a:lnTo>
                    <a:pt x="8" y="371"/>
                  </a:lnTo>
                  <a:lnTo>
                    <a:pt x="8" y="371"/>
                  </a:lnTo>
                  <a:lnTo>
                    <a:pt x="8" y="369"/>
                  </a:lnTo>
                  <a:lnTo>
                    <a:pt x="8" y="369"/>
                  </a:lnTo>
                  <a:lnTo>
                    <a:pt x="8" y="368"/>
                  </a:lnTo>
                  <a:lnTo>
                    <a:pt x="9" y="368"/>
                  </a:lnTo>
                  <a:lnTo>
                    <a:pt x="9" y="364"/>
                  </a:lnTo>
                  <a:lnTo>
                    <a:pt x="10" y="364"/>
                  </a:lnTo>
                  <a:lnTo>
                    <a:pt x="10" y="364"/>
                  </a:lnTo>
                  <a:lnTo>
                    <a:pt x="10" y="364"/>
                  </a:lnTo>
                  <a:lnTo>
                    <a:pt x="10" y="363"/>
                  </a:lnTo>
                  <a:lnTo>
                    <a:pt x="11" y="363"/>
                  </a:lnTo>
                  <a:lnTo>
                    <a:pt x="11" y="360"/>
                  </a:lnTo>
                  <a:lnTo>
                    <a:pt x="11" y="360"/>
                  </a:lnTo>
                  <a:lnTo>
                    <a:pt x="11" y="357"/>
                  </a:lnTo>
                  <a:lnTo>
                    <a:pt x="11" y="357"/>
                  </a:lnTo>
                  <a:lnTo>
                    <a:pt x="11" y="350"/>
                  </a:lnTo>
                  <a:lnTo>
                    <a:pt x="12" y="350"/>
                  </a:lnTo>
                  <a:lnTo>
                    <a:pt x="12" y="349"/>
                  </a:lnTo>
                  <a:lnTo>
                    <a:pt x="12" y="349"/>
                  </a:lnTo>
                  <a:lnTo>
                    <a:pt x="12" y="349"/>
                  </a:lnTo>
                  <a:lnTo>
                    <a:pt x="12" y="349"/>
                  </a:lnTo>
                  <a:lnTo>
                    <a:pt x="12" y="349"/>
                  </a:lnTo>
                  <a:lnTo>
                    <a:pt x="14" y="349"/>
                  </a:lnTo>
                  <a:lnTo>
                    <a:pt x="14" y="344"/>
                  </a:lnTo>
                  <a:lnTo>
                    <a:pt x="15" y="344"/>
                  </a:lnTo>
                  <a:lnTo>
                    <a:pt x="15" y="341"/>
                  </a:lnTo>
                  <a:lnTo>
                    <a:pt x="15" y="341"/>
                  </a:lnTo>
                  <a:lnTo>
                    <a:pt x="15" y="339"/>
                  </a:lnTo>
                  <a:lnTo>
                    <a:pt x="16" y="339"/>
                  </a:lnTo>
                  <a:lnTo>
                    <a:pt x="16" y="338"/>
                  </a:lnTo>
                  <a:lnTo>
                    <a:pt x="16" y="338"/>
                  </a:lnTo>
                  <a:lnTo>
                    <a:pt x="16" y="335"/>
                  </a:lnTo>
                  <a:lnTo>
                    <a:pt x="17" y="335"/>
                  </a:lnTo>
                  <a:lnTo>
                    <a:pt x="17" y="331"/>
                  </a:lnTo>
                  <a:lnTo>
                    <a:pt x="17" y="331"/>
                  </a:lnTo>
                  <a:lnTo>
                    <a:pt x="17" y="331"/>
                  </a:lnTo>
                  <a:lnTo>
                    <a:pt x="18" y="331"/>
                  </a:lnTo>
                  <a:lnTo>
                    <a:pt x="18" y="327"/>
                  </a:lnTo>
                  <a:lnTo>
                    <a:pt x="18" y="327"/>
                  </a:lnTo>
                  <a:lnTo>
                    <a:pt x="18" y="325"/>
                  </a:lnTo>
                  <a:lnTo>
                    <a:pt x="18" y="325"/>
                  </a:lnTo>
                  <a:lnTo>
                    <a:pt x="18" y="324"/>
                  </a:lnTo>
                  <a:lnTo>
                    <a:pt x="19" y="324"/>
                  </a:lnTo>
                  <a:lnTo>
                    <a:pt x="19" y="320"/>
                  </a:lnTo>
                  <a:lnTo>
                    <a:pt x="19" y="320"/>
                  </a:lnTo>
                  <a:lnTo>
                    <a:pt x="19" y="319"/>
                  </a:lnTo>
                  <a:lnTo>
                    <a:pt x="21" y="319"/>
                  </a:lnTo>
                  <a:lnTo>
                    <a:pt x="21" y="317"/>
                  </a:lnTo>
                  <a:lnTo>
                    <a:pt x="22" y="317"/>
                  </a:lnTo>
                  <a:lnTo>
                    <a:pt x="22" y="316"/>
                  </a:lnTo>
                  <a:lnTo>
                    <a:pt x="24" y="316"/>
                  </a:lnTo>
                  <a:lnTo>
                    <a:pt x="24" y="313"/>
                  </a:lnTo>
                  <a:lnTo>
                    <a:pt x="24" y="313"/>
                  </a:lnTo>
                  <a:lnTo>
                    <a:pt x="24" y="311"/>
                  </a:lnTo>
                  <a:lnTo>
                    <a:pt x="25" y="311"/>
                  </a:lnTo>
                  <a:lnTo>
                    <a:pt x="25" y="311"/>
                  </a:lnTo>
                  <a:lnTo>
                    <a:pt x="25" y="311"/>
                  </a:lnTo>
                  <a:lnTo>
                    <a:pt x="25" y="309"/>
                  </a:lnTo>
                  <a:lnTo>
                    <a:pt x="26" y="309"/>
                  </a:lnTo>
                  <a:lnTo>
                    <a:pt x="26" y="309"/>
                  </a:lnTo>
                  <a:lnTo>
                    <a:pt x="28" y="309"/>
                  </a:lnTo>
                  <a:lnTo>
                    <a:pt x="28" y="308"/>
                  </a:lnTo>
                  <a:lnTo>
                    <a:pt x="29" y="308"/>
                  </a:lnTo>
                  <a:lnTo>
                    <a:pt x="29" y="306"/>
                  </a:lnTo>
                  <a:lnTo>
                    <a:pt x="29" y="306"/>
                  </a:lnTo>
                  <a:lnTo>
                    <a:pt x="29" y="306"/>
                  </a:lnTo>
                  <a:lnTo>
                    <a:pt x="30" y="306"/>
                  </a:lnTo>
                  <a:lnTo>
                    <a:pt x="30" y="305"/>
                  </a:lnTo>
                  <a:lnTo>
                    <a:pt x="30" y="305"/>
                  </a:lnTo>
                  <a:lnTo>
                    <a:pt x="30" y="303"/>
                  </a:lnTo>
                  <a:lnTo>
                    <a:pt x="31" y="303"/>
                  </a:lnTo>
                  <a:lnTo>
                    <a:pt x="31" y="301"/>
                  </a:lnTo>
                  <a:lnTo>
                    <a:pt x="32" y="301"/>
                  </a:lnTo>
                  <a:lnTo>
                    <a:pt x="32" y="301"/>
                  </a:lnTo>
                  <a:lnTo>
                    <a:pt x="33" y="301"/>
                  </a:lnTo>
                  <a:lnTo>
                    <a:pt x="33" y="300"/>
                  </a:lnTo>
                  <a:lnTo>
                    <a:pt x="34" y="300"/>
                  </a:lnTo>
                  <a:lnTo>
                    <a:pt x="34" y="298"/>
                  </a:lnTo>
                  <a:lnTo>
                    <a:pt x="34" y="298"/>
                  </a:lnTo>
                  <a:lnTo>
                    <a:pt x="34" y="297"/>
                  </a:lnTo>
                  <a:lnTo>
                    <a:pt x="35" y="297"/>
                  </a:lnTo>
                  <a:lnTo>
                    <a:pt x="35" y="297"/>
                  </a:lnTo>
                  <a:lnTo>
                    <a:pt x="35" y="297"/>
                  </a:lnTo>
                  <a:lnTo>
                    <a:pt x="35" y="295"/>
                  </a:lnTo>
                  <a:lnTo>
                    <a:pt x="35" y="295"/>
                  </a:lnTo>
                  <a:lnTo>
                    <a:pt x="35" y="293"/>
                  </a:lnTo>
                  <a:lnTo>
                    <a:pt x="36" y="293"/>
                  </a:lnTo>
                  <a:lnTo>
                    <a:pt x="36" y="292"/>
                  </a:lnTo>
                  <a:lnTo>
                    <a:pt x="36" y="292"/>
                  </a:lnTo>
                  <a:lnTo>
                    <a:pt x="36" y="290"/>
                  </a:lnTo>
                  <a:lnTo>
                    <a:pt x="37" y="290"/>
                  </a:lnTo>
                  <a:lnTo>
                    <a:pt x="37" y="288"/>
                  </a:lnTo>
                  <a:lnTo>
                    <a:pt x="39" y="288"/>
                  </a:lnTo>
                  <a:lnTo>
                    <a:pt x="39" y="287"/>
                  </a:lnTo>
                  <a:lnTo>
                    <a:pt x="41" y="287"/>
                  </a:lnTo>
                  <a:lnTo>
                    <a:pt x="41" y="285"/>
                  </a:lnTo>
                  <a:lnTo>
                    <a:pt x="41" y="285"/>
                  </a:lnTo>
                  <a:lnTo>
                    <a:pt x="41" y="284"/>
                  </a:lnTo>
                  <a:lnTo>
                    <a:pt x="41" y="284"/>
                  </a:lnTo>
                  <a:lnTo>
                    <a:pt x="41" y="279"/>
                  </a:lnTo>
                  <a:lnTo>
                    <a:pt x="42" y="279"/>
                  </a:lnTo>
                  <a:lnTo>
                    <a:pt x="42" y="277"/>
                  </a:lnTo>
                  <a:lnTo>
                    <a:pt x="43" y="277"/>
                  </a:lnTo>
                  <a:lnTo>
                    <a:pt x="43" y="274"/>
                  </a:lnTo>
                  <a:lnTo>
                    <a:pt x="43" y="274"/>
                  </a:lnTo>
                  <a:lnTo>
                    <a:pt x="43" y="272"/>
                  </a:lnTo>
                  <a:lnTo>
                    <a:pt x="44" y="272"/>
                  </a:lnTo>
                  <a:lnTo>
                    <a:pt x="44" y="271"/>
                  </a:lnTo>
                  <a:lnTo>
                    <a:pt x="45" y="271"/>
                  </a:lnTo>
                  <a:lnTo>
                    <a:pt x="45" y="271"/>
                  </a:lnTo>
                  <a:lnTo>
                    <a:pt x="47" y="271"/>
                  </a:lnTo>
                  <a:lnTo>
                    <a:pt x="47" y="269"/>
                  </a:lnTo>
                  <a:lnTo>
                    <a:pt x="48" y="269"/>
                  </a:lnTo>
                  <a:lnTo>
                    <a:pt x="48" y="268"/>
                  </a:lnTo>
                  <a:lnTo>
                    <a:pt x="49" y="268"/>
                  </a:lnTo>
                  <a:lnTo>
                    <a:pt x="49" y="266"/>
                  </a:lnTo>
                  <a:lnTo>
                    <a:pt x="50" y="266"/>
                  </a:lnTo>
                  <a:lnTo>
                    <a:pt x="50" y="264"/>
                  </a:lnTo>
                  <a:lnTo>
                    <a:pt x="51" y="264"/>
                  </a:lnTo>
                  <a:lnTo>
                    <a:pt x="51" y="264"/>
                  </a:lnTo>
                  <a:lnTo>
                    <a:pt x="51" y="264"/>
                  </a:lnTo>
                  <a:lnTo>
                    <a:pt x="51" y="263"/>
                  </a:lnTo>
                  <a:lnTo>
                    <a:pt x="51" y="263"/>
                  </a:lnTo>
                  <a:lnTo>
                    <a:pt x="51" y="263"/>
                  </a:lnTo>
                  <a:lnTo>
                    <a:pt x="52" y="263"/>
                  </a:lnTo>
                  <a:lnTo>
                    <a:pt x="52" y="263"/>
                  </a:lnTo>
                  <a:lnTo>
                    <a:pt x="52" y="263"/>
                  </a:lnTo>
                  <a:lnTo>
                    <a:pt x="52" y="261"/>
                  </a:lnTo>
                  <a:lnTo>
                    <a:pt x="54" y="261"/>
                  </a:lnTo>
                  <a:lnTo>
                    <a:pt x="54" y="259"/>
                  </a:lnTo>
                  <a:lnTo>
                    <a:pt x="55" y="259"/>
                  </a:lnTo>
                  <a:lnTo>
                    <a:pt x="55" y="258"/>
                  </a:lnTo>
                  <a:lnTo>
                    <a:pt x="57" y="258"/>
                  </a:lnTo>
                  <a:lnTo>
                    <a:pt x="57" y="256"/>
                  </a:lnTo>
                  <a:lnTo>
                    <a:pt x="58" y="256"/>
                  </a:lnTo>
                  <a:lnTo>
                    <a:pt x="58" y="254"/>
                  </a:lnTo>
                  <a:lnTo>
                    <a:pt x="58" y="254"/>
                  </a:lnTo>
                  <a:lnTo>
                    <a:pt x="58" y="254"/>
                  </a:lnTo>
                  <a:lnTo>
                    <a:pt x="58" y="254"/>
                  </a:lnTo>
                  <a:lnTo>
                    <a:pt x="58" y="253"/>
                  </a:lnTo>
                  <a:lnTo>
                    <a:pt x="58" y="253"/>
                  </a:lnTo>
                  <a:lnTo>
                    <a:pt x="58" y="253"/>
                  </a:lnTo>
                  <a:lnTo>
                    <a:pt x="59" y="253"/>
                  </a:lnTo>
                  <a:lnTo>
                    <a:pt x="59" y="251"/>
                  </a:lnTo>
                  <a:lnTo>
                    <a:pt x="59" y="251"/>
                  </a:lnTo>
                  <a:lnTo>
                    <a:pt x="59" y="251"/>
                  </a:lnTo>
                  <a:lnTo>
                    <a:pt x="59" y="251"/>
                  </a:lnTo>
                  <a:lnTo>
                    <a:pt x="59" y="251"/>
                  </a:lnTo>
                  <a:lnTo>
                    <a:pt x="59" y="251"/>
                  </a:lnTo>
                  <a:lnTo>
                    <a:pt x="59" y="249"/>
                  </a:lnTo>
                  <a:lnTo>
                    <a:pt x="60" y="249"/>
                  </a:lnTo>
                  <a:lnTo>
                    <a:pt x="60" y="248"/>
                  </a:lnTo>
                  <a:lnTo>
                    <a:pt x="60" y="248"/>
                  </a:lnTo>
                  <a:lnTo>
                    <a:pt x="60" y="246"/>
                  </a:lnTo>
                  <a:lnTo>
                    <a:pt x="60" y="246"/>
                  </a:lnTo>
                  <a:lnTo>
                    <a:pt x="60" y="246"/>
                  </a:lnTo>
                  <a:lnTo>
                    <a:pt x="62" y="246"/>
                  </a:lnTo>
                  <a:lnTo>
                    <a:pt x="62" y="244"/>
                  </a:lnTo>
                  <a:lnTo>
                    <a:pt x="65" y="244"/>
                  </a:lnTo>
                  <a:lnTo>
                    <a:pt x="65" y="241"/>
                  </a:lnTo>
                  <a:lnTo>
                    <a:pt x="65" y="241"/>
                  </a:lnTo>
                  <a:lnTo>
                    <a:pt x="65" y="239"/>
                  </a:lnTo>
                  <a:lnTo>
                    <a:pt x="67" y="239"/>
                  </a:lnTo>
                  <a:lnTo>
                    <a:pt x="67" y="238"/>
                  </a:lnTo>
                  <a:lnTo>
                    <a:pt x="68" y="238"/>
                  </a:lnTo>
                  <a:lnTo>
                    <a:pt x="68" y="236"/>
                  </a:lnTo>
                  <a:lnTo>
                    <a:pt x="70" y="236"/>
                  </a:lnTo>
                  <a:lnTo>
                    <a:pt x="70" y="234"/>
                  </a:lnTo>
                  <a:lnTo>
                    <a:pt x="71" y="234"/>
                  </a:lnTo>
                  <a:lnTo>
                    <a:pt x="71" y="234"/>
                  </a:lnTo>
                  <a:lnTo>
                    <a:pt x="71" y="234"/>
                  </a:lnTo>
                  <a:lnTo>
                    <a:pt x="71" y="233"/>
                  </a:lnTo>
                  <a:lnTo>
                    <a:pt x="73" y="233"/>
                  </a:lnTo>
                  <a:lnTo>
                    <a:pt x="73" y="231"/>
                  </a:lnTo>
                  <a:lnTo>
                    <a:pt x="76" y="231"/>
                  </a:lnTo>
                  <a:lnTo>
                    <a:pt x="76" y="229"/>
                  </a:lnTo>
                  <a:lnTo>
                    <a:pt x="77" y="229"/>
                  </a:lnTo>
                  <a:lnTo>
                    <a:pt x="77" y="229"/>
                  </a:lnTo>
                  <a:lnTo>
                    <a:pt x="78" y="229"/>
                  </a:lnTo>
                  <a:lnTo>
                    <a:pt x="78" y="229"/>
                  </a:lnTo>
                  <a:lnTo>
                    <a:pt x="79" y="229"/>
                  </a:lnTo>
                  <a:lnTo>
                    <a:pt x="79" y="229"/>
                  </a:lnTo>
                  <a:lnTo>
                    <a:pt x="81" y="229"/>
                  </a:lnTo>
                  <a:lnTo>
                    <a:pt x="81" y="227"/>
                  </a:lnTo>
                  <a:lnTo>
                    <a:pt x="83" y="227"/>
                  </a:lnTo>
                  <a:lnTo>
                    <a:pt x="83" y="227"/>
                  </a:lnTo>
                  <a:lnTo>
                    <a:pt x="84" y="227"/>
                  </a:lnTo>
                  <a:lnTo>
                    <a:pt x="84" y="227"/>
                  </a:lnTo>
                  <a:lnTo>
                    <a:pt x="84" y="227"/>
                  </a:lnTo>
                  <a:lnTo>
                    <a:pt x="84" y="227"/>
                  </a:lnTo>
                  <a:lnTo>
                    <a:pt x="85" y="227"/>
                  </a:lnTo>
                  <a:lnTo>
                    <a:pt x="85" y="226"/>
                  </a:lnTo>
                  <a:lnTo>
                    <a:pt x="88" y="226"/>
                  </a:lnTo>
                  <a:lnTo>
                    <a:pt x="88" y="226"/>
                  </a:lnTo>
                  <a:lnTo>
                    <a:pt x="88" y="226"/>
                  </a:lnTo>
                  <a:lnTo>
                    <a:pt x="88" y="226"/>
                  </a:lnTo>
                  <a:lnTo>
                    <a:pt x="90" y="226"/>
                  </a:lnTo>
                  <a:lnTo>
                    <a:pt x="90" y="226"/>
                  </a:lnTo>
                  <a:lnTo>
                    <a:pt x="91" y="226"/>
                  </a:lnTo>
                  <a:lnTo>
                    <a:pt x="91" y="224"/>
                  </a:lnTo>
                  <a:lnTo>
                    <a:pt x="92" y="224"/>
                  </a:lnTo>
                  <a:lnTo>
                    <a:pt x="92" y="222"/>
                  </a:lnTo>
                  <a:lnTo>
                    <a:pt x="92" y="222"/>
                  </a:lnTo>
                  <a:lnTo>
                    <a:pt x="92" y="222"/>
                  </a:lnTo>
                  <a:lnTo>
                    <a:pt x="95" y="222"/>
                  </a:lnTo>
                  <a:lnTo>
                    <a:pt x="95" y="220"/>
                  </a:lnTo>
                  <a:lnTo>
                    <a:pt x="97" y="220"/>
                  </a:lnTo>
                  <a:lnTo>
                    <a:pt x="97" y="220"/>
                  </a:lnTo>
                  <a:lnTo>
                    <a:pt x="97" y="220"/>
                  </a:lnTo>
                  <a:lnTo>
                    <a:pt x="97" y="220"/>
                  </a:lnTo>
                  <a:lnTo>
                    <a:pt x="100" y="220"/>
                  </a:lnTo>
                  <a:lnTo>
                    <a:pt x="100" y="219"/>
                  </a:lnTo>
                  <a:lnTo>
                    <a:pt x="102" y="219"/>
                  </a:lnTo>
                  <a:lnTo>
                    <a:pt x="102" y="217"/>
                  </a:lnTo>
                  <a:lnTo>
                    <a:pt x="104" y="217"/>
                  </a:lnTo>
                  <a:lnTo>
                    <a:pt x="104" y="215"/>
                  </a:lnTo>
                  <a:lnTo>
                    <a:pt x="108" y="215"/>
                  </a:lnTo>
                  <a:lnTo>
                    <a:pt x="108" y="213"/>
                  </a:lnTo>
                  <a:lnTo>
                    <a:pt x="109" y="213"/>
                  </a:lnTo>
                  <a:lnTo>
                    <a:pt x="109" y="213"/>
                  </a:lnTo>
                  <a:lnTo>
                    <a:pt x="112" y="213"/>
                  </a:lnTo>
                  <a:lnTo>
                    <a:pt x="112" y="211"/>
                  </a:lnTo>
                  <a:lnTo>
                    <a:pt x="114" y="211"/>
                  </a:lnTo>
                  <a:lnTo>
                    <a:pt x="114" y="211"/>
                  </a:lnTo>
                  <a:lnTo>
                    <a:pt x="114" y="211"/>
                  </a:lnTo>
                  <a:lnTo>
                    <a:pt x="114" y="209"/>
                  </a:lnTo>
                  <a:lnTo>
                    <a:pt x="114" y="209"/>
                  </a:lnTo>
                  <a:lnTo>
                    <a:pt x="114" y="209"/>
                  </a:lnTo>
                  <a:lnTo>
                    <a:pt x="118" y="209"/>
                  </a:lnTo>
                  <a:lnTo>
                    <a:pt x="118" y="208"/>
                  </a:lnTo>
                  <a:lnTo>
                    <a:pt x="118" y="208"/>
                  </a:lnTo>
                  <a:lnTo>
                    <a:pt x="118" y="206"/>
                  </a:lnTo>
                  <a:lnTo>
                    <a:pt x="119" y="206"/>
                  </a:lnTo>
                  <a:lnTo>
                    <a:pt x="119" y="204"/>
                  </a:lnTo>
                  <a:lnTo>
                    <a:pt x="120" y="204"/>
                  </a:lnTo>
                  <a:lnTo>
                    <a:pt x="120" y="202"/>
                  </a:lnTo>
                  <a:lnTo>
                    <a:pt x="120" y="202"/>
                  </a:lnTo>
                  <a:lnTo>
                    <a:pt x="120" y="202"/>
                  </a:lnTo>
                  <a:lnTo>
                    <a:pt x="124" y="202"/>
                  </a:lnTo>
                  <a:lnTo>
                    <a:pt x="124" y="202"/>
                  </a:lnTo>
                  <a:lnTo>
                    <a:pt x="125" y="202"/>
                  </a:lnTo>
                  <a:lnTo>
                    <a:pt x="125" y="200"/>
                  </a:lnTo>
                  <a:lnTo>
                    <a:pt x="126" y="200"/>
                  </a:lnTo>
                  <a:lnTo>
                    <a:pt x="126" y="200"/>
                  </a:lnTo>
                  <a:lnTo>
                    <a:pt x="126" y="200"/>
                  </a:lnTo>
                  <a:lnTo>
                    <a:pt x="126" y="200"/>
                  </a:lnTo>
                  <a:lnTo>
                    <a:pt x="127" y="200"/>
                  </a:lnTo>
                  <a:lnTo>
                    <a:pt x="127" y="198"/>
                  </a:lnTo>
                  <a:lnTo>
                    <a:pt x="128" y="198"/>
                  </a:lnTo>
                  <a:lnTo>
                    <a:pt x="128" y="194"/>
                  </a:lnTo>
                  <a:lnTo>
                    <a:pt x="129" y="194"/>
                  </a:lnTo>
                  <a:lnTo>
                    <a:pt x="129" y="193"/>
                  </a:lnTo>
                  <a:lnTo>
                    <a:pt x="129" y="193"/>
                  </a:lnTo>
                  <a:lnTo>
                    <a:pt x="129" y="193"/>
                  </a:lnTo>
                  <a:lnTo>
                    <a:pt x="130" y="193"/>
                  </a:lnTo>
                  <a:lnTo>
                    <a:pt x="130" y="189"/>
                  </a:lnTo>
                  <a:lnTo>
                    <a:pt x="131" y="189"/>
                  </a:lnTo>
                  <a:lnTo>
                    <a:pt x="131" y="187"/>
                  </a:lnTo>
                  <a:lnTo>
                    <a:pt x="132" y="187"/>
                  </a:lnTo>
                  <a:lnTo>
                    <a:pt x="132" y="185"/>
                  </a:lnTo>
                  <a:lnTo>
                    <a:pt x="134" y="185"/>
                  </a:lnTo>
                  <a:lnTo>
                    <a:pt x="134" y="183"/>
                  </a:lnTo>
                  <a:lnTo>
                    <a:pt x="142" y="183"/>
                  </a:lnTo>
                  <a:lnTo>
                    <a:pt x="142" y="181"/>
                  </a:lnTo>
                  <a:lnTo>
                    <a:pt x="143" y="181"/>
                  </a:lnTo>
                  <a:lnTo>
                    <a:pt x="143" y="181"/>
                  </a:lnTo>
                  <a:lnTo>
                    <a:pt x="146" y="181"/>
                  </a:lnTo>
                  <a:lnTo>
                    <a:pt x="146" y="181"/>
                  </a:lnTo>
                  <a:lnTo>
                    <a:pt x="146" y="181"/>
                  </a:lnTo>
                  <a:lnTo>
                    <a:pt x="146" y="179"/>
                  </a:lnTo>
                  <a:lnTo>
                    <a:pt x="147" y="179"/>
                  </a:lnTo>
                  <a:lnTo>
                    <a:pt x="147" y="177"/>
                  </a:lnTo>
                  <a:lnTo>
                    <a:pt x="148" y="177"/>
                  </a:lnTo>
                  <a:lnTo>
                    <a:pt x="148" y="175"/>
                  </a:lnTo>
                  <a:lnTo>
                    <a:pt x="148" y="175"/>
                  </a:lnTo>
                  <a:lnTo>
                    <a:pt x="148" y="173"/>
                  </a:lnTo>
                  <a:lnTo>
                    <a:pt x="150" y="173"/>
                  </a:lnTo>
                  <a:lnTo>
                    <a:pt x="150" y="173"/>
                  </a:lnTo>
                  <a:lnTo>
                    <a:pt x="157" y="173"/>
                  </a:lnTo>
                  <a:lnTo>
                    <a:pt x="157" y="171"/>
                  </a:lnTo>
                  <a:lnTo>
                    <a:pt x="161" y="171"/>
                  </a:lnTo>
                  <a:lnTo>
                    <a:pt x="161" y="169"/>
                  </a:lnTo>
                  <a:lnTo>
                    <a:pt x="162" y="169"/>
                  </a:lnTo>
                  <a:lnTo>
                    <a:pt x="162" y="169"/>
                  </a:lnTo>
                  <a:lnTo>
                    <a:pt x="167" y="169"/>
                  </a:lnTo>
                  <a:lnTo>
                    <a:pt x="167" y="167"/>
                  </a:lnTo>
                  <a:lnTo>
                    <a:pt x="169" y="167"/>
                  </a:lnTo>
                  <a:lnTo>
                    <a:pt x="169" y="167"/>
                  </a:lnTo>
                  <a:lnTo>
                    <a:pt x="169" y="167"/>
                  </a:lnTo>
                  <a:lnTo>
                    <a:pt x="169" y="165"/>
                  </a:lnTo>
                  <a:lnTo>
                    <a:pt x="170" y="165"/>
                  </a:lnTo>
                  <a:lnTo>
                    <a:pt x="170" y="163"/>
                  </a:lnTo>
                  <a:lnTo>
                    <a:pt x="171" y="163"/>
                  </a:lnTo>
                  <a:lnTo>
                    <a:pt x="171" y="161"/>
                  </a:lnTo>
                  <a:lnTo>
                    <a:pt x="172" y="161"/>
                  </a:lnTo>
                  <a:lnTo>
                    <a:pt x="172" y="159"/>
                  </a:lnTo>
                  <a:lnTo>
                    <a:pt x="172" y="159"/>
                  </a:lnTo>
                  <a:lnTo>
                    <a:pt x="172" y="159"/>
                  </a:lnTo>
                  <a:lnTo>
                    <a:pt x="180" y="159"/>
                  </a:lnTo>
                  <a:lnTo>
                    <a:pt x="180" y="157"/>
                  </a:lnTo>
                  <a:lnTo>
                    <a:pt x="181" y="157"/>
                  </a:lnTo>
                  <a:lnTo>
                    <a:pt x="181" y="155"/>
                  </a:lnTo>
                  <a:lnTo>
                    <a:pt x="183" y="155"/>
                  </a:lnTo>
                  <a:lnTo>
                    <a:pt x="183" y="155"/>
                  </a:lnTo>
                  <a:lnTo>
                    <a:pt x="184" y="155"/>
                  </a:lnTo>
                  <a:lnTo>
                    <a:pt x="184" y="153"/>
                  </a:lnTo>
                  <a:lnTo>
                    <a:pt x="185" y="153"/>
                  </a:lnTo>
                  <a:lnTo>
                    <a:pt x="185" y="151"/>
                  </a:lnTo>
                  <a:lnTo>
                    <a:pt x="187" y="151"/>
                  </a:lnTo>
                  <a:lnTo>
                    <a:pt x="187" y="151"/>
                  </a:lnTo>
                  <a:lnTo>
                    <a:pt x="188" y="151"/>
                  </a:lnTo>
                  <a:lnTo>
                    <a:pt x="188" y="151"/>
                  </a:lnTo>
                  <a:lnTo>
                    <a:pt x="191" y="151"/>
                  </a:lnTo>
                  <a:lnTo>
                    <a:pt x="191" y="149"/>
                  </a:lnTo>
                  <a:lnTo>
                    <a:pt x="193" y="149"/>
                  </a:lnTo>
                  <a:lnTo>
                    <a:pt x="193" y="147"/>
                  </a:lnTo>
                  <a:lnTo>
                    <a:pt x="201" y="147"/>
                  </a:lnTo>
                  <a:lnTo>
                    <a:pt x="201" y="145"/>
                  </a:lnTo>
                  <a:lnTo>
                    <a:pt x="202" y="145"/>
                  </a:lnTo>
                  <a:lnTo>
                    <a:pt x="202" y="143"/>
                  </a:lnTo>
                  <a:lnTo>
                    <a:pt x="203" y="143"/>
                  </a:lnTo>
                  <a:lnTo>
                    <a:pt x="203" y="141"/>
                  </a:lnTo>
                  <a:lnTo>
                    <a:pt x="206" y="141"/>
                  </a:lnTo>
                  <a:lnTo>
                    <a:pt x="206" y="141"/>
                  </a:lnTo>
                  <a:lnTo>
                    <a:pt x="209" y="141"/>
                  </a:lnTo>
                  <a:lnTo>
                    <a:pt x="209" y="141"/>
                  </a:lnTo>
                  <a:lnTo>
                    <a:pt x="210" y="141"/>
                  </a:lnTo>
                  <a:lnTo>
                    <a:pt x="210" y="139"/>
                  </a:lnTo>
                  <a:lnTo>
                    <a:pt x="216" y="139"/>
                  </a:lnTo>
                  <a:lnTo>
                    <a:pt x="216" y="137"/>
                  </a:lnTo>
                  <a:lnTo>
                    <a:pt x="216" y="137"/>
                  </a:lnTo>
                  <a:lnTo>
                    <a:pt x="216" y="137"/>
                  </a:lnTo>
                  <a:lnTo>
                    <a:pt x="217" y="137"/>
                  </a:lnTo>
                  <a:lnTo>
                    <a:pt x="217" y="137"/>
                  </a:lnTo>
                  <a:lnTo>
                    <a:pt x="220" y="137"/>
                  </a:lnTo>
                  <a:lnTo>
                    <a:pt x="220" y="135"/>
                  </a:lnTo>
                  <a:lnTo>
                    <a:pt x="220" y="135"/>
                  </a:lnTo>
                  <a:lnTo>
                    <a:pt x="220" y="135"/>
                  </a:lnTo>
                  <a:lnTo>
                    <a:pt x="222" y="135"/>
                  </a:lnTo>
                  <a:lnTo>
                    <a:pt x="222" y="135"/>
                  </a:lnTo>
                  <a:lnTo>
                    <a:pt x="222" y="135"/>
                  </a:lnTo>
                  <a:lnTo>
                    <a:pt x="222" y="135"/>
                  </a:lnTo>
                  <a:lnTo>
                    <a:pt x="224" y="135"/>
                  </a:lnTo>
                  <a:lnTo>
                    <a:pt x="224" y="135"/>
                  </a:lnTo>
                  <a:lnTo>
                    <a:pt x="228" y="135"/>
                  </a:lnTo>
                  <a:lnTo>
                    <a:pt x="228" y="133"/>
                  </a:lnTo>
                  <a:lnTo>
                    <a:pt x="228" y="133"/>
                  </a:lnTo>
                  <a:lnTo>
                    <a:pt x="228" y="133"/>
                  </a:lnTo>
                  <a:lnTo>
                    <a:pt x="229" y="133"/>
                  </a:lnTo>
                  <a:lnTo>
                    <a:pt x="229" y="133"/>
                  </a:lnTo>
                  <a:lnTo>
                    <a:pt x="230" y="133"/>
                  </a:lnTo>
                  <a:lnTo>
                    <a:pt x="230" y="130"/>
                  </a:lnTo>
                  <a:lnTo>
                    <a:pt x="231" y="130"/>
                  </a:lnTo>
                  <a:lnTo>
                    <a:pt x="231" y="128"/>
                  </a:lnTo>
                  <a:lnTo>
                    <a:pt x="231" y="128"/>
                  </a:lnTo>
                  <a:lnTo>
                    <a:pt x="231" y="128"/>
                  </a:lnTo>
                  <a:lnTo>
                    <a:pt x="232" y="128"/>
                  </a:lnTo>
                  <a:lnTo>
                    <a:pt x="232" y="123"/>
                  </a:lnTo>
                  <a:lnTo>
                    <a:pt x="233" y="123"/>
                  </a:lnTo>
                  <a:lnTo>
                    <a:pt x="233" y="121"/>
                  </a:lnTo>
                  <a:lnTo>
                    <a:pt x="233" y="121"/>
                  </a:lnTo>
                  <a:lnTo>
                    <a:pt x="233" y="116"/>
                  </a:lnTo>
                  <a:lnTo>
                    <a:pt x="233" y="116"/>
                  </a:lnTo>
                  <a:lnTo>
                    <a:pt x="233" y="116"/>
                  </a:lnTo>
                  <a:lnTo>
                    <a:pt x="233" y="116"/>
                  </a:lnTo>
                  <a:lnTo>
                    <a:pt x="233" y="114"/>
                  </a:lnTo>
                  <a:lnTo>
                    <a:pt x="234" y="114"/>
                  </a:lnTo>
                  <a:lnTo>
                    <a:pt x="234" y="114"/>
                  </a:lnTo>
                  <a:lnTo>
                    <a:pt x="234" y="114"/>
                  </a:lnTo>
                  <a:lnTo>
                    <a:pt x="234" y="114"/>
                  </a:lnTo>
                  <a:lnTo>
                    <a:pt x="235" y="114"/>
                  </a:lnTo>
                  <a:lnTo>
                    <a:pt x="235" y="112"/>
                  </a:lnTo>
                  <a:lnTo>
                    <a:pt x="236" y="112"/>
                  </a:lnTo>
                  <a:lnTo>
                    <a:pt x="236" y="109"/>
                  </a:lnTo>
                  <a:lnTo>
                    <a:pt x="237" y="109"/>
                  </a:lnTo>
                  <a:lnTo>
                    <a:pt x="237" y="107"/>
                  </a:lnTo>
                  <a:lnTo>
                    <a:pt x="238" y="107"/>
                  </a:lnTo>
                  <a:lnTo>
                    <a:pt x="238" y="107"/>
                  </a:lnTo>
                  <a:lnTo>
                    <a:pt x="245" y="107"/>
                  </a:lnTo>
                  <a:lnTo>
                    <a:pt x="245" y="105"/>
                  </a:lnTo>
                  <a:lnTo>
                    <a:pt x="245" y="105"/>
                  </a:lnTo>
                  <a:lnTo>
                    <a:pt x="245" y="105"/>
                  </a:lnTo>
                  <a:lnTo>
                    <a:pt x="247" y="105"/>
                  </a:lnTo>
                  <a:lnTo>
                    <a:pt x="247" y="102"/>
                  </a:lnTo>
                  <a:lnTo>
                    <a:pt x="248" y="102"/>
                  </a:lnTo>
                  <a:lnTo>
                    <a:pt x="248" y="102"/>
                  </a:lnTo>
                  <a:lnTo>
                    <a:pt x="249" y="102"/>
                  </a:lnTo>
                  <a:lnTo>
                    <a:pt x="249" y="100"/>
                  </a:lnTo>
                  <a:lnTo>
                    <a:pt x="250" y="100"/>
                  </a:lnTo>
                  <a:lnTo>
                    <a:pt x="250" y="97"/>
                  </a:lnTo>
                  <a:lnTo>
                    <a:pt x="250" y="97"/>
                  </a:lnTo>
                  <a:lnTo>
                    <a:pt x="250" y="97"/>
                  </a:lnTo>
                  <a:lnTo>
                    <a:pt x="251" y="97"/>
                  </a:lnTo>
                  <a:lnTo>
                    <a:pt x="251" y="95"/>
                  </a:lnTo>
                  <a:lnTo>
                    <a:pt x="252" y="95"/>
                  </a:lnTo>
                  <a:lnTo>
                    <a:pt x="252" y="92"/>
                  </a:lnTo>
                  <a:lnTo>
                    <a:pt x="253" y="92"/>
                  </a:lnTo>
                  <a:lnTo>
                    <a:pt x="253" y="90"/>
                  </a:lnTo>
                  <a:lnTo>
                    <a:pt x="257" y="90"/>
                  </a:lnTo>
                  <a:lnTo>
                    <a:pt x="257" y="87"/>
                  </a:lnTo>
                  <a:lnTo>
                    <a:pt x="257" y="87"/>
                  </a:lnTo>
                  <a:lnTo>
                    <a:pt x="257" y="87"/>
                  </a:lnTo>
                  <a:lnTo>
                    <a:pt x="262" y="87"/>
                  </a:lnTo>
                  <a:lnTo>
                    <a:pt x="262" y="85"/>
                  </a:lnTo>
                  <a:lnTo>
                    <a:pt x="264" y="85"/>
                  </a:lnTo>
                  <a:lnTo>
                    <a:pt x="264" y="82"/>
                  </a:lnTo>
                  <a:lnTo>
                    <a:pt x="266" y="82"/>
                  </a:lnTo>
                  <a:lnTo>
                    <a:pt x="266" y="79"/>
                  </a:lnTo>
                  <a:lnTo>
                    <a:pt x="267" y="79"/>
                  </a:lnTo>
                  <a:lnTo>
                    <a:pt x="267" y="77"/>
                  </a:lnTo>
                  <a:lnTo>
                    <a:pt x="269" y="77"/>
                  </a:lnTo>
                  <a:lnTo>
                    <a:pt x="269" y="74"/>
                  </a:lnTo>
                  <a:lnTo>
                    <a:pt x="271" y="74"/>
                  </a:lnTo>
                  <a:lnTo>
                    <a:pt x="271" y="72"/>
                  </a:lnTo>
                  <a:lnTo>
                    <a:pt x="275" y="72"/>
                  </a:lnTo>
                  <a:lnTo>
                    <a:pt x="275" y="69"/>
                  </a:lnTo>
                  <a:lnTo>
                    <a:pt x="278" y="69"/>
                  </a:lnTo>
                  <a:lnTo>
                    <a:pt x="278" y="69"/>
                  </a:lnTo>
                  <a:lnTo>
                    <a:pt x="280" y="69"/>
                  </a:lnTo>
                  <a:lnTo>
                    <a:pt x="280" y="67"/>
                  </a:lnTo>
                  <a:lnTo>
                    <a:pt x="285" y="67"/>
                  </a:lnTo>
                  <a:lnTo>
                    <a:pt x="285" y="64"/>
                  </a:lnTo>
                  <a:lnTo>
                    <a:pt x="285" y="64"/>
                  </a:lnTo>
                  <a:lnTo>
                    <a:pt x="285" y="61"/>
                  </a:lnTo>
                  <a:lnTo>
                    <a:pt x="285" y="61"/>
                  </a:lnTo>
                  <a:lnTo>
                    <a:pt x="285" y="59"/>
                  </a:lnTo>
                  <a:lnTo>
                    <a:pt x="287" y="59"/>
                  </a:lnTo>
                  <a:lnTo>
                    <a:pt x="287" y="56"/>
                  </a:lnTo>
                  <a:lnTo>
                    <a:pt x="288" y="56"/>
                  </a:lnTo>
                  <a:lnTo>
                    <a:pt x="288" y="54"/>
                  </a:lnTo>
                  <a:lnTo>
                    <a:pt x="299" y="54"/>
                  </a:lnTo>
                  <a:lnTo>
                    <a:pt x="299" y="51"/>
                  </a:lnTo>
                  <a:lnTo>
                    <a:pt x="301" y="51"/>
                  </a:lnTo>
                  <a:lnTo>
                    <a:pt x="301" y="48"/>
                  </a:lnTo>
                  <a:lnTo>
                    <a:pt x="301" y="48"/>
                  </a:lnTo>
                  <a:lnTo>
                    <a:pt x="301" y="46"/>
                  </a:lnTo>
                  <a:lnTo>
                    <a:pt x="302" y="46"/>
                  </a:lnTo>
                  <a:lnTo>
                    <a:pt x="302" y="43"/>
                  </a:lnTo>
                  <a:lnTo>
                    <a:pt x="303" y="43"/>
                  </a:lnTo>
                  <a:lnTo>
                    <a:pt x="303" y="41"/>
                  </a:lnTo>
                  <a:lnTo>
                    <a:pt x="305" y="41"/>
                  </a:lnTo>
                  <a:lnTo>
                    <a:pt x="305" y="38"/>
                  </a:lnTo>
                  <a:lnTo>
                    <a:pt x="306" y="38"/>
                  </a:lnTo>
                  <a:lnTo>
                    <a:pt x="306" y="38"/>
                  </a:lnTo>
                  <a:lnTo>
                    <a:pt x="307" y="38"/>
                  </a:lnTo>
                  <a:lnTo>
                    <a:pt x="307" y="35"/>
                  </a:lnTo>
                  <a:lnTo>
                    <a:pt x="311" y="35"/>
                  </a:lnTo>
                  <a:lnTo>
                    <a:pt x="311" y="35"/>
                  </a:lnTo>
                  <a:lnTo>
                    <a:pt x="317" y="35"/>
                  </a:lnTo>
                  <a:lnTo>
                    <a:pt x="317" y="33"/>
                  </a:lnTo>
                  <a:lnTo>
                    <a:pt x="329" y="33"/>
                  </a:lnTo>
                  <a:lnTo>
                    <a:pt x="329" y="33"/>
                  </a:lnTo>
                  <a:lnTo>
                    <a:pt x="347" y="33"/>
                  </a:lnTo>
                  <a:lnTo>
                    <a:pt x="347" y="33"/>
                  </a:lnTo>
                  <a:lnTo>
                    <a:pt x="350" y="33"/>
                  </a:lnTo>
                  <a:lnTo>
                    <a:pt x="350" y="33"/>
                  </a:lnTo>
                  <a:lnTo>
                    <a:pt x="358" y="33"/>
                  </a:lnTo>
                  <a:lnTo>
                    <a:pt x="358" y="33"/>
                  </a:lnTo>
                  <a:lnTo>
                    <a:pt x="369" y="33"/>
                  </a:lnTo>
                  <a:lnTo>
                    <a:pt x="369" y="30"/>
                  </a:lnTo>
                  <a:lnTo>
                    <a:pt x="399" y="30"/>
                  </a:lnTo>
                  <a:lnTo>
                    <a:pt x="399" y="30"/>
                  </a:lnTo>
                  <a:lnTo>
                    <a:pt x="409" y="30"/>
                  </a:lnTo>
                  <a:lnTo>
                    <a:pt x="409" y="30"/>
                  </a:lnTo>
                  <a:lnTo>
                    <a:pt x="411" y="30"/>
                  </a:lnTo>
                  <a:lnTo>
                    <a:pt x="411" y="30"/>
                  </a:lnTo>
                  <a:lnTo>
                    <a:pt x="439" y="30"/>
                  </a:lnTo>
                  <a:lnTo>
                    <a:pt x="439" y="26"/>
                  </a:lnTo>
                  <a:lnTo>
                    <a:pt x="460" y="26"/>
                  </a:lnTo>
                  <a:lnTo>
                    <a:pt x="460" y="26"/>
                  </a:lnTo>
                  <a:lnTo>
                    <a:pt x="475" y="26"/>
                  </a:lnTo>
                  <a:lnTo>
                    <a:pt x="475" y="23"/>
                  </a:lnTo>
                  <a:lnTo>
                    <a:pt x="475" y="23"/>
                  </a:lnTo>
                  <a:lnTo>
                    <a:pt x="475" y="23"/>
                  </a:lnTo>
                  <a:lnTo>
                    <a:pt x="476" y="23"/>
                  </a:lnTo>
                  <a:lnTo>
                    <a:pt x="476" y="19"/>
                  </a:lnTo>
                  <a:lnTo>
                    <a:pt x="481" y="19"/>
                  </a:lnTo>
                  <a:lnTo>
                    <a:pt x="481" y="19"/>
                  </a:lnTo>
                  <a:lnTo>
                    <a:pt x="486" y="19"/>
                  </a:lnTo>
                  <a:lnTo>
                    <a:pt x="486" y="16"/>
                  </a:lnTo>
                  <a:lnTo>
                    <a:pt x="503" y="16"/>
                  </a:lnTo>
                  <a:lnTo>
                    <a:pt x="503" y="16"/>
                  </a:lnTo>
                  <a:lnTo>
                    <a:pt x="520" y="16"/>
                  </a:lnTo>
                  <a:lnTo>
                    <a:pt x="520" y="12"/>
                  </a:lnTo>
                  <a:lnTo>
                    <a:pt x="522" y="12"/>
                  </a:lnTo>
                  <a:lnTo>
                    <a:pt x="522" y="8"/>
                  </a:lnTo>
                  <a:lnTo>
                    <a:pt x="534" y="8"/>
                  </a:lnTo>
                  <a:lnTo>
                    <a:pt x="534" y="8"/>
                  </a:lnTo>
                  <a:lnTo>
                    <a:pt x="540" y="8"/>
                  </a:lnTo>
                  <a:lnTo>
                    <a:pt x="540" y="4"/>
                  </a:lnTo>
                  <a:lnTo>
                    <a:pt x="552" y="4"/>
                  </a:lnTo>
                  <a:lnTo>
                    <a:pt x="552" y="0"/>
                  </a:lnTo>
                  <a:lnTo>
                    <a:pt x="574" y="0"/>
                  </a:lnTo>
                  <a:lnTo>
                    <a:pt x="574" y="0"/>
                  </a:lnTo>
                  <a:lnTo>
                    <a:pt x="574" y="0"/>
                  </a:lnTo>
                </a:path>
              </a:pathLst>
            </a:custGeom>
            <a:noFill/>
            <a:ln w="28575">
              <a:solidFill>
                <a:srgbClr val="26AB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56">
              <a:extLst>
                <a:ext uri="{FF2B5EF4-FFF2-40B4-BE49-F238E27FC236}">
                  <a16:creationId xmlns:a16="http://schemas.microsoft.com/office/drawing/2014/main" id="{215944BA-04F0-5C7C-4FEB-5CFF05DB813D}"/>
                </a:ext>
              </a:extLst>
            </p:cNvPr>
            <p:cNvSpPr>
              <a:spLocks/>
            </p:cNvSpPr>
            <p:nvPr/>
          </p:nvSpPr>
          <p:spPr bwMode="auto">
            <a:xfrm>
              <a:off x="1865081" y="2008691"/>
              <a:ext cx="2917825" cy="1844675"/>
            </a:xfrm>
            <a:custGeom>
              <a:avLst/>
              <a:gdLst>
                <a:gd name="T0" fmla="*/ 4 w 345"/>
                <a:gd name="T1" fmla="*/ 218 h 218"/>
                <a:gd name="T2" fmla="*/ 7 w 345"/>
                <a:gd name="T3" fmla="*/ 218 h 218"/>
                <a:gd name="T4" fmla="*/ 11 w 345"/>
                <a:gd name="T5" fmla="*/ 218 h 218"/>
                <a:gd name="T6" fmla="*/ 17 w 345"/>
                <a:gd name="T7" fmla="*/ 218 h 218"/>
                <a:gd name="T8" fmla="*/ 20 w 345"/>
                <a:gd name="T9" fmla="*/ 211 h 218"/>
                <a:gd name="T10" fmla="*/ 24 w 345"/>
                <a:gd name="T11" fmla="*/ 203 h 218"/>
                <a:gd name="T12" fmla="*/ 30 w 345"/>
                <a:gd name="T13" fmla="*/ 203 h 218"/>
                <a:gd name="T14" fmla="*/ 32 w 345"/>
                <a:gd name="T15" fmla="*/ 195 h 218"/>
                <a:gd name="T16" fmla="*/ 38 w 345"/>
                <a:gd name="T17" fmla="*/ 180 h 218"/>
                <a:gd name="T18" fmla="*/ 56 w 345"/>
                <a:gd name="T19" fmla="*/ 173 h 218"/>
                <a:gd name="T20" fmla="*/ 65 w 345"/>
                <a:gd name="T21" fmla="*/ 165 h 218"/>
                <a:gd name="T22" fmla="*/ 71 w 345"/>
                <a:gd name="T23" fmla="*/ 165 h 218"/>
                <a:gd name="T24" fmla="*/ 74 w 345"/>
                <a:gd name="T25" fmla="*/ 165 h 218"/>
                <a:gd name="T26" fmla="*/ 76 w 345"/>
                <a:gd name="T27" fmla="*/ 157 h 218"/>
                <a:gd name="T28" fmla="*/ 83 w 345"/>
                <a:gd name="T29" fmla="*/ 157 h 218"/>
                <a:gd name="T30" fmla="*/ 90 w 345"/>
                <a:gd name="T31" fmla="*/ 157 h 218"/>
                <a:gd name="T32" fmla="*/ 92 w 345"/>
                <a:gd name="T33" fmla="*/ 149 h 218"/>
                <a:gd name="T34" fmla="*/ 95 w 345"/>
                <a:gd name="T35" fmla="*/ 141 h 218"/>
                <a:gd name="T36" fmla="*/ 99 w 345"/>
                <a:gd name="T37" fmla="*/ 141 h 218"/>
                <a:gd name="T38" fmla="*/ 101 w 345"/>
                <a:gd name="T39" fmla="*/ 141 h 218"/>
                <a:gd name="T40" fmla="*/ 106 w 345"/>
                <a:gd name="T41" fmla="*/ 132 h 218"/>
                <a:gd name="T42" fmla="*/ 107 w 345"/>
                <a:gd name="T43" fmla="*/ 124 h 218"/>
                <a:gd name="T44" fmla="*/ 112 w 345"/>
                <a:gd name="T45" fmla="*/ 115 h 218"/>
                <a:gd name="T46" fmla="*/ 113 w 345"/>
                <a:gd name="T47" fmla="*/ 115 h 218"/>
                <a:gd name="T48" fmla="*/ 116 w 345"/>
                <a:gd name="T49" fmla="*/ 115 h 218"/>
                <a:gd name="T50" fmla="*/ 118 w 345"/>
                <a:gd name="T51" fmla="*/ 106 h 218"/>
                <a:gd name="T52" fmla="*/ 125 w 345"/>
                <a:gd name="T53" fmla="*/ 97 h 218"/>
                <a:gd name="T54" fmla="*/ 140 w 345"/>
                <a:gd name="T55" fmla="*/ 88 h 218"/>
                <a:gd name="T56" fmla="*/ 146 w 345"/>
                <a:gd name="T57" fmla="*/ 88 h 218"/>
                <a:gd name="T58" fmla="*/ 148 w 345"/>
                <a:gd name="T59" fmla="*/ 79 h 218"/>
                <a:gd name="T60" fmla="*/ 162 w 345"/>
                <a:gd name="T61" fmla="*/ 79 h 218"/>
                <a:gd name="T62" fmla="*/ 167 w 345"/>
                <a:gd name="T63" fmla="*/ 79 h 218"/>
                <a:gd name="T64" fmla="*/ 173 w 345"/>
                <a:gd name="T65" fmla="*/ 69 h 218"/>
                <a:gd name="T66" fmla="*/ 192 w 345"/>
                <a:gd name="T67" fmla="*/ 60 h 218"/>
                <a:gd name="T68" fmla="*/ 196 w 345"/>
                <a:gd name="T69" fmla="*/ 60 h 218"/>
                <a:gd name="T70" fmla="*/ 218 w 345"/>
                <a:gd name="T71" fmla="*/ 60 h 218"/>
                <a:gd name="T72" fmla="*/ 236 w 345"/>
                <a:gd name="T73" fmla="*/ 60 h 218"/>
                <a:gd name="T74" fmla="*/ 237 w 345"/>
                <a:gd name="T75" fmla="*/ 60 h 218"/>
                <a:gd name="T76" fmla="*/ 248 w 345"/>
                <a:gd name="T77" fmla="*/ 48 h 218"/>
                <a:gd name="T78" fmla="*/ 250 w 345"/>
                <a:gd name="T79" fmla="*/ 37 h 218"/>
                <a:gd name="T80" fmla="*/ 258 w 345"/>
                <a:gd name="T81" fmla="*/ 26 h 218"/>
                <a:gd name="T82" fmla="*/ 271 w 345"/>
                <a:gd name="T83" fmla="*/ 26 h 218"/>
                <a:gd name="T84" fmla="*/ 284 w 345"/>
                <a:gd name="T85" fmla="*/ 26 h 218"/>
                <a:gd name="T86" fmla="*/ 289 w 345"/>
                <a:gd name="T87" fmla="*/ 26 h 218"/>
                <a:gd name="T88" fmla="*/ 291 w 345"/>
                <a:gd name="T89" fmla="*/ 26 h 218"/>
                <a:gd name="T90" fmla="*/ 299 w 345"/>
                <a:gd name="T91" fmla="*/ 13 h 218"/>
                <a:gd name="T92" fmla="*/ 310 w 345"/>
                <a:gd name="T93" fmla="*/ 13 h 218"/>
                <a:gd name="T94" fmla="*/ 345 w 345"/>
                <a:gd name="T95" fmla="*/ 0 h 218"/>
                <a:gd name="T96" fmla="*/ 345 w 345"/>
                <a:gd name="T9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5" h="218">
                  <a:moveTo>
                    <a:pt x="0" y="218"/>
                  </a:moveTo>
                  <a:lnTo>
                    <a:pt x="4" y="218"/>
                  </a:lnTo>
                  <a:lnTo>
                    <a:pt x="4" y="218"/>
                  </a:lnTo>
                  <a:lnTo>
                    <a:pt x="7" y="218"/>
                  </a:lnTo>
                  <a:lnTo>
                    <a:pt x="7" y="218"/>
                  </a:lnTo>
                  <a:lnTo>
                    <a:pt x="11" y="218"/>
                  </a:lnTo>
                  <a:lnTo>
                    <a:pt x="11" y="218"/>
                  </a:lnTo>
                  <a:lnTo>
                    <a:pt x="17" y="218"/>
                  </a:lnTo>
                  <a:lnTo>
                    <a:pt x="17" y="211"/>
                  </a:lnTo>
                  <a:lnTo>
                    <a:pt x="20" y="211"/>
                  </a:lnTo>
                  <a:lnTo>
                    <a:pt x="20" y="203"/>
                  </a:lnTo>
                  <a:lnTo>
                    <a:pt x="24" y="203"/>
                  </a:lnTo>
                  <a:lnTo>
                    <a:pt x="24" y="203"/>
                  </a:lnTo>
                  <a:lnTo>
                    <a:pt x="30" y="203"/>
                  </a:lnTo>
                  <a:lnTo>
                    <a:pt x="30" y="195"/>
                  </a:lnTo>
                  <a:lnTo>
                    <a:pt x="32" y="195"/>
                  </a:lnTo>
                  <a:lnTo>
                    <a:pt x="32" y="180"/>
                  </a:lnTo>
                  <a:lnTo>
                    <a:pt x="38" y="180"/>
                  </a:lnTo>
                  <a:lnTo>
                    <a:pt x="38" y="173"/>
                  </a:lnTo>
                  <a:lnTo>
                    <a:pt x="56" y="173"/>
                  </a:lnTo>
                  <a:lnTo>
                    <a:pt x="56" y="165"/>
                  </a:lnTo>
                  <a:lnTo>
                    <a:pt x="65" y="165"/>
                  </a:lnTo>
                  <a:lnTo>
                    <a:pt x="65" y="165"/>
                  </a:lnTo>
                  <a:lnTo>
                    <a:pt x="71" y="165"/>
                  </a:lnTo>
                  <a:lnTo>
                    <a:pt x="71" y="165"/>
                  </a:lnTo>
                  <a:lnTo>
                    <a:pt x="74" y="165"/>
                  </a:lnTo>
                  <a:lnTo>
                    <a:pt x="74" y="157"/>
                  </a:lnTo>
                  <a:lnTo>
                    <a:pt x="76" y="157"/>
                  </a:lnTo>
                  <a:lnTo>
                    <a:pt x="76" y="157"/>
                  </a:lnTo>
                  <a:lnTo>
                    <a:pt x="83" y="157"/>
                  </a:lnTo>
                  <a:lnTo>
                    <a:pt x="83" y="157"/>
                  </a:lnTo>
                  <a:lnTo>
                    <a:pt x="90" y="157"/>
                  </a:lnTo>
                  <a:lnTo>
                    <a:pt x="90" y="149"/>
                  </a:lnTo>
                  <a:lnTo>
                    <a:pt x="92" y="149"/>
                  </a:lnTo>
                  <a:lnTo>
                    <a:pt x="92" y="141"/>
                  </a:lnTo>
                  <a:lnTo>
                    <a:pt x="95" y="141"/>
                  </a:lnTo>
                  <a:lnTo>
                    <a:pt x="95" y="141"/>
                  </a:lnTo>
                  <a:lnTo>
                    <a:pt x="99" y="141"/>
                  </a:lnTo>
                  <a:lnTo>
                    <a:pt x="99" y="141"/>
                  </a:lnTo>
                  <a:lnTo>
                    <a:pt x="101" y="141"/>
                  </a:lnTo>
                  <a:lnTo>
                    <a:pt x="101" y="132"/>
                  </a:lnTo>
                  <a:lnTo>
                    <a:pt x="106" y="132"/>
                  </a:lnTo>
                  <a:lnTo>
                    <a:pt x="106" y="124"/>
                  </a:lnTo>
                  <a:lnTo>
                    <a:pt x="107" y="124"/>
                  </a:lnTo>
                  <a:lnTo>
                    <a:pt x="107" y="115"/>
                  </a:lnTo>
                  <a:lnTo>
                    <a:pt x="112" y="115"/>
                  </a:lnTo>
                  <a:lnTo>
                    <a:pt x="112" y="115"/>
                  </a:lnTo>
                  <a:lnTo>
                    <a:pt x="113" y="115"/>
                  </a:lnTo>
                  <a:lnTo>
                    <a:pt x="113" y="115"/>
                  </a:lnTo>
                  <a:lnTo>
                    <a:pt x="116" y="115"/>
                  </a:lnTo>
                  <a:lnTo>
                    <a:pt x="116" y="106"/>
                  </a:lnTo>
                  <a:lnTo>
                    <a:pt x="118" y="106"/>
                  </a:lnTo>
                  <a:lnTo>
                    <a:pt x="118" y="97"/>
                  </a:lnTo>
                  <a:lnTo>
                    <a:pt x="125" y="97"/>
                  </a:lnTo>
                  <a:lnTo>
                    <a:pt x="125" y="88"/>
                  </a:lnTo>
                  <a:lnTo>
                    <a:pt x="140" y="88"/>
                  </a:lnTo>
                  <a:lnTo>
                    <a:pt x="140" y="88"/>
                  </a:lnTo>
                  <a:lnTo>
                    <a:pt x="146" y="88"/>
                  </a:lnTo>
                  <a:lnTo>
                    <a:pt x="146" y="79"/>
                  </a:lnTo>
                  <a:lnTo>
                    <a:pt x="148" y="79"/>
                  </a:lnTo>
                  <a:lnTo>
                    <a:pt x="148" y="79"/>
                  </a:lnTo>
                  <a:lnTo>
                    <a:pt x="162" y="79"/>
                  </a:lnTo>
                  <a:lnTo>
                    <a:pt x="162" y="79"/>
                  </a:lnTo>
                  <a:lnTo>
                    <a:pt x="167" y="79"/>
                  </a:lnTo>
                  <a:lnTo>
                    <a:pt x="167" y="69"/>
                  </a:lnTo>
                  <a:lnTo>
                    <a:pt x="173" y="69"/>
                  </a:lnTo>
                  <a:lnTo>
                    <a:pt x="173" y="60"/>
                  </a:lnTo>
                  <a:lnTo>
                    <a:pt x="192" y="60"/>
                  </a:lnTo>
                  <a:lnTo>
                    <a:pt x="192" y="60"/>
                  </a:lnTo>
                  <a:lnTo>
                    <a:pt x="196" y="60"/>
                  </a:lnTo>
                  <a:lnTo>
                    <a:pt x="196" y="60"/>
                  </a:lnTo>
                  <a:lnTo>
                    <a:pt x="218" y="60"/>
                  </a:lnTo>
                  <a:lnTo>
                    <a:pt x="218" y="60"/>
                  </a:lnTo>
                  <a:lnTo>
                    <a:pt x="236" y="60"/>
                  </a:lnTo>
                  <a:lnTo>
                    <a:pt x="236" y="60"/>
                  </a:lnTo>
                  <a:lnTo>
                    <a:pt x="237" y="60"/>
                  </a:lnTo>
                  <a:lnTo>
                    <a:pt x="237" y="48"/>
                  </a:lnTo>
                  <a:lnTo>
                    <a:pt x="248" y="48"/>
                  </a:lnTo>
                  <a:lnTo>
                    <a:pt x="248" y="37"/>
                  </a:lnTo>
                  <a:lnTo>
                    <a:pt x="250" y="37"/>
                  </a:lnTo>
                  <a:lnTo>
                    <a:pt x="250" y="26"/>
                  </a:lnTo>
                  <a:lnTo>
                    <a:pt x="258" y="26"/>
                  </a:lnTo>
                  <a:lnTo>
                    <a:pt x="258" y="26"/>
                  </a:lnTo>
                  <a:lnTo>
                    <a:pt x="271" y="26"/>
                  </a:lnTo>
                  <a:lnTo>
                    <a:pt x="271" y="26"/>
                  </a:lnTo>
                  <a:lnTo>
                    <a:pt x="284" y="26"/>
                  </a:lnTo>
                  <a:lnTo>
                    <a:pt x="284" y="26"/>
                  </a:lnTo>
                  <a:lnTo>
                    <a:pt x="289" y="26"/>
                  </a:lnTo>
                  <a:lnTo>
                    <a:pt x="289" y="26"/>
                  </a:lnTo>
                  <a:lnTo>
                    <a:pt x="291" y="26"/>
                  </a:lnTo>
                  <a:lnTo>
                    <a:pt x="291" y="13"/>
                  </a:lnTo>
                  <a:lnTo>
                    <a:pt x="299" y="13"/>
                  </a:lnTo>
                  <a:lnTo>
                    <a:pt x="299" y="13"/>
                  </a:lnTo>
                  <a:lnTo>
                    <a:pt x="310" y="13"/>
                  </a:lnTo>
                  <a:lnTo>
                    <a:pt x="310" y="0"/>
                  </a:lnTo>
                  <a:lnTo>
                    <a:pt x="345" y="0"/>
                  </a:lnTo>
                  <a:lnTo>
                    <a:pt x="345" y="0"/>
                  </a:lnTo>
                  <a:lnTo>
                    <a:pt x="345" y="0"/>
                  </a:lnTo>
                </a:path>
              </a:pathLst>
            </a:cu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9" name="Rectangle 78">
            <a:extLst>
              <a:ext uri="{FF2B5EF4-FFF2-40B4-BE49-F238E27FC236}">
                <a16:creationId xmlns:a16="http://schemas.microsoft.com/office/drawing/2014/main" id="{28B3CC7C-F44F-2311-5F49-A11C5FD898E5}"/>
              </a:ext>
            </a:extLst>
          </p:cNvPr>
          <p:cNvSpPr/>
          <p:nvPr/>
        </p:nvSpPr>
        <p:spPr>
          <a:xfrm>
            <a:off x="7660250" y="4681835"/>
            <a:ext cx="1506997" cy="461665"/>
          </a:xfrm>
          <a:prstGeom prst="rect">
            <a:avLst/>
          </a:prstGeom>
        </p:spPr>
        <p:txBody>
          <a:bodyPr wrap="square">
            <a:spAutoFit/>
          </a:bodyPr>
          <a:lstStyle/>
          <a:p>
            <a:pPr algn="ctr"/>
            <a:r>
              <a:rPr lang="en-US" sz="800" b="0" i="0" dirty="0">
                <a:solidFill>
                  <a:schemeClr val="tx1"/>
                </a:solidFill>
              </a:rPr>
              <a:t>For crossover patients, follow-up duration is from the crossover procedure date</a:t>
            </a:r>
            <a:endParaRPr lang="en-US" sz="800" dirty="0"/>
          </a:p>
        </p:txBody>
      </p:sp>
    </p:spTree>
    <p:extLst>
      <p:ext uri="{BB962C8B-B14F-4D97-AF65-F5344CB8AC3E}">
        <p14:creationId xmlns:p14="http://schemas.microsoft.com/office/powerpoint/2010/main" val="3305412433"/>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1126003" y="143576"/>
            <a:ext cx="7769225" cy="566738"/>
          </a:xfrm>
        </p:spPr>
        <p:txBody>
          <a:bodyPr/>
          <a:lstStyle/>
          <a:p>
            <a:pPr eaLnBrk="1" hangingPunct="1"/>
            <a:r>
              <a:rPr lang="en-US" sz="2800" dirty="0"/>
              <a:t>All-Cause Mortality After Crossovers </a:t>
            </a:r>
            <a:endParaRPr lang="en-US"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75" name="Rectangle 74">
            <a:extLst>
              <a:ext uri="{FF2B5EF4-FFF2-40B4-BE49-F238E27FC236}">
                <a16:creationId xmlns:a16="http://schemas.microsoft.com/office/drawing/2014/main" id="{7EEC2479-EA3B-AF47-BA92-021F99137EB0}"/>
              </a:ext>
            </a:extLst>
          </p:cNvPr>
          <p:cNvSpPr/>
          <p:nvPr/>
        </p:nvSpPr>
        <p:spPr bwMode="auto">
          <a:xfrm>
            <a:off x="1863688" y="777540"/>
            <a:ext cx="6336177" cy="3054096"/>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panose="020B0604020202020204" pitchFamily="34" charset="0"/>
              <a:ea typeface="ヒラギノ角ゴ Pro W3" pitchFamily="-111" charset="-128"/>
              <a:cs typeface="Arial" panose="020B0604020202020204" pitchFamily="34" charset="0"/>
            </a:endParaRPr>
          </a:p>
        </p:txBody>
      </p:sp>
      <p:sp>
        <p:nvSpPr>
          <p:cNvPr id="9" name="Line 55">
            <a:extLst>
              <a:ext uri="{FF2B5EF4-FFF2-40B4-BE49-F238E27FC236}">
                <a16:creationId xmlns:a16="http://schemas.microsoft.com/office/drawing/2014/main" id="{F013AD8E-E41F-914F-93DD-66657F94003D}"/>
              </a:ext>
            </a:extLst>
          </p:cNvPr>
          <p:cNvSpPr>
            <a:spLocks noChangeShapeType="1"/>
          </p:cNvSpPr>
          <p:nvPr/>
        </p:nvSpPr>
        <p:spPr bwMode="auto">
          <a:xfrm>
            <a:off x="1863689" y="778455"/>
            <a:ext cx="0" cy="305318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0" name="Line 56">
            <a:extLst>
              <a:ext uri="{FF2B5EF4-FFF2-40B4-BE49-F238E27FC236}">
                <a16:creationId xmlns:a16="http://schemas.microsoft.com/office/drawing/2014/main" id="{93F939D5-200C-2644-9695-C9BE90627335}"/>
              </a:ext>
            </a:extLst>
          </p:cNvPr>
          <p:cNvSpPr>
            <a:spLocks noChangeShapeType="1"/>
          </p:cNvSpPr>
          <p:nvPr/>
        </p:nvSpPr>
        <p:spPr bwMode="auto">
          <a:xfrm flipH="1">
            <a:off x="1763219" y="3831636"/>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2" name="Line 57">
            <a:extLst>
              <a:ext uri="{FF2B5EF4-FFF2-40B4-BE49-F238E27FC236}">
                <a16:creationId xmlns:a16="http://schemas.microsoft.com/office/drawing/2014/main" id="{AE47C739-F25C-D842-A834-C3DE5C9D7568}"/>
              </a:ext>
            </a:extLst>
          </p:cNvPr>
          <p:cNvSpPr>
            <a:spLocks noChangeShapeType="1"/>
          </p:cNvSpPr>
          <p:nvPr/>
        </p:nvSpPr>
        <p:spPr bwMode="auto">
          <a:xfrm flipH="1">
            <a:off x="1763219" y="3220003"/>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3" name="Line 58">
            <a:extLst>
              <a:ext uri="{FF2B5EF4-FFF2-40B4-BE49-F238E27FC236}">
                <a16:creationId xmlns:a16="http://schemas.microsoft.com/office/drawing/2014/main" id="{018A1BF5-0840-234F-A507-EA5A66BBDFA6}"/>
              </a:ext>
            </a:extLst>
          </p:cNvPr>
          <p:cNvSpPr>
            <a:spLocks noChangeShapeType="1"/>
          </p:cNvSpPr>
          <p:nvPr/>
        </p:nvSpPr>
        <p:spPr bwMode="auto">
          <a:xfrm flipH="1">
            <a:off x="1763219" y="2607125"/>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4" name="Line 59">
            <a:extLst>
              <a:ext uri="{FF2B5EF4-FFF2-40B4-BE49-F238E27FC236}">
                <a16:creationId xmlns:a16="http://schemas.microsoft.com/office/drawing/2014/main" id="{E083FE27-FBC2-144A-94A0-B018F68E1956}"/>
              </a:ext>
            </a:extLst>
          </p:cNvPr>
          <p:cNvSpPr>
            <a:spLocks noChangeShapeType="1"/>
          </p:cNvSpPr>
          <p:nvPr/>
        </p:nvSpPr>
        <p:spPr bwMode="auto">
          <a:xfrm flipH="1">
            <a:off x="1763219" y="1995492"/>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5" name="Line 60">
            <a:extLst>
              <a:ext uri="{FF2B5EF4-FFF2-40B4-BE49-F238E27FC236}">
                <a16:creationId xmlns:a16="http://schemas.microsoft.com/office/drawing/2014/main" id="{98B80630-C86F-F443-AFD3-65B43E8AD56A}"/>
              </a:ext>
            </a:extLst>
          </p:cNvPr>
          <p:cNvSpPr>
            <a:spLocks noChangeShapeType="1"/>
          </p:cNvSpPr>
          <p:nvPr/>
        </p:nvSpPr>
        <p:spPr bwMode="auto">
          <a:xfrm flipH="1">
            <a:off x="1763219" y="1390087"/>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6" name="Line 61">
            <a:extLst>
              <a:ext uri="{FF2B5EF4-FFF2-40B4-BE49-F238E27FC236}">
                <a16:creationId xmlns:a16="http://schemas.microsoft.com/office/drawing/2014/main" id="{633AD519-B8D7-ED4C-980A-318438AF9D8E}"/>
              </a:ext>
            </a:extLst>
          </p:cNvPr>
          <p:cNvSpPr>
            <a:spLocks noChangeShapeType="1"/>
          </p:cNvSpPr>
          <p:nvPr/>
        </p:nvSpPr>
        <p:spPr bwMode="auto">
          <a:xfrm flipH="1">
            <a:off x="1763219" y="778455"/>
            <a:ext cx="90621"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17" name="Rectangle 62">
            <a:extLst>
              <a:ext uri="{FF2B5EF4-FFF2-40B4-BE49-F238E27FC236}">
                <a16:creationId xmlns:a16="http://schemas.microsoft.com/office/drawing/2014/main" id="{4C327DDC-509E-DE48-9725-2BC70A98492A}"/>
              </a:ext>
            </a:extLst>
          </p:cNvPr>
          <p:cNvSpPr>
            <a:spLocks noChangeArrowheads="1"/>
          </p:cNvSpPr>
          <p:nvPr/>
        </p:nvSpPr>
        <p:spPr bwMode="auto">
          <a:xfrm rot="16200000">
            <a:off x="486873" y="2146176"/>
            <a:ext cx="1152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Death (%)</a:t>
            </a:r>
          </a:p>
        </p:txBody>
      </p:sp>
      <p:sp>
        <p:nvSpPr>
          <p:cNvPr id="18" name="Rectangle 63">
            <a:extLst>
              <a:ext uri="{FF2B5EF4-FFF2-40B4-BE49-F238E27FC236}">
                <a16:creationId xmlns:a16="http://schemas.microsoft.com/office/drawing/2014/main" id="{84BA9ED1-8227-D949-9A33-4B45B229C993}"/>
              </a:ext>
            </a:extLst>
          </p:cNvPr>
          <p:cNvSpPr>
            <a:spLocks noChangeArrowheads="1"/>
          </p:cNvSpPr>
          <p:nvPr/>
        </p:nvSpPr>
        <p:spPr bwMode="auto">
          <a:xfrm>
            <a:off x="1189128" y="3724960"/>
            <a:ext cx="5241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0%</a:t>
            </a:r>
          </a:p>
        </p:txBody>
      </p:sp>
      <p:sp>
        <p:nvSpPr>
          <p:cNvPr id="19" name="Rectangle 64">
            <a:extLst>
              <a:ext uri="{FF2B5EF4-FFF2-40B4-BE49-F238E27FC236}">
                <a16:creationId xmlns:a16="http://schemas.microsoft.com/office/drawing/2014/main" id="{18A72E06-7995-5242-B8EC-9D2639B5216F}"/>
              </a:ext>
            </a:extLst>
          </p:cNvPr>
          <p:cNvSpPr>
            <a:spLocks noChangeArrowheads="1"/>
          </p:cNvSpPr>
          <p:nvPr/>
        </p:nvSpPr>
        <p:spPr bwMode="auto">
          <a:xfrm>
            <a:off x="1147449" y="3113327"/>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20%</a:t>
            </a:r>
          </a:p>
        </p:txBody>
      </p:sp>
      <p:sp>
        <p:nvSpPr>
          <p:cNvPr id="20" name="Rectangle 65">
            <a:extLst>
              <a:ext uri="{FF2B5EF4-FFF2-40B4-BE49-F238E27FC236}">
                <a16:creationId xmlns:a16="http://schemas.microsoft.com/office/drawing/2014/main" id="{036A94BC-2301-324A-85D4-E08AD2EFE8B3}"/>
              </a:ext>
            </a:extLst>
          </p:cNvPr>
          <p:cNvSpPr>
            <a:spLocks noChangeArrowheads="1"/>
          </p:cNvSpPr>
          <p:nvPr/>
        </p:nvSpPr>
        <p:spPr bwMode="auto">
          <a:xfrm>
            <a:off x="1147449" y="2501694"/>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40%</a:t>
            </a:r>
          </a:p>
        </p:txBody>
      </p:sp>
      <p:sp>
        <p:nvSpPr>
          <p:cNvPr id="21" name="Rectangle 66">
            <a:extLst>
              <a:ext uri="{FF2B5EF4-FFF2-40B4-BE49-F238E27FC236}">
                <a16:creationId xmlns:a16="http://schemas.microsoft.com/office/drawing/2014/main" id="{532A5DF4-95C8-B941-AE35-117915F319E2}"/>
              </a:ext>
            </a:extLst>
          </p:cNvPr>
          <p:cNvSpPr>
            <a:spLocks noChangeArrowheads="1"/>
          </p:cNvSpPr>
          <p:nvPr/>
        </p:nvSpPr>
        <p:spPr bwMode="auto">
          <a:xfrm>
            <a:off x="1147449" y="1890061"/>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60%</a:t>
            </a:r>
          </a:p>
        </p:txBody>
      </p:sp>
      <p:sp>
        <p:nvSpPr>
          <p:cNvPr id="22" name="Rectangle 67">
            <a:extLst>
              <a:ext uri="{FF2B5EF4-FFF2-40B4-BE49-F238E27FC236}">
                <a16:creationId xmlns:a16="http://schemas.microsoft.com/office/drawing/2014/main" id="{1234B5B9-C02D-B84D-AF1E-97F7C6C27E05}"/>
              </a:ext>
            </a:extLst>
          </p:cNvPr>
          <p:cNvSpPr>
            <a:spLocks noChangeArrowheads="1"/>
          </p:cNvSpPr>
          <p:nvPr/>
        </p:nvSpPr>
        <p:spPr bwMode="auto">
          <a:xfrm>
            <a:off x="1147449" y="1284657"/>
            <a:ext cx="565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      80%</a:t>
            </a:r>
          </a:p>
        </p:txBody>
      </p:sp>
      <p:sp>
        <p:nvSpPr>
          <p:cNvPr id="23" name="Rectangle 68">
            <a:extLst>
              <a:ext uri="{FF2B5EF4-FFF2-40B4-BE49-F238E27FC236}">
                <a16:creationId xmlns:a16="http://schemas.microsoft.com/office/drawing/2014/main" id="{C3FFB569-56F2-0E4B-A7E9-B9D2127075C4}"/>
              </a:ext>
            </a:extLst>
          </p:cNvPr>
          <p:cNvSpPr>
            <a:spLocks noChangeArrowheads="1"/>
          </p:cNvSpPr>
          <p:nvPr/>
        </p:nvSpPr>
        <p:spPr bwMode="auto">
          <a:xfrm>
            <a:off x="1105770" y="680245"/>
            <a:ext cx="6075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     100%</a:t>
            </a:r>
          </a:p>
        </p:txBody>
      </p:sp>
      <p:sp>
        <p:nvSpPr>
          <p:cNvPr id="24" name="Line 69">
            <a:extLst>
              <a:ext uri="{FF2B5EF4-FFF2-40B4-BE49-F238E27FC236}">
                <a16:creationId xmlns:a16="http://schemas.microsoft.com/office/drawing/2014/main" id="{1F76174B-733E-2F47-9389-4B5EEF8124E5}"/>
              </a:ext>
            </a:extLst>
          </p:cNvPr>
          <p:cNvSpPr>
            <a:spLocks noChangeShapeType="1"/>
          </p:cNvSpPr>
          <p:nvPr/>
        </p:nvSpPr>
        <p:spPr bwMode="auto">
          <a:xfrm flipH="1">
            <a:off x="1863689" y="3831636"/>
            <a:ext cx="5795774"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sp>
        <p:nvSpPr>
          <p:cNvPr id="34" name="Rectangle 79">
            <a:extLst>
              <a:ext uri="{FF2B5EF4-FFF2-40B4-BE49-F238E27FC236}">
                <a16:creationId xmlns:a16="http://schemas.microsoft.com/office/drawing/2014/main" id="{CEC79778-D577-3A46-B8C3-138F64FE4EE1}"/>
              </a:ext>
            </a:extLst>
          </p:cNvPr>
          <p:cNvSpPr>
            <a:spLocks noChangeArrowheads="1"/>
          </p:cNvSpPr>
          <p:nvPr/>
        </p:nvSpPr>
        <p:spPr bwMode="auto">
          <a:xfrm>
            <a:off x="3029272" y="4137317"/>
            <a:ext cx="3220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DE25E"/>
                </a:solidFill>
                <a:effectLst/>
                <a:uLnTx/>
                <a:uFillTx/>
                <a:latin typeface="Arial" panose="020B0604020202020204" pitchFamily="34" charset="0"/>
                <a:ea typeface="ヒラギノ角ゴ Pro W3"/>
                <a:cs typeface="Arial" panose="020B0604020202020204" pitchFamily="34" charset="0"/>
              </a:rPr>
              <a:t>Time After Randomization (Months)</a:t>
            </a:r>
          </a:p>
        </p:txBody>
      </p:sp>
      <p:sp>
        <p:nvSpPr>
          <p:cNvPr id="2" name="Line 32">
            <a:extLst>
              <a:ext uri="{FF2B5EF4-FFF2-40B4-BE49-F238E27FC236}">
                <a16:creationId xmlns:a16="http://schemas.microsoft.com/office/drawing/2014/main" id="{706C13B4-A2B0-A6CA-9D24-E5B44130B3B1}"/>
              </a:ext>
            </a:extLst>
          </p:cNvPr>
          <p:cNvSpPr>
            <a:spLocks noChangeShapeType="1"/>
          </p:cNvSpPr>
          <p:nvPr/>
        </p:nvSpPr>
        <p:spPr bwMode="auto">
          <a:xfrm>
            <a:off x="185878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b="0" i="0">
              <a:solidFill>
                <a:schemeClr val="tx1"/>
              </a:solidFill>
              <a:latin typeface="Arial" panose="020B0604020202020204" pitchFamily="34" charset="0"/>
              <a:cs typeface="Arial" panose="020B0604020202020204" pitchFamily="34" charset="0"/>
            </a:endParaRPr>
          </a:p>
        </p:txBody>
      </p:sp>
      <p:sp>
        <p:nvSpPr>
          <p:cNvPr id="3" name="Line 33">
            <a:extLst>
              <a:ext uri="{FF2B5EF4-FFF2-40B4-BE49-F238E27FC236}">
                <a16:creationId xmlns:a16="http://schemas.microsoft.com/office/drawing/2014/main" id="{3730C3ED-26C4-4A33-4097-62C331B747E6}"/>
              </a:ext>
            </a:extLst>
          </p:cNvPr>
          <p:cNvSpPr>
            <a:spLocks noChangeShapeType="1"/>
          </p:cNvSpPr>
          <p:nvPr/>
        </p:nvSpPr>
        <p:spPr bwMode="auto">
          <a:xfrm>
            <a:off x="241567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4" name="Line 34">
            <a:extLst>
              <a:ext uri="{FF2B5EF4-FFF2-40B4-BE49-F238E27FC236}">
                <a16:creationId xmlns:a16="http://schemas.microsoft.com/office/drawing/2014/main" id="{DC037D3F-8C7E-1D7E-44F0-C1043443A9AC}"/>
              </a:ext>
            </a:extLst>
          </p:cNvPr>
          <p:cNvSpPr>
            <a:spLocks noChangeShapeType="1"/>
          </p:cNvSpPr>
          <p:nvPr/>
        </p:nvSpPr>
        <p:spPr bwMode="auto">
          <a:xfrm>
            <a:off x="297256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7" name="Line 35">
            <a:extLst>
              <a:ext uri="{FF2B5EF4-FFF2-40B4-BE49-F238E27FC236}">
                <a16:creationId xmlns:a16="http://schemas.microsoft.com/office/drawing/2014/main" id="{A47CC7C1-1507-853F-1C14-479E8D78EE66}"/>
              </a:ext>
            </a:extLst>
          </p:cNvPr>
          <p:cNvSpPr>
            <a:spLocks noChangeShapeType="1"/>
          </p:cNvSpPr>
          <p:nvPr/>
        </p:nvSpPr>
        <p:spPr bwMode="auto">
          <a:xfrm>
            <a:off x="352945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8" name="Line 36">
            <a:extLst>
              <a:ext uri="{FF2B5EF4-FFF2-40B4-BE49-F238E27FC236}">
                <a16:creationId xmlns:a16="http://schemas.microsoft.com/office/drawing/2014/main" id="{FA86F38D-14C5-0E93-BB9A-2B61625B06D1}"/>
              </a:ext>
            </a:extLst>
          </p:cNvPr>
          <p:cNvSpPr>
            <a:spLocks noChangeShapeType="1"/>
          </p:cNvSpPr>
          <p:nvPr/>
        </p:nvSpPr>
        <p:spPr bwMode="auto">
          <a:xfrm>
            <a:off x="408634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1" name="Line 37">
            <a:extLst>
              <a:ext uri="{FF2B5EF4-FFF2-40B4-BE49-F238E27FC236}">
                <a16:creationId xmlns:a16="http://schemas.microsoft.com/office/drawing/2014/main" id="{C707A874-C5AF-D148-C77A-0C191C64C4FD}"/>
              </a:ext>
            </a:extLst>
          </p:cNvPr>
          <p:cNvSpPr>
            <a:spLocks noChangeShapeType="1"/>
          </p:cNvSpPr>
          <p:nvPr/>
        </p:nvSpPr>
        <p:spPr bwMode="auto">
          <a:xfrm>
            <a:off x="464323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2" name="Line 38">
            <a:extLst>
              <a:ext uri="{FF2B5EF4-FFF2-40B4-BE49-F238E27FC236}">
                <a16:creationId xmlns:a16="http://schemas.microsoft.com/office/drawing/2014/main" id="{B1FF7DCE-4F7C-E45C-0AF2-F5363766F693}"/>
              </a:ext>
            </a:extLst>
          </p:cNvPr>
          <p:cNvSpPr>
            <a:spLocks noChangeShapeType="1"/>
          </p:cNvSpPr>
          <p:nvPr/>
        </p:nvSpPr>
        <p:spPr bwMode="auto">
          <a:xfrm>
            <a:off x="520012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33" name="Rectangle 80">
            <a:extLst>
              <a:ext uri="{FF2B5EF4-FFF2-40B4-BE49-F238E27FC236}">
                <a16:creationId xmlns:a16="http://schemas.microsoft.com/office/drawing/2014/main" id="{561BA858-1CA4-AD20-7D45-548F0D4E06F5}"/>
              </a:ext>
            </a:extLst>
          </p:cNvPr>
          <p:cNvSpPr>
            <a:spLocks noChangeArrowheads="1"/>
          </p:cNvSpPr>
          <p:nvPr/>
        </p:nvSpPr>
        <p:spPr bwMode="auto">
          <a:xfrm>
            <a:off x="1787984" y="3912383"/>
            <a:ext cx="1377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0</a:t>
            </a:r>
          </a:p>
        </p:txBody>
      </p:sp>
      <p:sp>
        <p:nvSpPr>
          <p:cNvPr id="18435" name="Rectangle 81">
            <a:extLst>
              <a:ext uri="{FF2B5EF4-FFF2-40B4-BE49-F238E27FC236}">
                <a16:creationId xmlns:a16="http://schemas.microsoft.com/office/drawing/2014/main" id="{C92A1239-8417-2F36-9A33-980E88F62FE5}"/>
              </a:ext>
            </a:extLst>
          </p:cNvPr>
          <p:cNvSpPr>
            <a:spLocks noChangeArrowheads="1"/>
          </p:cNvSpPr>
          <p:nvPr/>
        </p:nvSpPr>
        <p:spPr bwMode="auto">
          <a:xfrm>
            <a:off x="2370116" y="391238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a:t>
            </a:r>
          </a:p>
        </p:txBody>
      </p:sp>
      <p:sp>
        <p:nvSpPr>
          <p:cNvPr id="18436" name="Rectangle 82">
            <a:extLst>
              <a:ext uri="{FF2B5EF4-FFF2-40B4-BE49-F238E27FC236}">
                <a16:creationId xmlns:a16="http://schemas.microsoft.com/office/drawing/2014/main" id="{1BC245F0-0C55-3A22-1230-A03A2C36B4B6}"/>
              </a:ext>
            </a:extLst>
          </p:cNvPr>
          <p:cNvSpPr>
            <a:spLocks noChangeArrowheads="1"/>
          </p:cNvSpPr>
          <p:nvPr/>
        </p:nvSpPr>
        <p:spPr bwMode="auto">
          <a:xfrm>
            <a:off x="2886755"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12</a:t>
            </a:r>
          </a:p>
        </p:txBody>
      </p:sp>
      <p:sp>
        <p:nvSpPr>
          <p:cNvPr id="18437" name="Rectangle 83">
            <a:extLst>
              <a:ext uri="{FF2B5EF4-FFF2-40B4-BE49-F238E27FC236}">
                <a16:creationId xmlns:a16="http://schemas.microsoft.com/office/drawing/2014/main" id="{E05FE2D1-9CE8-8BC3-7928-A86866949B24}"/>
              </a:ext>
            </a:extLst>
          </p:cNvPr>
          <p:cNvSpPr>
            <a:spLocks noChangeArrowheads="1"/>
          </p:cNvSpPr>
          <p:nvPr/>
        </p:nvSpPr>
        <p:spPr bwMode="auto">
          <a:xfrm>
            <a:off x="3443902"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18</a:t>
            </a:r>
          </a:p>
        </p:txBody>
      </p:sp>
      <p:sp>
        <p:nvSpPr>
          <p:cNvPr id="18438" name="Rectangle 84">
            <a:extLst>
              <a:ext uri="{FF2B5EF4-FFF2-40B4-BE49-F238E27FC236}">
                <a16:creationId xmlns:a16="http://schemas.microsoft.com/office/drawing/2014/main" id="{5AE18FEF-A975-6A60-AF73-3CCF0D619769}"/>
              </a:ext>
            </a:extLst>
          </p:cNvPr>
          <p:cNvSpPr>
            <a:spLocks noChangeArrowheads="1"/>
          </p:cNvSpPr>
          <p:nvPr/>
        </p:nvSpPr>
        <p:spPr bwMode="auto">
          <a:xfrm>
            <a:off x="4001049"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24</a:t>
            </a:r>
          </a:p>
        </p:txBody>
      </p:sp>
      <p:sp>
        <p:nvSpPr>
          <p:cNvPr id="18439" name="Rectangle 85">
            <a:extLst>
              <a:ext uri="{FF2B5EF4-FFF2-40B4-BE49-F238E27FC236}">
                <a16:creationId xmlns:a16="http://schemas.microsoft.com/office/drawing/2014/main" id="{F8CFA7DA-EDF0-379A-05C0-03EC2C97D87F}"/>
              </a:ext>
            </a:extLst>
          </p:cNvPr>
          <p:cNvSpPr>
            <a:spLocks noChangeArrowheads="1"/>
          </p:cNvSpPr>
          <p:nvPr/>
        </p:nvSpPr>
        <p:spPr bwMode="auto">
          <a:xfrm>
            <a:off x="4558196"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30</a:t>
            </a:r>
          </a:p>
        </p:txBody>
      </p:sp>
      <p:sp>
        <p:nvSpPr>
          <p:cNvPr id="18440" name="Rectangle 86">
            <a:extLst>
              <a:ext uri="{FF2B5EF4-FFF2-40B4-BE49-F238E27FC236}">
                <a16:creationId xmlns:a16="http://schemas.microsoft.com/office/drawing/2014/main" id="{B3462CE8-DAA1-2E91-1D89-835B7F8EF9D5}"/>
              </a:ext>
            </a:extLst>
          </p:cNvPr>
          <p:cNvSpPr>
            <a:spLocks noChangeArrowheads="1"/>
          </p:cNvSpPr>
          <p:nvPr/>
        </p:nvSpPr>
        <p:spPr bwMode="auto">
          <a:xfrm>
            <a:off x="5115343"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36</a:t>
            </a:r>
          </a:p>
        </p:txBody>
      </p:sp>
      <p:sp>
        <p:nvSpPr>
          <p:cNvPr id="18441" name="Line 39">
            <a:extLst>
              <a:ext uri="{FF2B5EF4-FFF2-40B4-BE49-F238E27FC236}">
                <a16:creationId xmlns:a16="http://schemas.microsoft.com/office/drawing/2014/main" id="{A95C843D-AEB9-3071-86C6-492B3D85B1B1}"/>
              </a:ext>
            </a:extLst>
          </p:cNvPr>
          <p:cNvSpPr>
            <a:spLocks noChangeShapeType="1"/>
          </p:cNvSpPr>
          <p:nvPr/>
        </p:nvSpPr>
        <p:spPr bwMode="auto">
          <a:xfrm>
            <a:off x="631390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2" name="Line 40">
            <a:extLst>
              <a:ext uri="{FF2B5EF4-FFF2-40B4-BE49-F238E27FC236}">
                <a16:creationId xmlns:a16="http://schemas.microsoft.com/office/drawing/2014/main" id="{1EB548C0-AA98-DD7B-1A11-809DDE75FD11}"/>
              </a:ext>
            </a:extLst>
          </p:cNvPr>
          <p:cNvSpPr>
            <a:spLocks noChangeShapeType="1"/>
          </p:cNvSpPr>
          <p:nvPr/>
        </p:nvSpPr>
        <p:spPr bwMode="auto">
          <a:xfrm>
            <a:off x="7427686"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43" name="Rectangle 87">
            <a:extLst>
              <a:ext uri="{FF2B5EF4-FFF2-40B4-BE49-F238E27FC236}">
                <a16:creationId xmlns:a16="http://schemas.microsoft.com/office/drawing/2014/main" id="{6265976F-2F5B-72ED-486B-C145F7B5F9DC}"/>
              </a:ext>
            </a:extLst>
          </p:cNvPr>
          <p:cNvSpPr>
            <a:spLocks noChangeArrowheads="1"/>
          </p:cNvSpPr>
          <p:nvPr/>
        </p:nvSpPr>
        <p:spPr bwMode="auto">
          <a:xfrm>
            <a:off x="6226462"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48</a:t>
            </a:r>
          </a:p>
        </p:txBody>
      </p:sp>
      <p:sp>
        <p:nvSpPr>
          <p:cNvPr id="18444" name="Rectangle 88">
            <a:extLst>
              <a:ext uri="{FF2B5EF4-FFF2-40B4-BE49-F238E27FC236}">
                <a16:creationId xmlns:a16="http://schemas.microsoft.com/office/drawing/2014/main" id="{1E9CB7C1-804B-EE67-E061-9D24FCC24420}"/>
              </a:ext>
            </a:extLst>
          </p:cNvPr>
          <p:cNvSpPr>
            <a:spLocks noChangeArrowheads="1"/>
          </p:cNvSpPr>
          <p:nvPr/>
        </p:nvSpPr>
        <p:spPr bwMode="auto">
          <a:xfrm>
            <a:off x="7340753"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60</a:t>
            </a:r>
          </a:p>
        </p:txBody>
      </p:sp>
      <p:sp>
        <p:nvSpPr>
          <p:cNvPr id="18462" name="Line 39">
            <a:extLst>
              <a:ext uri="{FF2B5EF4-FFF2-40B4-BE49-F238E27FC236}">
                <a16:creationId xmlns:a16="http://schemas.microsoft.com/office/drawing/2014/main" id="{A95B1ED7-0B1D-5EFC-3382-DC15EF2EA2A6}"/>
              </a:ext>
            </a:extLst>
          </p:cNvPr>
          <p:cNvSpPr>
            <a:spLocks noChangeShapeType="1"/>
          </p:cNvSpPr>
          <p:nvPr/>
        </p:nvSpPr>
        <p:spPr bwMode="auto">
          <a:xfrm>
            <a:off x="575701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3" name="Line 40">
            <a:extLst>
              <a:ext uri="{FF2B5EF4-FFF2-40B4-BE49-F238E27FC236}">
                <a16:creationId xmlns:a16="http://schemas.microsoft.com/office/drawing/2014/main" id="{219B4E9A-9AB7-5B36-9CB3-09295F2AAA0C}"/>
              </a:ext>
            </a:extLst>
          </p:cNvPr>
          <p:cNvSpPr>
            <a:spLocks noChangeShapeType="1"/>
          </p:cNvSpPr>
          <p:nvPr/>
        </p:nvSpPr>
        <p:spPr bwMode="auto">
          <a:xfrm>
            <a:off x="6870791" y="3852963"/>
            <a:ext cx="0" cy="302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0" i="0">
              <a:solidFill>
                <a:schemeClr val="tx1"/>
              </a:solidFill>
              <a:latin typeface="Arial" panose="020B0604020202020204" pitchFamily="34" charset="0"/>
              <a:cs typeface="Arial" panose="020B0604020202020204" pitchFamily="34" charset="0"/>
            </a:endParaRPr>
          </a:p>
        </p:txBody>
      </p:sp>
      <p:sp>
        <p:nvSpPr>
          <p:cNvPr id="18464" name="Rectangle 87">
            <a:extLst>
              <a:ext uri="{FF2B5EF4-FFF2-40B4-BE49-F238E27FC236}">
                <a16:creationId xmlns:a16="http://schemas.microsoft.com/office/drawing/2014/main" id="{AAF63ADA-6CB8-5138-AC04-4CFFE86F1C05}"/>
              </a:ext>
            </a:extLst>
          </p:cNvPr>
          <p:cNvSpPr>
            <a:spLocks noChangeArrowheads="1"/>
          </p:cNvSpPr>
          <p:nvPr/>
        </p:nvSpPr>
        <p:spPr bwMode="auto">
          <a:xfrm>
            <a:off x="5672490"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42</a:t>
            </a:r>
          </a:p>
        </p:txBody>
      </p:sp>
      <p:sp>
        <p:nvSpPr>
          <p:cNvPr id="18465" name="Rectangle 88">
            <a:extLst>
              <a:ext uri="{FF2B5EF4-FFF2-40B4-BE49-F238E27FC236}">
                <a16:creationId xmlns:a16="http://schemas.microsoft.com/office/drawing/2014/main" id="{7B882473-E9B5-F596-0806-9812AA7471D1}"/>
              </a:ext>
            </a:extLst>
          </p:cNvPr>
          <p:cNvSpPr>
            <a:spLocks noChangeArrowheads="1"/>
          </p:cNvSpPr>
          <p:nvPr/>
        </p:nvSpPr>
        <p:spPr bwMode="auto">
          <a:xfrm>
            <a:off x="6783609" y="391238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54</a:t>
            </a:r>
          </a:p>
        </p:txBody>
      </p:sp>
      <p:grpSp>
        <p:nvGrpSpPr>
          <p:cNvPr id="18490" name="Group 18489">
            <a:extLst>
              <a:ext uri="{FF2B5EF4-FFF2-40B4-BE49-F238E27FC236}">
                <a16:creationId xmlns:a16="http://schemas.microsoft.com/office/drawing/2014/main" id="{B99EDFF4-FEC8-6ECF-94E7-322437FCFF3D}"/>
              </a:ext>
            </a:extLst>
          </p:cNvPr>
          <p:cNvGrpSpPr/>
          <p:nvPr/>
        </p:nvGrpSpPr>
        <p:grpSpPr>
          <a:xfrm>
            <a:off x="2000362" y="787690"/>
            <a:ext cx="1698597" cy="276999"/>
            <a:chOff x="2097006" y="928938"/>
            <a:chExt cx="1698597" cy="276999"/>
          </a:xfrm>
        </p:grpSpPr>
        <p:sp>
          <p:nvSpPr>
            <p:cNvPr id="18491" name="Text Box 21">
              <a:extLst>
                <a:ext uri="{FF2B5EF4-FFF2-40B4-BE49-F238E27FC236}">
                  <a16:creationId xmlns:a16="http://schemas.microsoft.com/office/drawing/2014/main" id="{8EAC66B5-4365-F9A1-A8C4-C1BDEE300243}"/>
                </a:ext>
              </a:extLst>
            </p:cNvPr>
            <p:cNvSpPr txBox="1">
              <a:spLocks noChangeArrowheads="1"/>
            </p:cNvSpPr>
            <p:nvPr/>
          </p:nvSpPr>
          <p:spPr bwMode="auto">
            <a:xfrm>
              <a:off x="2376625" y="928938"/>
              <a:ext cx="1418978" cy="276999"/>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MitraClip + GDMT</a:t>
              </a:r>
            </a:p>
          </p:txBody>
        </p:sp>
        <p:sp>
          <p:nvSpPr>
            <p:cNvPr id="18492" name="Line 23">
              <a:extLst>
                <a:ext uri="{FF2B5EF4-FFF2-40B4-BE49-F238E27FC236}">
                  <a16:creationId xmlns:a16="http://schemas.microsoft.com/office/drawing/2014/main" id="{E326A283-2E88-A815-0125-3C1005BD7A19}"/>
                </a:ext>
              </a:extLst>
            </p:cNvPr>
            <p:cNvSpPr>
              <a:spLocks noChangeShapeType="1"/>
            </p:cNvSpPr>
            <p:nvPr/>
          </p:nvSpPr>
          <p:spPr bwMode="auto">
            <a:xfrm>
              <a:off x="2097006" y="1067437"/>
              <a:ext cx="290106" cy="0"/>
            </a:xfrm>
            <a:prstGeom prst="line">
              <a:avLst/>
            </a:pr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grpSp>
        <p:nvGrpSpPr>
          <p:cNvPr id="18493" name="Group 18492">
            <a:extLst>
              <a:ext uri="{FF2B5EF4-FFF2-40B4-BE49-F238E27FC236}">
                <a16:creationId xmlns:a16="http://schemas.microsoft.com/office/drawing/2014/main" id="{F0362174-2B5C-8C6A-5139-BB41CB3A7B5A}"/>
              </a:ext>
            </a:extLst>
          </p:cNvPr>
          <p:cNvGrpSpPr/>
          <p:nvPr/>
        </p:nvGrpSpPr>
        <p:grpSpPr>
          <a:xfrm>
            <a:off x="2000362" y="1002865"/>
            <a:ext cx="2503904" cy="276999"/>
            <a:chOff x="2097006" y="1177152"/>
            <a:chExt cx="2503904" cy="276999"/>
          </a:xfrm>
        </p:grpSpPr>
        <p:sp>
          <p:nvSpPr>
            <p:cNvPr id="18494" name="Text Box 22">
              <a:extLst>
                <a:ext uri="{FF2B5EF4-FFF2-40B4-BE49-F238E27FC236}">
                  <a16:creationId xmlns:a16="http://schemas.microsoft.com/office/drawing/2014/main" id="{1DCD07DC-1893-4EA4-21B5-CDA1CD9571EC}"/>
                </a:ext>
              </a:extLst>
            </p:cNvPr>
            <p:cNvSpPr txBox="1">
              <a:spLocks noChangeArrowheads="1"/>
            </p:cNvSpPr>
            <p:nvPr/>
          </p:nvSpPr>
          <p:spPr bwMode="auto">
            <a:xfrm>
              <a:off x="2371966" y="1177152"/>
              <a:ext cx="2228944" cy="276999"/>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 without MitraClip</a:t>
              </a:r>
            </a:p>
          </p:txBody>
        </p:sp>
        <p:sp>
          <p:nvSpPr>
            <p:cNvPr id="18495" name="Line 24">
              <a:extLst>
                <a:ext uri="{FF2B5EF4-FFF2-40B4-BE49-F238E27FC236}">
                  <a16:creationId xmlns:a16="http://schemas.microsoft.com/office/drawing/2014/main" id="{B351BB06-2D46-E260-3367-5C294E5153E8}"/>
                </a:ext>
              </a:extLst>
            </p:cNvPr>
            <p:cNvSpPr>
              <a:spLocks noChangeShapeType="1"/>
            </p:cNvSpPr>
            <p:nvPr/>
          </p:nvSpPr>
          <p:spPr bwMode="auto">
            <a:xfrm>
              <a:off x="2097006" y="1315651"/>
              <a:ext cx="290106" cy="0"/>
            </a:xfrm>
            <a:prstGeom prst="line">
              <a:avLst/>
            </a:prstGeom>
            <a:noFill/>
            <a:ln w="28575">
              <a:solidFill>
                <a:schemeClr val="bg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grpSp>
        <p:nvGrpSpPr>
          <p:cNvPr id="64" name="Group 63">
            <a:extLst>
              <a:ext uri="{FF2B5EF4-FFF2-40B4-BE49-F238E27FC236}">
                <a16:creationId xmlns:a16="http://schemas.microsoft.com/office/drawing/2014/main" id="{F396F188-A71F-0CB2-C30C-730AA2FB16F8}"/>
              </a:ext>
            </a:extLst>
          </p:cNvPr>
          <p:cNvGrpSpPr/>
          <p:nvPr/>
        </p:nvGrpSpPr>
        <p:grpSpPr>
          <a:xfrm>
            <a:off x="2000362" y="1218041"/>
            <a:ext cx="2325971" cy="276999"/>
            <a:chOff x="2097006" y="1177152"/>
            <a:chExt cx="2325971" cy="276999"/>
          </a:xfrm>
        </p:grpSpPr>
        <p:sp>
          <p:nvSpPr>
            <p:cNvPr id="65" name="Text Box 22">
              <a:extLst>
                <a:ext uri="{FF2B5EF4-FFF2-40B4-BE49-F238E27FC236}">
                  <a16:creationId xmlns:a16="http://schemas.microsoft.com/office/drawing/2014/main" id="{642DE88B-653A-8D24-341E-5C9396463CF4}"/>
                </a:ext>
              </a:extLst>
            </p:cNvPr>
            <p:cNvSpPr txBox="1">
              <a:spLocks noChangeArrowheads="1"/>
            </p:cNvSpPr>
            <p:nvPr/>
          </p:nvSpPr>
          <p:spPr bwMode="auto">
            <a:xfrm>
              <a:off x="2371966" y="1177152"/>
              <a:ext cx="2051011" cy="276999"/>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GDMT alone after MitraClip</a:t>
              </a:r>
            </a:p>
          </p:txBody>
        </p:sp>
        <p:sp>
          <p:nvSpPr>
            <p:cNvPr id="66" name="Line 24">
              <a:extLst>
                <a:ext uri="{FF2B5EF4-FFF2-40B4-BE49-F238E27FC236}">
                  <a16:creationId xmlns:a16="http://schemas.microsoft.com/office/drawing/2014/main" id="{3239CBB7-9BAE-44BE-89EE-EF8EE82E7DCC}"/>
                </a:ext>
              </a:extLst>
            </p:cNvPr>
            <p:cNvSpPr>
              <a:spLocks noChangeShapeType="1"/>
            </p:cNvSpPr>
            <p:nvPr/>
          </p:nvSpPr>
          <p:spPr bwMode="auto">
            <a:xfrm>
              <a:off x="2097006" y="1315651"/>
              <a:ext cx="290106" cy="0"/>
            </a:xfrm>
            <a:prstGeom prst="line">
              <a:avLst/>
            </a:pr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endParaRPr>
            </a:p>
          </p:txBody>
        </p:sp>
      </p:grpSp>
      <p:sp>
        <p:nvSpPr>
          <p:cNvPr id="67" name="Text Box 14">
            <a:extLst>
              <a:ext uri="{FF2B5EF4-FFF2-40B4-BE49-F238E27FC236}">
                <a16:creationId xmlns:a16="http://schemas.microsoft.com/office/drawing/2014/main" id="{16049F26-1C0F-3B32-C894-3EC3760E0A50}"/>
              </a:ext>
            </a:extLst>
          </p:cNvPr>
          <p:cNvSpPr txBox="1">
            <a:spLocks noChangeArrowheads="1"/>
          </p:cNvSpPr>
          <p:nvPr/>
        </p:nvSpPr>
        <p:spPr bwMode="auto">
          <a:xfrm>
            <a:off x="477313" y="4303417"/>
            <a:ext cx="116231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No. at Risk:</a:t>
            </a:r>
          </a:p>
        </p:txBody>
      </p:sp>
      <p:sp>
        <p:nvSpPr>
          <p:cNvPr id="68" name="Text Box 15">
            <a:extLst>
              <a:ext uri="{FF2B5EF4-FFF2-40B4-BE49-F238E27FC236}">
                <a16:creationId xmlns:a16="http://schemas.microsoft.com/office/drawing/2014/main" id="{EB019EBF-A3AF-5C28-D589-4777D333A2C5}"/>
              </a:ext>
            </a:extLst>
          </p:cNvPr>
          <p:cNvSpPr txBox="1">
            <a:spLocks noChangeArrowheads="1"/>
          </p:cNvSpPr>
          <p:nvPr/>
        </p:nvSpPr>
        <p:spPr bwMode="auto">
          <a:xfrm>
            <a:off x="685238" y="4459171"/>
            <a:ext cx="954386"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MitraClip</a:t>
            </a:r>
          </a:p>
        </p:txBody>
      </p:sp>
      <p:sp>
        <p:nvSpPr>
          <p:cNvPr id="69" name="Text Box 65">
            <a:extLst>
              <a:ext uri="{FF2B5EF4-FFF2-40B4-BE49-F238E27FC236}">
                <a16:creationId xmlns:a16="http://schemas.microsoft.com/office/drawing/2014/main" id="{3FA5976F-53F2-1EF1-5E85-2C569F17FBCE}"/>
              </a:ext>
            </a:extLst>
          </p:cNvPr>
          <p:cNvSpPr txBox="1">
            <a:spLocks noChangeArrowheads="1"/>
          </p:cNvSpPr>
          <p:nvPr/>
        </p:nvSpPr>
        <p:spPr bwMode="auto">
          <a:xfrm>
            <a:off x="1552344" y="4459171"/>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302</a:t>
            </a:r>
          </a:p>
        </p:txBody>
      </p:sp>
      <p:sp>
        <p:nvSpPr>
          <p:cNvPr id="70" name="Text Box 67">
            <a:extLst>
              <a:ext uri="{FF2B5EF4-FFF2-40B4-BE49-F238E27FC236}">
                <a16:creationId xmlns:a16="http://schemas.microsoft.com/office/drawing/2014/main" id="{6BFF13DD-03EE-15C0-F5C9-C7B72DDC2E48}"/>
              </a:ext>
            </a:extLst>
          </p:cNvPr>
          <p:cNvSpPr txBox="1">
            <a:spLocks noChangeArrowheads="1"/>
          </p:cNvSpPr>
          <p:nvPr/>
        </p:nvSpPr>
        <p:spPr bwMode="auto">
          <a:xfrm>
            <a:off x="2237232" y="4459171"/>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269</a:t>
            </a:r>
          </a:p>
        </p:txBody>
      </p:sp>
      <p:sp>
        <p:nvSpPr>
          <p:cNvPr id="76" name="Text Box 69">
            <a:extLst>
              <a:ext uri="{FF2B5EF4-FFF2-40B4-BE49-F238E27FC236}">
                <a16:creationId xmlns:a16="http://schemas.microsoft.com/office/drawing/2014/main" id="{2FBDD997-00E0-8343-20EE-5B1839708C8C}"/>
              </a:ext>
            </a:extLst>
          </p:cNvPr>
          <p:cNvSpPr txBox="1">
            <a:spLocks noChangeArrowheads="1"/>
          </p:cNvSpPr>
          <p:nvPr/>
        </p:nvSpPr>
        <p:spPr bwMode="auto">
          <a:xfrm>
            <a:off x="2792279" y="4459171"/>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238</a:t>
            </a:r>
          </a:p>
        </p:txBody>
      </p:sp>
      <p:sp>
        <p:nvSpPr>
          <p:cNvPr id="77" name="Text Box 73">
            <a:extLst>
              <a:ext uri="{FF2B5EF4-FFF2-40B4-BE49-F238E27FC236}">
                <a16:creationId xmlns:a16="http://schemas.microsoft.com/office/drawing/2014/main" id="{22762FAF-3793-642A-E0FC-4B2EE4211E5B}"/>
              </a:ext>
            </a:extLst>
          </p:cNvPr>
          <p:cNvSpPr txBox="1">
            <a:spLocks noChangeArrowheads="1"/>
          </p:cNvSpPr>
          <p:nvPr/>
        </p:nvSpPr>
        <p:spPr bwMode="auto">
          <a:xfrm>
            <a:off x="3907712" y="4459171"/>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205</a:t>
            </a:r>
          </a:p>
        </p:txBody>
      </p:sp>
      <p:sp>
        <p:nvSpPr>
          <p:cNvPr id="78" name="Text Box 71">
            <a:extLst>
              <a:ext uri="{FF2B5EF4-FFF2-40B4-BE49-F238E27FC236}">
                <a16:creationId xmlns:a16="http://schemas.microsoft.com/office/drawing/2014/main" id="{50477F89-2296-0743-B2C5-0A436EB76D68}"/>
              </a:ext>
            </a:extLst>
          </p:cNvPr>
          <p:cNvSpPr txBox="1">
            <a:spLocks noChangeArrowheads="1"/>
          </p:cNvSpPr>
          <p:nvPr/>
        </p:nvSpPr>
        <p:spPr bwMode="auto">
          <a:xfrm>
            <a:off x="7281276" y="4464088"/>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79</a:t>
            </a:r>
          </a:p>
        </p:txBody>
      </p:sp>
      <p:sp>
        <p:nvSpPr>
          <p:cNvPr id="79" name="Text Box 71">
            <a:extLst>
              <a:ext uri="{FF2B5EF4-FFF2-40B4-BE49-F238E27FC236}">
                <a16:creationId xmlns:a16="http://schemas.microsoft.com/office/drawing/2014/main" id="{15176123-0393-B7BF-55AD-B4170AAC0E65}"/>
              </a:ext>
            </a:extLst>
          </p:cNvPr>
          <p:cNvSpPr txBox="1">
            <a:spLocks noChangeArrowheads="1"/>
          </p:cNvSpPr>
          <p:nvPr/>
        </p:nvSpPr>
        <p:spPr bwMode="auto">
          <a:xfrm>
            <a:off x="6139307" y="4464088"/>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138</a:t>
            </a:r>
          </a:p>
        </p:txBody>
      </p:sp>
      <p:sp>
        <p:nvSpPr>
          <p:cNvPr id="80" name="Text Box 69">
            <a:extLst>
              <a:ext uri="{FF2B5EF4-FFF2-40B4-BE49-F238E27FC236}">
                <a16:creationId xmlns:a16="http://schemas.microsoft.com/office/drawing/2014/main" id="{22483833-7013-AAA0-DB6E-23EC3E2A5710}"/>
              </a:ext>
            </a:extLst>
          </p:cNvPr>
          <p:cNvSpPr txBox="1">
            <a:spLocks noChangeArrowheads="1"/>
          </p:cNvSpPr>
          <p:nvPr/>
        </p:nvSpPr>
        <p:spPr bwMode="auto">
          <a:xfrm>
            <a:off x="5021182" y="4464088"/>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167</a:t>
            </a:r>
          </a:p>
        </p:txBody>
      </p:sp>
      <p:sp>
        <p:nvSpPr>
          <p:cNvPr id="81" name="Text Box 17">
            <a:extLst>
              <a:ext uri="{FF2B5EF4-FFF2-40B4-BE49-F238E27FC236}">
                <a16:creationId xmlns:a16="http://schemas.microsoft.com/office/drawing/2014/main" id="{F9CF093F-C81C-5DA4-96A8-14AE18E77EC0}"/>
              </a:ext>
            </a:extLst>
          </p:cNvPr>
          <p:cNvSpPr txBox="1">
            <a:spLocks noChangeArrowheads="1"/>
          </p:cNvSpPr>
          <p:nvPr/>
        </p:nvSpPr>
        <p:spPr bwMode="auto">
          <a:xfrm>
            <a:off x="364916" y="4620783"/>
            <a:ext cx="1274708"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GDMT without MitraClip</a:t>
            </a:r>
          </a:p>
        </p:txBody>
      </p:sp>
      <p:sp>
        <p:nvSpPr>
          <p:cNvPr id="82" name="Text Box 65">
            <a:extLst>
              <a:ext uri="{FF2B5EF4-FFF2-40B4-BE49-F238E27FC236}">
                <a16:creationId xmlns:a16="http://schemas.microsoft.com/office/drawing/2014/main" id="{925C83D6-D8F5-85A2-12BD-C6056F42F7F2}"/>
              </a:ext>
            </a:extLst>
          </p:cNvPr>
          <p:cNvSpPr txBox="1">
            <a:spLocks noChangeArrowheads="1"/>
          </p:cNvSpPr>
          <p:nvPr/>
        </p:nvSpPr>
        <p:spPr bwMode="auto">
          <a:xfrm>
            <a:off x="1548360" y="4623755"/>
            <a:ext cx="580117"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312</a:t>
            </a:r>
          </a:p>
        </p:txBody>
      </p:sp>
      <p:sp>
        <p:nvSpPr>
          <p:cNvPr id="83" name="Text Box 67">
            <a:extLst>
              <a:ext uri="{FF2B5EF4-FFF2-40B4-BE49-F238E27FC236}">
                <a16:creationId xmlns:a16="http://schemas.microsoft.com/office/drawing/2014/main" id="{269952C0-9EA9-5387-E0FC-3407B4414A3A}"/>
              </a:ext>
            </a:extLst>
          </p:cNvPr>
          <p:cNvSpPr txBox="1">
            <a:spLocks noChangeArrowheads="1"/>
          </p:cNvSpPr>
          <p:nvPr/>
        </p:nvSpPr>
        <p:spPr bwMode="auto">
          <a:xfrm>
            <a:off x="2237232" y="462375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271</a:t>
            </a:r>
          </a:p>
        </p:txBody>
      </p:sp>
      <p:sp>
        <p:nvSpPr>
          <p:cNvPr id="84" name="Text Box 69">
            <a:extLst>
              <a:ext uri="{FF2B5EF4-FFF2-40B4-BE49-F238E27FC236}">
                <a16:creationId xmlns:a16="http://schemas.microsoft.com/office/drawing/2014/main" id="{1B1B5FC0-5E4A-09B8-E8D5-F84FE1616041}"/>
              </a:ext>
            </a:extLst>
          </p:cNvPr>
          <p:cNvSpPr txBox="1">
            <a:spLocks noChangeArrowheads="1"/>
          </p:cNvSpPr>
          <p:nvPr/>
        </p:nvSpPr>
        <p:spPr bwMode="auto">
          <a:xfrm>
            <a:off x="2792279" y="462375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223</a:t>
            </a:r>
          </a:p>
        </p:txBody>
      </p:sp>
      <p:sp>
        <p:nvSpPr>
          <p:cNvPr id="85" name="Text Box 73">
            <a:extLst>
              <a:ext uri="{FF2B5EF4-FFF2-40B4-BE49-F238E27FC236}">
                <a16:creationId xmlns:a16="http://schemas.microsoft.com/office/drawing/2014/main" id="{61FDE9D8-6972-7376-12A1-DF0881FBC43E}"/>
              </a:ext>
            </a:extLst>
          </p:cNvPr>
          <p:cNvSpPr txBox="1">
            <a:spLocks noChangeArrowheads="1"/>
          </p:cNvSpPr>
          <p:nvPr/>
        </p:nvSpPr>
        <p:spPr bwMode="auto">
          <a:xfrm>
            <a:off x="3907711" y="4623755"/>
            <a:ext cx="357791"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145</a:t>
            </a:r>
          </a:p>
        </p:txBody>
      </p:sp>
      <p:sp>
        <p:nvSpPr>
          <p:cNvPr id="86" name="Text Box 71">
            <a:extLst>
              <a:ext uri="{FF2B5EF4-FFF2-40B4-BE49-F238E27FC236}">
                <a16:creationId xmlns:a16="http://schemas.microsoft.com/office/drawing/2014/main" id="{D77CF8CA-701D-ABB1-00CB-D95B1EDDDE7A}"/>
              </a:ext>
            </a:extLst>
          </p:cNvPr>
          <p:cNvSpPr txBox="1">
            <a:spLocks noChangeArrowheads="1"/>
          </p:cNvSpPr>
          <p:nvPr/>
        </p:nvSpPr>
        <p:spPr bwMode="auto">
          <a:xfrm>
            <a:off x="7277295" y="4628672"/>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28</a:t>
            </a:r>
          </a:p>
        </p:txBody>
      </p:sp>
      <p:sp>
        <p:nvSpPr>
          <p:cNvPr id="87" name="Text Box 69">
            <a:extLst>
              <a:ext uri="{FF2B5EF4-FFF2-40B4-BE49-F238E27FC236}">
                <a16:creationId xmlns:a16="http://schemas.microsoft.com/office/drawing/2014/main" id="{4F1D379B-30BD-43B2-54DF-DC003E625CCC}"/>
              </a:ext>
            </a:extLst>
          </p:cNvPr>
          <p:cNvSpPr txBox="1">
            <a:spLocks noChangeArrowheads="1"/>
          </p:cNvSpPr>
          <p:nvPr/>
        </p:nvSpPr>
        <p:spPr bwMode="auto">
          <a:xfrm>
            <a:off x="5050036" y="4628672"/>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69</a:t>
            </a:r>
          </a:p>
        </p:txBody>
      </p:sp>
      <p:sp>
        <p:nvSpPr>
          <p:cNvPr id="88" name="Text Box 71">
            <a:extLst>
              <a:ext uri="{FF2B5EF4-FFF2-40B4-BE49-F238E27FC236}">
                <a16:creationId xmlns:a16="http://schemas.microsoft.com/office/drawing/2014/main" id="{5A75A5AF-38B9-4BEC-6DAE-ED1A34A5C78D}"/>
              </a:ext>
            </a:extLst>
          </p:cNvPr>
          <p:cNvSpPr txBox="1">
            <a:spLocks noChangeArrowheads="1"/>
          </p:cNvSpPr>
          <p:nvPr/>
        </p:nvSpPr>
        <p:spPr bwMode="auto">
          <a:xfrm>
            <a:off x="6168160" y="4628672"/>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52</a:t>
            </a:r>
          </a:p>
        </p:txBody>
      </p:sp>
      <p:sp>
        <p:nvSpPr>
          <p:cNvPr id="89" name="Text Box 17">
            <a:extLst>
              <a:ext uri="{FF2B5EF4-FFF2-40B4-BE49-F238E27FC236}">
                <a16:creationId xmlns:a16="http://schemas.microsoft.com/office/drawing/2014/main" id="{81036FE9-C4A5-8E20-9271-D95365CA477B}"/>
              </a:ext>
            </a:extLst>
          </p:cNvPr>
          <p:cNvSpPr txBox="1">
            <a:spLocks noChangeArrowheads="1"/>
          </p:cNvSpPr>
          <p:nvPr/>
        </p:nvSpPr>
        <p:spPr bwMode="auto">
          <a:xfrm>
            <a:off x="485141" y="4785368"/>
            <a:ext cx="11544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800" b="0" i="0" dirty="0">
                <a:latin typeface="Arial" panose="020B0604020202020204" pitchFamily="34" charset="0"/>
                <a:cs typeface="Arial" panose="020B0604020202020204" pitchFamily="34" charset="0"/>
              </a:rPr>
              <a:t>GDMT after MitraClip</a:t>
            </a:r>
          </a:p>
        </p:txBody>
      </p:sp>
      <p:sp>
        <p:nvSpPr>
          <p:cNvPr id="90" name="Text Box 65">
            <a:extLst>
              <a:ext uri="{FF2B5EF4-FFF2-40B4-BE49-F238E27FC236}">
                <a16:creationId xmlns:a16="http://schemas.microsoft.com/office/drawing/2014/main" id="{E050555A-7F3C-B219-A8ED-2BD85C7B46C5}"/>
              </a:ext>
            </a:extLst>
          </p:cNvPr>
          <p:cNvSpPr txBox="1">
            <a:spLocks noChangeArrowheads="1"/>
          </p:cNvSpPr>
          <p:nvPr/>
        </p:nvSpPr>
        <p:spPr bwMode="auto">
          <a:xfrm>
            <a:off x="1688377" y="4788340"/>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67</a:t>
            </a:r>
          </a:p>
        </p:txBody>
      </p:sp>
      <p:sp>
        <p:nvSpPr>
          <p:cNvPr id="91" name="Text Box 67">
            <a:extLst>
              <a:ext uri="{FF2B5EF4-FFF2-40B4-BE49-F238E27FC236}">
                <a16:creationId xmlns:a16="http://schemas.microsoft.com/office/drawing/2014/main" id="{026BBCF7-1762-2355-A6DE-BA8F5AD1925B}"/>
              </a:ext>
            </a:extLst>
          </p:cNvPr>
          <p:cNvSpPr txBox="1">
            <a:spLocks noChangeArrowheads="1"/>
          </p:cNvSpPr>
          <p:nvPr/>
        </p:nvSpPr>
        <p:spPr bwMode="auto">
          <a:xfrm>
            <a:off x="2266086" y="4788340"/>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62</a:t>
            </a:r>
          </a:p>
        </p:txBody>
      </p:sp>
      <p:sp>
        <p:nvSpPr>
          <p:cNvPr id="92" name="Text Box 69">
            <a:extLst>
              <a:ext uri="{FF2B5EF4-FFF2-40B4-BE49-F238E27FC236}">
                <a16:creationId xmlns:a16="http://schemas.microsoft.com/office/drawing/2014/main" id="{3C27090D-5542-5A18-4F71-3E089B16A23D}"/>
              </a:ext>
            </a:extLst>
          </p:cNvPr>
          <p:cNvSpPr txBox="1">
            <a:spLocks noChangeArrowheads="1"/>
          </p:cNvSpPr>
          <p:nvPr/>
        </p:nvSpPr>
        <p:spPr bwMode="auto">
          <a:xfrm>
            <a:off x="2821133" y="4788340"/>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52</a:t>
            </a:r>
          </a:p>
        </p:txBody>
      </p:sp>
      <p:sp>
        <p:nvSpPr>
          <p:cNvPr id="93" name="Text Box 73">
            <a:extLst>
              <a:ext uri="{FF2B5EF4-FFF2-40B4-BE49-F238E27FC236}">
                <a16:creationId xmlns:a16="http://schemas.microsoft.com/office/drawing/2014/main" id="{6483933A-5285-7341-A53D-23C25272DCB6}"/>
              </a:ext>
            </a:extLst>
          </p:cNvPr>
          <p:cNvSpPr txBox="1">
            <a:spLocks noChangeArrowheads="1"/>
          </p:cNvSpPr>
          <p:nvPr/>
        </p:nvSpPr>
        <p:spPr bwMode="auto">
          <a:xfrm>
            <a:off x="3936565" y="4788340"/>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39</a:t>
            </a:r>
          </a:p>
        </p:txBody>
      </p:sp>
      <p:sp>
        <p:nvSpPr>
          <p:cNvPr id="94" name="Text Box 71">
            <a:extLst>
              <a:ext uri="{FF2B5EF4-FFF2-40B4-BE49-F238E27FC236}">
                <a16:creationId xmlns:a16="http://schemas.microsoft.com/office/drawing/2014/main" id="{654920EB-5675-6ACF-007D-C88D10C77F21}"/>
              </a:ext>
            </a:extLst>
          </p:cNvPr>
          <p:cNvSpPr txBox="1">
            <a:spLocks noChangeArrowheads="1"/>
          </p:cNvSpPr>
          <p:nvPr/>
        </p:nvSpPr>
        <p:spPr bwMode="auto">
          <a:xfrm>
            <a:off x="7318171" y="4793257"/>
            <a:ext cx="218330"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a:t>
            </a:r>
          </a:p>
        </p:txBody>
      </p:sp>
      <p:sp>
        <p:nvSpPr>
          <p:cNvPr id="95" name="Text Box 69">
            <a:extLst>
              <a:ext uri="{FF2B5EF4-FFF2-40B4-BE49-F238E27FC236}">
                <a16:creationId xmlns:a16="http://schemas.microsoft.com/office/drawing/2014/main" id="{4693E990-3CCA-450F-01A3-D43905F24D4F}"/>
              </a:ext>
            </a:extLst>
          </p:cNvPr>
          <p:cNvSpPr txBox="1">
            <a:spLocks noChangeArrowheads="1"/>
          </p:cNvSpPr>
          <p:nvPr/>
        </p:nvSpPr>
        <p:spPr bwMode="auto">
          <a:xfrm>
            <a:off x="5050036" y="4793257"/>
            <a:ext cx="300083"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13</a:t>
            </a:r>
          </a:p>
        </p:txBody>
      </p:sp>
      <p:sp>
        <p:nvSpPr>
          <p:cNvPr id="96" name="Text Box 71">
            <a:extLst>
              <a:ext uri="{FF2B5EF4-FFF2-40B4-BE49-F238E27FC236}">
                <a16:creationId xmlns:a16="http://schemas.microsoft.com/office/drawing/2014/main" id="{8A549D91-F4F5-796E-5129-47161285D90F}"/>
              </a:ext>
            </a:extLst>
          </p:cNvPr>
          <p:cNvSpPr txBox="1">
            <a:spLocks noChangeArrowheads="1"/>
          </p:cNvSpPr>
          <p:nvPr/>
        </p:nvSpPr>
        <p:spPr bwMode="auto">
          <a:xfrm>
            <a:off x="6209036" y="4793257"/>
            <a:ext cx="218330" cy="215444"/>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0" i="0" dirty="0">
                <a:latin typeface="Arial" panose="020B0604020202020204" pitchFamily="34" charset="0"/>
                <a:cs typeface="Arial" panose="020B0604020202020204" pitchFamily="34" charset="0"/>
              </a:rPr>
              <a:t>-</a:t>
            </a:r>
          </a:p>
        </p:txBody>
      </p:sp>
      <p:grpSp>
        <p:nvGrpSpPr>
          <p:cNvPr id="102" name="Group 101">
            <a:extLst>
              <a:ext uri="{FF2B5EF4-FFF2-40B4-BE49-F238E27FC236}">
                <a16:creationId xmlns:a16="http://schemas.microsoft.com/office/drawing/2014/main" id="{8673E6A1-0E29-0B8B-5199-CC7E8691B1C2}"/>
              </a:ext>
            </a:extLst>
          </p:cNvPr>
          <p:cNvGrpSpPr/>
          <p:nvPr/>
        </p:nvGrpSpPr>
        <p:grpSpPr>
          <a:xfrm>
            <a:off x="1877150" y="1821365"/>
            <a:ext cx="5550952" cy="1989257"/>
            <a:chOff x="1865081" y="1141609"/>
            <a:chExt cx="4854575" cy="2698750"/>
          </a:xfrm>
        </p:grpSpPr>
        <p:sp>
          <p:nvSpPr>
            <p:cNvPr id="98" name="Freeform 54">
              <a:extLst>
                <a:ext uri="{FF2B5EF4-FFF2-40B4-BE49-F238E27FC236}">
                  <a16:creationId xmlns:a16="http://schemas.microsoft.com/office/drawing/2014/main" id="{66325D6D-E768-3891-43D7-F3ABE4C2AD73}"/>
                </a:ext>
              </a:extLst>
            </p:cNvPr>
            <p:cNvSpPr>
              <a:spLocks/>
            </p:cNvSpPr>
            <p:nvPr/>
          </p:nvSpPr>
          <p:spPr bwMode="auto">
            <a:xfrm>
              <a:off x="1865081" y="1522609"/>
              <a:ext cx="4854575" cy="2317750"/>
            </a:xfrm>
            <a:custGeom>
              <a:avLst/>
              <a:gdLst>
                <a:gd name="T0" fmla="*/ 3 w 574"/>
                <a:gd name="T1" fmla="*/ 268 h 274"/>
                <a:gd name="T2" fmla="*/ 7 w 574"/>
                <a:gd name="T3" fmla="*/ 264 h 274"/>
                <a:gd name="T4" fmla="*/ 18 w 574"/>
                <a:gd name="T5" fmla="*/ 261 h 274"/>
                <a:gd name="T6" fmla="*/ 27 w 574"/>
                <a:gd name="T7" fmla="*/ 256 h 274"/>
                <a:gd name="T8" fmla="*/ 31 w 574"/>
                <a:gd name="T9" fmla="*/ 250 h 274"/>
                <a:gd name="T10" fmla="*/ 39 w 574"/>
                <a:gd name="T11" fmla="*/ 245 h 274"/>
                <a:gd name="T12" fmla="*/ 49 w 574"/>
                <a:gd name="T13" fmla="*/ 237 h 274"/>
                <a:gd name="T14" fmla="*/ 53 w 574"/>
                <a:gd name="T15" fmla="*/ 232 h 274"/>
                <a:gd name="T16" fmla="*/ 58 w 574"/>
                <a:gd name="T17" fmla="*/ 226 h 274"/>
                <a:gd name="T18" fmla="*/ 69 w 574"/>
                <a:gd name="T19" fmla="*/ 219 h 274"/>
                <a:gd name="T20" fmla="*/ 72 w 574"/>
                <a:gd name="T21" fmla="*/ 215 h 274"/>
                <a:gd name="T22" fmla="*/ 84 w 574"/>
                <a:gd name="T23" fmla="*/ 208 h 274"/>
                <a:gd name="T24" fmla="*/ 86 w 574"/>
                <a:gd name="T25" fmla="*/ 202 h 274"/>
                <a:gd name="T26" fmla="*/ 94 w 574"/>
                <a:gd name="T27" fmla="*/ 197 h 274"/>
                <a:gd name="T28" fmla="*/ 104 w 574"/>
                <a:gd name="T29" fmla="*/ 190 h 274"/>
                <a:gd name="T30" fmla="*/ 108 w 574"/>
                <a:gd name="T31" fmla="*/ 187 h 274"/>
                <a:gd name="T32" fmla="*/ 119 w 574"/>
                <a:gd name="T33" fmla="*/ 182 h 274"/>
                <a:gd name="T34" fmla="*/ 126 w 574"/>
                <a:gd name="T35" fmla="*/ 177 h 274"/>
                <a:gd name="T36" fmla="*/ 130 w 574"/>
                <a:gd name="T37" fmla="*/ 174 h 274"/>
                <a:gd name="T38" fmla="*/ 145 w 574"/>
                <a:gd name="T39" fmla="*/ 171 h 274"/>
                <a:gd name="T40" fmla="*/ 160 w 574"/>
                <a:gd name="T41" fmla="*/ 164 h 274"/>
                <a:gd name="T42" fmla="*/ 178 w 574"/>
                <a:gd name="T43" fmla="*/ 159 h 274"/>
                <a:gd name="T44" fmla="*/ 190 w 574"/>
                <a:gd name="T45" fmla="*/ 156 h 274"/>
                <a:gd name="T46" fmla="*/ 207 w 574"/>
                <a:gd name="T47" fmla="*/ 149 h 274"/>
                <a:gd name="T48" fmla="*/ 223 w 574"/>
                <a:gd name="T49" fmla="*/ 142 h 274"/>
                <a:gd name="T50" fmla="*/ 239 w 574"/>
                <a:gd name="T51" fmla="*/ 141 h 274"/>
                <a:gd name="T52" fmla="*/ 242 w 574"/>
                <a:gd name="T53" fmla="*/ 137 h 274"/>
                <a:gd name="T54" fmla="*/ 263 w 574"/>
                <a:gd name="T55" fmla="*/ 130 h 274"/>
                <a:gd name="T56" fmla="*/ 276 w 574"/>
                <a:gd name="T57" fmla="*/ 122 h 274"/>
                <a:gd name="T58" fmla="*/ 284 w 574"/>
                <a:gd name="T59" fmla="*/ 117 h 274"/>
                <a:gd name="T60" fmla="*/ 294 w 574"/>
                <a:gd name="T61" fmla="*/ 110 h 274"/>
                <a:gd name="T62" fmla="*/ 301 w 574"/>
                <a:gd name="T63" fmla="*/ 106 h 274"/>
                <a:gd name="T64" fmla="*/ 307 w 574"/>
                <a:gd name="T65" fmla="*/ 100 h 274"/>
                <a:gd name="T66" fmla="*/ 323 w 574"/>
                <a:gd name="T67" fmla="*/ 94 h 274"/>
                <a:gd name="T68" fmla="*/ 333 w 574"/>
                <a:gd name="T69" fmla="*/ 87 h 274"/>
                <a:gd name="T70" fmla="*/ 345 w 574"/>
                <a:gd name="T71" fmla="*/ 82 h 274"/>
                <a:gd name="T72" fmla="*/ 355 w 574"/>
                <a:gd name="T73" fmla="*/ 79 h 274"/>
                <a:gd name="T74" fmla="*/ 375 w 574"/>
                <a:gd name="T75" fmla="*/ 74 h 274"/>
                <a:gd name="T76" fmla="*/ 386 w 574"/>
                <a:gd name="T77" fmla="*/ 67 h 274"/>
                <a:gd name="T78" fmla="*/ 398 w 574"/>
                <a:gd name="T79" fmla="*/ 61 h 274"/>
                <a:gd name="T80" fmla="*/ 409 w 574"/>
                <a:gd name="T81" fmla="*/ 56 h 274"/>
                <a:gd name="T82" fmla="*/ 425 w 574"/>
                <a:gd name="T83" fmla="*/ 53 h 274"/>
                <a:gd name="T84" fmla="*/ 437 w 574"/>
                <a:gd name="T85" fmla="*/ 45 h 274"/>
                <a:gd name="T86" fmla="*/ 463 w 574"/>
                <a:gd name="T87" fmla="*/ 42 h 274"/>
                <a:gd name="T88" fmla="*/ 473 w 574"/>
                <a:gd name="T89" fmla="*/ 38 h 274"/>
                <a:gd name="T90" fmla="*/ 484 w 574"/>
                <a:gd name="T91" fmla="*/ 36 h 274"/>
                <a:gd name="T92" fmla="*/ 505 w 574"/>
                <a:gd name="T93" fmla="*/ 31 h 274"/>
                <a:gd name="T94" fmla="*/ 518 w 574"/>
                <a:gd name="T95" fmla="*/ 25 h 274"/>
                <a:gd name="T96" fmla="*/ 526 w 574"/>
                <a:gd name="T97" fmla="*/ 16 h 274"/>
                <a:gd name="T98" fmla="*/ 540 w 574"/>
                <a:gd name="T99" fmla="*/ 10 h 274"/>
                <a:gd name="T100" fmla="*/ 559 w 574"/>
                <a:gd name="T101" fmla="*/ 5 h 274"/>
                <a:gd name="T102" fmla="*/ 563 w 574"/>
                <a:gd name="T103" fmla="*/ 5 h 274"/>
                <a:gd name="T104" fmla="*/ 565 w 574"/>
                <a:gd name="T105" fmla="*/ 5 h 274"/>
                <a:gd name="T106" fmla="*/ 567 w 574"/>
                <a:gd name="T107" fmla="*/ 5 h 274"/>
                <a:gd name="T108" fmla="*/ 569 w 574"/>
                <a:gd name="T109" fmla="*/ 3 h 274"/>
                <a:gd name="T110" fmla="*/ 570 w 574"/>
                <a:gd name="T111" fmla="*/ 3 h 274"/>
                <a:gd name="T112" fmla="*/ 571 w 574"/>
                <a:gd name="T113" fmla="*/ 3 h 274"/>
                <a:gd name="T114" fmla="*/ 573 w 574"/>
                <a:gd name="T115" fmla="*/ 3 h 274"/>
                <a:gd name="T116" fmla="*/ 574 w 574"/>
                <a:gd name="T11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4" h="274">
                  <a:moveTo>
                    <a:pt x="0" y="274"/>
                  </a:moveTo>
                  <a:lnTo>
                    <a:pt x="2" y="274"/>
                  </a:lnTo>
                  <a:lnTo>
                    <a:pt x="2" y="272"/>
                  </a:lnTo>
                  <a:lnTo>
                    <a:pt x="2" y="272"/>
                  </a:lnTo>
                  <a:lnTo>
                    <a:pt x="2" y="271"/>
                  </a:lnTo>
                  <a:lnTo>
                    <a:pt x="3" y="271"/>
                  </a:lnTo>
                  <a:lnTo>
                    <a:pt x="3" y="268"/>
                  </a:lnTo>
                  <a:lnTo>
                    <a:pt x="4" y="268"/>
                  </a:lnTo>
                  <a:lnTo>
                    <a:pt x="4" y="268"/>
                  </a:lnTo>
                  <a:lnTo>
                    <a:pt x="5" y="268"/>
                  </a:lnTo>
                  <a:lnTo>
                    <a:pt x="5" y="266"/>
                  </a:lnTo>
                  <a:lnTo>
                    <a:pt x="6" y="266"/>
                  </a:lnTo>
                  <a:lnTo>
                    <a:pt x="6" y="264"/>
                  </a:lnTo>
                  <a:lnTo>
                    <a:pt x="7" y="264"/>
                  </a:lnTo>
                  <a:lnTo>
                    <a:pt x="7" y="264"/>
                  </a:lnTo>
                  <a:lnTo>
                    <a:pt x="7" y="264"/>
                  </a:lnTo>
                  <a:lnTo>
                    <a:pt x="7" y="263"/>
                  </a:lnTo>
                  <a:lnTo>
                    <a:pt x="13" y="263"/>
                  </a:lnTo>
                  <a:lnTo>
                    <a:pt x="13" y="261"/>
                  </a:lnTo>
                  <a:lnTo>
                    <a:pt x="18" y="261"/>
                  </a:lnTo>
                  <a:lnTo>
                    <a:pt x="18" y="261"/>
                  </a:lnTo>
                  <a:lnTo>
                    <a:pt x="24" y="261"/>
                  </a:lnTo>
                  <a:lnTo>
                    <a:pt x="24" y="260"/>
                  </a:lnTo>
                  <a:lnTo>
                    <a:pt x="26" y="260"/>
                  </a:lnTo>
                  <a:lnTo>
                    <a:pt x="26" y="258"/>
                  </a:lnTo>
                  <a:lnTo>
                    <a:pt x="27" y="258"/>
                  </a:lnTo>
                  <a:lnTo>
                    <a:pt x="27" y="256"/>
                  </a:lnTo>
                  <a:lnTo>
                    <a:pt x="27" y="256"/>
                  </a:lnTo>
                  <a:lnTo>
                    <a:pt x="27" y="253"/>
                  </a:lnTo>
                  <a:lnTo>
                    <a:pt x="29" y="253"/>
                  </a:lnTo>
                  <a:lnTo>
                    <a:pt x="29" y="252"/>
                  </a:lnTo>
                  <a:lnTo>
                    <a:pt x="29" y="252"/>
                  </a:lnTo>
                  <a:lnTo>
                    <a:pt x="29" y="252"/>
                  </a:lnTo>
                  <a:lnTo>
                    <a:pt x="31" y="252"/>
                  </a:lnTo>
                  <a:lnTo>
                    <a:pt x="31" y="250"/>
                  </a:lnTo>
                  <a:lnTo>
                    <a:pt x="33" y="250"/>
                  </a:lnTo>
                  <a:lnTo>
                    <a:pt x="33" y="248"/>
                  </a:lnTo>
                  <a:lnTo>
                    <a:pt x="33" y="248"/>
                  </a:lnTo>
                  <a:lnTo>
                    <a:pt x="33" y="247"/>
                  </a:lnTo>
                  <a:lnTo>
                    <a:pt x="38" y="247"/>
                  </a:lnTo>
                  <a:lnTo>
                    <a:pt x="38" y="245"/>
                  </a:lnTo>
                  <a:lnTo>
                    <a:pt x="39" y="245"/>
                  </a:lnTo>
                  <a:lnTo>
                    <a:pt x="39" y="242"/>
                  </a:lnTo>
                  <a:lnTo>
                    <a:pt x="44" y="242"/>
                  </a:lnTo>
                  <a:lnTo>
                    <a:pt x="44" y="240"/>
                  </a:lnTo>
                  <a:lnTo>
                    <a:pt x="48" y="240"/>
                  </a:lnTo>
                  <a:lnTo>
                    <a:pt x="48" y="239"/>
                  </a:lnTo>
                  <a:lnTo>
                    <a:pt x="49" y="239"/>
                  </a:lnTo>
                  <a:lnTo>
                    <a:pt x="49" y="237"/>
                  </a:lnTo>
                  <a:lnTo>
                    <a:pt x="51" y="237"/>
                  </a:lnTo>
                  <a:lnTo>
                    <a:pt x="51" y="236"/>
                  </a:lnTo>
                  <a:lnTo>
                    <a:pt x="52" y="236"/>
                  </a:lnTo>
                  <a:lnTo>
                    <a:pt x="52" y="234"/>
                  </a:lnTo>
                  <a:lnTo>
                    <a:pt x="52" y="234"/>
                  </a:lnTo>
                  <a:lnTo>
                    <a:pt x="52" y="232"/>
                  </a:lnTo>
                  <a:lnTo>
                    <a:pt x="53" y="232"/>
                  </a:lnTo>
                  <a:lnTo>
                    <a:pt x="53" y="231"/>
                  </a:lnTo>
                  <a:lnTo>
                    <a:pt x="55" y="231"/>
                  </a:lnTo>
                  <a:lnTo>
                    <a:pt x="55" y="229"/>
                  </a:lnTo>
                  <a:lnTo>
                    <a:pt x="55" y="229"/>
                  </a:lnTo>
                  <a:lnTo>
                    <a:pt x="55" y="228"/>
                  </a:lnTo>
                  <a:lnTo>
                    <a:pt x="58" y="228"/>
                  </a:lnTo>
                  <a:lnTo>
                    <a:pt x="58" y="226"/>
                  </a:lnTo>
                  <a:lnTo>
                    <a:pt x="59" y="226"/>
                  </a:lnTo>
                  <a:lnTo>
                    <a:pt x="59" y="224"/>
                  </a:lnTo>
                  <a:lnTo>
                    <a:pt x="61" y="224"/>
                  </a:lnTo>
                  <a:lnTo>
                    <a:pt x="61" y="223"/>
                  </a:lnTo>
                  <a:lnTo>
                    <a:pt x="68" y="223"/>
                  </a:lnTo>
                  <a:lnTo>
                    <a:pt x="68" y="219"/>
                  </a:lnTo>
                  <a:lnTo>
                    <a:pt x="69" y="219"/>
                  </a:lnTo>
                  <a:lnTo>
                    <a:pt x="69" y="218"/>
                  </a:lnTo>
                  <a:lnTo>
                    <a:pt x="70" y="218"/>
                  </a:lnTo>
                  <a:lnTo>
                    <a:pt x="70" y="218"/>
                  </a:lnTo>
                  <a:lnTo>
                    <a:pt x="71" y="218"/>
                  </a:lnTo>
                  <a:lnTo>
                    <a:pt x="71" y="216"/>
                  </a:lnTo>
                  <a:lnTo>
                    <a:pt x="72" y="216"/>
                  </a:lnTo>
                  <a:lnTo>
                    <a:pt x="72" y="215"/>
                  </a:lnTo>
                  <a:lnTo>
                    <a:pt x="76" y="215"/>
                  </a:lnTo>
                  <a:lnTo>
                    <a:pt x="76" y="213"/>
                  </a:lnTo>
                  <a:lnTo>
                    <a:pt x="77" y="213"/>
                  </a:lnTo>
                  <a:lnTo>
                    <a:pt x="77" y="210"/>
                  </a:lnTo>
                  <a:lnTo>
                    <a:pt x="81" y="210"/>
                  </a:lnTo>
                  <a:lnTo>
                    <a:pt x="81" y="208"/>
                  </a:lnTo>
                  <a:lnTo>
                    <a:pt x="84" y="208"/>
                  </a:lnTo>
                  <a:lnTo>
                    <a:pt x="84" y="207"/>
                  </a:lnTo>
                  <a:lnTo>
                    <a:pt x="85" y="207"/>
                  </a:lnTo>
                  <a:lnTo>
                    <a:pt x="85" y="205"/>
                  </a:lnTo>
                  <a:lnTo>
                    <a:pt x="85" y="205"/>
                  </a:lnTo>
                  <a:lnTo>
                    <a:pt x="85" y="203"/>
                  </a:lnTo>
                  <a:lnTo>
                    <a:pt x="86" y="203"/>
                  </a:lnTo>
                  <a:lnTo>
                    <a:pt x="86" y="202"/>
                  </a:lnTo>
                  <a:lnTo>
                    <a:pt x="87" y="202"/>
                  </a:lnTo>
                  <a:lnTo>
                    <a:pt x="87" y="200"/>
                  </a:lnTo>
                  <a:lnTo>
                    <a:pt x="89" y="200"/>
                  </a:lnTo>
                  <a:lnTo>
                    <a:pt x="89" y="199"/>
                  </a:lnTo>
                  <a:lnTo>
                    <a:pt x="94" y="199"/>
                  </a:lnTo>
                  <a:lnTo>
                    <a:pt x="94" y="197"/>
                  </a:lnTo>
                  <a:lnTo>
                    <a:pt x="94" y="197"/>
                  </a:lnTo>
                  <a:lnTo>
                    <a:pt x="94" y="197"/>
                  </a:lnTo>
                  <a:lnTo>
                    <a:pt x="98" y="197"/>
                  </a:lnTo>
                  <a:lnTo>
                    <a:pt x="98" y="195"/>
                  </a:lnTo>
                  <a:lnTo>
                    <a:pt x="103" y="195"/>
                  </a:lnTo>
                  <a:lnTo>
                    <a:pt x="103" y="194"/>
                  </a:lnTo>
                  <a:lnTo>
                    <a:pt x="104" y="194"/>
                  </a:lnTo>
                  <a:lnTo>
                    <a:pt x="104" y="190"/>
                  </a:lnTo>
                  <a:lnTo>
                    <a:pt x="105" y="190"/>
                  </a:lnTo>
                  <a:lnTo>
                    <a:pt x="105" y="189"/>
                  </a:lnTo>
                  <a:lnTo>
                    <a:pt x="106" y="189"/>
                  </a:lnTo>
                  <a:lnTo>
                    <a:pt x="106" y="187"/>
                  </a:lnTo>
                  <a:lnTo>
                    <a:pt x="107" y="187"/>
                  </a:lnTo>
                  <a:lnTo>
                    <a:pt x="107" y="187"/>
                  </a:lnTo>
                  <a:lnTo>
                    <a:pt x="108" y="187"/>
                  </a:lnTo>
                  <a:lnTo>
                    <a:pt x="108" y="186"/>
                  </a:lnTo>
                  <a:lnTo>
                    <a:pt x="108" y="186"/>
                  </a:lnTo>
                  <a:lnTo>
                    <a:pt x="108" y="184"/>
                  </a:lnTo>
                  <a:lnTo>
                    <a:pt x="114" y="184"/>
                  </a:lnTo>
                  <a:lnTo>
                    <a:pt x="114" y="184"/>
                  </a:lnTo>
                  <a:lnTo>
                    <a:pt x="119" y="184"/>
                  </a:lnTo>
                  <a:lnTo>
                    <a:pt x="119" y="182"/>
                  </a:lnTo>
                  <a:lnTo>
                    <a:pt x="121" y="182"/>
                  </a:lnTo>
                  <a:lnTo>
                    <a:pt x="121" y="182"/>
                  </a:lnTo>
                  <a:lnTo>
                    <a:pt x="124" y="182"/>
                  </a:lnTo>
                  <a:lnTo>
                    <a:pt x="124" y="181"/>
                  </a:lnTo>
                  <a:lnTo>
                    <a:pt x="126" y="181"/>
                  </a:lnTo>
                  <a:lnTo>
                    <a:pt x="126" y="177"/>
                  </a:lnTo>
                  <a:lnTo>
                    <a:pt x="126" y="177"/>
                  </a:lnTo>
                  <a:lnTo>
                    <a:pt x="126" y="176"/>
                  </a:lnTo>
                  <a:lnTo>
                    <a:pt x="127" y="176"/>
                  </a:lnTo>
                  <a:lnTo>
                    <a:pt x="127" y="176"/>
                  </a:lnTo>
                  <a:lnTo>
                    <a:pt x="129" y="176"/>
                  </a:lnTo>
                  <a:lnTo>
                    <a:pt x="129" y="174"/>
                  </a:lnTo>
                  <a:lnTo>
                    <a:pt x="130" y="174"/>
                  </a:lnTo>
                  <a:lnTo>
                    <a:pt x="130" y="174"/>
                  </a:lnTo>
                  <a:lnTo>
                    <a:pt x="135" y="174"/>
                  </a:lnTo>
                  <a:lnTo>
                    <a:pt x="135" y="174"/>
                  </a:lnTo>
                  <a:lnTo>
                    <a:pt x="137" y="174"/>
                  </a:lnTo>
                  <a:lnTo>
                    <a:pt x="137" y="172"/>
                  </a:lnTo>
                  <a:lnTo>
                    <a:pt x="144" y="172"/>
                  </a:lnTo>
                  <a:lnTo>
                    <a:pt x="144" y="171"/>
                  </a:lnTo>
                  <a:lnTo>
                    <a:pt x="145" y="171"/>
                  </a:lnTo>
                  <a:lnTo>
                    <a:pt x="145" y="169"/>
                  </a:lnTo>
                  <a:lnTo>
                    <a:pt x="153" y="169"/>
                  </a:lnTo>
                  <a:lnTo>
                    <a:pt x="153" y="167"/>
                  </a:lnTo>
                  <a:lnTo>
                    <a:pt x="156" y="167"/>
                  </a:lnTo>
                  <a:lnTo>
                    <a:pt x="156" y="166"/>
                  </a:lnTo>
                  <a:lnTo>
                    <a:pt x="160" y="166"/>
                  </a:lnTo>
                  <a:lnTo>
                    <a:pt x="160" y="164"/>
                  </a:lnTo>
                  <a:lnTo>
                    <a:pt x="162" y="164"/>
                  </a:lnTo>
                  <a:lnTo>
                    <a:pt x="162" y="162"/>
                  </a:lnTo>
                  <a:lnTo>
                    <a:pt x="163" y="162"/>
                  </a:lnTo>
                  <a:lnTo>
                    <a:pt x="163" y="161"/>
                  </a:lnTo>
                  <a:lnTo>
                    <a:pt x="167" y="161"/>
                  </a:lnTo>
                  <a:lnTo>
                    <a:pt x="167" y="159"/>
                  </a:lnTo>
                  <a:lnTo>
                    <a:pt x="178" y="159"/>
                  </a:lnTo>
                  <a:lnTo>
                    <a:pt x="178" y="157"/>
                  </a:lnTo>
                  <a:lnTo>
                    <a:pt x="180" y="157"/>
                  </a:lnTo>
                  <a:lnTo>
                    <a:pt x="180" y="156"/>
                  </a:lnTo>
                  <a:lnTo>
                    <a:pt x="188" y="156"/>
                  </a:lnTo>
                  <a:lnTo>
                    <a:pt x="188" y="156"/>
                  </a:lnTo>
                  <a:lnTo>
                    <a:pt x="190" y="156"/>
                  </a:lnTo>
                  <a:lnTo>
                    <a:pt x="190" y="156"/>
                  </a:lnTo>
                  <a:lnTo>
                    <a:pt x="191" y="156"/>
                  </a:lnTo>
                  <a:lnTo>
                    <a:pt x="191" y="154"/>
                  </a:lnTo>
                  <a:lnTo>
                    <a:pt x="192" y="154"/>
                  </a:lnTo>
                  <a:lnTo>
                    <a:pt x="192" y="152"/>
                  </a:lnTo>
                  <a:lnTo>
                    <a:pt x="205" y="152"/>
                  </a:lnTo>
                  <a:lnTo>
                    <a:pt x="205" y="149"/>
                  </a:lnTo>
                  <a:lnTo>
                    <a:pt x="207" y="149"/>
                  </a:lnTo>
                  <a:lnTo>
                    <a:pt x="207" y="147"/>
                  </a:lnTo>
                  <a:lnTo>
                    <a:pt x="216" y="147"/>
                  </a:lnTo>
                  <a:lnTo>
                    <a:pt x="216" y="146"/>
                  </a:lnTo>
                  <a:lnTo>
                    <a:pt x="219" y="146"/>
                  </a:lnTo>
                  <a:lnTo>
                    <a:pt x="219" y="144"/>
                  </a:lnTo>
                  <a:lnTo>
                    <a:pt x="223" y="144"/>
                  </a:lnTo>
                  <a:lnTo>
                    <a:pt x="223" y="142"/>
                  </a:lnTo>
                  <a:lnTo>
                    <a:pt x="228" y="142"/>
                  </a:lnTo>
                  <a:lnTo>
                    <a:pt x="228" y="142"/>
                  </a:lnTo>
                  <a:lnTo>
                    <a:pt x="229" y="142"/>
                  </a:lnTo>
                  <a:lnTo>
                    <a:pt x="229" y="141"/>
                  </a:lnTo>
                  <a:lnTo>
                    <a:pt x="235" y="141"/>
                  </a:lnTo>
                  <a:lnTo>
                    <a:pt x="235" y="141"/>
                  </a:lnTo>
                  <a:lnTo>
                    <a:pt x="239" y="141"/>
                  </a:lnTo>
                  <a:lnTo>
                    <a:pt x="239" y="139"/>
                  </a:lnTo>
                  <a:lnTo>
                    <a:pt x="241" y="139"/>
                  </a:lnTo>
                  <a:lnTo>
                    <a:pt x="241" y="137"/>
                  </a:lnTo>
                  <a:lnTo>
                    <a:pt x="242" y="137"/>
                  </a:lnTo>
                  <a:lnTo>
                    <a:pt x="242" y="137"/>
                  </a:lnTo>
                  <a:lnTo>
                    <a:pt x="242" y="137"/>
                  </a:lnTo>
                  <a:lnTo>
                    <a:pt x="242" y="137"/>
                  </a:lnTo>
                  <a:lnTo>
                    <a:pt x="256" y="137"/>
                  </a:lnTo>
                  <a:lnTo>
                    <a:pt x="256" y="136"/>
                  </a:lnTo>
                  <a:lnTo>
                    <a:pt x="259" y="136"/>
                  </a:lnTo>
                  <a:lnTo>
                    <a:pt x="259" y="132"/>
                  </a:lnTo>
                  <a:lnTo>
                    <a:pt x="260" y="132"/>
                  </a:lnTo>
                  <a:lnTo>
                    <a:pt x="260" y="130"/>
                  </a:lnTo>
                  <a:lnTo>
                    <a:pt x="263" y="130"/>
                  </a:lnTo>
                  <a:lnTo>
                    <a:pt x="263" y="129"/>
                  </a:lnTo>
                  <a:lnTo>
                    <a:pt x="269" y="129"/>
                  </a:lnTo>
                  <a:lnTo>
                    <a:pt x="269" y="125"/>
                  </a:lnTo>
                  <a:lnTo>
                    <a:pt x="270" y="125"/>
                  </a:lnTo>
                  <a:lnTo>
                    <a:pt x="270" y="124"/>
                  </a:lnTo>
                  <a:lnTo>
                    <a:pt x="276" y="124"/>
                  </a:lnTo>
                  <a:lnTo>
                    <a:pt x="276" y="122"/>
                  </a:lnTo>
                  <a:lnTo>
                    <a:pt x="278" y="122"/>
                  </a:lnTo>
                  <a:lnTo>
                    <a:pt x="278" y="120"/>
                  </a:lnTo>
                  <a:lnTo>
                    <a:pt x="279" y="120"/>
                  </a:lnTo>
                  <a:lnTo>
                    <a:pt x="279" y="118"/>
                  </a:lnTo>
                  <a:lnTo>
                    <a:pt x="284" y="118"/>
                  </a:lnTo>
                  <a:lnTo>
                    <a:pt x="284" y="117"/>
                  </a:lnTo>
                  <a:lnTo>
                    <a:pt x="284" y="117"/>
                  </a:lnTo>
                  <a:lnTo>
                    <a:pt x="284" y="115"/>
                  </a:lnTo>
                  <a:lnTo>
                    <a:pt x="286" y="115"/>
                  </a:lnTo>
                  <a:lnTo>
                    <a:pt x="286" y="113"/>
                  </a:lnTo>
                  <a:lnTo>
                    <a:pt x="288" y="113"/>
                  </a:lnTo>
                  <a:lnTo>
                    <a:pt x="288" y="112"/>
                  </a:lnTo>
                  <a:lnTo>
                    <a:pt x="294" y="112"/>
                  </a:lnTo>
                  <a:lnTo>
                    <a:pt x="294" y="110"/>
                  </a:lnTo>
                  <a:lnTo>
                    <a:pt x="294" y="110"/>
                  </a:lnTo>
                  <a:lnTo>
                    <a:pt x="294" y="110"/>
                  </a:lnTo>
                  <a:lnTo>
                    <a:pt x="297" y="110"/>
                  </a:lnTo>
                  <a:lnTo>
                    <a:pt x="297" y="108"/>
                  </a:lnTo>
                  <a:lnTo>
                    <a:pt x="299" y="108"/>
                  </a:lnTo>
                  <a:lnTo>
                    <a:pt x="299" y="106"/>
                  </a:lnTo>
                  <a:lnTo>
                    <a:pt x="301" y="106"/>
                  </a:lnTo>
                  <a:lnTo>
                    <a:pt x="301" y="105"/>
                  </a:lnTo>
                  <a:lnTo>
                    <a:pt x="306" y="105"/>
                  </a:lnTo>
                  <a:lnTo>
                    <a:pt x="306" y="103"/>
                  </a:lnTo>
                  <a:lnTo>
                    <a:pt x="307" y="103"/>
                  </a:lnTo>
                  <a:lnTo>
                    <a:pt x="307" y="101"/>
                  </a:lnTo>
                  <a:lnTo>
                    <a:pt x="307" y="101"/>
                  </a:lnTo>
                  <a:lnTo>
                    <a:pt x="307" y="100"/>
                  </a:lnTo>
                  <a:lnTo>
                    <a:pt x="309" y="100"/>
                  </a:lnTo>
                  <a:lnTo>
                    <a:pt x="309" y="98"/>
                  </a:lnTo>
                  <a:lnTo>
                    <a:pt x="310" y="98"/>
                  </a:lnTo>
                  <a:lnTo>
                    <a:pt x="310" y="96"/>
                  </a:lnTo>
                  <a:lnTo>
                    <a:pt x="312" y="96"/>
                  </a:lnTo>
                  <a:lnTo>
                    <a:pt x="312" y="94"/>
                  </a:lnTo>
                  <a:lnTo>
                    <a:pt x="323" y="94"/>
                  </a:lnTo>
                  <a:lnTo>
                    <a:pt x="323" y="93"/>
                  </a:lnTo>
                  <a:lnTo>
                    <a:pt x="327" y="93"/>
                  </a:lnTo>
                  <a:lnTo>
                    <a:pt x="327" y="91"/>
                  </a:lnTo>
                  <a:lnTo>
                    <a:pt x="332" y="91"/>
                  </a:lnTo>
                  <a:lnTo>
                    <a:pt x="332" y="89"/>
                  </a:lnTo>
                  <a:lnTo>
                    <a:pt x="333" y="89"/>
                  </a:lnTo>
                  <a:lnTo>
                    <a:pt x="333" y="87"/>
                  </a:lnTo>
                  <a:lnTo>
                    <a:pt x="334" y="87"/>
                  </a:lnTo>
                  <a:lnTo>
                    <a:pt x="334" y="86"/>
                  </a:lnTo>
                  <a:lnTo>
                    <a:pt x="337" y="86"/>
                  </a:lnTo>
                  <a:lnTo>
                    <a:pt x="337" y="84"/>
                  </a:lnTo>
                  <a:lnTo>
                    <a:pt x="338" y="84"/>
                  </a:lnTo>
                  <a:lnTo>
                    <a:pt x="338" y="82"/>
                  </a:lnTo>
                  <a:lnTo>
                    <a:pt x="345" y="82"/>
                  </a:lnTo>
                  <a:lnTo>
                    <a:pt x="345" y="81"/>
                  </a:lnTo>
                  <a:lnTo>
                    <a:pt x="348" y="81"/>
                  </a:lnTo>
                  <a:lnTo>
                    <a:pt x="348" y="79"/>
                  </a:lnTo>
                  <a:lnTo>
                    <a:pt x="355" y="79"/>
                  </a:lnTo>
                  <a:lnTo>
                    <a:pt x="355" y="79"/>
                  </a:lnTo>
                  <a:lnTo>
                    <a:pt x="355" y="79"/>
                  </a:lnTo>
                  <a:lnTo>
                    <a:pt x="355" y="79"/>
                  </a:lnTo>
                  <a:lnTo>
                    <a:pt x="358" y="79"/>
                  </a:lnTo>
                  <a:lnTo>
                    <a:pt x="358" y="77"/>
                  </a:lnTo>
                  <a:lnTo>
                    <a:pt x="373" y="77"/>
                  </a:lnTo>
                  <a:lnTo>
                    <a:pt x="373" y="75"/>
                  </a:lnTo>
                  <a:lnTo>
                    <a:pt x="373" y="75"/>
                  </a:lnTo>
                  <a:lnTo>
                    <a:pt x="373" y="74"/>
                  </a:lnTo>
                  <a:lnTo>
                    <a:pt x="375" y="74"/>
                  </a:lnTo>
                  <a:lnTo>
                    <a:pt x="375" y="72"/>
                  </a:lnTo>
                  <a:lnTo>
                    <a:pt x="384" y="72"/>
                  </a:lnTo>
                  <a:lnTo>
                    <a:pt x="384" y="68"/>
                  </a:lnTo>
                  <a:lnTo>
                    <a:pt x="384" y="68"/>
                  </a:lnTo>
                  <a:lnTo>
                    <a:pt x="384" y="67"/>
                  </a:lnTo>
                  <a:lnTo>
                    <a:pt x="386" y="67"/>
                  </a:lnTo>
                  <a:lnTo>
                    <a:pt x="386" y="67"/>
                  </a:lnTo>
                  <a:lnTo>
                    <a:pt x="386" y="67"/>
                  </a:lnTo>
                  <a:lnTo>
                    <a:pt x="386" y="65"/>
                  </a:lnTo>
                  <a:lnTo>
                    <a:pt x="395" y="65"/>
                  </a:lnTo>
                  <a:lnTo>
                    <a:pt x="395" y="63"/>
                  </a:lnTo>
                  <a:lnTo>
                    <a:pt x="398" y="63"/>
                  </a:lnTo>
                  <a:lnTo>
                    <a:pt x="398" y="61"/>
                  </a:lnTo>
                  <a:lnTo>
                    <a:pt x="398" y="61"/>
                  </a:lnTo>
                  <a:lnTo>
                    <a:pt x="398" y="60"/>
                  </a:lnTo>
                  <a:lnTo>
                    <a:pt x="406" y="60"/>
                  </a:lnTo>
                  <a:lnTo>
                    <a:pt x="406" y="60"/>
                  </a:lnTo>
                  <a:lnTo>
                    <a:pt x="407" y="60"/>
                  </a:lnTo>
                  <a:lnTo>
                    <a:pt x="407" y="58"/>
                  </a:lnTo>
                  <a:lnTo>
                    <a:pt x="409" y="58"/>
                  </a:lnTo>
                  <a:lnTo>
                    <a:pt x="409" y="56"/>
                  </a:lnTo>
                  <a:lnTo>
                    <a:pt x="414" y="56"/>
                  </a:lnTo>
                  <a:lnTo>
                    <a:pt x="414" y="54"/>
                  </a:lnTo>
                  <a:lnTo>
                    <a:pt x="415" y="54"/>
                  </a:lnTo>
                  <a:lnTo>
                    <a:pt x="415" y="54"/>
                  </a:lnTo>
                  <a:lnTo>
                    <a:pt x="421" y="54"/>
                  </a:lnTo>
                  <a:lnTo>
                    <a:pt x="421" y="53"/>
                  </a:lnTo>
                  <a:lnTo>
                    <a:pt x="425" y="53"/>
                  </a:lnTo>
                  <a:lnTo>
                    <a:pt x="425" y="51"/>
                  </a:lnTo>
                  <a:lnTo>
                    <a:pt x="427" y="51"/>
                  </a:lnTo>
                  <a:lnTo>
                    <a:pt x="427" y="49"/>
                  </a:lnTo>
                  <a:lnTo>
                    <a:pt x="435" y="49"/>
                  </a:lnTo>
                  <a:lnTo>
                    <a:pt x="435" y="47"/>
                  </a:lnTo>
                  <a:lnTo>
                    <a:pt x="437" y="47"/>
                  </a:lnTo>
                  <a:lnTo>
                    <a:pt x="437" y="45"/>
                  </a:lnTo>
                  <a:lnTo>
                    <a:pt x="449" y="45"/>
                  </a:lnTo>
                  <a:lnTo>
                    <a:pt x="449" y="44"/>
                  </a:lnTo>
                  <a:lnTo>
                    <a:pt x="456" y="44"/>
                  </a:lnTo>
                  <a:lnTo>
                    <a:pt x="456" y="42"/>
                  </a:lnTo>
                  <a:lnTo>
                    <a:pt x="457" y="42"/>
                  </a:lnTo>
                  <a:lnTo>
                    <a:pt x="457" y="42"/>
                  </a:lnTo>
                  <a:lnTo>
                    <a:pt x="463" y="42"/>
                  </a:lnTo>
                  <a:lnTo>
                    <a:pt x="463" y="42"/>
                  </a:lnTo>
                  <a:lnTo>
                    <a:pt x="464" y="42"/>
                  </a:lnTo>
                  <a:lnTo>
                    <a:pt x="464" y="40"/>
                  </a:lnTo>
                  <a:lnTo>
                    <a:pt x="468" y="40"/>
                  </a:lnTo>
                  <a:lnTo>
                    <a:pt x="468" y="38"/>
                  </a:lnTo>
                  <a:lnTo>
                    <a:pt x="473" y="38"/>
                  </a:lnTo>
                  <a:lnTo>
                    <a:pt x="473" y="38"/>
                  </a:lnTo>
                  <a:lnTo>
                    <a:pt x="476" y="38"/>
                  </a:lnTo>
                  <a:lnTo>
                    <a:pt x="476" y="36"/>
                  </a:lnTo>
                  <a:lnTo>
                    <a:pt x="477" y="36"/>
                  </a:lnTo>
                  <a:lnTo>
                    <a:pt x="477" y="36"/>
                  </a:lnTo>
                  <a:lnTo>
                    <a:pt x="477" y="36"/>
                  </a:lnTo>
                  <a:lnTo>
                    <a:pt x="477" y="36"/>
                  </a:lnTo>
                  <a:lnTo>
                    <a:pt x="484" y="36"/>
                  </a:lnTo>
                  <a:lnTo>
                    <a:pt x="484" y="35"/>
                  </a:lnTo>
                  <a:lnTo>
                    <a:pt x="492" y="35"/>
                  </a:lnTo>
                  <a:lnTo>
                    <a:pt x="492" y="33"/>
                  </a:lnTo>
                  <a:lnTo>
                    <a:pt x="501" y="33"/>
                  </a:lnTo>
                  <a:lnTo>
                    <a:pt x="501" y="33"/>
                  </a:lnTo>
                  <a:lnTo>
                    <a:pt x="505" y="33"/>
                  </a:lnTo>
                  <a:lnTo>
                    <a:pt x="505" y="31"/>
                  </a:lnTo>
                  <a:lnTo>
                    <a:pt x="509" y="31"/>
                  </a:lnTo>
                  <a:lnTo>
                    <a:pt x="509" y="29"/>
                  </a:lnTo>
                  <a:lnTo>
                    <a:pt x="511" y="29"/>
                  </a:lnTo>
                  <a:lnTo>
                    <a:pt x="511" y="27"/>
                  </a:lnTo>
                  <a:lnTo>
                    <a:pt x="512" y="27"/>
                  </a:lnTo>
                  <a:lnTo>
                    <a:pt x="512" y="25"/>
                  </a:lnTo>
                  <a:lnTo>
                    <a:pt x="518" y="25"/>
                  </a:lnTo>
                  <a:lnTo>
                    <a:pt x="518" y="24"/>
                  </a:lnTo>
                  <a:lnTo>
                    <a:pt x="519" y="24"/>
                  </a:lnTo>
                  <a:lnTo>
                    <a:pt x="519" y="22"/>
                  </a:lnTo>
                  <a:lnTo>
                    <a:pt x="524" y="22"/>
                  </a:lnTo>
                  <a:lnTo>
                    <a:pt x="524" y="20"/>
                  </a:lnTo>
                  <a:lnTo>
                    <a:pt x="526" y="20"/>
                  </a:lnTo>
                  <a:lnTo>
                    <a:pt x="526" y="16"/>
                  </a:lnTo>
                  <a:lnTo>
                    <a:pt x="532" y="16"/>
                  </a:lnTo>
                  <a:lnTo>
                    <a:pt x="532" y="14"/>
                  </a:lnTo>
                  <a:lnTo>
                    <a:pt x="533" y="14"/>
                  </a:lnTo>
                  <a:lnTo>
                    <a:pt x="533" y="12"/>
                  </a:lnTo>
                  <a:lnTo>
                    <a:pt x="535" y="12"/>
                  </a:lnTo>
                  <a:lnTo>
                    <a:pt x="535" y="10"/>
                  </a:lnTo>
                  <a:lnTo>
                    <a:pt x="540" y="10"/>
                  </a:lnTo>
                  <a:lnTo>
                    <a:pt x="540" y="10"/>
                  </a:lnTo>
                  <a:lnTo>
                    <a:pt x="543" y="10"/>
                  </a:lnTo>
                  <a:lnTo>
                    <a:pt x="543" y="9"/>
                  </a:lnTo>
                  <a:lnTo>
                    <a:pt x="555" y="9"/>
                  </a:lnTo>
                  <a:lnTo>
                    <a:pt x="555" y="9"/>
                  </a:lnTo>
                  <a:lnTo>
                    <a:pt x="559" y="9"/>
                  </a:lnTo>
                  <a:lnTo>
                    <a:pt x="559" y="5"/>
                  </a:lnTo>
                  <a:lnTo>
                    <a:pt x="560" y="5"/>
                  </a:lnTo>
                  <a:lnTo>
                    <a:pt x="560" y="5"/>
                  </a:lnTo>
                  <a:lnTo>
                    <a:pt x="562" y="5"/>
                  </a:lnTo>
                  <a:lnTo>
                    <a:pt x="562" y="5"/>
                  </a:lnTo>
                  <a:lnTo>
                    <a:pt x="563" y="5"/>
                  </a:lnTo>
                  <a:lnTo>
                    <a:pt x="563" y="5"/>
                  </a:lnTo>
                  <a:lnTo>
                    <a:pt x="563" y="5"/>
                  </a:lnTo>
                  <a:lnTo>
                    <a:pt x="563" y="5"/>
                  </a:lnTo>
                  <a:lnTo>
                    <a:pt x="563" y="5"/>
                  </a:lnTo>
                  <a:lnTo>
                    <a:pt x="563" y="5"/>
                  </a:lnTo>
                  <a:lnTo>
                    <a:pt x="564" y="5"/>
                  </a:lnTo>
                  <a:lnTo>
                    <a:pt x="564" y="5"/>
                  </a:lnTo>
                  <a:lnTo>
                    <a:pt x="565" y="5"/>
                  </a:lnTo>
                  <a:lnTo>
                    <a:pt x="565" y="5"/>
                  </a:lnTo>
                  <a:lnTo>
                    <a:pt x="565" y="5"/>
                  </a:lnTo>
                  <a:lnTo>
                    <a:pt x="565" y="5"/>
                  </a:lnTo>
                  <a:lnTo>
                    <a:pt x="566" y="5"/>
                  </a:lnTo>
                  <a:lnTo>
                    <a:pt x="566" y="5"/>
                  </a:lnTo>
                  <a:lnTo>
                    <a:pt x="567" y="5"/>
                  </a:lnTo>
                  <a:lnTo>
                    <a:pt x="567" y="5"/>
                  </a:lnTo>
                  <a:lnTo>
                    <a:pt x="567" y="5"/>
                  </a:lnTo>
                  <a:lnTo>
                    <a:pt x="567" y="5"/>
                  </a:lnTo>
                  <a:lnTo>
                    <a:pt x="567" y="5"/>
                  </a:lnTo>
                  <a:lnTo>
                    <a:pt x="567" y="5"/>
                  </a:lnTo>
                  <a:lnTo>
                    <a:pt x="569" y="5"/>
                  </a:lnTo>
                  <a:lnTo>
                    <a:pt x="569" y="3"/>
                  </a:lnTo>
                  <a:lnTo>
                    <a:pt x="569" y="3"/>
                  </a:lnTo>
                  <a:lnTo>
                    <a:pt x="569" y="3"/>
                  </a:lnTo>
                  <a:lnTo>
                    <a:pt x="569" y="3"/>
                  </a:lnTo>
                  <a:lnTo>
                    <a:pt x="569" y="3"/>
                  </a:lnTo>
                  <a:lnTo>
                    <a:pt x="570" y="3"/>
                  </a:lnTo>
                  <a:lnTo>
                    <a:pt x="570" y="3"/>
                  </a:lnTo>
                  <a:lnTo>
                    <a:pt x="570" y="3"/>
                  </a:lnTo>
                  <a:lnTo>
                    <a:pt x="570" y="3"/>
                  </a:lnTo>
                  <a:lnTo>
                    <a:pt x="570" y="3"/>
                  </a:lnTo>
                  <a:lnTo>
                    <a:pt x="570" y="3"/>
                  </a:lnTo>
                  <a:lnTo>
                    <a:pt x="571" y="3"/>
                  </a:lnTo>
                  <a:lnTo>
                    <a:pt x="571" y="3"/>
                  </a:lnTo>
                  <a:lnTo>
                    <a:pt x="571" y="3"/>
                  </a:lnTo>
                  <a:lnTo>
                    <a:pt x="571" y="3"/>
                  </a:lnTo>
                  <a:lnTo>
                    <a:pt x="571" y="3"/>
                  </a:lnTo>
                  <a:lnTo>
                    <a:pt x="571" y="3"/>
                  </a:lnTo>
                  <a:lnTo>
                    <a:pt x="572" y="3"/>
                  </a:lnTo>
                  <a:lnTo>
                    <a:pt x="572" y="3"/>
                  </a:lnTo>
                  <a:lnTo>
                    <a:pt x="572" y="3"/>
                  </a:lnTo>
                  <a:lnTo>
                    <a:pt x="572" y="3"/>
                  </a:lnTo>
                  <a:lnTo>
                    <a:pt x="572" y="3"/>
                  </a:lnTo>
                  <a:lnTo>
                    <a:pt x="572" y="3"/>
                  </a:lnTo>
                  <a:lnTo>
                    <a:pt x="573" y="3"/>
                  </a:lnTo>
                  <a:lnTo>
                    <a:pt x="573" y="3"/>
                  </a:lnTo>
                  <a:lnTo>
                    <a:pt x="573" y="3"/>
                  </a:lnTo>
                  <a:lnTo>
                    <a:pt x="573" y="3"/>
                  </a:lnTo>
                  <a:lnTo>
                    <a:pt x="573" y="3"/>
                  </a:lnTo>
                  <a:lnTo>
                    <a:pt x="573" y="0"/>
                  </a:lnTo>
                  <a:lnTo>
                    <a:pt x="574" y="0"/>
                  </a:lnTo>
                  <a:lnTo>
                    <a:pt x="574" y="0"/>
                  </a:lnTo>
                  <a:lnTo>
                    <a:pt x="574" y="0"/>
                  </a:lnTo>
                </a:path>
              </a:pathLst>
            </a:custGeom>
            <a:noFill/>
            <a:ln w="28575">
              <a:solidFill>
                <a:srgbClr val="00F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55">
              <a:extLst>
                <a:ext uri="{FF2B5EF4-FFF2-40B4-BE49-F238E27FC236}">
                  <a16:creationId xmlns:a16="http://schemas.microsoft.com/office/drawing/2014/main" id="{D4EBFCCF-45C3-D5C8-62C8-1DDCCE4987E5}"/>
                </a:ext>
              </a:extLst>
            </p:cNvPr>
            <p:cNvSpPr>
              <a:spLocks/>
            </p:cNvSpPr>
            <p:nvPr/>
          </p:nvSpPr>
          <p:spPr bwMode="auto">
            <a:xfrm>
              <a:off x="1865081" y="1141609"/>
              <a:ext cx="4854575" cy="2698750"/>
            </a:xfrm>
            <a:custGeom>
              <a:avLst/>
              <a:gdLst>
                <a:gd name="T0" fmla="*/ 4 w 574"/>
                <a:gd name="T1" fmla="*/ 317 h 319"/>
                <a:gd name="T2" fmla="*/ 12 w 574"/>
                <a:gd name="T3" fmla="*/ 311 h 319"/>
                <a:gd name="T4" fmla="*/ 18 w 574"/>
                <a:gd name="T5" fmla="*/ 304 h 319"/>
                <a:gd name="T6" fmla="*/ 25 w 574"/>
                <a:gd name="T7" fmla="*/ 299 h 319"/>
                <a:gd name="T8" fmla="*/ 31 w 574"/>
                <a:gd name="T9" fmla="*/ 291 h 319"/>
                <a:gd name="T10" fmla="*/ 36 w 574"/>
                <a:gd name="T11" fmla="*/ 286 h 319"/>
                <a:gd name="T12" fmla="*/ 45 w 574"/>
                <a:gd name="T13" fmla="*/ 280 h 319"/>
                <a:gd name="T14" fmla="*/ 51 w 574"/>
                <a:gd name="T15" fmla="*/ 275 h 319"/>
                <a:gd name="T16" fmla="*/ 56 w 574"/>
                <a:gd name="T17" fmla="*/ 266 h 319"/>
                <a:gd name="T18" fmla="*/ 59 w 574"/>
                <a:gd name="T19" fmla="*/ 263 h 319"/>
                <a:gd name="T20" fmla="*/ 62 w 574"/>
                <a:gd name="T21" fmla="*/ 258 h 319"/>
                <a:gd name="T22" fmla="*/ 70 w 574"/>
                <a:gd name="T23" fmla="*/ 253 h 319"/>
                <a:gd name="T24" fmla="*/ 77 w 574"/>
                <a:gd name="T25" fmla="*/ 245 h 319"/>
                <a:gd name="T26" fmla="*/ 84 w 574"/>
                <a:gd name="T27" fmla="*/ 240 h 319"/>
                <a:gd name="T28" fmla="*/ 87 w 574"/>
                <a:gd name="T29" fmla="*/ 232 h 319"/>
                <a:gd name="T30" fmla="*/ 92 w 574"/>
                <a:gd name="T31" fmla="*/ 227 h 319"/>
                <a:gd name="T32" fmla="*/ 96 w 574"/>
                <a:gd name="T33" fmla="*/ 221 h 319"/>
                <a:gd name="T34" fmla="*/ 104 w 574"/>
                <a:gd name="T35" fmla="*/ 214 h 319"/>
                <a:gd name="T36" fmla="*/ 114 w 574"/>
                <a:gd name="T37" fmla="*/ 208 h 319"/>
                <a:gd name="T38" fmla="*/ 118 w 574"/>
                <a:gd name="T39" fmla="*/ 206 h 319"/>
                <a:gd name="T40" fmla="*/ 124 w 574"/>
                <a:gd name="T41" fmla="*/ 201 h 319"/>
                <a:gd name="T42" fmla="*/ 127 w 574"/>
                <a:gd name="T43" fmla="*/ 198 h 319"/>
                <a:gd name="T44" fmla="*/ 134 w 574"/>
                <a:gd name="T45" fmla="*/ 189 h 319"/>
                <a:gd name="T46" fmla="*/ 140 w 574"/>
                <a:gd name="T47" fmla="*/ 183 h 319"/>
                <a:gd name="T48" fmla="*/ 146 w 574"/>
                <a:gd name="T49" fmla="*/ 177 h 319"/>
                <a:gd name="T50" fmla="*/ 152 w 574"/>
                <a:gd name="T51" fmla="*/ 171 h 319"/>
                <a:gd name="T52" fmla="*/ 162 w 574"/>
                <a:gd name="T53" fmla="*/ 164 h 319"/>
                <a:gd name="T54" fmla="*/ 172 w 574"/>
                <a:gd name="T55" fmla="*/ 159 h 319"/>
                <a:gd name="T56" fmla="*/ 179 w 574"/>
                <a:gd name="T57" fmla="*/ 153 h 319"/>
                <a:gd name="T58" fmla="*/ 193 w 574"/>
                <a:gd name="T59" fmla="*/ 146 h 319"/>
                <a:gd name="T60" fmla="*/ 200 w 574"/>
                <a:gd name="T61" fmla="*/ 139 h 319"/>
                <a:gd name="T62" fmla="*/ 208 w 574"/>
                <a:gd name="T63" fmla="*/ 136 h 319"/>
                <a:gd name="T64" fmla="*/ 216 w 574"/>
                <a:gd name="T65" fmla="*/ 130 h 319"/>
                <a:gd name="T66" fmla="*/ 223 w 574"/>
                <a:gd name="T67" fmla="*/ 123 h 319"/>
                <a:gd name="T68" fmla="*/ 228 w 574"/>
                <a:gd name="T69" fmla="*/ 117 h 319"/>
                <a:gd name="T70" fmla="*/ 229 w 574"/>
                <a:gd name="T71" fmla="*/ 114 h 319"/>
                <a:gd name="T72" fmla="*/ 232 w 574"/>
                <a:gd name="T73" fmla="*/ 114 h 319"/>
                <a:gd name="T74" fmla="*/ 233 w 574"/>
                <a:gd name="T75" fmla="*/ 112 h 319"/>
                <a:gd name="T76" fmla="*/ 235 w 574"/>
                <a:gd name="T77" fmla="*/ 110 h 319"/>
                <a:gd name="T78" fmla="*/ 237 w 574"/>
                <a:gd name="T79" fmla="*/ 110 h 319"/>
                <a:gd name="T80" fmla="*/ 241 w 574"/>
                <a:gd name="T81" fmla="*/ 108 h 319"/>
                <a:gd name="T82" fmla="*/ 245 w 574"/>
                <a:gd name="T83" fmla="*/ 103 h 319"/>
                <a:gd name="T84" fmla="*/ 250 w 574"/>
                <a:gd name="T85" fmla="*/ 101 h 319"/>
                <a:gd name="T86" fmla="*/ 253 w 574"/>
                <a:gd name="T87" fmla="*/ 101 h 319"/>
                <a:gd name="T88" fmla="*/ 254 w 574"/>
                <a:gd name="T89" fmla="*/ 96 h 319"/>
                <a:gd name="T90" fmla="*/ 262 w 574"/>
                <a:gd name="T91" fmla="*/ 96 h 319"/>
                <a:gd name="T92" fmla="*/ 267 w 574"/>
                <a:gd name="T93" fmla="*/ 88 h 319"/>
                <a:gd name="T94" fmla="*/ 277 w 574"/>
                <a:gd name="T95" fmla="*/ 86 h 319"/>
                <a:gd name="T96" fmla="*/ 284 w 574"/>
                <a:gd name="T97" fmla="*/ 78 h 319"/>
                <a:gd name="T98" fmla="*/ 293 w 574"/>
                <a:gd name="T99" fmla="*/ 72 h 319"/>
                <a:gd name="T100" fmla="*/ 301 w 574"/>
                <a:gd name="T101" fmla="*/ 72 h 319"/>
                <a:gd name="T102" fmla="*/ 315 w 574"/>
                <a:gd name="T103" fmla="*/ 63 h 319"/>
                <a:gd name="T104" fmla="*/ 339 w 574"/>
                <a:gd name="T105" fmla="*/ 54 h 319"/>
                <a:gd name="T106" fmla="*/ 355 w 574"/>
                <a:gd name="T107" fmla="*/ 48 h 319"/>
                <a:gd name="T108" fmla="*/ 369 w 574"/>
                <a:gd name="T109" fmla="*/ 44 h 319"/>
                <a:gd name="T110" fmla="*/ 424 w 574"/>
                <a:gd name="T111" fmla="*/ 27 h 319"/>
                <a:gd name="T112" fmla="*/ 475 w 574"/>
                <a:gd name="T113" fmla="*/ 20 h 319"/>
                <a:gd name="T114" fmla="*/ 487 w 574"/>
                <a:gd name="T115" fmla="*/ 16 h 319"/>
                <a:gd name="T116" fmla="*/ 540 w 574"/>
                <a:gd name="T117" fmla="*/ 4 h 319"/>
                <a:gd name="T118" fmla="*/ 574 w 574"/>
                <a:gd name="T119"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4" h="319">
                  <a:moveTo>
                    <a:pt x="0" y="319"/>
                  </a:moveTo>
                  <a:lnTo>
                    <a:pt x="0" y="319"/>
                  </a:lnTo>
                  <a:lnTo>
                    <a:pt x="0" y="319"/>
                  </a:lnTo>
                  <a:lnTo>
                    <a:pt x="1" y="319"/>
                  </a:lnTo>
                  <a:lnTo>
                    <a:pt x="1" y="319"/>
                  </a:lnTo>
                  <a:lnTo>
                    <a:pt x="3" y="319"/>
                  </a:lnTo>
                  <a:lnTo>
                    <a:pt x="3" y="319"/>
                  </a:lnTo>
                  <a:lnTo>
                    <a:pt x="4" y="319"/>
                  </a:lnTo>
                  <a:lnTo>
                    <a:pt x="4" y="317"/>
                  </a:lnTo>
                  <a:lnTo>
                    <a:pt x="8" y="317"/>
                  </a:lnTo>
                  <a:lnTo>
                    <a:pt x="8" y="316"/>
                  </a:lnTo>
                  <a:lnTo>
                    <a:pt x="9" y="316"/>
                  </a:lnTo>
                  <a:lnTo>
                    <a:pt x="9" y="314"/>
                  </a:lnTo>
                  <a:lnTo>
                    <a:pt x="10" y="314"/>
                  </a:lnTo>
                  <a:lnTo>
                    <a:pt x="10" y="313"/>
                  </a:lnTo>
                  <a:lnTo>
                    <a:pt x="12" y="313"/>
                  </a:lnTo>
                  <a:lnTo>
                    <a:pt x="12" y="311"/>
                  </a:lnTo>
                  <a:lnTo>
                    <a:pt x="12" y="311"/>
                  </a:lnTo>
                  <a:lnTo>
                    <a:pt x="12" y="310"/>
                  </a:lnTo>
                  <a:lnTo>
                    <a:pt x="14" y="310"/>
                  </a:lnTo>
                  <a:lnTo>
                    <a:pt x="14" y="308"/>
                  </a:lnTo>
                  <a:lnTo>
                    <a:pt x="17" y="308"/>
                  </a:lnTo>
                  <a:lnTo>
                    <a:pt x="17" y="307"/>
                  </a:lnTo>
                  <a:lnTo>
                    <a:pt x="17" y="307"/>
                  </a:lnTo>
                  <a:lnTo>
                    <a:pt x="17" y="305"/>
                  </a:lnTo>
                  <a:lnTo>
                    <a:pt x="18" y="305"/>
                  </a:lnTo>
                  <a:lnTo>
                    <a:pt x="18" y="304"/>
                  </a:lnTo>
                  <a:lnTo>
                    <a:pt x="20" y="304"/>
                  </a:lnTo>
                  <a:lnTo>
                    <a:pt x="20" y="304"/>
                  </a:lnTo>
                  <a:lnTo>
                    <a:pt x="21" y="304"/>
                  </a:lnTo>
                  <a:lnTo>
                    <a:pt x="21" y="302"/>
                  </a:lnTo>
                  <a:lnTo>
                    <a:pt x="23" y="302"/>
                  </a:lnTo>
                  <a:lnTo>
                    <a:pt x="23" y="300"/>
                  </a:lnTo>
                  <a:lnTo>
                    <a:pt x="24" y="300"/>
                  </a:lnTo>
                  <a:lnTo>
                    <a:pt x="24" y="299"/>
                  </a:lnTo>
                  <a:lnTo>
                    <a:pt x="25" y="299"/>
                  </a:lnTo>
                  <a:lnTo>
                    <a:pt x="25" y="297"/>
                  </a:lnTo>
                  <a:lnTo>
                    <a:pt x="26" y="297"/>
                  </a:lnTo>
                  <a:lnTo>
                    <a:pt x="26" y="296"/>
                  </a:lnTo>
                  <a:lnTo>
                    <a:pt x="29" y="296"/>
                  </a:lnTo>
                  <a:lnTo>
                    <a:pt x="29" y="294"/>
                  </a:lnTo>
                  <a:lnTo>
                    <a:pt x="30" y="294"/>
                  </a:lnTo>
                  <a:lnTo>
                    <a:pt x="30" y="293"/>
                  </a:lnTo>
                  <a:lnTo>
                    <a:pt x="31" y="293"/>
                  </a:lnTo>
                  <a:lnTo>
                    <a:pt x="31" y="291"/>
                  </a:lnTo>
                  <a:lnTo>
                    <a:pt x="32" y="291"/>
                  </a:lnTo>
                  <a:lnTo>
                    <a:pt x="32" y="289"/>
                  </a:lnTo>
                  <a:lnTo>
                    <a:pt x="34" y="289"/>
                  </a:lnTo>
                  <a:lnTo>
                    <a:pt x="34" y="288"/>
                  </a:lnTo>
                  <a:lnTo>
                    <a:pt x="35" y="288"/>
                  </a:lnTo>
                  <a:lnTo>
                    <a:pt x="35" y="286"/>
                  </a:lnTo>
                  <a:lnTo>
                    <a:pt x="35" y="286"/>
                  </a:lnTo>
                  <a:lnTo>
                    <a:pt x="35" y="286"/>
                  </a:lnTo>
                  <a:lnTo>
                    <a:pt x="36" y="286"/>
                  </a:lnTo>
                  <a:lnTo>
                    <a:pt x="36" y="285"/>
                  </a:lnTo>
                  <a:lnTo>
                    <a:pt x="38" y="285"/>
                  </a:lnTo>
                  <a:lnTo>
                    <a:pt x="38" y="283"/>
                  </a:lnTo>
                  <a:lnTo>
                    <a:pt x="43" y="283"/>
                  </a:lnTo>
                  <a:lnTo>
                    <a:pt x="43" y="282"/>
                  </a:lnTo>
                  <a:lnTo>
                    <a:pt x="44" y="282"/>
                  </a:lnTo>
                  <a:lnTo>
                    <a:pt x="44" y="282"/>
                  </a:lnTo>
                  <a:lnTo>
                    <a:pt x="45" y="282"/>
                  </a:lnTo>
                  <a:lnTo>
                    <a:pt x="45" y="280"/>
                  </a:lnTo>
                  <a:lnTo>
                    <a:pt x="46" y="280"/>
                  </a:lnTo>
                  <a:lnTo>
                    <a:pt x="46" y="280"/>
                  </a:lnTo>
                  <a:lnTo>
                    <a:pt x="46" y="280"/>
                  </a:lnTo>
                  <a:lnTo>
                    <a:pt x="46" y="279"/>
                  </a:lnTo>
                  <a:lnTo>
                    <a:pt x="47" y="279"/>
                  </a:lnTo>
                  <a:lnTo>
                    <a:pt x="47" y="277"/>
                  </a:lnTo>
                  <a:lnTo>
                    <a:pt x="49" y="277"/>
                  </a:lnTo>
                  <a:lnTo>
                    <a:pt x="49" y="275"/>
                  </a:lnTo>
                  <a:lnTo>
                    <a:pt x="51" y="275"/>
                  </a:lnTo>
                  <a:lnTo>
                    <a:pt x="51" y="274"/>
                  </a:lnTo>
                  <a:lnTo>
                    <a:pt x="51" y="274"/>
                  </a:lnTo>
                  <a:lnTo>
                    <a:pt x="51" y="271"/>
                  </a:lnTo>
                  <a:lnTo>
                    <a:pt x="52" y="271"/>
                  </a:lnTo>
                  <a:lnTo>
                    <a:pt x="52" y="269"/>
                  </a:lnTo>
                  <a:lnTo>
                    <a:pt x="54" y="269"/>
                  </a:lnTo>
                  <a:lnTo>
                    <a:pt x="54" y="268"/>
                  </a:lnTo>
                  <a:lnTo>
                    <a:pt x="56" y="268"/>
                  </a:lnTo>
                  <a:lnTo>
                    <a:pt x="56" y="266"/>
                  </a:lnTo>
                  <a:lnTo>
                    <a:pt x="58" y="266"/>
                  </a:lnTo>
                  <a:lnTo>
                    <a:pt x="58" y="266"/>
                  </a:lnTo>
                  <a:lnTo>
                    <a:pt x="58" y="266"/>
                  </a:lnTo>
                  <a:lnTo>
                    <a:pt x="58" y="264"/>
                  </a:lnTo>
                  <a:lnTo>
                    <a:pt x="58" y="264"/>
                  </a:lnTo>
                  <a:lnTo>
                    <a:pt x="58" y="264"/>
                  </a:lnTo>
                  <a:lnTo>
                    <a:pt x="59" y="264"/>
                  </a:lnTo>
                  <a:lnTo>
                    <a:pt x="59" y="263"/>
                  </a:lnTo>
                  <a:lnTo>
                    <a:pt x="59" y="263"/>
                  </a:lnTo>
                  <a:lnTo>
                    <a:pt x="59" y="263"/>
                  </a:lnTo>
                  <a:lnTo>
                    <a:pt x="59" y="263"/>
                  </a:lnTo>
                  <a:lnTo>
                    <a:pt x="59" y="261"/>
                  </a:lnTo>
                  <a:lnTo>
                    <a:pt x="60" y="261"/>
                  </a:lnTo>
                  <a:lnTo>
                    <a:pt x="60" y="260"/>
                  </a:lnTo>
                  <a:lnTo>
                    <a:pt x="60" y="260"/>
                  </a:lnTo>
                  <a:lnTo>
                    <a:pt x="60" y="260"/>
                  </a:lnTo>
                  <a:lnTo>
                    <a:pt x="62" y="260"/>
                  </a:lnTo>
                  <a:lnTo>
                    <a:pt x="62" y="258"/>
                  </a:lnTo>
                  <a:lnTo>
                    <a:pt x="62" y="258"/>
                  </a:lnTo>
                  <a:lnTo>
                    <a:pt x="62" y="258"/>
                  </a:lnTo>
                  <a:lnTo>
                    <a:pt x="66" y="258"/>
                  </a:lnTo>
                  <a:lnTo>
                    <a:pt x="66" y="256"/>
                  </a:lnTo>
                  <a:lnTo>
                    <a:pt x="67" y="256"/>
                  </a:lnTo>
                  <a:lnTo>
                    <a:pt x="67" y="255"/>
                  </a:lnTo>
                  <a:lnTo>
                    <a:pt x="67" y="255"/>
                  </a:lnTo>
                  <a:lnTo>
                    <a:pt x="67" y="253"/>
                  </a:lnTo>
                  <a:lnTo>
                    <a:pt x="70" y="253"/>
                  </a:lnTo>
                  <a:lnTo>
                    <a:pt x="70" y="252"/>
                  </a:lnTo>
                  <a:lnTo>
                    <a:pt x="71" y="252"/>
                  </a:lnTo>
                  <a:lnTo>
                    <a:pt x="71" y="250"/>
                  </a:lnTo>
                  <a:lnTo>
                    <a:pt x="75" y="250"/>
                  </a:lnTo>
                  <a:lnTo>
                    <a:pt x="75" y="248"/>
                  </a:lnTo>
                  <a:lnTo>
                    <a:pt x="77" y="248"/>
                  </a:lnTo>
                  <a:lnTo>
                    <a:pt x="77" y="247"/>
                  </a:lnTo>
                  <a:lnTo>
                    <a:pt x="77" y="247"/>
                  </a:lnTo>
                  <a:lnTo>
                    <a:pt x="77" y="245"/>
                  </a:lnTo>
                  <a:lnTo>
                    <a:pt x="78" y="245"/>
                  </a:lnTo>
                  <a:lnTo>
                    <a:pt x="78" y="244"/>
                  </a:lnTo>
                  <a:lnTo>
                    <a:pt x="79" y="244"/>
                  </a:lnTo>
                  <a:lnTo>
                    <a:pt x="79" y="242"/>
                  </a:lnTo>
                  <a:lnTo>
                    <a:pt x="80" y="242"/>
                  </a:lnTo>
                  <a:lnTo>
                    <a:pt x="80" y="240"/>
                  </a:lnTo>
                  <a:lnTo>
                    <a:pt x="83" y="240"/>
                  </a:lnTo>
                  <a:lnTo>
                    <a:pt x="83" y="240"/>
                  </a:lnTo>
                  <a:lnTo>
                    <a:pt x="84" y="240"/>
                  </a:lnTo>
                  <a:lnTo>
                    <a:pt x="84" y="239"/>
                  </a:lnTo>
                  <a:lnTo>
                    <a:pt x="84" y="239"/>
                  </a:lnTo>
                  <a:lnTo>
                    <a:pt x="84" y="239"/>
                  </a:lnTo>
                  <a:lnTo>
                    <a:pt x="84" y="239"/>
                  </a:lnTo>
                  <a:lnTo>
                    <a:pt x="84" y="237"/>
                  </a:lnTo>
                  <a:lnTo>
                    <a:pt x="85" y="237"/>
                  </a:lnTo>
                  <a:lnTo>
                    <a:pt x="85" y="236"/>
                  </a:lnTo>
                  <a:lnTo>
                    <a:pt x="87" y="236"/>
                  </a:lnTo>
                  <a:lnTo>
                    <a:pt x="87" y="232"/>
                  </a:lnTo>
                  <a:lnTo>
                    <a:pt x="87" y="232"/>
                  </a:lnTo>
                  <a:lnTo>
                    <a:pt x="87" y="231"/>
                  </a:lnTo>
                  <a:lnTo>
                    <a:pt x="88" y="231"/>
                  </a:lnTo>
                  <a:lnTo>
                    <a:pt x="88" y="229"/>
                  </a:lnTo>
                  <a:lnTo>
                    <a:pt x="88" y="229"/>
                  </a:lnTo>
                  <a:lnTo>
                    <a:pt x="88" y="229"/>
                  </a:lnTo>
                  <a:lnTo>
                    <a:pt x="90" y="229"/>
                  </a:lnTo>
                  <a:lnTo>
                    <a:pt x="90" y="227"/>
                  </a:lnTo>
                  <a:lnTo>
                    <a:pt x="92" y="227"/>
                  </a:lnTo>
                  <a:lnTo>
                    <a:pt x="92" y="226"/>
                  </a:lnTo>
                  <a:lnTo>
                    <a:pt x="92" y="226"/>
                  </a:lnTo>
                  <a:lnTo>
                    <a:pt x="92" y="226"/>
                  </a:lnTo>
                  <a:lnTo>
                    <a:pt x="94" y="226"/>
                  </a:lnTo>
                  <a:lnTo>
                    <a:pt x="94" y="224"/>
                  </a:lnTo>
                  <a:lnTo>
                    <a:pt x="96" y="224"/>
                  </a:lnTo>
                  <a:lnTo>
                    <a:pt x="96" y="223"/>
                  </a:lnTo>
                  <a:lnTo>
                    <a:pt x="96" y="223"/>
                  </a:lnTo>
                  <a:lnTo>
                    <a:pt x="96" y="221"/>
                  </a:lnTo>
                  <a:lnTo>
                    <a:pt x="97" y="221"/>
                  </a:lnTo>
                  <a:lnTo>
                    <a:pt x="97" y="219"/>
                  </a:lnTo>
                  <a:lnTo>
                    <a:pt x="97" y="219"/>
                  </a:lnTo>
                  <a:lnTo>
                    <a:pt x="97" y="219"/>
                  </a:lnTo>
                  <a:lnTo>
                    <a:pt x="98" y="219"/>
                  </a:lnTo>
                  <a:lnTo>
                    <a:pt x="98" y="216"/>
                  </a:lnTo>
                  <a:lnTo>
                    <a:pt x="103" y="216"/>
                  </a:lnTo>
                  <a:lnTo>
                    <a:pt x="103" y="214"/>
                  </a:lnTo>
                  <a:lnTo>
                    <a:pt x="104" y="214"/>
                  </a:lnTo>
                  <a:lnTo>
                    <a:pt x="104" y="213"/>
                  </a:lnTo>
                  <a:lnTo>
                    <a:pt x="105" y="213"/>
                  </a:lnTo>
                  <a:lnTo>
                    <a:pt x="105" y="211"/>
                  </a:lnTo>
                  <a:lnTo>
                    <a:pt x="109" y="211"/>
                  </a:lnTo>
                  <a:lnTo>
                    <a:pt x="109" y="210"/>
                  </a:lnTo>
                  <a:lnTo>
                    <a:pt x="110" y="210"/>
                  </a:lnTo>
                  <a:lnTo>
                    <a:pt x="110" y="208"/>
                  </a:lnTo>
                  <a:lnTo>
                    <a:pt x="114" y="208"/>
                  </a:lnTo>
                  <a:lnTo>
                    <a:pt x="114" y="208"/>
                  </a:lnTo>
                  <a:lnTo>
                    <a:pt x="114" y="208"/>
                  </a:lnTo>
                  <a:lnTo>
                    <a:pt x="114" y="208"/>
                  </a:lnTo>
                  <a:lnTo>
                    <a:pt x="115" y="208"/>
                  </a:lnTo>
                  <a:lnTo>
                    <a:pt x="115" y="208"/>
                  </a:lnTo>
                  <a:lnTo>
                    <a:pt x="116" y="208"/>
                  </a:lnTo>
                  <a:lnTo>
                    <a:pt x="116" y="208"/>
                  </a:lnTo>
                  <a:lnTo>
                    <a:pt x="116" y="208"/>
                  </a:lnTo>
                  <a:lnTo>
                    <a:pt x="116" y="206"/>
                  </a:lnTo>
                  <a:lnTo>
                    <a:pt x="118" y="206"/>
                  </a:lnTo>
                  <a:lnTo>
                    <a:pt x="118" y="206"/>
                  </a:lnTo>
                  <a:lnTo>
                    <a:pt x="118" y="206"/>
                  </a:lnTo>
                  <a:lnTo>
                    <a:pt x="118" y="206"/>
                  </a:lnTo>
                  <a:lnTo>
                    <a:pt x="119" y="206"/>
                  </a:lnTo>
                  <a:lnTo>
                    <a:pt x="119" y="205"/>
                  </a:lnTo>
                  <a:lnTo>
                    <a:pt x="120" y="205"/>
                  </a:lnTo>
                  <a:lnTo>
                    <a:pt x="120" y="203"/>
                  </a:lnTo>
                  <a:lnTo>
                    <a:pt x="124" y="203"/>
                  </a:lnTo>
                  <a:lnTo>
                    <a:pt x="124" y="201"/>
                  </a:lnTo>
                  <a:lnTo>
                    <a:pt x="124" y="201"/>
                  </a:lnTo>
                  <a:lnTo>
                    <a:pt x="124" y="200"/>
                  </a:lnTo>
                  <a:lnTo>
                    <a:pt x="126" y="200"/>
                  </a:lnTo>
                  <a:lnTo>
                    <a:pt x="126" y="200"/>
                  </a:lnTo>
                  <a:lnTo>
                    <a:pt x="126" y="200"/>
                  </a:lnTo>
                  <a:lnTo>
                    <a:pt x="126" y="200"/>
                  </a:lnTo>
                  <a:lnTo>
                    <a:pt x="126" y="200"/>
                  </a:lnTo>
                  <a:lnTo>
                    <a:pt x="126" y="198"/>
                  </a:lnTo>
                  <a:lnTo>
                    <a:pt x="127" y="198"/>
                  </a:lnTo>
                  <a:lnTo>
                    <a:pt x="127" y="196"/>
                  </a:lnTo>
                  <a:lnTo>
                    <a:pt x="128" y="196"/>
                  </a:lnTo>
                  <a:lnTo>
                    <a:pt x="128" y="194"/>
                  </a:lnTo>
                  <a:lnTo>
                    <a:pt x="129" y="194"/>
                  </a:lnTo>
                  <a:lnTo>
                    <a:pt x="129" y="193"/>
                  </a:lnTo>
                  <a:lnTo>
                    <a:pt x="133" y="193"/>
                  </a:lnTo>
                  <a:lnTo>
                    <a:pt x="133" y="191"/>
                  </a:lnTo>
                  <a:lnTo>
                    <a:pt x="134" y="191"/>
                  </a:lnTo>
                  <a:lnTo>
                    <a:pt x="134" y="189"/>
                  </a:lnTo>
                  <a:lnTo>
                    <a:pt x="137" y="189"/>
                  </a:lnTo>
                  <a:lnTo>
                    <a:pt x="137" y="188"/>
                  </a:lnTo>
                  <a:lnTo>
                    <a:pt x="139" y="188"/>
                  </a:lnTo>
                  <a:lnTo>
                    <a:pt x="139" y="186"/>
                  </a:lnTo>
                  <a:lnTo>
                    <a:pt x="140" y="186"/>
                  </a:lnTo>
                  <a:lnTo>
                    <a:pt x="140" y="184"/>
                  </a:lnTo>
                  <a:lnTo>
                    <a:pt x="140" y="184"/>
                  </a:lnTo>
                  <a:lnTo>
                    <a:pt x="140" y="183"/>
                  </a:lnTo>
                  <a:lnTo>
                    <a:pt x="140" y="183"/>
                  </a:lnTo>
                  <a:lnTo>
                    <a:pt x="140" y="183"/>
                  </a:lnTo>
                  <a:lnTo>
                    <a:pt x="142" y="183"/>
                  </a:lnTo>
                  <a:lnTo>
                    <a:pt x="142" y="181"/>
                  </a:lnTo>
                  <a:lnTo>
                    <a:pt x="143" y="181"/>
                  </a:lnTo>
                  <a:lnTo>
                    <a:pt x="143" y="181"/>
                  </a:lnTo>
                  <a:lnTo>
                    <a:pt x="146" y="181"/>
                  </a:lnTo>
                  <a:lnTo>
                    <a:pt x="146" y="179"/>
                  </a:lnTo>
                  <a:lnTo>
                    <a:pt x="146" y="179"/>
                  </a:lnTo>
                  <a:lnTo>
                    <a:pt x="146" y="177"/>
                  </a:lnTo>
                  <a:lnTo>
                    <a:pt x="147" y="177"/>
                  </a:lnTo>
                  <a:lnTo>
                    <a:pt x="147" y="176"/>
                  </a:lnTo>
                  <a:lnTo>
                    <a:pt x="150" y="176"/>
                  </a:lnTo>
                  <a:lnTo>
                    <a:pt x="150" y="174"/>
                  </a:lnTo>
                  <a:lnTo>
                    <a:pt x="151" y="174"/>
                  </a:lnTo>
                  <a:lnTo>
                    <a:pt x="151" y="172"/>
                  </a:lnTo>
                  <a:lnTo>
                    <a:pt x="151" y="172"/>
                  </a:lnTo>
                  <a:lnTo>
                    <a:pt x="151" y="171"/>
                  </a:lnTo>
                  <a:lnTo>
                    <a:pt x="152" y="171"/>
                  </a:lnTo>
                  <a:lnTo>
                    <a:pt x="152" y="169"/>
                  </a:lnTo>
                  <a:lnTo>
                    <a:pt x="156" y="169"/>
                  </a:lnTo>
                  <a:lnTo>
                    <a:pt x="156" y="167"/>
                  </a:lnTo>
                  <a:lnTo>
                    <a:pt x="158" y="167"/>
                  </a:lnTo>
                  <a:lnTo>
                    <a:pt x="158" y="165"/>
                  </a:lnTo>
                  <a:lnTo>
                    <a:pt x="158" y="165"/>
                  </a:lnTo>
                  <a:lnTo>
                    <a:pt x="158" y="164"/>
                  </a:lnTo>
                  <a:lnTo>
                    <a:pt x="162" y="164"/>
                  </a:lnTo>
                  <a:lnTo>
                    <a:pt x="162" y="164"/>
                  </a:lnTo>
                  <a:lnTo>
                    <a:pt x="166" y="164"/>
                  </a:lnTo>
                  <a:lnTo>
                    <a:pt x="166" y="162"/>
                  </a:lnTo>
                  <a:lnTo>
                    <a:pt x="167" y="162"/>
                  </a:lnTo>
                  <a:lnTo>
                    <a:pt x="167" y="162"/>
                  </a:lnTo>
                  <a:lnTo>
                    <a:pt x="169" y="162"/>
                  </a:lnTo>
                  <a:lnTo>
                    <a:pt x="169" y="160"/>
                  </a:lnTo>
                  <a:lnTo>
                    <a:pt x="172" y="160"/>
                  </a:lnTo>
                  <a:lnTo>
                    <a:pt x="172" y="159"/>
                  </a:lnTo>
                  <a:lnTo>
                    <a:pt x="172" y="159"/>
                  </a:lnTo>
                  <a:lnTo>
                    <a:pt x="172" y="159"/>
                  </a:lnTo>
                  <a:lnTo>
                    <a:pt x="174" y="159"/>
                  </a:lnTo>
                  <a:lnTo>
                    <a:pt x="174" y="157"/>
                  </a:lnTo>
                  <a:lnTo>
                    <a:pt x="178" y="157"/>
                  </a:lnTo>
                  <a:lnTo>
                    <a:pt x="178" y="153"/>
                  </a:lnTo>
                  <a:lnTo>
                    <a:pt x="179" y="153"/>
                  </a:lnTo>
                  <a:lnTo>
                    <a:pt x="179" y="153"/>
                  </a:lnTo>
                  <a:lnTo>
                    <a:pt x="179" y="153"/>
                  </a:lnTo>
                  <a:lnTo>
                    <a:pt x="179" y="153"/>
                  </a:lnTo>
                  <a:lnTo>
                    <a:pt x="183" y="153"/>
                  </a:lnTo>
                  <a:lnTo>
                    <a:pt x="183" y="152"/>
                  </a:lnTo>
                  <a:lnTo>
                    <a:pt x="187" y="152"/>
                  </a:lnTo>
                  <a:lnTo>
                    <a:pt x="187" y="150"/>
                  </a:lnTo>
                  <a:lnTo>
                    <a:pt x="188" y="150"/>
                  </a:lnTo>
                  <a:lnTo>
                    <a:pt x="188" y="148"/>
                  </a:lnTo>
                  <a:lnTo>
                    <a:pt x="190" y="148"/>
                  </a:lnTo>
                  <a:lnTo>
                    <a:pt x="190" y="146"/>
                  </a:lnTo>
                  <a:lnTo>
                    <a:pt x="193" y="146"/>
                  </a:lnTo>
                  <a:lnTo>
                    <a:pt x="193" y="146"/>
                  </a:lnTo>
                  <a:lnTo>
                    <a:pt x="197" y="146"/>
                  </a:lnTo>
                  <a:lnTo>
                    <a:pt x="197" y="144"/>
                  </a:lnTo>
                  <a:lnTo>
                    <a:pt x="199" y="144"/>
                  </a:lnTo>
                  <a:lnTo>
                    <a:pt x="199" y="143"/>
                  </a:lnTo>
                  <a:lnTo>
                    <a:pt x="199" y="143"/>
                  </a:lnTo>
                  <a:lnTo>
                    <a:pt x="199" y="141"/>
                  </a:lnTo>
                  <a:lnTo>
                    <a:pt x="200" y="141"/>
                  </a:lnTo>
                  <a:lnTo>
                    <a:pt x="200" y="139"/>
                  </a:lnTo>
                  <a:lnTo>
                    <a:pt x="201" y="139"/>
                  </a:lnTo>
                  <a:lnTo>
                    <a:pt x="201" y="137"/>
                  </a:lnTo>
                  <a:lnTo>
                    <a:pt x="202" y="137"/>
                  </a:lnTo>
                  <a:lnTo>
                    <a:pt x="202" y="137"/>
                  </a:lnTo>
                  <a:lnTo>
                    <a:pt x="203" y="137"/>
                  </a:lnTo>
                  <a:lnTo>
                    <a:pt x="203" y="137"/>
                  </a:lnTo>
                  <a:lnTo>
                    <a:pt x="206" y="137"/>
                  </a:lnTo>
                  <a:lnTo>
                    <a:pt x="206" y="136"/>
                  </a:lnTo>
                  <a:lnTo>
                    <a:pt x="208" y="136"/>
                  </a:lnTo>
                  <a:lnTo>
                    <a:pt x="208" y="136"/>
                  </a:lnTo>
                  <a:lnTo>
                    <a:pt x="209" y="136"/>
                  </a:lnTo>
                  <a:lnTo>
                    <a:pt x="209" y="134"/>
                  </a:lnTo>
                  <a:lnTo>
                    <a:pt x="211" y="134"/>
                  </a:lnTo>
                  <a:lnTo>
                    <a:pt x="211" y="134"/>
                  </a:lnTo>
                  <a:lnTo>
                    <a:pt x="211" y="134"/>
                  </a:lnTo>
                  <a:lnTo>
                    <a:pt x="211" y="132"/>
                  </a:lnTo>
                  <a:lnTo>
                    <a:pt x="216" y="132"/>
                  </a:lnTo>
                  <a:lnTo>
                    <a:pt x="216" y="130"/>
                  </a:lnTo>
                  <a:lnTo>
                    <a:pt x="216" y="130"/>
                  </a:lnTo>
                  <a:lnTo>
                    <a:pt x="216" y="128"/>
                  </a:lnTo>
                  <a:lnTo>
                    <a:pt x="217" y="128"/>
                  </a:lnTo>
                  <a:lnTo>
                    <a:pt x="217" y="127"/>
                  </a:lnTo>
                  <a:lnTo>
                    <a:pt x="220" y="127"/>
                  </a:lnTo>
                  <a:lnTo>
                    <a:pt x="220" y="127"/>
                  </a:lnTo>
                  <a:lnTo>
                    <a:pt x="222" y="127"/>
                  </a:lnTo>
                  <a:lnTo>
                    <a:pt x="222" y="123"/>
                  </a:lnTo>
                  <a:lnTo>
                    <a:pt x="223" y="123"/>
                  </a:lnTo>
                  <a:lnTo>
                    <a:pt x="223" y="121"/>
                  </a:lnTo>
                  <a:lnTo>
                    <a:pt x="224" y="121"/>
                  </a:lnTo>
                  <a:lnTo>
                    <a:pt x="224" y="119"/>
                  </a:lnTo>
                  <a:lnTo>
                    <a:pt x="225" y="119"/>
                  </a:lnTo>
                  <a:lnTo>
                    <a:pt x="225" y="117"/>
                  </a:lnTo>
                  <a:lnTo>
                    <a:pt x="227" y="117"/>
                  </a:lnTo>
                  <a:lnTo>
                    <a:pt x="227" y="117"/>
                  </a:lnTo>
                  <a:lnTo>
                    <a:pt x="228" y="117"/>
                  </a:lnTo>
                  <a:lnTo>
                    <a:pt x="228" y="117"/>
                  </a:lnTo>
                  <a:lnTo>
                    <a:pt x="228" y="117"/>
                  </a:lnTo>
                  <a:lnTo>
                    <a:pt x="228" y="116"/>
                  </a:lnTo>
                  <a:lnTo>
                    <a:pt x="228" y="116"/>
                  </a:lnTo>
                  <a:lnTo>
                    <a:pt x="228" y="114"/>
                  </a:lnTo>
                  <a:lnTo>
                    <a:pt x="228" y="114"/>
                  </a:lnTo>
                  <a:lnTo>
                    <a:pt x="228" y="114"/>
                  </a:lnTo>
                  <a:lnTo>
                    <a:pt x="229" y="114"/>
                  </a:lnTo>
                  <a:lnTo>
                    <a:pt x="229" y="114"/>
                  </a:lnTo>
                  <a:lnTo>
                    <a:pt x="229" y="114"/>
                  </a:lnTo>
                  <a:lnTo>
                    <a:pt x="229" y="114"/>
                  </a:lnTo>
                  <a:lnTo>
                    <a:pt x="231" y="114"/>
                  </a:lnTo>
                  <a:lnTo>
                    <a:pt x="231" y="114"/>
                  </a:lnTo>
                  <a:lnTo>
                    <a:pt x="231" y="114"/>
                  </a:lnTo>
                  <a:lnTo>
                    <a:pt x="231" y="114"/>
                  </a:lnTo>
                  <a:lnTo>
                    <a:pt x="231" y="114"/>
                  </a:lnTo>
                  <a:lnTo>
                    <a:pt x="231" y="114"/>
                  </a:lnTo>
                  <a:lnTo>
                    <a:pt x="232" y="114"/>
                  </a:lnTo>
                  <a:lnTo>
                    <a:pt x="232" y="114"/>
                  </a:lnTo>
                  <a:lnTo>
                    <a:pt x="232" y="114"/>
                  </a:lnTo>
                  <a:lnTo>
                    <a:pt x="232" y="114"/>
                  </a:lnTo>
                  <a:lnTo>
                    <a:pt x="232" y="114"/>
                  </a:lnTo>
                  <a:lnTo>
                    <a:pt x="232" y="114"/>
                  </a:lnTo>
                  <a:lnTo>
                    <a:pt x="233" y="114"/>
                  </a:lnTo>
                  <a:lnTo>
                    <a:pt x="233" y="112"/>
                  </a:lnTo>
                  <a:lnTo>
                    <a:pt x="233" y="112"/>
                  </a:lnTo>
                  <a:lnTo>
                    <a:pt x="233" y="112"/>
                  </a:lnTo>
                  <a:lnTo>
                    <a:pt x="233" y="112"/>
                  </a:lnTo>
                  <a:lnTo>
                    <a:pt x="233" y="112"/>
                  </a:lnTo>
                  <a:lnTo>
                    <a:pt x="233" y="112"/>
                  </a:lnTo>
                  <a:lnTo>
                    <a:pt x="233" y="112"/>
                  </a:lnTo>
                  <a:lnTo>
                    <a:pt x="234" y="112"/>
                  </a:lnTo>
                  <a:lnTo>
                    <a:pt x="234" y="112"/>
                  </a:lnTo>
                  <a:lnTo>
                    <a:pt x="234" y="112"/>
                  </a:lnTo>
                  <a:lnTo>
                    <a:pt x="234" y="110"/>
                  </a:lnTo>
                  <a:lnTo>
                    <a:pt x="235" y="110"/>
                  </a:lnTo>
                  <a:lnTo>
                    <a:pt x="235" y="110"/>
                  </a:lnTo>
                  <a:lnTo>
                    <a:pt x="235" y="110"/>
                  </a:lnTo>
                  <a:lnTo>
                    <a:pt x="235" y="110"/>
                  </a:lnTo>
                  <a:lnTo>
                    <a:pt x="235" y="110"/>
                  </a:lnTo>
                  <a:lnTo>
                    <a:pt x="235" y="110"/>
                  </a:lnTo>
                  <a:lnTo>
                    <a:pt x="236" y="110"/>
                  </a:lnTo>
                  <a:lnTo>
                    <a:pt x="236" y="110"/>
                  </a:lnTo>
                  <a:lnTo>
                    <a:pt x="236" y="110"/>
                  </a:lnTo>
                  <a:lnTo>
                    <a:pt x="236" y="110"/>
                  </a:lnTo>
                  <a:lnTo>
                    <a:pt x="237" y="110"/>
                  </a:lnTo>
                  <a:lnTo>
                    <a:pt x="237" y="110"/>
                  </a:lnTo>
                  <a:lnTo>
                    <a:pt x="238" y="110"/>
                  </a:lnTo>
                  <a:lnTo>
                    <a:pt x="238" y="108"/>
                  </a:lnTo>
                  <a:lnTo>
                    <a:pt x="238" y="108"/>
                  </a:lnTo>
                  <a:lnTo>
                    <a:pt x="238" y="108"/>
                  </a:lnTo>
                  <a:lnTo>
                    <a:pt x="241" y="108"/>
                  </a:lnTo>
                  <a:lnTo>
                    <a:pt x="241" y="108"/>
                  </a:lnTo>
                  <a:lnTo>
                    <a:pt x="241" y="108"/>
                  </a:lnTo>
                  <a:lnTo>
                    <a:pt x="241" y="108"/>
                  </a:lnTo>
                  <a:lnTo>
                    <a:pt x="242" y="108"/>
                  </a:lnTo>
                  <a:lnTo>
                    <a:pt x="242" y="105"/>
                  </a:lnTo>
                  <a:lnTo>
                    <a:pt x="243" y="105"/>
                  </a:lnTo>
                  <a:lnTo>
                    <a:pt x="243" y="103"/>
                  </a:lnTo>
                  <a:lnTo>
                    <a:pt x="245" y="103"/>
                  </a:lnTo>
                  <a:lnTo>
                    <a:pt x="245" y="103"/>
                  </a:lnTo>
                  <a:lnTo>
                    <a:pt x="245" y="103"/>
                  </a:lnTo>
                  <a:lnTo>
                    <a:pt x="245" y="103"/>
                  </a:lnTo>
                  <a:lnTo>
                    <a:pt x="245" y="103"/>
                  </a:lnTo>
                  <a:lnTo>
                    <a:pt x="245" y="103"/>
                  </a:lnTo>
                  <a:lnTo>
                    <a:pt x="247" y="103"/>
                  </a:lnTo>
                  <a:lnTo>
                    <a:pt x="247" y="103"/>
                  </a:lnTo>
                  <a:lnTo>
                    <a:pt x="248" y="103"/>
                  </a:lnTo>
                  <a:lnTo>
                    <a:pt x="248" y="101"/>
                  </a:lnTo>
                  <a:lnTo>
                    <a:pt x="249" y="101"/>
                  </a:lnTo>
                  <a:lnTo>
                    <a:pt x="249" y="101"/>
                  </a:lnTo>
                  <a:lnTo>
                    <a:pt x="250" y="101"/>
                  </a:lnTo>
                  <a:lnTo>
                    <a:pt x="250" y="101"/>
                  </a:lnTo>
                  <a:lnTo>
                    <a:pt x="250" y="101"/>
                  </a:lnTo>
                  <a:lnTo>
                    <a:pt x="250" y="101"/>
                  </a:lnTo>
                  <a:lnTo>
                    <a:pt x="250" y="101"/>
                  </a:lnTo>
                  <a:lnTo>
                    <a:pt x="250" y="101"/>
                  </a:lnTo>
                  <a:lnTo>
                    <a:pt x="251" y="101"/>
                  </a:lnTo>
                  <a:lnTo>
                    <a:pt x="251" y="101"/>
                  </a:lnTo>
                  <a:lnTo>
                    <a:pt x="251" y="101"/>
                  </a:lnTo>
                  <a:lnTo>
                    <a:pt x="251" y="101"/>
                  </a:lnTo>
                  <a:lnTo>
                    <a:pt x="253" y="101"/>
                  </a:lnTo>
                  <a:lnTo>
                    <a:pt x="253" y="101"/>
                  </a:lnTo>
                  <a:lnTo>
                    <a:pt x="253" y="101"/>
                  </a:lnTo>
                  <a:lnTo>
                    <a:pt x="253" y="101"/>
                  </a:lnTo>
                  <a:lnTo>
                    <a:pt x="254" y="101"/>
                  </a:lnTo>
                  <a:lnTo>
                    <a:pt x="254" y="99"/>
                  </a:lnTo>
                  <a:lnTo>
                    <a:pt x="254" y="99"/>
                  </a:lnTo>
                  <a:lnTo>
                    <a:pt x="254" y="99"/>
                  </a:lnTo>
                  <a:lnTo>
                    <a:pt x="254" y="99"/>
                  </a:lnTo>
                  <a:lnTo>
                    <a:pt x="254" y="96"/>
                  </a:lnTo>
                  <a:lnTo>
                    <a:pt x="257" y="96"/>
                  </a:lnTo>
                  <a:lnTo>
                    <a:pt x="257" y="96"/>
                  </a:lnTo>
                  <a:lnTo>
                    <a:pt x="257" y="96"/>
                  </a:lnTo>
                  <a:lnTo>
                    <a:pt x="257" y="96"/>
                  </a:lnTo>
                  <a:lnTo>
                    <a:pt x="260" y="96"/>
                  </a:lnTo>
                  <a:lnTo>
                    <a:pt x="260" y="96"/>
                  </a:lnTo>
                  <a:lnTo>
                    <a:pt x="261" y="96"/>
                  </a:lnTo>
                  <a:lnTo>
                    <a:pt x="261" y="96"/>
                  </a:lnTo>
                  <a:lnTo>
                    <a:pt x="262" y="96"/>
                  </a:lnTo>
                  <a:lnTo>
                    <a:pt x="262" y="94"/>
                  </a:lnTo>
                  <a:lnTo>
                    <a:pt x="264" y="94"/>
                  </a:lnTo>
                  <a:lnTo>
                    <a:pt x="264" y="94"/>
                  </a:lnTo>
                  <a:lnTo>
                    <a:pt x="265" y="94"/>
                  </a:lnTo>
                  <a:lnTo>
                    <a:pt x="265" y="91"/>
                  </a:lnTo>
                  <a:lnTo>
                    <a:pt x="266" y="91"/>
                  </a:lnTo>
                  <a:lnTo>
                    <a:pt x="266" y="88"/>
                  </a:lnTo>
                  <a:lnTo>
                    <a:pt x="267" y="88"/>
                  </a:lnTo>
                  <a:lnTo>
                    <a:pt x="267" y="88"/>
                  </a:lnTo>
                  <a:lnTo>
                    <a:pt x="269" y="88"/>
                  </a:lnTo>
                  <a:lnTo>
                    <a:pt x="269" y="88"/>
                  </a:lnTo>
                  <a:lnTo>
                    <a:pt x="269" y="88"/>
                  </a:lnTo>
                  <a:lnTo>
                    <a:pt x="269" y="88"/>
                  </a:lnTo>
                  <a:lnTo>
                    <a:pt x="271" y="88"/>
                  </a:lnTo>
                  <a:lnTo>
                    <a:pt x="271" y="88"/>
                  </a:lnTo>
                  <a:lnTo>
                    <a:pt x="273" y="88"/>
                  </a:lnTo>
                  <a:lnTo>
                    <a:pt x="273" y="86"/>
                  </a:lnTo>
                  <a:lnTo>
                    <a:pt x="277" y="86"/>
                  </a:lnTo>
                  <a:lnTo>
                    <a:pt x="277" y="86"/>
                  </a:lnTo>
                  <a:lnTo>
                    <a:pt x="278" y="86"/>
                  </a:lnTo>
                  <a:lnTo>
                    <a:pt x="278" y="83"/>
                  </a:lnTo>
                  <a:lnTo>
                    <a:pt x="280" y="83"/>
                  </a:lnTo>
                  <a:lnTo>
                    <a:pt x="280" y="80"/>
                  </a:lnTo>
                  <a:lnTo>
                    <a:pt x="280" y="80"/>
                  </a:lnTo>
                  <a:lnTo>
                    <a:pt x="280" y="80"/>
                  </a:lnTo>
                  <a:lnTo>
                    <a:pt x="284" y="80"/>
                  </a:lnTo>
                  <a:lnTo>
                    <a:pt x="284" y="78"/>
                  </a:lnTo>
                  <a:lnTo>
                    <a:pt x="285" y="78"/>
                  </a:lnTo>
                  <a:lnTo>
                    <a:pt x="285" y="78"/>
                  </a:lnTo>
                  <a:lnTo>
                    <a:pt x="285" y="78"/>
                  </a:lnTo>
                  <a:lnTo>
                    <a:pt x="285" y="75"/>
                  </a:lnTo>
                  <a:lnTo>
                    <a:pt x="288" y="75"/>
                  </a:lnTo>
                  <a:lnTo>
                    <a:pt x="288" y="75"/>
                  </a:lnTo>
                  <a:lnTo>
                    <a:pt x="289" y="75"/>
                  </a:lnTo>
                  <a:lnTo>
                    <a:pt x="289" y="72"/>
                  </a:lnTo>
                  <a:lnTo>
                    <a:pt x="293" y="72"/>
                  </a:lnTo>
                  <a:lnTo>
                    <a:pt x="293" y="72"/>
                  </a:lnTo>
                  <a:lnTo>
                    <a:pt x="295" y="72"/>
                  </a:lnTo>
                  <a:lnTo>
                    <a:pt x="295" y="72"/>
                  </a:lnTo>
                  <a:lnTo>
                    <a:pt x="299" y="72"/>
                  </a:lnTo>
                  <a:lnTo>
                    <a:pt x="299" y="72"/>
                  </a:lnTo>
                  <a:lnTo>
                    <a:pt x="301" y="72"/>
                  </a:lnTo>
                  <a:lnTo>
                    <a:pt x="301" y="72"/>
                  </a:lnTo>
                  <a:lnTo>
                    <a:pt x="301" y="72"/>
                  </a:lnTo>
                  <a:lnTo>
                    <a:pt x="301" y="72"/>
                  </a:lnTo>
                  <a:lnTo>
                    <a:pt x="306" y="72"/>
                  </a:lnTo>
                  <a:lnTo>
                    <a:pt x="306" y="69"/>
                  </a:lnTo>
                  <a:lnTo>
                    <a:pt x="308" y="69"/>
                  </a:lnTo>
                  <a:lnTo>
                    <a:pt x="308" y="66"/>
                  </a:lnTo>
                  <a:lnTo>
                    <a:pt x="310" y="66"/>
                  </a:lnTo>
                  <a:lnTo>
                    <a:pt x="310" y="66"/>
                  </a:lnTo>
                  <a:lnTo>
                    <a:pt x="311" y="66"/>
                  </a:lnTo>
                  <a:lnTo>
                    <a:pt x="311" y="63"/>
                  </a:lnTo>
                  <a:lnTo>
                    <a:pt x="315" y="63"/>
                  </a:lnTo>
                  <a:lnTo>
                    <a:pt x="315" y="63"/>
                  </a:lnTo>
                  <a:lnTo>
                    <a:pt x="329" y="63"/>
                  </a:lnTo>
                  <a:lnTo>
                    <a:pt x="329" y="60"/>
                  </a:lnTo>
                  <a:lnTo>
                    <a:pt x="331" y="60"/>
                  </a:lnTo>
                  <a:lnTo>
                    <a:pt x="331" y="57"/>
                  </a:lnTo>
                  <a:lnTo>
                    <a:pt x="334" y="57"/>
                  </a:lnTo>
                  <a:lnTo>
                    <a:pt x="334" y="57"/>
                  </a:lnTo>
                  <a:lnTo>
                    <a:pt x="339" y="57"/>
                  </a:lnTo>
                  <a:lnTo>
                    <a:pt x="339" y="54"/>
                  </a:lnTo>
                  <a:lnTo>
                    <a:pt x="345" y="54"/>
                  </a:lnTo>
                  <a:lnTo>
                    <a:pt x="345" y="54"/>
                  </a:lnTo>
                  <a:lnTo>
                    <a:pt x="346" y="54"/>
                  </a:lnTo>
                  <a:lnTo>
                    <a:pt x="346" y="51"/>
                  </a:lnTo>
                  <a:lnTo>
                    <a:pt x="347" y="51"/>
                  </a:lnTo>
                  <a:lnTo>
                    <a:pt x="347" y="51"/>
                  </a:lnTo>
                  <a:lnTo>
                    <a:pt x="350" y="51"/>
                  </a:lnTo>
                  <a:lnTo>
                    <a:pt x="350" y="48"/>
                  </a:lnTo>
                  <a:lnTo>
                    <a:pt x="355" y="48"/>
                  </a:lnTo>
                  <a:lnTo>
                    <a:pt x="355" y="48"/>
                  </a:lnTo>
                  <a:lnTo>
                    <a:pt x="358" y="48"/>
                  </a:lnTo>
                  <a:lnTo>
                    <a:pt x="358" y="48"/>
                  </a:lnTo>
                  <a:lnTo>
                    <a:pt x="361" y="48"/>
                  </a:lnTo>
                  <a:lnTo>
                    <a:pt x="361" y="48"/>
                  </a:lnTo>
                  <a:lnTo>
                    <a:pt x="364" y="48"/>
                  </a:lnTo>
                  <a:lnTo>
                    <a:pt x="364" y="44"/>
                  </a:lnTo>
                  <a:lnTo>
                    <a:pt x="369" y="44"/>
                  </a:lnTo>
                  <a:lnTo>
                    <a:pt x="369" y="44"/>
                  </a:lnTo>
                  <a:lnTo>
                    <a:pt x="384" y="44"/>
                  </a:lnTo>
                  <a:lnTo>
                    <a:pt x="384" y="41"/>
                  </a:lnTo>
                  <a:lnTo>
                    <a:pt x="399" y="41"/>
                  </a:lnTo>
                  <a:lnTo>
                    <a:pt x="399" y="37"/>
                  </a:lnTo>
                  <a:lnTo>
                    <a:pt x="409" y="37"/>
                  </a:lnTo>
                  <a:lnTo>
                    <a:pt x="409" y="34"/>
                  </a:lnTo>
                  <a:lnTo>
                    <a:pt x="411" y="34"/>
                  </a:lnTo>
                  <a:lnTo>
                    <a:pt x="411" y="27"/>
                  </a:lnTo>
                  <a:lnTo>
                    <a:pt x="424" y="27"/>
                  </a:lnTo>
                  <a:lnTo>
                    <a:pt x="424" y="27"/>
                  </a:lnTo>
                  <a:lnTo>
                    <a:pt x="451" y="27"/>
                  </a:lnTo>
                  <a:lnTo>
                    <a:pt x="451" y="27"/>
                  </a:lnTo>
                  <a:lnTo>
                    <a:pt x="457" y="27"/>
                  </a:lnTo>
                  <a:lnTo>
                    <a:pt x="457" y="24"/>
                  </a:lnTo>
                  <a:lnTo>
                    <a:pt x="460" y="24"/>
                  </a:lnTo>
                  <a:lnTo>
                    <a:pt x="460" y="20"/>
                  </a:lnTo>
                  <a:lnTo>
                    <a:pt x="475" y="20"/>
                  </a:lnTo>
                  <a:lnTo>
                    <a:pt x="475" y="20"/>
                  </a:lnTo>
                  <a:lnTo>
                    <a:pt x="475" y="20"/>
                  </a:lnTo>
                  <a:lnTo>
                    <a:pt x="475" y="20"/>
                  </a:lnTo>
                  <a:lnTo>
                    <a:pt x="476" y="20"/>
                  </a:lnTo>
                  <a:lnTo>
                    <a:pt x="476" y="20"/>
                  </a:lnTo>
                  <a:lnTo>
                    <a:pt x="477" y="20"/>
                  </a:lnTo>
                  <a:lnTo>
                    <a:pt x="477" y="16"/>
                  </a:lnTo>
                  <a:lnTo>
                    <a:pt x="481" y="16"/>
                  </a:lnTo>
                  <a:lnTo>
                    <a:pt x="481" y="16"/>
                  </a:lnTo>
                  <a:lnTo>
                    <a:pt x="487" y="16"/>
                  </a:lnTo>
                  <a:lnTo>
                    <a:pt x="487" y="16"/>
                  </a:lnTo>
                  <a:lnTo>
                    <a:pt x="503" y="16"/>
                  </a:lnTo>
                  <a:lnTo>
                    <a:pt x="503" y="12"/>
                  </a:lnTo>
                  <a:lnTo>
                    <a:pt x="520" y="12"/>
                  </a:lnTo>
                  <a:lnTo>
                    <a:pt x="520" y="12"/>
                  </a:lnTo>
                  <a:lnTo>
                    <a:pt x="534" y="12"/>
                  </a:lnTo>
                  <a:lnTo>
                    <a:pt x="534" y="8"/>
                  </a:lnTo>
                  <a:lnTo>
                    <a:pt x="540" y="8"/>
                  </a:lnTo>
                  <a:lnTo>
                    <a:pt x="540" y="4"/>
                  </a:lnTo>
                  <a:lnTo>
                    <a:pt x="547" y="4"/>
                  </a:lnTo>
                  <a:lnTo>
                    <a:pt x="547" y="4"/>
                  </a:lnTo>
                  <a:lnTo>
                    <a:pt x="550" y="4"/>
                  </a:lnTo>
                  <a:lnTo>
                    <a:pt x="550" y="4"/>
                  </a:lnTo>
                  <a:lnTo>
                    <a:pt x="552" y="4"/>
                  </a:lnTo>
                  <a:lnTo>
                    <a:pt x="552" y="4"/>
                  </a:lnTo>
                  <a:lnTo>
                    <a:pt x="561" y="4"/>
                  </a:lnTo>
                  <a:lnTo>
                    <a:pt x="561" y="0"/>
                  </a:lnTo>
                  <a:lnTo>
                    <a:pt x="574" y="0"/>
                  </a:lnTo>
                  <a:lnTo>
                    <a:pt x="574" y="0"/>
                  </a:lnTo>
                  <a:lnTo>
                    <a:pt x="574" y="0"/>
                  </a:lnTo>
                </a:path>
              </a:pathLst>
            </a:custGeom>
            <a:noFill/>
            <a:ln w="28575">
              <a:solidFill>
                <a:srgbClr val="26AB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56">
              <a:extLst>
                <a:ext uri="{FF2B5EF4-FFF2-40B4-BE49-F238E27FC236}">
                  <a16:creationId xmlns:a16="http://schemas.microsoft.com/office/drawing/2014/main" id="{15A6FE2D-9C57-3597-4033-48F834EA3A69}"/>
                </a:ext>
              </a:extLst>
            </p:cNvPr>
            <p:cNvSpPr>
              <a:spLocks/>
            </p:cNvSpPr>
            <p:nvPr/>
          </p:nvSpPr>
          <p:spPr bwMode="auto">
            <a:xfrm>
              <a:off x="1865081" y="2003621"/>
              <a:ext cx="2917825" cy="1836738"/>
            </a:xfrm>
            <a:custGeom>
              <a:avLst/>
              <a:gdLst>
                <a:gd name="T0" fmla="*/ 4 w 345"/>
                <a:gd name="T1" fmla="*/ 217 h 217"/>
                <a:gd name="T2" fmla="*/ 7 w 345"/>
                <a:gd name="T3" fmla="*/ 210 h 217"/>
                <a:gd name="T4" fmla="*/ 11 w 345"/>
                <a:gd name="T5" fmla="*/ 203 h 217"/>
                <a:gd name="T6" fmla="*/ 24 w 345"/>
                <a:gd name="T7" fmla="*/ 203 h 217"/>
                <a:gd name="T8" fmla="*/ 56 w 345"/>
                <a:gd name="T9" fmla="*/ 195 h 217"/>
                <a:gd name="T10" fmla="*/ 65 w 345"/>
                <a:gd name="T11" fmla="*/ 195 h 217"/>
                <a:gd name="T12" fmla="*/ 68 w 345"/>
                <a:gd name="T13" fmla="*/ 188 h 217"/>
                <a:gd name="T14" fmla="*/ 71 w 345"/>
                <a:gd name="T15" fmla="*/ 181 h 217"/>
                <a:gd name="T16" fmla="*/ 76 w 345"/>
                <a:gd name="T17" fmla="*/ 173 h 217"/>
                <a:gd name="T18" fmla="*/ 83 w 345"/>
                <a:gd name="T19" fmla="*/ 166 h 217"/>
                <a:gd name="T20" fmla="*/ 95 w 345"/>
                <a:gd name="T21" fmla="*/ 166 h 217"/>
                <a:gd name="T22" fmla="*/ 99 w 345"/>
                <a:gd name="T23" fmla="*/ 158 h 217"/>
                <a:gd name="T24" fmla="*/ 104 w 345"/>
                <a:gd name="T25" fmla="*/ 158 h 217"/>
                <a:gd name="T26" fmla="*/ 112 w 345"/>
                <a:gd name="T27" fmla="*/ 151 h 217"/>
                <a:gd name="T28" fmla="*/ 113 w 345"/>
                <a:gd name="T29" fmla="*/ 151 h 217"/>
                <a:gd name="T30" fmla="*/ 121 w 345"/>
                <a:gd name="T31" fmla="*/ 143 h 217"/>
                <a:gd name="T32" fmla="*/ 123 w 345"/>
                <a:gd name="T33" fmla="*/ 135 h 217"/>
                <a:gd name="T34" fmla="*/ 127 w 345"/>
                <a:gd name="T35" fmla="*/ 127 h 217"/>
                <a:gd name="T36" fmla="*/ 140 w 345"/>
                <a:gd name="T37" fmla="*/ 120 h 217"/>
                <a:gd name="T38" fmla="*/ 148 w 345"/>
                <a:gd name="T39" fmla="*/ 112 h 217"/>
                <a:gd name="T40" fmla="*/ 151 w 345"/>
                <a:gd name="T41" fmla="*/ 112 h 217"/>
                <a:gd name="T42" fmla="*/ 162 w 345"/>
                <a:gd name="T43" fmla="*/ 104 h 217"/>
                <a:gd name="T44" fmla="*/ 169 w 345"/>
                <a:gd name="T45" fmla="*/ 104 h 217"/>
                <a:gd name="T46" fmla="*/ 170 w 345"/>
                <a:gd name="T47" fmla="*/ 96 h 217"/>
                <a:gd name="T48" fmla="*/ 192 w 345"/>
                <a:gd name="T49" fmla="*/ 88 h 217"/>
                <a:gd name="T50" fmla="*/ 196 w 345"/>
                <a:gd name="T51" fmla="*/ 79 h 217"/>
                <a:gd name="T52" fmla="*/ 200 w 345"/>
                <a:gd name="T53" fmla="*/ 79 h 217"/>
                <a:gd name="T54" fmla="*/ 218 w 345"/>
                <a:gd name="T55" fmla="*/ 71 h 217"/>
                <a:gd name="T56" fmla="*/ 236 w 345"/>
                <a:gd name="T57" fmla="*/ 71 h 217"/>
                <a:gd name="T58" fmla="*/ 258 w 345"/>
                <a:gd name="T59" fmla="*/ 71 h 217"/>
                <a:gd name="T60" fmla="*/ 266 w 345"/>
                <a:gd name="T61" fmla="*/ 62 h 217"/>
                <a:gd name="T62" fmla="*/ 271 w 345"/>
                <a:gd name="T63" fmla="*/ 62 h 217"/>
                <a:gd name="T64" fmla="*/ 284 w 345"/>
                <a:gd name="T65" fmla="*/ 62 h 217"/>
                <a:gd name="T66" fmla="*/ 286 w 345"/>
                <a:gd name="T67" fmla="*/ 44 h 217"/>
                <a:gd name="T68" fmla="*/ 289 w 345"/>
                <a:gd name="T69" fmla="*/ 44 h 217"/>
                <a:gd name="T70" fmla="*/ 299 w 345"/>
                <a:gd name="T71" fmla="*/ 44 h 217"/>
                <a:gd name="T72" fmla="*/ 309 w 345"/>
                <a:gd name="T73" fmla="*/ 44 h 217"/>
                <a:gd name="T74" fmla="*/ 311 w 345"/>
                <a:gd name="T75" fmla="*/ 44 h 217"/>
                <a:gd name="T76" fmla="*/ 320 w 345"/>
                <a:gd name="T77" fmla="*/ 44 h 217"/>
                <a:gd name="T78" fmla="*/ 322 w 345"/>
                <a:gd name="T79" fmla="*/ 44 h 217"/>
                <a:gd name="T80" fmla="*/ 326 w 345"/>
                <a:gd name="T81" fmla="*/ 32 h 217"/>
                <a:gd name="T82" fmla="*/ 326 w 345"/>
                <a:gd name="T83" fmla="*/ 32 h 217"/>
                <a:gd name="T84" fmla="*/ 328 w 345"/>
                <a:gd name="T85" fmla="*/ 32 h 217"/>
                <a:gd name="T86" fmla="*/ 330 w 345"/>
                <a:gd name="T87" fmla="*/ 32 h 217"/>
                <a:gd name="T88" fmla="*/ 332 w 345"/>
                <a:gd name="T89" fmla="*/ 32 h 217"/>
                <a:gd name="T90" fmla="*/ 332 w 345"/>
                <a:gd name="T91" fmla="*/ 19 h 217"/>
                <a:gd name="T92" fmla="*/ 332 w 345"/>
                <a:gd name="T93" fmla="*/ 19 h 217"/>
                <a:gd name="T94" fmla="*/ 334 w 345"/>
                <a:gd name="T95" fmla="*/ 19 h 217"/>
                <a:gd name="T96" fmla="*/ 337 w 345"/>
                <a:gd name="T97" fmla="*/ 19 h 217"/>
                <a:gd name="T98" fmla="*/ 338 w 345"/>
                <a:gd name="T99" fmla="*/ 19 h 217"/>
                <a:gd name="T100" fmla="*/ 340 w 345"/>
                <a:gd name="T101" fmla="*/ 19 h 217"/>
                <a:gd name="T102" fmla="*/ 343 w 345"/>
                <a:gd name="T103" fmla="*/ 19 h 217"/>
                <a:gd name="T104" fmla="*/ 345 w 345"/>
                <a:gd name="T105" fmla="*/ 0 h 217"/>
                <a:gd name="T106" fmla="*/ 345 w 345"/>
                <a:gd name="T10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217">
                  <a:moveTo>
                    <a:pt x="0" y="217"/>
                  </a:moveTo>
                  <a:lnTo>
                    <a:pt x="4" y="217"/>
                  </a:lnTo>
                  <a:lnTo>
                    <a:pt x="4" y="210"/>
                  </a:lnTo>
                  <a:lnTo>
                    <a:pt x="7" y="210"/>
                  </a:lnTo>
                  <a:lnTo>
                    <a:pt x="7" y="203"/>
                  </a:lnTo>
                  <a:lnTo>
                    <a:pt x="11" y="203"/>
                  </a:lnTo>
                  <a:lnTo>
                    <a:pt x="11" y="203"/>
                  </a:lnTo>
                  <a:lnTo>
                    <a:pt x="24" y="203"/>
                  </a:lnTo>
                  <a:lnTo>
                    <a:pt x="24" y="195"/>
                  </a:lnTo>
                  <a:lnTo>
                    <a:pt x="56" y="195"/>
                  </a:lnTo>
                  <a:lnTo>
                    <a:pt x="56" y="195"/>
                  </a:lnTo>
                  <a:lnTo>
                    <a:pt x="65" y="195"/>
                  </a:lnTo>
                  <a:lnTo>
                    <a:pt x="65" y="188"/>
                  </a:lnTo>
                  <a:lnTo>
                    <a:pt x="68" y="188"/>
                  </a:lnTo>
                  <a:lnTo>
                    <a:pt x="68" y="181"/>
                  </a:lnTo>
                  <a:lnTo>
                    <a:pt x="71" y="181"/>
                  </a:lnTo>
                  <a:lnTo>
                    <a:pt x="71" y="173"/>
                  </a:lnTo>
                  <a:lnTo>
                    <a:pt x="76" y="173"/>
                  </a:lnTo>
                  <a:lnTo>
                    <a:pt x="76" y="166"/>
                  </a:lnTo>
                  <a:lnTo>
                    <a:pt x="83" y="166"/>
                  </a:lnTo>
                  <a:lnTo>
                    <a:pt x="83" y="166"/>
                  </a:lnTo>
                  <a:lnTo>
                    <a:pt x="95" y="166"/>
                  </a:lnTo>
                  <a:lnTo>
                    <a:pt x="95" y="158"/>
                  </a:lnTo>
                  <a:lnTo>
                    <a:pt x="99" y="158"/>
                  </a:lnTo>
                  <a:lnTo>
                    <a:pt x="99" y="158"/>
                  </a:lnTo>
                  <a:lnTo>
                    <a:pt x="104" y="158"/>
                  </a:lnTo>
                  <a:lnTo>
                    <a:pt x="104" y="151"/>
                  </a:lnTo>
                  <a:lnTo>
                    <a:pt x="112" y="151"/>
                  </a:lnTo>
                  <a:lnTo>
                    <a:pt x="112" y="151"/>
                  </a:lnTo>
                  <a:lnTo>
                    <a:pt x="113" y="151"/>
                  </a:lnTo>
                  <a:lnTo>
                    <a:pt x="113" y="143"/>
                  </a:lnTo>
                  <a:lnTo>
                    <a:pt x="121" y="143"/>
                  </a:lnTo>
                  <a:lnTo>
                    <a:pt x="121" y="135"/>
                  </a:lnTo>
                  <a:lnTo>
                    <a:pt x="123" y="135"/>
                  </a:lnTo>
                  <a:lnTo>
                    <a:pt x="123" y="127"/>
                  </a:lnTo>
                  <a:lnTo>
                    <a:pt x="127" y="127"/>
                  </a:lnTo>
                  <a:lnTo>
                    <a:pt x="127" y="120"/>
                  </a:lnTo>
                  <a:lnTo>
                    <a:pt x="140" y="120"/>
                  </a:lnTo>
                  <a:lnTo>
                    <a:pt x="140" y="112"/>
                  </a:lnTo>
                  <a:lnTo>
                    <a:pt x="148" y="112"/>
                  </a:lnTo>
                  <a:lnTo>
                    <a:pt x="148" y="112"/>
                  </a:lnTo>
                  <a:lnTo>
                    <a:pt x="151" y="112"/>
                  </a:lnTo>
                  <a:lnTo>
                    <a:pt x="151" y="104"/>
                  </a:lnTo>
                  <a:lnTo>
                    <a:pt x="162" y="104"/>
                  </a:lnTo>
                  <a:lnTo>
                    <a:pt x="162" y="104"/>
                  </a:lnTo>
                  <a:lnTo>
                    <a:pt x="169" y="104"/>
                  </a:lnTo>
                  <a:lnTo>
                    <a:pt x="169" y="96"/>
                  </a:lnTo>
                  <a:lnTo>
                    <a:pt x="170" y="96"/>
                  </a:lnTo>
                  <a:lnTo>
                    <a:pt x="170" y="88"/>
                  </a:lnTo>
                  <a:lnTo>
                    <a:pt x="192" y="88"/>
                  </a:lnTo>
                  <a:lnTo>
                    <a:pt x="192" y="79"/>
                  </a:lnTo>
                  <a:lnTo>
                    <a:pt x="196" y="79"/>
                  </a:lnTo>
                  <a:lnTo>
                    <a:pt x="196" y="79"/>
                  </a:lnTo>
                  <a:lnTo>
                    <a:pt x="200" y="79"/>
                  </a:lnTo>
                  <a:lnTo>
                    <a:pt x="200" y="71"/>
                  </a:lnTo>
                  <a:lnTo>
                    <a:pt x="218" y="71"/>
                  </a:lnTo>
                  <a:lnTo>
                    <a:pt x="218" y="71"/>
                  </a:lnTo>
                  <a:lnTo>
                    <a:pt x="236" y="71"/>
                  </a:lnTo>
                  <a:lnTo>
                    <a:pt x="236" y="71"/>
                  </a:lnTo>
                  <a:lnTo>
                    <a:pt x="258" y="71"/>
                  </a:lnTo>
                  <a:lnTo>
                    <a:pt x="258" y="62"/>
                  </a:lnTo>
                  <a:lnTo>
                    <a:pt x="266" y="62"/>
                  </a:lnTo>
                  <a:lnTo>
                    <a:pt x="266" y="62"/>
                  </a:lnTo>
                  <a:lnTo>
                    <a:pt x="271" y="62"/>
                  </a:lnTo>
                  <a:lnTo>
                    <a:pt x="271" y="62"/>
                  </a:lnTo>
                  <a:lnTo>
                    <a:pt x="284" y="62"/>
                  </a:lnTo>
                  <a:lnTo>
                    <a:pt x="284" y="44"/>
                  </a:lnTo>
                  <a:lnTo>
                    <a:pt x="286" y="44"/>
                  </a:lnTo>
                  <a:lnTo>
                    <a:pt x="286" y="44"/>
                  </a:lnTo>
                  <a:lnTo>
                    <a:pt x="289" y="44"/>
                  </a:lnTo>
                  <a:lnTo>
                    <a:pt x="289" y="44"/>
                  </a:lnTo>
                  <a:lnTo>
                    <a:pt x="299" y="44"/>
                  </a:lnTo>
                  <a:lnTo>
                    <a:pt x="299" y="44"/>
                  </a:lnTo>
                  <a:lnTo>
                    <a:pt x="309" y="44"/>
                  </a:lnTo>
                  <a:lnTo>
                    <a:pt x="309" y="44"/>
                  </a:lnTo>
                  <a:lnTo>
                    <a:pt x="311" y="44"/>
                  </a:lnTo>
                  <a:lnTo>
                    <a:pt x="311" y="44"/>
                  </a:lnTo>
                  <a:lnTo>
                    <a:pt x="320" y="44"/>
                  </a:lnTo>
                  <a:lnTo>
                    <a:pt x="320" y="44"/>
                  </a:lnTo>
                  <a:lnTo>
                    <a:pt x="322" y="44"/>
                  </a:lnTo>
                  <a:lnTo>
                    <a:pt x="322" y="32"/>
                  </a:lnTo>
                  <a:lnTo>
                    <a:pt x="326" y="32"/>
                  </a:lnTo>
                  <a:lnTo>
                    <a:pt x="326" y="32"/>
                  </a:lnTo>
                  <a:lnTo>
                    <a:pt x="326" y="32"/>
                  </a:lnTo>
                  <a:lnTo>
                    <a:pt x="326" y="32"/>
                  </a:lnTo>
                  <a:lnTo>
                    <a:pt x="328" y="32"/>
                  </a:lnTo>
                  <a:lnTo>
                    <a:pt x="328" y="32"/>
                  </a:lnTo>
                  <a:lnTo>
                    <a:pt x="330" y="32"/>
                  </a:lnTo>
                  <a:lnTo>
                    <a:pt x="330" y="32"/>
                  </a:lnTo>
                  <a:lnTo>
                    <a:pt x="332" y="32"/>
                  </a:lnTo>
                  <a:lnTo>
                    <a:pt x="332" y="19"/>
                  </a:lnTo>
                  <a:lnTo>
                    <a:pt x="332" y="19"/>
                  </a:lnTo>
                  <a:lnTo>
                    <a:pt x="332" y="19"/>
                  </a:lnTo>
                  <a:lnTo>
                    <a:pt x="332" y="19"/>
                  </a:lnTo>
                  <a:lnTo>
                    <a:pt x="332" y="19"/>
                  </a:lnTo>
                  <a:lnTo>
                    <a:pt x="334" y="19"/>
                  </a:lnTo>
                  <a:lnTo>
                    <a:pt x="334" y="19"/>
                  </a:lnTo>
                  <a:lnTo>
                    <a:pt x="337" y="19"/>
                  </a:lnTo>
                  <a:lnTo>
                    <a:pt x="337" y="19"/>
                  </a:lnTo>
                  <a:lnTo>
                    <a:pt x="338" y="19"/>
                  </a:lnTo>
                  <a:lnTo>
                    <a:pt x="338" y="19"/>
                  </a:lnTo>
                  <a:lnTo>
                    <a:pt x="340" y="19"/>
                  </a:lnTo>
                  <a:lnTo>
                    <a:pt x="340" y="19"/>
                  </a:lnTo>
                  <a:lnTo>
                    <a:pt x="343" y="19"/>
                  </a:lnTo>
                  <a:lnTo>
                    <a:pt x="343" y="0"/>
                  </a:lnTo>
                  <a:lnTo>
                    <a:pt x="345" y="0"/>
                  </a:lnTo>
                  <a:lnTo>
                    <a:pt x="345" y="0"/>
                  </a:lnTo>
                  <a:lnTo>
                    <a:pt x="345" y="0"/>
                  </a:lnTo>
                </a:path>
              </a:pathLst>
            </a:custGeom>
            <a:noFill/>
            <a:ln w="285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5" name="Rectangle 104">
            <a:extLst>
              <a:ext uri="{FF2B5EF4-FFF2-40B4-BE49-F238E27FC236}">
                <a16:creationId xmlns:a16="http://schemas.microsoft.com/office/drawing/2014/main" id="{1D19C98F-67E5-CCD2-CDD9-4B01B6047B39}"/>
              </a:ext>
            </a:extLst>
          </p:cNvPr>
          <p:cNvSpPr/>
          <p:nvPr/>
        </p:nvSpPr>
        <p:spPr>
          <a:xfrm>
            <a:off x="7660250" y="4681835"/>
            <a:ext cx="1506997" cy="461665"/>
          </a:xfrm>
          <a:prstGeom prst="rect">
            <a:avLst/>
          </a:prstGeom>
        </p:spPr>
        <p:txBody>
          <a:bodyPr wrap="square">
            <a:spAutoFit/>
          </a:bodyPr>
          <a:lstStyle/>
          <a:p>
            <a:pPr algn="ctr"/>
            <a:r>
              <a:rPr lang="en-US" sz="800" b="0" i="0" dirty="0">
                <a:solidFill>
                  <a:schemeClr val="tx1"/>
                </a:solidFill>
              </a:rPr>
              <a:t>For crossover patients, follow-up duration is from the crossover procedure date</a:t>
            </a:r>
            <a:endParaRPr lang="en-US" sz="800" dirty="0"/>
          </a:p>
        </p:txBody>
      </p:sp>
    </p:spTree>
    <p:extLst>
      <p:ext uri="{BB962C8B-B14F-4D97-AF65-F5344CB8AC3E}">
        <p14:creationId xmlns:p14="http://schemas.microsoft.com/office/powerpoint/2010/main" val="1063222499"/>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A989-FBD3-4100-B6F4-8B27BF010758}"/>
              </a:ext>
            </a:extLst>
          </p:cNvPr>
          <p:cNvSpPr>
            <a:spLocks noGrp="1"/>
          </p:cNvSpPr>
          <p:nvPr>
            <p:ph type="title"/>
          </p:nvPr>
        </p:nvSpPr>
        <p:spPr>
          <a:xfrm>
            <a:off x="684214" y="227776"/>
            <a:ext cx="7769225" cy="566738"/>
          </a:xfrm>
        </p:spPr>
        <p:txBody>
          <a:bodyPr/>
          <a:lstStyle/>
          <a:p>
            <a:r>
              <a:rPr lang="en-US" sz="4000" dirty="0"/>
              <a:t>Objectives</a:t>
            </a:r>
          </a:p>
        </p:txBody>
      </p:sp>
      <p:sp>
        <p:nvSpPr>
          <p:cNvPr id="6" name="Content Placeholder 5">
            <a:extLst>
              <a:ext uri="{FF2B5EF4-FFF2-40B4-BE49-F238E27FC236}">
                <a16:creationId xmlns:a16="http://schemas.microsoft.com/office/drawing/2014/main" id="{D0FA328D-8CE8-4603-9C2F-872003D92F1D}"/>
              </a:ext>
            </a:extLst>
          </p:cNvPr>
          <p:cNvSpPr>
            <a:spLocks noGrp="1"/>
          </p:cNvSpPr>
          <p:nvPr>
            <p:ph idx="1"/>
          </p:nvPr>
        </p:nvSpPr>
        <p:spPr>
          <a:xfrm>
            <a:off x="846075" y="991313"/>
            <a:ext cx="7520257" cy="3597780"/>
          </a:xfrm>
          <a:noFill/>
          <a:ln>
            <a:noFill/>
          </a:ln>
        </p:spPr>
        <p:txBody>
          <a:bodyPr lIns="137160" tIns="0" bIns="91440" anchor="ctr"/>
          <a:lstStyle/>
          <a:p>
            <a:pPr marL="0" indent="0" algn="ctr">
              <a:lnSpc>
                <a:spcPct val="120000"/>
              </a:lnSpc>
              <a:spcBef>
                <a:spcPts val="2400"/>
              </a:spcBef>
              <a:buNone/>
            </a:pPr>
            <a:r>
              <a:rPr lang="en-US" sz="2800" b="0" dirty="0">
                <a:solidFill>
                  <a:schemeClr val="tx2">
                    <a:lumMod val="60000"/>
                    <a:lumOff val="40000"/>
                  </a:schemeClr>
                </a:solidFill>
              </a:rPr>
              <a:t>The present study sought to:</a:t>
            </a:r>
          </a:p>
          <a:p>
            <a:pPr marL="460375" indent="-460375">
              <a:lnSpc>
                <a:spcPct val="120000"/>
              </a:lnSpc>
              <a:spcBef>
                <a:spcPts val="2400"/>
              </a:spcBef>
              <a:buClr>
                <a:schemeClr val="tx2">
                  <a:lumMod val="60000"/>
                  <a:lumOff val="40000"/>
                </a:schemeClr>
              </a:buClr>
              <a:buSzPct val="100000"/>
              <a:buAutoNum type="arabicParenR"/>
            </a:pPr>
            <a:r>
              <a:rPr lang="en-US" sz="2800" b="0" dirty="0"/>
              <a:t>Describe the final 5-year clinical outcomes of patients enrolled in the COAPT trial</a:t>
            </a:r>
          </a:p>
          <a:p>
            <a:pPr marL="460375" indent="-460375">
              <a:lnSpc>
                <a:spcPct val="120000"/>
              </a:lnSpc>
              <a:spcBef>
                <a:spcPts val="2400"/>
              </a:spcBef>
              <a:buClr>
                <a:schemeClr val="tx2">
                  <a:lumMod val="60000"/>
                  <a:lumOff val="40000"/>
                </a:schemeClr>
              </a:buClr>
              <a:buSzPct val="100000"/>
              <a:buAutoNum type="arabicParenR"/>
            </a:pPr>
            <a:r>
              <a:rPr lang="en-US" sz="2800" b="0" dirty="0"/>
              <a:t>Analyze the impact of MitraClip treatment in patients assigned to GDMT alone </a:t>
            </a:r>
          </a:p>
        </p:txBody>
      </p:sp>
      <p:pic>
        <p:nvPicPr>
          <p:cNvPr id="4" name="Picture 3">
            <a:extLst>
              <a:ext uri="{FF2B5EF4-FFF2-40B4-BE49-F238E27FC236}">
                <a16:creationId xmlns:a16="http://schemas.microsoft.com/office/drawing/2014/main" id="{20944355-028C-4B44-8628-D9784B647A66}"/>
              </a:ext>
            </a:extLst>
          </p:cNvPr>
          <p:cNvPicPr>
            <a:picLocks noChangeAspect="1"/>
          </p:cNvPicPr>
          <p:nvPr/>
        </p:nvPicPr>
        <p:blipFill rotWithShape="1">
          <a:blip r:embed="rId2"/>
          <a:srcRect t="19104" b="14030"/>
          <a:stretch/>
        </p:blipFill>
        <p:spPr bwMode="auto">
          <a:xfrm>
            <a:off x="0" y="0"/>
            <a:ext cx="1166926" cy="416560"/>
          </a:xfrm>
          <a:prstGeom prst="rect">
            <a:avLst/>
          </a:prstGeom>
          <a:noFill/>
          <a:ln w="9525">
            <a:noFill/>
            <a:miter lim="800000"/>
            <a:headEnd/>
            <a:tailEnd/>
          </a:ln>
        </p:spPr>
      </p:pic>
    </p:spTree>
    <p:extLst>
      <p:ext uri="{BB962C8B-B14F-4D97-AF65-F5344CB8AC3E}">
        <p14:creationId xmlns:p14="http://schemas.microsoft.com/office/powerpoint/2010/main" val="16705272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144271"/>
            <a:ext cx="7769225" cy="566738"/>
          </a:xfrm>
        </p:spPr>
        <p:txBody>
          <a:bodyPr/>
          <a:lstStyle/>
          <a:p>
            <a:pPr eaLnBrk="1" hangingPunct="1"/>
            <a:r>
              <a:rPr lang="en-US" sz="3600" dirty="0"/>
              <a:t>Key Inclusion Criteria</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5" name="Rectangle 4">
            <a:extLst>
              <a:ext uri="{FF2B5EF4-FFF2-40B4-BE49-F238E27FC236}">
                <a16:creationId xmlns:a16="http://schemas.microsoft.com/office/drawing/2014/main" id="{EE94D8B2-291C-0A44-9401-2BBAAC6CFCE1}"/>
              </a:ext>
            </a:extLst>
          </p:cNvPr>
          <p:cNvSpPr/>
          <p:nvPr/>
        </p:nvSpPr>
        <p:spPr>
          <a:xfrm>
            <a:off x="441884" y="998020"/>
            <a:ext cx="8304838" cy="3777957"/>
          </a:xfrm>
          <a:prstGeom prst="rect">
            <a:avLst/>
          </a:prstGeom>
          <a:noFill/>
          <a:ln>
            <a:noFill/>
          </a:ln>
        </p:spPr>
        <p:txBody>
          <a:bodyPr wrap="square" lIns="137160" tIns="45720" anchor="ctr" anchorCtr="0">
            <a:spAutoFit/>
          </a:bodyPr>
          <a:lstStyle/>
          <a:p>
            <a:pPr marL="400050" indent="-400050">
              <a:spcAft>
                <a:spcPts val="1900"/>
              </a:spcAft>
              <a:buFont typeface="+mj-lt"/>
              <a:buAutoNum type="arabicPeriod"/>
              <a:defRPr/>
            </a:pPr>
            <a:r>
              <a:rPr lang="en-US" sz="2400" b="0" i="0" dirty="0">
                <a:solidFill>
                  <a:srgbClr val="FFFFFF"/>
                </a:solidFill>
              </a:rPr>
              <a:t>Moderate-to-severe (3+) or severe (4+) secondary MR confirmed by an echo core laboratory (US ASE criteria)</a:t>
            </a:r>
          </a:p>
          <a:p>
            <a:pPr marL="400050" marR="0" lvl="0" indent="-400050" algn="l" defTabSz="914400" rtl="0" eaLnBrk="1" fontAlgn="base" latinLnBrk="0" hangingPunct="1">
              <a:lnSpc>
                <a:spcPct val="100000"/>
              </a:lnSpc>
              <a:spcBef>
                <a:spcPct val="0"/>
              </a:spcBef>
              <a:spcAft>
                <a:spcPts val="1900"/>
              </a:spcAft>
              <a:buClrTx/>
              <a:buSzTx/>
              <a:buFont typeface="+mj-lt"/>
              <a:buAutoNum type="arabicPeriod"/>
              <a:defRPr/>
            </a:pPr>
            <a:r>
              <a:rPr kumimoji="0" lang="en-US" sz="2400" b="0" i="0" u="none" strike="noStrike" kern="1200" cap="none" spc="0" normalizeH="0" baseline="0" noProof="0" dirty="0">
                <a:ln>
                  <a:noFill/>
                </a:ln>
                <a:solidFill>
                  <a:srgbClr val="FFFFFF"/>
                </a:solidFill>
                <a:effectLst/>
                <a:uLnTx/>
                <a:uFillTx/>
                <a:latin typeface="Arial" charset="0"/>
                <a:ea typeface="ヒラギノ角ゴ Pro W3"/>
                <a:cs typeface="Arial" charset="0"/>
              </a:rPr>
              <a:t>LVEF 20%-50% and LVESD ≤70 mm</a:t>
            </a:r>
          </a:p>
          <a:p>
            <a:pPr marL="400050" marR="0" lvl="0" indent="-400050" algn="l" defTabSz="914400" rtl="0" eaLnBrk="1" fontAlgn="base" latinLnBrk="0" hangingPunct="1">
              <a:lnSpc>
                <a:spcPct val="100000"/>
              </a:lnSpc>
              <a:spcBef>
                <a:spcPct val="0"/>
              </a:spcBef>
              <a:spcAft>
                <a:spcPts val="1900"/>
              </a:spcAft>
              <a:buClrTx/>
              <a:buSzTx/>
              <a:buFont typeface="+mj-lt"/>
              <a:buAutoNum type="arabicPeriod"/>
              <a:defRPr/>
            </a:pPr>
            <a:r>
              <a:rPr kumimoji="0" lang="en-US" sz="2400" b="0" i="0" u="none" strike="noStrike" kern="1200" cap="none" spc="0" normalizeH="0" baseline="0" noProof="0" dirty="0">
                <a:ln>
                  <a:noFill/>
                </a:ln>
                <a:solidFill>
                  <a:srgbClr val="FFFFFF"/>
                </a:solidFill>
                <a:effectLst/>
                <a:uLnTx/>
                <a:uFillTx/>
                <a:latin typeface="Arial" charset="0"/>
                <a:ea typeface="ヒラギノ角ゴ Pro W3"/>
                <a:cs typeface="Arial" charset="0"/>
              </a:rPr>
              <a:t>NYHA class II-</a:t>
            </a:r>
            <a:r>
              <a:rPr kumimoji="0" lang="en-US" sz="24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IVa</a:t>
            </a:r>
            <a:r>
              <a:rPr kumimoji="0" lang="en-US" sz="2400" b="0" i="0" u="none" strike="noStrike" kern="1200" cap="none" spc="0" normalizeH="0" baseline="0" noProof="0" dirty="0">
                <a:ln>
                  <a:noFill/>
                </a:ln>
                <a:solidFill>
                  <a:srgbClr val="FFFFFF"/>
                </a:solidFill>
                <a:effectLst/>
                <a:uLnTx/>
                <a:uFillTx/>
                <a:latin typeface="Arial" charset="0"/>
                <a:ea typeface="ヒラギノ角ゴ Pro W3"/>
                <a:cs typeface="Arial" charset="0"/>
              </a:rPr>
              <a:t> despite a stable maximally-tolerated GDMT regimen and CRT (if appropriate) per societal guidelines</a:t>
            </a:r>
          </a:p>
          <a:p>
            <a:pPr marL="400050" marR="0" lvl="0" indent="-400050" algn="l" defTabSz="914400" rtl="0" eaLnBrk="1" fontAlgn="base" latinLnBrk="0" hangingPunct="1">
              <a:lnSpc>
                <a:spcPct val="100000"/>
              </a:lnSpc>
              <a:spcBef>
                <a:spcPct val="0"/>
              </a:spcBef>
              <a:spcAft>
                <a:spcPts val="1900"/>
              </a:spcAft>
              <a:buClrTx/>
              <a:buSzTx/>
              <a:buFont typeface="+mj-lt"/>
              <a:buAutoNum type="arabicPeriod"/>
              <a:defRPr/>
            </a:pPr>
            <a:r>
              <a:rPr kumimoji="0" lang="en-US" sz="2400" b="0" i="0" u="none" strike="noStrike" kern="1200" cap="none" spc="0" normalizeH="0" baseline="0" noProof="0" dirty="0">
                <a:ln>
                  <a:noFill/>
                </a:ln>
                <a:solidFill>
                  <a:srgbClr val="FFFFFF"/>
                </a:solidFill>
                <a:effectLst/>
                <a:uLnTx/>
                <a:uFillTx/>
                <a:latin typeface="Arial" charset="0"/>
                <a:ea typeface="ヒラギノ角ゴ Pro W3"/>
                <a:cs typeface="Arial" charset="0"/>
              </a:rPr>
              <a:t>HFH within 12 months and/or weight-adjusted BNP ≥300 pg/ml* or NT-proBNP ≥1500 pg/ml*</a:t>
            </a:r>
          </a:p>
        </p:txBody>
      </p:sp>
    </p:spTree>
    <p:extLst>
      <p:ext uri="{BB962C8B-B14F-4D97-AF65-F5344CB8AC3E}">
        <p14:creationId xmlns:p14="http://schemas.microsoft.com/office/powerpoint/2010/main" val="353434177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206263"/>
            <a:ext cx="7769225" cy="566738"/>
          </a:xfrm>
        </p:spPr>
        <p:txBody>
          <a:bodyPr/>
          <a:lstStyle/>
          <a:p>
            <a:pPr eaLnBrk="1" hangingPunct="1"/>
            <a:r>
              <a:rPr lang="en-US" sz="3600" dirty="0"/>
              <a:t>Key Exclusion Criteria</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5" name="Rectangle 4">
            <a:extLst>
              <a:ext uri="{FF2B5EF4-FFF2-40B4-BE49-F238E27FC236}">
                <a16:creationId xmlns:a16="http://schemas.microsoft.com/office/drawing/2014/main" id="{EE94D8B2-291C-0A44-9401-2BBAAC6CFCE1}"/>
              </a:ext>
            </a:extLst>
          </p:cNvPr>
          <p:cNvSpPr/>
          <p:nvPr/>
        </p:nvSpPr>
        <p:spPr>
          <a:xfrm>
            <a:off x="316530" y="936196"/>
            <a:ext cx="8510941" cy="3919022"/>
          </a:xfrm>
          <a:prstGeom prst="rect">
            <a:avLst/>
          </a:prstGeom>
          <a:noFill/>
          <a:ln>
            <a:noFill/>
          </a:ln>
        </p:spPr>
        <p:txBody>
          <a:bodyPr wrap="square" lIns="137160" tIns="45720" bIns="45720" anchor="ctr" anchorCtr="0">
            <a:spAutoFit/>
          </a:bodyPr>
          <a:lstStyle/>
          <a:p>
            <a:pPr marL="346075" marR="0" lvl="0" indent="-346075" algn="l" defTabSz="914400" rtl="0" eaLnBrk="1" fontAlgn="base" latinLnBrk="0" hangingPunct="1">
              <a:lnSpc>
                <a:spcPct val="100000"/>
              </a:lnSpc>
              <a:spcBef>
                <a:spcPct val="0"/>
              </a:spcBef>
              <a:spcAft>
                <a:spcPts val="2800"/>
              </a:spcAft>
              <a:buClrTx/>
              <a:buSzTx/>
              <a:buFont typeface="+mj-lt"/>
              <a:buAutoNum type="arabicPeriod"/>
              <a:tabLst/>
              <a:defRPr/>
            </a:pPr>
            <a:r>
              <a:rPr kumimoji="0" lang="en-US" sz="2200" b="0" i="0" u="none" strike="noStrike" kern="1200" cap="none" spc="0" normalizeH="0" baseline="0" noProof="0" dirty="0">
                <a:ln>
                  <a:noFill/>
                </a:ln>
                <a:solidFill>
                  <a:srgbClr val="FFFFFF"/>
                </a:solidFill>
                <a:effectLst/>
                <a:uLnTx/>
                <a:uFillTx/>
                <a:latin typeface="Arial" charset="0"/>
                <a:ea typeface="ヒラギノ角ゴ Pro W3"/>
                <a:cs typeface="Arial" charset="0"/>
              </a:rPr>
              <a:t>ACC/AHA stage D HF, hemodynamic instability or shock </a:t>
            </a:r>
          </a:p>
          <a:p>
            <a:pPr marL="346075" marR="0" lvl="0" indent="-346075" algn="l" defTabSz="914400" rtl="0" eaLnBrk="1" fontAlgn="base" latinLnBrk="0" hangingPunct="1">
              <a:lnSpc>
                <a:spcPct val="100000"/>
              </a:lnSpc>
              <a:spcBef>
                <a:spcPct val="0"/>
              </a:spcBef>
              <a:spcAft>
                <a:spcPts val="2800"/>
              </a:spcAft>
              <a:buClrTx/>
              <a:buSzTx/>
              <a:buFont typeface="+mj-lt"/>
              <a:buAutoNum type="arabicPeriod"/>
              <a:tabLst/>
              <a:defRPr/>
            </a:pPr>
            <a:r>
              <a:rPr kumimoji="0" lang="en-US" sz="2200" b="0" i="0" u="none" strike="noStrike" kern="1200" cap="none" spc="0" normalizeH="0" baseline="0" noProof="0" dirty="0">
                <a:ln>
                  <a:noFill/>
                </a:ln>
                <a:solidFill>
                  <a:srgbClr val="FFFFFF"/>
                </a:solidFill>
                <a:effectLst/>
                <a:uLnTx/>
                <a:uFillTx/>
                <a:latin typeface="Arial" charset="0"/>
                <a:ea typeface="ヒラギノ角ゴ Pro W3"/>
                <a:cs typeface="Arial" charset="0"/>
              </a:rPr>
              <a:t>CAD requiring revascularization</a:t>
            </a:r>
          </a:p>
          <a:p>
            <a:pPr marL="346075" marR="0" lvl="0" indent="-346075" algn="l" defTabSz="914400" rtl="0" eaLnBrk="1" fontAlgn="base" latinLnBrk="0" hangingPunct="1">
              <a:lnSpc>
                <a:spcPct val="100000"/>
              </a:lnSpc>
              <a:spcBef>
                <a:spcPct val="0"/>
              </a:spcBef>
              <a:spcAft>
                <a:spcPts val="2800"/>
              </a:spcAft>
              <a:buClrTx/>
              <a:buSzTx/>
              <a:buFont typeface="+mj-lt"/>
              <a:buAutoNum type="arabicPeriod"/>
              <a:tabLst/>
              <a:defRPr/>
            </a:pPr>
            <a:r>
              <a:rPr kumimoji="0" lang="en-US" sz="2200" b="0" i="0" u="none" strike="noStrike" kern="1200" cap="none" spc="0" normalizeH="0" baseline="0" noProof="0" dirty="0">
                <a:ln>
                  <a:noFill/>
                </a:ln>
                <a:solidFill>
                  <a:srgbClr val="FFFFFF"/>
                </a:solidFill>
                <a:effectLst/>
                <a:uLnTx/>
                <a:uFillTx/>
                <a:latin typeface="Arial" charset="0"/>
                <a:ea typeface="ヒラギノ角ゴ Pro W3"/>
                <a:cs typeface="Arial" charset="0"/>
              </a:rPr>
              <a:t>COPD requiring continuous home </a:t>
            </a:r>
            <a:r>
              <a:rPr lang="en-US" sz="2200" b="0" i="0" dirty="0">
                <a:solidFill>
                  <a:srgbClr val="FFFFFF"/>
                </a:solidFill>
              </a:rPr>
              <a:t>O</a:t>
            </a:r>
            <a:r>
              <a:rPr kumimoji="0" lang="en-US" sz="2200" b="0" i="0" u="none" strike="noStrike" kern="1200" cap="none" spc="0" normalizeH="0" baseline="-25000" noProof="0" dirty="0">
                <a:ln>
                  <a:noFill/>
                </a:ln>
                <a:solidFill>
                  <a:srgbClr val="FFFFFF"/>
                </a:solidFill>
                <a:effectLst/>
                <a:uLnTx/>
                <a:uFillTx/>
                <a:latin typeface="Arial" charset="0"/>
                <a:ea typeface="ヒラギノ角ゴ Pro W3"/>
                <a:cs typeface="Arial" charset="0"/>
              </a:rPr>
              <a:t>2</a:t>
            </a:r>
            <a:r>
              <a:rPr kumimoji="0" lang="en-US" sz="2200" b="0" i="0" u="none" strike="noStrike" kern="1200" cap="none" spc="0" normalizeH="0" baseline="0" noProof="0" dirty="0">
                <a:ln>
                  <a:noFill/>
                </a:ln>
                <a:solidFill>
                  <a:srgbClr val="FFFFFF"/>
                </a:solidFill>
                <a:effectLst/>
                <a:uLnTx/>
                <a:uFillTx/>
                <a:latin typeface="Arial" charset="0"/>
                <a:ea typeface="ヒラギノ角ゴ Pro W3"/>
                <a:cs typeface="Arial" charset="0"/>
              </a:rPr>
              <a:t> or chronic oral steroid use </a:t>
            </a:r>
          </a:p>
          <a:p>
            <a:pPr marL="346075" marR="0" lvl="0" indent="-346075" algn="l" defTabSz="914400" rtl="0" eaLnBrk="1" fontAlgn="base" latinLnBrk="0" hangingPunct="1">
              <a:lnSpc>
                <a:spcPct val="100000"/>
              </a:lnSpc>
              <a:spcBef>
                <a:spcPct val="0"/>
              </a:spcBef>
              <a:spcAft>
                <a:spcPts val="2800"/>
              </a:spcAft>
              <a:buClrTx/>
              <a:buSzTx/>
              <a:buFont typeface="+mj-lt"/>
              <a:buAutoNum type="arabicPeriod"/>
              <a:tabLst/>
              <a:defRPr/>
            </a:pPr>
            <a:r>
              <a:rPr kumimoji="0" lang="en-US" sz="2200" b="0" i="0" u="none" strike="noStrike" kern="1200" cap="none" spc="0" normalizeH="0" baseline="0" noProof="0" dirty="0">
                <a:ln>
                  <a:noFill/>
                </a:ln>
                <a:solidFill>
                  <a:srgbClr val="FFFFFF"/>
                </a:solidFill>
                <a:effectLst/>
                <a:uLnTx/>
                <a:uFillTx/>
                <a:latin typeface="Arial" charset="0"/>
                <a:ea typeface="ヒラギノ角ゴ Pro W3"/>
                <a:cs typeface="Arial" charset="0"/>
              </a:rPr>
              <a:t>Severe PHTN or mod/</a:t>
            </a:r>
            <a:r>
              <a:rPr kumimoji="0" lang="en-US" sz="2200" b="0" i="0" u="none" strike="noStrike" kern="1200" cap="none" spc="0" normalizeH="0" baseline="0" noProof="0" dirty="0" err="1">
                <a:ln>
                  <a:noFill/>
                </a:ln>
                <a:solidFill>
                  <a:srgbClr val="FFFFFF"/>
                </a:solidFill>
                <a:effectLst/>
                <a:uLnTx/>
                <a:uFillTx/>
                <a:latin typeface="Arial" charset="0"/>
                <a:ea typeface="ヒラギノ角ゴ Pro W3"/>
                <a:cs typeface="Arial" charset="0"/>
              </a:rPr>
              <a:t>sev</a:t>
            </a:r>
            <a:r>
              <a:rPr kumimoji="0" lang="en-US" sz="2200" b="0" i="0" u="none" strike="noStrike" kern="1200" cap="none" spc="0" normalizeH="0" baseline="0" noProof="0" dirty="0">
                <a:ln>
                  <a:noFill/>
                </a:ln>
                <a:solidFill>
                  <a:srgbClr val="FFFFFF"/>
                </a:solidFill>
                <a:effectLst/>
                <a:uLnTx/>
                <a:uFillTx/>
                <a:latin typeface="Arial" charset="0"/>
                <a:ea typeface="ヒラギノ角ゴ Pro W3"/>
                <a:cs typeface="Arial" charset="0"/>
              </a:rPr>
              <a:t> RV dysfunction </a:t>
            </a:r>
          </a:p>
          <a:p>
            <a:pPr marL="346075" marR="0" lvl="0" indent="-346075" algn="l" defTabSz="914400" rtl="0" eaLnBrk="1" fontAlgn="base" latinLnBrk="0" hangingPunct="1">
              <a:lnSpc>
                <a:spcPct val="100000"/>
              </a:lnSpc>
              <a:spcBef>
                <a:spcPct val="0"/>
              </a:spcBef>
              <a:spcAft>
                <a:spcPts val="2800"/>
              </a:spcAft>
              <a:buClrTx/>
              <a:buSzTx/>
              <a:buFont typeface="+mj-lt"/>
              <a:buAutoNum type="arabicPeriod"/>
              <a:tabLst/>
              <a:defRPr/>
            </a:pPr>
            <a:r>
              <a:rPr kumimoji="0" lang="en-US" sz="2200" b="0" i="0" u="none" strike="noStrike" kern="1200" cap="none" spc="0" normalizeH="0" baseline="0" noProof="0" dirty="0">
                <a:ln>
                  <a:noFill/>
                </a:ln>
                <a:solidFill>
                  <a:srgbClr val="FFFFFF"/>
                </a:solidFill>
                <a:effectLst/>
                <a:uLnTx/>
                <a:uFillTx/>
                <a:latin typeface="Arial" charset="0"/>
                <a:ea typeface="ヒラギノ角ゴ Pro W3"/>
                <a:cs typeface="Arial" charset="0"/>
              </a:rPr>
              <a:t>AV or TV disease requiring surgery or transcatheter intervention</a:t>
            </a:r>
          </a:p>
          <a:p>
            <a:pPr marL="346075" marR="0" lvl="0" indent="-346075" algn="l" defTabSz="914400" rtl="0" eaLnBrk="1" fontAlgn="base" latinLnBrk="0" hangingPunct="1">
              <a:lnSpc>
                <a:spcPct val="100000"/>
              </a:lnSpc>
              <a:spcBef>
                <a:spcPct val="0"/>
              </a:spcBef>
              <a:spcAft>
                <a:spcPts val="2800"/>
              </a:spcAft>
              <a:buClrTx/>
              <a:buSzTx/>
              <a:buFont typeface="+mj-lt"/>
              <a:buAutoNum type="arabicPeriod"/>
              <a:tabLst/>
              <a:defRPr/>
            </a:pPr>
            <a:r>
              <a:rPr kumimoji="0" lang="en-US" sz="2200" b="0" i="0" u="none" strike="noStrike" kern="1200" cap="none" spc="0" normalizeH="0" baseline="0" noProof="0" dirty="0">
                <a:ln>
                  <a:noFill/>
                </a:ln>
                <a:solidFill>
                  <a:srgbClr val="FFFFFF"/>
                </a:solidFill>
                <a:effectLst/>
                <a:uLnTx/>
                <a:uFillTx/>
                <a:latin typeface="Arial" charset="0"/>
                <a:ea typeface="ヒラギノ角ゴ Pro W3"/>
                <a:cs typeface="Arial" charset="0"/>
              </a:rPr>
              <a:t>MV orifice area &lt;4.0 cm</a:t>
            </a:r>
            <a:r>
              <a:rPr kumimoji="0" lang="en-US" sz="2200" b="0" i="0" u="none" strike="noStrike" kern="1200" cap="none" spc="0" normalizeH="0" baseline="30000" noProof="0" dirty="0">
                <a:ln>
                  <a:noFill/>
                </a:ln>
                <a:solidFill>
                  <a:srgbClr val="FFFFFF"/>
                </a:solidFill>
                <a:effectLst/>
                <a:uLnTx/>
                <a:uFillTx/>
                <a:latin typeface="Arial" charset="0"/>
                <a:ea typeface="ヒラギノ角ゴ Pro W3"/>
                <a:cs typeface="Arial" charset="0"/>
              </a:rPr>
              <a:t>2</a:t>
            </a:r>
            <a:r>
              <a:rPr kumimoji="0" lang="en-US" sz="2200" b="0" i="0" u="none" strike="noStrike" kern="1200" cap="none" spc="0" normalizeH="0" baseline="0" noProof="0" dirty="0">
                <a:ln>
                  <a:noFill/>
                </a:ln>
                <a:solidFill>
                  <a:srgbClr val="FFFFFF"/>
                </a:solidFill>
                <a:effectLst/>
                <a:uLnTx/>
                <a:uFillTx/>
                <a:latin typeface="Arial" charset="0"/>
                <a:ea typeface="ヒラギノ角ゴ Pro W3"/>
                <a:cs typeface="Arial" charset="0"/>
              </a:rPr>
              <a:t> by site-assessed TTE</a:t>
            </a:r>
          </a:p>
        </p:txBody>
      </p:sp>
    </p:spTree>
    <p:extLst>
      <p:ext uri="{BB962C8B-B14F-4D97-AF65-F5344CB8AC3E}">
        <p14:creationId xmlns:p14="http://schemas.microsoft.com/office/powerpoint/2010/main" val="143937142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sp>
        <p:nvSpPr>
          <p:cNvPr id="15" name="TextBox 14">
            <a:extLst>
              <a:ext uri="{FF2B5EF4-FFF2-40B4-BE49-F238E27FC236}">
                <a16:creationId xmlns:a16="http://schemas.microsoft.com/office/drawing/2014/main" id="{4090D719-C79E-FE46-A448-237456A4BE6A}"/>
              </a:ext>
            </a:extLst>
          </p:cNvPr>
          <p:cNvSpPr txBox="1"/>
          <p:nvPr/>
        </p:nvSpPr>
        <p:spPr>
          <a:xfrm>
            <a:off x="1606168" y="1508791"/>
            <a:ext cx="1141639" cy="584775"/>
          </a:xfrm>
          <a:prstGeom prst="rect">
            <a:avLst/>
          </a:prstGeom>
          <a:noFill/>
          <a:ln>
            <a:noFill/>
          </a:ln>
        </p:spPr>
        <p:txBody>
          <a:bodyPr wrap="square" rtlCol="0" anchor="ctr" anchorCtr="0">
            <a:spAutoFit/>
          </a:bodyPr>
          <a:lstStyle/>
          <a:p>
            <a:pPr algn="ctr"/>
            <a:r>
              <a:rPr lang="en-US" sz="1600" b="0" i="0" dirty="0">
                <a:solidFill>
                  <a:schemeClr val="tx1"/>
                </a:solidFill>
              </a:rPr>
              <a:t>N=293</a:t>
            </a:r>
          </a:p>
          <a:p>
            <a:pPr algn="ctr"/>
            <a:r>
              <a:rPr lang="en-US" sz="1600" b="0" i="0" dirty="0">
                <a:solidFill>
                  <a:schemeClr val="tx1"/>
                </a:solidFill>
              </a:rPr>
              <a:t>N=9</a:t>
            </a:r>
          </a:p>
        </p:txBody>
      </p:sp>
      <p:sp>
        <p:nvSpPr>
          <p:cNvPr id="16" name="TextBox 15">
            <a:extLst>
              <a:ext uri="{FF2B5EF4-FFF2-40B4-BE49-F238E27FC236}">
                <a16:creationId xmlns:a16="http://schemas.microsoft.com/office/drawing/2014/main" id="{CD3D906E-A2F5-8E49-8B14-1554E075742B}"/>
              </a:ext>
            </a:extLst>
          </p:cNvPr>
          <p:cNvSpPr txBox="1"/>
          <p:nvPr/>
        </p:nvSpPr>
        <p:spPr>
          <a:xfrm>
            <a:off x="6300717" y="1508791"/>
            <a:ext cx="1141639" cy="584775"/>
          </a:xfrm>
          <a:prstGeom prst="rect">
            <a:avLst/>
          </a:prstGeom>
          <a:noFill/>
          <a:ln>
            <a:noFill/>
          </a:ln>
        </p:spPr>
        <p:txBody>
          <a:bodyPr wrap="square" rtlCol="0" anchor="ctr" anchorCtr="0">
            <a:spAutoFit/>
          </a:bodyPr>
          <a:lstStyle/>
          <a:p>
            <a:pPr algn="ctr"/>
            <a:r>
              <a:rPr lang="en-US" sz="1600" b="0" i="0" dirty="0">
                <a:solidFill>
                  <a:schemeClr val="tx1"/>
                </a:solidFill>
              </a:rPr>
              <a:t>N=1</a:t>
            </a:r>
          </a:p>
          <a:p>
            <a:pPr algn="ctr"/>
            <a:r>
              <a:rPr lang="en-US" sz="1600" b="0" i="0" dirty="0">
                <a:solidFill>
                  <a:schemeClr val="tx1"/>
                </a:solidFill>
              </a:rPr>
              <a:t>N=311</a:t>
            </a:r>
          </a:p>
        </p:txBody>
      </p:sp>
      <p:cxnSp>
        <p:nvCxnSpPr>
          <p:cNvPr id="23" name="Straight Arrow Connector 22">
            <a:extLst>
              <a:ext uri="{FF2B5EF4-FFF2-40B4-BE49-F238E27FC236}">
                <a16:creationId xmlns:a16="http://schemas.microsoft.com/office/drawing/2014/main" id="{F90A09A8-7E25-254B-9D21-5E2FF9A15546}"/>
              </a:ext>
            </a:extLst>
          </p:cNvPr>
          <p:cNvCxnSpPr>
            <a:cxnSpLocks/>
          </p:cNvCxnSpPr>
          <p:nvPr/>
        </p:nvCxnSpPr>
        <p:spPr>
          <a:xfrm>
            <a:off x="2176987" y="410577"/>
            <a:ext cx="0" cy="1168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52F179B-C8D7-454F-9BFD-83786744BA55}"/>
              </a:ext>
            </a:extLst>
          </p:cNvPr>
          <p:cNvCxnSpPr>
            <a:cxnSpLocks/>
          </p:cNvCxnSpPr>
          <p:nvPr/>
        </p:nvCxnSpPr>
        <p:spPr>
          <a:xfrm>
            <a:off x="6871536" y="410577"/>
            <a:ext cx="0" cy="1170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868B860-DDDC-2A4A-B482-0405F06A3060}"/>
              </a:ext>
            </a:extLst>
          </p:cNvPr>
          <p:cNvSpPr txBox="1"/>
          <p:nvPr/>
        </p:nvSpPr>
        <p:spPr>
          <a:xfrm>
            <a:off x="1263113" y="742607"/>
            <a:ext cx="1827748" cy="584775"/>
          </a:xfrm>
          <a:prstGeom prst="rect">
            <a:avLst/>
          </a:prstGeom>
          <a:solidFill>
            <a:srgbClr val="00B050"/>
          </a:solidFill>
          <a:ln>
            <a:solidFill>
              <a:schemeClr val="tx1"/>
            </a:solidFill>
          </a:ln>
        </p:spPr>
        <p:txBody>
          <a:bodyPr wrap="square" rtlCol="0" anchor="ctr" anchorCtr="0">
            <a:spAutoFit/>
          </a:bodyPr>
          <a:lstStyle/>
          <a:p>
            <a:pPr algn="ctr"/>
            <a:r>
              <a:rPr lang="en-US" sz="1600" b="0" i="0" dirty="0">
                <a:solidFill>
                  <a:schemeClr val="tx1"/>
                </a:solidFill>
              </a:rPr>
              <a:t>MitraClip + GDMT</a:t>
            </a:r>
          </a:p>
          <a:p>
            <a:pPr algn="ctr"/>
            <a:r>
              <a:rPr lang="en-US" sz="1600" b="0" i="0" dirty="0">
                <a:solidFill>
                  <a:schemeClr val="tx1"/>
                </a:solidFill>
              </a:rPr>
              <a:t>N=302</a:t>
            </a:r>
          </a:p>
        </p:txBody>
      </p:sp>
      <p:sp>
        <p:nvSpPr>
          <p:cNvPr id="59" name="TextBox 58">
            <a:extLst>
              <a:ext uri="{FF2B5EF4-FFF2-40B4-BE49-F238E27FC236}">
                <a16:creationId xmlns:a16="http://schemas.microsoft.com/office/drawing/2014/main" id="{115CB13D-C72F-CF43-B142-1EB7AD84FAB8}"/>
              </a:ext>
            </a:extLst>
          </p:cNvPr>
          <p:cNvSpPr txBox="1"/>
          <p:nvPr/>
        </p:nvSpPr>
        <p:spPr>
          <a:xfrm>
            <a:off x="6199059" y="742607"/>
            <a:ext cx="1344954" cy="584775"/>
          </a:xfrm>
          <a:prstGeom prst="rect">
            <a:avLst/>
          </a:prstGeom>
          <a:solidFill>
            <a:schemeClr val="bg1">
              <a:lumMod val="75000"/>
              <a:lumOff val="25000"/>
            </a:schemeClr>
          </a:solidFill>
          <a:ln>
            <a:solidFill>
              <a:schemeClr val="tx1"/>
            </a:solidFill>
          </a:ln>
        </p:spPr>
        <p:txBody>
          <a:bodyPr wrap="square" rtlCol="0" anchor="ctr" anchorCtr="0">
            <a:spAutoFit/>
          </a:bodyPr>
          <a:lstStyle/>
          <a:p>
            <a:pPr algn="ctr"/>
            <a:r>
              <a:rPr lang="en-US" sz="1600" b="0" i="0" dirty="0">
                <a:solidFill>
                  <a:schemeClr val="tx1"/>
                </a:solidFill>
              </a:rPr>
              <a:t>GDMT alone</a:t>
            </a:r>
          </a:p>
          <a:p>
            <a:pPr algn="ctr"/>
            <a:r>
              <a:rPr lang="en-US" sz="1600" b="0" i="0" dirty="0">
                <a:solidFill>
                  <a:schemeClr val="tx1"/>
                </a:solidFill>
              </a:rPr>
              <a:t>N=312</a:t>
            </a:r>
          </a:p>
        </p:txBody>
      </p:sp>
      <p:cxnSp>
        <p:nvCxnSpPr>
          <p:cNvPr id="26" name="Straight Arrow Connector 25">
            <a:extLst>
              <a:ext uri="{FF2B5EF4-FFF2-40B4-BE49-F238E27FC236}">
                <a16:creationId xmlns:a16="http://schemas.microsoft.com/office/drawing/2014/main" id="{CB93E07F-1274-7C42-BC5A-3C9A4E0AE463}"/>
              </a:ext>
            </a:extLst>
          </p:cNvPr>
          <p:cNvCxnSpPr>
            <a:cxnSpLocks/>
          </p:cNvCxnSpPr>
          <p:nvPr/>
        </p:nvCxnSpPr>
        <p:spPr>
          <a:xfrm>
            <a:off x="2176987" y="2056630"/>
            <a:ext cx="0" cy="27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5754F72-E692-C54F-BBAF-06C0341F71F8}"/>
              </a:ext>
            </a:extLst>
          </p:cNvPr>
          <p:cNvCxnSpPr>
            <a:cxnSpLocks/>
          </p:cNvCxnSpPr>
          <p:nvPr/>
        </p:nvCxnSpPr>
        <p:spPr>
          <a:xfrm>
            <a:off x="6871536" y="2056630"/>
            <a:ext cx="0" cy="27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073C49-8C75-A04F-B635-6EA8C6881D7C}"/>
              </a:ext>
            </a:extLst>
          </p:cNvPr>
          <p:cNvSpPr txBox="1"/>
          <p:nvPr/>
        </p:nvSpPr>
        <p:spPr>
          <a:xfrm>
            <a:off x="815008" y="2292398"/>
            <a:ext cx="2707464" cy="276999"/>
          </a:xfrm>
          <a:prstGeom prst="rect">
            <a:avLst/>
          </a:prstGeom>
          <a:noFill/>
          <a:ln>
            <a:noFill/>
          </a:ln>
        </p:spPr>
        <p:txBody>
          <a:bodyPr wrap="square" rtlCol="0" anchor="ctr" anchorCtr="0">
            <a:spAutoFit/>
          </a:bodyPr>
          <a:lstStyle/>
          <a:p>
            <a:pPr algn="ctr"/>
            <a:r>
              <a:rPr lang="en-US" sz="1200" b="0" i="0" dirty="0">
                <a:solidFill>
                  <a:schemeClr val="tx1"/>
                </a:solidFill>
              </a:rPr>
              <a:t>N=297/302 (98.3%)</a:t>
            </a:r>
          </a:p>
        </p:txBody>
      </p:sp>
      <p:sp>
        <p:nvSpPr>
          <p:cNvPr id="30" name="TextBox 29">
            <a:extLst>
              <a:ext uri="{FF2B5EF4-FFF2-40B4-BE49-F238E27FC236}">
                <a16:creationId xmlns:a16="http://schemas.microsoft.com/office/drawing/2014/main" id="{A9415A9A-99BC-B546-90F0-4DD4FDBC9580}"/>
              </a:ext>
            </a:extLst>
          </p:cNvPr>
          <p:cNvSpPr txBox="1"/>
          <p:nvPr/>
        </p:nvSpPr>
        <p:spPr>
          <a:xfrm>
            <a:off x="5740060" y="2292398"/>
            <a:ext cx="2286502" cy="276999"/>
          </a:xfrm>
          <a:prstGeom prst="rect">
            <a:avLst/>
          </a:prstGeom>
          <a:noFill/>
          <a:ln>
            <a:noFill/>
          </a:ln>
        </p:spPr>
        <p:txBody>
          <a:bodyPr wrap="square" rtlCol="0" anchor="ctr" anchorCtr="0">
            <a:spAutoFit/>
          </a:bodyPr>
          <a:lstStyle/>
          <a:p>
            <a:pPr algn="ctr"/>
            <a:r>
              <a:rPr lang="en-US" sz="1200" b="0" i="0" dirty="0">
                <a:solidFill>
                  <a:schemeClr val="tx1"/>
                </a:solidFill>
              </a:rPr>
              <a:t>N=307/312 (98.4%)</a:t>
            </a:r>
          </a:p>
        </p:txBody>
      </p:sp>
      <p:sp>
        <p:nvSpPr>
          <p:cNvPr id="31" name="Rectangle 30">
            <a:extLst>
              <a:ext uri="{FF2B5EF4-FFF2-40B4-BE49-F238E27FC236}">
                <a16:creationId xmlns:a16="http://schemas.microsoft.com/office/drawing/2014/main" id="{18BF888D-CC3F-554E-BBD0-70E99FA2F745}"/>
              </a:ext>
            </a:extLst>
          </p:cNvPr>
          <p:cNvSpPr/>
          <p:nvPr/>
        </p:nvSpPr>
        <p:spPr>
          <a:xfrm>
            <a:off x="1288378" y="2038173"/>
            <a:ext cx="2159993" cy="261610"/>
          </a:xfrm>
          <a:prstGeom prst="rect">
            <a:avLst/>
          </a:prstGeom>
        </p:spPr>
        <p:txBody>
          <a:bodyPr wrap="square" anchor="ctr" anchorCtr="0">
            <a:spAutoFit/>
          </a:bodyPr>
          <a:lstStyle/>
          <a:p>
            <a:pPr algn="r"/>
            <a:r>
              <a:rPr lang="en-US" sz="1100" b="0" i="0" dirty="0">
                <a:solidFill>
                  <a:schemeClr val="tx2">
                    <a:lumMod val="40000"/>
                    <a:lumOff val="60000"/>
                  </a:schemeClr>
                </a:solidFill>
              </a:rPr>
              <a:t>Withdrew 4   1 Lost to follow-up</a:t>
            </a:r>
          </a:p>
        </p:txBody>
      </p:sp>
      <p:sp>
        <p:nvSpPr>
          <p:cNvPr id="32" name="Rectangle 31">
            <a:extLst>
              <a:ext uri="{FF2B5EF4-FFF2-40B4-BE49-F238E27FC236}">
                <a16:creationId xmlns:a16="http://schemas.microsoft.com/office/drawing/2014/main" id="{31DAF159-F74C-7345-A2EF-3D263015077F}"/>
              </a:ext>
            </a:extLst>
          </p:cNvPr>
          <p:cNvSpPr/>
          <p:nvPr/>
        </p:nvSpPr>
        <p:spPr>
          <a:xfrm>
            <a:off x="5982345" y="2038173"/>
            <a:ext cx="2246582" cy="261610"/>
          </a:xfrm>
          <a:prstGeom prst="rect">
            <a:avLst/>
          </a:prstGeom>
        </p:spPr>
        <p:txBody>
          <a:bodyPr wrap="square" anchor="ctr" anchorCtr="0">
            <a:spAutoFit/>
          </a:bodyPr>
          <a:lstStyle/>
          <a:p>
            <a:pPr algn="ctr"/>
            <a:r>
              <a:rPr lang="en-US" sz="1100" b="0" i="0" dirty="0">
                <a:solidFill>
                  <a:schemeClr val="tx2">
                    <a:lumMod val="40000"/>
                    <a:lumOff val="60000"/>
                  </a:schemeClr>
                </a:solidFill>
              </a:rPr>
              <a:t>Withdrew 5   0 Lost to follow-up </a:t>
            </a:r>
          </a:p>
        </p:txBody>
      </p:sp>
      <p:cxnSp>
        <p:nvCxnSpPr>
          <p:cNvPr id="4" name="Straight Arrow Connector 3">
            <a:extLst>
              <a:ext uri="{FF2B5EF4-FFF2-40B4-BE49-F238E27FC236}">
                <a16:creationId xmlns:a16="http://schemas.microsoft.com/office/drawing/2014/main" id="{871686A5-355C-0730-A604-7B0350683723}"/>
              </a:ext>
            </a:extLst>
          </p:cNvPr>
          <p:cNvCxnSpPr>
            <a:cxnSpLocks/>
          </p:cNvCxnSpPr>
          <p:nvPr/>
        </p:nvCxnSpPr>
        <p:spPr>
          <a:xfrm>
            <a:off x="2176987" y="2557742"/>
            <a:ext cx="0" cy="27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CB1B931-3CC9-F060-808A-CEF4ACB09006}"/>
              </a:ext>
            </a:extLst>
          </p:cNvPr>
          <p:cNvCxnSpPr>
            <a:cxnSpLocks/>
          </p:cNvCxnSpPr>
          <p:nvPr/>
        </p:nvCxnSpPr>
        <p:spPr>
          <a:xfrm>
            <a:off x="6871536" y="2557742"/>
            <a:ext cx="0" cy="27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981216-71C9-25B7-ED11-2410D78183AD}"/>
              </a:ext>
            </a:extLst>
          </p:cNvPr>
          <p:cNvSpPr txBox="1"/>
          <p:nvPr/>
        </p:nvSpPr>
        <p:spPr>
          <a:xfrm>
            <a:off x="815008" y="2793510"/>
            <a:ext cx="2707464" cy="276999"/>
          </a:xfrm>
          <a:prstGeom prst="rect">
            <a:avLst/>
          </a:prstGeom>
          <a:noFill/>
          <a:ln>
            <a:noFill/>
          </a:ln>
        </p:spPr>
        <p:txBody>
          <a:bodyPr wrap="square" rtlCol="0" anchor="ctr" anchorCtr="0">
            <a:spAutoFit/>
          </a:bodyPr>
          <a:lstStyle/>
          <a:p>
            <a:pPr algn="ctr"/>
            <a:r>
              <a:rPr lang="en-US" sz="1200" b="0" i="0" dirty="0">
                <a:solidFill>
                  <a:schemeClr val="tx1"/>
                </a:solidFill>
              </a:rPr>
              <a:t>N=294/302 (97.4%)</a:t>
            </a:r>
          </a:p>
        </p:txBody>
      </p:sp>
      <p:sp>
        <p:nvSpPr>
          <p:cNvPr id="9" name="TextBox 8">
            <a:extLst>
              <a:ext uri="{FF2B5EF4-FFF2-40B4-BE49-F238E27FC236}">
                <a16:creationId xmlns:a16="http://schemas.microsoft.com/office/drawing/2014/main" id="{97CB3607-8F01-03AA-9F66-EC5E1F573B2A}"/>
              </a:ext>
            </a:extLst>
          </p:cNvPr>
          <p:cNvSpPr txBox="1"/>
          <p:nvPr/>
        </p:nvSpPr>
        <p:spPr>
          <a:xfrm>
            <a:off x="5740060" y="2793510"/>
            <a:ext cx="2286502" cy="276999"/>
          </a:xfrm>
          <a:prstGeom prst="rect">
            <a:avLst/>
          </a:prstGeom>
          <a:noFill/>
          <a:ln>
            <a:noFill/>
          </a:ln>
        </p:spPr>
        <p:txBody>
          <a:bodyPr wrap="square" rtlCol="0" anchor="ctr" anchorCtr="0">
            <a:spAutoFit/>
          </a:bodyPr>
          <a:lstStyle/>
          <a:p>
            <a:pPr algn="ctr"/>
            <a:r>
              <a:rPr lang="en-US" sz="1200" b="0" i="0" dirty="0">
                <a:solidFill>
                  <a:schemeClr val="tx1"/>
                </a:solidFill>
              </a:rPr>
              <a:t>N=291/312 (93.3%)</a:t>
            </a:r>
          </a:p>
        </p:txBody>
      </p:sp>
      <p:sp>
        <p:nvSpPr>
          <p:cNvPr id="10" name="Rectangle 9">
            <a:extLst>
              <a:ext uri="{FF2B5EF4-FFF2-40B4-BE49-F238E27FC236}">
                <a16:creationId xmlns:a16="http://schemas.microsoft.com/office/drawing/2014/main" id="{EC571501-8B9E-2EDA-A42A-816F1D74D677}"/>
              </a:ext>
            </a:extLst>
          </p:cNvPr>
          <p:cNvSpPr/>
          <p:nvPr/>
        </p:nvSpPr>
        <p:spPr>
          <a:xfrm>
            <a:off x="1288378" y="2539285"/>
            <a:ext cx="2159993" cy="261610"/>
          </a:xfrm>
          <a:prstGeom prst="rect">
            <a:avLst/>
          </a:prstGeom>
        </p:spPr>
        <p:txBody>
          <a:bodyPr wrap="square" anchor="ctr" anchorCtr="0">
            <a:spAutoFit/>
          </a:bodyPr>
          <a:lstStyle/>
          <a:p>
            <a:pPr algn="r"/>
            <a:r>
              <a:rPr lang="en-US" sz="1100" b="0" i="0" dirty="0">
                <a:solidFill>
                  <a:schemeClr val="tx2">
                    <a:lumMod val="40000"/>
                    <a:lumOff val="60000"/>
                  </a:schemeClr>
                </a:solidFill>
              </a:rPr>
              <a:t>Withdrew 3   0 Lost to follow-up</a:t>
            </a:r>
          </a:p>
        </p:txBody>
      </p:sp>
      <p:sp>
        <p:nvSpPr>
          <p:cNvPr id="11" name="Rectangle 10">
            <a:extLst>
              <a:ext uri="{FF2B5EF4-FFF2-40B4-BE49-F238E27FC236}">
                <a16:creationId xmlns:a16="http://schemas.microsoft.com/office/drawing/2014/main" id="{9F11D441-ECE2-836F-90FB-F0AAFB76A3BA}"/>
              </a:ext>
            </a:extLst>
          </p:cNvPr>
          <p:cNvSpPr/>
          <p:nvPr/>
        </p:nvSpPr>
        <p:spPr>
          <a:xfrm>
            <a:off x="5943600" y="2539285"/>
            <a:ext cx="2246582" cy="261610"/>
          </a:xfrm>
          <a:prstGeom prst="rect">
            <a:avLst/>
          </a:prstGeom>
        </p:spPr>
        <p:txBody>
          <a:bodyPr wrap="square" anchor="ctr" anchorCtr="0">
            <a:spAutoFit/>
          </a:bodyPr>
          <a:lstStyle/>
          <a:p>
            <a:pPr algn="ctr"/>
            <a:r>
              <a:rPr lang="en-US" sz="1100" b="0" i="0" dirty="0">
                <a:solidFill>
                  <a:schemeClr val="tx2">
                    <a:lumMod val="40000"/>
                    <a:lumOff val="60000"/>
                  </a:schemeClr>
                </a:solidFill>
              </a:rPr>
              <a:t>Withdrew 16   0 Lost to follow-up </a:t>
            </a:r>
          </a:p>
        </p:txBody>
      </p:sp>
      <p:cxnSp>
        <p:nvCxnSpPr>
          <p:cNvPr id="18446" name="Straight Arrow Connector 18445">
            <a:extLst>
              <a:ext uri="{FF2B5EF4-FFF2-40B4-BE49-F238E27FC236}">
                <a16:creationId xmlns:a16="http://schemas.microsoft.com/office/drawing/2014/main" id="{8E8C4BA3-D930-AE41-67DF-B92CC5E4F02A}"/>
              </a:ext>
            </a:extLst>
          </p:cNvPr>
          <p:cNvCxnSpPr>
            <a:cxnSpLocks/>
          </p:cNvCxnSpPr>
          <p:nvPr/>
        </p:nvCxnSpPr>
        <p:spPr>
          <a:xfrm>
            <a:off x="2176987" y="3061436"/>
            <a:ext cx="0" cy="27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47" name="Straight Arrow Connector 18446">
            <a:extLst>
              <a:ext uri="{FF2B5EF4-FFF2-40B4-BE49-F238E27FC236}">
                <a16:creationId xmlns:a16="http://schemas.microsoft.com/office/drawing/2014/main" id="{092C3FE2-8FB1-3224-C13E-84963E57F5DF}"/>
              </a:ext>
            </a:extLst>
          </p:cNvPr>
          <p:cNvCxnSpPr>
            <a:cxnSpLocks/>
          </p:cNvCxnSpPr>
          <p:nvPr/>
        </p:nvCxnSpPr>
        <p:spPr>
          <a:xfrm>
            <a:off x="6871536" y="3061436"/>
            <a:ext cx="0" cy="27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49" name="TextBox 18448">
            <a:extLst>
              <a:ext uri="{FF2B5EF4-FFF2-40B4-BE49-F238E27FC236}">
                <a16:creationId xmlns:a16="http://schemas.microsoft.com/office/drawing/2014/main" id="{C1CB59C2-48AC-6B72-A40D-C9EB30A5AA64}"/>
              </a:ext>
            </a:extLst>
          </p:cNvPr>
          <p:cNvSpPr txBox="1"/>
          <p:nvPr/>
        </p:nvSpPr>
        <p:spPr>
          <a:xfrm>
            <a:off x="815008" y="3297204"/>
            <a:ext cx="2707464" cy="276999"/>
          </a:xfrm>
          <a:prstGeom prst="rect">
            <a:avLst/>
          </a:prstGeom>
          <a:noFill/>
          <a:ln>
            <a:noFill/>
          </a:ln>
        </p:spPr>
        <p:txBody>
          <a:bodyPr wrap="square" rtlCol="0" anchor="ctr" anchorCtr="0">
            <a:spAutoFit/>
          </a:bodyPr>
          <a:lstStyle/>
          <a:p>
            <a:pPr algn="ctr"/>
            <a:r>
              <a:rPr lang="en-US" sz="1200" b="0" i="0" dirty="0">
                <a:solidFill>
                  <a:schemeClr val="tx1"/>
                </a:solidFill>
              </a:rPr>
              <a:t>N=286/302 (94.7%)</a:t>
            </a:r>
          </a:p>
        </p:txBody>
      </p:sp>
      <p:sp>
        <p:nvSpPr>
          <p:cNvPr id="18450" name="TextBox 18449">
            <a:extLst>
              <a:ext uri="{FF2B5EF4-FFF2-40B4-BE49-F238E27FC236}">
                <a16:creationId xmlns:a16="http://schemas.microsoft.com/office/drawing/2014/main" id="{724EC0FD-3692-0317-BC3D-DD49C8320F3B}"/>
              </a:ext>
            </a:extLst>
          </p:cNvPr>
          <p:cNvSpPr txBox="1"/>
          <p:nvPr/>
        </p:nvSpPr>
        <p:spPr>
          <a:xfrm>
            <a:off x="5740060" y="3297204"/>
            <a:ext cx="2286502" cy="276999"/>
          </a:xfrm>
          <a:prstGeom prst="rect">
            <a:avLst/>
          </a:prstGeom>
          <a:noFill/>
          <a:ln>
            <a:noFill/>
          </a:ln>
        </p:spPr>
        <p:txBody>
          <a:bodyPr wrap="square" rtlCol="0" anchor="ctr" anchorCtr="0">
            <a:spAutoFit/>
          </a:bodyPr>
          <a:lstStyle/>
          <a:p>
            <a:pPr algn="ctr"/>
            <a:r>
              <a:rPr lang="en-US" sz="1200" b="0" i="0" dirty="0">
                <a:solidFill>
                  <a:schemeClr val="tx1"/>
                </a:solidFill>
              </a:rPr>
              <a:t>N=277/312 (88.8%)</a:t>
            </a:r>
          </a:p>
        </p:txBody>
      </p:sp>
      <p:sp>
        <p:nvSpPr>
          <p:cNvPr id="18451" name="Rectangle 18450">
            <a:extLst>
              <a:ext uri="{FF2B5EF4-FFF2-40B4-BE49-F238E27FC236}">
                <a16:creationId xmlns:a16="http://schemas.microsoft.com/office/drawing/2014/main" id="{6FA55E94-53F7-3997-A450-AFDC10274613}"/>
              </a:ext>
            </a:extLst>
          </p:cNvPr>
          <p:cNvSpPr/>
          <p:nvPr/>
        </p:nvSpPr>
        <p:spPr>
          <a:xfrm>
            <a:off x="1288378" y="3042979"/>
            <a:ext cx="2159993" cy="261610"/>
          </a:xfrm>
          <a:prstGeom prst="rect">
            <a:avLst/>
          </a:prstGeom>
        </p:spPr>
        <p:txBody>
          <a:bodyPr wrap="square" anchor="ctr" anchorCtr="0">
            <a:spAutoFit/>
          </a:bodyPr>
          <a:lstStyle/>
          <a:p>
            <a:pPr algn="r"/>
            <a:r>
              <a:rPr lang="en-US" sz="1100" b="0" i="0" dirty="0">
                <a:solidFill>
                  <a:schemeClr val="tx2">
                    <a:lumMod val="40000"/>
                    <a:lumOff val="60000"/>
                  </a:schemeClr>
                </a:solidFill>
              </a:rPr>
              <a:t>Withdrew 5   3 Lost to follow-up</a:t>
            </a:r>
          </a:p>
        </p:txBody>
      </p:sp>
      <p:sp>
        <p:nvSpPr>
          <p:cNvPr id="18452" name="Rectangle 18451">
            <a:extLst>
              <a:ext uri="{FF2B5EF4-FFF2-40B4-BE49-F238E27FC236}">
                <a16:creationId xmlns:a16="http://schemas.microsoft.com/office/drawing/2014/main" id="{284929BC-C763-6629-21F5-C09B64B83128}"/>
              </a:ext>
            </a:extLst>
          </p:cNvPr>
          <p:cNvSpPr/>
          <p:nvPr/>
        </p:nvSpPr>
        <p:spPr>
          <a:xfrm>
            <a:off x="5951349" y="3042979"/>
            <a:ext cx="2246582" cy="261610"/>
          </a:xfrm>
          <a:prstGeom prst="rect">
            <a:avLst/>
          </a:prstGeom>
        </p:spPr>
        <p:txBody>
          <a:bodyPr wrap="square" anchor="ctr" anchorCtr="0">
            <a:spAutoFit/>
          </a:bodyPr>
          <a:lstStyle/>
          <a:p>
            <a:pPr algn="ctr"/>
            <a:r>
              <a:rPr lang="en-US" sz="1100" b="0" i="0" dirty="0">
                <a:solidFill>
                  <a:schemeClr val="tx2">
                    <a:lumMod val="40000"/>
                    <a:lumOff val="60000"/>
                  </a:schemeClr>
                </a:solidFill>
              </a:rPr>
              <a:t>Withdrew 11   3 Lost to follow-up </a:t>
            </a:r>
          </a:p>
        </p:txBody>
      </p:sp>
      <p:cxnSp>
        <p:nvCxnSpPr>
          <p:cNvPr id="18453" name="Straight Arrow Connector 18452">
            <a:extLst>
              <a:ext uri="{FF2B5EF4-FFF2-40B4-BE49-F238E27FC236}">
                <a16:creationId xmlns:a16="http://schemas.microsoft.com/office/drawing/2014/main" id="{8023D154-69D1-3C91-1D6B-2904827E35A6}"/>
              </a:ext>
            </a:extLst>
          </p:cNvPr>
          <p:cNvCxnSpPr>
            <a:cxnSpLocks/>
          </p:cNvCxnSpPr>
          <p:nvPr/>
        </p:nvCxnSpPr>
        <p:spPr>
          <a:xfrm>
            <a:off x="2176987" y="3562548"/>
            <a:ext cx="0" cy="27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54" name="Straight Arrow Connector 18453">
            <a:extLst>
              <a:ext uri="{FF2B5EF4-FFF2-40B4-BE49-F238E27FC236}">
                <a16:creationId xmlns:a16="http://schemas.microsoft.com/office/drawing/2014/main" id="{99DCF55D-1301-9070-583A-8FEC23C5A8BA}"/>
              </a:ext>
            </a:extLst>
          </p:cNvPr>
          <p:cNvCxnSpPr>
            <a:cxnSpLocks/>
          </p:cNvCxnSpPr>
          <p:nvPr/>
        </p:nvCxnSpPr>
        <p:spPr>
          <a:xfrm>
            <a:off x="6871536" y="3562548"/>
            <a:ext cx="0" cy="27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56" name="TextBox 18455">
            <a:extLst>
              <a:ext uri="{FF2B5EF4-FFF2-40B4-BE49-F238E27FC236}">
                <a16:creationId xmlns:a16="http://schemas.microsoft.com/office/drawing/2014/main" id="{84F0DEA7-958F-D91F-9F2F-075F42C3CF18}"/>
              </a:ext>
            </a:extLst>
          </p:cNvPr>
          <p:cNvSpPr txBox="1"/>
          <p:nvPr/>
        </p:nvSpPr>
        <p:spPr>
          <a:xfrm>
            <a:off x="815008" y="3798316"/>
            <a:ext cx="2707464" cy="276999"/>
          </a:xfrm>
          <a:prstGeom prst="rect">
            <a:avLst/>
          </a:prstGeom>
          <a:noFill/>
          <a:ln>
            <a:noFill/>
          </a:ln>
        </p:spPr>
        <p:txBody>
          <a:bodyPr wrap="square" rtlCol="0" anchor="ctr" anchorCtr="0">
            <a:spAutoFit/>
          </a:bodyPr>
          <a:lstStyle/>
          <a:p>
            <a:pPr algn="ctr"/>
            <a:r>
              <a:rPr lang="en-US" sz="1200" b="0" i="0" dirty="0">
                <a:solidFill>
                  <a:schemeClr val="tx1"/>
                </a:solidFill>
              </a:rPr>
              <a:t>N=282/302 (93.4%)</a:t>
            </a:r>
          </a:p>
        </p:txBody>
      </p:sp>
      <p:sp>
        <p:nvSpPr>
          <p:cNvPr id="18457" name="TextBox 18456">
            <a:extLst>
              <a:ext uri="{FF2B5EF4-FFF2-40B4-BE49-F238E27FC236}">
                <a16:creationId xmlns:a16="http://schemas.microsoft.com/office/drawing/2014/main" id="{E6022567-05FA-D3D6-8129-32D7EB0CC754}"/>
              </a:ext>
            </a:extLst>
          </p:cNvPr>
          <p:cNvSpPr txBox="1"/>
          <p:nvPr/>
        </p:nvSpPr>
        <p:spPr>
          <a:xfrm>
            <a:off x="5740060" y="3798316"/>
            <a:ext cx="2286502" cy="276999"/>
          </a:xfrm>
          <a:prstGeom prst="rect">
            <a:avLst/>
          </a:prstGeom>
          <a:noFill/>
          <a:ln>
            <a:noFill/>
          </a:ln>
        </p:spPr>
        <p:txBody>
          <a:bodyPr wrap="square" rtlCol="0" anchor="ctr" anchorCtr="0">
            <a:spAutoFit/>
          </a:bodyPr>
          <a:lstStyle/>
          <a:p>
            <a:pPr algn="ctr"/>
            <a:r>
              <a:rPr lang="en-US" sz="1200" b="0" i="0" dirty="0">
                <a:solidFill>
                  <a:schemeClr val="tx1"/>
                </a:solidFill>
              </a:rPr>
              <a:t>N=269/312 (86.2%)</a:t>
            </a:r>
          </a:p>
        </p:txBody>
      </p:sp>
      <p:sp>
        <p:nvSpPr>
          <p:cNvPr id="18458" name="Rectangle 18457">
            <a:extLst>
              <a:ext uri="{FF2B5EF4-FFF2-40B4-BE49-F238E27FC236}">
                <a16:creationId xmlns:a16="http://schemas.microsoft.com/office/drawing/2014/main" id="{6050819C-11BD-3B95-2C3D-7C164B280C55}"/>
              </a:ext>
            </a:extLst>
          </p:cNvPr>
          <p:cNvSpPr/>
          <p:nvPr/>
        </p:nvSpPr>
        <p:spPr>
          <a:xfrm>
            <a:off x="1288378" y="3544091"/>
            <a:ext cx="2159993" cy="261610"/>
          </a:xfrm>
          <a:prstGeom prst="rect">
            <a:avLst/>
          </a:prstGeom>
        </p:spPr>
        <p:txBody>
          <a:bodyPr wrap="square" anchor="ctr" anchorCtr="0">
            <a:spAutoFit/>
          </a:bodyPr>
          <a:lstStyle/>
          <a:p>
            <a:pPr algn="r"/>
            <a:r>
              <a:rPr lang="en-US" sz="1100" b="0" i="0" dirty="0">
                <a:solidFill>
                  <a:schemeClr val="tx2">
                    <a:lumMod val="40000"/>
                    <a:lumOff val="60000"/>
                  </a:schemeClr>
                </a:solidFill>
              </a:rPr>
              <a:t>Withdrew 3   1 Lost to follow-up</a:t>
            </a:r>
          </a:p>
        </p:txBody>
      </p:sp>
      <p:sp>
        <p:nvSpPr>
          <p:cNvPr id="18459" name="Rectangle 18458">
            <a:extLst>
              <a:ext uri="{FF2B5EF4-FFF2-40B4-BE49-F238E27FC236}">
                <a16:creationId xmlns:a16="http://schemas.microsoft.com/office/drawing/2014/main" id="{BA40D4BF-5D8B-0B8A-8FD8-D237308B5372}"/>
              </a:ext>
            </a:extLst>
          </p:cNvPr>
          <p:cNvSpPr/>
          <p:nvPr/>
        </p:nvSpPr>
        <p:spPr>
          <a:xfrm>
            <a:off x="5982345" y="3544091"/>
            <a:ext cx="2246582" cy="261610"/>
          </a:xfrm>
          <a:prstGeom prst="rect">
            <a:avLst/>
          </a:prstGeom>
        </p:spPr>
        <p:txBody>
          <a:bodyPr wrap="square" anchor="ctr" anchorCtr="0">
            <a:spAutoFit/>
          </a:bodyPr>
          <a:lstStyle/>
          <a:p>
            <a:pPr algn="ctr"/>
            <a:r>
              <a:rPr lang="en-US" sz="1100" b="0" i="0" dirty="0">
                <a:solidFill>
                  <a:schemeClr val="tx2">
                    <a:lumMod val="40000"/>
                    <a:lumOff val="60000"/>
                  </a:schemeClr>
                </a:solidFill>
              </a:rPr>
              <a:t>Withdrew 7   1 Lost to follow-up </a:t>
            </a:r>
          </a:p>
        </p:txBody>
      </p:sp>
      <p:cxnSp>
        <p:nvCxnSpPr>
          <p:cNvPr id="18476" name="Straight Arrow Connector 18475">
            <a:extLst>
              <a:ext uri="{FF2B5EF4-FFF2-40B4-BE49-F238E27FC236}">
                <a16:creationId xmlns:a16="http://schemas.microsoft.com/office/drawing/2014/main" id="{847284FC-09C7-86E1-CB6D-1BD728667CA5}"/>
              </a:ext>
            </a:extLst>
          </p:cNvPr>
          <p:cNvCxnSpPr>
            <a:cxnSpLocks/>
          </p:cNvCxnSpPr>
          <p:nvPr/>
        </p:nvCxnSpPr>
        <p:spPr>
          <a:xfrm>
            <a:off x="2176987" y="4050744"/>
            <a:ext cx="0" cy="27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77" name="Straight Arrow Connector 18476">
            <a:extLst>
              <a:ext uri="{FF2B5EF4-FFF2-40B4-BE49-F238E27FC236}">
                <a16:creationId xmlns:a16="http://schemas.microsoft.com/office/drawing/2014/main" id="{9995E3A3-FE35-200C-28BC-83E7BB22895F}"/>
              </a:ext>
            </a:extLst>
          </p:cNvPr>
          <p:cNvCxnSpPr>
            <a:cxnSpLocks/>
          </p:cNvCxnSpPr>
          <p:nvPr/>
        </p:nvCxnSpPr>
        <p:spPr>
          <a:xfrm>
            <a:off x="6871536" y="4050744"/>
            <a:ext cx="0" cy="27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79" name="TextBox 18478">
            <a:extLst>
              <a:ext uri="{FF2B5EF4-FFF2-40B4-BE49-F238E27FC236}">
                <a16:creationId xmlns:a16="http://schemas.microsoft.com/office/drawing/2014/main" id="{EE2B4DC7-FC7D-BC54-F9E4-A48A936DFD89}"/>
              </a:ext>
            </a:extLst>
          </p:cNvPr>
          <p:cNvSpPr txBox="1"/>
          <p:nvPr/>
        </p:nvSpPr>
        <p:spPr>
          <a:xfrm>
            <a:off x="815008" y="4286512"/>
            <a:ext cx="2707464" cy="276999"/>
          </a:xfrm>
          <a:prstGeom prst="rect">
            <a:avLst/>
          </a:prstGeom>
          <a:noFill/>
          <a:ln>
            <a:noFill/>
          </a:ln>
        </p:spPr>
        <p:txBody>
          <a:bodyPr wrap="square" rtlCol="0" anchor="ctr" anchorCtr="0">
            <a:spAutoFit/>
          </a:bodyPr>
          <a:lstStyle/>
          <a:p>
            <a:pPr algn="ctr"/>
            <a:r>
              <a:rPr lang="en-US" sz="1200" b="0" i="0" dirty="0">
                <a:solidFill>
                  <a:schemeClr val="tx1"/>
                </a:solidFill>
              </a:rPr>
              <a:t>N=275/302 (91.1%)</a:t>
            </a:r>
          </a:p>
        </p:txBody>
      </p:sp>
      <p:sp>
        <p:nvSpPr>
          <p:cNvPr id="18480" name="TextBox 18479">
            <a:extLst>
              <a:ext uri="{FF2B5EF4-FFF2-40B4-BE49-F238E27FC236}">
                <a16:creationId xmlns:a16="http://schemas.microsoft.com/office/drawing/2014/main" id="{42FCFB0A-A247-BEFA-B188-9532F26A895F}"/>
              </a:ext>
            </a:extLst>
          </p:cNvPr>
          <p:cNvSpPr txBox="1"/>
          <p:nvPr/>
        </p:nvSpPr>
        <p:spPr>
          <a:xfrm>
            <a:off x="5740060" y="4286512"/>
            <a:ext cx="2286502" cy="276999"/>
          </a:xfrm>
          <a:prstGeom prst="rect">
            <a:avLst/>
          </a:prstGeom>
          <a:noFill/>
          <a:ln>
            <a:noFill/>
          </a:ln>
        </p:spPr>
        <p:txBody>
          <a:bodyPr wrap="square" rtlCol="0" anchor="ctr" anchorCtr="0">
            <a:spAutoFit/>
          </a:bodyPr>
          <a:lstStyle/>
          <a:p>
            <a:pPr algn="ctr"/>
            <a:r>
              <a:rPr lang="en-US" sz="1200" b="0" i="0" dirty="0">
                <a:solidFill>
                  <a:schemeClr val="tx1"/>
                </a:solidFill>
              </a:rPr>
              <a:t>N=265/312 (84.9%)</a:t>
            </a:r>
          </a:p>
        </p:txBody>
      </p:sp>
      <p:sp>
        <p:nvSpPr>
          <p:cNvPr id="18481" name="Rectangle 18480">
            <a:extLst>
              <a:ext uri="{FF2B5EF4-FFF2-40B4-BE49-F238E27FC236}">
                <a16:creationId xmlns:a16="http://schemas.microsoft.com/office/drawing/2014/main" id="{FC28BF39-93DC-FB7D-3821-C257A686B350}"/>
              </a:ext>
            </a:extLst>
          </p:cNvPr>
          <p:cNvSpPr/>
          <p:nvPr/>
        </p:nvSpPr>
        <p:spPr>
          <a:xfrm>
            <a:off x="1288378" y="4032287"/>
            <a:ext cx="2159993" cy="261610"/>
          </a:xfrm>
          <a:prstGeom prst="rect">
            <a:avLst/>
          </a:prstGeom>
        </p:spPr>
        <p:txBody>
          <a:bodyPr wrap="square" anchor="ctr" anchorCtr="0">
            <a:spAutoFit/>
          </a:bodyPr>
          <a:lstStyle/>
          <a:p>
            <a:pPr algn="r"/>
            <a:r>
              <a:rPr lang="en-US" sz="1100" b="0" i="0" dirty="0">
                <a:solidFill>
                  <a:schemeClr val="tx2">
                    <a:lumMod val="40000"/>
                    <a:lumOff val="60000"/>
                  </a:schemeClr>
                </a:solidFill>
              </a:rPr>
              <a:t>Withdrew 6   1 Lost to follow-up</a:t>
            </a:r>
          </a:p>
        </p:txBody>
      </p:sp>
      <p:sp>
        <p:nvSpPr>
          <p:cNvPr id="18482" name="Rectangle 18481">
            <a:extLst>
              <a:ext uri="{FF2B5EF4-FFF2-40B4-BE49-F238E27FC236}">
                <a16:creationId xmlns:a16="http://schemas.microsoft.com/office/drawing/2014/main" id="{3D42BEEF-C1A0-6F83-FC68-360F46FC1561}"/>
              </a:ext>
            </a:extLst>
          </p:cNvPr>
          <p:cNvSpPr/>
          <p:nvPr/>
        </p:nvSpPr>
        <p:spPr>
          <a:xfrm>
            <a:off x="5982345" y="4032287"/>
            <a:ext cx="2246582" cy="261610"/>
          </a:xfrm>
          <a:prstGeom prst="rect">
            <a:avLst/>
          </a:prstGeom>
        </p:spPr>
        <p:txBody>
          <a:bodyPr wrap="square" anchor="ctr" anchorCtr="0">
            <a:spAutoFit/>
          </a:bodyPr>
          <a:lstStyle/>
          <a:p>
            <a:pPr algn="ctr"/>
            <a:r>
              <a:rPr lang="en-US" sz="1100" b="0" i="0" dirty="0">
                <a:solidFill>
                  <a:schemeClr val="tx2">
                    <a:lumMod val="40000"/>
                    <a:lumOff val="60000"/>
                  </a:schemeClr>
                </a:solidFill>
              </a:rPr>
              <a:t>Withdrew 3   1 Lost to follow-up </a:t>
            </a:r>
          </a:p>
        </p:txBody>
      </p:sp>
      <p:cxnSp>
        <p:nvCxnSpPr>
          <p:cNvPr id="18483" name="Straight Arrow Connector 18482">
            <a:extLst>
              <a:ext uri="{FF2B5EF4-FFF2-40B4-BE49-F238E27FC236}">
                <a16:creationId xmlns:a16="http://schemas.microsoft.com/office/drawing/2014/main" id="{C79BFB30-EE1D-B0BD-EF0A-C4DD7B163B00}"/>
              </a:ext>
            </a:extLst>
          </p:cNvPr>
          <p:cNvCxnSpPr>
            <a:cxnSpLocks/>
          </p:cNvCxnSpPr>
          <p:nvPr/>
        </p:nvCxnSpPr>
        <p:spPr>
          <a:xfrm>
            <a:off x="2176987" y="4551856"/>
            <a:ext cx="0" cy="27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84" name="Straight Arrow Connector 18483">
            <a:extLst>
              <a:ext uri="{FF2B5EF4-FFF2-40B4-BE49-F238E27FC236}">
                <a16:creationId xmlns:a16="http://schemas.microsoft.com/office/drawing/2014/main" id="{01AFDEB3-A845-4303-3B63-3DDFF3DAC082}"/>
              </a:ext>
            </a:extLst>
          </p:cNvPr>
          <p:cNvCxnSpPr>
            <a:cxnSpLocks/>
          </p:cNvCxnSpPr>
          <p:nvPr/>
        </p:nvCxnSpPr>
        <p:spPr>
          <a:xfrm>
            <a:off x="6871536" y="4551856"/>
            <a:ext cx="0" cy="274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998D728-21A4-FA11-CE6F-50283AFBFCCE}"/>
              </a:ext>
            </a:extLst>
          </p:cNvPr>
          <p:cNvGrpSpPr/>
          <p:nvPr/>
        </p:nvGrpSpPr>
        <p:grpSpPr>
          <a:xfrm>
            <a:off x="3535136" y="1231792"/>
            <a:ext cx="2073729" cy="3871358"/>
            <a:chOff x="3535136" y="1256644"/>
            <a:chExt cx="2073729" cy="3871358"/>
          </a:xfrm>
        </p:grpSpPr>
        <p:sp>
          <p:nvSpPr>
            <p:cNvPr id="14" name="TextBox 13">
              <a:extLst>
                <a:ext uri="{FF2B5EF4-FFF2-40B4-BE49-F238E27FC236}">
                  <a16:creationId xmlns:a16="http://schemas.microsoft.com/office/drawing/2014/main" id="{FA039B6A-8BDB-C24F-B807-2393B0CA05C1}"/>
                </a:ext>
              </a:extLst>
            </p:cNvPr>
            <p:cNvSpPr txBox="1"/>
            <p:nvPr/>
          </p:nvSpPr>
          <p:spPr>
            <a:xfrm>
              <a:off x="3535136" y="1256644"/>
              <a:ext cx="2073729" cy="861774"/>
            </a:xfrm>
            <a:prstGeom prst="rect">
              <a:avLst/>
            </a:prstGeom>
            <a:noFill/>
            <a:ln>
              <a:noFill/>
            </a:ln>
          </p:spPr>
          <p:txBody>
            <a:bodyPr wrap="square" rtlCol="0" anchor="ctr" anchorCtr="0">
              <a:spAutoFit/>
            </a:bodyPr>
            <a:lstStyle/>
            <a:p>
              <a:pPr algn="ctr"/>
              <a:r>
                <a:rPr lang="en-US" sz="1600" i="0" dirty="0">
                  <a:solidFill>
                    <a:srgbClr val="FFFF00"/>
                  </a:solidFill>
                </a:rPr>
                <a:t>Initial treatment </a:t>
              </a:r>
            </a:p>
            <a:p>
              <a:pPr algn="ctr"/>
              <a:r>
                <a:rPr lang="en-US" sz="1600" b="0" i="0" dirty="0">
                  <a:solidFill>
                    <a:schemeClr val="tx1"/>
                  </a:solidFill>
                </a:rPr>
                <a:t>MitraClip</a:t>
              </a:r>
            </a:p>
            <a:p>
              <a:pPr algn="ctr"/>
              <a:r>
                <a:rPr lang="en-US" sz="1600" b="0" i="0" dirty="0">
                  <a:solidFill>
                    <a:schemeClr val="tx1"/>
                  </a:solidFill>
                </a:rPr>
                <a:t>GDMT alone</a:t>
              </a:r>
            </a:p>
          </p:txBody>
        </p:sp>
        <p:sp>
          <p:nvSpPr>
            <p:cNvPr id="17" name="TextBox 16">
              <a:extLst>
                <a:ext uri="{FF2B5EF4-FFF2-40B4-BE49-F238E27FC236}">
                  <a16:creationId xmlns:a16="http://schemas.microsoft.com/office/drawing/2014/main" id="{14627CBD-AA2F-1540-9A83-12A624BB5063}"/>
                </a:ext>
              </a:extLst>
            </p:cNvPr>
            <p:cNvSpPr txBox="1"/>
            <p:nvPr/>
          </p:nvSpPr>
          <p:spPr>
            <a:xfrm>
              <a:off x="3535136" y="2301861"/>
              <a:ext cx="2073729" cy="307777"/>
            </a:xfrm>
            <a:prstGeom prst="rect">
              <a:avLst/>
            </a:prstGeom>
            <a:noFill/>
            <a:ln>
              <a:noFill/>
            </a:ln>
          </p:spPr>
          <p:txBody>
            <a:bodyPr wrap="square" rtlCol="0" anchor="ctr" anchorCtr="0">
              <a:spAutoFit/>
            </a:bodyPr>
            <a:lstStyle/>
            <a:p>
              <a:pPr algn="ctr"/>
              <a:r>
                <a:rPr lang="en-US" sz="1400" b="0" i="0" dirty="0">
                  <a:solidFill>
                    <a:srgbClr val="FDE25E"/>
                  </a:solidFill>
                </a:rPr>
                <a:t>30-day follow-up</a:t>
              </a:r>
            </a:p>
          </p:txBody>
        </p:sp>
        <p:sp>
          <p:nvSpPr>
            <p:cNvPr id="7" name="TextBox 6">
              <a:extLst>
                <a:ext uri="{FF2B5EF4-FFF2-40B4-BE49-F238E27FC236}">
                  <a16:creationId xmlns:a16="http://schemas.microsoft.com/office/drawing/2014/main" id="{3D2841E7-D327-AF05-940C-FFB54C8A2D14}"/>
                </a:ext>
              </a:extLst>
            </p:cNvPr>
            <p:cNvSpPr txBox="1"/>
            <p:nvPr/>
          </p:nvSpPr>
          <p:spPr>
            <a:xfrm>
              <a:off x="3535136" y="2802973"/>
              <a:ext cx="2073729" cy="307777"/>
            </a:xfrm>
            <a:prstGeom prst="rect">
              <a:avLst/>
            </a:prstGeom>
            <a:noFill/>
            <a:ln>
              <a:noFill/>
            </a:ln>
          </p:spPr>
          <p:txBody>
            <a:bodyPr wrap="square" rtlCol="0" anchor="ctr" anchorCtr="0">
              <a:spAutoFit/>
            </a:bodyPr>
            <a:lstStyle/>
            <a:p>
              <a:pPr algn="ctr"/>
              <a:r>
                <a:rPr lang="en-US" sz="1400" b="0" i="0" dirty="0">
                  <a:solidFill>
                    <a:srgbClr val="FDE25E"/>
                  </a:solidFill>
                </a:rPr>
                <a:t>1-year follow-up</a:t>
              </a:r>
            </a:p>
          </p:txBody>
        </p:sp>
        <p:sp>
          <p:nvSpPr>
            <p:cNvPr id="18448" name="TextBox 18447">
              <a:extLst>
                <a:ext uri="{FF2B5EF4-FFF2-40B4-BE49-F238E27FC236}">
                  <a16:creationId xmlns:a16="http://schemas.microsoft.com/office/drawing/2014/main" id="{F7F0B001-229E-DC82-324B-2CBA0AE479DA}"/>
                </a:ext>
              </a:extLst>
            </p:cNvPr>
            <p:cNvSpPr txBox="1"/>
            <p:nvPr/>
          </p:nvSpPr>
          <p:spPr>
            <a:xfrm>
              <a:off x="3535136" y="3306667"/>
              <a:ext cx="2073729" cy="307777"/>
            </a:xfrm>
            <a:prstGeom prst="rect">
              <a:avLst/>
            </a:prstGeom>
            <a:noFill/>
            <a:ln>
              <a:noFill/>
            </a:ln>
          </p:spPr>
          <p:txBody>
            <a:bodyPr wrap="square" rtlCol="0" anchor="ctr" anchorCtr="0">
              <a:spAutoFit/>
            </a:bodyPr>
            <a:lstStyle/>
            <a:p>
              <a:pPr algn="ctr"/>
              <a:r>
                <a:rPr lang="en-US" sz="1400" b="0" i="0" dirty="0">
                  <a:solidFill>
                    <a:srgbClr val="FDE25E"/>
                  </a:solidFill>
                </a:rPr>
                <a:t>2-year follow-up</a:t>
              </a:r>
            </a:p>
          </p:txBody>
        </p:sp>
        <p:sp>
          <p:nvSpPr>
            <p:cNvPr id="18455" name="TextBox 18454">
              <a:extLst>
                <a:ext uri="{FF2B5EF4-FFF2-40B4-BE49-F238E27FC236}">
                  <a16:creationId xmlns:a16="http://schemas.microsoft.com/office/drawing/2014/main" id="{AE4BED6E-7F73-8439-517E-DF04C19C0288}"/>
                </a:ext>
              </a:extLst>
            </p:cNvPr>
            <p:cNvSpPr txBox="1"/>
            <p:nvPr/>
          </p:nvSpPr>
          <p:spPr>
            <a:xfrm>
              <a:off x="3535136" y="3807779"/>
              <a:ext cx="2073729" cy="307777"/>
            </a:xfrm>
            <a:prstGeom prst="rect">
              <a:avLst/>
            </a:prstGeom>
            <a:noFill/>
            <a:ln>
              <a:noFill/>
            </a:ln>
          </p:spPr>
          <p:txBody>
            <a:bodyPr wrap="square" rtlCol="0" anchor="ctr" anchorCtr="0">
              <a:spAutoFit/>
            </a:bodyPr>
            <a:lstStyle/>
            <a:p>
              <a:pPr algn="ctr"/>
              <a:r>
                <a:rPr lang="en-US" sz="1400" b="0" i="0" dirty="0">
                  <a:solidFill>
                    <a:srgbClr val="FDE25E"/>
                  </a:solidFill>
                </a:rPr>
                <a:t>3-year follow-up</a:t>
              </a:r>
            </a:p>
          </p:txBody>
        </p:sp>
        <p:sp>
          <p:nvSpPr>
            <p:cNvPr id="18478" name="TextBox 18477">
              <a:extLst>
                <a:ext uri="{FF2B5EF4-FFF2-40B4-BE49-F238E27FC236}">
                  <a16:creationId xmlns:a16="http://schemas.microsoft.com/office/drawing/2014/main" id="{DB00AB43-437D-552D-16D4-979DEA79018A}"/>
                </a:ext>
              </a:extLst>
            </p:cNvPr>
            <p:cNvSpPr txBox="1"/>
            <p:nvPr/>
          </p:nvSpPr>
          <p:spPr>
            <a:xfrm>
              <a:off x="3535136" y="4295975"/>
              <a:ext cx="2073729" cy="307777"/>
            </a:xfrm>
            <a:prstGeom prst="rect">
              <a:avLst/>
            </a:prstGeom>
            <a:noFill/>
            <a:ln>
              <a:noFill/>
            </a:ln>
          </p:spPr>
          <p:txBody>
            <a:bodyPr wrap="square" rtlCol="0" anchor="ctr" anchorCtr="0">
              <a:spAutoFit/>
            </a:bodyPr>
            <a:lstStyle/>
            <a:p>
              <a:pPr algn="ctr"/>
              <a:r>
                <a:rPr lang="en-US" sz="1400" b="0" i="0" dirty="0">
                  <a:solidFill>
                    <a:srgbClr val="FDE25E"/>
                  </a:solidFill>
                </a:rPr>
                <a:t>4-year follow-up</a:t>
              </a:r>
            </a:p>
          </p:txBody>
        </p:sp>
        <p:sp>
          <p:nvSpPr>
            <p:cNvPr id="18485" name="TextBox 18484">
              <a:extLst>
                <a:ext uri="{FF2B5EF4-FFF2-40B4-BE49-F238E27FC236}">
                  <a16:creationId xmlns:a16="http://schemas.microsoft.com/office/drawing/2014/main" id="{F414410E-2098-50A3-43D5-7A6D39D1DE7C}"/>
                </a:ext>
              </a:extLst>
            </p:cNvPr>
            <p:cNvSpPr txBox="1"/>
            <p:nvPr/>
          </p:nvSpPr>
          <p:spPr>
            <a:xfrm>
              <a:off x="3535136" y="4789448"/>
              <a:ext cx="2073729" cy="338554"/>
            </a:xfrm>
            <a:prstGeom prst="rect">
              <a:avLst/>
            </a:prstGeom>
            <a:noFill/>
            <a:ln>
              <a:noFill/>
            </a:ln>
          </p:spPr>
          <p:txBody>
            <a:bodyPr wrap="square" rtlCol="0" anchor="ctr" anchorCtr="0">
              <a:spAutoFit/>
            </a:bodyPr>
            <a:lstStyle/>
            <a:p>
              <a:pPr algn="ctr"/>
              <a:r>
                <a:rPr lang="en-US" sz="1600" i="0" dirty="0">
                  <a:solidFill>
                    <a:srgbClr val="FFFF00"/>
                  </a:solidFill>
                </a:rPr>
                <a:t>5-year follow-up</a:t>
              </a:r>
            </a:p>
          </p:txBody>
        </p:sp>
      </p:grpSp>
      <p:sp>
        <p:nvSpPr>
          <p:cNvPr id="18486" name="TextBox 18485">
            <a:extLst>
              <a:ext uri="{FF2B5EF4-FFF2-40B4-BE49-F238E27FC236}">
                <a16:creationId xmlns:a16="http://schemas.microsoft.com/office/drawing/2014/main" id="{9A27CCDF-6349-3B2B-821B-E76D7BA06F09}"/>
              </a:ext>
            </a:extLst>
          </p:cNvPr>
          <p:cNvSpPr txBox="1"/>
          <p:nvPr/>
        </p:nvSpPr>
        <p:spPr>
          <a:xfrm>
            <a:off x="815008" y="4779985"/>
            <a:ext cx="2707464" cy="307777"/>
          </a:xfrm>
          <a:prstGeom prst="rect">
            <a:avLst/>
          </a:prstGeom>
          <a:noFill/>
          <a:ln>
            <a:noFill/>
          </a:ln>
        </p:spPr>
        <p:txBody>
          <a:bodyPr wrap="square" rtlCol="0" anchor="ctr" anchorCtr="0">
            <a:spAutoFit/>
          </a:bodyPr>
          <a:lstStyle/>
          <a:p>
            <a:pPr algn="ctr"/>
            <a:r>
              <a:rPr lang="en-US" sz="1400" i="0" dirty="0">
                <a:solidFill>
                  <a:schemeClr val="tx1"/>
                </a:solidFill>
              </a:rPr>
              <a:t>N=270/302 (89.4%)</a:t>
            </a:r>
          </a:p>
        </p:txBody>
      </p:sp>
      <p:sp>
        <p:nvSpPr>
          <p:cNvPr id="18487" name="TextBox 18486">
            <a:extLst>
              <a:ext uri="{FF2B5EF4-FFF2-40B4-BE49-F238E27FC236}">
                <a16:creationId xmlns:a16="http://schemas.microsoft.com/office/drawing/2014/main" id="{C5ADAA68-FF1A-6C4B-1A83-E77A18F6AF81}"/>
              </a:ext>
            </a:extLst>
          </p:cNvPr>
          <p:cNvSpPr txBox="1"/>
          <p:nvPr/>
        </p:nvSpPr>
        <p:spPr>
          <a:xfrm>
            <a:off x="5740060" y="4779985"/>
            <a:ext cx="2286502" cy="307777"/>
          </a:xfrm>
          <a:prstGeom prst="rect">
            <a:avLst/>
          </a:prstGeom>
          <a:noFill/>
          <a:ln>
            <a:noFill/>
          </a:ln>
        </p:spPr>
        <p:txBody>
          <a:bodyPr wrap="square" rtlCol="0" anchor="ctr" anchorCtr="0">
            <a:spAutoFit/>
          </a:bodyPr>
          <a:lstStyle/>
          <a:p>
            <a:pPr algn="ctr"/>
            <a:r>
              <a:rPr lang="en-US" sz="1400" i="0" dirty="0">
                <a:solidFill>
                  <a:schemeClr val="tx1"/>
                </a:solidFill>
              </a:rPr>
              <a:t>N=264/312 (84.6%)</a:t>
            </a:r>
          </a:p>
        </p:txBody>
      </p:sp>
      <p:sp>
        <p:nvSpPr>
          <p:cNvPr id="18488" name="Rectangle 18487">
            <a:extLst>
              <a:ext uri="{FF2B5EF4-FFF2-40B4-BE49-F238E27FC236}">
                <a16:creationId xmlns:a16="http://schemas.microsoft.com/office/drawing/2014/main" id="{B4438F25-EA86-21C9-DF3C-658FB6C5A883}"/>
              </a:ext>
            </a:extLst>
          </p:cNvPr>
          <p:cNvSpPr/>
          <p:nvPr/>
        </p:nvSpPr>
        <p:spPr>
          <a:xfrm>
            <a:off x="1288378" y="4533399"/>
            <a:ext cx="2159993" cy="261610"/>
          </a:xfrm>
          <a:prstGeom prst="rect">
            <a:avLst/>
          </a:prstGeom>
        </p:spPr>
        <p:txBody>
          <a:bodyPr wrap="square" anchor="ctr" anchorCtr="0">
            <a:spAutoFit/>
          </a:bodyPr>
          <a:lstStyle/>
          <a:p>
            <a:pPr algn="r"/>
            <a:r>
              <a:rPr lang="en-US" sz="1100" b="0" i="0" dirty="0">
                <a:solidFill>
                  <a:schemeClr val="tx2">
                    <a:lumMod val="40000"/>
                    <a:lumOff val="60000"/>
                  </a:schemeClr>
                </a:solidFill>
              </a:rPr>
              <a:t>Withdrew 4   1 Lost to follow-up</a:t>
            </a:r>
          </a:p>
        </p:txBody>
      </p:sp>
      <p:sp>
        <p:nvSpPr>
          <p:cNvPr id="18489" name="Rectangle 18488">
            <a:extLst>
              <a:ext uri="{FF2B5EF4-FFF2-40B4-BE49-F238E27FC236}">
                <a16:creationId xmlns:a16="http://schemas.microsoft.com/office/drawing/2014/main" id="{FAE3E88D-3217-99A0-A51E-CED600EF59B5}"/>
              </a:ext>
            </a:extLst>
          </p:cNvPr>
          <p:cNvSpPr/>
          <p:nvPr/>
        </p:nvSpPr>
        <p:spPr>
          <a:xfrm>
            <a:off x="5982345" y="4533399"/>
            <a:ext cx="2246582" cy="261610"/>
          </a:xfrm>
          <a:prstGeom prst="rect">
            <a:avLst/>
          </a:prstGeom>
        </p:spPr>
        <p:txBody>
          <a:bodyPr wrap="square" anchor="ctr" anchorCtr="0">
            <a:spAutoFit/>
          </a:bodyPr>
          <a:lstStyle/>
          <a:p>
            <a:pPr algn="ctr"/>
            <a:r>
              <a:rPr lang="en-US" sz="1100" b="0" i="0" dirty="0">
                <a:solidFill>
                  <a:schemeClr val="tx2">
                    <a:lumMod val="40000"/>
                    <a:lumOff val="60000"/>
                  </a:schemeClr>
                </a:solidFill>
              </a:rPr>
              <a:t>Withdrew 1   0 Lost to follow-up </a:t>
            </a:r>
          </a:p>
        </p:txBody>
      </p:sp>
      <p:cxnSp>
        <p:nvCxnSpPr>
          <p:cNvPr id="22" name="Straight Connector 21">
            <a:extLst>
              <a:ext uri="{FF2B5EF4-FFF2-40B4-BE49-F238E27FC236}">
                <a16:creationId xmlns:a16="http://schemas.microsoft.com/office/drawing/2014/main" id="{10FC5843-23C1-6E4C-2F8E-3F7D3D57E556}"/>
              </a:ext>
            </a:extLst>
          </p:cNvPr>
          <p:cNvCxnSpPr>
            <a:cxnSpLocks/>
          </p:cNvCxnSpPr>
          <p:nvPr/>
        </p:nvCxnSpPr>
        <p:spPr bwMode="auto">
          <a:xfrm>
            <a:off x="2176987" y="419285"/>
            <a:ext cx="469087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22CAE86B-C8F1-213E-5CCF-C0C7A0A68F11}"/>
              </a:ext>
            </a:extLst>
          </p:cNvPr>
          <p:cNvSpPr txBox="1"/>
          <p:nvPr/>
        </p:nvSpPr>
        <p:spPr>
          <a:xfrm>
            <a:off x="3480131" y="109072"/>
            <a:ext cx="2183739" cy="892552"/>
          </a:xfrm>
          <a:prstGeom prst="rect">
            <a:avLst/>
          </a:prstGeom>
          <a:solidFill>
            <a:srgbClr val="FF0000"/>
          </a:solidFill>
          <a:ln>
            <a:solidFill>
              <a:schemeClr val="tx1"/>
            </a:solidFill>
          </a:ln>
        </p:spPr>
        <p:txBody>
          <a:bodyPr wrap="square" rtlCol="0" anchor="ctr" anchorCtr="0">
            <a:spAutoFit/>
          </a:bodyPr>
          <a:lstStyle/>
          <a:p>
            <a:pPr algn="ctr"/>
            <a:r>
              <a:rPr lang="en-US" b="0" i="0" dirty="0">
                <a:solidFill>
                  <a:schemeClr val="tx1"/>
                </a:solidFill>
              </a:rPr>
              <a:t>N=614 at 78 sites</a:t>
            </a:r>
          </a:p>
          <a:p>
            <a:pPr algn="ctr"/>
            <a:r>
              <a:rPr lang="en-US" sz="1600" b="0" i="0" dirty="0">
                <a:solidFill>
                  <a:schemeClr val="tx1"/>
                </a:solidFill>
              </a:rPr>
              <a:t>in the US and Canada</a:t>
            </a:r>
          </a:p>
          <a:p>
            <a:pPr algn="ctr"/>
            <a:r>
              <a:rPr lang="en-US" b="0" i="0" dirty="0">
                <a:solidFill>
                  <a:schemeClr val="tx1"/>
                </a:solidFill>
              </a:rPr>
              <a:t>Randomized</a:t>
            </a:r>
          </a:p>
        </p:txBody>
      </p:sp>
    </p:spTree>
    <p:extLst>
      <p:ext uri="{BB962C8B-B14F-4D97-AF65-F5344CB8AC3E}">
        <p14:creationId xmlns:p14="http://schemas.microsoft.com/office/powerpoint/2010/main" val="126306886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8" y="56124"/>
            <a:ext cx="7769225" cy="566738"/>
          </a:xfrm>
        </p:spPr>
        <p:txBody>
          <a:bodyPr/>
          <a:lstStyle/>
          <a:p>
            <a:pPr eaLnBrk="1" hangingPunct="1">
              <a:buClr>
                <a:srgbClr val="FDE25E"/>
              </a:buClr>
            </a:pPr>
            <a:r>
              <a:rPr lang="en-US" sz="3200" dirty="0">
                <a:solidFill>
                  <a:srgbClr val="FFFFFF"/>
                </a:solidFill>
                <a:effectLst>
                  <a:outerShdw blurRad="38100" dist="38100" dir="2700000" algn="tl">
                    <a:srgbClr val="000000">
                      <a:alpha val="43137"/>
                    </a:srgbClr>
                  </a:outerShdw>
                </a:effectLst>
              </a:rPr>
              <a:t>Baseline Characteristics (</a:t>
            </a:r>
            <a:r>
              <a:rPr lang="en-US" sz="3200" dirty="0" err="1">
                <a:solidFill>
                  <a:srgbClr val="FFFFFF"/>
                </a:solidFill>
                <a:effectLst>
                  <a:outerShdw blurRad="38100" dist="38100" dir="2700000" algn="tl">
                    <a:srgbClr val="000000">
                      <a:alpha val="43137"/>
                    </a:srgbClr>
                  </a:outerShdw>
                </a:effectLst>
              </a:rPr>
              <a:t>i</a:t>
            </a:r>
            <a:r>
              <a:rPr lang="en-US" sz="3200" dirty="0">
                <a:solidFill>
                  <a:srgbClr val="FFFFFF"/>
                </a:solidFill>
                <a:effectLst>
                  <a:outerShdw blurRad="38100" dist="38100" dir="2700000" algn="tl">
                    <a:srgbClr val="000000">
                      <a:alpha val="43137"/>
                    </a:srgbClr>
                  </a:outerShdw>
                </a:effectLst>
              </a:rPr>
              <a:t>)</a:t>
            </a:r>
          </a:p>
        </p:txBody>
      </p:sp>
      <p:pic>
        <p:nvPicPr>
          <p:cNvPr id="6" name="Picture 5">
            <a:extLst>
              <a:ext uri="{FF2B5EF4-FFF2-40B4-BE49-F238E27FC236}">
                <a16:creationId xmlns:a16="http://schemas.microsoft.com/office/drawing/2014/main" id="{7279234C-3726-F745-BE0B-4C28A346BFE5}"/>
              </a:ext>
            </a:extLst>
          </p:cNvPr>
          <p:cNvPicPr>
            <a:picLocks noChangeAspect="1"/>
          </p:cNvPicPr>
          <p:nvPr/>
        </p:nvPicPr>
        <p:blipFill rotWithShape="1">
          <a:blip r:embed="rId3"/>
          <a:srcRect t="19104" b="14030"/>
          <a:stretch/>
        </p:blipFill>
        <p:spPr bwMode="auto">
          <a:xfrm>
            <a:off x="0" y="0"/>
            <a:ext cx="1166926" cy="416560"/>
          </a:xfrm>
          <a:prstGeom prst="rect">
            <a:avLst/>
          </a:prstGeom>
          <a:noFill/>
          <a:ln w="9525">
            <a:noFill/>
            <a:miter lim="800000"/>
            <a:headEnd/>
            <a:tailEnd/>
          </a:ln>
        </p:spPr>
      </p:pic>
      <p:graphicFrame>
        <p:nvGraphicFramePr>
          <p:cNvPr id="7" name="Table 6">
            <a:extLst>
              <a:ext uri="{FF2B5EF4-FFF2-40B4-BE49-F238E27FC236}">
                <a16:creationId xmlns:a16="http://schemas.microsoft.com/office/drawing/2014/main" id="{38F46883-36F6-4247-9260-254329896706}"/>
              </a:ext>
            </a:extLst>
          </p:cNvPr>
          <p:cNvGraphicFramePr>
            <a:graphicFrameLocks noGrp="1"/>
          </p:cNvGraphicFramePr>
          <p:nvPr/>
        </p:nvGraphicFramePr>
        <p:xfrm>
          <a:off x="159026" y="682147"/>
          <a:ext cx="8865703" cy="4342136"/>
        </p:xfrm>
        <a:graphic>
          <a:graphicData uri="http://schemas.openxmlformats.org/drawingml/2006/table">
            <a:tbl>
              <a:tblPr firstRow="1" bandRow="1">
                <a:tableStyleId>{5C22544A-7EE6-4342-B048-85BDC9FD1C3A}</a:tableStyleId>
              </a:tblPr>
              <a:tblGrid>
                <a:gridCol w="1570383">
                  <a:extLst>
                    <a:ext uri="{9D8B030D-6E8A-4147-A177-3AD203B41FA5}">
                      <a16:colId xmlns:a16="http://schemas.microsoft.com/office/drawing/2014/main" val="3752289424"/>
                    </a:ext>
                  </a:extLst>
                </a:gridCol>
                <a:gridCol w="1461052">
                  <a:extLst>
                    <a:ext uri="{9D8B030D-6E8A-4147-A177-3AD203B41FA5}">
                      <a16:colId xmlns:a16="http://schemas.microsoft.com/office/drawing/2014/main" val="3156500920"/>
                    </a:ext>
                  </a:extLst>
                </a:gridCol>
                <a:gridCol w="1272209">
                  <a:extLst>
                    <a:ext uri="{9D8B030D-6E8A-4147-A177-3AD203B41FA5}">
                      <a16:colId xmlns:a16="http://schemas.microsoft.com/office/drawing/2014/main" val="2405231500"/>
                    </a:ext>
                  </a:extLst>
                </a:gridCol>
                <a:gridCol w="1739347">
                  <a:extLst>
                    <a:ext uri="{9D8B030D-6E8A-4147-A177-3AD203B41FA5}">
                      <a16:colId xmlns:a16="http://schemas.microsoft.com/office/drawing/2014/main" val="3440910510"/>
                    </a:ext>
                  </a:extLst>
                </a:gridCol>
                <a:gridCol w="1523575">
                  <a:extLst>
                    <a:ext uri="{9D8B030D-6E8A-4147-A177-3AD203B41FA5}">
                      <a16:colId xmlns:a16="http://schemas.microsoft.com/office/drawing/2014/main" val="642108392"/>
                    </a:ext>
                  </a:extLst>
                </a:gridCol>
                <a:gridCol w="1299137">
                  <a:extLst>
                    <a:ext uri="{9D8B030D-6E8A-4147-A177-3AD203B41FA5}">
                      <a16:colId xmlns:a16="http://schemas.microsoft.com/office/drawing/2014/main" val="1286281661"/>
                    </a:ext>
                  </a:extLst>
                </a:gridCol>
              </a:tblGrid>
              <a:tr h="342501">
                <a:tc>
                  <a:txBody>
                    <a:bodyPr/>
                    <a:lstStyle/>
                    <a:p>
                      <a:pPr>
                        <a:lnSpc>
                          <a:spcPct val="100000"/>
                        </a:lnSpc>
                        <a:spcBef>
                          <a:spcPts val="0"/>
                        </a:spcBef>
                      </a:pPr>
                      <a:endParaRPr lang="en-US" sz="1400" dirty="0">
                        <a:solidFill>
                          <a:srgbClr val="FDE25E"/>
                        </a:solidFill>
                        <a:latin typeface="Arial" panose="020B0604020202020204" pitchFamily="34" charset="0"/>
                        <a:cs typeface="Arial" panose="020B0604020202020204" pitchFamily="34" charset="0"/>
                      </a:endParaRPr>
                    </a:p>
                  </a:txBody>
                  <a:tcPr marL="137160" marT="18288" marB="1828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MitraClip +</a:t>
                      </a:r>
                    </a:p>
                    <a:p>
                      <a:pPr marL="0" marR="0" algn="ctr">
                        <a:lnSpc>
                          <a:spcPct val="100000"/>
                        </a:lnSpc>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GDMT </a:t>
                      </a:r>
                      <a:r>
                        <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rPr>
                        <a:t>(N=302)</a:t>
                      </a:r>
                    </a:p>
                  </a:txBody>
                  <a:tcPr marL="36830" marR="36830" marT="18288" marB="18288"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GDMT alone</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0000"/>
                        </a:lnSpc>
                        <a:spcBef>
                          <a:spcPts val="0"/>
                        </a:spcBef>
                        <a:spcAft>
                          <a:spcPts val="0"/>
                        </a:spcAft>
                      </a:pPr>
                      <a:r>
                        <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rPr>
                        <a:t>(N=312)</a:t>
                      </a:r>
                    </a:p>
                  </a:txBody>
                  <a:tcPr marL="36830" marR="36830" marT="18288" marB="1828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288" marB="1828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MitraClip + GDMT </a:t>
                      </a:r>
                      <a:r>
                        <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rPr>
                        <a:t>(N=302)</a:t>
                      </a:r>
                    </a:p>
                  </a:txBody>
                  <a:tcPr marL="36830" marR="36830" marT="18288" marB="18288"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1" dirty="0">
                          <a:solidFill>
                            <a:srgbClr val="FDE25E"/>
                          </a:solidFill>
                          <a:effectLst/>
                          <a:latin typeface="Arial" panose="020B0604020202020204" pitchFamily="34" charset="0"/>
                          <a:ea typeface="Calibri" panose="020F0502020204030204" pitchFamily="34" charset="0"/>
                          <a:cs typeface="Arial" panose="020B0604020202020204" pitchFamily="34" charset="0"/>
                        </a:rPr>
                        <a:t>GDMT alone</a:t>
                      </a:r>
                      <a:endParaRPr lang="en-US" sz="1400" dirty="0">
                        <a:solidFill>
                          <a:srgbClr val="FDE25E"/>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0000"/>
                        </a:lnSpc>
                        <a:spcBef>
                          <a:spcPts val="0"/>
                        </a:spcBef>
                        <a:spcAft>
                          <a:spcPts val="0"/>
                        </a:spcAft>
                      </a:pPr>
                      <a:r>
                        <a:rPr lang="en-US" sz="1400" b="0" dirty="0">
                          <a:solidFill>
                            <a:srgbClr val="FDE25E"/>
                          </a:solidFill>
                          <a:effectLst/>
                          <a:latin typeface="Arial" panose="020B0604020202020204" pitchFamily="34" charset="0"/>
                          <a:ea typeface="Calibri" panose="020F0502020204030204" pitchFamily="34" charset="0"/>
                          <a:cs typeface="Arial" panose="020B0604020202020204" pitchFamily="34" charset="0"/>
                        </a:rPr>
                        <a:t>(N=312)</a:t>
                      </a:r>
                    </a:p>
                  </a:txBody>
                  <a:tcPr marL="36830" marR="36830" marT="18288" marB="1828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706304"/>
                  </a:ext>
                </a:extLst>
              </a:tr>
              <a:tr h="249153">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Age (years)</a:t>
                      </a:r>
                    </a:p>
                  </a:txBody>
                  <a:tcPr marR="36830" marT="18288" marB="18288"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71.7 ± 11.8</a:t>
                      </a:r>
                    </a:p>
                  </a:txBody>
                  <a:tcPr marL="36830" marR="36830" marT="18288" marB="18288"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72.8 ± 10.5</a:t>
                      </a:r>
                    </a:p>
                  </a:txBody>
                  <a:tcPr marL="36830" marR="36830" marT="18288" marB="1828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l">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BMI (kg/m</a:t>
                      </a:r>
                      <a:r>
                        <a:rPr lang="en-US" sz="14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R="36830" marT="18288" marB="1828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27.0 ± 5.8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27.1 ± 5.9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1492021"/>
                  </a:ext>
                </a:extLst>
              </a:tr>
              <a:tr h="249153">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Male</a:t>
                      </a:r>
                    </a:p>
                  </a:txBody>
                  <a:tcPr marR="36830" marT="18288" marB="18288"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66.6%</a:t>
                      </a: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61.5%</a:t>
                      </a: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CrCl (ml/min)</a:t>
                      </a:r>
                    </a:p>
                  </a:txBody>
                  <a:tcPr marR="36830" marT="18288" marB="1828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50.9 ± 28.5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47.8 ± 25.0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9259990"/>
                  </a:ext>
                </a:extLst>
              </a:tr>
              <a:tr h="249153">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Diabetes</a:t>
                      </a:r>
                    </a:p>
                  </a:txBody>
                  <a:tcPr marR="36830" marT="18288" marB="18288"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35.1%</a:t>
                      </a: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39.4%</a:t>
                      </a: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 ≤60 ml/min</a:t>
                      </a:r>
                    </a:p>
                  </a:txBody>
                  <a:tcPr marR="36830" marT="18288" marB="1828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71.6%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75.2%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4797893"/>
                  </a:ext>
                </a:extLst>
              </a:tr>
              <a:tr h="249153">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Hypertension</a:t>
                      </a:r>
                    </a:p>
                  </a:txBody>
                  <a:tcPr marR="36830" marT="18288" marB="18288"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80.5%</a:t>
                      </a: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80.4%</a:t>
                      </a: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Anemia (WHO)</a:t>
                      </a:r>
                    </a:p>
                  </a:txBody>
                  <a:tcPr marR="36830" marT="18288" marB="1828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59.8%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62.7%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3396612"/>
                  </a:ext>
                </a:extLst>
              </a:tr>
              <a:tr h="249153">
                <a:tc>
                  <a:txBody>
                    <a:bodyPr/>
                    <a:lstStyle/>
                    <a:p>
                      <a:pPr marL="0" marR="0">
                        <a:lnSpc>
                          <a:spcPct val="150000"/>
                        </a:lnSpc>
                        <a:spcBef>
                          <a:spcPts val="0"/>
                        </a:spcBef>
                        <a:spcAft>
                          <a:spcPts val="0"/>
                        </a:spcAft>
                      </a:pPr>
                      <a:r>
                        <a:rPr lang="en-US" sz="1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Hyperchol</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R="36830" marT="18288" marB="18288"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55.0%</a:t>
                      </a: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52.2%</a:t>
                      </a: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BNP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pg</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36830" marT="18288" marB="1828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1015 ± 1086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1017 ± 1219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1137647"/>
                  </a:ext>
                </a:extLst>
              </a:tr>
              <a:tr h="249153">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Prior MI</a:t>
                      </a:r>
                    </a:p>
                  </a:txBody>
                  <a:tcPr marR="36830" marT="18288" marB="18288"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51.7%</a:t>
                      </a: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51.3%</a:t>
                      </a: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NT-</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proBNP</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pg</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36830" marT="18288" marB="1828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5174 ± 6567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5944 ± 8438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25020"/>
                  </a:ext>
                </a:extLst>
              </a:tr>
              <a:tr h="249153">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Prior PCI</a:t>
                      </a:r>
                    </a:p>
                  </a:txBody>
                  <a:tcPr marR="36830" marT="18288" marB="18288"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43.0%</a:t>
                      </a: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49.0%</a:t>
                      </a: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STS replacement </a:t>
                      </a:r>
                      <a:r>
                        <a:rPr lang="en-US" sz="1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sc</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36830" marT="18288" marB="1828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7.8 ± 5.5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8.5 ± 6.2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9748935"/>
                  </a:ext>
                </a:extLst>
              </a:tr>
              <a:tr h="249153">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Prior CABG</a:t>
                      </a:r>
                    </a:p>
                  </a:txBody>
                  <a:tcPr marR="36830" marT="18288" marB="18288"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40.1%</a:t>
                      </a: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40.4%</a:t>
                      </a: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 ≥8</a:t>
                      </a:r>
                    </a:p>
                  </a:txBody>
                  <a:tcPr marR="36830" marT="18288" marB="1828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41.7%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43.6%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2075915"/>
                  </a:ext>
                </a:extLst>
              </a:tr>
              <a:tr h="245837">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Prior stroke or TIA </a:t>
                      </a:r>
                    </a:p>
                  </a:txBody>
                  <a:tcPr marR="36830" marT="18288" marB="1828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18.5%</a:t>
                      </a: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15.7%</a:t>
                      </a: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algn="l">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Surgical risk (central eligibility committee)</a:t>
                      </a:r>
                    </a:p>
                  </a:txBody>
                  <a:tcPr marR="36830"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50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algn="ctr">
                        <a:lnSpc>
                          <a:spcPct val="150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4227522"/>
                  </a:ext>
                </a:extLst>
              </a:tr>
              <a:tr h="249153">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PVD</a:t>
                      </a:r>
                    </a:p>
                  </a:txBody>
                  <a:tcPr marR="36830" marT="18288" marB="1828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17.2%</a:t>
                      </a: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18.3%</a:t>
                      </a: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 High*</a:t>
                      </a:r>
                    </a:p>
                  </a:txBody>
                  <a:tcPr marR="36830" marT="18288" marB="1828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68.6%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69.9%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34096"/>
                  </a:ext>
                </a:extLst>
              </a:tr>
              <a:tr h="249153">
                <a:tc>
                  <a:txBody>
                    <a:bodyPr/>
                    <a:lstStyle/>
                    <a:p>
                      <a:pPr marL="0" marR="0">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COPD</a:t>
                      </a:r>
                    </a:p>
                  </a:txBody>
                  <a:tcPr marR="36830" marT="18288" marB="18288"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23.5%</a:t>
                      </a: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23.1%</a:t>
                      </a: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 Not-high</a:t>
                      </a:r>
                    </a:p>
                  </a:txBody>
                  <a:tcPr marR="36830" marT="18288" marB="1828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31.4%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30.1%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18288"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3278502"/>
                  </a:ext>
                </a:extLst>
              </a:tr>
              <a:tr h="249153">
                <a:tc>
                  <a:txBody>
                    <a:bodyPr/>
                    <a:lstStyle/>
                    <a:p>
                      <a:pPr marL="0" marR="0" algn="l">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H/o atrial </a:t>
                      </a:r>
                      <a:r>
                        <a:rPr lang="en-US" sz="1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fibr</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36830" marT="18288" marB="36576"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57.3%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36576"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53.2%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07" marR="49107" marT="18288" marB="36576"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5720" marR="36830" marT="18288" marB="3657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9107" marR="49107" marT="18288" marB="36576"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49107" marR="49107" marT="18288" marB="36576"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1725562"/>
                  </a:ext>
                </a:extLst>
              </a:tr>
            </a:tbl>
          </a:graphicData>
        </a:graphic>
      </p:graphicFrame>
      <p:sp>
        <p:nvSpPr>
          <p:cNvPr id="3" name="TextBox 2">
            <a:extLst>
              <a:ext uri="{FF2B5EF4-FFF2-40B4-BE49-F238E27FC236}">
                <a16:creationId xmlns:a16="http://schemas.microsoft.com/office/drawing/2014/main" id="{5613F888-782C-824A-B079-BE32C2B1100C}"/>
              </a:ext>
            </a:extLst>
          </p:cNvPr>
          <p:cNvSpPr txBox="1"/>
          <p:nvPr/>
        </p:nvSpPr>
        <p:spPr>
          <a:xfrm>
            <a:off x="4485998" y="4740965"/>
            <a:ext cx="4309193" cy="215444"/>
          </a:xfrm>
          <a:prstGeom prst="rect">
            <a:avLst/>
          </a:prstGeom>
          <a:noFill/>
        </p:spPr>
        <p:txBody>
          <a:bodyPr wrap="none" rtlCol="0">
            <a:spAutoFit/>
          </a:bodyPr>
          <a:lstStyle/>
          <a:p>
            <a:r>
              <a:rPr lang="en-US" sz="800" b="0" i="0" dirty="0">
                <a:solidFill>
                  <a:schemeClr val="tx1"/>
                </a:solidFill>
              </a:rPr>
              <a:t>* STS </a:t>
            </a:r>
            <a:r>
              <a:rPr lang="en-US" sz="800" b="0" i="0" dirty="0" err="1">
                <a:solidFill>
                  <a:schemeClr val="tx1"/>
                </a:solidFill>
              </a:rPr>
              <a:t>repl</a:t>
            </a:r>
            <a:r>
              <a:rPr lang="en-US" sz="800" b="0" i="0" dirty="0">
                <a:solidFill>
                  <a:schemeClr val="tx1"/>
                </a:solidFill>
              </a:rPr>
              <a:t> score ≥8% or one or more factors present predicting extremely high surgical risk</a:t>
            </a:r>
          </a:p>
        </p:txBody>
      </p:sp>
    </p:spTree>
    <p:extLst>
      <p:ext uri="{BB962C8B-B14F-4D97-AF65-F5344CB8AC3E}">
        <p14:creationId xmlns:p14="http://schemas.microsoft.com/office/powerpoint/2010/main" val="225976684"/>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F 2007 Template&amp;#x0D;&amp;#x0A;Title 44 pt Bold Arial&amp;quot;&quot;/&gt;&lt;property id=&quot;20307&quot; value=&quot;404&quot;/&gt;&lt;/object&gt;&lt;object type=&quot;3&quot; unique_id=&quot;10005&quot;&gt;&lt;property id=&quot;20148&quot; value=&quot;5&quot;/&gt;&lt;property id=&quot;20300&quot; value=&quot;Slide 2 - &amp;quot;Text Slide – Titles Need to be Titlecase&amp;quot;&quot;/&gt;&lt;property id=&quot;20307&quot; value=&quot;405&quot;/&gt;&lt;/object&gt;&lt;object type=&quot;3&quot; unique_id=&quot;10006&quot;&gt;&lt;property id=&quot;20148&quot; value=&quot;5&quot;/&gt;&lt;property id=&quot;20300&quot; value=&quot;Slide 3 - &amp;quot;Color Palette&amp;quot;&quot;/&gt;&lt;property id=&quot;20307&quot; value=&quot;409&quot;/&gt;&lt;/object&gt;&lt;object type=&quot;3&quot; unique_id=&quot;10007&quot;&gt;&lt;property id=&quot;20148&quot; value=&quot;5&quot;/&gt;&lt;property id=&quot;20300&quot; value=&quot;Slide 4 - &amp;quot;Charts Slide&amp;quot;&quot;/&gt;&lt;property id=&quot;20307&quot; value=&quot;406&quot;/&gt;&lt;/object&gt;&lt;object type=&quot;3&quot; unique_id=&quot;10008&quot;&gt;&lt;property id=&quot;20148&quot; value=&quot;5&quot;/&gt;&lt;property id=&quot;20300&quot; value=&quot;Slide 6 - &amp;quot;Table Slide&amp;quot;&quot;/&gt;&lt;property id=&quot;20307&quot; value=&quot;398&quot;/&gt;&lt;/object&gt;&lt;object type=&quot;3&quot; unique_id=&quot;10009&quot;&gt;&lt;property id=&quot;20148&quot; value=&quot;5&quot;/&gt;&lt;property id=&quot;20300&quot; value=&quot;Slide 7 - &amp;quot;Sample Org Chart&amp;quot;&quot;/&gt;&lt;property id=&quot;20307&quot; value=&quot;403&quot;/&gt;&lt;/object&gt;&lt;object type=&quot;3&quot; unique_id=&quot;10010&quot;&gt;&lt;property id=&quot;20148&quot; value=&quot;5&quot;/&gt;&lt;property id=&quot;20300&quot; value=&quot;Slide 8 - &amp;quot;Sample Line Chart&amp;quot;&quot;/&gt;&lt;property id=&quot;20307&quot; value=&quot;407&quot;/&gt;&lt;/object&gt;&lt;object type=&quot;3&quot; unique_id=&quot;10011&quot;&gt;&lt;property id=&quot;20148&quot; value=&quot;5&quot;/&gt;&lt;property id=&quot;20300&quot; value=&quot;Slide 10 - &amp;quot;Photos &amp;amp; Bulleted Text&amp;quot;&quot;/&gt;&lt;property id=&quot;20307&quot; value=&quot;410&quot;/&gt;&lt;/object&gt;&lt;object type=&quot;3&quot; unique_id=&quot;10012&quot;&gt;&lt;property id=&quot;20148&quot; value=&quot;5&quot;/&gt;&lt;property id=&quot;20300&quot; value=&quot;Slide 11 - &amp;quot;Photo&amp;quot;&quot;/&gt;&lt;property id=&quot;20307&quot; value=&quot;411&quot;/&gt;&lt;/object&gt;&lt;object type=&quot;3&quot; unique_id=&quot;17581&quot;&gt;&lt;property id=&quot;20148&quot; value=&quot;5&quot;/&gt;&lt;property id=&quot;20300&quot; value=&quot;Slide 5&quot;/&gt;&lt;property id=&quot;20307&quot; value=&quot;414&quot;/&gt;&lt;/object&gt;&lt;object type=&quot;3&quot; unique_id=&quot;17582&quot;&gt;&lt;property id=&quot;20148&quot; value=&quot;5&quot;/&gt;&lt;property id=&quot;20300&quot; value=&quot;Slide 9 - &amp;quot;Sample Line Chart&amp;quot;&quot;/&gt;&lt;property id=&quot;20307&quot; value=&quot;413&quot;/&gt;&lt;/object&gt;&lt;/object&gt;&lt;/object&gt;&lt;/database&gt;"/>
</p:tagLst>
</file>

<file path=ppt/theme/theme1.xml><?xml version="1.0" encoding="utf-8"?>
<a:theme xmlns:a="http://schemas.openxmlformats.org/drawingml/2006/main" name="1_CRF_2006_background">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txDef>
      <a:spPr>
        <a:noFill/>
      </a:spPr>
      <a:bodyPr wrap="none" rtlCol="0">
        <a:spAutoFit/>
      </a:bodyPr>
      <a:lstStyle>
        <a:defPPr>
          <a:defRPr i="0" dirty="0" err="1" smtClean="0">
            <a:solidFill>
              <a:schemeClr val="tx1"/>
            </a:solidFill>
          </a:defRPr>
        </a:defPPr>
      </a:lstStyle>
    </a:tx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21745</TotalTime>
  <Words>10565</Words>
  <Application>Microsoft Macintosh PowerPoint</Application>
  <PresentationFormat>On-screen Show (16:9)</PresentationFormat>
  <Paragraphs>1691</Paragraphs>
  <Slides>43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vt:lpstr>
      <vt:lpstr>Calibri</vt:lpstr>
      <vt:lpstr>Times New Roman</vt:lpstr>
      <vt:lpstr>Wingdings 2</vt:lpstr>
      <vt:lpstr>1_CRF_2006_background</vt:lpstr>
      <vt:lpstr>PowerPoint Presentation</vt:lpstr>
      <vt:lpstr>PowerPoint Presentation</vt:lpstr>
      <vt:lpstr>The COAPT Trial</vt:lpstr>
      <vt:lpstr>Background </vt:lpstr>
      <vt:lpstr>Objectives</vt:lpstr>
      <vt:lpstr>Key Inclusion Criteria</vt:lpstr>
      <vt:lpstr>Key Exclusion Criteria</vt:lpstr>
      <vt:lpstr>PowerPoint Presentation</vt:lpstr>
      <vt:lpstr>Baseline Characteristics (i)</vt:lpstr>
      <vt:lpstr>Baseline Characteristics (ii)</vt:lpstr>
      <vt:lpstr>Primary Effectiveness: All Heart Failure Hospitalizations Through 5-Year Follow-up</vt:lpstr>
      <vt:lpstr>Primary Effectiveness: All Heart Failure Hospitalizations Through 5-Year Follow-up</vt:lpstr>
      <vt:lpstr>Primary Safety: Outcomes Through 5 Years</vt:lpstr>
      <vt:lpstr>Primary Safety: Outcomes Through 5 Years</vt:lpstr>
      <vt:lpstr>Death or HF Hospitalization</vt:lpstr>
      <vt:lpstr>PowerPoint Presentation</vt:lpstr>
      <vt:lpstr>First Heart Failure Hospitalization </vt:lpstr>
      <vt:lpstr>First Heart Failure Hospitalization </vt:lpstr>
      <vt:lpstr>All-cause Mortality</vt:lpstr>
      <vt:lpstr>All-cause Mortality</vt:lpstr>
      <vt:lpstr>PowerPoint Presentation</vt:lpstr>
      <vt:lpstr>Death or HFH After Crossovers</vt:lpstr>
      <vt:lpstr>PowerPoint Presentation</vt:lpstr>
      <vt:lpstr>PowerPoint Presentation</vt:lpstr>
      <vt:lpstr>Limitations</vt:lpstr>
      <vt:lpstr>Conclusions and Implications (1)</vt:lpstr>
      <vt:lpstr>Conclusions and Implications (2)</vt:lpstr>
      <vt:lpstr>Conclusions and Implications (3)</vt:lpstr>
      <vt:lpstr>PowerPoint Presentation</vt:lpstr>
      <vt:lpstr>Back-up Slides</vt:lpstr>
      <vt:lpstr>Central Eligibility Committee Review</vt:lpstr>
      <vt:lpstr>Baseline and Follow-up Testing</vt:lpstr>
      <vt:lpstr>Primary Endpoints</vt:lpstr>
      <vt:lpstr>Study Flow and Follow-up</vt:lpstr>
      <vt:lpstr>MitraClip Procedure (n=302)</vt:lpstr>
      <vt:lpstr>Medication Use at Baseline</vt:lpstr>
      <vt:lpstr>Major Changes in HF Meds w/i 5 Years</vt:lpstr>
      <vt:lpstr>Average HF Med Doses During 5-Year Follow-up</vt:lpstr>
      <vt:lpstr>Effectiveness Outcomes Through 5 Years (ii)</vt:lpstr>
      <vt:lpstr>Effectiveness Outcomes Through 5 Years (ii)</vt:lpstr>
      <vt:lpstr>Days Hospitalized and Alive and Out-of-Hospital</vt:lpstr>
      <vt:lpstr>HF Hospitalizations After Crossovers</vt:lpstr>
      <vt:lpstr>All-Cause Mortality After Crossovers </vt:lpstr>
    </vt:vector>
  </TitlesOfParts>
  <Company>CRF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Detrimental Impact of Chronic Renal Insufficiency</dc:title>
  <dc:creator>jzuccardy</dc:creator>
  <cp:lastModifiedBy>Stone, Gregg</cp:lastModifiedBy>
  <cp:revision>828</cp:revision>
  <dcterms:created xsi:type="dcterms:W3CDTF">2015-03-17T14:58:49Z</dcterms:created>
  <dcterms:modified xsi:type="dcterms:W3CDTF">2023-03-02T23:11:13Z</dcterms:modified>
</cp:coreProperties>
</file>