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51" r:id="rId7"/>
  </p:sldMasterIdLst>
  <p:notesMasterIdLst>
    <p:notesMasterId r:id="rId34"/>
  </p:notesMasterIdLst>
  <p:sldIdLst>
    <p:sldId id="259" r:id="rId8"/>
    <p:sldId id="529" r:id="rId9"/>
    <p:sldId id="268" r:id="rId10"/>
    <p:sldId id="269" r:id="rId11"/>
    <p:sldId id="539" r:id="rId12"/>
    <p:sldId id="538" r:id="rId13"/>
    <p:sldId id="541" r:id="rId14"/>
    <p:sldId id="540" r:id="rId15"/>
    <p:sldId id="542" r:id="rId16"/>
    <p:sldId id="445" r:id="rId17"/>
    <p:sldId id="543" r:id="rId18"/>
    <p:sldId id="560" r:id="rId19"/>
    <p:sldId id="558" r:id="rId20"/>
    <p:sldId id="536" r:id="rId21"/>
    <p:sldId id="557" r:id="rId22"/>
    <p:sldId id="544" r:id="rId23"/>
    <p:sldId id="537" r:id="rId24"/>
    <p:sldId id="545" r:id="rId25"/>
    <p:sldId id="546" r:id="rId26"/>
    <p:sldId id="547" r:id="rId27"/>
    <p:sldId id="549" r:id="rId28"/>
    <p:sldId id="550" r:id="rId29"/>
    <p:sldId id="561" r:id="rId30"/>
    <p:sldId id="553" r:id="rId31"/>
    <p:sldId id="562" r:id="rId32"/>
    <p:sldId id="52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B61B91-1FB1-49BD-763A-467BA7E2FE2B}" name="Perera Divaka" initials="PD" userId="S::divaka.perera@gstt.nhs.uk::3d20059c-9513-4468-a2af-a60cc0691e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300"/>
    <a:srgbClr val="C7AEDA"/>
    <a:srgbClr val="E06A91"/>
    <a:srgbClr val="B71777"/>
    <a:srgbClr val="8F5DB5"/>
    <a:srgbClr val="3DA8AA"/>
    <a:srgbClr val="9EE3D0"/>
    <a:srgbClr val="00D3AA"/>
    <a:srgbClr val="F4C8D7"/>
    <a:srgbClr val="FF6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4" autoAdjust="0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8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18-DB8A-456A-A271-8E5CF658673F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F3BC-D7B0-4A21-B658-030DEBF8A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7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3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45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8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5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1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25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4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A4486D74-B37B-F546-968B-4AC3E7616DD3}" type="datetime1">
              <a:rPr lang="en-US" smtClean="0"/>
              <a:pPr/>
              <a:t>2/23/23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46AC40-4848-C146-B8DE-C805F662D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016" y="983785"/>
            <a:ext cx="8447439" cy="1074828"/>
          </a:xfrm>
        </p:spPr>
        <p:txBody>
          <a:bodyPr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671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11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30.emf"/><Relationship Id="rId7" Type="http://schemas.openxmlformats.org/officeDocument/2006/relationships/image" Target="../media/image2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0DCE5F-BC32-64FD-BC99-74C5A715743C}"/>
              </a:ext>
            </a:extLst>
          </p:cNvPr>
          <p:cNvSpPr txBox="1">
            <a:spLocks/>
          </p:cNvSpPr>
          <p:nvPr/>
        </p:nvSpPr>
        <p:spPr>
          <a:xfrm>
            <a:off x="374321" y="712520"/>
            <a:ext cx="6026479" cy="2329042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7030A0"/>
                </a:solidFill>
              </a:rPr>
              <a:t>Effect of Myocardial Viability, Functional Recovery and PCI on Clinical Outcomes in the REVIVED-BCIS2 Trial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16BF597-ECD4-4560-466A-8AC63FF3C5AB}"/>
              </a:ext>
            </a:extLst>
          </p:cNvPr>
          <p:cNvSpPr txBox="1">
            <a:spLocks/>
          </p:cNvSpPr>
          <p:nvPr/>
        </p:nvSpPr>
        <p:spPr>
          <a:xfrm>
            <a:off x="374320" y="3533509"/>
            <a:ext cx="6477742" cy="1810386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B71777"/>
                </a:solidFill>
              </a:rPr>
              <a:t>Prof Divaka Perera </a:t>
            </a:r>
            <a:r>
              <a:rPr lang="en-US" sz="2400" b="0" dirty="0">
                <a:solidFill>
                  <a:srgbClr val="B71777"/>
                </a:solidFill>
              </a:rPr>
              <a:t>MD FRCP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77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71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King’s College London, UK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i="1" dirty="0">
                <a:solidFill>
                  <a:srgbClr val="B71777"/>
                </a:solidFill>
              </a:rPr>
              <a:t>On behalf of the REVIVED Investigators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B7177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71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B71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divaka_perera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71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@REVIVED_BCIS2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51DAF78-60E7-0FB8-4D26-8BDFA11B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70" y="6090011"/>
            <a:ext cx="2673329" cy="7548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A9E54E-CC62-9C79-D605-D457ADEE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4" y="343366"/>
            <a:ext cx="6286795" cy="53129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B1D12-3E6B-B349-D1BD-2327A8BF3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2236885"/>
            <a:ext cx="5177515" cy="3762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5BCB27-4868-91BB-2D6C-1EBABF865D4D}"/>
              </a:ext>
            </a:extLst>
          </p:cNvPr>
          <p:cNvSpPr txBox="1"/>
          <p:nvPr/>
        </p:nvSpPr>
        <p:spPr>
          <a:xfrm>
            <a:off x="6883400" y="241767"/>
            <a:ext cx="5177516" cy="1733337"/>
          </a:xfrm>
          <a:prstGeom prst="rect">
            <a:avLst/>
          </a:prstGeom>
          <a:noFill/>
          <a:ln w="19050">
            <a:solidFill>
              <a:srgbClr val="552682"/>
            </a:solidFill>
          </a:ln>
        </p:spPr>
        <p:txBody>
          <a:bodyPr wrap="square" rtlCol="0">
            <a:noAutofit/>
          </a:bodyPr>
          <a:lstStyle/>
          <a:p>
            <a:pPr marL="51599" algn="ctr" defTabSz="479988">
              <a:buClr>
                <a:srgbClr val="C00000"/>
              </a:buClr>
              <a:defRPr/>
            </a:pPr>
            <a:r>
              <a:rPr lang="en-GB" sz="2000" kern="0" dirty="0">
                <a:solidFill>
                  <a:srgbClr val="552682">
                    <a:lumMod val="75000"/>
                  </a:srgbClr>
                </a:solidFill>
                <a:latin typeface="Calibri" panose="020F0502020204030204"/>
              </a:rPr>
              <a:t>Primary Outcome</a:t>
            </a:r>
            <a:endParaRPr lang="en-GB" sz="1050" kern="0" dirty="0">
              <a:solidFill>
                <a:srgbClr val="B62A79"/>
              </a:solidFill>
              <a:latin typeface="Calibri" panose="020F0502020204030204"/>
            </a:endParaRPr>
          </a:p>
          <a:p>
            <a:pPr marL="51599" algn="ctr" defTabSz="479988">
              <a:buClr>
                <a:srgbClr val="C00000"/>
              </a:buClr>
              <a:defRPr/>
            </a:pPr>
            <a:r>
              <a:rPr lang="en-GB" kern="0" dirty="0">
                <a:solidFill>
                  <a:srgbClr val="B62A79"/>
                </a:solidFill>
                <a:latin typeface="Calibri" panose="020F0502020204030204"/>
              </a:rPr>
              <a:t>All-cause death or hospitalisation for heart failure</a:t>
            </a:r>
          </a:p>
          <a:p>
            <a:pPr marL="51599" algn="ctr" defTabSz="479988">
              <a:spcBef>
                <a:spcPct val="20000"/>
              </a:spcBef>
              <a:buClr>
                <a:srgbClr val="C00000"/>
              </a:buClr>
              <a:defRPr/>
            </a:pPr>
            <a:endParaRPr lang="en-GB" sz="1400" kern="0" dirty="0">
              <a:solidFill>
                <a:srgbClr val="B62A79"/>
              </a:solidFill>
              <a:latin typeface="Calibri" panose="020F0502020204030204"/>
            </a:endParaRPr>
          </a:p>
          <a:p>
            <a:pPr marL="51599" marR="0" lvl="0" indent="0" algn="ctr" defTabSz="479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5268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Secondary Outcome</a:t>
            </a:r>
          </a:p>
          <a:p>
            <a:pPr marL="51599" algn="ctr" defTabSz="479988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GB" kern="0" dirty="0">
                <a:solidFill>
                  <a:srgbClr val="B62A79"/>
                </a:solidFill>
                <a:latin typeface="Calibri" panose="020F0502020204030204"/>
              </a:rPr>
              <a:t>Left ventricular ejection fraction at 6- and 12-months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D9AFEE-5539-7208-B045-0FA32F35FC31}"/>
              </a:ext>
            </a:extLst>
          </p:cNvPr>
          <p:cNvSpPr txBox="1"/>
          <p:nvPr/>
        </p:nvSpPr>
        <p:spPr>
          <a:xfrm>
            <a:off x="4114800" y="6237962"/>
            <a:ext cx="396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Perera et al, NEJM 2022: 1351-1360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38F42-8D42-27C9-F545-D9362816D53D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3DA8AA"/>
          </a:solidFill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Viability Characterization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5D8B51-AD18-018F-774F-C5E0F3897ADB}"/>
              </a:ext>
            </a:extLst>
          </p:cNvPr>
          <p:cNvSpPr/>
          <p:nvPr/>
        </p:nvSpPr>
        <p:spPr>
          <a:xfrm>
            <a:off x="1286143" y="1365661"/>
            <a:ext cx="4340464" cy="4370119"/>
          </a:xfrm>
          <a:prstGeom prst="roundRect">
            <a:avLst/>
          </a:prstGeom>
          <a:pattFill prst="dashHorz">
            <a:fgClr>
              <a:srgbClr val="E06A9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Blinded CMR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Laboratory</a:t>
            </a:r>
          </a:p>
          <a:p>
            <a:pPr algn="ctr"/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 Amedeo </a:t>
            </a:r>
            <a:r>
              <a:rPr lang="en-US" sz="24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Chiribiri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CCED3AE-8941-C81E-DE45-4C6E1E365BB2}"/>
              </a:ext>
            </a:extLst>
          </p:cNvPr>
          <p:cNvSpPr/>
          <p:nvPr/>
        </p:nvSpPr>
        <p:spPr>
          <a:xfrm>
            <a:off x="6565392" y="1365662"/>
            <a:ext cx="4340465" cy="4370120"/>
          </a:xfrm>
          <a:prstGeom prst="roundRect">
            <a:avLst/>
          </a:prstGeom>
          <a:pattFill prst="pct60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Blinded Stress Echo Core Laboratory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Prof Roxy Senior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A7DBF87-2A05-867B-AEE2-BEE214B6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143" y="3429000"/>
            <a:ext cx="2410961" cy="1103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B90C0F-5A93-CA57-1CF9-381F3384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68" y="3550720"/>
            <a:ext cx="1287910" cy="9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55913A-8EC9-BCF7-E039-CE8357F3F8B2}"/>
              </a:ext>
            </a:extLst>
          </p:cNvPr>
          <p:cNvSpPr/>
          <p:nvPr/>
        </p:nvSpPr>
        <p:spPr>
          <a:xfrm>
            <a:off x="2231377" y="5597719"/>
            <a:ext cx="9945927" cy="86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8AA7DD-6987-BC15-C955-F99ED756CE8B}"/>
              </a:ext>
            </a:extLst>
          </p:cNvPr>
          <p:cNvCxnSpPr>
            <a:cxnSpLocks/>
          </p:cNvCxnSpPr>
          <p:nvPr/>
        </p:nvCxnSpPr>
        <p:spPr>
          <a:xfrm rot="16200000">
            <a:off x="2928423" y="3463072"/>
            <a:ext cx="0" cy="631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22A905-B142-F2FE-7972-F439AFD2D778}"/>
              </a:ext>
            </a:extLst>
          </p:cNvPr>
          <p:cNvCxnSpPr>
            <a:cxnSpLocks/>
          </p:cNvCxnSpPr>
          <p:nvPr/>
        </p:nvCxnSpPr>
        <p:spPr>
          <a:xfrm flipH="1">
            <a:off x="3244116" y="2510273"/>
            <a:ext cx="7573" cy="2434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A8FE41-5F15-44A5-C91D-B178CE973B3E}"/>
              </a:ext>
            </a:extLst>
          </p:cNvPr>
          <p:cNvCxnSpPr>
            <a:cxnSpLocks/>
          </p:cNvCxnSpPr>
          <p:nvPr/>
        </p:nvCxnSpPr>
        <p:spPr>
          <a:xfrm rot="16200000">
            <a:off x="3455043" y="2319722"/>
            <a:ext cx="1760" cy="382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2F639C-2DD9-5AAB-8BB3-FC4326E9005D}"/>
              </a:ext>
            </a:extLst>
          </p:cNvPr>
          <p:cNvCxnSpPr>
            <a:cxnSpLocks/>
          </p:cNvCxnSpPr>
          <p:nvPr/>
        </p:nvCxnSpPr>
        <p:spPr>
          <a:xfrm rot="16200000">
            <a:off x="3437442" y="4762497"/>
            <a:ext cx="2878" cy="374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B1BB971-838E-4E66-D898-93BD41EF0C2D}"/>
              </a:ext>
            </a:extLst>
          </p:cNvPr>
          <p:cNvSpPr/>
          <p:nvPr/>
        </p:nvSpPr>
        <p:spPr>
          <a:xfrm>
            <a:off x="602019" y="2840732"/>
            <a:ext cx="2014485" cy="1876063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All segments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1FC82-CFD5-D059-5A60-E5E57AB69DE3}"/>
              </a:ext>
            </a:extLst>
          </p:cNvPr>
          <p:cNvSpPr/>
          <p:nvPr/>
        </p:nvSpPr>
        <p:spPr>
          <a:xfrm>
            <a:off x="3652278" y="4590199"/>
            <a:ext cx="1850395" cy="7255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Dysfunctional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044601-49EE-5707-4725-BBC036BED1F6}"/>
              </a:ext>
            </a:extLst>
          </p:cNvPr>
          <p:cNvSpPr/>
          <p:nvPr/>
        </p:nvSpPr>
        <p:spPr>
          <a:xfrm>
            <a:off x="3686618" y="2145357"/>
            <a:ext cx="1807247" cy="72559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Normokinetic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B5653F-1BA1-414D-74EB-712A5B97556A}"/>
              </a:ext>
            </a:extLst>
          </p:cNvPr>
          <p:cNvCxnSpPr>
            <a:cxnSpLocks/>
          </p:cNvCxnSpPr>
          <p:nvPr/>
        </p:nvCxnSpPr>
        <p:spPr>
          <a:xfrm rot="16200000">
            <a:off x="2928425" y="3463072"/>
            <a:ext cx="0" cy="631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C988331-4E89-4696-1B7C-70C40A53FB5A}"/>
              </a:ext>
            </a:extLst>
          </p:cNvPr>
          <p:cNvSpPr/>
          <p:nvPr/>
        </p:nvSpPr>
        <p:spPr>
          <a:xfrm>
            <a:off x="890566" y="2854953"/>
            <a:ext cx="2014485" cy="18760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343182-0D71-95EF-4688-F99CB6E08AA1}"/>
              </a:ext>
            </a:extLst>
          </p:cNvPr>
          <p:cNvSpPr txBox="1"/>
          <p:nvPr/>
        </p:nvSpPr>
        <p:spPr>
          <a:xfrm>
            <a:off x="3779903" y="1348763"/>
            <a:ext cx="162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DA8AA"/>
                </a:solidFill>
              </a:rPr>
              <a:t>Wall motion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D1483B-214E-CFB5-1340-CFF59AD5F59D}"/>
              </a:ext>
            </a:extLst>
          </p:cNvPr>
          <p:cNvGrpSpPr/>
          <p:nvPr/>
        </p:nvGrpSpPr>
        <p:grpSpPr>
          <a:xfrm>
            <a:off x="5502673" y="1348763"/>
            <a:ext cx="3532141" cy="5007587"/>
            <a:chOff x="5502673" y="1348763"/>
            <a:chExt cx="3532141" cy="500758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341DE4-FB42-9E5B-A354-99DAE881DC9F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5502673" y="4944435"/>
              <a:ext cx="572627" cy="85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F60B9B-E2D5-74F9-5584-0E77BB704A8D}"/>
                </a:ext>
              </a:extLst>
            </p:cNvPr>
            <p:cNvSpPr txBox="1"/>
            <p:nvPr/>
          </p:nvSpPr>
          <p:spPr>
            <a:xfrm>
              <a:off x="6203856" y="1348763"/>
              <a:ext cx="2830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3DA8AA"/>
                  </a:solidFill>
                </a:rPr>
                <a:t>Potential for recovery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785445-EE14-4178-BC21-791B417DEAC7}"/>
                </a:ext>
              </a:extLst>
            </p:cNvPr>
            <p:cNvSpPr/>
            <p:nvPr/>
          </p:nvSpPr>
          <p:spPr>
            <a:xfrm>
              <a:off x="6489334" y="3220021"/>
              <a:ext cx="2014485" cy="1153875"/>
            </a:xfrm>
            <a:prstGeom prst="rect">
              <a:avLst/>
            </a:prstGeom>
            <a:solidFill>
              <a:srgbClr val="FFAB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Dysfunctional-Viable</a:t>
              </a:r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sz="9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DSE (CR)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CMR LGE ≤25%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14A129-0F51-0E02-009C-AD9468F4473F}"/>
                </a:ext>
              </a:extLst>
            </p:cNvPr>
            <p:cNvSpPr/>
            <p:nvPr/>
          </p:nvSpPr>
          <p:spPr>
            <a:xfrm>
              <a:off x="6496664" y="5094908"/>
              <a:ext cx="2014485" cy="1153875"/>
            </a:xfrm>
            <a:prstGeom prst="rect">
              <a:avLst/>
            </a:prstGeom>
            <a:solidFill>
              <a:srgbClr val="C84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Non-Viable</a:t>
              </a:r>
            </a:p>
            <a:p>
              <a:pPr algn="ctr"/>
              <a:endParaRPr lang="en-GB" sz="100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91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endParaRPr lang="en-GB" sz="700" b="1" dirty="0">
                <a:solidFill>
                  <a:srgbClr val="C84300"/>
                </a:solidFill>
              </a:endParaRP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DSE (no CR)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CMR LGE &gt;25%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176903-1C0D-EE3C-25C8-4EA739751ED1}"/>
                </a:ext>
              </a:extLst>
            </p:cNvPr>
            <p:cNvCxnSpPr/>
            <p:nvPr/>
          </p:nvCxnSpPr>
          <p:spPr>
            <a:xfrm>
              <a:off x="6127508" y="1604859"/>
              <a:ext cx="0" cy="4751491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C70A573-71D5-4241-6ADD-C2C246C62E23}"/>
                </a:ext>
              </a:extLst>
            </p:cNvPr>
            <p:cNvCxnSpPr>
              <a:cxnSpLocks/>
            </p:cNvCxnSpPr>
            <p:nvPr/>
          </p:nvCxnSpPr>
          <p:spPr>
            <a:xfrm>
              <a:off x="6101404" y="3769673"/>
              <a:ext cx="1837" cy="191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F6B507F-9F98-E63A-27F4-ED4B6947664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93683" y="3590422"/>
              <a:ext cx="1760" cy="3828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6D15A72-2525-D80C-55DB-77B0D8F323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92485" y="5495698"/>
              <a:ext cx="2878" cy="374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BE48918-963B-F66B-8B57-A5B940377ADA}"/>
              </a:ext>
            </a:extLst>
          </p:cNvPr>
          <p:cNvSpPr/>
          <p:nvPr/>
        </p:nvSpPr>
        <p:spPr>
          <a:xfrm>
            <a:off x="9852492" y="79085"/>
            <a:ext cx="1442559" cy="132556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610 patients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B6CA63-DA2D-5A3F-BAD2-5B92BF684498}"/>
              </a:ext>
            </a:extLst>
          </p:cNvPr>
          <p:cNvGrpSpPr/>
          <p:nvPr/>
        </p:nvGrpSpPr>
        <p:grpSpPr>
          <a:xfrm>
            <a:off x="8502362" y="1604859"/>
            <a:ext cx="3049808" cy="4751491"/>
            <a:chOff x="8502362" y="1604859"/>
            <a:chExt cx="3049808" cy="47514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D819CE-4D11-696D-5B62-B3EEF71255A8}"/>
                </a:ext>
              </a:extLst>
            </p:cNvPr>
            <p:cNvSpPr/>
            <p:nvPr/>
          </p:nvSpPr>
          <p:spPr>
            <a:xfrm>
              <a:off x="9371143" y="3219632"/>
              <a:ext cx="2181027" cy="1154263"/>
            </a:xfrm>
            <a:prstGeom prst="rect">
              <a:avLst/>
            </a:prstGeom>
            <a:solidFill>
              <a:srgbClr val="FFAB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91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Dysfunctional </a:t>
              </a:r>
              <a:r>
                <a:rPr lang="en-GB" sz="1600" b="1">
                  <a:solidFill>
                    <a:schemeClr val="tx1"/>
                  </a:solidFill>
                </a:rPr>
                <a:t>yet viable </a:t>
              </a:r>
              <a:r>
                <a:rPr lang="en-GB" sz="1600" b="1" dirty="0">
                  <a:solidFill>
                    <a:schemeClr val="tx1"/>
                  </a:solidFill>
                </a:rPr>
                <a:t>myocardium </a:t>
              </a:r>
            </a:p>
            <a:p>
              <a:pPr algn="ctr"/>
              <a:endParaRPr lang="en-GB" sz="1491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91" dirty="0">
                  <a:solidFill>
                    <a:schemeClr val="tx1"/>
                  </a:solidFill>
                </a:rPr>
                <a:t>(% of LV)</a:t>
              </a:r>
            </a:p>
            <a:p>
              <a:pPr algn="ctr"/>
              <a:endParaRPr lang="en-GB" sz="149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EAFFFB2-A109-E0F5-E0B2-5130393EC501}"/>
                </a:ext>
              </a:extLst>
            </p:cNvPr>
            <p:cNvCxnSpPr>
              <a:cxnSpLocks/>
            </p:cNvCxnSpPr>
            <p:nvPr/>
          </p:nvCxnSpPr>
          <p:spPr>
            <a:xfrm>
              <a:off x="8502362" y="3798102"/>
              <a:ext cx="859994" cy="4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723BDC-71CE-33BF-7B3C-B62292D0E4EB}"/>
                </a:ext>
              </a:extLst>
            </p:cNvPr>
            <p:cNvCxnSpPr/>
            <p:nvPr/>
          </p:nvCxnSpPr>
          <p:spPr>
            <a:xfrm>
              <a:off x="9141001" y="1604859"/>
              <a:ext cx="0" cy="4751491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638F42-8D42-27C9-F545-D9362816D53D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3DA8AA"/>
          </a:solidFill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Viability Characterization: Potential for Recovery </a:t>
            </a:r>
          </a:p>
        </p:txBody>
      </p:sp>
    </p:spTree>
    <p:extLst>
      <p:ext uri="{BB962C8B-B14F-4D97-AF65-F5344CB8AC3E}">
        <p14:creationId xmlns:p14="http://schemas.microsoft.com/office/powerpoint/2010/main" val="16094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55913A-8EC9-BCF7-E039-CE8357F3F8B2}"/>
              </a:ext>
            </a:extLst>
          </p:cNvPr>
          <p:cNvSpPr/>
          <p:nvPr/>
        </p:nvSpPr>
        <p:spPr>
          <a:xfrm>
            <a:off x="2231377" y="5597719"/>
            <a:ext cx="9945927" cy="86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8AA7DD-6987-BC15-C955-F99ED756CE8B}"/>
              </a:ext>
            </a:extLst>
          </p:cNvPr>
          <p:cNvCxnSpPr>
            <a:cxnSpLocks/>
          </p:cNvCxnSpPr>
          <p:nvPr/>
        </p:nvCxnSpPr>
        <p:spPr>
          <a:xfrm rot="16200000">
            <a:off x="2928423" y="3463072"/>
            <a:ext cx="0" cy="631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22A905-B142-F2FE-7972-F439AFD2D778}"/>
              </a:ext>
            </a:extLst>
          </p:cNvPr>
          <p:cNvCxnSpPr>
            <a:cxnSpLocks/>
          </p:cNvCxnSpPr>
          <p:nvPr/>
        </p:nvCxnSpPr>
        <p:spPr>
          <a:xfrm flipH="1">
            <a:off x="3244116" y="2510273"/>
            <a:ext cx="7573" cy="2434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A8FE41-5F15-44A5-C91D-B178CE973B3E}"/>
              </a:ext>
            </a:extLst>
          </p:cNvPr>
          <p:cNvCxnSpPr>
            <a:cxnSpLocks/>
          </p:cNvCxnSpPr>
          <p:nvPr/>
        </p:nvCxnSpPr>
        <p:spPr>
          <a:xfrm rot="16200000">
            <a:off x="3455043" y="2319722"/>
            <a:ext cx="1760" cy="382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2F639C-2DD9-5AAB-8BB3-FC4326E9005D}"/>
              </a:ext>
            </a:extLst>
          </p:cNvPr>
          <p:cNvCxnSpPr>
            <a:cxnSpLocks/>
          </p:cNvCxnSpPr>
          <p:nvPr/>
        </p:nvCxnSpPr>
        <p:spPr>
          <a:xfrm rot="16200000">
            <a:off x="3437442" y="4762497"/>
            <a:ext cx="2878" cy="374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B1BB971-838E-4E66-D898-93BD41EF0C2D}"/>
              </a:ext>
            </a:extLst>
          </p:cNvPr>
          <p:cNvSpPr/>
          <p:nvPr/>
        </p:nvSpPr>
        <p:spPr>
          <a:xfrm>
            <a:off x="602019" y="2840732"/>
            <a:ext cx="2014485" cy="1876063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All segments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1FC82-CFD5-D059-5A60-E5E57AB69DE3}"/>
              </a:ext>
            </a:extLst>
          </p:cNvPr>
          <p:cNvSpPr/>
          <p:nvPr/>
        </p:nvSpPr>
        <p:spPr>
          <a:xfrm>
            <a:off x="3652278" y="4590199"/>
            <a:ext cx="1850395" cy="7255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Dysfunctional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044601-49EE-5707-4725-BBC036BED1F6}"/>
              </a:ext>
            </a:extLst>
          </p:cNvPr>
          <p:cNvSpPr/>
          <p:nvPr/>
        </p:nvSpPr>
        <p:spPr>
          <a:xfrm>
            <a:off x="3686618" y="2145357"/>
            <a:ext cx="1807247" cy="72559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Normokinetic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B5653F-1BA1-414D-74EB-712A5B97556A}"/>
              </a:ext>
            </a:extLst>
          </p:cNvPr>
          <p:cNvCxnSpPr>
            <a:cxnSpLocks/>
          </p:cNvCxnSpPr>
          <p:nvPr/>
        </p:nvCxnSpPr>
        <p:spPr>
          <a:xfrm rot="16200000">
            <a:off x="2928425" y="3463072"/>
            <a:ext cx="0" cy="631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C988331-4E89-4696-1B7C-70C40A53FB5A}"/>
              </a:ext>
            </a:extLst>
          </p:cNvPr>
          <p:cNvSpPr/>
          <p:nvPr/>
        </p:nvSpPr>
        <p:spPr>
          <a:xfrm>
            <a:off x="890566" y="2854953"/>
            <a:ext cx="2014485" cy="18760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343182-0D71-95EF-4688-F99CB6E08AA1}"/>
              </a:ext>
            </a:extLst>
          </p:cNvPr>
          <p:cNvSpPr txBox="1"/>
          <p:nvPr/>
        </p:nvSpPr>
        <p:spPr>
          <a:xfrm>
            <a:off x="3779903" y="1348763"/>
            <a:ext cx="162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DA8AA"/>
                </a:solidFill>
              </a:rPr>
              <a:t>Wall motion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D1483B-214E-CFB5-1340-CFF59AD5F59D}"/>
              </a:ext>
            </a:extLst>
          </p:cNvPr>
          <p:cNvGrpSpPr/>
          <p:nvPr/>
        </p:nvGrpSpPr>
        <p:grpSpPr>
          <a:xfrm>
            <a:off x="5502673" y="1348763"/>
            <a:ext cx="3532141" cy="5007587"/>
            <a:chOff x="5502673" y="1348763"/>
            <a:chExt cx="3532141" cy="500758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341DE4-FB42-9E5B-A354-99DAE881DC9F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5502673" y="4944435"/>
              <a:ext cx="572627" cy="85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F60B9B-E2D5-74F9-5584-0E77BB704A8D}"/>
                </a:ext>
              </a:extLst>
            </p:cNvPr>
            <p:cNvSpPr txBox="1"/>
            <p:nvPr/>
          </p:nvSpPr>
          <p:spPr>
            <a:xfrm>
              <a:off x="6203856" y="1348763"/>
              <a:ext cx="2830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3DA8AA"/>
                  </a:solidFill>
                </a:rPr>
                <a:t>Potential for recovery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785445-EE14-4178-BC21-791B417DEAC7}"/>
                </a:ext>
              </a:extLst>
            </p:cNvPr>
            <p:cNvSpPr/>
            <p:nvPr/>
          </p:nvSpPr>
          <p:spPr>
            <a:xfrm>
              <a:off x="6489334" y="3220021"/>
              <a:ext cx="2014485" cy="1153875"/>
            </a:xfrm>
            <a:prstGeom prst="rect">
              <a:avLst/>
            </a:prstGeom>
            <a:solidFill>
              <a:srgbClr val="FFAB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Dysfunctional-Viable</a:t>
              </a:r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DSE (CR)</a:t>
              </a:r>
            </a:p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CMR LGE ≤25%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14A129-0F51-0E02-009C-AD9468F4473F}"/>
                </a:ext>
              </a:extLst>
            </p:cNvPr>
            <p:cNvSpPr/>
            <p:nvPr/>
          </p:nvSpPr>
          <p:spPr>
            <a:xfrm>
              <a:off x="6496664" y="5094908"/>
              <a:ext cx="2014485" cy="1153875"/>
            </a:xfrm>
            <a:prstGeom prst="rect">
              <a:avLst/>
            </a:prstGeom>
            <a:solidFill>
              <a:srgbClr val="C84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Non-Viable</a:t>
              </a:r>
            </a:p>
            <a:p>
              <a:pPr algn="ctr"/>
              <a:endParaRPr lang="en-GB" b="1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91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DSE (no CR)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CMR LGE &gt;25%</a:t>
              </a:r>
              <a:endParaRPr lang="en-GB" sz="149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176903-1C0D-EE3C-25C8-4EA739751ED1}"/>
                </a:ext>
              </a:extLst>
            </p:cNvPr>
            <p:cNvCxnSpPr/>
            <p:nvPr/>
          </p:nvCxnSpPr>
          <p:spPr>
            <a:xfrm>
              <a:off x="6127508" y="1604859"/>
              <a:ext cx="0" cy="4751491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C70A573-71D5-4241-6ADD-C2C246C62E23}"/>
                </a:ext>
              </a:extLst>
            </p:cNvPr>
            <p:cNvCxnSpPr>
              <a:cxnSpLocks/>
            </p:cNvCxnSpPr>
            <p:nvPr/>
          </p:nvCxnSpPr>
          <p:spPr>
            <a:xfrm>
              <a:off x="6101404" y="3769673"/>
              <a:ext cx="1837" cy="1917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F6B507F-9F98-E63A-27F4-ED4B6947664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93683" y="3590422"/>
              <a:ext cx="1760" cy="3828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6D15A72-2525-D80C-55DB-77B0D8F323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92485" y="5495698"/>
              <a:ext cx="2878" cy="374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AFFFB2-A109-E0F5-E0B2-5130393EC501}"/>
              </a:ext>
            </a:extLst>
          </p:cNvPr>
          <p:cNvCxnSpPr>
            <a:cxnSpLocks/>
          </p:cNvCxnSpPr>
          <p:nvPr/>
        </p:nvCxnSpPr>
        <p:spPr>
          <a:xfrm>
            <a:off x="8502362" y="3798102"/>
            <a:ext cx="859994" cy="4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723BDC-71CE-33BF-7B3C-B62292D0E4EB}"/>
              </a:ext>
            </a:extLst>
          </p:cNvPr>
          <p:cNvCxnSpPr/>
          <p:nvPr/>
        </p:nvCxnSpPr>
        <p:spPr>
          <a:xfrm>
            <a:off x="9141001" y="1604859"/>
            <a:ext cx="0" cy="475149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638F42-8D42-27C9-F545-D9362816D53D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3DA8AA"/>
          </a:solidFill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Viability Characterization: Potential for Recovery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735A25-6B2D-AEE9-7551-4308BB19F6D0}"/>
              </a:ext>
            </a:extLst>
          </p:cNvPr>
          <p:cNvCxnSpPr>
            <a:cxnSpLocks/>
            <a:stCxn id="19" idx="3"/>
            <a:endCxn id="37" idx="1"/>
          </p:cNvCxnSpPr>
          <p:nvPr/>
        </p:nvCxnSpPr>
        <p:spPr>
          <a:xfrm>
            <a:off x="5493865" y="2508153"/>
            <a:ext cx="3877278" cy="6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99B7EA-FA25-068D-CA61-5076722BA6E3}"/>
              </a:ext>
            </a:extLst>
          </p:cNvPr>
          <p:cNvGrpSpPr/>
          <p:nvPr/>
        </p:nvGrpSpPr>
        <p:grpSpPr>
          <a:xfrm>
            <a:off x="9133671" y="1145894"/>
            <a:ext cx="2718739" cy="3806240"/>
            <a:chOff x="9133671" y="1145894"/>
            <a:chExt cx="2718739" cy="38062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D819CE-4D11-696D-5B62-B3EEF71255A8}"/>
                </a:ext>
              </a:extLst>
            </p:cNvPr>
            <p:cNvSpPr/>
            <p:nvPr/>
          </p:nvSpPr>
          <p:spPr>
            <a:xfrm>
              <a:off x="9371143" y="3418050"/>
              <a:ext cx="2181027" cy="777027"/>
            </a:xfrm>
            <a:prstGeom prst="rect">
              <a:avLst/>
            </a:prstGeom>
            <a:solidFill>
              <a:srgbClr val="FFAB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91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91" dirty="0">
                  <a:solidFill>
                    <a:schemeClr val="tx1"/>
                  </a:solidFill>
                </a:rPr>
                <a:t>Dysfunctional-Viable</a:t>
              </a:r>
            </a:p>
            <a:p>
              <a:pPr algn="ctr"/>
              <a:endParaRPr lang="en-GB" sz="149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1D3ED4-2716-98FF-15FC-7419DA1AC6DD}"/>
                </a:ext>
              </a:extLst>
            </p:cNvPr>
            <p:cNvSpPr/>
            <p:nvPr/>
          </p:nvSpPr>
          <p:spPr>
            <a:xfrm>
              <a:off x="9371143" y="2120287"/>
              <a:ext cx="2181027" cy="7770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91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91" dirty="0">
                  <a:solidFill>
                    <a:schemeClr val="tx1"/>
                  </a:solidFill>
                </a:rPr>
                <a:t>Normal</a:t>
              </a:r>
            </a:p>
            <a:p>
              <a:pPr algn="ctr"/>
              <a:endParaRPr lang="en-GB" sz="1491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9D343E2-C7E7-B985-5A46-6A2422A39BE7}"/>
                </a:ext>
              </a:extLst>
            </p:cNvPr>
            <p:cNvSpPr/>
            <p:nvPr/>
          </p:nvSpPr>
          <p:spPr>
            <a:xfrm>
              <a:off x="9133671" y="1145894"/>
              <a:ext cx="2718739" cy="380624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ADFC093-2914-E57B-547F-C7820FBB7099}"/>
                </a:ext>
              </a:extLst>
            </p:cNvPr>
            <p:cNvSpPr txBox="1"/>
            <p:nvPr/>
          </p:nvSpPr>
          <p:spPr>
            <a:xfrm>
              <a:off x="9362356" y="1258267"/>
              <a:ext cx="2189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All Viable Myocardium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0D071C-F3CA-E6F0-ED94-EB26E96CDC84}"/>
                </a:ext>
              </a:extLst>
            </p:cNvPr>
            <p:cNvSpPr txBox="1"/>
            <p:nvPr/>
          </p:nvSpPr>
          <p:spPr>
            <a:xfrm>
              <a:off x="10284148" y="2886854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C5E4AA-8D29-C8CE-D68E-90057EBA2692}"/>
                </a:ext>
              </a:extLst>
            </p:cNvPr>
            <p:cNvSpPr txBox="1"/>
            <p:nvPr/>
          </p:nvSpPr>
          <p:spPr>
            <a:xfrm>
              <a:off x="9724731" y="4462196"/>
              <a:ext cx="1465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</a:rPr>
                <a:t>(% of LV)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53845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62087-C887-7D46-0453-06D54193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17C7E5-1065-4036-3755-CBE0085304A7}"/>
              </a:ext>
            </a:extLst>
          </p:cNvPr>
          <p:cNvSpPr/>
          <p:nvPr/>
        </p:nvSpPr>
        <p:spPr>
          <a:xfrm>
            <a:off x="2146853" y="5597719"/>
            <a:ext cx="10045148" cy="86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CBBE6-12BE-D54E-A472-CC83625ABFE6}"/>
              </a:ext>
            </a:extLst>
          </p:cNvPr>
          <p:cNvSpPr/>
          <p:nvPr/>
        </p:nvSpPr>
        <p:spPr>
          <a:xfrm>
            <a:off x="2231377" y="5597719"/>
            <a:ext cx="10045148" cy="86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E68854-D4F4-CE0B-3E7B-7795A7B207FE}"/>
              </a:ext>
            </a:extLst>
          </p:cNvPr>
          <p:cNvCxnSpPr/>
          <p:nvPr/>
        </p:nvCxnSpPr>
        <p:spPr>
          <a:xfrm>
            <a:off x="9069751" y="1557359"/>
            <a:ext cx="0" cy="475149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063909-3269-8FBD-1D8D-EC79046C5069}"/>
              </a:ext>
            </a:extLst>
          </p:cNvPr>
          <p:cNvCxnSpPr>
            <a:cxnSpLocks/>
          </p:cNvCxnSpPr>
          <p:nvPr/>
        </p:nvCxnSpPr>
        <p:spPr>
          <a:xfrm>
            <a:off x="3238866" y="4017563"/>
            <a:ext cx="33275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CF9FD1-4E87-2F13-7726-259F81023569}"/>
              </a:ext>
            </a:extLst>
          </p:cNvPr>
          <p:cNvCxnSpPr>
            <a:cxnSpLocks/>
          </p:cNvCxnSpPr>
          <p:nvPr/>
        </p:nvCxnSpPr>
        <p:spPr>
          <a:xfrm>
            <a:off x="9067914" y="2330599"/>
            <a:ext cx="14261" cy="33739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5804C80-DEAD-AE7F-3AE8-58099E07A9DE}"/>
              </a:ext>
            </a:extLst>
          </p:cNvPr>
          <p:cNvSpPr/>
          <p:nvPr/>
        </p:nvSpPr>
        <p:spPr>
          <a:xfrm>
            <a:off x="6735699" y="2854380"/>
            <a:ext cx="1578678" cy="637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91" dirty="0">
                <a:solidFill>
                  <a:schemeClr val="tx1"/>
                </a:solidFill>
              </a:rPr>
              <a:t>1 - 25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A119E-0EB4-CA11-882E-FF62F5A38D32}"/>
              </a:ext>
            </a:extLst>
          </p:cNvPr>
          <p:cNvSpPr/>
          <p:nvPr/>
        </p:nvSpPr>
        <p:spPr>
          <a:xfrm>
            <a:off x="6735699" y="3702281"/>
            <a:ext cx="1578678" cy="637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91" dirty="0">
                <a:solidFill>
                  <a:schemeClr val="tx1"/>
                </a:solidFill>
              </a:rPr>
              <a:t>26 - 50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E2EC56-D840-2E91-FE2D-4E202145F39C}"/>
              </a:ext>
            </a:extLst>
          </p:cNvPr>
          <p:cNvSpPr/>
          <p:nvPr/>
        </p:nvSpPr>
        <p:spPr>
          <a:xfrm>
            <a:off x="6723458" y="4539740"/>
            <a:ext cx="1578678" cy="637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91" dirty="0">
                <a:solidFill>
                  <a:schemeClr val="tx1"/>
                </a:solidFill>
              </a:rPr>
              <a:t>51 - 75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337534-3D46-7E10-5FDE-D6892A0DB085}"/>
              </a:ext>
            </a:extLst>
          </p:cNvPr>
          <p:cNvSpPr/>
          <p:nvPr/>
        </p:nvSpPr>
        <p:spPr>
          <a:xfrm>
            <a:off x="9597574" y="3440848"/>
            <a:ext cx="1988426" cy="1133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9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Scar Burden</a:t>
            </a:r>
          </a:p>
          <a:p>
            <a:pPr algn="ctr"/>
            <a:endParaRPr lang="en-GB" sz="1491" dirty="0">
              <a:solidFill>
                <a:schemeClr val="tx1"/>
              </a:solidFill>
            </a:endParaRPr>
          </a:p>
          <a:p>
            <a:pPr algn="ctr"/>
            <a:r>
              <a:rPr lang="en-GB" sz="1491" dirty="0">
                <a:solidFill>
                  <a:schemeClr val="tx1"/>
                </a:solidFill>
              </a:rPr>
              <a:t>(% of LV)</a:t>
            </a:r>
          </a:p>
          <a:p>
            <a:pPr algn="ctr"/>
            <a:endParaRPr lang="en-GB" sz="149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7A144C-70AF-23B7-2998-4F735D6FB00B}"/>
              </a:ext>
            </a:extLst>
          </p:cNvPr>
          <p:cNvSpPr txBox="1"/>
          <p:nvPr/>
        </p:nvSpPr>
        <p:spPr>
          <a:xfrm>
            <a:off x="3835186" y="1360645"/>
            <a:ext cx="170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DA8AA">
                    <a:alpha val="35000"/>
                  </a:srgbClr>
                </a:solidFill>
              </a:rPr>
              <a:t>Wall motion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E35A5C-06AE-2AF4-A7DB-6C1FB34AFB1E}"/>
              </a:ext>
            </a:extLst>
          </p:cNvPr>
          <p:cNvSpPr txBox="1"/>
          <p:nvPr/>
        </p:nvSpPr>
        <p:spPr>
          <a:xfrm>
            <a:off x="6566412" y="1333425"/>
            <a:ext cx="211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DA8AA"/>
                </a:solidFill>
              </a:rPr>
              <a:t>Segmental scar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4F57F9-BFBA-8048-D706-E3D28D2A51D2}"/>
              </a:ext>
            </a:extLst>
          </p:cNvPr>
          <p:cNvSpPr/>
          <p:nvPr/>
        </p:nvSpPr>
        <p:spPr>
          <a:xfrm>
            <a:off x="918757" y="3086809"/>
            <a:ext cx="2014485" cy="1876063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All segments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7DBD62-0C57-FB06-7EEC-54B68B1221C5}"/>
              </a:ext>
            </a:extLst>
          </p:cNvPr>
          <p:cNvCxnSpPr/>
          <p:nvPr/>
        </p:nvCxnSpPr>
        <p:spPr>
          <a:xfrm>
            <a:off x="6056258" y="1557359"/>
            <a:ext cx="0" cy="475149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D10B6A-4716-9647-E73E-7F0D9FDA6576}"/>
              </a:ext>
            </a:extLst>
          </p:cNvPr>
          <p:cNvCxnSpPr>
            <a:cxnSpLocks/>
          </p:cNvCxnSpPr>
          <p:nvPr/>
        </p:nvCxnSpPr>
        <p:spPr>
          <a:xfrm>
            <a:off x="9071589" y="4014681"/>
            <a:ext cx="529806" cy="1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97AEA38-2F07-33F8-75D2-E6AE5486C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866" y="4896339"/>
            <a:ext cx="1050877" cy="12037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BD2057-EA18-46C1-FA6C-2738D6E12786}"/>
              </a:ext>
            </a:extLst>
          </p:cNvPr>
          <p:cNvCxnSpPr>
            <a:cxnSpLocks/>
          </p:cNvCxnSpPr>
          <p:nvPr/>
        </p:nvCxnSpPr>
        <p:spPr>
          <a:xfrm>
            <a:off x="8314377" y="3177720"/>
            <a:ext cx="7535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3E24A7-242B-56C2-A742-A31268479B88}"/>
              </a:ext>
            </a:extLst>
          </p:cNvPr>
          <p:cNvCxnSpPr>
            <a:cxnSpLocks/>
          </p:cNvCxnSpPr>
          <p:nvPr/>
        </p:nvCxnSpPr>
        <p:spPr>
          <a:xfrm>
            <a:off x="8299137" y="4841898"/>
            <a:ext cx="7673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895499-5925-2DDB-603A-ECE5BBB3CE61}"/>
              </a:ext>
            </a:extLst>
          </p:cNvPr>
          <p:cNvCxnSpPr>
            <a:cxnSpLocks/>
          </p:cNvCxnSpPr>
          <p:nvPr/>
        </p:nvCxnSpPr>
        <p:spPr>
          <a:xfrm>
            <a:off x="8314377" y="4014681"/>
            <a:ext cx="7759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AF53F6-61B9-C6C1-D310-B87F6607353F}"/>
              </a:ext>
            </a:extLst>
          </p:cNvPr>
          <p:cNvCxnSpPr>
            <a:cxnSpLocks/>
          </p:cNvCxnSpPr>
          <p:nvPr/>
        </p:nvCxnSpPr>
        <p:spPr>
          <a:xfrm>
            <a:off x="8281355" y="5704527"/>
            <a:ext cx="806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FF6BB66-19DE-86F6-42DB-19857CE94DCC}"/>
              </a:ext>
            </a:extLst>
          </p:cNvPr>
          <p:cNvSpPr/>
          <p:nvPr/>
        </p:nvSpPr>
        <p:spPr>
          <a:xfrm>
            <a:off x="9781242" y="1143703"/>
            <a:ext cx="1442559" cy="132556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478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patients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C9D46-3D63-638A-E555-530817D1B746}"/>
              </a:ext>
            </a:extLst>
          </p:cNvPr>
          <p:cNvSpPr/>
          <p:nvPr/>
        </p:nvSpPr>
        <p:spPr>
          <a:xfrm>
            <a:off x="6725076" y="5385808"/>
            <a:ext cx="1575441" cy="637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91" dirty="0"/>
              <a:t>76 - 100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A99D9-5D61-B9D4-3787-22955211A454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3DA8AA"/>
          </a:solidFill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Viability Characterization: Scar Burden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1F8776-3EE6-14DD-B57F-350F0F98BC63}"/>
              </a:ext>
            </a:extLst>
          </p:cNvPr>
          <p:cNvSpPr/>
          <p:nvPr/>
        </p:nvSpPr>
        <p:spPr>
          <a:xfrm>
            <a:off x="6723458" y="2011880"/>
            <a:ext cx="1578678" cy="637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91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FD2D20-2CF6-9E2C-9BC5-2565C9C45226}"/>
              </a:ext>
            </a:extLst>
          </p:cNvPr>
          <p:cNvCxnSpPr>
            <a:cxnSpLocks/>
          </p:cNvCxnSpPr>
          <p:nvPr/>
        </p:nvCxnSpPr>
        <p:spPr>
          <a:xfrm>
            <a:off x="8299137" y="2330599"/>
            <a:ext cx="7759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9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9FB056-4069-6D58-0903-39D40B797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10424160" y="35560"/>
            <a:ext cx="1685594" cy="160528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BDB7C9-B650-7585-2643-82289F3F412E}"/>
              </a:ext>
            </a:extLst>
          </p:cNvPr>
          <p:cNvSpPr/>
          <p:nvPr/>
        </p:nvSpPr>
        <p:spPr>
          <a:xfrm>
            <a:off x="1007550" y="1742267"/>
            <a:ext cx="4044898" cy="421594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t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measures 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All-cause death or hospitalization for heart failure</a:t>
            </a:r>
          </a:p>
          <a:p>
            <a:pPr marL="342900" indent="-342900" algn="ctr">
              <a:buAutoNum type="arabicPeriod"/>
            </a:pP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LV EF at 6 months </a:t>
            </a:r>
          </a:p>
          <a:p>
            <a:pPr algn="ctr"/>
            <a:r>
              <a:rPr lang="en-US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(≥ median change)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E8AC98-2735-87C5-757B-3CDA6FF63745}"/>
              </a:ext>
            </a:extLst>
          </p:cNvPr>
          <p:cNvSpPr/>
          <p:nvPr/>
        </p:nvSpPr>
        <p:spPr>
          <a:xfrm>
            <a:off x="6913946" y="1733447"/>
            <a:ext cx="4270505" cy="421594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 anchor="t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Cox Proportional Hazards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 for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HFH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renal failure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extent of CAD (BCIS-JS)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modality of viability testing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LV ejection fraction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192DC-6CAE-078B-E2D0-BC32A9FEB343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Statistical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1985353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8F201724-5D91-CA4C-7EF3-1DA0A0C9C1A4}"/>
              </a:ext>
            </a:extLst>
          </p:cNvPr>
          <p:cNvSpPr/>
          <p:nvPr/>
        </p:nvSpPr>
        <p:spPr>
          <a:xfrm>
            <a:off x="2146852" y="5559566"/>
            <a:ext cx="10045148" cy="86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98B9615-14C1-7317-C294-BA76DC256021}"/>
              </a:ext>
            </a:extLst>
          </p:cNvPr>
          <p:cNvCxnSpPr>
            <a:cxnSpLocks/>
          </p:cNvCxnSpPr>
          <p:nvPr/>
        </p:nvCxnSpPr>
        <p:spPr>
          <a:xfrm>
            <a:off x="7211813" y="684083"/>
            <a:ext cx="0" cy="631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FA2FB46-B231-93C6-C252-3002E5AEDEE2}"/>
              </a:ext>
            </a:extLst>
          </p:cNvPr>
          <p:cNvCxnSpPr>
            <a:cxnSpLocks/>
          </p:cNvCxnSpPr>
          <p:nvPr/>
        </p:nvCxnSpPr>
        <p:spPr>
          <a:xfrm flipH="1" flipV="1">
            <a:off x="4964642" y="1322454"/>
            <a:ext cx="4505226" cy="5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3F13020-307C-9019-1877-95AF723834C2}"/>
              </a:ext>
            </a:extLst>
          </p:cNvPr>
          <p:cNvCxnSpPr>
            <a:cxnSpLocks/>
          </p:cNvCxnSpPr>
          <p:nvPr/>
        </p:nvCxnSpPr>
        <p:spPr>
          <a:xfrm>
            <a:off x="4964643" y="1327645"/>
            <a:ext cx="1760" cy="382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9A4A791-9360-7EB3-D22E-F3CB0623C043}"/>
              </a:ext>
            </a:extLst>
          </p:cNvPr>
          <p:cNvCxnSpPr>
            <a:cxnSpLocks/>
          </p:cNvCxnSpPr>
          <p:nvPr/>
        </p:nvCxnSpPr>
        <p:spPr>
          <a:xfrm>
            <a:off x="9459039" y="1335417"/>
            <a:ext cx="2878" cy="374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2A4E972-FCF0-DA3A-2D8E-FF225BBC530F}"/>
              </a:ext>
            </a:extLst>
          </p:cNvPr>
          <p:cNvSpPr/>
          <p:nvPr/>
        </p:nvSpPr>
        <p:spPr>
          <a:xfrm>
            <a:off x="3426876" y="304713"/>
            <a:ext cx="7772147" cy="571006"/>
          </a:xfrm>
          <a:prstGeom prst="rect">
            <a:avLst/>
          </a:prstGeom>
          <a:solidFill>
            <a:srgbClr val="FBFBF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8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 underwent randomisation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80EBE6E-8984-ACBB-9C23-B4A4E18CA914}"/>
              </a:ext>
            </a:extLst>
          </p:cNvPr>
          <p:cNvSpPr/>
          <p:nvPr/>
        </p:nvSpPr>
        <p:spPr>
          <a:xfrm>
            <a:off x="3425117" y="1716592"/>
            <a:ext cx="3079051" cy="688250"/>
          </a:xfrm>
          <a:prstGeom prst="rect">
            <a:avLst/>
          </a:prstGeom>
          <a:solidFill>
            <a:srgbClr val="7030A0">
              <a:alpha val="7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8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9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78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9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347 assigned to </a:t>
            </a:r>
          </a:p>
          <a:p>
            <a:pPr marL="0" marR="0" lvl="0" indent="0" algn="ctr" defTabSz="378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9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 + OMT</a:t>
            </a:r>
          </a:p>
          <a:p>
            <a:pPr marL="0" marR="0" lvl="0" indent="0" algn="ctr" defTabSz="378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9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251185F-B9F0-B8C9-2AFB-E1D9A7D708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09" y="113077"/>
            <a:ext cx="1268607" cy="59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42C0970-175E-5B3E-824D-E2F648D31C2F}"/>
              </a:ext>
            </a:extLst>
          </p:cNvPr>
          <p:cNvSpPr/>
          <p:nvPr/>
        </p:nvSpPr>
        <p:spPr>
          <a:xfrm>
            <a:off x="8133914" y="1722764"/>
            <a:ext cx="3074819" cy="682859"/>
          </a:xfrm>
          <a:prstGeom prst="rect">
            <a:avLst/>
          </a:prstGeom>
          <a:solidFill>
            <a:srgbClr val="D32D64">
              <a:alpha val="7098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8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9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353 assigned to </a:t>
            </a:r>
          </a:p>
          <a:p>
            <a:pPr marL="0" marR="0" lvl="0" indent="0" algn="ctr" defTabSz="378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9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OMT only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8492B1-D492-C6DB-D0C9-E225D43CF6EA}"/>
              </a:ext>
            </a:extLst>
          </p:cNvPr>
          <p:cNvGrpSpPr/>
          <p:nvPr/>
        </p:nvGrpSpPr>
        <p:grpSpPr>
          <a:xfrm>
            <a:off x="0" y="5000022"/>
            <a:ext cx="12192000" cy="1151649"/>
            <a:chOff x="0" y="5000022"/>
            <a:chExt cx="12192000" cy="1151649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151EB5D-4430-6358-2B31-287A2D409C94}"/>
                </a:ext>
              </a:extLst>
            </p:cNvPr>
            <p:cNvSpPr txBox="1"/>
            <p:nvPr/>
          </p:nvSpPr>
          <p:spPr>
            <a:xfrm>
              <a:off x="8098842" y="5438702"/>
              <a:ext cx="1221681" cy="692497"/>
            </a:xfrm>
            <a:prstGeom prst="rect">
              <a:avLst/>
            </a:prstGeom>
            <a:noFill/>
            <a:ln w="28575">
              <a:solidFill>
                <a:srgbClr val="E06A9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 outcome in </a:t>
              </a:r>
              <a:r>
                <a:rPr lang="en-GB" sz="1300" dirty="0">
                  <a:latin typeface="Calibri" panose="020F0502020204030204"/>
                </a:rPr>
                <a:t>99.2%</a:t>
              </a:r>
              <a:endPara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176D92F-1AED-FBD2-E56D-496CE490C361}"/>
                </a:ext>
              </a:extLst>
            </p:cNvPr>
            <p:cNvSpPr txBox="1"/>
            <p:nvPr/>
          </p:nvSpPr>
          <p:spPr>
            <a:xfrm>
              <a:off x="3419500" y="5458156"/>
              <a:ext cx="1213922" cy="692497"/>
            </a:xfrm>
            <a:prstGeom prst="rect">
              <a:avLst/>
            </a:prstGeom>
            <a:noFill/>
            <a:ln w="28575">
              <a:solidFill>
                <a:srgbClr val="8F5DB5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 outcome in </a:t>
              </a:r>
              <a:r>
                <a:rPr lang="en-GB" sz="1300" dirty="0">
                  <a:latin typeface="Calibri" panose="020F0502020204030204"/>
                </a:rPr>
                <a:t>98.7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56C7A82-04A1-F17A-F5DB-5FAD041477B7}"/>
                </a:ext>
              </a:extLst>
            </p:cNvPr>
            <p:cNvSpPr txBox="1"/>
            <p:nvPr/>
          </p:nvSpPr>
          <p:spPr>
            <a:xfrm>
              <a:off x="4752693" y="5459174"/>
              <a:ext cx="1213922" cy="692497"/>
            </a:xfrm>
            <a:prstGeom prst="rect">
              <a:avLst/>
            </a:prstGeom>
            <a:noFill/>
            <a:ln w="28575">
              <a:solidFill>
                <a:srgbClr val="8F5DB5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 outcome in </a:t>
              </a:r>
              <a:r>
                <a:rPr lang="en-GB" sz="1300" dirty="0">
                  <a:latin typeface="Calibri" panose="020F0502020204030204"/>
                </a:rPr>
                <a:t>100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4C31308-DC14-C049-0FCC-C39177FD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561" y="5008006"/>
              <a:ext cx="726" cy="4228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4BB15455-8067-519D-C70D-983DC0EEF23F}"/>
                </a:ext>
              </a:extLst>
            </p:cNvPr>
            <p:cNvCxnSpPr>
              <a:cxnSpLocks/>
            </p:cNvCxnSpPr>
            <p:nvPr/>
          </p:nvCxnSpPr>
          <p:spPr>
            <a:xfrm>
              <a:off x="5240263" y="5007928"/>
              <a:ext cx="726" cy="4228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441FEA11-3B4A-D45E-399C-78708055642D}"/>
                </a:ext>
              </a:extLst>
            </p:cNvPr>
            <p:cNvCxnSpPr>
              <a:cxnSpLocks/>
            </p:cNvCxnSpPr>
            <p:nvPr/>
          </p:nvCxnSpPr>
          <p:spPr>
            <a:xfrm>
              <a:off x="8695162" y="5016401"/>
              <a:ext cx="726" cy="4228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7B1B907D-DEB2-73A5-6C2D-EAA91CB7BCB7}"/>
                </a:ext>
              </a:extLst>
            </p:cNvPr>
            <p:cNvCxnSpPr>
              <a:cxnSpLocks/>
            </p:cNvCxnSpPr>
            <p:nvPr/>
          </p:nvCxnSpPr>
          <p:spPr>
            <a:xfrm>
              <a:off x="9943732" y="5004576"/>
              <a:ext cx="726" cy="4228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A9F2B3C-3921-8E24-251E-96E1C7294E78}"/>
                </a:ext>
              </a:extLst>
            </p:cNvPr>
            <p:cNvSpPr txBox="1"/>
            <p:nvPr/>
          </p:nvSpPr>
          <p:spPr>
            <a:xfrm>
              <a:off x="9415213" y="5437655"/>
              <a:ext cx="1178821" cy="692497"/>
            </a:xfrm>
            <a:prstGeom prst="rect">
              <a:avLst/>
            </a:prstGeom>
            <a:noFill/>
            <a:ln w="28575">
              <a:solidFill>
                <a:srgbClr val="E06A9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Primary outcome in </a:t>
              </a:r>
              <a:r>
                <a:rPr lang="en-GB" sz="1300" dirty="0">
                  <a:latin typeface="Calibri" panose="020F0502020204030204"/>
                </a:rPr>
                <a:t>100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355AEF4-180E-2010-D36D-7D66C5F472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00022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9716DE-2E85-E011-3745-37432BEBDBC3}"/>
                </a:ext>
              </a:extLst>
            </p:cNvPr>
            <p:cNvSpPr txBox="1"/>
            <p:nvPr/>
          </p:nvSpPr>
          <p:spPr>
            <a:xfrm>
              <a:off x="548640" y="5215987"/>
              <a:ext cx="159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Follow up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5E3F2A-D24C-5068-CC44-89057F3FDA18}"/>
              </a:ext>
            </a:extLst>
          </p:cNvPr>
          <p:cNvGrpSpPr/>
          <p:nvPr/>
        </p:nvGrpSpPr>
        <p:grpSpPr>
          <a:xfrm>
            <a:off x="0" y="3423109"/>
            <a:ext cx="12192000" cy="1592770"/>
            <a:chOff x="0" y="3423109"/>
            <a:chExt cx="12192000" cy="1592770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86AAE72F-9DBB-D211-B905-593117A71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498" y="3893649"/>
              <a:ext cx="6821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BC85DB3-9972-EA8F-7833-15F343221FCF}"/>
                </a:ext>
              </a:extLst>
            </p:cNvPr>
            <p:cNvSpPr/>
            <p:nvPr/>
          </p:nvSpPr>
          <p:spPr>
            <a:xfrm>
              <a:off x="2385794" y="3606510"/>
              <a:ext cx="926802" cy="6217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 unavailable</a:t>
              </a:r>
            </a:p>
            <a:p>
              <a:pPr marL="0" marR="0" lvl="0" indent="0" algn="l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insufficient quality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07ECAA4-E80D-1BB8-DA27-A9B75D55057A}"/>
                </a:ext>
              </a:extLst>
            </p:cNvPr>
            <p:cNvSpPr txBox="1"/>
            <p:nvPr/>
          </p:nvSpPr>
          <p:spPr>
            <a:xfrm>
              <a:off x="3419061" y="4381879"/>
              <a:ext cx="1225217" cy="630000"/>
            </a:xfrm>
            <a:prstGeom prst="rect">
              <a:avLst/>
            </a:prstGeom>
            <a:pattFill prst="dashHorz">
              <a:fgClr>
                <a:srgbClr val="7030A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CMR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236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B69D02D-0345-A7EB-9BE6-C0D44A811BFC}"/>
                </a:ext>
              </a:extLst>
            </p:cNvPr>
            <p:cNvSpPr txBox="1"/>
            <p:nvPr/>
          </p:nvSpPr>
          <p:spPr>
            <a:xfrm>
              <a:off x="4704907" y="4380654"/>
              <a:ext cx="1153236" cy="630000"/>
            </a:xfrm>
            <a:prstGeom prst="rect">
              <a:avLst/>
            </a:prstGeom>
            <a:pattFill prst="pct60">
              <a:fgClr>
                <a:srgbClr val="7030A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7AEDA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DSE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7AEDA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59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48F08052-E30A-D7AB-3C44-4FE0552CC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1140" y="3423109"/>
              <a:ext cx="4842" cy="897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0841729A-FB2D-0143-C2C2-AF79CAD46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6452" y="3910799"/>
              <a:ext cx="6555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19E66BD-EF29-A28A-8E88-C61129865EA7}"/>
                </a:ext>
              </a:extLst>
            </p:cNvPr>
            <p:cNvSpPr/>
            <p:nvPr/>
          </p:nvSpPr>
          <p:spPr>
            <a:xfrm>
              <a:off x="7019931" y="3606509"/>
              <a:ext cx="926803" cy="621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insufficient quality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08A1E5CD-ACA0-F561-F485-9F8E8BA5AE3C}"/>
                </a:ext>
              </a:extLst>
            </p:cNvPr>
            <p:cNvCxnSpPr>
              <a:cxnSpLocks/>
            </p:cNvCxnSpPr>
            <p:nvPr/>
          </p:nvCxnSpPr>
          <p:spPr>
            <a:xfrm>
              <a:off x="9943006" y="3907064"/>
              <a:ext cx="6097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2E677E1-6D40-118A-A53E-2B318A99EB97}"/>
                </a:ext>
              </a:extLst>
            </p:cNvPr>
            <p:cNvSpPr/>
            <p:nvPr/>
          </p:nvSpPr>
          <p:spPr>
            <a:xfrm>
              <a:off x="10594034" y="3601205"/>
              <a:ext cx="979666" cy="6270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>
                  <a:solidFill>
                    <a:srgbClr val="201F1E"/>
                  </a:solidFill>
                  <a:latin typeface="Calibri" panose="020F0502020204030204"/>
                </a:rPr>
                <a:t>16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unavailable</a:t>
              </a:r>
            </a:p>
            <a:p>
              <a:pPr defTabSz="378653">
                <a:defRPr/>
              </a:pPr>
              <a:r>
                <a:rPr lang="en-GB" sz="900" dirty="0">
                  <a:solidFill>
                    <a:srgbClr val="201F1E"/>
                  </a:solidFill>
                  <a:latin typeface="Calibri" panose="020F0502020204030204"/>
                </a:rPr>
                <a:t>3 had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CMR</a:t>
              </a:r>
              <a:endParaRPr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  <a:p>
              <a:pPr marL="0" marR="0" lvl="0" indent="0" algn="l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insufficient quality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646E57A-DDC5-619B-793B-4DD8C8934085}"/>
                </a:ext>
              </a:extLst>
            </p:cNvPr>
            <p:cNvSpPr txBox="1"/>
            <p:nvPr/>
          </p:nvSpPr>
          <p:spPr>
            <a:xfrm>
              <a:off x="9384322" y="4383228"/>
              <a:ext cx="1221799" cy="630000"/>
            </a:xfrm>
            <a:prstGeom prst="rect">
              <a:avLst/>
            </a:prstGeom>
            <a:pattFill prst="pct60">
              <a:fgClr>
                <a:srgbClr val="E06A9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4C8D7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DSE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4C8D7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72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CC8451E-F31C-E3EA-B964-6E012ED58E56}"/>
                </a:ext>
              </a:extLst>
            </p:cNvPr>
            <p:cNvSpPr txBox="1"/>
            <p:nvPr/>
          </p:nvSpPr>
          <p:spPr>
            <a:xfrm>
              <a:off x="8072546" y="4385879"/>
              <a:ext cx="1247978" cy="630000"/>
            </a:xfrm>
            <a:prstGeom prst="rect">
              <a:avLst/>
            </a:prstGeom>
            <a:pattFill prst="dashHorz">
              <a:fgClr>
                <a:srgbClr val="E06A9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CMR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243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BB91A9D-01E7-FAED-E0F2-9A5586FB7721}"/>
                </a:ext>
              </a:extLst>
            </p:cNvPr>
            <p:cNvSpPr/>
            <p:nvPr/>
          </p:nvSpPr>
          <p:spPr>
            <a:xfrm>
              <a:off x="5947948" y="3601204"/>
              <a:ext cx="979666" cy="6270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>
                  <a:solidFill>
                    <a:srgbClr val="201F1E"/>
                  </a:solidFill>
                  <a:latin typeface="Calibri" panose="020F0502020204030204"/>
                </a:rPr>
                <a:t>24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unavailable</a:t>
              </a:r>
            </a:p>
            <a:p>
              <a:pPr defTabSz="378653">
                <a:defRPr/>
              </a:pPr>
              <a:r>
                <a:rPr lang="en-GB" sz="900" dirty="0">
                  <a:solidFill>
                    <a:srgbClr val="201F1E"/>
                  </a:solidFill>
                  <a:latin typeface="Calibri" panose="020F0502020204030204"/>
                </a:rPr>
                <a:t>4 had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CMR</a:t>
              </a:r>
              <a:endParaRPr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01F1E"/>
                </a:solidFill>
                <a:effectLst/>
                <a:uLnTx/>
                <a:uFillTx/>
                <a:latin typeface="Calibri" panose="020F0502020204030204"/>
                <a:cs typeface="Calibri"/>
              </a:endParaRPr>
            </a:p>
            <a:p>
              <a:pPr marL="0" marR="0" lvl="0" indent="0" algn="l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1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insufficient quality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9D7B821-AFA5-D07C-0912-14CC93580F93}"/>
                </a:ext>
              </a:extLst>
            </p:cNvPr>
            <p:cNvCxnSpPr>
              <a:cxnSpLocks/>
            </p:cNvCxnSpPr>
            <p:nvPr/>
          </p:nvCxnSpPr>
          <p:spPr>
            <a:xfrm>
              <a:off x="5234050" y="3907064"/>
              <a:ext cx="6821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D850A0D-4E03-9498-8624-4F3F999F59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1059" y="3430869"/>
              <a:ext cx="4842" cy="897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119922F-A98A-0772-4060-9E30E38EEA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10763" y="3440947"/>
              <a:ext cx="4842" cy="897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FDA976-D76C-9539-02E4-E6B0E23B4B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6541" y="3440947"/>
              <a:ext cx="4842" cy="8975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9F8A38-A7EB-75A4-ADDC-9174AD9ECB2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4094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05BFFF-0527-5689-5ECD-45DB62E27F47}"/>
                </a:ext>
              </a:extLst>
            </p:cNvPr>
            <p:cNvSpPr txBox="1"/>
            <p:nvPr/>
          </p:nvSpPr>
          <p:spPr>
            <a:xfrm>
              <a:off x="561349" y="3607489"/>
              <a:ext cx="159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Core labs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BB826A-AEF0-57DC-2C64-BF52BBBFCD9D}"/>
              </a:ext>
            </a:extLst>
          </p:cNvPr>
          <p:cNvGrpSpPr/>
          <p:nvPr/>
        </p:nvGrpSpPr>
        <p:grpSpPr>
          <a:xfrm>
            <a:off x="0" y="2404842"/>
            <a:ext cx="12192000" cy="1026027"/>
            <a:chOff x="0" y="2404842"/>
            <a:chExt cx="12192000" cy="1026027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6E075B-5C05-0088-3BAD-C8D4015F5454}"/>
                </a:ext>
              </a:extLst>
            </p:cNvPr>
            <p:cNvSpPr txBox="1"/>
            <p:nvPr/>
          </p:nvSpPr>
          <p:spPr>
            <a:xfrm>
              <a:off x="9333558" y="2797354"/>
              <a:ext cx="1221799" cy="630000"/>
            </a:xfrm>
            <a:prstGeom prst="rect">
              <a:avLst/>
            </a:prstGeom>
            <a:pattFill prst="pct60">
              <a:fgClr>
                <a:srgbClr val="E06A9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4C8D7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DSE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4C8D7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93 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38FB9A47-A3BA-3603-AFE2-878CD726196A}"/>
                </a:ext>
              </a:extLst>
            </p:cNvPr>
            <p:cNvCxnSpPr>
              <a:cxnSpLocks/>
              <a:stCxn id="136" idx="2"/>
            </p:cNvCxnSpPr>
            <p:nvPr/>
          </p:nvCxnSpPr>
          <p:spPr>
            <a:xfrm>
              <a:off x="4964643" y="2404842"/>
              <a:ext cx="0" cy="364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27191AD-3DFA-506C-9A5D-F77CC1DB2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0707" y="2405623"/>
              <a:ext cx="1" cy="3634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73EE588-EA3E-46D6-40D4-F8E10ABEC9E7}"/>
                </a:ext>
              </a:extLst>
            </p:cNvPr>
            <p:cNvSpPr txBox="1"/>
            <p:nvPr/>
          </p:nvSpPr>
          <p:spPr>
            <a:xfrm>
              <a:off x="4644279" y="2799639"/>
              <a:ext cx="1218766" cy="630000"/>
            </a:xfrm>
            <a:prstGeom prst="rect">
              <a:avLst/>
            </a:prstGeom>
            <a:pattFill prst="pct60">
              <a:fgClr>
                <a:srgbClr val="7030A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7AEDA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DSE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7AEDA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91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E529FE8-B949-286B-B7E1-984577AD7975}"/>
                </a:ext>
              </a:extLst>
            </p:cNvPr>
            <p:cNvSpPr txBox="1"/>
            <p:nvPr/>
          </p:nvSpPr>
          <p:spPr>
            <a:xfrm>
              <a:off x="3419500" y="2796921"/>
              <a:ext cx="1220263" cy="630000"/>
            </a:xfrm>
            <a:prstGeom prst="rect">
              <a:avLst/>
            </a:prstGeom>
            <a:pattFill prst="dashHorz">
              <a:fgClr>
                <a:srgbClr val="7030A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CMR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246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61E729B-D251-ACC1-7C57-E2A4AEC3EA5D}"/>
                </a:ext>
              </a:extLst>
            </p:cNvPr>
            <p:cNvSpPr txBox="1"/>
            <p:nvPr/>
          </p:nvSpPr>
          <p:spPr>
            <a:xfrm>
              <a:off x="8108166" y="2799639"/>
              <a:ext cx="1221800" cy="630000"/>
            </a:xfrm>
            <a:prstGeom prst="rect">
              <a:avLst/>
            </a:prstGeom>
            <a:pattFill prst="dashHorz">
              <a:fgClr>
                <a:srgbClr val="E06A9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CMR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8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rPr>
                <a:t>n = 247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62DA1A3-422E-052E-F816-7E8A8FA6D45F}"/>
                </a:ext>
              </a:extLst>
            </p:cNvPr>
            <p:cNvSpPr txBox="1"/>
            <p:nvPr/>
          </p:nvSpPr>
          <p:spPr>
            <a:xfrm>
              <a:off x="5851954" y="2800869"/>
              <a:ext cx="647982" cy="630000"/>
            </a:xfrm>
            <a:prstGeom prst="rect">
              <a:avLst/>
            </a:prstGeom>
            <a:solidFill>
              <a:schemeClr val="bg1">
                <a:lumMod val="95000"/>
                <a:alpha val="78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= 14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ABD533-8AA7-AAF8-5B8B-593B7EA3E580}"/>
                </a:ext>
              </a:extLst>
            </p:cNvPr>
            <p:cNvSpPr txBox="1"/>
            <p:nvPr/>
          </p:nvSpPr>
          <p:spPr>
            <a:xfrm>
              <a:off x="10552800" y="2797354"/>
              <a:ext cx="647983" cy="630000"/>
            </a:xfrm>
            <a:prstGeom prst="rect">
              <a:avLst/>
            </a:prstGeom>
            <a:solidFill>
              <a:schemeClr val="bg1">
                <a:lumMod val="95000"/>
                <a:alpha val="78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= 17</a:t>
              </a:r>
            </a:p>
            <a:p>
              <a:pPr marL="0" marR="0" lvl="0" indent="0" algn="ctr" defTabSz="378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51B267-76E2-742D-C722-DF205F1D7D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4842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7D11FD-835E-F947-39CE-54A5ED899F60}"/>
                </a:ext>
              </a:extLst>
            </p:cNvPr>
            <p:cNvSpPr txBox="1"/>
            <p:nvPr/>
          </p:nvSpPr>
          <p:spPr>
            <a:xfrm>
              <a:off x="557622" y="2503445"/>
              <a:ext cx="159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Viability testing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FCF796-E843-5783-8F4A-DB4056E40CE6}"/>
              </a:ext>
            </a:extLst>
          </p:cNvPr>
          <p:cNvCxnSpPr>
            <a:cxnSpLocks/>
          </p:cNvCxnSpPr>
          <p:nvPr/>
        </p:nvCxnSpPr>
        <p:spPr>
          <a:xfrm>
            <a:off x="0" y="87571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A38B05-A498-C33B-471A-454FFEF71652}"/>
              </a:ext>
            </a:extLst>
          </p:cNvPr>
          <p:cNvSpPr txBox="1"/>
          <p:nvPr/>
        </p:nvSpPr>
        <p:spPr>
          <a:xfrm>
            <a:off x="548640" y="995164"/>
            <a:ext cx="159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Randomisation</a:t>
            </a:r>
          </a:p>
        </p:txBody>
      </p:sp>
    </p:spTree>
    <p:extLst>
      <p:ext uri="{BB962C8B-B14F-4D97-AF65-F5344CB8AC3E}">
        <p14:creationId xmlns:p14="http://schemas.microsoft.com/office/powerpoint/2010/main" val="32443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0C00B6-FA53-12B2-0425-0701392B9678}"/>
              </a:ext>
            </a:extLst>
          </p:cNvPr>
          <p:cNvSpPr/>
          <p:nvPr/>
        </p:nvSpPr>
        <p:spPr>
          <a:xfrm>
            <a:off x="2146853" y="5597719"/>
            <a:ext cx="10045148" cy="86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62087-C887-7D46-0453-06D54193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A55039-3FD9-10B7-2313-C6F17FDF2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20119"/>
              </p:ext>
            </p:extLst>
          </p:nvPr>
        </p:nvGraphicFramePr>
        <p:xfrm>
          <a:off x="2604803" y="1145894"/>
          <a:ext cx="8967198" cy="527731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046118">
                  <a:extLst>
                    <a:ext uri="{9D8B030D-6E8A-4147-A177-3AD203B41FA5}">
                      <a16:colId xmlns:a16="http://schemas.microsoft.com/office/drawing/2014/main" val="1413382436"/>
                    </a:ext>
                  </a:extLst>
                </a:gridCol>
                <a:gridCol w="1640360">
                  <a:extLst>
                    <a:ext uri="{9D8B030D-6E8A-4147-A177-3AD203B41FA5}">
                      <a16:colId xmlns:a16="http://schemas.microsoft.com/office/drawing/2014/main" val="4067787167"/>
                    </a:ext>
                  </a:extLst>
                </a:gridCol>
                <a:gridCol w="1640360">
                  <a:extLst>
                    <a:ext uri="{9D8B030D-6E8A-4147-A177-3AD203B41FA5}">
                      <a16:colId xmlns:a16="http://schemas.microsoft.com/office/drawing/2014/main" val="3724860512"/>
                    </a:ext>
                  </a:extLst>
                </a:gridCol>
                <a:gridCol w="1640360">
                  <a:extLst>
                    <a:ext uri="{9D8B030D-6E8A-4147-A177-3AD203B41FA5}">
                      <a16:colId xmlns:a16="http://schemas.microsoft.com/office/drawing/2014/main" val="3043665268"/>
                    </a:ext>
                  </a:extLst>
                </a:gridCol>
              </a:tblGrid>
              <a:tr h="861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n=295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n=315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n=610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532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69.8 (9.1)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68.8 (8.9)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69.3 (9.0)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7159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 sex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 (12.5)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 (12.1)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 (12.3)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759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 (39.3)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 (42.5)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 (41.0)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4778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BCIS jeopardy score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[8, 12]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[8, 12]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[8, 12]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19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ventricular ejection fraction  (%)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32.0 (9.9)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32.0 (9.7)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32.0 (9.8)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12656"/>
                  </a:ext>
                </a:extLst>
              </a:tr>
              <a:tr h="960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Viability test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CMR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DSE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 (80.0)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 (20.0)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243 (77.1)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 (22.9)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479 (78.5)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 (21.5)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076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Normal segments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[4, 9]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[4, 9]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[4, 9]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6203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Dysfunctional-Viable segments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[3, 9]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[2, 8]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[2, 8]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9201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Non-viable segments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[2, 7]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[2, 7]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[2, 7]</a:t>
                      </a:r>
                    </a:p>
                  </a:txBody>
                  <a:tcPr marL="62557" marR="62557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364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4F624B-A650-DDDA-2AB6-BDAB60C885AF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701561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FEC800D-1371-99B7-8D68-FA51283913DB}"/>
              </a:ext>
            </a:extLst>
          </p:cNvPr>
          <p:cNvSpPr txBox="1"/>
          <p:nvPr/>
        </p:nvSpPr>
        <p:spPr>
          <a:xfrm>
            <a:off x="7363358" y="3883736"/>
            <a:ext cx="4625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Dysfunctional-Viable Myocardium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0.98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 </a:t>
            </a:r>
            <a:r>
              <a:rPr lang="en-GB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0.93 to 1.04)*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p=0.56 (adjusted)</a:t>
            </a:r>
            <a:r>
              <a:rPr lang="en-GB" sz="2000" b="1" dirty="0">
                <a:solidFill>
                  <a:srgbClr val="FF0000"/>
                </a:solidFill>
                <a:effectLst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BA6E2-9CD8-41CD-8B55-56744F34D6ED}"/>
              </a:ext>
            </a:extLst>
          </p:cNvPr>
          <p:cNvSpPr txBox="1"/>
          <p:nvPr/>
        </p:nvSpPr>
        <p:spPr>
          <a:xfrm>
            <a:off x="7886974" y="2307865"/>
            <a:ext cx="35732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All-Viable Myocardium</a:t>
            </a:r>
          </a:p>
          <a:p>
            <a:pPr algn="ctr"/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0.93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0.87 to 1.00)*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p=0.048 (adjusted)</a:t>
            </a:r>
            <a:r>
              <a:rPr lang="en-GB" sz="2000" b="1" dirty="0">
                <a:effectLst/>
              </a:rPr>
              <a:t> </a:t>
            </a:r>
            <a:endParaRPr lang="en-US" sz="2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DB678E-0D32-4860-A76E-111C7DAB9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86" y="180521"/>
            <a:ext cx="1652814" cy="157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79E5F-3C7A-201D-9F07-48EDCC82E901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Death or HHF by viability characterization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91C1A-A1A2-EA9D-C322-611F988FC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5" y="1254871"/>
            <a:ext cx="6405595" cy="466135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48A5FA-C709-921D-9339-E79012BE210C}"/>
              </a:ext>
            </a:extLst>
          </p:cNvPr>
          <p:cNvSpPr txBox="1"/>
          <p:nvPr/>
        </p:nvSpPr>
        <p:spPr>
          <a:xfrm>
            <a:off x="8074617" y="5459607"/>
            <a:ext cx="3573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*per 10% increase in volume</a:t>
            </a:r>
          </a:p>
        </p:txBody>
      </p:sp>
    </p:spTree>
    <p:extLst>
      <p:ext uri="{BB962C8B-B14F-4D97-AF65-F5344CB8AC3E}">
        <p14:creationId xmlns:p14="http://schemas.microsoft.com/office/powerpoint/2010/main" val="285416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5833AD-C99E-8DD1-74AC-18E80FC741E5}"/>
              </a:ext>
            </a:extLst>
          </p:cNvPr>
          <p:cNvSpPr txBox="1"/>
          <p:nvPr/>
        </p:nvSpPr>
        <p:spPr>
          <a:xfrm>
            <a:off x="6713464" y="2454975"/>
            <a:ext cx="48514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 burden</a:t>
            </a:r>
          </a:p>
          <a:p>
            <a:pPr algn="ctr">
              <a:spcBef>
                <a:spcPts val="600"/>
              </a:spcBef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1.18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1.04 to 1.33)</a:t>
            </a:r>
          </a:p>
          <a:p>
            <a:pPr algn="ctr">
              <a:spcBef>
                <a:spcPts val="600"/>
              </a:spcBef>
            </a:pPr>
            <a:r>
              <a:rPr lang="en-GB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p=0.009 (adjusted)</a:t>
            </a:r>
          </a:p>
          <a:p>
            <a:pPr algn="ctr">
              <a:spcBef>
                <a:spcPts val="600"/>
              </a:spcBef>
            </a:pPr>
            <a:endParaRPr lang="en-GB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10% increase in scar volume</a:t>
            </a:r>
            <a:r>
              <a:rPr lang="en-GB" i="1" dirty="0">
                <a:effectLst/>
              </a:rPr>
              <a:t> </a:t>
            </a:r>
            <a:endParaRPr lang="en-US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75F8F-F755-0925-0B9D-9143025E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86" y="180521"/>
            <a:ext cx="1652814" cy="157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046566-A3B9-4EE9-BE22-409AB7C71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54" y="4255468"/>
            <a:ext cx="1050877" cy="1203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103AA-1F9C-1496-2122-13D7AF318B00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Death or HHF by scar burden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E40AF-59AA-DEA4-1E9A-4ACD79E92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8" y="1254871"/>
            <a:ext cx="6406122" cy="4661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0-07 at 19.48.33.png">
            <a:extLst>
              <a:ext uri="{FF2B5EF4-FFF2-40B4-BE49-F238E27FC236}">
                <a16:creationId xmlns:a16="http://schemas.microsoft.com/office/drawing/2014/main" id="{74E341C9-355A-37A8-65F4-B407653A4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"/>
          <a:stretch/>
        </p:blipFill>
        <p:spPr>
          <a:xfrm>
            <a:off x="943002" y="365163"/>
            <a:ext cx="7628965" cy="5450582"/>
          </a:xfrm>
          <a:prstGeom prst="rect">
            <a:avLst/>
          </a:prstGeom>
          <a:ln>
            <a:solidFill>
              <a:srgbClr val="DED1E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03B7BC-C38B-4433-5E9F-D6FB675FB90D}"/>
              </a:ext>
            </a:extLst>
          </p:cNvPr>
          <p:cNvSpPr txBox="1"/>
          <p:nvPr/>
        </p:nvSpPr>
        <p:spPr>
          <a:xfrm>
            <a:off x="6096000" y="6272313"/>
            <a:ext cx="5837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1800" dirty="0">
                <a:solidFill>
                  <a:schemeClr val="bg1"/>
                </a:solidFill>
              </a:rPr>
              <a:t>Allman, Shaw, </a:t>
            </a:r>
            <a:r>
              <a:rPr lang="en-GB" sz="1800" dirty="0" err="1">
                <a:solidFill>
                  <a:schemeClr val="bg1"/>
                </a:solidFill>
              </a:rPr>
              <a:t>Hachamovitch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Udelson</a:t>
            </a:r>
            <a:r>
              <a:rPr lang="en-GB" dirty="0">
                <a:solidFill>
                  <a:schemeClr val="bg1"/>
                </a:solidFill>
              </a:rPr>
              <a:t>.</a:t>
            </a:r>
            <a:r>
              <a:rPr lang="en-GB" sz="1800" dirty="0">
                <a:solidFill>
                  <a:schemeClr val="bg1"/>
                </a:solidFill>
              </a:rPr>
              <a:t>  JACC 2002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31CEBB-6BAC-01F7-DDBA-F338FDFB2A86}"/>
              </a:ext>
            </a:extLst>
          </p:cNvPr>
          <p:cNvSpPr txBox="1"/>
          <p:nvPr/>
        </p:nvSpPr>
        <p:spPr>
          <a:xfrm>
            <a:off x="8936561" y="1659293"/>
            <a:ext cx="2996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Binary Viability Classification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SPECT/PET/DSE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Observational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Meta-analysis</a:t>
            </a:r>
          </a:p>
        </p:txBody>
      </p:sp>
    </p:spTree>
    <p:extLst>
      <p:ext uri="{BB962C8B-B14F-4D97-AF65-F5344CB8AC3E}">
        <p14:creationId xmlns:p14="http://schemas.microsoft.com/office/powerpoint/2010/main" val="6145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BBB2C00-7016-5D4D-0B20-A3A4D64E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84" y="180521"/>
            <a:ext cx="1652815" cy="1573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511CA3-ED7D-119C-07E0-FC65B55D37B9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Treatment effect by viability characterization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790E9C4-90CA-C9BF-1FF9-021808F8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3" y="3099625"/>
            <a:ext cx="2736408" cy="5361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8ED130-F4DA-4538-5722-EE0629D64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1" y="3099625"/>
            <a:ext cx="2736409" cy="5380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BE4C30A-5ECA-2C5D-F7F0-2600256EB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60" y="3099625"/>
            <a:ext cx="2736410" cy="5361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2499B6-8BD6-F7B0-F95D-EF8A29F52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410" y="1252126"/>
            <a:ext cx="8537146" cy="491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317AE-9358-E8FA-5050-87AEDC32D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1" y="2516791"/>
            <a:ext cx="3731994" cy="2714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09D26-C12D-6790-8D45-4DC835B8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06" y="2516791"/>
            <a:ext cx="3731994" cy="2714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8B18C-BFFC-F6A0-F9B0-0F6A018EF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01" y="2516791"/>
            <a:ext cx="3731994" cy="2714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640A9F-79D5-C290-E32D-FBF3129B5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984" y="180521"/>
            <a:ext cx="1652815" cy="157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031A75-D8C8-2355-ABE9-C7C8C02FE396}"/>
              </a:ext>
            </a:extLst>
          </p:cNvPr>
          <p:cNvSpPr txBox="1"/>
          <p:nvPr/>
        </p:nvSpPr>
        <p:spPr>
          <a:xfrm>
            <a:off x="133811" y="5277470"/>
            <a:ext cx="367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Adjusted hazard ratio 0.98 (0.61 to 1.59)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1ADE0-1B7D-317C-11EE-C7FC6351F780}"/>
              </a:ext>
            </a:extLst>
          </p:cNvPr>
          <p:cNvSpPr txBox="1"/>
          <p:nvPr/>
        </p:nvSpPr>
        <p:spPr>
          <a:xfrm>
            <a:off x="4233906" y="5290399"/>
            <a:ext cx="367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Adjusted hazard ratio 0.83  (0.54 to 1.28)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BAADB-F289-A905-9E4C-EB425DEB96B0}"/>
              </a:ext>
            </a:extLst>
          </p:cNvPr>
          <p:cNvSpPr txBox="1"/>
          <p:nvPr/>
        </p:nvSpPr>
        <p:spPr>
          <a:xfrm>
            <a:off x="8334001" y="5277469"/>
            <a:ext cx="367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Adjusted hazard ratio 1.28  (0.79 to 2.10)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1169A-C528-6C91-9B98-2C7BADE31B57}"/>
              </a:ext>
            </a:extLst>
          </p:cNvPr>
          <p:cNvSpPr txBox="1"/>
          <p:nvPr/>
        </p:nvSpPr>
        <p:spPr>
          <a:xfrm>
            <a:off x="4258845" y="6220857"/>
            <a:ext cx="367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 for interaction = 0.43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DEE73-51A3-7366-F8C8-B76E08834C35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Treatment effect by viability characterization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1F97D-002F-5640-CE12-E39ADE21C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08" y="1757068"/>
            <a:ext cx="3759200" cy="736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D71E7F-27E2-2B0D-0987-581EA5AE7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906" y="1760116"/>
            <a:ext cx="3746500" cy="736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38C42-96E7-4494-45C1-40B2BEAA4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8991" y="1757068"/>
            <a:ext cx="3759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85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07546A-FD7D-0D3F-4C15-6286E863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85" y="180521"/>
            <a:ext cx="1652814" cy="157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6F479-79E8-CA4F-D5D3-96D28AE67878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Left ventricular recovery by viability characterization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0B9F2-0891-80C4-A04D-2A01D3029EEC}"/>
              </a:ext>
            </a:extLst>
          </p:cNvPr>
          <p:cNvSpPr txBox="1"/>
          <p:nvPr/>
        </p:nvSpPr>
        <p:spPr>
          <a:xfrm>
            <a:off x="4628643" y="6182217"/>
            <a:ext cx="613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Binary LV recovery: ≥ median change (4.7% EF)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E945FC-2B1E-88CE-4459-170627B6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14" y="1641142"/>
            <a:ext cx="8714957" cy="42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449BC2-8AE6-D516-E588-34B9A87D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19" y="1338680"/>
            <a:ext cx="8423674" cy="4753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0C0151-C325-FEB6-156A-19CDE789E493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Treatment effect by viability characterization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82153-B044-63FC-CCA5-BCF30645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984" y="180521"/>
            <a:ext cx="1652815" cy="157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805EDC21-A6EC-CDAA-A14D-6F16E81E1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9450" y="552450"/>
            <a:ext cx="57531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1F4765-7A96-D10B-19A4-2A0BF66F7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86" y="180521"/>
            <a:ext cx="1592222" cy="157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E44A02-330F-344C-9429-2CF52F484F85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B71777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Death or HHF by LV recovery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076E7-A0D1-B9E2-ED3B-C04014C6A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5" y="1103912"/>
            <a:ext cx="6619225" cy="4817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2F809-6522-C899-62BC-AC3DA3B6060C}"/>
              </a:ext>
            </a:extLst>
          </p:cNvPr>
          <p:cNvSpPr txBox="1"/>
          <p:nvPr/>
        </p:nvSpPr>
        <p:spPr>
          <a:xfrm>
            <a:off x="0" y="5089970"/>
            <a:ext cx="262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Graph only includes patients with paired baseline and 6-month </a:t>
            </a:r>
          </a:p>
          <a:p>
            <a:pPr algn="ctr"/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corelab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-analyzed echocardiograms</a:t>
            </a:r>
          </a:p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(without imputation)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29972-D469-B764-FF48-AA058DDC0515}"/>
              </a:ext>
            </a:extLst>
          </p:cNvPr>
          <p:cNvSpPr txBox="1"/>
          <p:nvPr/>
        </p:nvSpPr>
        <p:spPr>
          <a:xfrm>
            <a:off x="9404725" y="3084163"/>
            <a:ext cx="2624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0.62 (0.41 to 0.95)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p=0.029 (adjusted)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105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86650-10E3-BEDD-50A8-A770EE1CA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602018" y="1216872"/>
            <a:ext cx="4969499" cy="4732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6EB20-F9BC-B095-7C46-793DA1F85025}"/>
              </a:ext>
            </a:extLst>
          </p:cNvPr>
          <p:cNvSpPr txBox="1"/>
          <p:nvPr/>
        </p:nvSpPr>
        <p:spPr>
          <a:xfrm>
            <a:off x="602018" y="376518"/>
            <a:ext cx="8537146" cy="666385"/>
          </a:xfrm>
          <a:prstGeom prst="rect">
            <a:avLst/>
          </a:prstGeom>
          <a:solidFill>
            <a:srgbClr val="7030A0"/>
          </a:solidFill>
          <a:ln>
            <a:solidFill>
              <a:srgbClr val="8F5DB5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F99AE-9803-7B2B-35CD-CCB98F95302D}"/>
              </a:ext>
            </a:extLst>
          </p:cNvPr>
          <p:cNvSpPr txBox="1"/>
          <p:nvPr/>
        </p:nvSpPr>
        <p:spPr>
          <a:xfrm>
            <a:off x="5822065" y="4841617"/>
            <a:ext cx="6204031" cy="1107996"/>
          </a:xfrm>
          <a:prstGeom prst="rect">
            <a:avLst/>
          </a:prstGeom>
          <a:solidFill>
            <a:srgbClr val="C7AE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abundance of dysfunctional-yet-viable segments was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associated with 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prognosis or likelihood of LV recovery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FBCAD-FBBA-E72E-0675-A4917ECC3995}"/>
              </a:ext>
            </a:extLst>
          </p:cNvPr>
          <p:cNvSpPr txBox="1"/>
          <p:nvPr/>
        </p:nvSpPr>
        <p:spPr>
          <a:xfrm>
            <a:off x="2686657" y="564112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✅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9193A1-B37F-5948-5D09-D676E56286EC}"/>
              </a:ext>
            </a:extLst>
          </p:cNvPr>
          <p:cNvGrpSpPr/>
          <p:nvPr/>
        </p:nvGrpSpPr>
        <p:grpSpPr>
          <a:xfrm>
            <a:off x="1135167" y="3013499"/>
            <a:ext cx="10890928" cy="1146123"/>
            <a:chOff x="1135167" y="3013499"/>
            <a:chExt cx="10890928" cy="11461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717EF5-547E-725A-D973-A95195E30F48}"/>
                </a:ext>
              </a:extLst>
            </p:cNvPr>
            <p:cNvSpPr txBox="1"/>
            <p:nvPr/>
          </p:nvSpPr>
          <p:spPr>
            <a:xfrm>
              <a:off x="5822064" y="3051626"/>
              <a:ext cx="6204031" cy="1107996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Scar burden predicts prognosis and likelihood of </a:t>
              </a:r>
            </a:p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LV recovery in ischemic cardiomyopathy</a:t>
              </a:r>
            </a:p>
            <a:p>
              <a:pPr algn="ctr"/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independent of baseline LVEF or extent of CAD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EB1282-3E12-8E03-6BC9-1F897B3E4C93}"/>
                </a:ext>
              </a:extLst>
            </p:cNvPr>
            <p:cNvSpPr txBox="1"/>
            <p:nvPr/>
          </p:nvSpPr>
          <p:spPr>
            <a:xfrm>
              <a:off x="1135167" y="3013499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✅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2B438C-054C-8129-F76D-FD80D57BED5F}"/>
                </a:ext>
              </a:extLst>
            </p:cNvPr>
            <p:cNvSpPr txBox="1"/>
            <p:nvPr/>
          </p:nvSpPr>
          <p:spPr>
            <a:xfrm>
              <a:off x="4211728" y="3013500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✅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20A908-44DA-5FA3-D347-01237215A1D0}"/>
              </a:ext>
            </a:extLst>
          </p:cNvPr>
          <p:cNvGrpSpPr/>
          <p:nvPr/>
        </p:nvGrpSpPr>
        <p:grpSpPr>
          <a:xfrm>
            <a:off x="2195390" y="1261635"/>
            <a:ext cx="9830707" cy="3352304"/>
            <a:chOff x="2195390" y="1261635"/>
            <a:chExt cx="9830707" cy="33523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6371D0-6EF0-709A-5ABE-9CC32D03960D}"/>
                </a:ext>
              </a:extLst>
            </p:cNvPr>
            <p:cNvSpPr txBox="1"/>
            <p:nvPr/>
          </p:nvSpPr>
          <p:spPr>
            <a:xfrm>
              <a:off x="5822066" y="1261635"/>
              <a:ext cx="6204031" cy="1107996"/>
            </a:xfrm>
            <a:prstGeom prst="rect">
              <a:avLst/>
            </a:prstGeom>
            <a:solidFill>
              <a:srgbClr val="B7177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PCI does not improve prognosis or LV recovery in ischemic cardiomyopathy, compared to OMT alone, regardless of viability characteristics at baseline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BBEA69-2B0E-1F19-C8DB-95001C0C9503}"/>
                </a:ext>
              </a:extLst>
            </p:cNvPr>
            <p:cNvSpPr txBox="1"/>
            <p:nvPr/>
          </p:nvSpPr>
          <p:spPr>
            <a:xfrm>
              <a:off x="3223724" y="3844498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❌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58B9A7-3295-E09F-09F3-65674573386B}"/>
                </a:ext>
              </a:extLst>
            </p:cNvPr>
            <p:cNvSpPr txBox="1"/>
            <p:nvPr/>
          </p:nvSpPr>
          <p:spPr>
            <a:xfrm>
              <a:off x="2195390" y="3844498"/>
              <a:ext cx="7489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❌</a:t>
              </a:r>
            </a:p>
          </p:txBody>
        </p:sp>
      </p:grpSp>
      <p:pic>
        <p:nvPicPr>
          <p:cNvPr id="21" name="Picture 1" descr="J:\REVIVED\Promotion\Logo\REVIVED_Logo_text_large.jpg">
            <a:extLst>
              <a:ext uri="{FF2B5EF4-FFF2-40B4-BE49-F238E27FC236}">
                <a16:creationId xmlns:a16="http://schemas.microsoft.com/office/drawing/2014/main" id="{5320627E-FC52-C8B6-A891-E681C219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3037" y="201810"/>
            <a:ext cx="1381525" cy="65160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087CA-3942-16B8-6B8A-1C1E58C72A14}"/>
              </a:ext>
            </a:extLst>
          </p:cNvPr>
          <p:cNvSpPr txBox="1"/>
          <p:nvPr/>
        </p:nvSpPr>
        <p:spPr>
          <a:xfrm>
            <a:off x="5865171" y="629752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divaka_perera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@REVIVED_BCIS2</a:t>
            </a:r>
          </a:p>
        </p:txBody>
      </p:sp>
    </p:spTree>
    <p:extLst>
      <p:ext uri="{BB962C8B-B14F-4D97-AF65-F5344CB8AC3E}">
        <p14:creationId xmlns:p14="http://schemas.microsoft.com/office/powerpoint/2010/main" val="3945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21A4F1-2EB3-C532-A453-5CBF7C57A7BE}"/>
              </a:ext>
            </a:extLst>
          </p:cNvPr>
          <p:cNvSpPr txBox="1">
            <a:spLocks/>
          </p:cNvSpPr>
          <p:nvPr/>
        </p:nvSpPr>
        <p:spPr>
          <a:xfrm>
            <a:off x="475593" y="64610"/>
            <a:ext cx="5620407" cy="104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6" name="Picture 2" descr="J:\REVIVED\16 Newsletters, reports and publications\Website\nihr_colour.jpg">
            <a:extLst>
              <a:ext uri="{FF2B5EF4-FFF2-40B4-BE49-F238E27FC236}">
                <a16:creationId xmlns:a16="http://schemas.microsoft.com/office/drawing/2014/main" id="{A3B745F8-AB75-169C-42EA-9C4EAB24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9399" y="3109536"/>
            <a:ext cx="3011319" cy="1043999"/>
          </a:xfrm>
          <a:prstGeom prst="rect">
            <a:avLst/>
          </a:prstGeom>
          <a:noFill/>
        </p:spPr>
      </p:pic>
      <p:pic>
        <p:nvPicPr>
          <p:cNvPr id="8" name="Picture 2" descr="Amazon.com: We Love Our Patients Thank You For Being A Part Of Our Family.  - 0347 - Home Decor - Wall Decor - Chiropractic - Health - Thank you -  Doctor - Dentist - Thanks - Patients : Handmade Products">
            <a:extLst>
              <a:ext uri="{FF2B5EF4-FFF2-40B4-BE49-F238E27FC236}">
                <a16:creationId xmlns:a16="http://schemas.microsoft.com/office/drawing/2014/main" id="{6317A09B-D61C-87CF-F3B8-1D6856CC6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6" b="52738"/>
          <a:stretch/>
        </p:blipFill>
        <p:spPr bwMode="auto">
          <a:xfrm>
            <a:off x="7085822" y="1115818"/>
            <a:ext cx="2070170" cy="4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5690D-7C7C-CB64-913C-24392170F394}"/>
              </a:ext>
            </a:extLst>
          </p:cNvPr>
          <p:cNvSpPr txBox="1"/>
          <p:nvPr/>
        </p:nvSpPr>
        <p:spPr>
          <a:xfrm>
            <a:off x="5865171" y="629752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divaka_perera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@REVIVED_BCIS2</a:t>
            </a:r>
          </a:p>
        </p:txBody>
      </p:sp>
      <p:pic>
        <p:nvPicPr>
          <p:cNvPr id="10" name="Picture 2" descr="British Heart Foundation - Your Bromley">
            <a:extLst>
              <a:ext uri="{FF2B5EF4-FFF2-40B4-BE49-F238E27FC236}">
                <a16:creationId xmlns:a16="http://schemas.microsoft.com/office/drawing/2014/main" id="{C927D4EF-0BC3-7334-EC68-D4B02082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33" y="2822453"/>
            <a:ext cx="1618166" cy="16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B40C9F-AFBF-D1FC-D590-3E749B33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50" y="1611364"/>
            <a:ext cx="4348258" cy="33657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0544418-5466-6727-83BB-78762FC21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138" y="2583636"/>
            <a:ext cx="1997664" cy="1856983"/>
          </a:xfrm>
          <a:prstGeom prst="rect">
            <a:avLst/>
          </a:prstGeom>
          <a:ln>
            <a:noFill/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EFEF27-7DF9-65D0-5972-A2D8DFBA47C1}"/>
              </a:ext>
            </a:extLst>
          </p:cNvPr>
          <p:cNvSpPr txBox="1"/>
          <p:nvPr/>
        </p:nvSpPr>
        <p:spPr>
          <a:xfrm>
            <a:off x="9718744" y="747220"/>
            <a:ext cx="19976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7030A0"/>
                </a:solidFill>
              </a:rPr>
              <a:t>CORE LABS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CMR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DSE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Echo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7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B09BCC-B500-9AA4-4A5F-1F186C08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8" y="493480"/>
            <a:ext cx="6717835" cy="5096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70F729-ECAD-5272-EA21-9EE406EACABF}"/>
              </a:ext>
            </a:extLst>
          </p:cNvPr>
          <p:cNvSpPr txBox="1"/>
          <p:nvPr/>
        </p:nvSpPr>
        <p:spPr>
          <a:xfrm>
            <a:off x="7633287" y="764088"/>
            <a:ext cx="392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STICH(ES) Viability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BE80-F668-2F6B-6882-A1232350DBC6}"/>
              </a:ext>
            </a:extLst>
          </p:cNvPr>
          <p:cNvSpPr txBox="1"/>
          <p:nvPr/>
        </p:nvSpPr>
        <p:spPr>
          <a:xfrm>
            <a:off x="7296314" y="6250488"/>
            <a:ext cx="4638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Bonow</a:t>
            </a:r>
            <a:r>
              <a:rPr lang="en-US" sz="1600" dirty="0">
                <a:solidFill>
                  <a:schemeClr val="bg1"/>
                </a:solidFill>
              </a:rPr>
              <a:t> et al NEJM 2011; </a:t>
            </a:r>
            <a:r>
              <a:rPr lang="en-US" sz="1600" dirty="0" err="1">
                <a:solidFill>
                  <a:schemeClr val="bg1"/>
                </a:solidFill>
              </a:rPr>
              <a:t>Panza</a:t>
            </a:r>
            <a:r>
              <a:rPr lang="en-US" sz="1600" dirty="0">
                <a:solidFill>
                  <a:schemeClr val="bg1"/>
                </a:solidFill>
              </a:rPr>
              <a:t> et al NEJM 2019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95319F3-B944-064D-B7B5-2106E1E6F68C}"/>
              </a:ext>
            </a:extLst>
          </p:cNvPr>
          <p:cNvSpPr/>
          <p:nvPr/>
        </p:nvSpPr>
        <p:spPr>
          <a:xfrm>
            <a:off x="6146104" y="3983277"/>
            <a:ext cx="743211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F3A0FC-E162-D5CD-A71D-0947D6661D2D}"/>
              </a:ext>
            </a:extLst>
          </p:cNvPr>
          <p:cNvSpPr txBox="1"/>
          <p:nvPr/>
        </p:nvSpPr>
        <p:spPr>
          <a:xfrm>
            <a:off x="7350101" y="2312881"/>
            <a:ext cx="4501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Binary Viability Classification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SPECT/DSE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Discretionary Testing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554C4A-692B-F357-554A-71662DD3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80" y="1984333"/>
            <a:ext cx="4682712" cy="2889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95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58F3BD-05E9-B654-D581-C0301541E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6459509" y="782876"/>
            <a:ext cx="5182727" cy="4935810"/>
          </a:xfrm>
          <a:prstGeom prst="rect">
            <a:avLst/>
          </a:prstGeom>
        </p:spPr>
      </p:pic>
      <p:pic>
        <p:nvPicPr>
          <p:cNvPr id="5" name="Content Placeholder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851B78C4-E4AB-16AB-44CE-25C8652E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7" y="622995"/>
            <a:ext cx="5797053" cy="5362484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DB4827-E5BE-2A3D-3AEF-FE3C0043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00" y="2427177"/>
            <a:ext cx="5591217" cy="20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DB05444-F658-CE16-3769-CD353012F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2368850" y="35858"/>
            <a:ext cx="6306824" cy="60063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01DD71B-517B-611B-7379-32CA78D89D61}"/>
              </a:ext>
            </a:extLst>
          </p:cNvPr>
          <p:cNvSpPr/>
          <p:nvPr/>
        </p:nvSpPr>
        <p:spPr>
          <a:xfrm>
            <a:off x="2940424" y="218738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F69FFE-9D29-4BE8-D69B-E712D94F8E57}"/>
              </a:ext>
            </a:extLst>
          </p:cNvPr>
          <p:cNvSpPr txBox="1"/>
          <p:nvPr/>
        </p:nvSpPr>
        <p:spPr>
          <a:xfrm>
            <a:off x="9114942" y="2255402"/>
            <a:ext cx="28238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1</a:t>
            </a:r>
          </a:p>
          <a:p>
            <a:pPr algn="ctr"/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Viability characterization predicts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event-free survival</a:t>
            </a:r>
          </a:p>
        </p:txBody>
      </p:sp>
    </p:spTree>
    <p:extLst>
      <p:ext uri="{BB962C8B-B14F-4D97-AF65-F5344CB8AC3E}">
        <p14:creationId xmlns:p14="http://schemas.microsoft.com/office/powerpoint/2010/main" val="2059016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DB05444-F658-CE16-3769-CD353012F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2368850" y="35858"/>
            <a:ext cx="6306824" cy="60063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01DD71B-517B-611B-7379-32CA78D89D61}"/>
              </a:ext>
            </a:extLst>
          </p:cNvPr>
          <p:cNvSpPr/>
          <p:nvPr/>
        </p:nvSpPr>
        <p:spPr>
          <a:xfrm>
            <a:off x="2940424" y="218738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6AA426-3785-88EB-06C8-D65ADF1DF291}"/>
              </a:ext>
            </a:extLst>
          </p:cNvPr>
          <p:cNvSpPr/>
          <p:nvPr/>
        </p:nvSpPr>
        <p:spPr>
          <a:xfrm>
            <a:off x="7117978" y="218738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F69FFE-9D29-4BE8-D69B-E712D94F8E57}"/>
              </a:ext>
            </a:extLst>
          </p:cNvPr>
          <p:cNvSpPr txBox="1"/>
          <p:nvPr/>
        </p:nvSpPr>
        <p:spPr>
          <a:xfrm>
            <a:off x="9114942" y="2255402"/>
            <a:ext cx="28238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2</a:t>
            </a:r>
          </a:p>
          <a:p>
            <a:pPr algn="ctr"/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Viability characterization predicts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ventricular recovery</a:t>
            </a:r>
          </a:p>
        </p:txBody>
      </p:sp>
    </p:spTree>
    <p:extLst>
      <p:ext uri="{BB962C8B-B14F-4D97-AF65-F5344CB8AC3E}">
        <p14:creationId xmlns:p14="http://schemas.microsoft.com/office/powerpoint/2010/main" val="40191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DB05444-F658-CE16-3769-CD353012F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2368850" y="35858"/>
            <a:ext cx="6306824" cy="60063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01DD71B-517B-611B-7379-32CA78D89D61}"/>
              </a:ext>
            </a:extLst>
          </p:cNvPr>
          <p:cNvSpPr/>
          <p:nvPr/>
        </p:nvSpPr>
        <p:spPr>
          <a:xfrm>
            <a:off x="2940424" y="218738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A990A1A-98C4-6FD7-F5FB-1D2A068CAD06}"/>
              </a:ext>
            </a:extLst>
          </p:cNvPr>
          <p:cNvSpPr/>
          <p:nvPr/>
        </p:nvSpPr>
        <p:spPr>
          <a:xfrm>
            <a:off x="5047133" y="342900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6AA426-3785-88EB-06C8-D65ADF1DF291}"/>
              </a:ext>
            </a:extLst>
          </p:cNvPr>
          <p:cNvSpPr/>
          <p:nvPr/>
        </p:nvSpPr>
        <p:spPr>
          <a:xfrm>
            <a:off x="7117978" y="218738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F69FFE-9D29-4BE8-D69B-E712D94F8E57}"/>
              </a:ext>
            </a:extLst>
          </p:cNvPr>
          <p:cNvSpPr txBox="1"/>
          <p:nvPr/>
        </p:nvSpPr>
        <p:spPr>
          <a:xfrm>
            <a:off x="9114942" y="2255402"/>
            <a:ext cx="28238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3</a:t>
            </a:r>
          </a:p>
          <a:p>
            <a:pPr algn="ctr"/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Viability characterization predicts response to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 vs OMT</a:t>
            </a:r>
          </a:p>
        </p:txBody>
      </p:sp>
    </p:spTree>
    <p:extLst>
      <p:ext uri="{BB962C8B-B14F-4D97-AF65-F5344CB8AC3E}">
        <p14:creationId xmlns:p14="http://schemas.microsoft.com/office/powerpoint/2010/main" val="27406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DB05444-F658-CE16-3769-CD353012F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2368850" y="35858"/>
            <a:ext cx="6306824" cy="60063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01DD71B-517B-611B-7379-32CA78D89D61}"/>
              </a:ext>
            </a:extLst>
          </p:cNvPr>
          <p:cNvSpPr/>
          <p:nvPr/>
        </p:nvSpPr>
        <p:spPr>
          <a:xfrm>
            <a:off x="2940424" y="218738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EDBCDAF-EEBF-86B0-7874-5621966586F2}"/>
              </a:ext>
            </a:extLst>
          </p:cNvPr>
          <p:cNvSpPr/>
          <p:nvPr/>
        </p:nvSpPr>
        <p:spPr>
          <a:xfrm>
            <a:off x="5047133" y="5585011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A990A1A-98C4-6FD7-F5FB-1D2A068CAD06}"/>
              </a:ext>
            </a:extLst>
          </p:cNvPr>
          <p:cNvSpPr/>
          <p:nvPr/>
        </p:nvSpPr>
        <p:spPr>
          <a:xfrm>
            <a:off x="5047133" y="342900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6AA426-3785-88EB-06C8-D65ADF1DF291}"/>
              </a:ext>
            </a:extLst>
          </p:cNvPr>
          <p:cNvSpPr/>
          <p:nvPr/>
        </p:nvSpPr>
        <p:spPr>
          <a:xfrm>
            <a:off x="7117978" y="218738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F69FFE-9D29-4BE8-D69B-E712D94F8E57}"/>
              </a:ext>
            </a:extLst>
          </p:cNvPr>
          <p:cNvSpPr txBox="1"/>
          <p:nvPr/>
        </p:nvSpPr>
        <p:spPr>
          <a:xfrm>
            <a:off x="9114942" y="2255402"/>
            <a:ext cx="28238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4</a:t>
            </a:r>
          </a:p>
          <a:p>
            <a:pPr algn="ctr"/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ventricular recovery predicts 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event-free survival</a:t>
            </a:r>
          </a:p>
        </p:txBody>
      </p:sp>
    </p:spTree>
    <p:extLst>
      <p:ext uri="{BB962C8B-B14F-4D97-AF65-F5344CB8AC3E}">
        <p14:creationId xmlns:p14="http://schemas.microsoft.com/office/powerpoint/2010/main" val="9366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DB05444-F658-CE16-3769-CD353012F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8"/>
          <a:stretch/>
        </p:blipFill>
        <p:spPr>
          <a:xfrm>
            <a:off x="2368850" y="35858"/>
            <a:ext cx="6306824" cy="600635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1D9508-6B2A-272C-1CD6-FCD3FED0E941}"/>
              </a:ext>
            </a:extLst>
          </p:cNvPr>
          <p:cNvSpPr/>
          <p:nvPr/>
        </p:nvSpPr>
        <p:spPr>
          <a:xfrm>
            <a:off x="2617939" y="638454"/>
            <a:ext cx="1874838" cy="914400"/>
          </a:xfrm>
          <a:prstGeom prst="roundRect">
            <a:avLst/>
          </a:prstGeom>
          <a:solidFill>
            <a:srgbClr val="3DA8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438F8-6591-9BC6-E8F2-D667AF3C5E51}"/>
              </a:ext>
            </a:extLst>
          </p:cNvPr>
          <p:cNvSpPr/>
          <p:nvPr/>
        </p:nvSpPr>
        <p:spPr>
          <a:xfrm>
            <a:off x="6505074" y="638454"/>
            <a:ext cx="1874838" cy="914400"/>
          </a:xfrm>
          <a:prstGeom prst="roundRect">
            <a:avLst/>
          </a:prstGeom>
          <a:solidFill>
            <a:srgbClr val="3DA8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Potential for recovery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C5FB8-DD2E-71D7-2121-B1C26FB3E51B}"/>
              </a:ext>
            </a:extLst>
          </p:cNvPr>
          <p:cNvSpPr txBox="1"/>
          <p:nvPr/>
        </p:nvSpPr>
        <p:spPr>
          <a:xfrm>
            <a:off x="9114942" y="2255402"/>
            <a:ext cx="28238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DA8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Viability characterized by </a:t>
            </a:r>
            <a:r>
              <a:rPr lang="en-US" sz="2400" b="1" dirty="0">
                <a:solidFill>
                  <a:srgbClr val="3DA8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variables</a:t>
            </a:r>
          </a:p>
          <a:p>
            <a:pPr algn="ctr"/>
            <a:endParaRPr lang="en-US" sz="2000" b="1" dirty="0">
              <a:solidFill>
                <a:srgbClr val="3DA8A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8858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919</Words>
  <Application>Microsoft Macintosh PowerPoint</Application>
  <PresentationFormat>Widescreen</PresentationFormat>
  <Paragraphs>304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Bahnschrift</vt:lpstr>
      <vt:lpstr>Calibri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Perera Divaka</cp:lastModifiedBy>
  <cp:revision>139</cp:revision>
  <dcterms:created xsi:type="dcterms:W3CDTF">2021-01-20T00:44:10Z</dcterms:created>
  <dcterms:modified xsi:type="dcterms:W3CDTF">2023-02-23T08:36:49Z</dcterms:modified>
</cp:coreProperties>
</file>