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6" r:id="rId1"/>
    <p:sldMasterId id="2147483878" r:id="rId2"/>
  </p:sldMasterIdLst>
  <p:notesMasterIdLst>
    <p:notesMasterId r:id="rId28"/>
  </p:notesMasterIdLst>
  <p:handoutMasterIdLst>
    <p:handoutMasterId r:id="rId29"/>
  </p:handoutMasterIdLst>
  <p:sldIdLst>
    <p:sldId id="1210" r:id="rId3"/>
    <p:sldId id="2141411535" r:id="rId4"/>
    <p:sldId id="1316" r:id="rId5"/>
    <p:sldId id="2141411520" r:id="rId6"/>
    <p:sldId id="1317" r:id="rId7"/>
    <p:sldId id="1291" r:id="rId8"/>
    <p:sldId id="1305" r:id="rId9"/>
    <p:sldId id="1274" r:id="rId10"/>
    <p:sldId id="1325" r:id="rId11"/>
    <p:sldId id="1312" r:id="rId12"/>
    <p:sldId id="1313" r:id="rId13"/>
    <p:sldId id="1327" r:id="rId14"/>
    <p:sldId id="1315" r:id="rId15"/>
    <p:sldId id="1301" r:id="rId16"/>
    <p:sldId id="1326" r:id="rId17"/>
    <p:sldId id="1320" r:id="rId18"/>
    <p:sldId id="1321" r:id="rId19"/>
    <p:sldId id="1324" r:id="rId20"/>
    <p:sldId id="1323" r:id="rId21"/>
    <p:sldId id="2141411521" r:id="rId22"/>
    <p:sldId id="2141411523" r:id="rId23"/>
    <p:sldId id="2141411703" r:id="rId24"/>
    <p:sldId id="2141411705" r:id="rId25"/>
    <p:sldId id="2141411704" r:id="rId26"/>
    <p:sldId id="2141411524" r:id="rId27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38027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760547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14081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5210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1901363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28163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266190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042181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pos="3331">
          <p15:clr>
            <a:srgbClr val="A4A3A4"/>
          </p15:clr>
        </p15:guide>
        <p15:guide id="5" pos="2875">
          <p15:clr>
            <a:srgbClr val="A4A3A4"/>
          </p15:clr>
        </p15:guide>
        <p15:guide id="6" pos="2722">
          <p15:clr>
            <a:srgbClr val="A4A3A4"/>
          </p15:clr>
        </p15:guide>
        <p15:guide id="7" orient="horz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06E0B-E42F-471F-64D7-12B277C218F5}" name="Michael Louie" initials="MJL" userId="Michael Loui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ski, Kathy" initials="WK" lastIdx="2" clrIdx="0"/>
  <p:cmAuthor id="1" name="Panico, Eleanor" initials="PE" lastIdx="1" clrIdx="1"/>
  <p:cmAuthor id="2" name="Steven E. Niss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4F"/>
    <a:srgbClr val="C8C9FF"/>
    <a:srgbClr val="000090"/>
    <a:srgbClr val="0034AA"/>
    <a:srgbClr val="000080"/>
    <a:srgbClr val="000064"/>
    <a:srgbClr val="0000B4"/>
    <a:srgbClr val="0C08F0"/>
    <a:srgbClr val="BFC0F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0D9C5-6BDB-004D-A490-680B972BEFCE}" v="3" dt="2023-03-02T10:38:39.110"/>
    <p1510:client id="{715938E3-9B85-AE44-83F3-170637EA43DA}" v="2" dt="2023-03-01T20:34:36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49" autoAdjust="0"/>
    <p:restoredTop sz="96318" autoAdjust="0"/>
  </p:normalViewPr>
  <p:slideViewPr>
    <p:cSldViewPr snapToGrid="0">
      <p:cViewPr varScale="1">
        <p:scale>
          <a:sx n="122" d="100"/>
          <a:sy n="122" d="100"/>
        </p:scale>
        <p:origin x="495" y="60"/>
      </p:cViewPr>
      <p:guideLst>
        <p:guide orient="horz" pos="1620"/>
        <p:guide pos="2880"/>
        <p:guide orient="horz" pos="2809"/>
        <p:guide pos="3331"/>
        <p:guide pos="2875"/>
        <p:guide pos="2722"/>
        <p:guide orient="horz"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>
        <p:scale>
          <a:sx n="150" d="100"/>
          <a:sy n="150" d="100"/>
        </p:scale>
        <p:origin x="7472" y="-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bg1"/>
                </a:solidFill>
              </a:rPr>
              <a:t>Percent Change in </a:t>
            </a:r>
            <a:r>
              <a:rPr lang="en-US" sz="1800" err="1">
                <a:solidFill>
                  <a:schemeClr val="bg1"/>
                </a:solidFill>
              </a:rPr>
              <a:t>hsCRP</a:t>
            </a:r>
            <a:endParaRPr lang="en-US" sz="18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572748968444548"/>
          <c:y val="1.704588542077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58735456759226"/>
          <c:y val="0.12081301164341463"/>
          <c:w val="0.75854204011228732"/>
          <c:h val="0.67758954147647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C8C9F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Month 6</c:v>
                </c:pt>
                <c:pt idx="1">
                  <c:v>Month 12</c:v>
                </c:pt>
                <c:pt idx="2">
                  <c:v>End of Study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2.4E-2</c:v>
                </c:pt>
                <c:pt idx="1">
                  <c:v>0</c:v>
                </c:pt>
                <c:pt idx="2">
                  <c:v>-1.6E-2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6-AB47-A2AD-045F562277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Bempedoic Acid</c:v>
                </c:pt>
              </c:strCache>
            </c:strRef>
          </c:tx>
          <c:spPr>
            <a:solidFill>
              <a:srgbClr val="FFC94F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C94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37-A946-9007-7C6B53C14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Month 6</c:v>
                </c:pt>
                <c:pt idx="1">
                  <c:v>Month 12</c:v>
                </c:pt>
                <c:pt idx="2">
                  <c:v>End of Study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-0.222</c:v>
                </c:pt>
                <c:pt idx="1">
                  <c:v>-0.20599999999999999</c:v>
                </c:pt>
                <c:pt idx="2">
                  <c:v>-0.19400000000000001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6-AB47-A2AD-045F562277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0"/>
        <c:axId val="626673951"/>
        <c:axId val="626637119"/>
      </c:barChart>
      <c:catAx>
        <c:axId val="62667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637119"/>
        <c:crosses val="autoZero"/>
        <c:auto val="1"/>
        <c:lblAlgn val="ctr"/>
        <c:lblOffset val="100"/>
        <c:noMultiLvlLbl val="0"/>
      </c:catAx>
      <c:valAx>
        <c:axId val="626637119"/>
        <c:scaling>
          <c:orientation val="minMax"/>
          <c:max val="6.0000000000000012E-2"/>
          <c:min val="-0.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bg1"/>
                    </a:solidFill>
                  </a:rPr>
                  <a:t>Mean Percent Change (%)</a:t>
                </a:r>
              </a:p>
            </c:rich>
          </c:tx>
          <c:layout>
            <c:manualLayout>
              <c:xMode val="edge"/>
              <c:yMode val="edge"/>
              <c:x val="1.6778629891433017E-2"/>
              <c:y val="0.24639939225378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673951"/>
        <c:crosses val="autoZero"/>
        <c:crossBetween val="between"/>
      </c:valAx>
      <c:spPr>
        <a:solidFill>
          <a:srgbClr val="000090"/>
        </a:solidFill>
        <a:ln w="158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7647085380839714"/>
          <c:y val="0.91900510084614484"/>
          <c:w val="0.6613926006188019"/>
          <c:h val="5.7204687608296979E-2"/>
        </c:manualLayout>
      </c:layout>
      <c:overlay val="0"/>
      <c:spPr>
        <a:solidFill>
          <a:srgbClr val="000090"/>
        </a:solidFill>
        <a:ln w="12700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Percent Change in LDL-C over Time</a:t>
            </a:r>
          </a:p>
        </c:rich>
      </c:tx>
      <c:layout>
        <c:manualLayout>
          <c:xMode val="edge"/>
          <c:yMode val="edge"/>
          <c:x val="0.21535390934047788"/>
          <c:y val="1.8266608325906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26608986984479"/>
          <c:y val="0.11530274043356045"/>
          <c:w val="0.82414310890673381"/>
          <c:h val="0.687551589573751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Bempedoic Acid</c:v>
                </c:pt>
              </c:strCache>
            </c:strRef>
          </c:tx>
          <c:spPr>
            <a:ln w="12700" cap="rnd">
              <a:solidFill>
                <a:schemeClr val="bg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C94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EF-4249-8DE1-BF05DBACA07D}"/>
                </c:ext>
              </c:extLst>
            </c:dLbl>
            <c:dLbl>
              <c:idx val="1"/>
              <c:layout>
                <c:manualLayout>
                  <c:x val="-1.5324451790683237E-2"/>
                  <c:y val="2.2656929486422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rgbClr val="FFC94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-21.7%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A83-C640-9CE9-A975605209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1EF-4249-8DE1-BF05DBACA0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1EF-4249-8DE1-BF05DBACA0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EF-4249-8DE1-BF05DBACA0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EF-4249-8DE1-BF05DBACA0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1EF-4249-8DE1-BF05DBACA0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EF-4249-8DE1-BF05DBACA07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EF-4249-8DE1-BF05DBACA0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EF-4249-8DE1-BF05DBACA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42</c:v>
                </c:pt>
                <c:pt idx="9">
                  <c:v>48</c:v>
                </c:pt>
                <c:pt idx="10">
                  <c:v>54</c:v>
                </c:pt>
                <c:pt idx="11">
                  <c:v>60</c:v>
                </c:pt>
              </c:numCache>
            </c:numRef>
          </c:xVal>
          <c:yVal>
            <c:numRef>
              <c:f>Sheet1!$B$2:$B$13</c:f>
              <c:numCache>
                <c:formatCode>0.0%</c:formatCode>
                <c:ptCount val="12"/>
                <c:pt idx="0">
                  <c:v>0</c:v>
                </c:pt>
                <c:pt idx="1">
                  <c:v>-0.22800000000000001</c:v>
                </c:pt>
                <c:pt idx="2">
                  <c:v>-0.217</c:v>
                </c:pt>
                <c:pt idx="3">
                  <c:v>-0.21299999999999999</c:v>
                </c:pt>
                <c:pt idx="4">
                  <c:v>-0.20799999999999999</c:v>
                </c:pt>
                <c:pt idx="5">
                  <c:v>-0.20200000000000001</c:v>
                </c:pt>
                <c:pt idx="6">
                  <c:v>-0.19700000000000001</c:v>
                </c:pt>
                <c:pt idx="7">
                  <c:v>-0.19600000000000001</c:v>
                </c:pt>
                <c:pt idx="8">
                  <c:v>-0.21</c:v>
                </c:pt>
                <c:pt idx="9">
                  <c:v>-0.20100000000000001</c:v>
                </c:pt>
                <c:pt idx="10">
                  <c:v>-0.22700000000000001</c:v>
                </c:pt>
                <c:pt idx="11">
                  <c:v>-0.26100000000000001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EF-4249-8DE1-BF05DBACA0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19050" cap="rnd">
              <a:solidFill>
                <a:srgbClr val="C8C9FF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8C9FF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EF-4249-8DE1-BF05DBACA07D}"/>
                </c:ext>
              </c:extLst>
            </c:dLbl>
            <c:dLbl>
              <c:idx val="1"/>
              <c:layout>
                <c:manualLayout>
                  <c:x val="-1.1916369977203139E-2"/>
                  <c:y val="5.1137644822883868E-2"/>
                </c:manualLayout>
              </c:layout>
              <c:tx>
                <c:rich>
                  <a:bodyPr rot="0" spcFirstLastPara="1" vertOverflow="ellipsis" vert="horz" wrap="square" lIns="38100" tIns="36576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rgbClr val="FFC94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FFC94F"/>
                        </a:solidFill>
                      </a:rPr>
                      <a:t>-0.6%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2158-9447-99F5-D25A79C018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EF-4249-8DE1-BF05DBACA0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EF-4249-8DE1-BF05DBACA0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EF-4249-8DE1-BF05DBACA0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EF-4249-8DE1-BF05DBACA0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EF-4249-8DE1-BF05DBACA0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F-4249-8DE1-BF05DBACA07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EF-4249-8DE1-BF05DBACA0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EF-4249-8DE1-BF05DBACA07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42</c:v>
                </c:pt>
                <c:pt idx="9">
                  <c:v>48</c:v>
                </c:pt>
                <c:pt idx="10">
                  <c:v>54</c:v>
                </c:pt>
                <c:pt idx="11">
                  <c:v>60</c:v>
                </c:pt>
              </c:numCache>
            </c:numRef>
          </c:xVal>
          <c:yVal>
            <c:numRef>
              <c:f>Sheet1!$C$2:$C$13</c:f>
              <c:numCache>
                <c:formatCode>0.00%</c:formatCode>
                <c:ptCount val="12"/>
                <c:pt idx="0" formatCode="0.0%">
                  <c:v>0</c:v>
                </c:pt>
                <c:pt idx="1">
                  <c:v>-5.0000000000000001E-4</c:v>
                </c:pt>
                <c:pt idx="2" formatCode="0.0%">
                  <c:v>-6.0000000000000001E-3</c:v>
                </c:pt>
                <c:pt idx="3" formatCode="0.0%">
                  <c:v>-2.5000000000000001E-2</c:v>
                </c:pt>
                <c:pt idx="4" formatCode="0.0%">
                  <c:v>-3.5000000000000003E-2</c:v>
                </c:pt>
                <c:pt idx="5" formatCode="0.0%">
                  <c:v>-4.3999999999999997E-2</c:v>
                </c:pt>
                <c:pt idx="6" formatCode="0.0%">
                  <c:v>-4.9000000000000002E-2</c:v>
                </c:pt>
                <c:pt idx="7" formatCode="0.0%">
                  <c:v>-6.2E-2</c:v>
                </c:pt>
                <c:pt idx="8" formatCode="0.0%">
                  <c:v>-8.5000000000000006E-2</c:v>
                </c:pt>
                <c:pt idx="9" formatCode="0.0%">
                  <c:v>-0.105</c:v>
                </c:pt>
                <c:pt idx="10" formatCode="0.0%">
                  <c:v>-0.128</c:v>
                </c:pt>
                <c:pt idx="11" formatCode="0.0%">
                  <c:v>-0.106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EF-4249-8DE1-BF05DBACA07D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976506847"/>
        <c:axId val="976509967"/>
      </c:scatterChart>
      <c:valAx>
        <c:axId val="976506847"/>
        <c:scaling>
          <c:orientation val="minMax"/>
          <c:max val="6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bg1"/>
                    </a:solidFill>
                  </a:rPr>
                  <a:t>Months Since Randomization</a:t>
                </a:r>
              </a:p>
            </c:rich>
          </c:tx>
          <c:layout>
            <c:manualLayout>
              <c:xMode val="edge"/>
              <c:yMode val="edge"/>
              <c:x val="0.35167578531576082"/>
              <c:y val="0.858592561723024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509967"/>
        <c:crossesAt val="-30"/>
        <c:crossBetween val="midCat"/>
        <c:majorUnit val="6"/>
        <c:minorUnit val="3"/>
      </c:valAx>
      <c:valAx>
        <c:axId val="9765099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bg1"/>
                    </a:solidFill>
                  </a:rPr>
                  <a:t>Mean Percent Change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506847"/>
        <c:crossesAt val="0"/>
        <c:crossBetween val="midCat"/>
      </c:valAx>
      <c:spPr>
        <a:solidFill>
          <a:srgbClr val="000090"/>
        </a:solidFill>
        <a:ln w="15875">
          <a:solidFill>
            <a:schemeClr val="bg1"/>
          </a:solidFill>
        </a:ln>
        <a:effectLst/>
      </c:spPr>
    </c:plotArea>
    <c:legend>
      <c:legendPos val="t"/>
      <c:layout>
        <c:manualLayout>
          <c:xMode val="edge"/>
          <c:yMode val="edge"/>
          <c:x val="0.2563779062114534"/>
          <c:y val="0.92976370452388413"/>
          <c:w val="0.447783503742059"/>
          <c:h val="5.1612110897552903E-2"/>
        </c:manualLayout>
      </c:layout>
      <c:overlay val="0"/>
      <c:spPr>
        <a:solidFill>
          <a:srgbClr val="000090"/>
        </a:solidFill>
        <a:ln w="12700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4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54965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495300"/>
            <a:ext cx="501015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87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802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76054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14081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5210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1901363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63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90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181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6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213" y="1184275"/>
            <a:ext cx="5684837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B0CDB-3892-4FB5-A77C-B0356052E9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44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23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495300"/>
            <a:ext cx="501015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7"/>
            <a:ext cx="6400800" cy="461457"/>
          </a:xfrm>
        </p:spPr>
        <p:txBody>
          <a:bodyPr/>
          <a:lstStyle>
            <a:lvl1pPr marL="0" indent="0" algn="ctr">
              <a:buNone/>
              <a:defRPr/>
            </a:lvl1pPr>
            <a:lvl2pPr marL="342140" indent="0" algn="ctr">
              <a:buNone/>
              <a:defRPr/>
            </a:lvl2pPr>
            <a:lvl3pPr marL="684278" indent="0" algn="ctr">
              <a:buNone/>
              <a:defRPr/>
            </a:lvl3pPr>
            <a:lvl4pPr marL="1026417" indent="0" algn="ctr">
              <a:buNone/>
              <a:defRPr/>
            </a:lvl4pPr>
            <a:lvl5pPr marL="1368557" indent="0" algn="ctr">
              <a:buNone/>
              <a:defRPr/>
            </a:lvl5pPr>
            <a:lvl6pPr marL="1710696" indent="0" algn="ctr">
              <a:buNone/>
              <a:defRPr/>
            </a:lvl6pPr>
            <a:lvl7pPr marL="2052834" indent="0" algn="ctr">
              <a:buNone/>
              <a:defRPr/>
            </a:lvl7pPr>
            <a:lvl8pPr marL="2394973" indent="0" algn="ctr">
              <a:buNone/>
              <a:defRPr/>
            </a:lvl8pPr>
            <a:lvl9pPr marL="27371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3126" y="1441848"/>
            <a:ext cx="6075099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753"/>
            <a:ext cx="1943100" cy="2670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6263" y="466753"/>
            <a:ext cx="2566447" cy="2670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6" y="263129"/>
            <a:ext cx="77803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446" y="1073950"/>
            <a:ext cx="7780337" cy="46145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3B25C7-6490-CF4F-B002-663B930DE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© 2019 Esperion. All Rights Reserved – Do Not Copy or Distribute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E13E4-3095-C447-AE3D-6FCEAC6F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50592-68B3-474E-96BA-04A252C666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EA626-1082-BC43-AC95-92231F0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877A1B-7C3F-1346-B8CF-1F55A71A76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2900" y="1165860"/>
            <a:ext cx="6286500" cy="1735652"/>
          </a:xfrm>
        </p:spPr>
        <p:txBody>
          <a:bodyPr/>
          <a:lstStyle>
            <a:lvl1pPr marL="137160" indent="-13716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4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cision_point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370" y="2498080"/>
            <a:ext cx="7773293" cy="1102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824" y="3657547"/>
            <a:ext cx="6400354" cy="13143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3"/>
            <a:ext cx="7772176" cy="1021333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827" indent="0">
              <a:buNone/>
              <a:defRPr sz="1050"/>
            </a:lvl2pPr>
            <a:lvl3pPr marL="515648" indent="0">
              <a:buNone/>
              <a:defRPr sz="900"/>
            </a:lvl3pPr>
            <a:lvl4pPr marL="773480" indent="0">
              <a:buNone/>
              <a:defRPr sz="900"/>
            </a:lvl4pPr>
            <a:lvl5pPr marL="1031296" indent="0">
              <a:buNone/>
              <a:defRPr sz="900"/>
            </a:lvl5pPr>
            <a:lvl6pPr marL="1289117" indent="0">
              <a:buNone/>
              <a:defRPr sz="900"/>
            </a:lvl6pPr>
            <a:lvl7pPr marL="1546943" indent="0">
              <a:buNone/>
              <a:defRPr sz="900"/>
            </a:lvl7pPr>
            <a:lvl8pPr marL="1804766" indent="0">
              <a:buNone/>
              <a:defRPr sz="900"/>
            </a:lvl8pPr>
            <a:lvl9pPr marL="20625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108"/>
            <a:ext cx="4039568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151108"/>
            <a:ext cx="4041799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1630786"/>
            <a:ext cx="4041799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8" cy="871482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8" cy="3517739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3600633"/>
            <a:ext cx="5486177" cy="425276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459600"/>
            <a:ext cx="5486177" cy="3085766"/>
          </a:xfrm>
        </p:spPr>
        <p:txBody>
          <a:bodyPr/>
          <a:lstStyle>
            <a:lvl1pPr marL="0" indent="0">
              <a:buNone/>
              <a:defRPr sz="1800"/>
            </a:lvl1pPr>
            <a:lvl2pPr marL="257827" indent="0">
              <a:buNone/>
              <a:defRPr sz="1575"/>
            </a:lvl2pPr>
            <a:lvl3pPr marL="515648" indent="0">
              <a:buNone/>
              <a:defRPr sz="1350"/>
            </a:lvl3pPr>
            <a:lvl4pPr marL="773480" indent="0">
              <a:buNone/>
              <a:defRPr sz="1125"/>
            </a:lvl4pPr>
            <a:lvl5pPr marL="1031296" indent="0">
              <a:buNone/>
              <a:defRPr sz="1125"/>
            </a:lvl5pPr>
            <a:lvl6pPr marL="1289117" indent="0">
              <a:buNone/>
              <a:defRPr sz="1125"/>
            </a:lvl6pPr>
            <a:lvl7pPr marL="1546943" indent="0">
              <a:buNone/>
              <a:defRPr sz="1125"/>
            </a:lvl7pPr>
            <a:lvl8pPr marL="1804766" indent="0">
              <a:buNone/>
              <a:defRPr sz="1125"/>
            </a:lvl8pPr>
            <a:lvl9pPr marL="2062589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4025896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14015"/>
            <a:ext cx="2057176" cy="4514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514015"/>
            <a:ext cx="6064374" cy="4514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161"/>
            <a:ext cx="7772400" cy="32295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40" indent="0">
              <a:buNone/>
              <a:defRPr sz="1350"/>
            </a:lvl2pPr>
            <a:lvl3pPr marL="684278" indent="0">
              <a:buNone/>
              <a:defRPr sz="1200"/>
            </a:lvl3pPr>
            <a:lvl4pPr marL="1026417" indent="0">
              <a:buNone/>
              <a:defRPr sz="1050"/>
            </a:lvl4pPr>
            <a:lvl5pPr marL="1368557" indent="0">
              <a:buNone/>
              <a:defRPr sz="1050"/>
            </a:lvl5pPr>
            <a:lvl6pPr marL="1710696" indent="0">
              <a:buNone/>
              <a:defRPr sz="1050"/>
            </a:lvl6pPr>
            <a:lvl7pPr marL="2052834" indent="0">
              <a:buNone/>
              <a:defRPr sz="1050"/>
            </a:lvl7pPr>
            <a:lvl8pPr marL="2394973" indent="0">
              <a:buNone/>
              <a:defRPr sz="1050"/>
            </a:lvl8pPr>
            <a:lvl9pPr marL="273711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471"/>
            <a:ext cx="4040188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64"/>
            <a:ext cx="4040188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405484"/>
            <a:ext cx="4041775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1631164"/>
            <a:ext cx="4041775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17356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52"/>
            <a:ext cx="3008313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7"/>
            <a:ext cx="5486400" cy="461457"/>
          </a:xfrm>
        </p:spPr>
        <p:txBody>
          <a:bodyPr/>
          <a:lstStyle>
            <a:lvl1pPr marL="0" indent="0">
              <a:buNone/>
              <a:defRPr sz="2400"/>
            </a:lvl1pPr>
            <a:lvl2pPr marL="342140" indent="0">
              <a:buNone/>
              <a:defRPr sz="2100"/>
            </a:lvl2pPr>
            <a:lvl3pPr marL="684278" indent="0">
              <a:buNone/>
              <a:defRPr sz="1800"/>
            </a:lvl3pPr>
            <a:lvl4pPr marL="1026417" indent="0">
              <a:buNone/>
              <a:defRPr sz="1500"/>
            </a:lvl4pPr>
            <a:lvl5pPr marL="1368557" indent="0">
              <a:buNone/>
              <a:defRPr sz="1500"/>
            </a:lvl5pPr>
            <a:lvl6pPr marL="1710696" indent="0">
              <a:buNone/>
              <a:defRPr sz="1500"/>
            </a:lvl6pPr>
            <a:lvl7pPr marL="2052834" indent="0">
              <a:buNone/>
              <a:defRPr sz="1500"/>
            </a:lvl7pPr>
            <a:lvl8pPr marL="2394973" indent="0">
              <a:buNone/>
              <a:defRPr sz="1500"/>
            </a:lvl8pPr>
            <a:lvl9pPr marL="27371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50"/>
            <a:ext cx="7772400" cy="17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890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140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4278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641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6855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6604" indent="-256604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5977" indent="-21383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5346" indent="-17107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7486" indent="-171071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39626" indent="-17107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1767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3903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6604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0818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8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1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5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96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34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73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12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_point_interi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63" y="514016"/>
            <a:ext cx="822870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3" y="1634971"/>
            <a:ext cx="8228707" cy="33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+mj-lt"/>
          <a:ea typeface="+mj-ea"/>
          <a:cs typeface="+mj-cs"/>
        </a:defRPr>
      </a:lvl1pPr>
      <a:lvl2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2pPr>
      <a:lvl3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3pPr>
      <a:lvl4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4pPr>
      <a:lvl5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5pPr>
      <a:lvl6pPr marL="257827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6pPr>
      <a:lvl7pPr marL="515648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7pPr>
      <a:lvl8pPr marL="773480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8pPr>
      <a:lvl9pPr marL="1031296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9pPr>
    </p:titleStyle>
    <p:bodyStyle>
      <a:lvl1pPr marL="274834" indent="-274834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625">
          <a:solidFill>
            <a:schemeClr val="bg1"/>
          </a:solidFill>
          <a:latin typeface="+mn-lt"/>
          <a:ea typeface="+mn-ea"/>
          <a:cs typeface="+mn-cs"/>
        </a:defRPr>
      </a:lvl1pPr>
      <a:lvl2pPr marL="596217" indent="-229177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2250">
          <a:solidFill>
            <a:schemeClr val="bg1"/>
          </a:solidFill>
          <a:latin typeface="+mn-lt"/>
          <a:ea typeface="ＭＳ Ｐゴシック" charset="-128"/>
        </a:defRPr>
      </a:lvl2pPr>
      <a:lvl3pPr marL="916706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025">
          <a:solidFill>
            <a:schemeClr val="bg1"/>
          </a:solidFill>
          <a:latin typeface="+mn-lt"/>
          <a:ea typeface="ＭＳ Ｐゴシック" charset="-128"/>
        </a:defRPr>
      </a:lvl3pPr>
      <a:lvl4pPr marL="1283747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1575">
          <a:solidFill>
            <a:schemeClr val="bg1"/>
          </a:solidFill>
          <a:latin typeface="+mn-lt"/>
          <a:ea typeface="ＭＳ Ｐゴシック" charset="-128"/>
        </a:defRPr>
      </a:lvl4pPr>
      <a:lvl5pPr marL="1649893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  <a:ea typeface="ＭＳ Ｐゴシック" charset="-128"/>
        </a:defRPr>
      </a:lvl5pPr>
      <a:lvl6pPr marL="1907718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6pPr>
      <a:lvl7pPr marL="2165540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7pPr>
      <a:lvl8pPr marL="2423364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8pPr>
      <a:lvl9pPr marL="2681186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648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129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911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6943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476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2589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0" y="2194193"/>
            <a:ext cx="9144000" cy="4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 lIns="68428" tIns="34213" rIns="68428" bIns="3421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Steven E. Nissen MD MACC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5229" y="4267126"/>
            <a:ext cx="2614410" cy="56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28" tIns="34213" rIns="68428" bIns="3421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FFC85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Study Sponsor: </a:t>
            </a:r>
          </a:p>
          <a:p>
            <a:pPr algn="ctr" eaLnBrk="0" hangingPunct="0"/>
            <a:r>
              <a:rPr lang="en-US" sz="1600" dirty="0">
                <a:solidFill>
                  <a:srgbClr val="FFC85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Esperion Therapeutics,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93124"/>
            <a:ext cx="9144000" cy="406431"/>
          </a:xfrm>
          <a:prstGeom prst="rect">
            <a:avLst/>
          </a:prstGeom>
          <a:noFill/>
        </p:spPr>
        <p:txBody>
          <a:bodyPr wrap="square" lIns="68428" tIns="34213" rIns="68428" bIns="34213" rtlCol="0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2100" u="sng" dirty="0">
                <a:solidFill>
                  <a:schemeClr val="bg1"/>
                </a:solidFill>
              </a:rPr>
              <a:t>C</a:t>
            </a:r>
            <a:r>
              <a:rPr lang="en-US" sz="2100" dirty="0">
                <a:solidFill>
                  <a:schemeClr val="bg1"/>
                </a:solidFill>
              </a:rPr>
              <a:t>holesterol </a:t>
            </a:r>
            <a:r>
              <a:rPr lang="en-US" sz="2100" u="sng" dirty="0">
                <a:solidFill>
                  <a:schemeClr val="bg1"/>
                </a:solidFill>
              </a:rPr>
              <a:t>L</a:t>
            </a:r>
            <a:r>
              <a:rPr lang="en-US" sz="2100" dirty="0">
                <a:solidFill>
                  <a:schemeClr val="bg1"/>
                </a:solidFill>
              </a:rPr>
              <a:t>owering via B</a:t>
            </a:r>
            <a:r>
              <a:rPr lang="en-US" sz="2100" u="sng" dirty="0">
                <a:solidFill>
                  <a:schemeClr val="bg1"/>
                </a:solidFill>
              </a:rPr>
              <a:t>e</a:t>
            </a:r>
            <a:r>
              <a:rPr lang="en-US" sz="2100" dirty="0">
                <a:solidFill>
                  <a:schemeClr val="bg1"/>
                </a:solidFill>
              </a:rPr>
              <a:t>mpedoic Acid, an </a:t>
            </a:r>
            <a:r>
              <a:rPr lang="en-US" sz="2100" u="sng" dirty="0">
                <a:solidFill>
                  <a:schemeClr val="bg1"/>
                </a:solidFill>
              </a:rPr>
              <a:t>A</a:t>
            </a:r>
            <a:r>
              <a:rPr lang="en-US" sz="2100" dirty="0">
                <a:solidFill>
                  <a:schemeClr val="bg1"/>
                </a:solidFill>
              </a:rPr>
              <a:t>CL-Inhibiting </a:t>
            </a:r>
            <a:r>
              <a:rPr lang="en-US" sz="2100" u="sng" dirty="0">
                <a:solidFill>
                  <a:schemeClr val="bg1"/>
                </a:solidFill>
              </a:rPr>
              <a:t>R</a:t>
            </a:r>
            <a:r>
              <a:rPr lang="en-US" sz="2100" dirty="0">
                <a:solidFill>
                  <a:schemeClr val="bg1"/>
                </a:solidFill>
              </a:rPr>
              <a:t>egimen</a:t>
            </a:r>
            <a:endParaRPr lang="en-US" sz="2100" i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D793F-9C34-3339-7A51-22EB0CDABDA9}"/>
              </a:ext>
            </a:extLst>
          </p:cNvPr>
          <p:cNvSpPr txBox="1"/>
          <p:nvPr/>
        </p:nvSpPr>
        <p:spPr>
          <a:xfrm>
            <a:off x="0" y="111906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FFC94F"/>
                </a:solidFill>
                <a:effectLst/>
                <a:latin typeface="+mj-lt"/>
              </a:rPr>
              <a:t>The CLEAR Outcomes Trial</a:t>
            </a:r>
            <a:endParaRPr lang="en-US" sz="3400" dirty="0">
              <a:solidFill>
                <a:srgbClr val="FFC94F"/>
              </a:solidFill>
              <a:latin typeface="+mj-lt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D5A3D6-FF25-36E9-F4CD-C1C77804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50" y="4193663"/>
            <a:ext cx="2051050" cy="63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639D4-1EBF-8AC3-0E55-0ECB9BF62CB8}"/>
              </a:ext>
            </a:extLst>
          </p:cNvPr>
          <p:cNvSpPr txBox="1"/>
          <p:nvPr/>
        </p:nvSpPr>
        <p:spPr>
          <a:xfrm>
            <a:off x="0" y="2680174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+mj-lt"/>
              </a:rPr>
              <a:t>On behalf of the CLEAR investigators and our extraordinary patients</a:t>
            </a:r>
          </a:p>
        </p:txBody>
      </p:sp>
    </p:spTree>
    <p:extLst>
      <p:ext uri="{BB962C8B-B14F-4D97-AF65-F5344CB8AC3E}">
        <p14:creationId xmlns:p14="http://schemas.microsoft.com/office/powerpoint/2010/main" val="2683199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7340F65-8F16-E7B5-D211-0884A5216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11" y="915147"/>
            <a:ext cx="4327415" cy="388811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51A0650-706F-F333-C152-1D0FB411E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104" y="915147"/>
            <a:ext cx="4327415" cy="388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1"/>
            <a:ext cx="9143999" cy="504781"/>
          </a:xfrm>
          <a:effectLst/>
        </p:spPr>
        <p:txBody>
          <a:bodyPr/>
          <a:lstStyle/>
          <a:p>
            <a:r>
              <a:rPr lang="en-US" sz="2625" dirty="0">
                <a:effectLst/>
              </a:rPr>
              <a:t>Primary and First Key Secondary Cardiovascular End Points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110220" y="2646820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1171" y="566953"/>
            <a:ext cx="3351162" cy="36150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90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3-component MACE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2335" y="4758426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07611" y="1206493"/>
            <a:ext cx="2978148" cy="91550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HR 0.85 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(95% CI 0.76-0.96)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=0.006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Absolute risk reduction 1.3%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120627" y="3734833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 bwMode="auto">
          <a:xfrm flipH="1">
            <a:off x="7190320" y="3916332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 flipH="1">
            <a:off x="7190320" y="415052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473422" y="3756908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-1358992" y="2659876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4958" y="566953"/>
            <a:ext cx="3351162" cy="36150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9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4-component MACE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8946" y="4758426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8127" y="1206493"/>
            <a:ext cx="2978148" cy="113095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HR 0.87 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(95% CI 0.79-0.96)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=0.004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Absolute risk reduction 1.6%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NNT=63</a:t>
            </a:r>
            <a:endParaRPr lang="en-US" sz="1400" dirty="0">
              <a:solidFill>
                <a:srgbClr val="FFC950"/>
              </a:solidFill>
              <a:latin typeface="Arial Narrow"/>
              <a:cs typeface="Arial Narrow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686774" y="3679969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 bwMode="auto">
          <a:xfrm flipH="1">
            <a:off x="2756467" y="386146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 flipH="1">
            <a:off x="2756467" y="4095664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039569" y="3702044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</p:spTree>
    <p:extLst>
      <p:ext uri="{BB962C8B-B14F-4D97-AF65-F5344CB8AC3E}">
        <p14:creationId xmlns:p14="http://schemas.microsoft.com/office/powerpoint/2010/main" val="7684664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27ED316-CBF2-5F63-44B3-93BDA1E5549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0918" y="870756"/>
            <a:ext cx="4280535" cy="3885057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CD6ED17-AA77-32DF-EB1B-7CBB519C939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1524" y="870756"/>
            <a:ext cx="4280535" cy="388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1"/>
            <a:ext cx="9143999" cy="558800"/>
          </a:xfrm>
          <a:effectLst/>
        </p:spPr>
        <p:txBody>
          <a:bodyPr/>
          <a:lstStyle/>
          <a:p>
            <a:r>
              <a:rPr lang="en-US" sz="2550" dirty="0">
                <a:effectLst/>
              </a:rPr>
              <a:t>Key Secondary End Point: MI and Coronary Revascularization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101025" y="2714842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89394" y="558534"/>
            <a:ext cx="3351162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Coronary Revascularization</a:t>
            </a:r>
            <a:endParaRPr lang="en-US" sz="2025">
              <a:solidFill>
                <a:srgbClr val="FFFFFF"/>
              </a:solidFill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5815" y="4797264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01612" y="1110586"/>
            <a:ext cx="2978148" cy="91550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HR 0.81 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(95% CI 0.72-0.92)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=0.001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Absolute risk reduction 1.4%</a:t>
            </a:r>
            <a:endParaRPr lang="en-US" sz="1400" dirty="0">
              <a:solidFill>
                <a:srgbClr val="FFC950"/>
              </a:solidFill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08880" y="3673501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7078573" y="3855000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7078573" y="4089196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361675" y="3695576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-1344003" y="2714842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1319" y="558534"/>
            <a:ext cx="4449614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Fatal and Nonfatal MI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0515" y="4797264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5728" y="1110586"/>
            <a:ext cx="2978148" cy="91550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HR 0.77 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(95% CI 0.66-0.91)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=0.002</a:t>
            </a: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Absolute risk reduction 1.1%</a:t>
            </a:r>
            <a:endParaRPr lang="en-US" sz="1400" dirty="0">
              <a:solidFill>
                <a:srgbClr val="FFC950"/>
              </a:solidFill>
              <a:latin typeface="Arial Narrow"/>
              <a:cs typeface="Arial Narrow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614311" y="3673501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684004" y="3855000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2684004" y="4089196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967106" y="3695576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</p:spTree>
    <p:extLst>
      <p:ext uri="{BB962C8B-B14F-4D97-AF65-F5344CB8AC3E}">
        <p14:creationId xmlns:p14="http://schemas.microsoft.com/office/powerpoint/2010/main" val="2137744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4B38F26-54A9-300E-6026-B7406E7C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99" y="1032031"/>
            <a:ext cx="400050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63"/>
            <a:ext cx="9143999" cy="558800"/>
          </a:xfrm>
          <a:effectLst/>
        </p:spPr>
        <p:txBody>
          <a:bodyPr/>
          <a:lstStyle/>
          <a:p>
            <a:r>
              <a:rPr lang="en-US" sz="2700" dirty="0">
                <a:effectLst/>
              </a:rPr>
              <a:t>Effect on Stroke and Hospitalization for Unstable Angina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65A6D32-9717-4F54-D9F4-818C9819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6" y="1032031"/>
            <a:ext cx="40005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361C8-BFB0-8595-2362-B002EF6C7976}"/>
              </a:ext>
            </a:extLst>
          </p:cNvPr>
          <p:cNvSpPr txBox="1"/>
          <p:nvPr/>
        </p:nvSpPr>
        <p:spPr>
          <a:xfrm rot="16200000">
            <a:off x="3146745" y="2640014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988C95-27C3-410A-CD25-B696613C2136}"/>
              </a:ext>
            </a:extLst>
          </p:cNvPr>
          <p:cNvSpPr txBox="1"/>
          <p:nvPr/>
        </p:nvSpPr>
        <p:spPr>
          <a:xfrm>
            <a:off x="5059553" y="678433"/>
            <a:ext cx="3791571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Hospitalization for Unstable Angina</a:t>
            </a:r>
            <a:endParaRPr lang="en-US" sz="2025" dirty="0">
              <a:solidFill>
                <a:srgbClr val="FFFFFF"/>
              </a:solidFill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55EB5-6E8C-AEFA-D320-9B4F9ADBC9CE}"/>
              </a:ext>
            </a:extLst>
          </p:cNvPr>
          <p:cNvSpPr txBox="1"/>
          <p:nvPr/>
        </p:nvSpPr>
        <p:spPr>
          <a:xfrm>
            <a:off x="5315815" y="4771076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43E1C6-5545-A970-039A-EFC36B4688FA}"/>
              </a:ext>
            </a:extLst>
          </p:cNvPr>
          <p:cNvSpPr txBox="1"/>
          <p:nvPr/>
        </p:nvSpPr>
        <p:spPr>
          <a:xfrm rot="16200000">
            <a:off x="-1188555" y="2640014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5CCEE7-B7B8-E677-00DE-C032F1487BCC}"/>
              </a:ext>
            </a:extLst>
          </p:cNvPr>
          <p:cNvSpPr txBox="1"/>
          <p:nvPr/>
        </p:nvSpPr>
        <p:spPr>
          <a:xfrm>
            <a:off x="317695" y="678433"/>
            <a:ext cx="4449614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Fatal and Nonfatal Stroke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12005-CBE3-EB07-7F6D-DBBCC8E83B6B}"/>
              </a:ext>
            </a:extLst>
          </p:cNvPr>
          <p:cNvSpPr txBox="1"/>
          <p:nvPr/>
        </p:nvSpPr>
        <p:spPr>
          <a:xfrm>
            <a:off x="980515" y="4771076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30027C-C211-DD3D-0921-84CE65E49C7E}"/>
              </a:ext>
            </a:extLst>
          </p:cNvPr>
          <p:cNvSpPr txBox="1"/>
          <p:nvPr/>
        </p:nvSpPr>
        <p:spPr>
          <a:xfrm>
            <a:off x="5503812" y="1262205"/>
            <a:ext cx="2978148" cy="369908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HR = 0.66 (95% CI 0.50 – </a:t>
            </a: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0.86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20A751-2272-21B3-E77D-B49C6ED2C77B}"/>
              </a:ext>
            </a:extLst>
          </p:cNvPr>
          <p:cNvSpPr/>
          <p:nvPr/>
        </p:nvSpPr>
        <p:spPr bwMode="auto">
          <a:xfrm>
            <a:off x="7000411" y="3792035"/>
            <a:ext cx="1552297" cy="590852"/>
          </a:xfrm>
          <a:prstGeom prst="rect">
            <a:avLst/>
          </a:prstGeom>
          <a:solidFill>
            <a:srgbClr val="00008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8479D4-FDF2-8E59-D762-841113AE358F}"/>
              </a:ext>
            </a:extLst>
          </p:cNvPr>
          <p:cNvCxnSpPr/>
          <p:nvPr/>
        </p:nvCxnSpPr>
        <p:spPr bwMode="auto">
          <a:xfrm flipH="1">
            <a:off x="7070104" y="3973534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EC0E7B-08C1-3A5F-1B6B-84833031F02B}"/>
              </a:ext>
            </a:extLst>
          </p:cNvPr>
          <p:cNvCxnSpPr/>
          <p:nvPr/>
        </p:nvCxnSpPr>
        <p:spPr bwMode="auto">
          <a:xfrm flipH="1">
            <a:off x="7070104" y="4207730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C6F543-241A-C72D-2DC2-3DFFA49F1A6C}"/>
              </a:ext>
            </a:extLst>
          </p:cNvPr>
          <p:cNvSpPr txBox="1"/>
          <p:nvPr/>
        </p:nvSpPr>
        <p:spPr>
          <a:xfrm>
            <a:off x="7353206" y="3814110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 err="1">
                <a:solidFill>
                  <a:srgbClr val="FFFFFF"/>
                </a:solidFill>
                <a:latin typeface="Arial Narrow"/>
                <a:cs typeface="Arial Narrow"/>
              </a:rPr>
              <a:t>Bempedoic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 Acid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0A1779-9CCB-B67C-07C8-6A67628AAED1}"/>
              </a:ext>
            </a:extLst>
          </p:cNvPr>
          <p:cNvSpPr txBox="1"/>
          <p:nvPr/>
        </p:nvSpPr>
        <p:spPr>
          <a:xfrm>
            <a:off x="1168512" y="1262205"/>
            <a:ext cx="2978148" cy="369908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HR 0.85 (95% CI 0.67-</a:t>
            </a:r>
            <a:r>
              <a:rPr lang="en-US" sz="1800" dirty="0">
                <a:solidFill>
                  <a:srgbClr val="FFC94F"/>
                </a:solidFill>
                <a:latin typeface="Arial Narrow"/>
                <a:cs typeface="Arial Narrow"/>
              </a:rPr>
              <a:t>1.07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731955-97B4-4101-6583-9A270AEC3B17}"/>
              </a:ext>
            </a:extLst>
          </p:cNvPr>
          <p:cNvSpPr/>
          <p:nvPr/>
        </p:nvSpPr>
        <p:spPr bwMode="auto">
          <a:xfrm>
            <a:off x="2665111" y="3792035"/>
            <a:ext cx="1552297" cy="590852"/>
          </a:xfrm>
          <a:prstGeom prst="rect">
            <a:avLst/>
          </a:prstGeom>
          <a:solidFill>
            <a:srgbClr val="00008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B7182A-B459-5CCB-F72A-BA50BDD59FFB}"/>
              </a:ext>
            </a:extLst>
          </p:cNvPr>
          <p:cNvCxnSpPr/>
          <p:nvPr/>
        </p:nvCxnSpPr>
        <p:spPr bwMode="auto">
          <a:xfrm flipH="1">
            <a:off x="2734804" y="3973534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A02ED4-3F25-0224-3F4B-8A9916E6A84D}"/>
              </a:ext>
            </a:extLst>
          </p:cNvPr>
          <p:cNvCxnSpPr/>
          <p:nvPr/>
        </p:nvCxnSpPr>
        <p:spPr bwMode="auto">
          <a:xfrm flipH="1">
            <a:off x="2734804" y="4207730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D9BB4D-7DD9-3BEF-0E7C-385989768D27}"/>
              </a:ext>
            </a:extLst>
          </p:cNvPr>
          <p:cNvSpPr txBox="1"/>
          <p:nvPr/>
        </p:nvSpPr>
        <p:spPr>
          <a:xfrm>
            <a:off x="3017906" y="3814110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 err="1">
                <a:solidFill>
                  <a:srgbClr val="FFFFFF"/>
                </a:solidFill>
                <a:latin typeface="Arial Narrow"/>
                <a:cs typeface="Arial Narrow"/>
              </a:rPr>
              <a:t>Bempedoic</a:t>
            </a: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26669588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C6747D4F-5CC9-C555-82C7-5187F160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8" y="1024552"/>
            <a:ext cx="400050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25"/>
            <a:ext cx="9143999" cy="558800"/>
          </a:xfrm>
          <a:effectLst/>
        </p:spPr>
        <p:txBody>
          <a:bodyPr/>
          <a:lstStyle/>
          <a:p>
            <a:r>
              <a:rPr lang="en-US" sz="2625" dirty="0">
                <a:effectLst/>
              </a:rPr>
              <a:t>Effects of Trial Regimens on Mortality End Points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146745" y="2640014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9553" y="678433"/>
            <a:ext cx="3791571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All-cause Mortality</a:t>
            </a:r>
            <a:endParaRPr lang="en-US" sz="2025">
              <a:solidFill>
                <a:srgbClr val="FFFFFF"/>
              </a:solidFill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5815" y="4761348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-1188555" y="2640014"/>
            <a:ext cx="3289371" cy="28456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Patients with an Event (%)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7695" y="678433"/>
            <a:ext cx="4449614" cy="34611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Cardiovascular Death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0515" y="4761348"/>
            <a:ext cx="3361153" cy="276870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Months Since Randomization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F699A-2FE9-372B-9852-39CA3A44403A}"/>
              </a:ext>
            </a:extLst>
          </p:cNvPr>
          <p:cNvSpPr txBox="1"/>
          <p:nvPr/>
        </p:nvSpPr>
        <p:spPr>
          <a:xfrm>
            <a:off x="5503812" y="2089290"/>
            <a:ext cx="2978148" cy="332334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575">
                <a:solidFill>
                  <a:srgbClr val="FFFFFF"/>
                </a:solidFill>
                <a:latin typeface="Arial Narrow"/>
                <a:cs typeface="Arial Narrow"/>
              </a:rPr>
              <a:t>HR 1.03 (95% CI 0.90-1.18)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2C656-2DF6-8157-E0AB-87A5851FC19F}"/>
              </a:ext>
            </a:extLst>
          </p:cNvPr>
          <p:cNvSpPr txBox="1"/>
          <p:nvPr/>
        </p:nvSpPr>
        <p:spPr>
          <a:xfrm>
            <a:off x="1053428" y="1321004"/>
            <a:ext cx="3161294" cy="369908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Arial Narrow"/>
                <a:cs typeface="Arial Narrow"/>
              </a:rPr>
              <a:t>HR 1.04 (95% CI 0.88-1.24)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CCF5D2-834A-E83A-3B92-B374DEF3882A}"/>
              </a:ext>
            </a:extLst>
          </p:cNvPr>
          <p:cNvSpPr/>
          <p:nvPr/>
        </p:nvSpPr>
        <p:spPr bwMode="auto">
          <a:xfrm>
            <a:off x="2628178" y="3712273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C2DDE2-4AE7-552E-0497-869BD52055A1}"/>
              </a:ext>
            </a:extLst>
          </p:cNvPr>
          <p:cNvCxnSpPr/>
          <p:nvPr/>
        </p:nvCxnSpPr>
        <p:spPr bwMode="auto">
          <a:xfrm flipH="1">
            <a:off x="2697871" y="3893772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9A9735-1B8B-8DC0-013A-B7962C10BEDE}"/>
              </a:ext>
            </a:extLst>
          </p:cNvPr>
          <p:cNvCxnSpPr/>
          <p:nvPr/>
        </p:nvCxnSpPr>
        <p:spPr bwMode="auto">
          <a:xfrm flipH="1">
            <a:off x="2697871" y="412796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6E942B-3B05-096B-9397-30A2CE501904}"/>
              </a:ext>
            </a:extLst>
          </p:cNvPr>
          <p:cNvSpPr txBox="1"/>
          <p:nvPr/>
        </p:nvSpPr>
        <p:spPr>
          <a:xfrm>
            <a:off x="2980973" y="3734348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FCB76B6-D67E-AD11-83ED-208E002B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74" y="1024552"/>
            <a:ext cx="4000500" cy="377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6402D-E0F8-4476-77F0-669F47B4E81E}"/>
              </a:ext>
            </a:extLst>
          </p:cNvPr>
          <p:cNvSpPr/>
          <p:nvPr/>
        </p:nvSpPr>
        <p:spPr bwMode="auto">
          <a:xfrm>
            <a:off x="7002001" y="3750408"/>
            <a:ext cx="1552297" cy="590852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0587B-A6A2-6E41-5880-5868637C280A}"/>
              </a:ext>
            </a:extLst>
          </p:cNvPr>
          <p:cNvCxnSpPr/>
          <p:nvPr/>
        </p:nvCxnSpPr>
        <p:spPr bwMode="auto">
          <a:xfrm flipH="1">
            <a:off x="7071694" y="3931907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23D8-379F-B572-1E52-352983EF78D9}"/>
              </a:ext>
            </a:extLst>
          </p:cNvPr>
          <p:cNvCxnSpPr/>
          <p:nvPr/>
        </p:nvCxnSpPr>
        <p:spPr bwMode="auto">
          <a:xfrm flipH="1">
            <a:off x="7071694" y="4166103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E1B40A-9EA9-EDBF-B434-0756505BCFED}"/>
              </a:ext>
            </a:extLst>
          </p:cNvPr>
          <p:cNvSpPr txBox="1"/>
          <p:nvPr/>
        </p:nvSpPr>
        <p:spPr>
          <a:xfrm>
            <a:off x="7354796" y="3772483"/>
            <a:ext cx="1278881" cy="525656"/>
          </a:xfrm>
          <a:prstGeom prst="rect">
            <a:avLst/>
          </a:prstGeom>
          <a:noFill/>
        </p:spPr>
        <p:txBody>
          <a:bodyPr wrap="square" lIns="68451" tIns="34226" rIns="68451" bIns="34226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Placebo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FFFF"/>
                </a:solidFill>
                <a:latin typeface="Arial Narrow"/>
                <a:cs typeface="Arial Narrow"/>
              </a:rPr>
              <a:t>Bempedoic Acid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0D08F-587C-111D-4EFC-9D228D2E4897}"/>
              </a:ext>
            </a:extLst>
          </p:cNvPr>
          <p:cNvSpPr txBox="1"/>
          <p:nvPr/>
        </p:nvSpPr>
        <p:spPr>
          <a:xfrm>
            <a:off x="5462786" y="1321004"/>
            <a:ext cx="2574309" cy="39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Arial Narrow"/>
                <a:cs typeface="Arial Narrow"/>
              </a:rPr>
              <a:t>HR 1.03 (95% CI 0.90-1.18) </a:t>
            </a:r>
          </a:p>
        </p:txBody>
      </p:sp>
    </p:spTree>
    <p:extLst>
      <p:ext uri="{BB962C8B-B14F-4D97-AF65-F5344CB8AC3E}">
        <p14:creationId xmlns:p14="http://schemas.microsoft.com/office/powerpoint/2010/main" val="2916548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6901"/>
          </a:xfrm>
        </p:spPr>
        <p:txBody>
          <a:bodyPr/>
          <a:lstStyle/>
          <a:p>
            <a:r>
              <a:rPr lang="en-US" sz="2900" dirty="0">
                <a:effectLst>
                  <a:outerShdw sx="1000" sy="1000" algn="ctr" rotWithShape="0">
                    <a:schemeClr val="bg1"/>
                  </a:outerShdw>
                </a:effectLst>
              </a:rPr>
              <a:t>Investigator-Reported Adverse Effects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53630"/>
              </p:ext>
            </p:extLst>
          </p:nvPr>
        </p:nvGraphicFramePr>
        <p:xfrm>
          <a:off x="169333" y="681570"/>
          <a:ext cx="8763000" cy="430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1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Bempedoic Acid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N=7001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Placebo 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+mn-lt"/>
                          <a:cs typeface="Arial Narrow"/>
                        </a:rPr>
                        <a:t>N=6964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Serious Treatment Emergent Adverse event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25.2%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24.9%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Adverse event leading to drug discontinuation 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C94F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10.8%</a:t>
                      </a:r>
                      <a:endParaRPr lang="en-US" sz="1800">
                        <a:solidFill>
                          <a:srgbClr val="FFC94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10.4%</a:t>
                      </a:r>
                      <a:endParaRPr lang="en-US" sz="1800" dirty="0">
                        <a:solidFill>
                          <a:srgbClr val="FFC94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90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Any muscle disorder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15.0%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15.4%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rgbClr val="FFC94F"/>
                          </a:solidFill>
                        </a:rPr>
                        <a:t>New onset diabetes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FFC94F"/>
                          </a:solidFill>
                        </a:rPr>
                        <a:t>16.1%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FFC94F"/>
                          </a:solidFill>
                        </a:rPr>
                        <a:t>17.1%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Elevated hepatic enzymes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4.5%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3.0%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Prespecified renal events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11.5%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8.6%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Gout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3.1%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2.1%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Cholelithiasis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2.2%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1.2%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23109"/>
                  </a:ext>
                </a:extLst>
              </a:tr>
              <a:tr h="395224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Adjudicated tendon rupture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1.2%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0.9%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6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818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6ACDDD7-18E8-5B63-7846-18E848A24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" t="3581" r="3555" b="24"/>
          <a:stretch/>
        </p:blipFill>
        <p:spPr>
          <a:xfrm>
            <a:off x="721207" y="685800"/>
            <a:ext cx="7920515" cy="429768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B8050-7278-F755-000E-B5145BE4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47"/>
            <a:ext cx="9144000" cy="478172"/>
          </a:xfrm>
        </p:spPr>
        <p:txBody>
          <a:bodyPr/>
          <a:lstStyle/>
          <a:p>
            <a:r>
              <a:rPr lang="en-US" sz="2900" dirty="0">
                <a:effectLst>
                  <a:outerShdw sx="1000" sy="1000" algn="tl">
                    <a:srgbClr val="000000"/>
                  </a:outerShdw>
                </a:effectLst>
              </a:rPr>
              <a:t>Primary MACE-4 End Point in Selected Subgroups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87E12-7CE0-81D9-0254-A93F906F3161}"/>
              </a:ext>
            </a:extLst>
          </p:cNvPr>
          <p:cNvSpPr txBox="1"/>
          <p:nvPr/>
        </p:nvSpPr>
        <p:spPr>
          <a:xfrm>
            <a:off x="3281511" y="4658828"/>
            <a:ext cx="1578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+mj-lt"/>
              </a:rPr>
              <a:t>Favors Treatment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2B523-0269-CBCA-B863-EC93748384F4}"/>
              </a:ext>
            </a:extLst>
          </p:cNvPr>
          <p:cNvSpPr txBox="1"/>
          <p:nvPr/>
        </p:nvSpPr>
        <p:spPr>
          <a:xfrm>
            <a:off x="5124985" y="4658828"/>
            <a:ext cx="14205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+mj-lt"/>
              </a:rPr>
              <a:t>Favors Placebo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A5322-79C9-4B78-CA08-573004134701}"/>
              </a:ext>
            </a:extLst>
          </p:cNvPr>
          <p:cNvSpPr txBox="1"/>
          <p:nvPr/>
        </p:nvSpPr>
        <p:spPr>
          <a:xfrm>
            <a:off x="901931" y="677429"/>
            <a:ext cx="2545237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Endpoints</a:t>
            </a:r>
          </a:p>
          <a:p>
            <a:pPr marL="349250" indent="-349250">
              <a:spcBef>
                <a:spcPts val="400"/>
              </a:spcBef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  Age</a:t>
            </a:r>
            <a:br>
              <a:rPr lang="en-US" sz="13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&lt;65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≥65 to &lt;75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&gt;75</a:t>
            </a:r>
          </a:p>
          <a:p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Sex</a:t>
            </a:r>
          </a:p>
          <a:p>
            <a:pPr marL="349250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Male</a:t>
            </a:r>
          </a:p>
          <a:p>
            <a:pPr marL="349250"/>
            <a:r>
              <a:rPr lang="en-US" sz="1200" b="1" dirty="0">
                <a:solidFill>
                  <a:srgbClr val="FFC94F"/>
                </a:solidFill>
                <a:latin typeface="+mj-lt"/>
                <a:cs typeface="Calibri" panose="020F0502020204030204" pitchFamily="34" charset="0"/>
              </a:rPr>
              <a:t>Female</a:t>
            </a:r>
          </a:p>
          <a:p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CVD Risk Category</a:t>
            </a:r>
          </a:p>
          <a:p>
            <a:pPr marL="349250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Secondary Prevention</a:t>
            </a:r>
          </a:p>
          <a:p>
            <a:pPr marL="349250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Primary Prevention</a:t>
            </a:r>
          </a:p>
          <a:p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Baseline LDL-C</a:t>
            </a:r>
          </a:p>
          <a:p>
            <a:pPr marL="517525" indent="-168275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&lt;130</a:t>
            </a:r>
          </a:p>
          <a:p>
            <a:pPr marL="517525" indent="-168275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≥130 to &lt;160</a:t>
            </a:r>
          </a:p>
          <a:p>
            <a:pPr marL="517525" indent="-168275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≥160</a:t>
            </a:r>
          </a:p>
          <a:p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Baseline glycemic status</a:t>
            </a:r>
          </a:p>
          <a:p>
            <a:pPr marL="401638" indent="-52388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Normoglycemic</a:t>
            </a:r>
          </a:p>
          <a:p>
            <a:pPr marL="401638" indent="-52388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Prediabetes</a:t>
            </a:r>
          </a:p>
          <a:p>
            <a:pPr marL="401638" indent="-52388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Diabetes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E8A2A-8A6A-54AE-8F6A-7DC8C893EF08}"/>
              </a:ext>
            </a:extLst>
          </p:cNvPr>
          <p:cNvSpPr txBox="1"/>
          <p:nvPr/>
        </p:nvSpPr>
        <p:spPr>
          <a:xfrm>
            <a:off x="6797899" y="684368"/>
            <a:ext cx="1728035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Hazard Ratio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300"/>
              </a:spcBef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0.87  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0.83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0.95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0.87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rgbClr val="FFC94F"/>
                </a:solidFill>
                <a:latin typeface="+mj-lt"/>
                <a:cs typeface="Calibri" panose="020F0502020204030204" pitchFamily="34" charset="0"/>
              </a:rPr>
              <a:t>0.86</a:t>
            </a:r>
          </a:p>
          <a:p>
            <a:pPr algn="ctr">
              <a:tabLst>
                <a:tab pos="1766888" algn="l"/>
              </a:tabLst>
            </a:pP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0.91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0.68</a:t>
            </a:r>
          </a:p>
          <a:p>
            <a:pPr algn="ctr">
              <a:tabLst>
                <a:tab pos="1766888" algn="l"/>
              </a:tabLst>
            </a:pP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300"/>
              </a:spcBef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0.88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0.79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0.98</a:t>
            </a:r>
          </a:p>
          <a:p>
            <a:pPr algn="ctr">
              <a:tabLst>
                <a:tab pos="1766888" algn="l"/>
              </a:tabLst>
            </a:pP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0.84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0.94</a:t>
            </a:r>
          </a:p>
          <a:p>
            <a:pPr algn="ctr">
              <a:tabLst>
                <a:tab pos="1766888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0.83</a:t>
            </a:r>
          </a:p>
          <a:p>
            <a:pPr marL="9525"/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115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4-C44A-B175-CD88-8C9136A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21453"/>
          </a:xfrm>
        </p:spPr>
        <p:txBody>
          <a:bodyPr/>
          <a:lstStyle/>
          <a:p>
            <a:r>
              <a:rPr lang="en-US" dirty="0">
                <a:effectLst>
                  <a:outerShdw dist="38100"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7DA1-5B6B-972B-27BE-4BBCCB24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5" y="830236"/>
            <a:ext cx="8825510" cy="404865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400"/>
              </a:spcAft>
            </a:pPr>
            <a:r>
              <a:rPr lang="en-US" sz="2300" dirty="0"/>
              <a:t>The trial enrolled only patients with documented statin intolerance. Effects in other populations were not studied.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400"/>
              </a:spcAft>
            </a:pPr>
            <a:r>
              <a:rPr lang="en-US" sz="2300" dirty="0"/>
              <a:t>Addition of other therapies (including PCSK9 inhibitors) narrowed the LDL-C differences between </a:t>
            </a:r>
            <a:r>
              <a:rPr lang="en-US" sz="2300" dirty="0" err="1"/>
              <a:t>bempedoic</a:t>
            </a:r>
            <a:r>
              <a:rPr lang="en-US" sz="2300" dirty="0"/>
              <a:t> acid</a:t>
            </a:r>
            <a:br>
              <a:rPr lang="en-US" sz="2300" dirty="0"/>
            </a:br>
            <a:r>
              <a:rPr lang="en-US" sz="2300" dirty="0"/>
              <a:t>and placebo over time.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400"/>
              </a:spcAft>
            </a:pPr>
            <a:r>
              <a:rPr lang="en-US" sz="2300" dirty="0"/>
              <a:t>The pandemic created challenges in achieving complete</a:t>
            </a:r>
            <a:br>
              <a:rPr lang="en-US" sz="2300" dirty="0"/>
            </a:br>
            <a:r>
              <a:rPr lang="en-US" sz="2300" dirty="0"/>
              <a:t>follow up, although full outcome data were available in 95.3%</a:t>
            </a:r>
            <a:br>
              <a:rPr lang="en-US" sz="2300" dirty="0"/>
            </a:br>
            <a:r>
              <a:rPr lang="en-US" sz="2300" dirty="0"/>
              <a:t>of patients and vital status determined in 99.4%. </a:t>
            </a:r>
          </a:p>
        </p:txBody>
      </p:sp>
    </p:spTree>
    <p:extLst>
      <p:ext uri="{BB962C8B-B14F-4D97-AF65-F5344CB8AC3E}">
        <p14:creationId xmlns:p14="http://schemas.microsoft.com/office/powerpoint/2010/main" val="20565104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4-C44A-B175-CD88-8C9136A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47"/>
            <a:ext cx="9144000" cy="614905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7DA1-5B6B-972B-27BE-4BBCCB24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3" y="753026"/>
            <a:ext cx="8983014" cy="41393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/>
              <a:t>Bempedoic acid was well-tolerated in a mixed population of primary and secondary prevention patients unable or unwilling to take statins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 err="1"/>
              <a:t>Bempedoic</a:t>
            </a:r>
            <a:r>
              <a:rPr lang="en-US" sz="2200" dirty="0"/>
              <a:t> acid lowered LDL-C by 21.7% and hsCRP by 22.2%</a:t>
            </a:r>
            <a:br>
              <a:rPr lang="en-US" sz="2200" dirty="0"/>
            </a:br>
            <a:r>
              <a:rPr lang="en-US" sz="2200" dirty="0"/>
              <a:t>with small increases in the incidence of gout and cholelithiasis.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>
                <a:solidFill>
                  <a:srgbClr val="FFC94F"/>
                </a:solidFill>
              </a:rPr>
              <a:t>The primary end point, 4-component MACE was reduced 13%,</a:t>
            </a:r>
            <a:br>
              <a:rPr lang="en-US" sz="2200" dirty="0">
                <a:solidFill>
                  <a:srgbClr val="FFC94F"/>
                </a:solidFill>
              </a:rPr>
            </a:br>
            <a:r>
              <a:rPr lang="en-US" sz="2200" dirty="0">
                <a:solidFill>
                  <a:srgbClr val="FFC94F"/>
                </a:solidFill>
              </a:rPr>
              <a:t>3-component MACE 15%, myocardial infarction 23% and coronary revascularization 19%.</a:t>
            </a:r>
          </a:p>
          <a:p>
            <a:pPr>
              <a:spcBef>
                <a:spcPts val="0"/>
              </a:spcBef>
              <a:spcAft>
                <a:spcPts val="2600"/>
              </a:spcAft>
            </a:pPr>
            <a:r>
              <a:rPr lang="en-US" sz="2200" dirty="0"/>
              <a:t>These findings establish </a:t>
            </a:r>
            <a:r>
              <a:rPr lang="en-US" sz="2200" dirty="0" err="1"/>
              <a:t>bempedoic</a:t>
            </a:r>
            <a:r>
              <a:rPr lang="en-US" sz="2200" dirty="0"/>
              <a:t> acid as an effective approach</a:t>
            </a:r>
            <a:br>
              <a:rPr lang="en-US" sz="2200" dirty="0"/>
            </a:br>
            <a:r>
              <a:rPr lang="en-US" sz="2200" dirty="0"/>
              <a:t>to reduce major cardiovascular events in statin intolerant patients.</a:t>
            </a:r>
          </a:p>
        </p:txBody>
      </p:sp>
    </p:spTree>
    <p:extLst>
      <p:ext uri="{BB962C8B-B14F-4D97-AF65-F5344CB8AC3E}">
        <p14:creationId xmlns:p14="http://schemas.microsoft.com/office/powerpoint/2010/main" val="16962718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2AAFD2D-EB20-85B4-C392-94BA85A5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86" y="67962"/>
            <a:ext cx="6850465" cy="5007576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EF0415B-F2B0-92DA-3CD8-9B2E96E7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9" y="1785551"/>
            <a:ext cx="1943925" cy="1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786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4-C44A-B175-CD88-8C9136AE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8510"/>
            <a:ext cx="7772400" cy="571500"/>
          </a:xfrm>
        </p:spPr>
        <p:txBody>
          <a:bodyPr/>
          <a:lstStyle/>
          <a:p>
            <a:r>
              <a:rPr lang="en-US" dirty="0">
                <a:effectLst>
                  <a:outerShdw dist="38100"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7DA1-5B6B-972B-27BE-4BBCCB24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832281"/>
            <a:ext cx="8528413" cy="4138041"/>
          </a:xfrm>
        </p:spPr>
        <p:txBody>
          <a:bodyPr/>
          <a:lstStyle/>
          <a:p>
            <a:pPr marL="11113" indent="34607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500" dirty="0"/>
              <a:t>Management of patients unable or unwilling to take statins represents a challenging and frustrating clinical issue.</a:t>
            </a:r>
          </a:p>
          <a:p>
            <a:pPr marL="11113" indent="34607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500" dirty="0"/>
              <a:t> Regardless whether this problem represents the nocebo effect or actual intolerance, these high-risk patients need effective alternative therapies. </a:t>
            </a:r>
          </a:p>
          <a:p>
            <a:pPr marL="11113" indent="346075">
              <a:lnSpc>
                <a:spcPct val="104000"/>
              </a:lnSpc>
              <a:buNone/>
            </a:pPr>
            <a:r>
              <a:rPr lang="en-US" sz="2500" dirty="0"/>
              <a:t>The CLEAR Outcomes trial provides a sound rationale</a:t>
            </a:r>
            <a:br>
              <a:rPr lang="en-US" sz="2500" dirty="0"/>
            </a:br>
            <a:r>
              <a:rPr lang="en-US" sz="2500" dirty="0"/>
              <a:t>for use of </a:t>
            </a:r>
            <a:r>
              <a:rPr lang="en-US" sz="2500" dirty="0" err="1"/>
              <a:t>bempedoic</a:t>
            </a:r>
            <a:r>
              <a:rPr lang="en-US" sz="2500" dirty="0"/>
              <a:t> acid to reduce major adverse cardiovascular outcomes in patients intolerant to statins. </a:t>
            </a:r>
          </a:p>
        </p:txBody>
      </p:sp>
    </p:spTree>
    <p:extLst>
      <p:ext uri="{BB962C8B-B14F-4D97-AF65-F5344CB8AC3E}">
        <p14:creationId xmlns:p14="http://schemas.microsoft.com/office/powerpoint/2010/main" val="32117159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7491" y="1507093"/>
            <a:ext cx="3534223" cy="3064812"/>
          </a:xfrm>
          <a:prstGeom prst="rect">
            <a:avLst/>
          </a:prstGeom>
          <a:noFill/>
        </p:spPr>
        <p:txBody>
          <a:bodyPr wrap="square" lIns="68451" tIns="34226" rIns="68451" bIns="34226" numCol="1" rtlCol="0">
            <a:spAutoFit/>
          </a:bodyPr>
          <a:lstStyle/>
          <a:p>
            <a:pPr marL="173038" indent="-173038" algn="ctr">
              <a:lnSpc>
                <a:spcPts val="2398"/>
              </a:lnSpc>
              <a:spcAft>
                <a:spcPts val="300"/>
              </a:spcAft>
              <a:tabLst>
                <a:tab pos="3294063" algn="l"/>
              </a:tabLst>
            </a:pPr>
            <a:r>
              <a:rPr lang="en-US" sz="2100" dirty="0">
                <a:solidFill>
                  <a:schemeClr val="bg1"/>
                </a:solidFill>
                <a:latin typeface="+mn-lt"/>
              </a:rPr>
              <a:t>A Michael Lincoff</a:t>
            </a:r>
          </a:p>
          <a:p>
            <a:pPr marL="6350" indent="-6350" algn="ctr">
              <a:spcAft>
                <a:spcPts val="2000"/>
              </a:spcAft>
              <a:tabLst>
                <a:tab pos="3294063" algn="l"/>
              </a:tabLst>
            </a:pPr>
            <a:r>
              <a:rPr lang="en-US" sz="1500" i="1" dirty="0">
                <a:solidFill>
                  <a:schemeClr val="bg1"/>
                </a:solidFill>
                <a:latin typeface="+mn-lt"/>
              </a:rPr>
              <a:t>Co-Principal Investigator</a:t>
            </a:r>
          </a:p>
          <a:p>
            <a:pPr marL="6350" indent="-6350" algn="ctr">
              <a:spcAft>
                <a:spcPts val="7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John J.P.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Kastelein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6350" indent="-6350" algn="ctr">
              <a:spcAft>
                <a:spcPts val="7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Paul D. Thompson</a:t>
            </a:r>
          </a:p>
          <a:p>
            <a:pPr marL="6350" indent="-6350" algn="ctr">
              <a:spcAft>
                <a:spcPts val="7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Leslie Cho </a:t>
            </a:r>
          </a:p>
          <a:p>
            <a:pPr marL="6350" indent="-6350" algn="ctr">
              <a:spcAft>
                <a:spcPts val="7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Harold E. Bays</a:t>
            </a:r>
          </a:p>
          <a:p>
            <a:pPr marL="6350" indent="-6350" algn="ctr">
              <a:spcAft>
                <a:spcPts val="700"/>
              </a:spcAft>
              <a:tabLst>
                <a:tab pos="3294063" algn="l"/>
              </a:tabLs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+mn-lt"/>
              </a:rPr>
              <a:t>Jorge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Plutzky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6350" indent="-6350" algn="ctr">
              <a:spcAft>
                <a:spcPts val="1300"/>
              </a:spcAft>
              <a:tabLst>
                <a:tab pos="3294063" algn="l"/>
              </a:tabLst>
            </a:pP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9165" y="4795406"/>
            <a:ext cx="1607344" cy="342900"/>
          </a:xfrm>
        </p:spPr>
        <p:txBody>
          <a:bodyPr/>
          <a:lstStyle/>
          <a:p>
            <a:pPr>
              <a:defRPr/>
            </a:pPr>
            <a:fld id="{08845139-7C6C-194D-BFB2-92BDB37890F8}" type="slidenum">
              <a:rPr lang="en-US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2</a:t>
            </a:fld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75F39-9A3C-0819-94A7-5ED3B078960F}"/>
              </a:ext>
            </a:extLst>
          </p:cNvPr>
          <p:cNvSpPr txBox="1"/>
          <p:nvPr/>
        </p:nvSpPr>
        <p:spPr>
          <a:xfrm>
            <a:off x="4503165" y="1507093"/>
            <a:ext cx="4457955" cy="261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lnSpc>
                <a:spcPts val="2398"/>
              </a:lnSpc>
              <a:spcAft>
                <a:spcPts val="300"/>
              </a:spcAft>
              <a:tabLst>
                <a:tab pos="3294063" algn="l"/>
              </a:tabLst>
            </a:pPr>
            <a:r>
              <a:rPr lang="en-US" sz="2100" dirty="0">
                <a:solidFill>
                  <a:schemeClr val="bg1"/>
                </a:solidFill>
                <a:latin typeface="+mn-lt"/>
              </a:rPr>
              <a:t>Stephen Nicholls</a:t>
            </a:r>
          </a:p>
          <a:p>
            <a:pPr marL="173038" indent="-173038" algn="ctr">
              <a:spcAft>
                <a:spcPts val="2400"/>
              </a:spcAft>
              <a:tabLst>
                <a:tab pos="3294063" algn="l"/>
              </a:tabLst>
            </a:pPr>
            <a:r>
              <a:rPr lang="en-US" sz="1500" i="1" dirty="0">
                <a:solidFill>
                  <a:schemeClr val="bg1"/>
                </a:solidFill>
                <a:latin typeface="+mn-lt"/>
              </a:rPr>
              <a:t>Co-Principal Investigator</a:t>
            </a:r>
          </a:p>
          <a:p>
            <a:pPr marL="173038" indent="-173038" algn="ctr">
              <a:spcAft>
                <a:spcPts val="1200"/>
              </a:spcAft>
              <a:tabLst>
                <a:tab pos="3294063" algn="l"/>
              </a:tabLst>
            </a:pPr>
            <a:r>
              <a:rPr lang="en-US" sz="1800" dirty="0" err="1">
                <a:solidFill>
                  <a:schemeClr val="bg1"/>
                </a:solidFill>
                <a:latin typeface="+mn-lt"/>
              </a:rPr>
              <a:t>Kausik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K. Ray</a:t>
            </a:r>
          </a:p>
          <a:p>
            <a:pPr marL="173038" indent="-173038" algn="ctr">
              <a:lnSpc>
                <a:spcPts val="2398"/>
              </a:lnSpc>
              <a:spcAft>
                <a:spcPts val="12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Peter Libby</a:t>
            </a:r>
          </a:p>
          <a:p>
            <a:pPr marL="173038" indent="-173038" algn="ctr">
              <a:lnSpc>
                <a:spcPts val="2398"/>
              </a:lnSpc>
              <a:spcAft>
                <a:spcPts val="12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Patrick M. Moriarty</a:t>
            </a:r>
          </a:p>
          <a:p>
            <a:pPr marL="173038" indent="-173038" algn="ctr">
              <a:lnSpc>
                <a:spcPts val="2398"/>
              </a:lnSpc>
              <a:spcAft>
                <a:spcPts val="1200"/>
              </a:spcAft>
              <a:tabLst>
                <a:tab pos="3294063" algn="l"/>
              </a:tabLst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Michael J. Louie (non-voting)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1737C-4A1D-A63E-78C2-E72D89489C53}"/>
              </a:ext>
            </a:extLst>
          </p:cNvPr>
          <p:cNvSpPr txBox="1"/>
          <p:nvPr/>
        </p:nvSpPr>
        <p:spPr>
          <a:xfrm>
            <a:off x="0" y="7139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C94F"/>
                </a:solidFill>
                <a:effectLst/>
                <a:latin typeface="+mn-lt"/>
              </a:rPr>
              <a:t>Executive Committee</a:t>
            </a:r>
            <a:endParaRPr lang="en-US">
              <a:solidFill>
                <a:srgbClr val="FFC94F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2AAA-C0BD-16D8-F9DD-A558F197B697}"/>
              </a:ext>
            </a:extLst>
          </p:cNvPr>
          <p:cNvSpPr txBox="1"/>
          <p:nvPr/>
        </p:nvSpPr>
        <p:spPr>
          <a:xfrm>
            <a:off x="0" y="608622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>
                <a:solidFill>
                  <a:srgbClr val="FFFFFF"/>
                </a:solidFill>
                <a:effectLst>
                  <a:outerShdw sx="1000" sy="1000" algn="tl">
                    <a:srgbClr val="000000"/>
                  </a:outerShdw>
                </a:effectLst>
                <a:latin typeface="+mn-lt"/>
              </a:rPr>
              <a:t>Steven E. Nissen</a:t>
            </a:r>
            <a:br>
              <a:rPr lang="en-US" sz="2400">
                <a:solidFill>
                  <a:srgbClr val="FFFFFF"/>
                </a:solidFill>
                <a:effectLst>
                  <a:outerShdw sx="1000" sy="1000" algn="tl">
                    <a:srgbClr val="000000"/>
                  </a:outerShdw>
                </a:effectLst>
                <a:latin typeface="+mn-lt"/>
              </a:rPr>
            </a:br>
            <a:r>
              <a:rPr lang="en-US" sz="1900">
                <a:solidFill>
                  <a:srgbClr val="FFFFFF"/>
                </a:solidFill>
                <a:effectLst>
                  <a:outerShdw sx="1000" sy="1000" algn="tl">
                    <a:srgbClr val="000000"/>
                  </a:outerShdw>
                </a:effectLst>
                <a:latin typeface="+mn-lt"/>
              </a:rPr>
              <a:t>(Study Chair)</a:t>
            </a:r>
            <a:endParaRPr lang="en-US" sz="190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6DA68-817E-0071-8AD0-239860800A0B}"/>
              </a:ext>
            </a:extLst>
          </p:cNvPr>
          <p:cNvSpPr txBox="1"/>
          <p:nvPr/>
        </p:nvSpPr>
        <p:spPr>
          <a:xfrm>
            <a:off x="112690" y="4481089"/>
            <a:ext cx="8918620" cy="523220"/>
          </a:xfrm>
          <a:prstGeom prst="rect">
            <a:avLst/>
          </a:prstGeom>
          <a:solidFill>
            <a:srgbClr val="000090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19063">
              <a:tabLst>
                <a:tab pos="3081338" algn="l"/>
                <a:tab pos="5938838" algn="l"/>
                <a:tab pos="6111875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Diederick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E. </a:t>
            </a:r>
            <a:r>
              <a:rPr lang="en-US" sz="16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Grobbee</a:t>
            </a:r>
            <a:r>
              <a:rPr lang="en-US" sz="16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    Denise Mason 	</a:t>
            </a:r>
            <a:r>
              <a:rPr lang="en-US" sz="1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Maggie Horner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&amp; LeAnne 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Bloedon</a:t>
            </a:r>
            <a:endParaRPr lang="en-US" sz="1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063">
              <a:tabLst>
                <a:tab pos="3081338" algn="l"/>
                <a:tab pos="6683375" algn="l"/>
              </a:tabLst>
            </a:pPr>
            <a:r>
              <a:rPr lang="en-US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European ARO Partner                         </a:t>
            </a:r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C5Research Lead Project Manager                  	Esperion Lead Managers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4890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701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C78E-318F-991B-3B3F-F64C476B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C91F9-ECD0-73D3-624E-A6AC366B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45139-7C6C-194D-BFB2-92BDB37890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599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D763-3188-01E8-72E4-1535E300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044"/>
            <a:ext cx="9144000" cy="612598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Summary of All LMT Cross-ins During the Trial</a:t>
            </a:r>
            <a:endParaRPr lang="en-US" sz="3000" dirty="0">
              <a:solidFill>
                <a:srgbClr val="00B0F0"/>
              </a:solidFill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2664EE-4464-4B0D-97B2-4F689307A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871749"/>
              </p:ext>
            </p:extLst>
          </p:nvPr>
        </p:nvGraphicFramePr>
        <p:xfrm>
          <a:off x="194239" y="876290"/>
          <a:ext cx="8539590" cy="381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192">
                  <a:extLst>
                    <a:ext uri="{9D8B030D-6E8A-4147-A177-3AD203B41FA5}">
                      <a16:colId xmlns:a16="http://schemas.microsoft.com/office/drawing/2014/main" val="3739938804"/>
                    </a:ext>
                  </a:extLst>
                </a:gridCol>
                <a:gridCol w="2496072">
                  <a:extLst>
                    <a:ext uri="{9D8B030D-6E8A-4147-A177-3AD203B41FA5}">
                      <a16:colId xmlns:a16="http://schemas.microsoft.com/office/drawing/2014/main" val="992193338"/>
                    </a:ext>
                  </a:extLst>
                </a:gridCol>
                <a:gridCol w="2468326">
                  <a:extLst>
                    <a:ext uri="{9D8B030D-6E8A-4147-A177-3AD203B41FA5}">
                      <a16:colId xmlns:a16="http://schemas.microsoft.com/office/drawing/2014/main" val="2056806736"/>
                    </a:ext>
                  </a:extLst>
                </a:gridCol>
              </a:tblGrid>
              <a:tr h="550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LMT Category</a:t>
                      </a:r>
                    </a:p>
                  </a:txBody>
                  <a:tcPr marL="23813" marR="23813" marT="47625" marB="47625" anchor="b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Bempedoic Acid </a:t>
                      </a:r>
                    </a:p>
                    <a:p>
                      <a:pPr algn="ctr" fontAlgn="b"/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(N = 6992)</a:t>
                      </a:r>
                    </a:p>
                  </a:txBody>
                  <a:tcPr marL="23813" marR="23813" marT="47625" marB="47625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Placebo </a:t>
                      </a:r>
                    </a:p>
                    <a:p>
                      <a:pPr algn="ctr" fontAlgn="b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(N = 6978)</a:t>
                      </a:r>
                    </a:p>
                  </a:txBody>
                  <a:tcPr marL="23813" marR="23813" marT="47625" marB="47625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43183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Any LMT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660 ( 9.4%)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1089 (15.6%)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67034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82575" indent="-52388"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Statins*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 (4.0%)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 (6.5%)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37792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PCSK9 inhibitors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194 (2.8%)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306 (4.4%)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81866"/>
                  </a:ext>
                </a:extLst>
              </a:tr>
              <a:tr h="465895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Selective Cholesterol Absorption Inhibitors (Ezetimibe)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 (2.7%)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 (5.5%)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41075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Fibrates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(1.0%)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(1.3%)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20708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Bile Acid Sequestrants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 (0.2%)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( 0.2%)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42457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0" indent="230188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Bempedoic Acid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 (0.2%)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88762"/>
                  </a:ext>
                </a:extLst>
              </a:tr>
              <a:tr h="465895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Fixed Dose Combination: Bempedoic Acid + Ezetimibe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 (0.1%)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3 (&lt;0.1%)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61095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PCSK9-siRNA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4 (0.1%)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    5 (0.1%)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09963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pPr marL="228600" indent="0" algn="l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Niacin derivatives</a:t>
                      </a:r>
                    </a:p>
                  </a:txBody>
                  <a:tcPr marL="23813" marR="23813" marT="33338" marB="33338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4 (0.1%)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 (0.1%)</a:t>
                      </a:r>
                    </a:p>
                  </a:txBody>
                  <a:tcPr marL="4763" marR="4763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50172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74635-974D-703A-0BED-2340715E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401CA-83DC-41B7-9D67-04E0E2279677}"/>
              </a:ext>
            </a:extLst>
          </p:cNvPr>
          <p:cNvSpPr txBox="1"/>
          <p:nvPr/>
        </p:nvSpPr>
        <p:spPr>
          <a:xfrm>
            <a:off x="194239" y="4835692"/>
            <a:ext cx="5576892" cy="2367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50" dirty="0">
                <a:solidFill>
                  <a:schemeClr val="bg1"/>
                </a:solidFill>
              </a:rPr>
              <a:t>* At the end of the study &lt;4% patients receiving a moderate or high intensity statin</a:t>
            </a:r>
          </a:p>
        </p:txBody>
      </p:sp>
    </p:spTree>
    <p:extLst>
      <p:ext uri="{BB962C8B-B14F-4D97-AF65-F5344CB8AC3E}">
        <p14:creationId xmlns:p14="http://schemas.microsoft.com/office/powerpoint/2010/main" val="3732239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BE46-C01D-CFB6-3B37-85DA3C63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40"/>
            <a:ext cx="9144000" cy="594998"/>
          </a:xfrm>
        </p:spPr>
        <p:txBody>
          <a:bodyPr/>
          <a:lstStyle/>
          <a:p>
            <a:r>
              <a:rPr lang="en-US" sz="2900" dirty="0">
                <a:effectLst>
                  <a:outerShdw sx="1000" sy="1000" algn="tl">
                    <a:srgbClr val="000000"/>
                  </a:outerShdw>
                </a:effectLst>
              </a:rPr>
              <a:t>Time to Cross-in to Additional Lipid Modifying Therapy</a:t>
            </a:r>
            <a:endParaRPr lang="en-US" sz="2900" dirty="0">
              <a:effectLst>
                <a:outerShdw sx="1000" sy="1000" algn="tl">
                  <a:srgbClr val="000000"/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2B48345-2979-2392-BDFE-D5CEBF04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2" y="637037"/>
            <a:ext cx="7898296" cy="4308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A77B7-BA78-0598-287B-D4BAA7FDFE27}"/>
              </a:ext>
            </a:extLst>
          </p:cNvPr>
          <p:cNvSpPr txBox="1"/>
          <p:nvPr/>
        </p:nvSpPr>
        <p:spPr>
          <a:xfrm>
            <a:off x="928446" y="4213956"/>
            <a:ext cx="4251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3B9AC-3FD1-C1D3-CB1F-CB38DC725BEA}"/>
              </a:ext>
            </a:extLst>
          </p:cNvPr>
          <p:cNvSpPr txBox="1"/>
          <p:nvPr/>
        </p:nvSpPr>
        <p:spPr>
          <a:xfrm>
            <a:off x="877702" y="2559590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B45DE-4A8B-C971-AEAF-54D9BF48EE08}"/>
              </a:ext>
            </a:extLst>
          </p:cNvPr>
          <p:cNvSpPr txBox="1"/>
          <p:nvPr/>
        </p:nvSpPr>
        <p:spPr>
          <a:xfrm>
            <a:off x="919933" y="905224"/>
            <a:ext cx="5180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E4962-EC0E-4AB2-F430-2874BCA332D5}"/>
              </a:ext>
            </a:extLst>
          </p:cNvPr>
          <p:cNvSpPr txBox="1"/>
          <p:nvPr/>
        </p:nvSpPr>
        <p:spPr>
          <a:xfrm rot="16200000">
            <a:off x="-1254230" y="2398007"/>
            <a:ext cx="37053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Probability of Starting Additional Therapy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C2B86-2BE1-1AF8-2264-E804999B924B}"/>
              </a:ext>
            </a:extLst>
          </p:cNvPr>
          <p:cNvSpPr txBox="1"/>
          <p:nvPr/>
        </p:nvSpPr>
        <p:spPr>
          <a:xfrm>
            <a:off x="4172850" y="1590261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8C9FF"/>
                </a:solidFill>
              </a:rPr>
              <a:t>Placebo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01D6B-C7D4-296D-2F37-B6EEE8D450D9}"/>
              </a:ext>
            </a:extLst>
          </p:cNvPr>
          <p:cNvSpPr txBox="1"/>
          <p:nvPr/>
        </p:nvSpPr>
        <p:spPr>
          <a:xfrm>
            <a:off x="5413511" y="3061252"/>
            <a:ext cx="202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94F"/>
                </a:solidFill>
              </a:rPr>
              <a:t>Bempedoic</a:t>
            </a:r>
            <a:r>
              <a:rPr lang="en-US" sz="2000" dirty="0">
                <a:solidFill>
                  <a:srgbClr val="FFC94F"/>
                </a:solidFill>
              </a:rPr>
              <a:t>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335F9-D2F6-B72B-B953-701861CEFB79}"/>
              </a:ext>
            </a:extLst>
          </p:cNvPr>
          <p:cNvSpPr txBox="1"/>
          <p:nvPr/>
        </p:nvSpPr>
        <p:spPr>
          <a:xfrm>
            <a:off x="1599383" y="4533973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6BE35-1CB2-4601-1D4A-7DFE408F0EB2}"/>
              </a:ext>
            </a:extLst>
          </p:cNvPr>
          <p:cNvSpPr txBox="1"/>
          <p:nvPr/>
        </p:nvSpPr>
        <p:spPr>
          <a:xfrm>
            <a:off x="2831625" y="4533973"/>
            <a:ext cx="3706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CEB2F-0CFA-301B-D234-40F0EF7C0D4B}"/>
              </a:ext>
            </a:extLst>
          </p:cNvPr>
          <p:cNvSpPr txBox="1"/>
          <p:nvPr/>
        </p:nvSpPr>
        <p:spPr>
          <a:xfrm>
            <a:off x="4156842" y="4533973"/>
            <a:ext cx="3706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DC091-8BCB-B856-1719-3A5D3D1489E8}"/>
              </a:ext>
            </a:extLst>
          </p:cNvPr>
          <p:cNvSpPr txBox="1"/>
          <p:nvPr/>
        </p:nvSpPr>
        <p:spPr>
          <a:xfrm>
            <a:off x="5455555" y="4533973"/>
            <a:ext cx="3706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753E63-6993-7875-F288-2A75B773E695}"/>
              </a:ext>
            </a:extLst>
          </p:cNvPr>
          <p:cNvSpPr txBox="1"/>
          <p:nvPr/>
        </p:nvSpPr>
        <p:spPr>
          <a:xfrm>
            <a:off x="6767520" y="4533973"/>
            <a:ext cx="3706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C1BF9-F610-D338-17B8-2BCEFC5B8FAA}"/>
              </a:ext>
            </a:extLst>
          </p:cNvPr>
          <p:cNvSpPr txBox="1"/>
          <p:nvPr/>
        </p:nvSpPr>
        <p:spPr>
          <a:xfrm>
            <a:off x="8052981" y="4533973"/>
            <a:ext cx="3706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E4DA1-168D-4067-F563-1FCDE107B4B2}"/>
              </a:ext>
            </a:extLst>
          </p:cNvPr>
          <p:cNvSpPr txBox="1"/>
          <p:nvPr/>
        </p:nvSpPr>
        <p:spPr>
          <a:xfrm>
            <a:off x="3410038" y="4735522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Months Since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6142216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A22B-1793-4DA9-9F4D-FDAFDEF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52075"/>
          </a:xfrm>
        </p:spPr>
        <p:txBody>
          <a:bodyPr/>
          <a:lstStyle/>
          <a:p>
            <a:r>
              <a:rPr lang="en-US" sz="2800" dirty="0">
                <a:effectLst>
                  <a:outerShdw dist="5702" sx="1000" sy="1000" algn="tl">
                    <a:srgbClr val="000000"/>
                  </a:outerShdw>
                </a:effectLst>
              </a:rPr>
              <a:t>CTTC End Point Calculation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FA68E3-5CB4-B8BA-4415-5760C3DC1366}"/>
              </a:ext>
            </a:extLst>
          </p:cNvPr>
          <p:cNvGraphicFramePr>
            <a:graphicFrameLocks noGrp="1"/>
          </p:cNvGraphicFramePr>
          <p:nvPr/>
        </p:nvGraphicFramePr>
        <p:xfrm>
          <a:off x="220887" y="655074"/>
          <a:ext cx="8672946" cy="78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245">
                  <a:extLst>
                    <a:ext uri="{9D8B030D-6E8A-4147-A177-3AD203B41FA5}">
                      <a16:colId xmlns:a16="http://schemas.microsoft.com/office/drawing/2014/main" val="1402306499"/>
                    </a:ext>
                  </a:extLst>
                </a:gridCol>
                <a:gridCol w="2477276">
                  <a:extLst>
                    <a:ext uri="{9D8B030D-6E8A-4147-A177-3AD203B41FA5}">
                      <a16:colId xmlns:a16="http://schemas.microsoft.com/office/drawing/2014/main" val="101531077"/>
                    </a:ext>
                  </a:extLst>
                </a:gridCol>
                <a:gridCol w="1693506">
                  <a:extLst>
                    <a:ext uri="{9D8B030D-6E8A-4147-A177-3AD203B41FA5}">
                      <a16:colId xmlns:a16="http://schemas.microsoft.com/office/drawing/2014/main" val="2121537794"/>
                    </a:ext>
                  </a:extLst>
                </a:gridCol>
                <a:gridCol w="1277919">
                  <a:extLst>
                    <a:ext uri="{9D8B030D-6E8A-4147-A177-3AD203B41FA5}">
                      <a16:colId xmlns:a16="http://schemas.microsoft.com/office/drawing/2014/main" val="2201796100"/>
                    </a:ext>
                  </a:extLst>
                </a:gridCol>
              </a:tblGrid>
              <a:tr h="39377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>
                          <a:solidFill>
                            <a:schemeClr val="bg1"/>
                          </a:solidFill>
                        </a:rPr>
                        <a:t>Bempedoic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 Acid (N=6992), n (%)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Placebo </a:t>
                      </a:r>
                      <a:r>
                        <a:rPr lang="en-US" sz="1500" b="0" i="0" u="none" strike="noStrike" noProof="0">
                          <a:solidFill>
                            <a:schemeClr val="bg1"/>
                          </a:solidFill>
                          <a:latin typeface="Century Gothic"/>
                        </a:rPr>
                        <a:t>(N=6978), n (%)</a:t>
                      </a:r>
                      <a:endParaRPr lang="en-US" sz="1500" b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41345"/>
                  </a:ext>
                </a:extLst>
              </a:tr>
              <a:tr h="38806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703 (10.1)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816 (11.7)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C94F"/>
                          </a:solidFill>
                        </a:rPr>
                        <a:t>0.85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(0.77,0.94)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0.001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4583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D99878-C889-36BD-4DA3-EF7F571C357C}"/>
              </a:ext>
            </a:extLst>
          </p:cNvPr>
          <p:cNvGraphicFramePr>
            <a:graphicFrameLocks noGrp="1"/>
          </p:cNvGraphicFramePr>
          <p:nvPr/>
        </p:nvGraphicFramePr>
        <p:xfrm>
          <a:off x="220887" y="1657351"/>
          <a:ext cx="8702223" cy="282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696">
                  <a:extLst>
                    <a:ext uri="{9D8B030D-6E8A-4147-A177-3AD203B41FA5}">
                      <a16:colId xmlns:a16="http://schemas.microsoft.com/office/drawing/2014/main" val="2558630326"/>
                    </a:ext>
                  </a:extLst>
                </a:gridCol>
                <a:gridCol w="2614372">
                  <a:extLst>
                    <a:ext uri="{9D8B030D-6E8A-4147-A177-3AD203B41FA5}">
                      <a16:colId xmlns:a16="http://schemas.microsoft.com/office/drawing/2014/main" val="3053459742"/>
                    </a:ext>
                  </a:extLst>
                </a:gridCol>
                <a:gridCol w="2206155">
                  <a:extLst>
                    <a:ext uri="{9D8B030D-6E8A-4147-A177-3AD203B41FA5}">
                      <a16:colId xmlns:a16="http://schemas.microsoft.com/office/drawing/2014/main" val="121655167"/>
                    </a:ext>
                  </a:extLst>
                </a:gridCol>
              </a:tblGrid>
              <a:tr h="51637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Bempedoic</a:t>
                      </a:r>
                      <a:r>
                        <a:rPr lang="en-US" sz="15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Acid (N=6992)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Placebo (N=6978)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858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Baseline, n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6992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+mj-lt"/>
                        </a:rPr>
                        <a:t>6978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00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    Mean (SD)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139.0 (34.9)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139.0 (35.2)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761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Month 12, n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5977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5824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374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j-lt"/>
                        </a:rPr>
                        <a:t>    Mean (SD)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107.2 (37.8)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133.2 (41.4)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538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    Change from baseline, LS Mean (SE)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-28.5 (0.42)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-2.47 (0.43)</a:t>
                      </a:r>
                    </a:p>
                  </a:txBody>
                  <a:tcPr marL="68580" marR="68580" marT="34290" marB="3429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42975"/>
                  </a:ext>
                </a:extLst>
              </a:tr>
              <a:tr h="4812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+mj-lt"/>
                        </a:rPr>
                        <a:t>    Difference of LS Means (SE)</a:t>
                      </a:r>
                    </a:p>
                  </a:txBody>
                  <a:tcPr marL="68580" marR="68580" marT="34290" marB="34290" anchor="ctr">
                    <a:solidFill>
                      <a:srgbClr val="000078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+mj-lt"/>
                        </a:rPr>
                        <a:t>-26.1 (0.59) mg/dl </a:t>
                      </a:r>
                      <a:r>
                        <a:rPr lang="en-US" sz="1600" dirty="0">
                          <a:solidFill>
                            <a:srgbClr val="FFC94F"/>
                          </a:solidFill>
                          <a:latin typeface="+mj-lt"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FFC94F"/>
                          </a:solidFill>
                          <a:latin typeface="+mj-lt"/>
                        </a:rPr>
                        <a:t>0.67 mmol/L)</a:t>
                      </a:r>
                    </a:p>
                  </a:txBody>
                  <a:tcPr marL="68580" marR="68580" marT="34290" marB="34290" anchor="ctr">
                    <a:solidFill>
                      <a:srgbClr val="0000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859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B16359-876E-A522-B73E-D83FA6381F4C}"/>
              </a:ext>
            </a:extLst>
          </p:cNvPr>
          <p:cNvSpPr txBox="1"/>
          <p:nvPr/>
        </p:nvSpPr>
        <p:spPr>
          <a:xfrm>
            <a:off x="120770" y="4624442"/>
            <a:ext cx="8902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CTTC calculation = Expected HR for 0.67 mmol/L LDL-C reduction = </a:t>
            </a:r>
            <a:r>
              <a:rPr lang="en-US" sz="1800" b="1" dirty="0">
                <a:solidFill>
                  <a:srgbClr val="FFC94F"/>
                </a:solidFill>
                <a:latin typeface="+mj-lt"/>
              </a:rPr>
              <a:t>0.846</a:t>
            </a:r>
          </a:p>
        </p:txBody>
      </p:sp>
    </p:spTree>
    <p:extLst>
      <p:ext uri="{BB962C8B-B14F-4D97-AF65-F5344CB8AC3E}">
        <p14:creationId xmlns:p14="http://schemas.microsoft.com/office/powerpoint/2010/main" val="29877928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C0C5-ACDB-12C3-E4AC-630EE64E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Outcomes: Non-Statin LDL-C Lowering Therapies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ECB8D0-9CBE-902B-5C56-B899C05BB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12386"/>
              </p:ext>
            </p:extLst>
          </p:nvPr>
        </p:nvGraphicFramePr>
        <p:xfrm>
          <a:off x="334848" y="857251"/>
          <a:ext cx="8474301" cy="379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395">
                  <a:extLst>
                    <a:ext uri="{9D8B030D-6E8A-4147-A177-3AD203B41FA5}">
                      <a16:colId xmlns:a16="http://schemas.microsoft.com/office/drawing/2014/main" val="3502327169"/>
                    </a:ext>
                  </a:extLst>
                </a:gridCol>
                <a:gridCol w="2808157">
                  <a:extLst>
                    <a:ext uri="{9D8B030D-6E8A-4147-A177-3AD203B41FA5}">
                      <a16:colId xmlns:a16="http://schemas.microsoft.com/office/drawing/2014/main" val="1195022764"/>
                    </a:ext>
                  </a:extLst>
                </a:gridCol>
                <a:gridCol w="2560749">
                  <a:extLst>
                    <a:ext uri="{9D8B030D-6E8A-4147-A177-3AD203B41FA5}">
                      <a16:colId xmlns:a16="http://schemas.microsoft.com/office/drawing/2014/main" val="3232562214"/>
                    </a:ext>
                  </a:extLst>
                </a:gridCol>
              </a:tblGrid>
              <a:tr h="876123">
                <a:tc>
                  <a:txBody>
                    <a:bodyPr/>
                    <a:lstStyle/>
                    <a:p>
                      <a:endParaRPr lang="en-US" sz="23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bg1"/>
                          </a:solidFill>
                        </a:rPr>
                        <a:t>3-Component</a:t>
                      </a:r>
                      <a:br>
                        <a:rPr lang="en-US" sz="23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300" b="0" dirty="0">
                          <a:solidFill>
                            <a:schemeClr val="bg1"/>
                          </a:solidFill>
                        </a:rPr>
                        <a:t>MACE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chemeClr val="bg1"/>
                          </a:solidFill>
                        </a:rPr>
                        <a:t>Nonfatal MI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99674"/>
                  </a:ext>
                </a:extLst>
              </a:tr>
              <a:tr h="728707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Ezetimibe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0.90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0.87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97773"/>
                  </a:ext>
                </a:extLst>
              </a:tr>
              <a:tr h="728707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Evolocumab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0.80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0.73</a:t>
                      </a:r>
                      <a:r>
                        <a:rPr lang="en-US" sz="2300" baseline="30000" dirty="0">
                          <a:solidFill>
                            <a:schemeClr val="bg1"/>
                          </a:solidFill>
                        </a:rPr>
                        <a:t>†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08732"/>
                  </a:ext>
                </a:extLst>
              </a:tr>
              <a:tr h="728707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Alirocumab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0.86*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0.86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27439"/>
                  </a:ext>
                </a:extLst>
              </a:tr>
              <a:tr h="728707">
                <a:tc>
                  <a:txBody>
                    <a:bodyPr/>
                    <a:lstStyle/>
                    <a:p>
                      <a:r>
                        <a:rPr lang="en-US" sz="2300" dirty="0" err="1">
                          <a:solidFill>
                            <a:srgbClr val="FFC94F"/>
                          </a:solidFill>
                        </a:rPr>
                        <a:t>Bempedoic</a:t>
                      </a:r>
                      <a:r>
                        <a:rPr lang="en-US" sz="2300" dirty="0">
                          <a:solidFill>
                            <a:srgbClr val="FFC94F"/>
                          </a:solidFill>
                        </a:rPr>
                        <a:t> Acid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C94F"/>
                          </a:solidFill>
                        </a:rPr>
                        <a:t>0.85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rgbClr val="FFC94F"/>
                          </a:solidFill>
                        </a:rPr>
                        <a:t>0.73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963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A00AAC-E60B-208E-D440-0E7FB6D0B5EE}"/>
              </a:ext>
            </a:extLst>
          </p:cNvPr>
          <p:cNvSpPr txBox="1"/>
          <p:nvPr/>
        </p:nvSpPr>
        <p:spPr>
          <a:xfrm>
            <a:off x="205097" y="4744388"/>
            <a:ext cx="4830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*Trial used all-cause mortality rather than CV death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8405A-E7C6-1A26-0222-46C4ADDCA13E}"/>
              </a:ext>
            </a:extLst>
          </p:cNvPr>
          <p:cNvSpPr txBox="1"/>
          <p:nvPr/>
        </p:nvSpPr>
        <p:spPr>
          <a:xfrm>
            <a:off x="5638800" y="4744388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solidFill>
                  <a:schemeClr val="bg1"/>
                </a:solidFill>
              </a:rPr>
              <a:t>†</a:t>
            </a:r>
            <a:r>
              <a:rPr lang="en-US" sz="1600" dirty="0">
                <a:solidFill>
                  <a:schemeClr val="bg1"/>
                </a:solidFill>
              </a:rPr>
              <a:t>Fatal and nonfatal MI</a:t>
            </a:r>
          </a:p>
        </p:txBody>
      </p:sp>
    </p:spTree>
    <p:extLst>
      <p:ext uri="{BB962C8B-B14F-4D97-AF65-F5344CB8AC3E}">
        <p14:creationId xmlns:p14="http://schemas.microsoft.com/office/powerpoint/2010/main" val="36704027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DB22-26C5-A9EC-EF4F-71C35312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E8A5-3DE7-15A5-490D-008A8D0A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44" y="857250"/>
            <a:ext cx="8897112" cy="4016276"/>
          </a:xfrm>
        </p:spPr>
        <p:txBody>
          <a:bodyPr/>
          <a:lstStyle/>
          <a:p>
            <a:pPr>
              <a:spcAft>
                <a:spcPts val="2700"/>
              </a:spcAft>
            </a:pP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Statin intolerance is a vexing problem that prevents many patients</a:t>
            </a:r>
            <a:b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</a:b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from achieving LDL-C levels associated with cardiovascular benefits.  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Bempedoic acid, an ATP citrate lyase inhibitor, inhibits hepatic cholesterol synthesis upstream of HMG-Co-A reductase, the enzyme inhibited by statins. 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Bempedoic acid is a pro-drug activated in the liver, but not peripheral tissues, resulting in a low incidence of muscle-related adverse events.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Although approved for lowering LDL-C, the effects of </a:t>
            </a:r>
            <a:r>
              <a:rPr lang="en-US" sz="2100" dirty="0" err="1">
                <a:effectLst>
                  <a:outerShdw sx="1000" sy="1000" algn="ctr" rotWithShape="0">
                    <a:srgbClr val="000000"/>
                  </a:outerShdw>
                </a:effectLst>
              </a:rPr>
              <a:t>bempedoic</a:t>
            </a: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 acid</a:t>
            </a:r>
            <a:b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</a:br>
            <a:r>
              <a:rPr lang="en-US" sz="2100" dirty="0">
                <a:effectLst>
                  <a:outerShdw sx="1000" sy="1000" algn="ctr" rotWithShape="0">
                    <a:srgbClr val="000000"/>
                  </a:outerShdw>
                </a:effectLst>
              </a:rPr>
              <a:t>on cardiovascular outcomes has not been assessed .</a:t>
            </a:r>
          </a:p>
        </p:txBody>
      </p:sp>
    </p:spTree>
    <p:extLst>
      <p:ext uri="{BB962C8B-B14F-4D97-AF65-F5344CB8AC3E}">
        <p14:creationId xmlns:p14="http://schemas.microsoft.com/office/powerpoint/2010/main" val="12300752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9BE19D8F-8509-4ED0-89A6-24A7CF4F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27" y="242860"/>
            <a:ext cx="8690746" cy="5202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CLEAR Outcomes Trial Design</a:t>
            </a:r>
            <a:endParaRPr lang="en-US" dirty="0">
              <a:solidFill>
                <a:schemeClr val="bg1"/>
              </a:solidFill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3631462" y="3170690"/>
            <a:ext cx="2935462" cy="459357"/>
          </a:xfrm>
          <a:prstGeom prst="homePlate">
            <a:avLst/>
          </a:prstGeom>
          <a:solidFill>
            <a:srgbClr val="00009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102870" rIns="102870" bIns="12344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Bempedoic</a:t>
            </a:r>
            <a:r>
              <a:rPr lang="en-US" sz="1500" dirty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 Acid 180 mg/day</a:t>
            </a:r>
          </a:p>
        </p:txBody>
      </p:sp>
      <p:sp>
        <p:nvSpPr>
          <p:cNvPr id="67" name="Pentagon 66"/>
          <p:cNvSpPr/>
          <p:nvPr/>
        </p:nvSpPr>
        <p:spPr>
          <a:xfrm>
            <a:off x="3631042" y="4171498"/>
            <a:ext cx="2883322" cy="474745"/>
          </a:xfrm>
          <a:prstGeom prst="homePlate">
            <a:avLst/>
          </a:prstGeom>
          <a:solidFill>
            <a:srgbClr val="00009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102870" rIns="102870" bIns="12344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Matching Placebo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72064" y="3012944"/>
            <a:ext cx="249850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lvl="1" indent="-117475" defTabSz="685800" fontAlgn="auto">
              <a:spcBef>
                <a:spcPts val="0"/>
              </a:spcBef>
              <a:spcAft>
                <a:spcPts val="1400"/>
              </a:spcAft>
              <a:buSzPct val="115000"/>
              <a:buFont typeface="Arial" panose="020B0604020202020204" pitchFamily="34" charset="0"/>
              <a:buChar char="•"/>
              <a:tabLst>
                <a:tab pos="68262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≥1,620 primary</a:t>
            </a:r>
            <a:b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4-component MACE</a:t>
            </a:r>
            <a:endParaRPr lang="en-US" sz="1800" baseline="30000" dirty="0">
              <a:solidFill>
                <a:schemeClr val="bg1"/>
              </a:solidFill>
              <a:latin typeface="Arial" panose="020B0604020202020204"/>
              <a:ea typeface="+mn-ea"/>
              <a:cs typeface="+mn-cs"/>
            </a:endParaRPr>
          </a:p>
          <a:p>
            <a:pPr marL="117475" lvl="1" indent="-117475" defTabSz="685800" fontAlgn="auto">
              <a:spcBef>
                <a:spcPts val="0"/>
              </a:spcBef>
              <a:spcAft>
                <a:spcPts val="1400"/>
              </a:spcAft>
              <a:buSzPct val="115000"/>
              <a:buFont typeface="Arial" panose="020B0604020202020204" pitchFamily="34" charset="0"/>
              <a:buChar char="•"/>
              <a:tabLst>
                <a:tab pos="68262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≥810 key secondary</a:t>
            </a:r>
            <a:b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3-component MACE</a:t>
            </a:r>
          </a:p>
          <a:p>
            <a:pPr marL="117475" lvl="1" indent="-117475" defTabSz="685800" fontAlgn="auto">
              <a:spcBef>
                <a:spcPts val="0"/>
              </a:spcBef>
              <a:spcAft>
                <a:spcPts val="1400"/>
              </a:spcAft>
              <a:buSzPct val="115000"/>
              <a:buFont typeface="Arial" panose="020B0604020202020204" pitchFamily="34" charset="0"/>
              <a:buChar char="•"/>
              <a:tabLst>
                <a:tab pos="682625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/>
                <a:ea typeface="+mn-ea"/>
                <a:cs typeface="+mn-cs"/>
              </a:rPr>
              <a:t>≥24 months follow up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6627" y="3367082"/>
            <a:ext cx="2595878" cy="1013354"/>
          </a:xfrm>
          <a:prstGeom prst="rect">
            <a:avLst/>
          </a:prstGeom>
          <a:solidFill>
            <a:srgbClr val="000090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102870" rIns="102870" bIns="12344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defRPr/>
            </a:pPr>
            <a:r>
              <a:rPr lang="en-US" sz="1700" dirty="0">
                <a:solidFill>
                  <a:srgbClr val="FFC94F"/>
                </a:solidFill>
                <a:latin typeface="Arial" panose="020B0604020202020204"/>
              </a:rPr>
              <a:t>Primary or secondary </a:t>
            </a:r>
            <a:r>
              <a:rPr lang="en-US" sz="1700" dirty="0">
                <a:solidFill>
                  <a:srgbClr val="FFFFFF"/>
                </a:solidFill>
                <a:latin typeface="Arial" panose="020B0604020202020204"/>
              </a:rPr>
              <a:t>prevention patients</a:t>
            </a:r>
            <a:br>
              <a:rPr lang="en-US" sz="1700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1700" dirty="0">
                <a:solidFill>
                  <a:srgbClr val="FFFFFF"/>
                </a:solidFill>
                <a:latin typeface="Arial" panose="020B0604020202020204"/>
              </a:rPr>
              <a:t>with LDL-C ≥ 100 mg/dL </a:t>
            </a:r>
            <a:endParaRPr lang="en-US" sz="1600" baseline="300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EF271790-D3FF-4817-8BB1-469959B03FBF}"/>
              </a:ext>
            </a:extLst>
          </p:cNvPr>
          <p:cNvSpPr txBox="1">
            <a:spLocks/>
          </p:cNvSpPr>
          <p:nvPr/>
        </p:nvSpPr>
        <p:spPr>
          <a:xfrm>
            <a:off x="482749" y="3784217"/>
            <a:ext cx="226314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069CD98D-AB71-42BA-A8EB-40CE99FCCE00}" type="slidenum">
              <a:rPr lang="en-US" sz="600">
                <a:solidFill>
                  <a:srgbClr val="343F49"/>
                </a:solidFill>
                <a:latin typeface="Arial" panose="020B0604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600">
              <a:solidFill>
                <a:srgbClr val="343F49"/>
              </a:solidFill>
              <a:latin typeface="Arial" panose="020B060402020202020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14C7D5F-F24C-1EAF-78A5-091D05033F7A}"/>
              </a:ext>
            </a:extLst>
          </p:cNvPr>
          <p:cNvSpPr/>
          <p:nvPr/>
        </p:nvSpPr>
        <p:spPr bwMode="auto">
          <a:xfrm>
            <a:off x="2949091" y="3692393"/>
            <a:ext cx="636202" cy="362732"/>
          </a:xfrm>
          <a:prstGeom prst="rightArrow">
            <a:avLst/>
          </a:prstGeom>
          <a:solidFill>
            <a:srgbClr val="FFC94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7AF8A-1D0D-82CD-8776-D4A71D2D787F}"/>
              </a:ext>
            </a:extLst>
          </p:cNvPr>
          <p:cNvSpPr txBox="1"/>
          <p:nvPr/>
        </p:nvSpPr>
        <p:spPr>
          <a:xfrm>
            <a:off x="145894" y="871049"/>
            <a:ext cx="8852212" cy="1874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25425">
              <a:spcBef>
                <a:spcPts val="0"/>
              </a:spcBef>
              <a:spcAft>
                <a:spcPts val="1900"/>
              </a:spcAft>
              <a:buClr>
                <a:srgbClr val="FFC94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Statin intolerance: An adverse effect that started or increased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dirty="0">
                <a:solidFill>
                  <a:schemeClr val="bg1"/>
                </a:solidFill>
                <a:effectLst/>
              </a:rPr>
              <a:t>during statin therapy and resolved or improved after therapy discontinued. </a:t>
            </a:r>
          </a:p>
          <a:p>
            <a:pPr marL="288925" indent="-225425">
              <a:spcBef>
                <a:spcPts val="0"/>
              </a:spcBef>
              <a:spcAft>
                <a:spcPts val="1900"/>
              </a:spcAft>
              <a:buClr>
                <a:srgbClr val="FFC94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dist="273762" sx="1000" sy="1000" algn="tl">
                    <a:srgbClr val="000000"/>
                  </a:outerShdw>
                </a:effectLst>
              </a:rPr>
              <a:t>Intolerance to 2 or more statins or 1 statin if unwilling to attempt</a:t>
            </a:r>
            <a:br>
              <a:rPr lang="en-US" sz="2000" dirty="0">
                <a:solidFill>
                  <a:schemeClr val="bg1"/>
                </a:solidFill>
                <a:effectLst>
                  <a:outerShdw dist="273762" sx="1000" sy="1000" algn="tl">
                    <a:srgbClr val="000000"/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dist="273762" sx="1000" sy="1000" algn="tl">
                    <a:srgbClr val="000000"/>
                  </a:outerShdw>
                </a:effectLst>
              </a:rPr>
              <a:t>a second statin or advised by physician to not attempt second statin.</a:t>
            </a:r>
            <a:br>
              <a:rPr lang="en-US" sz="2000" dirty="0">
                <a:solidFill>
                  <a:schemeClr val="bg1"/>
                </a:solidFill>
                <a:effectLst>
                  <a:outerShdw dist="273762" sx="1000" sy="1000" algn="tl">
                    <a:srgbClr val="000000"/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dist="273762" sx="1000" sy="1000" algn="tl">
                    <a:srgbClr val="000000"/>
                  </a:outerShdw>
                </a:effectLst>
              </a:rPr>
              <a:t>Very low dose statin therapy permitted (&lt; lowest approved dose).</a:t>
            </a:r>
          </a:p>
        </p:txBody>
      </p:sp>
    </p:spTree>
    <p:extLst>
      <p:ext uri="{BB962C8B-B14F-4D97-AF65-F5344CB8AC3E}">
        <p14:creationId xmlns:p14="http://schemas.microsoft.com/office/powerpoint/2010/main" val="248331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31A3-CE64-A627-3C80-CF4B49A0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801"/>
            <a:ext cx="7772400" cy="731650"/>
          </a:xfrm>
          <a:effectLst>
            <a:outerShdw sx="1000" sy="1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000">
                <a:effectLst>
                  <a:outerShdw sx="1000" sy="1000" algn="tl">
                    <a:schemeClr val="bg1"/>
                  </a:outerShdw>
                </a:effectLst>
              </a:rPr>
              <a:t>Statin Intolerance Confirmation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1896-D4F4-6BF1-6D90-0F7FA852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76" y="916773"/>
            <a:ext cx="8725981" cy="3980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Patient must confirm and sign:</a:t>
            </a:r>
          </a:p>
          <a:p>
            <a:pPr lvl="1">
              <a:spcBef>
                <a:spcPts val="0"/>
              </a:spcBef>
              <a:spcAft>
                <a:spcPts val="3200"/>
              </a:spcAft>
            </a:pPr>
            <a:r>
              <a:rPr lang="en-US" sz="2000" dirty="0">
                <a:solidFill>
                  <a:srgbClr val="FFC94F"/>
                </a:solidFill>
              </a:rPr>
              <a:t>“…I can’t tolerate these medications (called statins) even though</a:t>
            </a:r>
            <a:br>
              <a:rPr lang="en-US" sz="2000" dirty="0">
                <a:solidFill>
                  <a:srgbClr val="FFC94F"/>
                </a:solidFill>
              </a:rPr>
            </a:br>
            <a:r>
              <a:rPr lang="en-US" sz="2000" dirty="0">
                <a:solidFill>
                  <a:srgbClr val="FFC94F"/>
                </a:solidFill>
              </a:rPr>
              <a:t>I know they would reduce my risk of a heart attack or stroke or death. </a:t>
            </a:r>
            <a:r>
              <a:rPr lang="en-US" sz="2000" dirty="0"/>
              <a:t>My doctor has explained and I am aware that many patients who are unable to tolerate a single statin medication may also be able to tolerate a different statin or dose.”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Signed provider statement:</a:t>
            </a:r>
          </a:p>
          <a:p>
            <a:pPr lvl="1"/>
            <a:r>
              <a:rPr lang="en-US" sz="2000" dirty="0">
                <a:solidFill>
                  <a:srgbClr val="FFC94F"/>
                </a:solidFill>
              </a:rPr>
              <a:t>“…in my opinion, this patient is unable to tolerate statin therapy </a:t>
            </a:r>
            <a:r>
              <a:rPr lang="en-US" sz="2000" dirty="0"/>
              <a:t>(except possibly at very low average daily doses)….based on my review of the medical and medication histories and discussion with the patient."</a:t>
            </a:r>
          </a:p>
        </p:txBody>
      </p:sp>
    </p:spTree>
    <p:extLst>
      <p:ext uri="{BB962C8B-B14F-4D97-AF65-F5344CB8AC3E}">
        <p14:creationId xmlns:p14="http://schemas.microsoft.com/office/powerpoint/2010/main" val="33403079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90"/>
            <a:ext cx="9144000" cy="415925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ctr" rotWithShape="0">
                    <a:srgbClr val="000000"/>
                  </a:outerShdw>
                </a:effectLst>
              </a:rPr>
              <a:t>Primary and Key Secondary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11" y="686869"/>
            <a:ext cx="8733589" cy="42317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Primary endpoint 4-component MACE: nonfatal MI, nonfatal stroke, coronary revascularization or cardiovascular death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effectLst/>
              </a:rPr>
              <a:t>Hierarchical testing of key secondary endpoints: 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3-component MACE (MI, stroke or CV death)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Fatal and nonfatal MI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Coronary revascularization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Fatal and nonfatal stroke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Cardiovascular death</a:t>
            </a:r>
          </a:p>
          <a:p>
            <a:pPr marL="863600" lvl="1" indent="-3825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000" dirty="0">
                <a:effectLst/>
              </a:rPr>
              <a:t>All-cause mortality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095ED7F-7F98-D021-89B1-2B680EF506F1}"/>
              </a:ext>
            </a:extLst>
          </p:cNvPr>
          <p:cNvSpPr/>
          <p:nvPr/>
        </p:nvSpPr>
        <p:spPr bwMode="auto">
          <a:xfrm>
            <a:off x="6512478" y="2269957"/>
            <a:ext cx="280737" cy="2438400"/>
          </a:xfrm>
          <a:prstGeom prst="downArrow">
            <a:avLst>
              <a:gd name="adj1" fmla="val 50000"/>
              <a:gd name="adj2" fmla="val 98571"/>
            </a:avLst>
          </a:prstGeom>
          <a:solidFill>
            <a:srgbClr val="FFC94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BB055-BAA1-0A53-7EC7-F38B2A96DE7A}"/>
              </a:ext>
            </a:extLst>
          </p:cNvPr>
          <p:cNvSpPr txBox="1"/>
          <p:nvPr/>
        </p:nvSpPr>
        <p:spPr>
          <a:xfrm>
            <a:off x="6859816" y="2691444"/>
            <a:ext cx="12186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Sequential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7967713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2" y="905128"/>
            <a:ext cx="8779933" cy="38777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400"/>
              </a:spcAft>
            </a:pPr>
            <a:r>
              <a:rPr lang="en-US" sz="2300" dirty="0">
                <a:effectLst/>
              </a:rPr>
              <a:t>13,970 patients randomized at 1250 sites in 32 countries.</a:t>
            </a:r>
          </a:p>
          <a:p>
            <a:pPr>
              <a:spcBef>
                <a:spcPts val="0"/>
              </a:spcBef>
              <a:spcAft>
                <a:spcPts val="3400"/>
              </a:spcAft>
            </a:pPr>
            <a:r>
              <a:rPr lang="en-US" sz="2300" dirty="0">
                <a:effectLst/>
              </a:rPr>
              <a:t>Patients enrolled December 2016 to August 2019 with a median duration of follow-up 40.6 months.</a:t>
            </a:r>
          </a:p>
          <a:p>
            <a:pPr>
              <a:spcBef>
                <a:spcPts val="0"/>
              </a:spcBef>
              <a:spcAft>
                <a:spcPts val="3400"/>
              </a:spcAft>
            </a:pPr>
            <a:r>
              <a:rPr lang="en-US" sz="2300" dirty="0">
                <a:effectLst/>
              </a:rPr>
              <a:t>Despite the pandemic, complete assessment for the primary endpoint in 95.3% and vital status in 99.4% of patients.</a:t>
            </a:r>
          </a:p>
          <a:p>
            <a:pPr>
              <a:spcBef>
                <a:spcPts val="0"/>
              </a:spcBef>
              <a:spcAft>
                <a:spcPts val="3400"/>
              </a:spcAft>
            </a:pPr>
            <a:r>
              <a:rPr lang="en-US" sz="2300" dirty="0">
                <a:effectLst/>
              </a:rPr>
              <a:t>4-component MACE occurred in 1746 patients and 3-component MACE in 1238 patients.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B2F7A-A04A-A5F9-220E-12FA23564BA2}"/>
              </a:ext>
            </a:extLst>
          </p:cNvPr>
          <p:cNvSpPr txBox="1"/>
          <p:nvPr/>
        </p:nvSpPr>
        <p:spPr>
          <a:xfrm>
            <a:off x="-2" y="160541"/>
            <a:ext cx="91439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>
                <a:solidFill>
                  <a:srgbClr val="FFC94F"/>
                </a:solidFill>
                <a:effectLst/>
                <a:latin typeface="+mn-lt"/>
              </a:rPr>
              <a:t>Study Milestones</a:t>
            </a:r>
            <a:endParaRPr lang="en-US" sz="3300">
              <a:solidFill>
                <a:srgbClr val="FFC94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675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372378"/>
              </p:ext>
            </p:extLst>
          </p:nvPr>
        </p:nvGraphicFramePr>
        <p:xfrm>
          <a:off x="186266" y="567061"/>
          <a:ext cx="8680838" cy="444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5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Bempedoic Acid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N=6992	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Placebo </a:t>
                      </a:r>
                    </a:p>
                    <a:p>
                      <a:pPr marL="0" indent="0" algn="ctr"/>
                      <a:r>
                        <a:rPr lang="en-US" sz="1900" dirty="0">
                          <a:solidFill>
                            <a:srgbClr val="FFFFFF"/>
                          </a:solidFill>
                        </a:rPr>
                        <a:t>N=6978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Mean Age (years)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65.5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/>
                          <a:cs typeface="Arial"/>
                        </a:rPr>
                        <a:t>65.5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34290" marR="34290" marT="0" marB="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C950"/>
                          </a:solidFill>
                        </a:rPr>
                        <a:t>Female sex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C950"/>
                          </a:solidFill>
                        </a:rPr>
                        <a:t>48.1%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C950"/>
                          </a:solidFill>
                        </a:rPr>
                        <a:t>48.4%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White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91.5%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90.8%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LDL cholesterol (mg/dL)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139.0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139.0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marL="0" marR="0" lvl="0" indent="0" algn="l" defTabSz="342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HDL cholesterol (mg/dL)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49.6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49.4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00204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 err="1">
                          <a:solidFill>
                            <a:schemeClr val="bg1"/>
                          </a:solidFill>
                        </a:rPr>
                        <a:t>hsCRP</a:t>
                      </a: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 (mg/L)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2.3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2.3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High Risk Primary Prevention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30.0%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30.2%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Secondary Prevention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70.0%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69.8%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Diabetes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C94F"/>
                          </a:solidFill>
                        </a:rPr>
                        <a:t>45.0%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C94F"/>
                          </a:solidFill>
                        </a:rPr>
                        <a:t>46.3%</a:t>
                      </a:r>
                    </a:p>
                  </a:txBody>
                  <a:tcPr marL="68580" marR="68580" marT="34290" marB="34290" anchor="ctr">
                    <a:solidFill>
                      <a:srgbClr val="000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73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Baseline statin use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FF"/>
                          </a:solidFill>
                        </a:rPr>
                        <a:t>22.9%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22.5%</a:t>
                      </a:r>
                    </a:p>
                  </a:txBody>
                  <a:tcPr marL="68580" marR="68580" marT="34290" marB="34290" anchor="ctr"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E9803C-1168-7121-2036-F5E3E9DFB76C}"/>
              </a:ext>
            </a:extLst>
          </p:cNvPr>
          <p:cNvSpPr txBox="1"/>
          <p:nvPr/>
        </p:nvSpPr>
        <p:spPr>
          <a:xfrm>
            <a:off x="0" y="4384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C94F"/>
                </a:solidFill>
                <a:effectLst/>
              </a:rPr>
              <a:t>Selected Baseline Characteristics</a:t>
            </a:r>
            <a:endParaRPr lang="en-US" sz="2800" dirty="0">
              <a:solidFill>
                <a:srgbClr val="FFC9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8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67B8B8-0A74-E03E-B4DC-4BEE4BB0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10"/>
            <a:ext cx="9143999" cy="558800"/>
          </a:xfrm>
          <a:effectLst/>
        </p:spPr>
        <p:txBody>
          <a:bodyPr/>
          <a:lstStyle/>
          <a:p>
            <a:r>
              <a:rPr lang="en-US" sz="3000" dirty="0">
                <a:effectLst/>
              </a:rPr>
              <a:t>Effect of Trial Regimens on LDL-C and hsCRP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AAA629-13B0-A62F-ADD0-28C2E80A4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159007"/>
              </p:ext>
            </p:extLst>
          </p:nvPr>
        </p:nvGraphicFramePr>
        <p:xfrm>
          <a:off x="5258647" y="622910"/>
          <a:ext cx="3784576" cy="447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180501-0268-4CDD-E292-93423C349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65133"/>
              </p:ext>
            </p:extLst>
          </p:nvPr>
        </p:nvGraphicFramePr>
        <p:xfrm>
          <a:off x="48126" y="619086"/>
          <a:ext cx="5328804" cy="447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AC9D9-EC85-C03E-FB60-84610C1FEC4D}"/>
              </a:ext>
            </a:extLst>
          </p:cNvPr>
          <p:cNvSpPr txBox="1"/>
          <p:nvPr/>
        </p:nvSpPr>
        <p:spPr>
          <a:xfrm>
            <a:off x="904462" y="424400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D91553-81FE-8CD3-8EA6-3C0C5DF32DB7}"/>
              </a:ext>
            </a:extLst>
          </p:cNvPr>
          <p:cNvCxnSpPr/>
          <p:nvPr/>
        </p:nvCxnSpPr>
        <p:spPr bwMode="auto">
          <a:xfrm flipV="1">
            <a:off x="1229557" y="1131903"/>
            <a:ext cx="0" cy="305391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0851533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ISION_REVISED_TEMPLATE">
  <a:themeElements>
    <a:clrScheme name="PRECISION_REVIS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CISION_REVISED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RECISION_REVIS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2 GB:Apps:Microsoft Office 98:Templates:Presentation Designs:•FIN Template (best)</Template>
  <TotalTime>41816</TotalTime>
  <Pages>1</Pages>
  <Words>1676</Words>
  <Application>Microsoft Office PowerPoint</Application>
  <PresentationFormat>On-screen Show (16:9)</PresentationFormat>
  <Paragraphs>347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Century Gothic</vt:lpstr>
      <vt:lpstr>Helvetica</vt:lpstr>
      <vt:lpstr>Times</vt:lpstr>
      <vt:lpstr>8_Blank Presentation</vt:lpstr>
      <vt:lpstr>1_PRECISION_REVISED_TEMPLATE</vt:lpstr>
      <vt:lpstr>PowerPoint Presentation</vt:lpstr>
      <vt:lpstr>PowerPoint Presentation</vt:lpstr>
      <vt:lpstr>Background</vt:lpstr>
      <vt:lpstr>CLEAR Outcomes Trial Design</vt:lpstr>
      <vt:lpstr>Statin Intolerance Confirmation Form</vt:lpstr>
      <vt:lpstr>Primary and Key Secondary Endpoints</vt:lpstr>
      <vt:lpstr>PowerPoint Presentation</vt:lpstr>
      <vt:lpstr>PowerPoint Presentation</vt:lpstr>
      <vt:lpstr>Effect of Trial Regimens on LDL-C and hsCRP</vt:lpstr>
      <vt:lpstr>Primary and First Key Secondary Cardiovascular End Points</vt:lpstr>
      <vt:lpstr>Key Secondary End Point: MI and Coronary Revascularization</vt:lpstr>
      <vt:lpstr>Effect on Stroke and Hospitalization for Unstable Angina</vt:lpstr>
      <vt:lpstr>Effects of Trial Regimens on Mortality End Points</vt:lpstr>
      <vt:lpstr>Investigator-Reported Adverse Effects</vt:lpstr>
      <vt:lpstr>Primary MACE-4 End Point in Selected Subgroups</vt:lpstr>
      <vt:lpstr>Limitations</vt:lpstr>
      <vt:lpstr>Conclusions</vt:lpstr>
      <vt:lpstr>PowerPoint Presentation</vt:lpstr>
      <vt:lpstr>A Final Thought</vt:lpstr>
      <vt:lpstr>PowerPoint Presentation</vt:lpstr>
      <vt:lpstr>Backup</vt:lpstr>
      <vt:lpstr>Summary of All LMT Cross-ins During the Trial</vt:lpstr>
      <vt:lpstr>Time to Cross-in to Additional Lipid Modifying Therapy</vt:lpstr>
      <vt:lpstr>CTTC End Point Calculation </vt:lpstr>
      <vt:lpstr>Outcomes: Non-Statin LDL-C Lowering Therapies</vt:lpstr>
    </vt:vector>
  </TitlesOfParts>
  <Manager/>
  <Company>Cleveland Clinic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Steven E. Nissen MD</dc:creator>
  <cp:keywords/>
  <dc:description/>
  <cp:lastModifiedBy>Mike Gibson</cp:lastModifiedBy>
  <cp:revision>2091</cp:revision>
  <cp:lastPrinted>2003-10-08T13:56:33Z</cp:lastPrinted>
  <dcterms:created xsi:type="dcterms:W3CDTF">2010-05-14T19:32:20Z</dcterms:created>
  <dcterms:modified xsi:type="dcterms:W3CDTF">2023-03-04T12:56:20Z</dcterms:modified>
  <cp:category/>
</cp:coreProperties>
</file>