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27"/>
  </p:notesMasterIdLst>
  <p:sldIdLst>
    <p:sldId id="259" r:id="rId3"/>
    <p:sldId id="257" r:id="rId4"/>
    <p:sldId id="310" r:id="rId5"/>
    <p:sldId id="265" r:id="rId6"/>
    <p:sldId id="266" r:id="rId7"/>
    <p:sldId id="267" r:id="rId8"/>
    <p:sldId id="268" r:id="rId9"/>
    <p:sldId id="270" r:id="rId10"/>
    <p:sldId id="344" r:id="rId11"/>
    <p:sldId id="301" r:id="rId12"/>
    <p:sldId id="320" r:id="rId13"/>
    <p:sldId id="304" r:id="rId14"/>
    <p:sldId id="285" r:id="rId15"/>
    <p:sldId id="297" r:id="rId16"/>
    <p:sldId id="341" r:id="rId17"/>
    <p:sldId id="296" r:id="rId18"/>
    <p:sldId id="287" r:id="rId19"/>
    <p:sldId id="311" r:id="rId20"/>
    <p:sldId id="343" r:id="rId21"/>
    <p:sldId id="338" r:id="rId22"/>
    <p:sldId id="291" r:id="rId23"/>
    <p:sldId id="333" r:id="rId24"/>
    <p:sldId id="293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esha Mathias" initials="AM" lastIdx="4" clrIdx="0">
    <p:extLst>
      <p:ext uri="{19B8F6BF-5375-455C-9EA6-DF929625EA0E}">
        <p15:presenceInfo xmlns:p15="http://schemas.microsoft.com/office/powerpoint/2012/main" userId="S-1-5-21-1417001333-839522115-1801674531-482673" providerId="AD"/>
      </p:ext>
    </p:extLst>
  </p:cmAuthor>
  <p:cmAuthor id="2" name="Sonya Collins" initials="SC" lastIdx="3" clrIdx="1">
    <p:extLst>
      <p:ext uri="{19B8F6BF-5375-455C-9EA6-DF929625EA0E}">
        <p15:presenceInfo xmlns:p15="http://schemas.microsoft.com/office/powerpoint/2012/main" userId="S::nsc304@newcastle.ac.uk::f2ad2994-3ec9-4640-a378-cc0df63a1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36F60-C108-47AF-B6BF-5D6BEDE43DD2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DB600-6E47-425F-918F-6D58F865E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6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442F-A5F8-4807-8AA5-EF17AFB8BBCD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3808-623E-447A-9DC2-33C93F88949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4" descr="Strapline Dec 20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4"/>
            <a:ext cx="11988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0351"/>
            <a:ext cx="429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9236805" y="6038418"/>
            <a:ext cx="178395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12700" contourW="6350" prstMaterial="dkEdge">
              <a:bevelB w="254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B050"/>
                </a:solidFill>
                <a:latin typeface="+mn-lt"/>
                <a:cs typeface="+mn-cs"/>
              </a:rPr>
              <a:t>Division of Surgery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862014"/>
            <a:ext cx="12192000" cy="460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400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B3408-4B97-453C-AD0D-79230C2C26AF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C26F-99F7-47B4-9799-E37397C24F7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24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EE9D4-098F-47C2-ADEF-9F3DBAEB22E7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F0DB-08A9-4414-9B3F-B8797862483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46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trapline Dec 20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4"/>
            <a:ext cx="11988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0351"/>
            <a:ext cx="4292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236805" y="6038418"/>
            <a:ext cx="178395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12700" contourW="6350" prstMaterial="dkEdge">
              <a:bevelB w="254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B050"/>
                </a:solidFill>
                <a:latin typeface="+mn-lt"/>
                <a:cs typeface="+mn-cs"/>
              </a:rPr>
              <a:t>Division of Surgery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862014"/>
            <a:ext cx="12192000" cy="460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400" b="1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4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06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C79EB-E770-4605-A0D3-B3A0339AD926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331D-218A-4FED-86E7-7333844B289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07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0F65C-A7ED-47CA-B949-0FDC4D7DBF97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DFFA-00F4-40FF-AA5D-CC94F0648A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96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28529-7147-4157-A9B5-832B672A602B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F6F5-CD18-4DAA-9A69-47851BC7E0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627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027A9-9968-4090-B933-32E00DE59AC1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19-3CC1-4EEF-A212-108C6646597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43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A41D3-53F1-462F-B3DA-AA9B5E2A0162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A604-A579-4D71-A9C5-8859B9420A1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E0B79-41C4-4F47-ACA1-23FAF6BD81A3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E41E-2382-4DCF-AAC2-73E6E5070AD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6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C9A91-0058-40EC-B74E-2B4DA7DE9641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D17-C080-4BE9-90A2-4B5F6DEB333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3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42D59-8469-4D64-B65F-4E94FBFAE56C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18DD-6138-416B-9601-4CF4C3F71E5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989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7C7CE0-3EF5-4B3C-8806-4F24B2CBB697}" type="datetimeFigureOut">
              <a:rPr lang="en-GB" smtClean="0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4ED4-4806-445B-B911-258627CC309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3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53492" y="527457"/>
            <a:ext cx="7241278" cy="37897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UK Mini Mitral Trial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Minimally invasive thoracoscopically-guided right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minithoracotomy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versus conventional sternotomy for mitral valve repair: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multicentre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randomised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controlled trial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141035" y="4435680"/>
            <a:ext cx="5313680" cy="10507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Enoch Akowuah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@EnochAkowuah1</a:t>
            </a:r>
          </a:p>
        </p:txBody>
      </p:sp>
    </p:spTree>
    <p:extLst>
      <p:ext uri="{BB962C8B-B14F-4D97-AF65-F5344CB8AC3E}">
        <p14:creationId xmlns:p14="http://schemas.microsoft.com/office/powerpoint/2010/main" val="35946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49474"/>
              </p:ext>
            </p:extLst>
          </p:nvPr>
        </p:nvGraphicFramePr>
        <p:xfrm>
          <a:off x="643469" y="2324626"/>
          <a:ext cx="10515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066533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305987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77292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36015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Surgeon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Sternotomy (n=16)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Mini (n=12)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 (n=28)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 of years performing the operation prior to performing surgery in the trial </a:t>
                      </a:r>
                      <a:r>
                        <a:rPr lang="en-GB" i="1" dirty="0"/>
                        <a:t>(</a:t>
                      </a:r>
                      <a:r>
                        <a:rPr lang="en-GB" i="1" dirty="0" err="1"/>
                        <a:t>IQR;min-max</a:t>
                      </a:r>
                      <a:r>
                        <a:rPr lang="en-GB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14.5</a:t>
                      </a:r>
                    </a:p>
                    <a:p>
                      <a:r>
                        <a:rPr lang="en-GB" dirty="0"/>
                        <a:t>(IQR 11.25;4-26)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7.5</a:t>
                      </a:r>
                    </a:p>
                    <a:p>
                      <a:r>
                        <a:rPr lang="en-GB" dirty="0"/>
                        <a:t>(IQR 6.5;</a:t>
                      </a:r>
                      <a:r>
                        <a:rPr lang="en-GB" baseline="0" dirty="0"/>
                        <a:t> 2.5-13)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(IQR 8.5; 1.5-26)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2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 of operations performed prior to performing surgery in the trial </a:t>
                      </a:r>
                    </a:p>
                    <a:p>
                      <a:r>
                        <a:rPr lang="en-GB" i="1" dirty="0"/>
                        <a:t>(</a:t>
                      </a:r>
                      <a:r>
                        <a:rPr lang="en-GB" i="1" dirty="0" err="1"/>
                        <a:t>IQR;min-max</a:t>
                      </a:r>
                      <a:r>
                        <a:rPr lang="en-GB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162</a:t>
                      </a:r>
                    </a:p>
                    <a:p>
                      <a:r>
                        <a:rPr lang="en-GB" dirty="0"/>
                        <a:t>(IQR 300;59-1000)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</a:t>
                      </a:r>
                    </a:p>
                    <a:p>
                      <a:r>
                        <a:rPr lang="en-GB" dirty="0"/>
                        <a:t>(IQR 145; 50-500)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</a:t>
                      </a:r>
                    </a:p>
                    <a:p>
                      <a:r>
                        <a:rPr lang="en-GB" dirty="0"/>
                        <a:t>(IQR 166.5; 50-1000)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92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147677" y="100484"/>
            <a:ext cx="3896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Surgical expertise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7696-E4D4-D871-3744-8DD8670E4BD4}"/>
              </a:ext>
            </a:extLst>
          </p:cNvPr>
          <p:cNvSpPr txBox="1"/>
          <p:nvPr/>
        </p:nvSpPr>
        <p:spPr>
          <a:xfrm>
            <a:off x="643469" y="1191688"/>
            <a:ext cx="9532377" cy="79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28 surgeons were approved by the Trial Steering Committee as experts able to perform surgery in the trial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Experts had to have completed 50 procedures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100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8BCADB-C944-C206-E3DE-EFC7C3D78D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8962" y="3019076"/>
          <a:ext cx="5934075" cy="1964436"/>
        </p:xfrm>
        <a:graphic>
          <a:graphicData uri="http://schemas.openxmlformats.org/drawingml/2006/table">
            <a:tbl>
              <a:tblPr firstRow="1" firstCol="1" bandRow="1"/>
              <a:tblGrid>
                <a:gridCol w="3415377">
                  <a:extLst>
                    <a:ext uri="{9D8B030D-6E8A-4147-A177-3AD203B41FA5}">
                      <a16:colId xmlns:a16="http://schemas.microsoft.com/office/drawing/2014/main" val="1707620071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435860945"/>
                    </a:ext>
                  </a:extLst>
                </a:gridCol>
                <a:gridCol w="1259666">
                  <a:extLst>
                    <a:ext uri="{9D8B030D-6E8A-4147-A177-3AD203B41FA5}">
                      <a16:colId xmlns:a16="http://schemas.microsoft.com/office/drawing/2014/main" val="3323533586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Characteristic*, **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Conventional Sternotomy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(N=163)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Minithoracotomy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(N=166)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1513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Demographic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614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at randomisation— yr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66.99±11.51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67.29±10.13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182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 Sex — no. (%)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 (68.1)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 (71.1)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13361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Race — no. (%)†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8268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White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 (96.9)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 (100)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0657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Non white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(3.1)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78794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BMI—mean±SD; no. ‡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26.2±4.21; 160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26.5±4.20; 165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0291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140516" y="241901"/>
            <a:ext cx="5144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Baseline Characteristics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7696-E4D4-D871-3744-8DD8670E4BD4}"/>
              </a:ext>
            </a:extLst>
          </p:cNvPr>
          <p:cNvSpPr txBox="1"/>
          <p:nvPr/>
        </p:nvSpPr>
        <p:spPr>
          <a:xfrm>
            <a:off x="643469" y="1191687"/>
            <a:ext cx="9532377" cy="113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EE4945-8C86-1652-30D2-4919DFA8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04436"/>
              </p:ext>
            </p:extLst>
          </p:nvPr>
        </p:nvGraphicFramePr>
        <p:xfrm>
          <a:off x="5239780" y="2480"/>
          <a:ext cx="6236359" cy="5938260"/>
        </p:xfrm>
        <a:graphic>
          <a:graphicData uri="http://schemas.openxmlformats.org/drawingml/2006/table">
            <a:tbl>
              <a:tblPr firstRow="1" firstCol="1" bandRow="1"/>
              <a:tblGrid>
                <a:gridCol w="3440394">
                  <a:extLst>
                    <a:ext uri="{9D8B030D-6E8A-4147-A177-3AD203B41FA5}">
                      <a16:colId xmlns:a16="http://schemas.microsoft.com/office/drawing/2014/main" val="396069178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3188821219"/>
                    </a:ext>
                  </a:extLst>
                </a:gridCol>
                <a:gridCol w="1444243">
                  <a:extLst>
                    <a:ext uri="{9D8B030D-6E8A-4147-A177-3AD203B41FA5}">
                      <a16:colId xmlns:a16="http://schemas.microsoft.com/office/drawing/2014/main" val="2821663908"/>
                    </a:ext>
                  </a:extLst>
                </a:gridCol>
              </a:tblGrid>
              <a:tr h="718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Conventional Sternotomy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(N=163)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Minithoracotomy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(N=166)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4617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Demographic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976208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at randomisation— </a:t>
                      </a:r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66.99±11.51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67.29±10.13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8164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Male Sex — no. (%)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 (68.1)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 (71.1)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24279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Race — no. (%)†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80471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White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 (96.9)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 (100)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306622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Non white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(3.1)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(0)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0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BMI—mean±SD; no. ‡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26.2±4.21; 160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26.5±4.20; 165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4011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Clinical 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 no./total no. (%)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011398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Atrial Fibrillation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69/160 (43.1)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69/165 (41.8)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84522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Heart Failure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45/160 (28.1)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42/165 (25.5)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6244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Stroke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13/160 (8.1)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7/165 (4.2)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161946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previous MI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5/160 (3.1)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6/165 (3.6)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32962"/>
                  </a:ext>
                </a:extLst>
              </a:tr>
              <a:tr h="33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of Chronic Obstructive Pulmonary Disease </a:t>
                      </a: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11/160 (6.9)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14/165 (8.5)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4058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13/160 (8.1)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17/165 (10.3)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1078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Peripheral Vascular Disease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1/160 (0.6)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4/165 (2.4)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4174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 of Pulmonary Hypertension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24/150 (16)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30/162 (18.5)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30945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Moderate (vs No)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16/150 (10.7)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17/162 (10.5)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85587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Severe (vs No)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8/150 (5.3)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13/162 (8)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03111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NYHA functional class III/IV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/150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(51.3)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/162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(53.7)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613405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In-house urgent patient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18/150 (12)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14/162 (8.6)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34291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Euroscore II — mean±SD; 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1.7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1.43; 150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1.72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1.67; 162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5816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physical function (SF-36 PF score) §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79638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Low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(22.1)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(21.7)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709795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Medium (vs Low)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 (35.6)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(36.1)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40153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High (vs Low)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 (42.3)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(42.2)</a:t>
                      </a:r>
                    </a:p>
                  </a:txBody>
                  <a:tcPr marL="44728" marR="44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1069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AF5367-B15D-3C72-1FA6-0544BD224B8C}"/>
              </a:ext>
            </a:extLst>
          </p:cNvPr>
          <p:cNvSpPr txBox="1"/>
          <p:nvPr/>
        </p:nvSpPr>
        <p:spPr>
          <a:xfrm>
            <a:off x="521129" y="1289709"/>
            <a:ext cx="3779201" cy="3693319"/>
          </a:xfrm>
          <a:prstGeom prst="rect">
            <a:avLst/>
          </a:prstGeom>
          <a:noFill/>
          <a:ln w="412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KEY MESSAGES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Patients in both groups were similar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Average age	67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 		40%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Women		30%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NYHA </a:t>
            </a:r>
            <a:r>
              <a:rPr lang="en-GB" kern="0" dirty="0">
                <a:solidFill>
                  <a:prstClr val="black"/>
                </a:solidFill>
              </a:rPr>
              <a:t>III/IV	50%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EuroScore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II	1.7</a:t>
            </a:r>
          </a:p>
        </p:txBody>
      </p:sp>
    </p:spTree>
    <p:extLst>
      <p:ext uri="{BB962C8B-B14F-4D97-AF65-F5344CB8AC3E}">
        <p14:creationId xmlns:p14="http://schemas.microsoft.com/office/powerpoint/2010/main" val="276106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2366203" y="246554"/>
            <a:ext cx="2895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Baseline TTE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393E2C3-A308-11AE-D13D-F2331C490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352026"/>
              </p:ext>
            </p:extLst>
          </p:nvPr>
        </p:nvGraphicFramePr>
        <p:xfrm>
          <a:off x="918943" y="1044564"/>
          <a:ext cx="6625048" cy="476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62">
                  <a:extLst>
                    <a:ext uri="{9D8B030D-6E8A-4147-A177-3AD203B41FA5}">
                      <a16:colId xmlns:a16="http://schemas.microsoft.com/office/drawing/2014/main" val="727930025"/>
                    </a:ext>
                  </a:extLst>
                </a:gridCol>
                <a:gridCol w="1656262">
                  <a:extLst>
                    <a:ext uri="{9D8B030D-6E8A-4147-A177-3AD203B41FA5}">
                      <a16:colId xmlns:a16="http://schemas.microsoft.com/office/drawing/2014/main" val="1506268036"/>
                    </a:ext>
                  </a:extLst>
                </a:gridCol>
                <a:gridCol w="1656262">
                  <a:extLst>
                    <a:ext uri="{9D8B030D-6E8A-4147-A177-3AD203B41FA5}">
                      <a16:colId xmlns:a16="http://schemas.microsoft.com/office/drawing/2014/main" val="972776633"/>
                    </a:ext>
                  </a:extLst>
                </a:gridCol>
                <a:gridCol w="1656262">
                  <a:extLst>
                    <a:ext uri="{9D8B030D-6E8A-4147-A177-3AD203B41FA5}">
                      <a16:colId xmlns:a16="http://schemas.microsoft.com/office/drawing/2014/main" val="3424885753"/>
                    </a:ext>
                  </a:extLst>
                </a:gridCol>
              </a:tblGrid>
              <a:tr h="216669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Variable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Sternotomy</a:t>
                      </a: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n/N(%)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n/N(%)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n/N(%)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948691"/>
                  </a:ext>
                </a:extLst>
              </a:tr>
              <a:tr h="216669">
                <a:tc gridSpan="4">
                  <a:txBody>
                    <a:bodyPr/>
                    <a:lstStyle/>
                    <a:p>
                      <a:r>
                        <a:rPr lang="en-GB" sz="1100" dirty="0"/>
                        <a:t>MR Severity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16827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Mild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0/103(0%)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0/106(0%)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0/209(0%)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057876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Moderate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8/105(7.62%)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7/107(6.54%)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15/212(7.08%)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1070038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Severe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97/105(92.38%)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100/107(93.46%)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197/212(92.92%)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5356816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Missing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2/107(1.87%)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2/109(1.83%)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4/216(1.85%)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754203"/>
                  </a:ext>
                </a:extLst>
              </a:tr>
              <a:tr h="216669">
                <a:tc gridSpan="4">
                  <a:txBody>
                    <a:bodyPr/>
                    <a:lstStyle/>
                    <a:p>
                      <a:r>
                        <a:rPr lang="en-GB" sz="1100" dirty="0"/>
                        <a:t>Location of Mitral Valve Pathology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38565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5/106(4.72%)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2/109(1.83%)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7/215(3.26%)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3023517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II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101/106(95.28%)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106/109(97.25%)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207/215(96.28%)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1727575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IIIa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(leaflet restriction rheumatic)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0/106(0%)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1/109(0.92%)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1/215(0.47%)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2775173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IIIb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(leaflet restriction ischemic)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1/106(0.94%)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0/109(0%)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1/215(0.47%)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5287953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2/106(1.89%)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1/109(0.92%)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3/215(1.4%)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3550138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Missing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1/107(0.93%)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0/109(0%)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1/216(0.46%)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7879645"/>
                  </a:ext>
                </a:extLst>
              </a:tr>
              <a:tr h="216669">
                <a:tc gridSpan="4">
                  <a:txBody>
                    <a:bodyPr/>
                    <a:lstStyle/>
                    <a:p>
                      <a:pPr marR="6477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 of Mitral Pathology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190576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Bileaflet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involvement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24/105(22.86%)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28/108(25.93%)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52/213(24.41%)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5138583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Isolated anterior leaflet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8/105(7.62%)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8/108(7.41%)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16/213(7.51%)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665265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Isolated posterior leaflet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68/105(64.76%)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71/108(65.74%)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139/213(65.26%)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978798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Leaflets normal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5/105(4.76%)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1/108(0.93%)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6/213(2.82%)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756805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215900" marR="6477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Missing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2/107(1.87%)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1/109(0.92%)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3/216(1.39%)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17813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116681-AD17-49F0-231A-4FBC157A0CFA}"/>
              </a:ext>
            </a:extLst>
          </p:cNvPr>
          <p:cNvSpPr txBox="1"/>
          <p:nvPr/>
        </p:nvSpPr>
        <p:spPr>
          <a:xfrm>
            <a:off x="8095376" y="1870681"/>
            <a:ext cx="3003259" cy="286232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KEY MESSAGES</a:t>
            </a:r>
          </a:p>
          <a:p>
            <a:endParaRPr lang="en-GB" dirty="0"/>
          </a:p>
          <a:p>
            <a:r>
              <a:rPr lang="en-GB" dirty="0"/>
              <a:t>92% had severe MR</a:t>
            </a:r>
          </a:p>
          <a:p>
            <a:endParaRPr lang="en-GB" dirty="0"/>
          </a:p>
          <a:p>
            <a:r>
              <a:rPr lang="en-GB" dirty="0"/>
              <a:t>96% had Type II MV pathology</a:t>
            </a:r>
          </a:p>
          <a:p>
            <a:endParaRPr lang="en-GB" dirty="0"/>
          </a:p>
          <a:p>
            <a:r>
              <a:rPr lang="en-GB" dirty="0"/>
              <a:t>65% had isolated P2 prolapse</a:t>
            </a:r>
          </a:p>
          <a:p>
            <a:endParaRPr lang="en-GB" dirty="0"/>
          </a:p>
          <a:p>
            <a:r>
              <a:rPr lang="en-GB" dirty="0"/>
              <a:t>23% had </a:t>
            </a:r>
            <a:r>
              <a:rPr lang="en-GB" dirty="0" err="1"/>
              <a:t>bileaflet</a:t>
            </a:r>
            <a:r>
              <a:rPr lang="en-GB" dirty="0"/>
              <a:t> prolapse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259163" y="143187"/>
            <a:ext cx="3430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Operative data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97131"/>
              </p:ext>
            </p:extLst>
          </p:nvPr>
        </p:nvGraphicFramePr>
        <p:xfrm>
          <a:off x="4499859" y="143187"/>
          <a:ext cx="6775344" cy="584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448">
                  <a:extLst>
                    <a:ext uri="{9D8B030D-6E8A-4147-A177-3AD203B41FA5}">
                      <a16:colId xmlns:a16="http://schemas.microsoft.com/office/drawing/2014/main" val="3131181448"/>
                    </a:ext>
                  </a:extLst>
                </a:gridCol>
                <a:gridCol w="2258448">
                  <a:extLst>
                    <a:ext uri="{9D8B030D-6E8A-4147-A177-3AD203B41FA5}">
                      <a16:colId xmlns:a16="http://schemas.microsoft.com/office/drawing/2014/main" val="3327953389"/>
                    </a:ext>
                  </a:extLst>
                </a:gridCol>
                <a:gridCol w="2258448">
                  <a:extLst>
                    <a:ext uri="{9D8B030D-6E8A-4147-A177-3AD203B41FA5}">
                      <a16:colId xmlns:a16="http://schemas.microsoft.com/office/drawing/2014/main" val="3859935553"/>
                    </a:ext>
                  </a:extLst>
                </a:gridCol>
              </a:tblGrid>
              <a:tr h="940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Operative Data – no/total no%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Conventional Sternotomy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(n=163)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(n=166)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3677186576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Mitral valve repair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142/146 (97.3)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153/160 (95.6)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3785685213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 surgery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20/69 (30%)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21/69 (30%)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1651635048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TV surgery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10/111 (9)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2/120 (1.7)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3588657373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Repair technique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3658546402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Resection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28/146 (19.2)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10/157 (6.4)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3713306258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Chords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39/146 (26.7)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22/157 (14)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3891411962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Premeasured loops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48/146 (32.9)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89/157 (56.6)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2037837376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Edge to Edge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4/146 (2.7) 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8/157 (5.1)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3791511898"/>
                  </a:ext>
                </a:extLst>
              </a:tr>
              <a:tr h="42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Mitral valve ring size— mm., mean±SD; 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32.73±2.56; 142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31.5±2.9; 153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1998183602"/>
                  </a:ext>
                </a:extLst>
              </a:tr>
              <a:tr h="35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CPB time — m., mean±SD; 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102.01±74.59; 146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134.77±41.04; 159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1068498933"/>
                  </a:ext>
                </a:extLst>
              </a:tr>
              <a:tr h="42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 cross clamp time — m., mean±SD; 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74.53±24.52; 146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85.6±30.82; 158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2611387197"/>
                  </a:ext>
                </a:extLst>
              </a:tr>
              <a:tr h="42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 of procedure — m., mean±SD; 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184.34±42.65; 145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228.73±56.38; 159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3633096617"/>
                  </a:ext>
                </a:extLst>
              </a:tr>
              <a:tr h="42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 bypass run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valve re repair or replacement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7/146 (4.8)</a:t>
                      </a: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5/160 (3.1)</a:t>
                      </a:r>
                    </a:p>
                  </a:txBody>
                  <a:tcPr marL="42487" marR="42487" marT="0" marB="0" anchor="ctr"/>
                </a:tc>
                <a:extLst>
                  <a:ext uri="{0D108BD9-81ED-4DB2-BD59-A6C34878D82A}">
                    <a16:rowId xmlns:a16="http://schemas.microsoft.com/office/drawing/2014/main" val="268017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21181D-954B-2080-B42F-DD741052B122}"/>
              </a:ext>
            </a:extLst>
          </p:cNvPr>
          <p:cNvSpPr txBox="1"/>
          <p:nvPr/>
        </p:nvSpPr>
        <p:spPr>
          <a:xfrm>
            <a:off x="125834" y="1912626"/>
            <a:ext cx="4114861" cy="258532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KEY MESSAGES</a:t>
            </a:r>
          </a:p>
          <a:p>
            <a:endParaRPr lang="en-GB" dirty="0"/>
          </a:p>
          <a:p>
            <a:r>
              <a:rPr lang="en-GB" dirty="0"/>
              <a:t>Mini procedure took more time</a:t>
            </a:r>
          </a:p>
          <a:p>
            <a:endParaRPr lang="en-GB" dirty="0"/>
          </a:p>
          <a:p>
            <a:r>
              <a:rPr lang="en-GB" dirty="0"/>
              <a:t>X clamp time 	11 minutes</a:t>
            </a:r>
          </a:p>
          <a:p>
            <a:endParaRPr lang="en-GB" dirty="0"/>
          </a:p>
          <a:p>
            <a:r>
              <a:rPr lang="en-GB" dirty="0"/>
              <a:t>CPB time 		30 minutes</a:t>
            </a:r>
          </a:p>
          <a:p>
            <a:endParaRPr lang="en-GB" dirty="0"/>
          </a:p>
          <a:p>
            <a:r>
              <a:rPr lang="en-GB" dirty="0"/>
              <a:t>Procedure time 	44 minutes</a:t>
            </a:r>
          </a:p>
        </p:txBody>
      </p:sp>
    </p:spTree>
    <p:extLst>
      <p:ext uri="{BB962C8B-B14F-4D97-AF65-F5344CB8AC3E}">
        <p14:creationId xmlns:p14="http://schemas.microsoft.com/office/powerpoint/2010/main" val="52192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C0E4937-5646-07A9-C35C-87FBE6593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17" y="759653"/>
            <a:ext cx="8305800" cy="3170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844949" y="188557"/>
            <a:ext cx="9714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Change in PF from baseline at up to 52 weeks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CE5CE-7CED-7EBC-E420-C0124F5E8311}"/>
              </a:ext>
            </a:extLst>
          </p:cNvPr>
          <p:cNvSpPr txBox="1"/>
          <p:nvPr/>
        </p:nvSpPr>
        <p:spPr>
          <a:xfrm>
            <a:off x="1561620" y="4466809"/>
            <a:ext cx="80574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For Mini PF T-scores increase significantly from baseline to 6 weeks and increased throughout the year.</a:t>
            </a:r>
          </a:p>
          <a:p>
            <a:pPr>
              <a:spcAft>
                <a:spcPts val="600"/>
              </a:spcAft>
            </a:pPr>
            <a:r>
              <a:rPr lang="en-GB" sz="1400" b="1" dirty="0"/>
              <a:t>For Sternotomy PF T-scores at 6 weeks are not significantly different from baseline, however they become significantly different from 12 weeks and increase further throughout the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CD711-1505-2254-B09B-78480F7F2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19" y="1085000"/>
            <a:ext cx="8919221" cy="3133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1AC7E-0688-52C1-8F4D-71D65AE6FFFB}"/>
              </a:ext>
            </a:extLst>
          </p:cNvPr>
          <p:cNvSpPr txBox="1"/>
          <p:nvPr/>
        </p:nvSpPr>
        <p:spPr>
          <a:xfrm>
            <a:off x="3071618" y="1696824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9C6B-DF74-85C3-7013-BFF1950063F1}"/>
              </a:ext>
            </a:extLst>
          </p:cNvPr>
          <p:cNvSpPr txBox="1"/>
          <p:nvPr/>
        </p:nvSpPr>
        <p:spPr>
          <a:xfrm>
            <a:off x="3813765" y="1486243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402C6-3C52-EB46-589C-5877B6BF15AE}"/>
              </a:ext>
            </a:extLst>
          </p:cNvPr>
          <p:cNvSpPr txBox="1"/>
          <p:nvPr/>
        </p:nvSpPr>
        <p:spPr>
          <a:xfrm>
            <a:off x="3956942" y="1426883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F9800-074D-4811-4CF4-AE6F38251E95}"/>
              </a:ext>
            </a:extLst>
          </p:cNvPr>
          <p:cNvSpPr txBox="1"/>
          <p:nvPr/>
        </p:nvSpPr>
        <p:spPr>
          <a:xfrm>
            <a:off x="4706994" y="1337359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16945-811D-5973-2819-CDB8505591D6}"/>
              </a:ext>
            </a:extLst>
          </p:cNvPr>
          <p:cNvSpPr txBox="1"/>
          <p:nvPr/>
        </p:nvSpPr>
        <p:spPr>
          <a:xfrm>
            <a:off x="4854095" y="1346358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0A819-2304-0941-A1ED-4E91F06CBC62}"/>
              </a:ext>
            </a:extLst>
          </p:cNvPr>
          <p:cNvSpPr txBox="1"/>
          <p:nvPr/>
        </p:nvSpPr>
        <p:spPr>
          <a:xfrm>
            <a:off x="5590353" y="1317692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3D0FD-C06B-D05A-57FE-5E65404E99D4}"/>
              </a:ext>
            </a:extLst>
          </p:cNvPr>
          <p:cNvSpPr txBox="1"/>
          <p:nvPr/>
        </p:nvSpPr>
        <p:spPr>
          <a:xfrm>
            <a:off x="5733221" y="1316581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C18E0-C479-8748-1AA6-AF167CF137E6}"/>
              </a:ext>
            </a:extLst>
          </p:cNvPr>
          <p:cNvSpPr txBox="1"/>
          <p:nvPr/>
        </p:nvSpPr>
        <p:spPr>
          <a:xfrm>
            <a:off x="6473712" y="1265688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A7E8B-881F-110B-0D2D-2DD19041F370}"/>
              </a:ext>
            </a:extLst>
          </p:cNvPr>
          <p:cNvSpPr txBox="1"/>
          <p:nvPr/>
        </p:nvSpPr>
        <p:spPr>
          <a:xfrm>
            <a:off x="6616580" y="1248867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5FDDD6-19E0-A7F6-7B62-CE7B4640FC34}"/>
              </a:ext>
            </a:extLst>
          </p:cNvPr>
          <p:cNvSpPr txBox="1"/>
          <p:nvPr/>
        </p:nvSpPr>
        <p:spPr>
          <a:xfrm>
            <a:off x="7357980" y="1290971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A64CE-9FAE-661F-D2FD-CDF33C74326F}"/>
              </a:ext>
            </a:extLst>
          </p:cNvPr>
          <p:cNvSpPr txBox="1"/>
          <p:nvPr/>
        </p:nvSpPr>
        <p:spPr>
          <a:xfrm>
            <a:off x="7499803" y="1265300"/>
            <a:ext cx="404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9281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8AD63-4ACA-720A-E5C6-E5CD4334CECC}"/>
              </a:ext>
            </a:extLst>
          </p:cNvPr>
          <p:cNvSpPr txBox="1"/>
          <p:nvPr/>
        </p:nvSpPr>
        <p:spPr>
          <a:xfrm>
            <a:off x="0" y="4954472"/>
            <a:ext cx="11353800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mean difference in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function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(T-score) from baseline between groups: 0.675 (-1.89,3.26); 0.61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2178E-2630-2D9A-53D6-181E7D35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76" y="1320326"/>
            <a:ext cx="6151397" cy="3634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F2DA2D-BCAC-49C0-EE57-2DA7FC02E537}"/>
              </a:ext>
            </a:extLst>
          </p:cNvPr>
          <p:cNvSpPr txBox="1"/>
          <p:nvPr/>
        </p:nvSpPr>
        <p:spPr>
          <a:xfrm>
            <a:off x="148904" y="170746"/>
            <a:ext cx="113675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Primary Outcome: the difference in the change in PF from baseline to 12 weeks between groups was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41935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1383242" y="154297"/>
            <a:ext cx="9425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Physical Activity and Sleep (Accelerometer)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CD07F-2135-9DEA-A724-8A0C9BB5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55" y="868458"/>
            <a:ext cx="8974090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2391809" y="132279"/>
            <a:ext cx="6318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Echocardiographic outcomes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1C89D-3FF3-6A1E-1BFC-4F709931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48" y="975102"/>
            <a:ext cx="5427022" cy="3604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0FE3BD-80EF-7709-89CC-263EF3673E59}"/>
              </a:ext>
            </a:extLst>
          </p:cNvPr>
          <p:cNvSpPr txBox="1"/>
          <p:nvPr/>
        </p:nvSpPr>
        <p:spPr>
          <a:xfrm>
            <a:off x="140516" y="4596458"/>
            <a:ext cx="1121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MR reduced to grade none or mild for 95% of participants in both groups at 12 weeks and 92% at 52 weeks.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52 weeks 3 Sternotomy participants and 1 Mini participant had severe MR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52 weeks, in both groups, left ventricular dimensions and volumes reduced significantly compared to baseline with no significant differences between groups </a:t>
            </a:r>
          </a:p>
        </p:txBody>
      </p:sp>
    </p:spTree>
    <p:extLst>
      <p:ext uri="{BB962C8B-B14F-4D97-AF65-F5344CB8AC3E}">
        <p14:creationId xmlns:p14="http://schemas.microsoft.com/office/powerpoint/2010/main" val="15928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1286526" y="19259"/>
            <a:ext cx="8558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Early outcomes safety (up to 12 weeks)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EE59DBB-1DBD-0C70-3B41-DF07E6041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931153"/>
              </p:ext>
            </p:extLst>
          </p:nvPr>
        </p:nvGraphicFramePr>
        <p:xfrm>
          <a:off x="401444" y="727144"/>
          <a:ext cx="10504028" cy="513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506">
                  <a:extLst>
                    <a:ext uri="{9D8B030D-6E8A-4147-A177-3AD203B41FA5}">
                      <a16:colId xmlns:a16="http://schemas.microsoft.com/office/drawing/2014/main" val="739302666"/>
                    </a:ext>
                  </a:extLst>
                </a:gridCol>
                <a:gridCol w="1946918">
                  <a:extLst>
                    <a:ext uri="{9D8B030D-6E8A-4147-A177-3AD203B41FA5}">
                      <a16:colId xmlns:a16="http://schemas.microsoft.com/office/drawing/2014/main" val="3416525853"/>
                    </a:ext>
                  </a:extLst>
                </a:gridCol>
                <a:gridCol w="2104505">
                  <a:extLst>
                    <a:ext uri="{9D8B030D-6E8A-4147-A177-3AD203B41FA5}">
                      <a16:colId xmlns:a16="http://schemas.microsoft.com/office/drawing/2014/main" val="267844045"/>
                    </a:ext>
                  </a:extLst>
                </a:gridCol>
                <a:gridCol w="3025099">
                  <a:extLst>
                    <a:ext uri="{9D8B030D-6E8A-4147-A177-3AD203B41FA5}">
                      <a16:colId xmlns:a16="http://schemas.microsoft.com/office/drawing/2014/main" val="2579698136"/>
                    </a:ext>
                  </a:extLst>
                </a:gridCol>
              </a:tblGrid>
              <a:tr h="685021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Conventional</a:t>
                      </a:r>
                      <a:r>
                        <a:rPr lang="en-GB" sz="1800" baseline="0" dirty="0">
                          <a:latin typeface="+mn-lt"/>
                        </a:rPr>
                        <a:t> Sternotomy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+mn-lt"/>
                        </a:rPr>
                        <a:t>Minithoracotomy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Odds Ratio (95%CI); 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17935"/>
                  </a:ext>
                </a:extLst>
              </a:tr>
              <a:tr h="4393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4*(2.5)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1 (0.6)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0.24 (0.03,2.2); 0.2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49148"/>
                  </a:ext>
                </a:extLst>
              </a:tr>
              <a:tr h="58520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Stroke with permanent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5 (3.1)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1 (0.6)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0.19 (0.02,1.67); 0.13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160696"/>
                  </a:ext>
                </a:extLst>
              </a:tr>
              <a:tr h="4393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MI**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1 (0.6)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1264"/>
                  </a:ext>
                </a:extLst>
              </a:tr>
              <a:tr h="4393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Tracheostomy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3 (1.8)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46976"/>
                  </a:ext>
                </a:extLst>
              </a:tr>
              <a:tr h="97860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Renal Impairment – AKIN criteria (150% increase</a:t>
                      </a:r>
                      <a:r>
                        <a:rPr lang="en-GB" sz="1800" baseline="0" dirty="0">
                          <a:latin typeface="+mn-lt"/>
                        </a:rPr>
                        <a:t> over baseline /-replacement therapy)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4 (2.5)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3 (1.8)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0.63 (0.14,2.92); 0.55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481625"/>
                  </a:ext>
                </a:extLst>
              </a:tr>
              <a:tr h="4393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Prolonged ventilation (&gt;48 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3 (1.8)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4 (2.41)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1.19 (0.26,5.47); 0.82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536399"/>
                  </a:ext>
                </a:extLst>
              </a:tr>
              <a:tr h="43937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ICU LOS</a:t>
                      </a:r>
                      <a:r>
                        <a:rPr lang="en-GB" sz="1800" baseline="0" dirty="0">
                          <a:latin typeface="+mn-lt"/>
                        </a:rPr>
                        <a:t> (hours) – median (IQR)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21.7 (9.2)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23.03 (21.6)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P=0.07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23384"/>
                  </a:ext>
                </a:extLst>
              </a:tr>
              <a:tr h="685021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Proportion of prolonged</a:t>
                      </a:r>
                      <a:r>
                        <a:rPr lang="en-GB" sz="1800" baseline="0" dirty="0">
                          <a:latin typeface="+mn-lt"/>
                        </a:rPr>
                        <a:t> CICU stay (&gt;48 hours)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19 (11.7)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21 (12.7)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 (0.62,2.52); 0.54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28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567318" y="395392"/>
            <a:ext cx="9629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Mini patients had a reduced length of stay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EE59DBB-1DBD-0C70-3B41-DF07E6041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052228"/>
              </p:ext>
            </p:extLst>
          </p:nvPr>
        </p:nvGraphicFramePr>
        <p:xfrm>
          <a:off x="567318" y="2338375"/>
          <a:ext cx="10047248" cy="164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457">
                  <a:extLst>
                    <a:ext uri="{9D8B030D-6E8A-4147-A177-3AD203B41FA5}">
                      <a16:colId xmlns:a16="http://schemas.microsoft.com/office/drawing/2014/main" val="739302666"/>
                    </a:ext>
                  </a:extLst>
                </a:gridCol>
                <a:gridCol w="1862254">
                  <a:extLst>
                    <a:ext uri="{9D8B030D-6E8A-4147-A177-3AD203B41FA5}">
                      <a16:colId xmlns:a16="http://schemas.microsoft.com/office/drawing/2014/main" val="3416525853"/>
                    </a:ext>
                  </a:extLst>
                </a:gridCol>
                <a:gridCol w="2012988">
                  <a:extLst>
                    <a:ext uri="{9D8B030D-6E8A-4147-A177-3AD203B41FA5}">
                      <a16:colId xmlns:a16="http://schemas.microsoft.com/office/drawing/2014/main" val="267844045"/>
                    </a:ext>
                  </a:extLst>
                </a:gridCol>
                <a:gridCol w="2893549">
                  <a:extLst>
                    <a:ext uri="{9D8B030D-6E8A-4147-A177-3AD203B41FA5}">
                      <a16:colId xmlns:a16="http://schemas.microsoft.com/office/drawing/2014/main" val="2579698136"/>
                    </a:ext>
                  </a:extLst>
                </a:gridCol>
              </a:tblGrid>
              <a:tr h="546812"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Conventional</a:t>
                      </a:r>
                      <a:r>
                        <a:rPr lang="en-GB" sz="1400" baseline="0" dirty="0">
                          <a:latin typeface="+mn-lt"/>
                        </a:rPr>
                        <a:t> Sternotomy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+mn-lt"/>
                        </a:rPr>
                        <a:t>Minithoracotomy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Odds Ratio (95%CI); 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17935"/>
                  </a:ext>
                </a:extLst>
              </a:tr>
              <a:tr h="546812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Hospital LOS - median (IQR)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6 (3)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5 (3)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Calibri" panose="020F0502020204030204" pitchFamily="34" charset="0"/>
                        </a:rPr>
                        <a:t>p=0.003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86339541"/>
                  </a:ext>
                </a:extLst>
              </a:tr>
              <a:tr h="546812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Early discharge (&lt;=4 days post-surgery)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25 (15.3)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  <a:latin typeface="Calibri" panose="020F0502020204030204" pitchFamily="34" charset="0"/>
                        </a:rPr>
                        <a:t>55 (33.1)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  <a:latin typeface="Calibri" panose="020F0502020204030204" pitchFamily="34" charset="0"/>
                        </a:rPr>
                        <a:t>2.81 (1.6,4.94); &lt;0.001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389337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59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A3E61-C833-EED5-3408-61AA5B502AFA}"/>
              </a:ext>
            </a:extLst>
          </p:cNvPr>
          <p:cNvSpPr txBox="1"/>
          <p:nvPr/>
        </p:nvSpPr>
        <p:spPr>
          <a:xfrm>
            <a:off x="2374682" y="365125"/>
            <a:ext cx="7442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Disclosure Statement of Financial Interests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3B364-53E7-6748-8852-7965C27F338B}"/>
              </a:ext>
            </a:extLst>
          </p:cNvPr>
          <p:cNvSpPr txBox="1"/>
          <p:nvPr/>
        </p:nvSpPr>
        <p:spPr>
          <a:xfrm>
            <a:off x="576743" y="2759869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No relevant financial relationships with any commercial entity</a:t>
            </a:r>
          </a:p>
        </p:txBody>
      </p:sp>
    </p:spTree>
    <p:extLst>
      <p:ext uri="{BB962C8B-B14F-4D97-AF65-F5344CB8AC3E}">
        <p14:creationId xmlns:p14="http://schemas.microsoft.com/office/powerpoint/2010/main" val="328657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259359" y="124034"/>
            <a:ext cx="11094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Days alive and at home (DAOH) was higher for MINI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B9BD2C6-3961-A82B-A054-8049DFF62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30926"/>
              </p:ext>
            </p:extLst>
          </p:nvPr>
        </p:nvGraphicFramePr>
        <p:xfrm>
          <a:off x="424563" y="966857"/>
          <a:ext cx="1046162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597332" imgH="2080896" progId="Word.Document.12">
                  <p:embed/>
                </p:oleObj>
              </mc:Choice>
              <mc:Fallback>
                <p:oleObj name="Document" r:id="rId3" imgW="10597332" imgH="2080896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B9BD2C6-3961-A82B-A054-8049DFF62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563" y="966857"/>
                        <a:ext cx="10461625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8D3085-0D99-E560-630C-8E528CC44094}"/>
              </a:ext>
            </a:extLst>
          </p:cNvPr>
          <p:cNvSpPr txBox="1"/>
          <p:nvPr/>
        </p:nvSpPr>
        <p:spPr>
          <a:xfrm>
            <a:off x="259359" y="2797989"/>
            <a:ext cx="108277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DAOH is an important measure of quality. It accounts for: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initial hospital stay if prolonged by peri-op complications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Readmissions due to inappropriate discharges or complications (e.g. wound infections)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Discharge to nursing home or rehabilitation facilities or any institutionalised care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Deaths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Now recognised as an important outcome for trials and used as a primary outcome in key trials</a:t>
            </a:r>
          </a:p>
        </p:txBody>
      </p:sp>
    </p:spTree>
    <p:extLst>
      <p:ext uri="{BB962C8B-B14F-4D97-AF65-F5344CB8AC3E}">
        <p14:creationId xmlns:p14="http://schemas.microsoft.com/office/powerpoint/2010/main" val="415621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1962055" y="230188"/>
            <a:ext cx="7678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Late safety outcomes (up to 1 year)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B4042-4E1F-72D4-AD56-23FED98FE902}"/>
              </a:ext>
            </a:extLst>
          </p:cNvPr>
          <p:cNvSpPr txBox="1"/>
          <p:nvPr/>
        </p:nvSpPr>
        <p:spPr>
          <a:xfrm>
            <a:off x="2690334" y="4414286"/>
            <a:ext cx="6461444" cy="147732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KEY MESSAGES</a:t>
            </a:r>
          </a:p>
          <a:p>
            <a:r>
              <a:rPr lang="en-GB" dirty="0"/>
              <a:t>There was no difference in important safety outcomes at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repeat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Heart failure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D9C43A-8CBD-A2D1-1046-0E02072FE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86651"/>
              </p:ext>
            </p:extLst>
          </p:nvPr>
        </p:nvGraphicFramePr>
        <p:xfrm>
          <a:off x="481013" y="1027113"/>
          <a:ext cx="96647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600926" imgH="1981147" progId="Excel.Sheet.12">
                  <p:embed/>
                </p:oleObj>
              </mc:Choice>
              <mc:Fallback>
                <p:oleObj name="Worksheet" r:id="rId3" imgW="6600926" imgH="1981147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7D9C43A-8CBD-A2D1-1046-0E02072FE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1027113"/>
                        <a:ext cx="9664700" cy="290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99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140516" y="51768"/>
            <a:ext cx="10035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/>
              <a:t>Quality of life outcomes at 6 and 12 weeks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046A8-5277-4794-4914-8CDB9685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57" y="1384300"/>
            <a:ext cx="6088143" cy="3755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60615-4438-23FA-C20C-DE789CAB4F0C}"/>
              </a:ext>
            </a:extLst>
          </p:cNvPr>
          <p:cNvSpPr txBox="1"/>
          <p:nvPr/>
        </p:nvSpPr>
        <p:spPr>
          <a:xfrm>
            <a:off x="7489310" y="1690688"/>
            <a:ext cx="2686536" cy="313932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KEY MESSAGES</a:t>
            </a:r>
          </a:p>
          <a:p>
            <a:endParaRPr lang="en-GB" dirty="0"/>
          </a:p>
          <a:p>
            <a:r>
              <a:rPr lang="en-GB" dirty="0"/>
              <a:t>Quality of life score fell after surgery in both groups but less in the Mini than Conventional</a:t>
            </a:r>
          </a:p>
          <a:p>
            <a:endParaRPr lang="en-GB" dirty="0"/>
          </a:p>
          <a:p>
            <a:r>
              <a:rPr lang="en-GB" dirty="0"/>
              <a:t>The differences were small and of uncertain clinical significance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516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3798195" y="11182"/>
            <a:ext cx="4595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Summary of findings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3C2F5-0FA4-E1B5-7829-77469AE757D6}"/>
              </a:ext>
            </a:extLst>
          </p:cNvPr>
          <p:cNvSpPr txBox="1"/>
          <p:nvPr/>
        </p:nvSpPr>
        <p:spPr>
          <a:xfrm>
            <a:off x="122663" y="681037"/>
            <a:ext cx="113296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First and largest multicentre RCT.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Expertise based randomisation to account for the learning curve was successfully performed.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The difference in the change in PF from baseline to 12 weeks between groups was not significant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Physical function improves from baseline to 6 weeks in Mini but in Sternotomy patients.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Moderate-Vigorous PA and sleep efficiency were significantly greater with Mini at 6 weeks.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Reduced post-operative LOS for Mini.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Early discharge more than twice as likely with Mini.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DAOH  was greater for Mini at 30 and 90 days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Small differences in QOL in favour of Mini at all time points (Full cost effectiveness analysis awaited)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High repair rate in both arms 96% and echo outcomes at 1 year were excellent (93% mild MR or less).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Rates of Death, HFH, reintervention on the mitral valve at 1 year were similar and low.</a:t>
            </a:r>
          </a:p>
        </p:txBody>
      </p:sp>
    </p:spTree>
    <p:extLst>
      <p:ext uri="{BB962C8B-B14F-4D97-AF65-F5344CB8AC3E}">
        <p14:creationId xmlns:p14="http://schemas.microsoft.com/office/powerpoint/2010/main" val="398285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706735" y="327094"/>
            <a:ext cx="2778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A03DB-7F3A-3CFA-2859-9FDCE31DCD56}"/>
              </a:ext>
            </a:extLst>
          </p:cNvPr>
          <p:cNvSpPr txBox="1"/>
          <p:nvPr/>
        </p:nvSpPr>
        <p:spPr>
          <a:xfrm>
            <a:off x="838200" y="1825625"/>
            <a:ext cx="9906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Mini </a:t>
            </a:r>
            <a:r>
              <a:rPr lang="en-GB" sz="2400" dirty="0" err="1"/>
              <a:t>MVr</a:t>
            </a:r>
            <a:r>
              <a:rPr lang="en-GB" sz="2400" dirty="0"/>
              <a:t> is as safe and effective as sternotomy </a:t>
            </a:r>
            <a:r>
              <a:rPr lang="en-GB" sz="2400" dirty="0" err="1"/>
              <a:t>MVr</a:t>
            </a:r>
            <a:r>
              <a:rPr lang="en-GB" sz="2400" dirty="0"/>
              <a:t> for DMR.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Recovery from baseline to 6 weeks is may be better with Mini.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At 12 weeks the mean change in physical function from baseline is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findings should give confidence to patients and clinicians and aid adoption of Mini </a:t>
            </a:r>
            <a:r>
              <a:rPr lang="en-GB" sz="2400" dirty="0" err="1"/>
              <a:t>MVRep</a:t>
            </a:r>
            <a:r>
              <a:rPr lang="en-GB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6160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9" r="36418"/>
          <a:stretch>
            <a:fillRect/>
          </a:stretch>
        </p:blipFill>
        <p:spPr bwMode="auto">
          <a:xfrm>
            <a:off x="1774826" y="44451"/>
            <a:ext cx="17748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58751"/>
            <a:ext cx="13430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358776"/>
            <a:ext cx="1871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31073" y="297893"/>
            <a:ext cx="10129853" cy="1013941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Minimally invasive versus conventional sternotomy at 12 weeks post surgery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565276"/>
            <a:ext cx="3337423" cy="43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59" y="1565276"/>
            <a:ext cx="3343904" cy="43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536595" y="230188"/>
            <a:ext cx="2719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Background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C0015-AE75-99C0-7255-9860A25EFFCA}"/>
              </a:ext>
            </a:extLst>
          </p:cNvPr>
          <p:cNvSpPr txBox="1"/>
          <p:nvPr/>
        </p:nvSpPr>
        <p:spPr>
          <a:xfrm>
            <a:off x="101373" y="938074"/>
            <a:ext cx="5858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best surgical approach for mitral valve repair is widely debated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Minimally Invasive </a:t>
            </a:r>
            <a:r>
              <a:rPr lang="en-GB" dirty="0" err="1"/>
              <a:t>MVrep</a:t>
            </a:r>
            <a:r>
              <a:rPr lang="en-GB" dirty="0"/>
              <a:t> via mini thoracotomy is preferred by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 there are significant question marks which centre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‘can you repair as many’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‘can you repair them as well’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/>
              <a:t>‘is it as safe’ 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emergence of percutaneous strategies to treat DMR and the need for trials to determine which procedures benefits specific patients groups make defining the optimum surgical approach an urgent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EBDE8-E4BE-378B-0C11-6D7722AE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42" y="1073011"/>
            <a:ext cx="4695101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370461" y="230188"/>
            <a:ext cx="2459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C0015-AE75-99C0-7255-9860A25EFFCA}"/>
              </a:ext>
            </a:extLst>
          </p:cNvPr>
          <p:cNvSpPr txBox="1"/>
          <p:nvPr/>
        </p:nvSpPr>
        <p:spPr>
          <a:xfrm>
            <a:off x="838200" y="938074"/>
            <a:ext cx="102103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Primary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primary objective was to determine if physical function and associated return to usual activities measured by change in SF-36 physical functioning scale from baseline to 12 weeks following index surgery was superior in Mini versus Sternotomy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i="1" dirty="0"/>
              <a:t>‘once I’m assured of surgical expertise, the key question influencing my choice of procedure is speed of recovery of physical function after surgery’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3200" u="sng" dirty="0">
                <a:solidFill>
                  <a:schemeClr val="accent1">
                    <a:lumMod val="50000"/>
                  </a:schemeClr>
                </a:solidFill>
              </a:rPr>
              <a:t>Secondary</a:t>
            </a:r>
            <a:r>
              <a:rPr lang="en-GB" sz="36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Physical function at 6 weeks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Physical activity and sleep efficiency measure by accelerometery at 6 and 12 weeks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Mitral valve repair rates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Quality of Mitral valve repair (rate of moderate or severe MR at 12 weeks and 1 year)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Adverse events (Death, stroke, heart failure, hospitalisation, and repeat intervention on the mitral valve )</a:t>
            </a:r>
          </a:p>
        </p:txBody>
      </p:sp>
    </p:spTree>
    <p:extLst>
      <p:ext uri="{BB962C8B-B14F-4D97-AF65-F5344CB8AC3E}">
        <p14:creationId xmlns:p14="http://schemas.microsoft.com/office/powerpoint/2010/main" val="36300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3837080" y="189330"/>
            <a:ext cx="4118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Trial Methodology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C0015-AE75-99C0-7255-9860A25EFFCA}"/>
              </a:ext>
            </a:extLst>
          </p:cNvPr>
          <p:cNvSpPr txBox="1"/>
          <p:nvPr/>
        </p:nvSpPr>
        <p:spPr>
          <a:xfrm>
            <a:off x="111512" y="897216"/>
            <a:ext cx="1106201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Expertise based superiority RCT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Potentially eligible patients reviewed by Multi-Disciplinary Heart Team (MDT)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DMR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Suitable for both approaches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Eligibility patients were randomised 1:1 to a Mini or Conventional expert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Patients had to move surgeons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All had intra op TOE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MVrep</a:t>
            </a:r>
            <a:r>
              <a:rPr lang="en-GB" dirty="0"/>
              <a:t> techniques were at the discretion of the surgeon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Follow-up for 1 year post surgery including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SF-36v2 physical function scores measured by a blinded researcher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Echocardiogram early (within 12 weeks) and at 1 year after surgery assessed by Core Laboratory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Physical activity and sleep efficiency measured by accelerometers for 1 week at a time 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Follow-up every at 6, 12, 18, 24, 38, 52 weeks (post-intervention) with phone calls from the research team.  </a:t>
            </a:r>
          </a:p>
        </p:txBody>
      </p:sp>
    </p:spTree>
    <p:extLst>
      <p:ext uri="{BB962C8B-B14F-4D97-AF65-F5344CB8AC3E}">
        <p14:creationId xmlns:p14="http://schemas.microsoft.com/office/powerpoint/2010/main" val="303213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090810" y="191880"/>
            <a:ext cx="4010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Participating sites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027906"/>
            <a:ext cx="3228340" cy="4572000"/>
            <a:chOff x="7719017" y="1742090"/>
            <a:chExt cx="3228340" cy="4572000"/>
          </a:xfrm>
        </p:grpSpPr>
        <p:grpSp>
          <p:nvGrpSpPr>
            <p:cNvPr id="9" name="Group 8"/>
            <p:cNvGrpSpPr/>
            <p:nvPr/>
          </p:nvGrpSpPr>
          <p:grpSpPr>
            <a:xfrm>
              <a:off x="7719017" y="1742090"/>
              <a:ext cx="3228340" cy="4572000"/>
              <a:chOff x="4334686" y="1763110"/>
              <a:chExt cx="3228340" cy="4572000"/>
            </a:xfrm>
          </p:grpSpPr>
          <p:pic>
            <p:nvPicPr>
              <p:cNvPr id="11" name="Picture 10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686" y="1763110"/>
                <a:ext cx="3228340" cy="4572000"/>
              </a:xfrm>
              <a:prstGeom prst="rect">
                <a:avLst/>
              </a:prstGeom>
              <a:noFill/>
            </p:spPr>
          </p:pic>
          <p:sp>
            <p:nvSpPr>
              <p:cNvPr id="12" name="Oval 11"/>
              <p:cNvSpPr/>
              <p:nvPr/>
            </p:nvSpPr>
            <p:spPr>
              <a:xfrm>
                <a:off x="5875283" y="3389585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353503" y="3917729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801710" y="4080639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33091" y="4466895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748058" y="5428592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096001" y="5481142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49462" y="5980386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081969" y="5328741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90402" y="5360270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58719" y="5496909"/>
                <a:ext cx="147145" cy="13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361195" y="5255743"/>
              <a:ext cx="367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10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9690" y="1799532"/>
            <a:ext cx="5959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Royal Infirmary of Edinburgh, Edinburgh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Blackpool Teaching Hospital, Blackpool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James Cook Hospital, Middlesbrough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Liverpool Chest and Heart Hospital, Liverpool 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Derriford</a:t>
            </a:r>
            <a:r>
              <a:rPr lang="en-GB" dirty="0"/>
              <a:t> Hospital, Plymouth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Bristol University Hospital, Bristol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Harefield Hospital, Uxbridge 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Hammersmith Hospital, London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Kings College Hospital, London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Basildon University Hospital, Basildon </a:t>
            </a:r>
          </a:p>
        </p:txBody>
      </p:sp>
    </p:spTree>
    <p:extLst>
      <p:ext uri="{BB962C8B-B14F-4D97-AF65-F5344CB8AC3E}">
        <p14:creationId xmlns:p14="http://schemas.microsoft.com/office/powerpoint/2010/main" val="225511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3817062" y="301765"/>
            <a:ext cx="3739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Inclusion criteria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778A4-ED17-BE4E-F38E-22F2B42E4852}"/>
              </a:ext>
            </a:extLst>
          </p:cNvPr>
          <p:cNvSpPr txBox="1"/>
          <p:nvPr/>
        </p:nvSpPr>
        <p:spPr>
          <a:xfrm>
            <a:off x="647541" y="1690688"/>
            <a:ext cx="935447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(≥18 years old at consent) patients with degenerative mitral valve disease, requiring isolated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(patients requiring concomitant surgery for Atrial Fibrillation and/or Patent Foramen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(PFO) closure will be included).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Written informed consent.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 for cardiac surgery and cardiopulmonary bypass.</a:t>
            </a:r>
          </a:p>
        </p:txBody>
      </p:sp>
    </p:spTree>
    <p:extLst>
      <p:ext uri="{BB962C8B-B14F-4D97-AF65-F5344CB8AC3E}">
        <p14:creationId xmlns:p14="http://schemas.microsoft.com/office/powerpoint/2010/main" val="270390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65A3-ED3B-958F-F5C2-B827F743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5A8-F9BB-818C-0BA6-50050C2A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C50EB-B895-4543-F0D0-A9EFE05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23C28-362C-AA36-4B51-D7A3E60C1CA9}"/>
              </a:ext>
            </a:extLst>
          </p:cNvPr>
          <p:cNvSpPr txBox="1"/>
          <p:nvPr/>
        </p:nvSpPr>
        <p:spPr>
          <a:xfrm>
            <a:off x="4095918" y="51769"/>
            <a:ext cx="4000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Participant  flow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2AABC1-A4DB-3D1D-A50C-ED8200CA6792}"/>
              </a:ext>
            </a:extLst>
          </p:cNvPr>
          <p:cNvGraphicFramePr>
            <a:graphicFrameLocks noGrp="1"/>
          </p:cNvGraphicFramePr>
          <p:nvPr/>
        </p:nvGraphicFramePr>
        <p:xfrm>
          <a:off x="7448550" y="811424"/>
          <a:ext cx="3726887" cy="295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89">
                  <a:extLst>
                    <a:ext uri="{9D8B030D-6E8A-4147-A177-3AD203B41FA5}">
                      <a16:colId xmlns:a16="http://schemas.microsoft.com/office/drawing/2014/main" val="3378620416"/>
                    </a:ext>
                  </a:extLst>
                </a:gridCol>
                <a:gridCol w="1176098">
                  <a:extLst>
                    <a:ext uri="{9D8B030D-6E8A-4147-A177-3AD203B41FA5}">
                      <a16:colId xmlns:a16="http://schemas.microsoft.com/office/drawing/2014/main" val="3465423033"/>
                    </a:ext>
                  </a:extLst>
                </a:gridCol>
              </a:tblGrid>
              <a:tr h="417488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Screening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21729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36385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r>
                        <a:rPr lang="en-GB" sz="1400" dirty="0"/>
                        <a:t>Total Patients Screened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7962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r>
                        <a:rPr lang="en-GB" sz="1400" dirty="0"/>
                        <a:t>Total Patients Ineligible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522609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r>
                        <a:rPr lang="en-GB" sz="1400" dirty="0"/>
                        <a:t>Total Patients Declined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98634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r>
                        <a:rPr lang="en-GB" sz="1400" dirty="0"/>
                        <a:t>Total Patients 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10999"/>
                  </a:ext>
                </a:extLst>
              </a:tr>
              <a:tr h="423287">
                <a:tc>
                  <a:txBody>
                    <a:bodyPr/>
                    <a:lstStyle/>
                    <a:p>
                      <a:r>
                        <a:rPr lang="en-GB" sz="1400" dirty="0"/>
                        <a:t>Total Patients Randomised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98807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6AEFB4F4-4160-A491-BD97-8C01EBEB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785108"/>
            <a:ext cx="66103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6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18008</TotalTime>
  <Words>2218</Words>
  <Application>Microsoft Office PowerPoint</Application>
  <PresentationFormat>Widescreen</PresentationFormat>
  <Paragraphs>474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Symbol</vt:lpstr>
      <vt:lpstr>Office Theme</vt:lpstr>
      <vt:lpstr>2_Office Theme</vt:lpstr>
      <vt:lpstr>Document</vt:lpstr>
      <vt:lpstr>Worksheet</vt:lpstr>
      <vt:lpstr>PowerPoint Presentation</vt:lpstr>
      <vt:lpstr>PowerPoint Presentation</vt:lpstr>
      <vt:lpstr>Minimally invasive versus conventional sternotomy at 12 weeks post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</vt:vector>
  </TitlesOfParts>
  <Company>South Tees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GEOGHEGAN, Helen (SOUTH TEES HOSPITALS NHS FOUNDATION TRUST)</dc:creator>
  <cp:lastModifiedBy>AKOWUAH, Enoch (SOUTH TEES HOSPITALS NHS FOUNDATION TRUST)</cp:lastModifiedBy>
  <cp:revision>88</cp:revision>
  <dcterms:created xsi:type="dcterms:W3CDTF">2023-01-17T16:21:16Z</dcterms:created>
  <dcterms:modified xsi:type="dcterms:W3CDTF">2023-02-27T13:27:13Z</dcterms:modified>
</cp:coreProperties>
</file>