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0" r:id="rId5"/>
    <p:sldId id="271" r:id="rId6"/>
    <p:sldId id="299" r:id="rId7"/>
    <p:sldId id="272" r:id="rId8"/>
    <p:sldId id="295" r:id="rId9"/>
    <p:sldId id="273" r:id="rId10"/>
    <p:sldId id="274" r:id="rId11"/>
    <p:sldId id="300" r:id="rId12"/>
    <p:sldId id="286" r:id="rId13"/>
    <p:sldId id="287" r:id="rId14"/>
    <p:sldId id="290" r:id="rId15"/>
    <p:sldId id="285" r:id="rId16"/>
    <p:sldId id="304" r:id="rId17"/>
    <p:sldId id="276" r:id="rId18"/>
    <p:sldId id="277" r:id="rId19"/>
    <p:sldId id="278" r:id="rId20"/>
    <p:sldId id="30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 YL" initials="hY" lastIdx="16" clrIdx="0">
    <p:extLst>
      <p:ext uri="{19B8F6BF-5375-455C-9EA6-DF929625EA0E}">
        <p15:presenceInfo xmlns:p15="http://schemas.microsoft.com/office/powerpoint/2012/main" userId="6b555e8e8e81854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FD6EA"/>
    <a:srgbClr val="E9ECF5"/>
    <a:srgbClr val="E9EBF5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20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96C20-7804-4A77-B3D1-8C50E5D7C8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7F1CE5-4A5E-4614-BE3B-395FCE35D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9A9F5-F614-45B3-9F07-BF64096B9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51032-74DD-4543-B729-96E646BC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7D590-CBE3-4FAC-B744-C02B2922A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3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87372-6F7F-410E-BCA5-0CB6EC1C0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36F7F9-F4A2-4488-9ABA-93E0E3024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4D058-868B-440D-9939-9B7B1A904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0A3F9-6B46-4766-BF2C-4CCC05C9E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7E94E-5AA1-4F04-9446-A3E03CCEC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4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9CEBE-493B-4F0D-9D5D-0CF8232B3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D57D7-9197-4912-B61C-850C9CD4D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E979D-7422-49C0-958D-F96A585A9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EB0F8-2230-4AD6-91DD-0CADBBBBF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08D58-2939-4B7A-8D50-AF27EE2C9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6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70D46-79B6-4DA1-9507-761BFC472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C6ADB-156B-4869-9D6D-62013CB3A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577F9-11A9-47A5-8FE3-9C2249B9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DFEE4-7FFC-4D5B-B90E-2F43D7257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A0C69-6404-4936-A3B4-4C22442E9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293B0-8E75-424B-961B-A2AB04303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9F14-2A94-4CBB-83B8-22CB10567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ED6C2-4A31-4F2B-9DD1-421171BEB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23E6A-179B-45C1-A387-BEC3756F8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CFBD1-F97C-4226-B531-A09D40CF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4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0CEDE-D9C7-4DD9-8281-614C45F10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A63CF-FE42-409E-8AA8-046B982D3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80911-789B-4BB5-96EB-7B74F65CC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D9BF36-9F5D-4459-9222-1804234E4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0B0F8-935B-4433-A197-B907C5800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BC0D3-2DCD-4344-AC8B-B5E2B07ED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0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C108-5A68-4790-8249-78FA7F7C9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EF8DA-76D4-4F8C-8103-1C2B90527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4B784-BCCF-430E-9E6D-339274059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904694-EEA2-479B-9958-F0729D42AE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D5CDB6-A35C-40B5-8550-34F3AADE2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6A2B7B-05A3-40FA-AACA-6D26032C2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FD09D9-9A0C-4F30-B5FD-1EF0D2ED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97D4B9-0529-41C4-80BE-85CC8C708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38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89711-194C-41F2-A35D-07616716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652A49-D048-4A56-8213-74992FF7D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9822A-DE3E-471E-9C1B-FB587B25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7892A-5D0C-48E0-A790-451C0166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5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944712-BAD4-4427-82DE-0E61A2E7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56B751-2D4C-4D1C-B90D-C922BB36C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C0AAB8-CA59-406C-AF84-AB2EC567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5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217EA-B87C-4268-8F6A-2E26B9A62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C2887-6A7C-4CF5-9E19-AE2C61798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D05C00-95F0-4D7D-8B4F-24ECE6783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C9FE60-4EB7-4791-91BC-FFFA2870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4A14CD-645E-446B-98D0-DEADB06BC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A04D0-0425-4C67-BE35-5AF833219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4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7C8B1-4795-4271-B93D-7F1157F56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2F3A6F-E22E-42C7-A8FE-517D92FA9B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9EDB01-436C-4FCF-BA21-8150DA0AC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EE850-47C3-4CDE-938C-3E8A0FA1C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059EE-8712-46B3-832C-9A1252EC2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ACA3-6B07-4F00-B395-4FD01505D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3057BF-E597-4A0D-9142-BB7609E5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FBE9D-136D-4F34-B550-6A1EF3598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BD9B5-5BBB-400A-89D6-C8498BC60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044A-A91D-4D49-BC8B-4F4C7A559A2C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6210E-4B79-4597-BC6E-BEBCE9F736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2D460-BEFE-4C25-AC87-000A89365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A9E2F-B8E5-42B5-81DB-F9B7A820E6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6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6"/>
            <a:ext cx="12192000" cy="926730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E2D15136-32A7-459D-923A-A6705C19999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39364" y="5724941"/>
            <a:ext cx="1876898" cy="978954"/>
          </a:xfrm>
          <a:prstGeom prst="rect">
            <a:avLst/>
          </a:prstGeom>
        </p:spPr>
      </p:pic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5625" y="6020203"/>
            <a:ext cx="1261425" cy="683692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E3FED1B9-F0D7-4585-A85D-5FA65454448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1978" y="54844"/>
            <a:ext cx="2005217" cy="779338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27128202-078C-F834-25D0-9531561642A3}"/>
              </a:ext>
            </a:extLst>
          </p:cNvPr>
          <p:cNvSpPr txBox="1"/>
          <p:nvPr/>
        </p:nvSpPr>
        <p:spPr>
          <a:xfrm>
            <a:off x="1284221" y="1485478"/>
            <a:ext cx="962355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/>
              <a:t>Bivalirudin Plus a High-dose Infusion Versus Heparin Monotherapy in Patients with STEMI Undergoing Primary PCI</a:t>
            </a:r>
            <a:endParaRPr lang="zh-CN" altLang="en-US" sz="4000" b="1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015B8CE-70E0-CDC3-45EE-AA49A1BDB6F5}"/>
              </a:ext>
            </a:extLst>
          </p:cNvPr>
          <p:cNvSpPr txBox="1"/>
          <p:nvPr/>
        </p:nvSpPr>
        <p:spPr>
          <a:xfrm>
            <a:off x="3371822" y="3605209"/>
            <a:ext cx="5589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srgbClr val="C00000"/>
                </a:solidFill>
              </a:rPr>
              <a:t>The BRIGHT-4 Trial</a:t>
            </a:r>
            <a:endParaRPr lang="zh-CN" altLang="en-US" sz="4000" b="1" dirty="0">
              <a:solidFill>
                <a:srgbClr val="C00000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95EA80F-4168-14AF-C488-69333A6DD6ED}"/>
              </a:ext>
            </a:extLst>
          </p:cNvPr>
          <p:cNvSpPr txBox="1"/>
          <p:nvPr/>
        </p:nvSpPr>
        <p:spPr>
          <a:xfrm>
            <a:off x="3770639" y="4541721"/>
            <a:ext cx="4650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i="1" dirty="0"/>
              <a:t>Gregg W. Stone MD</a:t>
            </a:r>
            <a:endParaRPr lang="zh-CN" altLang="en-US" sz="3200" b="1" i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607B4C7-D832-E00B-2E24-C7907E9EB121}"/>
              </a:ext>
            </a:extLst>
          </p:cNvPr>
          <p:cNvSpPr txBox="1"/>
          <p:nvPr/>
        </p:nvSpPr>
        <p:spPr>
          <a:xfrm>
            <a:off x="1575032" y="5372522"/>
            <a:ext cx="9041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On behalf of </a:t>
            </a:r>
            <a:r>
              <a:rPr lang="en-US" altLang="zh-CN" sz="2800" b="1" dirty="0" err="1"/>
              <a:t>Yaling</a:t>
            </a:r>
            <a:r>
              <a:rPr lang="en-US" altLang="zh-CN" sz="2800" b="1" dirty="0"/>
              <a:t> Han </a:t>
            </a:r>
            <a:r>
              <a:rPr lang="en-US" altLang="zh-CN" sz="2800" dirty="0"/>
              <a:t>and the </a:t>
            </a:r>
            <a:r>
              <a:rPr lang="en-US" altLang="zh-CN" sz="2800" b="1" dirty="0"/>
              <a:t>BRIGHT-4</a:t>
            </a:r>
            <a:r>
              <a:rPr lang="en-US" altLang="zh-CN" sz="2800" dirty="0"/>
              <a:t> investigators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6536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3217433" y="213470"/>
            <a:ext cx="5757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Study Drug Treatments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88C89E14-BD85-8323-8B23-B3181F21E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299237"/>
              </p:ext>
            </p:extLst>
          </p:nvPr>
        </p:nvGraphicFramePr>
        <p:xfrm>
          <a:off x="580768" y="1272744"/>
          <a:ext cx="10873947" cy="5345662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484014">
                  <a:extLst>
                    <a:ext uri="{9D8B030D-6E8A-4147-A177-3AD203B41FA5}">
                      <a16:colId xmlns:a16="http://schemas.microsoft.com/office/drawing/2014/main" val="3153061317"/>
                    </a:ext>
                  </a:extLst>
                </a:gridCol>
                <a:gridCol w="2044350">
                  <a:extLst>
                    <a:ext uri="{9D8B030D-6E8A-4147-A177-3AD203B41FA5}">
                      <a16:colId xmlns:a16="http://schemas.microsoft.com/office/drawing/2014/main" val="3646677561"/>
                    </a:ext>
                  </a:extLst>
                </a:gridCol>
                <a:gridCol w="2820664">
                  <a:extLst>
                    <a:ext uri="{9D8B030D-6E8A-4147-A177-3AD203B41FA5}">
                      <a16:colId xmlns:a16="http://schemas.microsoft.com/office/drawing/2014/main" val="4205329130"/>
                    </a:ext>
                  </a:extLst>
                </a:gridCol>
                <a:gridCol w="1524919">
                  <a:extLst>
                    <a:ext uri="{9D8B030D-6E8A-4147-A177-3AD203B41FA5}">
                      <a16:colId xmlns:a16="http://schemas.microsoft.com/office/drawing/2014/main" val="15079553"/>
                    </a:ext>
                  </a:extLst>
                </a:gridCol>
              </a:tblGrid>
              <a:tr h="8368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Heparin</a:t>
                      </a:r>
                      <a:b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(N=3007)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Bivalirudin</a:t>
                      </a:r>
                      <a:b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(N=3009)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P value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7051040"/>
                  </a:ext>
                </a:extLst>
              </a:tr>
              <a:tr h="56359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Heparin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98.7%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0.8%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-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52095524"/>
                  </a:ext>
                </a:extLst>
              </a:tr>
              <a:tr h="56359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altLang="zh-CN" sz="2000" b="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    Total dose, IU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5570 (4800-6775)</a:t>
                      </a: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-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-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80845625"/>
                  </a:ext>
                </a:extLst>
              </a:tr>
              <a:tr h="56359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Bivalirudin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1.3%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99.2%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-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67142871"/>
                  </a:ext>
                </a:extLst>
              </a:tr>
              <a:tr h="5635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Post-PCI infusion administered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2953/2953 (100.0%)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-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75651712"/>
                  </a:ext>
                </a:extLst>
              </a:tr>
              <a:tr h="5635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Post-PCI infusion duration, </a:t>
                      </a:r>
                      <a:r>
                        <a:rPr lang="en-US" sz="2000" b="0" kern="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hr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3.0 (2.2-4.0)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-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5173749"/>
                  </a:ext>
                </a:extLst>
              </a:tr>
              <a:tr h="5635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Additional bolus of study medication</a:t>
                      </a:r>
                      <a:r>
                        <a:rPr lang="en-US" sz="2000" b="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35.1%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3.5%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&lt;0.0001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5819882"/>
                  </a:ext>
                </a:extLst>
              </a:tr>
              <a:tr h="5635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 activated clotting time, sec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267 (238-317)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321 (278-365)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&lt;0.0001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99088047"/>
                  </a:ext>
                </a:extLst>
              </a:tr>
              <a:tr h="56359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GPI for procedural complications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13.7%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11.5%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0.01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97143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75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0" cap="none" spc="3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b Dub Heavy" panose="020B0603030403020204" pitchFamily="34" charset="77"/>
              <a:ea typeface="+mj-ea"/>
              <a:cs typeface="+mj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0" y="2015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Primary Endpoint: 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All-cause death or BARC types 3-5 bleeding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43150AE-3B4A-DB8D-8D08-5FF537F94F06}"/>
              </a:ext>
            </a:extLst>
          </p:cNvPr>
          <p:cNvGrpSpPr/>
          <p:nvPr/>
        </p:nvGrpSpPr>
        <p:grpSpPr>
          <a:xfrm>
            <a:off x="9206270" y="2019382"/>
            <a:ext cx="2226482" cy="917788"/>
            <a:chOff x="9287916" y="1736076"/>
            <a:chExt cx="2226482" cy="917788"/>
          </a:xfrm>
        </p:grpSpPr>
        <p:sp>
          <p:nvSpPr>
            <p:cNvPr id="7" name="箭头: 下 6">
              <a:extLst>
                <a:ext uri="{FF2B5EF4-FFF2-40B4-BE49-F238E27FC236}">
                  <a16:creationId xmlns:a16="http://schemas.microsoft.com/office/drawing/2014/main" id="{F0BB5FA6-87F7-2B9C-7F8E-2D68C6075127}"/>
                </a:ext>
              </a:extLst>
            </p:cNvPr>
            <p:cNvSpPr/>
            <p:nvPr/>
          </p:nvSpPr>
          <p:spPr>
            <a:xfrm>
              <a:off x="9287916" y="1736076"/>
              <a:ext cx="287833" cy="917788"/>
            </a:xfrm>
            <a:prstGeom prst="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74946195-68A9-5ECC-1028-F291FDEF5E34}"/>
                </a:ext>
              </a:extLst>
            </p:cNvPr>
            <p:cNvSpPr txBox="1"/>
            <p:nvPr/>
          </p:nvSpPr>
          <p:spPr>
            <a:xfrm>
              <a:off x="9646687" y="1736076"/>
              <a:ext cx="186771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rPr>
                <a:t>ARR: 1.3%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rPr>
                <a:t>NNT: 76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125" name="文本框 124">
            <a:extLst>
              <a:ext uri="{FF2B5EF4-FFF2-40B4-BE49-F238E27FC236}">
                <a16:creationId xmlns:a16="http://schemas.microsoft.com/office/drawing/2014/main" id="{8B647EDC-E3BF-E03C-87A9-6E30618D9212}"/>
              </a:ext>
            </a:extLst>
          </p:cNvPr>
          <p:cNvSpPr txBox="1"/>
          <p:nvPr/>
        </p:nvSpPr>
        <p:spPr>
          <a:xfrm>
            <a:off x="4454202" y="3954634"/>
            <a:ext cx="5192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Hazard ratio: 0.69, 95%CI: 0.53-0.91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P=0.0070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0C3A86C-9C71-14C1-AEBC-D48785314941}"/>
              </a:ext>
            </a:extLst>
          </p:cNvPr>
          <p:cNvGrpSpPr/>
          <p:nvPr/>
        </p:nvGrpSpPr>
        <p:grpSpPr>
          <a:xfrm>
            <a:off x="3284044" y="1571743"/>
            <a:ext cx="5932940" cy="3635904"/>
            <a:chOff x="3262949" y="1308985"/>
            <a:chExt cx="5932940" cy="3635904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066C043-34C0-A4D2-DFAA-692B1AF1BF4C}"/>
                </a:ext>
              </a:extLst>
            </p:cNvPr>
            <p:cNvGrpSpPr/>
            <p:nvPr/>
          </p:nvGrpSpPr>
          <p:grpSpPr>
            <a:xfrm>
              <a:off x="3262949" y="1506837"/>
              <a:ext cx="5932940" cy="3438052"/>
              <a:chOff x="3262949" y="1506837"/>
              <a:chExt cx="5932940" cy="3438052"/>
            </a:xfrm>
          </p:grpSpPr>
          <p:sp>
            <p:nvSpPr>
              <p:cNvPr id="126" name="文本框 125">
                <a:extLst>
                  <a:ext uri="{FF2B5EF4-FFF2-40B4-BE49-F238E27FC236}">
                    <a16:creationId xmlns:a16="http://schemas.microsoft.com/office/drawing/2014/main" id="{332DBE65-68EE-A76C-C22F-07ADFF303680}"/>
                  </a:ext>
                </a:extLst>
              </p:cNvPr>
              <p:cNvSpPr txBox="1"/>
              <p:nvPr/>
            </p:nvSpPr>
            <p:spPr>
              <a:xfrm>
                <a:off x="8439599" y="1506837"/>
                <a:ext cx="756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等线" panose="02010600030101010101" pitchFamily="2" charset="-122"/>
                    <a:cs typeface="+mn-cs"/>
                  </a:rPr>
                  <a:t>4.4%</a:t>
                </a:r>
                <a:endPara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1" name="Freeform 108">
                <a:extLst>
                  <a:ext uri="{FF2B5EF4-FFF2-40B4-BE49-F238E27FC236}">
                    <a16:creationId xmlns:a16="http://schemas.microsoft.com/office/drawing/2014/main" id="{73571019-3FC9-7263-7992-DE5C9A4CD4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2949" y="1716620"/>
                <a:ext cx="5176649" cy="3228269"/>
              </a:xfrm>
              <a:custGeom>
                <a:avLst/>
                <a:gdLst>
                  <a:gd name="T0" fmla="*/ 0 w 3308"/>
                  <a:gd name="T1" fmla="*/ 2073 h 2073"/>
                  <a:gd name="T2" fmla="*/ 0 w 3308"/>
                  <a:gd name="T3" fmla="*/ 2073 h 2073"/>
                  <a:gd name="T4" fmla="*/ 0 w 3308"/>
                  <a:gd name="T5" fmla="*/ 1533 h 2073"/>
                  <a:gd name="T6" fmla="*/ 109 w 3308"/>
                  <a:gd name="T7" fmla="*/ 1533 h 2073"/>
                  <a:gd name="T8" fmla="*/ 109 w 3308"/>
                  <a:gd name="T9" fmla="*/ 1049 h 2073"/>
                  <a:gd name="T10" fmla="*/ 221 w 3308"/>
                  <a:gd name="T11" fmla="*/ 1049 h 2073"/>
                  <a:gd name="T12" fmla="*/ 221 w 3308"/>
                  <a:gd name="T13" fmla="*/ 812 h 2073"/>
                  <a:gd name="T14" fmla="*/ 330 w 3308"/>
                  <a:gd name="T15" fmla="*/ 812 h 2073"/>
                  <a:gd name="T16" fmla="*/ 330 w 3308"/>
                  <a:gd name="T17" fmla="*/ 685 h 2073"/>
                  <a:gd name="T18" fmla="*/ 441 w 3308"/>
                  <a:gd name="T19" fmla="*/ 685 h 2073"/>
                  <a:gd name="T20" fmla="*/ 441 w 3308"/>
                  <a:gd name="T21" fmla="*/ 607 h 2073"/>
                  <a:gd name="T22" fmla="*/ 551 w 3308"/>
                  <a:gd name="T23" fmla="*/ 607 h 2073"/>
                  <a:gd name="T24" fmla="*/ 551 w 3308"/>
                  <a:gd name="T25" fmla="*/ 495 h 2073"/>
                  <a:gd name="T26" fmla="*/ 660 w 3308"/>
                  <a:gd name="T27" fmla="*/ 495 h 2073"/>
                  <a:gd name="T28" fmla="*/ 660 w 3308"/>
                  <a:gd name="T29" fmla="*/ 464 h 2073"/>
                  <a:gd name="T30" fmla="*/ 771 w 3308"/>
                  <a:gd name="T31" fmla="*/ 464 h 2073"/>
                  <a:gd name="T32" fmla="*/ 771 w 3308"/>
                  <a:gd name="T33" fmla="*/ 430 h 2073"/>
                  <a:gd name="T34" fmla="*/ 881 w 3308"/>
                  <a:gd name="T35" fmla="*/ 430 h 2073"/>
                  <a:gd name="T36" fmla="*/ 881 w 3308"/>
                  <a:gd name="T37" fmla="*/ 368 h 2073"/>
                  <a:gd name="T38" fmla="*/ 992 w 3308"/>
                  <a:gd name="T39" fmla="*/ 368 h 2073"/>
                  <a:gd name="T40" fmla="*/ 992 w 3308"/>
                  <a:gd name="T41" fmla="*/ 334 h 2073"/>
                  <a:gd name="T42" fmla="*/ 1101 w 3308"/>
                  <a:gd name="T43" fmla="*/ 334 h 2073"/>
                  <a:gd name="T44" fmla="*/ 1101 w 3308"/>
                  <a:gd name="T45" fmla="*/ 303 h 2073"/>
                  <a:gd name="T46" fmla="*/ 1213 w 3308"/>
                  <a:gd name="T47" fmla="*/ 303 h 2073"/>
                  <a:gd name="T48" fmla="*/ 1213 w 3308"/>
                  <a:gd name="T49" fmla="*/ 288 h 2073"/>
                  <a:gd name="T50" fmla="*/ 1322 w 3308"/>
                  <a:gd name="T51" fmla="*/ 288 h 2073"/>
                  <a:gd name="T52" fmla="*/ 1322 w 3308"/>
                  <a:gd name="T53" fmla="*/ 272 h 2073"/>
                  <a:gd name="T54" fmla="*/ 1433 w 3308"/>
                  <a:gd name="T55" fmla="*/ 272 h 2073"/>
                  <a:gd name="T56" fmla="*/ 1433 w 3308"/>
                  <a:gd name="T57" fmla="*/ 241 h 2073"/>
                  <a:gd name="T58" fmla="*/ 1543 w 3308"/>
                  <a:gd name="T59" fmla="*/ 241 h 2073"/>
                  <a:gd name="T60" fmla="*/ 1543 w 3308"/>
                  <a:gd name="T61" fmla="*/ 223 h 2073"/>
                  <a:gd name="T62" fmla="*/ 1654 w 3308"/>
                  <a:gd name="T63" fmla="*/ 223 h 2073"/>
                  <a:gd name="T64" fmla="*/ 1654 w 3308"/>
                  <a:gd name="T65" fmla="*/ 192 h 2073"/>
                  <a:gd name="T66" fmla="*/ 1763 w 3308"/>
                  <a:gd name="T67" fmla="*/ 192 h 2073"/>
                  <a:gd name="T68" fmla="*/ 1763 w 3308"/>
                  <a:gd name="T69" fmla="*/ 160 h 2073"/>
                  <a:gd name="T70" fmla="*/ 1875 w 3308"/>
                  <a:gd name="T71" fmla="*/ 160 h 2073"/>
                  <a:gd name="T72" fmla="*/ 1875 w 3308"/>
                  <a:gd name="T73" fmla="*/ 145 h 2073"/>
                  <a:gd name="T74" fmla="*/ 1984 w 3308"/>
                  <a:gd name="T75" fmla="*/ 145 h 2073"/>
                  <a:gd name="T76" fmla="*/ 1984 w 3308"/>
                  <a:gd name="T77" fmla="*/ 111 h 2073"/>
                  <a:gd name="T78" fmla="*/ 2316 w 3308"/>
                  <a:gd name="T79" fmla="*/ 111 h 2073"/>
                  <a:gd name="T80" fmla="*/ 2316 w 3308"/>
                  <a:gd name="T81" fmla="*/ 80 h 2073"/>
                  <a:gd name="T82" fmla="*/ 2425 w 3308"/>
                  <a:gd name="T83" fmla="*/ 80 h 2073"/>
                  <a:gd name="T84" fmla="*/ 2425 w 3308"/>
                  <a:gd name="T85" fmla="*/ 64 h 2073"/>
                  <a:gd name="T86" fmla="*/ 2646 w 3308"/>
                  <a:gd name="T87" fmla="*/ 64 h 2073"/>
                  <a:gd name="T88" fmla="*/ 2646 w 3308"/>
                  <a:gd name="T89" fmla="*/ 31 h 2073"/>
                  <a:gd name="T90" fmla="*/ 2758 w 3308"/>
                  <a:gd name="T91" fmla="*/ 31 h 2073"/>
                  <a:gd name="T92" fmla="*/ 2758 w 3308"/>
                  <a:gd name="T93" fmla="*/ 15 h 2073"/>
                  <a:gd name="T94" fmla="*/ 2976 w 3308"/>
                  <a:gd name="T95" fmla="*/ 15 h 2073"/>
                  <a:gd name="T96" fmla="*/ 2976 w 3308"/>
                  <a:gd name="T97" fmla="*/ 0 h 2073"/>
                  <a:gd name="T98" fmla="*/ 3308 w 3308"/>
                  <a:gd name="T99" fmla="*/ 0 h 2073"/>
                  <a:gd name="T100" fmla="*/ 3308 w 3308"/>
                  <a:gd name="T101" fmla="*/ 0 h 20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308" h="2073">
                    <a:moveTo>
                      <a:pt x="0" y="2073"/>
                    </a:moveTo>
                    <a:lnTo>
                      <a:pt x="0" y="2073"/>
                    </a:lnTo>
                    <a:lnTo>
                      <a:pt x="0" y="1533"/>
                    </a:lnTo>
                    <a:lnTo>
                      <a:pt x="109" y="1533"/>
                    </a:lnTo>
                    <a:lnTo>
                      <a:pt x="109" y="1049"/>
                    </a:lnTo>
                    <a:lnTo>
                      <a:pt x="221" y="1049"/>
                    </a:lnTo>
                    <a:lnTo>
                      <a:pt x="221" y="812"/>
                    </a:lnTo>
                    <a:lnTo>
                      <a:pt x="330" y="812"/>
                    </a:lnTo>
                    <a:lnTo>
                      <a:pt x="330" y="685"/>
                    </a:lnTo>
                    <a:lnTo>
                      <a:pt x="441" y="685"/>
                    </a:lnTo>
                    <a:lnTo>
                      <a:pt x="441" y="607"/>
                    </a:lnTo>
                    <a:lnTo>
                      <a:pt x="551" y="607"/>
                    </a:lnTo>
                    <a:lnTo>
                      <a:pt x="551" y="495"/>
                    </a:lnTo>
                    <a:lnTo>
                      <a:pt x="660" y="495"/>
                    </a:lnTo>
                    <a:lnTo>
                      <a:pt x="660" y="464"/>
                    </a:lnTo>
                    <a:lnTo>
                      <a:pt x="771" y="464"/>
                    </a:lnTo>
                    <a:lnTo>
                      <a:pt x="771" y="430"/>
                    </a:lnTo>
                    <a:lnTo>
                      <a:pt x="881" y="430"/>
                    </a:lnTo>
                    <a:lnTo>
                      <a:pt x="881" y="368"/>
                    </a:lnTo>
                    <a:lnTo>
                      <a:pt x="992" y="368"/>
                    </a:lnTo>
                    <a:lnTo>
                      <a:pt x="992" y="334"/>
                    </a:lnTo>
                    <a:lnTo>
                      <a:pt x="1101" y="334"/>
                    </a:lnTo>
                    <a:lnTo>
                      <a:pt x="1101" y="303"/>
                    </a:lnTo>
                    <a:lnTo>
                      <a:pt x="1213" y="303"/>
                    </a:lnTo>
                    <a:lnTo>
                      <a:pt x="1213" y="288"/>
                    </a:lnTo>
                    <a:lnTo>
                      <a:pt x="1322" y="288"/>
                    </a:lnTo>
                    <a:lnTo>
                      <a:pt x="1322" y="272"/>
                    </a:lnTo>
                    <a:lnTo>
                      <a:pt x="1433" y="272"/>
                    </a:lnTo>
                    <a:lnTo>
                      <a:pt x="1433" y="241"/>
                    </a:lnTo>
                    <a:lnTo>
                      <a:pt x="1543" y="241"/>
                    </a:lnTo>
                    <a:lnTo>
                      <a:pt x="1543" y="223"/>
                    </a:lnTo>
                    <a:lnTo>
                      <a:pt x="1654" y="223"/>
                    </a:lnTo>
                    <a:lnTo>
                      <a:pt x="1654" y="192"/>
                    </a:lnTo>
                    <a:lnTo>
                      <a:pt x="1763" y="192"/>
                    </a:lnTo>
                    <a:lnTo>
                      <a:pt x="1763" y="160"/>
                    </a:lnTo>
                    <a:lnTo>
                      <a:pt x="1875" y="160"/>
                    </a:lnTo>
                    <a:lnTo>
                      <a:pt x="1875" y="145"/>
                    </a:lnTo>
                    <a:lnTo>
                      <a:pt x="1984" y="145"/>
                    </a:lnTo>
                    <a:lnTo>
                      <a:pt x="1984" y="111"/>
                    </a:lnTo>
                    <a:lnTo>
                      <a:pt x="2316" y="111"/>
                    </a:lnTo>
                    <a:lnTo>
                      <a:pt x="2316" y="80"/>
                    </a:lnTo>
                    <a:lnTo>
                      <a:pt x="2425" y="80"/>
                    </a:lnTo>
                    <a:lnTo>
                      <a:pt x="2425" y="64"/>
                    </a:lnTo>
                    <a:lnTo>
                      <a:pt x="2646" y="64"/>
                    </a:lnTo>
                    <a:lnTo>
                      <a:pt x="2646" y="31"/>
                    </a:lnTo>
                    <a:lnTo>
                      <a:pt x="2758" y="31"/>
                    </a:lnTo>
                    <a:lnTo>
                      <a:pt x="2758" y="15"/>
                    </a:lnTo>
                    <a:lnTo>
                      <a:pt x="2976" y="15"/>
                    </a:lnTo>
                    <a:lnTo>
                      <a:pt x="2976" y="0"/>
                    </a:lnTo>
                    <a:lnTo>
                      <a:pt x="3308" y="0"/>
                    </a:lnTo>
                    <a:lnTo>
                      <a:pt x="3308" y="0"/>
                    </a:lnTo>
                  </a:path>
                </a:pathLst>
              </a:custGeom>
              <a:noFill/>
              <a:ln w="28575" cap="flat">
                <a:solidFill>
                  <a:srgbClr val="334DB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059CC4F-7053-2DB3-C05A-7A295E6F92EF}"/>
                </a:ext>
              </a:extLst>
            </p:cNvPr>
            <p:cNvSpPr txBox="1"/>
            <p:nvPr/>
          </p:nvSpPr>
          <p:spPr>
            <a:xfrm>
              <a:off x="7368864" y="1308985"/>
              <a:ext cx="10150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Heparin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1C84FA0-00BE-0A6C-8F0E-DED5D897CC44}"/>
              </a:ext>
            </a:extLst>
          </p:cNvPr>
          <p:cNvGrpSpPr/>
          <p:nvPr/>
        </p:nvGrpSpPr>
        <p:grpSpPr>
          <a:xfrm>
            <a:off x="3284044" y="2768085"/>
            <a:ext cx="5938106" cy="2439562"/>
            <a:chOff x="3262949" y="2505327"/>
            <a:chExt cx="5938106" cy="243956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CC3820E-C54E-EE90-F8A4-32E7B78282D7}"/>
                </a:ext>
              </a:extLst>
            </p:cNvPr>
            <p:cNvGrpSpPr/>
            <p:nvPr/>
          </p:nvGrpSpPr>
          <p:grpSpPr>
            <a:xfrm>
              <a:off x="3262949" y="2505327"/>
              <a:ext cx="5938106" cy="2439562"/>
              <a:chOff x="3262949" y="2505327"/>
              <a:chExt cx="5938106" cy="2439562"/>
            </a:xfrm>
          </p:grpSpPr>
          <p:sp>
            <p:nvSpPr>
              <p:cNvPr id="127" name="文本框 126">
                <a:extLst>
                  <a:ext uri="{FF2B5EF4-FFF2-40B4-BE49-F238E27FC236}">
                    <a16:creationId xmlns:a16="http://schemas.microsoft.com/office/drawing/2014/main" id="{E1CDFD34-8702-7C16-C2C0-776408350A3D}"/>
                  </a:ext>
                </a:extLst>
              </p:cNvPr>
              <p:cNvSpPr txBox="1"/>
              <p:nvPr/>
            </p:nvSpPr>
            <p:spPr>
              <a:xfrm>
                <a:off x="8444765" y="2505327"/>
                <a:ext cx="75629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等线" panose="02010600030101010101" pitchFamily="2" charset="-122"/>
                    <a:cs typeface="+mn-cs"/>
                  </a:rPr>
                  <a:t>3.1%</a:t>
                </a:r>
                <a:endPara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22" name="Freeform 109">
                <a:extLst>
                  <a:ext uri="{FF2B5EF4-FFF2-40B4-BE49-F238E27FC236}">
                    <a16:creationId xmlns:a16="http://schemas.microsoft.com/office/drawing/2014/main" id="{E1CBC177-FD72-C6CC-50D2-FF3C8E858F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2949" y="2710173"/>
                <a:ext cx="5176649" cy="2234716"/>
              </a:xfrm>
              <a:custGeom>
                <a:avLst/>
                <a:gdLst>
                  <a:gd name="T0" fmla="*/ 0 w 3308"/>
                  <a:gd name="T1" fmla="*/ 1435 h 1435"/>
                  <a:gd name="T2" fmla="*/ 0 w 3308"/>
                  <a:gd name="T3" fmla="*/ 1435 h 1435"/>
                  <a:gd name="T4" fmla="*/ 0 w 3308"/>
                  <a:gd name="T5" fmla="*/ 864 h 1435"/>
                  <a:gd name="T6" fmla="*/ 109 w 3308"/>
                  <a:gd name="T7" fmla="*/ 864 h 1435"/>
                  <a:gd name="T8" fmla="*/ 109 w 3308"/>
                  <a:gd name="T9" fmla="*/ 676 h 1435"/>
                  <a:gd name="T10" fmla="*/ 221 w 3308"/>
                  <a:gd name="T11" fmla="*/ 676 h 1435"/>
                  <a:gd name="T12" fmla="*/ 221 w 3308"/>
                  <a:gd name="T13" fmla="*/ 520 h 1435"/>
                  <a:gd name="T14" fmla="*/ 330 w 3308"/>
                  <a:gd name="T15" fmla="*/ 520 h 1435"/>
                  <a:gd name="T16" fmla="*/ 330 w 3308"/>
                  <a:gd name="T17" fmla="*/ 489 h 1435"/>
                  <a:gd name="T18" fmla="*/ 441 w 3308"/>
                  <a:gd name="T19" fmla="*/ 489 h 1435"/>
                  <a:gd name="T20" fmla="*/ 441 w 3308"/>
                  <a:gd name="T21" fmla="*/ 395 h 1435"/>
                  <a:gd name="T22" fmla="*/ 551 w 3308"/>
                  <a:gd name="T23" fmla="*/ 395 h 1435"/>
                  <a:gd name="T24" fmla="*/ 551 w 3308"/>
                  <a:gd name="T25" fmla="*/ 317 h 1435"/>
                  <a:gd name="T26" fmla="*/ 660 w 3308"/>
                  <a:gd name="T27" fmla="*/ 317 h 1435"/>
                  <a:gd name="T28" fmla="*/ 660 w 3308"/>
                  <a:gd name="T29" fmla="*/ 252 h 1435"/>
                  <a:gd name="T30" fmla="*/ 771 w 3308"/>
                  <a:gd name="T31" fmla="*/ 252 h 1435"/>
                  <a:gd name="T32" fmla="*/ 771 w 3308"/>
                  <a:gd name="T33" fmla="*/ 221 h 1435"/>
                  <a:gd name="T34" fmla="*/ 881 w 3308"/>
                  <a:gd name="T35" fmla="*/ 221 h 1435"/>
                  <a:gd name="T36" fmla="*/ 881 w 3308"/>
                  <a:gd name="T37" fmla="*/ 190 h 1435"/>
                  <a:gd name="T38" fmla="*/ 992 w 3308"/>
                  <a:gd name="T39" fmla="*/ 190 h 1435"/>
                  <a:gd name="T40" fmla="*/ 992 w 3308"/>
                  <a:gd name="T41" fmla="*/ 158 h 1435"/>
                  <a:gd name="T42" fmla="*/ 1101 w 3308"/>
                  <a:gd name="T43" fmla="*/ 158 h 1435"/>
                  <a:gd name="T44" fmla="*/ 1101 w 3308"/>
                  <a:gd name="T45" fmla="*/ 127 h 1435"/>
                  <a:gd name="T46" fmla="*/ 1543 w 3308"/>
                  <a:gd name="T47" fmla="*/ 127 h 1435"/>
                  <a:gd name="T48" fmla="*/ 1543 w 3308"/>
                  <a:gd name="T49" fmla="*/ 112 h 1435"/>
                  <a:gd name="T50" fmla="*/ 1654 w 3308"/>
                  <a:gd name="T51" fmla="*/ 112 h 1435"/>
                  <a:gd name="T52" fmla="*/ 1654 w 3308"/>
                  <a:gd name="T53" fmla="*/ 96 h 1435"/>
                  <a:gd name="T54" fmla="*/ 1763 w 3308"/>
                  <a:gd name="T55" fmla="*/ 96 h 1435"/>
                  <a:gd name="T56" fmla="*/ 1763 w 3308"/>
                  <a:gd name="T57" fmla="*/ 80 h 1435"/>
                  <a:gd name="T58" fmla="*/ 1875 w 3308"/>
                  <a:gd name="T59" fmla="*/ 80 h 1435"/>
                  <a:gd name="T60" fmla="*/ 1875 w 3308"/>
                  <a:gd name="T61" fmla="*/ 49 h 1435"/>
                  <a:gd name="T62" fmla="*/ 2095 w 3308"/>
                  <a:gd name="T63" fmla="*/ 49 h 1435"/>
                  <a:gd name="T64" fmla="*/ 2095 w 3308"/>
                  <a:gd name="T65" fmla="*/ 31 h 1435"/>
                  <a:gd name="T66" fmla="*/ 2646 w 3308"/>
                  <a:gd name="T67" fmla="*/ 31 h 1435"/>
                  <a:gd name="T68" fmla="*/ 2646 w 3308"/>
                  <a:gd name="T69" fmla="*/ 18 h 1435"/>
                  <a:gd name="T70" fmla="*/ 2867 w 3308"/>
                  <a:gd name="T71" fmla="*/ 18 h 1435"/>
                  <a:gd name="T72" fmla="*/ 2867 w 3308"/>
                  <a:gd name="T73" fmla="*/ 0 h 1435"/>
                  <a:gd name="T74" fmla="*/ 3308 w 3308"/>
                  <a:gd name="T75" fmla="*/ 0 h 1435"/>
                  <a:gd name="T76" fmla="*/ 3308 w 3308"/>
                  <a:gd name="T77" fmla="*/ 0 h 1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308" h="1435">
                    <a:moveTo>
                      <a:pt x="0" y="1435"/>
                    </a:moveTo>
                    <a:lnTo>
                      <a:pt x="0" y="1435"/>
                    </a:lnTo>
                    <a:lnTo>
                      <a:pt x="0" y="864"/>
                    </a:lnTo>
                    <a:lnTo>
                      <a:pt x="109" y="864"/>
                    </a:lnTo>
                    <a:lnTo>
                      <a:pt x="109" y="676"/>
                    </a:lnTo>
                    <a:lnTo>
                      <a:pt x="221" y="676"/>
                    </a:lnTo>
                    <a:lnTo>
                      <a:pt x="221" y="520"/>
                    </a:lnTo>
                    <a:lnTo>
                      <a:pt x="330" y="520"/>
                    </a:lnTo>
                    <a:lnTo>
                      <a:pt x="330" y="489"/>
                    </a:lnTo>
                    <a:lnTo>
                      <a:pt x="441" y="489"/>
                    </a:lnTo>
                    <a:lnTo>
                      <a:pt x="441" y="395"/>
                    </a:lnTo>
                    <a:lnTo>
                      <a:pt x="551" y="395"/>
                    </a:lnTo>
                    <a:lnTo>
                      <a:pt x="551" y="317"/>
                    </a:lnTo>
                    <a:lnTo>
                      <a:pt x="660" y="317"/>
                    </a:lnTo>
                    <a:lnTo>
                      <a:pt x="660" y="252"/>
                    </a:lnTo>
                    <a:lnTo>
                      <a:pt x="771" y="252"/>
                    </a:lnTo>
                    <a:lnTo>
                      <a:pt x="771" y="221"/>
                    </a:lnTo>
                    <a:lnTo>
                      <a:pt x="881" y="221"/>
                    </a:lnTo>
                    <a:lnTo>
                      <a:pt x="881" y="190"/>
                    </a:lnTo>
                    <a:lnTo>
                      <a:pt x="992" y="190"/>
                    </a:lnTo>
                    <a:lnTo>
                      <a:pt x="992" y="158"/>
                    </a:lnTo>
                    <a:lnTo>
                      <a:pt x="1101" y="158"/>
                    </a:lnTo>
                    <a:lnTo>
                      <a:pt x="1101" y="127"/>
                    </a:lnTo>
                    <a:lnTo>
                      <a:pt x="1543" y="127"/>
                    </a:lnTo>
                    <a:lnTo>
                      <a:pt x="1543" y="112"/>
                    </a:lnTo>
                    <a:lnTo>
                      <a:pt x="1654" y="112"/>
                    </a:lnTo>
                    <a:lnTo>
                      <a:pt x="1654" y="96"/>
                    </a:lnTo>
                    <a:lnTo>
                      <a:pt x="1763" y="96"/>
                    </a:lnTo>
                    <a:lnTo>
                      <a:pt x="1763" y="80"/>
                    </a:lnTo>
                    <a:lnTo>
                      <a:pt x="1875" y="80"/>
                    </a:lnTo>
                    <a:lnTo>
                      <a:pt x="1875" y="49"/>
                    </a:lnTo>
                    <a:lnTo>
                      <a:pt x="2095" y="49"/>
                    </a:lnTo>
                    <a:lnTo>
                      <a:pt x="2095" y="31"/>
                    </a:lnTo>
                    <a:lnTo>
                      <a:pt x="2646" y="31"/>
                    </a:lnTo>
                    <a:lnTo>
                      <a:pt x="2646" y="18"/>
                    </a:lnTo>
                    <a:lnTo>
                      <a:pt x="2867" y="18"/>
                    </a:lnTo>
                    <a:lnTo>
                      <a:pt x="2867" y="0"/>
                    </a:lnTo>
                    <a:lnTo>
                      <a:pt x="3308" y="0"/>
                    </a:lnTo>
                    <a:lnTo>
                      <a:pt x="3308" y="0"/>
                    </a:lnTo>
                  </a:path>
                </a:pathLst>
              </a:custGeom>
              <a:noFill/>
              <a:ln w="28575" cap="flat">
                <a:solidFill>
                  <a:srgbClr val="E633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BD13FC7-8DA8-2339-2F83-E7E42D9AD7DD}"/>
                </a:ext>
              </a:extLst>
            </p:cNvPr>
            <p:cNvSpPr txBox="1"/>
            <p:nvPr/>
          </p:nvSpPr>
          <p:spPr>
            <a:xfrm>
              <a:off x="7231294" y="2776336"/>
              <a:ext cx="12901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Bivalirudin</a:t>
              </a:r>
            </a:p>
          </p:txBody>
        </p:sp>
      </p:grpSp>
      <p:pic>
        <p:nvPicPr>
          <p:cNvPr id="20" name="图片 19">
            <a:extLst>
              <a:ext uri="{FF2B5EF4-FFF2-40B4-BE49-F238E27FC236}">
                <a16:creationId xmlns:a16="http://schemas.microsoft.com/office/drawing/2014/main" id="{AEB197A4-0D23-6DF2-337A-77A7CA82B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709" y="1437779"/>
            <a:ext cx="5814115" cy="4128782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2DD9C4A7-0C17-A986-5963-83A47487559B}"/>
              </a:ext>
            </a:extLst>
          </p:cNvPr>
          <p:cNvSpPr txBox="1"/>
          <p:nvPr/>
        </p:nvSpPr>
        <p:spPr>
          <a:xfrm rot="16200000">
            <a:off x="884242" y="3054439"/>
            <a:ext cx="30154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/>
              <a:t>All-cause death or BARC</a:t>
            </a:r>
          </a:p>
          <a:p>
            <a:pPr algn="ctr"/>
            <a:r>
              <a:rPr lang="en-US" altLang="zh-CN" sz="2000" b="1" dirty="0"/>
              <a:t>types 3-5 bleeding (%)</a:t>
            </a:r>
            <a:endParaRPr lang="zh-CN" altLang="en-US" sz="2000" b="1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05DB44D2-646D-3029-70BC-1B7177CF0B4B}"/>
              </a:ext>
            </a:extLst>
          </p:cNvPr>
          <p:cNvSpPr txBox="1"/>
          <p:nvPr/>
        </p:nvSpPr>
        <p:spPr>
          <a:xfrm>
            <a:off x="4087476" y="5593031"/>
            <a:ext cx="3579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/>
              <a:t>Days since randomization</a:t>
            </a:r>
            <a:endParaRPr lang="zh-CN" altLang="en-US" sz="2000" b="1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00AE4923-9634-7866-AB6E-94F1C8E5B5C2}"/>
              </a:ext>
            </a:extLst>
          </p:cNvPr>
          <p:cNvSpPr txBox="1"/>
          <p:nvPr/>
        </p:nvSpPr>
        <p:spPr>
          <a:xfrm>
            <a:off x="1830439" y="5729034"/>
            <a:ext cx="1342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u="sng" dirty="0"/>
              <a:t>No. at risk</a:t>
            </a:r>
            <a:r>
              <a:rPr lang="en-US" altLang="zh-CN" dirty="0"/>
              <a:t>:</a:t>
            </a:r>
            <a:endParaRPr lang="zh-CN" altLang="en-US" u="sng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56C09C0B-E70F-23E3-3AB4-276B34425431}"/>
              </a:ext>
            </a:extLst>
          </p:cNvPr>
          <p:cNvSpPr txBox="1"/>
          <p:nvPr/>
        </p:nvSpPr>
        <p:spPr>
          <a:xfrm>
            <a:off x="1830439" y="6055359"/>
            <a:ext cx="76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Heparin        3007        2913        2896       2889        2882       2877        2875</a:t>
            </a:r>
          </a:p>
          <a:p>
            <a:r>
              <a:rPr lang="en-US" altLang="zh-CN" dirty="0"/>
              <a:t>Bivalirudin   3009        2942        2927       2924        2919       2918        2917</a:t>
            </a:r>
            <a:endParaRPr lang="zh-CN" alt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52DFED-087E-A5AE-0B96-D735FF9AF11F}"/>
              </a:ext>
            </a:extLst>
          </p:cNvPr>
          <p:cNvGrpSpPr/>
          <p:nvPr/>
        </p:nvGrpSpPr>
        <p:grpSpPr>
          <a:xfrm>
            <a:off x="3465586" y="1198434"/>
            <a:ext cx="4044822" cy="646331"/>
            <a:chOff x="3917092" y="1402250"/>
            <a:chExt cx="4044822" cy="646331"/>
          </a:xfrm>
        </p:grpSpPr>
        <p:sp>
          <p:nvSpPr>
            <p:cNvPr id="11" name="文本框 4">
              <a:extLst>
                <a:ext uri="{FF2B5EF4-FFF2-40B4-BE49-F238E27FC236}">
                  <a16:creationId xmlns:a16="http://schemas.microsoft.com/office/drawing/2014/main" id="{C5CAF479-B256-0FD1-1122-38F40E269E8E}"/>
                </a:ext>
              </a:extLst>
            </p:cNvPr>
            <p:cNvSpPr txBox="1"/>
            <p:nvPr/>
          </p:nvSpPr>
          <p:spPr>
            <a:xfrm>
              <a:off x="4497859" y="1402250"/>
              <a:ext cx="34640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Calibri" panose="020F0502020204030204" pitchFamily="34" charset="0"/>
                  <a:cs typeface="Calibri" panose="020F0502020204030204" pitchFamily="34" charset="0"/>
                </a:rPr>
                <a:t>Heparin monotherapy</a:t>
              </a:r>
              <a:endParaRPr lang="zh-CN" alt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altLang="zh-CN" dirty="0">
                  <a:latin typeface="Calibri" panose="020F0502020204030204" pitchFamily="34" charset="0"/>
                  <a:cs typeface="Calibri" panose="020F0502020204030204" pitchFamily="34" charset="0"/>
                </a:rPr>
                <a:t>Bivalirudin with high-dose infusion</a:t>
              </a:r>
              <a:endParaRPr lang="zh-CN" alt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023D316-B145-1995-339D-A7035350E575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594022"/>
              <a:ext cx="58076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D19BF25-52F3-F046-DF45-13AFF35B4739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869992"/>
              <a:ext cx="58076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E7FC7A52-8C1F-1799-5E50-12D60024370F}"/>
              </a:ext>
            </a:extLst>
          </p:cNvPr>
          <p:cNvSpPr/>
          <p:nvPr/>
        </p:nvSpPr>
        <p:spPr>
          <a:xfrm>
            <a:off x="7284378" y="3071973"/>
            <a:ext cx="1273995" cy="318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18E9C5B-42D5-EEE4-0C99-BBADB7F74C3B}"/>
              </a:ext>
            </a:extLst>
          </p:cNvPr>
          <p:cNvSpPr/>
          <p:nvPr/>
        </p:nvSpPr>
        <p:spPr>
          <a:xfrm>
            <a:off x="7416229" y="1590782"/>
            <a:ext cx="1059951" cy="318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7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0396B435-C655-CD42-1123-4214109B5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0248" y="1249219"/>
            <a:ext cx="5994323" cy="4417438"/>
          </a:xfrm>
          <a:prstGeom prst="rect">
            <a:avLst/>
          </a:prstGeom>
        </p:spPr>
      </p:pic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1062242" y="201588"/>
            <a:ext cx="10067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All-cause Death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58C7E704-990F-AC8D-7564-FE3FBF3F5DE6}"/>
              </a:ext>
            </a:extLst>
          </p:cNvPr>
          <p:cNvGrpSpPr/>
          <p:nvPr/>
        </p:nvGrpSpPr>
        <p:grpSpPr>
          <a:xfrm>
            <a:off x="3794359" y="1280627"/>
            <a:ext cx="4044822" cy="646331"/>
            <a:chOff x="3917092" y="1402250"/>
            <a:chExt cx="4044822" cy="646331"/>
          </a:xfrm>
        </p:grpSpPr>
        <p:sp>
          <p:nvSpPr>
            <p:cNvPr id="7" name="文本框 4">
              <a:extLst>
                <a:ext uri="{FF2B5EF4-FFF2-40B4-BE49-F238E27FC236}">
                  <a16:creationId xmlns:a16="http://schemas.microsoft.com/office/drawing/2014/main" id="{A4B2ED2D-623D-54F7-4DA3-93BA4D7C70FD}"/>
                </a:ext>
              </a:extLst>
            </p:cNvPr>
            <p:cNvSpPr txBox="1"/>
            <p:nvPr/>
          </p:nvSpPr>
          <p:spPr>
            <a:xfrm>
              <a:off x="4497859" y="1402250"/>
              <a:ext cx="34640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Calibri" panose="020F0502020204030204" pitchFamily="34" charset="0"/>
                  <a:cs typeface="Calibri" panose="020F0502020204030204" pitchFamily="34" charset="0"/>
                </a:rPr>
                <a:t>Heparin monotherapy</a:t>
              </a:r>
              <a:endParaRPr lang="zh-CN" alt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altLang="zh-CN" dirty="0">
                  <a:latin typeface="Calibri" panose="020F0502020204030204" pitchFamily="34" charset="0"/>
                  <a:cs typeface="Calibri" panose="020F0502020204030204" pitchFamily="34" charset="0"/>
                </a:rPr>
                <a:t>Bivalirudin with high-dose infusion</a:t>
              </a:r>
              <a:endParaRPr lang="zh-CN" alt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D7CB88E-7624-C0F6-FAAE-5B955B36513B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594022"/>
              <a:ext cx="58076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E474584-0154-8A38-C535-D883DA5D207A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869992"/>
              <a:ext cx="58076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文本框 3">
            <a:extLst>
              <a:ext uri="{FF2B5EF4-FFF2-40B4-BE49-F238E27FC236}">
                <a16:creationId xmlns:a16="http://schemas.microsoft.com/office/drawing/2014/main" id="{F6B5E8EA-4A81-8397-2994-18EFE67B1E56}"/>
              </a:ext>
            </a:extLst>
          </p:cNvPr>
          <p:cNvSpPr txBox="1"/>
          <p:nvPr/>
        </p:nvSpPr>
        <p:spPr>
          <a:xfrm>
            <a:off x="4253310" y="3977777"/>
            <a:ext cx="5192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Hazard ratio: 0.75, 95%CI: 0.57-0.99</a:t>
            </a:r>
          </a:p>
          <a:p>
            <a:pPr algn="ctr"/>
            <a:r>
              <a:rPr lang="en-US" altLang="zh-CN" sz="2400" b="1" dirty="0"/>
              <a:t>P=0.0420</a:t>
            </a:r>
            <a:endParaRPr lang="zh-CN" altLang="en-US" sz="2400" b="1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4C6193F6-983A-16B6-ACBF-7F7A066F5F89}"/>
              </a:ext>
            </a:extLst>
          </p:cNvPr>
          <p:cNvSpPr txBox="1"/>
          <p:nvPr/>
        </p:nvSpPr>
        <p:spPr>
          <a:xfrm>
            <a:off x="8800469" y="2013246"/>
            <a:ext cx="907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3.9%</a:t>
            </a:r>
            <a:endParaRPr lang="zh-CN" altLang="en-US" sz="20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A9996E4-B410-22FF-4538-558C0B54E272}"/>
              </a:ext>
            </a:extLst>
          </p:cNvPr>
          <p:cNvSpPr txBox="1"/>
          <p:nvPr/>
        </p:nvSpPr>
        <p:spPr>
          <a:xfrm>
            <a:off x="8800469" y="2766130"/>
            <a:ext cx="907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3.0%</a:t>
            </a:r>
            <a:endParaRPr lang="zh-CN" altLang="en-US" sz="20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27FE53B-FFED-CF84-E2EF-C82989795ED9}"/>
              </a:ext>
            </a:extLst>
          </p:cNvPr>
          <p:cNvSpPr txBox="1"/>
          <p:nvPr/>
        </p:nvSpPr>
        <p:spPr>
          <a:xfrm rot="16200000">
            <a:off x="1278959" y="3152425"/>
            <a:ext cx="3015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/>
              <a:t>All-cause death (%)</a:t>
            </a:r>
            <a:endParaRPr lang="zh-CN" altLang="en-US" sz="2000" b="1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B846B6A-B2CC-2B05-8CA5-2443733AAF55}"/>
              </a:ext>
            </a:extLst>
          </p:cNvPr>
          <p:cNvSpPr txBox="1"/>
          <p:nvPr/>
        </p:nvSpPr>
        <p:spPr>
          <a:xfrm>
            <a:off x="4364854" y="5617853"/>
            <a:ext cx="3579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/>
              <a:t>Days since randomization</a:t>
            </a:r>
            <a:endParaRPr lang="zh-CN" altLang="en-US" sz="2000" b="1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D8359251-088B-7A5A-9E96-FF07E49F520F}"/>
              </a:ext>
            </a:extLst>
          </p:cNvPr>
          <p:cNvSpPr txBox="1"/>
          <p:nvPr/>
        </p:nvSpPr>
        <p:spPr>
          <a:xfrm>
            <a:off x="1915409" y="5736998"/>
            <a:ext cx="1342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u="sng" dirty="0"/>
              <a:t>No. at risk</a:t>
            </a:r>
            <a:r>
              <a:rPr lang="en-US" altLang="zh-CN" dirty="0"/>
              <a:t>:</a:t>
            </a:r>
            <a:endParaRPr lang="zh-CN" altLang="en-US" u="sng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F5EF4118-B7F0-8EBC-060B-520C8F0AF40D}"/>
              </a:ext>
            </a:extLst>
          </p:cNvPr>
          <p:cNvSpPr txBox="1"/>
          <p:nvPr/>
        </p:nvSpPr>
        <p:spPr>
          <a:xfrm>
            <a:off x="1916348" y="6041868"/>
            <a:ext cx="76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Heparin        3007         2924         2908        2903         2896        2891        2889</a:t>
            </a:r>
          </a:p>
          <a:p>
            <a:r>
              <a:rPr lang="en-US" altLang="zh-CN" dirty="0"/>
              <a:t>Bivalirudin   3009         2944         2929        2926         2922        2921        2920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184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1B9690B8-5332-F9CB-BBE2-98E6E71D8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664" y="1204205"/>
            <a:ext cx="5932671" cy="4353471"/>
          </a:xfrm>
          <a:prstGeom prst="rect">
            <a:avLst/>
          </a:prstGeom>
        </p:spPr>
      </p:pic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1309278" y="189231"/>
            <a:ext cx="95734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BARC 3-5 Bleeding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70DA3DED-9C52-31E6-313C-B017E0B1F6B0}"/>
              </a:ext>
            </a:extLst>
          </p:cNvPr>
          <p:cNvGrpSpPr/>
          <p:nvPr/>
        </p:nvGrpSpPr>
        <p:grpSpPr>
          <a:xfrm>
            <a:off x="3759904" y="1386006"/>
            <a:ext cx="4303620" cy="646331"/>
            <a:chOff x="3917092" y="1402250"/>
            <a:chExt cx="4303620" cy="646331"/>
          </a:xfrm>
        </p:grpSpPr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9CE7E957-63D6-73F3-7580-5F7D8830B046}"/>
                </a:ext>
              </a:extLst>
            </p:cNvPr>
            <p:cNvSpPr txBox="1"/>
            <p:nvPr/>
          </p:nvSpPr>
          <p:spPr>
            <a:xfrm>
              <a:off x="4497859" y="1402250"/>
              <a:ext cx="37228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Calibri" panose="020F0502020204030204" pitchFamily="34" charset="0"/>
                  <a:cs typeface="Calibri" panose="020F0502020204030204" pitchFamily="34" charset="0"/>
                </a:rPr>
                <a:t>Heparin monotherapy</a:t>
              </a:r>
              <a:endParaRPr lang="zh-CN" alt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altLang="zh-CN" dirty="0">
                  <a:latin typeface="Calibri" panose="020F0502020204030204" pitchFamily="34" charset="0"/>
                  <a:cs typeface="Calibri" panose="020F0502020204030204" pitchFamily="34" charset="0"/>
                </a:rPr>
                <a:t>Bivalirudin with high-dose infusion</a:t>
              </a:r>
              <a:endParaRPr lang="zh-CN" alt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CF30728-8357-1D5F-24C8-5B3065DE26BC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594022"/>
              <a:ext cx="58076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D52263-B746-F81C-ED7A-219062D37812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869992"/>
              <a:ext cx="58076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787C3438-1D7D-D711-7B62-74F42C224F7E}"/>
              </a:ext>
            </a:extLst>
          </p:cNvPr>
          <p:cNvSpPr txBox="1"/>
          <p:nvPr/>
        </p:nvSpPr>
        <p:spPr>
          <a:xfrm>
            <a:off x="4058958" y="2874095"/>
            <a:ext cx="4873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Hazard ratio: 0.21, 95%CI: 0.08-0.54</a:t>
            </a:r>
          </a:p>
          <a:p>
            <a:pPr algn="ctr"/>
            <a:r>
              <a:rPr lang="en-US" altLang="zh-CN" sz="2400" b="1" dirty="0"/>
              <a:t>P=0.0014</a:t>
            </a:r>
            <a:endParaRPr lang="zh-CN" altLang="en-US" sz="2400" b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12B6210-467F-D2A3-A7E6-5F0B265D36EA}"/>
              </a:ext>
            </a:extLst>
          </p:cNvPr>
          <p:cNvSpPr txBox="1"/>
          <p:nvPr/>
        </p:nvSpPr>
        <p:spPr>
          <a:xfrm>
            <a:off x="8719760" y="4321295"/>
            <a:ext cx="907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0.8%</a:t>
            </a:r>
            <a:endParaRPr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16BB6BA-387C-8F9E-75AA-B85E56B4F1A8}"/>
              </a:ext>
            </a:extLst>
          </p:cNvPr>
          <p:cNvSpPr txBox="1"/>
          <p:nvPr/>
        </p:nvSpPr>
        <p:spPr>
          <a:xfrm>
            <a:off x="8729488" y="4810350"/>
            <a:ext cx="9077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0.2%</a:t>
            </a:r>
            <a:endParaRPr lang="zh-CN" altLang="en-US" sz="20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E9E2B79-A938-26E4-8294-289702E77531}"/>
              </a:ext>
            </a:extLst>
          </p:cNvPr>
          <p:cNvSpPr txBox="1"/>
          <p:nvPr/>
        </p:nvSpPr>
        <p:spPr>
          <a:xfrm>
            <a:off x="4315430" y="5557676"/>
            <a:ext cx="3579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/>
              <a:t>Days since randomization</a:t>
            </a:r>
            <a:endParaRPr lang="zh-CN" altLang="en-US" sz="2000" b="1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30580AC-EC25-CD1C-1BAB-A39CBA8B44DF}"/>
              </a:ext>
            </a:extLst>
          </p:cNvPr>
          <p:cNvSpPr txBox="1"/>
          <p:nvPr/>
        </p:nvSpPr>
        <p:spPr>
          <a:xfrm>
            <a:off x="1915409" y="5736998"/>
            <a:ext cx="1342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u="sng" dirty="0"/>
              <a:t>No. at risk</a:t>
            </a:r>
            <a:r>
              <a:rPr lang="en-US" altLang="zh-CN" dirty="0"/>
              <a:t>:</a:t>
            </a:r>
            <a:endParaRPr lang="zh-CN" altLang="en-US" u="sng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F6D4C05-C59B-5EF8-D32F-BBEF331BB7D5}"/>
              </a:ext>
            </a:extLst>
          </p:cNvPr>
          <p:cNvSpPr txBox="1"/>
          <p:nvPr/>
        </p:nvSpPr>
        <p:spPr>
          <a:xfrm>
            <a:off x="1916348" y="6041868"/>
            <a:ext cx="762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Heparin        3007         2989        2987        2985         2983        2983        2983</a:t>
            </a:r>
          </a:p>
          <a:p>
            <a:r>
              <a:rPr lang="en-US" altLang="zh-CN" dirty="0"/>
              <a:t>Bivalirudin   3009         3005        3005        3005         3004        3004        3004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EE686E0-8109-FC23-697A-61CBD09A66BC}"/>
              </a:ext>
            </a:extLst>
          </p:cNvPr>
          <p:cNvSpPr txBox="1"/>
          <p:nvPr/>
        </p:nvSpPr>
        <p:spPr>
          <a:xfrm rot="16200000">
            <a:off x="1117486" y="3107159"/>
            <a:ext cx="3273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/>
              <a:t>BARC types 3-5 bleeding (%)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9405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DBFCBF20-DDBA-CA09-4764-EAB8E8627338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85608C6B-326E-F825-3A1A-CEFCA916436C}"/>
              </a:ext>
            </a:extLst>
          </p:cNvPr>
          <p:cNvSpPr txBox="1"/>
          <p:nvPr/>
        </p:nvSpPr>
        <p:spPr>
          <a:xfrm>
            <a:off x="1781364" y="192578"/>
            <a:ext cx="8629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Patients with BARC 3-5 Bleeding</a:t>
            </a:r>
            <a:endParaRPr lang="zh-CN" altLang="en-US" sz="4000" b="1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7D9C6B3-F880-F1D3-098B-AE2850C0AD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850580"/>
              </p:ext>
            </p:extLst>
          </p:nvPr>
        </p:nvGraphicFramePr>
        <p:xfrm>
          <a:off x="1543632" y="1173892"/>
          <a:ext cx="9104737" cy="5177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55015">
                  <a:extLst>
                    <a:ext uri="{9D8B030D-6E8A-4147-A177-3AD203B41FA5}">
                      <a16:colId xmlns:a16="http://schemas.microsoft.com/office/drawing/2014/main" val="3947136785"/>
                    </a:ext>
                  </a:extLst>
                </a:gridCol>
                <a:gridCol w="2553204">
                  <a:extLst>
                    <a:ext uri="{9D8B030D-6E8A-4147-A177-3AD203B41FA5}">
                      <a16:colId xmlns:a16="http://schemas.microsoft.com/office/drawing/2014/main" val="415365495"/>
                    </a:ext>
                  </a:extLst>
                </a:gridCol>
                <a:gridCol w="2396518">
                  <a:extLst>
                    <a:ext uri="{9D8B030D-6E8A-4147-A177-3AD203B41FA5}">
                      <a16:colId xmlns:a16="http://schemas.microsoft.com/office/drawing/2014/main" val="2671642525"/>
                    </a:ext>
                  </a:extLst>
                </a:gridCol>
              </a:tblGrid>
              <a:tr h="740343">
                <a:tc>
                  <a:txBody>
                    <a:bodyPr/>
                    <a:lstStyle/>
                    <a:p>
                      <a:pPr marL="0" marR="0" lvl="0" indent="1222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BARC types 3-5 bleeding</a:t>
                      </a:r>
                      <a:endParaRPr lang="zh-CN" altLang="en-US" sz="1800" kern="100" dirty="0"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800" b="1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Heparin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800" b="1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(n=24)</a:t>
                      </a: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800" b="1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Bivalirudin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800" b="1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(n=5)</a:t>
                      </a: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2970559651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b="1" kern="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Access site-related</a:t>
                      </a:r>
                      <a:endParaRPr lang="zh-CN" altLang="en-US" sz="1800" b="1" kern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(4.2%)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(0.0%)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2800732949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b="1" kern="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Non-access site-related</a:t>
                      </a:r>
                      <a:endParaRPr lang="zh-CN" altLang="en-US" sz="1800" b="1" kern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 (95.8%)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(100.0%)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703303924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b="1" kern="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  Gastrointestinal</a:t>
                      </a:r>
                      <a:endParaRPr lang="zh-CN" altLang="en-US" sz="1800" b="1" kern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 (70.8%)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(80.0%)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181829570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b="1" kern="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  Intracranial</a:t>
                      </a:r>
                      <a:endParaRPr lang="zh-CN" altLang="en-US" sz="1800" b="1" kern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kern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 (12.5%)</a:t>
                      </a:r>
                      <a:endParaRPr lang="zh-CN" altLang="en-US" sz="1800" kern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kern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 (20.0%)</a:t>
                      </a:r>
                      <a:endParaRPr lang="zh-CN" altLang="en-US" sz="1800" kern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314778608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b="1" kern="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  Other</a:t>
                      </a:r>
                      <a:endParaRPr lang="zh-CN" altLang="en-US" sz="1800" b="1" kern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(12.5%)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(0.0%)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109431777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b="1" kern="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Blood transfusion</a:t>
                      </a:r>
                      <a:endParaRPr lang="zh-CN" altLang="en-US" sz="1800" b="1" kern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kern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 (58.3%)</a:t>
                      </a:r>
                      <a:endParaRPr lang="zh-CN" altLang="en-US" sz="1800" kern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kern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 (40.0%)</a:t>
                      </a:r>
                      <a:endParaRPr lang="zh-CN" altLang="en-US" sz="1800" kern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3425753264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b="1" kern="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   Mean volume, units</a:t>
                      </a:r>
                      <a:endParaRPr lang="zh-CN" altLang="en-US" sz="1800" b="1" kern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kern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2.3 ± 0.7</a:t>
                      </a:r>
                      <a:endParaRPr lang="zh-CN" altLang="en-US" sz="1800" kern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kern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1.8 ± 0.4</a:t>
                      </a:r>
                      <a:endParaRPr lang="zh-CN" altLang="en-US" sz="1800" kern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3794526865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b="1" kern="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Surgery to treat bleeding</a:t>
                      </a:r>
                      <a:endParaRPr lang="zh-CN" altLang="en-US" sz="1800" b="1" kern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(0.0%)</a:t>
                      </a:r>
                      <a:endParaRPr lang="zh-CN" altLang="zh-CN" sz="1800" kern="100" dirty="0"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(0.0%)</a:t>
                      </a:r>
                      <a:endParaRPr lang="zh-CN" altLang="zh-CN" sz="1800" kern="100" dirty="0"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1007342352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marL="0" marR="0" indent="1397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Endoscopic procedure for bleeding</a:t>
                      </a:r>
                      <a:endParaRPr lang="en-US" sz="18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4/17 (23.5%)</a:t>
                      </a:r>
                      <a:endParaRPr lang="en-US" sz="18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marL="0" marR="0" indent="-1123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1/4 (25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0%)</a:t>
                      </a:r>
                      <a:endParaRPr lang="en-US" sz="18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123420256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marL="0" marR="0" indent="-11239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   DAPT discontinuation* after bleeding†</a:t>
                      </a:r>
                      <a:endParaRPr lang="en-US" sz="18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marL="0" marR="0" indent="-1123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21 (87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.5%)</a:t>
                      </a:r>
                      <a:endParaRPr lang="en-US" sz="18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marL="0" marR="0" indent="-1123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 (80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.0%)</a:t>
                      </a:r>
                      <a:endParaRPr lang="en-US" sz="18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4129582207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marL="0" marR="0" indent="-11239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   Stent thrombosis after bleeding†</a:t>
                      </a:r>
                      <a:endParaRPr lang="en-US" sz="18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marL="0" marR="0" indent="-1123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.0%)</a:t>
                      </a:r>
                      <a:endParaRPr lang="en-US" sz="18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marL="0" marR="0" indent="-1123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 (0</a:t>
                      </a: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.0%)</a:t>
                      </a:r>
                      <a:endParaRPr lang="en-US" sz="18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1076662043"/>
                  </a:ext>
                </a:extLst>
              </a:tr>
              <a:tr h="36976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b="1" kern="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Death after bleeding</a:t>
                      </a:r>
                      <a:r>
                        <a:rPr lang="en-US" sz="1800" kern="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†</a:t>
                      </a:r>
                      <a:endParaRPr lang="zh-CN" altLang="en-US" sz="1800" b="1" kern="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kern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 (41.7%)</a:t>
                      </a:r>
                      <a:endParaRPr lang="zh-CN" altLang="en-US" sz="1800" kern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1800" kern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 (40.0%)</a:t>
                      </a:r>
                      <a:endParaRPr lang="zh-CN" altLang="en-US" sz="1800" kern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0" marT="0" marB="0" anchor="ctr"/>
                </a:tc>
                <a:extLst>
                  <a:ext uri="{0D108BD9-81ED-4DB2-BD59-A6C34878D82A}">
                    <a16:rowId xmlns:a16="http://schemas.microsoft.com/office/drawing/2014/main" val="246029059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4372857-3508-7BCF-AAED-FD2B58D0E46D}"/>
              </a:ext>
            </a:extLst>
          </p:cNvPr>
          <p:cNvSpPr txBox="1"/>
          <p:nvPr/>
        </p:nvSpPr>
        <p:spPr>
          <a:xfrm>
            <a:off x="206975" y="6415901"/>
            <a:ext cx="117543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*Discontinuation of either aspirin or a P2Y12 inhibitor or both. </a:t>
            </a:r>
            <a:r>
              <a:rPr lang="en-US" sz="2400" kern="0" baseline="300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†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Within the 30-day follow-up period.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63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294804FE-33F1-B641-23FA-EDD9CE568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83" y="1465726"/>
            <a:ext cx="5045910" cy="4038340"/>
          </a:xfrm>
          <a:prstGeom prst="rect">
            <a:avLst/>
          </a:prstGeom>
        </p:spPr>
      </p:pic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0B0AEDA9-CF93-7C4F-F2E2-F86CE7700E1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DC6871E6-0035-E450-9C88-DFE0290BD7DA}"/>
              </a:ext>
            </a:extLst>
          </p:cNvPr>
          <p:cNvSpPr txBox="1"/>
          <p:nvPr/>
        </p:nvSpPr>
        <p:spPr>
          <a:xfrm>
            <a:off x="100524" y="209138"/>
            <a:ext cx="12052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Reinfarction and Stent Thrombosis</a:t>
            </a:r>
            <a:endParaRPr lang="zh-CN" altLang="en-US" sz="4000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271BB5D-F044-1101-D9F8-0DAA11494027}"/>
              </a:ext>
            </a:extLst>
          </p:cNvPr>
          <p:cNvGrpSpPr/>
          <p:nvPr/>
        </p:nvGrpSpPr>
        <p:grpSpPr>
          <a:xfrm>
            <a:off x="1508543" y="1819899"/>
            <a:ext cx="3912972" cy="584775"/>
            <a:chOff x="3917092" y="1426964"/>
            <a:chExt cx="3912972" cy="584775"/>
          </a:xfrm>
        </p:grpSpPr>
        <p:sp>
          <p:nvSpPr>
            <p:cNvPr id="3" name="文本框 4">
              <a:extLst>
                <a:ext uri="{FF2B5EF4-FFF2-40B4-BE49-F238E27FC236}">
                  <a16:creationId xmlns:a16="http://schemas.microsoft.com/office/drawing/2014/main" id="{59C5BD4B-B472-BF4F-D343-CCF7ABE43C9E}"/>
                </a:ext>
              </a:extLst>
            </p:cNvPr>
            <p:cNvSpPr txBox="1"/>
            <p:nvPr/>
          </p:nvSpPr>
          <p:spPr>
            <a:xfrm>
              <a:off x="4497860" y="1426964"/>
              <a:ext cx="33322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Heparin monotherapy</a:t>
              </a:r>
              <a:endParaRPr lang="zh-CN" altLang="en-US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altLang="zh-CN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Bivalirudin with high-dose infusion</a:t>
              </a:r>
              <a:endParaRPr lang="zh-CN" altLang="en-US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FB87A06-100B-9705-1D09-B0E65DBC49FD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594022"/>
              <a:ext cx="58076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A59A9D4-8B86-4E53-E5BE-F3B25153681F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845278"/>
              <a:ext cx="58076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AB31438-0EE2-7DD6-9C51-59E554663B77}"/>
              </a:ext>
            </a:extLst>
          </p:cNvPr>
          <p:cNvGrpSpPr/>
          <p:nvPr/>
        </p:nvGrpSpPr>
        <p:grpSpPr>
          <a:xfrm>
            <a:off x="7418738" y="1819680"/>
            <a:ext cx="3912972" cy="584775"/>
            <a:chOff x="3917092" y="1426964"/>
            <a:chExt cx="3912972" cy="584775"/>
          </a:xfrm>
        </p:grpSpPr>
        <p:sp>
          <p:nvSpPr>
            <p:cNvPr id="14" name="文本框 4">
              <a:extLst>
                <a:ext uri="{FF2B5EF4-FFF2-40B4-BE49-F238E27FC236}">
                  <a16:creationId xmlns:a16="http://schemas.microsoft.com/office/drawing/2014/main" id="{389F2675-5936-F450-0405-F95D263E060B}"/>
                </a:ext>
              </a:extLst>
            </p:cNvPr>
            <p:cNvSpPr txBox="1"/>
            <p:nvPr/>
          </p:nvSpPr>
          <p:spPr>
            <a:xfrm>
              <a:off x="4497860" y="1426964"/>
              <a:ext cx="33322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Heparin monotherapy</a:t>
              </a:r>
              <a:endParaRPr lang="zh-CN" altLang="en-US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altLang="zh-CN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Bivalirudin with high-dose infusion</a:t>
              </a:r>
              <a:endParaRPr lang="zh-CN" altLang="en-US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5F6D745-7A79-05AB-ECBD-DA91B6818B16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594022"/>
              <a:ext cx="58076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BEDB262-C758-793E-5A60-F5C26CE5DE4D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845278"/>
              <a:ext cx="58076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9EE2A29B-2D88-F3AE-8351-2E8E136A15EC}"/>
              </a:ext>
            </a:extLst>
          </p:cNvPr>
          <p:cNvSpPr txBox="1"/>
          <p:nvPr/>
        </p:nvSpPr>
        <p:spPr>
          <a:xfrm>
            <a:off x="1053525" y="3119211"/>
            <a:ext cx="4873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Hazard ratio: 0.68, 95%CI: 0.37-1.26</a:t>
            </a:r>
          </a:p>
          <a:p>
            <a:pPr algn="ctr"/>
            <a:r>
              <a:rPr lang="en-US" altLang="zh-CN" sz="2000" b="1" dirty="0"/>
              <a:t>P=0.22</a:t>
            </a:r>
            <a:endParaRPr lang="zh-CN" altLang="en-US" sz="2000" b="1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AEDA246-FAA2-C125-E9C8-0A163B82D039}"/>
              </a:ext>
            </a:extLst>
          </p:cNvPr>
          <p:cNvSpPr txBox="1"/>
          <p:nvPr/>
        </p:nvSpPr>
        <p:spPr>
          <a:xfrm>
            <a:off x="6987057" y="3139759"/>
            <a:ext cx="4873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Hazard ratio: 0.33, 95%CI: 0.17-0.66</a:t>
            </a:r>
          </a:p>
          <a:p>
            <a:pPr algn="ctr"/>
            <a:r>
              <a:rPr lang="en-US" altLang="zh-CN" sz="2000" b="1" dirty="0"/>
              <a:t>P=0.0015</a:t>
            </a:r>
            <a:endParaRPr lang="zh-CN" altLang="en-US" sz="2000" b="1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61ED9C0-915E-C4C9-6DBA-1371634CCC5F}"/>
              </a:ext>
            </a:extLst>
          </p:cNvPr>
          <p:cNvSpPr txBox="1"/>
          <p:nvPr/>
        </p:nvSpPr>
        <p:spPr>
          <a:xfrm>
            <a:off x="5395392" y="4081507"/>
            <a:ext cx="90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0.8%</a:t>
            </a:r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AB1BF0D-E108-0A72-5DF8-65AA80B8EF6B}"/>
              </a:ext>
            </a:extLst>
          </p:cNvPr>
          <p:cNvSpPr txBox="1"/>
          <p:nvPr/>
        </p:nvSpPr>
        <p:spPr>
          <a:xfrm>
            <a:off x="5405120" y="4313207"/>
            <a:ext cx="90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0.6%</a:t>
            </a:r>
            <a:endParaRPr lang="zh-CN" altLang="en-US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CF7BAAC-F2EA-1DD0-D4E7-85BAABF339F3}"/>
              </a:ext>
            </a:extLst>
          </p:cNvPr>
          <p:cNvSpPr txBox="1"/>
          <p:nvPr/>
        </p:nvSpPr>
        <p:spPr>
          <a:xfrm>
            <a:off x="11302077" y="3955610"/>
            <a:ext cx="90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1.1%</a:t>
            </a: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15272470-8F7E-69D7-E022-07CD3F66B24C}"/>
              </a:ext>
            </a:extLst>
          </p:cNvPr>
          <p:cNvSpPr txBox="1"/>
          <p:nvPr/>
        </p:nvSpPr>
        <p:spPr>
          <a:xfrm>
            <a:off x="11309971" y="4354800"/>
            <a:ext cx="90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0.4%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1FE0D16-F777-0B75-AC87-55A724A5C681}"/>
              </a:ext>
            </a:extLst>
          </p:cNvPr>
          <p:cNvSpPr txBox="1"/>
          <p:nvPr/>
        </p:nvSpPr>
        <p:spPr>
          <a:xfrm>
            <a:off x="1584365" y="5104598"/>
            <a:ext cx="3579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Days since randomization</a:t>
            </a:r>
            <a:endParaRPr lang="zh-CN" altLang="en-US" b="1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6E591085-54F3-58D6-340E-B1EAF6DD6193}"/>
              </a:ext>
            </a:extLst>
          </p:cNvPr>
          <p:cNvSpPr txBox="1"/>
          <p:nvPr/>
        </p:nvSpPr>
        <p:spPr>
          <a:xfrm>
            <a:off x="114755" y="5288122"/>
            <a:ext cx="1342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u="sng" dirty="0"/>
              <a:t>No. at risk</a:t>
            </a:r>
            <a:r>
              <a:rPr lang="en-US" altLang="zh-CN" sz="1400" dirty="0"/>
              <a:t>:</a:t>
            </a:r>
            <a:endParaRPr lang="zh-CN" altLang="en-US" sz="1400" u="sng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A8639C50-39B0-B3B9-1F8A-17036FD2CB1E}"/>
              </a:ext>
            </a:extLst>
          </p:cNvPr>
          <p:cNvSpPr txBox="1"/>
          <p:nvPr/>
        </p:nvSpPr>
        <p:spPr>
          <a:xfrm>
            <a:off x="100524" y="5557655"/>
            <a:ext cx="6413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Heparin        3007         2993        2992        2986         2985        2983        2982</a:t>
            </a:r>
          </a:p>
          <a:p>
            <a:r>
              <a:rPr lang="en-US" altLang="zh-CN" sz="1400" dirty="0"/>
              <a:t>Bivalirudin   3009         3002        2998        2995         2994        2994        2992</a:t>
            </a:r>
            <a:endParaRPr lang="zh-CN" altLang="en-US" sz="1400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B67ABCF-442F-006D-FB9F-E5A0EEDC7411}"/>
              </a:ext>
            </a:extLst>
          </p:cNvPr>
          <p:cNvSpPr txBox="1"/>
          <p:nvPr/>
        </p:nvSpPr>
        <p:spPr>
          <a:xfrm rot="16200000">
            <a:off x="-864212" y="3172415"/>
            <a:ext cx="3273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Reinfarction (%)</a:t>
            </a:r>
            <a:endParaRPr lang="zh-CN" altLang="en-US" b="1" dirty="0"/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3265DD01-4003-12B2-8041-6EA3DD3EA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5518" y="879461"/>
            <a:ext cx="4638434" cy="4230467"/>
          </a:xfrm>
          <a:prstGeom prst="rect">
            <a:avLst/>
          </a:prstGeom>
        </p:spPr>
      </p:pic>
      <p:sp>
        <p:nvSpPr>
          <p:cNvPr id="26" name="文本框 25">
            <a:extLst>
              <a:ext uri="{FF2B5EF4-FFF2-40B4-BE49-F238E27FC236}">
                <a16:creationId xmlns:a16="http://schemas.microsoft.com/office/drawing/2014/main" id="{9D6C90DD-4F26-32C4-5668-28188246D013}"/>
              </a:ext>
            </a:extLst>
          </p:cNvPr>
          <p:cNvSpPr txBox="1"/>
          <p:nvPr/>
        </p:nvSpPr>
        <p:spPr>
          <a:xfrm>
            <a:off x="7484686" y="5112958"/>
            <a:ext cx="3579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Days since randomization</a:t>
            </a:r>
            <a:endParaRPr lang="zh-CN" altLang="en-US" b="1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ACF51D7-3A88-388E-664A-253F149BCC9C}"/>
              </a:ext>
            </a:extLst>
          </p:cNvPr>
          <p:cNvSpPr txBox="1"/>
          <p:nvPr/>
        </p:nvSpPr>
        <p:spPr>
          <a:xfrm>
            <a:off x="6048912" y="5284698"/>
            <a:ext cx="1342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u="sng" dirty="0"/>
              <a:t>No. at risk</a:t>
            </a:r>
            <a:r>
              <a:rPr lang="en-US" altLang="zh-CN" sz="1400" dirty="0"/>
              <a:t>:</a:t>
            </a:r>
            <a:endParaRPr lang="zh-CN" altLang="en-US" sz="1400" u="sng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AC80E7E4-105F-D560-E802-35321EC5F385}"/>
              </a:ext>
            </a:extLst>
          </p:cNvPr>
          <p:cNvSpPr txBox="1"/>
          <p:nvPr/>
        </p:nvSpPr>
        <p:spPr>
          <a:xfrm>
            <a:off x="6040890" y="5551654"/>
            <a:ext cx="6413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Heparin        3007         2983        2980        2976         2975        2974        2974</a:t>
            </a:r>
          </a:p>
          <a:p>
            <a:r>
              <a:rPr lang="en-US" altLang="zh-CN" sz="1400" dirty="0"/>
              <a:t>Bivalirudin   3009         3002        2999        2999         2998        2998        2998</a:t>
            </a:r>
            <a:endParaRPr lang="zh-CN" altLang="en-US" sz="1400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7A5A2041-C4EA-3921-E484-635DAA0F3525}"/>
              </a:ext>
            </a:extLst>
          </p:cNvPr>
          <p:cNvSpPr txBox="1"/>
          <p:nvPr/>
        </p:nvSpPr>
        <p:spPr>
          <a:xfrm rot="16200000">
            <a:off x="4990216" y="3151626"/>
            <a:ext cx="3273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Stent thrombosis (%)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614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27">
            <a:extLst>
              <a:ext uri="{FF2B5EF4-FFF2-40B4-BE49-F238E27FC236}">
                <a16:creationId xmlns:a16="http://schemas.microsoft.com/office/drawing/2014/main" id="{969569E0-1CAA-32CA-1C82-E7A7DECF0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072" y="1704142"/>
            <a:ext cx="4835804" cy="355300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4CFCE63-730E-F362-3643-FE9F11C0F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0984" y="1712582"/>
            <a:ext cx="4835804" cy="3536129"/>
          </a:xfrm>
          <a:prstGeom prst="rect">
            <a:avLst/>
          </a:prstGeom>
        </p:spPr>
      </p:pic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F4DF952D-025D-3DEA-7CF3-9E742C0005D7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E7B91714-02C6-881B-7E9A-704B67E02E42}"/>
              </a:ext>
            </a:extLst>
          </p:cNvPr>
          <p:cNvSpPr txBox="1"/>
          <p:nvPr/>
        </p:nvSpPr>
        <p:spPr>
          <a:xfrm>
            <a:off x="632899" y="198827"/>
            <a:ext cx="10926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MACCE and NACE</a:t>
            </a:r>
            <a:endParaRPr lang="zh-CN" altLang="en-US" sz="4000" b="1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BE2915B-C4F6-5C45-4B6C-B5CB0110B235}"/>
              </a:ext>
            </a:extLst>
          </p:cNvPr>
          <p:cNvGrpSpPr/>
          <p:nvPr/>
        </p:nvGrpSpPr>
        <p:grpSpPr>
          <a:xfrm>
            <a:off x="1797564" y="1658964"/>
            <a:ext cx="3912972" cy="584775"/>
            <a:chOff x="3917092" y="1426964"/>
            <a:chExt cx="3912972" cy="584775"/>
          </a:xfrm>
        </p:grpSpPr>
        <p:sp>
          <p:nvSpPr>
            <p:cNvPr id="3" name="文本框 4">
              <a:extLst>
                <a:ext uri="{FF2B5EF4-FFF2-40B4-BE49-F238E27FC236}">
                  <a16:creationId xmlns:a16="http://schemas.microsoft.com/office/drawing/2014/main" id="{8E378936-51C1-7A6E-458B-50020DF2F01C}"/>
                </a:ext>
              </a:extLst>
            </p:cNvPr>
            <p:cNvSpPr txBox="1"/>
            <p:nvPr/>
          </p:nvSpPr>
          <p:spPr>
            <a:xfrm>
              <a:off x="4497860" y="1426964"/>
              <a:ext cx="33322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Heparin monotherapy</a:t>
              </a:r>
              <a:endParaRPr lang="zh-CN" altLang="en-US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altLang="zh-CN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Bivalirudin with HD infusion</a:t>
              </a:r>
              <a:endParaRPr lang="zh-CN" altLang="en-US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92F6FF2-4303-9127-A14A-353854A99990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594022"/>
              <a:ext cx="58076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4562963-DDA5-B9A7-1C69-7E6979D28FE4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845278"/>
              <a:ext cx="58076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37240FB-2FDE-406C-370B-6840ECAC0C0E}"/>
              </a:ext>
            </a:extLst>
          </p:cNvPr>
          <p:cNvGrpSpPr/>
          <p:nvPr/>
        </p:nvGrpSpPr>
        <p:grpSpPr>
          <a:xfrm>
            <a:off x="7753816" y="1664782"/>
            <a:ext cx="3912972" cy="584775"/>
            <a:chOff x="3917092" y="1426964"/>
            <a:chExt cx="3912972" cy="584775"/>
          </a:xfrm>
        </p:grpSpPr>
        <p:sp>
          <p:nvSpPr>
            <p:cNvPr id="12" name="文本框 4">
              <a:extLst>
                <a:ext uri="{FF2B5EF4-FFF2-40B4-BE49-F238E27FC236}">
                  <a16:creationId xmlns:a16="http://schemas.microsoft.com/office/drawing/2014/main" id="{E21B99B2-D4E8-BEDA-50B4-69BE0F6C3A64}"/>
                </a:ext>
              </a:extLst>
            </p:cNvPr>
            <p:cNvSpPr txBox="1"/>
            <p:nvPr/>
          </p:nvSpPr>
          <p:spPr>
            <a:xfrm>
              <a:off x="4497860" y="1426964"/>
              <a:ext cx="33322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Heparin monotherapy</a:t>
              </a:r>
              <a:endParaRPr lang="zh-CN" altLang="en-US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en-US" altLang="zh-CN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Bivalirudin with HD infusion</a:t>
              </a:r>
              <a:endParaRPr lang="zh-CN" altLang="en-US" sz="16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18E69BB-4F80-86E8-9F57-6C11CF30EF5E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594022"/>
              <a:ext cx="58076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A71B9F6-E75F-5AA7-BF84-8A12F2F073DD}"/>
                </a:ext>
              </a:extLst>
            </p:cNvPr>
            <p:cNvCxnSpPr>
              <a:cxnSpLocks/>
            </p:cNvCxnSpPr>
            <p:nvPr/>
          </p:nvCxnSpPr>
          <p:spPr>
            <a:xfrm>
              <a:off x="3917092" y="1845278"/>
              <a:ext cx="580768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0011CF68-68DE-9CAA-4643-684E4F9301E7}"/>
              </a:ext>
            </a:extLst>
          </p:cNvPr>
          <p:cNvSpPr txBox="1"/>
          <p:nvPr/>
        </p:nvSpPr>
        <p:spPr>
          <a:xfrm>
            <a:off x="1529084" y="4185088"/>
            <a:ext cx="4873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Hazard ratio: 0.79, 95%CI: 0.62-1.00</a:t>
            </a:r>
          </a:p>
          <a:p>
            <a:pPr algn="ctr"/>
            <a:r>
              <a:rPr lang="en-US" altLang="zh-CN" sz="2000" b="1" dirty="0"/>
              <a:t>P=0.0509</a:t>
            </a:r>
            <a:endParaRPr lang="zh-CN" altLang="en-US" sz="2000" b="1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A7A87285-DFB4-8F40-8ACC-5473B1BCC6AC}"/>
              </a:ext>
            </a:extLst>
          </p:cNvPr>
          <p:cNvSpPr txBox="1"/>
          <p:nvPr/>
        </p:nvSpPr>
        <p:spPr>
          <a:xfrm>
            <a:off x="7412029" y="4156909"/>
            <a:ext cx="4873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Hazard ratio: 0.74, 95%CI: 0.59-0.94</a:t>
            </a:r>
          </a:p>
          <a:p>
            <a:pPr algn="ctr"/>
            <a:r>
              <a:rPr lang="en-US" altLang="zh-CN" sz="2000" b="1" dirty="0"/>
              <a:t>P=0.0124</a:t>
            </a:r>
            <a:endParaRPr lang="zh-CN" altLang="en-US" sz="2000" b="1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449ACF8-B948-F861-F766-95AC637DEDDB}"/>
              </a:ext>
            </a:extLst>
          </p:cNvPr>
          <p:cNvSpPr txBox="1"/>
          <p:nvPr/>
        </p:nvSpPr>
        <p:spPr>
          <a:xfrm>
            <a:off x="5455238" y="3120613"/>
            <a:ext cx="90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5.2%</a:t>
            </a:r>
            <a:endParaRPr lang="zh-CN" altLang="en-US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6BE6787A-E25E-BCA1-4F1B-8E8A3D959A61}"/>
              </a:ext>
            </a:extLst>
          </p:cNvPr>
          <p:cNvSpPr txBox="1"/>
          <p:nvPr/>
        </p:nvSpPr>
        <p:spPr>
          <a:xfrm>
            <a:off x="5445510" y="3479323"/>
            <a:ext cx="90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4.1%</a:t>
            </a:r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B1D71BA-1D82-2F8D-E617-5DAB6B530115}"/>
              </a:ext>
            </a:extLst>
          </p:cNvPr>
          <p:cNvSpPr txBox="1"/>
          <p:nvPr/>
        </p:nvSpPr>
        <p:spPr>
          <a:xfrm>
            <a:off x="11377855" y="3018567"/>
            <a:ext cx="90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5.6%</a:t>
            </a:r>
            <a:endParaRPr lang="zh-CN" altLang="en-US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ACBDC49D-7406-E32F-5CB6-EE30451567DF}"/>
              </a:ext>
            </a:extLst>
          </p:cNvPr>
          <p:cNvSpPr txBox="1"/>
          <p:nvPr/>
        </p:nvSpPr>
        <p:spPr>
          <a:xfrm>
            <a:off x="11377855" y="3480647"/>
            <a:ext cx="90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4.2%</a:t>
            </a:r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CB17474-F1C9-C2EA-41AC-404C71B24C80}"/>
              </a:ext>
            </a:extLst>
          </p:cNvPr>
          <p:cNvSpPr txBox="1"/>
          <p:nvPr/>
        </p:nvSpPr>
        <p:spPr>
          <a:xfrm>
            <a:off x="8045975" y="5251345"/>
            <a:ext cx="3579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Days since randomization</a:t>
            </a:r>
            <a:endParaRPr lang="zh-CN" altLang="en-US" b="1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4A0FED6-C1DB-FFE8-803B-028CB97B0ED3}"/>
              </a:ext>
            </a:extLst>
          </p:cNvPr>
          <p:cNvSpPr txBox="1"/>
          <p:nvPr/>
        </p:nvSpPr>
        <p:spPr>
          <a:xfrm>
            <a:off x="6004925" y="5336070"/>
            <a:ext cx="1342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No. at risk</a:t>
            </a:r>
            <a:endParaRPr lang="zh-CN" altLang="en-US" sz="1600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B0DC785-8FFC-5FBA-3BA2-B1A5C7E17A7A}"/>
              </a:ext>
            </a:extLst>
          </p:cNvPr>
          <p:cNvSpPr txBox="1"/>
          <p:nvPr/>
        </p:nvSpPr>
        <p:spPr>
          <a:xfrm>
            <a:off x="6017451" y="5685218"/>
            <a:ext cx="5986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Heparin        3007         2895        2869        2858         2850        2843         2841</a:t>
            </a:r>
          </a:p>
          <a:p>
            <a:r>
              <a:rPr lang="en-US" altLang="zh-CN" sz="1400" dirty="0"/>
              <a:t>Bivalirudin   3009         2924        2901        2894         2889        2889         2885</a:t>
            </a:r>
            <a:endParaRPr lang="zh-CN" altLang="en-US" sz="14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BCACAB00-E3DA-99B8-FD29-AF0FD702619D}"/>
              </a:ext>
            </a:extLst>
          </p:cNvPr>
          <p:cNvSpPr txBox="1"/>
          <p:nvPr/>
        </p:nvSpPr>
        <p:spPr>
          <a:xfrm rot="16200000">
            <a:off x="5127501" y="3233232"/>
            <a:ext cx="3084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NACE (%)</a:t>
            </a:r>
            <a:endParaRPr lang="zh-CN" altLang="en-US" b="1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DA0CE238-58F4-9B2A-2278-C0108C92CE3E}"/>
              </a:ext>
            </a:extLst>
          </p:cNvPr>
          <p:cNvSpPr txBox="1"/>
          <p:nvPr/>
        </p:nvSpPr>
        <p:spPr>
          <a:xfrm>
            <a:off x="110026" y="5336070"/>
            <a:ext cx="1342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No. at risk</a:t>
            </a:r>
            <a:endParaRPr lang="zh-CN" altLang="en-US" sz="1600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D0DCD38B-9C71-7373-6DE5-F882DFFBFA9B}"/>
              </a:ext>
            </a:extLst>
          </p:cNvPr>
          <p:cNvSpPr txBox="1"/>
          <p:nvPr/>
        </p:nvSpPr>
        <p:spPr>
          <a:xfrm>
            <a:off x="122552" y="5685218"/>
            <a:ext cx="5986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Heparin        3007         2906        2880        2869         2862        2855         2853</a:t>
            </a:r>
          </a:p>
          <a:p>
            <a:r>
              <a:rPr lang="en-US" altLang="zh-CN" sz="1400" dirty="0"/>
              <a:t>Bivalirudin   3009         2926        2903        2896         2891        2891         2887</a:t>
            </a:r>
            <a:endParaRPr lang="zh-CN" altLang="en-US" sz="1400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A35735DA-0396-2BC2-DE21-FE0A19B54CA8}"/>
              </a:ext>
            </a:extLst>
          </p:cNvPr>
          <p:cNvSpPr txBox="1"/>
          <p:nvPr/>
        </p:nvSpPr>
        <p:spPr>
          <a:xfrm rot="16200000">
            <a:off x="-811783" y="3212685"/>
            <a:ext cx="3043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MACCE (%)</a:t>
            </a:r>
            <a:endParaRPr lang="zh-CN" altLang="en-US" b="1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67ADF846-2F21-D566-81F1-69E9AD8B80B0}"/>
              </a:ext>
            </a:extLst>
          </p:cNvPr>
          <p:cNvSpPr txBox="1"/>
          <p:nvPr/>
        </p:nvSpPr>
        <p:spPr>
          <a:xfrm>
            <a:off x="2092351" y="5246528"/>
            <a:ext cx="3579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Days since randomization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04459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59AD040D-F6AF-1589-F994-727FC5A55BD0}"/>
              </a:ext>
            </a:extLst>
          </p:cNvPr>
          <p:cNvSpPr txBox="1"/>
          <p:nvPr/>
        </p:nvSpPr>
        <p:spPr>
          <a:xfrm>
            <a:off x="1483327" y="193694"/>
            <a:ext cx="9225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30-Day Outcomes (ITT Population)</a:t>
            </a:r>
            <a:endParaRPr lang="zh-CN" altLang="en-US" sz="4000" b="1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84CBCF6-F2A1-05ED-4C83-20FB55EBD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311405"/>
              </p:ext>
            </p:extLst>
          </p:nvPr>
        </p:nvGraphicFramePr>
        <p:xfrm>
          <a:off x="768485" y="1143000"/>
          <a:ext cx="10486417" cy="557212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326128">
                  <a:extLst>
                    <a:ext uri="{9D8B030D-6E8A-4147-A177-3AD203B41FA5}">
                      <a16:colId xmlns:a16="http://schemas.microsoft.com/office/drawing/2014/main" val="3681674231"/>
                    </a:ext>
                  </a:extLst>
                </a:gridCol>
                <a:gridCol w="1771931">
                  <a:extLst>
                    <a:ext uri="{9D8B030D-6E8A-4147-A177-3AD203B41FA5}">
                      <a16:colId xmlns:a16="http://schemas.microsoft.com/office/drawing/2014/main" val="2337807510"/>
                    </a:ext>
                  </a:extLst>
                </a:gridCol>
                <a:gridCol w="1859622">
                  <a:extLst>
                    <a:ext uri="{9D8B030D-6E8A-4147-A177-3AD203B41FA5}">
                      <a16:colId xmlns:a16="http://schemas.microsoft.com/office/drawing/2014/main" val="1550305269"/>
                    </a:ext>
                  </a:extLst>
                </a:gridCol>
                <a:gridCol w="2250080">
                  <a:extLst>
                    <a:ext uri="{9D8B030D-6E8A-4147-A177-3AD203B41FA5}">
                      <a16:colId xmlns:a16="http://schemas.microsoft.com/office/drawing/2014/main" val="1091420197"/>
                    </a:ext>
                  </a:extLst>
                </a:gridCol>
                <a:gridCol w="1278656">
                  <a:extLst>
                    <a:ext uri="{9D8B030D-6E8A-4147-A177-3AD203B41FA5}">
                      <a16:colId xmlns:a16="http://schemas.microsoft.com/office/drawing/2014/main" val="1808409781"/>
                    </a:ext>
                  </a:extLst>
                </a:gridCol>
              </a:tblGrid>
              <a:tr h="6757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2000" kern="100" dirty="0"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Events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2681" marR="626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>
                          <a:effectLst/>
                        </a:rPr>
                        <a:t>Heparin</a:t>
                      </a:r>
                      <a:br>
                        <a:rPr lang="en-US" sz="2000" kern="0">
                          <a:effectLst/>
                        </a:rPr>
                      </a:br>
                      <a:r>
                        <a:rPr lang="en-US" sz="2000" kern="0">
                          <a:effectLst/>
                        </a:rPr>
                        <a:t>(N=3007)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>
                          <a:effectLst/>
                        </a:rPr>
                        <a:t>Bivalirudin</a:t>
                      </a:r>
                      <a:br>
                        <a:rPr lang="en-US" sz="2000" kern="0">
                          <a:effectLst/>
                        </a:rPr>
                      </a:br>
                      <a:r>
                        <a:rPr lang="en-US" sz="2000" kern="0">
                          <a:effectLst/>
                        </a:rPr>
                        <a:t>(N=3009)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 dirty="0">
                          <a:effectLst/>
                        </a:rPr>
                        <a:t>Hazard ratio</a:t>
                      </a:r>
                      <a:br>
                        <a:rPr lang="en-US" sz="2000" kern="0" dirty="0">
                          <a:effectLst/>
                        </a:rPr>
                      </a:br>
                      <a:r>
                        <a:rPr lang="en-US" sz="2000" kern="0" dirty="0">
                          <a:effectLst/>
                        </a:rPr>
                        <a:t>(95%CI)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0">
                          <a:effectLst/>
                        </a:rPr>
                        <a:t>P value</a:t>
                      </a:r>
                      <a:endParaRPr lang="zh-CN" sz="2000" kern="10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/>
                </a:tc>
                <a:extLst>
                  <a:ext uri="{0D108BD9-81ED-4DB2-BD59-A6C34878D82A}">
                    <a16:rowId xmlns:a16="http://schemas.microsoft.com/office/drawing/2014/main" val="2374287599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Primary endpoint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4.4%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3.1%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</a:rPr>
                        <a:t>0.69 (0.53-0.91)</a:t>
                      </a:r>
                      <a:endParaRPr lang="zh-CN" sz="20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1" kern="0" dirty="0">
                          <a:solidFill>
                            <a:srgbClr val="C00000"/>
                          </a:solidFill>
                          <a:effectLst/>
                        </a:rPr>
                        <a:t>0.0070</a:t>
                      </a:r>
                      <a:endParaRPr lang="zh-CN" sz="2000" b="1" kern="100" dirty="0">
                        <a:solidFill>
                          <a:srgbClr val="C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61998607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marL="0" indent="173038"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/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All-cause death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3.9%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3.0%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</a:rPr>
                        <a:t>0.75 (0.57-0.99)</a:t>
                      </a:r>
                      <a:endParaRPr lang="zh-CN" sz="20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1" kern="0" dirty="0">
                          <a:solidFill>
                            <a:srgbClr val="C00000"/>
                          </a:solidFill>
                          <a:effectLst/>
                        </a:rPr>
                        <a:t>0.0420</a:t>
                      </a:r>
                      <a:endParaRPr lang="zh-CN" sz="2000" b="1" kern="100" dirty="0">
                        <a:solidFill>
                          <a:srgbClr val="C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39675006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marL="0" indent="173038"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/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BARC 3-5 bleeding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0.21 (0.08-0.54)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1" kern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0.0014</a:t>
                      </a:r>
                      <a:endParaRPr lang="zh-CN" sz="20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27154457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     Access site-related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20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0.03%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20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0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2000" b="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-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20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-</a:t>
                      </a:r>
                      <a:endParaRPr lang="zh-CN" sz="20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39446866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20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 Non-access site-related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0.22 (0.08-0.57)</a:t>
                      </a:r>
                      <a:endParaRPr lang="zh-CN" sz="20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1" kern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0.0019</a:t>
                      </a:r>
                      <a:endParaRPr lang="zh-CN" sz="20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88613333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Reinfarction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0.8%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0.6%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</a:rPr>
                        <a:t>0.68 (0.37-1.26)</a:t>
                      </a:r>
                      <a:endParaRPr lang="zh-CN" sz="20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effectLst/>
                        </a:rPr>
                        <a:t>0.22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23862326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Ischemia-driven TVR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0.6%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0.3%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</a:rPr>
                        <a:t>0.50 (0.22-1.11)</a:t>
                      </a:r>
                      <a:endParaRPr lang="zh-CN" sz="20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0.09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16732392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Stroke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0.5%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0.5%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</a:rPr>
                        <a:t>1.07 (0.52-2.22)</a:t>
                      </a:r>
                      <a:endParaRPr lang="zh-CN" sz="20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effectLst/>
                        </a:rPr>
                        <a:t>0.85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23440793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Stent thrombosis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1.1%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0.4%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</a:rPr>
                        <a:t>0.33 (0.17-0.66)</a:t>
                      </a:r>
                      <a:endParaRPr lang="zh-CN" sz="20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1" kern="0" dirty="0">
                          <a:solidFill>
                            <a:srgbClr val="C00000"/>
                          </a:solidFill>
                          <a:effectLst/>
                        </a:rPr>
                        <a:t>0.0015</a:t>
                      </a:r>
                      <a:endParaRPr lang="zh-CN" sz="2000" b="1" kern="100" dirty="0">
                        <a:solidFill>
                          <a:srgbClr val="C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75856046"/>
                  </a:ext>
                </a:extLst>
              </a:tr>
              <a:tr h="325953">
                <a:tc>
                  <a:txBody>
                    <a:bodyPr/>
                    <a:lstStyle/>
                    <a:p>
                      <a:pPr marL="0" indent="173038"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/>
                      </a:pPr>
                      <a:r>
                        <a:rPr lang="en-US" altLang="zh-CN" sz="2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Acute (&lt;24 hours)</a:t>
                      </a:r>
                      <a:endParaRPr lang="zh-CN" sz="2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20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0.5%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20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0.1%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0.29 (0.09-0.87)</a:t>
                      </a:r>
                      <a:endParaRPr lang="en-US" sz="20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1" kern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0.0268</a:t>
                      </a:r>
                      <a:endParaRPr lang="en-US" sz="20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46156148"/>
                  </a:ext>
                </a:extLst>
              </a:tr>
              <a:tr h="325953">
                <a:tc>
                  <a:txBody>
                    <a:bodyPr/>
                    <a:lstStyle/>
                    <a:p>
                      <a:pPr marL="0" indent="122238"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  <a:tabLst/>
                      </a:pPr>
                      <a:r>
                        <a:rPr lang="en-US" altLang="zh-CN" sz="20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 Subacute (1-30 days)</a:t>
                      </a:r>
                      <a:endParaRPr lang="zh-CN" sz="20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20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0.6%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altLang="zh-CN" sz="2000" b="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0.2%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0.37 (0.15-0.87)</a:t>
                      </a:r>
                      <a:endParaRPr lang="en-US" sz="2000" b="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1" kern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0.0231</a:t>
                      </a:r>
                      <a:endParaRPr lang="en-US" sz="2000" b="1" kern="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883218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1" kern="0" dirty="0">
                          <a:solidFill>
                            <a:schemeClr val="tx1"/>
                          </a:solidFill>
                          <a:effectLst/>
                        </a:rPr>
                        <a:t>MACCE </a:t>
                      </a:r>
                      <a:endParaRPr lang="zh-CN" sz="2000" b="1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5.2%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4.1%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0.79 (0.62-1.00)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0.051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4996086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BARC bleeding, types 2-5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2.6%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2.1%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</a:rPr>
                        <a:t>0.82 (0.59-1.14)</a:t>
                      </a:r>
                      <a:endParaRPr lang="zh-CN" sz="20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effectLst/>
                        </a:rPr>
                        <a:t>0.24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31010265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Acquired thrombocytopenia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4.2%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3.3%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</a:rPr>
                        <a:t>0.79 (0.60-1.03)</a:t>
                      </a:r>
                      <a:endParaRPr lang="zh-CN" sz="20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effectLst/>
                        </a:rPr>
                        <a:t>0.08</a:t>
                      </a:r>
                      <a:endParaRPr lang="zh-CN" sz="200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6884781"/>
                  </a:ext>
                </a:extLst>
              </a:tr>
              <a:tr h="32649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  <a:effectLst/>
                        </a:rPr>
                        <a:t>NACE</a:t>
                      </a:r>
                      <a:endParaRPr lang="zh-CN" sz="200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5.6%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solidFill>
                            <a:schemeClr val="tx1"/>
                          </a:solidFill>
                          <a:effectLst/>
                        </a:rPr>
                        <a:t>4.2%</a:t>
                      </a:r>
                      <a:endParaRPr lang="zh-CN" sz="2000" b="0" kern="100" dirty="0">
                        <a:solidFill>
                          <a:schemeClr val="tx1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0" kern="0" dirty="0">
                          <a:effectLst/>
                        </a:rPr>
                        <a:t>0.74 (0.59-0.94)</a:t>
                      </a:r>
                      <a:endParaRPr lang="zh-CN" sz="2000" b="0" kern="100" dirty="0"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2000" b="1" kern="0" dirty="0">
                          <a:solidFill>
                            <a:srgbClr val="C00000"/>
                          </a:solidFill>
                          <a:effectLst/>
                        </a:rPr>
                        <a:t>0.0124</a:t>
                      </a:r>
                      <a:endParaRPr lang="zh-CN" sz="2000" b="1" kern="100" dirty="0">
                        <a:solidFill>
                          <a:srgbClr val="C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681" marR="62681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11659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103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4624483" y="221613"/>
            <a:ext cx="2943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Limitations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CA325A68-AE81-C614-9183-9C9718904CA9}"/>
              </a:ext>
            </a:extLst>
          </p:cNvPr>
          <p:cNvSpPr txBox="1"/>
          <p:nvPr/>
        </p:nvSpPr>
        <p:spPr>
          <a:xfrm>
            <a:off x="897796" y="1461283"/>
            <a:ext cx="10396408" cy="4791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3200"/>
              </a:spcBef>
              <a:buFont typeface="Arial" panose="020B0604020202020204" pitchFamily="34" charset="0"/>
              <a:buChar char="•"/>
            </a:pPr>
            <a:r>
              <a:rPr lang="en-US" altLang="zh-CN" sz="28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The o</a:t>
            </a:r>
            <a:r>
              <a:rPr lang="en-US" altLang="zh-CN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</a:rPr>
              <a:t>pen-label design may have introduced potential bias; however, clinical events were adjudicated by an independent committee blinded to treatment assignment after review of source documents </a:t>
            </a:r>
          </a:p>
          <a:p>
            <a:pPr marL="285750" indent="-285750">
              <a:spcBef>
                <a:spcPts val="3200"/>
              </a:spcBef>
              <a:buFont typeface="Arial" panose="020B0604020202020204" pitchFamily="34" charset="0"/>
              <a:buChar char="•"/>
            </a:pPr>
            <a:r>
              <a:rPr lang="en-US" altLang="zh-CN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</a:rPr>
              <a:t>A</a:t>
            </a:r>
            <a:r>
              <a:rPr lang="en-US" altLang="zh-CN" sz="2800" kern="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nalyses of secondary endpoints and subgroups have not been adjusted for multiple comparisons – hypothesis generating</a:t>
            </a:r>
          </a:p>
          <a:p>
            <a:pPr marL="285750" indent="-285750">
              <a:spcBef>
                <a:spcPts val="3200"/>
              </a:spcBef>
              <a:buFont typeface="Arial" panose="020B0604020202020204" pitchFamily="34" charset="0"/>
              <a:buChar char="•"/>
            </a:pPr>
            <a:r>
              <a:rPr lang="en-US" altLang="zh-CN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</a:rPr>
              <a:t>Patients were enrolled only in centers in China; however, genetic polymorphisms </a:t>
            </a:r>
            <a:r>
              <a:rPr lang="en-US" altLang="zh-CN" sz="28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affecting anticoagulant outcomes have not been reported, and </a:t>
            </a:r>
            <a:r>
              <a:rPr lang="en-US" altLang="zh-CN" sz="2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</a:rPr>
              <a:t>the results are consistent with those from </a:t>
            </a:r>
            <a:r>
              <a:rPr lang="en-US" altLang="zh-CN" sz="2800" kern="0" dirty="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the European MATRIX trial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895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4624483" y="207314"/>
            <a:ext cx="2943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Conclusions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CFC68825-522B-71B9-A28F-57C9E98AE744}"/>
              </a:ext>
            </a:extLst>
          </p:cNvPr>
          <p:cNvSpPr txBox="1"/>
          <p:nvPr/>
        </p:nvSpPr>
        <p:spPr>
          <a:xfrm>
            <a:off x="569360" y="1438191"/>
            <a:ext cx="11053281" cy="41613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kern="0" dirty="0">
                <a:latin typeface="Calibri" panose="020F0502020204030204" pitchFamily="34" charset="0"/>
                <a:ea typeface="等线" panose="02010600030101010101" pitchFamily="2" charset="-122"/>
              </a:rPr>
              <a:t>Among patients with STEMI undergoing primary PCI with radial artery access, bivalirudin with a median 3-hour post-PCI high-dose infusion reduced the 30-day composite of all-cause mortality or BARC types 3-5 major bleeding compared with heparin monotherapy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251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6"/>
            <a:ext cx="12192000" cy="926730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E2D15136-32A7-459D-923A-A6705C19999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39364" y="5724941"/>
            <a:ext cx="1876898" cy="978954"/>
          </a:xfrm>
          <a:prstGeom prst="rect">
            <a:avLst/>
          </a:prstGeom>
        </p:spPr>
      </p:pic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5625" y="6020203"/>
            <a:ext cx="1261425" cy="683692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E3FED1B9-F0D7-4585-A85D-5FA65454448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1978" y="54844"/>
            <a:ext cx="2005217" cy="779338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3D69DD79-31C1-F586-396A-B1340B278B2F}"/>
              </a:ext>
            </a:extLst>
          </p:cNvPr>
          <p:cNvSpPr txBox="1"/>
          <p:nvPr/>
        </p:nvSpPr>
        <p:spPr>
          <a:xfrm>
            <a:off x="1460416" y="1000080"/>
            <a:ext cx="9271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/>
              <a:t>Disclosure Statement of Financial Interest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A432264-935C-6869-B37C-10ADC5430D60}"/>
              </a:ext>
            </a:extLst>
          </p:cNvPr>
          <p:cNvSpPr txBox="1"/>
          <p:nvPr/>
        </p:nvSpPr>
        <p:spPr>
          <a:xfrm>
            <a:off x="978038" y="1943274"/>
            <a:ext cx="10235925" cy="2914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altLang="zh-CN" sz="2800" b="1" dirty="0">
                <a:solidFill>
                  <a:srgbClr val="002060"/>
                </a:solidFill>
              </a:rPr>
              <a:t>Dr. Gregg W. Stone</a:t>
            </a: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altLang="zh-CN" sz="2400" b="1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Specific </a:t>
            </a:r>
            <a:r>
              <a:rPr lang="en-US" altLang="zh-CN" sz="2400" b="1" dirty="0">
                <a:latin typeface="Calibri" panose="020F0502020204030204" pitchFamily="34" charset="0"/>
                <a:ea typeface="等线" panose="02010600030101010101" pitchFamily="2" charset="-122"/>
              </a:rPr>
              <a:t>to this topic: None</a:t>
            </a: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altLang="zh-CN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General (within 36 months): Speaker honoraria from Medtronic, Pulnovo, Infraredx, Abiomed, Abbott; consultant to Valfix, TherOx, Robocath, HeartFlow, Ablative Solutions, Vectorious, Miracor, Neovasc, Abiomed, Ancora, Elucid Bio, Occlutech, CorFlow, Apollo Therapeutics, Impulse Dynamics, Cardiomech, Gore, Amgen, Adona Medical, Millennia Biopharma; equity/options from Ancora, Cagent, Applied Therapeutics, Biostar family of funds, SpectraWave, Orchestra Biomed, Aria, Cardiac Success, Valfix, Xenter.</a:t>
            </a:r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501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1FBD6777-666A-58B4-0FBB-DF379D0BF484}"/>
              </a:ext>
            </a:extLst>
          </p:cNvPr>
          <p:cNvSpPr txBox="1"/>
          <p:nvPr/>
        </p:nvSpPr>
        <p:spPr>
          <a:xfrm>
            <a:off x="4617308" y="6133991"/>
            <a:ext cx="2957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Lancet 2022:on-line</a:t>
            </a:r>
            <a:endParaRPr lang="zh-CN" altLang="en-US" sz="2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FED36A9-7ED6-A51F-D2DA-248322613307}"/>
              </a:ext>
            </a:extLst>
          </p:cNvPr>
          <p:cNvGrpSpPr/>
          <p:nvPr/>
        </p:nvGrpSpPr>
        <p:grpSpPr>
          <a:xfrm>
            <a:off x="191653" y="173017"/>
            <a:ext cx="11898546" cy="5428970"/>
            <a:chOff x="154582" y="440489"/>
            <a:chExt cx="11898546" cy="5428970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BE9EABD2-5B35-5F43-3D76-79E81B1EFD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946" r="20073" b="17183"/>
            <a:stretch/>
          </p:blipFill>
          <p:spPr>
            <a:xfrm>
              <a:off x="154582" y="440489"/>
              <a:ext cx="9924471" cy="5428970"/>
            </a:xfrm>
            <a:prstGeom prst="rect">
              <a:avLst/>
            </a:prstGeom>
          </p:spPr>
        </p:pic>
        <p:pic>
          <p:nvPicPr>
            <p:cNvPr id="2" name="图片 5">
              <a:extLst>
                <a:ext uri="{FF2B5EF4-FFF2-40B4-BE49-F238E27FC236}">
                  <a16:creationId xmlns:a16="http://schemas.microsoft.com/office/drawing/2014/main" id="{EB20FE42-81FC-E4B7-9A47-20D9E975D48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82234" r="2211" b="17183"/>
            <a:stretch/>
          </p:blipFill>
          <p:spPr>
            <a:xfrm>
              <a:off x="10021327" y="440489"/>
              <a:ext cx="2031801" cy="5428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145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152401" y="299780"/>
            <a:ext cx="11887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altLang="zh-CN" sz="3200" b="1" dirty="0"/>
              <a:t>Bivalirudin vs. Heparin Anticoagulation During Primary PCI in STEMI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F85DABF-AAE0-18F2-99D4-C20A8A2CB9CB}"/>
              </a:ext>
            </a:extLst>
          </p:cNvPr>
          <p:cNvSpPr txBox="1"/>
          <p:nvPr/>
        </p:nvSpPr>
        <p:spPr>
          <a:xfrm>
            <a:off x="325367" y="1225682"/>
            <a:ext cx="11567943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195263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altLang="zh-CN" sz="2400" dirty="0"/>
              <a:t>Six</a:t>
            </a:r>
            <a:r>
              <a:rPr lang="zh-CN" altLang="en-US" sz="2400" dirty="0"/>
              <a:t> </a:t>
            </a:r>
            <a:r>
              <a:rPr lang="en-US" altLang="zh-CN" sz="2400" dirty="0"/>
              <a:t>completed randomized trials have reported conflicting results</a:t>
            </a:r>
            <a:r>
              <a:rPr lang="en-US" altLang="zh-CN" sz="2400" baseline="30000" dirty="0"/>
              <a:t>1-6</a:t>
            </a:r>
          </a:p>
          <a:p>
            <a:pPr marL="285750" indent="-195263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altLang="zh-CN" sz="2400" dirty="0"/>
              <a:t>Substantial heterogeneity was present in the prior trial designs, in particular:</a:t>
            </a:r>
          </a:p>
          <a:p>
            <a:pPr marL="552450">
              <a:spcBef>
                <a:spcPts val="2000"/>
              </a:spcBef>
            </a:pPr>
            <a:r>
              <a:rPr lang="en-US" altLang="zh-CN" sz="2400" dirty="0">
                <a:solidFill>
                  <a:srgbClr val="0070C0"/>
                </a:solidFill>
              </a:rPr>
              <a:t>- Routine vs. selective use of </a:t>
            </a:r>
            <a:r>
              <a:rPr lang="en-US" altLang="zh-CN" sz="2400" dirty="0" err="1">
                <a:solidFill>
                  <a:srgbClr val="0070C0"/>
                </a:solidFill>
              </a:rPr>
              <a:t>GPIIb</a:t>
            </a:r>
            <a:r>
              <a:rPr lang="en-US" altLang="zh-CN" sz="2400" dirty="0">
                <a:solidFill>
                  <a:srgbClr val="0070C0"/>
                </a:solidFill>
              </a:rPr>
              <a:t>/IIIa inhibitors (GPI) with heparin </a:t>
            </a:r>
          </a:p>
          <a:p>
            <a:pPr marL="552450">
              <a:spcBef>
                <a:spcPts val="2000"/>
              </a:spcBef>
            </a:pPr>
            <a:r>
              <a:rPr lang="en-US" altLang="zh-CN" sz="2400" dirty="0">
                <a:solidFill>
                  <a:srgbClr val="0070C0"/>
                </a:solidFill>
              </a:rPr>
              <a:t>- Use, dose and duration of a post-PCI bivalirudin infusion</a:t>
            </a:r>
          </a:p>
          <a:p>
            <a:pPr marL="552450">
              <a:spcBef>
                <a:spcPts val="2000"/>
              </a:spcBef>
            </a:pPr>
            <a:r>
              <a:rPr lang="en-US" altLang="zh-CN" sz="2400" dirty="0">
                <a:solidFill>
                  <a:srgbClr val="0070C0"/>
                </a:solidFill>
              </a:rPr>
              <a:t>- Radial vs. femoral vascular access</a:t>
            </a:r>
          </a:p>
          <a:p>
            <a:pPr marL="285750" lvl="0" indent="-195263">
              <a:spcBef>
                <a:spcPts val="2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zh-CN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Post hoc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analyses suggest that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bivalirudin with a 2-4-hour post-PCI high-dose infusion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and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heparin monotherapy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are the two regimens likely to minimize both ischemic and hemorrhagic </a:t>
            </a:r>
            <a:r>
              <a:rPr lang="en-US" altLang="zh-CN" sz="2400" dirty="0">
                <a:solidFill>
                  <a:prstClr val="black"/>
                </a:solidFill>
              </a:rPr>
              <a:t>complications in STEMI patients undergoing primary PCI with radial access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85750" marR="0" lvl="0" indent="-195263" algn="l" defTabSz="914400" rtl="0" eaLnBrk="1" fontAlgn="auto" latinLnBrk="0" hangingPunct="1">
              <a:spcBef>
                <a:spcPts val="2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24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These two regimens have not been compared in an adequately powered randomized trial</a:t>
            </a:r>
            <a:endParaRPr lang="en-US" altLang="zh-CN" i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885CC1DE-9AF6-4393-7ADF-BF3656189CFC}"/>
              </a:ext>
            </a:extLst>
          </p:cNvPr>
          <p:cNvGrpSpPr/>
          <p:nvPr/>
        </p:nvGrpSpPr>
        <p:grpSpPr>
          <a:xfrm>
            <a:off x="1310255" y="6440750"/>
            <a:ext cx="9571491" cy="400110"/>
            <a:chOff x="1216375" y="6440750"/>
            <a:chExt cx="9571491" cy="400110"/>
          </a:xfrm>
        </p:grpSpPr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CCF4824C-ADE6-7B29-2FA7-D075CC2C98FF}"/>
                </a:ext>
              </a:extLst>
            </p:cNvPr>
            <p:cNvSpPr txBox="1"/>
            <p:nvPr/>
          </p:nvSpPr>
          <p:spPr>
            <a:xfrm>
              <a:off x="1216375" y="6440750"/>
              <a:ext cx="316041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000"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1. N Engl J Med 2008; 358(21): 2218-30.</a:t>
              </a:r>
              <a:r>
                <a:rPr lang="en-US" altLang="zh-CN" sz="1000">
                  <a:latin typeface="Calibri" panose="020F0502020204030204" pitchFamily="34" charset="0"/>
                  <a:cs typeface="Calibri" panose="020F0502020204030204" pitchFamily="34" charset="0"/>
                </a:rPr>
                <a:t> (</a:t>
              </a:r>
              <a:r>
                <a:rPr lang="en-US" altLang="zh-CN" sz="1000" i="1">
                  <a:latin typeface="Calibri" panose="020F0502020204030204" pitchFamily="34" charset="0"/>
                  <a:cs typeface="Calibri" panose="020F0502020204030204" pitchFamily="34" charset="0"/>
                </a:rPr>
                <a:t>HORIZONS-AMI</a:t>
              </a:r>
              <a:r>
                <a:rPr lang="en-US" altLang="zh-CN" sz="100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en-US" altLang="zh-CN" sz="100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endParaRPr>
            </a:p>
            <a:p>
              <a:r>
                <a:rPr lang="en-US" altLang="zh-CN" sz="1000">
                  <a:effectLst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2. N Engl J Med 2013; 369(23): 2207-17. (</a:t>
              </a:r>
              <a:r>
                <a:rPr lang="en-US" altLang="zh-CN" sz="1000" i="1">
                  <a:latin typeface="Calibri" panose="020F0502020204030204" pitchFamily="34" charset="0"/>
                  <a:cs typeface="Calibri" panose="020F0502020204030204" pitchFamily="34" charset="0"/>
                </a:rPr>
                <a:t>EUROMAX</a:t>
              </a:r>
              <a:r>
                <a:rPr lang="en-US" altLang="zh-CN" sz="1000"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en-US" altLang="zh-CN" sz="1000" dirty="0"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41F2482-A463-1B38-7442-4418D5D3E067}"/>
                </a:ext>
              </a:extLst>
            </p:cNvPr>
            <p:cNvSpPr txBox="1"/>
            <p:nvPr/>
          </p:nvSpPr>
          <p:spPr>
            <a:xfrm>
              <a:off x="7161338" y="6440750"/>
              <a:ext cx="3626528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5. N </a:t>
              </a:r>
              <a:r>
                <a:rPr kumimoji="0" lang="en-US" altLang="zh-CN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Engl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 J Med 2015; 373(11): 997-1009. (</a:t>
              </a:r>
              <a:r>
                <a:rPr kumimoji="0" lang="en-US" altLang="zh-CN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MATRIX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6. N </a:t>
              </a:r>
              <a:r>
                <a:rPr kumimoji="0" lang="en-US" altLang="zh-CN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Engl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 J Med 2017; 377(12): 1132-42. (</a:t>
              </a:r>
              <a:r>
                <a:rPr kumimoji="0" lang="en-US" altLang="zh-CN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VALIDATE-SWEDEHEART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)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DD4EC8F-7CAA-624D-0378-AEEB6C8ACA38}"/>
                </a:ext>
              </a:extLst>
            </p:cNvPr>
            <p:cNvSpPr txBox="1"/>
            <p:nvPr/>
          </p:nvSpPr>
          <p:spPr>
            <a:xfrm>
              <a:off x="4394770" y="6440750"/>
              <a:ext cx="268412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3. Lancet 2014; 384(9957): 1849-58. (</a:t>
              </a:r>
              <a:r>
                <a:rPr kumimoji="0" lang="en-US" altLang="zh-CN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HEAT</a:t>
              </a:r>
              <a:r>
                <a:rPr kumimoji="0" lang="zh-CN" altLang="en-US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 </a:t>
              </a:r>
              <a:r>
                <a:rPr kumimoji="0" lang="en-US" altLang="zh-CN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PPCI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4. JAMA 2015; 313(13): 1336-46. (</a:t>
              </a:r>
              <a:r>
                <a:rPr kumimoji="0" lang="en-US" altLang="zh-CN" sz="10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BRIGHT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 pitchFamily="34" charset="0"/>
                  <a:ea typeface="等线" panose="02010600030101010101" pitchFamily="2" charset="-122"/>
                  <a:cs typeface="Calibri" panose="020F0502020204030204" pitchFamily="34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280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4624483" y="35766"/>
            <a:ext cx="2943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Trial Design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>
            <a:extLst>
              <a:ext uri="{FF2B5EF4-FFF2-40B4-BE49-F238E27FC236}">
                <a16:creationId xmlns:a16="http://schemas.microsoft.com/office/drawing/2014/main" id="{20B92D63-29D9-3673-0A0E-1575585D9DDB}"/>
              </a:ext>
            </a:extLst>
          </p:cNvPr>
          <p:cNvSpPr txBox="1"/>
          <p:nvPr/>
        </p:nvSpPr>
        <p:spPr>
          <a:xfrm>
            <a:off x="991105" y="633689"/>
            <a:ext cx="102097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i="1" dirty="0" err="1">
                <a:solidFill>
                  <a:srgbClr val="C00000"/>
                </a:solidFill>
              </a:rPr>
              <a:t>B</a:t>
            </a:r>
            <a:r>
              <a:rPr lang="en-US" altLang="zh-CN" sz="2000" dirty="0" err="1"/>
              <a:t>ivali</a:t>
            </a:r>
            <a:r>
              <a:rPr lang="en-US" altLang="zh-CN" sz="2000" b="1" i="1" dirty="0" err="1">
                <a:solidFill>
                  <a:srgbClr val="C00000"/>
                </a:solidFill>
              </a:rPr>
              <a:t>R</a:t>
            </a:r>
            <a:r>
              <a:rPr lang="en-US" altLang="zh-CN" sz="2000" dirty="0" err="1"/>
              <a:t>udin</a:t>
            </a:r>
            <a:r>
              <a:rPr lang="en-US" altLang="zh-CN" sz="2000" dirty="0"/>
              <a:t> with prolonged full-dose </a:t>
            </a:r>
            <a:r>
              <a:rPr lang="en-US" altLang="zh-CN" sz="2000" b="1" i="1" dirty="0">
                <a:solidFill>
                  <a:srgbClr val="C00000"/>
                </a:solidFill>
              </a:rPr>
              <a:t>I</a:t>
            </a:r>
            <a:r>
              <a:rPr lang="en-US" altLang="zh-CN" sz="2000" dirty="0"/>
              <a:t>nfusion </a:t>
            </a:r>
            <a:r>
              <a:rPr lang="en-US" altLang="zh-CN" sz="2000" dirty="0" err="1"/>
              <a:t>durin</a:t>
            </a:r>
            <a:r>
              <a:rPr lang="en-US" altLang="zh-CN" sz="2000" b="1" i="1" dirty="0" err="1">
                <a:solidFill>
                  <a:srgbClr val="C00000"/>
                </a:solidFill>
              </a:rPr>
              <a:t>G</a:t>
            </a:r>
            <a:r>
              <a:rPr lang="en-US" altLang="zh-CN" sz="2000" dirty="0"/>
              <a:t> primary PCI versus </a:t>
            </a:r>
            <a:r>
              <a:rPr lang="en-US" altLang="zh-CN" sz="2000" b="1" i="1" dirty="0">
                <a:solidFill>
                  <a:srgbClr val="C00000"/>
                </a:solidFill>
              </a:rPr>
              <a:t>H</a:t>
            </a:r>
            <a:r>
              <a:rPr lang="en-US" altLang="zh-CN" sz="2000" dirty="0"/>
              <a:t>eparin </a:t>
            </a:r>
            <a:r>
              <a:rPr lang="en-US" altLang="zh-CN" sz="2000" b="1" i="1" dirty="0">
                <a:solidFill>
                  <a:srgbClr val="C00000"/>
                </a:solidFill>
              </a:rPr>
              <a:t>T</a:t>
            </a:r>
            <a:r>
              <a:rPr lang="en-US" altLang="zh-CN" sz="2000" dirty="0"/>
              <a:t>rial (</a:t>
            </a:r>
            <a:r>
              <a:rPr lang="en-US" altLang="zh-CN" sz="2000" b="1" i="1" dirty="0">
                <a:solidFill>
                  <a:srgbClr val="C00000"/>
                </a:solidFill>
              </a:rPr>
              <a:t>BRIGHT</a:t>
            </a:r>
            <a:r>
              <a:rPr lang="en-US" altLang="zh-CN" sz="2000" dirty="0"/>
              <a:t>)-4</a:t>
            </a:r>
            <a:endParaRPr lang="zh-CN" alt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334C67B-85B0-12C9-4AA4-826C8F4DF0AD}"/>
              </a:ext>
            </a:extLst>
          </p:cNvPr>
          <p:cNvSpPr txBox="1"/>
          <p:nvPr/>
        </p:nvSpPr>
        <p:spPr>
          <a:xfrm>
            <a:off x="968869" y="1198641"/>
            <a:ext cx="10254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002060"/>
                </a:solidFill>
              </a:rPr>
              <a:t>Multicenter, randomized, investigator-sponsored, open-label trial</a:t>
            </a:r>
            <a:endParaRPr lang="zh-CN" altLang="en-US" sz="2800" dirty="0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7230A681-9353-6C6A-C072-86D8A277ACBA}"/>
              </a:ext>
            </a:extLst>
          </p:cNvPr>
          <p:cNvSpPr/>
          <p:nvPr/>
        </p:nvSpPr>
        <p:spPr>
          <a:xfrm>
            <a:off x="1605666" y="2140759"/>
            <a:ext cx="3453790" cy="64189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/>
              <a:t>STEMI undergoing primary PCI</a:t>
            </a:r>
          </a:p>
          <a:p>
            <a:pPr algn="ctr"/>
            <a:r>
              <a:rPr lang="en-US" altLang="zh-CN" b="1" dirty="0"/>
              <a:t>(n=6000)</a:t>
            </a:r>
            <a:endParaRPr lang="zh-CN" altLang="en-US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39CE289-21A5-26EC-21C5-DCF48CDB9663}"/>
              </a:ext>
            </a:extLst>
          </p:cNvPr>
          <p:cNvSpPr txBox="1"/>
          <p:nvPr/>
        </p:nvSpPr>
        <p:spPr>
          <a:xfrm>
            <a:off x="285066" y="6550223"/>
            <a:ext cx="60949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/>
              <a:t>Clinicaltrials.gov identifier: </a:t>
            </a:r>
            <a:r>
              <a:rPr lang="en-US" altLang="zh-CN" sz="14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NCT03822975</a:t>
            </a:r>
            <a:endParaRPr lang="zh-CN" altLang="en-US" sz="1400" dirty="0"/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CFF55B7B-F90B-780B-2955-112711A05C27}"/>
              </a:ext>
            </a:extLst>
          </p:cNvPr>
          <p:cNvSpPr/>
          <p:nvPr/>
        </p:nvSpPr>
        <p:spPr>
          <a:xfrm>
            <a:off x="3128326" y="2782656"/>
            <a:ext cx="408471" cy="38346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</a:t>
            </a:r>
          </a:p>
        </p:txBody>
      </p: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1FFA0805-B52A-0ED1-A6BC-B5498A5A5519}"/>
              </a:ext>
            </a:extLst>
          </p:cNvPr>
          <p:cNvSpPr/>
          <p:nvPr/>
        </p:nvSpPr>
        <p:spPr>
          <a:xfrm>
            <a:off x="1293824" y="3544596"/>
            <a:ext cx="1798522" cy="52684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/>
              <a:t>Bivalirudin</a:t>
            </a:r>
          </a:p>
          <a:p>
            <a:pPr algn="ctr"/>
            <a:r>
              <a:rPr lang="en-US" altLang="zh-CN" sz="1600" b="1" dirty="0"/>
              <a:t>(n=3000)</a:t>
            </a:r>
            <a:endParaRPr lang="zh-CN" altLang="en-US" sz="1600" b="1" dirty="0"/>
          </a:p>
        </p:txBody>
      </p: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2F1F98BF-47C1-7806-A5D9-0654A4E40069}"/>
              </a:ext>
            </a:extLst>
          </p:cNvPr>
          <p:cNvSpPr/>
          <p:nvPr/>
        </p:nvSpPr>
        <p:spPr>
          <a:xfrm>
            <a:off x="3524160" y="3544596"/>
            <a:ext cx="1798522" cy="52684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/>
              <a:t>Heparin</a:t>
            </a:r>
          </a:p>
          <a:p>
            <a:pPr algn="ctr"/>
            <a:r>
              <a:rPr lang="en-US" altLang="zh-CN" sz="1600" b="1" dirty="0"/>
              <a:t>(n=3000)</a:t>
            </a:r>
            <a:endParaRPr lang="zh-CN" altLang="en-US" sz="1600" b="1" dirty="0"/>
          </a:p>
        </p:txBody>
      </p:sp>
      <p:cxnSp>
        <p:nvCxnSpPr>
          <p:cNvPr id="16" name="连接符: 肘形 15">
            <a:extLst>
              <a:ext uri="{FF2B5EF4-FFF2-40B4-BE49-F238E27FC236}">
                <a16:creationId xmlns:a16="http://schemas.microsoft.com/office/drawing/2014/main" id="{720EF7EB-15B3-01E1-8F7C-8373EA578102}"/>
              </a:ext>
            </a:extLst>
          </p:cNvPr>
          <p:cNvCxnSpPr>
            <a:stCxn id="11" idx="2"/>
            <a:endCxn id="12" idx="0"/>
          </p:cNvCxnSpPr>
          <p:nvPr/>
        </p:nvCxnSpPr>
        <p:spPr>
          <a:xfrm rot="10800000" flipV="1">
            <a:off x="2193086" y="2974388"/>
            <a:ext cx="935241" cy="570208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连接符: 肘形 18">
            <a:extLst>
              <a:ext uri="{FF2B5EF4-FFF2-40B4-BE49-F238E27FC236}">
                <a16:creationId xmlns:a16="http://schemas.microsoft.com/office/drawing/2014/main" id="{BD13B689-BAC1-8284-0848-66C198421F7F}"/>
              </a:ext>
            </a:extLst>
          </p:cNvPr>
          <p:cNvCxnSpPr>
            <a:stCxn id="11" idx="6"/>
            <a:endCxn id="13" idx="0"/>
          </p:cNvCxnSpPr>
          <p:nvPr/>
        </p:nvCxnSpPr>
        <p:spPr>
          <a:xfrm>
            <a:off x="3536797" y="2974388"/>
            <a:ext cx="886624" cy="570208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A6F5D6DE-8A2E-31CF-23CE-F3692DF98374}"/>
              </a:ext>
            </a:extLst>
          </p:cNvPr>
          <p:cNvSpPr/>
          <p:nvPr/>
        </p:nvSpPr>
        <p:spPr>
          <a:xfrm>
            <a:off x="1318132" y="5261392"/>
            <a:ext cx="4028858" cy="45540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Clinical follow-up @ 30 days, 6 and 12 months</a:t>
            </a:r>
            <a:endParaRPr lang="zh-CN" altLang="en-US" sz="1600" dirty="0"/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0C1BF392-2CE7-63A5-16B1-CF70697F8FC2}"/>
              </a:ext>
            </a:extLst>
          </p:cNvPr>
          <p:cNvCxnSpPr>
            <a:stCxn id="12" idx="2"/>
          </p:cNvCxnSpPr>
          <p:nvPr/>
        </p:nvCxnSpPr>
        <p:spPr>
          <a:xfrm flipH="1">
            <a:off x="2193084" y="4071436"/>
            <a:ext cx="1" cy="11899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E0D9D639-1E3D-BD45-CD82-0D2FF82518B4}"/>
              </a:ext>
            </a:extLst>
          </p:cNvPr>
          <p:cNvCxnSpPr/>
          <p:nvPr/>
        </p:nvCxnSpPr>
        <p:spPr>
          <a:xfrm flipH="1">
            <a:off x="4423420" y="4071436"/>
            <a:ext cx="1" cy="11899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7513CC0C-B314-2D8D-7BBF-B3C17476EED6}"/>
              </a:ext>
            </a:extLst>
          </p:cNvPr>
          <p:cNvSpPr/>
          <p:nvPr/>
        </p:nvSpPr>
        <p:spPr>
          <a:xfrm>
            <a:off x="1318132" y="4445037"/>
            <a:ext cx="4028858" cy="38346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/>
              <a:t>Emergency angiography/revascularization</a:t>
            </a:r>
            <a:endParaRPr lang="zh-CN" altLang="en-US" sz="1600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EAE34495-443D-7F0B-40C1-31951C56369C}"/>
              </a:ext>
            </a:extLst>
          </p:cNvPr>
          <p:cNvSpPr txBox="1"/>
          <p:nvPr/>
        </p:nvSpPr>
        <p:spPr>
          <a:xfrm>
            <a:off x="6211353" y="1842589"/>
            <a:ext cx="4912978" cy="2277547"/>
          </a:xfrm>
          <a:prstGeom prst="rect">
            <a:avLst/>
          </a:prstGeom>
          <a:solidFill>
            <a:srgbClr val="E8E8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Patients</a:t>
            </a:r>
          </a:p>
          <a:p>
            <a:r>
              <a:rPr lang="en-US" altLang="zh-CN" sz="1600" b="1" u="sng" dirty="0">
                <a:solidFill>
                  <a:srgbClr val="002060"/>
                </a:solidFill>
              </a:rPr>
              <a:t>Inclusion criteria: 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altLang="zh-CN" sz="1400" dirty="0"/>
              <a:t>Any age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altLang="zh-CN" sz="1400" dirty="0"/>
              <a:t>STEMI within 48h* undergoing primary PCI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altLang="zh-CN" sz="1400" dirty="0"/>
              <a:t>Written informed consent provided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endParaRPr lang="en-US" altLang="zh-CN" sz="800" dirty="0"/>
          </a:p>
          <a:p>
            <a:r>
              <a:rPr lang="en-US" altLang="zh-CN" sz="1600" b="1" u="sng" dirty="0">
                <a:solidFill>
                  <a:srgbClr val="002060"/>
                </a:solidFill>
              </a:rPr>
              <a:t>Major exclusion criteria: 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altLang="zh-CN" sz="1400" dirty="0"/>
              <a:t>Thrombolytic therapy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altLang="zh-CN" sz="1400" dirty="0"/>
              <a:t>Anticoagulant or GPI use before randomization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altLang="zh-CN" sz="1400" dirty="0"/>
              <a:t>Mechanical complications of MI </a:t>
            </a:r>
            <a:endParaRPr lang="zh-CN" altLang="en-US" sz="1400" dirty="0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DE320CF5-7A6F-C74A-1CAA-117E941DD71D}"/>
              </a:ext>
            </a:extLst>
          </p:cNvPr>
          <p:cNvSpPr txBox="1"/>
          <p:nvPr/>
        </p:nvSpPr>
        <p:spPr>
          <a:xfrm>
            <a:off x="6211353" y="4291672"/>
            <a:ext cx="4912978" cy="2215991"/>
          </a:xfrm>
          <a:prstGeom prst="rect">
            <a:avLst/>
          </a:prstGeom>
          <a:solidFill>
            <a:srgbClr val="E8E8E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Study treatment</a:t>
            </a:r>
            <a:endParaRPr lang="en-US" altLang="zh-CN" b="1" baseline="30000" dirty="0"/>
          </a:p>
          <a:p>
            <a:r>
              <a:rPr lang="en-US" altLang="zh-CN" sz="1600" b="1" u="sng" dirty="0">
                <a:solidFill>
                  <a:srgbClr val="002060"/>
                </a:solidFill>
              </a:rPr>
              <a:t>Bivalirudin: </a:t>
            </a:r>
          </a:p>
          <a:p>
            <a:r>
              <a:rPr lang="en-US" altLang="zh-CN" sz="1400" dirty="0"/>
              <a:t>0.75 mg/kg bolus;</a:t>
            </a:r>
            <a:r>
              <a:rPr lang="zh-CN" altLang="en-US" sz="1400" dirty="0"/>
              <a:t> </a:t>
            </a:r>
            <a:r>
              <a:rPr lang="en-US" altLang="zh-CN" sz="1400" dirty="0"/>
              <a:t>1.75 mg/kg/</a:t>
            </a:r>
            <a:r>
              <a:rPr lang="en-US" altLang="zh-CN" sz="1400" dirty="0" err="1"/>
              <a:t>hr</a:t>
            </a:r>
            <a:r>
              <a:rPr lang="en-US" altLang="zh-CN" sz="1400" dirty="0"/>
              <a:t> during the PCI procedure and for 2-4 hours afterwards; additional bolus given if ACT &lt;225 s</a:t>
            </a:r>
          </a:p>
          <a:p>
            <a:endParaRPr lang="en-US" altLang="zh-CN" sz="800" dirty="0"/>
          </a:p>
          <a:p>
            <a:r>
              <a:rPr lang="en-US" altLang="zh-CN" sz="1600" b="1" u="sng" dirty="0">
                <a:solidFill>
                  <a:srgbClr val="002060"/>
                </a:solidFill>
              </a:rPr>
              <a:t>Heparin: </a:t>
            </a:r>
          </a:p>
          <a:p>
            <a:r>
              <a:rPr lang="en-US" altLang="zh-CN" sz="1400" dirty="0"/>
              <a:t>70 U/kg bolus; additional bolus given if ACT &lt;225 s</a:t>
            </a:r>
          </a:p>
          <a:p>
            <a:endParaRPr lang="en-US" altLang="zh-CN" sz="800" dirty="0"/>
          </a:p>
          <a:p>
            <a:r>
              <a:rPr lang="en-US" altLang="zh-CN" sz="1600" b="1" u="sng" dirty="0">
                <a:solidFill>
                  <a:srgbClr val="002060"/>
                </a:solidFill>
              </a:rPr>
              <a:t>Both arms:</a:t>
            </a:r>
          </a:p>
          <a:p>
            <a:r>
              <a:rPr lang="en-US" altLang="zh-CN" sz="1400" dirty="0"/>
              <a:t>GPI permitted only for procedural thrombotic complications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F011F9FB-6C6F-5DA5-593C-0095A22A24DC}"/>
              </a:ext>
            </a:extLst>
          </p:cNvPr>
          <p:cNvSpPr txBox="1"/>
          <p:nvPr/>
        </p:nvSpPr>
        <p:spPr>
          <a:xfrm>
            <a:off x="9535773" y="6550223"/>
            <a:ext cx="263151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/>
              <a:t>*</a:t>
            </a:r>
            <a:r>
              <a:rPr lang="en-US" altLang="zh-CN" sz="1400" dirty="0" err="1"/>
              <a:t>Eur</a:t>
            </a:r>
            <a:r>
              <a:rPr lang="en-US" altLang="zh-CN" sz="1400" dirty="0"/>
              <a:t> Heart J. 2018;39(2):119-177.</a:t>
            </a:r>
          </a:p>
        </p:txBody>
      </p:sp>
    </p:spTree>
    <p:extLst>
      <p:ext uri="{BB962C8B-B14F-4D97-AF65-F5344CB8AC3E}">
        <p14:creationId xmlns:p14="http://schemas.microsoft.com/office/powerpoint/2010/main" val="28930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892530" y="192578"/>
            <a:ext cx="10406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Endpoints and Sample Size Considerations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E7B6DBB1-1516-56DD-F547-20B1ABB7AA4D}"/>
              </a:ext>
            </a:extLst>
          </p:cNvPr>
          <p:cNvSpPr txBox="1"/>
          <p:nvPr/>
        </p:nvSpPr>
        <p:spPr>
          <a:xfrm>
            <a:off x="647373" y="1386087"/>
            <a:ext cx="263487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</a:rPr>
              <a:t>Primary Endpoint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DD17362-42F4-2160-43F4-08C1EF6E1236}"/>
              </a:ext>
            </a:extLst>
          </p:cNvPr>
          <p:cNvSpPr txBox="1"/>
          <p:nvPr/>
        </p:nvSpPr>
        <p:spPr>
          <a:xfrm>
            <a:off x="647373" y="2862702"/>
            <a:ext cx="2634876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</a:rPr>
              <a:t>Secondary Endpoints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B82A6BD-FB60-5278-CF79-D90343877869}"/>
              </a:ext>
            </a:extLst>
          </p:cNvPr>
          <p:cNvSpPr txBox="1"/>
          <p:nvPr/>
        </p:nvSpPr>
        <p:spPr>
          <a:xfrm>
            <a:off x="3615211" y="1386087"/>
            <a:ext cx="7868287" cy="461665"/>
          </a:xfrm>
          <a:prstGeom prst="rect">
            <a:avLst/>
          </a:prstGeom>
          <a:solidFill>
            <a:srgbClr val="E8E8E8"/>
          </a:solidFill>
        </p:spPr>
        <p:txBody>
          <a:bodyPr wrap="square" rtlCol="0">
            <a:spAutoFit/>
          </a:bodyPr>
          <a:lstStyle/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altLang="zh-CN" sz="2400" dirty="0"/>
              <a:t>All-cause death or BARC types 3-5 bleeding</a:t>
            </a:r>
            <a:r>
              <a:rPr lang="en-US" altLang="zh-CN" sz="2400" baseline="30000" dirty="0"/>
              <a:t>1</a:t>
            </a:r>
            <a:r>
              <a:rPr lang="en-US" altLang="zh-CN" sz="2400" dirty="0"/>
              <a:t> at 30 days</a:t>
            </a:r>
            <a:endParaRPr lang="zh-CN" altLang="en-US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8F22F2A-A1AF-3B80-119D-59C381FBD1FB}"/>
              </a:ext>
            </a:extLst>
          </p:cNvPr>
          <p:cNvSpPr txBox="1"/>
          <p:nvPr/>
        </p:nvSpPr>
        <p:spPr>
          <a:xfrm>
            <a:off x="3615210" y="2136349"/>
            <a:ext cx="7868287" cy="2283702"/>
          </a:xfrm>
          <a:prstGeom prst="rect">
            <a:avLst/>
          </a:prstGeom>
          <a:solidFill>
            <a:srgbClr val="E8E8E8"/>
          </a:solidFill>
        </p:spPr>
        <p:txBody>
          <a:bodyPr wrap="square" rtlCol="0">
            <a:spAutoFit/>
          </a:bodyPr>
          <a:lstStyle/>
          <a:p>
            <a:pPr marL="233363" indent="-23336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MACCE (all-cause death, reinfarction,</a:t>
            </a:r>
            <a:r>
              <a:rPr lang="en-US" altLang="zh-CN" sz="2000" baseline="30000" dirty="0"/>
              <a:t>2</a:t>
            </a:r>
            <a:r>
              <a:rPr lang="en-US" altLang="zh-CN" sz="2000" dirty="0"/>
              <a:t> ischemia-driven TVR, stroke)</a:t>
            </a:r>
          </a:p>
          <a:p>
            <a:pPr marL="233363" indent="-23336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Individual components of MACCE</a:t>
            </a:r>
            <a:endParaRPr lang="zh-CN" altLang="en-US" sz="2000" dirty="0"/>
          </a:p>
          <a:p>
            <a:pPr marL="233363" indent="-23336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NACE (MACCE or BARC 3-5 bleeding)</a:t>
            </a:r>
          </a:p>
          <a:p>
            <a:pPr marL="233363" indent="-23336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Stent thrombosis</a:t>
            </a:r>
            <a:r>
              <a:rPr lang="en-US" altLang="zh-CN" sz="2000" baseline="30000" dirty="0"/>
              <a:t>3</a:t>
            </a:r>
          </a:p>
          <a:p>
            <a:pPr marL="233363" indent="-23336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BARC types 2-5 bleeding</a:t>
            </a:r>
            <a:r>
              <a:rPr lang="en-US" altLang="zh-CN" sz="2000" baseline="30000" dirty="0"/>
              <a:t>1</a:t>
            </a:r>
          </a:p>
          <a:p>
            <a:pPr marL="233363" indent="-23336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Acquired thrombocytopenia*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98E3F05-EA72-66D5-A8C2-25C5F0766B65}"/>
              </a:ext>
            </a:extLst>
          </p:cNvPr>
          <p:cNvSpPr txBox="1"/>
          <p:nvPr/>
        </p:nvSpPr>
        <p:spPr>
          <a:xfrm>
            <a:off x="190512" y="3732031"/>
            <a:ext cx="3548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(at 30 days, 6 and 12 months)</a:t>
            </a:r>
            <a:endParaRPr lang="zh-CN" altLang="en-US" sz="14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6B50C5A-DDF6-5B09-19DF-D2CC454A40DE}"/>
              </a:ext>
            </a:extLst>
          </p:cNvPr>
          <p:cNvSpPr txBox="1"/>
          <p:nvPr/>
        </p:nvSpPr>
        <p:spPr>
          <a:xfrm>
            <a:off x="3615210" y="4720035"/>
            <a:ext cx="7868287" cy="1429622"/>
          </a:xfrm>
          <a:prstGeom prst="rect">
            <a:avLst/>
          </a:prstGeom>
          <a:solidFill>
            <a:srgbClr val="E8E8E8"/>
          </a:solidFill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Assuming a </a:t>
            </a:r>
            <a:r>
              <a:rPr lang="en-US" altLang="zh-CN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3.3%</a:t>
            </a: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 incidence of the primary endpoint in the heparin group, allowing for 1% lost to follow-up, 3000 patients per group (6000 total) would provide 80% power to detect a </a:t>
            </a:r>
            <a:r>
              <a:rPr lang="en-US" altLang="zh-CN" sz="2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1.2% absolute risk reduction </a:t>
            </a: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with bivalirudin with a 2-sided alpha 0.05.</a:t>
            </a:r>
            <a:r>
              <a:rPr lang="en-US" altLang="zh-CN" sz="2000" baseline="300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4</a:t>
            </a:r>
            <a:endParaRPr lang="zh-CN" altLang="en-US" sz="2000" baseline="300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3099E4B-59CA-89CE-E4C1-E8FFC829E599}"/>
              </a:ext>
            </a:extLst>
          </p:cNvPr>
          <p:cNvSpPr txBox="1"/>
          <p:nvPr/>
        </p:nvSpPr>
        <p:spPr>
          <a:xfrm>
            <a:off x="647373" y="5204014"/>
            <a:ext cx="2634876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</a:rPr>
              <a:t>Sample Size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4382A3D-901D-66E5-2459-3E890A6D0277}"/>
              </a:ext>
            </a:extLst>
          </p:cNvPr>
          <p:cNvSpPr txBox="1"/>
          <p:nvPr/>
        </p:nvSpPr>
        <p:spPr>
          <a:xfrm>
            <a:off x="0" y="6375876"/>
            <a:ext cx="1219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+mn-cs"/>
              </a:rPr>
              <a:t>1. Mehran R, et al. Circulation 2011;123:2736-47. 2. Thygesen K, et al. JACC 2018;72:2231-64. 3. 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+mn-cs"/>
              </a:rPr>
              <a:t>Cutlip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+mn-cs"/>
              </a:rPr>
              <a:t> DE, et al. Circulation 2007;115:2344-51. 4. Han Y, et al. JAMA 2015; 313:1336-46.</a:t>
            </a:r>
          </a:p>
          <a:p>
            <a:pPr algn="ctr"/>
            <a:r>
              <a:rPr lang="en-US" altLang="zh-CN" sz="1200" dirty="0">
                <a:solidFill>
                  <a:prstClr val="black"/>
                </a:solidFill>
                <a:latin typeface="Calibri" panose="020F0502020204030204" pitchFamily="34" charset="0"/>
                <a:ea typeface="等线" panose="02010600030101010101" pitchFamily="2" charset="-122"/>
              </a:rPr>
              <a:t>*N</a:t>
            </a:r>
            <a:r>
              <a:rPr kumimoji="0" lang="en-US" altLang="zh-CN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+mn-cs"/>
              </a:rPr>
              <a:t>adir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+mn-cs"/>
              </a:rPr>
              <a:t> platelet count &lt;150×10</a:t>
            </a:r>
            <a:r>
              <a:rPr kumimoji="0" lang="en-US" altLang="zh-CN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+mn-cs"/>
              </a:rPr>
              <a:t>9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+mn-cs"/>
              </a:rPr>
              <a:t>/L after the index procedure in patients in whom the baseline platelet count was &gt;150×10</a:t>
            </a:r>
            <a:r>
              <a:rPr kumimoji="0" lang="en-US" altLang="zh-CN" sz="12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+mn-cs"/>
              </a:rPr>
              <a:t>9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+mn-cs"/>
              </a:rPr>
              <a:t>/L .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29042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892530" y="192578"/>
            <a:ext cx="10406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Trial Organization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C0CC5C1-5FC0-4A1C-BB38-4BB355F0B5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08563"/>
              </p:ext>
            </p:extLst>
          </p:nvPr>
        </p:nvGraphicFramePr>
        <p:xfrm>
          <a:off x="497127" y="1142570"/>
          <a:ext cx="11540162" cy="5690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9903">
                  <a:extLst>
                    <a:ext uri="{9D8B030D-6E8A-4147-A177-3AD203B41FA5}">
                      <a16:colId xmlns:a16="http://schemas.microsoft.com/office/drawing/2014/main" val="3656737480"/>
                    </a:ext>
                  </a:extLst>
                </a:gridCol>
                <a:gridCol w="8330259">
                  <a:extLst>
                    <a:ext uri="{9D8B030D-6E8A-4147-A177-3AD203B41FA5}">
                      <a16:colId xmlns:a16="http://schemas.microsoft.com/office/drawing/2014/main" val="2758555542"/>
                    </a:ext>
                  </a:extLst>
                </a:gridCol>
              </a:tblGrid>
              <a:tr h="580794">
                <a:tc>
                  <a:txBody>
                    <a:bodyPr/>
                    <a:lstStyle/>
                    <a:p>
                      <a:r>
                        <a:rPr lang="en-US" sz="1800" b="1" kern="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Principal investigator:</a:t>
                      </a:r>
                      <a:r>
                        <a:rPr lang="en-US" sz="1800" b="1" kern="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 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Yaling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Han (General Hospital of Northern Theater Command, Shenyang, China).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7437743"/>
                  </a:ext>
                </a:extLst>
              </a:tr>
              <a:tr h="580794">
                <a:tc>
                  <a:txBody>
                    <a:bodyPr/>
                    <a:lstStyle/>
                    <a:p>
                      <a:r>
                        <a:rPr lang="en-US" sz="1800" b="1" kern="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Co-principal investigator: 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Gregg W. Stone (Icahn School of Medicine at Mount Sinai, New York, NY, USA).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933038"/>
                  </a:ext>
                </a:extLst>
              </a:tr>
              <a:tr h="1281594">
                <a:tc>
                  <a:txBody>
                    <a:bodyPr/>
                    <a:lstStyle/>
                    <a:p>
                      <a:r>
                        <a:rPr lang="en-US" sz="1800" b="1" kern="1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Steering committee: 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/>
                        <a:t>Yaling</a:t>
                      </a:r>
                      <a:r>
                        <a:rPr lang="en-US" b="0" dirty="0"/>
                        <a:t> Han (Chair); Gregg W. Stone; </a:t>
                      </a:r>
                      <a:r>
                        <a:rPr lang="en-US" b="0" dirty="0" err="1"/>
                        <a:t>Quanmin</a:t>
                      </a:r>
                      <a:r>
                        <a:rPr lang="en-US" b="0" dirty="0"/>
                        <a:t> Jing (General Hospital of Northern Theater Command, Shenyang, China), </a:t>
                      </a:r>
                      <a:r>
                        <a:rPr lang="en-US" b="0" dirty="0" err="1"/>
                        <a:t>Xiaozeng</a:t>
                      </a:r>
                      <a:r>
                        <a:rPr lang="en-US" b="0" dirty="0"/>
                        <a:t> Wang (General Hospital of Northern Theater Command, Shenyang, China), Yi Li (General hospital of Northern Theater Command, Shenyang, China).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380955"/>
                  </a:ext>
                </a:extLst>
              </a:tr>
              <a:tr h="580794">
                <a:tc>
                  <a:txBody>
                    <a:bodyPr/>
                    <a:lstStyle/>
                    <a:p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Project manager: 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00" dirty="0" err="1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Zhenyang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 Liang (General Hospital of Northern Theater Command, Shenyang, China).</a:t>
                      </a:r>
                      <a:endParaRPr lang="en-US" b="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3288083"/>
                  </a:ext>
                </a:extLst>
              </a:tr>
              <a:tr h="1445146">
                <a:tc>
                  <a:txBody>
                    <a:bodyPr/>
                    <a:lstStyle/>
                    <a:p>
                      <a:r>
                        <a:rPr lang="en-US" sz="1800" b="1" kern="1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Clinical events adjudication committee: 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Peng Qu (Chair, The Second Affiliated Hospital of Dalian Medical University, Dalian, China); </a:t>
                      </a:r>
                      <a:r>
                        <a:rPr lang="en-US" sz="1800" kern="100" dirty="0" err="1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Dalin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 Jia (The First Affiliated Hospital of Chinese Medical University, Shenyang, China); Zhijun Sun (The Second Affiliated Hospital of Chinese Medical University, Shenyang, China); </a:t>
                      </a:r>
                      <a:r>
                        <a:rPr lang="en-US" sz="1800" kern="100" dirty="0" err="1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Wenyue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 Pang (The Second Affiliated Hospital of Chinese Medical University, Shenyang, China).</a:t>
                      </a:r>
                      <a:endParaRPr lang="en-US" b="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1153739"/>
                  </a:ext>
                </a:extLst>
              </a:tr>
              <a:tr h="640797">
                <a:tc>
                  <a:txBody>
                    <a:bodyPr/>
                    <a:lstStyle/>
                    <a:p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Contract research organization: 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00" dirty="0" err="1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ExcellentCRO</a:t>
                      </a: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 Co, Ltd, Shenyang, China.</a:t>
                      </a:r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070785"/>
                  </a:ext>
                </a:extLst>
              </a:tr>
              <a:tr h="580794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Data analysis center: </a:t>
                      </a:r>
                      <a:endParaRPr lang="en-US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Beijing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Bioknow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 Information Technology Co. Ltd, Beijing, China.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b="0" dirty="0"/>
                    </a:p>
                  </a:txBody>
                  <a:tcPr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3355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48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4694977" y="209256"/>
            <a:ext cx="2943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Patient Flow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Diagram, timeline&#10;&#10;Description automatically generated">
            <a:extLst>
              <a:ext uri="{FF2B5EF4-FFF2-40B4-BE49-F238E27FC236}">
                <a16:creationId xmlns:a16="http://schemas.microsoft.com/office/drawing/2014/main" id="{96D9F75A-21ED-93B5-170A-5915641763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00728" y="1075037"/>
            <a:ext cx="8752081" cy="5743936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AF8D1242-F3BE-DF55-0145-DFB2174C175C}"/>
              </a:ext>
            </a:extLst>
          </p:cNvPr>
          <p:cNvGrpSpPr/>
          <p:nvPr/>
        </p:nvGrpSpPr>
        <p:grpSpPr>
          <a:xfrm>
            <a:off x="9420965" y="1112111"/>
            <a:ext cx="2814355" cy="705961"/>
            <a:chOff x="9377645" y="1050326"/>
            <a:chExt cx="2814355" cy="705961"/>
          </a:xfrm>
        </p:grpSpPr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8A611025-3C48-95BE-2689-337A01A9C1CD}"/>
                </a:ext>
              </a:extLst>
            </p:cNvPr>
            <p:cNvSpPr txBox="1"/>
            <p:nvPr/>
          </p:nvSpPr>
          <p:spPr>
            <a:xfrm>
              <a:off x="9377645" y="1386955"/>
              <a:ext cx="281435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dirty="0"/>
                <a:t>Feb 14, 2019 - Apr 7, 2022</a:t>
              </a:r>
              <a:endParaRPr lang="zh-CN" altLang="en-US" dirty="0"/>
            </a:p>
          </p:txBody>
        </p:sp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1565DCF3-605E-98C7-DF68-6B4F85B77499}"/>
                </a:ext>
              </a:extLst>
            </p:cNvPr>
            <p:cNvSpPr txBox="1"/>
            <p:nvPr/>
          </p:nvSpPr>
          <p:spPr>
            <a:xfrm>
              <a:off x="9557139" y="1050326"/>
              <a:ext cx="24553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rgbClr val="002060"/>
                  </a:solidFill>
                </a:rPr>
                <a:t>87 Sites in China</a:t>
              </a:r>
              <a:endParaRPr lang="zh-CN" altLang="en-US" sz="20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5D97DA7-6462-6A86-BFFD-AFAA8B9275EB}"/>
              </a:ext>
            </a:extLst>
          </p:cNvPr>
          <p:cNvSpPr txBox="1"/>
          <p:nvPr/>
        </p:nvSpPr>
        <p:spPr>
          <a:xfrm>
            <a:off x="5128877" y="6421349"/>
            <a:ext cx="1934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</a:rPr>
              <a:t>99.7% 30-day follow-up</a:t>
            </a:r>
          </a:p>
        </p:txBody>
      </p:sp>
    </p:spTree>
    <p:extLst>
      <p:ext uri="{BB962C8B-B14F-4D97-AF65-F5344CB8AC3E}">
        <p14:creationId xmlns:p14="http://schemas.microsoft.com/office/powerpoint/2010/main" val="355271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892530" y="192578"/>
            <a:ext cx="104069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Top Ten Enrolling Sites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7DCD38C-2907-F5B4-E3D5-47033A428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80570"/>
              </p:ext>
            </p:extLst>
          </p:nvPr>
        </p:nvGraphicFramePr>
        <p:xfrm>
          <a:off x="1334380" y="1177358"/>
          <a:ext cx="9523241" cy="54700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71124">
                  <a:extLst>
                    <a:ext uri="{9D8B030D-6E8A-4147-A177-3AD203B41FA5}">
                      <a16:colId xmlns:a16="http://schemas.microsoft.com/office/drawing/2014/main" val="3942180230"/>
                    </a:ext>
                  </a:extLst>
                </a:gridCol>
                <a:gridCol w="3452117">
                  <a:extLst>
                    <a:ext uri="{9D8B030D-6E8A-4147-A177-3AD203B41FA5}">
                      <a16:colId xmlns:a16="http://schemas.microsoft.com/office/drawing/2014/main" val="3092219191"/>
                    </a:ext>
                  </a:extLst>
                </a:gridCol>
              </a:tblGrid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0" dirty="0">
                          <a:effectLst/>
                        </a:rPr>
                        <a:t>Site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0" dirty="0">
                          <a:effectLst/>
                        </a:rPr>
                        <a:t>Site Investigator(s)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/>
                </a:tc>
                <a:extLst>
                  <a:ext uri="{0D108BD9-81ED-4DB2-BD59-A6C34878D82A}">
                    <a16:rowId xmlns:a16="http://schemas.microsoft.com/office/drawing/2014/main" val="3297207675"/>
                  </a:ext>
                </a:extLst>
              </a:tr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General Hospital of Northern Theater Command</a:t>
                      </a:r>
                      <a:endParaRPr lang="en-US" sz="2200" b="0" kern="100" dirty="0">
                        <a:solidFill>
                          <a:schemeClr val="tx1"/>
                        </a:solidFill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CFD6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 err="1">
                          <a:effectLst/>
                        </a:rPr>
                        <a:t>Yaling</a:t>
                      </a:r>
                      <a:r>
                        <a:rPr lang="en-US" sz="2200" kern="100" dirty="0">
                          <a:effectLst/>
                        </a:rPr>
                        <a:t> Han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CFD6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048921"/>
                  </a:ext>
                </a:extLst>
              </a:tr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Kaifeng Central Hospital</a:t>
                      </a:r>
                      <a:endParaRPr lang="en-US" sz="2200" b="0" kern="100" dirty="0">
                        <a:solidFill>
                          <a:schemeClr val="tx1"/>
                        </a:solidFill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Lei Qin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76881"/>
                  </a:ext>
                </a:extLst>
              </a:tr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West China Hospital of Sichuan University</a:t>
                      </a:r>
                      <a:endParaRPr lang="en-US" sz="2200" b="0" kern="100" dirty="0">
                        <a:solidFill>
                          <a:schemeClr val="tx1"/>
                        </a:solidFill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CFD6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Mian Wang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CFD6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769341"/>
                  </a:ext>
                </a:extLst>
              </a:tr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00" dirty="0" err="1">
                          <a:solidFill>
                            <a:schemeClr val="tx1"/>
                          </a:solidFill>
                          <a:effectLst/>
                        </a:rPr>
                        <a:t>Yuzhou</a:t>
                      </a: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 City Peoples Hospital</a:t>
                      </a:r>
                      <a:endParaRPr lang="en-US" sz="2200" b="0" kern="100" dirty="0">
                        <a:solidFill>
                          <a:schemeClr val="tx1"/>
                        </a:solidFill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 err="1">
                          <a:effectLst/>
                        </a:rPr>
                        <a:t>Xianzhao</a:t>
                      </a:r>
                      <a:r>
                        <a:rPr lang="en-US" sz="2200" kern="100" dirty="0">
                          <a:effectLst/>
                        </a:rPr>
                        <a:t> Wang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569526"/>
                  </a:ext>
                </a:extLst>
              </a:tr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00" dirty="0" err="1">
                          <a:solidFill>
                            <a:schemeClr val="tx1"/>
                          </a:solidFill>
                          <a:effectLst/>
                        </a:rPr>
                        <a:t>Taian</a:t>
                      </a: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 City Central Hospital</a:t>
                      </a:r>
                      <a:endParaRPr lang="en-US" sz="2200" b="0" kern="100" dirty="0">
                        <a:solidFill>
                          <a:schemeClr val="tx1"/>
                        </a:solidFill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CFD6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 err="1">
                          <a:effectLst/>
                        </a:rPr>
                        <a:t>Huanyi</a:t>
                      </a:r>
                      <a:r>
                        <a:rPr lang="en-US" sz="2200" kern="100" dirty="0">
                          <a:effectLst/>
                        </a:rPr>
                        <a:t> Zhang, </a:t>
                      </a:r>
                      <a:r>
                        <a:rPr lang="en-US" sz="2200" kern="100" dirty="0" err="1">
                          <a:effectLst/>
                        </a:rPr>
                        <a:t>Jinlong</a:t>
                      </a:r>
                      <a:r>
                        <a:rPr lang="en-US" sz="2200" kern="100" dirty="0">
                          <a:effectLst/>
                        </a:rPr>
                        <a:t> Li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CFD6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905598"/>
                  </a:ext>
                </a:extLst>
              </a:tr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Tianjin Chest Hospital</a:t>
                      </a:r>
                      <a:endParaRPr lang="en-US" sz="2200" b="0" kern="100" dirty="0">
                        <a:solidFill>
                          <a:schemeClr val="tx1"/>
                        </a:solidFill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Yin Liu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489139"/>
                  </a:ext>
                </a:extLst>
              </a:tr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00" dirty="0" err="1">
                          <a:solidFill>
                            <a:schemeClr val="tx1"/>
                          </a:solidFill>
                          <a:effectLst/>
                        </a:rPr>
                        <a:t>Tangdu</a:t>
                      </a: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 Hospital, Air Force Medical University</a:t>
                      </a:r>
                      <a:endParaRPr lang="en-US" sz="2200" b="0" kern="100" dirty="0">
                        <a:solidFill>
                          <a:schemeClr val="tx1"/>
                        </a:solidFill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CFD6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>
                          <a:effectLst/>
                        </a:rPr>
                        <a:t>Yang Li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CFD6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09472"/>
                  </a:ext>
                </a:extLst>
              </a:tr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The Fifth People's Hospital of Jinan</a:t>
                      </a:r>
                      <a:endParaRPr lang="en-US" sz="2200" b="0" kern="100" dirty="0">
                        <a:solidFill>
                          <a:schemeClr val="tx1"/>
                        </a:solidFill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 err="1">
                          <a:effectLst/>
                        </a:rPr>
                        <a:t>Zhisheng</a:t>
                      </a:r>
                      <a:r>
                        <a:rPr lang="en-US" sz="2200" kern="100" dirty="0">
                          <a:effectLst/>
                        </a:rPr>
                        <a:t> Jia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74010"/>
                  </a:ext>
                </a:extLst>
              </a:tr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The Second Hospital of Shenyang Medical College</a:t>
                      </a:r>
                      <a:endParaRPr lang="en-US" sz="2200" b="0" kern="100" dirty="0">
                        <a:solidFill>
                          <a:schemeClr val="tx1"/>
                        </a:solidFill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CFD6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 err="1">
                          <a:effectLst/>
                        </a:rPr>
                        <a:t>Limin</a:t>
                      </a:r>
                      <a:r>
                        <a:rPr lang="en-US" sz="2200" kern="100" dirty="0">
                          <a:effectLst/>
                        </a:rPr>
                        <a:t> Liu, </a:t>
                      </a:r>
                      <a:r>
                        <a:rPr lang="en-US" sz="2200" kern="100" dirty="0" err="1">
                          <a:effectLst/>
                        </a:rPr>
                        <a:t>Jie</a:t>
                      </a:r>
                      <a:r>
                        <a:rPr lang="en-US" sz="2200" kern="100" dirty="0">
                          <a:effectLst/>
                        </a:rPr>
                        <a:t> Lu, </a:t>
                      </a:r>
                      <a:r>
                        <a:rPr lang="en-US" sz="2200" kern="100" dirty="0" err="1">
                          <a:effectLst/>
                        </a:rPr>
                        <a:t>Jingru</a:t>
                      </a:r>
                      <a:r>
                        <a:rPr lang="en-US" sz="2200" kern="100" dirty="0">
                          <a:effectLst/>
                        </a:rPr>
                        <a:t> Ma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CFD6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675780"/>
                  </a:ext>
                </a:extLst>
              </a:tr>
              <a:tr h="4972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00" dirty="0" err="1">
                          <a:solidFill>
                            <a:schemeClr val="tx1"/>
                          </a:solidFill>
                          <a:effectLst/>
                        </a:rPr>
                        <a:t>Affillated</a:t>
                      </a: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 Hospital of </a:t>
                      </a:r>
                      <a:r>
                        <a:rPr lang="en-US" sz="2200" b="0" kern="100" dirty="0" err="1">
                          <a:solidFill>
                            <a:schemeClr val="tx1"/>
                          </a:solidFill>
                          <a:effectLst/>
                        </a:rPr>
                        <a:t>Qilu</a:t>
                      </a:r>
                      <a:r>
                        <a:rPr lang="en-US" sz="2200" b="0" kern="100" dirty="0">
                          <a:solidFill>
                            <a:schemeClr val="tx1"/>
                          </a:solidFill>
                          <a:effectLst/>
                        </a:rPr>
                        <a:t> Medical University</a:t>
                      </a:r>
                      <a:endParaRPr lang="en-US" sz="2200" b="0" kern="100" dirty="0">
                        <a:solidFill>
                          <a:schemeClr val="tx1"/>
                        </a:solidFill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E9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2200" kern="100" dirty="0" err="1">
                          <a:effectLst/>
                        </a:rPr>
                        <a:t>Hongyan</a:t>
                      </a:r>
                      <a:r>
                        <a:rPr lang="en-US" sz="2200" kern="100" dirty="0">
                          <a:effectLst/>
                        </a:rPr>
                        <a:t> Zhang</a:t>
                      </a:r>
                      <a:endParaRPr lang="en-US" sz="2200" kern="100" dirty="0">
                        <a:effectLst/>
                        <a:latin typeface="DengXian" panose="02010600030101010101" pitchFamily="2" charset="-122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2880" marR="68580" marT="0" marB="91440" anchor="b">
                    <a:solidFill>
                      <a:srgbClr val="E9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542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02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AE70950-2408-6142-923C-69508D045519}"/>
              </a:ext>
            </a:extLst>
          </p:cNvPr>
          <p:cNvSpPr txBox="1"/>
          <p:nvPr/>
        </p:nvSpPr>
        <p:spPr>
          <a:xfrm>
            <a:off x="0" y="19257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/>
              <a:t>Baseline and Procedural Characteristics</a:t>
            </a:r>
            <a:endParaRPr lang="zh-CN" altLang="en-US" sz="4000" b="1" dirty="0"/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B7BD1E5D-334F-0957-E154-CB358742CC03}"/>
              </a:ext>
            </a:extLst>
          </p:cNvPr>
          <p:cNvCxnSpPr/>
          <p:nvPr/>
        </p:nvCxnSpPr>
        <p:spPr>
          <a:xfrm>
            <a:off x="278559" y="1040092"/>
            <a:ext cx="11737703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6AB7A5D-105C-FBE6-7772-61FED949AC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646025"/>
              </p:ext>
            </p:extLst>
          </p:nvPr>
        </p:nvGraphicFramePr>
        <p:xfrm>
          <a:off x="563661" y="1244487"/>
          <a:ext cx="5275935" cy="539496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100876">
                  <a:extLst>
                    <a:ext uri="{9D8B030D-6E8A-4147-A177-3AD203B41FA5}">
                      <a16:colId xmlns:a16="http://schemas.microsoft.com/office/drawing/2014/main" val="1879538108"/>
                    </a:ext>
                  </a:extLst>
                </a:gridCol>
                <a:gridCol w="1634247">
                  <a:extLst>
                    <a:ext uri="{9D8B030D-6E8A-4147-A177-3AD203B41FA5}">
                      <a16:colId xmlns:a16="http://schemas.microsoft.com/office/drawing/2014/main" val="970061212"/>
                    </a:ext>
                  </a:extLst>
                </a:gridCol>
                <a:gridCol w="1540812">
                  <a:extLst>
                    <a:ext uri="{9D8B030D-6E8A-4147-A177-3AD203B41FA5}">
                      <a16:colId xmlns:a16="http://schemas.microsoft.com/office/drawing/2014/main" val="2183059153"/>
                    </a:ext>
                  </a:extLst>
                </a:gridCol>
              </a:tblGrid>
              <a:tr h="82999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</a:t>
                      </a:r>
                      <a:endParaRPr lang="zh-CN" sz="1800" kern="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Heparin </a:t>
                      </a:r>
                      <a:b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(N=3007)</a:t>
                      </a:r>
                      <a:endParaRPr lang="zh-CN" sz="1800" kern="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Bivalirudin </a:t>
                      </a:r>
                      <a:b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(N=3009)</a:t>
                      </a:r>
                      <a:endParaRPr lang="zh-CN" sz="1800" kern="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0827083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Age, years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60.6 ± 12.2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60.5 ± 12.1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1983275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Male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78.9%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78.1%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36114069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Diabetes mellitus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23.2%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22.2%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5232170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altLang="zh-CN" sz="1800" b="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Hypertension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50.5%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52.0%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16658987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altLang="zh-CN" sz="1800" b="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BMI (kg/m</a:t>
                      </a:r>
                      <a:r>
                        <a:rPr lang="en-US" altLang="zh-CN" sz="1800" b="0" kern="100" baseline="300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altLang="zh-CN" sz="1800" b="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)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65.0 ± 3.8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24.8 ± 3.6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31742577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MI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6.6%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29044108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</a:t>
                      </a:r>
                      <a:r>
                        <a:rPr lang="en-US" altLang="zh-CN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PCI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6.2%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16576119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stroke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11.4%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11.7%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36410720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800" b="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Killip class III-IV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10.7%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10.2%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50010266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800" b="0" kern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Sx</a:t>
                      </a: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-door time, </a:t>
                      </a:r>
                      <a:r>
                        <a:rPr lang="en-US" sz="1800" b="0" kern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hr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3.3 (1.7-6.7)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3.3 (1.7-6.4)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46424896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800" b="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   &gt;12 hours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12.2%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Calibri" panose="020F0502020204030204" pitchFamily="34" charset="0"/>
                        </a:rPr>
                        <a:t>11.0%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18302567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35E691E1-37EC-82F2-C75C-12EC5233B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750821"/>
              </p:ext>
            </p:extLst>
          </p:nvPr>
        </p:nvGraphicFramePr>
        <p:xfrm>
          <a:off x="6111978" y="1244487"/>
          <a:ext cx="5513832" cy="539496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401969">
                  <a:extLst>
                    <a:ext uri="{9D8B030D-6E8A-4147-A177-3AD203B41FA5}">
                      <a16:colId xmlns:a16="http://schemas.microsoft.com/office/drawing/2014/main" val="1879538108"/>
                    </a:ext>
                  </a:extLst>
                </a:gridCol>
                <a:gridCol w="1555931">
                  <a:extLst>
                    <a:ext uri="{9D8B030D-6E8A-4147-A177-3AD203B41FA5}">
                      <a16:colId xmlns:a16="http://schemas.microsoft.com/office/drawing/2014/main" val="970061212"/>
                    </a:ext>
                  </a:extLst>
                </a:gridCol>
                <a:gridCol w="1555932">
                  <a:extLst>
                    <a:ext uri="{9D8B030D-6E8A-4147-A177-3AD203B41FA5}">
                      <a16:colId xmlns:a16="http://schemas.microsoft.com/office/drawing/2014/main" val="2183059153"/>
                    </a:ext>
                  </a:extLst>
                </a:gridCol>
              </a:tblGrid>
              <a:tr h="82999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Characteristic</a:t>
                      </a:r>
                      <a:endParaRPr lang="zh-CN" sz="1800" kern="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Heparin </a:t>
                      </a:r>
                      <a:b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(N=3007)</a:t>
                      </a:r>
                      <a:endParaRPr lang="zh-CN" sz="1800" kern="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Bivalirudin </a:t>
                      </a:r>
                      <a:b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800" b="1" kern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(N=3009)</a:t>
                      </a:r>
                      <a:endParaRPr lang="zh-CN" sz="1800" kern="1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0827083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altLang="zh-CN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P2Y12 inhibitor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488415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Clopidogrel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34.4%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33.7%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55836560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Ticagrelor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65.6%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66.3%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10396097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sz="1800" b="0" kern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Transradial</a:t>
                      </a: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access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92.6%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93.6%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13130912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Revascularization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98.4%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98.1%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2972455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indent="139700"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PCI 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98.1%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97.8%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27979605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CABG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kern="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09004231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Door-wire time, </a:t>
                      </a:r>
                      <a:r>
                        <a:rPr lang="en-US" sz="1800" b="0" kern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hr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1.1 (0.9-1.7)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Calibri" panose="020F0502020204030204" pitchFamily="34" charset="0"/>
                        </a:rPr>
                        <a:t>1.1 (0.9-1.6)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97912057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Thrombus aspiration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17.9%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kern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18.1%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15255832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800" b="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TIMI 0/1 pre (site read)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83.4%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82.0%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3046429"/>
                  </a:ext>
                </a:extLst>
              </a:tr>
              <a:tr h="4149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altLang="zh-CN" sz="1800" b="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TIMI 3 post (site read)</a:t>
                      </a:r>
                      <a:endParaRPr lang="zh-CN" sz="1800" b="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97.5%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kern="100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98.5%</a:t>
                      </a:r>
                      <a:endParaRPr lang="zh-CN" sz="1800" kern="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35154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67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r"/>
      </p:transition>
    </mc:Choice>
    <mc:Fallback xmlns="">
      <p:transition>
        <p:wipe dir="r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2745</TotalTime>
  <Words>2204</Words>
  <Application>Microsoft Macintosh PowerPoint</Application>
  <PresentationFormat>Widescreen</PresentationFormat>
  <Paragraphs>437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等线</vt:lpstr>
      <vt:lpstr>等线</vt:lpstr>
      <vt:lpstr>Arial</vt:lpstr>
      <vt:lpstr>Calibri</vt:lpstr>
      <vt:lpstr>Calibri Light</vt:lpstr>
      <vt:lpstr>Lub Dub Heavy</vt:lpstr>
      <vt:lpstr>Lub Dub 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Stone, Gregg</cp:lastModifiedBy>
  <cp:revision>82</cp:revision>
  <dcterms:created xsi:type="dcterms:W3CDTF">2021-08-10T17:04:56Z</dcterms:created>
  <dcterms:modified xsi:type="dcterms:W3CDTF">2022-10-29T20:54:53Z</dcterms:modified>
</cp:coreProperties>
</file>