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6" r:id="rId2"/>
    <p:sldMasterId id="2147483789" r:id="rId3"/>
  </p:sldMasterIdLst>
  <p:notesMasterIdLst>
    <p:notesMasterId r:id="rId23"/>
  </p:notesMasterIdLst>
  <p:sldIdLst>
    <p:sldId id="256" r:id="rId4"/>
    <p:sldId id="1795" r:id="rId5"/>
    <p:sldId id="1782" r:id="rId6"/>
    <p:sldId id="1790" r:id="rId7"/>
    <p:sldId id="1763" r:id="rId8"/>
    <p:sldId id="1764" r:id="rId9"/>
    <p:sldId id="1783" r:id="rId10"/>
    <p:sldId id="1765" r:id="rId11"/>
    <p:sldId id="1766" r:id="rId12"/>
    <p:sldId id="1794" r:id="rId13"/>
    <p:sldId id="1781" r:id="rId14"/>
    <p:sldId id="1767" r:id="rId15"/>
    <p:sldId id="1776" r:id="rId16"/>
    <p:sldId id="1770" r:id="rId17"/>
    <p:sldId id="1771" r:id="rId18"/>
    <p:sldId id="1772" r:id="rId19"/>
    <p:sldId id="1789" r:id="rId20"/>
    <p:sldId id="1774" r:id="rId21"/>
    <p:sldId id="179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68" userDrawn="1">
          <p15:clr>
            <a:srgbClr val="A4A3A4"/>
          </p15:clr>
        </p15:guide>
        <p15:guide id="2" pos="1872" userDrawn="1">
          <p15:clr>
            <a:srgbClr val="A4A3A4"/>
          </p15:clr>
        </p15:guide>
        <p15:guide id="3" pos="7392" userDrawn="1">
          <p15:clr>
            <a:srgbClr val="A4A3A4"/>
          </p15:clr>
        </p15:guide>
        <p15:guide id="4" pos="6816" userDrawn="1">
          <p15:clr>
            <a:srgbClr val="A4A3A4"/>
          </p15:clr>
        </p15:guide>
        <p15:guide id="5" orient="horz" pos="3000" userDrawn="1">
          <p15:clr>
            <a:srgbClr val="A4A3A4"/>
          </p15:clr>
        </p15:guide>
        <p15:guide id="6" orient="horz" pos="1488" userDrawn="1">
          <p15:clr>
            <a:srgbClr val="A4A3A4"/>
          </p15:clr>
        </p15:guide>
        <p15:guide id="8" pos="3840" userDrawn="1">
          <p15:clr>
            <a:srgbClr val="A4A3A4"/>
          </p15:clr>
        </p15:guide>
        <p15:guide id="9" orient="horz" pos="34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07DC14-58F1-D44A-9540-B77C1FEEC540}" name="Sabatine, Marc S.,MD, MPH" initials="SMSM" userId="S::msabatine@bwh.harvard.edu::c7c5fc3d-b5a0-4389-8e0e-aef4d82d74c6" providerId="AD"/>
  <p188:author id="{8B959418-BDCB-E88B-9C71-3B547CB7B1DC}" name="O'Donoghue, Michelle L.,MD, MPH" initials="OMLM" userId="O'Donoghue, Michelle L.,MD, MPH" providerId="None"/>
  <p188:author id="{DB4ADE99-68C1-835C-36BF-9D60C1A79909}" name="O'Donoghue, Michelle L.,MD, MPH" initials="OMLM" userId="S::modonoghue@bwh.harvard.edu::79664c0d-e5b6-4456-aeaf-cc49e3fd8e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batine, Marc S.,M.D.,M.P.H." initials="SMS" lastIdx="1" clrIdx="0">
    <p:extLst>
      <p:ext uri="{19B8F6BF-5375-455C-9EA6-DF929625EA0E}">
        <p15:presenceInfo xmlns:p15="http://schemas.microsoft.com/office/powerpoint/2012/main" userId="S::msabatine@bwh.harvard.edu::c7c5fc3d-b5a0-4389-8e0e-aef4d82d74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9205"/>
    <a:srgbClr val="FFFF66"/>
    <a:srgbClr val="CCFFFF"/>
    <a:srgbClr val="FFFFCC"/>
    <a:srgbClr val="A50021"/>
    <a:srgbClr val="008000"/>
    <a:srgbClr val="000000"/>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2997" autoAdjust="0"/>
  </p:normalViewPr>
  <p:slideViewPr>
    <p:cSldViewPr snapToGrid="0" showGuides="1">
      <p:cViewPr varScale="1">
        <p:scale>
          <a:sx n="102" d="100"/>
          <a:sy n="102" d="100"/>
        </p:scale>
        <p:origin x="696" y="108"/>
      </p:cViewPr>
      <p:guideLst>
        <p:guide orient="horz" pos="3768"/>
        <p:guide pos="1872"/>
        <p:guide pos="7392"/>
        <p:guide pos="6816"/>
        <p:guide orient="horz" pos="3000"/>
        <p:guide orient="horz" pos="1488"/>
        <p:guide pos="3840"/>
        <p:guide orient="horz" pos="3408"/>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2945317319206"/>
          <c:y val="2.164638511095205E-2"/>
          <c:w val="0.84843825973366216"/>
          <c:h val="0.82484271323572234"/>
        </c:manualLayout>
      </c:layout>
      <c:scatterChart>
        <c:scatterStyle val="lineMarker"/>
        <c:varyColors val="0"/>
        <c:ser>
          <c:idx val="1"/>
          <c:order val="0"/>
          <c:tx>
            <c:strRef>
              <c:f>'Data for charts'!$A$3</c:f>
              <c:strCache>
                <c:ptCount val="1"/>
                <c:pt idx="0">
                  <c:v>Placebo</c:v>
                </c:pt>
              </c:strCache>
            </c:strRef>
          </c:tx>
          <c:spPr>
            <a:ln>
              <a:solidFill>
                <a:schemeClr val="bg1">
                  <a:lumMod val="50000"/>
                </a:schemeClr>
              </a:solidFill>
            </a:ln>
          </c:spPr>
          <c:marker>
            <c:symbol val="circle"/>
            <c:size val="7"/>
            <c:spPr>
              <a:solidFill>
                <a:schemeClr val="bg1">
                  <a:lumMod val="50000"/>
                </a:schemeClr>
              </a:solidFill>
              <a:ln>
                <a:solidFill>
                  <a:schemeClr val="bg1">
                    <a:lumMod val="50000"/>
                  </a:schemeClr>
                </a:solidFill>
              </a:ln>
            </c:spPr>
          </c:marker>
          <c:errBars>
            <c:errDir val="y"/>
            <c:errBarType val="both"/>
            <c:errValType val="fixedVal"/>
            <c:noEndCap val="0"/>
            <c:val val="1"/>
            <c:spPr>
              <a:ln>
                <a:solidFill>
                  <a:srgbClr val="0070C0"/>
                </a:solidFill>
              </a:ln>
            </c:spPr>
          </c:errBars>
          <c:errBars>
            <c:errDir val="x"/>
            <c:errBarType val="both"/>
            <c:errValType val="cust"/>
            <c:noEndCap val="0"/>
            <c:plus>
              <c:numLit>
                <c:formatCode>General</c:formatCode>
                <c:ptCount val="1"/>
                <c:pt idx="0">
                  <c:v>0</c:v>
                </c:pt>
              </c:numLit>
            </c:plus>
            <c:minus>
              <c:numLit>
                <c:formatCode>General</c:formatCode>
                <c:ptCount val="1"/>
                <c:pt idx="0">
                  <c:v>0</c:v>
                </c:pt>
              </c:numLit>
            </c:minus>
          </c:errBars>
          <c:xVal>
            <c:numRef>
              <c:f>'Data for charts'!$C$1:$P$1</c:f>
              <c:numCache>
                <c:formatCode>General</c:formatCode>
                <c:ptCount val="14"/>
                <c:pt idx="0">
                  <c:v>0</c:v>
                </c:pt>
                <c:pt idx="1">
                  <c:v>2</c:v>
                </c:pt>
                <c:pt idx="2">
                  <c:v>4</c:v>
                </c:pt>
                <c:pt idx="3">
                  <c:v>8</c:v>
                </c:pt>
                <c:pt idx="4">
                  <c:v>12</c:v>
                </c:pt>
                <c:pt idx="5">
                  <c:v>16</c:v>
                </c:pt>
                <c:pt idx="6">
                  <c:v>20</c:v>
                </c:pt>
                <c:pt idx="7">
                  <c:v>24</c:v>
                </c:pt>
                <c:pt idx="8">
                  <c:v>28</c:v>
                </c:pt>
                <c:pt idx="9">
                  <c:v>32</c:v>
                </c:pt>
                <c:pt idx="10">
                  <c:v>36</c:v>
                </c:pt>
                <c:pt idx="11">
                  <c:v>40</c:v>
                </c:pt>
                <c:pt idx="12">
                  <c:v>44</c:v>
                </c:pt>
                <c:pt idx="13">
                  <c:v>48</c:v>
                </c:pt>
              </c:numCache>
            </c:numRef>
          </c:xVal>
          <c:yVal>
            <c:numRef>
              <c:f>'Data for charts'!$C$3:$P$3</c:f>
              <c:numCache>
                <c:formatCode>General</c:formatCode>
                <c:ptCount val="14"/>
                <c:pt idx="0">
                  <c:v>0</c:v>
                </c:pt>
                <c:pt idx="1">
                  <c:v>-2.2000000000000002</c:v>
                </c:pt>
                <c:pt idx="2">
                  <c:v>-1.3719734279613505</c:v>
                </c:pt>
                <c:pt idx="3">
                  <c:v>1.5091285889249768</c:v>
                </c:pt>
                <c:pt idx="4">
                  <c:v>-0.90466463034914213</c:v>
                </c:pt>
                <c:pt idx="5">
                  <c:v>-1.7256259157681235</c:v>
                </c:pt>
                <c:pt idx="6">
                  <c:v>0.40314659203686176</c:v>
                </c:pt>
                <c:pt idx="7">
                  <c:v>-2.287726580966936</c:v>
                </c:pt>
                <c:pt idx="8">
                  <c:v>3.020684852494707</c:v>
                </c:pt>
                <c:pt idx="9">
                  <c:v>1.3668206565706313</c:v>
                </c:pt>
                <c:pt idx="10">
                  <c:v>3.5990882467503944</c:v>
                </c:pt>
                <c:pt idx="11">
                  <c:v>2.5969532505171173</c:v>
                </c:pt>
                <c:pt idx="12">
                  <c:v>6.0780090627968377</c:v>
                </c:pt>
                <c:pt idx="13">
                  <c:v>3.586329810852618</c:v>
                </c:pt>
              </c:numCache>
            </c:numRef>
          </c:yVal>
          <c:smooth val="0"/>
          <c:extLst>
            <c:ext xmlns:c16="http://schemas.microsoft.com/office/drawing/2014/chart" uri="{C3380CC4-5D6E-409C-BE32-E72D297353CC}">
              <c16:uniqueId val="{00000000-AC98-41D0-8549-6AA360CA84BC}"/>
            </c:ext>
          </c:extLst>
        </c:ser>
        <c:ser>
          <c:idx val="0"/>
          <c:order val="1"/>
          <c:tx>
            <c:strRef>
              <c:f>'Data for charts'!$A$7</c:f>
              <c:strCache>
                <c:ptCount val="1"/>
                <c:pt idx="0">
                  <c:v>Olparisan 10 mg q12 weeks</c:v>
                </c:pt>
              </c:strCache>
            </c:strRef>
          </c:tx>
          <c:spPr>
            <a:ln>
              <a:solidFill>
                <a:srgbClr val="333399">
                  <a:lumMod val="40000"/>
                  <a:lumOff val="60000"/>
                </a:srgbClr>
              </a:solidFill>
            </a:ln>
          </c:spPr>
          <c:marker>
            <c:symbol val="circle"/>
            <c:size val="7"/>
            <c:spPr>
              <a:solidFill>
                <a:srgbClr val="333399">
                  <a:lumMod val="40000"/>
                  <a:lumOff val="60000"/>
                </a:srgbClr>
              </a:solidFill>
              <a:ln>
                <a:solidFill>
                  <a:srgbClr val="333399">
                    <a:lumMod val="40000"/>
                    <a:lumOff val="60000"/>
                  </a:srgbClr>
                </a:solidFill>
              </a:ln>
            </c:spPr>
          </c:marker>
          <c:errBars>
            <c:errDir val="x"/>
            <c:errBarType val="both"/>
            <c:errValType val="cust"/>
            <c:noEndCap val="0"/>
            <c:plus>
              <c:numLit>
                <c:formatCode>General</c:formatCode>
                <c:ptCount val="1"/>
                <c:pt idx="0">
                  <c:v>0</c:v>
                </c:pt>
              </c:numLit>
            </c:plus>
            <c:minus>
              <c:numLit>
                <c:formatCode>General</c:formatCode>
                <c:ptCount val="1"/>
                <c:pt idx="0">
                  <c:v>0</c:v>
                </c:pt>
              </c:numLit>
            </c:minus>
          </c:errBars>
          <c:xVal>
            <c:numRef>
              <c:f>'Data for charts'!$C$1:$P$1</c:f>
              <c:numCache>
                <c:formatCode>General</c:formatCode>
                <c:ptCount val="14"/>
                <c:pt idx="0">
                  <c:v>0</c:v>
                </c:pt>
                <c:pt idx="1">
                  <c:v>2</c:v>
                </c:pt>
                <c:pt idx="2">
                  <c:v>4</c:v>
                </c:pt>
                <c:pt idx="3">
                  <c:v>8</c:v>
                </c:pt>
                <c:pt idx="4">
                  <c:v>12</c:v>
                </c:pt>
                <c:pt idx="5">
                  <c:v>16</c:v>
                </c:pt>
                <c:pt idx="6">
                  <c:v>20</c:v>
                </c:pt>
                <c:pt idx="7">
                  <c:v>24</c:v>
                </c:pt>
                <c:pt idx="8">
                  <c:v>28</c:v>
                </c:pt>
                <c:pt idx="9">
                  <c:v>32</c:v>
                </c:pt>
                <c:pt idx="10">
                  <c:v>36</c:v>
                </c:pt>
                <c:pt idx="11">
                  <c:v>40</c:v>
                </c:pt>
                <c:pt idx="12">
                  <c:v>44</c:v>
                </c:pt>
                <c:pt idx="13">
                  <c:v>48</c:v>
                </c:pt>
              </c:numCache>
            </c:numRef>
          </c:xVal>
          <c:yVal>
            <c:numRef>
              <c:f>'Data for charts'!$C$7:$P$7</c:f>
              <c:numCache>
                <c:formatCode>General</c:formatCode>
                <c:ptCount val="14"/>
                <c:pt idx="0">
                  <c:v>0</c:v>
                </c:pt>
                <c:pt idx="1">
                  <c:v>-2.1692578283986048</c:v>
                </c:pt>
                <c:pt idx="2">
                  <c:v>-64.078368800157094</c:v>
                </c:pt>
                <c:pt idx="3">
                  <c:v>-66.693521017945613</c:v>
                </c:pt>
                <c:pt idx="4">
                  <c:v>-60.123610510645264</c:v>
                </c:pt>
                <c:pt idx="5">
                  <c:v>-74.663001263032669</c:v>
                </c:pt>
                <c:pt idx="6">
                  <c:v>-73.455063136716348</c:v>
                </c:pt>
                <c:pt idx="7">
                  <c:v>-65.464761799117554</c:v>
                </c:pt>
                <c:pt idx="8">
                  <c:v>-75.271664250607316</c:v>
                </c:pt>
                <c:pt idx="9">
                  <c:v>-73.411361551721839</c:v>
                </c:pt>
                <c:pt idx="10">
                  <c:v>-66.912136151509884</c:v>
                </c:pt>
                <c:pt idx="11">
                  <c:v>-76.624839374015252</c:v>
                </c:pt>
                <c:pt idx="12">
                  <c:v>-73.377883252316437</c:v>
                </c:pt>
                <c:pt idx="13">
                  <c:v>-64.887173918783091</c:v>
                </c:pt>
              </c:numCache>
            </c:numRef>
          </c:yVal>
          <c:smooth val="0"/>
          <c:extLst>
            <c:ext xmlns:c16="http://schemas.microsoft.com/office/drawing/2014/chart" uri="{C3380CC4-5D6E-409C-BE32-E72D297353CC}">
              <c16:uniqueId val="{00000001-AC98-41D0-8549-6AA360CA84BC}"/>
            </c:ext>
          </c:extLst>
        </c:ser>
        <c:ser>
          <c:idx val="2"/>
          <c:order val="2"/>
          <c:tx>
            <c:strRef>
              <c:f>'Data for charts'!$A$11</c:f>
              <c:strCache>
                <c:ptCount val="1"/>
                <c:pt idx="0">
                  <c:v>Olparisan 75 mg q12 weeks</c:v>
                </c:pt>
              </c:strCache>
            </c:strRef>
          </c:tx>
          <c:spPr>
            <a:ln>
              <a:solidFill>
                <a:srgbClr val="92D050"/>
              </a:solidFill>
            </a:ln>
          </c:spPr>
          <c:marker>
            <c:spPr>
              <a:solidFill>
                <a:srgbClr val="92D050"/>
              </a:solidFill>
              <a:ln>
                <a:solidFill>
                  <a:srgbClr val="92D050"/>
                </a:solidFill>
              </a:ln>
            </c:spPr>
          </c:marker>
          <c:xVal>
            <c:numRef>
              <c:f>'Data for charts'!$C$1:$P$1</c:f>
              <c:numCache>
                <c:formatCode>General</c:formatCode>
                <c:ptCount val="14"/>
                <c:pt idx="0">
                  <c:v>0</c:v>
                </c:pt>
                <c:pt idx="1">
                  <c:v>2</c:v>
                </c:pt>
                <c:pt idx="2">
                  <c:v>4</c:v>
                </c:pt>
                <c:pt idx="3">
                  <c:v>8</c:v>
                </c:pt>
                <c:pt idx="4">
                  <c:v>12</c:v>
                </c:pt>
                <c:pt idx="5">
                  <c:v>16</c:v>
                </c:pt>
                <c:pt idx="6">
                  <c:v>20</c:v>
                </c:pt>
                <c:pt idx="7">
                  <c:v>24</c:v>
                </c:pt>
                <c:pt idx="8">
                  <c:v>28</c:v>
                </c:pt>
                <c:pt idx="9">
                  <c:v>32</c:v>
                </c:pt>
                <c:pt idx="10">
                  <c:v>36</c:v>
                </c:pt>
                <c:pt idx="11">
                  <c:v>40</c:v>
                </c:pt>
                <c:pt idx="12">
                  <c:v>44</c:v>
                </c:pt>
                <c:pt idx="13">
                  <c:v>48</c:v>
                </c:pt>
              </c:numCache>
            </c:numRef>
          </c:xVal>
          <c:yVal>
            <c:numRef>
              <c:f>'Data for charts'!$C$11:$P$11</c:f>
              <c:numCache>
                <c:formatCode>General</c:formatCode>
                <c:ptCount val="14"/>
                <c:pt idx="0">
                  <c:v>0</c:v>
                </c:pt>
                <c:pt idx="1">
                  <c:v>-6.4055642844527352</c:v>
                </c:pt>
                <c:pt idx="2">
                  <c:v>-91.177389558285</c:v>
                </c:pt>
                <c:pt idx="3">
                  <c:v>-94.404312364614682</c:v>
                </c:pt>
                <c:pt idx="4">
                  <c:v>-90.87639349299188</c:v>
                </c:pt>
                <c:pt idx="5">
                  <c:v>-97.145245080518279</c:v>
                </c:pt>
                <c:pt idx="6">
                  <c:v>-96.328424446395758</c:v>
                </c:pt>
                <c:pt idx="7">
                  <c:v>-92.318234504691432</c:v>
                </c:pt>
                <c:pt idx="8">
                  <c:v>-96.705624760105337</c:v>
                </c:pt>
                <c:pt idx="9">
                  <c:v>-96.373815118273569</c:v>
                </c:pt>
                <c:pt idx="10">
                  <c:v>-93.778594259461414</c:v>
                </c:pt>
                <c:pt idx="11">
                  <c:v>-97.142706849261572</c:v>
                </c:pt>
                <c:pt idx="12">
                  <c:v>-95.597090611930383</c:v>
                </c:pt>
                <c:pt idx="13">
                  <c:v>-92.536365899663096</c:v>
                </c:pt>
              </c:numCache>
            </c:numRef>
          </c:yVal>
          <c:smooth val="0"/>
          <c:extLst>
            <c:ext xmlns:c16="http://schemas.microsoft.com/office/drawing/2014/chart" uri="{C3380CC4-5D6E-409C-BE32-E72D297353CC}">
              <c16:uniqueId val="{00000002-AC98-41D0-8549-6AA360CA84BC}"/>
            </c:ext>
          </c:extLst>
        </c:ser>
        <c:ser>
          <c:idx val="3"/>
          <c:order val="3"/>
          <c:tx>
            <c:strRef>
              <c:f>'Data for charts'!$A$15</c:f>
              <c:strCache>
                <c:ptCount val="1"/>
                <c:pt idx="0">
                  <c:v>Olparisan 225 mg q12 weeks</c:v>
                </c:pt>
              </c:strCache>
            </c:strRef>
          </c:tx>
          <c:spPr>
            <a:ln>
              <a:solidFill>
                <a:srgbClr val="800000"/>
              </a:solidFill>
            </a:ln>
          </c:spPr>
          <c:marker>
            <c:spPr>
              <a:solidFill>
                <a:srgbClr val="800000"/>
              </a:solidFill>
              <a:ln>
                <a:solidFill>
                  <a:srgbClr val="800000"/>
                </a:solidFill>
              </a:ln>
            </c:spPr>
          </c:marker>
          <c:xVal>
            <c:numRef>
              <c:f>'Data for charts'!$C$1:$P$1</c:f>
              <c:numCache>
                <c:formatCode>General</c:formatCode>
                <c:ptCount val="14"/>
                <c:pt idx="0">
                  <c:v>0</c:v>
                </c:pt>
                <c:pt idx="1">
                  <c:v>2</c:v>
                </c:pt>
                <c:pt idx="2">
                  <c:v>4</c:v>
                </c:pt>
                <c:pt idx="3">
                  <c:v>8</c:v>
                </c:pt>
                <c:pt idx="4">
                  <c:v>12</c:v>
                </c:pt>
                <c:pt idx="5">
                  <c:v>16</c:v>
                </c:pt>
                <c:pt idx="6">
                  <c:v>20</c:v>
                </c:pt>
                <c:pt idx="7">
                  <c:v>24</c:v>
                </c:pt>
                <c:pt idx="8">
                  <c:v>28</c:v>
                </c:pt>
                <c:pt idx="9">
                  <c:v>32</c:v>
                </c:pt>
                <c:pt idx="10">
                  <c:v>36</c:v>
                </c:pt>
                <c:pt idx="11">
                  <c:v>40</c:v>
                </c:pt>
                <c:pt idx="12">
                  <c:v>44</c:v>
                </c:pt>
                <c:pt idx="13">
                  <c:v>48</c:v>
                </c:pt>
              </c:numCache>
            </c:numRef>
          </c:xVal>
          <c:yVal>
            <c:numRef>
              <c:f>'Data for charts'!$C$15:$P$15</c:f>
              <c:numCache>
                <c:formatCode>General</c:formatCode>
                <c:ptCount val="14"/>
                <c:pt idx="0">
                  <c:v>0</c:v>
                </c:pt>
                <c:pt idx="1">
                  <c:v>-6.9540838303260433</c:v>
                </c:pt>
                <c:pt idx="2">
                  <c:v>-96.8275149856252</c:v>
                </c:pt>
                <c:pt idx="3">
                  <c:v>-99.055578488196019</c:v>
                </c:pt>
                <c:pt idx="4">
                  <c:v>-97.4778025144944</c:v>
                </c:pt>
                <c:pt idx="5">
                  <c:v>-100</c:v>
                </c:pt>
                <c:pt idx="6">
                  <c:v>-98.750100254511807</c:v>
                </c:pt>
                <c:pt idx="7">
                  <c:v>-97.964345004854508</c:v>
                </c:pt>
                <c:pt idx="8">
                  <c:v>-99.95797661149048</c:v>
                </c:pt>
                <c:pt idx="9">
                  <c:v>-99.442511798754282</c:v>
                </c:pt>
                <c:pt idx="10">
                  <c:v>-97.528564495850532</c:v>
                </c:pt>
                <c:pt idx="11">
                  <c:v>-99.35030278866401</c:v>
                </c:pt>
                <c:pt idx="12">
                  <c:v>-98.71982541444541</c:v>
                </c:pt>
                <c:pt idx="13">
                  <c:v>-97.292405688086234</c:v>
                </c:pt>
              </c:numCache>
            </c:numRef>
          </c:yVal>
          <c:smooth val="0"/>
          <c:extLst>
            <c:ext xmlns:c16="http://schemas.microsoft.com/office/drawing/2014/chart" uri="{C3380CC4-5D6E-409C-BE32-E72D297353CC}">
              <c16:uniqueId val="{00000003-AC98-41D0-8549-6AA360CA84BC}"/>
            </c:ext>
          </c:extLst>
        </c:ser>
        <c:dLbls>
          <c:showLegendKey val="0"/>
          <c:showVal val="0"/>
          <c:showCatName val="0"/>
          <c:showSerName val="0"/>
          <c:showPercent val="0"/>
          <c:showBubbleSize val="0"/>
        </c:dLbls>
        <c:axId val="120722176"/>
        <c:axId val="120961280"/>
      </c:scatterChart>
      <c:valAx>
        <c:axId val="120722176"/>
        <c:scaling>
          <c:orientation val="minMax"/>
          <c:max val="48"/>
          <c:min val="0"/>
        </c:scaling>
        <c:delete val="0"/>
        <c:axPos val="b"/>
        <c:title>
          <c:tx>
            <c:rich>
              <a:bodyPr/>
              <a:lstStyle/>
              <a:p>
                <a:pPr>
                  <a:defRPr sz="1400"/>
                </a:pPr>
                <a:r>
                  <a:rPr lang="en-US" sz="1400"/>
                  <a:t>Weeks</a:t>
                </a:r>
              </a:p>
            </c:rich>
          </c:tx>
          <c:overlay val="0"/>
        </c:title>
        <c:numFmt formatCode="General" sourceLinked="1"/>
        <c:majorTickMark val="out"/>
        <c:minorTickMark val="none"/>
        <c:tickLblPos val="nextTo"/>
        <c:txPr>
          <a:bodyPr/>
          <a:lstStyle/>
          <a:p>
            <a:pPr>
              <a:defRPr sz="1400"/>
            </a:pPr>
            <a:endParaRPr lang="en-US"/>
          </a:p>
        </c:txPr>
        <c:crossAx val="120961280"/>
        <c:crossesAt val="-100"/>
        <c:crossBetween val="midCat"/>
        <c:majorUnit val="12"/>
      </c:valAx>
      <c:valAx>
        <c:axId val="120961280"/>
        <c:scaling>
          <c:orientation val="minMax"/>
          <c:max val="10"/>
          <c:min val="-100"/>
        </c:scaling>
        <c:delete val="0"/>
        <c:axPos val="l"/>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20722176"/>
        <c:crosses val="autoZero"/>
        <c:crossBetween val="midCat"/>
        <c:majorUnit val="20"/>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2945317319206"/>
          <c:y val="2.164638511095205E-2"/>
          <c:w val="0.84843825973366216"/>
          <c:h val="0.82484271323572234"/>
        </c:manualLayout>
      </c:layout>
      <c:scatterChart>
        <c:scatterStyle val="lineMarker"/>
        <c:varyColors val="0"/>
        <c:ser>
          <c:idx val="1"/>
          <c:order val="0"/>
          <c:tx>
            <c:strRef>
              <c:f>'Data for charts'!$A$3</c:f>
              <c:strCache>
                <c:ptCount val="1"/>
                <c:pt idx="0">
                  <c:v>Placebo</c:v>
                </c:pt>
              </c:strCache>
            </c:strRef>
          </c:tx>
          <c:spPr>
            <a:ln>
              <a:solidFill>
                <a:schemeClr val="bg1">
                  <a:lumMod val="50000"/>
                </a:schemeClr>
              </a:solidFill>
            </a:ln>
          </c:spPr>
          <c:marker>
            <c:symbol val="circle"/>
            <c:size val="7"/>
            <c:spPr>
              <a:solidFill>
                <a:schemeClr val="bg1">
                  <a:lumMod val="50000"/>
                </a:schemeClr>
              </a:solidFill>
              <a:ln>
                <a:solidFill>
                  <a:schemeClr val="bg1">
                    <a:lumMod val="50000"/>
                  </a:schemeClr>
                </a:solidFill>
              </a:ln>
            </c:spPr>
          </c:marker>
          <c:errBars>
            <c:errDir val="y"/>
            <c:errBarType val="both"/>
            <c:errValType val="fixedVal"/>
            <c:noEndCap val="0"/>
            <c:val val="1"/>
            <c:spPr>
              <a:ln>
                <a:solidFill>
                  <a:srgbClr val="0070C0"/>
                </a:solidFill>
              </a:ln>
            </c:spPr>
          </c:errBars>
          <c:errBars>
            <c:errDir val="x"/>
            <c:errBarType val="both"/>
            <c:errValType val="cust"/>
            <c:noEndCap val="0"/>
            <c:plus>
              <c:numLit>
                <c:formatCode>General</c:formatCode>
                <c:ptCount val="1"/>
                <c:pt idx="0">
                  <c:v>0</c:v>
                </c:pt>
              </c:numLit>
            </c:plus>
            <c:minus>
              <c:numLit>
                <c:formatCode>General</c:formatCode>
                <c:ptCount val="1"/>
                <c:pt idx="0">
                  <c:v>0</c:v>
                </c:pt>
              </c:numLit>
            </c:minus>
          </c:errBars>
          <c:xVal>
            <c:numRef>
              <c:f>'Data for charts'!$C$1:$P$1</c:f>
              <c:numCache>
                <c:formatCode>General</c:formatCode>
                <c:ptCount val="14"/>
                <c:pt idx="0">
                  <c:v>0</c:v>
                </c:pt>
                <c:pt idx="1">
                  <c:v>2</c:v>
                </c:pt>
                <c:pt idx="2">
                  <c:v>4</c:v>
                </c:pt>
                <c:pt idx="3">
                  <c:v>8</c:v>
                </c:pt>
                <c:pt idx="4">
                  <c:v>12</c:v>
                </c:pt>
                <c:pt idx="5">
                  <c:v>16</c:v>
                </c:pt>
                <c:pt idx="6">
                  <c:v>20</c:v>
                </c:pt>
                <c:pt idx="7">
                  <c:v>24</c:v>
                </c:pt>
                <c:pt idx="8">
                  <c:v>28</c:v>
                </c:pt>
                <c:pt idx="9">
                  <c:v>32</c:v>
                </c:pt>
                <c:pt idx="10">
                  <c:v>36</c:v>
                </c:pt>
                <c:pt idx="11">
                  <c:v>40</c:v>
                </c:pt>
                <c:pt idx="12">
                  <c:v>44</c:v>
                </c:pt>
                <c:pt idx="13">
                  <c:v>48</c:v>
                </c:pt>
              </c:numCache>
            </c:numRef>
          </c:xVal>
          <c:yVal>
            <c:numRef>
              <c:f>'Data for charts'!$C$3:$P$3</c:f>
              <c:numCache>
                <c:formatCode>General</c:formatCode>
                <c:ptCount val="14"/>
                <c:pt idx="0">
                  <c:v>0</c:v>
                </c:pt>
                <c:pt idx="1">
                  <c:v>-2.2000000000000002</c:v>
                </c:pt>
                <c:pt idx="2">
                  <c:v>-1.3719734279613505</c:v>
                </c:pt>
                <c:pt idx="3">
                  <c:v>1.5091285889249768</c:v>
                </c:pt>
                <c:pt idx="4">
                  <c:v>-0.90466463034914213</c:v>
                </c:pt>
                <c:pt idx="5">
                  <c:v>-1.7256259157681235</c:v>
                </c:pt>
                <c:pt idx="6">
                  <c:v>0.40314659203686176</c:v>
                </c:pt>
                <c:pt idx="7">
                  <c:v>-2.287726580966936</c:v>
                </c:pt>
                <c:pt idx="8">
                  <c:v>3.020684852494707</c:v>
                </c:pt>
                <c:pt idx="9">
                  <c:v>1.3668206565706313</c:v>
                </c:pt>
                <c:pt idx="10">
                  <c:v>3.5990882467503944</c:v>
                </c:pt>
                <c:pt idx="11">
                  <c:v>2.5969532505171173</c:v>
                </c:pt>
                <c:pt idx="12">
                  <c:v>6.0780090627968377</c:v>
                </c:pt>
                <c:pt idx="13">
                  <c:v>3.586329810852618</c:v>
                </c:pt>
              </c:numCache>
            </c:numRef>
          </c:yVal>
          <c:smooth val="0"/>
          <c:extLst>
            <c:ext xmlns:c16="http://schemas.microsoft.com/office/drawing/2014/chart" uri="{C3380CC4-5D6E-409C-BE32-E72D297353CC}">
              <c16:uniqueId val="{00000000-AC98-41D0-8549-6AA360CA84BC}"/>
            </c:ext>
          </c:extLst>
        </c:ser>
        <c:ser>
          <c:idx val="4"/>
          <c:order val="1"/>
          <c:tx>
            <c:strRef>
              <c:f>'Data for charts'!$A$19</c:f>
              <c:strCache>
                <c:ptCount val="1"/>
                <c:pt idx="0">
                  <c:v>Olparisan 225 mg q24 weeks</c:v>
                </c:pt>
              </c:strCache>
            </c:strRef>
          </c:tx>
          <c:spPr>
            <a:ln>
              <a:solidFill>
                <a:srgbClr val="FB9205"/>
              </a:solidFill>
            </a:ln>
          </c:spPr>
          <c:marker>
            <c:spPr>
              <a:solidFill>
                <a:srgbClr val="FB9205"/>
              </a:solidFill>
              <a:ln>
                <a:solidFill>
                  <a:srgbClr val="FB9205"/>
                </a:solidFill>
              </a:ln>
            </c:spPr>
          </c:marker>
          <c:xVal>
            <c:numRef>
              <c:f>'Data for charts'!$C$1:$P$1</c:f>
              <c:numCache>
                <c:formatCode>General</c:formatCode>
                <c:ptCount val="14"/>
                <c:pt idx="0">
                  <c:v>0</c:v>
                </c:pt>
                <c:pt idx="1">
                  <c:v>2</c:v>
                </c:pt>
                <c:pt idx="2">
                  <c:v>4</c:v>
                </c:pt>
                <c:pt idx="3">
                  <c:v>8</c:v>
                </c:pt>
                <c:pt idx="4">
                  <c:v>12</c:v>
                </c:pt>
                <c:pt idx="5">
                  <c:v>16</c:v>
                </c:pt>
                <c:pt idx="6">
                  <c:v>20</c:v>
                </c:pt>
                <c:pt idx="7">
                  <c:v>24</c:v>
                </c:pt>
                <c:pt idx="8">
                  <c:v>28</c:v>
                </c:pt>
                <c:pt idx="9">
                  <c:v>32</c:v>
                </c:pt>
                <c:pt idx="10">
                  <c:v>36</c:v>
                </c:pt>
                <c:pt idx="11">
                  <c:v>40</c:v>
                </c:pt>
                <c:pt idx="12">
                  <c:v>44</c:v>
                </c:pt>
                <c:pt idx="13">
                  <c:v>48</c:v>
                </c:pt>
              </c:numCache>
            </c:numRef>
          </c:xVal>
          <c:yVal>
            <c:numRef>
              <c:f>'Data for charts'!$C$19:$P$19</c:f>
              <c:numCache>
                <c:formatCode>General</c:formatCode>
                <c:ptCount val="14"/>
                <c:pt idx="0">
                  <c:v>0</c:v>
                </c:pt>
                <c:pt idx="1">
                  <c:v>-6.463070569190112</c:v>
                </c:pt>
                <c:pt idx="2">
                  <c:v>-96.798238344718698</c:v>
                </c:pt>
                <c:pt idx="3">
                  <c:v>-99.443684946526361</c:v>
                </c:pt>
                <c:pt idx="4">
                  <c:v>-98.003207915216038</c:v>
                </c:pt>
                <c:pt idx="5">
                  <c:v>-94.938655545480373</c:v>
                </c:pt>
                <c:pt idx="6">
                  <c:v>-90.116962271970692</c:v>
                </c:pt>
                <c:pt idx="7">
                  <c:v>-83.852582589958047</c:v>
                </c:pt>
                <c:pt idx="8">
                  <c:v>-98.101815830110354</c:v>
                </c:pt>
                <c:pt idx="9">
                  <c:v>-98.810390171310473</c:v>
                </c:pt>
                <c:pt idx="10">
                  <c:v>-96.890607751326002</c:v>
                </c:pt>
                <c:pt idx="11">
                  <c:v>-93.985014793433507</c:v>
                </c:pt>
                <c:pt idx="12">
                  <c:v>-89.276847603121425</c:v>
                </c:pt>
                <c:pt idx="13">
                  <c:v>-82.357608220331784</c:v>
                </c:pt>
              </c:numCache>
            </c:numRef>
          </c:yVal>
          <c:smooth val="0"/>
          <c:extLst>
            <c:ext xmlns:c16="http://schemas.microsoft.com/office/drawing/2014/chart" uri="{C3380CC4-5D6E-409C-BE32-E72D297353CC}">
              <c16:uniqueId val="{00000004-AC98-41D0-8549-6AA360CA84BC}"/>
            </c:ext>
          </c:extLst>
        </c:ser>
        <c:dLbls>
          <c:showLegendKey val="0"/>
          <c:showVal val="0"/>
          <c:showCatName val="0"/>
          <c:showSerName val="0"/>
          <c:showPercent val="0"/>
          <c:showBubbleSize val="0"/>
        </c:dLbls>
        <c:axId val="120722176"/>
        <c:axId val="120961280"/>
      </c:scatterChart>
      <c:valAx>
        <c:axId val="120722176"/>
        <c:scaling>
          <c:orientation val="minMax"/>
          <c:max val="48"/>
          <c:min val="0"/>
        </c:scaling>
        <c:delete val="0"/>
        <c:axPos val="b"/>
        <c:title>
          <c:tx>
            <c:rich>
              <a:bodyPr/>
              <a:lstStyle/>
              <a:p>
                <a:pPr>
                  <a:defRPr sz="1400"/>
                </a:pPr>
                <a:r>
                  <a:rPr lang="en-US" sz="1400"/>
                  <a:t>Weeks</a:t>
                </a:r>
              </a:p>
            </c:rich>
          </c:tx>
          <c:overlay val="0"/>
        </c:title>
        <c:numFmt formatCode="General" sourceLinked="1"/>
        <c:majorTickMark val="out"/>
        <c:minorTickMark val="none"/>
        <c:tickLblPos val="nextTo"/>
        <c:txPr>
          <a:bodyPr/>
          <a:lstStyle/>
          <a:p>
            <a:pPr>
              <a:defRPr sz="1400"/>
            </a:pPr>
            <a:endParaRPr lang="en-US"/>
          </a:p>
        </c:txPr>
        <c:crossAx val="120961280"/>
        <c:crossesAt val="-100"/>
        <c:crossBetween val="midCat"/>
        <c:majorUnit val="12"/>
      </c:valAx>
      <c:valAx>
        <c:axId val="120961280"/>
        <c:scaling>
          <c:orientation val="minMax"/>
          <c:max val="10"/>
          <c:min val="-100"/>
        </c:scaling>
        <c:delete val="0"/>
        <c:axPos val="l"/>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20722176"/>
        <c:crosses val="autoZero"/>
        <c:crossBetween val="midCat"/>
        <c:majorUnit val="20"/>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Week 36</c:v>
                </c:pt>
              </c:strCache>
            </c:strRef>
          </c:tx>
          <c:spPr>
            <a:solidFill>
              <a:srgbClr val="333399">
                <a:lumMod val="20000"/>
                <a:lumOff val="80000"/>
              </a:srgbClr>
            </a:solidFill>
            <a:ln>
              <a:solidFill>
                <a:schemeClr val="tx1"/>
              </a:solidFill>
            </a:ln>
            <a:effectLst/>
          </c:spPr>
          <c:invertIfNegative val="0"/>
          <c:dPt>
            <c:idx val="1"/>
            <c:invertIfNegative val="0"/>
            <c:bubble3D val="0"/>
            <c:spPr>
              <a:solidFill>
                <a:srgbClr val="92D050"/>
              </a:solidFill>
              <a:ln>
                <a:solidFill>
                  <a:srgbClr val="000000"/>
                </a:solidFill>
              </a:ln>
              <a:effectLst/>
            </c:spPr>
            <c:extLst>
              <c:ext xmlns:c16="http://schemas.microsoft.com/office/drawing/2014/chart" uri="{C3380CC4-5D6E-409C-BE32-E72D297353CC}">
                <c16:uniqueId val="{00000000-CA1A-4B2A-85EC-8FD19EFEB2E7}"/>
              </c:ext>
            </c:extLst>
          </c:dPt>
          <c:dPt>
            <c:idx val="2"/>
            <c:invertIfNegative val="0"/>
            <c:bubble3D val="0"/>
            <c:spPr>
              <a:solidFill>
                <a:srgbClr val="800000"/>
              </a:solidFill>
              <a:ln>
                <a:solidFill>
                  <a:srgbClr val="000000"/>
                </a:solidFill>
              </a:ln>
              <a:effectLst/>
            </c:spPr>
            <c:extLst>
              <c:ext xmlns:c16="http://schemas.microsoft.com/office/drawing/2014/chart" uri="{C3380CC4-5D6E-409C-BE32-E72D297353CC}">
                <c16:uniqueId val="{00000001-CA1A-4B2A-85EC-8FD19EFEB2E7}"/>
              </c:ext>
            </c:extLst>
          </c:dPt>
          <c:dPt>
            <c:idx val="3"/>
            <c:invertIfNegative val="0"/>
            <c:bubble3D val="0"/>
            <c:spPr>
              <a:solidFill>
                <a:srgbClr val="FFC000"/>
              </a:solidFill>
              <a:ln>
                <a:solidFill>
                  <a:srgbClr val="000000"/>
                </a:solidFill>
              </a:ln>
              <a:effectLst/>
            </c:spPr>
            <c:extLst>
              <c:ext xmlns:c16="http://schemas.microsoft.com/office/drawing/2014/chart" uri="{C3380CC4-5D6E-409C-BE32-E72D297353CC}">
                <c16:uniqueId val="{00000003-CA1A-4B2A-85EC-8FD19EFEB2E7}"/>
              </c:ext>
            </c:extLst>
          </c:dPt>
          <c:dLbls>
            <c:dLbl>
              <c:idx val="1"/>
              <c:layout>
                <c:manualLayout>
                  <c:x val="3.9825306551418094E-4"/>
                  <c:y val="-7.20023245760129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1A-4B2A-85EC-8FD19EFEB2E7}"/>
                </c:ext>
              </c:extLst>
            </c:dLbl>
            <c:dLbl>
              <c:idx val="2"/>
              <c:layout>
                <c:manualLayout>
                  <c:x val="2.5183041246603301E-3"/>
                  <c:y val="-4.6868555148439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1A-4B2A-85EC-8FD19EFEB2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 mg Q12W</c:v>
                </c:pt>
                <c:pt idx="1">
                  <c:v>75 mg Q12W</c:v>
                </c:pt>
                <c:pt idx="2">
                  <c:v>225 mg Q12W</c:v>
                </c:pt>
                <c:pt idx="3">
                  <c:v>225 mg Q24W</c:v>
                </c:pt>
              </c:strCache>
            </c:strRef>
          </c:cat>
          <c:val>
            <c:numRef>
              <c:f>Sheet1!$B$2:$B$5</c:f>
              <c:numCache>
                <c:formatCode>0.0%</c:formatCode>
                <c:ptCount val="4"/>
                <c:pt idx="0">
                  <c:v>-0.70509999999999995</c:v>
                </c:pt>
                <c:pt idx="1">
                  <c:v>-0.9738</c:v>
                </c:pt>
                <c:pt idx="2">
                  <c:v>-1.0113000000000001</c:v>
                </c:pt>
                <c:pt idx="3">
                  <c:v>-1.0048999999999999</c:v>
                </c:pt>
              </c:numCache>
            </c:numRef>
          </c:val>
          <c:extLst>
            <c:ext xmlns:c16="http://schemas.microsoft.com/office/drawing/2014/chart" uri="{C3380CC4-5D6E-409C-BE32-E72D297353CC}">
              <c16:uniqueId val="{00000002-CA1A-4B2A-85EC-8FD19EFEB2E7}"/>
            </c:ext>
          </c:extLst>
        </c:ser>
        <c:dLbls>
          <c:showLegendKey val="0"/>
          <c:showVal val="0"/>
          <c:showCatName val="0"/>
          <c:showSerName val="0"/>
          <c:showPercent val="0"/>
          <c:showBubbleSize val="0"/>
        </c:dLbls>
        <c:gapWidth val="219"/>
        <c:overlap val="-27"/>
        <c:axId val="882795232"/>
        <c:axId val="882795560"/>
      </c:barChart>
      <c:catAx>
        <c:axId val="882795232"/>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2795560"/>
        <c:crosses val="autoZero"/>
        <c:auto val="1"/>
        <c:lblAlgn val="ctr"/>
        <c:lblOffset val="100"/>
        <c:noMultiLvlLbl val="0"/>
      </c:catAx>
      <c:valAx>
        <c:axId val="882795560"/>
        <c:scaling>
          <c:orientation val="minMax"/>
          <c:max val="0"/>
          <c:min val="-1.2"/>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279523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7105470274676E-2"/>
          <c:y val="8.7584833396816622E-2"/>
          <c:w val="0.91351008858267713"/>
          <c:h val="0.80862187116599282"/>
        </c:manualLayout>
      </c:layout>
      <c:barChart>
        <c:barDir val="col"/>
        <c:grouping val="clustered"/>
        <c:varyColors val="0"/>
        <c:ser>
          <c:idx val="0"/>
          <c:order val="0"/>
          <c:tx>
            <c:strRef>
              <c:f>Sheet1!$B$1</c:f>
              <c:strCache>
                <c:ptCount val="1"/>
                <c:pt idx="0">
                  <c:v>Week 36</c:v>
                </c:pt>
              </c:strCache>
            </c:strRef>
          </c:tx>
          <c:spPr>
            <a:solidFill>
              <a:schemeClr val="accent2">
                <a:lumMod val="20000"/>
                <a:lumOff val="80000"/>
              </a:schemeClr>
            </a:solidFill>
            <a:ln>
              <a:solidFill>
                <a:schemeClr val="tx1"/>
              </a:solidFill>
            </a:ln>
            <a:effectLst/>
          </c:spPr>
          <c:invertIfNegative val="0"/>
          <c:dPt>
            <c:idx val="1"/>
            <c:invertIfNegative val="0"/>
            <c:bubble3D val="0"/>
            <c:spPr>
              <a:solidFill>
                <a:schemeClr val="accent2">
                  <a:lumMod val="20000"/>
                  <a:lumOff val="80000"/>
                </a:schemeClr>
              </a:solidFill>
              <a:ln>
                <a:solidFill>
                  <a:schemeClr val="tx1"/>
                </a:solidFill>
              </a:ln>
              <a:effectLst/>
            </c:spPr>
            <c:extLst>
              <c:ext xmlns:c16="http://schemas.microsoft.com/office/drawing/2014/chart" uri="{C3380CC4-5D6E-409C-BE32-E72D297353CC}">
                <c16:uniqueId val="{00000002-4E81-4B77-A68A-EBDC2C4FEB9F}"/>
              </c:ext>
            </c:extLst>
          </c:dPt>
          <c:dPt>
            <c:idx val="2"/>
            <c:invertIfNegative val="0"/>
            <c:bubble3D val="0"/>
            <c:spPr>
              <a:solidFill>
                <a:srgbClr val="92D050"/>
              </a:solidFill>
              <a:ln>
                <a:solidFill>
                  <a:schemeClr val="tx1"/>
                </a:solidFill>
              </a:ln>
              <a:effectLst/>
            </c:spPr>
            <c:extLst>
              <c:ext xmlns:c16="http://schemas.microsoft.com/office/drawing/2014/chart" uri="{C3380CC4-5D6E-409C-BE32-E72D297353CC}">
                <c16:uniqueId val="{00000003-4E81-4B77-A68A-EBDC2C4FEB9F}"/>
              </c:ext>
            </c:extLst>
          </c:dPt>
          <c:dPt>
            <c:idx val="3"/>
            <c:invertIfNegative val="0"/>
            <c:bubble3D val="0"/>
            <c:spPr>
              <a:solidFill>
                <a:schemeClr val="accent1"/>
              </a:solidFill>
              <a:ln>
                <a:solidFill>
                  <a:schemeClr val="tx1"/>
                </a:solidFill>
              </a:ln>
              <a:effectLst/>
            </c:spPr>
            <c:extLst>
              <c:ext xmlns:c16="http://schemas.microsoft.com/office/drawing/2014/chart" uri="{C3380CC4-5D6E-409C-BE32-E72D297353CC}">
                <c16:uniqueId val="{00000004-4E81-4B77-A68A-EBDC2C4FEB9F}"/>
              </c:ext>
            </c:extLst>
          </c:dPt>
          <c:dPt>
            <c:idx val="4"/>
            <c:invertIfNegative val="0"/>
            <c:bubble3D val="0"/>
            <c:spPr>
              <a:solidFill>
                <a:srgbClr val="FB9205"/>
              </a:solidFill>
              <a:ln>
                <a:solidFill>
                  <a:schemeClr val="tx1"/>
                </a:solidFill>
              </a:ln>
              <a:effectLst/>
            </c:spPr>
            <c:extLst>
              <c:ext xmlns:c16="http://schemas.microsoft.com/office/drawing/2014/chart" uri="{C3380CC4-5D6E-409C-BE32-E72D297353CC}">
                <c16:uniqueId val="{00000000-4E81-4B77-A68A-EBDC2C4FEB9F}"/>
              </c:ext>
            </c:extLst>
          </c:dPt>
          <c:dLbls>
            <c:dLbl>
              <c:idx val="4"/>
              <c:layout>
                <c:manualLayout>
                  <c:x val="3.1250000000000002E-3"/>
                  <c:y val="-1.0938924967243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81-4B77-A68A-EBDC2C4FEB9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Placebo</c:v>
                </c:pt>
                <c:pt idx="1">
                  <c:v>10 mg Q12W</c:v>
                </c:pt>
                <c:pt idx="2">
                  <c:v>75 mg Q12W</c:v>
                </c:pt>
                <c:pt idx="3">
                  <c:v>225 mg Q12W</c:v>
                </c:pt>
                <c:pt idx="4">
                  <c:v>225 mg Q24W</c:v>
                </c:pt>
              </c:strCache>
            </c:strRef>
          </c:cat>
          <c:val>
            <c:numRef>
              <c:f>Sheet1!$B$2:$B$6</c:f>
              <c:numCache>
                <c:formatCode>0.0%</c:formatCode>
                <c:ptCount val="5"/>
                <c:pt idx="0" formatCode="0%">
                  <c:v>0</c:v>
                </c:pt>
                <c:pt idx="1">
                  <c:v>0.66700000000000004</c:v>
                </c:pt>
                <c:pt idx="2" formatCode="0%">
                  <c:v>1</c:v>
                </c:pt>
                <c:pt idx="3" formatCode="0%">
                  <c:v>1</c:v>
                </c:pt>
                <c:pt idx="4">
                  <c:v>0.98099999999999998</c:v>
                </c:pt>
              </c:numCache>
            </c:numRef>
          </c:val>
          <c:extLst>
            <c:ext xmlns:c16="http://schemas.microsoft.com/office/drawing/2014/chart" uri="{C3380CC4-5D6E-409C-BE32-E72D297353CC}">
              <c16:uniqueId val="{00000001-4E81-4B77-A68A-EBDC2C4FEB9F}"/>
            </c:ext>
          </c:extLst>
        </c:ser>
        <c:dLbls>
          <c:showLegendKey val="0"/>
          <c:showVal val="0"/>
          <c:showCatName val="0"/>
          <c:showSerName val="0"/>
          <c:showPercent val="0"/>
          <c:showBubbleSize val="0"/>
        </c:dLbls>
        <c:gapWidth val="219"/>
        <c:overlap val="-27"/>
        <c:axId val="960816472"/>
        <c:axId val="960813192"/>
      </c:barChart>
      <c:catAx>
        <c:axId val="9608164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60813192"/>
        <c:crosses val="autoZero"/>
        <c:auto val="1"/>
        <c:lblAlgn val="ctr"/>
        <c:lblOffset val="100"/>
        <c:noMultiLvlLbl val="0"/>
      </c:catAx>
      <c:valAx>
        <c:axId val="960813192"/>
        <c:scaling>
          <c:orientation val="minMax"/>
          <c:max val="1"/>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60816472"/>
        <c:crosses val="autoZero"/>
        <c:crossBetween val="between"/>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22366149517746E-2"/>
          <c:y val="2.8399392431116631E-2"/>
          <c:w val="0.93537763385048223"/>
          <c:h val="0.81977600378973037"/>
        </c:manualLayout>
      </c:layout>
      <c:barChart>
        <c:barDir val="col"/>
        <c:grouping val="clustered"/>
        <c:varyColors val="0"/>
        <c:ser>
          <c:idx val="0"/>
          <c:order val="0"/>
          <c:tx>
            <c:strRef>
              <c:f>Sheet1!$B$1</c:f>
              <c:strCache>
                <c:ptCount val="1"/>
                <c:pt idx="0">
                  <c:v>Series 1</c:v>
                </c:pt>
              </c:strCache>
            </c:strRef>
          </c:tx>
          <c:spPr>
            <a:solidFill>
              <a:srgbClr val="00B0F0"/>
            </a:solidFill>
            <a:ln>
              <a:solidFill>
                <a:schemeClr val="tx1"/>
              </a:solidFill>
            </a:ln>
            <a:effectLst/>
          </c:spPr>
          <c:invertIfNegative val="0"/>
          <c:cat>
            <c:strRef>
              <c:f>Sheet1!$A$2:$A$8</c:f>
              <c:strCache>
                <c:ptCount val="7"/>
                <c:pt idx="0">
                  <c:v>Age</c:v>
                </c:pt>
                <c:pt idx="1">
                  <c:v>Sex</c:v>
                </c:pt>
                <c:pt idx="2">
                  <c:v>Race</c:v>
                </c:pt>
                <c:pt idx="3">
                  <c:v>Region</c:v>
                </c:pt>
                <c:pt idx="4">
                  <c:v>Lp(a)</c:v>
                </c:pt>
                <c:pt idx="5">
                  <c:v>LDL-C</c:v>
                </c:pt>
                <c:pt idx="6">
                  <c:v>High potency</c:v>
                </c:pt>
              </c:strCache>
            </c:strRef>
          </c:cat>
          <c:val>
            <c:numRef>
              <c:f>Sheet1!$B$2:$B$8</c:f>
              <c:numCache>
                <c:formatCode>0.0%</c:formatCode>
                <c:ptCount val="7"/>
                <c:pt idx="0">
                  <c:v>-1.0249999999999999</c:v>
                </c:pt>
                <c:pt idx="1">
                  <c:v>-1.0369999999999999</c:v>
                </c:pt>
                <c:pt idx="2">
                  <c:v>-1.008</c:v>
                </c:pt>
                <c:pt idx="3">
                  <c:v>-1.0429999999999999</c:v>
                </c:pt>
                <c:pt idx="4">
                  <c:v>-0.997</c:v>
                </c:pt>
                <c:pt idx="5">
                  <c:v>-0.97799999999999998</c:v>
                </c:pt>
                <c:pt idx="6">
                  <c:v>-1.0129999999999999</c:v>
                </c:pt>
              </c:numCache>
            </c:numRef>
          </c:val>
          <c:extLst>
            <c:ext xmlns:c16="http://schemas.microsoft.com/office/drawing/2014/chart" uri="{C3380CC4-5D6E-409C-BE32-E72D297353CC}">
              <c16:uniqueId val="{00000002-CF0E-478E-88D4-B84E5A2497FA}"/>
            </c:ext>
          </c:extLst>
        </c:ser>
        <c:ser>
          <c:idx val="1"/>
          <c:order val="1"/>
          <c:tx>
            <c:strRef>
              <c:f>Sheet1!$C$1</c:f>
              <c:strCache>
                <c:ptCount val="1"/>
                <c:pt idx="0">
                  <c:v>Series 2</c:v>
                </c:pt>
              </c:strCache>
            </c:strRef>
          </c:tx>
          <c:spPr>
            <a:solidFill>
              <a:srgbClr val="0070C0"/>
            </a:solidFill>
            <a:ln>
              <a:solidFill>
                <a:schemeClr val="tx1"/>
              </a:solidFill>
            </a:ln>
            <a:effectLst/>
          </c:spPr>
          <c:invertIfNegative val="0"/>
          <c:cat>
            <c:strRef>
              <c:f>Sheet1!$A$2:$A$8</c:f>
              <c:strCache>
                <c:ptCount val="7"/>
                <c:pt idx="0">
                  <c:v>Age</c:v>
                </c:pt>
                <c:pt idx="1">
                  <c:v>Sex</c:v>
                </c:pt>
                <c:pt idx="2">
                  <c:v>Race</c:v>
                </c:pt>
                <c:pt idx="3">
                  <c:v>Region</c:v>
                </c:pt>
                <c:pt idx="4">
                  <c:v>Lp(a)</c:v>
                </c:pt>
                <c:pt idx="5">
                  <c:v>LDL-C</c:v>
                </c:pt>
                <c:pt idx="6">
                  <c:v>High potency</c:v>
                </c:pt>
              </c:strCache>
            </c:strRef>
          </c:cat>
          <c:val>
            <c:numRef>
              <c:f>Sheet1!$C$2:$C$8</c:f>
              <c:numCache>
                <c:formatCode>0.0%</c:formatCode>
                <c:ptCount val="7"/>
                <c:pt idx="0">
                  <c:v>-1.002</c:v>
                </c:pt>
                <c:pt idx="1">
                  <c:v>-1</c:v>
                </c:pt>
                <c:pt idx="2">
                  <c:v>-1.0369999999999999</c:v>
                </c:pt>
                <c:pt idx="3">
                  <c:v>-0.97</c:v>
                </c:pt>
                <c:pt idx="4">
                  <c:v>-1.022</c:v>
                </c:pt>
                <c:pt idx="5">
                  <c:v>-1.036</c:v>
                </c:pt>
                <c:pt idx="6">
                  <c:v>-1.0149999999999999</c:v>
                </c:pt>
              </c:numCache>
            </c:numRef>
          </c:val>
          <c:extLst>
            <c:ext xmlns:c16="http://schemas.microsoft.com/office/drawing/2014/chart" uri="{C3380CC4-5D6E-409C-BE32-E72D297353CC}">
              <c16:uniqueId val="{00000007-CF0E-478E-88D4-B84E5A2497FA}"/>
            </c:ext>
          </c:extLst>
        </c:ser>
        <c:ser>
          <c:idx val="2"/>
          <c:order val="2"/>
          <c:tx>
            <c:strRef>
              <c:f>Sheet1!$D$1</c:f>
              <c:strCache>
                <c:ptCount val="1"/>
                <c:pt idx="0">
                  <c:v>Column1</c:v>
                </c:pt>
              </c:strCache>
            </c:strRef>
          </c:tx>
          <c:spPr>
            <a:solidFill>
              <a:srgbClr val="002060"/>
            </a:solidFill>
            <a:ln>
              <a:solidFill>
                <a:schemeClr val="tx1"/>
              </a:solidFill>
            </a:ln>
            <a:effectLst/>
          </c:spPr>
          <c:invertIfNegative val="0"/>
          <c:cat>
            <c:strRef>
              <c:f>Sheet1!$A$2:$A$8</c:f>
              <c:strCache>
                <c:ptCount val="7"/>
                <c:pt idx="0">
                  <c:v>Age</c:v>
                </c:pt>
                <c:pt idx="1">
                  <c:v>Sex</c:v>
                </c:pt>
                <c:pt idx="2">
                  <c:v>Race</c:v>
                </c:pt>
                <c:pt idx="3">
                  <c:v>Region</c:v>
                </c:pt>
                <c:pt idx="4">
                  <c:v>Lp(a)</c:v>
                </c:pt>
                <c:pt idx="5">
                  <c:v>LDL-C</c:v>
                </c:pt>
                <c:pt idx="6">
                  <c:v>High potency</c:v>
                </c:pt>
              </c:strCache>
            </c:strRef>
          </c:cat>
          <c:val>
            <c:numRef>
              <c:f>Sheet1!$D$2:$D$8</c:f>
              <c:numCache>
                <c:formatCode>General</c:formatCode>
                <c:ptCount val="7"/>
                <c:pt idx="3" formatCode="0.0%">
                  <c:v>-0.97699999999999998</c:v>
                </c:pt>
              </c:numCache>
            </c:numRef>
          </c:val>
          <c:extLst>
            <c:ext xmlns:c16="http://schemas.microsoft.com/office/drawing/2014/chart" uri="{C3380CC4-5D6E-409C-BE32-E72D297353CC}">
              <c16:uniqueId val="{00000009-CF0E-478E-88D4-B84E5A2497FA}"/>
            </c:ext>
          </c:extLst>
        </c:ser>
        <c:dLbls>
          <c:showLegendKey val="0"/>
          <c:showVal val="0"/>
          <c:showCatName val="0"/>
          <c:showSerName val="0"/>
          <c:showPercent val="0"/>
          <c:showBubbleSize val="0"/>
        </c:dLbls>
        <c:gapWidth val="145"/>
        <c:overlap val="-19"/>
        <c:axId val="224597112"/>
        <c:axId val="224589568"/>
      </c:barChart>
      <c:catAx>
        <c:axId val="224597112"/>
        <c:scaling>
          <c:orientation val="minMax"/>
        </c:scaling>
        <c:delete val="1"/>
        <c:axPos val="b"/>
        <c:numFmt formatCode="General" sourceLinked="1"/>
        <c:majorTickMark val="none"/>
        <c:minorTickMark val="none"/>
        <c:tickLblPos val="nextTo"/>
        <c:crossAx val="224589568"/>
        <c:crosses val="autoZero"/>
        <c:auto val="1"/>
        <c:lblAlgn val="ctr"/>
        <c:lblOffset val="100"/>
        <c:noMultiLvlLbl val="0"/>
      </c:catAx>
      <c:valAx>
        <c:axId val="224589568"/>
        <c:scaling>
          <c:orientation val="minMax"/>
          <c:max val="0"/>
          <c:min val="-1.2"/>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459711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41521846477323E-2"/>
          <c:y val="8.5536486736084716E-2"/>
          <c:w val="0.94975847815352266"/>
          <c:h val="0.85394616177618843"/>
        </c:manualLayout>
      </c:layout>
      <c:barChart>
        <c:barDir val="col"/>
        <c:grouping val="clustered"/>
        <c:varyColors val="0"/>
        <c:ser>
          <c:idx val="0"/>
          <c:order val="0"/>
          <c:tx>
            <c:strRef>
              <c:f>Sheet1!$B$1</c:f>
              <c:strCache>
                <c:ptCount val="1"/>
                <c:pt idx="0">
                  <c:v>LDL-C</c:v>
                </c:pt>
              </c:strCache>
            </c:strRef>
          </c:tx>
          <c:spPr>
            <a:solidFill>
              <a:srgbClr val="FFC000"/>
            </a:solidFill>
            <a:ln>
              <a:solidFill>
                <a:schemeClr val="tx1"/>
              </a:solidFill>
            </a:ln>
            <a:effectLst/>
          </c:spPr>
          <c:invertIfNegative val="0"/>
          <c:dLbls>
            <c:dLbl>
              <c:idx val="1"/>
              <c:layout>
                <c:manualLayout>
                  <c:x val="-7.8125E-3"/>
                  <c:y val="1.718730039353735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3B-422C-860D-F46265F88A00}"/>
                </c:ext>
              </c:extLst>
            </c:dLbl>
            <c:dLbl>
              <c:idx val="2"/>
              <c:layout>
                <c:manualLayout>
                  <c:x val="-1.7187500000000001E-2"/>
                  <c:y val="-4.6873151644122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3B-422C-860D-F46265F88A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 mg q12 weeks</c:v>
                </c:pt>
                <c:pt idx="1">
                  <c:v>75 mg q12 weeks</c:v>
                </c:pt>
                <c:pt idx="2">
                  <c:v>225 mg q12 weeks</c:v>
                </c:pt>
                <c:pt idx="3">
                  <c:v>225 mg q24 weeks</c:v>
                </c:pt>
              </c:strCache>
            </c:strRef>
          </c:cat>
          <c:val>
            <c:numRef>
              <c:f>Sheet1!$B$2:$B$5</c:f>
              <c:numCache>
                <c:formatCode>0.0%</c:formatCode>
                <c:ptCount val="4"/>
                <c:pt idx="0">
                  <c:v>-0.23699999999999999</c:v>
                </c:pt>
                <c:pt idx="1">
                  <c:v>-0.22600000000000001</c:v>
                </c:pt>
                <c:pt idx="2">
                  <c:v>-0.23100000000000001</c:v>
                </c:pt>
                <c:pt idx="3">
                  <c:v>-0.248</c:v>
                </c:pt>
              </c:numCache>
            </c:numRef>
          </c:val>
          <c:extLst>
            <c:ext xmlns:c16="http://schemas.microsoft.com/office/drawing/2014/chart" uri="{C3380CC4-5D6E-409C-BE32-E72D297353CC}">
              <c16:uniqueId val="{00000002-733B-422C-860D-F46265F88A00}"/>
            </c:ext>
          </c:extLst>
        </c:ser>
        <c:ser>
          <c:idx val="1"/>
          <c:order val="1"/>
          <c:tx>
            <c:strRef>
              <c:f>Sheet1!$C$1</c:f>
              <c:strCache>
                <c:ptCount val="1"/>
                <c:pt idx="0">
                  <c:v>Apolipoprotein B</c:v>
                </c:pt>
              </c:strCache>
            </c:strRef>
          </c:tx>
          <c:spPr>
            <a:solidFill>
              <a:srgbClr val="C00000"/>
            </a:solidFill>
            <a:ln>
              <a:solidFill>
                <a:schemeClr val="tx1"/>
              </a:solidFill>
            </a:ln>
            <a:effectLst/>
          </c:spPr>
          <c:invertIfNegative val="0"/>
          <c:dLbls>
            <c:dLbl>
              <c:idx val="0"/>
              <c:layout>
                <c:manualLayout>
                  <c:x val="9.3749999999999719E-3"/>
                  <c:y val="2.34374985582247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3B-422C-860D-F46265F88A00}"/>
                </c:ext>
              </c:extLst>
            </c:dLbl>
            <c:dLbl>
              <c:idx val="2"/>
              <c:layout>
                <c:manualLayout>
                  <c:x val="1.2500000000000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3B-422C-860D-F46265F88A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 mg q12 weeks</c:v>
                </c:pt>
                <c:pt idx="1">
                  <c:v>75 mg q12 weeks</c:v>
                </c:pt>
                <c:pt idx="2">
                  <c:v>225 mg q12 weeks</c:v>
                </c:pt>
                <c:pt idx="3">
                  <c:v>225 mg q24 weeks</c:v>
                </c:pt>
              </c:strCache>
            </c:strRef>
          </c:cat>
          <c:val>
            <c:numRef>
              <c:f>Sheet1!$C$2:$C$5</c:f>
              <c:numCache>
                <c:formatCode>0.0%</c:formatCode>
                <c:ptCount val="4"/>
                <c:pt idx="0">
                  <c:v>-0.189</c:v>
                </c:pt>
                <c:pt idx="1">
                  <c:v>-0.16700000000000001</c:v>
                </c:pt>
                <c:pt idx="2">
                  <c:v>-0.17599999999999999</c:v>
                </c:pt>
                <c:pt idx="3">
                  <c:v>-0.188</c:v>
                </c:pt>
              </c:numCache>
            </c:numRef>
          </c:val>
          <c:extLst>
            <c:ext xmlns:c16="http://schemas.microsoft.com/office/drawing/2014/chart" uri="{C3380CC4-5D6E-409C-BE32-E72D297353CC}">
              <c16:uniqueId val="{00000005-733B-422C-860D-F46265F88A00}"/>
            </c:ext>
          </c:extLst>
        </c:ser>
        <c:dLbls>
          <c:showLegendKey val="0"/>
          <c:showVal val="0"/>
          <c:showCatName val="0"/>
          <c:showSerName val="0"/>
          <c:showPercent val="0"/>
          <c:showBubbleSize val="0"/>
        </c:dLbls>
        <c:gapWidth val="219"/>
        <c:overlap val="-27"/>
        <c:axId val="882795232"/>
        <c:axId val="882795560"/>
      </c:barChart>
      <c:catAx>
        <c:axId val="882795232"/>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2795560"/>
        <c:crosses val="autoZero"/>
        <c:auto val="1"/>
        <c:lblAlgn val="ctr"/>
        <c:lblOffset val="100"/>
        <c:noMultiLvlLbl val="0"/>
      </c:catAx>
      <c:valAx>
        <c:axId val="882795560"/>
        <c:scaling>
          <c:orientation val="minMax"/>
          <c:max val="0"/>
          <c:min val="-0.4"/>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2795232"/>
        <c:crosses val="autoZero"/>
        <c:crossBetween val="between"/>
        <c:majorUnit val="0.1"/>
      </c:valAx>
      <c:spPr>
        <a:noFill/>
        <a:ln>
          <a:noFill/>
        </a:ln>
        <a:effectLst/>
      </c:spPr>
    </c:plotArea>
    <c:legend>
      <c:legendPos val="b"/>
      <c:layout>
        <c:manualLayout>
          <c:xMode val="edge"/>
          <c:yMode val="edge"/>
          <c:x val="0.35343823818897635"/>
          <c:y val="0.75511652589096179"/>
          <c:w val="0.32124840059055121"/>
          <c:h val="5.0352236075772883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44392A-AAC0-4A2D-AE74-F710010BEE18}" type="datetimeFigureOut">
              <a:rPr lang="en-US" smtClean="0"/>
              <a:t>11/3/2022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20C84D-6C01-4B03-A5DC-067FA88940D2}" type="slidenum">
              <a:rPr lang="en-US" smtClean="0"/>
              <a:t>‹#›</a:t>
            </a:fld>
            <a:endParaRPr lang="en-US"/>
          </a:p>
        </p:txBody>
      </p:sp>
    </p:spTree>
    <p:extLst>
      <p:ext uri="{BB962C8B-B14F-4D97-AF65-F5344CB8AC3E}">
        <p14:creationId xmlns:p14="http://schemas.microsoft.com/office/powerpoint/2010/main" val="314356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16000" y="990601"/>
            <a:ext cx="10363200" cy="1470025"/>
          </a:xfrm>
        </p:spPr>
        <p:txBody>
          <a:bodyPr/>
          <a:lstStyle>
            <a:lvl1pPr algn="l">
              <a:defRPr b="0"/>
            </a:lvl1pPr>
          </a:lstStyle>
          <a:p>
            <a:r>
              <a:rPr lang="en-US"/>
              <a:t>Click to edit Master title style</a:t>
            </a:r>
          </a:p>
        </p:txBody>
      </p:sp>
      <p:sp>
        <p:nvSpPr>
          <p:cNvPr id="4099" name="Rectangle 3"/>
          <p:cNvSpPr>
            <a:spLocks noGrp="1" noChangeArrowheads="1"/>
          </p:cNvSpPr>
          <p:nvPr>
            <p:ph type="subTitle" idx="1"/>
          </p:nvPr>
        </p:nvSpPr>
        <p:spPr>
          <a:xfrm>
            <a:off x="1016000" y="2667000"/>
            <a:ext cx="8534400" cy="1752600"/>
          </a:xfrm>
        </p:spPr>
        <p:txBody>
          <a:bodyPr/>
          <a:lstStyle>
            <a:lvl1pPr marL="0" indent="0">
              <a:buFontTx/>
              <a:buNone/>
              <a:defRPr b="0"/>
            </a:lvl1pPr>
          </a:lstStyle>
          <a:p>
            <a:r>
              <a:rPr lang="en-US"/>
              <a:t>Click to edit Master subtitle style</a:t>
            </a:r>
          </a:p>
        </p:txBody>
      </p:sp>
      <p:sp>
        <p:nvSpPr>
          <p:cNvPr id="9" name="Rectangle 5"/>
          <p:cNvSpPr>
            <a:spLocks noGrp="1" noChangeArrowheads="1"/>
          </p:cNvSpPr>
          <p:nvPr>
            <p:ph type="sldNum" sz="quarter" idx="11"/>
          </p:nvPr>
        </p:nvSpPr>
        <p:spPr>
          <a:xfrm>
            <a:off x="8737600" y="6245225"/>
            <a:ext cx="2844800" cy="476250"/>
          </a:xfrm>
        </p:spPr>
        <p:txBody>
          <a:bodyPr/>
          <a:lstStyle>
            <a:lvl1pPr>
              <a:defRPr/>
            </a:lvl1pPr>
          </a:lstStyle>
          <a:p>
            <a:pPr>
              <a:defRPr/>
            </a:pPr>
            <a:fld id="{ABC1CC48-1582-4107-B64F-78B4AB7A35BA}" type="slidenum">
              <a:rPr lang="en-US">
                <a:solidFill>
                  <a:srgbClr val="000000"/>
                </a:solidFill>
              </a:rPr>
              <a:pPr>
                <a:defRPr/>
              </a:pPr>
              <a:t>‹#›</a:t>
            </a:fld>
            <a:endParaRPr lang="en-US">
              <a:solidFill>
                <a:srgbClr val="000000"/>
              </a:solidFill>
            </a:endParaRPr>
          </a:p>
        </p:txBody>
      </p:sp>
      <p:pic>
        <p:nvPicPr>
          <p:cNvPr id="10" name="Picture 9" descr="https://upload.wikimedia.org/wikipedia/en/thumb/8/80/Brigham_and_Womens_Hospital_logo.svg/150px-Brigham_and_Womens_Hospital_logo.svg.png">
            <a:extLst>
              <a:ext uri="{FF2B5EF4-FFF2-40B4-BE49-F238E27FC236}">
                <a16:creationId xmlns:a16="http://schemas.microsoft.com/office/drawing/2014/main" id="{E23B6CBA-7242-4B6A-AD1D-63B3C217028F}"/>
              </a:ext>
            </a:extLst>
          </p:cNvPr>
          <p:cNvPicPr>
            <a:picLocks noChangeAspect="1" noChangeArrowheads="1"/>
          </p:cNvPicPr>
          <p:nvPr userDrawn="1"/>
        </p:nvPicPr>
        <p:blipFill>
          <a:blip r:embed="rId2"/>
          <a:srcRect/>
          <a:stretch>
            <a:fillRect/>
          </a:stretch>
        </p:blipFill>
        <p:spPr bwMode="auto">
          <a:xfrm>
            <a:off x="200755" y="6359192"/>
            <a:ext cx="321263" cy="374904"/>
          </a:xfrm>
          <a:prstGeom prst="rect">
            <a:avLst/>
          </a:prstGeom>
          <a:noFill/>
        </p:spPr>
      </p:pic>
      <p:pic>
        <p:nvPicPr>
          <p:cNvPr id="11" name="Picture 1" descr="HMS_Affiliate_NEW_8.eps">
            <a:extLst>
              <a:ext uri="{FF2B5EF4-FFF2-40B4-BE49-F238E27FC236}">
                <a16:creationId xmlns:a16="http://schemas.microsoft.com/office/drawing/2014/main" id="{69CF5E35-3163-49F9-9BBE-ED182E53E7D0}"/>
              </a:ext>
            </a:extLst>
          </p:cNvPr>
          <p:cNvPicPr>
            <a:picLocks noChangeAspect="1"/>
          </p:cNvPicPr>
          <p:nvPr userDrawn="1"/>
        </p:nvPicPr>
        <p:blipFill>
          <a:blip r:embed="rId3" cstate="print"/>
          <a:srcRect r="85854"/>
          <a:stretch>
            <a:fillRect/>
          </a:stretch>
        </p:blipFill>
        <p:spPr bwMode="auto">
          <a:xfrm>
            <a:off x="601190" y="6367430"/>
            <a:ext cx="302896" cy="365760"/>
          </a:xfrm>
          <a:prstGeom prst="rect">
            <a:avLst/>
          </a:prstGeom>
          <a:noFill/>
          <a:ln w="9525">
            <a:noFill/>
            <a:miter lim="800000"/>
            <a:headEnd/>
            <a:tailEnd/>
          </a:ln>
        </p:spPr>
      </p:pic>
      <p:sp>
        <p:nvSpPr>
          <p:cNvPr id="12" name="Text Box 9">
            <a:extLst>
              <a:ext uri="{FF2B5EF4-FFF2-40B4-BE49-F238E27FC236}">
                <a16:creationId xmlns:a16="http://schemas.microsoft.com/office/drawing/2014/main" id="{B0D4CF65-096F-4B04-9207-55E67F86380F}"/>
              </a:ext>
            </a:extLst>
          </p:cNvPr>
          <p:cNvSpPr txBox="1">
            <a:spLocks noChangeArrowheads="1"/>
          </p:cNvSpPr>
          <p:nvPr userDrawn="1"/>
        </p:nvSpPr>
        <p:spPr bwMode="auto">
          <a:xfrm>
            <a:off x="928800" y="6367430"/>
            <a:ext cx="3962400" cy="369332"/>
          </a:xfrm>
          <a:prstGeom prst="rect">
            <a:avLst/>
          </a:prstGeom>
          <a:noFill/>
          <a:ln w="9525">
            <a:noFill/>
            <a:miter lim="800000"/>
            <a:headEnd/>
            <a:tailEnd/>
          </a:ln>
          <a:effectLst/>
        </p:spPr>
        <p:txBody>
          <a:bodyPr>
            <a:spAutoFit/>
          </a:bodyPr>
          <a:lstStyle/>
          <a:p>
            <a:pPr algn="l" eaLnBrk="1" hangingPunct="1">
              <a:spcBef>
                <a:spcPct val="0"/>
              </a:spcBef>
              <a:defRPr/>
            </a:pPr>
            <a:r>
              <a:rPr lang="en-US" sz="900" b="1" dirty="0">
                <a:solidFill>
                  <a:srgbClr val="990000"/>
                </a:solidFill>
                <a:latin typeface="Arial" charset="0"/>
                <a:ea typeface="+mn-ea"/>
              </a:rPr>
              <a:t>An Academic Research Organization of </a:t>
            </a:r>
          </a:p>
          <a:p>
            <a:pPr algn="l" eaLnBrk="1" hangingPunct="1">
              <a:spcBef>
                <a:spcPct val="0"/>
              </a:spcBef>
              <a:defRPr/>
            </a:pPr>
            <a:r>
              <a:rPr lang="en-US" sz="900" b="1" dirty="0">
                <a:solidFill>
                  <a:srgbClr val="990000"/>
                </a:solidFill>
                <a:latin typeface="Arial" charset="0"/>
                <a:ea typeface="+mn-ea"/>
              </a:rPr>
              <a:t>Brigham and Women’s Hospital and Harvard Medical School</a:t>
            </a:r>
          </a:p>
        </p:txBody>
      </p:sp>
      <p:pic>
        <p:nvPicPr>
          <p:cNvPr id="17" name="Picture 16" descr="TIMI heart_type inside_F.tif">
            <a:extLst>
              <a:ext uri="{FF2B5EF4-FFF2-40B4-BE49-F238E27FC236}">
                <a16:creationId xmlns:a16="http://schemas.microsoft.com/office/drawing/2014/main" id="{6CF88823-3FF7-48D7-AB4E-9BECC8F211BB}"/>
              </a:ext>
            </a:extLst>
          </p:cNvPr>
          <p:cNvPicPr>
            <a:picLocks noChangeAspect="1"/>
          </p:cNvPicPr>
          <p:nvPr userDrawn="1"/>
        </p:nvPicPr>
        <p:blipFill>
          <a:blip r:embed="rId4" cstate="print"/>
          <a:srcRect b="34756"/>
          <a:stretch>
            <a:fillRect/>
          </a:stretch>
        </p:blipFill>
        <p:spPr>
          <a:xfrm>
            <a:off x="207907" y="195733"/>
            <a:ext cx="508647" cy="822960"/>
          </a:xfrm>
          <a:prstGeom prst="rect">
            <a:avLst/>
          </a:prstGeom>
        </p:spPr>
      </p:pic>
    </p:spTree>
    <p:extLst>
      <p:ext uri="{BB962C8B-B14F-4D97-AF65-F5344CB8AC3E}">
        <p14:creationId xmlns:p14="http://schemas.microsoft.com/office/powerpoint/2010/main" val="223848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D62B45FE-B40D-462D-8448-75C9DA4A4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4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1"/>
            <a:ext cx="27432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1"/>
            <a:ext cx="80264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666D6A39-76CD-4AE9-8BE2-6D9A7F4976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3277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2118" y="0"/>
            <a:ext cx="12187767" cy="1143000"/>
          </a:xfrm>
          <a:prstGeom prst="rect">
            <a:avLst/>
          </a:prstGeom>
          <a:solidFill>
            <a:schemeClr val="tx1"/>
          </a:solidFill>
          <a:ln w="9525">
            <a:solidFill>
              <a:schemeClr val="tx1"/>
            </a:solidFill>
            <a:miter lim="800000"/>
            <a:headEnd/>
            <a:tailEnd/>
          </a:ln>
        </p:spPr>
        <p:txBody>
          <a:bodyPr wrap="none" anchor="ctr"/>
          <a:lstStyle/>
          <a:p>
            <a:pPr algn="l" eaLnBrk="1" hangingPunct="1">
              <a:spcBef>
                <a:spcPct val="0"/>
              </a:spcBef>
            </a:pPr>
            <a:endParaRPr lang="en-US" sz="1800" b="0">
              <a:solidFill>
                <a:srgbClr val="FFFFFF"/>
              </a:solidFill>
              <a:latin typeface="Arial"/>
            </a:endParaRPr>
          </a:p>
        </p:txBody>
      </p:sp>
      <p:grpSp>
        <p:nvGrpSpPr>
          <p:cNvPr id="2" name="Group 10"/>
          <p:cNvGrpSpPr>
            <a:grpSpLocks/>
          </p:cNvGrpSpPr>
          <p:nvPr userDrawn="1"/>
        </p:nvGrpSpPr>
        <p:grpSpPr bwMode="auto">
          <a:xfrm>
            <a:off x="0" y="42863"/>
            <a:ext cx="3107267" cy="1039812"/>
            <a:chOff x="0" y="27"/>
            <a:chExt cx="1468" cy="655"/>
          </a:xfrm>
        </p:grpSpPr>
        <p:pic>
          <p:nvPicPr>
            <p:cNvPr id="6" name="Picture 3" descr="BMS099979_SAVOR_LgoC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 y="27"/>
              <a:ext cx="1361"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userDrawn="1"/>
          </p:nvSpPr>
          <p:spPr bwMode="auto">
            <a:xfrm>
              <a:off x="0" y="566"/>
              <a:ext cx="9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0"/>
                </a:spcBef>
                <a:defRPr/>
              </a:pPr>
              <a:r>
                <a:rPr lang="en-US" sz="600" b="0">
                  <a:solidFill>
                    <a:srgbClr val="00A278"/>
                  </a:solidFill>
                  <a:latin typeface="Lucida Sans" pitchFamily="34" charset="0"/>
                </a:rPr>
                <a:t>TIMI STUDY GROUP / HADASSAH MEDICAL ORG</a:t>
              </a:r>
            </a:p>
          </p:txBody>
        </p:sp>
      </p:grpSp>
      <p:sp>
        <p:nvSpPr>
          <p:cNvPr id="4099" name="Rectangle 2"/>
          <p:cNvSpPr>
            <a:spLocks noGrp="1" noChangeArrowheads="1"/>
          </p:cNvSpPr>
          <p:nvPr>
            <p:ph type="ctrTitle"/>
          </p:nvPr>
        </p:nvSpPr>
        <p:spPr>
          <a:xfrm>
            <a:off x="914400" y="2130426"/>
            <a:ext cx="10363200" cy="1470025"/>
          </a:xfrm>
        </p:spPr>
        <p:txBody>
          <a:bodyPr/>
          <a:lstStyle>
            <a:lvl1pPr>
              <a:defRPr>
                <a:solidFill>
                  <a:schemeClr val="tx2"/>
                </a:solidFill>
              </a:defRPr>
            </a:lvl1pPr>
          </a:lstStyle>
          <a:p>
            <a:pPr lvl="0"/>
            <a:r>
              <a:rPr lang="en-US" noProof="0"/>
              <a:t>Click to edit Master title style</a:t>
            </a:r>
          </a:p>
        </p:txBody>
      </p:sp>
      <p:sp>
        <p:nvSpPr>
          <p:cNvPr id="4100"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sz="1400"/>
            </a:lvl1pPr>
          </a:lstStyle>
          <a:p>
            <a:pPr>
              <a:defRPr/>
            </a:pPr>
            <a:endParaRPr lang="en-US">
              <a:solidFill>
                <a:srgbClr val="FFFFFF"/>
              </a:solidFill>
            </a:endParaRPr>
          </a:p>
        </p:txBody>
      </p:sp>
      <p:sp>
        <p:nvSpPr>
          <p:cNvPr id="9" name="Rectangle 5"/>
          <p:cNvSpPr>
            <a:spLocks noGrp="1" noChangeArrowheads="1"/>
          </p:cNvSpPr>
          <p:nvPr>
            <p:ph type="ftr" sz="quarter" idx="11"/>
          </p:nvPr>
        </p:nvSpPr>
        <p:spPr>
          <a:xfrm>
            <a:off x="4165600" y="6553201"/>
            <a:ext cx="3860800" cy="168275"/>
          </a:xfrm>
        </p:spPr>
        <p:txBody>
          <a:bodyPr/>
          <a:lstStyle>
            <a:lvl1pPr algn="ctr">
              <a:defRPr sz="1400" b="1"/>
            </a:lvl1pPr>
          </a:lstStyle>
          <a:p>
            <a:pPr>
              <a:defRPr/>
            </a:pPr>
            <a:r>
              <a:rPr lang="en-US">
                <a:solidFill>
                  <a:srgbClr val="FFFFFF"/>
                </a:solidFill>
              </a:rPr>
              <a:t>CONFIDENTIAL</a:t>
            </a:r>
          </a:p>
        </p:txBody>
      </p:sp>
      <p:sp>
        <p:nvSpPr>
          <p:cNvPr id="10" name="Rectangle 6"/>
          <p:cNvSpPr>
            <a:spLocks noGrp="1" noChangeArrowheads="1"/>
          </p:cNvSpPr>
          <p:nvPr>
            <p:ph type="sldNum" sz="quarter" idx="12"/>
          </p:nvPr>
        </p:nvSpPr>
        <p:spPr>
          <a:xfrm>
            <a:off x="11580284" y="6543675"/>
            <a:ext cx="609600" cy="304800"/>
          </a:xfrm>
        </p:spPr>
        <p:txBody>
          <a:bodyPr/>
          <a:lstStyle>
            <a:lvl1pPr>
              <a:defRPr/>
            </a:lvl1pPr>
          </a:lstStyle>
          <a:p>
            <a:fld id="{06487BA1-19DB-4867-9923-BCE154F450D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2255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xfrm>
            <a:off x="9347200" y="6534150"/>
            <a:ext cx="2844800" cy="476250"/>
          </a:xfrm>
        </p:spPr>
        <p:txBody>
          <a:bodyPr/>
          <a:lstStyle>
            <a:lvl1pPr>
              <a:defRPr/>
            </a:lvl1pPr>
          </a:lstStyle>
          <a:p>
            <a:fld id="{F7A5D1AF-71DF-4A1C-8976-DF1099E20C4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9393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6" name="Rectangle 6"/>
          <p:cNvSpPr>
            <a:spLocks noGrp="1" noChangeArrowheads="1"/>
          </p:cNvSpPr>
          <p:nvPr>
            <p:ph type="sldNum" sz="quarter" idx="12"/>
          </p:nvPr>
        </p:nvSpPr>
        <p:spPr>
          <a:xfrm>
            <a:off x="9347200" y="6534150"/>
            <a:ext cx="2844800" cy="476250"/>
          </a:xfrm>
        </p:spPr>
        <p:txBody>
          <a:bodyPr/>
          <a:lstStyle>
            <a:lvl1pPr>
              <a:defRPr/>
            </a:lvl1pPr>
          </a:lstStyle>
          <a:p>
            <a:fld id="{124B53FE-AC68-4F0A-B5D7-0B166F5B96C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414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1"/>
            <a:ext cx="55435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6351" y="1600201"/>
            <a:ext cx="5545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7" name="Rectangle 6"/>
          <p:cNvSpPr>
            <a:spLocks noGrp="1" noChangeArrowheads="1"/>
          </p:cNvSpPr>
          <p:nvPr>
            <p:ph type="sldNum" sz="quarter" idx="12"/>
          </p:nvPr>
        </p:nvSpPr>
        <p:spPr>
          <a:xfrm>
            <a:off x="9347200" y="6534150"/>
            <a:ext cx="2844800" cy="476250"/>
          </a:xfrm>
        </p:spPr>
        <p:txBody>
          <a:bodyPr/>
          <a:lstStyle>
            <a:lvl1pPr>
              <a:defRPr/>
            </a:lvl1pPr>
          </a:lstStyle>
          <a:p>
            <a:fld id="{8F25A734-0B49-40A3-98FB-E2BFD3D80F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540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9" name="Rectangle 6"/>
          <p:cNvSpPr>
            <a:spLocks noGrp="1" noChangeArrowheads="1"/>
          </p:cNvSpPr>
          <p:nvPr>
            <p:ph type="sldNum" sz="quarter" idx="12"/>
          </p:nvPr>
        </p:nvSpPr>
        <p:spPr>
          <a:xfrm>
            <a:off x="9347200" y="6534150"/>
            <a:ext cx="2844800" cy="476250"/>
          </a:xfrm>
        </p:spPr>
        <p:txBody>
          <a:bodyPr/>
          <a:lstStyle>
            <a:lvl1pPr>
              <a:defRPr/>
            </a:lvl1pPr>
          </a:lstStyle>
          <a:p>
            <a:fld id="{21438A2A-9B94-439D-B2AD-46317CF4C4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757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5" name="Rectangle 6"/>
          <p:cNvSpPr>
            <a:spLocks noGrp="1" noChangeArrowheads="1"/>
          </p:cNvSpPr>
          <p:nvPr>
            <p:ph type="sldNum" sz="quarter" idx="12"/>
          </p:nvPr>
        </p:nvSpPr>
        <p:spPr>
          <a:xfrm>
            <a:off x="9347200" y="6534150"/>
            <a:ext cx="2844800" cy="476250"/>
          </a:xfrm>
        </p:spPr>
        <p:txBody>
          <a:bodyPr/>
          <a:lstStyle>
            <a:lvl1pPr>
              <a:defRPr/>
            </a:lvl1pPr>
          </a:lstStyle>
          <a:p>
            <a:fld id="{491227CF-4B9E-4626-92CB-8029BD3233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335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4" name="Rectangle 6"/>
          <p:cNvSpPr>
            <a:spLocks noGrp="1" noChangeArrowheads="1"/>
          </p:cNvSpPr>
          <p:nvPr>
            <p:ph type="sldNum" sz="quarter" idx="12"/>
          </p:nvPr>
        </p:nvSpPr>
        <p:spPr>
          <a:xfrm>
            <a:off x="9347200" y="6534150"/>
            <a:ext cx="2844800" cy="476250"/>
          </a:xfrm>
        </p:spPr>
        <p:txBody>
          <a:bodyPr/>
          <a:lstStyle>
            <a:lvl1pPr>
              <a:defRPr/>
            </a:lvl1pPr>
          </a:lstStyle>
          <a:p>
            <a:fld id="{2C2CAABD-49FD-4262-AA0F-2C6942F245A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0427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7" name="Rectangle 6"/>
          <p:cNvSpPr>
            <a:spLocks noGrp="1" noChangeArrowheads="1"/>
          </p:cNvSpPr>
          <p:nvPr>
            <p:ph type="sldNum" sz="quarter" idx="12"/>
          </p:nvPr>
        </p:nvSpPr>
        <p:spPr>
          <a:xfrm>
            <a:off x="9347200" y="6534150"/>
            <a:ext cx="2844800" cy="476250"/>
          </a:xfrm>
        </p:spPr>
        <p:txBody>
          <a:bodyPr/>
          <a:lstStyle>
            <a:lvl1pPr>
              <a:defRPr/>
            </a:lvl1pPr>
          </a:lstStyle>
          <a:p>
            <a:fld id="{A5D8B1A4-B32A-40C3-A1EE-D82044D12BC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070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33A93AD2-B871-4865-ACE9-43326FA79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349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7" name="Rectangle 6"/>
          <p:cNvSpPr>
            <a:spLocks noGrp="1" noChangeArrowheads="1"/>
          </p:cNvSpPr>
          <p:nvPr>
            <p:ph type="sldNum" sz="quarter" idx="12"/>
          </p:nvPr>
        </p:nvSpPr>
        <p:spPr>
          <a:xfrm>
            <a:off x="9347200" y="6534150"/>
            <a:ext cx="2844800" cy="476250"/>
          </a:xfrm>
        </p:spPr>
        <p:txBody>
          <a:bodyPr/>
          <a:lstStyle>
            <a:lvl1pPr>
              <a:defRPr/>
            </a:lvl1pPr>
          </a:lstStyle>
          <a:p>
            <a:fld id="{94BD25B2-4B62-4221-A98A-198837C870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47329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6" name="Rectangle 6"/>
          <p:cNvSpPr>
            <a:spLocks noGrp="1" noChangeArrowheads="1"/>
          </p:cNvSpPr>
          <p:nvPr>
            <p:ph type="sldNum" sz="quarter" idx="12"/>
          </p:nvPr>
        </p:nvSpPr>
        <p:spPr>
          <a:xfrm>
            <a:off x="9347200" y="6534150"/>
            <a:ext cx="2844800" cy="476250"/>
          </a:xfrm>
        </p:spPr>
        <p:txBody>
          <a:bodyPr/>
          <a:lstStyle>
            <a:lvl1pPr>
              <a:defRPr/>
            </a:lvl1pPr>
          </a:lstStyle>
          <a:p>
            <a:fld id="{B8F8D25D-F676-423D-B996-774282DE8D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7650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3200" y="46039"/>
            <a:ext cx="2827867"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6039"/>
            <a:ext cx="82804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FFFFFF"/>
                </a:solidFill>
              </a:rPr>
              <a:t>CONFIDENTIAL</a:t>
            </a:r>
          </a:p>
        </p:txBody>
      </p:sp>
      <p:sp>
        <p:nvSpPr>
          <p:cNvPr id="6" name="Rectangle 6"/>
          <p:cNvSpPr>
            <a:spLocks noGrp="1" noChangeArrowheads="1"/>
          </p:cNvSpPr>
          <p:nvPr>
            <p:ph type="sldNum" sz="quarter" idx="12"/>
          </p:nvPr>
        </p:nvSpPr>
        <p:spPr>
          <a:xfrm>
            <a:off x="9347200" y="6534150"/>
            <a:ext cx="2844800" cy="476250"/>
          </a:xfrm>
        </p:spPr>
        <p:txBody>
          <a:bodyPr/>
          <a:lstStyle>
            <a:lvl1pPr>
              <a:defRPr/>
            </a:lvl1pPr>
          </a:lstStyle>
          <a:p>
            <a:fld id="{9156B049-C1DF-4133-B0ED-BC76264EE5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32221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4484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8" name="Delay 2">
            <a:extLst>
              <a:ext uri="{FF2B5EF4-FFF2-40B4-BE49-F238E27FC236}">
                <a16:creationId xmlns:a16="http://schemas.microsoft.com/office/drawing/2014/main" id="{2A26AB6B-C4E4-6E4E-B01F-46F44FCF9E42}"/>
              </a:ext>
            </a:extLst>
          </p:cNvPr>
          <p:cNvSpPr/>
          <p:nvPr userDrawn="1"/>
        </p:nvSpPr>
        <p:spPr>
          <a:xfrm>
            <a:off x="-88358" y="-43368"/>
            <a:ext cx="10504097" cy="6948311"/>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11080269" y="0"/>
            <a:ext cx="1111732"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2"/>
          <a:stretch>
            <a:fillRect/>
          </a:stretch>
        </p:blipFill>
        <p:spPr>
          <a:xfrm>
            <a:off x="9815077" y="5311052"/>
            <a:ext cx="1921460" cy="1041432"/>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263719" y="724417"/>
            <a:ext cx="1797847" cy="346249"/>
          </a:xfrm>
          <a:prstGeom prst="rect">
            <a:avLst/>
          </a:prstGeom>
        </p:spPr>
        <p:txBody>
          <a:bodyPr vert="horz" lIns="121920" tIns="60960" rIns="121920" bIns="6096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2133" dirty="0">
                <a:solidFill>
                  <a:schemeClr val="bg1"/>
                </a:solidFill>
              </a:rPr>
              <a:t>#AHA22</a:t>
            </a:r>
          </a:p>
        </p:txBody>
      </p:sp>
      <p:sp>
        <p:nvSpPr>
          <p:cNvPr id="23" name="Title 1">
            <a:extLst>
              <a:ext uri="{FF2B5EF4-FFF2-40B4-BE49-F238E27FC236}">
                <a16:creationId xmlns:a16="http://schemas.microsoft.com/office/drawing/2014/main" id="{15744E20-B3CF-FC49-A6E4-CAE72341CB84}"/>
              </a:ext>
            </a:extLst>
          </p:cNvPr>
          <p:cNvSpPr>
            <a:spLocks noGrp="1"/>
          </p:cNvSpPr>
          <p:nvPr>
            <p:ph type="ctrTitle" hasCustomPrompt="1"/>
          </p:nvPr>
        </p:nvSpPr>
        <p:spPr>
          <a:xfrm>
            <a:off x="1418223" y="2499435"/>
            <a:ext cx="6591509" cy="2653135"/>
          </a:xfrm>
        </p:spPr>
        <p:txBody>
          <a:bodyPr anchor="t">
            <a:normAutofit/>
          </a:bodyPr>
          <a:lstStyle>
            <a:lvl1pPr algn="l">
              <a:lnSpc>
                <a:spcPts val="5333"/>
              </a:lnSpc>
              <a:defRPr sz="5333" b="1" i="0">
                <a:solidFill>
                  <a:schemeClr val="bg1"/>
                </a:solidFill>
                <a:latin typeface="Lub Dub Heavy" panose="020B0603030403020204" pitchFamily="34" charset="77"/>
              </a:defRPr>
            </a:lvl1pPr>
          </a:lstStyle>
          <a:p>
            <a:r>
              <a:rPr lang="en-US" dirty="0"/>
              <a:t>PRESENTATION TITLE LUB DUB HEAVY ALL CAPS</a:t>
            </a:r>
          </a:p>
        </p:txBody>
      </p:sp>
      <p:sp>
        <p:nvSpPr>
          <p:cNvPr id="24" name="Subtitle 2">
            <a:extLst>
              <a:ext uri="{FF2B5EF4-FFF2-40B4-BE49-F238E27FC236}">
                <a16:creationId xmlns:a16="http://schemas.microsoft.com/office/drawing/2014/main" id="{9C60544B-8CAE-6A4B-BB90-589FE22D133A}"/>
              </a:ext>
            </a:extLst>
          </p:cNvPr>
          <p:cNvSpPr>
            <a:spLocks noGrp="1"/>
          </p:cNvSpPr>
          <p:nvPr>
            <p:ph type="subTitle" idx="1" hasCustomPrompt="1"/>
          </p:nvPr>
        </p:nvSpPr>
        <p:spPr>
          <a:xfrm>
            <a:off x="1418223" y="5454226"/>
            <a:ext cx="6591509" cy="546391"/>
          </a:xfrm>
        </p:spPr>
        <p:txBody>
          <a:bodyPr anchor="t"/>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name(s)</a:t>
            </a:r>
          </a:p>
        </p:txBody>
      </p:sp>
      <p:cxnSp>
        <p:nvCxnSpPr>
          <p:cNvPr id="25" name="Straight Connector 24">
            <a:extLst>
              <a:ext uri="{FF2B5EF4-FFF2-40B4-BE49-F238E27FC236}">
                <a16:creationId xmlns:a16="http://schemas.microsoft.com/office/drawing/2014/main" id="{CF71AA8C-4EAE-A84A-BD67-F52EFFEEF6E4}"/>
              </a:ext>
            </a:extLst>
          </p:cNvPr>
          <p:cNvCxnSpPr>
            <a:cxnSpLocks/>
          </p:cNvCxnSpPr>
          <p:nvPr userDrawn="1"/>
        </p:nvCxnSpPr>
        <p:spPr>
          <a:xfrm>
            <a:off x="1013217" y="1292805"/>
            <a:ext cx="0" cy="48469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Picture Placeholder 4">
            <a:extLst>
              <a:ext uri="{FF2B5EF4-FFF2-40B4-BE49-F238E27FC236}">
                <a16:creationId xmlns:a16="http://schemas.microsoft.com/office/drawing/2014/main" id="{9FE623C2-9F19-A24F-98D6-BB2EB239517C}"/>
              </a:ext>
            </a:extLst>
          </p:cNvPr>
          <p:cNvSpPr>
            <a:spLocks noGrp="1"/>
          </p:cNvSpPr>
          <p:nvPr>
            <p:ph type="pic" sz="quarter" idx="10" hasCustomPrompt="1"/>
          </p:nvPr>
        </p:nvSpPr>
        <p:spPr>
          <a:xfrm>
            <a:off x="1418224" y="1292806"/>
            <a:ext cx="2498451" cy="904972"/>
          </a:xfrm>
        </p:spPr>
        <p:txBody>
          <a:bodyPr/>
          <a:lstStyle>
            <a:lvl1pPr>
              <a:defRPr>
                <a:solidFill>
                  <a:schemeClr val="bg1"/>
                </a:solidFill>
              </a:defRPr>
            </a:lvl1pPr>
          </a:lstStyle>
          <a:p>
            <a:r>
              <a:rPr lang="en-US" dirty="0"/>
              <a:t>Your Company Logo</a:t>
            </a:r>
          </a:p>
        </p:txBody>
      </p:sp>
      <p:sp>
        <p:nvSpPr>
          <p:cNvPr id="29" name="Delay 2">
            <a:extLst>
              <a:ext uri="{FF2B5EF4-FFF2-40B4-BE49-F238E27FC236}">
                <a16:creationId xmlns:a16="http://schemas.microsoft.com/office/drawing/2014/main" id="{4E30C3E5-3C8E-C845-93BF-1D1E1A128F27}"/>
              </a:ext>
            </a:extLst>
          </p:cNvPr>
          <p:cNvSpPr/>
          <p:nvPr userDrawn="1"/>
        </p:nvSpPr>
        <p:spPr>
          <a:xfrm>
            <a:off x="-455168" y="-141473"/>
            <a:ext cx="10988701" cy="7715504"/>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Delay 2">
            <a:extLst>
              <a:ext uri="{FF2B5EF4-FFF2-40B4-BE49-F238E27FC236}">
                <a16:creationId xmlns:a16="http://schemas.microsoft.com/office/drawing/2014/main" id="{DD1B18BD-1997-114B-9594-C2CD089CB4AB}"/>
              </a:ext>
            </a:extLst>
          </p:cNvPr>
          <p:cNvSpPr/>
          <p:nvPr userDrawn="1"/>
        </p:nvSpPr>
        <p:spPr>
          <a:xfrm>
            <a:off x="-1118124" y="-141474"/>
            <a:ext cx="11846315" cy="7330983"/>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39739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Slide">
    <p:bg>
      <p:bgPr>
        <a:gradFill>
          <a:gsLst>
            <a:gs pos="0">
              <a:schemeClr val="accent2"/>
            </a:gs>
            <a:gs pos="5000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80305" y="1603024"/>
            <a:ext cx="5431784" cy="3568011"/>
          </a:xfrm>
        </p:spPr>
        <p:txBody>
          <a:bodyPr anchor="t">
            <a:normAutofit/>
          </a:bodyPr>
          <a:lstStyle>
            <a:lvl1pPr algn="l">
              <a:lnSpc>
                <a:spcPts val="5333"/>
              </a:lnSpc>
              <a:defRPr sz="4667" b="1" i="0">
                <a:solidFill>
                  <a:schemeClr val="bg1"/>
                </a:solidFill>
                <a:latin typeface="Lub Dub Heavy" panose="020B0603030403020204" pitchFamily="34" charset="77"/>
              </a:defRPr>
            </a:lvl1pPr>
          </a:lstStyle>
          <a:p>
            <a:r>
              <a:rPr lang="en-US" dirty="0"/>
              <a:t>SECTION TITLE, LUB DUB HEAVY, ALL CAPS 30 - 35PTS</a:t>
            </a:r>
          </a:p>
        </p:txBody>
      </p:sp>
      <p:sp>
        <p:nvSpPr>
          <p:cNvPr id="12" name="Title 1">
            <a:extLst>
              <a:ext uri="{FF2B5EF4-FFF2-40B4-BE49-F238E27FC236}">
                <a16:creationId xmlns:a16="http://schemas.microsoft.com/office/drawing/2014/main" id="{CFD5BB84-FBAB-6947-BDF4-995DBA6BD8C9}"/>
              </a:ext>
            </a:extLst>
          </p:cNvPr>
          <p:cNvSpPr txBox="1">
            <a:spLocks/>
          </p:cNvSpPr>
          <p:nvPr userDrawn="1"/>
        </p:nvSpPr>
        <p:spPr>
          <a:xfrm>
            <a:off x="744797" y="6082852"/>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ctr"/>
            <a:r>
              <a:rPr lang="en-US" sz="2667" dirty="0">
                <a:solidFill>
                  <a:schemeClr val="bg1"/>
                </a:solidFill>
              </a:rPr>
              <a:t>#AHA22</a:t>
            </a:r>
          </a:p>
        </p:txBody>
      </p:sp>
      <p:grpSp>
        <p:nvGrpSpPr>
          <p:cNvPr id="13" name="Group 12">
            <a:extLst>
              <a:ext uri="{FF2B5EF4-FFF2-40B4-BE49-F238E27FC236}">
                <a16:creationId xmlns:a16="http://schemas.microsoft.com/office/drawing/2014/main" id="{2CE72C68-958C-8A40-AC13-1CED570576E6}"/>
              </a:ext>
            </a:extLst>
          </p:cNvPr>
          <p:cNvGrpSpPr/>
          <p:nvPr userDrawn="1"/>
        </p:nvGrpSpPr>
        <p:grpSpPr>
          <a:xfrm>
            <a:off x="7232899" y="-2980627"/>
            <a:ext cx="7957591" cy="7802709"/>
            <a:chOff x="6336320" y="-2192957"/>
            <a:chExt cx="5872534" cy="5758234"/>
          </a:xfrm>
        </p:grpSpPr>
        <p:sp>
          <p:nvSpPr>
            <p:cNvPr id="15" name="Oval 14">
              <a:extLst>
                <a:ext uri="{FF2B5EF4-FFF2-40B4-BE49-F238E27FC236}">
                  <a16:creationId xmlns:a16="http://schemas.microsoft.com/office/drawing/2014/main" id="{CBF8E1CA-1A64-1445-B8E1-28749882D649}"/>
                </a:ext>
              </a:extLst>
            </p:cNvPr>
            <p:cNvSpPr/>
            <p:nvPr userDrawn="1"/>
          </p:nvSpPr>
          <p:spPr>
            <a:xfrm>
              <a:off x="6336320" y="-2192957"/>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4B3534BB-EA3A-A94B-94F3-F87AA2639027}"/>
                </a:ext>
              </a:extLst>
            </p:cNvPr>
            <p:cNvSpPr/>
            <p:nvPr userDrawn="1"/>
          </p:nvSpPr>
          <p:spPr>
            <a:xfrm>
              <a:off x="6593495" y="-2050082"/>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E4E01B4B-4639-7D4F-A89C-A32EBBB1C094}"/>
                </a:ext>
              </a:extLst>
            </p:cNvPr>
            <p:cNvSpPr/>
            <p:nvPr userDrawn="1"/>
          </p:nvSpPr>
          <p:spPr>
            <a:xfrm>
              <a:off x="6735945" y="-1923044"/>
              <a:ext cx="5189831" cy="5189831"/>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 name="Text Placeholder 10">
            <a:extLst>
              <a:ext uri="{FF2B5EF4-FFF2-40B4-BE49-F238E27FC236}">
                <a16:creationId xmlns:a16="http://schemas.microsoft.com/office/drawing/2014/main" id="{A0CC5D33-EEDD-CD42-9B76-0D5D8008D81B}"/>
              </a:ext>
            </a:extLst>
          </p:cNvPr>
          <p:cNvSpPr>
            <a:spLocks noGrp="1"/>
          </p:cNvSpPr>
          <p:nvPr>
            <p:ph type="body" sz="quarter" idx="11" hasCustomPrompt="1"/>
          </p:nvPr>
        </p:nvSpPr>
        <p:spPr>
          <a:xfrm>
            <a:off x="7853572" y="993423"/>
            <a:ext cx="3570785" cy="3107368"/>
          </a:xfrm>
        </p:spPr>
        <p:txBody>
          <a:bodyPr>
            <a:noAutofit/>
          </a:bodyPr>
          <a:lstStyle>
            <a:lvl1pPr algn="r">
              <a:defRPr sz="13333" b="0" i="1">
                <a:solidFill>
                  <a:schemeClr val="accent2"/>
                </a:solidFill>
                <a:latin typeface="Lub Dub Light" panose="020B0303030403020204" pitchFamily="34" charset="77"/>
              </a:defRPr>
            </a:lvl1pPr>
          </a:lstStyle>
          <a:p>
            <a:pPr lvl="0"/>
            <a:r>
              <a:rPr lang="en-US" dirty="0"/>
              <a:t>01</a:t>
            </a:r>
          </a:p>
        </p:txBody>
      </p:sp>
      <p:grpSp>
        <p:nvGrpSpPr>
          <p:cNvPr id="18" name="Group 17">
            <a:extLst>
              <a:ext uri="{FF2B5EF4-FFF2-40B4-BE49-F238E27FC236}">
                <a16:creationId xmlns:a16="http://schemas.microsoft.com/office/drawing/2014/main" id="{5A1DF0DC-1138-594E-9C64-A0A32F3A8CFA}"/>
              </a:ext>
            </a:extLst>
          </p:cNvPr>
          <p:cNvGrpSpPr/>
          <p:nvPr userDrawn="1"/>
        </p:nvGrpSpPr>
        <p:grpSpPr>
          <a:xfrm>
            <a:off x="437466" y="5690673"/>
            <a:ext cx="2347597" cy="2301905"/>
            <a:chOff x="6336320" y="-2192957"/>
            <a:chExt cx="5872534" cy="5758234"/>
          </a:xfrm>
        </p:grpSpPr>
        <p:sp>
          <p:nvSpPr>
            <p:cNvPr id="19" name="Oval 18">
              <a:extLst>
                <a:ext uri="{FF2B5EF4-FFF2-40B4-BE49-F238E27FC236}">
                  <a16:creationId xmlns:a16="http://schemas.microsoft.com/office/drawing/2014/main" id="{6BF17B0D-61C3-2C48-B4E8-11D14192D94A}"/>
                </a:ext>
              </a:extLst>
            </p:cNvPr>
            <p:cNvSpPr/>
            <p:nvPr userDrawn="1"/>
          </p:nvSpPr>
          <p:spPr>
            <a:xfrm>
              <a:off x="6336320" y="-2192957"/>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3D1AA7E8-2B0D-5C4E-A8DC-D046A1D02645}"/>
                </a:ext>
              </a:extLst>
            </p:cNvPr>
            <p:cNvSpPr/>
            <p:nvPr userDrawn="1"/>
          </p:nvSpPr>
          <p:spPr>
            <a:xfrm>
              <a:off x="6593495" y="-2050082"/>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1" name="Picture 20">
            <a:extLst>
              <a:ext uri="{FF2B5EF4-FFF2-40B4-BE49-F238E27FC236}">
                <a16:creationId xmlns:a16="http://schemas.microsoft.com/office/drawing/2014/main" id="{E7A5590E-8346-7543-89E7-E253B4BEFAE6}"/>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18765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view">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5298B-887F-CD42-A66C-BDFCBC6B761A}"/>
              </a:ext>
            </a:extLst>
          </p:cNvPr>
          <p:cNvSpPr/>
          <p:nvPr userDrawn="1"/>
        </p:nvSpPr>
        <p:spPr>
          <a:xfrm>
            <a:off x="11311940" y="1"/>
            <a:ext cx="876219" cy="657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967806" y="819631"/>
            <a:ext cx="5512013" cy="574516"/>
          </a:xfrm>
        </p:spPr>
        <p:txBody>
          <a:bodyPr/>
          <a:lstStyle>
            <a:lvl1pPr>
              <a:defRPr>
                <a:solidFill>
                  <a:schemeClr val="accent1"/>
                </a:solidFill>
              </a:defRPr>
            </a:lvl1pPr>
          </a:lstStyle>
          <a:p>
            <a:r>
              <a:rPr lang="en-US" dirty="0"/>
              <a:t>OVERVIEW</a:t>
            </a:r>
          </a:p>
        </p:txBody>
      </p:sp>
      <p:sp>
        <p:nvSpPr>
          <p:cNvPr id="10" name="Text Placeholder 9">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969287" y="4186333"/>
            <a:ext cx="2740888" cy="574516"/>
          </a:xfrm>
        </p:spPr>
        <p:txBody>
          <a:bodyPr/>
          <a:lstStyle>
            <a:lvl1pPr>
              <a:defRPr b="1"/>
            </a:lvl1pPr>
          </a:lstStyle>
          <a:p>
            <a:pPr lvl="0"/>
            <a:r>
              <a:rPr lang="en-US" dirty="0"/>
              <a:t>Section Title</a:t>
            </a:r>
            <a:br>
              <a:rPr lang="en-US" dirty="0"/>
            </a:br>
            <a:r>
              <a:rPr lang="en-US" dirty="0"/>
              <a:t>Slide #</a:t>
            </a:r>
          </a:p>
        </p:txBody>
      </p:sp>
      <p:sp>
        <p:nvSpPr>
          <p:cNvPr id="11" name="Text Placeholder 9">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969287" y="4995802"/>
            <a:ext cx="2740888" cy="574516"/>
          </a:xfrm>
        </p:spPr>
        <p:txBody>
          <a:bodyPr/>
          <a:lstStyle>
            <a:lvl1pPr>
              <a:defRPr b="1"/>
            </a:lvl1pPr>
          </a:lstStyle>
          <a:p>
            <a:pPr lvl="0"/>
            <a:r>
              <a:rPr lang="en-US" dirty="0"/>
              <a:t>Section Title</a:t>
            </a:r>
            <a:br>
              <a:rPr lang="en-US" dirty="0"/>
            </a:br>
            <a:r>
              <a:rPr lang="en-US" dirty="0"/>
              <a:t>Slide #</a:t>
            </a:r>
          </a:p>
        </p:txBody>
      </p:sp>
      <p:sp>
        <p:nvSpPr>
          <p:cNvPr id="12" name="Text Placeholder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4325601" y="4186333"/>
            <a:ext cx="2740888" cy="574516"/>
          </a:xfrm>
        </p:spPr>
        <p:txBody>
          <a:bodyPr/>
          <a:lstStyle>
            <a:lvl1pPr>
              <a:defRPr b="1"/>
            </a:lvl1pPr>
          </a:lstStyle>
          <a:p>
            <a:pPr lvl="0"/>
            <a:r>
              <a:rPr lang="en-US" dirty="0"/>
              <a:t>Section Title</a:t>
            </a:r>
            <a:br>
              <a:rPr lang="en-US" dirty="0"/>
            </a:br>
            <a:r>
              <a:rPr lang="en-US" dirty="0"/>
              <a:t>Slide #</a:t>
            </a:r>
          </a:p>
        </p:txBody>
      </p:sp>
      <p:sp>
        <p:nvSpPr>
          <p:cNvPr id="13" name="Text Placeholder 9">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4325601" y="1760441"/>
            <a:ext cx="2740888" cy="574516"/>
          </a:xfrm>
        </p:spPr>
        <p:txBody>
          <a:bodyPr/>
          <a:lstStyle>
            <a:lvl1pPr>
              <a:defRPr b="1"/>
            </a:lvl1pPr>
          </a:lstStyle>
          <a:p>
            <a:pPr lvl="0"/>
            <a:r>
              <a:rPr lang="en-US" dirty="0"/>
              <a:t>Section Title</a:t>
            </a:r>
            <a:br>
              <a:rPr lang="en-US" dirty="0"/>
            </a:br>
            <a:r>
              <a:rPr lang="en-US" dirty="0"/>
              <a:t>Slide #</a:t>
            </a:r>
          </a:p>
        </p:txBody>
      </p:sp>
      <p:sp>
        <p:nvSpPr>
          <p:cNvPr id="14" name="Text Placeholder 9">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4325601" y="2569910"/>
            <a:ext cx="2740888" cy="574516"/>
          </a:xfrm>
        </p:spPr>
        <p:txBody>
          <a:bodyPr/>
          <a:lstStyle>
            <a:lvl1pPr>
              <a:defRPr b="1"/>
            </a:lvl1pPr>
          </a:lstStyle>
          <a:p>
            <a:pPr lvl="0"/>
            <a:r>
              <a:rPr lang="en-US" dirty="0"/>
              <a:t>Section Title</a:t>
            </a:r>
            <a:br>
              <a:rPr lang="en-US" dirty="0"/>
            </a:br>
            <a:r>
              <a:rPr lang="en-US" dirty="0"/>
              <a:t>Slide #</a:t>
            </a:r>
          </a:p>
        </p:txBody>
      </p:sp>
      <p:sp>
        <p:nvSpPr>
          <p:cNvPr id="15" name="Text Placeholder 9">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4325601" y="3379379"/>
            <a:ext cx="2740888" cy="574516"/>
          </a:xfrm>
        </p:spPr>
        <p:txBody>
          <a:bodyPr/>
          <a:lstStyle>
            <a:lvl1pPr>
              <a:defRPr b="1"/>
            </a:lvl1pPr>
          </a:lstStyle>
          <a:p>
            <a:pPr lvl="0"/>
            <a:r>
              <a:rPr lang="en-US" dirty="0"/>
              <a:t>Section Title</a:t>
            </a:r>
            <a:br>
              <a:rPr lang="en-US" dirty="0"/>
            </a:br>
            <a:r>
              <a:rPr lang="en-US" dirty="0"/>
              <a:t>Slide #</a:t>
            </a:r>
          </a:p>
        </p:txBody>
      </p:sp>
      <p:sp>
        <p:nvSpPr>
          <p:cNvPr id="16" name="Text Placeholder 9">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967805" y="1760441"/>
            <a:ext cx="2740888" cy="574516"/>
          </a:xfrm>
        </p:spPr>
        <p:txBody>
          <a:bodyPr/>
          <a:lstStyle>
            <a:lvl1pPr>
              <a:defRPr b="1"/>
            </a:lvl1pPr>
          </a:lstStyle>
          <a:p>
            <a:pPr lvl="0"/>
            <a:r>
              <a:rPr lang="en-US" dirty="0"/>
              <a:t>Section Title</a:t>
            </a:r>
            <a:br>
              <a:rPr lang="en-US" dirty="0"/>
            </a:br>
            <a:r>
              <a:rPr lang="en-US" dirty="0"/>
              <a:t>Slide #</a:t>
            </a:r>
          </a:p>
        </p:txBody>
      </p:sp>
      <p:sp>
        <p:nvSpPr>
          <p:cNvPr id="17" name="Text Placeholder 9">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967805" y="2569910"/>
            <a:ext cx="2740888" cy="574516"/>
          </a:xfrm>
        </p:spPr>
        <p:txBody>
          <a:bodyPr/>
          <a:lstStyle>
            <a:lvl1pPr>
              <a:defRPr b="1"/>
            </a:lvl1pPr>
          </a:lstStyle>
          <a:p>
            <a:pPr lvl="0"/>
            <a:r>
              <a:rPr lang="en-US" dirty="0"/>
              <a:t>Section Title</a:t>
            </a:r>
            <a:br>
              <a:rPr lang="en-US" dirty="0"/>
            </a:br>
            <a:r>
              <a:rPr lang="en-US" dirty="0"/>
              <a:t>Slide #</a:t>
            </a:r>
          </a:p>
        </p:txBody>
      </p:sp>
      <p:sp>
        <p:nvSpPr>
          <p:cNvPr id="18" name="Text Placeholder 9">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967805" y="3379379"/>
            <a:ext cx="2740888" cy="574516"/>
          </a:xfrm>
        </p:spPr>
        <p:txBody>
          <a:bodyPr/>
          <a:lstStyle>
            <a:lvl1pPr>
              <a:defRPr b="1"/>
            </a:lvl1pPr>
          </a:lstStyle>
          <a:p>
            <a:pPr lvl="0"/>
            <a:r>
              <a:rPr lang="en-US" dirty="0"/>
              <a:t>Section Title</a:t>
            </a:r>
            <a:br>
              <a:rPr lang="en-US" dirty="0"/>
            </a:br>
            <a:r>
              <a:rPr lang="en-US" dirty="0"/>
              <a:t>Slide #</a:t>
            </a:r>
          </a:p>
        </p:txBody>
      </p:sp>
      <p:sp>
        <p:nvSpPr>
          <p:cNvPr id="25" name="Text Placeholder 9">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4325601" y="4988299"/>
            <a:ext cx="2740888" cy="574516"/>
          </a:xfrm>
        </p:spPr>
        <p:txBody>
          <a:bodyPr/>
          <a:lstStyle>
            <a:lvl1pPr>
              <a:defRPr b="1"/>
            </a:lvl1pPr>
          </a:lstStyle>
          <a:p>
            <a:pPr lvl="0"/>
            <a:r>
              <a:rPr lang="en-US" dirty="0"/>
              <a:t>Section Title</a:t>
            </a:r>
            <a:br>
              <a:rPr lang="en-US" dirty="0"/>
            </a:br>
            <a:r>
              <a:rPr lang="en-US" dirty="0"/>
              <a:t>Slide #</a:t>
            </a:r>
          </a:p>
        </p:txBody>
      </p:sp>
      <p:grpSp>
        <p:nvGrpSpPr>
          <p:cNvPr id="7" name="Group 6">
            <a:extLst>
              <a:ext uri="{FF2B5EF4-FFF2-40B4-BE49-F238E27FC236}">
                <a16:creationId xmlns:a16="http://schemas.microsoft.com/office/drawing/2014/main" id="{8D6A2641-0823-E046-9584-458E0C8590E1}"/>
              </a:ext>
            </a:extLst>
          </p:cNvPr>
          <p:cNvGrpSpPr/>
          <p:nvPr userDrawn="1"/>
        </p:nvGrpSpPr>
        <p:grpSpPr>
          <a:xfrm>
            <a:off x="-589812" y="7708224"/>
            <a:ext cx="2347597" cy="2301905"/>
            <a:chOff x="6336320" y="-2192957"/>
            <a:chExt cx="5872534" cy="5758234"/>
          </a:xfrm>
        </p:grpSpPr>
        <p:sp>
          <p:nvSpPr>
            <p:cNvPr id="6" name="Oval 5">
              <a:extLst>
                <a:ext uri="{FF2B5EF4-FFF2-40B4-BE49-F238E27FC236}">
                  <a16:creationId xmlns:a16="http://schemas.microsoft.com/office/drawing/2014/main" id="{C3BCCB62-D219-DC47-88CA-C6DE5EEC4765}"/>
                </a:ext>
              </a:extLst>
            </p:cNvPr>
            <p:cNvSpPr/>
            <p:nvPr userDrawn="1"/>
          </p:nvSpPr>
          <p:spPr>
            <a:xfrm>
              <a:off x="6336320" y="-2192957"/>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a:extLst>
                <a:ext uri="{FF2B5EF4-FFF2-40B4-BE49-F238E27FC236}">
                  <a16:creationId xmlns:a16="http://schemas.microsoft.com/office/drawing/2014/main" id="{48F243B9-E0BB-3345-8CDE-63FBDCB7E334}"/>
                </a:ext>
              </a:extLst>
            </p:cNvPr>
            <p:cNvSpPr/>
            <p:nvPr userDrawn="1"/>
          </p:nvSpPr>
          <p:spPr>
            <a:xfrm>
              <a:off x="6593495" y="-2050082"/>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Oval 26">
              <a:extLst>
                <a:ext uri="{FF2B5EF4-FFF2-40B4-BE49-F238E27FC236}">
                  <a16:creationId xmlns:a16="http://schemas.microsoft.com/office/drawing/2014/main" id="{CDEA563E-3450-B84C-A050-07E5944D40DD}"/>
                </a:ext>
              </a:extLst>
            </p:cNvPr>
            <p:cNvSpPr/>
            <p:nvPr userDrawn="1"/>
          </p:nvSpPr>
          <p:spPr>
            <a:xfrm>
              <a:off x="6735945" y="-1923044"/>
              <a:ext cx="5189831" cy="518983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1AD76CC3-14A6-D444-8247-6FD07F5D0974}"/>
              </a:ext>
            </a:extLst>
          </p:cNvPr>
          <p:cNvGrpSpPr/>
          <p:nvPr userDrawn="1"/>
        </p:nvGrpSpPr>
        <p:grpSpPr>
          <a:xfrm rot="1156728">
            <a:off x="8617451" y="-751868"/>
            <a:ext cx="8426507" cy="8262493"/>
            <a:chOff x="6336320" y="-2192957"/>
            <a:chExt cx="5872534" cy="5758234"/>
          </a:xfrm>
        </p:grpSpPr>
        <p:sp>
          <p:nvSpPr>
            <p:cNvPr id="29" name="Oval 28">
              <a:extLst>
                <a:ext uri="{FF2B5EF4-FFF2-40B4-BE49-F238E27FC236}">
                  <a16:creationId xmlns:a16="http://schemas.microsoft.com/office/drawing/2014/main" id="{2B7B1920-6C60-6143-954D-95B59F010D8D}"/>
                </a:ext>
              </a:extLst>
            </p:cNvPr>
            <p:cNvSpPr/>
            <p:nvPr userDrawn="1"/>
          </p:nvSpPr>
          <p:spPr>
            <a:xfrm>
              <a:off x="6336320" y="-2192957"/>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a:extLst>
                <a:ext uri="{FF2B5EF4-FFF2-40B4-BE49-F238E27FC236}">
                  <a16:creationId xmlns:a16="http://schemas.microsoft.com/office/drawing/2014/main" id="{8ADA14BB-D56A-D047-94DA-5F3874AFF4D9}"/>
                </a:ext>
              </a:extLst>
            </p:cNvPr>
            <p:cNvSpPr/>
            <p:nvPr userDrawn="1"/>
          </p:nvSpPr>
          <p:spPr>
            <a:xfrm>
              <a:off x="6593495" y="-2050082"/>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1" name="Picture Placeholder 5">
            <a:extLst>
              <a:ext uri="{FF2B5EF4-FFF2-40B4-BE49-F238E27FC236}">
                <a16:creationId xmlns:a16="http://schemas.microsoft.com/office/drawing/2014/main" id="{B6C0DA71-E7CB-3748-80A6-D202C90C4B76}"/>
              </a:ext>
            </a:extLst>
          </p:cNvPr>
          <p:cNvSpPr>
            <a:spLocks noGrp="1"/>
          </p:cNvSpPr>
          <p:nvPr>
            <p:ph type="pic" sz="quarter" idx="24"/>
          </p:nvPr>
        </p:nvSpPr>
        <p:spPr>
          <a:xfrm>
            <a:off x="9136652" y="-260195"/>
            <a:ext cx="7288083" cy="7288081"/>
          </a:xfrm>
          <a:prstGeom prst="ellipse">
            <a:avLst/>
          </a:prstGeom>
          <a:solidFill>
            <a:schemeClr val="bg1">
              <a:lumMod val="85000"/>
            </a:schemeClr>
          </a:solidFill>
        </p:spPr>
        <p:txBody>
          <a:bodyPr anchor="ctr"/>
          <a:lstStyle>
            <a:lvl1pPr algn="r">
              <a:defRPr/>
            </a:lvl1pPr>
          </a:lstStyle>
          <a:p>
            <a:endParaRPr lang="en-US"/>
          </a:p>
        </p:txBody>
      </p:sp>
      <p:pic>
        <p:nvPicPr>
          <p:cNvPr id="23" name="Picture 22">
            <a:extLst>
              <a:ext uri="{FF2B5EF4-FFF2-40B4-BE49-F238E27FC236}">
                <a16:creationId xmlns:a16="http://schemas.microsoft.com/office/drawing/2014/main" id="{3E762BDA-3552-A446-AFE6-6BD418CD63B4}"/>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44442404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peak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0652" y="1252215"/>
            <a:ext cx="4559195" cy="498659"/>
          </a:xfrm>
        </p:spPr>
        <p:txBody>
          <a:bodyPr anchor="t">
            <a:normAutofit/>
          </a:bodyPr>
          <a:lstStyle>
            <a:lvl1pPr>
              <a:defRPr sz="2667">
                <a:solidFill>
                  <a:schemeClr val="accent1"/>
                </a:solidFill>
              </a:defRPr>
            </a:lvl1pPr>
          </a:lstStyle>
          <a:p>
            <a:r>
              <a:rPr lang="en-US" dirty="0"/>
              <a:t>ONE SPEAKER</a:t>
            </a:r>
          </a:p>
        </p:txBody>
      </p:sp>
      <p:sp>
        <p:nvSpPr>
          <p:cNvPr id="4" name="Content Placeholder 3"/>
          <p:cNvSpPr>
            <a:spLocks noGrp="1"/>
          </p:cNvSpPr>
          <p:nvPr>
            <p:ph sz="half" idx="2" hasCustomPrompt="1"/>
          </p:nvPr>
        </p:nvSpPr>
        <p:spPr>
          <a:xfrm>
            <a:off x="4760651" y="2288239"/>
            <a:ext cx="6867119" cy="3127823"/>
          </a:xfrm>
        </p:spPr>
        <p:txBody>
          <a:bodyPr>
            <a:normAutofit/>
          </a:bodyPr>
          <a:lstStyle>
            <a:lvl1pPr>
              <a:defRPr sz="1333">
                <a:solidFill>
                  <a:schemeClr val="tx1"/>
                </a:solidFill>
              </a:defRPr>
            </a:lvl1p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760652" y="1805150"/>
            <a:ext cx="5366565" cy="428813"/>
          </a:xfrm>
        </p:spPr>
        <p:txBody>
          <a:bodyPr>
            <a:normAutofit/>
          </a:bodyPr>
          <a:lstStyle>
            <a:lvl1pPr>
              <a:defRPr sz="2000" b="1">
                <a:solidFill>
                  <a:schemeClr val="accent4"/>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1543050" y="333189"/>
            <a:ext cx="5546065" cy="5546064"/>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pic>
        <p:nvPicPr>
          <p:cNvPr id="12" name="Picture 11">
            <a:extLst>
              <a:ext uri="{FF2B5EF4-FFF2-40B4-BE49-F238E27FC236}">
                <a16:creationId xmlns:a16="http://schemas.microsoft.com/office/drawing/2014/main" id="{436692AF-EA47-EE4E-BC74-3942A8204E5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84230593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peakers">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799663-1C3A-7140-A8B6-5A942E0AE02F}"/>
              </a:ext>
            </a:extLst>
          </p:cNvPr>
          <p:cNvSpPr/>
          <p:nvPr userDrawn="1"/>
        </p:nvSpPr>
        <p:spPr>
          <a:xfrm>
            <a:off x="1" y="0"/>
            <a:ext cx="6096000" cy="68580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8830857" y="1688983"/>
            <a:ext cx="2968424" cy="428813"/>
          </a:xfrm>
        </p:spPr>
        <p:txBody>
          <a:bodyPr anchor="t">
            <a:noAutofit/>
          </a:bodyPr>
          <a:lstStyle>
            <a:lvl1pPr algn="l">
              <a:lnSpc>
                <a:spcPct val="100000"/>
              </a:lnSpc>
              <a:defRPr sz="2000">
                <a:solidFill>
                  <a:schemeClr val="accent1"/>
                </a:solidFill>
              </a:defRPr>
            </a:lvl1pPr>
          </a:lstStyle>
          <a:p>
            <a:r>
              <a:rPr lang="en-US" dirty="0"/>
              <a:t>SPEAKER NAME</a:t>
            </a:r>
          </a:p>
        </p:txBody>
      </p:sp>
      <p:sp>
        <p:nvSpPr>
          <p:cNvPr id="4" name="Content Placeholder 3"/>
          <p:cNvSpPr>
            <a:spLocks noGrp="1"/>
          </p:cNvSpPr>
          <p:nvPr>
            <p:ph sz="half" idx="2" hasCustomPrompt="1"/>
          </p:nvPr>
        </p:nvSpPr>
        <p:spPr>
          <a:xfrm>
            <a:off x="6609648" y="2822224"/>
            <a:ext cx="5189633" cy="3211771"/>
          </a:xfrm>
        </p:spPr>
        <p:txBody>
          <a:bodyPr>
            <a:normAutofit/>
          </a:bodyPr>
          <a:lstStyle>
            <a:lvl1pPr>
              <a:defRPr sz="1333">
                <a:solidFill>
                  <a:schemeClr val="tx1"/>
                </a:solidFill>
              </a:defRPr>
            </a:lvl1pPr>
          </a:lstStyle>
          <a:p>
            <a:pPr lvl="0"/>
            <a:r>
              <a:rPr lang="en-US" dirty="0"/>
              <a:t>Bio copy is </a:t>
            </a:r>
            <a:r>
              <a:rPr lang="en-US" dirty="0" err="1"/>
              <a:t>Lub</a:t>
            </a:r>
            <a:r>
              <a:rPr lang="en-US" dirty="0"/>
              <a:t> Dub medium at 10pts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8830856" y="2021306"/>
            <a:ext cx="2968424" cy="428813"/>
          </a:xfrm>
        </p:spPr>
        <p:txBody>
          <a:bodyPr>
            <a:normAutofit/>
          </a:bodyPr>
          <a:lstStyle>
            <a:lvl1pPr>
              <a:defRPr sz="1600" b="1">
                <a:solidFill>
                  <a:schemeClr val="accent4"/>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6696126" y="634074"/>
            <a:ext cx="1729567" cy="1729567"/>
          </a:xfrm>
          <a:prstGeom prst="ellipse">
            <a:avLst/>
          </a:prstGeom>
          <a:ln>
            <a:solidFill>
              <a:schemeClr val="accent1"/>
            </a:solidFill>
          </a:ln>
        </p:spPr>
        <p:txBody>
          <a:bodyPr/>
          <a:lstStyle/>
          <a:p>
            <a:endParaRPr lang="en-US"/>
          </a:p>
        </p:txBody>
      </p:sp>
      <p:cxnSp>
        <p:nvCxnSpPr>
          <p:cNvPr id="33" name="Straight Connector 32">
            <a:extLst>
              <a:ext uri="{FF2B5EF4-FFF2-40B4-BE49-F238E27FC236}">
                <a16:creationId xmlns:a16="http://schemas.microsoft.com/office/drawing/2014/main" id="{A089AA8C-30E6-A849-A85E-97304461ADA3}"/>
              </a:ext>
            </a:extLst>
          </p:cNvPr>
          <p:cNvCxnSpPr>
            <a:cxnSpLocks/>
          </p:cNvCxnSpPr>
          <p:nvPr userDrawn="1"/>
        </p:nvCxnSpPr>
        <p:spPr>
          <a:xfrm>
            <a:off x="6609648" y="2624081"/>
            <a:ext cx="5189633"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ontent Placeholder 3">
            <a:extLst>
              <a:ext uri="{FF2B5EF4-FFF2-40B4-BE49-F238E27FC236}">
                <a16:creationId xmlns:a16="http://schemas.microsoft.com/office/drawing/2014/main" id="{DBD1BCA7-3E28-1D49-A098-A4DEF8BCE5EE}"/>
              </a:ext>
            </a:extLst>
          </p:cNvPr>
          <p:cNvSpPr>
            <a:spLocks noGrp="1"/>
          </p:cNvSpPr>
          <p:nvPr>
            <p:ph sz="half" idx="25" hasCustomPrompt="1"/>
          </p:nvPr>
        </p:nvSpPr>
        <p:spPr>
          <a:xfrm>
            <a:off x="439613" y="2822224"/>
            <a:ext cx="5189633" cy="3211771"/>
          </a:xfrm>
        </p:spPr>
        <p:txBody>
          <a:bodyPr>
            <a:normAutofit/>
          </a:bodyPr>
          <a:lstStyle>
            <a:lvl1pPr>
              <a:defRPr sz="1333">
                <a:solidFill>
                  <a:schemeClr val="bg1"/>
                </a:solidFill>
              </a:defRPr>
            </a:lvl1pPr>
          </a:lstStyle>
          <a:p>
            <a:pPr lvl="0"/>
            <a:r>
              <a:rPr lang="en-US" dirty="0"/>
              <a:t>Bio copy is </a:t>
            </a:r>
            <a:r>
              <a:rPr lang="en-US" dirty="0" err="1"/>
              <a:t>Lub</a:t>
            </a:r>
            <a:r>
              <a:rPr lang="en-US" dirty="0"/>
              <a:t> Dub medium at 10pts</a:t>
            </a:r>
          </a:p>
        </p:txBody>
      </p:sp>
      <p:sp>
        <p:nvSpPr>
          <p:cNvPr id="41" name="Text Placeholder 4">
            <a:extLst>
              <a:ext uri="{FF2B5EF4-FFF2-40B4-BE49-F238E27FC236}">
                <a16:creationId xmlns:a16="http://schemas.microsoft.com/office/drawing/2014/main" id="{F0B78207-029E-2C48-B477-D381CB2E9E1F}"/>
              </a:ext>
            </a:extLst>
          </p:cNvPr>
          <p:cNvSpPr>
            <a:spLocks noGrp="1"/>
          </p:cNvSpPr>
          <p:nvPr>
            <p:ph type="body" sz="quarter" idx="26" hasCustomPrompt="1"/>
          </p:nvPr>
        </p:nvSpPr>
        <p:spPr>
          <a:xfrm>
            <a:off x="2660821" y="2021306"/>
            <a:ext cx="2968424" cy="428813"/>
          </a:xfrm>
        </p:spPr>
        <p:txBody>
          <a:bodyPr>
            <a:normAutofit/>
          </a:bodyPr>
          <a:lstStyle>
            <a:lvl1pPr>
              <a:defRPr sz="1600" b="1">
                <a:solidFill>
                  <a:schemeClr val="bg1"/>
                </a:solidFill>
              </a:defRPr>
            </a:lvl1pPr>
          </a:lstStyle>
          <a:p>
            <a:pPr lvl="0"/>
            <a:r>
              <a:rPr lang="en-US" dirty="0"/>
              <a:t>Speaker title</a:t>
            </a:r>
          </a:p>
        </p:txBody>
      </p:sp>
      <p:sp>
        <p:nvSpPr>
          <p:cNvPr id="42" name="Picture Placeholder 5">
            <a:extLst>
              <a:ext uri="{FF2B5EF4-FFF2-40B4-BE49-F238E27FC236}">
                <a16:creationId xmlns:a16="http://schemas.microsoft.com/office/drawing/2014/main" id="{843C01F0-AD5E-D748-8DCB-897FBD5CB71D}"/>
              </a:ext>
            </a:extLst>
          </p:cNvPr>
          <p:cNvSpPr>
            <a:spLocks noGrp="1"/>
          </p:cNvSpPr>
          <p:nvPr>
            <p:ph type="pic" sz="quarter" idx="27"/>
          </p:nvPr>
        </p:nvSpPr>
        <p:spPr>
          <a:xfrm>
            <a:off x="526091" y="634074"/>
            <a:ext cx="1729567" cy="1729567"/>
          </a:xfrm>
          <a:prstGeom prst="ellipse">
            <a:avLst/>
          </a:prstGeom>
          <a:ln>
            <a:solidFill>
              <a:schemeClr val="bg1"/>
            </a:solidFill>
          </a:ln>
        </p:spPr>
        <p:txBody>
          <a:bodyPr/>
          <a:lstStyle>
            <a:lvl1pPr>
              <a:defRPr>
                <a:solidFill>
                  <a:schemeClr val="bg1"/>
                </a:solidFill>
              </a:defRPr>
            </a:lvl1pPr>
          </a:lstStyle>
          <a:p>
            <a:endParaRPr lang="en-US"/>
          </a:p>
        </p:txBody>
      </p:sp>
      <p:cxnSp>
        <p:nvCxnSpPr>
          <p:cNvPr id="43" name="Straight Connector 42">
            <a:extLst>
              <a:ext uri="{FF2B5EF4-FFF2-40B4-BE49-F238E27FC236}">
                <a16:creationId xmlns:a16="http://schemas.microsoft.com/office/drawing/2014/main" id="{89490970-2C55-724B-BA36-CAF55FEFDBB2}"/>
              </a:ext>
            </a:extLst>
          </p:cNvPr>
          <p:cNvCxnSpPr>
            <a:cxnSpLocks/>
          </p:cNvCxnSpPr>
          <p:nvPr userDrawn="1"/>
        </p:nvCxnSpPr>
        <p:spPr>
          <a:xfrm>
            <a:off x="439613" y="2624081"/>
            <a:ext cx="5189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C169AD3-D69D-DD43-9F89-A0411109CADB}"/>
              </a:ext>
            </a:extLst>
          </p:cNvPr>
          <p:cNvSpPr>
            <a:spLocks noGrp="1"/>
          </p:cNvSpPr>
          <p:nvPr>
            <p:ph type="body" sz="quarter" idx="28" hasCustomPrompt="1"/>
          </p:nvPr>
        </p:nvSpPr>
        <p:spPr>
          <a:xfrm>
            <a:off x="2660821" y="1688982"/>
            <a:ext cx="2968424" cy="449543"/>
          </a:xfrm>
        </p:spPr>
        <p:txBody>
          <a:bodyPr>
            <a:normAutofit/>
          </a:bodyPr>
          <a:lstStyle>
            <a:lvl1pPr>
              <a:defRPr sz="2000" b="1" i="0">
                <a:solidFill>
                  <a:schemeClr val="bg1"/>
                </a:solidFill>
                <a:latin typeface="Lub Dub Bold" panose="020B0603030403020204" pitchFamily="34" charset="77"/>
              </a:defRPr>
            </a:lvl1pPr>
          </a:lstStyle>
          <a:p>
            <a:r>
              <a:rPr lang="en-US" dirty="0">
                <a:solidFill>
                  <a:schemeClr val="bg1"/>
                </a:solidFill>
              </a:rPr>
              <a:t>SPEAKER NAME</a:t>
            </a:r>
          </a:p>
        </p:txBody>
      </p:sp>
      <p:sp>
        <p:nvSpPr>
          <p:cNvPr id="5" name="Arc 4">
            <a:extLst>
              <a:ext uri="{FF2B5EF4-FFF2-40B4-BE49-F238E27FC236}">
                <a16:creationId xmlns:a16="http://schemas.microsoft.com/office/drawing/2014/main" id="{C4D5D646-615D-0541-AD5A-4E46C8AFAA21}"/>
              </a:ext>
            </a:extLst>
          </p:cNvPr>
          <p:cNvSpPr/>
          <p:nvPr userDrawn="1"/>
        </p:nvSpPr>
        <p:spPr>
          <a:xfrm>
            <a:off x="18599131" y="-1336903"/>
            <a:ext cx="1405291" cy="8944787"/>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6" name="Arc 25">
            <a:extLst>
              <a:ext uri="{FF2B5EF4-FFF2-40B4-BE49-F238E27FC236}">
                <a16:creationId xmlns:a16="http://schemas.microsoft.com/office/drawing/2014/main" id="{EC85CD65-D3BF-CA4A-B2BD-C3C1987852B4}"/>
              </a:ext>
            </a:extLst>
          </p:cNvPr>
          <p:cNvSpPr/>
          <p:nvPr userDrawn="1"/>
        </p:nvSpPr>
        <p:spPr>
          <a:xfrm rot="21325004">
            <a:off x="18646229" y="-1043394"/>
            <a:ext cx="1405291" cy="8944787"/>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0" name="Picture 19">
            <a:extLst>
              <a:ext uri="{FF2B5EF4-FFF2-40B4-BE49-F238E27FC236}">
                <a16:creationId xmlns:a16="http://schemas.microsoft.com/office/drawing/2014/main" id="{A015E968-BE93-9248-9232-9ECEC096E14B}"/>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92934961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Multiple Speakers">
    <p:bg>
      <p:bgRef idx="1001">
        <a:schemeClr val="bg2"/>
      </p:bgRef>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4194691" y="3598044"/>
            <a:ext cx="1537892" cy="153788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10072723" y="3598045"/>
            <a:ext cx="1537892" cy="1537884"/>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6456474" y="736112"/>
            <a:ext cx="1537892" cy="153484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578445" y="736112"/>
            <a:ext cx="1537892" cy="153484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583985" y="3454955"/>
            <a:ext cx="1104378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2247134" y="1431398"/>
            <a:ext cx="3485451" cy="1781599"/>
          </a:xfrm>
        </p:spPr>
        <p:txBody>
          <a:bodyPr>
            <a:normAutofit/>
          </a:bodyPr>
          <a:lstStyle>
            <a:lvl1pPr>
              <a:defRPr sz="1067">
                <a:solidFill>
                  <a:schemeClr val="tx1"/>
                </a:solidFill>
              </a:defRPr>
            </a:lvl1pPr>
          </a:lstStyle>
          <a:p>
            <a:pPr lvl="0"/>
            <a:r>
              <a:rPr lang="en-US" dirty="0"/>
              <a:t>Bio copy is </a:t>
            </a:r>
            <a:r>
              <a:rPr lang="en-US" dirty="0" err="1"/>
              <a:t>Lub</a:t>
            </a:r>
            <a:r>
              <a:rPr lang="en-US" dirty="0"/>
              <a:t> Dub medium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2247135" y="1047018"/>
            <a:ext cx="3485448" cy="257653"/>
          </a:xfrm>
        </p:spPr>
        <p:txBody>
          <a:bodyPr>
            <a:normAutofit/>
          </a:bodyPr>
          <a:lstStyle>
            <a:lvl1pPr>
              <a:defRPr sz="1333" b="1">
                <a:solidFill>
                  <a:schemeClr val="accent4"/>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2247136" y="736113"/>
            <a:ext cx="3485448" cy="303028"/>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586249" y="4293330"/>
            <a:ext cx="3485451" cy="1781599"/>
          </a:xfrm>
        </p:spPr>
        <p:txBody>
          <a:bodyPr>
            <a:normAutofit/>
          </a:bodyPr>
          <a:lstStyle>
            <a:lvl1pPr>
              <a:defRPr sz="1067">
                <a:solidFill>
                  <a:schemeClr val="tx1"/>
                </a:solidFill>
              </a:defRPr>
            </a:lvl1pPr>
          </a:lstStyle>
          <a:p>
            <a:pPr lvl="0"/>
            <a:r>
              <a:rPr lang="en-US" dirty="0"/>
              <a:t>Bio copy is </a:t>
            </a:r>
            <a:r>
              <a:rPr lang="en-US" dirty="0" err="1"/>
              <a:t>Lub</a:t>
            </a:r>
            <a:r>
              <a:rPr lang="en-US" dirty="0"/>
              <a:t> Dub medium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586249" y="3908950"/>
            <a:ext cx="3485448" cy="257653"/>
          </a:xfrm>
        </p:spPr>
        <p:txBody>
          <a:bodyPr>
            <a:normAutofit/>
          </a:bodyPr>
          <a:lstStyle>
            <a:lvl1pPr>
              <a:defRPr sz="1333" b="1">
                <a:solidFill>
                  <a:schemeClr val="accent4"/>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586251" y="3598045"/>
            <a:ext cx="3485448" cy="303028"/>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8125164" y="1431398"/>
            <a:ext cx="3485451" cy="1781599"/>
          </a:xfrm>
        </p:spPr>
        <p:txBody>
          <a:bodyPr>
            <a:normAutofit/>
          </a:bodyPr>
          <a:lstStyle>
            <a:lvl1pPr>
              <a:defRPr sz="1067">
                <a:solidFill>
                  <a:schemeClr val="tx1"/>
                </a:solidFill>
              </a:defRPr>
            </a:lvl1pPr>
          </a:lstStyle>
          <a:p>
            <a:pPr lvl="0"/>
            <a:r>
              <a:rPr lang="en-US" dirty="0"/>
              <a:t>Bio copy is </a:t>
            </a:r>
            <a:r>
              <a:rPr lang="en-US" dirty="0" err="1"/>
              <a:t>Lub</a:t>
            </a:r>
            <a:r>
              <a:rPr lang="en-US" dirty="0"/>
              <a:t> Dub medium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8125164" y="1047018"/>
            <a:ext cx="3485448" cy="257653"/>
          </a:xfrm>
        </p:spPr>
        <p:txBody>
          <a:bodyPr>
            <a:normAutofit/>
          </a:bodyPr>
          <a:lstStyle>
            <a:lvl1pPr>
              <a:defRPr sz="1333" b="1">
                <a:solidFill>
                  <a:schemeClr val="accent4"/>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8125165" y="736113"/>
            <a:ext cx="3485448" cy="303028"/>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6452340" y="4293330"/>
            <a:ext cx="3485451" cy="1781599"/>
          </a:xfrm>
        </p:spPr>
        <p:txBody>
          <a:bodyPr>
            <a:normAutofit/>
          </a:bodyPr>
          <a:lstStyle>
            <a:lvl1pPr>
              <a:defRPr sz="1067">
                <a:solidFill>
                  <a:schemeClr val="tx1"/>
                </a:solidFill>
              </a:defRPr>
            </a:lvl1pPr>
          </a:lstStyle>
          <a:p>
            <a:pPr lvl="0"/>
            <a:r>
              <a:rPr lang="en-US" dirty="0"/>
              <a:t>Bio copy is </a:t>
            </a:r>
            <a:r>
              <a:rPr lang="en-US" dirty="0" err="1"/>
              <a:t>Lub</a:t>
            </a:r>
            <a:r>
              <a:rPr lang="en-US" dirty="0"/>
              <a:t> Dub medium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6452340" y="3908950"/>
            <a:ext cx="3485448" cy="257653"/>
          </a:xfrm>
        </p:spPr>
        <p:txBody>
          <a:bodyPr>
            <a:normAutofit/>
          </a:bodyPr>
          <a:lstStyle>
            <a:lvl1pPr>
              <a:defRPr sz="1333" b="1">
                <a:solidFill>
                  <a:schemeClr val="accent4"/>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6452341" y="3598045"/>
            <a:ext cx="3485448" cy="303028"/>
          </a:xfrm>
        </p:spPr>
        <p:txBody>
          <a:bodyPr/>
          <a:lstStyle>
            <a:lvl1pPr>
              <a:defRPr b="1" i="0">
                <a:solidFill>
                  <a:schemeClr val="accent1"/>
                </a:solidFill>
                <a:latin typeface="Lub Dub Bold" panose="020B0603030403020204" pitchFamily="34" charset="77"/>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6027063" y="593023"/>
            <a:ext cx="0" cy="54897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26" name="Picture 25">
            <a:extLst>
              <a:ext uri="{FF2B5EF4-FFF2-40B4-BE49-F238E27FC236}">
                <a16:creationId xmlns:a16="http://schemas.microsoft.com/office/drawing/2014/main" id="{23C44018-5A6A-5A40-9C33-3213EA99DA6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5555784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03E46E30-BD7A-4F86-9BB2-4566556D37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831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5" y="819631"/>
            <a:ext cx="9104960" cy="1229445"/>
          </a:xfrm>
        </p:spPr>
        <p:txBody>
          <a:bodyPr/>
          <a:lstStyle>
            <a:lvl1pPr>
              <a:defRPr>
                <a:solidFill>
                  <a:schemeClr val="accent4"/>
                </a:solidFill>
              </a:defRPr>
            </a:lvl1pPr>
          </a:lstStyle>
          <a:p>
            <a:r>
              <a:rPr lang="en-US" dirty="0"/>
              <a:t>TITLE IS ALL CAPS AT 25 – 30PTS</a:t>
            </a:r>
          </a:p>
        </p:txBody>
      </p:sp>
      <p:sp>
        <p:nvSpPr>
          <p:cNvPr id="3" name="Content Placeholder 2"/>
          <p:cNvSpPr>
            <a:spLocks noGrp="1"/>
          </p:cNvSpPr>
          <p:nvPr>
            <p:ph idx="1" hasCustomPrompt="1"/>
          </p:nvPr>
        </p:nvSpPr>
        <p:spPr>
          <a:xfrm>
            <a:off x="583987" y="2049077"/>
            <a:ext cx="7950413" cy="3824185"/>
          </a:xfrm>
        </p:spPr>
        <p:txBody>
          <a:bodyPr/>
          <a:lstStyle/>
          <a:p>
            <a:pPr lvl="0"/>
            <a:r>
              <a:rPr lang="en-US" dirty="0"/>
              <a:t>Body copy is </a:t>
            </a:r>
            <a:r>
              <a:rPr lang="en-US" dirty="0" err="1"/>
              <a:t>Lub</a:t>
            </a:r>
            <a:r>
              <a:rPr lang="en-US" dirty="0"/>
              <a:t> Dub medium at 12pts</a:t>
            </a:r>
          </a:p>
        </p:txBody>
      </p:sp>
      <p:sp>
        <p:nvSpPr>
          <p:cNvPr id="12" name="Text Placeholder 4">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592836" y="1440874"/>
            <a:ext cx="9096109" cy="428813"/>
          </a:xfrm>
        </p:spPr>
        <p:txBody>
          <a:bodyPr>
            <a:normAutofit/>
          </a:bodyPr>
          <a:lstStyle>
            <a:lvl1pPr>
              <a:defRPr sz="2133" b="1">
                <a:solidFill>
                  <a:schemeClr val="tx1"/>
                </a:solidFill>
              </a:defRPr>
            </a:lvl1pPr>
          </a:lstStyle>
          <a:p>
            <a:pPr lvl="0"/>
            <a:r>
              <a:rPr lang="en-US" dirty="0"/>
              <a:t>Subtitle is </a:t>
            </a:r>
            <a:r>
              <a:rPr lang="en-US" dirty="0" err="1"/>
              <a:t>Lub</a:t>
            </a:r>
            <a:r>
              <a:rPr lang="en-US" dirty="0"/>
              <a:t> Dub Bold at 16pt</a:t>
            </a:r>
          </a:p>
        </p:txBody>
      </p:sp>
      <p:sp>
        <p:nvSpPr>
          <p:cNvPr id="13" name="Rectangle 12">
            <a:extLst>
              <a:ext uri="{FF2B5EF4-FFF2-40B4-BE49-F238E27FC236}">
                <a16:creationId xmlns:a16="http://schemas.microsoft.com/office/drawing/2014/main" id="{4EA4FD0A-CC71-0E48-8282-25BE57F29E74}"/>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Footer Placeholder 4">
            <a:extLst>
              <a:ext uri="{FF2B5EF4-FFF2-40B4-BE49-F238E27FC236}">
                <a16:creationId xmlns:a16="http://schemas.microsoft.com/office/drawing/2014/main" id="{B193F017-EA19-7442-9BB0-474F22193C0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endParaRPr lang="en-US" dirty="0"/>
          </a:p>
        </p:txBody>
      </p:sp>
      <p:sp>
        <p:nvSpPr>
          <p:cNvPr id="23" name="Slide Number Placeholder 5">
            <a:extLst>
              <a:ext uri="{FF2B5EF4-FFF2-40B4-BE49-F238E27FC236}">
                <a16:creationId xmlns:a16="http://schemas.microsoft.com/office/drawing/2014/main" id="{273F7D3E-5CDA-4840-AA44-2AB4E261E041}"/>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A975C766-C30F-5445-9526-2CE36881A024}"/>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9351656-244C-E044-8660-FCA2FCD0B88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67498963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idebar">
    <p:bg>
      <p:bgRef idx="1001">
        <a:schemeClr val="bg2"/>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6B231A0-06A5-4D47-A6E6-CB45BAC12AE3}"/>
              </a:ext>
            </a:extLst>
          </p:cNvPr>
          <p:cNvGrpSpPr/>
          <p:nvPr userDrawn="1"/>
        </p:nvGrpSpPr>
        <p:grpSpPr>
          <a:xfrm>
            <a:off x="7301146" y="-1717092"/>
            <a:ext cx="8295737" cy="8256005"/>
            <a:chOff x="5586413" y="-905629"/>
            <a:chExt cx="5858111" cy="5830054"/>
          </a:xfrm>
        </p:grpSpPr>
        <p:sp>
          <p:nvSpPr>
            <p:cNvPr id="5" name="Chord 4">
              <a:extLst>
                <a:ext uri="{FF2B5EF4-FFF2-40B4-BE49-F238E27FC236}">
                  <a16:creationId xmlns:a16="http://schemas.microsoft.com/office/drawing/2014/main" id="{2CD7D9F7-E6C8-ED42-8C36-A00DC97A4499}"/>
                </a:ext>
              </a:extLst>
            </p:cNvPr>
            <p:cNvSpPr/>
            <p:nvPr userDrawn="1"/>
          </p:nvSpPr>
          <p:spPr>
            <a:xfrm>
              <a:off x="5777071" y="-804862"/>
              <a:ext cx="5572125" cy="5572125"/>
            </a:xfrm>
            <a:prstGeom prst="chord">
              <a:avLst>
                <a:gd name="adj1" fmla="val 4286170"/>
                <a:gd name="adj2" fmla="val 17273589"/>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Chord 9">
              <a:extLst>
                <a:ext uri="{FF2B5EF4-FFF2-40B4-BE49-F238E27FC236}">
                  <a16:creationId xmlns:a16="http://schemas.microsoft.com/office/drawing/2014/main" id="{204E6B56-60D4-014E-B3AA-FC5211D6F3B1}"/>
                </a:ext>
              </a:extLst>
            </p:cNvPr>
            <p:cNvSpPr/>
            <p:nvPr userDrawn="1"/>
          </p:nvSpPr>
          <p:spPr>
            <a:xfrm>
              <a:off x="5586413" y="-905629"/>
              <a:ext cx="5762783" cy="5762783"/>
            </a:xfrm>
            <a:prstGeom prst="chord">
              <a:avLst>
                <a:gd name="adj1" fmla="val 4107390"/>
                <a:gd name="adj2" fmla="val 174093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Chord 10">
              <a:extLst>
                <a:ext uri="{FF2B5EF4-FFF2-40B4-BE49-F238E27FC236}">
                  <a16:creationId xmlns:a16="http://schemas.microsoft.com/office/drawing/2014/main" id="{5F8F5873-0277-9A47-8D48-AA293D724088}"/>
                </a:ext>
              </a:extLst>
            </p:cNvPr>
            <p:cNvSpPr/>
            <p:nvPr userDrawn="1"/>
          </p:nvSpPr>
          <p:spPr>
            <a:xfrm>
              <a:off x="5681741" y="-838358"/>
              <a:ext cx="5762783" cy="5762783"/>
            </a:xfrm>
            <a:prstGeom prst="chord">
              <a:avLst>
                <a:gd name="adj1" fmla="val 4115296"/>
                <a:gd name="adj2" fmla="val 1748650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Title 1"/>
          <p:cNvSpPr>
            <a:spLocks noGrp="1"/>
          </p:cNvSpPr>
          <p:nvPr>
            <p:ph type="title" hasCustomPrompt="1"/>
          </p:nvPr>
        </p:nvSpPr>
        <p:spPr>
          <a:xfrm>
            <a:off x="583987" y="819631"/>
            <a:ext cx="6431409" cy="1229445"/>
          </a:xfrm>
        </p:spPr>
        <p:txBody>
          <a:bodyPr/>
          <a:lstStyle>
            <a:lvl1pPr>
              <a:defRPr>
                <a:solidFill>
                  <a:schemeClr val="accent4"/>
                </a:solidFill>
              </a:defRPr>
            </a:lvl1pPr>
          </a:lstStyle>
          <a:p>
            <a:r>
              <a:rPr lang="en-US" dirty="0"/>
              <a:t>TITLE IS ALL CAPS AT </a:t>
            </a:r>
            <a:br>
              <a:rPr lang="en-US" dirty="0"/>
            </a:br>
            <a:r>
              <a:rPr lang="en-US" dirty="0"/>
              <a:t>25-30PTS</a:t>
            </a:r>
          </a:p>
        </p:txBody>
      </p:sp>
      <p:sp>
        <p:nvSpPr>
          <p:cNvPr id="3" name="Content Placeholder 2"/>
          <p:cNvSpPr>
            <a:spLocks noGrp="1"/>
          </p:cNvSpPr>
          <p:nvPr>
            <p:ph idx="1" hasCustomPrompt="1"/>
          </p:nvPr>
        </p:nvSpPr>
        <p:spPr>
          <a:xfrm>
            <a:off x="583989" y="2049077"/>
            <a:ext cx="6431409" cy="4127887"/>
          </a:xfrm>
        </p:spPr>
        <p:txBody>
          <a:bodyPr/>
          <a:lstStyle/>
          <a:p>
            <a:pPr lvl="0"/>
            <a:r>
              <a:rPr lang="en-US" dirty="0"/>
              <a:t>Body copy is </a:t>
            </a:r>
            <a:r>
              <a:rPr lang="en-US" dirty="0" err="1"/>
              <a:t>Lub</a:t>
            </a:r>
            <a:r>
              <a:rPr lang="en-US" dirty="0"/>
              <a:t> Dub medium at 12pts</a:t>
            </a:r>
          </a:p>
        </p:txBody>
      </p:sp>
      <p:sp>
        <p:nvSpPr>
          <p:cNvPr id="8" name="Content Placeholder 7">
            <a:extLst>
              <a:ext uri="{FF2B5EF4-FFF2-40B4-BE49-F238E27FC236}">
                <a16:creationId xmlns:a16="http://schemas.microsoft.com/office/drawing/2014/main" id="{33BCCF38-2231-F649-A3B9-F89E71CCE29E}"/>
              </a:ext>
            </a:extLst>
          </p:cNvPr>
          <p:cNvSpPr>
            <a:spLocks noGrp="1"/>
          </p:cNvSpPr>
          <p:nvPr>
            <p:ph sz="quarter" idx="13"/>
          </p:nvPr>
        </p:nvSpPr>
        <p:spPr>
          <a:xfrm>
            <a:off x="8420101" y="819630"/>
            <a:ext cx="3187912" cy="5085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B03E27E2-3451-C846-B98C-5A73FA597564}"/>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F247F3C8-B7B8-C547-9E76-01BF767FF777}"/>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408764163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234944"/>
          </a:xfrm>
        </p:spPr>
        <p:txBody>
          <a:bodyPr/>
          <a:lstStyle/>
          <a:p>
            <a:r>
              <a:rPr lang="en-US" dirty="0"/>
              <a:t>TITLE IS ALL CAPS AT 25-30PTS</a:t>
            </a:r>
          </a:p>
        </p:txBody>
      </p:sp>
      <p:sp>
        <p:nvSpPr>
          <p:cNvPr id="3" name="Content Placeholder 2"/>
          <p:cNvSpPr>
            <a:spLocks noGrp="1"/>
          </p:cNvSpPr>
          <p:nvPr>
            <p:ph sz="half" idx="1" hasCustomPrompt="1"/>
          </p:nvPr>
        </p:nvSpPr>
        <p:spPr>
          <a:xfrm>
            <a:off x="583987" y="2054577"/>
            <a:ext cx="5346807" cy="4122387"/>
          </a:xfrm>
        </p:spPr>
        <p:txBody>
          <a:bodyPr/>
          <a:lstStyle/>
          <a:p>
            <a:pPr lvl="0"/>
            <a:r>
              <a:rPr lang="en-US" dirty="0"/>
              <a:t>Body copy is </a:t>
            </a:r>
            <a:r>
              <a:rPr lang="en-US" dirty="0" err="1"/>
              <a:t>Lub</a:t>
            </a:r>
            <a:r>
              <a:rPr lang="en-US" dirty="0"/>
              <a:t> Dub medium at 12pts</a:t>
            </a:r>
          </a:p>
        </p:txBody>
      </p:sp>
      <p:sp>
        <p:nvSpPr>
          <p:cNvPr id="4" name="Content Placeholder 3"/>
          <p:cNvSpPr>
            <a:spLocks noGrp="1"/>
          </p:cNvSpPr>
          <p:nvPr>
            <p:ph sz="half" idx="2" hasCustomPrompt="1"/>
          </p:nvPr>
        </p:nvSpPr>
        <p:spPr>
          <a:xfrm>
            <a:off x="6280963" y="2054575"/>
            <a:ext cx="5346807" cy="4122388"/>
          </a:xfrm>
        </p:spPr>
        <p:txBody>
          <a:body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592836" y="1440874"/>
            <a:ext cx="9096109" cy="428813"/>
          </a:xfrm>
        </p:spPr>
        <p:txBody>
          <a:bodyPr>
            <a:normAutofit/>
          </a:bodyPr>
          <a:lstStyle>
            <a:lvl1pPr>
              <a:defRPr sz="2133" b="1">
                <a:solidFill>
                  <a:schemeClr val="tx1"/>
                </a:solidFill>
              </a:defRPr>
            </a:lvl1pPr>
          </a:lstStyle>
          <a:p>
            <a:pPr lvl="0"/>
            <a:r>
              <a:rPr lang="en-US" dirty="0"/>
              <a:t>Subtitle is </a:t>
            </a:r>
            <a:r>
              <a:rPr lang="en-US" dirty="0" err="1"/>
              <a:t>Lub</a:t>
            </a:r>
            <a:r>
              <a:rPr lang="en-US" dirty="0"/>
              <a:t> Dub Bold at 16pt</a:t>
            </a:r>
          </a:p>
        </p:txBody>
      </p:sp>
      <p:pic>
        <p:nvPicPr>
          <p:cNvPr id="12" name="Picture 11">
            <a:extLst>
              <a:ext uri="{FF2B5EF4-FFF2-40B4-BE49-F238E27FC236}">
                <a16:creationId xmlns:a16="http://schemas.microsoft.com/office/drawing/2014/main" id="{D6DADFA7-6C6F-C64F-9925-C27F58B83D54}"/>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59945879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7" y="2866146"/>
            <a:ext cx="5346807" cy="3310817"/>
          </a:xfrm>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4" name="Content Placeholder 3"/>
          <p:cNvSpPr>
            <a:spLocks noGrp="1"/>
          </p:cNvSpPr>
          <p:nvPr>
            <p:ph sz="half" idx="2" hasCustomPrompt="1"/>
          </p:nvPr>
        </p:nvSpPr>
        <p:spPr>
          <a:xfrm>
            <a:off x="6280963" y="2866144"/>
            <a:ext cx="5346807" cy="3310819"/>
          </a:xfrm>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8" name="Text Placeholder 2">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583987" y="2254168"/>
            <a:ext cx="5346807" cy="611976"/>
          </a:xfrm>
        </p:spPr>
        <p:txBody>
          <a:bodyPr anchor="b">
            <a:normAutofit/>
          </a:bodyPr>
          <a:lstStyle>
            <a:lvl1pPr marL="0" indent="0">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title is </a:t>
            </a:r>
            <a:r>
              <a:rPr lang="en-US" dirty="0" err="1"/>
              <a:t>Lub</a:t>
            </a:r>
            <a:r>
              <a:rPr lang="en-US" dirty="0"/>
              <a:t> Dub bold at 14pts</a:t>
            </a:r>
          </a:p>
        </p:txBody>
      </p:sp>
      <p:sp>
        <p:nvSpPr>
          <p:cNvPr id="9" name="Text Placeholder 4">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6280963" y="2254168"/>
            <a:ext cx="5346807" cy="611976"/>
          </a:xfrm>
        </p:spPr>
        <p:txBody>
          <a:bodyPr anchor="b">
            <a:normAutofit/>
          </a:bodyPr>
          <a:lstStyle>
            <a:lvl1pPr marL="0" indent="0">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title is </a:t>
            </a:r>
            <a:r>
              <a:rPr lang="en-US" dirty="0" err="1"/>
              <a:t>Lub</a:t>
            </a:r>
            <a:r>
              <a:rPr lang="en-US" dirty="0"/>
              <a:t> Dub bold at 14pts</a:t>
            </a:r>
          </a:p>
        </p:txBody>
      </p:sp>
      <p:sp>
        <p:nvSpPr>
          <p:cNvPr id="14" name="Footer Placeholder 4">
            <a:extLst>
              <a:ext uri="{FF2B5EF4-FFF2-40B4-BE49-F238E27FC236}">
                <a16:creationId xmlns:a16="http://schemas.microsoft.com/office/drawing/2014/main" id="{9CC32C2C-31DF-2F46-9F16-B24E13AB2D1E}"/>
              </a:ext>
            </a:extLst>
          </p:cNvPr>
          <p:cNvSpPr>
            <a:spLocks noGrp="1"/>
          </p:cNvSpPr>
          <p:nvPr>
            <p:ph type="ftr" sz="quarter" idx="14"/>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15" name="Slide Number Placeholder 5">
            <a:extLst>
              <a:ext uri="{FF2B5EF4-FFF2-40B4-BE49-F238E27FC236}">
                <a16:creationId xmlns:a16="http://schemas.microsoft.com/office/drawing/2014/main" id="{51E718DA-AD40-AD44-96F9-28BF816909F0}"/>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7" name="Picture Placeholder 10">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18" name="Text Placeholder 5">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3" name="Text Placeholder 4">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t>
            </a:r>
            <a:r>
              <a:rPr lang="en-US" dirty="0" err="1"/>
              <a:t>Lub</a:t>
            </a:r>
            <a:r>
              <a:rPr lang="en-US" dirty="0"/>
              <a:t> Dub Bold at 16pt</a:t>
            </a:r>
          </a:p>
        </p:txBody>
      </p:sp>
      <p:pic>
        <p:nvPicPr>
          <p:cNvPr id="19" name="Picture 18">
            <a:extLst>
              <a:ext uri="{FF2B5EF4-FFF2-40B4-BE49-F238E27FC236}">
                <a16:creationId xmlns:a16="http://schemas.microsoft.com/office/drawing/2014/main" id="{393C5DFF-9354-2B41-B376-2B09186B1E41}"/>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49171280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t>
            </a:r>
            <a:r>
              <a:rPr lang="en-US" dirty="0" err="1"/>
              <a:t>Lub</a:t>
            </a:r>
            <a:r>
              <a:rPr lang="en-US" dirty="0"/>
              <a:t> Dub Bold at 16pt</a:t>
            </a:r>
          </a:p>
        </p:txBody>
      </p:sp>
      <p:sp>
        <p:nvSpPr>
          <p:cNvPr id="17" name="Footer Placeholder 4">
            <a:extLst>
              <a:ext uri="{FF2B5EF4-FFF2-40B4-BE49-F238E27FC236}">
                <a16:creationId xmlns:a16="http://schemas.microsoft.com/office/drawing/2014/main" id="{E8E69C78-53AB-1A4F-95D4-5A724053EE7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18" name="Slide Number Placeholder 5">
            <a:extLst>
              <a:ext uri="{FF2B5EF4-FFF2-40B4-BE49-F238E27FC236}">
                <a16:creationId xmlns:a16="http://schemas.microsoft.com/office/drawing/2014/main" id="{24FB4381-77B7-2D49-B182-BDBED84A951F}"/>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978E947B-51A0-2B4C-8987-3D7864C88FA4}"/>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1" name="Text Placeholder 5">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5" name="Picture 14">
            <a:extLst>
              <a:ext uri="{FF2B5EF4-FFF2-40B4-BE49-F238E27FC236}">
                <a16:creationId xmlns:a16="http://schemas.microsoft.com/office/drawing/2014/main" id="{CE4A5A23-D35F-264E-8AC6-6C4E1ED1E0E8}"/>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53721629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t>
            </a:r>
            <a:r>
              <a:rPr lang="en-US" dirty="0" err="1"/>
              <a:t>Lub</a:t>
            </a:r>
            <a:r>
              <a:rPr lang="en-US" dirty="0"/>
              <a:t> Dub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58E1EDB-ECBE-C64B-84E7-2AC011ADDFB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39972179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hree Conten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lvl1pPr>
              <a:defRPr>
                <a:solidFill>
                  <a:schemeClr val="tx1"/>
                </a:solidFill>
              </a:defRPr>
            </a:lvl1pPr>
          </a:lstStyle>
          <a:p>
            <a:r>
              <a:rPr lang="en-US" dirty="0"/>
              <a:t>TITLE IS ALL CAPS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5" name="Text Placeholder 4">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t>
            </a:r>
            <a:r>
              <a:rPr lang="en-US" dirty="0" err="1"/>
              <a:t>Lub</a:t>
            </a:r>
            <a:r>
              <a:rPr lang="en-US" dirty="0"/>
              <a:t> Dub Bold at 16pt</a:t>
            </a:r>
          </a:p>
        </p:txBody>
      </p:sp>
      <p:sp>
        <p:nvSpPr>
          <p:cNvPr id="16" name="Rectangle 15">
            <a:extLst>
              <a:ext uri="{FF2B5EF4-FFF2-40B4-BE49-F238E27FC236}">
                <a16:creationId xmlns:a16="http://schemas.microsoft.com/office/drawing/2014/main" id="{8224EDA4-ABD4-944B-9B5C-33D57C20FFF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ooter Placeholder 4">
            <a:extLst>
              <a:ext uri="{FF2B5EF4-FFF2-40B4-BE49-F238E27FC236}">
                <a16:creationId xmlns:a16="http://schemas.microsoft.com/office/drawing/2014/main" id="{291A53FE-1EDA-434C-AD2D-43D7C1349E47}"/>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solidFill>
                <a:latin typeface="Lub Dub Medium" panose="020B0603030403020204" pitchFamily="34" charset="77"/>
              </a:defRPr>
            </a:lvl1pPr>
          </a:lstStyle>
          <a:p>
            <a:endParaRPr lang="en-US" dirty="0"/>
          </a:p>
        </p:txBody>
      </p:sp>
      <p:sp>
        <p:nvSpPr>
          <p:cNvPr id="18" name="Slide Number Placeholder 5">
            <a:extLst>
              <a:ext uri="{FF2B5EF4-FFF2-40B4-BE49-F238E27FC236}">
                <a16:creationId xmlns:a16="http://schemas.microsoft.com/office/drawing/2014/main" id="{76F9E6B8-8DB4-C240-ABC9-CE235C904038}"/>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FD7797FB-A08E-2445-8AEA-6A04DABFD6DE}"/>
              </a:ext>
            </a:extLst>
          </p:cNvPr>
          <p:cNvCxnSpPr>
            <a:cxnSpLocks/>
          </p:cNvCxnSpPr>
          <p:nvPr userDrawn="1"/>
        </p:nvCxnSpPr>
        <p:spPr>
          <a:xfrm>
            <a:off x="11367911" y="6356351"/>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9902027" y="6356351"/>
            <a:ext cx="1326984" cy="365125"/>
          </a:xfrm>
        </p:spPr>
        <p:txBody>
          <a:bodyPr/>
          <a:lstStyle>
            <a:lvl1pPr>
              <a:defRPr>
                <a:solidFill>
                  <a:schemeClr val="tx1"/>
                </a:solidFill>
              </a:defRPr>
            </a:lvl1pPr>
          </a:lstStyle>
          <a:p>
            <a:r>
              <a:rPr lang="en-US" dirty="0"/>
              <a:t>Logo</a:t>
            </a:r>
          </a:p>
        </p:txBody>
      </p:sp>
      <p:sp>
        <p:nvSpPr>
          <p:cNvPr id="21" name="Text Placeholder 5">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tx1"/>
                </a:solidFill>
              </a:defRPr>
            </a:lvl1pPr>
          </a:lstStyle>
          <a:p>
            <a:pPr lvl="0"/>
            <a:r>
              <a:rPr lang="en-US" dirty="0"/>
              <a:t>Sponsored by:</a:t>
            </a:r>
          </a:p>
        </p:txBody>
      </p:sp>
      <p:pic>
        <p:nvPicPr>
          <p:cNvPr id="23" name="Picture 22" descr="Logo&#10;&#10;Description automatically generated">
            <a:extLst>
              <a:ext uri="{FF2B5EF4-FFF2-40B4-BE49-F238E27FC236}">
                <a16:creationId xmlns:a16="http://schemas.microsoft.com/office/drawing/2014/main" id="{2F6E2544-2A9A-6B46-8E5E-CA8AA93AF65A}"/>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218285133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IS ALL CAPS AT 25-30PTS</a:t>
            </a:r>
          </a:p>
        </p:txBody>
      </p:sp>
      <p:sp>
        <p:nvSpPr>
          <p:cNvPr id="3" name="Content Placeholder 2"/>
          <p:cNvSpPr>
            <a:spLocks noGrp="1"/>
          </p:cNvSpPr>
          <p:nvPr>
            <p:ph sz="half" idx="1" hasCustomPrompt="1"/>
          </p:nvPr>
        </p:nvSpPr>
        <p:spPr>
          <a:xfrm>
            <a:off x="673293"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86B82A6A-55B3-9D47-9DE3-33378D48456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E1ED4A31-F45A-AD47-979B-DA3BA52F457E}"/>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FB29AEA-9063-F540-B560-B6DE4146B920}"/>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9902025" y="6356351"/>
            <a:ext cx="1326976" cy="365125"/>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2" name="Text Placeholder 4">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t>
            </a:r>
            <a:r>
              <a:rPr lang="en-US" dirty="0" err="1"/>
              <a:t>Lub</a:t>
            </a:r>
            <a:r>
              <a:rPr lang="en-US" dirty="0"/>
              <a:t> Dub Bold at 16pt</a:t>
            </a:r>
          </a:p>
        </p:txBody>
      </p:sp>
      <p:sp>
        <p:nvSpPr>
          <p:cNvPr id="28" name="Content Placeholder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4515267"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sp>
        <p:nvSpPr>
          <p:cNvPr id="29" name="Content Placeholder 2">
            <a:extLst>
              <a:ext uri="{FF2B5EF4-FFF2-40B4-BE49-F238E27FC236}">
                <a16:creationId xmlns:a16="http://schemas.microsoft.com/office/drawing/2014/main" id="{487B6099-C961-B743-A222-7C76DF372EC0}"/>
              </a:ext>
            </a:extLst>
          </p:cNvPr>
          <p:cNvSpPr>
            <a:spLocks noGrp="1"/>
          </p:cNvSpPr>
          <p:nvPr>
            <p:ph sz="half" idx="25" hasCustomPrompt="1"/>
          </p:nvPr>
        </p:nvSpPr>
        <p:spPr>
          <a:xfrm>
            <a:off x="8485417"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pic>
        <p:nvPicPr>
          <p:cNvPr id="18" name="Picture 17">
            <a:extLst>
              <a:ext uri="{FF2B5EF4-FFF2-40B4-BE49-F238E27FC236}">
                <a16:creationId xmlns:a16="http://schemas.microsoft.com/office/drawing/2014/main" id="{FE779035-7C3B-7E4E-8CEB-7B6774AFA43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61226481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83990" y="2337506"/>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6409268" y="2337506"/>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583990" y="4687979"/>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6409268" y="4687979"/>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10-12pts</a:t>
            </a:r>
          </a:p>
        </p:txBody>
      </p:sp>
      <p:sp>
        <p:nvSpPr>
          <p:cNvPr id="3" name="Content Placeholder 2"/>
          <p:cNvSpPr>
            <a:spLocks noGrp="1"/>
          </p:cNvSpPr>
          <p:nvPr>
            <p:ph sz="half" idx="1" hasCustomPrompt="1"/>
          </p:nvPr>
        </p:nvSpPr>
        <p:spPr>
          <a:xfrm>
            <a:off x="583988" y="1605577"/>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1</a:t>
            </a:r>
          </a:p>
        </p:txBody>
      </p:sp>
      <p:sp>
        <p:nvSpPr>
          <p:cNvPr id="9" name="Content Placeholder 2">
            <a:extLst>
              <a:ext uri="{FF2B5EF4-FFF2-40B4-BE49-F238E27FC236}">
                <a16:creationId xmlns:a16="http://schemas.microsoft.com/office/drawing/2014/main" id="{4B16A25D-27F6-844F-B866-D1D8F748178B}"/>
              </a:ext>
            </a:extLst>
          </p:cNvPr>
          <p:cNvSpPr>
            <a:spLocks noGrp="1"/>
          </p:cNvSpPr>
          <p:nvPr>
            <p:ph sz="half" idx="14" hasCustomPrompt="1"/>
          </p:nvPr>
        </p:nvSpPr>
        <p:spPr>
          <a:xfrm>
            <a:off x="6409267" y="1605577"/>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2</a:t>
            </a:r>
          </a:p>
        </p:txBody>
      </p:sp>
      <p:sp>
        <p:nvSpPr>
          <p:cNvPr id="11" name="Content Placeholder 2">
            <a:extLst>
              <a:ext uri="{FF2B5EF4-FFF2-40B4-BE49-F238E27FC236}">
                <a16:creationId xmlns:a16="http://schemas.microsoft.com/office/drawing/2014/main" id="{1313D73A-419F-CF44-A231-C8789EC6BF94}"/>
              </a:ext>
            </a:extLst>
          </p:cNvPr>
          <p:cNvSpPr>
            <a:spLocks noGrp="1"/>
          </p:cNvSpPr>
          <p:nvPr>
            <p:ph sz="half" idx="16" hasCustomPrompt="1"/>
          </p:nvPr>
        </p:nvSpPr>
        <p:spPr>
          <a:xfrm>
            <a:off x="583988" y="3956051"/>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3</a:t>
            </a:r>
          </a:p>
        </p:txBody>
      </p:sp>
      <p:sp>
        <p:nvSpPr>
          <p:cNvPr id="13" name="Content Placeholder 2">
            <a:extLst>
              <a:ext uri="{FF2B5EF4-FFF2-40B4-BE49-F238E27FC236}">
                <a16:creationId xmlns:a16="http://schemas.microsoft.com/office/drawing/2014/main" id="{1E014EB3-3E20-0B43-BCC5-ADCA9FF75706}"/>
              </a:ext>
            </a:extLst>
          </p:cNvPr>
          <p:cNvSpPr>
            <a:spLocks noGrp="1"/>
          </p:cNvSpPr>
          <p:nvPr>
            <p:ph sz="half" idx="18" hasCustomPrompt="1"/>
          </p:nvPr>
        </p:nvSpPr>
        <p:spPr>
          <a:xfrm>
            <a:off x="6409267" y="3956051"/>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4</a:t>
            </a:r>
          </a:p>
        </p:txBody>
      </p:sp>
      <p:sp>
        <p:nvSpPr>
          <p:cNvPr id="28" name="Rectangle 27">
            <a:extLst>
              <a:ext uri="{FF2B5EF4-FFF2-40B4-BE49-F238E27FC236}">
                <a16:creationId xmlns:a16="http://schemas.microsoft.com/office/drawing/2014/main" id="{FA1CDB2B-BA8C-1F4C-BD9D-A37069FF0311}"/>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Footer Placeholder 4">
            <a:extLst>
              <a:ext uri="{FF2B5EF4-FFF2-40B4-BE49-F238E27FC236}">
                <a16:creationId xmlns:a16="http://schemas.microsoft.com/office/drawing/2014/main" id="{99D6B3EA-317A-7545-805F-3A5DEE3B7267}"/>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endParaRPr lang="en-US" dirty="0"/>
          </a:p>
        </p:txBody>
      </p:sp>
      <p:sp>
        <p:nvSpPr>
          <p:cNvPr id="33" name="Slide Number Placeholder 5">
            <a:extLst>
              <a:ext uri="{FF2B5EF4-FFF2-40B4-BE49-F238E27FC236}">
                <a16:creationId xmlns:a16="http://schemas.microsoft.com/office/drawing/2014/main" id="{063C635A-6153-9345-953B-68FCC3EA2D45}"/>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45" name="Straight Connector 44">
            <a:extLst>
              <a:ext uri="{FF2B5EF4-FFF2-40B4-BE49-F238E27FC236}">
                <a16:creationId xmlns:a16="http://schemas.microsoft.com/office/drawing/2014/main" id="{158F4B84-3B6A-3C4A-81E0-8BF5B683E479}"/>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Picture Placeholder 10">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47" name="Text Placeholder 5">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F001E1EE-4472-CE42-A2D1-4512BF9F3096}"/>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8314776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solidFill>
                  <a:schemeClr val="tx1"/>
                </a:solidFill>
              </a:defRPr>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83990" y="2337506"/>
            <a:ext cx="5218501" cy="1363925"/>
          </a:xfrm>
          <a:ln>
            <a:noFill/>
          </a:ln>
        </p:spPr>
        <p:txBody>
          <a:bodyPr/>
          <a:lstStyle>
            <a:lvl1pPr>
              <a:defRPr sz="1333"/>
            </a:lvl1pPr>
          </a:lstStyle>
          <a:p>
            <a:pPr lvl="0"/>
            <a:r>
              <a:rPr lang="en-US" dirty="0"/>
              <a:t>Body copy is </a:t>
            </a:r>
            <a:r>
              <a:rPr lang="en-US" dirty="0" err="1"/>
              <a:t>Lub</a:t>
            </a:r>
            <a:r>
              <a:rPr lang="en-US" dirty="0"/>
              <a:t> Dub medium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6409268" y="2337506"/>
            <a:ext cx="5218501" cy="1363925"/>
          </a:xfrm>
          <a:ln>
            <a:noFill/>
          </a:ln>
        </p:spPr>
        <p:txBody>
          <a:bodyPr>
            <a:normAutofit/>
          </a:bodyPr>
          <a:lstStyle>
            <a:lvl1pPr>
              <a:defRPr sz="1333"/>
            </a:lvl1pPr>
          </a:lstStyle>
          <a:p>
            <a:pPr lvl="0"/>
            <a:r>
              <a:rPr lang="en-US" dirty="0"/>
              <a:t>Body copy is </a:t>
            </a:r>
            <a:r>
              <a:rPr lang="en-US" dirty="0" err="1"/>
              <a:t>Lub</a:t>
            </a:r>
            <a:r>
              <a:rPr lang="en-US" dirty="0"/>
              <a:t> Dub medium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583990" y="4687979"/>
            <a:ext cx="5218501" cy="1363925"/>
          </a:xfrm>
          <a:ln>
            <a:noFill/>
          </a:ln>
        </p:spPr>
        <p:txBody>
          <a:bodyPr>
            <a:normAutofit/>
          </a:bodyPr>
          <a:lstStyle>
            <a:lvl1pPr>
              <a:defRPr sz="1333"/>
            </a:lvl1pPr>
          </a:lstStyle>
          <a:p>
            <a:pPr lvl="0"/>
            <a:r>
              <a:rPr lang="en-US" dirty="0"/>
              <a:t>Body copy is </a:t>
            </a:r>
            <a:r>
              <a:rPr lang="en-US" dirty="0" err="1"/>
              <a:t>Lub</a:t>
            </a:r>
            <a:r>
              <a:rPr lang="en-US" dirty="0"/>
              <a:t> Dub medium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6409268" y="4687979"/>
            <a:ext cx="5218501" cy="1363925"/>
          </a:xfrm>
          <a:ln>
            <a:noFill/>
          </a:ln>
        </p:spPr>
        <p:txBody>
          <a:bodyPr>
            <a:normAutofit/>
          </a:bodyPr>
          <a:lstStyle>
            <a:lvl1pPr>
              <a:defRPr sz="1333"/>
            </a:lvl1pPr>
          </a:lstStyle>
          <a:p>
            <a:pPr lvl="0"/>
            <a:r>
              <a:rPr lang="en-US" dirty="0"/>
              <a:t>Body copy is </a:t>
            </a:r>
            <a:r>
              <a:rPr lang="en-US" dirty="0" err="1"/>
              <a:t>Lub</a:t>
            </a:r>
            <a:r>
              <a:rPr lang="en-US" dirty="0"/>
              <a:t> Dub medium at 10-12pts</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583988" y="1605577"/>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6409267" y="1605577"/>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583988" y="3956051"/>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6409267" y="3956051"/>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solidFill>
                <a:latin typeface="Lub Dub Medium" panose="020B0603030403020204" pitchFamily="34" charset="77"/>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11367911" y="6356351"/>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9902027" y="6356351"/>
            <a:ext cx="1326984" cy="365125"/>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tx1"/>
                </a:solidFill>
              </a:defRPr>
            </a:lvl1pPr>
          </a:lstStyle>
          <a:p>
            <a:pPr lvl="0"/>
            <a:r>
              <a:rPr lang="en-US" dirty="0"/>
              <a:t>Sponsored by:</a:t>
            </a:r>
          </a:p>
        </p:txBody>
      </p:sp>
      <p:pic>
        <p:nvPicPr>
          <p:cNvPr id="17" name="Picture 16" descr="Logo&#10;&#10;Description automatically generated">
            <a:extLst>
              <a:ext uri="{FF2B5EF4-FFF2-40B4-BE49-F238E27FC236}">
                <a16:creationId xmlns:a16="http://schemas.microsoft.com/office/drawing/2014/main" id="{D14BA3B8-BC36-BF47-A1FA-580BF18F43F1}"/>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5816594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1"/>
            <a:ext cx="5384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9BF9B6FD-9D7A-472D-AB6F-68B34B4BE3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6321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761686"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564228" y="4424892"/>
            <a:ext cx="1097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4241587" y="2811418"/>
            <a:ext cx="0" cy="3226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7899187" y="2811418"/>
            <a:ext cx="0" cy="3226951"/>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96E95F10-C34D-7F43-A256-A388515E73BA}"/>
              </a:ext>
            </a:extLst>
          </p:cNvPr>
          <p:cNvSpPr>
            <a:spLocks noGrp="1"/>
          </p:cNvSpPr>
          <p:nvPr>
            <p:ph sz="half" idx="20" hasCustomPrompt="1"/>
          </p:nvPr>
        </p:nvSpPr>
        <p:spPr>
          <a:xfrm>
            <a:off x="761686"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10pts</a:t>
            </a:r>
          </a:p>
        </p:txBody>
      </p:sp>
      <p:sp>
        <p:nvSpPr>
          <p:cNvPr id="29" name="Content Placeholder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4441860"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10pts</a:t>
            </a:r>
          </a:p>
        </p:txBody>
      </p:sp>
      <p:sp>
        <p:nvSpPr>
          <p:cNvPr id="30" name="Content Placeholder 2">
            <a:extLst>
              <a:ext uri="{FF2B5EF4-FFF2-40B4-BE49-F238E27FC236}">
                <a16:creationId xmlns:a16="http://schemas.microsoft.com/office/drawing/2014/main" id="{528731D6-EC72-E441-8779-C46A2F54FA42}"/>
              </a:ext>
            </a:extLst>
          </p:cNvPr>
          <p:cNvSpPr>
            <a:spLocks noGrp="1"/>
          </p:cNvSpPr>
          <p:nvPr>
            <p:ph sz="half" idx="22" hasCustomPrompt="1"/>
          </p:nvPr>
        </p:nvSpPr>
        <p:spPr>
          <a:xfrm>
            <a:off x="4441860"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10pts</a:t>
            </a:r>
          </a:p>
        </p:txBody>
      </p:sp>
      <p:sp>
        <p:nvSpPr>
          <p:cNvPr id="31" name="Content Placeholder 2">
            <a:extLst>
              <a:ext uri="{FF2B5EF4-FFF2-40B4-BE49-F238E27FC236}">
                <a16:creationId xmlns:a16="http://schemas.microsoft.com/office/drawing/2014/main" id="{107B16FF-735F-A64A-B33C-54E56AE3B823}"/>
              </a:ext>
            </a:extLst>
          </p:cNvPr>
          <p:cNvSpPr>
            <a:spLocks noGrp="1"/>
          </p:cNvSpPr>
          <p:nvPr>
            <p:ph sz="half" idx="23" hasCustomPrompt="1"/>
          </p:nvPr>
        </p:nvSpPr>
        <p:spPr>
          <a:xfrm>
            <a:off x="8122036"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10pts</a:t>
            </a:r>
          </a:p>
        </p:txBody>
      </p:sp>
      <p:sp>
        <p:nvSpPr>
          <p:cNvPr id="32" name="Content Placeholder 2">
            <a:extLst>
              <a:ext uri="{FF2B5EF4-FFF2-40B4-BE49-F238E27FC236}">
                <a16:creationId xmlns:a16="http://schemas.microsoft.com/office/drawing/2014/main" id="{5426962D-170F-A74B-B88B-22AE085E85DF}"/>
              </a:ext>
            </a:extLst>
          </p:cNvPr>
          <p:cNvSpPr>
            <a:spLocks noGrp="1"/>
          </p:cNvSpPr>
          <p:nvPr>
            <p:ph sz="half" idx="24" hasCustomPrompt="1"/>
          </p:nvPr>
        </p:nvSpPr>
        <p:spPr>
          <a:xfrm>
            <a:off x="8122036"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t>
            </a:r>
            <a:r>
              <a:rPr lang="en-US" dirty="0" err="1"/>
              <a:t>Lub</a:t>
            </a:r>
            <a:r>
              <a:rPr lang="en-US" dirty="0"/>
              <a:t> Dub medium at 10pts</a:t>
            </a:r>
          </a:p>
        </p:txBody>
      </p:sp>
      <p:sp>
        <p:nvSpPr>
          <p:cNvPr id="19" name="Footer Placeholder 4">
            <a:extLst>
              <a:ext uri="{FF2B5EF4-FFF2-40B4-BE49-F238E27FC236}">
                <a16:creationId xmlns:a16="http://schemas.microsoft.com/office/drawing/2014/main" id="{C2C53305-F3F2-584B-8515-1364A864DF3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20" name="Slide Number Placeholder 5">
            <a:extLst>
              <a:ext uri="{FF2B5EF4-FFF2-40B4-BE49-F238E27FC236}">
                <a16:creationId xmlns:a16="http://schemas.microsoft.com/office/drawing/2014/main" id="{03F3A79D-DB6D-2F4B-9012-04674A7C0551}"/>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1" name="Straight Connector 20">
            <a:extLst>
              <a:ext uri="{FF2B5EF4-FFF2-40B4-BE49-F238E27FC236}">
                <a16:creationId xmlns:a16="http://schemas.microsoft.com/office/drawing/2014/main" id="{CCB08A2A-9341-7F45-84BF-DC878AC48552}"/>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7" name="Picture 16">
            <a:extLst>
              <a:ext uri="{FF2B5EF4-FFF2-40B4-BE49-F238E27FC236}">
                <a16:creationId xmlns:a16="http://schemas.microsoft.com/office/drawing/2014/main" id="{C8C98ECB-3686-9C42-A25D-863566142761}"/>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2679322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7" y="819632"/>
            <a:ext cx="6404324" cy="5219713"/>
          </a:xfrm>
        </p:spPr>
        <p:txBody>
          <a:bodyPr>
            <a:normAutofit/>
          </a:bodyPr>
          <a:lstStyle>
            <a:lvl1pPr>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Body copy is </a:t>
            </a:r>
            <a:r>
              <a:rPr lang="en-US" dirty="0" err="1"/>
              <a:t>Lub</a:t>
            </a:r>
            <a:r>
              <a:rPr lang="en-US" dirty="0"/>
              <a:t> Dub medium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83988" y="2054578"/>
            <a:ext cx="3953795" cy="3984767"/>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83987" y="818657"/>
            <a:ext cx="3953795" cy="1075761"/>
          </a:xfrm>
        </p:spPr>
        <p:txBody>
          <a:bodyPr>
            <a:normAutofit/>
          </a:bodyPr>
          <a:lstStyle>
            <a:lvl1pPr>
              <a:lnSpc>
                <a:spcPct val="100000"/>
              </a:lnSpc>
              <a:spcBef>
                <a:spcPts val="0"/>
              </a:spcBef>
              <a:defRPr sz="2667" b="1" i="0">
                <a:solidFill>
                  <a:schemeClr val="accent4"/>
                </a:solidFill>
                <a:latin typeface="Lub Dub Bold" panose="020B0603030403020204" pitchFamily="34" charset="77"/>
              </a:defRPr>
            </a:lvl1pPr>
          </a:lstStyle>
          <a:p>
            <a:pPr lvl="0"/>
            <a:r>
              <a:rPr lang="en-US" dirty="0"/>
              <a:t>HEADER TITLE IS ALL CAPS AT 20PTS</a:t>
            </a:r>
          </a:p>
        </p:txBody>
      </p:sp>
      <p:sp>
        <p:nvSpPr>
          <p:cNvPr id="10" name="Rectangle 9">
            <a:extLst>
              <a:ext uri="{FF2B5EF4-FFF2-40B4-BE49-F238E27FC236}">
                <a16:creationId xmlns:a16="http://schemas.microsoft.com/office/drawing/2014/main" id="{91C36C70-6984-F844-9B89-610E280DB462}"/>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Footer Placeholder 4">
            <a:extLst>
              <a:ext uri="{FF2B5EF4-FFF2-40B4-BE49-F238E27FC236}">
                <a16:creationId xmlns:a16="http://schemas.microsoft.com/office/drawing/2014/main" id="{66CE10C6-24F1-9C4E-90BB-62E54EF86F8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endParaRPr lang="en-US" dirty="0"/>
          </a:p>
        </p:txBody>
      </p:sp>
      <p:sp>
        <p:nvSpPr>
          <p:cNvPr id="12" name="Slide Number Placeholder 5">
            <a:extLst>
              <a:ext uri="{FF2B5EF4-FFF2-40B4-BE49-F238E27FC236}">
                <a16:creationId xmlns:a16="http://schemas.microsoft.com/office/drawing/2014/main" id="{32C9CE65-BF18-1343-810D-4388E77B801E}"/>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3" name="Straight Connector 12">
            <a:extLst>
              <a:ext uri="{FF2B5EF4-FFF2-40B4-BE49-F238E27FC236}">
                <a16:creationId xmlns:a16="http://schemas.microsoft.com/office/drawing/2014/main" id="{3A092D5A-A769-B149-BAC0-55CC99431EDA}"/>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0">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16" name="Text Placeholder 5">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EA276EA-6335-B646-BE90-A5F28039DBA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032546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3986" y="819631"/>
            <a:ext cx="5816815" cy="5123639"/>
          </a:xfrm>
        </p:spPr>
        <p:txBody>
          <a:bodyPr>
            <a:normAutofit/>
          </a:bodyPr>
          <a:lstStyle>
            <a:lvl1pPr>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Body copy is </a:t>
            </a:r>
            <a:r>
              <a:rPr lang="en-US" dirty="0" err="1"/>
              <a:t>Lub</a:t>
            </a:r>
            <a:r>
              <a:rPr lang="en-US" dirty="0"/>
              <a:t> Dub medium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7633716" y="2054578"/>
            <a:ext cx="3953795" cy="3888692"/>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7633715" y="818657"/>
            <a:ext cx="3953795" cy="1075761"/>
          </a:xfrm>
        </p:spPr>
        <p:txBody>
          <a:bodyPr>
            <a:normAutofit/>
          </a:bodyPr>
          <a:lstStyle>
            <a:lvl1pPr>
              <a:lnSpc>
                <a:spcPct val="100000"/>
              </a:lnSpc>
              <a:spcBef>
                <a:spcPts val="0"/>
              </a:spcBef>
              <a:defRPr sz="2667" b="1" i="0">
                <a:solidFill>
                  <a:schemeClr val="accent4"/>
                </a:solidFill>
                <a:latin typeface="Lub Dub Bold" panose="020B0603030403020204" pitchFamily="34" charset="77"/>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680443F-F91E-7841-9E33-60EA068C26AC}"/>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15365786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
            <a:ext cx="6981333" cy="6858000"/>
          </a:xfrm>
          <a:prstGeom prst="rect">
            <a:avLst/>
          </a:prstGeom>
          <a:solidFill>
            <a:schemeClr val="bg1">
              <a:lumMod val="85000"/>
            </a:schemeClr>
          </a:solidFill>
          <a:ln>
            <a:noFill/>
          </a:ln>
        </p:spPr>
        <p:txBody>
          <a:bodyPr anchor="t">
            <a:normAutofit/>
          </a:bodyPr>
          <a:lstStyle>
            <a:lvl1pPr algn="l">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Photo</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7633716" y="2054578"/>
            <a:ext cx="3953795" cy="3888692"/>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7633715" y="818657"/>
            <a:ext cx="3953795" cy="1075761"/>
          </a:xfrm>
        </p:spPr>
        <p:txBody>
          <a:bodyPr>
            <a:normAutofit/>
          </a:bodyPr>
          <a:lstStyle>
            <a:lvl1pPr>
              <a:lnSpc>
                <a:spcPct val="100000"/>
              </a:lnSpc>
              <a:spcBef>
                <a:spcPts val="0"/>
              </a:spcBef>
              <a:defRPr sz="2667" b="1" i="0">
                <a:solidFill>
                  <a:schemeClr val="accent4"/>
                </a:solidFill>
                <a:latin typeface="Lub Dub Bold" panose="020B0603030403020204" pitchFamily="34" charset="77"/>
              </a:defRPr>
            </a:lvl1pPr>
          </a:lstStyle>
          <a:p>
            <a:pPr lvl="0"/>
            <a:r>
              <a:rPr lang="en-US" dirty="0"/>
              <a:t>HEADER TITLE ALL CAPS AT 20PTS</a:t>
            </a:r>
          </a:p>
        </p:txBody>
      </p:sp>
      <p:sp>
        <p:nvSpPr>
          <p:cNvPr id="18" name="Footer Placeholder 4">
            <a:extLst>
              <a:ext uri="{FF2B5EF4-FFF2-40B4-BE49-F238E27FC236}">
                <a16:creationId xmlns:a16="http://schemas.microsoft.com/office/drawing/2014/main" id="{F158AF67-9967-EF42-85B9-D848F8100E66}"/>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22" name="Slide Number Placeholder 5">
            <a:extLst>
              <a:ext uri="{FF2B5EF4-FFF2-40B4-BE49-F238E27FC236}">
                <a16:creationId xmlns:a16="http://schemas.microsoft.com/office/drawing/2014/main" id="{EEEFBD87-2F27-B545-98FB-006AA9B34BD8}"/>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3" name="Straight Connector 22">
            <a:extLst>
              <a:ext uri="{FF2B5EF4-FFF2-40B4-BE49-F238E27FC236}">
                <a16:creationId xmlns:a16="http://schemas.microsoft.com/office/drawing/2014/main" id="{B7DC13AB-CC8B-F449-8219-6093A5F4E89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4" name="Picture Placeholder 10">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0" name="Picture 9">
            <a:extLst>
              <a:ext uri="{FF2B5EF4-FFF2-40B4-BE49-F238E27FC236}">
                <a16:creationId xmlns:a16="http://schemas.microsoft.com/office/drawing/2014/main" id="{CB9EB4DE-8DD2-5443-A016-C125D33D4228}"/>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80900766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9AA2C1-52EF-2840-9A06-63923847AC6B}"/>
              </a:ext>
            </a:extLst>
          </p:cNvPr>
          <p:cNvGrpSpPr/>
          <p:nvPr userDrawn="1"/>
        </p:nvGrpSpPr>
        <p:grpSpPr>
          <a:xfrm>
            <a:off x="4814134" y="-2450661"/>
            <a:ext cx="11815911" cy="11759319"/>
            <a:chOff x="5586413" y="-905629"/>
            <a:chExt cx="5858111" cy="5830054"/>
          </a:xfrm>
        </p:grpSpPr>
        <p:sp>
          <p:nvSpPr>
            <p:cNvPr id="7" name="Chord 6">
              <a:extLst>
                <a:ext uri="{FF2B5EF4-FFF2-40B4-BE49-F238E27FC236}">
                  <a16:creationId xmlns:a16="http://schemas.microsoft.com/office/drawing/2014/main" id="{6C034A43-D4CE-6841-8F56-4B514BEDD6FC}"/>
                </a:ext>
              </a:extLst>
            </p:cNvPr>
            <p:cNvSpPr/>
            <p:nvPr userDrawn="1"/>
          </p:nvSpPr>
          <p:spPr>
            <a:xfrm>
              <a:off x="5586413" y="-905629"/>
              <a:ext cx="5762783" cy="5762783"/>
            </a:xfrm>
            <a:prstGeom prst="chord">
              <a:avLst>
                <a:gd name="adj1" fmla="val 4107390"/>
                <a:gd name="adj2" fmla="val 174093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hord 7">
              <a:extLst>
                <a:ext uri="{FF2B5EF4-FFF2-40B4-BE49-F238E27FC236}">
                  <a16:creationId xmlns:a16="http://schemas.microsoft.com/office/drawing/2014/main" id="{EBB1C537-1BDA-A04A-8B43-B3CBFBAF9AEF}"/>
                </a:ext>
              </a:extLst>
            </p:cNvPr>
            <p:cNvSpPr/>
            <p:nvPr userDrawn="1"/>
          </p:nvSpPr>
          <p:spPr>
            <a:xfrm>
              <a:off x="5681741" y="-838358"/>
              <a:ext cx="5762783" cy="5762783"/>
            </a:xfrm>
            <a:prstGeom prst="chord">
              <a:avLst>
                <a:gd name="adj1" fmla="val 4115296"/>
                <a:gd name="adj2" fmla="val 1748650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 name="Picture Placeholder 2"/>
          <p:cNvSpPr>
            <a:spLocks noGrp="1" noChangeAspect="1"/>
          </p:cNvSpPr>
          <p:nvPr>
            <p:ph type="pic" idx="1"/>
          </p:nvPr>
        </p:nvSpPr>
        <p:spPr>
          <a:xfrm>
            <a:off x="5176327" y="-2231155"/>
            <a:ext cx="11486229" cy="11239072"/>
          </a:xfrm>
          <a:prstGeom prst="chord">
            <a:avLst>
              <a:gd name="adj1" fmla="val 4516262"/>
              <a:gd name="adj2" fmla="val 17044772"/>
            </a:avLst>
          </a:prstGeom>
          <a:solidFill>
            <a:schemeClr val="bg2"/>
          </a:solidFill>
          <a:ln>
            <a:noFill/>
          </a:ln>
        </p:spPr>
        <p:txBody>
          <a:bodyPr anchor="t">
            <a:normAutofit/>
          </a:bodyPr>
          <a:lstStyle>
            <a:lvl1pPr marL="0" indent="0">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583988" y="2054577"/>
            <a:ext cx="3953795" cy="4122387"/>
          </a:xfrm>
        </p:spPr>
        <p:txBody>
          <a:bodyPr/>
          <a:lstStyle>
            <a:lvl1pPr>
              <a:defRPr/>
            </a:lvl1pPr>
          </a:lstStyle>
          <a:p>
            <a:pPr lvl="0"/>
            <a:r>
              <a:rPr lang="en-US" dirty="0"/>
              <a:t>Body copy is </a:t>
            </a:r>
            <a:r>
              <a:rPr lang="en-US" dirty="0" err="1"/>
              <a:t>Lub</a:t>
            </a:r>
            <a:r>
              <a:rPr lang="en-US" dirty="0"/>
              <a:t> Dub medium at 12pts</a:t>
            </a:r>
          </a:p>
        </p:txBody>
      </p:sp>
      <p:sp>
        <p:nvSpPr>
          <p:cNvPr id="10" name="Text Placeholder 14">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583987" y="818657"/>
            <a:ext cx="3953795" cy="1075761"/>
          </a:xfrm>
        </p:spPr>
        <p:txBody>
          <a:bodyPr>
            <a:normAutofit/>
          </a:bodyPr>
          <a:lstStyle>
            <a:lvl1pPr>
              <a:lnSpc>
                <a:spcPct val="100000"/>
              </a:lnSpc>
              <a:spcBef>
                <a:spcPts val="0"/>
              </a:spcBef>
              <a:defRPr sz="2667" b="1" i="0">
                <a:solidFill>
                  <a:schemeClr val="accent4"/>
                </a:solidFill>
                <a:latin typeface="Lub Dub Bold" panose="020B0603030403020204" pitchFamily="34" charset="77"/>
              </a:defRPr>
            </a:lvl1pPr>
          </a:lstStyle>
          <a:p>
            <a:pPr lvl="0"/>
            <a:r>
              <a:rPr lang="en-US" dirty="0"/>
              <a:t>HEADER TITLE ALL CAPS AT 20PTS</a:t>
            </a:r>
          </a:p>
        </p:txBody>
      </p:sp>
      <p:pic>
        <p:nvPicPr>
          <p:cNvPr id="12" name="Picture 11">
            <a:extLst>
              <a:ext uri="{FF2B5EF4-FFF2-40B4-BE49-F238E27FC236}">
                <a16:creationId xmlns:a16="http://schemas.microsoft.com/office/drawing/2014/main" id="{77A1AFDB-1501-A74B-84EC-9BF4A9EA7195}"/>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85795674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3841" y="245533"/>
            <a:ext cx="5066451" cy="6344356"/>
          </a:xfrm>
          <a:solidFill>
            <a:schemeClr val="bg2"/>
          </a:solidFill>
        </p:spPr>
        <p:txBody>
          <a:bodyPr anchor="t">
            <a:normAutofit/>
          </a:bodyPr>
          <a:lstStyle>
            <a:lvl1pPr marL="0" indent="0">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Picture Placeholder 4">
            <a:extLst>
              <a:ext uri="{FF2B5EF4-FFF2-40B4-BE49-F238E27FC236}">
                <a16:creationId xmlns:a16="http://schemas.microsoft.com/office/drawing/2014/main" id="{CA28BD7C-47CD-6745-8B8D-62BCC849D999}"/>
              </a:ext>
            </a:extLst>
          </p:cNvPr>
          <p:cNvSpPr>
            <a:spLocks noGrp="1"/>
          </p:cNvSpPr>
          <p:nvPr>
            <p:ph type="pic" sz="quarter" idx="14"/>
          </p:nvPr>
        </p:nvSpPr>
        <p:spPr>
          <a:xfrm>
            <a:off x="8900159" y="245532"/>
            <a:ext cx="3048000" cy="3048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8900159" y="3541887"/>
            <a:ext cx="3048000" cy="3048000"/>
          </a:xfrm>
          <a:solidFill>
            <a:schemeClr val="bg2"/>
          </a:solidFill>
        </p:spPr>
        <p:txBody>
          <a:bodyPr/>
          <a:lstStyle/>
          <a:p>
            <a:endParaRPr lang="en-US"/>
          </a:p>
        </p:txBody>
      </p:sp>
      <p:sp>
        <p:nvSpPr>
          <p:cNvPr id="18" name="Picture Placeholder 4">
            <a:extLst>
              <a:ext uri="{FF2B5EF4-FFF2-40B4-BE49-F238E27FC236}">
                <a16:creationId xmlns:a16="http://schemas.microsoft.com/office/drawing/2014/main" id="{49294975-E3E6-C648-9CA2-6F190BDE5413}"/>
              </a:ext>
            </a:extLst>
          </p:cNvPr>
          <p:cNvSpPr>
            <a:spLocks noGrp="1"/>
          </p:cNvSpPr>
          <p:nvPr>
            <p:ph type="pic" sz="quarter" idx="17"/>
          </p:nvPr>
        </p:nvSpPr>
        <p:spPr>
          <a:xfrm>
            <a:off x="5581225" y="3541887"/>
            <a:ext cx="3048000" cy="3048000"/>
          </a:xfrm>
          <a:solidFill>
            <a:schemeClr val="bg2"/>
          </a:solidFill>
        </p:spPr>
        <p:txBody>
          <a:bodyPr/>
          <a:lstStyle/>
          <a:p>
            <a:endParaRPr lang="en-US"/>
          </a:p>
        </p:txBody>
      </p:sp>
      <p:sp>
        <p:nvSpPr>
          <p:cNvPr id="19" name="Rectangle 18">
            <a:extLst>
              <a:ext uri="{FF2B5EF4-FFF2-40B4-BE49-F238E27FC236}">
                <a16:creationId xmlns:a16="http://schemas.microsoft.com/office/drawing/2014/main" id="{22367E71-969D-4942-BCB8-C6EA3BEFC946}"/>
              </a:ext>
            </a:extLst>
          </p:cNvPr>
          <p:cNvSpPr/>
          <p:nvPr userDrawn="1"/>
        </p:nvSpPr>
        <p:spPr>
          <a:xfrm>
            <a:off x="5581225" y="245532"/>
            <a:ext cx="3048000" cy="30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5799806" y="1200727"/>
            <a:ext cx="2576551" cy="1921164"/>
          </a:xfrm>
        </p:spPr>
        <p:txBody>
          <a:bodyPr>
            <a:normAutofit/>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Body copy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5799101" y="497417"/>
            <a:ext cx="2576551" cy="563739"/>
          </a:xfrm>
        </p:spPr>
        <p:txBody>
          <a:bodyPr>
            <a:noAutofit/>
          </a:bodyPr>
          <a:lstStyle>
            <a:lvl1pPr>
              <a:defRPr sz="1867" b="1">
                <a:solidFill>
                  <a:schemeClr val="bg1"/>
                </a:solidFill>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Header title is bold at 12-14pts</a:t>
            </a:r>
          </a:p>
        </p:txBody>
      </p:sp>
    </p:spTree>
    <p:extLst>
      <p:ext uri="{BB962C8B-B14F-4D97-AF65-F5344CB8AC3E}">
        <p14:creationId xmlns:p14="http://schemas.microsoft.com/office/powerpoint/2010/main" val="2077395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43842" y="245533"/>
            <a:ext cx="11704317" cy="6344356"/>
          </a:xfrm>
          <a:solidFill>
            <a:schemeClr val="bg2"/>
          </a:solidFill>
        </p:spPr>
        <p:txBody>
          <a:bodyPr anchor="t">
            <a:normAutofit/>
          </a:bodyPr>
          <a:lstStyle>
            <a:lvl1pPr marL="0" indent="0" algn="l">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 &gt; right-click image &gt; send to back</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1016000" y="1295400"/>
            <a:ext cx="3048000" cy="4267200"/>
          </a:xfrm>
          <a:solidFill>
            <a:schemeClr val="bg1"/>
          </a:solidFill>
        </p:spPr>
        <p:txBody>
          <a:bodyPr/>
          <a:lstStyle/>
          <a:p>
            <a:r>
              <a:rPr lang="en-US" dirty="0"/>
              <a:t>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1261671" y="2527299"/>
            <a:ext cx="2576551" cy="2796115"/>
          </a:xfrm>
        </p:spPr>
        <p:txBody>
          <a:bodyPr>
            <a:normAutofit/>
          </a:bodyPr>
          <a:lstStyle>
            <a:lvl1pPr>
              <a:defRPr sz="1333">
                <a:solidFill>
                  <a:schemeClr val="tx1"/>
                </a:solidFill>
              </a:defRPr>
            </a:lvl1pPr>
            <a:lvl2pPr>
              <a:defRPr sz="1333">
                <a:solidFill>
                  <a:schemeClr val="tx1"/>
                </a:solidFill>
              </a:defRPr>
            </a:lvl2pPr>
            <a:lvl3pPr>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Body copy is </a:t>
            </a:r>
            <a:r>
              <a:rPr lang="en-US" dirty="0" err="1"/>
              <a:t>Lub</a:t>
            </a:r>
            <a:r>
              <a:rPr lang="en-US" dirty="0"/>
              <a:t> Dub medium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1260966" y="1624896"/>
            <a:ext cx="2576551" cy="902403"/>
          </a:xfrm>
        </p:spPr>
        <p:txBody>
          <a:bodyPr>
            <a:noAutofit/>
          </a:bodyPr>
          <a:lstStyle>
            <a:lvl1pPr>
              <a:defRPr sz="1867" b="1" i="0">
                <a:solidFill>
                  <a:schemeClr val="accent1"/>
                </a:solidFill>
                <a:latin typeface="Lub Dub Bold" panose="020B0603030403020204" pitchFamily="34" charset="77"/>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Title is </a:t>
            </a:r>
            <a:r>
              <a:rPr lang="en-US" dirty="0" err="1"/>
              <a:t>Lub</a:t>
            </a:r>
            <a:r>
              <a:rPr lang="en-US" dirty="0"/>
              <a:t> Dub bold at 12-14pts</a:t>
            </a:r>
          </a:p>
        </p:txBody>
      </p:sp>
    </p:spTree>
    <p:extLst>
      <p:ext uri="{BB962C8B-B14F-4D97-AF65-F5344CB8AC3E}">
        <p14:creationId xmlns:p14="http://schemas.microsoft.com/office/powerpoint/2010/main" val="2493711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096001" y="-1"/>
            <a:ext cx="6096000" cy="6857999"/>
          </a:xfrm>
          <a:solidFill>
            <a:schemeClr val="bg2"/>
          </a:solidFill>
        </p:spPr>
        <p:txBody>
          <a:bodyPr anchor="t">
            <a:normAutofit/>
          </a:bodyPr>
          <a:lstStyle>
            <a:lvl1pPr marL="0" indent="0" algn="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Picture</a:t>
            </a:r>
          </a:p>
        </p:txBody>
      </p:sp>
      <p:sp>
        <p:nvSpPr>
          <p:cNvPr id="12" name="Picture Placeholder 3">
            <a:extLst>
              <a:ext uri="{FF2B5EF4-FFF2-40B4-BE49-F238E27FC236}">
                <a16:creationId xmlns:a16="http://schemas.microsoft.com/office/drawing/2014/main" id="{BD05C74F-DBC9-2743-A7BB-54B4FC5463BA}"/>
              </a:ext>
            </a:extLst>
          </p:cNvPr>
          <p:cNvSpPr>
            <a:spLocks noGrp="1"/>
          </p:cNvSpPr>
          <p:nvPr>
            <p:ph type="pic" sz="quarter" idx="20" hasCustomPrompt="1"/>
          </p:nvPr>
        </p:nvSpPr>
        <p:spPr>
          <a:xfrm>
            <a:off x="-163397" y="-141477"/>
            <a:ext cx="8991160" cy="7715503"/>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noFill/>
          <a:ln w="19050">
            <a:solidFill>
              <a:schemeClr val="accent1"/>
            </a:solidFill>
          </a:ln>
        </p:spPr>
        <p:txBody>
          <a:bodyPr/>
          <a:lstStyle/>
          <a:p>
            <a:r>
              <a:rPr lang="en-US" dirty="0"/>
              <a:t>Box</a:t>
            </a:r>
          </a:p>
        </p:txBody>
      </p:sp>
      <p:sp>
        <p:nvSpPr>
          <p:cNvPr id="13" name="Picture Placeholder 3">
            <a:extLst>
              <a:ext uri="{FF2B5EF4-FFF2-40B4-BE49-F238E27FC236}">
                <a16:creationId xmlns:a16="http://schemas.microsoft.com/office/drawing/2014/main" id="{24C57024-53FF-5045-B92F-679D83266E02}"/>
              </a:ext>
            </a:extLst>
          </p:cNvPr>
          <p:cNvSpPr>
            <a:spLocks noGrp="1"/>
          </p:cNvSpPr>
          <p:nvPr>
            <p:ph type="pic" sz="quarter" idx="21" hasCustomPrompt="1"/>
          </p:nvPr>
        </p:nvSpPr>
        <p:spPr>
          <a:xfrm>
            <a:off x="-138259" y="-364502"/>
            <a:ext cx="9162852" cy="7410628"/>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noFill/>
          <a:ln w="19050">
            <a:solidFill>
              <a:schemeClr val="accent1"/>
            </a:solidFill>
          </a:ln>
        </p:spPr>
        <p:txBody>
          <a:bodyPr/>
          <a:lstStyle/>
          <a:p>
            <a:r>
              <a:rPr lang="en-US" dirty="0"/>
              <a:t>Box</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12568" y="-46945"/>
            <a:ext cx="8702072" cy="6904944"/>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gradFill>
            <a:gsLst>
              <a:gs pos="0">
                <a:schemeClr val="accent2"/>
              </a:gs>
              <a:gs pos="50000">
                <a:schemeClr val="accent1"/>
              </a:gs>
              <a:gs pos="100000">
                <a:schemeClr val="accent2"/>
              </a:gs>
            </a:gsLst>
            <a:lin ang="5400000" scaled="1"/>
          </a:gradFill>
          <a:ln>
            <a:noFill/>
          </a:ln>
        </p:spPr>
        <p:txBody>
          <a:bodyPr/>
          <a:lstStyle/>
          <a:p>
            <a:r>
              <a:rPr lang="en-US" dirty="0"/>
              <a:t>Color 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807176" y="2486979"/>
            <a:ext cx="5904709" cy="3546176"/>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t>
            </a:r>
            <a:r>
              <a:rPr lang="en-US" dirty="0" err="1"/>
              <a:t>Lub</a:t>
            </a:r>
            <a:r>
              <a:rPr lang="en-US" dirty="0"/>
              <a:t> Dub medium at 12pts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807176" y="992958"/>
            <a:ext cx="5904709" cy="1352549"/>
          </a:xfrm>
        </p:spPr>
        <p:txBody>
          <a:bodyPr anchor="t">
            <a:noAutofit/>
          </a:bodyPr>
          <a:lstStyle>
            <a:lvl1pPr algn="l">
              <a:defRPr sz="4000" b="1" i="0">
                <a:solidFill>
                  <a:schemeClr val="bg1"/>
                </a:solidFill>
                <a:latin typeface="Lub Dub Bold" panose="020B0603030403020204" pitchFamily="34" charset="77"/>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HEADER TITLE ALL CAPS AT 30PTS</a:t>
            </a:r>
          </a:p>
        </p:txBody>
      </p:sp>
      <p:sp>
        <p:nvSpPr>
          <p:cNvPr id="7" name="Slide Number Placeholder 5">
            <a:extLst>
              <a:ext uri="{FF2B5EF4-FFF2-40B4-BE49-F238E27FC236}">
                <a16:creationId xmlns:a16="http://schemas.microsoft.com/office/drawing/2014/main" id="{6446692A-AFF5-BF40-844E-2040B93DC1AF}"/>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pic>
        <p:nvPicPr>
          <p:cNvPr id="10" name="Picture 9">
            <a:extLst>
              <a:ext uri="{FF2B5EF4-FFF2-40B4-BE49-F238E27FC236}">
                <a16:creationId xmlns:a16="http://schemas.microsoft.com/office/drawing/2014/main" id="{EDACC084-CD0B-CB4B-B676-E1F13636790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144159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9169613" cy="1302680"/>
          </a:xfrm>
        </p:spPr>
        <p:txBody>
          <a:bodyPr/>
          <a:lstStyle/>
          <a:p>
            <a:r>
              <a:rPr lang="en-US" dirty="0"/>
              <a:t>TITLE IS ALL CAPS AT 25-30PTS</a:t>
            </a:r>
          </a:p>
        </p:txBody>
      </p:sp>
      <p:sp>
        <p:nvSpPr>
          <p:cNvPr id="7" name="Text Placeholder 6">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583987" y="5425947"/>
            <a:ext cx="7340813" cy="365127"/>
          </a:xfrm>
        </p:spPr>
        <p:txBody>
          <a:bodyPr/>
          <a:lstStyle>
            <a:lvl1pPr>
              <a:defRPr b="1">
                <a:solidFill>
                  <a:schemeClr val="accent4"/>
                </a:solidFill>
              </a:defRPr>
            </a:lvl1pPr>
          </a:lstStyle>
          <a:p>
            <a:pPr lvl="0"/>
            <a:r>
              <a:rPr lang="en-US" dirty="0"/>
              <a:t>Caption is </a:t>
            </a:r>
            <a:r>
              <a:rPr lang="en-US" dirty="0" err="1"/>
              <a:t>Lub</a:t>
            </a:r>
            <a:r>
              <a:rPr lang="en-US" dirty="0"/>
              <a:t> Dub bold at 12pts </a:t>
            </a:r>
          </a:p>
        </p:txBody>
      </p:sp>
      <p:sp>
        <p:nvSpPr>
          <p:cNvPr id="10" name="Text Placeholder 4">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t>
            </a:r>
            <a:r>
              <a:rPr lang="en-US" dirty="0" err="1"/>
              <a:t>Lub</a:t>
            </a:r>
            <a:r>
              <a:rPr lang="en-US" dirty="0"/>
              <a:t> Dub Bold at 16pt</a:t>
            </a:r>
          </a:p>
        </p:txBody>
      </p:sp>
      <p:sp>
        <p:nvSpPr>
          <p:cNvPr id="16" name="Rectangle 15">
            <a:extLst>
              <a:ext uri="{FF2B5EF4-FFF2-40B4-BE49-F238E27FC236}">
                <a16:creationId xmlns:a16="http://schemas.microsoft.com/office/drawing/2014/main" id="{9E9AED67-7B86-D945-92A3-1DFD0097E80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ooter Placeholder 4">
            <a:extLst>
              <a:ext uri="{FF2B5EF4-FFF2-40B4-BE49-F238E27FC236}">
                <a16:creationId xmlns:a16="http://schemas.microsoft.com/office/drawing/2014/main" id="{0F4EB02C-6FE6-1A47-8022-01232D33629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endParaRPr lang="en-US" dirty="0"/>
          </a:p>
        </p:txBody>
      </p:sp>
      <p:sp>
        <p:nvSpPr>
          <p:cNvPr id="18" name="Slide Number Placeholder 5">
            <a:extLst>
              <a:ext uri="{FF2B5EF4-FFF2-40B4-BE49-F238E27FC236}">
                <a16:creationId xmlns:a16="http://schemas.microsoft.com/office/drawing/2014/main" id="{6C8ED1C2-16C7-D946-9CE1-ADDDF3A5E0AA}"/>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E09C871F-FF2C-6445-9A92-4B74224E91E9}"/>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1" name="Text Placeholder 5">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F51F1C95-9891-4249-BABE-04AE5153306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40245488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9" name="Picture 8">
            <a:extLst>
              <a:ext uri="{FF2B5EF4-FFF2-40B4-BE49-F238E27FC236}">
                <a16:creationId xmlns:a16="http://schemas.microsoft.com/office/drawing/2014/main" id="{D9836D56-853F-5F49-8046-A11DE0E355F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5606603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8" name="Rectangle 6"/>
          <p:cNvSpPr>
            <a:spLocks noGrp="1" noChangeArrowheads="1"/>
          </p:cNvSpPr>
          <p:nvPr>
            <p:ph type="sldNum" sz="quarter" idx="11"/>
          </p:nvPr>
        </p:nvSpPr>
        <p:spPr>
          <a:ln/>
        </p:spPr>
        <p:txBody>
          <a:bodyPr/>
          <a:lstStyle>
            <a:lvl1pPr>
              <a:defRPr/>
            </a:lvl1pPr>
          </a:lstStyle>
          <a:p>
            <a:pPr>
              <a:defRPr/>
            </a:pPr>
            <a:fld id="{041BF5AE-E535-4D28-A507-91497672F9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4068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D3B4F64-CD41-0643-BB0C-5B4373946342}"/>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endParaRPr lang="en-US" dirty="0"/>
          </a:p>
        </p:txBody>
      </p:sp>
      <p:sp>
        <p:nvSpPr>
          <p:cNvPr id="13" name="Slide Number Placeholder 5">
            <a:extLst>
              <a:ext uri="{FF2B5EF4-FFF2-40B4-BE49-F238E27FC236}">
                <a16:creationId xmlns:a16="http://schemas.microsoft.com/office/drawing/2014/main" id="{AC466D7F-068F-ED47-9AD2-C0C743931AC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8" name="Straight Connector 17">
            <a:extLst>
              <a:ext uri="{FF2B5EF4-FFF2-40B4-BE49-F238E27FC236}">
                <a16:creationId xmlns:a16="http://schemas.microsoft.com/office/drawing/2014/main" id="{A175C9A7-D338-384F-B0FF-23DB68C57AF4}"/>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0" name="Text Placeholder 5">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7" name="Picture 6">
            <a:extLst>
              <a:ext uri="{FF2B5EF4-FFF2-40B4-BE49-F238E27FC236}">
                <a16:creationId xmlns:a16="http://schemas.microsoft.com/office/drawing/2014/main" id="{43E8EC32-7002-774F-B7AC-A0277775B57C}"/>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50816325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0ECAF5-9958-A14D-A435-03CDAD7C93A5}"/>
              </a:ext>
            </a:extLst>
          </p:cNvPr>
          <p:cNvSpPr/>
          <p:nvPr userDrawn="1"/>
        </p:nvSpPr>
        <p:spPr>
          <a:xfrm>
            <a:off x="11467584" y="0"/>
            <a:ext cx="724416"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 name="Group 2">
            <a:extLst>
              <a:ext uri="{FF2B5EF4-FFF2-40B4-BE49-F238E27FC236}">
                <a16:creationId xmlns:a16="http://schemas.microsoft.com/office/drawing/2014/main" id="{F72B7117-B49F-A744-B2A2-035F484656EB}"/>
              </a:ext>
            </a:extLst>
          </p:cNvPr>
          <p:cNvGrpSpPr/>
          <p:nvPr userDrawn="1"/>
        </p:nvGrpSpPr>
        <p:grpSpPr>
          <a:xfrm rot="10800000">
            <a:off x="1465667" y="-710434"/>
            <a:ext cx="12585708" cy="7715505"/>
            <a:chOff x="-838594" y="-106106"/>
            <a:chExt cx="9439281" cy="5786629"/>
          </a:xfrm>
        </p:grpSpPr>
        <p:sp>
          <p:nvSpPr>
            <p:cNvPr id="8" name="Delay 2">
              <a:extLst>
                <a:ext uri="{FF2B5EF4-FFF2-40B4-BE49-F238E27FC236}">
                  <a16:creationId xmlns:a16="http://schemas.microsoft.com/office/drawing/2014/main" id="{2FE69FBA-751A-6C40-9984-B5EF4C49F529}"/>
                </a:ext>
              </a:extLst>
            </p:cNvPr>
            <p:cNvSpPr/>
            <p:nvPr userDrawn="1"/>
          </p:nvSpPr>
          <p:spPr>
            <a:xfrm>
              <a:off x="-66269" y="-32526"/>
              <a:ext cx="8369787" cy="5211233"/>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gradFill flip="none" rotWithShape="1">
              <a:gsLst>
                <a:gs pos="100000">
                  <a:schemeClr val="accent1">
                    <a:shade val="30000"/>
                    <a:satMod val="115000"/>
                  </a:schemeClr>
                </a:gs>
                <a:gs pos="0">
                  <a:schemeClr val="accent1">
                    <a:shade val="675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Delay 2">
              <a:extLst>
                <a:ext uri="{FF2B5EF4-FFF2-40B4-BE49-F238E27FC236}">
                  <a16:creationId xmlns:a16="http://schemas.microsoft.com/office/drawing/2014/main" id="{93C80465-6897-A642-84B9-3405032045C5}"/>
                </a:ext>
              </a:extLst>
            </p:cNvPr>
            <p:cNvSpPr/>
            <p:nvPr userDrawn="1"/>
          </p:nvSpPr>
          <p:spPr>
            <a:xfrm>
              <a:off x="-341377" y="-106105"/>
              <a:ext cx="8755925" cy="5786628"/>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elay 2">
              <a:extLst>
                <a:ext uri="{FF2B5EF4-FFF2-40B4-BE49-F238E27FC236}">
                  <a16:creationId xmlns:a16="http://schemas.microsoft.com/office/drawing/2014/main" id="{FCC8CEDF-9D2A-7742-A93D-6498181029CC}"/>
                </a:ext>
              </a:extLst>
            </p:cNvPr>
            <p:cNvSpPr/>
            <p:nvPr userDrawn="1"/>
          </p:nvSpPr>
          <p:spPr>
            <a:xfrm>
              <a:off x="-838594" y="-106106"/>
              <a:ext cx="9439281" cy="5498237"/>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9659595" y="4904600"/>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2000" dirty="0">
                <a:solidFill>
                  <a:schemeClr val="bg1"/>
                </a:solidFill>
              </a:rPr>
              <a:t>#AHA22</a:t>
            </a:r>
          </a:p>
        </p:txBody>
      </p:sp>
      <p:sp>
        <p:nvSpPr>
          <p:cNvPr id="2" name="Title 1"/>
          <p:cNvSpPr>
            <a:spLocks noGrp="1"/>
          </p:cNvSpPr>
          <p:nvPr>
            <p:ph type="title" hasCustomPrompt="1"/>
          </p:nvPr>
        </p:nvSpPr>
        <p:spPr>
          <a:xfrm>
            <a:off x="5892016" y="872495"/>
            <a:ext cx="5474613" cy="3139920"/>
          </a:xfrm>
        </p:spPr>
        <p:txBody>
          <a:bodyPr anchor="b">
            <a:normAutofit/>
          </a:bodyPr>
          <a:lstStyle>
            <a:lvl1pPr algn="r">
              <a:lnSpc>
                <a:spcPts val="5333"/>
              </a:lnSpc>
              <a:defRPr sz="5333" b="1" i="0">
                <a:solidFill>
                  <a:schemeClr val="bg1"/>
                </a:solidFill>
                <a:latin typeface="Lub Dub Heavy" panose="020B0603030403020204" pitchFamily="34" charset="77"/>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094DE3A1-1C72-8746-9506-A8595458CB3E}"/>
              </a:ext>
            </a:extLst>
          </p:cNvPr>
          <p:cNvCxnSpPr>
            <a:cxnSpLocks/>
          </p:cNvCxnSpPr>
          <p:nvPr userDrawn="1"/>
        </p:nvCxnSpPr>
        <p:spPr>
          <a:xfrm>
            <a:off x="5892016" y="4396659"/>
            <a:ext cx="547461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7F7F4375-55B2-3645-805B-8633B02A1A92}"/>
              </a:ext>
            </a:extLst>
          </p:cNvPr>
          <p:cNvPicPr>
            <a:picLocks noChangeAspect="1"/>
          </p:cNvPicPr>
          <p:nvPr userDrawn="1"/>
        </p:nvPicPr>
        <p:blipFill>
          <a:blip r:embed="rId2"/>
          <a:stretch>
            <a:fillRect/>
          </a:stretch>
        </p:blipFill>
        <p:spPr>
          <a:xfrm>
            <a:off x="5884469" y="4561987"/>
            <a:ext cx="1811964" cy="107667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BF2AF87-698A-AE4A-B2CE-BCF5841E8AD2}"/>
              </a:ext>
            </a:extLst>
          </p:cNvPr>
          <p:cNvPicPr>
            <a:picLocks noChangeAspect="1"/>
          </p:cNvPicPr>
          <p:nvPr userDrawn="1"/>
        </p:nvPicPr>
        <p:blipFill>
          <a:blip r:embed="rId3"/>
          <a:stretch>
            <a:fillRect/>
          </a:stretch>
        </p:blipFill>
        <p:spPr>
          <a:xfrm>
            <a:off x="8292065" y="5013515"/>
            <a:ext cx="1505448" cy="477443"/>
          </a:xfrm>
          <a:prstGeom prst="rect">
            <a:avLst/>
          </a:prstGeom>
        </p:spPr>
      </p:pic>
    </p:spTree>
    <p:extLst>
      <p:ext uri="{BB962C8B-B14F-4D97-AF65-F5344CB8AC3E}">
        <p14:creationId xmlns:p14="http://schemas.microsoft.com/office/powerpoint/2010/main" val="54200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4" name="Rectangle 6"/>
          <p:cNvSpPr>
            <a:spLocks noGrp="1" noChangeArrowheads="1"/>
          </p:cNvSpPr>
          <p:nvPr>
            <p:ph type="sldNum" sz="quarter" idx="11"/>
          </p:nvPr>
        </p:nvSpPr>
        <p:spPr>
          <a:ln/>
        </p:spPr>
        <p:txBody>
          <a:bodyPr/>
          <a:lstStyle>
            <a:lvl1pPr>
              <a:defRPr/>
            </a:lvl1pPr>
          </a:lstStyle>
          <a:p>
            <a:pPr>
              <a:defRPr/>
            </a:pPr>
            <a:fld id="{DB19B17E-724B-4E7D-BD56-BF81E956DC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45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3" name="Rectangle 6"/>
          <p:cNvSpPr>
            <a:spLocks noGrp="1" noChangeArrowheads="1"/>
          </p:cNvSpPr>
          <p:nvPr>
            <p:ph type="sldNum" sz="quarter" idx="11"/>
          </p:nvPr>
        </p:nvSpPr>
        <p:spPr>
          <a:ln/>
        </p:spPr>
        <p:txBody>
          <a:bodyPr/>
          <a:lstStyle>
            <a:lvl1pPr>
              <a:defRPr/>
            </a:lvl1pPr>
          </a:lstStyle>
          <a:p>
            <a:pPr>
              <a:defRPr/>
            </a:pPr>
            <a:fld id="{F3DB7C1F-FD08-417B-B66F-C2D961FAFB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36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89209DDC-CC9C-4FC8-9D83-7A09B6319A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80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4165600" y="6477000"/>
            <a:ext cx="3860800" cy="381000"/>
          </a:xfrm>
          <a:prstGeom prst="rect">
            <a:avLst/>
          </a:prstGeom>
          <a:ln/>
        </p:spPr>
        <p:txBody>
          <a:bodyPr/>
          <a:lstStyle>
            <a:lvl1pPr>
              <a:defRPr/>
            </a:lvl1pPr>
          </a:lstStyle>
          <a:p>
            <a:pPr>
              <a:defRPr/>
            </a:pPr>
            <a:r>
              <a:rPr lang="en-US">
                <a:solidFill>
                  <a:srgbClr val="000000"/>
                </a:solidFill>
              </a:rPr>
              <a:t>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27E4ACAC-ACAB-490C-8D63-8E795D3A59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91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3603" y="76200"/>
            <a:ext cx="1083289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199669" y="1371601"/>
            <a:ext cx="11535131"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890000" y="6457951"/>
            <a:ext cx="28448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eaLnBrk="1" hangingPunct="1">
              <a:spcBef>
                <a:spcPct val="0"/>
              </a:spcBef>
              <a:defRPr/>
            </a:pPr>
            <a:fld id="{5CCDD44D-BDA3-414C-9B43-F484C9074535}" type="slidenum">
              <a:rPr lang="en-US" b="0">
                <a:solidFill>
                  <a:srgbClr val="000000"/>
                </a:solidFill>
                <a:latin typeface="Arial" charset="0"/>
                <a:ea typeface="+mn-ea"/>
              </a:rPr>
              <a:pPr eaLnBrk="1" hangingPunct="1">
                <a:spcBef>
                  <a:spcPct val="0"/>
                </a:spcBef>
                <a:defRPr/>
              </a:pPr>
              <a:t>‹#›</a:t>
            </a:fld>
            <a:endParaRPr lang="en-US" b="0">
              <a:solidFill>
                <a:srgbClr val="000000"/>
              </a:solidFill>
              <a:latin typeface="Arial" charset="0"/>
              <a:ea typeface="+mn-ea"/>
            </a:endParaRPr>
          </a:p>
        </p:txBody>
      </p:sp>
      <p:sp>
        <p:nvSpPr>
          <p:cNvPr id="1034" name="Line 10"/>
          <p:cNvSpPr>
            <a:spLocks noChangeShapeType="1"/>
          </p:cNvSpPr>
          <p:nvPr userDrawn="1"/>
        </p:nvSpPr>
        <p:spPr bwMode="auto">
          <a:xfrm>
            <a:off x="199669" y="1219200"/>
            <a:ext cx="11535131" cy="0"/>
          </a:xfrm>
          <a:prstGeom prst="line">
            <a:avLst/>
          </a:prstGeom>
          <a:noFill/>
          <a:ln w="38100">
            <a:solidFill>
              <a:srgbClr val="A50021"/>
            </a:solidFill>
            <a:round/>
            <a:headEnd/>
            <a:tailEnd/>
          </a:ln>
          <a:effectLst/>
        </p:spPr>
        <p:txBody>
          <a:bodyPr/>
          <a:lstStyle/>
          <a:p>
            <a:pPr algn="l" eaLnBrk="1" hangingPunct="1">
              <a:spcBef>
                <a:spcPct val="0"/>
              </a:spcBef>
              <a:defRPr/>
            </a:pPr>
            <a:endParaRPr lang="en-US" sz="1800" b="0">
              <a:solidFill>
                <a:srgbClr val="000000"/>
              </a:solidFill>
              <a:latin typeface="Arial" charset="0"/>
              <a:ea typeface="+mn-ea"/>
            </a:endParaRPr>
          </a:p>
        </p:txBody>
      </p:sp>
      <p:sp>
        <p:nvSpPr>
          <p:cNvPr id="1035" name="Line 11"/>
          <p:cNvSpPr>
            <a:spLocks noChangeShapeType="1"/>
          </p:cNvSpPr>
          <p:nvPr userDrawn="1"/>
        </p:nvSpPr>
        <p:spPr bwMode="auto">
          <a:xfrm>
            <a:off x="199669" y="1271588"/>
            <a:ext cx="11526415" cy="0"/>
          </a:xfrm>
          <a:prstGeom prst="line">
            <a:avLst/>
          </a:prstGeom>
          <a:noFill/>
          <a:ln w="19050">
            <a:solidFill>
              <a:srgbClr val="A50021"/>
            </a:solidFill>
            <a:round/>
            <a:headEnd/>
            <a:tailEnd/>
          </a:ln>
          <a:effectLst/>
        </p:spPr>
        <p:txBody>
          <a:bodyPr/>
          <a:lstStyle/>
          <a:p>
            <a:pPr algn="l" eaLnBrk="1" hangingPunct="1">
              <a:spcBef>
                <a:spcPct val="0"/>
              </a:spcBef>
              <a:defRPr/>
            </a:pPr>
            <a:endParaRPr lang="en-US" sz="1800" b="0">
              <a:solidFill>
                <a:srgbClr val="000000"/>
              </a:solidFill>
              <a:latin typeface="Arial" charset="0"/>
              <a:ea typeface="+mn-ea"/>
            </a:endParaRPr>
          </a:p>
        </p:txBody>
      </p:sp>
      <p:pic>
        <p:nvPicPr>
          <p:cNvPr id="22" name="Picture 21" descr="TIMI heart_type inside_F.tif">
            <a:extLst>
              <a:ext uri="{FF2B5EF4-FFF2-40B4-BE49-F238E27FC236}">
                <a16:creationId xmlns:a16="http://schemas.microsoft.com/office/drawing/2014/main" id="{BD33C48E-98FB-4AEE-9720-400F3A6DA9E3}"/>
              </a:ext>
            </a:extLst>
          </p:cNvPr>
          <p:cNvPicPr>
            <a:picLocks noChangeAspect="1"/>
          </p:cNvPicPr>
          <p:nvPr userDrawn="1"/>
        </p:nvPicPr>
        <p:blipFill>
          <a:blip r:embed="rId13" cstate="print"/>
          <a:srcRect b="34756"/>
          <a:stretch>
            <a:fillRect/>
          </a:stretch>
        </p:blipFill>
        <p:spPr>
          <a:xfrm>
            <a:off x="207907" y="195733"/>
            <a:ext cx="508647" cy="822960"/>
          </a:xfrm>
          <a:prstGeom prst="rect">
            <a:avLst/>
          </a:prstGeom>
        </p:spPr>
      </p:pic>
      <p:pic>
        <p:nvPicPr>
          <p:cNvPr id="17" name="Picture 16" descr="https://upload.wikimedia.org/wikipedia/en/thumb/8/80/Brigham_and_Womens_Hospital_logo.svg/150px-Brigham_and_Womens_Hospital_logo.svg.png">
            <a:extLst>
              <a:ext uri="{FF2B5EF4-FFF2-40B4-BE49-F238E27FC236}">
                <a16:creationId xmlns:a16="http://schemas.microsoft.com/office/drawing/2014/main" id="{B3F2D3D9-40EF-4527-99D9-5D86C8497485}"/>
              </a:ext>
            </a:extLst>
          </p:cNvPr>
          <p:cNvPicPr>
            <a:picLocks noChangeAspect="1" noChangeArrowheads="1"/>
          </p:cNvPicPr>
          <p:nvPr userDrawn="1"/>
        </p:nvPicPr>
        <p:blipFill>
          <a:blip r:embed="rId14"/>
          <a:srcRect/>
          <a:stretch>
            <a:fillRect/>
          </a:stretch>
        </p:blipFill>
        <p:spPr bwMode="auto">
          <a:xfrm>
            <a:off x="200755" y="6359192"/>
            <a:ext cx="321263" cy="374904"/>
          </a:xfrm>
          <a:prstGeom prst="rect">
            <a:avLst/>
          </a:prstGeom>
          <a:noFill/>
        </p:spPr>
      </p:pic>
      <p:pic>
        <p:nvPicPr>
          <p:cNvPr id="18" name="Picture 1" descr="HMS_Affiliate_NEW_8.eps">
            <a:extLst>
              <a:ext uri="{FF2B5EF4-FFF2-40B4-BE49-F238E27FC236}">
                <a16:creationId xmlns:a16="http://schemas.microsoft.com/office/drawing/2014/main" id="{87406BD9-99ED-49FF-B4D6-23106EE2774E}"/>
              </a:ext>
            </a:extLst>
          </p:cNvPr>
          <p:cNvPicPr>
            <a:picLocks noChangeAspect="1"/>
          </p:cNvPicPr>
          <p:nvPr userDrawn="1"/>
        </p:nvPicPr>
        <p:blipFill>
          <a:blip r:embed="rId15" cstate="print"/>
          <a:srcRect r="85854"/>
          <a:stretch>
            <a:fillRect/>
          </a:stretch>
        </p:blipFill>
        <p:spPr bwMode="auto">
          <a:xfrm>
            <a:off x="601190" y="6367430"/>
            <a:ext cx="302896" cy="365760"/>
          </a:xfrm>
          <a:prstGeom prst="rect">
            <a:avLst/>
          </a:prstGeom>
          <a:noFill/>
          <a:ln w="9525">
            <a:noFill/>
            <a:miter lim="800000"/>
            <a:headEnd/>
            <a:tailEnd/>
          </a:ln>
        </p:spPr>
      </p:pic>
      <p:sp>
        <p:nvSpPr>
          <p:cNvPr id="23" name="Text Box 9">
            <a:extLst>
              <a:ext uri="{FF2B5EF4-FFF2-40B4-BE49-F238E27FC236}">
                <a16:creationId xmlns:a16="http://schemas.microsoft.com/office/drawing/2014/main" id="{8A2D7E12-417D-4292-BB83-9B5A6BD2B1F8}"/>
              </a:ext>
            </a:extLst>
          </p:cNvPr>
          <p:cNvSpPr txBox="1">
            <a:spLocks noChangeArrowheads="1"/>
          </p:cNvSpPr>
          <p:nvPr userDrawn="1"/>
        </p:nvSpPr>
        <p:spPr bwMode="auto">
          <a:xfrm>
            <a:off x="928800" y="6367430"/>
            <a:ext cx="3962400" cy="369332"/>
          </a:xfrm>
          <a:prstGeom prst="rect">
            <a:avLst/>
          </a:prstGeom>
          <a:noFill/>
          <a:ln w="9525">
            <a:noFill/>
            <a:miter lim="800000"/>
            <a:headEnd/>
            <a:tailEnd/>
          </a:ln>
          <a:effectLst/>
        </p:spPr>
        <p:txBody>
          <a:bodyPr>
            <a:spAutoFit/>
          </a:bodyPr>
          <a:lstStyle/>
          <a:p>
            <a:pPr algn="l" eaLnBrk="1" hangingPunct="1">
              <a:spcBef>
                <a:spcPct val="0"/>
              </a:spcBef>
              <a:defRPr/>
            </a:pPr>
            <a:r>
              <a:rPr lang="en-US" sz="900" b="1" dirty="0">
                <a:solidFill>
                  <a:srgbClr val="990000"/>
                </a:solidFill>
                <a:latin typeface="Arial" charset="0"/>
                <a:ea typeface="+mn-ea"/>
              </a:rPr>
              <a:t>An Academic Research Organization of </a:t>
            </a:r>
          </a:p>
          <a:p>
            <a:pPr algn="l" eaLnBrk="1" hangingPunct="1">
              <a:spcBef>
                <a:spcPct val="0"/>
              </a:spcBef>
              <a:defRPr/>
            </a:pPr>
            <a:r>
              <a:rPr lang="en-US" sz="900" b="1" dirty="0">
                <a:solidFill>
                  <a:srgbClr val="990000"/>
                </a:solidFill>
                <a:latin typeface="Arial" charset="0"/>
                <a:ea typeface="+mn-ea"/>
              </a:rPr>
              <a:t>Brigham and Women’s Hospital and Harvard Medical School</a:t>
            </a:r>
          </a:p>
        </p:txBody>
      </p:sp>
    </p:spTree>
    <p:extLst>
      <p:ext uri="{BB962C8B-B14F-4D97-AF65-F5344CB8AC3E}">
        <p14:creationId xmlns:p14="http://schemas.microsoft.com/office/powerpoint/2010/main" val="1832055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b="1">
          <a:solidFill>
            <a:srgbClr val="A50021"/>
          </a:solidFill>
          <a:latin typeface="+mj-lt"/>
          <a:ea typeface="+mj-ea"/>
          <a:cs typeface="+mj-cs"/>
        </a:defRPr>
      </a:lvl1pPr>
      <a:lvl2pPr algn="ctr" rtl="0" eaLnBrk="0" fontAlgn="base" hangingPunct="0">
        <a:spcBef>
          <a:spcPct val="0"/>
        </a:spcBef>
        <a:spcAft>
          <a:spcPct val="0"/>
        </a:spcAft>
        <a:defRPr sz="4400" b="1">
          <a:solidFill>
            <a:srgbClr val="A50021"/>
          </a:solidFill>
          <a:latin typeface="Arial" charset="0"/>
        </a:defRPr>
      </a:lvl2pPr>
      <a:lvl3pPr algn="ctr" rtl="0" eaLnBrk="0" fontAlgn="base" hangingPunct="0">
        <a:spcBef>
          <a:spcPct val="0"/>
        </a:spcBef>
        <a:spcAft>
          <a:spcPct val="0"/>
        </a:spcAft>
        <a:defRPr sz="4400" b="1">
          <a:solidFill>
            <a:srgbClr val="A50021"/>
          </a:solidFill>
          <a:latin typeface="Arial" charset="0"/>
        </a:defRPr>
      </a:lvl3pPr>
      <a:lvl4pPr algn="ctr" rtl="0" eaLnBrk="0" fontAlgn="base" hangingPunct="0">
        <a:spcBef>
          <a:spcPct val="0"/>
        </a:spcBef>
        <a:spcAft>
          <a:spcPct val="0"/>
        </a:spcAft>
        <a:defRPr sz="4400" b="1">
          <a:solidFill>
            <a:srgbClr val="A50021"/>
          </a:solidFill>
          <a:latin typeface="Arial" charset="0"/>
        </a:defRPr>
      </a:lvl4pPr>
      <a:lvl5pPr algn="ctr" rtl="0" eaLnBrk="0" fontAlgn="base" hangingPunct="0">
        <a:spcBef>
          <a:spcPct val="0"/>
        </a:spcBef>
        <a:spcAft>
          <a:spcPct val="0"/>
        </a:spcAft>
        <a:defRPr sz="4400" b="1">
          <a:solidFill>
            <a:srgbClr val="A50021"/>
          </a:solidFill>
          <a:latin typeface="Arial" charset="0"/>
        </a:defRPr>
      </a:lvl5pPr>
      <a:lvl6pPr marL="457200" algn="ctr" rtl="0" fontAlgn="base">
        <a:spcBef>
          <a:spcPct val="0"/>
        </a:spcBef>
        <a:spcAft>
          <a:spcPct val="0"/>
        </a:spcAft>
        <a:defRPr sz="4400" b="1">
          <a:solidFill>
            <a:srgbClr val="A50021"/>
          </a:solidFill>
          <a:latin typeface="Arial" charset="0"/>
        </a:defRPr>
      </a:lvl6pPr>
      <a:lvl7pPr marL="914400" algn="ctr" rtl="0" fontAlgn="base">
        <a:spcBef>
          <a:spcPct val="0"/>
        </a:spcBef>
        <a:spcAft>
          <a:spcPct val="0"/>
        </a:spcAft>
        <a:defRPr sz="4400" b="1">
          <a:solidFill>
            <a:srgbClr val="A50021"/>
          </a:solidFill>
          <a:latin typeface="Arial" charset="0"/>
        </a:defRPr>
      </a:lvl7pPr>
      <a:lvl8pPr marL="1371600" algn="ctr" rtl="0" fontAlgn="base">
        <a:spcBef>
          <a:spcPct val="0"/>
        </a:spcBef>
        <a:spcAft>
          <a:spcPct val="0"/>
        </a:spcAft>
        <a:defRPr sz="4400" b="1">
          <a:solidFill>
            <a:srgbClr val="A50021"/>
          </a:solidFill>
          <a:latin typeface="Arial" charset="0"/>
        </a:defRPr>
      </a:lvl8pPr>
      <a:lvl9pPr marL="1828800" algn="ctr" rtl="0" fontAlgn="base">
        <a:spcBef>
          <a:spcPct val="0"/>
        </a:spcBef>
        <a:spcAft>
          <a:spcPct val="0"/>
        </a:spcAft>
        <a:defRPr sz="4400" b="1">
          <a:solidFill>
            <a:srgbClr val="A5002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 userDrawn="1">
          <p15:clr>
            <a:srgbClr val="F26B43"/>
          </p15:clr>
        </p15:guide>
        <p15:guide id="2" pos="3840" userDrawn="1">
          <p15:clr>
            <a:srgbClr val="F26B43"/>
          </p15:clr>
        </p15:guide>
        <p15:guide id="3" pos="120" userDrawn="1">
          <p15:clr>
            <a:srgbClr val="F26B43"/>
          </p15:clr>
        </p15:guide>
        <p15:guide id="4" pos="73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gs>
            <a:gs pos="100000">
              <a:schemeClr val="bg2">
                <a:lumMod val="50000"/>
              </a:schemeClr>
            </a:gs>
            <a:gs pos="28000">
              <a:srgbClr val="003366"/>
            </a:gs>
            <a:gs pos="59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706034" y="46039"/>
            <a:ext cx="877993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1" y="1600201"/>
            <a:ext cx="112924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algn="l" eaLnBrk="1" hangingPunct="1">
              <a:spcBef>
                <a:spcPct val="0"/>
              </a:spcBef>
              <a:defRPr/>
            </a:pPr>
            <a:endParaRPr lang="en-US" b="0">
              <a:solidFill>
                <a:srgbClr val="FFFFFF"/>
              </a:solidFill>
            </a:endParaRPr>
          </a:p>
        </p:txBody>
      </p:sp>
      <p:sp>
        <p:nvSpPr>
          <p:cNvPr id="16389" name="Rectangle 5"/>
          <p:cNvSpPr>
            <a:spLocks noGrp="1" noChangeArrowheads="1"/>
          </p:cNvSpPr>
          <p:nvPr>
            <p:ph type="ftr" sz="quarter" idx="3"/>
          </p:nvPr>
        </p:nvSpPr>
        <p:spPr bwMode="auto">
          <a:xfrm>
            <a:off x="4165600" y="6553200"/>
            <a:ext cx="386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b="1">
                <a:latin typeface="Arial" pitchFamily="34" charset="0"/>
                <a:ea typeface="+mn-ea"/>
                <a:cs typeface="+mn-cs"/>
              </a:defRPr>
            </a:lvl1pPr>
          </a:lstStyle>
          <a:p>
            <a:pPr eaLnBrk="1" hangingPunct="1">
              <a:spcBef>
                <a:spcPct val="0"/>
              </a:spcBef>
              <a:defRPr/>
            </a:pPr>
            <a:r>
              <a:rPr lang="en-US">
                <a:solidFill>
                  <a:srgbClr val="FFFFFF"/>
                </a:solidFill>
              </a:rPr>
              <a:t>CONFIDENTIAL</a:t>
            </a:r>
            <a:endParaRPr lang="en-US" dirty="0">
              <a:solidFill>
                <a:srgbClr val="FFFFFF"/>
              </a:solidFill>
            </a:endParaRPr>
          </a:p>
        </p:txBody>
      </p:sp>
      <p:sp>
        <p:nvSpPr>
          <p:cNvPr id="12" name="Rectangle 6"/>
          <p:cNvSpPr>
            <a:spLocks noGrp="1" noChangeArrowheads="1"/>
          </p:cNvSpPr>
          <p:nvPr>
            <p:ph type="sldNum" sz="quarter" idx="4"/>
          </p:nvPr>
        </p:nvSpPr>
        <p:spPr>
          <a:xfrm>
            <a:off x="11595100" y="6477000"/>
            <a:ext cx="609600" cy="304800"/>
          </a:xfrm>
          <a:prstGeom prst="rect">
            <a:avLst/>
          </a:prstGeom>
        </p:spPr>
        <p:txBody>
          <a:bodyPr vert="horz" wrap="square" lIns="91440" tIns="45720" rIns="91440" bIns="45720" numCol="1" anchor="t" anchorCtr="0" compatLnSpc="1">
            <a:prstTxWarp prst="textNoShape">
              <a:avLst/>
            </a:prstTxWarp>
          </a:bodyPr>
          <a:lstStyle>
            <a:lvl1pPr>
              <a:defRPr sz="1400" b="1"/>
            </a:lvl1pPr>
          </a:lstStyle>
          <a:p>
            <a:pPr algn="l" eaLnBrk="1" hangingPunct="1">
              <a:spcBef>
                <a:spcPct val="0"/>
              </a:spcBef>
            </a:pPr>
            <a:fld id="{0348F454-AFBC-4D57-98D6-D5D7E59126F8}" type="slidenum">
              <a:rPr lang="en-US">
                <a:solidFill>
                  <a:srgbClr val="FFFFFF"/>
                </a:solidFill>
                <a:latin typeface="Arial"/>
              </a:rPr>
              <a:pPr algn="l" eaLnBrk="1" hangingPunct="1">
                <a:spcBef>
                  <a:spcPct val="0"/>
                </a:spcBef>
              </a:pPr>
              <a:t>‹#›</a:t>
            </a:fld>
            <a:endParaRPr lang="en-US">
              <a:solidFill>
                <a:srgbClr val="FFFFFF"/>
              </a:solidFill>
              <a:latin typeface="Arial"/>
            </a:endParaRPr>
          </a:p>
        </p:txBody>
      </p:sp>
    </p:spTree>
    <p:extLst>
      <p:ext uri="{BB962C8B-B14F-4D97-AF65-F5344CB8AC3E}">
        <p14:creationId xmlns:p14="http://schemas.microsoft.com/office/powerpoint/2010/main" val="1378960873"/>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sldNum="0" hdr="0" ftr="0" dt="0"/>
  <p:txStyles>
    <p:titleStyle>
      <a:lvl1pPr algn="ctr" rtl="0" eaLnBrk="0" fontAlgn="base" hangingPunct="0">
        <a:spcBef>
          <a:spcPct val="0"/>
        </a:spcBef>
        <a:spcAft>
          <a:spcPct val="0"/>
        </a:spcAft>
        <a:defRPr sz="3600" b="1">
          <a:solidFill>
            <a:srgbClr val="FFFF66"/>
          </a:solidFill>
          <a:latin typeface="+mj-lt"/>
          <a:ea typeface="MS PGothic" pitchFamily="34" charset="-128"/>
          <a:cs typeface="MS PGothic" charset="0"/>
        </a:defRPr>
      </a:lvl1pPr>
      <a:lvl2pPr algn="ctr" rtl="0" eaLnBrk="0" fontAlgn="base" hangingPunct="0">
        <a:spcBef>
          <a:spcPct val="0"/>
        </a:spcBef>
        <a:spcAft>
          <a:spcPct val="0"/>
        </a:spcAft>
        <a:defRPr sz="3600" b="1">
          <a:solidFill>
            <a:srgbClr val="000066"/>
          </a:solidFill>
          <a:latin typeface="Arial" pitchFamily="34" charset="0"/>
          <a:ea typeface="MS PGothic" pitchFamily="34" charset="-128"/>
          <a:cs typeface="MS PGothic" charset="0"/>
        </a:defRPr>
      </a:lvl2pPr>
      <a:lvl3pPr algn="ctr" rtl="0" eaLnBrk="0" fontAlgn="base" hangingPunct="0">
        <a:spcBef>
          <a:spcPct val="0"/>
        </a:spcBef>
        <a:spcAft>
          <a:spcPct val="0"/>
        </a:spcAft>
        <a:defRPr sz="3600" b="1">
          <a:solidFill>
            <a:srgbClr val="000066"/>
          </a:solidFill>
          <a:latin typeface="Arial" pitchFamily="34" charset="0"/>
          <a:ea typeface="MS PGothic" pitchFamily="34" charset="-128"/>
          <a:cs typeface="MS PGothic" charset="0"/>
        </a:defRPr>
      </a:lvl3pPr>
      <a:lvl4pPr algn="ctr" rtl="0" eaLnBrk="0" fontAlgn="base" hangingPunct="0">
        <a:spcBef>
          <a:spcPct val="0"/>
        </a:spcBef>
        <a:spcAft>
          <a:spcPct val="0"/>
        </a:spcAft>
        <a:defRPr sz="3600" b="1">
          <a:solidFill>
            <a:srgbClr val="000066"/>
          </a:solidFill>
          <a:latin typeface="Arial" pitchFamily="34" charset="0"/>
          <a:ea typeface="MS PGothic" pitchFamily="34" charset="-128"/>
          <a:cs typeface="MS PGothic" charset="0"/>
        </a:defRPr>
      </a:lvl4pPr>
      <a:lvl5pPr algn="ctr" rtl="0" eaLnBrk="0" fontAlgn="base" hangingPunct="0">
        <a:spcBef>
          <a:spcPct val="0"/>
        </a:spcBef>
        <a:spcAft>
          <a:spcPct val="0"/>
        </a:spcAft>
        <a:defRPr sz="3600" b="1">
          <a:solidFill>
            <a:srgbClr val="000066"/>
          </a:solidFill>
          <a:latin typeface="Arial" pitchFamily="34" charset="0"/>
          <a:ea typeface="MS PGothic" pitchFamily="34" charset="-128"/>
          <a:cs typeface="MS PGothic" charset="0"/>
        </a:defRPr>
      </a:lvl5pPr>
      <a:lvl6pPr marL="457200" algn="ctr" rtl="0" fontAlgn="base">
        <a:spcBef>
          <a:spcPct val="0"/>
        </a:spcBef>
        <a:spcAft>
          <a:spcPct val="0"/>
        </a:spcAft>
        <a:defRPr sz="3600" b="1">
          <a:solidFill>
            <a:srgbClr val="000066"/>
          </a:solidFill>
          <a:latin typeface="Arial" pitchFamily="34" charset="0"/>
        </a:defRPr>
      </a:lvl6pPr>
      <a:lvl7pPr marL="914400" algn="ctr" rtl="0" fontAlgn="base">
        <a:spcBef>
          <a:spcPct val="0"/>
        </a:spcBef>
        <a:spcAft>
          <a:spcPct val="0"/>
        </a:spcAft>
        <a:defRPr sz="3600" b="1">
          <a:solidFill>
            <a:srgbClr val="000066"/>
          </a:solidFill>
          <a:latin typeface="Arial" pitchFamily="34" charset="0"/>
        </a:defRPr>
      </a:lvl7pPr>
      <a:lvl8pPr marL="1371600" algn="ctr" rtl="0" fontAlgn="base">
        <a:spcBef>
          <a:spcPct val="0"/>
        </a:spcBef>
        <a:spcAft>
          <a:spcPct val="0"/>
        </a:spcAft>
        <a:defRPr sz="3600" b="1">
          <a:solidFill>
            <a:srgbClr val="000066"/>
          </a:solidFill>
          <a:latin typeface="Arial" pitchFamily="34" charset="0"/>
        </a:defRPr>
      </a:lvl8pPr>
      <a:lvl9pPr marL="1828800" algn="ctr" rtl="0" fontAlgn="base">
        <a:spcBef>
          <a:spcPct val="0"/>
        </a:spcBef>
        <a:spcAft>
          <a:spcPct val="0"/>
        </a:spcAft>
        <a:defRPr sz="3600" b="1">
          <a:solidFill>
            <a:srgbClr val="000066"/>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b="1">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b="1">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b="1">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987" y="819632"/>
            <a:ext cx="11024027" cy="1075761"/>
          </a:xfrm>
          <a:prstGeom prst="rect">
            <a:avLst/>
          </a:prstGeom>
        </p:spPr>
        <p:txBody>
          <a:bodyPr vert="horz" lIns="91440" tIns="45720" rIns="91440" bIns="45720" rtlCol="0" anchor="t">
            <a:normAutofit/>
          </a:bodyPr>
          <a:lstStyle/>
          <a:p>
            <a:r>
              <a:rPr lang="en-US" dirty="0"/>
              <a:t>TITLE IS ALL CAPS AT 25-30PTS</a:t>
            </a:r>
          </a:p>
        </p:txBody>
      </p:sp>
      <p:sp>
        <p:nvSpPr>
          <p:cNvPr id="3" name="Text Placeholder 2"/>
          <p:cNvSpPr>
            <a:spLocks noGrp="1"/>
          </p:cNvSpPr>
          <p:nvPr>
            <p:ph type="body" idx="1"/>
          </p:nvPr>
        </p:nvSpPr>
        <p:spPr>
          <a:xfrm>
            <a:off x="583987" y="2049077"/>
            <a:ext cx="11024027" cy="4127887"/>
          </a:xfrm>
          <a:prstGeom prst="rect">
            <a:avLst/>
          </a:prstGeom>
        </p:spPr>
        <p:txBody>
          <a:bodyPr vert="horz" lIns="91440" tIns="45720" rIns="91440" bIns="45720" rtlCol="0">
            <a:normAutofit/>
          </a:bodyPr>
          <a:lstStyle/>
          <a:p>
            <a:pPr lvl="0"/>
            <a:r>
              <a:rPr lang="en-US" dirty="0"/>
              <a:t>Body copy is </a:t>
            </a:r>
            <a:r>
              <a:rPr lang="en-US" dirty="0" err="1"/>
              <a:t>Lub</a:t>
            </a:r>
            <a:r>
              <a:rPr lang="en-US" dirty="0"/>
              <a:t> Dub medium at 12pts</a:t>
            </a:r>
          </a:p>
        </p:txBody>
      </p:sp>
    </p:spTree>
    <p:extLst>
      <p:ext uri="{BB962C8B-B14F-4D97-AF65-F5344CB8AC3E}">
        <p14:creationId xmlns:p14="http://schemas.microsoft.com/office/powerpoint/2010/main" val="319080076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Lst>
  <p:hf hdr="0" dt="0"/>
  <p:txStyles>
    <p:titleStyle>
      <a:lvl1pPr algn="l" defTabSz="914377" rtl="0" eaLnBrk="1" latinLnBrk="0" hangingPunct="1">
        <a:lnSpc>
          <a:spcPts val="4000"/>
        </a:lnSpc>
        <a:spcBef>
          <a:spcPct val="0"/>
        </a:spcBef>
        <a:buNone/>
        <a:defRPr sz="4000" b="1" i="0" kern="1200">
          <a:solidFill>
            <a:schemeClr val="accent4"/>
          </a:solidFill>
          <a:latin typeface="Lub Dub Bold" panose="020B0603030403020204" pitchFamily="34" charset="77"/>
          <a:ea typeface="+mj-ea"/>
          <a:cs typeface="+mj-cs"/>
        </a:defRPr>
      </a:lvl1pPr>
    </p:titleStyle>
    <p:bodyStyle>
      <a:lvl1pPr marL="0" indent="0" algn="l" defTabSz="914377" rtl="0" eaLnBrk="1" latinLnBrk="0" hangingPunct="1">
        <a:lnSpc>
          <a:spcPct val="100000"/>
        </a:lnSpc>
        <a:spcBef>
          <a:spcPts val="1000"/>
        </a:spcBef>
        <a:buFontTx/>
        <a:buNone/>
        <a:defRPr sz="1600" kern="1200">
          <a:solidFill>
            <a:schemeClr val="tx1"/>
          </a:solidFill>
          <a:latin typeface="Lub Dub Medium" panose="020B0603030403020204" pitchFamily="34" charset="77"/>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Lub Dub Medium" panose="020B0603030403020204" pitchFamily="34" charset="77"/>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Lub Dub Medium" panose="020B0603030403020204" pitchFamily="34" charset="77"/>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Lub Dub Medium" panose="020B0603030403020204" pitchFamily="34" charset="77"/>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Lub Dub Medium" panose="020B06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B670-4138-7F4D-8F42-0A8B0005F588}"/>
              </a:ext>
            </a:extLst>
          </p:cNvPr>
          <p:cNvSpPr>
            <a:spLocks noGrp="1"/>
          </p:cNvSpPr>
          <p:nvPr>
            <p:ph type="ctrTitle"/>
          </p:nvPr>
        </p:nvSpPr>
        <p:spPr>
          <a:xfrm>
            <a:off x="1418222" y="1172867"/>
            <a:ext cx="8400033" cy="2653135"/>
          </a:xfrm>
        </p:spPr>
        <p:txBody>
          <a:bodyPr>
            <a:normAutofit fontScale="90000"/>
          </a:bodyPr>
          <a:lstStyle/>
          <a:p>
            <a:r>
              <a:rPr lang="en-US" dirty="0"/>
              <a:t>Reduction of Lipoprotein(a) With Small Interfering RNA </a:t>
            </a:r>
            <a:r>
              <a:rPr lang="en-US" sz="3600" dirty="0"/>
              <a:t> Results of the OCEAN(a)-DOSE (TIMI 67) Trial </a:t>
            </a:r>
          </a:p>
        </p:txBody>
      </p:sp>
      <p:sp>
        <p:nvSpPr>
          <p:cNvPr id="3" name="Subtitle 2">
            <a:extLst>
              <a:ext uri="{FF2B5EF4-FFF2-40B4-BE49-F238E27FC236}">
                <a16:creationId xmlns:a16="http://schemas.microsoft.com/office/drawing/2014/main" id="{500FA979-1215-3B48-8E25-2C309970BF8D}"/>
              </a:ext>
            </a:extLst>
          </p:cNvPr>
          <p:cNvSpPr>
            <a:spLocks noGrp="1"/>
          </p:cNvSpPr>
          <p:nvPr>
            <p:ph type="subTitle" idx="1"/>
          </p:nvPr>
        </p:nvSpPr>
        <p:spPr>
          <a:xfrm>
            <a:off x="1071149" y="3641455"/>
            <a:ext cx="8225251" cy="546391"/>
          </a:xfrm>
        </p:spPr>
        <p:txBody>
          <a:bodyPr>
            <a:noAutofit/>
          </a:bodyPr>
          <a:lstStyle/>
          <a:p>
            <a:pPr marL="304792">
              <a:spcBef>
                <a:spcPts val="0"/>
              </a:spcBef>
            </a:pPr>
            <a:r>
              <a:rPr lang="en-US" sz="1867" b="1" dirty="0">
                <a:latin typeface="Lub Dub Heavy" panose="020B0603030403020204"/>
                <a:ea typeface="Times New Roman" panose="02020603050405020304" pitchFamily="18" charset="0"/>
              </a:rPr>
              <a:t>Michelle L. O’Donoghue MD MPH, Baris Gencer MD, J. Antonio G. López MD, Beat Knusel PhD, Julia F. Kuder MA, Xinhui Ran MS, Sabina A. Murphy MPH, Huei Wang PhD, You Wu PhD, Helina Kassahun MD </a:t>
            </a:r>
          </a:p>
          <a:p>
            <a:pPr marL="304792">
              <a:spcBef>
                <a:spcPts val="0"/>
              </a:spcBef>
            </a:pPr>
            <a:r>
              <a:rPr lang="en-US" sz="1867" b="1" dirty="0">
                <a:latin typeface="Lub Dub Heavy" panose="020B0603030403020204"/>
                <a:ea typeface="Times New Roman" panose="02020603050405020304" pitchFamily="18" charset="0"/>
              </a:rPr>
              <a:t>and Marc S. Sabatine MD MPH, </a:t>
            </a:r>
          </a:p>
          <a:p>
            <a:pPr marL="304792">
              <a:spcBef>
                <a:spcPts val="0"/>
              </a:spcBef>
            </a:pPr>
            <a:r>
              <a:rPr lang="en-US" sz="1867" b="1" i="1" dirty="0">
                <a:latin typeface="Lub Dub Heavy" panose="020B0603030403020204"/>
                <a:ea typeface="Times New Roman" panose="02020603050405020304" pitchFamily="18" charset="0"/>
              </a:rPr>
              <a:t>on Behalf of the OCEAN(a)-DOSE Trial Investigators</a:t>
            </a:r>
          </a:p>
        </p:txBody>
      </p:sp>
      <p:sp>
        <p:nvSpPr>
          <p:cNvPr id="4" name="Footer Placeholder 4">
            <a:extLst>
              <a:ext uri="{FF2B5EF4-FFF2-40B4-BE49-F238E27FC236}">
                <a16:creationId xmlns:a16="http://schemas.microsoft.com/office/drawing/2014/main" id="{0EBE0DB8-566F-4978-919A-28741AFB97CE}"/>
              </a:ext>
            </a:extLst>
          </p:cNvPr>
          <p:cNvSpPr txBox="1">
            <a:spLocks/>
          </p:cNvSpPr>
          <p:nvPr/>
        </p:nvSpPr>
        <p:spPr>
          <a:xfrm>
            <a:off x="170722" y="6148434"/>
            <a:ext cx="4642295" cy="508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r>
              <a:rPr lang="en-US" sz="1600" dirty="0">
                <a:solidFill>
                  <a:srgbClr val="FFFFFF"/>
                </a:solidFill>
                <a:latin typeface="Arial" panose="020B0604020202020204" pitchFamily="34" charset="0"/>
                <a:cs typeface="Arial" panose="020B0604020202020204" pitchFamily="34" charset="0"/>
              </a:rPr>
              <a:t>Clinicaltrials.gov: NCT04270760</a:t>
            </a:r>
          </a:p>
          <a:p>
            <a:pPr defTabSz="609585">
              <a:defRPr/>
            </a:pPr>
            <a:r>
              <a:rPr lang="en-US" sz="1600" dirty="0">
                <a:solidFill>
                  <a:srgbClr val="FFFFFF"/>
                </a:solidFill>
                <a:latin typeface="Arial" panose="020B0604020202020204" pitchFamily="34" charset="0"/>
                <a:cs typeface="Arial" panose="020B0604020202020204" pitchFamily="34" charset="0"/>
              </a:rPr>
              <a:t>The study was funded by Amgen</a:t>
            </a:r>
          </a:p>
        </p:txBody>
      </p:sp>
    </p:spTree>
    <p:extLst>
      <p:ext uri="{BB962C8B-B14F-4D97-AF65-F5344CB8AC3E}">
        <p14:creationId xmlns:p14="http://schemas.microsoft.com/office/powerpoint/2010/main" val="29156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CCFF-656B-4955-B0F3-47D8A734F7A3}"/>
              </a:ext>
            </a:extLst>
          </p:cNvPr>
          <p:cNvSpPr>
            <a:spLocks noGrp="1"/>
          </p:cNvSpPr>
          <p:nvPr>
            <p:ph type="title"/>
          </p:nvPr>
        </p:nvSpPr>
        <p:spPr/>
        <p:txBody>
          <a:bodyPr/>
          <a:lstStyle/>
          <a:p>
            <a:r>
              <a:rPr lang="en-US" sz="3733" dirty="0">
                <a:solidFill>
                  <a:schemeClr val="accent1"/>
                </a:solidFill>
                <a:latin typeface="Arial" panose="020B0604020202020204" pitchFamily="34" charset="0"/>
                <a:cs typeface="Arial" panose="020B0604020202020204" pitchFamily="34" charset="0"/>
              </a:rPr>
              <a:t>Changes in Lp(a) Through Follow-Up</a:t>
            </a:r>
            <a:endParaRPr lang="en-US" sz="3733" dirty="0">
              <a:solidFill>
                <a:schemeClr val="accent1"/>
              </a:solidFill>
            </a:endParaRP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noGrp="1"/>
          </p:cNvGraphicFramePr>
          <p:nvPr/>
        </p:nvGraphicFramePr>
        <p:xfrm>
          <a:off x="375920" y="1534161"/>
          <a:ext cx="11023600" cy="473890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87E4F80-2B63-20DE-0422-5B7FE50CEEDC}"/>
              </a:ext>
            </a:extLst>
          </p:cNvPr>
          <p:cNvSpPr txBox="1"/>
          <p:nvPr/>
        </p:nvSpPr>
        <p:spPr>
          <a:xfrm>
            <a:off x="9504219" y="1407262"/>
            <a:ext cx="1551708" cy="338554"/>
          </a:xfrm>
          <a:prstGeom prst="rect">
            <a:avLst/>
          </a:prstGeom>
          <a:noFill/>
        </p:spPr>
        <p:txBody>
          <a:bodyPr wrap="square" rtlCol="0">
            <a:spAutoFit/>
          </a:bodyPr>
          <a:lstStyle/>
          <a:p>
            <a:r>
              <a:rPr lang="en-US" sz="1600" dirty="0"/>
              <a:t>Placebo</a:t>
            </a:r>
          </a:p>
        </p:txBody>
      </p:sp>
      <p:sp>
        <p:nvSpPr>
          <p:cNvPr id="4" name="TextBox 3">
            <a:extLst>
              <a:ext uri="{FF2B5EF4-FFF2-40B4-BE49-F238E27FC236}">
                <a16:creationId xmlns:a16="http://schemas.microsoft.com/office/drawing/2014/main" id="{58683027-DA34-BEF0-68A2-739FD877E26F}"/>
              </a:ext>
            </a:extLst>
          </p:cNvPr>
          <p:cNvSpPr txBox="1"/>
          <p:nvPr/>
        </p:nvSpPr>
        <p:spPr>
          <a:xfrm>
            <a:off x="9033165" y="3889753"/>
            <a:ext cx="2927927" cy="338554"/>
          </a:xfrm>
          <a:prstGeom prst="rect">
            <a:avLst/>
          </a:prstGeom>
          <a:noFill/>
        </p:spPr>
        <p:txBody>
          <a:bodyPr wrap="square" rtlCol="0">
            <a:spAutoFit/>
          </a:bodyPr>
          <a:lstStyle/>
          <a:p>
            <a:r>
              <a:rPr lang="en-US" sz="1600" dirty="0" err="1"/>
              <a:t>Olpasiran</a:t>
            </a:r>
            <a:r>
              <a:rPr lang="en-US" sz="1600" dirty="0"/>
              <a:t> 10mg Q12W</a:t>
            </a:r>
          </a:p>
        </p:txBody>
      </p:sp>
      <p:sp>
        <p:nvSpPr>
          <p:cNvPr id="5" name="TextBox 4">
            <a:extLst>
              <a:ext uri="{FF2B5EF4-FFF2-40B4-BE49-F238E27FC236}">
                <a16:creationId xmlns:a16="http://schemas.microsoft.com/office/drawing/2014/main" id="{7AF92151-C72B-3EE9-A48E-588B1A0A1F10}"/>
              </a:ext>
            </a:extLst>
          </p:cNvPr>
          <p:cNvSpPr txBox="1"/>
          <p:nvPr/>
        </p:nvSpPr>
        <p:spPr>
          <a:xfrm>
            <a:off x="9042402" y="4896741"/>
            <a:ext cx="2927927" cy="338554"/>
          </a:xfrm>
          <a:prstGeom prst="rect">
            <a:avLst/>
          </a:prstGeom>
          <a:noFill/>
        </p:spPr>
        <p:txBody>
          <a:bodyPr wrap="square" rtlCol="0">
            <a:spAutoFit/>
          </a:bodyPr>
          <a:lstStyle/>
          <a:p>
            <a:r>
              <a:rPr lang="en-US" sz="1600" dirty="0" err="1"/>
              <a:t>Olpasiran</a:t>
            </a:r>
            <a:r>
              <a:rPr lang="en-US" sz="1600" dirty="0"/>
              <a:t> 75mg Q12W</a:t>
            </a:r>
          </a:p>
        </p:txBody>
      </p:sp>
      <p:sp>
        <p:nvSpPr>
          <p:cNvPr id="6" name="TextBox 5">
            <a:extLst>
              <a:ext uri="{FF2B5EF4-FFF2-40B4-BE49-F238E27FC236}">
                <a16:creationId xmlns:a16="http://schemas.microsoft.com/office/drawing/2014/main" id="{A1C8DDFA-71B4-1809-EC96-A487C5758870}"/>
              </a:ext>
            </a:extLst>
          </p:cNvPr>
          <p:cNvSpPr txBox="1"/>
          <p:nvPr/>
        </p:nvSpPr>
        <p:spPr>
          <a:xfrm>
            <a:off x="11055926" y="5150144"/>
            <a:ext cx="1136073" cy="830997"/>
          </a:xfrm>
          <a:prstGeom prst="rect">
            <a:avLst/>
          </a:prstGeom>
          <a:noFill/>
        </p:spPr>
        <p:txBody>
          <a:bodyPr wrap="square" rtlCol="0">
            <a:spAutoFit/>
          </a:bodyPr>
          <a:lstStyle/>
          <a:p>
            <a:pPr algn="ctr"/>
            <a:r>
              <a:rPr lang="en-US" sz="1600" dirty="0" err="1"/>
              <a:t>Olpasiran</a:t>
            </a:r>
            <a:r>
              <a:rPr lang="en-US" sz="1600" dirty="0"/>
              <a:t> 225mg Q12W</a:t>
            </a:r>
          </a:p>
        </p:txBody>
      </p:sp>
      <p:cxnSp>
        <p:nvCxnSpPr>
          <p:cNvPr id="9" name="Straight Connector 8">
            <a:extLst>
              <a:ext uri="{FF2B5EF4-FFF2-40B4-BE49-F238E27FC236}">
                <a16:creationId xmlns:a16="http://schemas.microsoft.com/office/drawing/2014/main" id="{77499FD5-76D0-2760-7F86-88A3F26B22EA}"/>
              </a:ext>
            </a:extLst>
          </p:cNvPr>
          <p:cNvCxnSpPr>
            <a:cxnSpLocks/>
          </p:cNvCxnSpPr>
          <p:nvPr/>
        </p:nvCxnSpPr>
        <p:spPr>
          <a:xfrm>
            <a:off x="11093730" y="5445092"/>
            <a:ext cx="200407" cy="121920"/>
          </a:xfrm>
          <a:prstGeom prst="line">
            <a:avLst/>
          </a:prstGeom>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E4044FD1-0B20-FC79-B469-610DBC8E405E}"/>
              </a:ext>
            </a:extLst>
          </p:cNvPr>
          <p:cNvSpPr txBox="1"/>
          <p:nvPr/>
        </p:nvSpPr>
        <p:spPr>
          <a:xfrm>
            <a:off x="7989455" y="1431638"/>
            <a:ext cx="1265381" cy="297454"/>
          </a:xfrm>
          <a:prstGeom prst="rect">
            <a:avLst/>
          </a:prstGeom>
          <a:noFill/>
        </p:spPr>
        <p:txBody>
          <a:bodyPr wrap="square" rtlCol="0">
            <a:spAutoFit/>
          </a:bodyPr>
          <a:lstStyle/>
          <a:p>
            <a:pPr algn="ctr"/>
            <a:r>
              <a:rPr lang="en-US" sz="1333" dirty="0"/>
              <a:t>Last injection</a:t>
            </a:r>
          </a:p>
        </p:txBody>
      </p:sp>
      <p:cxnSp>
        <p:nvCxnSpPr>
          <p:cNvPr id="17" name="Straight Connector 16">
            <a:extLst>
              <a:ext uri="{FF2B5EF4-FFF2-40B4-BE49-F238E27FC236}">
                <a16:creationId xmlns:a16="http://schemas.microsoft.com/office/drawing/2014/main" id="{10BA5E6C-6DCA-726C-66E5-19571FD00C36}"/>
              </a:ext>
            </a:extLst>
          </p:cNvPr>
          <p:cNvCxnSpPr/>
          <p:nvPr/>
        </p:nvCxnSpPr>
        <p:spPr>
          <a:xfrm>
            <a:off x="8682180" y="1755836"/>
            <a:ext cx="0" cy="377952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35EA348-8B64-4E2C-8A2A-84570B856C70}"/>
              </a:ext>
            </a:extLst>
          </p:cNvPr>
          <p:cNvSpPr txBox="1"/>
          <p:nvPr/>
        </p:nvSpPr>
        <p:spPr>
          <a:xfrm rot="16200000">
            <a:off x="-756741" y="3689676"/>
            <a:ext cx="3414361" cy="276999"/>
          </a:xfrm>
          <a:prstGeom prst="rect">
            <a:avLst/>
          </a:prstGeom>
          <a:noFill/>
        </p:spPr>
        <p:txBody>
          <a:bodyPr wrap="square" rtlCol="0">
            <a:spAutoFit/>
          </a:bodyPr>
          <a:lstStyle/>
          <a:p>
            <a:pPr algn="ctr"/>
            <a:r>
              <a:rPr lang="en-US" sz="1200" dirty="0"/>
              <a:t>L</a:t>
            </a:r>
            <a:r>
              <a:rPr lang="en-US" sz="1200" i="0" u="none" strike="noStrike" baseline="0" dirty="0">
                <a:effectLst/>
              </a:rPr>
              <a:t>east square means % change </a:t>
            </a:r>
            <a:r>
              <a:rPr lang="en-US" sz="1200" baseline="0" dirty="0">
                <a:cs typeface="Arial" panose="020B0604020202020204" pitchFamily="34" charset="0"/>
              </a:rPr>
              <a:t>in Lp(a)</a:t>
            </a:r>
            <a:endParaRPr lang="en-US" sz="1200" dirty="0"/>
          </a:p>
        </p:txBody>
      </p:sp>
    </p:spTree>
    <p:extLst>
      <p:ext uri="{BB962C8B-B14F-4D97-AF65-F5344CB8AC3E}">
        <p14:creationId xmlns:p14="http://schemas.microsoft.com/office/powerpoint/2010/main" val="9359894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CCFF-656B-4955-B0F3-47D8A734F7A3}"/>
              </a:ext>
            </a:extLst>
          </p:cNvPr>
          <p:cNvSpPr>
            <a:spLocks noGrp="1"/>
          </p:cNvSpPr>
          <p:nvPr>
            <p:ph type="title"/>
          </p:nvPr>
        </p:nvSpPr>
        <p:spPr/>
        <p:txBody>
          <a:bodyPr/>
          <a:lstStyle/>
          <a:p>
            <a:r>
              <a:rPr lang="en-US" sz="3733" dirty="0">
                <a:solidFill>
                  <a:schemeClr val="accent1"/>
                </a:solidFill>
                <a:latin typeface="Arial" panose="020B0604020202020204" pitchFamily="34" charset="0"/>
                <a:cs typeface="Arial" panose="020B0604020202020204" pitchFamily="34" charset="0"/>
              </a:rPr>
              <a:t>Changes in Lp(a) Through Follow-Up</a:t>
            </a:r>
            <a:endParaRPr lang="en-US" sz="3733" dirty="0">
              <a:solidFill>
                <a:schemeClr val="accent1"/>
              </a:solidFill>
            </a:endParaRP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01876256"/>
              </p:ext>
            </p:extLst>
          </p:nvPr>
        </p:nvGraphicFramePr>
        <p:xfrm>
          <a:off x="375920" y="1534161"/>
          <a:ext cx="11023600" cy="473890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0EACCB5-DB57-3649-516A-55046FAB95E5}"/>
              </a:ext>
            </a:extLst>
          </p:cNvPr>
          <p:cNvSpPr txBox="1"/>
          <p:nvPr/>
        </p:nvSpPr>
        <p:spPr>
          <a:xfrm>
            <a:off x="9504219" y="1407262"/>
            <a:ext cx="1551708" cy="338554"/>
          </a:xfrm>
          <a:prstGeom prst="rect">
            <a:avLst/>
          </a:prstGeom>
          <a:noFill/>
        </p:spPr>
        <p:txBody>
          <a:bodyPr wrap="square" rtlCol="0">
            <a:spAutoFit/>
          </a:bodyPr>
          <a:lstStyle/>
          <a:p>
            <a:r>
              <a:rPr lang="en-US" sz="1600" dirty="0"/>
              <a:t>Placebo</a:t>
            </a:r>
          </a:p>
        </p:txBody>
      </p:sp>
      <p:sp>
        <p:nvSpPr>
          <p:cNvPr id="4" name="TextBox 3">
            <a:extLst>
              <a:ext uri="{FF2B5EF4-FFF2-40B4-BE49-F238E27FC236}">
                <a16:creationId xmlns:a16="http://schemas.microsoft.com/office/drawing/2014/main" id="{E4C87A17-A75B-849E-BC76-6A501924B90B}"/>
              </a:ext>
            </a:extLst>
          </p:cNvPr>
          <p:cNvSpPr txBox="1"/>
          <p:nvPr/>
        </p:nvSpPr>
        <p:spPr>
          <a:xfrm>
            <a:off x="9118011" y="4527409"/>
            <a:ext cx="2927927" cy="338554"/>
          </a:xfrm>
          <a:prstGeom prst="rect">
            <a:avLst/>
          </a:prstGeom>
          <a:noFill/>
        </p:spPr>
        <p:txBody>
          <a:bodyPr wrap="square" rtlCol="0">
            <a:spAutoFit/>
          </a:bodyPr>
          <a:lstStyle/>
          <a:p>
            <a:r>
              <a:rPr lang="en-US" sz="1600" dirty="0" err="1"/>
              <a:t>Olpasiran</a:t>
            </a:r>
            <a:r>
              <a:rPr lang="en-US" sz="1600" dirty="0"/>
              <a:t> 225mg Q24W</a:t>
            </a:r>
          </a:p>
        </p:txBody>
      </p:sp>
      <p:sp>
        <p:nvSpPr>
          <p:cNvPr id="6" name="TextBox 5">
            <a:extLst>
              <a:ext uri="{FF2B5EF4-FFF2-40B4-BE49-F238E27FC236}">
                <a16:creationId xmlns:a16="http://schemas.microsoft.com/office/drawing/2014/main" id="{2F9B02C5-CAA8-E469-EFC1-3517F2E19A1D}"/>
              </a:ext>
            </a:extLst>
          </p:cNvPr>
          <p:cNvSpPr txBox="1"/>
          <p:nvPr/>
        </p:nvSpPr>
        <p:spPr>
          <a:xfrm>
            <a:off x="5738352" y="4363260"/>
            <a:ext cx="1265381" cy="502573"/>
          </a:xfrm>
          <a:prstGeom prst="rect">
            <a:avLst/>
          </a:prstGeom>
          <a:noFill/>
        </p:spPr>
        <p:txBody>
          <a:bodyPr wrap="square" rtlCol="0">
            <a:spAutoFit/>
          </a:bodyPr>
          <a:lstStyle/>
          <a:p>
            <a:pPr algn="ctr"/>
            <a:r>
              <a:rPr lang="en-US" sz="1333" dirty="0"/>
              <a:t>Last active drug injection</a:t>
            </a:r>
          </a:p>
        </p:txBody>
      </p:sp>
      <p:cxnSp>
        <p:nvCxnSpPr>
          <p:cNvPr id="10" name="Straight Connector 9">
            <a:extLst>
              <a:ext uri="{FF2B5EF4-FFF2-40B4-BE49-F238E27FC236}">
                <a16:creationId xmlns:a16="http://schemas.microsoft.com/office/drawing/2014/main" id="{59AB379C-52B6-5709-DD8A-5B2CEBD62B60}"/>
              </a:ext>
            </a:extLst>
          </p:cNvPr>
          <p:cNvCxnSpPr>
            <a:cxnSpLocks/>
          </p:cNvCxnSpPr>
          <p:nvPr/>
        </p:nvCxnSpPr>
        <p:spPr>
          <a:xfrm flipH="1">
            <a:off x="6336143" y="4878268"/>
            <a:ext cx="0" cy="65937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6D19AFB-83C5-4D29-9DB5-CAB42C857B3D}"/>
              </a:ext>
            </a:extLst>
          </p:cNvPr>
          <p:cNvSpPr txBox="1"/>
          <p:nvPr/>
        </p:nvSpPr>
        <p:spPr>
          <a:xfrm rot="16200000">
            <a:off x="-756741" y="3689676"/>
            <a:ext cx="3414361" cy="276999"/>
          </a:xfrm>
          <a:prstGeom prst="rect">
            <a:avLst/>
          </a:prstGeom>
          <a:noFill/>
        </p:spPr>
        <p:txBody>
          <a:bodyPr wrap="square" rtlCol="0">
            <a:spAutoFit/>
          </a:bodyPr>
          <a:lstStyle/>
          <a:p>
            <a:pPr algn="ctr"/>
            <a:r>
              <a:rPr lang="en-US" sz="1200" dirty="0"/>
              <a:t>L</a:t>
            </a:r>
            <a:r>
              <a:rPr lang="en-US" sz="1200" i="0" u="none" strike="noStrike" baseline="0" dirty="0">
                <a:effectLst/>
              </a:rPr>
              <a:t>east square means % change </a:t>
            </a:r>
            <a:r>
              <a:rPr lang="en-US" sz="1200" baseline="0" dirty="0">
                <a:cs typeface="Arial" panose="020B0604020202020204" pitchFamily="34" charset="0"/>
              </a:rPr>
              <a:t>in Lp(a)</a:t>
            </a:r>
            <a:endParaRPr lang="en-US" sz="1200" dirty="0"/>
          </a:p>
        </p:txBody>
      </p:sp>
    </p:spTree>
    <p:extLst>
      <p:ext uri="{BB962C8B-B14F-4D97-AF65-F5344CB8AC3E}">
        <p14:creationId xmlns:p14="http://schemas.microsoft.com/office/powerpoint/2010/main" val="262624390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4A01-8C3D-44D6-8880-D78E827ADD00}"/>
              </a:ext>
            </a:extLst>
          </p:cNvPr>
          <p:cNvSpPr>
            <a:spLocks noGrp="1"/>
          </p:cNvSpPr>
          <p:nvPr>
            <p:ph type="title"/>
          </p:nvPr>
        </p:nvSpPr>
        <p:spPr>
          <a:xfrm>
            <a:off x="1016000" y="274443"/>
            <a:ext cx="10710085" cy="1143000"/>
          </a:xfrm>
        </p:spPr>
        <p:txBody>
          <a:bodyPr/>
          <a:lstStyle/>
          <a:p>
            <a:r>
              <a:rPr lang="en-US" sz="3200" dirty="0">
                <a:solidFill>
                  <a:schemeClr val="accent1"/>
                </a:solidFill>
                <a:latin typeface="Arial" panose="020B0604020202020204" pitchFamily="34" charset="0"/>
                <a:cs typeface="Arial" panose="020B0604020202020204" pitchFamily="34" charset="0"/>
              </a:rPr>
              <a:t>Primary Endpoint: </a:t>
            </a:r>
            <a:br>
              <a:rPr lang="en-US" sz="3200" dirty="0">
                <a:solidFill>
                  <a:schemeClr val="accent1"/>
                </a:solidFill>
                <a:latin typeface="Arial" panose="020B0604020202020204" pitchFamily="34" charset="0"/>
                <a:cs typeface="Arial" panose="020B0604020202020204" pitchFamily="34" charset="0"/>
              </a:rPr>
            </a:br>
            <a:r>
              <a:rPr lang="en-US" sz="3200" dirty="0">
                <a:solidFill>
                  <a:schemeClr val="accent1"/>
                </a:solidFill>
                <a:latin typeface="Arial" panose="020B0604020202020204" pitchFamily="34" charset="0"/>
                <a:cs typeface="Arial" panose="020B0604020202020204" pitchFamily="34" charset="0"/>
              </a:rPr>
              <a:t>% Change in Lp(a) at 36 weeks</a:t>
            </a:r>
            <a:br>
              <a:rPr lang="en-US" sz="3200" dirty="0">
                <a:solidFill>
                  <a:schemeClr val="accent1"/>
                </a:solidFill>
                <a:latin typeface="Arial" panose="020B0604020202020204" pitchFamily="34" charset="0"/>
                <a:cs typeface="Arial" panose="020B0604020202020204" pitchFamily="34" charset="0"/>
              </a:rPr>
            </a:br>
            <a:endParaRPr lang="en-US" sz="3200" dirty="0">
              <a:solidFill>
                <a:schemeClr val="accent1"/>
              </a:solidFill>
            </a:endParaRPr>
          </a:p>
        </p:txBody>
      </p:sp>
      <p:graphicFrame>
        <p:nvGraphicFramePr>
          <p:cNvPr id="4" name="Chart 3">
            <a:extLst>
              <a:ext uri="{FF2B5EF4-FFF2-40B4-BE49-F238E27FC236}">
                <a16:creationId xmlns:a16="http://schemas.microsoft.com/office/drawing/2014/main" id="{7560C7FE-B3F5-4AD8-B0A1-BB38EDE609C4}"/>
              </a:ext>
            </a:extLst>
          </p:cNvPr>
          <p:cNvGraphicFramePr/>
          <p:nvPr>
            <p:extLst>
              <p:ext uri="{D42A27DB-BD31-4B8C-83A1-F6EECF244321}">
                <p14:modId xmlns:p14="http://schemas.microsoft.com/office/powerpoint/2010/main" val="3257624061"/>
              </p:ext>
            </p:extLst>
          </p:nvPr>
        </p:nvGraphicFramePr>
        <p:xfrm>
          <a:off x="917304" y="1749685"/>
          <a:ext cx="10311701" cy="47033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B9CAA9E-4C23-4F04-AAD3-9B7281099388}"/>
              </a:ext>
            </a:extLst>
          </p:cNvPr>
          <p:cNvSpPr txBox="1"/>
          <p:nvPr/>
        </p:nvSpPr>
        <p:spPr>
          <a:xfrm>
            <a:off x="5171668" y="1334516"/>
            <a:ext cx="2339277" cy="420564"/>
          </a:xfrm>
          <a:prstGeom prst="rect">
            <a:avLst/>
          </a:prstGeom>
          <a:noFill/>
          <a:ln>
            <a:solidFill>
              <a:schemeClr val="tx1"/>
            </a:solidFill>
          </a:ln>
        </p:spPr>
        <p:txBody>
          <a:bodyPr wrap="square" rtlCol="0">
            <a:spAutoFit/>
          </a:bodyPr>
          <a:lstStyle/>
          <a:p>
            <a:pPr algn="ctr"/>
            <a:r>
              <a:rPr lang="en-US" sz="2133" dirty="0" err="1"/>
              <a:t>Olpasiran</a:t>
            </a:r>
            <a:r>
              <a:rPr lang="en-US" sz="2133" dirty="0"/>
              <a:t> Doses</a:t>
            </a:r>
          </a:p>
        </p:txBody>
      </p:sp>
      <p:sp>
        <p:nvSpPr>
          <p:cNvPr id="3" name="Rectangle 2">
            <a:extLst>
              <a:ext uri="{FF2B5EF4-FFF2-40B4-BE49-F238E27FC236}">
                <a16:creationId xmlns:a16="http://schemas.microsoft.com/office/drawing/2014/main" id="{1F12FFEA-D7A9-40D5-A9DA-93A11EFE1652}"/>
              </a:ext>
            </a:extLst>
          </p:cNvPr>
          <p:cNvSpPr/>
          <p:nvPr/>
        </p:nvSpPr>
        <p:spPr>
          <a:xfrm>
            <a:off x="996751" y="6124589"/>
            <a:ext cx="659161" cy="218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2AD6CB55-0571-4E9A-8F1B-2833A6CCA3FD}"/>
              </a:ext>
            </a:extLst>
          </p:cNvPr>
          <p:cNvSpPr txBox="1"/>
          <p:nvPr/>
        </p:nvSpPr>
        <p:spPr>
          <a:xfrm rot="16200000">
            <a:off x="-1392107" y="3668094"/>
            <a:ext cx="4341823" cy="276999"/>
          </a:xfrm>
          <a:prstGeom prst="rect">
            <a:avLst/>
          </a:prstGeom>
          <a:noFill/>
        </p:spPr>
        <p:txBody>
          <a:bodyPr wrap="square" rtlCol="0">
            <a:spAutoFit/>
          </a:bodyPr>
          <a:lstStyle/>
          <a:p>
            <a:pPr algn="ctr"/>
            <a:r>
              <a:rPr lang="en-US" sz="1200" dirty="0"/>
              <a:t>Placebo-adjusted l</a:t>
            </a:r>
            <a:r>
              <a:rPr lang="en-US" sz="1200" i="0" u="none" strike="noStrike" baseline="0" dirty="0">
                <a:effectLst/>
              </a:rPr>
              <a:t>east square means % change </a:t>
            </a:r>
            <a:r>
              <a:rPr lang="en-US" sz="1200" baseline="0" dirty="0">
                <a:cs typeface="Arial" panose="020B0604020202020204" pitchFamily="34" charset="0"/>
              </a:rPr>
              <a:t>in Lp(a)</a:t>
            </a:r>
            <a:endParaRPr lang="en-US" sz="1200" dirty="0"/>
          </a:p>
        </p:txBody>
      </p:sp>
    </p:spTree>
    <p:extLst>
      <p:ext uri="{BB962C8B-B14F-4D97-AF65-F5344CB8AC3E}">
        <p14:creationId xmlns:p14="http://schemas.microsoft.com/office/powerpoint/2010/main" val="156436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0D9E-C011-4933-8FE7-736E89E68682}"/>
              </a:ext>
            </a:extLst>
          </p:cNvPr>
          <p:cNvSpPr>
            <a:spLocks noGrp="1"/>
          </p:cNvSpPr>
          <p:nvPr>
            <p:ph type="title"/>
          </p:nvPr>
        </p:nvSpPr>
        <p:spPr/>
        <p:txBody>
          <a:bodyPr/>
          <a:lstStyle/>
          <a:p>
            <a:r>
              <a:rPr lang="en-US" sz="3733" dirty="0"/>
              <a:t>% Achieving Lp(a) Concentration &lt;125 nmol/L </a:t>
            </a:r>
          </a:p>
        </p:txBody>
      </p:sp>
      <p:graphicFrame>
        <p:nvGraphicFramePr>
          <p:cNvPr id="4" name="Chart 3">
            <a:extLst>
              <a:ext uri="{FF2B5EF4-FFF2-40B4-BE49-F238E27FC236}">
                <a16:creationId xmlns:a16="http://schemas.microsoft.com/office/drawing/2014/main" id="{164597F3-E871-4247-95C4-4ADACC3C2967}"/>
              </a:ext>
            </a:extLst>
          </p:cNvPr>
          <p:cNvGraphicFramePr/>
          <p:nvPr>
            <p:extLst>
              <p:ext uri="{D42A27DB-BD31-4B8C-83A1-F6EECF244321}">
                <p14:modId xmlns:p14="http://schemas.microsoft.com/office/powerpoint/2010/main" val="1562705552"/>
              </p:ext>
            </p:extLst>
          </p:nvPr>
        </p:nvGraphicFramePr>
        <p:xfrm>
          <a:off x="892097" y="1219200"/>
          <a:ext cx="10179824" cy="528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D111384-813F-44EB-80F6-1F88C5EC3592}"/>
              </a:ext>
            </a:extLst>
          </p:cNvPr>
          <p:cNvSpPr txBox="1"/>
          <p:nvPr/>
        </p:nvSpPr>
        <p:spPr>
          <a:xfrm>
            <a:off x="5557140" y="808831"/>
            <a:ext cx="1496741" cy="379656"/>
          </a:xfrm>
          <a:prstGeom prst="rect">
            <a:avLst/>
          </a:prstGeom>
          <a:noFill/>
        </p:spPr>
        <p:txBody>
          <a:bodyPr wrap="square" rtlCol="0">
            <a:spAutoFit/>
          </a:bodyPr>
          <a:lstStyle/>
          <a:p>
            <a:pPr algn="r"/>
            <a:r>
              <a:rPr lang="en-US" sz="1867" dirty="0"/>
              <a:t>Week 36</a:t>
            </a:r>
          </a:p>
        </p:txBody>
      </p:sp>
    </p:spTree>
    <p:extLst>
      <p:ext uri="{BB962C8B-B14F-4D97-AF65-F5344CB8AC3E}">
        <p14:creationId xmlns:p14="http://schemas.microsoft.com/office/powerpoint/2010/main" val="411319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794311-16BC-4E54-99EA-F4ACEDBF8904}"/>
              </a:ext>
            </a:extLst>
          </p:cNvPr>
          <p:cNvPicPr>
            <a:picLocks noChangeAspect="1"/>
          </p:cNvPicPr>
          <p:nvPr/>
        </p:nvPicPr>
        <p:blipFill>
          <a:blip r:embed="rId2"/>
          <a:stretch>
            <a:fillRect/>
          </a:stretch>
        </p:blipFill>
        <p:spPr>
          <a:xfrm>
            <a:off x="1531860" y="1448827"/>
            <a:ext cx="8600040" cy="4989863"/>
          </a:xfrm>
          <a:prstGeom prst="rect">
            <a:avLst/>
          </a:prstGeom>
        </p:spPr>
      </p:pic>
      <p:sp>
        <p:nvSpPr>
          <p:cNvPr id="2" name="Title 1">
            <a:extLst>
              <a:ext uri="{FF2B5EF4-FFF2-40B4-BE49-F238E27FC236}">
                <a16:creationId xmlns:a16="http://schemas.microsoft.com/office/drawing/2014/main" id="{EFD58DF8-8090-4F79-A5AE-6834D772BDF9}"/>
              </a:ext>
            </a:extLst>
          </p:cNvPr>
          <p:cNvSpPr>
            <a:spLocks noGrp="1"/>
          </p:cNvSpPr>
          <p:nvPr>
            <p:ph type="title"/>
          </p:nvPr>
        </p:nvSpPr>
        <p:spPr/>
        <p:txBody>
          <a:bodyPr/>
          <a:lstStyle/>
          <a:p>
            <a:r>
              <a:rPr lang="en-US" sz="3733" dirty="0">
                <a:solidFill>
                  <a:schemeClr val="tx2"/>
                </a:solidFill>
                <a:latin typeface="Arial" panose="020B0604020202020204" pitchFamily="34" charset="0"/>
                <a:cs typeface="Arial" panose="020B0604020202020204" pitchFamily="34" charset="0"/>
              </a:rPr>
              <a:t>Interindividual Variability in </a:t>
            </a:r>
            <a:br>
              <a:rPr lang="en-US" sz="3733" dirty="0">
                <a:solidFill>
                  <a:schemeClr val="tx2"/>
                </a:solidFill>
                <a:latin typeface="Arial" panose="020B0604020202020204" pitchFamily="34" charset="0"/>
                <a:cs typeface="Arial" panose="020B0604020202020204" pitchFamily="34" charset="0"/>
              </a:rPr>
            </a:br>
            <a:r>
              <a:rPr lang="en-US" sz="3733" dirty="0">
                <a:solidFill>
                  <a:schemeClr val="tx2"/>
                </a:solidFill>
                <a:latin typeface="Arial" panose="020B0604020202020204" pitchFamily="34" charset="0"/>
                <a:cs typeface="Arial" panose="020B0604020202020204" pitchFamily="34" charset="0"/>
              </a:rPr>
              <a:t>Lp(a) Response at Week 36</a:t>
            </a:r>
            <a:endParaRPr lang="en-US" sz="3733" dirty="0">
              <a:solidFill>
                <a:schemeClr val="tx2"/>
              </a:solidFill>
            </a:endParaRPr>
          </a:p>
        </p:txBody>
      </p:sp>
      <p:sp>
        <p:nvSpPr>
          <p:cNvPr id="11" name="TextBox 10">
            <a:extLst>
              <a:ext uri="{FF2B5EF4-FFF2-40B4-BE49-F238E27FC236}">
                <a16:creationId xmlns:a16="http://schemas.microsoft.com/office/drawing/2014/main" id="{2F2AA20C-CCFC-48D8-809D-EF60273000F3}"/>
              </a:ext>
            </a:extLst>
          </p:cNvPr>
          <p:cNvSpPr txBox="1"/>
          <p:nvPr/>
        </p:nvSpPr>
        <p:spPr>
          <a:xfrm rot="16200000">
            <a:off x="-460691" y="3850296"/>
            <a:ext cx="4080156" cy="359009"/>
          </a:xfrm>
          <a:prstGeom prst="rect">
            <a:avLst/>
          </a:prstGeom>
          <a:solidFill>
            <a:schemeClr val="bg1"/>
          </a:solidFill>
        </p:spPr>
        <p:txBody>
          <a:bodyPr wrap="square" rtlCol="0">
            <a:spAutoFit/>
          </a:bodyPr>
          <a:lstStyle/>
          <a:p>
            <a:pPr algn="ctr"/>
            <a:r>
              <a:rPr lang="en-US" sz="1733" dirty="0"/>
              <a:t>% change from baseline Lp(a)</a:t>
            </a:r>
          </a:p>
        </p:txBody>
      </p:sp>
    </p:spTree>
    <p:extLst>
      <p:ext uri="{BB962C8B-B14F-4D97-AF65-F5344CB8AC3E}">
        <p14:creationId xmlns:p14="http://schemas.microsoft.com/office/powerpoint/2010/main" val="336523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03BF952-E7A8-4FB2-8D1C-27488EAD4B78}"/>
              </a:ext>
            </a:extLst>
          </p:cNvPr>
          <p:cNvGraphicFramePr/>
          <p:nvPr>
            <p:extLst>
              <p:ext uri="{D42A27DB-BD31-4B8C-83A1-F6EECF244321}">
                <p14:modId xmlns:p14="http://schemas.microsoft.com/office/powerpoint/2010/main" val="709581625"/>
              </p:ext>
            </p:extLst>
          </p:nvPr>
        </p:nvGraphicFramePr>
        <p:xfrm>
          <a:off x="-63514" y="2007192"/>
          <a:ext cx="11883337" cy="485080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72A8156-2F16-4BD2-B0C7-A572CD0324C7}"/>
              </a:ext>
            </a:extLst>
          </p:cNvPr>
          <p:cNvSpPr>
            <a:spLocks noGrp="1"/>
          </p:cNvSpPr>
          <p:nvPr>
            <p:ph type="title"/>
          </p:nvPr>
        </p:nvSpPr>
        <p:spPr/>
        <p:txBody>
          <a:bodyPr/>
          <a:lstStyle/>
          <a:p>
            <a:r>
              <a:rPr lang="en-US" dirty="0"/>
              <a:t>Lp(a) Reduction by Subgroups</a:t>
            </a:r>
          </a:p>
        </p:txBody>
      </p:sp>
      <p:sp>
        <p:nvSpPr>
          <p:cNvPr id="8" name="TextBox 7">
            <a:extLst>
              <a:ext uri="{FF2B5EF4-FFF2-40B4-BE49-F238E27FC236}">
                <a16:creationId xmlns:a16="http://schemas.microsoft.com/office/drawing/2014/main" id="{4BF3098F-C79C-4D4F-9416-18CDE4E97D2D}"/>
              </a:ext>
            </a:extLst>
          </p:cNvPr>
          <p:cNvSpPr txBox="1"/>
          <p:nvPr/>
        </p:nvSpPr>
        <p:spPr>
          <a:xfrm>
            <a:off x="2486565" y="8276712"/>
            <a:ext cx="12585700" cy="420564"/>
          </a:xfrm>
          <a:prstGeom prst="rect">
            <a:avLst/>
          </a:prstGeom>
          <a:noFill/>
        </p:spPr>
        <p:txBody>
          <a:bodyPr wrap="square" rtlCol="0">
            <a:spAutoFit/>
          </a:bodyPr>
          <a:lstStyle/>
          <a:p>
            <a:r>
              <a:rPr lang="en-US" sz="2133" dirty="0">
                <a:latin typeface="Arial" panose="020B0604020202020204" pitchFamily="34" charset="0"/>
                <a:cs typeface="Arial" panose="020B0604020202020204" pitchFamily="34" charset="0"/>
              </a:rPr>
              <a:t>Placebo-adjusted least square means change in Lp(a) for </a:t>
            </a:r>
            <a:r>
              <a:rPr lang="en-US" sz="2133" dirty="0" err="1">
                <a:latin typeface="Arial" panose="020B0604020202020204" pitchFamily="34" charset="0"/>
                <a:cs typeface="Arial" panose="020B0604020202020204" pitchFamily="34" charset="0"/>
              </a:rPr>
              <a:t>olpasiran</a:t>
            </a:r>
            <a:r>
              <a:rPr lang="en-US" sz="2133" dirty="0">
                <a:latin typeface="Arial" panose="020B0604020202020204" pitchFamily="34" charset="0"/>
                <a:cs typeface="Arial" panose="020B0604020202020204" pitchFamily="34" charset="0"/>
              </a:rPr>
              <a:t> 225 mg every 12 weeks </a:t>
            </a:r>
          </a:p>
        </p:txBody>
      </p:sp>
      <p:sp>
        <p:nvSpPr>
          <p:cNvPr id="26" name="TextBox 25">
            <a:extLst>
              <a:ext uri="{FF2B5EF4-FFF2-40B4-BE49-F238E27FC236}">
                <a16:creationId xmlns:a16="http://schemas.microsoft.com/office/drawing/2014/main" id="{FFB6D382-7930-4372-8A9E-D38D64C23EC7}"/>
              </a:ext>
            </a:extLst>
          </p:cNvPr>
          <p:cNvSpPr txBox="1"/>
          <p:nvPr/>
        </p:nvSpPr>
        <p:spPr>
          <a:xfrm>
            <a:off x="11637692" y="8733631"/>
            <a:ext cx="4524376" cy="379656"/>
          </a:xfrm>
          <a:prstGeom prst="rect">
            <a:avLst/>
          </a:prstGeom>
          <a:noFill/>
        </p:spPr>
        <p:txBody>
          <a:bodyPr wrap="square" rtlCol="0">
            <a:spAutoFit/>
          </a:bodyPr>
          <a:lstStyle/>
          <a:p>
            <a:pPr algn="r"/>
            <a:r>
              <a:rPr lang="en-US" sz="1867" dirty="0">
                <a:latin typeface="Arial" panose="020B0604020202020204" pitchFamily="34" charset="0"/>
                <a:cs typeface="Arial" panose="020B0604020202020204" pitchFamily="34" charset="0"/>
              </a:rPr>
              <a:t>LLT: lipid-lowering therapy </a:t>
            </a:r>
          </a:p>
        </p:txBody>
      </p:sp>
      <p:sp>
        <p:nvSpPr>
          <p:cNvPr id="6" name="TextBox 5">
            <a:extLst>
              <a:ext uri="{FF2B5EF4-FFF2-40B4-BE49-F238E27FC236}">
                <a16:creationId xmlns:a16="http://schemas.microsoft.com/office/drawing/2014/main" id="{59684F18-E601-41E9-B450-E5633F03BF37}"/>
              </a:ext>
            </a:extLst>
          </p:cNvPr>
          <p:cNvSpPr txBox="1"/>
          <p:nvPr/>
        </p:nvSpPr>
        <p:spPr>
          <a:xfrm>
            <a:off x="1317702" y="5915428"/>
            <a:ext cx="8784147" cy="297454"/>
          </a:xfrm>
          <a:prstGeom prst="rect">
            <a:avLst/>
          </a:prstGeom>
          <a:solidFill>
            <a:schemeClr val="bg1"/>
          </a:solidFill>
        </p:spPr>
        <p:txBody>
          <a:bodyPr wrap="square" rtlCol="0">
            <a:spAutoFit/>
          </a:bodyPr>
          <a:lstStyle/>
          <a:p>
            <a:pPr algn="ctr"/>
            <a:r>
              <a:rPr lang="en-US" sz="1333" b="1" dirty="0">
                <a:latin typeface="Arial" panose="020B0604020202020204" pitchFamily="34" charset="0"/>
                <a:cs typeface="Arial" panose="020B0604020202020204" pitchFamily="34" charset="0"/>
              </a:rPr>
              <a:t>Placebo-adjusted least square means % change in Lp(a) for </a:t>
            </a:r>
            <a:r>
              <a:rPr lang="en-US" sz="1333" b="1" dirty="0" err="1">
                <a:latin typeface="Arial" panose="020B0604020202020204" pitchFamily="34" charset="0"/>
                <a:cs typeface="Arial" panose="020B0604020202020204" pitchFamily="34" charset="0"/>
              </a:rPr>
              <a:t>olpasiran</a:t>
            </a:r>
            <a:r>
              <a:rPr lang="en-US" sz="1333" b="1" dirty="0">
                <a:latin typeface="Arial" panose="020B0604020202020204" pitchFamily="34" charset="0"/>
                <a:cs typeface="Arial" panose="020B0604020202020204" pitchFamily="34" charset="0"/>
              </a:rPr>
              <a:t> 225 mg every 12 weeks at week 36 </a:t>
            </a:r>
          </a:p>
        </p:txBody>
      </p:sp>
      <p:sp>
        <p:nvSpPr>
          <p:cNvPr id="5" name="TextBox 4">
            <a:extLst>
              <a:ext uri="{FF2B5EF4-FFF2-40B4-BE49-F238E27FC236}">
                <a16:creationId xmlns:a16="http://schemas.microsoft.com/office/drawing/2014/main" id="{62975C1C-BEC7-4B66-9BCF-5EC09BB69C9D}"/>
              </a:ext>
            </a:extLst>
          </p:cNvPr>
          <p:cNvSpPr txBox="1"/>
          <p:nvPr/>
        </p:nvSpPr>
        <p:spPr>
          <a:xfrm>
            <a:off x="1035442" y="1367790"/>
            <a:ext cx="757479" cy="307777"/>
          </a:xfrm>
          <a:prstGeom prst="rect">
            <a:avLst/>
          </a:prstGeom>
          <a:noFill/>
        </p:spPr>
        <p:txBody>
          <a:bodyPr wrap="square" rtlCol="0">
            <a:spAutoFit/>
          </a:bodyPr>
          <a:lstStyle/>
          <a:p>
            <a:r>
              <a:rPr lang="en-US" sz="1400" b="1" dirty="0"/>
              <a:t>Age</a:t>
            </a:r>
          </a:p>
        </p:txBody>
      </p:sp>
      <p:sp>
        <p:nvSpPr>
          <p:cNvPr id="27" name="TextBox 26">
            <a:extLst>
              <a:ext uri="{FF2B5EF4-FFF2-40B4-BE49-F238E27FC236}">
                <a16:creationId xmlns:a16="http://schemas.microsoft.com/office/drawing/2014/main" id="{603E8A13-B494-4D77-8674-4D9AFD235B9B}"/>
              </a:ext>
            </a:extLst>
          </p:cNvPr>
          <p:cNvSpPr txBox="1"/>
          <p:nvPr/>
        </p:nvSpPr>
        <p:spPr>
          <a:xfrm>
            <a:off x="876778" y="1874520"/>
            <a:ext cx="711277" cy="276999"/>
          </a:xfrm>
          <a:prstGeom prst="rect">
            <a:avLst/>
          </a:prstGeom>
          <a:noFill/>
        </p:spPr>
        <p:txBody>
          <a:bodyPr wrap="square" rtlCol="0">
            <a:spAutoFit/>
          </a:bodyPr>
          <a:lstStyle/>
          <a:p>
            <a:r>
              <a:rPr lang="en-US" sz="1200" dirty="0"/>
              <a:t>≥65</a:t>
            </a:r>
          </a:p>
        </p:txBody>
      </p:sp>
      <p:sp>
        <p:nvSpPr>
          <p:cNvPr id="28" name="TextBox 27">
            <a:extLst>
              <a:ext uri="{FF2B5EF4-FFF2-40B4-BE49-F238E27FC236}">
                <a16:creationId xmlns:a16="http://schemas.microsoft.com/office/drawing/2014/main" id="{F703E679-8530-43CB-93C2-83AC67E5C3EB}"/>
              </a:ext>
            </a:extLst>
          </p:cNvPr>
          <p:cNvSpPr txBox="1"/>
          <p:nvPr/>
        </p:nvSpPr>
        <p:spPr>
          <a:xfrm>
            <a:off x="1250559" y="1874520"/>
            <a:ext cx="711277" cy="276999"/>
          </a:xfrm>
          <a:prstGeom prst="rect">
            <a:avLst/>
          </a:prstGeom>
          <a:noFill/>
        </p:spPr>
        <p:txBody>
          <a:bodyPr wrap="square" rtlCol="0">
            <a:spAutoFit/>
          </a:bodyPr>
          <a:lstStyle/>
          <a:p>
            <a:r>
              <a:rPr lang="en-US" sz="1200" dirty="0"/>
              <a:t>&lt;65</a:t>
            </a:r>
          </a:p>
        </p:txBody>
      </p:sp>
      <p:sp>
        <p:nvSpPr>
          <p:cNvPr id="29" name="TextBox 28">
            <a:extLst>
              <a:ext uri="{FF2B5EF4-FFF2-40B4-BE49-F238E27FC236}">
                <a16:creationId xmlns:a16="http://schemas.microsoft.com/office/drawing/2014/main" id="{64DDDFD6-6FBE-473F-9920-CAE81AA51FD8}"/>
              </a:ext>
            </a:extLst>
          </p:cNvPr>
          <p:cNvSpPr txBox="1"/>
          <p:nvPr/>
        </p:nvSpPr>
        <p:spPr>
          <a:xfrm>
            <a:off x="2631628" y="1367790"/>
            <a:ext cx="757479" cy="307777"/>
          </a:xfrm>
          <a:prstGeom prst="rect">
            <a:avLst/>
          </a:prstGeom>
          <a:noFill/>
        </p:spPr>
        <p:txBody>
          <a:bodyPr wrap="square" rtlCol="0">
            <a:spAutoFit/>
          </a:bodyPr>
          <a:lstStyle/>
          <a:p>
            <a:r>
              <a:rPr lang="en-US" sz="1400" b="1" dirty="0"/>
              <a:t>Sex</a:t>
            </a:r>
          </a:p>
        </p:txBody>
      </p:sp>
      <p:sp>
        <p:nvSpPr>
          <p:cNvPr id="30" name="TextBox 29">
            <a:extLst>
              <a:ext uri="{FF2B5EF4-FFF2-40B4-BE49-F238E27FC236}">
                <a16:creationId xmlns:a16="http://schemas.microsoft.com/office/drawing/2014/main" id="{46CC7735-8C99-44EA-9290-900639F4A30D}"/>
              </a:ext>
            </a:extLst>
          </p:cNvPr>
          <p:cNvSpPr txBox="1"/>
          <p:nvPr/>
        </p:nvSpPr>
        <p:spPr>
          <a:xfrm>
            <a:off x="2482593" y="1874520"/>
            <a:ext cx="373577" cy="276999"/>
          </a:xfrm>
          <a:prstGeom prst="rect">
            <a:avLst/>
          </a:prstGeom>
          <a:noFill/>
        </p:spPr>
        <p:txBody>
          <a:bodyPr wrap="square" rtlCol="0">
            <a:spAutoFit/>
          </a:bodyPr>
          <a:lstStyle/>
          <a:p>
            <a:pPr algn="ctr"/>
            <a:r>
              <a:rPr lang="en-US" sz="1200" dirty="0"/>
              <a:t>F</a:t>
            </a:r>
          </a:p>
        </p:txBody>
      </p:sp>
      <p:sp>
        <p:nvSpPr>
          <p:cNvPr id="32" name="TextBox 31">
            <a:extLst>
              <a:ext uri="{FF2B5EF4-FFF2-40B4-BE49-F238E27FC236}">
                <a16:creationId xmlns:a16="http://schemas.microsoft.com/office/drawing/2014/main" id="{F86B796F-38A7-4F08-8A0D-EC18F6496ED8}"/>
              </a:ext>
            </a:extLst>
          </p:cNvPr>
          <p:cNvSpPr txBox="1"/>
          <p:nvPr/>
        </p:nvSpPr>
        <p:spPr>
          <a:xfrm>
            <a:off x="2866000" y="1874520"/>
            <a:ext cx="373577" cy="276999"/>
          </a:xfrm>
          <a:prstGeom prst="rect">
            <a:avLst/>
          </a:prstGeom>
          <a:noFill/>
        </p:spPr>
        <p:txBody>
          <a:bodyPr wrap="square" rtlCol="0">
            <a:spAutoFit/>
          </a:bodyPr>
          <a:lstStyle/>
          <a:p>
            <a:pPr algn="ctr"/>
            <a:r>
              <a:rPr lang="en-US" sz="1200" dirty="0"/>
              <a:t>M</a:t>
            </a:r>
          </a:p>
        </p:txBody>
      </p:sp>
      <p:sp>
        <p:nvSpPr>
          <p:cNvPr id="33" name="TextBox 32">
            <a:extLst>
              <a:ext uri="{FF2B5EF4-FFF2-40B4-BE49-F238E27FC236}">
                <a16:creationId xmlns:a16="http://schemas.microsoft.com/office/drawing/2014/main" id="{CBA910F2-5E7F-4F4F-8286-6FF892F9576C}"/>
              </a:ext>
            </a:extLst>
          </p:cNvPr>
          <p:cNvSpPr txBox="1"/>
          <p:nvPr/>
        </p:nvSpPr>
        <p:spPr>
          <a:xfrm>
            <a:off x="4150920" y="1367790"/>
            <a:ext cx="757479" cy="307777"/>
          </a:xfrm>
          <a:prstGeom prst="rect">
            <a:avLst/>
          </a:prstGeom>
          <a:noFill/>
        </p:spPr>
        <p:txBody>
          <a:bodyPr wrap="square" rtlCol="0">
            <a:spAutoFit/>
          </a:bodyPr>
          <a:lstStyle/>
          <a:p>
            <a:r>
              <a:rPr lang="en-US" sz="1400" b="1" dirty="0"/>
              <a:t>Race</a:t>
            </a:r>
          </a:p>
        </p:txBody>
      </p:sp>
      <p:sp>
        <p:nvSpPr>
          <p:cNvPr id="34" name="TextBox 33">
            <a:extLst>
              <a:ext uri="{FF2B5EF4-FFF2-40B4-BE49-F238E27FC236}">
                <a16:creationId xmlns:a16="http://schemas.microsoft.com/office/drawing/2014/main" id="{7AB7421A-6FC8-4030-BB8D-43ACB06DFB4E}"/>
              </a:ext>
            </a:extLst>
          </p:cNvPr>
          <p:cNvSpPr txBox="1"/>
          <p:nvPr/>
        </p:nvSpPr>
        <p:spPr>
          <a:xfrm>
            <a:off x="3818272" y="1874520"/>
            <a:ext cx="635894" cy="276999"/>
          </a:xfrm>
          <a:prstGeom prst="rect">
            <a:avLst/>
          </a:prstGeom>
          <a:noFill/>
        </p:spPr>
        <p:txBody>
          <a:bodyPr wrap="square" rtlCol="0">
            <a:spAutoFit/>
          </a:bodyPr>
          <a:lstStyle/>
          <a:p>
            <a:pPr algn="ctr"/>
            <a:r>
              <a:rPr lang="en-US" sz="1200" dirty="0"/>
              <a:t>White</a:t>
            </a:r>
          </a:p>
        </p:txBody>
      </p:sp>
      <p:sp>
        <p:nvSpPr>
          <p:cNvPr id="35" name="TextBox 34">
            <a:extLst>
              <a:ext uri="{FF2B5EF4-FFF2-40B4-BE49-F238E27FC236}">
                <a16:creationId xmlns:a16="http://schemas.microsoft.com/office/drawing/2014/main" id="{8A1DC036-0339-40E2-9808-0D3DDD418183}"/>
              </a:ext>
            </a:extLst>
          </p:cNvPr>
          <p:cNvSpPr txBox="1"/>
          <p:nvPr/>
        </p:nvSpPr>
        <p:spPr>
          <a:xfrm>
            <a:off x="4231283" y="1874520"/>
            <a:ext cx="966209" cy="276999"/>
          </a:xfrm>
          <a:prstGeom prst="rect">
            <a:avLst/>
          </a:prstGeom>
          <a:noFill/>
        </p:spPr>
        <p:txBody>
          <a:bodyPr wrap="square" rtlCol="0">
            <a:spAutoFit/>
          </a:bodyPr>
          <a:lstStyle/>
          <a:p>
            <a:pPr algn="ctr"/>
            <a:r>
              <a:rPr lang="en-US" sz="1200" dirty="0"/>
              <a:t>Non-white</a:t>
            </a:r>
          </a:p>
        </p:txBody>
      </p:sp>
      <p:sp>
        <p:nvSpPr>
          <p:cNvPr id="36" name="TextBox 35">
            <a:extLst>
              <a:ext uri="{FF2B5EF4-FFF2-40B4-BE49-F238E27FC236}">
                <a16:creationId xmlns:a16="http://schemas.microsoft.com/office/drawing/2014/main" id="{4C409FB3-C114-4AD0-956F-4AFCF3D1866C}"/>
              </a:ext>
            </a:extLst>
          </p:cNvPr>
          <p:cNvSpPr txBox="1"/>
          <p:nvPr/>
        </p:nvSpPr>
        <p:spPr>
          <a:xfrm>
            <a:off x="5867076" y="1367790"/>
            <a:ext cx="1141098" cy="307777"/>
          </a:xfrm>
          <a:prstGeom prst="rect">
            <a:avLst/>
          </a:prstGeom>
          <a:noFill/>
        </p:spPr>
        <p:txBody>
          <a:bodyPr wrap="square" rtlCol="0">
            <a:spAutoFit/>
          </a:bodyPr>
          <a:lstStyle/>
          <a:p>
            <a:r>
              <a:rPr lang="en-US" sz="1400" b="1" dirty="0"/>
              <a:t>Region</a:t>
            </a:r>
          </a:p>
        </p:txBody>
      </p:sp>
      <p:sp>
        <p:nvSpPr>
          <p:cNvPr id="37" name="TextBox 36">
            <a:extLst>
              <a:ext uri="{FF2B5EF4-FFF2-40B4-BE49-F238E27FC236}">
                <a16:creationId xmlns:a16="http://schemas.microsoft.com/office/drawing/2014/main" id="{699C14DA-4E0C-4BEE-B34D-8D2A4ECAA863}"/>
              </a:ext>
            </a:extLst>
          </p:cNvPr>
          <p:cNvSpPr txBox="1"/>
          <p:nvPr/>
        </p:nvSpPr>
        <p:spPr>
          <a:xfrm>
            <a:off x="5589981" y="1874520"/>
            <a:ext cx="635894" cy="276999"/>
          </a:xfrm>
          <a:prstGeom prst="rect">
            <a:avLst/>
          </a:prstGeom>
          <a:noFill/>
        </p:spPr>
        <p:txBody>
          <a:bodyPr wrap="square" rtlCol="0">
            <a:spAutoFit/>
          </a:bodyPr>
          <a:lstStyle/>
          <a:p>
            <a:pPr algn="ctr"/>
            <a:r>
              <a:rPr lang="en-US" sz="1200" dirty="0"/>
              <a:t>N Am</a:t>
            </a:r>
          </a:p>
        </p:txBody>
      </p:sp>
      <p:sp>
        <p:nvSpPr>
          <p:cNvPr id="38" name="TextBox 37">
            <a:extLst>
              <a:ext uri="{FF2B5EF4-FFF2-40B4-BE49-F238E27FC236}">
                <a16:creationId xmlns:a16="http://schemas.microsoft.com/office/drawing/2014/main" id="{D2C9C4BF-7669-4812-98A0-A31A44E64123}"/>
              </a:ext>
            </a:extLst>
          </p:cNvPr>
          <p:cNvSpPr txBox="1"/>
          <p:nvPr/>
        </p:nvSpPr>
        <p:spPr>
          <a:xfrm>
            <a:off x="5802091" y="1691645"/>
            <a:ext cx="966209" cy="461665"/>
          </a:xfrm>
          <a:prstGeom prst="rect">
            <a:avLst/>
          </a:prstGeom>
          <a:noFill/>
        </p:spPr>
        <p:txBody>
          <a:bodyPr wrap="square" rtlCol="0">
            <a:spAutoFit/>
          </a:bodyPr>
          <a:lstStyle/>
          <a:p>
            <a:pPr algn="ctr"/>
            <a:r>
              <a:rPr lang="en-US" sz="1200" dirty="0"/>
              <a:t>Euro-</a:t>
            </a:r>
          </a:p>
          <a:p>
            <a:pPr algn="ctr"/>
            <a:r>
              <a:rPr lang="en-US" sz="1200" dirty="0" err="1"/>
              <a:t>Aus</a:t>
            </a:r>
            <a:endParaRPr lang="en-US" sz="1200" dirty="0"/>
          </a:p>
        </p:txBody>
      </p:sp>
      <p:sp>
        <p:nvSpPr>
          <p:cNvPr id="39" name="TextBox 38">
            <a:extLst>
              <a:ext uri="{FF2B5EF4-FFF2-40B4-BE49-F238E27FC236}">
                <a16:creationId xmlns:a16="http://schemas.microsoft.com/office/drawing/2014/main" id="{9D0EE383-3639-4E7C-AF46-AE63A9CA0C30}"/>
              </a:ext>
            </a:extLst>
          </p:cNvPr>
          <p:cNvSpPr txBox="1"/>
          <p:nvPr/>
        </p:nvSpPr>
        <p:spPr>
          <a:xfrm>
            <a:off x="6226375" y="1874520"/>
            <a:ext cx="966209" cy="276999"/>
          </a:xfrm>
          <a:prstGeom prst="rect">
            <a:avLst/>
          </a:prstGeom>
          <a:noFill/>
        </p:spPr>
        <p:txBody>
          <a:bodyPr wrap="square" rtlCol="0">
            <a:spAutoFit/>
          </a:bodyPr>
          <a:lstStyle/>
          <a:p>
            <a:pPr algn="ctr"/>
            <a:r>
              <a:rPr lang="en-US" sz="1200" dirty="0"/>
              <a:t>Japan</a:t>
            </a:r>
          </a:p>
        </p:txBody>
      </p:sp>
      <p:cxnSp>
        <p:nvCxnSpPr>
          <p:cNvPr id="41" name="Straight Connector 40">
            <a:extLst>
              <a:ext uri="{FF2B5EF4-FFF2-40B4-BE49-F238E27FC236}">
                <a16:creationId xmlns:a16="http://schemas.microsoft.com/office/drawing/2014/main" id="{5FF40E12-AD28-46C4-B656-3FBF0CFAD929}"/>
              </a:ext>
            </a:extLst>
          </p:cNvPr>
          <p:cNvCxnSpPr>
            <a:cxnSpLocks/>
          </p:cNvCxnSpPr>
          <p:nvPr/>
        </p:nvCxnSpPr>
        <p:spPr>
          <a:xfrm>
            <a:off x="698438" y="2141368"/>
            <a:ext cx="10715496" cy="0"/>
          </a:xfrm>
          <a:prstGeom prst="line">
            <a:avLst/>
          </a:prstGeom>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91EE643F-EAA0-4279-8E5F-F05A6117BDED}"/>
              </a:ext>
            </a:extLst>
          </p:cNvPr>
          <p:cNvSpPr txBox="1"/>
          <p:nvPr/>
        </p:nvSpPr>
        <p:spPr>
          <a:xfrm>
            <a:off x="6699188" y="1367790"/>
            <a:ext cx="1854026" cy="523220"/>
          </a:xfrm>
          <a:prstGeom prst="rect">
            <a:avLst/>
          </a:prstGeom>
          <a:noFill/>
        </p:spPr>
        <p:txBody>
          <a:bodyPr wrap="square" rtlCol="0">
            <a:spAutoFit/>
          </a:bodyPr>
          <a:lstStyle/>
          <a:p>
            <a:pPr algn="ctr"/>
            <a:r>
              <a:rPr lang="en-US" sz="1400" b="1" dirty="0"/>
              <a:t>Baseline </a:t>
            </a:r>
          </a:p>
          <a:p>
            <a:pPr algn="ctr"/>
            <a:r>
              <a:rPr lang="en-US" sz="1400" b="1" dirty="0"/>
              <a:t>Lp(a)</a:t>
            </a:r>
          </a:p>
        </p:txBody>
      </p:sp>
      <p:sp>
        <p:nvSpPr>
          <p:cNvPr id="43" name="TextBox 42">
            <a:extLst>
              <a:ext uri="{FF2B5EF4-FFF2-40B4-BE49-F238E27FC236}">
                <a16:creationId xmlns:a16="http://schemas.microsoft.com/office/drawing/2014/main" id="{0046560A-EF82-473E-B5CB-991601E83295}"/>
              </a:ext>
            </a:extLst>
          </p:cNvPr>
          <p:cNvSpPr txBox="1"/>
          <p:nvPr/>
        </p:nvSpPr>
        <p:spPr>
          <a:xfrm>
            <a:off x="7000223" y="1874520"/>
            <a:ext cx="808422" cy="276999"/>
          </a:xfrm>
          <a:prstGeom prst="rect">
            <a:avLst/>
          </a:prstGeom>
          <a:noFill/>
        </p:spPr>
        <p:txBody>
          <a:bodyPr wrap="square" rtlCol="0">
            <a:spAutoFit/>
          </a:bodyPr>
          <a:lstStyle/>
          <a:p>
            <a:pPr algn="ctr"/>
            <a:r>
              <a:rPr lang="en-US" sz="1200" dirty="0"/>
              <a:t>≥median</a:t>
            </a:r>
          </a:p>
        </p:txBody>
      </p:sp>
      <p:sp>
        <p:nvSpPr>
          <p:cNvPr id="45" name="TextBox 44">
            <a:extLst>
              <a:ext uri="{FF2B5EF4-FFF2-40B4-BE49-F238E27FC236}">
                <a16:creationId xmlns:a16="http://schemas.microsoft.com/office/drawing/2014/main" id="{460EA94A-DBAD-4319-BA53-993A37829EDF}"/>
              </a:ext>
            </a:extLst>
          </p:cNvPr>
          <p:cNvSpPr txBox="1"/>
          <p:nvPr/>
        </p:nvSpPr>
        <p:spPr>
          <a:xfrm>
            <a:off x="7638407" y="1874520"/>
            <a:ext cx="808422" cy="276999"/>
          </a:xfrm>
          <a:prstGeom prst="rect">
            <a:avLst/>
          </a:prstGeom>
          <a:noFill/>
        </p:spPr>
        <p:txBody>
          <a:bodyPr wrap="square" rtlCol="0">
            <a:spAutoFit/>
          </a:bodyPr>
          <a:lstStyle/>
          <a:p>
            <a:pPr algn="ctr"/>
            <a:r>
              <a:rPr lang="en-US" sz="1200" dirty="0"/>
              <a:t>&lt;median</a:t>
            </a:r>
          </a:p>
        </p:txBody>
      </p:sp>
      <p:sp>
        <p:nvSpPr>
          <p:cNvPr id="46" name="TextBox 45">
            <a:extLst>
              <a:ext uri="{FF2B5EF4-FFF2-40B4-BE49-F238E27FC236}">
                <a16:creationId xmlns:a16="http://schemas.microsoft.com/office/drawing/2014/main" id="{998210D5-04DB-4A9B-8D85-4A80503FCD4B}"/>
              </a:ext>
            </a:extLst>
          </p:cNvPr>
          <p:cNvSpPr txBox="1"/>
          <p:nvPr/>
        </p:nvSpPr>
        <p:spPr>
          <a:xfrm>
            <a:off x="8294863" y="1367790"/>
            <a:ext cx="1854026" cy="523220"/>
          </a:xfrm>
          <a:prstGeom prst="rect">
            <a:avLst/>
          </a:prstGeom>
          <a:noFill/>
        </p:spPr>
        <p:txBody>
          <a:bodyPr wrap="square" rtlCol="0">
            <a:spAutoFit/>
          </a:bodyPr>
          <a:lstStyle/>
          <a:p>
            <a:pPr algn="ctr"/>
            <a:r>
              <a:rPr lang="en-US" sz="1400" b="1" dirty="0"/>
              <a:t>Baseline </a:t>
            </a:r>
          </a:p>
          <a:p>
            <a:pPr algn="ctr"/>
            <a:r>
              <a:rPr lang="en-US" sz="1400" b="1" dirty="0"/>
              <a:t>LDL-C</a:t>
            </a:r>
          </a:p>
        </p:txBody>
      </p:sp>
      <p:sp>
        <p:nvSpPr>
          <p:cNvPr id="47" name="TextBox 46">
            <a:extLst>
              <a:ext uri="{FF2B5EF4-FFF2-40B4-BE49-F238E27FC236}">
                <a16:creationId xmlns:a16="http://schemas.microsoft.com/office/drawing/2014/main" id="{7A2ACD68-1923-4A8A-BA3C-C933836225AC}"/>
              </a:ext>
            </a:extLst>
          </p:cNvPr>
          <p:cNvSpPr txBox="1"/>
          <p:nvPr/>
        </p:nvSpPr>
        <p:spPr>
          <a:xfrm>
            <a:off x="8490018" y="1874520"/>
            <a:ext cx="808422" cy="276999"/>
          </a:xfrm>
          <a:prstGeom prst="rect">
            <a:avLst/>
          </a:prstGeom>
          <a:noFill/>
        </p:spPr>
        <p:txBody>
          <a:bodyPr wrap="square" rtlCol="0">
            <a:spAutoFit/>
          </a:bodyPr>
          <a:lstStyle/>
          <a:p>
            <a:pPr algn="ctr"/>
            <a:r>
              <a:rPr lang="en-US" sz="1200" dirty="0"/>
              <a:t>≥median</a:t>
            </a:r>
          </a:p>
        </p:txBody>
      </p:sp>
      <p:sp>
        <p:nvSpPr>
          <p:cNvPr id="48" name="TextBox 47">
            <a:extLst>
              <a:ext uri="{FF2B5EF4-FFF2-40B4-BE49-F238E27FC236}">
                <a16:creationId xmlns:a16="http://schemas.microsoft.com/office/drawing/2014/main" id="{17EA2DE7-3AF5-47F9-BC57-EB4322701D65}"/>
              </a:ext>
            </a:extLst>
          </p:cNvPr>
          <p:cNvSpPr txBox="1"/>
          <p:nvPr/>
        </p:nvSpPr>
        <p:spPr>
          <a:xfrm>
            <a:off x="9128202" y="1874520"/>
            <a:ext cx="808422" cy="276999"/>
          </a:xfrm>
          <a:prstGeom prst="rect">
            <a:avLst/>
          </a:prstGeom>
          <a:noFill/>
        </p:spPr>
        <p:txBody>
          <a:bodyPr wrap="square" rtlCol="0">
            <a:spAutoFit/>
          </a:bodyPr>
          <a:lstStyle/>
          <a:p>
            <a:pPr algn="ctr"/>
            <a:r>
              <a:rPr lang="en-US" sz="1200" dirty="0"/>
              <a:t>&lt;median</a:t>
            </a:r>
          </a:p>
        </p:txBody>
      </p:sp>
      <p:sp>
        <p:nvSpPr>
          <p:cNvPr id="49" name="TextBox 48">
            <a:extLst>
              <a:ext uri="{FF2B5EF4-FFF2-40B4-BE49-F238E27FC236}">
                <a16:creationId xmlns:a16="http://schemas.microsoft.com/office/drawing/2014/main" id="{10DF7BED-6313-4E09-9C1D-66504AE4702B}"/>
              </a:ext>
            </a:extLst>
          </p:cNvPr>
          <p:cNvSpPr txBox="1"/>
          <p:nvPr/>
        </p:nvSpPr>
        <p:spPr>
          <a:xfrm>
            <a:off x="9879310" y="1367790"/>
            <a:ext cx="1854026" cy="523220"/>
          </a:xfrm>
          <a:prstGeom prst="rect">
            <a:avLst/>
          </a:prstGeom>
          <a:noFill/>
        </p:spPr>
        <p:txBody>
          <a:bodyPr wrap="square" rtlCol="0">
            <a:spAutoFit/>
          </a:bodyPr>
          <a:lstStyle/>
          <a:p>
            <a:pPr algn="ctr"/>
            <a:r>
              <a:rPr lang="en-US" sz="1400" b="1" dirty="0"/>
              <a:t>High-potency lipid-lowering therapy</a:t>
            </a:r>
          </a:p>
        </p:txBody>
      </p:sp>
      <p:sp>
        <p:nvSpPr>
          <p:cNvPr id="50" name="TextBox 49">
            <a:extLst>
              <a:ext uri="{FF2B5EF4-FFF2-40B4-BE49-F238E27FC236}">
                <a16:creationId xmlns:a16="http://schemas.microsoft.com/office/drawing/2014/main" id="{92C770C5-956F-448D-A350-FF059D7BE35A}"/>
              </a:ext>
            </a:extLst>
          </p:cNvPr>
          <p:cNvSpPr txBox="1"/>
          <p:nvPr/>
        </p:nvSpPr>
        <p:spPr>
          <a:xfrm>
            <a:off x="10334721" y="1874520"/>
            <a:ext cx="507872" cy="276999"/>
          </a:xfrm>
          <a:prstGeom prst="rect">
            <a:avLst/>
          </a:prstGeom>
          <a:noFill/>
        </p:spPr>
        <p:txBody>
          <a:bodyPr wrap="square" rtlCol="0">
            <a:spAutoFit/>
          </a:bodyPr>
          <a:lstStyle/>
          <a:p>
            <a:pPr algn="ctr"/>
            <a:r>
              <a:rPr lang="en-US" sz="1200" dirty="0"/>
              <a:t>Yes</a:t>
            </a:r>
          </a:p>
        </p:txBody>
      </p:sp>
      <p:sp>
        <p:nvSpPr>
          <p:cNvPr id="51" name="TextBox 50">
            <a:extLst>
              <a:ext uri="{FF2B5EF4-FFF2-40B4-BE49-F238E27FC236}">
                <a16:creationId xmlns:a16="http://schemas.microsoft.com/office/drawing/2014/main" id="{5AF2C132-B8D1-4F93-B43E-87205D7DBE4E}"/>
              </a:ext>
            </a:extLst>
          </p:cNvPr>
          <p:cNvSpPr txBox="1"/>
          <p:nvPr/>
        </p:nvSpPr>
        <p:spPr>
          <a:xfrm>
            <a:off x="10719540" y="1874520"/>
            <a:ext cx="503894" cy="276999"/>
          </a:xfrm>
          <a:prstGeom prst="rect">
            <a:avLst/>
          </a:prstGeom>
          <a:noFill/>
        </p:spPr>
        <p:txBody>
          <a:bodyPr wrap="square" rtlCol="0">
            <a:spAutoFit/>
          </a:bodyPr>
          <a:lstStyle/>
          <a:p>
            <a:pPr algn="ctr"/>
            <a:r>
              <a:rPr lang="en-US" sz="1200" dirty="0"/>
              <a:t>No</a:t>
            </a:r>
          </a:p>
        </p:txBody>
      </p:sp>
      <p:sp>
        <p:nvSpPr>
          <p:cNvPr id="3" name="Rectangle 2">
            <a:extLst>
              <a:ext uri="{FF2B5EF4-FFF2-40B4-BE49-F238E27FC236}">
                <a16:creationId xmlns:a16="http://schemas.microsoft.com/office/drawing/2014/main" id="{EBCEB61C-8E92-47C0-AB30-1B30DC6CA76E}"/>
              </a:ext>
            </a:extLst>
          </p:cNvPr>
          <p:cNvSpPr/>
          <p:nvPr/>
        </p:nvSpPr>
        <p:spPr>
          <a:xfrm>
            <a:off x="133349" y="5915428"/>
            <a:ext cx="676275" cy="29745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93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E303-7C5B-4373-81D0-01136794E947}"/>
              </a:ext>
            </a:extLst>
          </p:cNvPr>
          <p:cNvSpPr>
            <a:spLocks noGrp="1"/>
          </p:cNvSpPr>
          <p:nvPr>
            <p:ph type="title"/>
          </p:nvPr>
        </p:nvSpPr>
        <p:spPr>
          <a:xfrm>
            <a:off x="683603" y="-8643"/>
            <a:ext cx="10832893" cy="1143000"/>
          </a:xfrm>
        </p:spPr>
        <p:txBody>
          <a:bodyPr/>
          <a:lstStyle/>
          <a:p>
            <a:r>
              <a:rPr lang="en-US" sz="3733" dirty="0"/>
              <a:t>Changes in LDL-C and Apolipoprotein B</a:t>
            </a:r>
          </a:p>
        </p:txBody>
      </p:sp>
      <p:graphicFrame>
        <p:nvGraphicFramePr>
          <p:cNvPr id="4" name="Chart 3">
            <a:extLst>
              <a:ext uri="{FF2B5EF4-FFF2-40B4-BE49-F238E27FC236}">
                <a16:creationId xmlns:a16="http://schemas.microsoft.com/office/drawing/2014/main" id="{A69E5416-1EFB-4FD6-B025-5B566E0AE9F2}"/>
              </a:ext>
            </a:extLst>
          </p:cNvPr>
          <p:cNvGraphicFramePr/>
          <p:nvPr>
            <p:extLst>
              <p:ext uri="{D42A27DB-BD31-4B8C-83A1-F6EECF244321}">
                <p14:modId xmlns:p14="http://schemas.microsoft.com/office/powerpoint/2010/main" val="3574136125"/>
              </p:ext>
            </p:extLst>
          </p:nvPr>
        </p:nvGraphicFramePr>
        <p:xfrm>
          <a:off x="928913" y="1592825"/>
          <a:ext cx="10044640" cy="496529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0C192AA-6818-4C74-98E5-B7F98631CB73}"/>
              </a:ext>
            </a:extLst>
          </p:cNvPr>
          <p:cNvSpPr txBox="1"/>
          <p:nvPr/>
        </p:nvSpPr>
        <p:spPr>
          <a:xfrm rot="16200000">
            <a:off x="-1827576" y="3528049"/>
            <a:ext cx="4935795" cy="318100"/>
          </a:xfrm>
          <a:prstGeom prst="rect">
            <a:avLst/>
          </a:prstGeom>
          <a:noFill/>
        </p:spPr>
        <p:txBody>
          <a:bodyPr wrap="square" rtlCol="0">
            <a:spAutoFit/>
          </a:bodyPr>
          <a:lstStyle/>
          <a:p>
            <a:pPr algn="ctr"/>
            <a:r>
              <a:rPr lang="en-US" sz="1467" dirty="0">
                <a:latin typeface="Arial" panose="020B0604020202020204" pitchFamily="34" charset="0"/>
                <a:ea typeface="SimSun" panose="02010600030101010101" pitchFamily="2" charset="-122"/>
                <a:cs typeface="Arial" panose="020B0604020202020204" pitchFamily="34" charset="0"/>
              </a:rPr>
              <a:t>Placebo-adjusted least squares means % change</a:t>
            </a:r>
          </a:p>
        </p:txBody>
      </p:sp>
      <p:sp>
        <p:nvSpPr>
          <p:cNvPr id="6" name="TextBox 5">
            <a:extLst>
              <a:ext uri="{FF2B5EF4-FFF2-40B4-BE49-F238E27FC236}">
                <a16:creationId xmlns:a16="http://schemas.microsoft.com/office/drawing/2014/main" id="{91E11A1D-C3EA-40A4-B5E4-AD056B3DF02C}"/>
              </a:ext>
            </a:extLst>
          </p:cNvPr>
          <p:cNvSpPr txBox="1"/>
          <p:nvPr/>
        </p:nvSpPr>
        <p:spPr>
          <a:xfrm>
            <a:off x="5202862" y="839545"/>
            <a:ext cx="1496741" cy="379656"/>
          </a:xfrm>
          <a:prstGeom prst="rect">
            <a:avLst/>
          </a:prstGeom>
          <a:noFill/>
        </p:spPr>
        <p:txBody>
          <a:bodyPr wrap="square" rtlCol="0">
            <a:spAutoFit/>
          </a:bodyPr>
          <a:lstStyle/>
          <a:p>
            <a:pPr algn="r"/>
            <a:r>
              <a:rPr lang="en-US" sz="1867" dirty="0"/>
              <a:t>Week 36</a:t>
            </a:r>
          </a:p>
        </p:txBody>
      </p:sp>
      <p:sp>
        <p:nvSpPr>
          <p:cNvPr id="7" name="Rectangle 6">
            <a:extLst>
              <a:ext uri="{FF2B5EF4-FFF2-40B4-BE49-F238E27FC236}">
                <a16:creationId xmlns:a16="http://schemas.microsoft.com/office/drawing/2014/main" id="{8FBA197F-DC4B-4E2B-A241-2C9278BA218B}"/>
              </a:ext>
            </a:extLst>
          </p:cNvPr>
          <p:cNvSpPr/>
          <p:nvPr/>
        </p:nvSpPr>
        <p:spPr>
          <a:xfrm>
            <a:off x="928913" y="5712643"/>
            <a:ext cx="676275" cy="591081"/>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05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DAB4-3794-4794-BD62-175093F2C7EA}"/>
              </a:ext>
            </a:extLst>
          </p:cNvPr>
          <p:cNvSpPr>
            <a:spLocks noGrp="1"/>
          </p:cNvSpPr>
          <p:nvPr>
            <p:ph type="title"/>
          </p:nvPr>
        </p:nvSpPr>
        <p:spPr/>
        <p:txBody>
          <a:bodyPr/>
          <a:lstStyle/>
          <a:p>
            <a:r>
              <a:rPr lang="en-US" dirty="0"/>
              <a:t>Safety &amp; Tolerability</a:t>
            </a:r>
          </a:p>
        </p:txBody>
      </p:sp>
      <p:graphicFrame>
        <p:nvGraphicFramePr>
          <p:cNvPr id="4" name="Table 3">
            <a:extLst>
              <a:ext uri="{FF2B5EF4-FFF2-40B4-BE49-F238E27FC236}">
                <a16:creationId xmlns:a16="http://schemas.microsoft.com/office/drawing/2014/main" id="{AB2F2F82-2E17-4722-93FD-6F8F81285C61}"/>
              </a:ext>
            </a:extLst>
          </p:cNvPr>
          <p:cNvGraphicFramePr>
            <a:graphicFrameLocks noGrp="1"/>
          </p:cNvGraphicFramePr>
          <p:nvPr>
            <p:extLst>
              <p:ext uri="{D42A27DB-BD31-4B8C-83A1-F6EECF244321}">
                <p14:modId xmlns:p14="http://schemas.microsoft.com/office/powerpoint/2010/main" val="2987826691"/>
              </p:ext>
            </p:extLst>
          </p:nvPr>
        </p:nvGraphicFramePr>
        <p:xfrm>
          <a:off x="511278" y="1396179"/>
          <a:ext cx="11214807" cy="4718294"/>
        </p:xfrm>
        <a:graphic>
          <a:graphicData uri="http://schemas.openxmlformats.org/drawingml/2006/table">
            <a:tbl>
              <a:tblPr firstRow="1" firstCol="1" bandRow="1">
                <a:tableStyleId>{7DF18680-E054-41AD-8BC1-D1AEF772440D}</a:tableStyleId>
              </a:tblPr>
              <a:tblGrid>
                <a:gridCol w="2864947">
                  <a:extLst>
                    <a:ext uri="{9D8B030D-6E8A-4147-A177-3AD203B41FA5}">
                      <a16:colId xmlns:a16="http://schemas.microsoft.com/office/drawing/2014/main" val="2082277042"/>
                    </a:ext>
                  </a:extLst>
                </a:gridCol>
                <a:gridCol w="1669972">
                  <a:extLst>
                    <a:ext uri="{9D8B030D-6E8A-4147-A177-3AD203B41FA5}">
                      <a16:colId xmlns:a16="http://schemas.microsoft.com/office/drawing/2014/main" val="2769053617"/>
                    </a:ext>
                  </a:extLst>
                </a:gridCol>
                <a:gridCol w="1669972">
                  <a:extLst>
                    <a:ext uri="{9D8B030D-6E8A-4147-A177-3AD203B41FA5}">
                      <a16:colId xmlns:a16="http://schemas.microsoft.com/office/drawing/2014/main" val="2505784152"/>
                    </a:ext>
                  </a:extLst>
                </a:gridCol>
                <a:gridCol w="1669972">
                  <a:extLst>
                    <a:ext uri="{9D8B030D-6E8A-4147-A177-3AD203B41FA5}">
                      <a16:colId xmlns:a16="http://schemas.microsoft.com/office/drawing/2014/main" val="2592316931"/>
                    </a:ext>
                  </a:extLst>
                </a:gridCol>
                <a:gridCol w="1669972">
                  <a:extLst>
                    <a:ext uri="{9D8B030D-6E8A-4147-A177-3AD203B41FA5}">
                      <a16:colId xmlns:a16="http://schemas.microsoft.com/office/drawing/2014/main" val="1637278640"/>
                    </a:ext>
                  </a:extLst>
                </a:gridCol>
                <a:gridCol w="1669972">
                  <a:extLst>
                    <a:ext uri="{9D8B030D-6E8A-4147-A177-3AD203B41FA5}">
                      <a16:colId xmlns:a16="http://schemas.microsoft.com/office/drawing/2014/main" val="2907425548"/>
                    </a:ext>
                  </a:extLst>
                </a:gridCol>
              </a:tblGrid>
              <a:tr h="1039823">
                <a:tc>
                  <a:txBody>
                    <a:bodyPr/>
                    <a:lstStyle/>
                    <a:p>
                      <a:endParaRPr lang="en-US" sz="1200" dirty="0">
                        <a:solidFill>
                          <a:schemeClr val="tx1"/>
                        </a:solidFill>
                        <a:effectLst/>
                        <a:latin typeface="+mn-lt"/>
                      </a:endParaRPr>
                    </a:p>
                  </a:txBody>
                  <a:tcPr marL="58156" marR="58156" marT="0" marB="0" anchor="ctr"/>
                </a:tc>
                <a:tc>
                  <a:txBody>
                    <a:bodyPr/>
                    <a:lstStyle/>
                    <a:p>
                      <a:pPr marL="0" marR="0" algn="ctr">
                        <a:spcBef>
                          <a:spcPts val="0"/>
                        </a:spcBef>
                        <a:spcAft>
                          <a:spcPts val="0"/>
                        </a:spcAft>
                      </a:pPr>
                      <a:r>
                        <a:rPr lang="en-US" sz="1300" dirty="0" err="1">
                          <a:solidFill>
                            <a:schemeClr val="tx1"/>
                          </a:solidFill>
                          <a:effectLst/>
                        </a:rPr>
                        <a:t>Olpasiran</a:t>
                      </a:r>
                      <a:r>
                        <a:rPr lang="en-US" sz="1300" dirty="0">
                          <a:solidFill>
                            <a:schemeClr val="tx1"/>
                          </a:solidFill>
                          <a:effectLst/>
                        </a:rPr>
                        <a:t> 10 mg Q12W SC</a:t>
                      </a:r>
                    </a:p>
                    <a:p>
                      <a:pPr marL="0" marR="0" algn="ctr">
                        <a:spcBef>
                          <a:spcPts val="0"/>
                        </a:spcBef>
                        <a:spcAft>
                          <a:spcPts val="0"/>
                        </a:spcAft>
                      </a:pPr>
                      <a:r>
                        <a:rPr lang="en-US" sz="1300" dirty="0">
                          <a:solidFill>
                            <a:schemeClr val="tx1"/>
                          </a:solidFill>
                          <a:effectLst/>
                        </a:rPr>
                        <a:t>(N=58)</a:t>
                      </a:r>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solidFill>
                      <a:schemeClr val="accent2">
                        <a:lumMod val="20000"/>
                        <a:lumOff val="80000"/>
                      </a:schemeClr>
                    </a:solidFill>
                  </a:tcPr>
                </a:tc>
                <a:tc>
                  <a:txBody>
                    <a:bodyPr/>
                    <a:lstStyle/>
                    <a:p>
                      <a:pPr marL="0" marR="0" algn="ctr">
                        <a:spcBef>
                          <a:spcPts val="0"/>
                        </a:spcBef>
                        <a:spcAft>
                          <a:spcPts val="0"/>
                        </a:spcAft>
                      </a:pPr>
                      <a:r>
                        <a:rPr lang="en-US" sz="1300" dirty="0" err="1">
                          <a:solidFill>
                            <a:schemeClr val="tx1"/>
                          </a:solidFill>
                          <a:effectLst/>
                        </a:rPr>
                        <a:t>Olpasiran</a:t>
                      </a:r>
                      <a:r>
                        <a:rPr lang="en-US" sz="1300" dirty="0">
                          <a:solidFill>
                            <a:schemeClr val="tx1"/>
                          </a:solidFill>
                          <a:effectLst/>
                        </a:rPr>
                        <a:t>  75 mg Q12W SC</a:t>
                      </a:r>
                    </a:p>
                    <a:p>
                      <a:pPr marL="0" marR="0" algn="ctr">
                        <a:spcBef>
                          <a:spcPts val="0"/>
                        </a:spcBef>
                        <a:spcAft>
                          <a:spcPts val="0"/>
                        </a:spcAft>
                      </a:pPr>
                      <a:r>
                        <a:rPr lang="en-US" sz="1300" dirty="0">
                          <a:solidFill>
                            <a:schemeClr val="tx1"/>
                          </a:solidFill>
                          <a:effectLst/>
                        </a:rPr>
                        <a:t>(N=58)</a:t>
                      </a:r>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solidFill>
                      <a:srgbClr val="92D050"/>
                    </a:solidFill>
                  </a:tcPr>
                </a:tc>
                <a:tc>
                  <a:txBody>
                    <a:bodyPr/>
                    <a:lstStyle/>
                    <a:p>
                      <a:pPr marL="0" marR="0" algn="ctr">
                        <a:spcBef>
                          <a:spcPts val="0"/>
                        </a:spcBef>
                        <a:spcAft>
                          <a:spcPts val="0"/>
                        </a:spcAft>
                      </a:pPr>
                      <a:r>
                        <a:rPr lang="en-US" sz="1300" dirty="0" err="1">
                          <a:solidFill>
                            <a:schemeClr val="bg1"/>
                          </a:solidFill>
                          <a:effectLst/>
                        </a:rPr>
                        <a:t>Olpasiran</a:t>
                      </a:r>
                      <a:r>
                        <a:rPr lang="en-US" sz="1300" dirty="0">
                          <a:solidFill>
                            <a:schemeClr val="bg1"/>
                          </a:solidFill>
                          <a:effectLst/>
                        </a:rPr>
                        <a:t>  225 mg </a:t>
                      </a:r>
                    </a:p>
                    <a:p>
                      <a:pPr marL="0" marR="0" algn="ctr">
                        <a:spcBef>
                          <a:spcPts val="0"/>
                        </a:spcBef>
                        <a:spcAft>
                          <a:spcPts val="0"/>
                        </a:spcAft>
                      </a:pPr>
                      <a:r>
                        <a:rPr lang="en-US" sz="1300" dirty="0">
                          <a:solidFill>
                            <a:schemeClr val="bg1"/>
                          </a:solidFill>
                          <a:effectLst/>
                        </a:rPr>
                        <a:t>Q12W SC</a:t>
                      </a:r>
                    </a:p>
                    <a:p>
                      <a:pPr marL="0" marR="0" algn="ctr">
                        <a:spcBef>
                          <a:spcPts val="0"/>
                        </a:spcBef>
                        <a:spcAft>
                          <a:spcPts val="0"/>
                        </a:spcAft>
                      </a:pPr>
                      <a:r>
                        <a:rPr lang="en-US" sz="1300" dirty="0">
                          <a:solidFill>
                            <a:schemeClr val="bg1"/>
                          </a:solidFill>
                          <a:effectLst/>
                        </a:rPr>
                        <a:t>(N=56)</a:t>
                      </a:r>
                      <a:endParaRPr lang="en-US" sz="1300" dirty="0">
                        <a:solidFill>
                          <a:schemeClr val="bg1"/>
                        </a:solidFill>
                        <a:effectLst/>
                        <a:latin typeface="Arial" panose="020B0604020202020204" pitchFamily="34" charset="0"/>
                        <a:cs typeface="Arial" panose="020B0604020202020204" pitchFamily="34" charset="0"/>
                      </a:endParaRPr>
                    </a:p>
                  </a:txBody>
                  <a:tcPr marL="32519" marR="32519" marT="0" marB="0" anchor="ctr">
                    <a:solidFill>
                      <a:schemeClr val="accent1"/>
                    </a:solidFill>
                  </a:tcPr>
                </a:tc>
                <a:tc>
                  <a:txBody>
                    <a:bodyPr/>
                    <a:lstStyle/>
                    <a:p>
                      <a:pPr marL="0" marR="0" algn="ctr">
                        <a:spcBef>
                          <a:spcPts val="0"/>
                        </a:spcBef>
                        <a:spcAft>
                          <a:spcPts val="0"/>
                        </a:spcAft>
                      </a:pPr>
                      <a:r>
                        <a:rPr lang="en-US" sz="1300" dirty="0" err="1">
                          <a:solidFill>
                            <a:schemeClr val="tx1"/>
                          </a:solidFill>
                          <a:effectLst/>
                        </a:rPr>
                        <a:t>Olpasiran</a:t>
                      </a:r>
                      <a:r>
                        <a:rPr lang="en-US" sz="1300" dirty="0">
                          <a:solidFill>
                            <a:schemeClr val="tx1"/>
                          </a:solidFill>
                          <a:effectLst/>
                        </a:rPr>
                        <a:t>  225 mg Q24W SC</a:t>
                      </a:r>
                    </a:p>
                    <a:p>
                      <a:pPr marL="0" marR="0" algn="ctr">
                        <a:spcBef>
                          <a:spcPts val="0"/>
                        </a:spcBef>
                        <a:spcAft>
                          <a:spcPts val="0"/>
                        </a:spcAft>
                      </a:pPr>
                      <a:r>
                        <a:rPr lang="en-US" sz="1300" dirty="0">
                          <a:solidFill>
                            <a:schemeClr val="tx1"/>
                          </a:solidFill>
                          <a:effectLst/>
                        </a:rPr>
                        <a:t>(N=55)</a:t>
                      </a:r>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solidFill>
                      <a:srgbClr val="FFC000"/>
                    </a:solidFill>
                  </a:tcPr>
                </a:tc>
                <a:tc>
                  <a:txBody>
                    <a:bodyPr/>
                    <a:lstStyle/>
                    <a:p>
                      <a:pPr marL="0" marR="0" algn="ctr">
                        <a:spcBef>
                          <a:spcPts val="0"/>
                        </a:spcBef>
                        <a:spcAft>
                          <a:spcPts val="0"/>
                        </a:spcAft>
                      </a:pPr>
                      <a:r>
                        <a:rPr lang="en-US" sz="1300" dirty="0">
                          <a:solidFill>
                            <a:schemeClr val="tx1"/>
                          </a:solidFill>
                          <a:effectLst/>
                        </a:rPr>
                        <a:t>Placebo </a:t>
                      </a:r>
                    </a:p>
                    <a:p>
                      <a:pPr marL="0" marR="0" algn="ctr">
                        <a:spcBef>
                          <a:spcPts val="0"/>
                        </a:spcBef>
                        <a:spcAft>
                          <a:spcPts val="0"/>
                        </a:spcAft>
                      </a:pPr>
                      <a:r>
                        <a:rPr lang="en-US" sz="1300" dirty="0">
                          <a:solidFill>
                            <a:schemeClr val="tx1"/>
                          </a:solidFill>
                          <a:effectLst/>
                        </a:rPr>
                        <a:t>Q12W SC</a:t>
                      </a:r>
                    </a:p>
                    <a:p>
                      <a:pPr marL="0" marR="0" algn="ctr">
                        <a:spcBef>
                          <a:spcPts val="0"/>
                        </a:spcBef>
                        <a:spcAft>
                          <a:spcPts val="0"/>
                        </a:spcAft>
                      </a:pPr>
                      <a:r>
                        <a:rPr lang="en-US" sz="1300" dirty="0">
                          <a:solidFill>
                            <a:schemeClr val="tx1"/>
                          </a:solidFill>
                          <a:effectLst/>
                        </a:rPr>
                        <a:t>(N=54)</a:t>
                      </a:r>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solidFill>
                      <a:schemeClr val="accent5">
                        <a:lumMod val="20000"/>
                        <a:lumOff val="80000"/>
                      </a:schemeClr>
                    </a:solidFill>
                  </a:tcPr>
                </a:tc>
                <a:extLst>
                  <a:ext uri="{0D108BD9-81ED-4DB2-BD59-A6C34878D82A}">
                    <a16:rowId xmlns:a16="http://schemas.microsoft.com/office/drawing/2014/main" val="205174151"/>
                  </a:ext>
                </a:extLst>
              </a:tr>
              <a:tr h="408719">
                <a:tc>
                  <a:txBody>
                    <a:bodyPr/>
                    <a:lstStyle/>
                    <a:p>
                      <a:pPr marL="0" marR="0">
                        <a:spcBef>
                          <a:spcPts val="0"/>
                        </a:spcBef>
                        <a:spcAft>
                          <a:spcPts val="0"/>
                        </a:spcAft>
                      </a:pPr>
                      <a:r>
                        <a:rPr lang="en-US" sz="1200" kern="1200" dirty="0">
                          <a:solidFill>
                            <a:schemeClr val="tx1"/>
                          </a:solidFill>
                          <a:effectLst/>
                          <a:latin typeface="+mn-lt"/>
                        </a:rPr>
                        <a:t>Treatment Emergent Adverse Events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78%</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79%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84%</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85%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83%</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2787513073"/>
                  </a:ext>
                </a:extLst>
              </a:tr>
              <a:tr h="408719">
                <a:tc>
                  <a:txBody>
                    <a:bodyPr/>
                    <a:lstStyle/>
                    <a:p>
                      <a:pPr marL="182880" marR="0" algn="l">
                        <a:spcBef>
                          <a:spcPts val="0"/>
                        </a:spcBef>
                        <a:spcAft>
                          <a:spcPts val="0"/>
                        </a:spcAft>
                      </a:pPr>
                      <a:r>
                        <a:rPr lang="en-US" sz="1200" dirty="0">
                          <a:solidFill>
                            <a:schemeClr val="tx1"/>
                          </a:solidFill>
                          <a:effectLst/>
                          <a:latin typeface="+mn-lt"/>
                        </a:rPr>
                        <a:t>Serious adverse events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5.2%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5.2%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11%</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7.3%</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ea typeface="Times New Roman" panose="02020603050405020304" pitchFamily="18" charset="0"/>
                          <a:cs typeface="Times New Roman" panose="02020603050405020304" pitchFamily="18" charset="0"/>
                        </a:rPr>
                        <a:t>15%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3325111539"/>
                  </a:ext>
                </a:extLst>
              </a:tr>
              <a:tr h="408719">
                <a:tc>
                  <a:txBody>
                    <a:bodyPr/>
                    <a:lstStyle/>
                    <a:p>
                      <a:pPr marL="182880" marR="0" algn="l">
                        <a:spcBef>
                          <a:spcPts val="0"/>
                        </a:spcBef>
                        <a:spcAft>
                          <a:spcPts val="0"/>
                        </a:spcAft>
                      </a:pPr>
                      <a:r>
                        <a:rPr lang="en-US" sz="1200" kern="1200" dirty="0">
                          <a:solidFill>
                            <a:schemeClr val="tx1"/>
                          </a:solidFill>
                          <a:effectLst/>
                          <a:latin typeface="+mn-lt"/>
                        </a:rPr>
                        <a:t>Reported as related to study drug</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12%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22%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29%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25%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ea typeface="Times New Roman" panose="02020603050405020304" pitchFamily="18" charset="0"/>
                          <a:cs typeface="Times New Roman" panose="02020603050405020304" pitchFamily="18" charset="0"/>
                        </a:rPr>
                        <a:t>20%</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1520447567"/>
                  </a:ext>
                </a:extLst>
              </a:tr>
              <a:tr h="408719">
                <a:tc>
                  <a:txBody>
                    <a:bodyPr/>
                    <a:lstStyle/>
                    <a:p>
                      <a:pPr marL="182880" marR="0" algn="l">
                        <a:spcBef>
                          <a:spcPts val="0"/>
                        </a:spcBef>
                        <a:spcAft>
                          <a:spcPts val="0"/>
                        </a:spcAft>
                      </a:pPr>
                      <a:r>
                        <a:rPr lang="en-US" sz="1200" kern="1200" dirty="0">
                          <a:solidFill>
                            <a:schemeClr val="tx1"/>
                          </a:solidFill>
                          <a:effectLst/>
                          <a:latin typeface="+mn-lt"/>
                        </a:rPr>
                        <a:t>Leading to discontinuation of study drug</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1.7%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1.7%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1.8%</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1.8%</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1.9%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1378293789"/>
                  </a:ext>
                </a:extLst>
              </a:tr>
              <a:tr h="408719">
                <a:tc>
                  <a:txBody>
                    <a:bodyPr/>
                    <a:lstStyle/>
                    <a:p>
                      <a:pPr marL="0" marR="0">
                        <a:spcBef>
                          <a:spcPts val="0"/>
                        </a:spcBef>
                        <a:spcAft>
                          <a:spcPts val="0"/>
                        </a:spcAft>
                      </a:pPr>
                      <a:r>
                        <a:rPr lang="en-US" sz="1200" kern="1200" dirty="0">
                          <a:solidFill>
                            <a:schemeClr val="tx1"/>
                          </a:solidFill>
                          <a:effectLst/>
                          <a:latin typeface="+mn-lt"/>
                        </a:rPr>
                        <a:t>Myalgia</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5.2%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1.7%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7.1%</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7.3%</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algn="ctr">
                        <a:spcBef>
                          <a:spcPts val="0"/>
                        </a:spcBef>
                        <a:spcAft>
                          <a:spcPts val="0"/>
                        </a:spcAft>
                      </a:pPr>
                      <a:r>
                        <a:rPr lang="en-US" sz="1200" kern="1200" dirty="0">
                          <a:solidFill>
                            <a:schemeClr val="tx1"/>
                          </a:solidFill>
                          <a:effectLst/>
                          <a:latin typeface="+mn-lt"/>
                        </a:rPr>
                        <a:t>7.4%</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3573323898"/>
                  </a:ext>
                </a:extLst>
              </a:tr>
              <a:tr h="408719">
                <a:tc>
                  <a:txBody>
                    <a:bodyPr/>
                    <a:lstStyle/>
                    <a:p>
                      <a:pPr marL="0" marR="0">
                        <a:spcBef>
                          <a:spcPts val="0"/>
                        </a:spcBef>
                        <a:spcAft>
                          <a:spcPts val="0"/>
                        </a:spcAft>
                      </a:pPr>
                      <a:r>
                        <a:rPr lang="en-US" sz="1200" kern="1200" dirty="0">
                          <a:solidFill>
                            <a:schemeClr val="tx1"/>
                          </a:solidFill>
                          <a:effectLst/>
                          <a:latin typeface="+mn-lt"/>
                        </a:rPr>
                        <a:t>Liver-related adverse events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0" algn="ctr">
                        <a:spcBef>
                          <a:spcPts val="0"/>
                        </a:spcBef>
                        <a:spcAft>
                          <a:spcPts val="0"/>
                        </a:spcAft>
                      </a:pPr>
                      <a:r>
                        <a:rPr lang="en-US" sz="1200" kern="1200" dirty="0">
                          <a:solidFill>
                            <a:schemeClr val="tx1"/>
                          </a:solidFill>
                          <a:effectLst/>
                          <a:latin typeface="+mn-lt"/>
                        </a:rPr>
                        <a:t>1.7%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4763" algn="ctr">
                        <a:spcBef>
                          <a:spcPts val="0"/>
                        </a:spcBef>
                        <a:spcAft>
                          <a:spcPts val="0"/>
                        </a:spcAft>
                      </a:pPr>
                      <a:r>
                        <a:rPr lang="en-US" sz="1200" kern="1200" dirty="0">
                          <a:solidFill>
                            <a:schemeClr val="tx1"/>
                          </a:solidFill>
                          <a:effectLst/>
                          <a:latin typeface="+mn-lt"/>
                        </a:rPr>
                        <a:t>3.4%</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11113" algn="ctr">
                        <a:spcBef>
                          <a:spcPts val="0"/>
                        </a:spcBef>
                        <a:spcAft>
                          <a:spcPts val="0"/>
                        </a:spcAft>
                      </a:pPr>
                      <a:r>
                        <a:rPr lang="en-US" sz="1200" kern="1200" dirty="0">
                          <a:solidFill>
                            <a:schemeClr val="tx1"/>
                          </a:solidFill>
                          <a:effectLst/>
                          <a:latin typeface="+mn-lt"/>
                        </a:rPr>
                        <a:t>1.8%</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19050" algn="ctr">
                        <a:spcBef>
                          <a:spcPts val="0"/>
                        </a:spcBef>
                        <a:spcAft>
                          <a:spcPts val="0"/>
                        </a:spcAft>
                      </a:pPr>
                      <a:r>
                        <a:rPr lang="en-US" sz="1200" kern="1200" dirty="0">
                          <a:solidFill>
                            <a:schemeClr val="tx1"/>
                          </a:solidFill>
                          <a:effectLst/>
                          <a:latin typeface="+mn-lt"/>
                        </a:rPr>
                        <a:t>1.8%</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0" algn="ctr">
                        <a:spcBef>
                          <a:spcPts val="0"/>
                        </a:spcBef>
                        <a:spcAft>
                          <a:spcPts val="0"/>
                        </a:spcAft>
                      </a:pPr>
                      <a:r>
                        <a:rPr lang="en-US" sz="1200" kern="1200" dirty="0">
                          <a:solidFill>
                            <a:schemeClr val="tx1"/>
                          </a:solidFill>
                          <a:effectLst/>
                          <a:latin typeface="+mn-lt"/>
                        </a:rPr>
                        <a:t>3.7%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2941300800"/>
                  </a:ext>
                </a:extLst>
              </a:tr>
              <a:tr h="408719">
                <a:tc>
                  <a:txBody>
                    <a:bodyPr/>
                    <a:lstStyle/>
                    <a:p>
                      <a:pPr marL="0" marR="0">
                        <a:spcBef>
                          <a:spcPts val="0"/>
                        </a:spcBef>
                        <a:spcAft>
                          <a:spcPts val="0"/>
                        </a:spcAft>
                      </a:pPr>
                      <a:r>
                        <a:rPr lang="en-US" sz="1200" kern="1200" dirty="0">
                          <a:solidFill>
                            <a:schemeClr val="tx1"/>
                          </a:solidFill>
                          <a:effectLst/>
                          <a:latin typeface="+mn-lt"/>
                        </a:rPr>
                        <a:t>Hyperglycemia, new-onset or worsening diabetes mellitus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0" algn="ctr">
                        <a:spcBef>
                          <a:spcPts val="0"/>
                        </a:spcBef>
                        <a:spcAft>
                          <a:spcPts val="0"/>
                        </a:spcAft>
                      </a:pPr>
                      <a:r>
                        <a:rPr lang="en-US" sz="1200" kern="1200" dirty="0">
                          <a:solidFill>
                            <a:schemeClr val="tx1"/>
                          </a:solidFill>
                          <a:effectLst/>
                          <a:latin typeface="+mn-lt"/>
                        </a:rPr>
                        <a:t>8.6%</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4763" algn="ctr">
                        <a:spcBef>
                          <a:spcPts val="0"/>
                        </a:spcBef>
                        <a:spcAft>
                          <a:spcPts val="0"/>
                        </a:spcAft>
                      </a:pPr>
                      <a:r>
                        <a:rPr lang="en-US" sz="1200" kern="1200" dirty="0">
                          <a:solidFill>
                            <a:schemeClr val="tx1"/>
                          </a:solidFill>
                          <a:effectLst/>
                          <a:latin typeface="+mn-lt"/>
                        </a:rPr>
                        <a:t>5.2%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11113" algn="ctr">
                        <a:spcBef>
                          <a:spcPts val="0"/>
                        </a:spcBef>
                        <a:spcAft>
                          <a:spcPts val="0"/>
                        </a:spcAft>
                      </a:pPr>
                      <a:r>
                        <a:rPr lang="en-US" sz="1200" kern="1200" dirty="0">
                          <a:solidFill>
                            <a:schemeClr val="tx1"/>
                          </a:solidFill>
                          <a:effectLst/>
                          <a:latin typeface="+mn-lt"/>
                        </a:rPr>
                        <a:t>8.9%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19050" algn="ctr">
                        <a:spcBef>
                          <a:spcPts val="0"/>
                        </a:spcBef>
                        <a:spcAft>
                          <a:spcPts val="0"/>
                        </a:spcAft>
                      </a:pPr>
                      <a:r>
                        <a:rPr lang="en-US" sz="1200" kern="1200" dirty="0">
                          <a:solidFill>
                            <a:schemeClr val="tx1"/>
                          </a:solidFill>
                          <a:effectLst/>
                          <a:latin typeface="+mn-lt"/>
                        </a:rPr>
                        <a:t>5.5%</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0" algn="ctr">
                        <a:spcBef>
                          <a:spcPts val="0"/>
                        </a:spcBef>
                        <a:spcAft>
                          <a:spcPts val="0"/>
                        </a:spcAft>
                      </a:pPr>
                      <a:r>
                        <a:rPr lang="en-US" sz="1200" kern="1200" dirty="0">
                          <a:solidFill>
                            <a:schemeClr val="tx1"/>
                          </a:solidFill>
                          <a:effectLst/>
                          <a:latin typeface="+mn-lt"/>
                        </a:rPr>
                        <a:t>5.6%</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603631521"/>
                  </a:ext>
                </a:extLst>
              </a:tr>
              <a:tr h="408719">
                <a:tc>
                  <a:txBody>
                    <a:bodyPr/>
                    <a:lstStyle/>
                    <a:p>
                      <a:pPr marL="0" marR="0">
                        <a:spcBef>
                          <a:spcPts val="0"/>
                        </a:spcBef>
                        <a:spcAft>
                          <a:spcPts val="0"/>
                        </a:spcAft>
                      </a:pPr>
                      <a:r>
                        <a:rPr lang="en-US" sz="1200" kern="1200" dirty="0">
                          <a:solidFill>
                            <a:schemeClr val="tx1"/>
                          </a:solidFill>
                          <a:effectLst/>
                          <a:latin typeface="+mn-lt"/>
                        </a:rPr>
                        <a:t>Injection site reactions*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0" algn="ctr">
                        <a:spcBef>
                          <a:spcPts val="0"/>
                        </a:spcBef>
                        <a:spcAft>
                          <a:spcPts val="0"/>
                        </a:spcAft>
                      </a:pPr>
                      <a:r>
                        <a:rPr lang="en-US" sz="1200" kern="1200" dirty="0">
                          <a:solidFill>
                            <a:schemeClr val="tx1"/>
                          </a:solidFill>
                          <a:effectLst/>
                          <a:latin typeface="+mn-lt"/>
                        </a:rPr>
                        <a:t>5.2%</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4763" algn="ctr">
                        <a:spcBef>
                          <a:spcPts val="0"/>
                        </a:spcBef>
                        <a:spcAft>
                          <a:spcPts val="0"/>
                        </a:spcAft>
                      </a:pPr>
                      <a:r>
                        <a:rPr lang="en-US" sz="1200" kern="1200" dirty="0">
                          <a:solidFill>
                            <a:schemeClr val="tx1"/>
                          </a:solidFill>
                          <a:effectLst/>
                          <a:latin typeface="+mn-lt"/>
                        </a:rPr>
                        <a:t>19%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11113" algn="ctr">
                        <a:spcBef>
                          <a:spcPts val="0"/>
                        </a:spcBef>
                        <a:spcAft>
                          <a:spcPts val="0"/>
                        </a:spcAft>
                      </a:pPr>
                      <a:r>
                        <a:rPr lang="en-US" sz="1200" kern="1200" dirty="0">
                          <a:solidFill>
                            <a:schemeClr val="tx1"/>
                          </a:solidFill>
                          <a:effectLst/>
                          <a:latin typeface="+mn-lt"/>
                        </a:rPr>
                        <a:t>21%</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19050" algn="ctr">
                        <a:spcBef>
                          <a:spcPts val="0"/>
                        </a:spcBef>
                        <a:spcAft>
                          <a:spcPts val="0"/>
                        </a:spcAft>
                      </a:pPr>
                      <a:r>
                        <a:rPr lang="en-US" sz="1200" kern="1200" dirty="0">
                          <a:solidFill>
                            <a:schemeClr val="tx1"/>
                          </a:solidFill>
                          <a:effectLst/>
                          <a:latin typeface="+mn-lt"/>
                        </a:rPr>
                        <a:t>24%</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0" algn="ctr">
                        <a:spcBef>
                          <a:spcPts val="0"/>
                        </a:spcBef>
                        <a:spcAft>
                          <a:spcPts val="0"/>
                        </a:spcAft>
                      </a:pPr>
                      <a:r>
                        <a:rPr lang="en-US" sz="1200" kern="1200" dirty="0">
                          <a:solidFill>
                            <a:schemeClr val="tx1"/>
                          </a:solidFill>
                          <a:effectLst/>
                          <a:latin typeface="+mn-lt"/>
                        </a:rPr>
                        <a:t>11%</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91064393"/>
                  </a:ext>
                </a:extLst>
              </a:tr>
              <a:tr h="408719">
                <a:tc>
                  <a:txBody>
                    <a:bodyPr/>
                    <a:lstStyle/>
                    <a:p>
                      <a:pPr marL="0" marR="0">
                        <a:spcBef>
                          <a:spcPts val="0"/>
                        </a:spcBef>
                        <a:spcAft>
                          <a:spcPts val="0"/>
                        </a:spcAft>
                      </a:pPr>
                      <a:r>
                        <a:rPr lang="en-US" sz="1200" kern="1200" dirty="0">
                          <a:solidFill>
                            <a:schemeClr val="tx1"/>
                          </a:solidFill>
                          <a:effectLst/>
                          <a:latin typeface="+mn-lt"/>
                        </a:rPr>
                        <a:t>Hypersensitivity reactions**</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0" algn="ctr">
                        <a:spcBef>
                          <a:spcPts val="0"/>
                        </a:spcBef>
                        <a:spcAft>
                          <a:spcPts val="0"/>
                        </a:spcAft>
                      </a:pPr>
                      <a:r>
                        <a:rPr lang="en-US" sz="1200" kern="1200" dirty="0">
                          <a:solidFill>
                            <a:schemeClr val="tx1"/>
                          </a:solidFill>
                          <a:effectLst/>
                          <a:latin typeface="+mn-lt"/>
                        </a:rPr>
                        <a:t>1.7%</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4763" algn="ctr">
                        <a:spcBef>
                          <a:spcPts val="0"/>
                        </a:spcBef>
                        <a:spcAft>
                          <a:spcPts val="0"/>
                        </a:spcAft>
                      </a:pPr>
                      <a:r>
                        <a:rPr lang="en-US" sz="1200" kern="1200" dirty="0">
                          <a:solidFill>
                            <a:schemeClr val="tx1"/>
                          </a:solidFill>
                          <a:effectLst/>
                          <a:latin typeface="+mn-lt"/>
                        </a:rPr>
                        <a:t>6.9%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11113" algn="ctr">
                        <a:spcBef>
                          <a:spcPts val="0"/>
                        </a:spcBef>
                        <a:spcAft>
                          <a:spcPts val="0"/>
                        </a:spcAft>
                      </a:pPr>
                      <a:r>
                        <a:rPr lang="en-US" sz="1200" kern="1200" dirty="0">
                          <a:solidFill>
                            <a:schemeClr val="tx1"/>
                          </a:solidFill>
                          <a:effectLst/>
                          <a:latin typeface="+mn-lt"/>
                        </a:rPr>
                        <a:t>5.4%</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19050" algn="ctr">
                        <a:spcBef>
                          <a:spcPts val="0"/>
                        </a:spcBef>
                        <a:spcAft>
                          <a:spcPts val="0"/>
                        </a:spcAft>
                      </a:pPr>
                      <a:r>
                        <a:rPr lang="en-US" sz="1200" kern="1200" dirty="0">
                          <a:solidFill>
                            <a:schemeClr val="tx1"/>
                          </a:solidFill>
                          <a:effectLst/>
                          <a:latin typeface="+mn-lt"/>
                        </a:rPr>
                        <a:t>9.1%</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tc>
                  <a:txBody>
                    <a:bodyPr/>
                    <a:lstStyle/>
                    <a:p>
                      <a:pPr marL="0" marR="0" indent="0" algn="ctr">
                        <a:spcBef>
                          <a:spcPts val="0"/>
                        </a:spcBef>
                        <a:spcAft>
                          <a:spcPts val="0"/>
                        </a:spcAft>
                      </a:pPr>
                      <a:r>
                        <a:rPr lang="en-US" sz="1200" kern="1200" dirty="0">
                          <a:solidFill>
                            <a:schemeClr val="tx1"/>
                          </a:solidFill>
                          <a:effectLst/>
                          <a:latin typeface="+mn-lt"/>
                        </a:rPr>
                        <a:t>1.9%</a:t>
                      </a:r>
                      <a:endParaRPr lang="en-US" sz="1200" dirty="0">
                        <a:solidFill>
                          <a:schemeClr val="tx1"/>
                        </a:solidFill>
                        <a:effectLst/>
                        <a:latin typeface="+mn-lt"/>
                        <a:ea typeface="Times New Roman" panose="02020603050405020304" pitchFamily="18" charset="0"/>
                        <a:cs typeface="Times New Roman" panose="02020603050405020304" pitchFamily="18" charset="0"/>
                      </a:endParaRPr>
                    </a:p>
                  </a:txBody>
                  <a:tcPr marL="58156" marR="58156" marT="0" marB="0" anchor="ctr"/>
                </a:tc>
                <a:extLst>
                  <a:ext uri="{0D108BD9-81ED-4DB2-BD59-A6C34878D82A}">
                    <a16:rowId xmlns:a16="http://schemas.microsoft.com/office/drawing/2014/main" val="1865044596"/>
                  </a:ext>
                </a:extLst>
              </a:tr>
            </a:tbl>
          </a:graphicData>
        </a:graphic>
      </p:graphicFrame>
      <p:sp>
        <p:nvSpPr>
          <p:cNvPr id="3" name="TextBox 2">
            <a:extLst>
              <a:ext uri="{FF2B5EF4-FFF2-40B4-BE49-F238E27FC236}">
                <a16:creationId xmlns:a16="http://schemas.microsoft.com/office/drawing/2014/main" id="{E3B2D7EA-0984-4F55-8CDA-E901CAF32C71}"/>
              </a:ext>
            </a:extLst>
          </p:cNvPr>
          <p:cNvSpPr txBox="1"/>
          <p:nvPr/>
        </p:nvSpPr>
        <p:spPr>
          <a:xfrm>
            <a:off x="4697128" y="6291452"/>
            <a:ext cx="6626862" cy="461665"/>
          </a:xfrm>
          <a:prstGeom prst="rect">
            <a:avLst/>
          </a:prstGeom>
          <a:noFill/>
        </p:spPr>
        <p:txBody>
          <a:bodyPr wrap="square" rtlCol="0">
            <a:spAutoFit/>
          </a:bodyPr>
          <a:lstStyle/>
          <a:p>
            <a:r>
              <a:rPr lang="en-US" sz="1200" dirty="0">
                <a:effectLst/>
              </a:rPr>
              <a:t>*Injection site reactions were generally mild</a:t>
            </a:r>
          </a:p>
          <a:p>
            <a:r>
              <a:rPr lang="en-US" sz="1200" dirty="0"/>
              <a:t>**H</a:t>
            </a:r>
            <a:r>
              <a:rPr lang="en-US" sz="1200" dirty="0">
                <a:effectLst/>
              </a:rPr>
              <a:t>ypersensitivity reactions were generally described as mild injection site pain</a:t>
            </a:r>
            <a:endParaRPr lang="en-US" sz="1200" dirty="0"/>
          </a:p>
        </p:txBody>
      </p:sp>
    </p:spTree>
    <p:extLst>
      <p:ext uri="{BB962C8B-B14F-4D97-AF65-F5344CB8AC3E}">
        <p14:creationId xmlns:p14="http://schemas.microsoft.com/office/powerpoint/2010/main" val="2732031814"/>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CB4D-6E0A-41DE-8435-7382B2EBFDF6}"/>
              </a:ext>
            </a:extLst>
          </p:cNvPr>
          <p:cNvSpPr>
            <a:spLocks noGrp="1"/>
          </p:cNvSpPr>
          <p:nvPr>
            <p:ph type="title"/>
          </p:nvPr>
        </p:nvSpPr>
        <p:spPr/>
        <p:txBody>
          <a:bodyPr/>
          <a:lstStyle/>
          <a:p>
            <a:r>
              <a:rPr lang="en-US" dirty="0"/>
              <a:t>Conclusions</a:t>
            </a:r>
          </a:p>
        </p:txBody>
      </p:sp>
      <p:sp>
        <p:nvSpPr>
          <p:cNvPr id="4" name="TextBox 3">
            <a:extLst>
              <a:ext uri="{FF2B5EF4-FFF2-40B4-BE49-F238E27FC236}">
                <a16:creationId xmlns:a16="http://schemas.microsoft.com/office/drawing/2014/main" id="{78C6267A-0968-44B4-BBFB-494C324895B2}"/>
              </a:ext>
            </a:extLst>
          </p:cNvPr>
          <p:cNvSpPr txBox="1"/>
          <p:nvPr/>
        </p:nvSpPr>
        <p:spPr>
          <a:xfrm>
            <a:off x="705676" y="1767008"/>
            <a:ext cx="10710085" cy="4339650"/>
          </a:xfrm>
          <a:prstGeom prst="rect">
            <a:avLst/>
          </a:prstGeom>
          <a:noFill/>
        </p:spPr>
        <p:txBody>
          <a:bodyPr wrap="square" rtlCol="0">
            <a:spAutoFit/>
          </a:bodyPr>
          <a:lstStyle/>
          <a:p>
            <a:pPr marL="380990" indent="-380990">
              <a:spcBef>
                <a:spcPts val="2400"/>
              </a:spcBef>
              <a:buFont typeface="Arial" panose="020B0604020202020204" pitchFamily="34" charset="0"/>
              <a:buChar char="•"/>
            </a:pPr>
            <a:r>
              <a:rPr lang="en-US" sz="2400" dirty="0" err="1">
                <a:latin typeface="Arial" panose="020B0604020202020204" pitchFamily="34" charset="0"/>
                <a:ea typeface="Times New Roman" panose="02020603050405020304" pitchFamily="18" charset="0"/>
                <a:cs typeface="Arial" panose="020B0604020202020204" pitchFamily="34" charset="0"/>
              </a:rPr>
              <a:t>Olpasiran</a:t>
            </a:r>
            <a:r>
              <a:rPr lang="en-US" sz="2400" dirty="0">
                <a:latin typeface="Arial" panose="020B0604020202020204" pitchFamily="34" charset="0"/>
                <a:ea typeface="Times New Roman" panose="02020603050405020304" pitchFamily="18" charset="0"/>
                <a:cs typeface="Arial" panose="020B0604020202020204" pitchFamily="34" charset="0"/>
              </a:rPr>
              <a:t>, an siRNA, dosed 75 mg or higher every 12 weeks, reduces Lp(a) concentration by more than 95% in patients with established atherosclerotic cardiovascular disease</a:t>
            </a:r>
          </a:p>
          <a:p>
            <a:pPr marL="380990" indent="-380990">
              <a:spcBef>
                <a:spcPts val="2400"/>
              </a:spcBef>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To date, the drug appears both safe and well-tolerated. </a:t>
            </a:r>
          </a:p>
          <a:p>
            <a:pPr marL="380990" indent="-380990">
              <a:spcBef>
                <a:spcPts val="2400"/>
              </a:spcBef>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Injection site and related hypersensitivity reactions were more common with </a:t>
            </a:r>
            <a:r>
              <a:rPr lang="en-US" sz="2400" dirty="0" err="1">
                <a:latin typeface="Arial" panose="020B0604020202020204" pitchFamily="34" charset="0"/>
                <a:ea typeface="MS Mincho" panose="02020609040205080304" pitchFamily="49" charset="-128"/>
                <a:cs typeface="Arial" panose="020B0604020202020204" pitchFamily="34" charset="0"/>
              </a:rPr>
              <a:t>olpasiran</a:t>
            </a:r>
            <a:r>
              <a:rPr lang="en-US" sz="2400" dirty="0">
                <a:latin typeface="Arial" panose="020B0604020202020204" pitchFamily="34" charset="0"/>
                <a:ea typeface="MS Mincho" panose="02020609040205080304" pitchFamily="49" charset="-128"/>
                <a:cs typeface="Arial" panose="020B0604020202020204" pitchFamily="34" charset="0"/>
              </a:rPr>
              <a:t>. These were described as mild in severity and resolved without treatment. </a:t>
            </a:r>
          </a:p>
          <a:p>
            <a:pPr marL="380990" indent="-380990">
              <a:spcBef>
                <a:spcPts val="2400"/>
              </a:spcBef>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These findings set the foundation for phase 3 testing scheduled to commence later this year (</a:t>
            </a:r>
            <a:r>
              <a:rPr lang="en-US" sz="2400" dirty="0"/>
              <a:t>NCT05581303)</a:t>
            </a:r>
            <a:r>
              <a:rPr lang="en-US" sz="2400" dirty="0">
                <a:latin typeface="Arial" panose="020B0604020202020204" pitchFamily="34" charset="0"/>
                <a:ea typeface="MS Mincho" panose="02020609040205080304" pitchFamily="49" charset="-128"/>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81440" y="6207760"/>
            <a:ext cx="184666" cy="369332"/>
          </a:xfrm>
          <a:prstGeom prst="rect">
            <a:avLst/>
          </a:prstGeom>
          <a:noFill/>
        </p:spPr>
        <p:txBody>
          <a:bodyPr wrap="none" rtlCol="0">
            <a:spAutoFit/>
          </a:bodyPr>
          <a:lstStyle/>
          <a:p>
            <a:endParaRPr lang="en-US" dirty="0"/>
          </a:p>
        </p:txBody>
      </p:sp>
      <p:pic>
        <p:nvPicPr>
          <p:cNvPr id="3" name="Picture 2" descr="Graphical user interface, text&#10;&#10;Description automatically generated">
            <a:extLst>
              <a:ext uri="{FF2B5EF4-FFF2-40B4-BE49-F238E27FC236}">
                <a16:creationId xmlns:a16="http://schemas.microsoft.com/office/drawing/2014/main" id="{2C674F6E-EEDA-16A1-9E12-B891E8C48F46}"/>
              </a:ext>
            </a:extLst>
          </p:cNvPr>
          <p:cNvPicPr>
            <a:picLocks noChangeAspect="1"/>
          </p:cNvPicPr>
          <p:nvPr/>
        </p:nvPicPr>
        <p:blipFill rotWithShape="1">
          <a:blip r:embed="rId2"/>
          <a:srcRect b="21356"/>
          <a:stretch/>
        </p:blipFill>
        <p:spPr>
          <a:xfrm>
            <a:off x="816990" y="171119"/>
            <a:ext cx="10421024" cy="6036641"/>
          </a:xfrm>
          <a:prstGeom prst="rect">
            <a:avLst/>
          </a:prstGeom>
        </p:spPr>
      </p:pic>
    </p:spTree>
    <p:extLst>
      <p:ext uri="{BB962C8B-B14F-4D97-AF65-F5344CB8AC3E}">
        <p14:creationId xmlns:p14="http://schemas.microsoft.com/office/powerpoint/2010/main" val="294428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AA37-3314-44BC-87DB-99B0523D91AC}"/>
              </a:ext>
            </a:extLst>
          </p:cNvPr>
          <p:cNvSpPr>
            <a:spLocks noGrp="1"/>
          </p:cNvSpPr>
          <p:nvPr>
            <p:ph type="title"/>
          </p:nvPr>
        </p:nvSpPr>
        <p:spPr/>
        <p:txBody>
          <a:bodyPr/>
          <a:lstStyle/>
          <a:p>
            <a:r>
              <a:rPr lang="en-US" dirty="0"/>
              <a:t>Lipoprotein(a)</a:t>
            </a:r>
          </a:p>
        </p:txBody>
      </p:sp>
      <p:pic>
        <p:nvPicPr>
          <p:cNvPr id="4" name="Picture 198">
            <a:extLst>
              <a:ext uri="{FF2B5EF4-FFF2-40B4-BE49-F238E27FC236}">
                <a16:creationId xmlns:a16="http://schemas.microsoft.com/office/drawing/2014/main" id="{7ADF5CD9-E617-459C-A7F4-340B8DC2F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126" y="1449962"/>
            <a:ext cx="5263748" cy="471845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6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23C8-7B2D-304D-90D3-843DA2CCF822}"/>
              </a:ext>
            </a:extLst>
          </p:cNvPr>
          <p:cNvSpPr>
            <a:spLocks noGrp="1"/>
          </p:cNvSpPr>
          <p:nvPr>
            <p:ph type="title"/>
          </p:nvPr>
        </p:nvSpPr>
        <p:spPr/>
        <p:txBody>
          <a:bodyPr/>
          <a:lstStyle/>
          <a:p>
            <a:r>
              <a:rPr lang="en-US" sz="3800" dirty="0"/>
              <a:t>Lp(a) and Coronary Heart Disease Risk</a:t>
            </a:r>
          </a:p>
        </p:txBody>
      </p:sp>
      <p:pic>
        <p:nvPicPr>
          <p:cNvPr id="8" name="Picture 7">
            <a:extLst>
              <a:ext uri="{FF2B5EF4-FFF2-40B4-BE49-F238E27FC236}">
                <a16:creationId xmlns:a16="http://schemas.microsoft.com/office/drawing/2014/main" id="{1F87F926-A7ED-403F-8C83-A119FDD5329B}"/>
              </a:ext>
            </a:extLst>
          </p:cNvPr>
          <p:cNvPicPr>
            <a:picLocks noChangeAspect="1"/>
          </p:cNvPicPr>
          <p:nvPr/>
        </p:nvPicPr>
        <p:blipFill>
          <a:blip r:embed="rId2"/>
          <a:stretch>
            <a:fillRect/>
          </a:stretch>
        </p:blipFill>
        <p:spPr>
          <a:xfrm>
            <a:off x="6725573" y="1739244"/>
            <a:ext cx="4790923" cy="4331417"/>
          </a:xfrm>
          <a:prstGeom prst="rect">
            <a:avLst/>
          </a:prstGeom>
        </p:spPr>
      </p:pic>
      <p:sp>
        <p:nvSpPr>
          <p:cNvPr id="9" name="TextBox 8">
            <a:extLst>
              <a:ext uri="{FF2B5EF4-FFF2-40B4-BE49-F238E27FC236}">
                <a16:creationId xmlns:a16="http://schemas.microsoft.com/office/drawing/2014/main" id="{B99B9B85-8444-4B23-8A4F-FB98330A1690}"/>
              </a:ext>
            </a:extLst>
          </p:cNvPr>
          <p:cNvSpPr txBox="1"/>
          <p:nvPr/>
        </p:nvSpPr>
        <p:spPr>
          <a:xfrm rot="16200000">
            <a:off x="5357126" y="3412489"/>
            <a:ext cx="2405270" cy="369332"/>
          </a:xfrm>
          <a:prstGeom prst="rect">
            <a:avLst/>
          </a:prstGeom>
          <a:solidFill>
            <a:schemeClr val="bg1"/>
          </a:solidFill>
        </p:spPr>
        <p:txBody>
          <a:bodyPr wrap="square" rtlCol="0">
            <a:spAutoFit/>
          </a:bodyPr>
          <a:lstStyle/>
          <a:p>
            <a:r>
              <a:rPr lang="en-US" dirty="0"/>
              <a:t>Adjusted hazard ratio</a:t>
            </a:r>
          </a:p>
        </p:txBody>
      </p:sp>
      <p:sp>
        <p:nvSpPr>
          <p:cNvPr id="10" name="TextBox 9">
            <a:extLst>
              <a:ext uri="{FF2B5EF4-FFF2-40B4-BE49-F238E27FC236}">
                <a16:creationId xmlns:a16="http://schemas.microsoft.com/office/drawing/2014/main" id="{00EF02D9-BD92-458B-8EA2-C2AAE523E70F}"/>
              </a:ext>
            </a:extLst>
          </p:cNvPr>
          <p:cNvSpPr txBox="1"/>
          <p:nvPr/>
        </p:nvSpPr>
        <p:spPr>
          <a:xfrm>
            <a:off x="7166113" y="6464132"/>
            <a:ext cx="5025887" cy="276999"/>
          </a:xfrm>
          <a:prstGeom prst="rect">
            <a:avLst/>
          </a:prstGeom>
          <a:noFill/>
        </p:spPr>
        <p:txBody>
          <a:bodyPr wrap="square" rtlCol="0">
            <a:spAutoFit/>
          </a:bodyPr>
          <a:lstStyle/>
          <a:p>
            <a:pPr algn="r"/>
            <a:r>
              <a:rPr lang="en-US" sz="1200" dirty="0"/>
              <a:t>Patel et al., </a:t>
            </a:r>
            <a:r>
              <a:rPr lang="en-US" sz="1200" i="1" dirty="0" err="1"/>
              <a:t>Arterioscler</a:t>
            </a:r>
            <a:r>
              <a:rPr lang="en-US" sz="1200" i="1" dirty="0"/>
              <a:t> </a:t>
            </a:r>
            <a:r>
              <a:rPr lang="en-US" sz="1200" i="1" dirty="0" err="1"/>
              <a:t>Thromb</a:t>
            </a:r>
            <a:r>
              <a:rPr lang="en-US" sz="1200" i="1" dirty="0"/>
              <a:t> </a:t>
            </a:r>
            <a:r>
              <a:rPr lang="en-US" sz="1200" i="1" dirty="0" err="1"/>
              <a:t>Vasc</a:t>
            </a:r>
            <a:r>
              <a:rPr lang="en-US" sz="1200" i="1" dirty="0"/>
              <a:t> Biol</a:t>
            </a:r>
            <a:r>
              <a:rPr lang="en-US" sz="1200" dirty="0"/>
              <a:t> 2021;41:465-474.</a:t>
            </a:r>
          </a:p>
        </p:txBody>
      </p:sp>
      <p:sp>
        <p:nvSpPr>
          <p:cNvPr id="11" name="TextBox 10">
            <a:extLst>
              <a:ext uri="{FF2B5EF4-FFF2-40B4-BE49-F238E27FC236}">
                <a16:creationId xmlns:a16="http://schemas.microsoft.com/office/drawing/2014/main" id="{EF560C82-EF81-42E4-B675-0707F5459F60}"/>
              </a:ext>
            </a:extLst>
          </p:cNvPr>
          <p:cNvSpPr txBox="1"/>
          <p:nvPr/>
        </p:nvSpPr>
        <p:spPr>
          <a:xfrm>
            <a:off x="7046641" y="1346835"/>
            <a:ext cx="4681330" cy="738664"/>
          </a:xfrm>
          <a:prstGeom prst="rect">
            <a:avLst/>
          </a:prstGeom>
          <a:noFill/>
        </p:spPr>
        <p:txBody>
          <a:bodyPr wrap="square" rtlCol="0">
            <a:spAutoFit/>
          </a:bodyPr>
          <a:lstStyle/>
          <a:p>
            <a:pPr algn="ctr"/>
            <a:r>
              <a:rPr lang="en-US" sz="1400" b="1" dirty="0"/>
              <a:t>Lp(a) is associated with atherosclerotic cardiovascular disease risk independent of traditional risk factors</a:t>
            </a:r>
          </a:p>
        </p:txBody>
      </p:sp>
      <p:pic>
        <p:nvPicPr>
          <p:cNvPr id="1026" name="Picture 2" descr="Figure 4.">
            <a:extLst>
              <a:ext uri="{FF2B5EF4-FFF2-40B4-BE49-F238E27FC236}">
                <a16:creationId xmlns:a16="http://schemas.microsoft.com/office/drawing/2014/main" id="{29BA9683-DEFF-4993-B877-BA6F03A4C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9" t="54783" r="48976"/>
          <a:stretch/>
        </p:blipFill>
        <p:spPr bwMode="auto">
          <a:xfrm>
            <a:off x="755018" y="2002520"/>
            <a:ext cx="3856740" cy="37353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ED45F3-FAE9-494B-B1A6-54435F3F032C}"/>
              </a:ext>
            </a:extLst>
          </p:cNvPr>
          <p:cNvSpPr txBox="1"/>
          <p:nvPr/>
        </p:nvSpPr>
        <p:spPr>
          <a:xfrm>
            <a:off x="579778" y="1433344"/>
            <a:ext cx="4681330" cy="523220"/>
          </a:xfrm>
          <a:prstGeom prst="rect">
            <a:avLst/>
          </a:prstGeom>
          <a:noFill/>
        </p:spPr>
        <p:txBody>
          <a:bodyPr wrap="square" rtlCol="0">
            <a:spAutoFit/>
          </a:bodyPr>
          <a:lstStyle/>
          <a:p>
            <a:pPr algn="ctr"/>
            <a:r>
              <a:rPr lang="en-US" sz="1400" b="1" dirty="0"/>
              <a:t>Lp(a) distribution in individuals with established atherosclerotic cardiovascular disease</a:t>
            </a:r>
          </a:p>
        </p:txBody>
      </p:sp>
      <p:sp>
        <p:nvSpPr>
          <p:cNvPr id="3" name="TextBox 2">
            <a:extLst>
              <a:ext uri="{FF2B5EF4-FFF2-40B4-BE49-F238E27FC236}">
                <a16:creationId xmlns:a16="http://schemas.microsoft.com/office/drawing/2014/main" id="{6B45FDC7-52CE-4529-AFBE-9C62A75BF5F4}"/>
              </a:ext>
            </a:extLst>
          </p:cNvPr>
          <p:cNvSpPr txBox="1"/>
          <p:nvPr/>
        </p:nvSpPr>
        <p:spPr>
          <a:xfrm rot="16200000">
            <a:off x="-415392" y="3244333"/>
            <a:ext cx="1990341" cy="369332"/>
          </a:xfrm>
          <a:prstGeom prst="rect">
            <a:avLst/>
          </a:prstGeom>
          <a:noFill/>
        </p:spPr>
        <p:txBody>
          <a:bodyPr wrap="square" rtlCol="0">
            <a:spAutoFit/>
          </a:bodyPr>
          <a:lstStyle/>
          <a:p>
            <a:r>
              <a:rPr lang="en-US" dirty="0"/>
              <a:t># of individuals</a:t>
            </a:r>
          </a:p>
        </p:txBody>
      </p:sp>
    </p:spTree>
    <p:extLst>
      <p:ext uri="{BB962C8B-B14F-4D97-AF65-F5344CB8AC3E}">
        <p14:creationId xmlns:p14="http://schemas.microsoft.com/office/powerpoint/2010/main" val="385996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D707A6-8AE4-418C-8A12-D11B599253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3" r="50006" b="4382"/>
          <a:stretch/>
        </p:blipFill>
        <p:spPr bwMode="auto">
          <a:xfrm>
            <a:off x="2696067" y="1385742"/>
            <a:ext cx="4211882" cy="43888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AEE66A-C973-4DE3-9507-D638BE151EC7}"/>
              </a:ext>
            </a:extLst>
          </p:cNvPr>
          <p:cNvSpPr txBox="1"/>
          <p:nvPr/>
        </p:nvSpPr>
        <p:spPr>
          <a:xfrm>
            <a:off x="8366394" y="2789136"/>
            <a:ext cx="2776089" cy="954107"/>
          </a:xfrm>
          <a:prstGeom prst="rect">
            <a:avLst/>
          </a:prstGeom>
          <a:noFill/>
          <a:ln>
            <a:solidFill>
              <a:schemeClr val="tx1"/>
            </a:solidFill>
          </a:ln>
        </p:spPr>
        <p:txBody>
          <a:bodyPr wrap="square" rtlCol="0">
            <a:spAutoFit/>
          </a:bodyPr>
          <a:lstStyle/>
          <a:p>
            <a:pPr algn="ctr"/>
            <a:r>
              <a:rPr lang="en-US" sz="1400" b="1" dirty="0"/>
              <a:t>Mendelian randomization data support a causal role for Lp(a) in coronary heart disease (CHD) risk</a:t>
            </a:r>
          </a:p>
        </p:txBody>
      </p:sp>
      <p:sp>
        <p:nvSpPr>
          <p:cNvPr id="4" name="TextBox 3">
            <a:extLst>
              <a:ext uri="{FF2B5EF4-FFF2-40B4-BE49-F238E27FC236}">
                <a16:creationId xmlns:a16="http://schemas.microsoft.com/office/drawing/2014/main" id="{A3C198AF-F6C3-46D6-B5CF-D8CEE724525B}"/>
              </a:ext>
            </a:extLst>
          </p:cNvPr>
          <p:cNvSpPr txBox="1"/>
          <p:nvPr/>
        </p:nvSpPr>
        <p:spPr>
          <a:xfrm rot="16200000">
            <a:off x="737075" y="3400137"/>
            <a:ext cx="3876475" cy="338554"/>
          </a:xfrm>
          <a:prstGeom prst="rect">
            <a:avLst/>
          </a:prstGeom>
          <a:solidFill>
            <a:schemeClr val="bg1"/>
          </a:solidFill>
        </p:spPr>
        <p:txBody>
          <a:bodyPr wrap="square" rtlCol="0">
            <a:spAutoFit/>
          </a:bodyPr>
          <a:lstStyle/>
          <a:p>
            <a:pPr algn="ctr"/>
            <a:r>
              <a:rPr lang="en-US" sz="1600" dirty="0"/>
              <a:t>Odds ratio (95% CI) for CHD</a:t>
            </a:r>
          </a:p>
        </p:txBody>
      </p:sp>
      <p:sp>
        <p:nvSpPr>
          <p:cNvPr id="6" name="TextBox 5">
            <a:extLst>
              <a:ext uri="{FF2B5EF4-FFF2-40B4-BE49-F238E27FC236}">
                <a16:creationId xmlns:a16="http://schemas.microsoft.com/office/drawing/2014/main" id="{A11F937E-C1F0-4B00-A728-5AE1AB5EE9DB}"/>
              </a:ext>
            </a:extLst>
          </p:cNvPr>
          <p:cNvSpPr txBox="1"/>
          <p:nvPr/>
        </p:nvSpPr>
        <p:spPr>
          <a:xfrm>
            <a:off x="2556635" y="5810747"/>
            <a:ext cx="5882326" cy="307777"/>
          </a:xfrm>
          <a:prstGeom prst="rect">
            <a:avLst/>
          </a:prstGeom>
          <a:solidFill>
            <a:schemeClr val="bg1"/>
          </a:solidFill>
        </p:spPr>
        <p:txBody>
          <a:bodyPr wrap="square" rtlCol="0">
            <a:spAutoFit/>
          </a:bodyPr>
          <a:lstStyle/>
          <a:p>
            <a:r>
              <a:rPr lang="en-US" sz="1400" dirty="0"/>
              <a:t>Genetically predicted Lp(a) concentration (mg/dl, arithmetic mean)</a:t>
            </a:r>
          </a:p>
        </p:txBody>
      </p:sp>
      <p:sp>
        <p:nvSpPr>
          <p:cNvPr id="10" name="Title 1">
            <a:extLst>
              <a:ext uri="{FF2B5EF4-FFF2-40B4-BE49-F238E27FC236}">
                <a16:creationId xmlns:a16="http://schemas.microsoft.com/office/drawing/2014/main" id="{7F40AF6A-8689-48EB-885F-BB2BB6A8DCBC}"/>
              </a:ext>
            </a:extLst>
          </p:cNvPr>
          <p:cNvSpPr txBox="1">
            <a:spLocks/>
          </p:cNvSpPr>
          <p:nvPr/>
        </p:nvSpPr>
        <p:spPr bwMode="auto">
          <a:xfrm>
            <a:off x="949124" y="39920"/>
            <a:ext cx="1083289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A50021"/>
                </a:solidFill>
                <a:latin typeface="+mj-lt"/>
                <a:ea typeface="+mj-ea"/>
                <a:cs typeface="+mj-cs"/>
              </a:defRPr>
            </a:lvl1pPr>
            <a:lvl2pPr algn="ctr" rtl="0" eaLnBrk="0" fontAlgn="base" hangingPunct="0">
              <a:spcBef>
                <a:spcPct val="0"/>
              </a:spcBef>
              <a:spcAft>
                <a:spcPct val="0"/>
              </a:spcAft>
              <a:defRPr sz="4400" b="1">
                <a:solidFill>
                  <a:srgbClr val="A50021"/>
                </a:solidFill>
                <a:latin typeface="Arial" charset="0"/>
              </a:defRPr>
            </a:lvl2pPr>
            <a:lvl3pPr algn="ctr" rtl="0" eaLnBrk="0" fontAlgn="base" hangingPunct="0">
              <a:spcBef>
                <a:spcPct val="0"/>
              </a:spcBef>
              <a:spcAft>
                <a:spcPct val="0"/>
              </a:spcAft>
              <a:defRPr sz="4400" b="1">
                <a:solidFill>
                  <a:srgbClr val="A50021"/>
                </a:solidFill>
                <a:latin typeface="Arial" charset="0"/>
              </a:defRPr>
            </a:lvl3pPr>
            <a:lvl4pPr algn="ctr" rtl="0" eaLnBrk="0" fontAlgn="base" hangingPunct="0">
              <a:spcBef>
                <a:spcPct val="0"/>
              </a:spcBef>
              <a:spcAft>
                <a:spcPct val="0"/>
              </a:spcAft>
              <a:defRPr sz="4400" b="1">
                <a:solidFill>
                  <a:srgbClr val="A50021"/>
                </a:solidFill>
                <a:latin typeface="Arial" charset="0"/>
              </a:defRPr>
            </a:lvl4pPr>
            <a:lvl5pPr algn="ctr" rtl="0" eaLnBrk="0" fontAlgn="base" hangingPunct="0">
              <a:spcBef>
                <a:spcPct val="0"/>
              </a:spcBef>
              <a:spcAft>
                <a:spcPct val="0"/>
              </a:spcAft>
              <a:defRPr sz="4400" b="1">
                <a:solidFill>
                  <a:srgbClr val="A50021"/>
                </a:solidFill>
                <a:latin typeface="Arial" charset="0"/>
              </a:defRPr>
            </a:lvl5pPr>
            <a:lvl6pPr marL="457200" algn="ctr" rtl="0" fontAlgn="base">
              <a:spcBef>
                <a:spcPct val="0"/>
              </a:spcBef>
              <a:spcAft>
                <a:spcPct val="0"/>
              </a:spcAft>
              <a:defRPr sz="4400" b="1">
                <a:solidFill>
                  <a:srgbClr val="A50021"/>
                </a:solidFill>
                <a:latin typeface="Arial" charset="0"/>
              </a:defRPr>
            </a:lvl6pPr>
            <a:lvl7pPr marL="914400" algn="ctr" rtl="0" fontAlgn="base">
              <a:spcBef>
                <a:spcPct val="0"/>
              </a:spcBef>
              <a:spcAft>
                <a:spcPct val="0"/>
              </a:spcAft>
              <a:defRPr sz="4400" b="1">
                <a:solidFill>
                  <a:srgbClr val="A50021"/>
                </a:solidFill>
                <a:latin typeface="Arial" charset="0"/>
              </a:defRPr>
            </a:lvl7pPr>
            <a:lvl8pPr marL="1371600" algn="ctr" rtl="0" fontAlgn="base">
              <a:spcBef>
                <a:spcPct val="0"/>
              </a:spcBef>
              <a:spcAft>
                <a:spcPct val="0"/>
              </a:spcAft>
              <a:defRPr sz="4400" b="1">
                <a:solidFill>
                  <a:srgbClr val="A50021"/>
                </a:solidFill>
                <a:latin typeface="Arial" charset="0"/>
              </a:defRPr>
            </a:lvl8pPr>
            <a:lvl9pPr marL="1828800" algn="ctr" rtl="0" fontAlgn="base">
              <a:spcBef>
                <a:spcPct val="0"/>
              </a:spcBef>
              <a:spcAft>
                <a:spcPct val="0"/>
              </a:spcAft>
              <a:defRPr sz="4400" b="1">
                <a:solidFill>
                  <a:srgbClr val="A50021"/>
                </a:solidFill>
                <a:latin typeface="Arial" charset="0"/>
              </a:defRPr>
            </a:lvl9pPr>
          </a:lstStyle>
          <a:p>
            <a:r>
              <a:rPr lang="en-US" sz="3800" kern="0" dirty="0"/>
              <a:t>Lp(a) and Coronary Heart Disease Risk</a:t>
            </a:r>
          </a:p>
        </p:txBody>
      </p:sp>
      <p:sp>
        <p:nvSpPr>
          <p:cNvPr id="11" name="TextBox 10">
            <a:extLst>
              <a:ext uri="{FF2B5EF4-FFF2-40B4-BE49-F238E27FC236}">
                <a16:creationId xmlns:a16="http://schemas.microsoft.com/office/drawing/2014/main" id="{CEE7514B-AB7C-410D-8B33-6963A9CE473F}"/>
              </a:ext>
            </a:extLst>
          </p:cNvPr>
          <p:cNvSpPr txBox="1"/>
          <p:nvPr/>
        </p:nvSpPr>
        <p:spPr>
          <a:xfrm>
            <a:off x="7358976" y="6465602"/>
            <a:ext cx="4790923" cy="276999"/>
          </a:xfrm>
          <a:prstGeom prst="rect">
            <a:avLst/>
          </a:prstGeom>
          <a:noFill/>
        </p:spPr>
        <p:txBody>
          <a:bodyPr wrap="square" rtlCol="0">
            <a:spAutoFit/>
          </a:bodyPr>
          <a:lstStyle/>
          <a:p>
            <a:pPr algn="r"/>
            <a:r>
              <a:rPr lang="en-US" sz="1200" dirty="0"/>
              <a:t>Burgess et al., </a:t>
            </a:r>
            <a:r>
              <a:rPr lang="en-US" sz="1200" i="1" dirty="0"/>
              <a:t>JAMA </a:t>
            </a:r>
            <a:r>
              <a:rPr lang="en-US" sz="1200" i="1" dirty="0" err="1"/>
              <a:t>Cardiol</a:t>
            </a:r>
            <a:r>
              <a:rPr lang="en-US" sz="1200" i="1" dirty="0"/>
              <a:t> </a:t>
            </a:r>
            <a:r>
              <a:rPr lang="en-US" sz="1200" dirty="0"/>
              <a:t>2018;3(7):619-627.</a:t>
            </a:r>
          </a:p>
        </p:txBody>
      </p:sp>
    </p:spTree>
    <p:extLst>
      <p:ext uri="{BB962C8B-B14F-4D97-AF65-F5344CB8AC3E}">
        <p14:creationId xmlns:p14="http://schemas.microsoft.com/office/powerpoint/2010/main" val="28157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a:extLst>
              <a:ext uri="{FF2B5EF4-FFF2-40B4-BE49-F238E27FC236}">
                <a16:creationId xmlns:a16="http://schemas.microsoft.com/office/drawing/2014/main" id="{3A89F681-0D3E-C1CB-F05A-98F0359E5817}"/>
              </a:ext>
            </a:extLst>
          </p:cNvPr>
          <p:cNvSpPr>
            <a:spLocks noChangeArrowheads="1"/>
          </p:cNvSpPr>
          <p:nvPr/>
        </p:nvSpPr>
        <p:spPr bwMode="auto">
          <a:xfrm>
            <a:off x="3505200" y="2288118"/>
            <a:ext cx="4684184" cy="3905249"/>
          </a:xfrm>
          <a:prstGeom prst="ellipse">
            <a:avLst/>
          </a:prstGeom>
          <a:solidFill>
            <a:srgbClr val="FFF2E5"/>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 name="Title 3">
            <a:extLst>
              <a:ext uri="{FF2B5EF4-FFF2-40B4-BE49-F238E27FC236}">
                <a16:creationId xmlns:a16="http://schemas.microsoft.com/office/drawing/2014/main" id="{6BFBDEC7-7A99-4D20-9F38-1AE53E5FC555}"/>
              </a:ext>
            </a:extLst>
          </p:cNvPr>
          <p:cNvSpPr>
            <a:spLocks noGrp="1"/>
          </p:cNvSpPr>
          <p:nvPr>
            <p:ph type="title"/>
          </p:nvPr>
        </p:nvSpPr>
        <p:spPr/>
        <p:txBody>
          <a:bodyPr/>
          <a:lstStyle/>
          <a:p>
            <a:r>
              <a:rPr lang="en-US" dirty="0" err="1">
                <a:solidFill>
                  <a:schemeClr val="accent1"/>
                </a:solidFill>
              </a:rPr>
              <a:t>Olpasiran</a:t>
            </a:r>
            <a:r>
              <a:rPr lang="en-US" dirty="0">
                <a:solidFill>
                  <a:schemeClr val="accent1"/>
                </a:solidFill>
              </a:rPr>
              <a:t>: Mechanism of Action</a:t>
            </a:r>
          </a:p>
        </p:txBody>
      </p:sp>
      <p:sp>
        <p:nvSpPr>
          <p:cNvPr id="6" name="TextBox 5">
            <a:extLst>
              <a:ext uri="{FF2B5EF4-FFF2-40B4-BE49-F238E27FC236}">
                <a16:creationId xmlns:a16="http://schemas.microsoft.com/office/drawing/2014/main" id="{0355EED7-8421-4AAE-80F0-F65A52AACD5D}"/>
              </a:ext>
            </a:extLst>
          </p:cNvPr>
          <p:cNvSpPr txBox="1"/>
          <p:nvPr/>
        </p:nvSpPr>
        <p:spPr>
          <a:xfrm>
            <a:off x="6905985" y="6495195"/>
            <a:ext cx="5138057" cy="543867"/>
          </a:xfrm>
          <a:prstGeom prst="rect">
            <a:avLst/>
          </a:prstGeom>
          <a:noFill/>
        </p:spPr>
        <p:txBody>
          <a:bodyPr wrap="square" rtlCol="0">
            <a:spAutoFit/>
          </a:bodyPr>
          <a:lstStyle/>
          <a:p>
            <a:pPr algn="r"/>
            <a:r>
              <a:rPr lang="en-US" sz="1467" dirty="0">
                <a:cs typeface="Arial" panose="020B0604020202020204" pitchFamily="34" charset="0"/>
              </a:rPr>
              <a:t>O’Donoghue ML et al., </a:t>
            </a:r>
            <a:r>
              <a:rPr lang="en-US" sz="1467" i="1" dirty="0">
                <a:cs typeface="Arial" panose="020B0604020202020204" pitchFamily="34" charset="0"/>
              </a:rPr>
              <a:t>Am Heart J </a:t>
            </a:r>
            <a:r>
              <a:rPr lang="en-US" sz="1467" dirty="0"/>
              <a:t>2022;251:61-69 </a:t>
            </a:r>
          </a:p>
          <a:p>
            <a:pPr algn="r"/>
            <a:endParaRPr lang="en-US" sz="1467" dirty="0">
              <a:cs typeface="Arial" panose="020B0604020202020204" pitchFamily="34" charset="0"/>
            </a:endParaRPr>
          </a:p>
        </p:txBody>
      </p:sp>
      <p:sp>
        <p:nvSpPr>
          <p:cNvPr id="7" name="Freeform 5">
            <a:extLst>
              <a:ext uri="{FF2B5EF4-FFF2-40B4-BE49-F238E27FC236}">
                <a16:creationId xmlns:a16="http://schemas.microsoft.com/office/drawing/2014/main" id="{234E9FCF-29A6-EC7F-9D53-82E427395328}"/>
              </a:ext>
            </a:extLst>
          </p:cNvPr>
          <p:cNvSpPr>
            <a:spLocks noEditPoints="1"/>
          </p:cNvSpPr>
          <p:nvPr/>
        </p:nvSpPr>
        <p:spPr bwMode="auto">
          <a:xfrm>
            <a:off x="5728083" y="1371409"/>
            <a:ext cx="198967" cy="440267"/>
          </a:xfrm>
          <a:custGeom>
            <a:avLst/>
            <a:gdLst>
              <a:gd name="T0" fmla="*/ 1220 w 1335"/>
              <a:gd name="T1" fmla="*/ 2 h 2942"/>
              <a:gd name="T2" fmla="*/ 1108 w 1335"/>
              <a:gd name="T3" fmla="*/ 114 h 2942"/>
              <a:gd name="T4" fmla="*/ 1108 w 1335"/>
              <a:gd name="T5" fmla="*/ 115 h 2942"/>
              <a:gd name="T6" fmla="*/ 1093 w 1335"/>
              <a:gd name="T7" fmla="*/ 229 h 2942"/>
              <a:gd name="T8" fmla="*/ 238 w 1335"/>
              <a:gd name="T9" fmla="*/ 229 h 2942"/>
              <a:gd name="T10" fmla="*/ 223 w 1335"/>
              <a:gd name="T11" fmla="*/ 115 h 2942"/>
              <a:gd name="T12" fmla="*/ 111 w 1335"/>
              <a:gd name="T13" fmla="*/ 2 h 2942"/>
              <a:gd name="T14" fmla="*/ 0 w 1335"/>
              <a:gd name="T15" fmla="*/ 115 h 2942"/>
              <a:gd name="T16" fmla="*/ 454 w 1335"/>
              <a:gd name="T17" fmla="*/ 794 h 2942"/>
              <a:gd name="T18" fmla="*/ 1 w 1335"/>
              <a:gd name="T19" fmla="*/ 1471 h 2942"/>
              <a:gd name="T20" fmla="*/ 454 w 1335"/>
              <a:gd name="T21" fmla="*/ 2149 h 2942"/>
              <a:gd name="T22" fmla="*/ 0 w 1335"/>
              <a:gd name="T23" fmla="*/ 2828 h 2942"/>
              <a:gd name="T24" fmla="*/ 111 w 1335"/>
              <a:gd name="T25" fmla="*/ 2941 h 2942"/>
              <a:gd name="T26" fmla="*/ 111 w 1335"/>
              <a:gd name="T27" fmla="*/ 2941 h 2942"/>
              <a:gd name="T28" fmla="*/ 223 w 1335"/>
              <a:gd name="T29" fmla="*/ 2829 h 2942"/>
              <a:gd name="T30" fmla="*/ 223 w 1335"/>
              <a:gd name="T31" fmla="*/ 2828 h 2942"/>
              <a:gd name="T32" fmla="*/ 238 w 1335"/>
              <a:gd name="T33" fmla="*/ 2714 h 2942"/>
              <a:gd name="T34" fmla="*/ 1097 w 1335"/>
              <a:gd name="T35" fmla="*/ 2710 h 2942"/>
              <a:gd name="T36" fmla="*/ 1112 w 1335"/>
              <a:gd name="T37" fmla="*/ 2824 h 2942"/>
              <a:gd name="T38" fmla="*/ 1223 w 1335"/>
              <a:gd name="T39" fmla="*/ 2937 h 2942"/>
              <a:gd name="T40" fmla="*/ 1224 w 1335"/>
              <a:gd name="T41" fmla="*/ 2937 h 2942"/>
              <a:gd name="T42" fmla="*/ 1335 w 1335"/>
              <a:gd name="T43" fmla="*/ 2825 h 2942"/>
              <a:gd name="T44" fmla="*/ 1335 w 1335"/>
              <a:gd name="T45" fmla="*/ 2824 h 2942"/>
              <a:gd name="T46" fmla="*/ 881 w 1335"/>
              <a:gd name="T47" fmla="*/ 2145 h 2942"/>
              <a:gd name="T48" fmla="*/ 1334 w 1335"/>
              <a:gd name="T49" fmla="*/ 1467 h 2942"/>
              <a:gd name="T50" fmla="*/ 881 w 1335"/>
              <a:gd name="T51" fmla="*/ 790 h 2942"/>
              <a:gd name="T52" fmla="*/ 1335 w 1335"/>
              <a:gd name="T53" fmla="*/ 111 h 2942"/>
              <a:gd name="T54" fmla="*/ 1221 w 1335"/>
              <a:gd name="T55" fmla="*/ 2 h 2942"/>
              <a:gd name="T56" fmla="*/ 1220 w 1335"/>
              <a:gd name="T57" fmla="*/ 2 h 2942"/>
              <a:gd name="T58" fmla="*/ 952 w 1335"/>
              <a:gd name="T59" fmla="*/ 454 h 2942"/>
              <a:gd name="T60" fmla="*/ 666 w 1335"/>
              <a:gd name="T61" fmla="*/ 661 h 2942"/>
              <a:gd name="T62" fmla="*/ 380 w 1335"/>
              <a:gd name="T63" fmla="*/ 454 h 2942"/>
              <a:gd name="T64" fmla="*/ 952 w 1335"/>
              <a:gd name="T65" fmla="*/ 454 h 2942"/>
              <a:gd name="T66" fmla="*/ 666 w 1335"/>
              <a:gd name="T67" fmla="*/ 925 h 2942"/>
              <a:gd name="T68" fmla="*/ 956 w 1335"/>
              <a:gd name="T69" fmla="*/ 1128 h 2942"/>
              <a:gd name="T70" fmla="*/ 380 w 1335"/>
              <a:gd name="T71" fmla="*/ 1132 h 2942"/>
              <a:gd name="T72" fmla="*/ 666 w 1335"/>
              <a:gd name="T73" fmla="*/ 925 h 2942"/>
              <a:gd name="T74" fmla="*/ 380 w 1335"/>
              <a:gd name="T75" fmla="*/ 1811 h 2942"/>
              <a:gd name="T76" fmla="*/ 956 w 1335"/>
              <a:gd name="T77" fmla="*/ 1815 h 2942"/>
              <a:gd name="T78" fmla="*/ 670 w 1335"/>
              <a:gd name="T79" fmla="*/ 2022 h 2942"/>
              <a:gd name="T80" fmla="*/ 380 w 1335"/>
              <a:gd name="T81" fmla="*/ 1811 h 2942"/>
              <a:gd name="T82" fmla="*/ 666 w 1335"/>
              <a:gd name="T83" fmla="*/ 2282 h 2942"/>
              <a:gd name="T84" fmla="*/ 952 w 1335"/>
              <a:gd name="T85" fmla="*/ 2489 h 2942"/>
              <a:gd name="T86" fmla="*/ 380 w 1335"/>
              <a:gd name="T87" fmla="*/ 2489 h 2942"/>
              <a:gd name="T88" fmla="*/ 666 w 1335"/>
              <a:gd name="T89" fmla="*/ 2282 h 2942"/>
              <a:gd name="T90" fmla="*/ 1091 w 1335"/>
              <a:gd name="T91" fmla="*/ 1586 h 2942"/>
              <a:gd name="T92" fmla="*/ 240 w 1335"/>
              <a:gd name="T93" fmla="*/ 1586 h 2942"/>
              <a:gd name="T94" fmla="*/ 240 w 1335"/>
              <a:gd name="T95" fmla="*/ 1357 h 2942"/>
              <a:gd name="T96" fmla="*/ 1091 w 1335"/>
              <a:gd name="T97" fmla="*/ 1357 h 2942"/>
              <a:gd name="T98" fmla="*/ 1091 w 1335"/>
              <a:gd name="T99" fmla="*/ 1586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5" h="2942">
                <a:moveTo>
                  <a:pt x="1220" y="2"/>
                </a:moveTo>
                <a:cubicBezTo>
                  <a:pt x="1159" y="1"/>
                  <a:pt x="1109" y="52"/>
                  <a:pt x="1108" y="114"/>
                </a:cubicBezTo>
                <a:cubicBezTo>
                  <a:pt x="1108" y="114"/>
                  <a:pt x="1108" y="115"/>
                  <a:pt x="1108" y="115"/>
                </a:cubicBezTo>
                <a:cubicBezTo>
                  <a:pt x="1109" y="154"/>
                  <a:pt x="1104" y="192"/>
                  <a:pt x="1093" y="229"/>
                </a:cubicBezTo>
                <a:lnTo>
                  <a:pt x="238" y="229"/>
                </a:lnTo>
                <a:cubicBezTo>
                  <a:pt x="228" y="192"/>
                  <a:pt x="222" y="154"/>
                  <a:pt x="223" y="115"/>
                </a:cubicBezTo>
                <a:cubicBezTo>
                  <a:pt x="223" y="52"/>
                  <a:pt x="173" y="2"/>
                  <a:pt x="111" y="2"/>
                </a:cubicBezTo>
                <a:cubicBezTo>
                  <a:pt x="50" y="2"/>
                  <a:pt x="0" y="52"/>
                  <a:pt x="0" y="115"/>
                </a:cubicBezTo>
                <a:cubicBezTo>
                  <a:pt x="0" y="446"/>
                  <a:pt x="219" y="639"/>
                  <a:pt x="454" y="794"/>
                </a:cubicBezTo>
                <a:cubicBezTo>
                  <a:pt x="218" y="948"/>
                  <a:pt x="1" y="1141"/>
                  <a:pt x="1" y="1471"/>
                </a:cubicBezTo>
                <a:cubicBezTo>
                  <a:pt x="1" y="1802"/>
                  <a:pt x="218" y="1995"/>
                  <a:pt x="454" y="2149"/>
                </a:cubicBezTo>
                <a:cubicBezTo>
                  <a:pt x="219" y="2304"/>
                  <a:pt x="0" y="2497"/>
                  <a:pt x="0" y="2828"/>
                </a:cubicBezTo>
                <a:cubicBezTo>
                  <a:pt x="0" y="2890"/>
                  <a:pt x="49" y="2941"/>
                  <a:pt x="111" y="2941"/>
                </a:cubicBezTo>
                <a:cubicBezTo>
                  <a:pt x="111" y="2941"/>
                  <a:pt x="111" y="2941"/>
                  <a:pt x="111" y="2941"/>
                </a:cubicBezTo>
                <a:cubicBezTo>
                  <a:pt x="173" y="2942"/>
                  <a:pt x="222" y="2891"/>
                  <a:pt x="223" y="2829"/>
                </a:cubicBezTo>
                <a:cubicBezTo>
                  <a:pt x="223" y="2828"/>
                  <a:pt x="223" y="2828"/>
                  <a:pt x="223" y="2828"/>
                </a:cubicBezTo>
                <a:cubicBezTo>
                  <a:pt x="222" y="2789"/>
                  <a:pt x="228" y="2751"/>
                  <a:pt x="238" y="2714"/>
                </a:cubicBezTo>
                <a:lnTo>
                  <a:pt x="1097" y="2710"/>
                </a:lnTo>
                <a:cubicBezTo>
                  <a:pt x="1108" y="2747"/>
                  <a:pt x="1113" y="2785"/>
                  <a:pt x="1112" y="2824"/>
                </a:cubicBezTo>
                <a:cubicBezTo>
                  <a:pt x="1112" y="2886"/>
                  <a:pt x="1162" y="2937"/>
                  <a:pt x="1223" y="2937"/>
                </a:cubicBezTo>
                <a:cubicBezTo>
                  <a:pt x="1223" y="2937"/>
                  <a:pt x="1223" y="2937"/>
                  <a:pt x="1224" y="2937"/>
                </a:cubicBezTo>
                <a:cubicBezTo>
                  <a:pt x="1285" y="2938"/>
                  <a:pt x="1335" y="2887"/>
                  <a:pt x="1335" y="2825"/>
                </a:cubicBezTo>
                <a:cubicBezTo>
                  <a:pt x="1335" y="2824"/>
                  <a:pt x="1335" y="2824"/>
                  <a:pt x="1335" y="2824"/>
                </a:cubicBezTo>
                <a:cubicBezTo>
                  <a:pt x="1335" y="2493"/>
                  <a:pt x="1116" y="2300"/>
                  <a:pt x="881" y="2145"/>
                </a:cubicBezTo>
                <a:cubicBezTo>
                  <a:pt x="1117" y="1991"/>
                  <a:pt x="1334" y="1798"/>
                  <a:pt x="1334" y="1467"/>
                </a:cubicBezTo>
                <a:cubicBezTo>
                  <a:pt x="1334" y="1137"/>
                  <a:pt x="1117" y="944"/>
                  <a:pt x="881" y="790"/>
                </a:cubicBezTo>
                <a:cubicBezTo>
                  <a:pt x="1116" y="635"/>
                  <a:pt x="1335" y="442"/>
                  <a:pt x="1335" y="111"/>
                </a:cubicBezTo>
                <a:cubicBezTo>
                  <a:pt x="1333" y="49"/>
                  <a:pt x="1282" y="0"/>
                  <a:pt x="1221" y="2"/>
                </a:cubicBezTo>
                <a:cubicBezTo>
                  <a:pt x="1220" y="2"/>
                  <a:pt x="1220" y="2"/>
                  <a:pt x="1220" y="2"/>
                </a:cubicBezTo>
                <a:close/>
                <a:moveTo>
                  <a:pt x="952" y="454"/>
                </a:moveTo>
                <a:cubicBezTo>
                  <a:pt x="863" y="533"/>
                  <a:pt x="768" y="602"/>
                  <a:pt x="666" y="661"/>
                </a:cubicBezTo>
                <a:cubicBezTo>
                  <a:pt x="564" y="602"/>
                  <a:pt x="468" y="533"/>
                  <a:pt x="380" y="454"/>
                </a:cubicBezTo>
                <a:lnTo>
                  <a:pt x="952" y="454"/>
                </a:lnTo>
                <a:close/>
                <a:moveTo>
                  <a:pt x="666" y="925"/>
                </a:moveTo>
                <a:cubicBezTo>
                  <a:pt x="769" y="982"/>
                  <a:pt x="866" y="1050"/>
                  <a:pt x="956" y="1128"/>
                </a:cubicBezTo>
                <a:lnTo>
                  <a:pt x="380" y="1132"/>
                </a:lnTo>
                <a:cubicBezTo>
                  <a:pt x="468" y="1053"/>
                  <a:pt x="564" y="984"/>
                  <a:pt x="666" y="925"/>
                </a:cubicBezTo>
                <a:close/>
                <a:moveTo>
                  <a:pt x="380" y="1811"/>
                </a:moveTo>
                <a:lnTo>
                  <a:pt x="956" y="1815"/>
                </a:lnTo>
                <a:cubicBezTo>
                  <a:pt x="867" y="1894"/>
                  <a:pt x="771" y="1963"/>
                  <a:pt x="670" y="2022"/>
                </a:cubicBezTo>
                <a:cubicBezTo>
                  <a:pt x="566" y="1962"/>
                  <a:pt x="469" y="1891"/>
                  <a:pt x="380" y="1811"/>
                </a:cubicBezTo>
                <a:close/>
                <a:moveTo>
                  <a:pt x="666" y="2282"/>
                </a:moveTo>
                <a:cubicBezTo>
                  <a:pt x="768" y="2341"/>
                  <a:pt x="863" y="2410"/>
                  <a:pt x="952" y="2489"/>
                </a:cubicBezTo>
                <a:lnTo>
                  <a:pt x="380" y="2489"/>
                </a:lnTo>
                <a:cubicBezTo>
                  <a:pt x="468" y="2410"/>
                  <a:pt x="564" y="2341"/>
                  <a:pt x="666" y="2282"/>
                </a:cubicBezTo>
                <a:close/>
                <a:moveTo>
                  <a:pt x="1091" y="1586"/>
                </a:moveTo>
                <a:lnTo>
                  <a:pt x="240" y="1586"/>
                </a:lnTo>
                <a:cubicBezTo>
                  <a:pt x="217" y="1511"/>
                  <a:pt x="217" y="1432"/>
                  <a:pt x="240" y="1357"/>
                </a:cubicBezTo>
                <a:lnTo>
                  <a:pt x="1091" y="1357"/>
                </a:lnTo>
                <a:cubicBezTo>
                  <a:pt x="1114" y="1432"/>
                  <a:pt x="1114" y="1511"/>
                  <a:pt x="1091" y="1586"/>
                </a:cubicBezTo>
                <a:close/>
              </a:path>
            </a:pathLst>
          </a:custGeom>
          <a:solidFill>
            <a:srgbClr val="51A7F9"/>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8">
            <a:extLst>
              <a:ext uri="{FF2B5EF4-FFF2-40B4-BE49-F238E27FC236}">
                <a16:creationId xmlns:a16="http://schemas.microsoft.com/office/drawing/2014/main" id="{B57C29D5-7789-B081-A620-32E0E72C4C50}"/>
              </a:ext>
            </a:extLst>
          </p:cNvPr>
          <p:cNvSpPr>
            <a:spLocks/>
          </p:cNvSpPr>
          <p:nvPr/>
        </p:nvSpPr>
        <p:spPr bwMode="auto">
          <a:xfrm>
            <a:off x="5441952" y="2290233"/>
            <a:ext cx="842433" cy="294216"/>
          </a:xfrm>
          <a:custGeom>
            <a:avLst/>
            <a:gdLst>
              <a:gd name="T0" fmla="*/ 0 w 5624"/>
              <a:gd name="T1" fmla="*/ 327 h 1960"/>
              <a:gd name="T2" fmla="*/ 327 w 5624"/>
              <a:gd name="T3" fmla="*/ 0 h 1960"/>
              <a:gd name="T4" fmla="*/ 5298 w 5624"/>
              <a:gd name="T5" fmla="*/ 0 h 1960"/>
              <a:gd name="T6" fmla="*/ 5624 w 5624"/>
              <a:gd name="T7" fmla="*/ 327 h 1960"/>
              <a:gd name="T8" fmla="*/ 5624 w 5624"/>
              <a:gd name="T9" fmla="*/ 1634 h 1960"/>
              <a:gd name="T10" fmla="*/ 5298 w 5624"/>
              <a:gd name="T11" fmla="*/ 1960 h 1960"/>
              <a:gd name="T12" fmla="*/ 327 w 5624"/>
              <a:gd name="T13" fmla="*/ 1960 h 1960"/>
              <a:gd name="T14" fmla="*/ 0 w 5624"/>
              <a:gd name="T15" fmla="*/ 1634 h 1960"/>
              <a:gd name="T16" fmla="*/ 0 w 5624"/>
              <a:gd name="T17" fmla="*/ 327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4" h="1960">
                <a:moveTo>
                  <a:pt x="0" y="327"/>
                </a:moveTo>
                <a:cubicBezTo>
                  <a:pt x="0" y="147"/>
                  <a:pt x="147" y="0"/>
                  <a:pt x="327" y="0"/>
                </a:cubicBezTo>
                <a:lnTo>
                  <a:pt x="5298" y="0"/>
                </a:lnTo>
                <a:cubicBezTo>
                  <a:pt x="5478" y="0"/>
                  <a:pt x="5624" y="147"/>
                  <a:pt x="5624" y="327"/>
                </a:cubicBezTo>
                <a:lnTo>
                  <a:pt x="5624" y="1634"/>
                </a:lnTo>
                <a:cubicBezTo>
                  <a:pt x="5624" y="1814"/>
                  <a:pt x="5478" y="1960"/>
                  <a:pt x="5298" y="1960"/>
                </a:cubicBezTo>
                <a:lnTo>
                  <a:pt x="327" y="1960"/>
                </a:lnTo>
                <a:cubicBezTo>
                  <a:pt x="147" y="1960"/>
                  <a:pt x="0" y="1814"/>
                  <a:pt x="0" y="1634"/>
                </a:cubicBezTo>
                <a:lnTo>
                  <a:pt x="0" y="327"/>
                </a:lnTo>
                <a:close/>
              </a:path>
            </a:pathLst>
          </a:custGeom>
          <a:solidFill>
            <a:srgbClr val="4472C4"/>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9">
            <a:extLst>
              <a:ext uri="{FF2B5EF4-FFF2-40B4-BE49-F238E27FC236}">
                <a16:creationId xmlns:a16="http://schemas.microsoft.com/office/drawing/2014/main" id="{58EB4A5A-4ECF-42B8-F3A8-E8385F3FC4EE}"/>
              </a:ext>
            </a:extLst>
          </p:cNvPr>
          <p:cNvSpPr>
            <a:spLocks/>
          </p:cNvSpPr>
          <p:nvPr/>
        </p:nvSpPr>
        <p:spPr bwMode="auto">
          <a:xfrm>
            <a:off x="5441952" y="2290233"/>
            <a:ext cx="842433" cy="294216"/>
          </a:xfrm>
          <a:custGeom>
            <a:avLst/>
            <a:gdLst>
              <a:gd name="T0" fmla="*/ 0 w 5624"/>
              <a:gd name="T1" fmla="*/ 327 h 1960"/>
              <a:gd name="T2" fmla="*/ 327 w 5624"/>
              <a:gd name="T3" fmla="*/ 0 h 1960"/>
              <a:gd name="T4" fmla="*/ 5298 w 5624"/>
              <a:gd name="T5" fmla="*/ 0 h 1960"/>
              <a:gd name="T6" fmla="*/ 5624 w 5624"/>
              <a:gd name="T7" fmla="*/ 327 h 1960"/>
              <a:gd name="T8" fmla="*/ 5624 w 5624"/>
              <a:gd name="T9" fmla="*/ 1634 h 1960"/>
              <a:gd name="T10" fmla="*/ 5298 w 5624"/>
              <a:gd name="T11" fmla="*/ 1960 h 1960"/>
              <a:gd name="T12" fmla="*/ 327 w 5624"/>
              <a:gd name="T13" fmla="*/ 1960 h 1960"/>
              <a:gd name="T14" fmla="*/ 0 w 5624"/>
              <a:gd name="T15" fmla="*/ 1634 h 1960"/>
              <a:gd name="T16" fmla="*/ 0 w 5624"/>
              <a:gd name="T17" fmla="*/ 327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4" h="1960">
                <a:moveTo>
                  <a:pt x="0" y="327"/>
                </a:moveTo>
                <a:cubicBezTo>
                  <a:pt x="0" y="147"/>
                  <a:pt x="147" y="0"/>
                  <a:pt x="327" y="0"/>
                </a:cubicBezTo>
                <a:lnTo>
                  <a:pt x="5298" y="0"/>
                </a:lnTo>
                <a:cubicBezTo>
                  <a:pt x="5478" y="0"/>
                  <a:pt x="5624" y="147"/>
                  <a:pt x="5624" y="327"/>
                </a:cubicBezTo>
                <a:lnTo>
                  <a:pt x="5624" y="1634"/>
                </a:lnTo>
                <a:cubicBezTo>
                  <a:pt x="5624" y="1814"/>
                  <a:pt x="5478" y="1960"/>
                  <a:pt x="5298" y="1960"/>
                </a:cubicBezTo>
                <a:lnTo>
                  <a:pt x="327" y="1960"/>
                </a:lnTo>
                <a:cubicBezTo>
                  <a:pt x="147" y="1960"/>
                  <a:pt x="0" y="1814"/>
                  <a:pt x="0" y="1634"/>
                </a:cubicBezTo>
                <a:lnTo>
                  <a:pt x="0" y="327"/>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 name="Rectangle 10">
            <a:extLst>
              <a:ext uri="{FF2B5EF4-FFF2-40B4-BE49-F238E27FC236}">
                <a16:creationId xmlns:a16="http://schemas.microsoft.com/office/drawing/2014/main" id="{35DC8E6D-9E49-D116-792B-3594B233AEA9}"/>
              </a:ext>
            </a:extLst>
          </p:cNvPr>
          <p:cNvSpPr>
            <a:spLocks noChangeArrowheads="1"/>
          </p:cNvSpPr>
          <p:nvPr/>
        </p:nvSpPr>
        <p:spPr bwMode="auto">
          <a:xfrm>
            <a:off x="5617634" y="2326218"/>
            <a:ext cx="514564"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a:solidFill>
                  <a:srgbClr val="FFFFFF"/>
                </a:solidFill>
                <a:latin typeface="Calibri" panose="020F0502020204030204" pitchFamily="34" charset="0"/>
              </a:rPr>
              <a:t>ASGPR</a:t>
            </a:r>
            <a:endParaRPr lang="en-US" altLang="en-US" sz="2400"/>
          </a:p>
        </p:txBody>
      </p:sp>
      <p:sp>
        <p:nvSpPr>
          <p:cNvPr id="13" name="Oval 11">
            <a:extLst>
              <a:ext uri="{FF2B5EF4-FFF2-40B4-BE49-F238E27FC236}">
                <a16:creationId xmlns:a16="http://schemas.microsoft.com/office/drawing/2014/main" id="{100355ED-E375-33CE-79C9-3B77A0A52936}"/>
              </a:ext>
            </a:extLst>
          </p:cNvPr>
          <p:cNvSpPr>
            <a:spLocks noChangeArrowheads="1"/>
          </p:cNvSpPr>
          <p:nvPr/>
        </p:nvSpPr>
        <p:spPr bwMode="auto">
          <a:xfrm>
            <a:off x="5698067" y="2082801"/>
            <a:ext cx="71967" cy="71967"/>
          </a:xfrm>
          <a:prstGeom prst="ellipse">
            <a:avLst/>
          </a:prstGeom>
          <a:solidFill>
            <a:srgbClr val="FFFF00"/>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2">
            <a:extLst>
              <a:ext uri="{FF2B5EF4-FFF2-40B4-BE49-F238E27FC236}">
                <a16:creationId xmlns:a16="http://schemas.microsoft.com/office/drawing/2014/main" id="{C3A58DB3-0090-EDE8-B6B8-389451D49D5F}"/>
              </a:ext>
            </a:extLst>
          </p:cNvPr>
          <p:cNvSpPr>
            <a:spLocks noChangeArrowheads="1"/>
          </p:cNvSpPr>
          <p:nvPr/>
        </p:nvSpPr>
        <p:spPr bwMode="auto">
          <a:xfrm>
            <a:off x="5698067" y="2082801"/>
            <a:ext cx="71967" cy="71967"/>
          </a:xfrm>
          <a:prstGeom prst="ellipse">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5" name="Line 13">
            <a:extLst>
              <a:ext uri="{FF2B5EF4-FFF2-40B4-BE49-F238E27FC236}">
                <a16:creationId xmlns:a16="http://schemas.microsoft.com/office/drawing/2014/main" id="{20402F00-D005-9FB3-086A-162D7D360F2A}"/>
              </a:ext>
            </a:extLst>
          </p:cNvPr>
          <p:cNvSpPr>
            <a:spLocks noChangeShapeType="1"/>
          </p:cNvSpPr>
          <p:nvPr/>
        </p:nvSpPr>
        <p:spPr bwMode="auto">
          <a:xfrm>
            <a:off x="5839884" y="1824567"/>
            <a:ext cx="0" cy="141816"/>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6" name="Oval 14">
            <a:extLst>
              <a:ext uri="{FF2B5EF4-FFF2-40B4-BE49-F238E27FC236}">
                <a16:creationId xmlns:a16="http://schemas.microsoft.com/office/drawing/2014/main" id="{1D9C9AA4-FC9E-D310-38F8-31B21565A356}"/>
              </a:ext>
            </a:extLst>
          </p:cNvPr>
          <p:cNvSpPr>
            <a:spLocks noChangeArrowheads="1"/>
          </p:cNvSpPr>
          <p:nvPr/>
        </p:nvSpPr>
        <p:spPr bwMode="auto">
          <a:xfrm>
            <a:off x="5806018" y="2091267"/>
            <a:ext cx="71967" cy="71967"/>
          </a:xfrm>
          <a:prstGeom prst="ellipse">
            <a:avLst/>
          </a:prstGeom>
          <a:solidFill>
            <a:srgbClr val="FFFF00"/>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15">
            <a:extLst>
              <a:ext uri="{FF2B5EF4-FFF2-40B4-BE49-F238E27FC236}">
                <a16:creationId xmlns:a16="http://schemas.microsoft.com/office/drawing/2014/main" id="{931328A9-262A-760C-7854-C841AD01F462}"/>
              </a:ext>
            </a:extLst>
          </p:cNvPr>
          <p:cNvSpPr>
            <a:spLocks noChangeArrowheads="1"/>
          </p:cNvSpPr>
          <p:nvPr/>
        </p:nvSpPr>
        <p:spPr bwMode="auto">
          <a:xfrm>
            <a:off x="5806018" y="2091267"/>
            <a:ext cx="71967" cy="71967"/>
          </a:xfrm>
          <a:prstGeom prst="ellipse">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8" name="Oval 16">
            <a:extLst>
              <a:ext uri="{FF2B5EF4-FFF2-40B4-BE49-F238E27FC236}">
                <a16:creationId xmlns:a16="http://schemas.microsoft.com/office/drawing/2014/main" id="{F4EFAF9B-ACFB-A903-0133-EAF7F40E34A3}"/>
              </a:ext>
            </a:extLst>
          </p:cNvPr>
          <p:cNvSpPr>
            <a:spLocks noChangeArrowheads="1"/>
          </p:cNvSpPr>
          <p:nvPr/>
        </p:nvSpPr>
        <p:spPr bwMode="auto">
          <a:xfrm>
            <a:off x="5911851" y="2089151"/>
            <a:ext cx="69851" cy="71967"/>
          </a:xfrm>
          <a:prstGeom prst="ellipse">
            <a:avLst/>
          </a:prstGeom>
          <a:solidFill>
            <a:srgbClr val="FFFF00"/>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7">
            <a:extLst>
              <a:ext uri="{FF2B5EF4-FFF2-40B4-BE49-F238E27FC236}">
                <a16:creationId xmlns:a16="http://schemas.microsoft.com/office/drawing/2014/main" id="{35DC7FB7-3336-B388-6E07-ED24E500C7C6}"/>
              </a:ext>
            </a:extLst>
          </p:cNvPr>
          <p:cNvSpPr>
            <a:spLocks noChangeArrowheads="1"/>
          </p:cNvSpPr>
          <p:nvPr/>
        </p:nvSpPr>
        <p:spPr bwMode="auto">
          <a:xfrm>
            <a:off x="5911851" y="2089151"/>
            <a:ext cx="69851" cy="71967"/>
          </a:xfrm>
          <a:prstGeom prst="ellipse">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0" name="Line 18">
            <a:extLst>
              <a:ext uri="{FF2B5EF4-FFF2-40B4-BE49-F238E27FC236}">
                <a16:creationId xmlns:a16="http://schemas.microsoft.com/office/drawing/2014/main" id="{2B27612D-7E34-ABA8-AFE8-C6486C29DBB3}"/>
              </a:ext>
            </a:extLst>
          </p:cNvPr>
          <p:cNvSpPr>
            <a:spLocks noChangeShapeType="1"/>
          </p:cNvSpPr>
          <p:nvPr/>
        </p:nvSpPr>
        <p:spPr bwMode="auto">
          <a:xfrm flipH="1">
            <a:off x="5734052" y="1951568"/>
            <a:ext cx="105833" cy="131233"/>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1" name="Line 19">
            <a:extLst>
              <a:ext uri="{FF2B5EF4-FFF2-40B4-BE49-F238E27FC236}">
                <a16:creationId xmlns:a16="http://schemas.microsoft.com/office/drawing/2014/main" id="{38AAF274-19DA-D732-1CCB-8B5AB82EE5DA}"/>
              </a:ext>
            </a:extLst>
          </p:cNvPr>
          <p:cNvSpPr>
            <a:spLocks noChangeShapeType="1"/>
          </p:cNvSpPr>
          <p:nvPr/>
        </p:nvSpPr>
        <p:spPr bwMode="auto">
          <a:xfrm>
            <a:off x="5839884" y="1951567"/>
            <a:ext cx="2117" cy="13970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2" name="Line 20">
            <a:extLst>
              <a:ext uri="{FF2B5EF4-FFF2-40B4-BE49-F238E27FC236}">
                <a16:creationId xmlns:a16="http://schemas.microsoft.com/office/drawing/2014/main" id="{32A586A4-90C1-CB39-AAC3-D946C0DF170E}"/>
              </a:ext>
            </a:extLst>
          </p:cNvPr>
          <p:cNvSpPr>
            <a:spLocks noChangeShapeType="1"/>
          </p:cNvSpPr>
          <p:nvPr/>
        </p:nvSpPr>
        <p:spPr bwMode="auto">
          <a:xfrm>
            <a:off x="5839885" y="1953684"/>
            <a:ext cx="82551" cy="127000"/>
          </a:xfrm>
          <a:prstGeom prst="line">
            <a:avLst/>
          </a:prstGeom>
          <a:noFill/>
          <a:ln w="79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0" name="Rectangle 58">
            <a:extLst>
              <a:ext uri="{FF2B5EF4-FFF2-40B4-BE49-F238E27FC236}">
                <a16:creationId xmlns:a16="http://schemas.microsoft.com/office/drawing/2014/main" id="{3F3C1EF9-DFD1-C29F-BF54-887DFA697467}"/>
              </a:ext>
            </a:extLst>
          </p:cNvPr>
          <p:cNvSpPr>
            <a:spLocks noChangeArrowheads="1"/>
          </p:cNvSpPr>
          <p:nvPr/>
        </p:nvSpPr>
        <p:spPr bwMode="auto">
          <a:xfrm>
            <a:off x="6021144" y="1367367"/>
            <a:ext cx="7876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600" dirty="0" err="1">
                <a:solidFill>
                  <a:srgbClr val="000000"/>
                </a:solidFill>
                <a:latin typeface="Calibri" panose="020F0502020204030204" pitchFamily="34" charset="0"/>
              </a:rPr>
              <a:t>Olpasiran</a:t>
            </a:r>
            <a:endParaRPr lang="en-US" altLang="en-US" sz="2400" dirty="0"/>
          </a:p>
        </p:txBody>
      </p:sp>
      <p:sp>
        <p:nvSpPr>
          <p:cNvPr id="61" name="Rectangle 59">
            <a:extLst>
              <a:ext uri="{FF2B5EF4-FFF2-40B4-BE49-F238E27FC236}">
                <a16:creationId xmlns:a16="http://schemas.microsoft.com/office/drawing/2014/main" id="{120B946E-2D2B-DE47-DEC4-C2760D36E180}"/>
              </a:ext>
            </a:extLst>
          </p:cNvPr>
          <p:cNvSpPr>
            <a:spLocks noChangeArrowheads="1"/>
          </p:cNvSpPr>
          <p:nvPr/>
        </p:nvSpPr>
        <p:spPr bwMode="auto">
          <a:xfrm>
            <a:off x="6167194" y="1606551"/>
            <a:ext cx="490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600">
                <a:solidFill>
                  <a:srgbClr val="000000"/>
                </a:solidFill>
                <a:latin typeface="Calibri" panose="020F0502020204030204" pitchFamily="34" charset="0"/>
              </a:rPr>
              <a:t>siRNA</a:t>
            </a:r>
            <a:endParaRPr lang="en-US" altLang="en-US" sz="2400"/>
          </a:p>
        </p:txBody>
      </p:sp>
      <p:sp>
        <p:nvSpPr>
          <p:cNvPr id="96" name="Rectangle 94">
            <a:extLst>
              <a:ext uri="{FF2B5EF4-FFF2-40B4-BE49-F238E27FC236}">
                <a16:creationId xmlns:a16="http://schemas.microsoft.com/office/drawing/2014/main" id="{FA3867A5-BA41-C428-12A1-686932A3811E}"/>
              </a:ext>
            </a:extLst>
          </p:cNvPr>
          <p:cNvSpPr>
            <a:spLocks noChangeArrowheads="1"/>
          </p:cNvSpPr>
          <p:nvPr/>
        </p:nvSpPr>
        <p:spPr bwMode="auto">
          <a:xfrm>
            <a:off x="5369985" y="3346451"/>
            <a:ext cx="1149351" cy="289983"/>
          </a:xfrm>
          <a:prstGeom prst="rect">
            <a:avLst/>
          </a:pr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97" name="Rectangle 95">
            <a:extLst>
              <a:ext uri="{FF2B5EF4-FFF2-40B4-BE49-F238E27FC236}">
                <a16:creationId xmlns:a16="http://schemas.microsoft.com/office/drawing/2014/main" id="{2411AD83-BAFC-6977-D01D-82FA9D287D91}"/>
              </a:ext>
            </a:extLst>
          </p:cNvPr>
          <p:cNvSpPr>
            <a:spLocks noChangeArrowheads="1"/>
          </p:cNvSpPr>
          <p:nvPr/>
        </p:nvSpPr>
        <p:spPr bwMode="auto">
          <a:xfrm>
            <a:off x="5516034" y="3378201"/>
            <a:ext cx="89749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b="1">
                <a:solidFill>
                  <a:srgbClr val="000000"/>
                </a:solidFill>
                <a:latin typeface="Calibri" panose="020F0502020204030204" pitchFamily="34" charset="0"/>
              </a:rPr>
              <a:t>Hepatocyte</a:t>
            </a:r>
            <a:endParaRPr lang="en-US" altLang="en-US" sz="2400"/>
          </a:p>
        </p:txBody>
      </p:sp>
      <p:grpSp>
        <p:nvGrpSpPr>
          <p:cNvPr id="107" name="Group 106">
            <a:extLst>
              <a:ext uri="{FF2B5EF4-FFF2-40B4-BE49-F238E27FC236}">
                <a16:creationId xmlns:a16="http://schemas.microsoft.com/office/drawing/2014/main" id="{37CA8BB0-5669-DF32-6BD0-942E3CDDFF12}"/>
              </a:ext>
            </a:extLst>
          </p:cNvPr>
          <p:cNvGrpSpPr/>
          <p:nvPr/>
        </p:nvGrpSpPr>
        <p:grpSpPr>
          <a:xfrm>
            <a:off x="5080966" y="3740152"/>
            <a:ext cx="1766799" cy="628649"/>
            <a:chOff x="3810723" y="2805113"/>
            <a:chExt cx="1325099" cy="471487"/>
          </a:xfrm>
        </p:grpSpPr>
        <p:sp>
          <p:nvSpPr>
            <p:cNvPr id="44" name="Rectangle 42">
              <a:extLst>
                <a:ext uri="{FF2B5EF4-FFF2-40B4-BE49-F238E27FC236}">
                  <a16:creationId xmlns:a16="http://schemas.microsoft.com/office/drawing/2014/main" id="{4E1E2393-100D-5A63-B52C-20641A0E9D92}"/>
                </a:ext>
              </a:extLst>
            </p:cNvPr>
            <p:cNvSpPr>
              <a:spLocks noChangeArrowheads="1"/>
            </p:cNvSpPr>
            <p:nvPr/>
          </p:nvSpPr>
          <p:spPr bwMode="auto">
            <a:xfrm>
              <a:off x="4168775" y="3233738"/>
              <a:ext cx="203200" cy="269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5" name="Rectangle 43">
              <a:extLst>
                <a:ext uri="{FF2B5EF4-FFF2-40B4-BE49-F238E27FC236}">
                  <a16:creationId xmlns:a16="http://schemas.microsoft.com/office/drawing/2014/main" id="{5A559352-FD43-0544-D1C2-64B27B392285}"/>
                </a:ext>
              </a:extLst>
            </p:cNvPr>
            <p:cNvSpPr>
              <a:spLocks noChangeArrowheads="1"/>
            </p:cNvSpPr>
            <p:nvPr/>
          </p:nvSpPr>
          <p:spPr bwMode="auto">
            <a:xfrm>
              <a:off x="4168775" y="3233738"/>
              <a:ext cx="203200" cy="26987"/>
            </a:xfrm>
            <a:prstGeom prst="rect">
              <a:avLst/>
            </a:prstGeom>
            <a:noFill/>
            <a:ln w="79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6" name="Line 44">
              <a:extLst>
                <a:ext uri="{FF2B5EF4-FFF2-40B4-BE49-F238E27FC236}">
                  <a16:creationId xmlns:a16="http://schemas.microsoft.com/office/drawing/2014/main" id="{C30A5887-BC6F-1C55-68AD-CD72B0B24C3D}"/>
                </a:ext>
              </a:extLst>
            </p:cNvPr>
            <p:cNvSpPr>
              <a:spLocks noChangeShapeType="1"/>
            </p:cNvSpPr>
            <p:nvPr/>
          </p:nvSpPr>
          <p:spPr bwMode="auto">
            <a:xfrm flipV="1">
              <a:off x="4225925" y="3165475"/>
              <a:ext cx="0" cy="73025"/>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7" name="Line 45">
              <a:extLst>
                <a:ext uri="{FF2B5EF4-FFF2-40B4-BE49-F238E27FC236}">
                  <a16:creationId xmlns:a16="http://schemas.microsoft.com/office/drawing/2014/main" id="{23831231-29AF-7277-5CA6-70F1AD7C5AA5}"/>
                </a:ext>
              </a:extLst>
            </p:cNvPr>
            <p:cNvSpPr>
              <a:spLocks noChangeShapeType="1"/>
            </p:cNvSpPr>
            <p:nvPr/>
          </p:nvSpPr>
          <p:spPr bwMode="auto">
            <a:xfrm flipV="1">
              <a:off x="4316413" y="3167063"/>
              <a:ext cx="0" cy="73025"/>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8" name="Freeform 46">
              <a:extLst>
                <a:ext uri="{FF2B5EF4-FFF2-40B4-BE49-F238E27FC236}">
                  <a16:creationId xmlns:a16="http://schemas.microsoft.com/office/drawing/2014/main" id="{F7B42FF2-687E-4CC4-CF4B-55FD1D9F0D96}"/>
                </a:ext>
              </a:extLst>
            </p:cNvPr>
            <p:cNvSpPr>
              <a:spLocks/>
            </p:cNvSpPr>
            <p:nvPr/>
          </p:nvSpPr>
          <p:spPr bwMode="auto">
            <a:xfrm>
              <a:off x="4349750" y="2913063"/>
              <a:ext cx="96838" cy="84137"/>
            </a:xfrm>
            <a:custGeom>
              <a:avLst/>
              <a:gdLst>
                <a:gd name="T0" fmla="*/ 51 w 61"/>
                <a:gd name="T1" fmla="*/ 0 h 53"/>
                <a:gd name="T2" fmla="*/ 0 w 61"/>
                <a:gd name="T3" fmla="*/ 39 h 53"/>
                <a:gd name="T4" fmla="*/ 10 w 61"/>
                <a:gd name="T5" fmla="*/ 53 h 53"/>
                <a:gd name="T6" fmla="*/ 61 w 61"/>
                <a:gd name="T7" fmla="*/ 14 h 53"/>
                <a:gd name="T8" fmla="*/ 51 w 61"/>
                <a:gd name="T9" fmla="*/ 0 h 53"/>
              </a:gdLst>
              <a:ahLst/>
              <a:cxnLst>
                <a:cxn ang="0">
                  <a:pos x="T0" y="T1"/>
                </a:cxn>
                <a:cxn ang="0">
                  <a:pos x="T2" y="T3"/>
                </a:cxn>
                <a:cxn ang="0">
                  <a:pos x="T4" y="T5"/>
                </a:cxn>
                <a:cxn ang="0">
                  <a:pos x="T6" y="T7"/>
                </a:cxn>
                <a:cxn ang="0">
                  <a:pos x="T8" y="T9"/>
                </a:cxn>
              </a:cxnLst>
              <a:rect l="0" t="0" r="r" b="b"/>
              <a:pathLst>
                <a:path w="61" h="53">
                  <a:moveTo>
                    <a:pt x="51" y="0"/>
                  </a:moveTo>
                  <a:lnTo>
                    <a:pt x="0" y="39"/>
                  </a:lnTo>
                  <a:lnTo>
                    <a:pt x="10" y="53"/>
                  </a:lnTo>
                  <a:lnTo>
                    <a:pt x="61" y="14"/>
                  </a:lnTo>
                  <a:lnTo>
                    <a:pt x="5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9" name="Freeform 47">
              <a:extLst>
                <a:ext uri="{FF2B5EF4-FFF2-40B4-BE49-F238E27FC236}">
                  <a16:creationId xmlns:a16="http://schemas.microsoft.com/office/drawing/2014/main" id="{3A9FF8ED-9645-4972-DB4D-2183F1EA2E6A}"/>
                </a:ext>
              </a:extLst>
            </p:cNvPr>
            <p:cNvSpPr>
              <a:spLocks/>
            </p:cNvSpPr>
            <p:nvPr/>
          </p:nvSpPr>
          <p:spPr bwMode="auto">
            <a:xfrm>
              <a:off x="4349750" y="2913063"/>
              <a:ext cx="96838" cy="84137"/>
            </a:xfrm>
            <a:custGeom>
              <a:avLst/>
              <a:gdLst>
                <a:gd name="T0" fmla="*/ 51 w 61"/>
                <a:gd name="T1" fmla="*/ 0 h 53"/>
                <a:gd name="T2" fmla="*/ 0 w 61"/>
                <a:gd name="T3" fmla="*/ 39 h 53"/>
                <a:gd name="T4" fmla="*/ 10 w 61"/>
                <a:gd name="T5" fmla="*/ 53 h 53"/>
                <a:gd name="T6" fmla="*/ 61 w 61"/>
                <a:gd name="T7" fmla="*/ 14 h 53"/>
                <a:gd name="T8" fmla="*/ 51 w 61"/>
                <a:gd name="T9" fmla="*/ 0 h 53"/>
              </a:gdLst>
              <a:ahLst/>
              <a:cxnLst>
                <a:cxn ang="0">
                  <a:pos x="T0" y="T1"/>
                </a:cxn>
                <a:cxn ang="0">
                  <a:pos x="T2" y="T3"/>
                </a:cxn>
                <a:cxn ang="0">
                  <a:pos x="T4" y="T5"/>
                </a:cxn>
                <a:cxn ang="0">
                  <a:pos x="T6" y="T7"/>
                </a:cxn>
                <a:cxn ang="0">
                  <a:pos x="T8" y="T9"/>
                </a:cxn>
              </a:cxnLst>
              <a:rect l="0" t="0" r="r" b="b"/>
              <a:pathLst>
                <a:path w="61" h="53">
                  <a:moveTo>
                    <a:pt x="51" y="0"/>
                  </a:moveTo>
                  <a:lnTo>
                    <a:pt x="0" y="39"/>
                  </a:lnTo>
                  <a:lnTo>
                    <a:pt x="10" y="53"/>
                  </a:lnTo>
                  <a:lnTo>
                    <a:pt x="61" y="14"/>
                  </a:lnTo>
                  <a:lnTo>
                    <a:pt x="51" y="0"/>
                  </a:lnTo>
                  <a:close/>
                </a:path>
              </a:pathLst>
            </a:custGeom>
            <a:noFill/>
            <a:ln w="79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0" name="Line 48">
              <a:extLst>
                <a:ext uri="{FF2B5EF4-FFF2-40B4-BE49-F238E27FC236}">
                  <a16:creationId xmlns:a16="http://schemas.microsoft.com/office/drawing/2014/main" id="{75AB5AC9-BACA-74A4-5EA3-DB69D0A68B32}"/>
                </a:ext>
              </a:extLst>
            </p:cNvPr>
            <p:cNvSpPr>
              <a:spLocks noChangeShapeType="1"/>
            </p:cNvSpPr>
            <p:nvPr/>
          </p:nvSpPr>
          <p:spPr bwMode="auto">
            <a:xfrm flipH="1" flipV="1">
              <a:off x="4349750" y="2878138"/>
              <a:ext cx="47625" cy="71437"/>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1" name="Rectangle 49">
              <a:extLst>
                <a:ext uri="{FF2B5EF4-FFF2-40B4-BE49-F238E27FC236}">
                  <a16:creationId xmlns:a16="http://schemas.microsoft.com/office/drawing/2014/main" id="{602C395D-808E-2D83-5096-FBBC277DB4B5}"/>
                </a:ext>
              </a:extLst>
            </p:cNvPr>
            <p:cNvSpPr>
              <a:spLocks noChangeArrowheads="1"/>
            </p:cNvSpPr>
            <p:nvPr/>
          </p:nvSpPr>
          <p:spPr bwMode="auto">
            <a:xfrm>
              <a:off x="4019550" y="3038475"/>
              <a:ext cx="26988" cy="101600"/>
            </a:xfrm>
            <a:prstGeom prst="rect">
              <a:avLst/>
            </a:prstGeom>
            <a:solidFill>
              <a:srgbClr val="77A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2" name="Rectangle 50">
              <a:extLst>
                <a:ext uri="{FF2B5EF4-FFF2-40B4-BE49-F238E27FC236}">
                  <a16:creationId xmlns:a16="http://schemas.microsoft.com/office/drawing/2014/main" id="{BEE07069-CB06-893B-FD32-EC67DDBF4E49}"/>
                </a:ext>
              </a:extLst>
            </p:cNvPr>
            <p:cNvSpPr>
              <a:spLocks noChangeArrowheads="1"/>
            </p:cNvSpPr>
            <p:nvPr/>
          </p:nvSpPr>
          <p:spPr bwMode="auto">
            <a:xfrm>
              <a:off x="4019550" y="3038475"/>
              <a:ext cx="26988" cy="101600"/>
            </a:xfrm>
            <a:prstGeom prst="rect">
              <a:avLst/>
            </a:prstGeom>
            <a:noFill/>
            <a:ln w="7938" cap="flat">
              <a:solidFill>
                <a:srgbClr val="77AD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3" name="Line 51">
              <a:extLst>
                <a:ext uri="{FF2B5EF4-FFF2-40B4-BE49-F238E27FC236}">
                  <a16:creationId xmlns:a16="http://schemas.microsoft.com/office/drawing/2014/main" id="{94C6EB69-8933-BB41-0B07-7DC2DF9318E9}"/>
                </a:ext>
              </a:extLst>
            </p:cNvPr>
            <p:cNvSpPr>
              <a:spLocks noChangeShapeType="1"/>
            </p:cNvSpPr>
            <p:nvPr/>
          </p:nvSpPr>
          <p:spPr bwMode="auto">
            <a:xfrm>
              <a:off x="4060825" y="3089275"/>
              <a:ext cx="84138" cy="0"/>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4" name="Freeform 52">
              <a:extLst>
                <a:ext uri="{FF2B5EF4-FFF2-40B4-BE49-F238E27FC236}">
                  <a16:creationId xmlns:a16="http://schemas.microsoft.com/office/drawing/2014/main" id="{5E5A00FD-44E9-9CB9-41E6-C6F60BFBFAC0}"/>
                </a:ext>
              </a:extLst>
            </p:cNvPr>
            <p:cNvSpPr>
              <a:spLocks/>
            </p:cNvSpPr>
            <p:nvPr/>
          </p:nvSpPr>
          <p:spPr bwMode="auto">
            <a:xfrm>
              <a:off x="4087813" y="2805113"/>
              <a:ext cx="179388" cy="144462"/>
            </a:xfrm>
            <a:custGeom>
              <a:avLst/>
              <a:gdLst>
                <a:gd name="T0" fmla="*/ 102 w 113"/>
                <a:gd name="T1" fmla="*/ 0 h 91"/>
                <a:gd name="T2" fmla="*/ 0 w 113"/>
                <a:gd name="T3" fmla="*/ 78 h 91"/>
                <a:gd name="T4" fmla="*/ 11 w 113"/>
                <a:gd name="T5" fmla="*/ 91 h 91"/>
                <a:gd name="T6" fmla="*/ 113 w 113"/>
                <a:gd name="T7" fmla="*/ 13 h 91"/>
                <a:gd name="T8" fmla="*/ 102 w 113"/>
                <a:gd name="T9" fmla="*/ 0 h 91"/>
              </a:gdLst>
              <a:ahLst/>
              <a:cxnLst>
                <a:cxn ang="0">
                  <a:pos x="T0" y="T1"/>
                </a:cxn>
                <a:cxn ang="0">
                  <a:pos x="T2" y="T3"/>
                </a:cxn>
                <a:cxn ang="0">
                  <a:pos x="T4" y="T5"/>
                </a:cxn>
                <a:cxn ang="0">
                  <a:pos x="T6" y="T7"/>
                </a:cxn>
                <a:cxn ang="0">
                  <a:pos x="T8" y="T9"/>
                </a:cxn>
              </a:cxnLst>
              <a:rect l="0" t="0" r="r" b="b"/>
              <a:pathLst>
                <a:path w="113" h="91">
                  <a:moveTo>
                    <a:pt x="102" y="0"/>
                  </a:moveTo>
                  <a:lnTo>
                    <a:pt x="0" y="78"/>
                  </a:lnTo>
                  <a:lnTo>
                    <a:pt x="11" y="91"/>
                  </a:lnTo>
                  <a:lnTo>
                    <a:pt x="113" y="13"/>
                  </a:lnTo>
                  <a:lnTo>
                    <a:pt x="102" y="0"/>
                  </a:lnTo>
                  <a:close/>
                </a:path>
              </a:pathLst>
            </a:custGeom>
            <a:solidFill>
              <a:srgbClr val="77A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5" name="Freeform 53">
              <a:extLst>
                <a:ext uri="{FF2B5EF4-FFF2-40B4-BE49-F238E27FC236}">
                  <a16:creationId xmlns:a16="http://schemas.microsoft.com/office/drawing/2014/main" id="{B6DBCBD0-B6CE-03B5-D341-E6575634AE52}"/>
                </a:ext>
              </a:extLst>
            </p:cNvPr>
            <p:cNvSpPr>
              <a:spLocks/>
            </p:cNvSpPr>
            <p:nvPr/>
          </p:nvSpPr>
          <p:spPr bwMode="auto">
            <a:xfrm>
              <a:off x="4087813" y="2805113"/>
              <a:ext cx="179388" cy="144462"/>
            </a:xfrm>
            <a:custGeom>
              <a:avLst/>
              <a:gdLst>
                <a:gd name="T0" fmla="*/ 102 w 113"/>
                <a:gd name="T1" fmla="*/ 0 h 91"/>
                <a:gd name="T2" fmla="*/ 0 w 113"/>
                <a:gd name="T3" fmla="*/ 78 h 91"/>
                <a:gd name="T4" fmla="*/ 11 w 113"/>
                <a:gd name="T5" fmla="*/ 91 h 91"/>
                <a:gd name="T6" fmla="*/ 113 w 113"/>
                <a:gd name="T7" fmla="*/ 13 h 91"/>
                <a:gd name="T8" fmla="*/ 102 w 113"/>
                <a:gd name="T9" fmla="*/ 0 h 91"/>
              </a:gdLst>
              <a:ahLst/>
              <a:cxnLst>
                <a:cxn ang="0">
                  <a:pos x="T0" y="T1"/>
                </a:cxn>
                <a:cxn ang="0">
                  <a:pos x="T2" y="T3"/>
                </a:cxn>
                <a:cxn ang="0">
                  <a:pos x="T4" y="T5"/>
                </a:cxn>
                <a:cxn ang="0">
                  <a:pos x="T6" y="T7"/>
                </a:cxn>
                <a:cxn ang="0">
                  <a:pos x="T8" y="T9"/>
                </a:cxn>
              </a:cxnLst>
              <a:rect l="0" t="0" r="r" b="b"/>
              <a:pathLst>
                <a:path w="113" h="91">
                  <a:moveTo>
                    <a:pt x="102" y="0"/>
                  </a:moveTo>
                  <a:lnTo>
                    <a:pt x="0" y="78"/>
                  </a:lnTo>
                  <a:lnTo>
                    <a:pt x="11" y="91"/>
                  </a:lnTo>
                  <a:lnTo>
                    <a:pt x="113" y="13"/>
                  </a:lnTo>
                  <a:lnTo>
                    <a:pt x="102" y="0"/>
                  </a:lnTo>
                  <a:close/>
                </a:path>
              </a:pathLst>
            </a:custGeom>
            <a:noFill/>
            <a:ln w="7938" cap="flat">
              <a:solidFill>
                <a:srgbClr val="77AD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6" name="Line 54">
              <a:extLst>
                <a:ext uri="{FF2B5EF4-FFF2-40B4-BE49-F238E27FC236}">
                  <a16:creationId xmlns:a16="http://schemas.microsoft.com/office/drawing/2014/main" id="{B6D2C66C-9FEA-E92E-5D96-0B3512E856D6}"/>
                </a:ext>
              </a:extLst>
            </p:cNvPr>
            <p:cNvSpPr>
              <a:spLocks noChangeShapeType="1"/>
            </p:cNvSpPr>
            <p:nvPr/>
          </p:nvSpPr>
          <p:spPr bwMode="auto">
            <a:xfrm flipH="1" flipV="1">
              <a:off x="4243388" y="2849563"/>
              <a:ext cx="57150" cy="66675"/>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7" name="Line 55">
              <a:extLst>
                <a:ext uri="{FF2B5EF4-FFF2-40B4-BE49-F238E27FC236}">
                  <a16:creationId xmlns:a16="http://schemas.microsoft.com/office/drawing/2014/main" id="{98945E73-454A-BAEE-2C11-F33E93BB5BEC}"/>
                </a:ext>
              </a:extLst>
            </p:cNvPr>
            <p:cNvSpPr>
              <a:spLocks noChangeShapeType="1"/>
            </p:cNvSpPr>
            <p:nvPr/>
          </p:nvSpPr>
          <p:spPr bwMode="auto">
            <a:xfrm flipH="1" flipV="1">
              <a:off x="4144963" y="2917825"/>
              <a:ext cx="57150" cy="66675"/>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85" name="Rectangle 83">
              <a:extLst>
                <a:ext uri="{FF2B5EF4-FFF2-40B4-BE49-F238E27FC236}">
                  <a16:creationId xmlns:a16="http://schemas.microsoft.com/office/drawing/2014/main" id="{9C1DDE83-F18A-7477-E3EF-0C2DB806B426}"/>
                </a:ext>
              </a:extLst>
            </p:cNvPr>
            <p:cNvSpPr>
              <a:spLocks noChangeArrowheads="1"/>
            </p:cNvSpPr>
            <p:nvPr/>
          </p:nvSpPr>
          <p:spPr bwMode="auto">
            <a:xfrm>
              <a:off x="4178300" y="3003550"/>
              <a:ext cx="957522"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b="1">
                  <a:solidFill>
                    <a:srgbClr val="000000"/>
                  </a:solidFill>
                  <a:latin typeface="Calibri" panose="020F0502020204030204" pitchFamily="34" charset="0"/>
                </a:rPr>
                <a:t>mRNA degraded</a:t>
              </a:r>
              <a:endParaRPr lang="en-US" altLang="en-US" sz="2400"/>
            </a:p>
          </p:txBody>
        </p:sp>
        <p:sp>
          <p:nvSpPr>
            <p:cNvPr id="89" name="Freeform 87">
              <a:extLst>
                <a:ext uri="{FF2B5EF4-FFF2-40B4-BE49-F238E27FC236}">
                  <a16:creationId xmlns:a16="http://schemas.microsoft.com/office/drawing/2014/main" id="{510282DF-2826-AEB0-A606-DF08DB2E6D85}"/>
                </a:ext>
              </a:extLst>
            </p:cNvPr>
            <p:cNvSpPr>
              <a:spLocks/>
            </p:cNvSpPr>
            <p:nvPr/>
          </p:nvSpPr>
          <p:spPr bwMode="auto">
            <a:xfrm>
              <a:off x="4602163" y="2819400"/>
              <a:ext cx="92075" cy="201612"/>
            </a:xfrm>
            <a:custGeom>
              <a:avLst/>
              <a:gdLst>
                <a:gd name="T0" fmla="*/ 58 w 58"/>
                <a:gd name="T1" fmla="*/ 121 h 127"/>
                <a:gd name="T2" fmla="*/ 16 w 58"/>
                <a:gd name="T3" fmla="*/ 0 h 127"/>
                <a:gd name="T4" fmla="*/ 0 w 58"/>
                <a:gd name="T5" fmla="*/ 6 h 127"/>
                <a:gd name="T6" fmla="*/ 42 w 58"/>
                <a:gd name="T7" fmla="*/ 127 h 127"/>
                <a:gd name="T8" fmla="*/ 58 w 58"/>
                <a:gd name="T9" fmla="*/ 121 h 127"/>
              </a:gdLst>
              <a:ahLst/>
              <a:cxnLst>
                <a:cxn ang="0">
                  <a:pos x="T0" y="T1"/>
                </a:cxn>
                <a:cxn ang="0">
                  <a:pos x="T2" y="T3"/>
                </a:cxn>
                <a:cxn ang="0">
                  <a:pos x="T4" y="T5"/>
                </a:cxn>
                <a:cxn ang="0">
                  <a:pos x="T6" y="T7"/>
                </a:cxn>
                <a:cxn ang="0">
                  <a:pos x="T8" y="T9"/>
                </a:cxn>
              </a:cxnLst>
              <a:rect l="0" t="0" r="r" b="b"/>
              <a:pathLst>
                <a:path w="58" h="127">
                  <a:moveTo>
                    <a:pt x="58" y="121"/>
                  </a:moveTo>
                  <a:lnTo>
                    <a:pt x="16" y="0"/>
                  </a:lnTo>
                  <a:lnTo>
                    <a:pt x="0" y="6"/>
                  </a:lnTo>
                  <a:lnTo>
                    <a:pt x="42" y="127"/>
                  </a:lnTo>
                  <a:lnTo>
                    <a:pt x="58" y="12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0" name="Freeform 88">
              <a:extLst>
                <a:ext uri="{FF2B5EF4-FFF2-40B4-BE49-F238E27FC236}">
                  <a16:creationId xmlns:a16="http://schemas.microsoft.com/office/drawing/2014/main" id="{C1D3DE3E-8459-8A16-0590-894F2235CA91}"/>
                </a:ext>
              </a:extLst>
            </p:cNvPr>
            <p:cNvSpPr>
              <a:spLocks/>
            </p:cNvSpPr>
            <p:nvPr/>
          </p:nvSpPr>
          <p:spPr bwMode="auto">
            <a:xfrm>
              <a:off x="4602163" y="2819400"/>
              <a:ext cx="92075" cy="201612"/>
            </a:xfrm>
            <a:custGeom>
              <a:avLst/>
              <a:gdLst>
                <a:gd name="T0" fmla="*/ 58 w 58"/>
                <a:gd name="T1" fmla="*/ 121 h 127"/>
                <a:gd name="T2" fmla="*/ 16 w 58"/>
                <a:gd name="T3" fmla="*/ 0 h 127"/>
                <a:gd name="T4" fmla="*/ 0 w 58"/>
                <a:gd name="T5" fmla="*/ 6 h 127"/>
                <a:gd name="T6" fmla="*/ 42 w 58"/>
                <a:gd name="T7" fmla="*/ 127 h 127"/>
                <a:gd name="T8" fmla="*/ 58 w 58"/>
                <a:gd name="T9" fmla="*/ 121 h 127"/>
              </a:gdLst>
              <a:ahLst/>
              <a:cxnLst>
                <a:cxn ang="0">
                  <a:pos x="T0" y="T1"/>
                </a:cxn>
                <a:cxn ang="0">
                  <a:pos x="T2" y="T3"/>
                </a:cxn>
                <a:cxn ang="0">
                  <a:pos x="T4" y="T5"/>
                </a:cxn>
                <a:cxn ang="0">
                  <a:pos x="T6" y="T7"/>
                </a:cxn>
                <a:cxn ang="0">
                  <a:pos x="T8" y="T9"/>
                </a:cxn>
              </a:cxnLst>
              <a:rect l="0" t="0" r="r" b="b"/>
              <a:pathLst>
                <a:path w="58" h="127">
                  <a:moveTo>
                    <a:pt x="58" y="121"/>
                  </a:moveTo>
                  <a:lnTo>
                    <a:pt x="16" y="0"/>
                  </a:lnTo>
                  <a:lnTo>
                    <a:pt x="0" y="6"/>
                  </a:lnTo>
                  <a:lnTo>
                    <a:pt x="42" y="127"/>
                  </a:lnTo>
                  <a:lnTo>
                    <a:pt x="58" y="121"/>
                  </a:lnTo>
                  <a:close/>
                </a:path>
              </a:pathLst>
            </a:custGeom>
            <a:noFill/>
            <a:ln w="79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91" name="Line 89">
              <a:extLst>
                <a:ext uri="{FF2B5EF4-FFF2-40B4-BE49-F238E27FC236}">
                  <a16:creationId xmlns:a16="http://schemas.microsoft.com/office/drawing/2014/main" id="{6AEE2FB0-C8D8-FF70-226E-A34274B2A69F}"/>
                </a:ext>
              </a:extLst>
            </p:cNvPr>
            <p:cNvSpPr>
              <a:spLocks noChangeShapeType="1"/>
            </p:cNvSpPr>
            <p:nvPr/>
          </p:nvSpPr>
          <p:spPr bwMode="auto">
            <a:xfrm flipV="1">
              <a:off x="4533900" y="2887663"/>
              <a:ext cx="85725" cy="23812"/>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92" name="Rectangle 90">
              <a:extLst>
                <a:ext uri="{FF2B5EF4-FFF2-40B4-BE49-F238E27FC236}">
                  <a16:creationId xmlns:a16="http://schemas.microsoft.com/office/drawing/2014/main" id="{FDF11CB5-5161-71FE-7F89-77DAA601CC7B}"/>
                </a:ext>
              </a:extLst>
            </p:cNvPr>
            <p:cNvSpPr>
              <a:spLocks noChangeArrowheads="1"/>
            </p:cNvSpPr>
            <p:nvPr/>
          </p:nvSpPr>
          <p:spPr bwMode="auto">
            <a:xfrm>
              <a:off x="4595813" y="3175000"/>
              <a:ext cx="26988" cy="101600"/>
            </a:xfrm>
            <a:prstGeom prst="rect">
              <a:avLst/>
            </a:prstGeom>
            <a:solidFill>
              <a:srgbClr val="77A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3" name="Rectangle 91">
              <a:extLst>
                <a:ext uri="{FF2B5EF4-FFF2-40B4-BE49-F238E27FC236}">
                  <a16:creationId xmlns:a16="http://schemas.microsoft.com/office/drawing/2014/main" id="{E2473068-FA21-8DDA-5010-52772DE07151}"/>
                </a:ext>
              </a:extLst>
            </p:cNvPr>
            <p:cNvSpPr>
              <a:spLocks noChangeArrowheads="1"/>
            </p:cNvSpPr>
            <p:nvPr/>
          </p:nvSpPr>
          <p:spPr bwMode="auto">
            <a:xfrm>
              <a:off x="4595813" y="3175000"/>
              <a:ext cx="26988" cy="101600"/>
            </a:xfrm>
            <a:prstGeom prst="rect">
              <a:avLst/>
            </a:prstGeom>
            <a:noFill/>
            <a:ln w="7938" cap="flat">
              <a:solidFill>
                <a:srgbClr val="77AD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94" name="Line 92">
              <a:extLst>
                <a:ext uri="{FF2B5EF4-FFF2-40B4-BE49-F238E27FC236}">
                  <a16:creationId xmlns:a16="http://schemas.microsoft.com/office/drawing/2014/main" id="{F30FD1E9-FC7A-6FDD-AC9A-BCB721FAAF2E}"/>
                </a:ext>
              </a:extLst>
            </p:cNvPr>
            <p:cNvSpPr>
              <a:spLocks noChangeShapeType="1"/>
            </p:cNvSpPr>
            <p:nvPr/>
          </p:nvSpPr>
          <p:spPr bwMode="auto">
            <a:xfrm>
              <a:off x="4527550" y="3225800"/>
              <a:ext cx="84138" cy="0"/>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95" name="Line 93">
              <a:extLst>
                <a:ext uri="{FF2B5EF4-FFF2-40B4-BE49-F238E27FC236}">
                  <a16:creationId xmlns:a16="http://schemas.microsoft.com/office/drawing/2014/main" id="{C1175D6C-246F-9B0A-0628-ABEDEDD93E12}"/>
                </a:ext>
              </a:extLst>
            </p:cNvPr>
            <p:cNvSpPr>
              <a:spLocks noChangeShapeType="1"/>
            </p:cNvSpPr>
            <p:nvPr/>
          </p:nvSpPr>
          <p:spPr bwMode="auto">
            <a:xfrm flipV="1">
              <a:off x="4573588" y="2967038"/>
              <a:ext cx="84138" cy="22225"/>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06" name="Arrow: Right 105">
              <a:extLst>
                <a:ext uri="{FF2B5EF4-FFF2-40B4-BE49-F238E27FC236}">
                  <a16:creationId xmlns:a16="http://schemas.microsoft.com/office/drawing/2014/main" id="{0C434ED3-FB72-1562-AE48-4C6DC8B267E0}"/>
                </a:ext>
              </a:extLst>
            </p:cNvPr>
            <p:cNvSpPr/>
            <p:nvPr/>
          </p:nvSpPr>
          <p:spPr>
            <a:xfrm>
              <a:off x="3810723" y="3074985"/>
              <a:ext cx="159327" cy="274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p>
          </p:txBody>
        </p:sp>
      </p:grpSp>
      <p:grpSp>
        <p:nvGrpSpPr>
          <p:cNvPr id="28" name="Group 27">
            <a:extLst>
              <a:ext uri="{FF2B5EF4-FFF2-40B4-BE49-F238E27FC236}">
                <a16:creationId xmlns:a16="http://schemas.microsoft.com/office/drawing/2014/main" id="{E8930CFD-A406-4138-8A7B-01A9F0C58AEA}"/>
              </a:ext>
            </a:extLst>
          </p:cNvPr>
          <p:cNvGrpSpPr/>
          <p:nvPr/>
        </p:nvGrpSpPr>
        <p:grpSpPr>
          <a:xfrm>
            <a:off x="5054601" y="4925484"/>
            <a:ext cx="1989466" cy="1239650"/>
            <a:chOff x="5054601" y="4925484"/>
            <a:chExt cx="1989466" cy="1239650"/>
          </a:xfrm>
        </p:grpSpPr>
        <p:sp>
          <p:nvSpPr>
            <p:cNvPr id="26" name="Rectangle 24">
              <a:extLst>
                <a:ext uri="{FF2B5EF4-FFF2-40B4-BE49-F238E27FC236}">
                  <a16:creationId xmlns:a16="http://schemas.microsoft.com/office/drawing/2014/main" id="{2F17B562-7318-9B49-B7E8-4210C03AD05E}"/>
                </a:ext>
              </a:extLst>
            </p:cNvPr>
            <p:cNvSpPr>
              <a:spLocks noChangeArrowheads="1"/>
            </p:cNvSpPr>
            <p:nvPr/>
          </p:nvSpPr>
          <p:spPr bwMode="auto">
            <a:xfrm>
              <a:off x="5867400" y="5939367"/>
              <a:ext cx="31669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i="1">
                  <a:solidFill>
                    <a:srgbClr val="000000"/>
                  </a:solidFill>
                  <a:latin typeface="Calibri" panose="020F0502020204030204" pitchFamily="34" charset="0"/>
                </a:rPr>
                <a:t>LPA </a:t>
              </a:r>
              <a:endParaRPr lang="en-US" altLang="en-US" sz="2400"/>
            </a:p>
          </p:txBody>
        </p:sp>
        <p:grpSp>
          <p:nvGrpSpPr>
            <p:cNvPr id="111" name="Group 110">
              <a:extLst>
                <a:ext uri="{FF2B5EF4-FFF2-40B4-BE49-F238E27FC236}">
                  <a16:creationId xmlns:a16="http://schemas.microsoft.com/office/drawing/2014/main" id="{36798764-D0B0-7935-EF38-E45A3909FEF9}"/>
                </a:ext>
              </a:extLst>
            </p:cNvPr>
            <p:cNvGrpSpPr/>
            <p:nvPr/>
          </p:nvGrpSpPr>
          <p:grpSpPr>
            <a:xfrm>
              <a:off x="5054601" y="4925484"/>
              <a:ext cx="1989466" cy="1234016"/>
              <a:chOff x="3790950" y="3694113"/>
              <a:chExt cx="1492099" cy="925512"/>
            </a:xfrm>
          </p:grpSpPr>
          <p:sp>
            <p:nvSpPr>
              <p:cNvPr id="24" name="Freeform 22">
                <a:extLst>
                  <a:ext uri="{FF2B5EF4-FFF2-40B4-BE49-F238E27FC236}">
                    <a16:creationId xmlns:a16="http://schemas.microsoft.com/office/drawing/2014/main" id="{D150A898-425A-1269-3BA0-1F6F31E0330F}"/>
                  </a:ext>
                </a:extLst>
              </p:cNvPr>
              <p:cNvSpPr>
                <a:spLocks noEditPoints="1"/>
              </p:cNvSpPr>
              <p:nvPr/>
            </p:nvSpPr>
            <p:spPr bwMode="auto">
              <a:xfrm>
                <a:off x="4222750" y="4332288"/>
                <a:ext cx="544513" cy="139700"/>
              </a:xfrm>
              <a:custGeom>
                <a:avLst/>
                <a:gdLst>
                  <a:gd name="T0" fmla="*/ 2422 w 4845"/>
                  <a:gd name="T1" fmla="*/ 1230 h 1230"/>
                  <a:gd name="T2" fmla="*/ 3633 w 4845"/>
                  <a:gd name="T3" fmla="*/ 791 h 1230"/>
                  <a:gd name="T4" fmla="*/ 4845 w 4845"/>
                  <a:gd name="T5" fmla="*/ 1230 h 1230"/>
                  <a:gd name="T6" fmla="*/ 4845 w 4845"/>
                  <a:gd name="T7" fmla="*/ 1062 h 1230"/>
                  <a:gd name="T8" fmla="*/ 4569 w 4845"/>
                  <a:gd name="T9" fmla="*/ 1040 h 1230"/>
                  <a:gd name="T10" fmla="*/ 4569 w 4845"/>
                  <a:gd name="T11" fmla="*/ 190 h 1230"/>
                  <a:gd name="T12" fmla="*/ 4845 w 4845"/>
                  <a:gd name="T13" fmla="*/ 167 h 1230"/>
                  <a:gd name="T14" fmla="*/ 4845 w 4845"/>
                  <a:gd name="T15" fmla="*/ 0 h 1230"/>
                  <a:gd name="T16" fmla="*/ 3633 w 4845"/>
                  <a:gd name="T17" fmla="*/ 439 h 1230"/>
                  <a:gd name="T18" fmla="*/ 2422 w 4845"/>
                  <a:gd name="T19" fmla="*/ 0 h 1230"/>
                  <a:gd name="T20" fmla="*/ 1205 w 4845"/>
                  <a:gd name="T21" fmla="*/ 439 h 1230"/>
                  <a:gd name="T22" fmla="*/ 0 w 4845"/>
                  <a:gd name="T23" fmla="*/ 0 h 1230"/>
                  <a:gd name="T24" fmla="*/ 0 w 4845"/>
                  <a:gd name="T25" fmla="*/ 167 h 1230"/>
                  <a:gd name="T26" fmla="*/ 275 w 4845"/>
                  <a:gd name="T27" fmla="*/ 190 h 1230"/>
                  <a:gd name="T28" fmla="*/ 275 w 4845"/>
                  <a:gd name="T29" fmla="*/ 1040 h 1230"/>
                  <a:gd name="T30" fmla="*/ 0 w 4845"/>
                  <a:gd name="T31" fmla="*/ 1062 h 1230"/>
                  <a:gd name="T32" fmla="*/ 0 w 4845"/>
                  <a:gd name="T33" fmla="*/ 1230 h 1230"/>
                  <a:gd name="T34" fmla="*/ 1205 w 4845"/>
                  <a:gd name="T35" fmla="*/ 791 h 1230"/>
                  <a:gd name="T36" fmla="*/ 2422 w 4845"/>
                  <a:gd name="T37" fmla="*/ 1230 h 1230"/>
                  <a:gd name="T38" fmla="*/ 2422 w 4845"/>
                  <a:gd name="T39" fmla="*/ 167 h 1230"/>
                  <a:gd name="T40" fmla="*/ 2697 w 4845"/>
                  <a:gd name="T41" fmla="*/ 190 h 1230"/>
                  <a:gd name="T42" fmla="*/ 2697 w 4845"/>
                  <a:gd name="T43" fmla="*/ 1043 h 1230"/>
                  <a:gd name="T44" fmla="*/ 2422 w 4845"/>
                  <a:gd name="T45" fmla="*/ 1065 h 1230"/>
                  <a:gd name="T46" fmla="*/ 2147 w 4845"/>
                  <a:gd name="T47" fmla="*/ 1043 h 1230"/>
                  <a:gd name="T48" fmla="*/ 2147 w 4845"/>
                  <a:gd name="T49" fmla="*/ 190 h 1230"/>
                  <a:gd name="T50" fmla="*/ 2422 w 4845"/>
                  <a:gd name="T51" fmla="*/ 167 h 1230"/>
                  <a:gd name="T52" fmla="*/ 4239 w 4845"/>
                  <a:gd name="T53" fmla="*/ 296 h 1230"/>
                  <a:gd name="T54" fmla="*/ 4239 w 4845"/>
                  <a:gd name="T55" fmla="*/ 931 h 1230"/>
                  <a:gd name="T56" fmla="*/ 3821 w 4845"/>
                  <a:gd name="T57" fmla="*/ 612 h 1230"/>
                  <a:gd name="T58" fmla="*/ 4239 w 4845"/>
                  <a:gd name="T59" fmla="*/ 296 h 1230"/>
                  <a:gd name="T60" fmla="*/ 3446 w 4845"/>
                  <a:gd name="T61" fmla="*/ 615 h 1230"/>
                  <a:gd name="T62" fmla="*/ 3028 w 4845"/>
                  <a:gd name="T63" fmla="*/ 934 h 1230"/>
                  <a:gd name="T64" fmla="*/ 3028 w 4845"/>
                  <a:gd name="T65" fmla="*/ 296 h 1230"/>
                  <a:gd name="T66" fmla="*/ 3446 w 4845"/>
                  <a:gd name="T67" fmla="*/ 615 h 1230"/>
                  <a:gd name="T68" fmla="*/ 1018 w 4845"/>
                  <a:gd name="T69" fmla="*/ 615 h 1230"/>
                  <a:gd name="T70" fmla="*/ 605 w 4845"/>
                  <a:gd name="T71" fmla="*/ 931 h 1230"/>
                  <a:gd name="T72" fmla="*/ 605 w 4845"/>
                  <a:gd name="T73" fmla="*/ 299 h 1230"/>
                  <a:gd name="T74" fmla="*/ 1018 w 4845"/>
                  <a:gd name="T75" fmla="*/ 615 h 1230"/>
                  <a:gd name="T76" fmla="*/ 1393 w 4845"/>
                  <a:gd name="T77" fmla="*/ 615 h 1230"/>
                  <a:gd name="T78" fmla="*/ 1816 w 4845"/>
                  <a:gd name="T79" fmla="*/ 293 h 1230"/>
                  <a:gd name="T80" fmla="*/ 1816 w 4845"/>
                  <a:gd name="T81" fmla="*/ 937 h 1230"/>
                  <a:gd name="T82" fmla="*/ 1393 w 4845"/>
                  <a:gd name="T83" fmla="*/ 615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45" h="1230">
                    <a:moveTo>
                      <a:pt x="2422" y="1230"/>
                    </a:moveTo>
                    <a:cubicBezTo>
                      <a:pt x="3050" y="1230"/>
                      <a:pt x="3380" y="1018"/>
                      <a:pt x="3633" y="791"/>
                    </a:cubicBezTo>
                    <a:cubicBezTo>
                      <a:pt x="3892" y="1018"/>
                      <a:pt x="4217" y="1230"/>
                      <a:pt x="4845" y="1230"/>
                    </a:cubicBezTo>
                    <a:lnTo>
                      <a:pt x="4845" y="1062"/>
                    </a:lnTo>
                    <a:cubicBezTo>
                      <a:pt x="4746" y="1062"/>
                      <a:pt x="4652" y="1054"/>
                      <a:pt x="4569" y="1040"/>
                    </a:cubicBezTo>
                    <a:lnTo>
                      <a:pt x="4569" y="190"/>
                    </a:lnTo>
                    <a:cubicBezTo>
                      <a:pt x="4652" y="176"/>
                      <a:pt x="4746" y="167"/>
                      <a:pt x="4845" y="167"/>
                    </a:cubicBezTo>
                    <a:lnTo>
                      <a:pt x="4845" y="0"/>
                    </a:lnTo>
                    <a:cubicBezTo>
                      <a:pt x="4217" y="0"/>
                      <a:pt x="3892" y="212"/>
                      <a:pt x="3633" y="439"/>
                    </a:cubicBezTo>
                    <a:cubicBezTo>
                      <a:pt x="3380" y="212"/>
                      <a:pt x="3050" y="0"/>
                      <a:pt x="2422" y="0"/>
                    </a:cubicBezTo>
                    <a:cubicBezTo>
                      <a:pt x="1789" y="0"/>
                      <a:pt x="1459" y="212"/>
                      <a:pt x="1205" y="439"/>
                    </a:cubicBezTo>
                    <a:cubicBezTo>
                      <a:pt x="952" y="212"/>
                      <a:pt x="627" y="0"/>
                      <a:pt x="0" y="0"/>
                    </a:cubicBezTo>
                    <a:lnTo>
                      <a:pt x="0" y="167"/>
                    </a:lnTo>
                    <a:cubicBezTo>
                      <a:pt x="104" y="167"/>
                      <a:pt x="192" y="176"/>
                      <a:pt x="275" y="190"/>
                    </a:cubicBezTo>
                    <a:lnTo>
                      <a:pt x="275" y="1040"/>
                    </a:lnTo>
                    <a:cubicBezTo>
                      <a:pt x="192" y="1054"/>
                      <a:pt x="104" y="1062"/>
                      <a:pt x="0" y="1062"/>
                    </a:cubicBezTo>
                    <a:lnTo>
                      <a:pt x="0" y="1230"/>
                    </a:lnTo>
                    <a:cubicBezTo>
                      <a:pt x="627" y="1230"/>
                      <a:pt x="952" y="1018"/>
                      <a:pt x="1205" y="791"/>
                    </a:cubicBezTo>
                    <a:cubicBezTo>
                      <a:pt x="1459" y="1018"/>
                      <a:pt x="1789" y="1230"/>
                      <a:pt x="2422" y="1230"/>
                    </a:cubicBezTo>
                    <a:close/>
                    <a:moveTo>
                      <a:pt x="2422" y="167"/>
                    </a:moveTo>
                    <a:cubicBezTo>
                      <a:pt x="2521" y="167"/>
                      <a:pt x="2615" y="176"/>
                      <a:pt x="2697" y="190"/>
                    </a:cubicBezTo>
                    <a:lnTo>
                      <a:pt x="2697" y="1043"/>
                    </a:lnTo>
                    <a:cubicBezTo>
                      <a:pt x="2615" y="1057"/>
                      <a:pt x="2521" y="1065"/>
                      <a:pt x="2422" y="1065"/>
                    </a:cubicBezTo>
                    <a:cubicBezTo>
                      <a:pt x="2323" y="1065"/>
                      <a:pt x="2229" y="1057"/>
                      <a:pt x="2147" y="1043"/>
                    </a:cubicBezTo>
                    <a:lnTo>
                      <a:pt x="2147" y="190"/>
                    </a:lnTo>
                    <a:cubicBezTo>
                      <a:pt x="2229" y="176"/>
                      <a:pt x="2323" y="167"/>
                      <a:pt x="2422" y="167"/>
                    </a:cubicBezTo>
                    <a:close/>
                    <a:moveTo>
                      <a:pt x="4239" y="296"/>
                    </a:moveTo>
                    <a:lnTo>
                      <a:pt x="4239" y="931"/>
                    </a:lnTo>
                    <a:cubicBezTo>
                      <a:pt x="4079" y="850"/>
                      <a:pt x="3953" y="735"/>
                      <a:pt x="3821" y="612"/>
                    </a:cubicBezTo>
                    <a:cubicBezTo>
                      <a:pt x="3953" y="492"/>
                      <a:pt x="4079" y="377"/>
                      <a:pt x="4239" y="296"/>
                    </a:cubicBezTo>
                    <a:close/>
                    <a:moveTo>
                      <a:pt x="3446" y="615"/>
                    </a:moveTo>
                    <a:cubicBezTo>
                      <a:pt x="3314" y="738"/>
                      <a:pt x="3187" y="853"/>
                      <a:pt x="3028" y="934"/>
                    </a:cubicBezTo>
                    <a:lnTo>
                      <a:pt x="3028" y="296"/>
                    </a:lnTo>
                    <a:cubicBezTo>
                      <a:pt x="3187" y="377"/>
                      <a:pt x="3320" y="492"/>
                      <a:pt x="3446" y="615"/>
                    </a:cubicBezTo>
                    <a:close/>
                    <a:moveTo>
                      <a:pt x="1018" y="615"/>
                    </a:moveTo>
                    <a:cubicBezTo>
                      <a:pt x="891" y="738"/>
                      <a:pt x="765" y="850"/>
                      <a:pt x="605" y="931"/>
                    </a:cubicBezTo>
                    <a:lnTo>
                      <a:pt x="605" y="299"/>
                    </a:lnTo>
                    <a:cubicBezTo>
                      <a:pt x="765" y="380"/>
                      <a:pt x="891" y="492"/>
                      <a:pt x="1018" y="615"/>
                    </a:cubicBezTo>
                    <a:close/>
                    <a:moveTo>
                      <a:pt x="1393" y="615"/>
                    </a:moveTo>
                    <a:cubicBezTo>
                      <a:pt x="1525" y="489"/>
                      <a:pt x="1651" y="374"/>
                      <a:pt x="1816" y="293"/>
                    </a:cubicBezTo>
                    <a:lnTo>
                      <a:pt x="1816" y="937"/>
                    </a:lnTo>
                    <a:cubicBezTo>
                      <a:pt x="1651" y="855"/>
                      <a:pt x="1525" y="741"/>
                      <a:pt x="1393" y="615"/>
                    </a:cubicBezTo>
                    <a:close/>
                  </a:path>
                </a:pathLst>
              </a:custGeom>
              <a:solidFill>
                <a:srgbClr val="C00000"/>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1">
                <a:extLst>
                  <a:ext uri="{FF2B5EF4-FFF2-40B4-BE49-F238E27FC236}">
                    <a16:creationId xmlns:a16="http://schemas.microsoft.com/office/drawing/2014/main" id="{952572F3-D1E3-B3BE-3C5C-6F448337915A}"/>
                  </a:ext>
                </a:extLst>
              </p:cNvPr>
              <p:cNvSpPr>
                <a:spLocks noChangeArrowheads="1"/>
              </p:cNvSpPr>
              <p:nvPr/>
            </p:nvSpPr>
            <p:spPr bwMode="auto">
              <a:xfrm>
                <a:off x="4198938" y="3851275"/>
                <a:ext cx="458788" cy="269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4" name="Rectangle 62">
                <a:extLst>
                  <a:ext uri="{FF2B5EF4-FFF2-40B4-BE49-F238E27FC236}">
                    <a16:creationId xmlns:a16="http://schemas.microsoft.com/office/drawing/2014/main" id="{E96B4D99-3FAF-DF44-4658-234CE5ECE88F}"/>
                  </a:ext>
                </a:extLst>
              </p:cNvPr>
              <p:cNvSpPr>
                <a:spLocks noChangeArrowheads="1"/>
              </p:cNvSpPr>
              <p:nvPr/>
            </p:nvSpPr>
            <p:spPr bwMode="auto">
              <a:xfrm>
                <a:off x="4198938" y="3851275"/>
                <a:ext cx="458788" cy="26987"/>
              </a:xfrm>
              <a:prstGeom prst="rect">
                <a:avLst/>
              </a:prstGeom>
              <a:noFill/>
              <a:ln w="79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5" name="Line 63">
                <a:extLst>
                  <a:ext uri="{FF2B5EF4-FFF2-40B4-BE49-F238E27FC236}">
                    <a16:creationId xmlns:a16="http://schemas.microsoft.com/office/drawing/2014/main" id="{C8B5EECD-BF71-135A-642B-DEF5D51E89DE}"/>
                  </a:ext>
                </a:extLst>
              </p:cNvPr>
              <p:cNvSpPr>
                <a:spLocks noChangeShapeType="1"/>
              </p:cNvSpPr>
              <p:nvPr/>
            </p:nvSpPr>
            <p:spPr bwMode="auto">
              <a:xfrm flipV="1">
                <a:off x="4256088" y="3783013"/>
                <a:ext cx="0" cy="73025"/>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6" name="Line 64">
                <a:extLst>
                  <a:ext uri="{FF2B5EF4-FFF2-40B4-BE49-F238E27FC236}">
                    <a16:creationId xmlns:a16="http://schemas.microsoft.com/office/drawing/2014/main" id="{802FD060-5E62-3756-61F9-1F5AB3B0C138}"/>
                  </a:ext>
                </a:extLst>
              </p:cNvPr>
              <p:cNvSpPr>
                <a:spLocks noChangeShapeType="1"/>
              </p:cNvSpPr>
              <p:nvPr/>
            </p:nvSpPr>
            <p:spPr bwMode="auto">
              <a:xfrm flipV="1">
                <a:off x="4346575" y="3784600"/>
                <a:ext cx="0" cy="73025"/>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7" name="Line 65">
                <a:extLst>
                  <a:ext uri="{FF2B5EF4-FFF2-40B4-BE49-F238E27FC236}">
                    <a16:creationId xmlns:a16="http://schemas.microsoft.com/office/drawing/2014/main" id="{6D2E8478-B4B4-4B58-03AE-3492A32B1CA5}"/>
                  </a:ext>
                </a:extLst>
              </p:cNvPr>
              <p:cNvSpPr>
                <a:spLocks noChangeShapeType="1"/>
              </p:cNvSpPr>
              <p:nvPr/>
            </p:nvSpPr>
            <p:spPr bwMode="auto">
              <a:xfrm flipV="1">
                <a:off x="4435475" y="3779838"/>
                <a:ext cx="0" cy="73025"/>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8" name="Line 66">
                <a:extLst>
                  <a:ext uri="{FF2B5EF4-FFF2-40B4-BE49-F238E27FC236}">
                    <a16:creationId xmlns:a16="http://schemas.microsoft.com/office/drawing/2014/main" id="{70854C31-2425-1232-4595-14D24757DB46}"/>
                  </a:ext>
                </a:extLst>
              </p:cNvPr>
              <p:cNvSpPr>
                <a:spLocks noChangeShapeType="1"/>
              </p:cNvSpPr>
              <p:nvPr/>
            </p:nvSpPr>
            <p:spPr bwMode="auto">
              <a:xfrm flipV="1">
                <a:off x="4519613" y="3781425"/>
                <a:ext cx="0" cy="71437"/>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9" name="Line 67">
                <a:extLst>
                  <a:ext uri="{FF2B5EF4-FFF2-40B4-BE49-F238E27FC236}">
                    <a16:creationId xmlns:a16="http://schemas.microsoft.com/office/drawing/2014/main" id="{9787BFCF-AC37-1B3D-EEDD-E425C26481FC}"/>
                  </a:ext>
                </a:extLst>
              </p:cNvPr>
              <p:cNvSpPr>
                <a:spLocks noChangeShapeType="1"/>
              </p:cNvSpPr>
              <p:nvPr/>
            </p:nvSpPr>
            <p:spPr bwMode="auto">
              <a:xfrm flipV="1">
                <a:off x="4610100" y="3781425"/>
                <a:ext cx="0" cy="73025"/>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86" name="Rectangle 84">
                <a:extLst>
                  <a:ext uri="{FF2B5EF4-FFF2-40B4-BE49-F238E27FC236}">
                    <a16:creationId xmlns:a16="http://schemas.microsoft.com/office/drawing/2014/main" id="{F869D61C-1589-8524-B0F5-C5863A682C30}"/>
                  </a:ext>
                </a:extLst>
              </p:cNvPr>
              <p:cNvSpPr>
                <a:spLocks noChangeArrowheads="1"/>
              </p:cNvSpPr>
              <p:nvPr/>
            </p:nvSpPr>
            <p:spPr bwMode="auto">
              <a:xfrm>
                <a:off x="4535488" y="4017963"/>
                <a:ext cx="747561"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a:solidFill>
                      <a:srgbClr val="000000"/>
                    </a:solidFill>
                    <a:latin typeface="Calibri" panose="020F0502020204030204" pitchFamily="34" charset="0"/>
                  </a:rPr>
                  <a:t>Transcription</a:t>
                </a:r>
                <a:endParaRPr lang="en-US" altLang="en-US" sz="2400"/>
              </a:p>
            </p:txBody>
          </p:sp>
          <p:sp>
            <p:nvSpPr>
              <p:cNvPr id="87" name="Rectangle 85">
                <a:extLst>
                  <a:ext uri="{FF2B5EF4-FFF2-40B4-BE49-F238E27FC236}">
                    <a16:creationId xmlns:a16="http://schemas.microsoft.com/office/drawing/2014/main" id="{985657FB-157A-03A8-80AD-4370DE4E3616}"/>
                  </a:ext>
                </a:extLst>
              </p:cNvPr>
              <p:cNvSpPr>
                <a:spLocks noChangeArrowheads="1"/>
              </p:cNvSpPr>
              <p:nvPr/>
            </p:nvSpPr>
            <p:spPr bwMode="auto">
              <a:xfrm>
                <a:off x="3790950" y="3694113"/>
                <a:ext cx="384721"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i="1">
                    <a:solidFill>
                      <a:srgbClr val="000000"/>
                    </a:solidFill>
                    <a:latin typeface="Calibri" panose="020F0502020204030204" pitchFamily="34" charset="0"/>
                  </a:rPr>
                  <a:t>Apo(a)</a:t>
                </a:r>
                <a:endParaRPr lang="en-US" altLang="en-US" sz="2400"/>
              </a:p>
            </p:txBody>
          </p:sp>
          <p:sp>
            <p:nvSpPr>
              <p:cNvPr id="88" name="Rectangle 86">
                <a:extLst>
                  <a:ext uri="{FF2B5EF4-FFF2-40B4-BE49-F238E27FC236}">
                    <a16:creationId xmlns:a16="http://schemas.microsoft.com/office/drawing/2014/main" id="{D1801041-3A7C-4B4E-BF81-91EF48F6726C}"/>
                  </a:ext>
                </a:extLst>
              </p:cNvPr>
              <p:cNvSpPr>
                <a:spLocks noChangeArrowheads="1"/>
              </p:cNvSpPr>
              <p:nvPr/>
            </p:nvSpPr>
            <p:spPr bwMode="auto">
              <a:xfrm>
                <a:off x="3802063" y="3856038"/>
                <a:ext cx="363080"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0000"/>
                    </a:solidFill>
                    <a:latin typeface="Calibri" panose="020F0502020204030204" pitchFamily="34" charset="0"/>
                  </a:rPr>
                  <a:t>mRNA</a:t>
                </a:r>
                <a:endParaRPr lang="en-US" altLang="en-US" sz="2400" dirty="0"/>
              </a:p>
            </p:txBody>
          </p:sp>
          <p:sp>
            <p:nvSpPr>
              <p:cNvPr id="98" name="Freeform 96">
                <a:extLst>
                  <a:ext uri="{FF2B5EF4-FFF2-40B4-BE49-F238E27FC236}">
                    <a16:creationId xmlns:a16="http://schemas.microsoft.com/office/drawing/2014/main" id="{2AA8CE30-C572-D154-407C-38C7783FFA04}"/>
                  </a:ext>
                </a:extLst>
              </p:cNvPr>
              <p:cNvSpPr>
                <a:spLocks noEditPoints="1"/>
              </p:cNvSpPr>
              <p:nvPr/>
            </p:nvSpPr>
            <p:spPr bwMode="auto">
              <a:xfrm>
                <a:off x="4049713" y="4257675"/>
                <a:ext cx="847725" cy="361950"/>
              </a:xfrm>
              <a:custGeom>
                <a:avLst/>
                <a:gdLst>
                  <a:gd name="T0" fmla="*/ 6 w 534"/>
                  <a:gd name="T1" fmla="*/ 103 h 228"/>
                  <a:gd name="T2" fmla="*/ 1 w 534"/>
                  <a:gd name="T3" fmla="*/ 120 h 228"/>
                  <a:gd name="T4" fmla="*/ 20 w 534"/>
                  <a:gd name="T5" fmla="*/ 77 h 228"/>
                  <a:gd name="T6" fmla="*/ 8 w 534"/>
                  <a:gd name="T7" fmla="*/ 87 h 228"/>
                  <a:gd name="T8" fmla="*/ 42 w 534"/>
                  <a:gd name="T9" fmla="*/ 58 h 228"/>
                  <a:gd name="T10" fmla="*/ 70 w 534"/>
                  <a:gd name="T11" fmla="*/ 37 h 228"/>
                  <a:gd name="T12" fmla="*/ 60 w 534"/>
                  <a:gd name="T13" fmla="*/ 47 h 228"/>
                  <a:gd name="T14" fmla="*/ 100 w 534"/>
                  <a:gd name="T15" fmla="*/ 30 h 228"/>
                  <a:gd name="T16" fmla="*/ 130 w 534"/>
                  <a:gd name="T17" fmla="*/ 16 h 228"/>
                  <a:gd name="T18" fmla="*/ 152 w 534"/>
                  <a:gd name="T19" fmla="*/ 11 h 228"/>
                  <a:gd name="T20" fmla="*/ 152 w 534"/>
                  <a:gd name="T21" fmla="*/ 11 h 228"/>
                  <a:gd name="T22" fmla="*/ 201 w 534"/>
                  <a:gd name="T23" fmla="*/ 8 h 228"/>
                  <a:gd name="T24" fmla="*/ 237 w 534"/>
                  <a:gd name="T25" fmla="*/ 1 h 228"/>
                  <a:gd name="T26" fmla="*/ 254 w 534"/>
                  <a:gd name="T27" fmla="*/ 0 h 228"/>
                  <a:gd name="T28" fmla="*/ 254 w 534"/>
                  <a:gd name="T29" fmla="*/ 5 h 228"/>
                  <a:gd name="T30" fmla="*/ 294 w 534"/>
                  <a:gd name="T31" fmla="*/ 5 h 228"/>
                  <a:gd name="T32" fmla="*/ 336 w 534"/>
                  <a:gd name="T33" fmla="*/ 4 h 228"/>
                  <a:gd name="T34" fmla="*/ 317 w 534"/>
                  <a:gd name="T35" fmla="*/ 2 h 228"/>
                  <a:gd name="T36" fmla="*/ 349 w 534"/>
                  <a:gd name="T37" fmla="*/ 10 h 228"/>
                  <a:gd name="T38" fmla="*/ 393 w 534"/>
                  <a:gd name="T39" fmla="*/ 18 h 228"/>
                  <a:gd name="T40" fmla="*/ 432 w 534"/>
                  <a:gd name="T41" fmla="*/ 29 h 228"/>
                  <a:gd name="T42" fmla="*/ 447 w 534"/>
                  <a:gd name="T43" fmla="*/ 29 h 228"/>
                  <a:gd name="T44" fmla="*/ 447 w 534"/>
                  <a:gd name="T45" fmla="*/ 29 h 228"/>
                  <a:gd name="T46" fmla="*/ 486 w 534"/>
                  <a:gd name="T47" fmla="*/ 54 h 228"/>
                  <a:gd name="T48" fmla="*/ 513 w 534"/>
                  <a:gd name="T49" fmla="*/ 69 h 228"/>
                  <a:gd name="T50" fmla="*/ 510 w 534"/>
                  <a:gd name="T51" fmla="*/ 72 h 228"/>
                  <a:gd name="T52" fmla="*/ 531 w 534"/>
                  <a:gd name="T53" fmla="*/ 96 h 228"/>
                  <a:gd name="T54" fmla="*/ 527 w 534"/>
                  <a:gd name="T55" fmla="*/ 98 h 228"/>
                  <a:gd name="T56" fmla="*/ 531 w 534"/>
                  <a:gd name="T57" fmla="*/ 132 h 228"/>
                  <a:gd name="T58" fmla="*/ 527 w 534"/>
                  <a:gd name="T59" fmla="*/ 130 h 228"/>
                  <a:gd name="T60" fmla="*/ 513 w 534"/>
                  <a:gd name="T61" fmla="*/ 159 h 228"/>
                  <a:gd name="T62" fmla="*/ 509 w 534"/>
                  <a:gd name="T63" fmla="*/ 156 h 228"/>
                  <a:gd name="T64" fmla="*/ 488 w 534"/>
                  <a:gd name="T65" fmla="*/ 178 h 228"/>
                  <a:gd name="T66" fmla="*/ 485 w 534"/>
                  <a:gd name="T67" fmla="*/ 174 h 228"/>
                  <a:gd name="T68" fmla="*/ 455 w 534"/>
                  <a:gd name="T69" fmla="*/ 195 h 228"/>
                  <a:gd name="T70" fmla="*/ 464 w 534"/>
                  <a:gd name="T71" fmla="*/ 186 h 228"/>
                  <a:gd name="T72" fmla="*/ 425 w 534"/>
                  <a:gd name="T73" fmla="*/ 201 h 228"/>
                  <a:gd name="T74" fmla="*/ 393 w 534"/>
                  <a:gd name="T75" fmla="*/ 210 h 228"/>
                  <a:gd name="T76" fmla="*/ 352 w 534"/>
                  <a:gd name="T77" fmla="*/ 222 h 228"/>
                  <a:gd name="T78" fmla="*/ 371 w 534"/>
                  <a:gd name="T79" fmla="*/ 219 h 228"/>
                  <a:gd name="T80" fmla="*/ 320 w 534"/>
                  <a:gd name="T81" fmla="*/ 221 h 228"/>
                  <a:gd name="T82" fmla="*/ 286 w 534"/>
                  <a:gd name="T83" fmla="*/ 228 h 228"/>
                  <a:gd name="T84" fmla="*/ 267 w 534"/>
                  <a:gd name="T85" fmla="*/ 228 h 228"/>
                  <a:gd name="T86" fmla="*/ 267 w 534"/>
                  <a:gd name="T87" fmla="*/ 223 h 228"/>
                  <a:gd name="T88" fmla="*/ 227 w 534"/>
                  <a:gd name="T89" fmla="*/ 222 h 228"/>
                  <a:gd name="T90" fmla="*/ 187 w 534"/>
                  <a:gd name="T91" fmla="*/ 223 h 228"/>
                  <a:gd name="T92" fmla="*/ 206 w 534"/>
                  <a:gd name="T93" fmla="*/ 225 h 228"/>
                  <a:gd name="T94" fmla="*/ 174 w 534"/>
                  <a:gd name="T95" fmla="*/ 216 h 228"/>
                  <a:gd name="T96" fmla="*/ 131 w 534"/>
                  <a:gd name="T97" fmla="*/ 207 h 228"/>
                  <a:gd name="T98" fmla="*/ 100 w 534"/>
                  <a:gd name="T99" fmla="*/ 198 h 228"/>
                  <a:gd name="T100" fmla="*/ 60 w 534"/>
                  <a:gd name="T101" fmla="*/ 186 h 228"/>
                  <a:gd name="T102" fmla="*/ 77 w 534"/>
                  <a:gd name="T103" fmla="*/ 194 h 228"/>
                  <a:gd name="T104" fmla="*/ 36 w 534"/>
                  <a:gd name="T105" fmla="*/ 165 h 228"/>
                  <a:gd name="T106" fmla="*/ 47 w 534"/>
                  <a:gd name="T107" fmla="*/ 179 h 228"/>
                  <a:gd name="T108" fmla="*/ 13 w 534"/>
                  <a:gd name="T109" fmla="*/ 141 h 228"/>
                  <a:gd name="T110" fmla="*/ 21 w 534"/>
                  <a:gd name="T111" fmla="*/ 158 h 228"/>
                  <a:gd name="T112" fmla="*/ 7 w 534"/>
                  <a:gd name="T113" fmla="*/ 1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228">
                    <a:moveTo>
                      <a:pt x="1" y="120"/>
                    </a:moveTo>
                    <a:lnTo>
                      <a:pt x="0" y="114"/>
                    </a:lnTo>
                    <a:lnTo>
                      <a:pt x="1" y="108"/>
                    </a:lnTo>
                    <a:lnTo>
                      <a:pt x="2" y="102"/>
                    </a:lnTo>
                    <a:lnTo>
                      <a:pt x="2" y="100"/>
                    </a:lnTo>
                    <a:lnTo>
                      <a:pt x="7" y="102"/>
                    </a:lnTo>
                    <a:lnTo>
                      <a:pt x="6" y="103"/>
                    </a:lnTo>
                    <a:lnTo>
                      <a:pt x="6" y="103"/>
                    </a:lnTo>
                    <a:lnTo>
                      <a:pt x="5" y="109"/>
                    </a:lnTo>
                    <a:lnTo>
                      <a:pt x="5" y="108"/>
                    </a:lnTo>
                    <a:lnTo>
                      <a:pt x="5" y="114"/>
                    </a:lnTo>
                    <a:lnTo>
                      <a:pt x="5" y="114"/>
                    </a:lnTo>
                    <a:lnTo>
                      <a:pt x="5" y="120"/>
                    </a:lnTo>
                    <a:lnTo>
                      <a:pt x="1" y="120"/>
                    </a:lnTo>
                    <a:close/>
                    <a:moveTo>
                      <a:pt x="8" y="87"/>
                    </a:moveTo>
                    <a:lnTo>
                      <a:pt x="9" y="85"/>
                    </a:lnTo>
                    <a:lnTo>
                      <a:pt x="13" y="79"/>
                    </a:lnTo>
                    <a:lnTo>
                      <a:pt x="17" y="74"/>
                    </a:lnTo>
                    <a:lnTo>
                      <a:pt x="20" y="71"/>
                    </a:lnTo>
                    <a:lnTo>
                      <a:pt x="23" y="75"/>
                    </a:lnTo>
                    <a:lnTo>
                      <a:pt x="20" y="77"/>
                    </a:lnTo>
                    <a:lnTo>
                      <a:pt x="21" y="77"/>
                    </a:lnTo>
                    <a:lnTo>
                      <a:pt x="16" y="82"/>
                    </a:lnTo>
                    <a:lnTo>
                      <a:pt x="16" y="82"/>
                    </a:lnTo>
                    <a:lnTo>
                      <a:pt x="13" y="87"/>
                    </a:lnTo>
                    <a:lnTo>
                      <a:pt x="13" y="87"/>
                    </a:lnTo>
                    <a:lnTo>
                      <a:pt x="12" y="89"/>
                    </a:lnTo>
                    <a:lnTo>
                      <a:pt x="8" y="87"/>
                    </a:lnTo>
                    <a:close/>
                    <a:moveTo>
                      <a:pt x="30" y="62"/>
                    </a:moveTo>
                    <a:lnTo>
                      <a:pt x="33" y="59"/>
                    </a:lnTo>
                    <a:lnTo>
                      <a:pt x="40" y="54"/>
                    </a:lnTo>
                    <a:lnTo>
                      <a:pt x="46" y="50"/>
                    </a:lnTo>
                    <a:lnTo>
                      <a:pt x="48" y="54"/>
                    </a:lnTo>
                    <a:lnTo>
                      <a:pt x="42" y="58"/>
                    </a:lnTo>
                    <a:lnTo>
                      <a:pt x="42" y="58"/>
                    </a:lnTo>
                    <a:lnTo>
                      <a:pt x="36" y="63"/>
                    </a:lnTo>
                    <a:lnTo>
                      <a:pt x="36" y="63"/>
                    </a:lnTo>
                    <a:lnTo>
                      <a:pt x="33" y="65"/>
                    </a:lnTo>
                    <a:lnTo>
                      <a:pt x="30" y="62"/>
                    </a:lnTo>
                    <a:close/>
                    <a:moveTo>
                      <a:pt x="58" y="43"/>
                    </a:moveTo>
                    <a:lnTo>
                      <a:pt x="62" y="41"/>
                    </a:lnTo>
                    <a:lnTo>
                      <a:pt x="70" y="37"/>
                    </a:lnTo>
                    <a:lnTo>
                      <a:pt x="75" y="35"/>
                    </a:lnTo>
                    <a:lnTo>
                      <a:pt x="77" y="39"/>
                    </a:lnTo>
                    <a:lnTo>
                      <a:pt x="72" y="41"/>
                    </a:lnTo>
                    <a:lnTo>
                      <a:pt x="72" y="41"/>
                    </a:lnTo>
                    <a:lnTo>
                      <a:pt x="64" y="45"/>
                    </a:lnTo>
                    <a:lnTo>
                      <a:pt x="64" y="45"/>
                    </a:lnTo>
                    <a:lnTo>
                      <a:pt x="60" y="47"/>
                    </a:lnTo>
                    <a:lnTo>
                      <a:pt x="58" y="43"/>
                    </a:lnTo>
                    <a:close/>
                    <a:moveTo>
                      <a:pt x="88" y="29"/>
                    </a:moveTo>
                    <a:lnTo>
                      <a:pt x="89" y="29"/>
                    </a:lnTo>
                    <a:lnTo>
                      <a:pt x="98" y="26"/>
                    </a:lnTo>
                    <a:lnTo>
                      <a:pt x="106" y="23"/>
                    </a:lnTo>
                    <a:lnTo>
                      <a:pt x="108" y="28"/>
                    </a:lnTo>
                    <a:lnTo>
                      <a:pt x="100" y="30"/>
                    </a:lnTo>
                    <a:lnTo>
                      <a:pt x="100" y="30"/>
                    </a:lnTo>
                    <a:lnTo>
                      <a:pt x="90" y="34"/>
                    </a:lnTo>
                    <a:lnTo>
                      <a:pt x="90" y="34"/>
                    </a:lnTo>
                    <a:lnTo>
                      <a:pt x="90" y="34"/>
                    </a:lnTo>
                    <a:lnTo>
                      <a:pt x="88" y="29"/>
                    </a:lnTo>
                    <a:close/>
                    <a:moveTo>
                      <a:pt x="120" y="19"/>
                    </a:moveTo>
                    <a:lnTo>
                      <a:pt x="130" y="16"/>
                    </a:lnTo>
                    <a:lnTo>
                      <a:pt x="138" y="14"/>
                    </a:lnTo>
                    <a:lnTo>
                      <a:pt x="139" y="19"/>
                    </a:lnTo>
                    <a:lnTo>
                      <a:pt x="131" y="21"/>
                    </a:lnTo>
                    <a:lnTo>
                      <a:pt x="131" y="21"/>
                    </a:lnTo>
                    <a:lnTo>
                      <a:pt x="121" y="23"/>
                    </a:lnTo>
                    <a:lnTo>
                      <a:pt x="120" y="19"/>
                    </a:lnTo>
                    <a:close/>
                    <a:moveTo>
                      <a:pt x="152" y="11"/>
                    </a:moveTo>
                    <a:lnTo>
                      <a:pt x="164" y="9"/>
                    </a:lnTo>
                    <a:lnTo>
                      <a:pt x="171" y="8"/>
                    </a:lnTo>
                    <a:lnTo>
                      <a:pt x="172" y="12"/>
                    </a:lnTo>
                    <a:lnTo>
                      <a:pt x="165" y="14"/>
                    </a:lnTo>
                    <a:lnTo>
                      <a:pt x="165" y="14"/>
                    </a:lnTo>
                    <a:lnTo>
                      <a:pt x="153" y="16"/>
                    </a:lnTo>
                    <a:lnTo>
                      <a:pt x="152" y="11"/>
                    </a:lnTo>
                    <a:close/>
                    <a:moveTo>
                      <a:pt x="185" y="6"/>
                    </a:moveTo>
                    <a:lnTo>
                      <a:pt x="188" y="5"/>
                    </a:lnTo>
                    <a:lnTo>
                      <a:pt x="201" y="4"/>
                    </a:lnTo>
                    <a:lnTo>
                      <a:pt x="204" y="3"/>
                    </a:lnTo>
                    <a:lnTo>
                      <a:pt x="204" y="8"/>
                    </a:lnTo>
                    <a:lnTo>
                      <a:pt x="201" y="8"/>
                    </a:lnTo>
                    <a:lnTo>
                      <a:pt x="201" y="8"/>
                    </a:lnTo>
                    <a:lnTo>
                      <a:pt x="189" y="10"/>
                    </a:lnTo>
                    <a:lnTo>
                      <a:pt x="189" y="10"/>
                    </a:lnTo>
                    <a:lnTo>
                      <a:pt x="185" y="10"/>
                    </a:lnTo>
                    <a:lnTo>
                      <a:pt x="185" y="6"/>
                    </a:lnTo>
                    <a:close/>
                    <a:moveTo>
                      <a:pt x="218" y="2"/>
                    </a:moveTo>
                    <a:lnTo>
                      <a:pt x="227" y="1"/>
                    </a:lnTo>
                    <a:lnTo>
                      <a:pt x="237" y="1"/>
                    </a:lnTo>
                    <a:lnTo>
                      <a:pt x="237" y="5"/>
                    </a:lnTo>
                    <a:lnTo>
                      <a:pt x="227" y="6"/>
                    </a:lnTo>
                    <a:lnTo>
                      <a:pt x="227" y="6"/>
                    </a:lnTo>
                    <a:lnTo>
                      <a:pt x="218" y="7"/>
                    </a:lnTo>
                    <a:lnTo>
                      <a:pt x="218" y="2"/>
                    </a:lnTo>
                    <a:close/>
                    <a:moveTo>
                      <a:pt x="251" y="0"/>
                    </a:moveTo>
                    <a:lnTo>
                      <a:pt x="254" y="0"/>
                    </a:lnTo>
                    <a:lnTo>
                      <a:pt x="267" y="0"/>
                    </a:lnTo>
                    <a:lnTo>
                      <a:pt x="270" y="0"/>
                    </a:lnTo>
                    <a:lnTo>
                      <a:pt x="270" y="5"/>
                    </a:lnTo>
                    <a:lnTo>
                      <a:pt x="267" y="5"/>
                    </a:lnTo>
                    <a:lnTo>
                      <a:pt x="267" y="5"/>
                    </a:lnTo>
                    <a:lnTo>
                      <a:pt x="254" y="5"/>
                    </a:lnTo>
                    <a:lnTo>
                      <a:pt x="254" y="5"/>
                    </a:lnTo>
                    <a:lnTo>
                      <a:pt x="251" y="5"/>
                    </a:lnTo>
                    <a:lnTo>
                      <a:pt x="251" y="0"/>
                    </a:lnTo>
                    <a:close/>
                    <a:moveTo>
                      <a:pt x="284" y="0"/>
                    </a:moveTo>
                    <a:lnTo>
                      <a:pt x="294" y="1"/>
                    </a:lnTo>
                    <a:lnTo>
                      <a:pt x="303" y="1"/>
                    </a:lnTo>
                    <a:lnTo>
                      <a:pt x="303" y="6"/>
                    </a:lnTo>
                    <a:lnTo>
                      <a:pt x="294" y="5"/>
                    </a:lnTo>
                    <a:lnTo>
                      <a:pt x="294" y="5"/>
                    </a:lnTo>
                    <a:lnTo>
                      <a:pt x="284" y="5"/>
                    </a:lnTo>
                    <a:lnTo>
                      <a:pt x="284" y="0"/>
                    </a:lnTo>
                    <a:close/>
                    <a:moveTo>
                      <a:pt x="317" y="2"/>
                    </a:moveTo>
                    <a:lnTo>
                      <a:pt x="321" y="2"/>
                    </a:lnTo>
                    <a:lnTo>
                      <a:pt x="334" y="4"/>
                    </a:lnTo>
                    <a:lnTo>
                      <a:pt x="336" y="4"/>
                    </a:lnTo>
                    <a:lnTo>
                      <a:pt x="335" y="9"/>
                    </a:lnTo>
                    <a:lnTo>
                      <a:pt x="333" y="8"/>
                    </a:lnTo>
                    <a:lnTo>
                      <a:pt x="333" y="8"/>
                    </a:lnTo>
                    <a:lnTo>
                      <a:pt x="320" y="7"/>
                    </a:lnTo>
                    <a:lnTo>
                      <a:pt x="320" y="7"/>
                    </a:lnTo>
                    <a:lnTo>
                      <a:pt x="317" y="7"/>
                    </a:lnTo>
                    <a:lnTo>
                      <a:pt x="317" y="2"/>
                    </a:lnTo>
                    <a:close/>
                    <a:moveTo>
                      <a:pt x="350" y="6"/>
                    </a:moveTo>
                    <a:lnTo>
                      <a:pt x="359" y="7"/>
                    </a:lnTo>
                    <a:lnTo>
                      <a:pt x="369" y="9"/>
                    </a:lnTo>
                    <a:lnTo>
                      <a:pt x="368" y="13"/>
                    </a:lnTo>
                    <a:lnTo>
                      <a:pt x="358" y="12"/>
                    </a:lnTo>
                    <a:lnTo>
                      <a:pt x="358" y="12"/>
                    </a:lnTo>
                    <a:lnTo>
                      <a:pt x="349" y="10"/>
                    </a:lnTo>
                    <a:lnTo>
                      <a:pt x="350" y="6"/>
                    </a:lnTo>
                    <a:close/>
                    <a:moveTo>
                      <a:pt x="383" y="11"/>
                    </a:moveTo>
                    <a:lnTo>
                      <a:pt x="394" y="14"/>
                    </a:lnTo>
                    <a:lnTo>
                      <a:pt x="401" y="15"/>
                    </a:lnTo>
                    <a:lnTo>
                      <a:pt x="400" y="20"/>
                    </a:lnTo>
                    <a:lnTo>
                      <a:pt x="393" y="18"/>
                    </a:lnTo>
                    <a:lnTo>
                      <a:pt x="393" y="18"/>
                    </a:lnTo>
                    <a:lnTo>
                      <a:pt x="382" y="16"/>
                    </a:lnTo>
                    <a:lnTo>
                      <a:pt x="383" y="11"/>
                    </a:lnTo>
                    <a:close/>
                    <a:moveTo>
                      <a:pt x="415" y="19"/>
                    </a:moveTo>
                    <a:lnTo>
                      <a:pt x="416" y="19"/>
                    </a:lnTo>
                    <a:lnTo>
                      <a:pt x="426" y="22"/>
                    </a:lnTo>
                    <a:lnTo>
                      <a:pt x="433" y="25"/>
                    </a:lnTo>
                    <a:lnTo>
                      <a:pt x="432" y="29"/>
                    </a:lnTo>
                    <a:lnTo>
                      <a:pt x="425" y="27"/>
                    </a:lnTo>
                    <a:lnTo>
                      <a:pt x="425" y="27"/>
                    </a:lnTo>
                    <a:lnTo>
                      <a:pt x="415" y="24"/>
                    </a:lnTo>
                    <a:lnTo>
                      <a:pt x="415" y="24"/>
                    </a:lnTo>
                    <a:lnTo>
                      <a:pt x="414" y="24"/>
                    </a:lnTo>
                    <a:lnTo>
                      <a:pt x="415" y="19"/>
                    </a:lnTo>
                    <a:close/>
                    <a:moveTo>
                      <a:pt x="447" y="29"/>
                    </a:moveTo>
                    <a:lnTo>
                      <a:pt x="455" y="33"/>
                    </a:lnTo>
                    <a:lnTo>
                      <a:pt x="464" y="37"/>
                    </a:lnTo>
                    <a:lnTo>
                      <a:pt x="462" y="41"/>
                    </a:lnTo>
                    <a:lnTo>
                      <a:pt x="454" y="37"/>
                    </a:lnTo>
                    <a:lnTo>
                      <a:pt x="454" y="37"/>
                    </a:lnTo>
                    <a:lnTo>
                      <a:pt x="445" y="34"/>
                    </a:lnTo>
                    <a:lnTo>
                      <a:pt x="447" y="29"/>
                    </a:lnTo>
                    <a:close/>
                    <a:moveTo>
                      <a:pt x="477" y="43"/>
                    </a:moveTo>
                    <a:lnTo>
                      <a:pt x="481" y="45"/>
                    </a:lnTo>
                    <a:lnTo>
                      <a:pt x="488" y="50"/>
                    </a:lnTo>
                    <a:lnTo>
                      <a:pt x="493" y="53"/>
                    </a:lnTo>
                    <a:lnTo>
                      <a:pt x="491" y="57"/>
                    </a:lnTo>
                    <a:lnTo>
                      <a:pt x="485" y="54"/>
                    </a:lnTo>
                    <a:lnTo>
                      <a:pt x="486" y="54"/>
                    </a:lnTo>
                    <a:lnTo>
                      <a:pt x="478" y="49"/>
                    </a:lnTo>
                    <a:lnTo>
                      <a:pt x="478" y="49"/>
                    </a:lnTo>
                    <a:lnTo>
                      <a:pt x="475" y="47"/>
                    </a:lnTo>
                    <a:lnTo>
                      <a:pt x="477" y="43"/>
                    </a:lnTo>
                    <a:close/>
                    <a:moveTo>
                      <a:pt x="505" y="62"/>
                    </a:moveTo>
                    <a:lnTo>
                      <a:pt x="507" y="64"/>
                    </a:lnTo>
                    <a:lnTo>
                      <a:pt x="513" y="69"/>
                    </a:lnTo>
                    <a:lnTo>
                      <a:pt x="518" y="74"/>
                    </a:lnTo>
                    <a:lnTo>
                      <a:pt x="519" y="75"/>
                    </a:lnTo>
                    <a:lnTo>
                      <a:pt x="515" y="78"/>
                    </a:lnTo>
                    <a:lnTo>
                      <a:pt x="514" y="77"/>
                    </a:lnTo>
                    <a:lnTo>
                      <a:pt x="514" y="77"/>
                    </a:lnTo>
                    <a:lnTo>
                      <a:pt x="509" y="72"/>
                    </a:lnTo>
                    <a:lnTo>
                      <a:pt x="510" y="72"/>
                    </a:lnTo>
                    <a:lnTo>
                      <a:pt x="504" y="67"/>
                    </a:lnTo>
                    <a:lnTo>
                      <a:pt x="504" y="67"/>
                    </a:lnTo>
                    <a:lnTo>
                      <a:pt x="502" y="65"/>
                    </a:lnTo>
                    <a:lnTo>
                      <a:pt x="505" y="62"/>
                    </a:lnTo>
                    <a:close/>
                    <a:moveTo>
                      <a:pt x="527" y="87"/>
                    </a:moveTo>
                    <a:lnTo>
                      <a:pt x="529" y="90"/>
                    </a:lnTo>
                    <a:lnTo>
                      <a:pt x="531" y="96"/>
                    </a:lnTo>
                    <a:lnTo>
                      <a:pt x="533" y="102"/>
                    </a:lnTo>
                    <a:lnTo>
                      <a:pt x="533" y="106"/>
                    </a:lnTo>
                    <a:lnTo>
                      <a:pt x="529" y="106"/>
                    </a:lnTo>
                    <a:lnTo>
                      <a:pt x="528" y="103"/>
                    </a:lnTo>
                    <a:lnTo>
                      <a:pt x="528" y="103"/>
                    </a:lnTo>
                    <a:lnTo>
                      <a:pt x="527" y="98"/>
                    </a:lnTo>
                    <a:lnTo>
                      <a:pt x="527" y="98"/>
                    </a:lnTo>
                    <a:lnTo>
                      <a:pt x="524" y="92"/>
                    </a:lnTo>
                    <a:lnTo>
                      <a:pt x="525" y="93"/>
                    </a:lnTo>
                    <a:lnTo>
                      <a:pt x="523" y="89"/>
                    </a:lnTo>
                    <a:lnTo>
                      <a:pt x="527" y="87"/>
                    </a:lnTo>
                    <a:close/>
                    <a:moveTo>
                      <a:pt x="534" y="120"/>
                    </a:moveTo>
                    <a:lnTo>
                      <a:pt x="533" y="126"/>
                    </a:lnTo>
                    <a:lnTo>
                      <a:pt x="531" y="132"/>
                    </a:lnTo>
                    <a:lnTo>
                      <a:pt x="529" y="137"/>
                    </a:lnTo>
                    <a:lnTo>
                      <a:pt x="528" y="139"/>
                    </a:lnTo>
                    <a:lnTo>
                      <a:pt x="524" y="137"/>
                    </a:lnTo>
                    <a:lnTo>
                      <a:pt x="525" y="135"/>
                    </a:lnTo>
                    <a:lnTo>
                      <a:pt x="524" y="136"/>
                    </a:lnTo>
                    <a:lnTo>
                      <a:pt x="527" y="130"/>
                    </a:lnTo>
                    <a:lnTo>
                      <a:pt x="527" y="130"/>
                    </a:lnTo>
                    <a:lnTo>
                      <a:pt x="528" y="125"/>
                    </a:lnTo>
                    <a:lnTo>
                      <a:pt x="528" y="125"/>
                    </a:lnTo>
                    <a:lnTo>
                      <a:pt x="529" y="120"/>
                    </a:lnTo>
                    <a:lnTo>
                      <a:pt x="534" y="120"/>
                    </a:lnTo>
                    <a:close/>
                    <a:moveTo>
                      <a:pt x="520" y="151"/>
                    </a:moveTo>
                    <a:lnTo>
                      <a:pt x="518" y="154"/>
                    </a:lnTo>
                    <a:lnTo>
                      <a:pt x="513" y="159"/>
                    </a:lnTo>
                    <a:lnTo>
                      <a:pt x="507" y="164"/>
                    </a:lnTo>
                    <a:lnTo>
                      <a:pt x="506" y="165"/>
                    </a:lnTo>
                    <a:lnTo>
                      <a:pt x="503" y="161"/>
                    </a:lnTo>
                    <a:lnTo>
                      <a:pt x="504" y="160"/>
                    </a:lnTo>
                    <a:lnTo>
                      <a:pt x="504" y="161"/>
                    </a:lnTo>
                    <a:lnTo>
                      <a:pt x="510" y="156"/>
                    </a:lnTo>
                    <a:lnTo>
                      <a:pt x="509" y="156"/>
                    </a:lnTo>
                    <a:lnTo>
                      <a:pt x="514" y="151"/>
                    </a:lnTo>
                    <a:lnTo>
                      <a:pt x="514" y="151"/>
                    </a:lnTo>
                    <a:lnTo>
                      <a:pt x="516" y="148"/>
                    </a:lnTo>
                    <a:lnTo>
                      <a:pt x="520" y="151"/>
                    </a:lnTo>
                    <a:close/>
                    <a:moveTo>
                      <a:pt x="495" y="174"/>
                    </a:moveTo>
                    <a:lnTo>
                      <a:pt x="495" y="174"/>
                    </a:lnTo>
                    <a:lnTo>
                      <a:pt x="488" y="178"/>
                    </a:lnTo>
                    <a:lnTo>
                      <a:pt x="481" y="183"/>
                    </a:lnTo>
                    <a:lnTo>
                      <a:pt x="479" y="184"/>
                    </a:lnTo>
                    <a:lnTo>
                      <a:pt x="477" y="180"/>
                    </a:lnTo>
                    <a:lnTo>
                      <a:pt x="478" y="179"/>
                    </a:lnTo>
                    <a:lnTo>
                      <a:pt x="478" y="179"/>
                    </a:lnTo>
                    <a:lnTo>
                      <a:pt x="486" y="174"/>
                    </a:lnTo>
                    <a:lnTo>
                      <a:pt x="485" y="174"/>
                    </a:lnTo>
                    <a:lnTo>
                      <a:pt x="492" y="170"/>
                    </a:lnTo>
                    <a:lnTo>
                      <a:pt x="492" y="170"/>
                    </a:lnTo>
                    <a:lnTo>
                      <a:pt x="492" y="170"/>
                    </a:lnTo>
                    <a:lnTo>
                      <a:pt x="495" y="174"/>
                    </a:lnTo>
                    <a:close/>
                    <a:moveTo>
                      <a:pt x="466" y="190"/>
                    </a:moveTo>
                    <a:lnTo>
                      <a:pt x="464" y="191"/>
                    </a:lnTo>
                    <a:lnTo>
                      <a:pt x="455" y="195"/>
                    </a:lnTo>
                    <a:lnTo>
                      <a:pt x="449" y="198"/>
                    </a:lnTo>
                    <a:lnTo>
                      <a:pt x="447" y="193"/>
                    </a:lnTo>
                    <a:lnTo>
                      <a:pt x="454" y="191"/>
                    </a:lnTo>
                    <a:lnTo>
                      <a:pt x="454" y="191"/>
                    </a:lnTo>
                    <a:lnTo>
                      <a:pt x="462" y="187"/>
                    </a:lnTo>
                    <a:lnTo>
                      <a:pt x="462" y="187"/>
                    </a:lnTo>
                    <a:lnTo>
                      <a:pt x="464" y="186"/>
                    </a:lnTo>
                    <a:lnTo>
                      <a:pt x="466" y="190"/>
                    </a:lnTo>
                    <a:close/>
                    <a:moveTo>
                      <a:pt x="435" y="203"/>
                    </a:moveTo>
                    <a:lnTo>
                      <a:pt x="426" y="206"/>
                    </a:lnTo>
                    <a:lnTo>
                      <a:pt x="417" y="208"/>
                    </a:lnTo>
                    <a:lnTo>
                      <a:pt x="416" y="204"/>
                    </a:lnTo>
                    <a:lnTo>
                      <a:pt x="425" y="201"/>
                    </a:lnTo>
                    <a:lnTo>
                      <a:pt x="425" y="201"/>
                    </a:lnTo>
                    <a:lnTo>
                      <a:pt x="434" y="198"/>
                    </a:lnTo>
                    <a:lnTo>
                      <a:pt x="435" y="203"/>
                    </a:lnTo>
                    <a:close/>
                    <a:moveTo>
                      <a:pt x="403" y="212"/>
                    </a:moveTo>
                    <a:lnTo>
                      <a:pt x="394" y="214"/>
                    </a:lnTo>
                    <a:lnTo>
                      <a:pt x="385" y="216"/>
                    </a:lnTo>
                    <a:lnTo>
                      <a:pt x="384" y="212"/>
                    </a:lnTo>
                    <a:lnTo>
                      <a:pt x="393" y="210"/>
                    </a:lnTo>
                    <a:lnTo>
                      <a:pt x="393" y="210"/>
                    </a:lnTo>
                    <a:lnTo>
                      <a:pt x="402" y="207"/>
                    </a:lnTo>
                    <a:lnTo>
                      <a:pt x="403" y="212"/>
                    </a:lnTo>
                    <a:close/>
                    <a:moveTo>
                      <a:pt x="371" y="219"/>
                    </a:moveTo>
                    <a:lnTo>
                      <a:pt x="371" y="219"/>
                    </a:lnTo>
                    <a:lnTo>
                      <a:pt x="359" y="221"/>
                    </a:lnTo>
                    <a:lnTo>
                      <a:pt x="352" y="222"/>
                    </a:lnTo>
                    <a:lnTo>
                      <a:pt x="351" y="217"/>
                    </a:lnTo>
                    <a:lnTo>
                      <a:pt x="358" y="216"/>
                    </a:lnTo>
                    <a:lnTo>
                      <a:pt x="358" y="216"/>
                    </a:lnTo>
                    <a:lnTo>
                      <a:pt x="370" y="214"/>
                    </a:lnTo>
                    <a:lnTo>
                      <a:pt x="370" y="214"/>
                    </a:lnTo>
                    <a:lnTo>
                      <a:pt x="370" y="214"/>
                    </a:lnTo>
                    <a:lnTo>
                      <a:pt x="371" y="219"/>
                    </a:lnTo>
                    <a:close/>
                    <a:moveTo>
                      <a:pt x="338" y="224"/>
                    </a:moveTo>
                    <a:lnTo>
                      <a:pt x="334" y="224"/>
                    </a:lnTo>
                    <a:lnTo>
                      <a:pt x="321" y="226"/>
                    </a:lnTo>
                    <a:lnTo>
                      <a:pt x="319" y="226"/>
                    </a:lnTo>
                    <a:lnTo>
                      <a:pt x="319" y="221"/>
                    </a:lnTo>
                    <a:lnTo>
                      <a:pt x="320" y="221"/>
                    </a:lnTo>
                    <a:lnTo>
                      <a:pt x="320" y="221"/>
                    </a:lnTo>
                    <a:lnTo>
                      <a:pt x="333" y="220"/>
                    </a:lnTo>
                    <a:lnTo>
                      <a:pt x="333" y="220"/>
                    </a:lnTo>
                    <a:lnTo>
                      <a:pt x="337" y="219"/>
                    </a:lnTo>
                    <a:lnTo>
                      <a:pt x="338" y="224"/>
                    </a:lnTo>
                    <a:close/>
                    <a:moveTo>
                      <a:pt x="305" y="227"/>
                    </a:moveTo>
                    <a:lnTo>
                      <a:pt x="294" y="227"/>
                    </a:lnTo>
                    <a:lnTo>
                      <a:pt x="286" y="228"/>
                    </a:lnTo>
                    <a:lnTo>
                      <a:pt x="286" y="223"/>
                    </a:lnTo>
                    <a:lnTo>
                      <a:pt x="294" y="223"/>
                    </a:lnTo>
                    <a:lnTo>
                      <a:pt x="294" y="223"/>
                    </a:lnTo>
                    <a:lnTo>
                      <a:pt x="305" y="222"/>
                    </a:lnTo>
                    <a:lnTo>
                      <a:pt x="305" y="227"/>
                    </a:lnTo>
                    <a:close/>
                    <a:moveTo>
                      <a:pt x="272" y="228"/>
                    </a:moveTo>
                    <a:lnTo>
                      <a:pt x="267" y="228"/>
                    </a:lnTo>
                    <a:lnTo>
                      <a:pt x="254" y="228"/>
                    </a:lnTo>
                    <a:lnTo>
                      <a:pt x="253" y="228"/>
                    </a:lnTo>
                    <a:lnTo>
                      <a:pt x="253" y="223"/>
                    </a:lnTo>
                    <a:lnTo>
                      <a:pt x="254" y="223"/>
                    </a:lnTo>
                    <a:lnTo>
                      <a:pt x="254" y="223"/>
                    </a:lnTo>
                    <a:lnTo>
                      <a:pt x="267" y="223"/>
                    </a:lnTo>
                    <a:lnTo>
                      <a:pt x="267" y="223"/>
                    </a:lnTo>
                    <a:lnTo>
                      <a:pt x="272" y="223"/>
                    </a:lnTo>
                    <a:lnTo>
                      <a:pt x="272" y="228"/>
                    </a:lnTo>
                    <a:close/>
                    <a:moveTo>
                      <a:pt x="239" y="227"/>
                    </a:moveTo>
                    <a:lnTo>
                      <a:pt x="227" y="227"/>
                    </a:lnTo>
                    <a:lnTo>
                      <a:pt x="220" y="226"/>
                    </a:lnTo>
                    <a:lnTo>
                      <a:pt x="220" y="221"/>
                    </a:lnTo>
                    <a:lnTo>
                      <a:pt x="227" y="222"/>
                    </a:lnTo>
                    <a:lnTo>
                      <a:pt x="227" y="222"/>
                    </a:lnTo>
                    <a:lnTo>
                      <a:pt x="239" y="222"/>
                    </a:lnTo>
                    <a:lnTo>
                      <a:pt x="239" y="227"/>
                    </a:lnTo>
                    <a:close/>
                    <a:moveTo>
                      <a:pt x="206" y="225"/>
                    </a:moveTo>
                    <a:lnTo>
                      <a:pt x="201" y="224"/>
                    </a:lnTo>
                    <a:lnTo>
                      <a:pt x="188" y="223"/>
                    </a:lnTo>
                    <a:lnTo>
                      <a:pt x="187" y="223"/>
                    </a:lnTo>
                    <a:lnTo>
                      <a:pt x="188" y="218"/>
                    </a:lnTo>
                    <a:lnTo>
                      <a:pt x="189" y="218"/>
                    </a:lnTo>
                    <a:lnTo>
                      <a:pt x="189" y="218"/>
                    </a:lnTo>
                    <a:lnTo>
                      <a:pt x="201" y="220"/>
                    </a:lnTo>
                    <a:lnTo>
                      <a:pt x="201" y="220"/>
                    </a:lnTo>
                    <a:lnTo>
                      <a:pt x="206" y="220"/>
                    </a:lnTo>
                    <a:lnTo>
                      <a:pt x="206" y="225"/>
                    </a:lnTo>
                    <a:close/>
                    <a:moveTo>
                      <a:pt x="173" y="220"/>
                    </a:moveTo>
                    <a:lnTo>
                      <a:pt x="164" y="219"/>
                    </a:lnTo>
                    <a:lnTo>
                      <a:pt x="154" y="217"/>
                    </a:lnTo>
                    <a:lnTo>
                      <a:pt x="155" y="213"/>
                    </a:lnTo>
                    <a:lnTo>
                      <a:pt x="165" y="214"/>
                    </a:lnTo>
                    <a:lnTo>
                      <a:pt x="165" y="214"/>
                    </a:lnTo>
                    <a:lnTo>
                      <a:pt x="174" y="216"/>
                    </a:lnTo>
                    <a:lnTo>
                      <a:pt x="173" y="220"/>
                    </a:lnTo>
                    <a:close/>
                    <a:moveTo>
                      <a:pt x="140" y="214"/>
                    </a:moveTo>
                    <a:lnTo>
                      <a:pt x="130" y="212"/>
                    </a:lnTo>
                    <a:lnTo>
                      <a:pt x="122" y="210"/>
                    </a:lnTo>
                    <a:lnTo>
                      <a:pt x="123" y="205"/>
                    </a:lnTo>
                    <a:lnTo>
                      <a:pt x="131" y="207"/>
                    </a:lnTo>
                    <a:lnTo>
                      <a:pt x="131" y="207"/>
                    </a:lnTo>
                    <a:lnTo>
                      <a:pt x="141" y="210"/>
                    </a:lnTo>
                    <a:lnTo>
                      <a:pt x="140" y="214"/>
                    </a:lnTo>
                    <a:close/>
                    <a:moveTo>
                      <a:pt x="108" y="206"/>
                    </a:moveTo>
                    <a:lnTo>
                      <a:pt x="98" y="202"/>
                    </a:lnTo>
                    <a:lnTo>
                      <a:pt x="90" y="199"/>
                    </a:lnTo>
                    <a:lnTo>
                      <a:pt x="92" y="195"/>
                    </a:lnTo>
                    <a:lnTo>
                      <a:pt x="100" y="198"/>
                    </a:lnTo>
                    <a:lnTo>
                      <a:pt x="100" y="198"/>
                    </a:lnTo>
                    <a:lnTo>
                      <a:pt x="110" y="201"/>
                    </a:lnTo>
                    <a:lnTo>
                      <a:pt x="108" y="206"/>
                    </a:lnTo>
                    <a:close/>
                    <a:moveTo>
                      <a:pt x="77" y="194"/>
                    </a:moveTo>
                    <a:lnTo>
                      <a:pt x="70" y="191"/>
                    </a:lnTo>
                    <a:lnTo>
                      <a:pt x="62" y="187"/>
                    </a:lnTo>
                    <a:lnTo>
                      <a:pt x="60" y="186"/>
                    </a:lnTo>
                    <a:lnTo>
                      <a:pt x="62" y="182"/>
                    </a:lnTo>
                    <a:lnTo>
                      <a:pt x="64" y="183"/>
                    </a:lnTo>
                    <a:lnTo>
                      <a:pt x="64" y="183"/>
                    </a:lnTo>
                    <a:lnTo>
                      <a:pt x="72" y="187"/>
                    </a:lnTo>
                    <a:lnTo>
                      <a:pt x="72" y="187"/>
                    </a:lnTo>
                    <a:lnTo>
                      <a:pt x="79" y="190"/>
                    </a:lnTo>
                    <a:lnTo>
                      <a:pt x="77" y="194"/>
                    </a:lnTo>
                    <a:close/>
                    <a:moveTo>
                      <a:pt x="47" y="179"/>
                    </a:moveTo>
                    <a:lnTo>
                      <a:pt x="47" y="178"/>
                    </a:lnTo>
                    <a:lnTo>
                      <a:pt x="40" y="174"/>
                    </a:lnTo>
                    <a:lnTo>
                      <a:pt x="33" y="169"/>
                    </a:lnTo>
                    <a:lnTo>
                      <a:pt x="32" y="168"/>
                    </a:lnTo>
                    <a:lnTo>
                      <a:pt x="35" y="164"/>
                    </a:lnTo>
                    <a:lnTo>
                      <a:pt x="36" y="165"/>
                    </a:lnTo>
                    <a:lnTo>
                      <a:pt x="36" y="165"/>
                    </a:lnTo>
                    <a:lnTo>
                      <a:pt x="42" y="170"/>
                    </a:lnTo>
                    <a:lnTo>
                      <a:pt x="42" y="170"/>
                    </a:lnTo>
                    <a:lnTo>
                      <a:pt x="49" y="174"/>
                    </a:lnTo>
                    <a:lnTo>
                      <a:pt x="49" y="174"/>
                    </a:lnTo>
                    <a:lnTo>
                      <a:pt x="50" y="175"/>
                    </a:lnTo>
                    <a:lnTo>
                      <a:pt x="47" y="179"/>
                    </a:lnTo>
                    <a:close/>
                    <a:moveTo>
                      <a:pt x="21" y="158"/>
                    </a:moveTo>
                    <a:lnTo>
                      <a:pt x="17" y="154"/>
                    </a:lnTo>
                    <a:lnTo>
                      <a:pt x="13" y="149"/>
                    </a:lnTo>
                    <a:lnTo>
                      <a:pt x="9" y="143"/>
                    </a:lnTo>
                    <a:lnTo>
                      <a:pt x="9" y="143"/>
                    </a:lnTo>
                    <a:lnTo>
                      <a:pt x="13" y="141"/>
                    </a:lnTo>
                    <a:lnTo>
                      <a:pt x="13" y="141"/>
                    </a:lnTo>
                    <a:lnTo>
                      <a:pt x="13" y="140"/>
                    </a:lnTo>
                    <a:lnTo>
                      <a:pt x="16" y="146"/>
                    </a:lnTo>
                    <a:lnTo>
                      <a:pt x="16" y="146"/>
                    </a:lnTo>
                    <a:lnTo>
                      <a:pt x="21" y="151"/>
                    </a:lnTo>
                    <a:lnTo>
                      <a:pt x="20" y="151"/>
                    </a:lnTo>
                    <a:lnTo>
                      <a:pt x="24" y="155"/>
                    </a:lnTo>
                    <a:lnTo>
                      <a:pt x="21" y="158"/>
                    </a:lnTo>
                    <a:close/>
                    <a:moveTo>
                      <a:pt x="3" y="130"/>
                    </a:moveTo>
                    <a:lnTo>
                      <a:pt x="2" y="126"/>
                    </a:lnTo>
                    <a:lnTo>
                      <a:pt x="1" y="120"/>
                    </a:lnTo>
                    <a:lnTo>
                      <a:pt x="5" y="119"/>
                    </a:lnTo>
                    <a:lnTo>
                      <a:pt x="6" y="125"/>
                    </a:lnTo>
                    <a:lnTo>
                      <a:pt x="6" y="125"/>
                    </a:lnTo>
                    <a:lnTo>
                      <a:pt x="7" y="128"/>
                    </a:lnTo>
                    <a:lnTo>
                      <a:pt x="3" y="130"/>
                    </a:lnTo>
                    <a:close/>
                  </a:path>
                </a:pathLst>
              </a:custGeom>
              <a:solidFill>
                <a:srgbClr val="000000"/>
              </a:solidFill>
              <a:ln w="1588" cap="flat">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Arrow: Down 109">
                <a:extLst>
                  <a:ext uri="{FF2B5EF4-FFF2-40B4-BE49-F238E27FC236}">
                    <a16:creationId xmlns:a16="http://schemas.microsoft.com/office/drawing/2014/main" id="{698B688C-47E6-9E19-5903-6BA85158CCA4}"/>
                  </a:ext>
                </a:extLst>
              </p:cNvPr>
              <p:cNvSpPr/>
              <p:nvPr/>
            </p:nvSpPr>
            <p:spPr>
              <a:xfrm rot="10800000">
                <a:off x="4442014" y="3934838"/>
                <a:ext cx="27432" cy="2762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grpSp>
      <p:sp>
        <p:nvSpPr>
          <p:cNvPr id="2" name="TextBox 1">
            <a:extLst>
              <a:ext uri="{FF2B5EF4-FFF2-40B4-BE49-F238E27FC236}">
                <a16:creationId xmlns:a16="http://schemas.microsoft.com/office/drawing/2014/main" id="{1FBF1BBE-B69C-4194-B206-B3C3CB4567A6}"/>
              </a:ext>
            </a:extLst>
          </p:cNvPr>
          <p:cNvSpPr txBox="1"/>
          <p:nvPr/>
        </p:nvSpPr>
        <p:spPr>
          <a:xfrm>
            <a:off x="8977746" y="2080685"/>
            <a:ext cx="2446020" cy="2964209"/>
          </a:xfrm>
          <a:prstGeom prst="rect">
            <a:avLst/>
          </a:prstGeom>
          <a:noFill/>
        </p:spPr>
        <p:txBody>
          <a:bodyPr wrap="square" rtlCol="0">
            <a:spAutoFit/>
          </a:bodyPr>
          <a:lstStyle/>
          <a:p>
            <a:pPr marL="156629" indent="-156629">
              <a:spcBef>
                <a:spcPts val="1600"/>
              </a:spcBef>
            </a:pPr>
            <a:r>
              <a:rPr lang="en-US" sz="1333" b="1" u="sng" dirty="0"/>
              <a:t>Mechanism of action</a:t>
            </a:r>
          </a:p>
          <a:p>
            <a:pPr marL="156629" indent="-156629">
              <a:spcBef>
                <a:spcPts val="1600"/>
              </a:spcBef>
              <a:buFont typeface="Arial" panose="020B0604020202020204" pitchFamily="34" charset="0"/>
              <a:buChar char="•"/>
            </a:pPr>
            <a:r>
              <a:rPr lang="en-US" sz="1333" dirty="0"/>
              <a:t>Small interfering RNA directed to the liver.</a:t>
            </a:r>
          </a:p>
          <a:p>
            <a:pPr marL="156629" indent="-156629">
              <a:spcBef>
                <a:spcPts val="1600"/>
              </a:spcBef>
              <a:buFont typeface="Arial" panose="020B0604020202020204" pitchFamily="34" charset="0"/>
              <a:buChar char="•"/>
            </a:pPr>
            <a:r>
              <a:rPr lang="en-US" sz="1333" dirty="0"/>
              <a:t>The antisense strand is loaded into an RNA-induced silencing complex (RISC) in the hepatocyte. </a:t>
            </a:r>
          </a:p>
          <a:p>
            <a:pPr marL="156629" indent="-156629">
              <a:spcBef>
                <a:spcPts val="1600"/>
              </a:spcBef>
              <a:buFont typeface="Arial" panose="020B0604020202020204" pitchFamily="34" charset="0"/>
              <a:buChar char="•"/>
            </a:pPr>
            <a:r>
              <a:rPr lang="en-US" sz="1333" dirty="0"/>
              <a:t>The complex then binds to apo(a) mRNA, leading to its degradation and preventing protein translation. </a:t>
            </a:r>
          </a:p>
        </p:txBody>
      </p:sp>
      <p:grpSp>
        <p:nvGrpSpPr>
          <p:cNvPr id="30" name="Group 29">
            <a:extLst>
              <a:ext uri="{FF2B5EF4-FFF2-40B4-BE49-F238E27FC236}">
                <a16:creationId xmlns:a16="http://schemas.microsoft.com/office/drawing/2014/main" id="{E20C5740-466D-44E2-A7FD-A2F105762890}"/>
              </a:ext>
            </a:extLst>
          </p:cNvPr>
          <p:cNvGrpSpPr/>
          <p:nvPr/>
        </p:nvGrpSpPr>
        <p:grpSpPr>
          <a:xfrm>
            <a:off x="3820584" y="2633134"/>
            <a:ext cx="2046816" cy="1842616"/>
            <a:chOff x="3820584" y="2633134"/>
            <a:chExt cx="2046816" cy="1842616"/>
          </a:xfrm>
        </p:grpSpPr>
        <p:sp>
          <p:nvSpPr>
            <p:cNvPr id="132" name="Rectangle 60">
              <a:extLst>
                <a:ext uri="{FF2B5EF4-FFF2-40B4-BE49-F238E27FC236}">
                  <a16:creationId xmlns:a16="http://schemas.microsoft.com/office/drawing/2014/main" id="{E6EF89F1-7C5E-475D-9318-2F8B9CB287EA}"/>
                </a:ext>
              </a:extLst>
            </p:cNvPr>
            <p:cNvSpPr>
              <a:spLocks noChangeArrowheads="1"/>
            </p:cNvSpPr>
            <p:nvPr/>
          </p:nvSpPr>
          <p:spPr bwMode="auto">
            <a:xfrm>
              <a:off x="4449238" y="4249983"/>
              <a:ext cx="338235"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a:solidFill>
                    <a:srgbClr val="000000"/>
                  </a:solidFill>
                  <a:latin typeface="Calibri" panose="020F0502020204030204" pitchFamily="34" charset="0"/>
                </a:rPr>
                <a:t>RISC</a:t>
              </a:r>
              <a:endParaRPr lang="en-US" altLang="en-US" sz="2400"/>
            </a:p>
          </p:txBody>
        </p:sp>
        <p:grpSp>
          <p:nvGrpSpPr>
            <p:cNvPr id="27" name="Group 26">
              <a:extLst>
                <a:ext uri="{FF2B5EF4-FFF2-40B4-BE49-F238E27FC236}">
                  <a16:creationId xmlns:a16="http://schemas.microsoft.com/office/drawing/2014/main" id="{B28E8D7D-0EA9-4954-9FC5-79C461743046}"/>
                </a:ext>
              </a:extLst>
            </p:cNvPr>
            <p:cNvGrpSpPr/>
            <p:nvPr/>
          </p:nvGrpSpPr>
          <p:grpSpPr>
            <a:xfrm>
              <a:off x="3820584" y="2633134"/>
              <a:ext cx="2046816" cy="1583266"/>
              <a:chOff x="3820584" y="2633134"/>
              <a:chExt cx="2046816" cy="1583266"/>
            </a:xfrm>
          </p:grpSpPr>
          <p:sp>
            <p:nvSpPr>
              <p:cNvPr id="115" name="Oval 26">
                <a:extLst>
                  <a:ext uri="{FF2B5EF4-FFF2-40B4-BE49-F238E27FC236}">
                    <a16:creationId xmlns:a16="http://schemas.microsoft.com/office/drawing/2014/main" id="{92F74B54-5511-45EC-8574-35D36602C4A4}"/>
                  </a:ext>
                </a:extLst>
              </p:cNvPr>
              <p:cNvSpPr>
                <a:spLocks noChangeArrowheads="1"/>
              </p:cNvSpPr>
              <p:nvPr/>
            </p:nvSpPr>
            <p:spPr bwMode="auto">
              <a:xfrm>
                <a:off x="4346805" y="3894667"/>
                <a:ext cx="613833" cy="321733"/>
              </a:xfrm>
              <a:prstGeom prst="ellipse">
                <a:avLst/>
              </a:prstGeom>
              <a:solidFill>
                <a:srgbClr val="F4B183"/>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5" name="Group 24">
                <a:extLst>
                  <a:ext uri="{FF2B5EF4-FFF2-40B4-BE49-F238E27FC236}">
                    <a16:creationId xmlns:a16="http://schemas.microsoft.com/office/drawing/2014/main" id="{4A83D759-8ABC-4EA9-898E-C05CE386980B}"/>
                  </a:ext>
                </a:extLst>
              </p:cNvPr>
              <p:cNvGrpSpPr/>
              <p:nvPr/>
            </p:nvGrpSpPr>
            <p:grpSpPr>
              <a:xfrm>
                <a:off x="3820584" y="2633134"/>
                <a:ext cx="2046816" cy="1439334"/>
                <a:chOff x="3820584" y="2633134"/>
                <a:chExt cx="2046816" cy="1439334"/>
              </a:xfrm>
            </p:grpSpPr>
            <p:sp>
              <p:nvSpPr>
                <p:cNvPr id="23" name="Freeform 21">
                  <a:extLst>
                    <a:ext uri="{FF2B5EF4-FFF2-40B4-BE49-F238E27FC236}">
                      <a16:creationId xmlns:a16="http://schemas.microsoft.com/office/drawing/2014/main" id="{04DD63D1-EBF7-4783-B219-BF545DD639DE}"/>
                    </a:ext>
                  </a:extLst>
                </p:cNvPr>
                <p:cNvSpPr>
                  <a:spLocks noEditPoints="1"/>
                </p:cNvSpPr>
                <p:nvPr/>
              </p:nvSpPr>
              <p:spPr bwMode="auto">
                <a:xfrm>
                  <a:off x="5634567" y="2633134"/>
                  <a:ext cx="232833" cy="237067"/>
                </a:xfrm>
                <a:custGeom>
                  <a:avLst/>
                  <a:gdLst>
                    <a:gd name="T0" fmla="*/ 100 w 110"/>
                    <a:gd name="T1" fmla="*/ 0 h 112"/>
                    <a:gd name="T2" fmla="*/ 20 w 110"/>
                    <a:gd name="T3" fmla="*/ 82 h 112"/>
                    <a:gd name="T4" fmla="*/ 30 w 110"/>
                    <a:gd name="T5" fmla="*/ 92 h 112"/>
                    <a:gd name="T6" fmla="*/ 110 w 110"/>
                    <a:gd name="T7" fmla="*/ 10 h 112"/>
                    <a:gd name="T8" fmla="*/ 100 w 110"/>
                    <a:gd name="T9" fmla="*/ 0 h 112"/>
                    <a:gd name="T10" fmla="*/ 15 w 110"/>
                    <a:gd name="T11" fmla="*/ 67 h 112"/>
                    <a:gd name="T12" fmla="*/ 0 w 110"/>
                    <a:gd name="T13" fmla="*/ 112 h 112"/>
                    <a:gd name="T14" fmla="*/ 45 w 110"/>
                    <a:gd name="T15" fmla="*/ 97 h 112"/>
                    <a:gd name="T16" fmla="*/ 15 w 110"/>
                    <a:gd name="T17"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2">
                      <a:moveTo>
                        <a:pt x="100" y="0"/>
                      </a:moveTo>
                      <a:lnTo>
                        <a:pt x="20" y="82"/>
                      </a:lnTo>
                      <a:lnTo>
                        <a:pt x="30" y="92"/>
                      </a:lnTo>
                      <a:lnTo>
                        <a:pt x="110" y="10"/>
                      </a:lnTo>
                      <a:lnTo>
                        <a:pt x="100" y="0"/>
                      </a:lnTo>
                      <a:close/>
                      <a:moveTo>
                        <a:pt x="15" y="67"/>
                      </a:moveTo>
                      <a:lnTo>
                        <a:pt x="0" y="112"/>
                      </a:lnTo>
                      <a:lnTo>
                        <a:pt x="45" y="97"/>
                      </a:lnTo>
                      <a:lnTo>
                        <a:pt x="15" y="67"/>
                      </a:lnTo>
                      <a:close/>
                    </a:path>
                  </a:pathLst>
                </a:custGeom>
                <a:solidFill>
                  <a:srgbClr val="000000"/>
                </a:solidFill>
                <a:ln w="0" cap="flat">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 name="Group 4">
                  <a:extLst>
                    <a:ext uri="{FF2B5EF4-FFF2-40B4-BE49-F238E27FC236}">
                      <a16:creationId xmlns:a16="http://schemas.microsoft.com/office/drawing/2014/main" id="{EC185725-E046-460E-A498-4F3B29AFE6D0}"/>
                    </a:ext>
                  </a:extLst>
                </p:cNvPr>
                <p:cNvGrpSpPr/>
                <p:nvPr/>
              </p:nvGrpSpPr>
              <p:grpSpPr>
                <a:xfrm>
                  <a:off x="3820584" y="2800349"/>
                  <a:ext cx="1728492" cy="1272119"/>
                  <a:chOff x="3820584" y="2800349"/>
                  <a:chExt cx="1728492" cy="1272119"/>
                </a:xfrm>
              </p:grpSpPr>
              <p:grpSp>
                <p:nvGrpSpPr>
                  <p:cNvPr id="3" name="Group 2">
                    <a:extLst>
                      <a:ext uri="{FF2B5EF4-FFF2-40B4-BE49-F238E27FC236}">
                        <a16:creationId xmlns:a16="http://schemas.microsoft.com/office/drawing/2014/main" id="{4E286CD0-2DE4-4F5B-805B-86DB7E852CD7}"/>
                      </a:ext>
                    </a:extLst>
                  </p:cNvPr>
                  <p:cNvGrpSpPr/>
                  <p:nvPr/>
                </p:nvGrpSpPr>
                <p:grpSpPr>
                  <a:xfrm>
                    <a:off x="3820584" y="3206466"/>
                    <a:ext cx="1437221" cy="866002"/>
                    <a:chOff x="3820584" y="3206466"/>
                    <a:chExt cx="1437221" cy="866002"/>
                  </a:xfrm>
                </p:grpSpPr>
                <p:sp>
                  <p:nvSpPr>
                    <p:cNvPr id="113" name="Rectangle 69">
                      <a:extLst>
                        <a:ext uri="{FF2B5EF4-FFF2-40B4-BE49-F238E27FC236}">
                          <a16:creationId xmlns:a16="http://schemas.microsoft.com/office/drawing/2014/main" id="{24D4B533-2564-4CD9-BE20-C58769E41704}"/>
                        </a:ext>
                      </a:extLst>
                    </p:cNvPr>
                    <p:cNvSpPr>
                      <a:spLocks noChangeArrowheads="1"/>
                    </p:cNvSpPr>
                    <p:nvPr/>
                  </p:nvSpPr>
                  <p:spPr bwMode="auto">
                    <a:xfrm>
                      <a:off x="3894667" y="3329518"/>
                      <a:ext cx="611717" cy="35983"/>
                    </a:xfrm>
                    <a:prstGeom prst="rect">
                      <a:avLst/>
                    </a:prstGeom>
                    <a:solidFill>
                      <a:srgbClr val="77A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4" name="Line 71">
                      <a:extLst>
                        <a:ext uri="{FF2B5EF4-FFF2-40B4-BE49-F238E27FC236}">
                          <a16:creationId xmlns:a16="http://schemas.microsoft.com/office/drawing/2014/main" id="{38DEFA6B-E4B4-44ED-8666-A534EBAF7A78}"/>
                        </a:ext>
                      </a:extLst>
                    </p:cNvPr>
                    <p:cNvSpPr>
                      <a:spLocks noChangeShapeType="1"/>
                    </p:cNvSpPr>
                    <p:nvPr/>
                  </p:nvSpPr>
                  <p:spPr bwMode="auto">
                    <a:xfrm>
                      <a:off x="3970867" y="3253318"/>
                      <a:ext cx="0" cy="97367"/>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6" name="Rectangle 28">
                      <a:extLst>
                        <a:ext uri="{FF2B5EF4-FFF2-40B4-BE49-F238E27FC236}">
                          <a16:creationId xmlns:a16="http://schemas.microsoft.com/office/drawing/2014/main" id="{538ECAEE-34B6-4052-AE31-0A9A9A6C98C4}"/>
                        </a:ext>
                      </a:extLst>
                    </p:cNvPr>
                    <p:cNvSpPr>
                      <a:spLocks noChangeArrowheads="1"/>
                    </p:cNvSpPr>
                    <p:nvPr/>
                  </p:nvSpPr>
                  <p:spPr bwMode="auto">
                    <a:xfrm>
                      <a:off x="4364567" y="3937001"/>
                      <a:ext cx="613833" cy="35983"/>
                    </a:xfrm>
                    <a:prstGeom prst="rect">
                      <a:avLst/>
                    </a:prstGeom>
                    <a:solidFill>
                      <a:srgbClr val="77A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7" name="Line 31">
                      <a:extLst>
                        <a:ext uri="{FF2B5EF4-FFF2-40B4-BE49-F238E27FC236}">
                          <a16:creationId xmlns:a16="http://schemas.microsoft.com/office/drawing/2014/main" id="{B9DB3F9A-893C-42EC-B222-B4F76C84E48A}"/>
                        </a:ext>
                      </a:extLst>
                    </p:cNvPr>
                    <p:cNvSpPr>
                      <a:spLocks noChangeShapeType="1"/>
                    </p:cNvSpPr>
                    <p:nvPr/>
                  </p:nvSpPr>
                  <p:spPr bwMode="auto">
                    <a:xfrm>
                      <a:off x="4561417" y="3975101"/>
                      <a:ext cx="0" cy="97367"/>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8" name="Rectangle 79">
                      <a:extLst>
                        <a:ext uri="{FF2B5EF4-FFF2-40B4-BE49-F238E27FC236}">
                          <a16:creationId xmlns:a16="http://schemas.microsoft.com/office/drawing/2014/main" id="{B01A0CDA-E285-4055-8D6B-D4C9B7EC8B07}"/>
                        </a:ext>
                      </a:extLst>
                    </p:cNvPr>
                    <p:cNvSpPr>
                      <a:spLocks noChangeArrowheads="1"/>
                    </p:cNvSpPr>
                    <p:nvPr/>
                  </p:nvSpPr>
                  <p:spPr bwMode="auto">
                    <a:xfrm>
                      <a:off x="3820584" y="3357034"/>
                      <a:ext cx="768672"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0000"/>
                          </a:solidFill>
                          <a:latin typeface="Calibri" panose="020F0502020204030204" pitchFamily="34" charset="0"/>
                        </a:rPr>
                        <a:t>Passenger</a:t>
                      </a:r>
                      <a:endParaRPr lang="en-US" altLang="en-US" sz="2400" dirty="0"/>
                    </a:p>
                  </p:txBody>
                </p:sp>
                <p:sp>
                  <p:nvSpPr>
                    <p:cNvPr id="122" name="Line 72">
                      <a:extLst>
                        <a:ext uri="{FF2B5EF4-FFF2-40B4-BE49-F238E27FC236}">
                          <a16:creationId xmlns:a16="http://schemas.microsoft.com/office/drawing/2014/main" id="{491AF8FF-FBA9-4407-AC40-2B4748DE7550}"/>
                        </a:ext>
                      </a:extLst>
                    </p:cNvPr>
                    <p:cNvSpPr>
                      <a:spLocks noChangeShapeType="1"/>
                    </p:cNvSpPr>
                    <p:nvPr/>
                  </p:nvSpPr>
                  <p:spPr bwMode="auto">
                    <a:xfrm>
                      <a:off x="4083054" y="3244566"/>
                      <a:ext cx="0" cy="97367"/>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3" name="Line 73">
                      <a:extLst>
                        <a:ext uri="{FF2B5EF4-FFF2-40B4-BE49-F238E27FC236}">
                          <a16:creationId xmlns:a16="http://schemas.microsoft.com/office/drawing/2014/main" id="{8D6A73B2-1131-4672-A3D6-FF7922CBF372}"/>
                        </a:ext>
                      </a:extLst>
                    </p:cNvPr>
                    <p:cNvSpPr>
                      <a:spLocks noChangeShapeType="1"/>
                    </p:cNvSpPr>
                    <p:nvPr/>
                  </p:nvSpPr>
                  <p:spPr bwMode="auto">
                    <a:xfrm>
                      <a:off x="4203705" y="3246683"/>
                      <a:ext cx="0" cy="95249"/>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4" name="Line 74">
                      <a:extLst>
                        <a:ext uri="{FF2B5EF4-FFF2-40B4-BE49-F238E27FC236}">
                          <a16:creationId xmlns:a16="http://schemas.microsoft.com/office/drawing/2014/main" id="{6BFABCB0-03EC-4D7C-AD78-DBC3A415219E}"/>
                        </a:ext>
                      </a:extLst>
                    </p:cNvPr>
                    <p:cNvSpPr>
                      <a:spLocks noChangeShapeType="1"/>
                    </p:cNvSpPr>
                    <p:nvPr/>
                  </p:nvSpPr>
                  <p:spPr bwMode="auto">
                    <a:xfrm>
                      <a:off x="4315887" y="3246683"/>
                      <a:ext cx="0" cy="97367"/>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5" name="Line 75">
                      <a:extLst>
                        <a:ext uri="{FF2B5EF4-FFF2-40B4-BE49-F238E27FC236}">
                          <a16:creationId xmlns:a16="http://schemas.microsoft.com/office/drawing/2014/main" id="{672702EC-B281-45FC-8608-3456295836CD}"/>
                        </a:ext>
                      </a:extLst>
                    </p:cNvPr>
                    <p:cNvSpPr>
                      <a:spLocks noChangeShapeType="1"/>
                    </p:cNvSpPr>
                    <p:nvPr/>
                  </p:nvSpPr>
                  <p:spPr bwMode="auto">
                    <a:xfrm>
                      <a:off x="4436538" y="3240333"/>
                      <a:ext cx="0" cy="97367"/>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6" name="Freeform 25">
                      <a:extLst>
                        <a:ext uri="{FF2B5EF4-FFF2-40B4-BE49-F238E27FC236}">
                          <a16:creationId xmlns:a16="http://schemas.microsoft.com/office/drawing/2014/main" id="{3E40B35B-64BF-4C30-8158-BA2EB914D89D}"/>
                        </a:ext>
                      </a:extLst>
                    </p:cNvPr>
                    <p:cNvSpPr>
                      <a:spLocks noEditPoints="1"/>
                    </p:cNvSpPr>
                    <p:nvPr/>
                  </p:nvSpPr>
                  <p:spPr bwMode="auto">
                    <a:xfrm>
                      <a:off x="4692654" y="3206466"/>
                      <a:ext cx="565151" cy="567267"/>
                    </a:xfrm>
                    <a:custGeom>
                      <a:avLst/>
                      <a:gdLst>
                        <a:gd name="T0" fmla="*/ 257 w 267"/>
                        <a:gd name="T1" fmla="*/ 0 h 268"/>
                        <a:gd name="T2" fmla="*/ 20 w 267"/>
                        <a:gd name="T3" fmla="*/ 238 h 268"/>
                        <a:gd name="T4" fmla="*/ 30 w 267"/>
                        <a:gd name="T5" fmla="*/ 248 h 268"/>
                        <a:gd name="T6" fmla="*/ 267 w 267"/>
                        <a:gd name="T7" fmla="*/ 10 h 268"/>
                        <a:gd name="T8" fmla="*/ 257 w 267"/>
                        <a:gd name="T9" fmla="*/ 0 h 268"/>
                        <a:gd name="T10" fmla="*/ 15 w 267"/>
                        <a:gd name="T11" fmla="*/ 223 h 268"/>
                        <a:gd name="T12" fmla="*/ 0 w 267"/>
                        <a:gd name="T13" fmla="*/ 268 h 268"/>
                        <a:gd name="T14" fmla="*/ 45 w 267"/>
                        <a:gd name="T15" fmla="*/ 253 h 268"/>
                        <a:gd name="T16" fmla="*/ 15 w 267"/>
                        <a:gd name="T17" fmla="*/ 22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8">
                          <a:moveTo>
                            <a:pt x="257" y="0"/>
                          </a:moveTo>
                          <a:lnTo>
                            <a:pt x="20" y="238"/>
                          </a:lnTo>
                          <a:lnTo>
                            <a:pt x="30" y="248"/>
                          </a:lnTo>
                          <a:lnTo>
                            <a:pt x="267" y="10"/>
                          </a:lnTo>
                          <a:lnTo>
                            <a:pt x="257" y="0"/>
                          </a:lnTo>
                          <a:close/>
                          <a:moveTo>
                            <a:pt x="15" y="223"/>
                          </a:moveTo>
                          <a:lnTo>
                            <a:pt x="0" y="268"/>
                          </a:lnTo>
                          <a:lnTo>
                            <a:pt x="45" y="253"/>
                          </a:lnTo>
                          <a:lnTo>
                            <a:pt x="15" y="223"/>
                          </a:lnTo>
                          <a:close/>
                        </a:path>
                      </a:pathLst>
                    </a:custGeom>
                    <a:solidFill>
                      <a:srgbClr val="000000"/>
                    </a:solidFill>
                    <a:ln w="0" cap="flat">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29">
                      <a:extLst>
                        <a:ext uri="{FF2B5EF4-FFF2-40B4-BE49-F238E27FC236}">
                          <a16:creationId xmlns:a16="http://schemas.microsoft.com/office/drawing/2014/main" id="{F43E1442-0BBD-429D-9470-5AB051C6C936}"/>
                        </a:ext>
                      </a:extLst>
                    </p:cNvPr>
                    <p:cNvSpPr>
                      <a:spLocks noChangeArrowheads="1"/>
                    </p:cNvSpPr>
                    <p:nvPr/>
                  </p:nvSpPr>
                  <p:spPr bwMode="auto">
                    <a:xfrm>
                      <a:off x="4358221" y="3926133"/>
                      <a:ext cx="613833" cy="35983"/>
                    </a:xfrm>
                    <a:prstGeom prst="rect">
                      <a:avLst/>
                    </a:prstGeom>
                    <a:noFill/>
                    <a:ln w="793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8" name="Line 30">
                      <a:extLst>
                        <a:ext uri="{FF2B5EF4-FFF2-40B4-BE49-F238E27FC236}">
                          <a16:creationId xmlns:a16="http://schemas.microsoft.com/office/drawing/2014/main" id="{83ABDCC9-078F-4F75-8785-1764036A1F80}"/>
                        </a:ext>
                      </a:extLst>
                    </p:cNvPr>
                    <p:cNvSpPr>
                      <a:spLocks noChangeShapeType="1"/>
                    </p:cNvSpPr>
                    <p:nvPr/>
                  </p:nvSpPr>
                  <p:spPr bwMode="auto">
                    <a:xfrm>
                      <a:off x="4436538" y="3964233"/>
                      <a:ext cx="0" cy="95249"/>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9" name="Line 32">
                      <a:extLst>
                        <a:ext uri="{FF2B5EF4-FFF2-40B4-BE49-F238E27FC236}">
                          <a16:creationId xmlns:a16="http://schemas.microsoft.com/office/drawing/2014/main" id="{1E1BCF93-B029-48B1-AA02-9CAEE5CA7318}"/>
                        </a:ext>
                      </a:extLst>
                    </p:cNvPr>
                    <p:cNvSpPr>
                      <a:spLocks noChangeShapeType="1"/>
                    </p:cNvSpPr>
                    <p:nvPr/>
                  </p:nvSpPr>
                  <p:spPr bwMode="auto">
                    <a:xfrm>
                      <a:off x="4675721" y="3966350"/>
                      <a:ext cx="0" cy="97367"/>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30" name="Line 33">
                      <a:extLst>
                        <a:ext uri="{FF2B5EF4-FFF2-40B4-BE49-F238E27FC236}">
                          <a16:creationId xmlns:a16="http://schemas.microsoft.com/office/drawing/2014/main" id="{FDBB77E7-13A5-4458-9241-5237E2F7F3C9}"/>
                        </a:ext>
                      </a:extLst>
                    </p:cNvPr>
                    <p:cNvSpPr>
                      <a:spLocks noChangeShapeType="1"/>
                    </p:cNvSpPr>
                    <p:nvPr/>
                  </p:nvSpPr>
                  <p:spPr bwMode="auto">
                    <a:xfrm>
                      <a:off x="4787905" y="3966350"/>
                      <a:ext cx="0" cy="97367"/>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31" name="Line 34">
                      <a:extLst>
                        <a:ext uri="{FF2B5EF4-FFF2-40B4-BE49-F238E27FC236}">
                          <a16:creationId xmlns:a16="http://schemas.microsoft.com/office/drawing/2014/main" id="{2540469E-305E-4072-B02A-4FD20D01FC29}"/>
                        </a:ext>
                      </a:extLst>
                    </p:cNvPr>
                    <p:cNvSpPr>
                      <a:spLocks noChangeShapeType="1"/>
                    </p:cNvSpPr>
                    <p:nvPr/>
                  </p:nvSpPr>
                  <p:spPr bwMode="auto">
                    <a:xfrm>
                      <a:off x="4908554" y="3962117"/>
                      <a:ext cx="0" cy="95249"/>
                    </a:xfrm>
                    <a:prstGeom prst="line">
                      <a:avLst/>
                    </a:prstGeom>
                    <a:noFill/>
                    <a:ln w="17463" cap="flat">
                      <a:solidFill>
                        <a:srgbClr val="77ADFD"/>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33" name="Rectangle 70">
                      <a:extLst>
                        <a:ext uri="{FF2B5EF4-FFF2-40B4-BE49-F238E27FC236}">
                          <a16:creationId xmlns:a16="http://schemas.microsoft.com/office/drawing/2014/main" id="{F7C15749-1207-403B-AEED-976C6E56932E}"/>
                        </a:ext>
                      </a:extLst>
                    </p:cNvPr>
                    <p:cNvSpPr>
                      <a:spLocks noChangeArrowheads="1"/>
                    </p:cNvSpPr>
                    <p:nvPr/>
                  </p:nvSpPr>
                  <p:spPr bwMode="auto">
                    <a:xfrm>
                      <a:off x="3888321" y="3318650"/>
                      <a:ext cx="611717" cy="35983"/>
                    </a:xfrm>
                    <a:prstGeom prst="rect">
                      <a:avLst/>
                    </a:prstGeom>
                    <a:noFill/>
                    <a:ln w="7938"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34" name="Freeform 76">
                      <a:extLst>
                        <a:ext uri="{FF2B5EF4-FFF2-40B4-BE49-F238E27FC236}">
                          <a16:creationId xmlns:a16="http://schemas.microsoft.com/office/drawing/2014/main" id="{05A92693-8F51-4486-966B-892E94D34074}"/>
                        </a:ext>
                      </a:extLst>
                    </p:cNvPr>
                    <p:cNvSpPr>
                      <a:spLocks noEditPoints="1"/>
                    </p:cNvSpPr>
                    <p:nvPr/>
                  </p:nvSpPr>
                  <p:spPr bwMode="auto">
                    <a:xfrm>
                      <a:off x="4544487" y="3346166"/>
                      <a:ext cx="457200" cy="148167"/>
                    </a:xfrm>
                    <a:custGeom>
                      <a:avLst/>
                      <a:gdLst>
                        <a:gd name="T0" fmla="*/ 212 w 216"/>
                        <a:gd name="T1" fmla="*/ 70 h 70"/>
                        <a:gd name="T2" fmla="*/ 33 w 216"/>
                        <a:gd name="T3" fmla="*/ 26 h 70"/>
                        <a:gd name="T4" fmla="*/ 36 w 216"/>
                        <a:gd name="T5" fmla="*/ 12 h 70"/>
                        <a:gd name="T6" fmla="*/ 216 w 216"/>
                        <a:gd name="T7" fmla="*/ 56 h 70"/>
                        <a:gd name="T8" fmla="*/ 212 w 216"/>
                        <a:gd name="T9" fmla="*/ 70 h 70"/>
                        <a:gd name="T10" fmla="*/ 36 w 216"/>
                        <a:gd name="T11" fmla="*/ 41 h 70"/>
                        <a:gd name="T12" fmla="*/ 0 w 216"/>
                        <a:gd name="T13" fmla="*/ 10 h 70"/>
                        <a:gd name="T14" fmla="*/ 47 w 216"/>
                        <a:gd name="T15" fmla="*/ 0 h 70"/>
                        <a:gd name="T16" fmla="*/ 36 w 216"/>
                        <a:gd name="T17"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70">
                          <a:moveTo>
                            <a:pt x="212" y="70"/>
                          </a:moveTo>
                          <a:lnTo>
                            <a:pt x="33" y="26"/>
                          </a:lnTo>
                          <a:lnTo>
                            <a:pt x="36" y="12"/>
                          </a:lnTo>
                          <a:lnTo>
                            <a:pt x="216" y="56"/>
                          </a:lnTo>
                          <a:lnTo>
                            <a:pt x="212" y="70"/>
                          </a:lnTo>
                          <a:close/>
                          <a:moveTo>
                            <a:pt x="36" y="41"/>
                          </a:moveTo>
                          <a:lnTo>
                            <a:pt x="0" y="10"/>
                          </a:lnTo>
                          <a:lnTo>
                            <a:pt x="47" y="0"/>
                          </a:lnTo>
                          <a:lnTo>
                            <a:pt x="36" y="41"/>
                          </a:lnTo>
                          <a:close/>
                        </a:path>
                      </a:pathLst>
                    </a:custGeom>
                    <a:solidFill>
                      <a:srgbClr val="000000"/>
                    </a:solidFill>
                    <a:ln w="0" cap="flat">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Rectangle 80">
                      <a:extLst>
                        <a:ext uri="{FF2B5EF4-FFF2-40B4-BE49-F238E27FC236}">
                          <a16:creationId xmlns:a16="http://schemas.microsoft.com/office/drawing/2014/main" id="{FACAF687-9664-4716-B7D9-8FF347F815CA}"/>
                        </a:ext>
                      </a:extLst>
                    </p:cNvPr>
                    <p:cNvSpPr>
                      <a:spLocks noChangeArrowheads="1"/>
                    </p:cNvSpPr>
                    <p:nvPr/>
                  </p:nvSpPr>
                  <p:spPr bwMode="auto">
                    <a:xfrm>
                      <a:off x="4777321" y="3708117"/>
                      <a:ext cx="453651"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a:solidFill>
                            <a:srgbClr val="000000"/>
                          </a:solidFill>
                          <a:latin typeface="Calibri" panose="020F0502020204030204" pitchFamily="34" charset="0"/>
                        </a:rPr>
                        <a:t>Guide</a:t>
                      </a:r>
                      <a:endParaRPr lang="en-US" altLang="en-US" sz="2400"/>
                    </a:p>
                  </p:txBody>
                </p:sp>
              </p:grpSp>
              <p:sp>
                <p:nvSpPr>
                  <p:cNvPr id="136" name="Freeform 5">
                    <a:extLst>
                      <a:ext uri="{FF2B5EF4-FFF2-40B4-BE49-F238E27FC236}">
                        <a16:creationId xmlns:a16="http://schemas.microsoft.com/office/drawing/2014/main" id="{532A117E-8584-4AE7-86A1-77C5A6FC8372}"/>
                      </a:ext>
                    </a:extLst>
                  </p:cNvPr>
                  <p:cNvSpPr>
                    <a:spLocks noEditPoints="1"/>
                  </p:cNvSpPr>
                  <p:nvPr/>
                </p:nvSpPr>
                <p:spPr bwMode="auto">
                  <a:xfrm rot="2368133">
                    <a:off x="5350109" y="2800349"/>
                    <a:ext cx="198967" cy="440267"/>
                  </a:xfrm>
                  <a:custGeom>
                    <a:avLst/>
                    <a:gdLst>
                      <a:gd name="T0" fmla="*/ 1220 w 1335"/>
                      <a:gd name="T1" fmla="*/ 2 h 2942"/>
                      <a:gd name="T2" fmla="*/ 1108 w 1335"/>
                      <a:gd name="T3" fmla="*/ 114 h 2942"/>
                      <a:gd name="T4" fmla="*/ 1108 w 1335"/>
                      <a:gd name="T5" fmla="*/ 115 h 2942"/>
                      <a:gd name="T6" fmla="*/ 1093 w 1335"/>
                      <a:gd name="T7" fmla="*/ 229 h 2942"/>
                      <a:gd name="T8" fmla="*/ 238 w 1335"/>
                      <a:gd name="T9" fmla="*/ 229 h 2942"/>
                      <a:gd name="T10" fmla="*/ 223 w 1335"/>
                      <a:gd name="T11" fmla="*/ 115 h 2942"/>
                      <a:gd name="T12" fmla="*/ 111 w 1335"/>
                      <a:gd name="T13" fmla="*/ 2 h 2942"/>
                      <a:gd name="T14" fmla="*/ 0 w 1335"/>
                      <a:gd name="T15" fmla="*/ 115 h 2942"/>
                      <a:gd name="T16" fmla="*/ 454 w 1335"/>
                      <a:gd name="T17" fmla="*/ 794 h 2942"/>
                      <a:gd name="T18" fmla="*/ 1 w 1335"/>
                      <a:gd name="T19" fmla="*/ 1471 h 2942"/>
                      <a:gd name="T20" fmla="*/ 454 w 1335"/>
                      <a:gd name="T21" fmla="*/ 2149 h 2942"/>
                      <a:gd name="T22" fmla="*/ 0 w 1335"/>
                      <a:gd name="T23" fmla="*/ 2828 h 2942"/>
                      <a:gd name="T24" fmla="*/ 111 w 1335"/>
                      <a:gd name="T25" fmla="*/ 2941 h 2942"/>
                      <a:gd name="T26" fmla="*/ 111 w 1335"/>
                      <a:gd name="T27" fmla="*/ 2941 h 2942"/>
                      <a:gd name="T28" fmla="*/ 223 w 1335"/>
                      <a:gd name="T29" fmla="*/ 2829 h 2942"/>
                      <a:gd name="T30" fmla="*/ 223 w 1335"/>
                      <a:gd name="T31" fmla="*/ 2828 h 2942"/>
                      <a:gd name="T32" fmla="*/ 238 w 1335"/>
                      <a:gd name="T33" fmla="*/ 2714 h 2942"/>
                      <a:gd name="T34" fmla="*/ 1097 w 1335"/>
                      <a:gd name="T35" fmla="*/ 2710 h 2942"/>
                      <a:gd name="T36" fmla="*/ 1112 w 1335"/>
                      <a:gd name="T37" fmla="*/ 2824 h 2942"/>
                      <a:gd name="T38" fmla="*/ 1223 w 1335"/>
                      <a:gd name="T39" fmla="*/ 2937 h 2942"/>
                      <a:gd name="T40" fmla="*/ 1224 w 1335"/>
                      <a:gd name="T41" fmla="*/ 2937 h 2942"/>
                      <a:gd name="T42" fmla="*/ 1335 w 1335"/>
                      <a:gd name="T43" fmla="*/ 2825 h 2942"/>
                      <a:gd name="T44" fmla="*/ 1335 w 1335"/>
                      <a:gd name="T45" fmla="*/ 2824 h 2942"/>
                      <a:gd name="T46" fmla="*/ 881 w 1335"/>
                      <a:gd name="T47" fmla="*/ 2145 h 2942"/>
                      <a:gd name="T48" fmla="*/ 1334 w 1335"/>
                      <a:gd name="T49" fmla="*/ 1467 h 2942"/>
                      <a:gd name="T50" fmla="*/ 881 w 1335"/>
                      <a:gd name="T51" fmla="*/ 790 h 2942"/>
                      <a:gd name="T52" fmla="*/ 1335 w 1335"/>
                      <a:gd name="T53" fmla="*/ 111 h 2942"/>
                      <a:gd name="T54" fmla="*/ 1221 w 1335"/>
                      <a:gd name="T55" fmla="*/ 2 h 2942"/>
                      <a:gd name="T56" fmla="*/ 1220 w 1335"/>
                      <a:gd name="T57" fmla="*/ 2 h 2942"/>
                      <a:gd name="T58" fmla="*/ 952 w 1335"/>
                      <a:gd name="T59" fmla="*/ 454 h 2942"/>
                      <a:gd name="T60" fmla="*/ 666 w 1335"/>
                      <a:gd name="T61" fmla="*/ 661 h 2942"/>
                      <a:gd name="T62" fmla="*/ 380 w 1335"/>
                      <a:gd name="T63" fmla="*/ 454 h 2942"/>
                      <a:gd name="T64" fmla="*/ 952 w 1335"/>
                      <a:gd name="T65" fmla="*/ 454 h 2942"/>
                      <a:gd name="T66" fmla="*/ 666 w 1335"/>
                      <a:gd name="T67" fmla="*/ 925 h 2942"/>
                      <a:gd name="T68" fmla="*/ 956 w 1335"/>
                      <a:gd name="T69" fmla="*/ 1128 h 2942"/>
                      <a:gd name="T70" fmla="*/ 380 w 1335"/>
                      <a:gd name="T71" fmla="*/ 1132 h 2942"/>
                      <a:gd name="T72" fmla="*/ 666 w 1335"/>
                      <a:gd name="T73" fmla="*/ 925 h 2942"/>
                      <a:gd name="T74" fmla="*/ 380 w 1335"/>
                      <a:gd name="T75" fmla="*/ 1811 h 2942"/>
                      <a:gd name="T76" fmla="*/ 956 w 1335"/>
                      <a:gd name="T77" fmla="*/ 1815 h 2942"/>
                      <a:gd name="T78" fmla="*/ 670 w 1335"/>
                      <a:gd name="T79" fmla="*/ 2022 h 2942"/>
                      <a:gd name="T80" fmla="*/ 380 w 1335"/>
                      <a:gd name="T81" fmla="*/ 1811 h 2942"/>
                      <a:gd name="T82" fmla="*/ 666 w 1335"/>
                      <a:gd name="T83" fmla="*/ 2282 h 2942"/>
                      <a:gd name="T84" fmla="*/ 952 w 1335"/>
                      <a:gd name="T85" fmla="*/ 2489 h 2942"/>
                      <a:gd name="T86" fmla="*/ 380 w 1335"/>
                      <a:gd name="T87" fmla="*/ 2489 h 2942"/>
                      <a:gd name="T88" fmla="*/ 666 w 1335"/>
                      <a:gd name="T89" fmla="*/ 2282 h 2942"/>
                      <a:gd name="T90" fmla="*/ 1091 w 1335"/>
                      <a:gd name="T91" fmla="*/ 1586 h 2942"/>
                      <a:gd name="T92" fmla="*/ 240 w 1335"/>
                      <a:gd name="T93" fmla="*/ 1586 h 2942"/>
                      <a:gd name="T94" fmla="*/ 240 w 1335"/>
                      <a:gd name="T95" fmla="*/ 1357 h 2942"/>
                      <a:gd name="T96" fmla="*/ 1091 w 1335"/>
                      <a:gd name="T97" fmla="*/ 1357 h 2942"/>
                      <a:gd name="T98" fmla="*/ 1091 w 1335"/>
                      <a:gd name="T99" fmla="*/ 1586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5" h="2942">
                        <a:moveTo>
                          <a:pt x="1220" y="2"/>
                        </a:moveTo>
                        <a:cubicBezTo>
                          <a:pt x="1159" y="1"/>
                          <a:pt x="1109" y="52"/>
                          <a:pt x="1108" y="114"/>
                        </a:cubicBezTo>
                        <a:cubicBezTo>
                          <a:pt x="1108" y="114"/>
                          <a:pt x="1108" y="115"/>
                          <a:pt x="1108" y="115"/>
                        </a:cubicBezTo>
                        <a:cubicBezTo>
                          <a:pt x="1109" y="154"/>
                          <a:pt x="1104" y="192"/>
                          <a:pt x="1093" y="229"/>
                        </a:cubicBezTo>
                        <a:lnTo>
                          <a:pt x="238" y="229"/>
                        </a:lnTo>
                        <a:cubicBezTo>
                          <a:pt x="228" y="192"/>
                          <a:pt x="222" y="154"/>
                          <a:pt x="223" y="115"/>
                        </a:cubicBezTo>
                        <a:cubicBezTo>
                          <a:pt x="223" y="52"/>
                          <a:pt x="173" y="2"/>
                          <a:pt x="111" y="2"/>
                        </a:cubicBezTo>
                        <a:cubicBezTo>
                          <a:pt x="50" y="2"/>
                          <a:pt x="0" y="52"/>
                          <a:pt x="0" y="115"/>
                        </a:cubicBezTo>
                        <a:cubicBezTo>
                          <a:pt x="0" y="446"/>
                          <a:pt x="219" y="639"/>
                          <a:pt x="454" y="794"/>
                        </a:cubicBezTo>
                        <a:cubicBezTo>
                          <a:pt x="218" y="948"/>
                          <a:pt x="1" y="1141"/>
                          <a:pt x="1" y="1471"/>
                        </a:cubicBezTo>
                        <a:cubicBezTo>
                          <a:pt x="1" y="1802"/>
                          <a:pt x="218" y="1995"/>
                          <a:pt x="454" y="2149"/>
                        </a:cubicBezTo>
                        <a:cubicBezTo>
                          <a:pt x="219" y="2304"/>
                          <a:pt x="0" y="2497"/>
                          <a:pt x="0" y="2828"/>
                        </a:cubicBezTo>
                        <a:cubicBezTo>
                          <a:pt x="0" y="2890"/>
                          <a:pt x="49" y="2941"/>
                          <a:pt x="111" y="2941"/>
                        </a:cubicBezTo>
                        <a:cubicBezTo>
                          <a:pt x="111" y="2941"/>
                          <a:pt x="111" y="2941"/>
                          <a:pt x="111" y="2941"/>
                        </a:cubicBezTo>
                        <a:cubicBezTo>
                          <a:pt x="173" y="2942"/>
                          <a:pt x="222" y="2891"/>
                          <a:pt x="223" y="2829"/>
                        </a:cubicBezTo>
                        <a:cubicBezTo>
                          <a:pt x="223" y="2828"/>
                          <a:pt x="223" y="2828"/>
                          <a:pt x="223" y="2828"/>
                        </a:cubicBezTo>
                        <a:cubicBezTo>
                          <a:pt x="222" y="2789"/>
                          <a:pt x="228" y="2751"/>
                          <a:pt x="238" y="2714"/>
                        </a:cubicBezTo>
                        <a:lnTo>
                          <a:pt x="1097" y="2710"/>
                        </a:lnTo>
                        <a:cubicBezTo>
                          <a:pt x="1108" y="2747"/>
                          <a:pt x="1113" y="2785"/>
                          <a:pt x="1112" y="2824"/>
                        </a:cubicBezTo>
                        <a:cubicBezTo>
                          <a:pt x="1112" y="2886"/>
                          <a:pt x="1162" y="2937"/>
                          <a:pt x="1223" y="2937"/>
                        </a:cubicBezTo>
                        <a:cubicBezTo>
                          <a:pt x="1223" y="2937"/>
                          <a:pt x="1223" y="2937"/>
                          <a:pt x="1224" y="2937"/>
                        </a:cubicBezTo>
                        <a:cubicBezTo>
                          <a:pt x="1285" y="2938"/>
                          <a:pt x="1335" y="2887"/>
                          <a:pt x="1335" y="2825"/>
                        </a:cubicBezTo>
                        <a:cubicBezTo>
                          <a:pt x="1335" y="2824"/>
                          <a:pt x="1335" y="2824"/>
                          <a:pt x="1335" y="2824"/>
                        </a:cubicBezTo>
                        <a:cubicBezTo>
                          <a:pt x="1335" y="2493"/>
                          <a:pt x="1116" y="2300"/>
                          <a:pt x="881" y="2145"/>
                        </a:cubicBezTo>
                        <a:cubicBezTo>
                          <a:pt x="1117" y="1991"/>
                          <a:pt x="1334" y="1798"/>
                          <a:pt x="1334" y="1467"/>
                        </a:cubicBezTo>
                        <a:cubicBezTo>
                          <a:pt x="1334" y="1137"/>
                          <a:pt x="1117" y="944"/>
                          <a:pt x="881" y="790"/>
                        </a:cubicBezTo>
                        <a:cubicBezTo>
                          <a:pt x="1116" y="635"/>
                          <a:pt x="1335" y="442"/>
                          <a:pt x="1335" y="111"/>
                        </a:cubicBezTo>
                        <a:cubicBezTo>
                          <a:pt x="1333" y="49"/>
                          <a:pt x="1282" y="0"/>
                          <a:pt x="1221" y="2"/>
                        </a:cubicBezTo>
                        <a:cubicBezTo>
                          <a:pt x="1220" y="2"/>
                          <a:pt x="1220" y="2"/>
                          <a:pt x="1220" y="2"/>
                        </a:cubicBezTo>
                        <a:close/>
                        <a:moveTo>
                          <a:pt x="952" y="454"/>
                        </a:moveTo>
                        <a:cubicBezTo>
                          <a:pt x="863" y="533"/>
                          <a:pt x="768" y="602"/>
                          <a:pt x="666" y="661"/>
                        </a:cubicBezTo>
                        <a:cubicBezTo>
                          <a:pt x="564" y="602"/>
                          <a:pt x="468" y="533"/>
                          <a:pt x="380" y="454"/>
                        </a:cubicBezTo>
                        <a:lnTo>
                          <a:pt x="952" y="454"/>
                        </a:lnTo>
                        <a:close/>
                        <a:moveTo>
                          <a:pt x="666" y="925"/>
                        </a:moveTo>
                        <a:cubicBezTo>
                          <a:pt x="769" y="982"/>
                          <a:pt x="866" y="1050"/>
                          <a:pt x="956" y="1128"/>
                        </a:cubicBezTo>
                        <a:lnTo>
                          <a:pt x="380" y="1132"/>
                        </a:lnTo>
                        <a:cubicBezTo>
                          <a:pt x="468" y="1053"/>
                          <a:pt x="564" y="984"/>
                          <a:pt x="666" y="925"/>
                        </a:cubicBezTo>
                        <a:close/>
                        <a:moveTo>
                          <a:pt x="380" y="1811"/>
                        </a:moveTo>
                        <a:lnTo>
                          <a:pt x="956" y="1815"/>
                        </a:lnTo>
                        <a:cubicBezTo>
                          <a:pt x="867" y="1894"/>
                          <a:pt x="771" y="1963"/>
                          <a:pt x="670" y="2022"/>
                        </a:cubicBezTo>
                        <a:cubicBezTo>
                          <a:pt x="566" y="1962"/>
                          <a:pt x="469" y="1891"/>
                          <a:pt x="380" y="1811"/>
                        </a:cubicBezTo>
                        <a:close/>
                        <a:moveTo>
                          <a:pt x="666" y="2282"/>
                        </a:moveTo>
                        <a:cubicBezTo>
                          <a:pt x="768" y="2341"/>
                          <a:pt x="863" y="2410"/>
                          <a:pt x="952" y="2489"/>
                        </a:cubicBezTo>
                        <a:lnTo>
                          <a:pt x="380" y="2489"/>
                        </a:lnTo>
                        <a:cubicBezTo>
                          <a:pt x="468" y="2410"/>
                          <a:pt x="564" y="2341"/>
                          <a:pt x="666" y="2282"/>
                        </a:cubicBezTo>
                        <a:close/>
                        <a:moveTo>
                          <a:pt x="1091" y="1586"/>
                        </a:moveTo>
                        <a:lnTo>
                          <a:pt x="240" y="1586"/>
                        </a:lnTo>
                        <a:cubicBezTo>
                          <a:pt x="217" y="1511"/>
                          <a:pt x="217" y="1432"/>
                          <a:pt x="240" y="1357"/>
                        </a:cubicBezTo>
                        <a:lnTo>
                          <a:pt x="1091" y="1357"/>
                        </a:lnTo>
                        <a:cubicBezTo>
                          <a:pt x="1114" y="1432"/>
                          <a:pt x="1114" y="1511"/>
                          <a:pt x="1091" y="1586"/>
                        </a:cubicBezTo>
                        <a:close/>
                      </a:path>
                    </a:pathLst>
                  </a:custGeom>
                  <a:solidFill>
                    <a:srgbClr val="51A7F9"/>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grpSp>
      <p:grpSp>
        <p:nvGrpSpPr>
          <p:cNvPr id="29" name="Group 28">
            <a:extLst>
              <a:ext uri="{FF2B5EF4-FFF2-40B4-BE49-F238E27FC236}">
                <a16:creationId xmlns:a16="http://schemas.microsoft.com/office/drawing/2014/main" id="{A2F860F6-BE35-414F-812F-2C3DB2182137}"/>
              </a:ext>
            </a:extLst>
          </p:cNvPr>
          <p:cNvGrpSpPr/>
          <p:nvPr/>
        </p:nvGrpSpPr>
        <p:grpSpPr>
          <a:xfrm>
            <a:off x="4356100" y="4061885"/>
            <a:ext cx="1032172" cy="885355"/>
            <a:chOff x="4356100" y="4061885"/>
            <a:chExt cx="1032172" cy="885355"/>
          </a:xfrm>
        </p:grpSpPr>
        <p:sp>
          <p:nvSpPr>
            <p:cNvPr id="109" name="Arrow: Right 108">
              <a:extLst>
                <a:ext uri="{FF2B5EF4-FFF2-40B4-BE49-F238E27FC236}">
                  <a16:creationId xmlns:a16="http://schemas.microsoft.com/office/drawing/2014/main" id="{E0A6E875-127C-A9BC-A324-F06EECBAF081}"/>
                </a:ext>
              </a:extLst>
            </p:cNvPr>
            <p:cNvSpPr/>
            <p:nvPr/>
          </p:nvSpPr>
          <p:spPr>
            <a:xfrm rot="13878653">
              <a:off x="5065184" y="4624152"/>
              <a:ext cx="609600" cy="365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7" name="Rectangle 35">
              <a:extLst>
                <a:ext uri="{FF2B5EF4-FFF2-40B4-BE49-F238E27FC236}">
                  <a16:creationId xmlns:a16="http://schemas.microsoft.com/office/drawing/2014/main" id="{FC5EE954-77CD-D3AF-AC01-F7294D4D138B}"/>
                </a:ext>
              </a:extLst>
            </p:cNvPr>
            <p:cNvSpPr>
              <a:spLocks noChangeArrowheads="1"/>
            </p:cNvSpPr>
            <p:nvPr/>
          </p:nvSpPr>
          <p:spPr bwMode="auto">
            <a:xfrm>
              <a:off x="4356100" y="4155018"/>
              <a:ext cx="611717" cy="3598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9" name="Line 37">
              <a:extLst>
                <a:ext uri="{FF2B5EF4-FFF2-40B4-BE49-F238E27FC236}">
                  <a16:creationId xmlns:a16="http://schemas.microsoft.com/office/drawing/2014/main" id="{B688649F-1FB2-BE2E-39F1-9DF73AB02C3D}"/>
                </a:ext>
              </a:extLst>
            </p:cNvPr>
            <p:cNvSpPr>
              <a:spLocks noChangeShapeType="1"/>
            </p:cNvSpPr>
            <p:nvPr/>
          </p:nvSpPr>
          <p:spPr bwMode="auto">
            <a:xfrm flipV="1">
              <a:off x="4432300" y="4066118"/>
              <a:ext cx="0" cy="95249"/>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0" name="Line 38">
              <a:extLst>
                <a:ext uri="{FF2B5EF4-FFF2-40B4-BE49-F238E27FC236}">
                  <a16:creationId xmlns:a16="http://schemas.microsoft.com/office/drawing/2014/main" id="{CAB81C70-266A-555D-BBA8-C4985AD446B9}"/>
                </a:ext>
              </a:extLst>
            </p:cNvPr>
            <p:cNvSpPr>
              <a:spLocks noChangeShapeType="1"/>
            </p:cNvSpPr>
            <p:nvPr/>
          </p:nvSpPr>
          <p:spPr bwMode="auto">
            <a:xfrm flipV="1">
              <a:off x="4550833" y="4066118"/>
              <a:ext cx="0" cy="97367"/>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1" name="Line 39">
              <a:extLst>
                <a:ext uri="{FF2B5EF4-FFF2-40B4-BE49-F238E27FC236}">
                  <a16:creationId xmlns:a16="http://schemas.microsoft.com/office/drawing/2014/main" id="{86CDD70D-A6DB-4AD7-800C-264748268EBB}"/>
                </a:ext>
              </a:extLst>
            </p:cNvPr>
            <p:cNvSpPr>
              <a:spLocks noChangeShapeType="1"/>
            </p:cNvSpPr>
            <p:nvPr/>
          </p:nvSpPr>
          <p:spPr bwMode="auto">
            <a:xfrm flipV="1">
              <a:off x="4671484" y="4061885"/>
              <a:ext cx="0" cy="95249"/>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2" name="Line 40">
              <a:extLst>
                <a:ext uri="{FF2B5EF4-FFF2-40B4-BE49-F238E27FC236}">
                  <a16:creationId xmlns:a16="http://schemas.microsoft.com/office/drawing/2014/main" id="{871CBE95-5BD7-4B12-AFCB-018BEF5F692B}"/>
                </a:ext>
              </a:extLst>
            </p:cNvPr>
            <p:cNvSpPr>
              <a:spLocks noChangeShapeType="1"/>
            </p:cNvSpPr>
            <p:nvPr/>
          </p:nvSpPr>
          <p:spPr bwMode="auto">
            <a:xfrm flipV="1">
              <a:off x="4783667" y="4061885"/>
              <a:ext cx="0" cy="97367"/>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3" name="Line 41">
              <a:extLst>
                <a:ext uri="{FF2B5EF4-FFF2-40B4-BE49-F238E27FC236}">
                  <a16:creationId xmlns:a16="http://schemas.microsoft.com/office/drawing/2014/main" id="{FE6BEF7E-7D0B-BC67-4666-4AFBBBC8F431}"/>
                </a:ext>
              </a:extLst>
            </p:cNvPr>
            <p:cNvSpPr>
              <a:spLocks noChangeShapeType="1"/>
            </p:cNvSpPr>
            <p:nvPr/>
          </p:nvSpPr>
          <p:spPr bwMode="auto">
            <a:xfrm flipV="1">
              <a:off x="4904317" y="4064001"/>
              <a:ext cx="0" cy="95249"/>
            </a:xfrm>
            <a:prstGeom prst="line">
              <a:avLst/>
            </a:prstGeom>
            <a:noFill/>
            <a:ln w="17463"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8" name="Rectangle 36">
              <a:extLst>
                <a:ext uri="{FF2B5EF4-FFF2-40B4-BE49-F238E27FC236}">
                  <a16:creationId xmlns:a16="http://schemas.microsoft.com/office/drawing/2014/main" id="{B75C73DD-4BFC-41A6-AD38-288F94FA67F9}"/>
                </a:ext>
              </a:extLst>
            </p:cNvPr>
            <p:cNvSpPr>
              <a:spLocks noChangeArrowheads="1"/>
            </p:cNvSpPr>
            <p:nvPr/>
          </p:nvSpPr>
          <p:spPr bwMode="auto">
            <a:xfrm>
              <a:off x="4356100" y="4155018"/>
              <a:ext cx="611717" cy="35983"/>
            </a:xfrm>
            <a:prstGeom prst="rect">
              <a:avLst/>
            </a:prstGeom>
            <a:noFill/>
            <a:ln w="79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a:extLst>
              <a:ext uri="{FF2B5EF4-FFF2-40B4-BE49-F238E27FC236}">
                <a16:creationId xmlns:a16="http://schemas.microsoft.com/office/drawing/2014/main" id="{50F72E27-C8F7-4A5C-A0F4-E987F8D5A6A9}"/>
              </a:ext>
            </a:extLst>
          </p:cNvPr>
          <p:cNvGrpSpPr/>
          <p:nvPr/>
        </p:nvGrpSpPr>
        <p:grpSpPr>
          <a:xfrm>
            <a:off x="6868586" y="3705677"/>
            <a:ext cx="1073877" cy="968148"/>
            <a:chOff x="6868586" y="3705677"/>
            <a:chExt cx="1073877" cy="968148"/>
          </a:xfrm>
        </p:grpSpPr>
        <p:sp>
          <p:nvSpPr>
            <p:cNvPr id="80" name="Rectangle 78">
              <a:extLst>
                <a:ext uri="{FF2B5EF4-FFF2-40B4-BE49-F238E27FC236}">
                  <a16:creationId xmlns:a16="http://schemas.microsoft.com/office/drawing/2014/main" id="{D236BCFC-75A9-06AB-6349-F6DF4276B011}"/>
                </a:ext>
              </a:extLst>
            </p:cNvPr>
            <p:cNvSpPr>
              <a:spLocks noChangeArrowheads="1"/>
            </p:cNvSpPr>
            <p:nvPr/>
          </p:nvSpPr>
          <p:spPr bwMode="auto">
            <a:xfrm>
              <a:off x="7429502" y="4448058"/>
              <a:ext cx="512961"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467" dirty="0">
                  <a:solidFill>
                    <a:srgbClr val="000000"/>
                  </a:solidFill>
                  <a:latin typeface="Calibri" panose="020F0502020204030204" pitchFamily="34" charset="0"/>
                </a:rPr>
                <a:t>Apo(a)</a:t>
              </a:r>
              <a:endParaRPr lang="en-US" altLang="en-US" sz="2400" dirty="0"/>
            </a:p>
          </p:txBody>
        </p:sp>
        <p:sp>
          <p:nvSpPr>
            <p:cNvPr id="99" name="Freeform 97">
              <a:extLst>
                <a:ext uri="{FF2B5EF4-FFF2-40B4-BE49-F238E27FC236}">
                  <a16:creationId xmlns:a16="http://schemas.microsoft.com/office/drawing/2014/main" id="{3335343A-3A7D-AFA6-C1DA-86C972A4BE87}"/>
                </a:ext>
              </a:extLst>
            </p:cNvPr>
            <p:cNvSpPr>
              <a:spLocks noEditPoints="1"/>
            </p:cNvSpPr>
            <p:nvPr/>
          </p:nvSpPr>
          <p:spPr bwMode="auto">
            <a:xfrm>
              <a:off x="6868586" y="4070352"/>
              <a:ext cx="429684" cy="91016"/>
            </a:xfrm>
            <a:custGeom>
              <a:avLst/>
              <a:gdLst>
                <a:gd name="T0" fmla="*/ 0 w 203"/>
                <a:gd name="T1" fmla="*/ 14 h 43"/>
                <a:gd name="T2" fmla="*/ 168 w 203"/>
                <a:gd name="T3" fmla="*/ 14 h 43"/>
                <a:gd name="T4" fmla="*/ 168 w 203"/>
                <a:gd name="T5" fmla="*/ 29 h 43"/>
                <a:gd name="T6" fmla="*/ 0 w 203"/>
                <a:gd name="T7" fmla="*/ 29 h 43"/>
                <a:gd name="T8" fmla="*/ 0 w 203"/>
                <a:gd name="T9" fmla="*/ 14 h 43"/>
                <a:gd name="T10" fmla="*/ 161 w 203"/>
                <a:gd name="T11" fmla="*/ 0 h 43"/>
                <a:gd name="T12" fmla="*/ 203 w 203"/>
                <a:gd name="T13" fmla="*/ 22 h 43"/>
                <a:gd name="T14" fmla="*/ 161 w 203"/>
                <a:gd name="T15" fmla="*/ 43 h 43"/>
                <a:gd name="T16" fmla="*/ 161 w 20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43">
                  <a:moveTo>
                    <a:pt x="0" y="14"/>
                  </a:moveTo>
                  <a:lnTo>
                    <a:pt x="168" y="14"/>
                  </a:lnTo>
                  <a:lnTo>
                    <a:pt x="168" y="29"/>
                  </a:lnTo>
                  <a:lnTo>
                    <a:pt x="0" y="29"/>
                  </a:lnTo>
                  <a:lnTo>
                    <a:pt x="0" y="14"/>
                  </a:lnTo>
                  <a:close/>
                  <a:moveTo>
                    <a:pt x="161" y="0"/>
                  </a:moveTo>
                  <a:lnTo>
                    <a:pt x="203" y="22"/>
                  </a:lnTo>
                  <a:lnTo>
                    <a:pt x="161" y="43"/>
                  </a:lnTo>
                  <a:lnTo>
                    <a:pt x="161" y="0"/>
                  </a:lnTo>
                  <a:close/>
                </a:path>
              </a:pathLst>
            </a:custGeom>
            <a:solidFill>
              <a:srgbClr val="000000"/>
            </a:solidFill>
            <a:ln w="0" cap="flat">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Line 98">
              <a:extLst>
                <a:ext uri="{FF2B5EF4-FFF2-40B4-BE49-F238E27FC236}">
                  <a16:creationId xmlns:a16="http://schemas.microsoft.com/office/drawing/2014/main" id="{BC74EC1D-E1BF-B5BD-C6C9-3F2F5C03017F}"/>
                </a:ext>
              </a:extLst>
            </p:cNvPr>
            <p:cNvSpPr>
              <a:spLocks noChangeShapeType="1"/>
            </p:cNvSpPr>
            <p:nvPr/>
          </p:nvSpPr>
          <p:spPr bwMode="auto">
            <a:xfrm>
              <a:off x="6957486" y="3953935"/>
              <a:ext cx="124884" cy="31538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01" name="Line 99">
              <a:extLst>
                <a:ext uri="{FF2B5EF4-FFF2-40B4-BE49-F238E27FC236}">
                  <a16:creationId xmlns:a16="http://schemas.microsoft.com/office/drawing/2014/main" id="{4E0B296C-D2ED-0650-98E1-9D1C127289CC}"/>
                </a:ext>
              </a:extLst>
            </p:cNvPr>
            <p:cNvSpPr>
              <a:spLocks noChangeShapeType="1"/>
            </p:cNvSpPr>
            <p:nvPr/>
          </p:nvSpPr>
          <p:spPr bwMode="auto">
            <a:xfrm flipH="1">
              <a:off x="6997702" y="3941235"/>
              <a:ext cx="61384" cy="32808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2" name="Freeform: Shape 111">
              <a:extLst>
                <a:ext uri="{FF2B5EF4-FFF2-40B4-BE49-F238E27FC236}">
                  <a16:creationId xmlns:a16="http://schemas.microsoft.com/office/drawing/2014/main" id="{69CED22B-FEC7-4ED4-9011-3EA6F8604730}"/>
                </a:ext>
              </a:extLst>
            </p:cNvPr>
            <p:cNvSpPr/>
            <p:nvPr/>
          </p:nvSpPr>
          <p:spPr>
            <a:xfrm rot="17100000">
              <a:off x="7250203" y="3827689"/>
              <a:ext cx="761723" cy="517700"/>
            </a:xfrm>
            <a:custGeom>
              <a:avLst/>
              <a:gdLst>
                <a:gd name="connsiteX0" fmla="*/ 56091 w 2624311"/>
                <a:gd name="connsiteY0" fmla="*/ 1008 h 1783598"/>
                <a:gd name="connsiteX1" fmla="*/ 159096 w 2624311"/>
                <a:gd name="connsiteY1" fmla="*/ 47493 h 1783598"/>
                <a:gd name="connsiteX2" fmla="*/ 222596 w 2624311"/>
                <a:gd name="connsiteY2" fmla="*/ 38711 h 1783598"/>
                <a:gd name="connsiteX3" fmla="*/ 268275 w 2624311"/>
                <a:gd name="connsiteY3" fmla="*/ 117021 h 1783598"/>
                <a:gd name="connsiteX4" fmla="*/ 206428 w 2624311"/>
                <a:gd name="connsiteY4" fmla="*/ 224142 h 1783598"/>
                <a:gd name="connsiteX5" fmla="*/ 113162 w 2624311"/>
                <a:gd name="connsiteY5" fmla="*/ 183279 h 1783598"/>
                <a:gd name="connsiteX6" fmla="*/ 91440 w 2624311"/>
                <a:gd name="connsiteY6" fmla="*/ 187758 h 1783598"/>
                <a:gd name="connsiteX7" fmla="*/ 91440 w 2624311"/>
                <a:gd name="connsiteY7" fmla="*/ 343878 h 1783598"/>
                <a:gd name="connsiteX8" fmla="*/ 112967 w 2624311"/>
                <a:gd name="connsiteY8" fmla="*/ 316622 h 1783598"/>
                <a:gd name="connsiteX9" fmla="*/ 196289 w 2624311"/>
                <a:gd name="connsiteY9" fmla="*/ 287161 h 1783598"/>
                <a:gd name="connsiteX10" fmla="*/ 314124 w 2624311"/>
                <a:gd name="connsiteY10" fmla="*/ 387745 h 1783598"/>
                <a:gd name="connsiteX11" fmla="*/ 196289 w 2624311"/>
                <a:gd name="connsiteY11" fmla="*/ 488329 h 1783598"/>
                <a:gd name="connsiteX12" fmla="*/ 130406 w 2624311"/>
                <a:gd name="connsiteY12" fmla="*/ 471151 h 1783598"/>
                <a:gd name="connsiteX13" fmla="*/ 127350 w 2624311"/>
                <a:gd name="connsiteY13" fmla="*/ 468781 h 1783598"/>
                <a:gd name="connsiteX14" fmla="*/ 119158 w 2624311"/>
                <a:gd name="connsiteY14" fmla="*/ 488557 h 1783598"/>
                <a:gd name="connsiteX15" fmla="*/ 100900 w 2624311"/>
                <a:gd name="connsiteY15" fmla="*/ 506816 h 1783598"/>
                <a:gd name="connsiteX16" fmla="*/ 158730 w 2624311"/>
                <a:gd name="connsiteY16" fmla="*/ 722641 h 1783598"/>
                <a:gd name="connsiteX17" fmla="*/ 172470 w 2624311"/>
                <a:gd name="connsiteY17" fmla="*/ 690742 h 1783598"/>
                <a:gd name="connsiteX18" fmla="*/ 245328 w 2624311"/>
                <a:gd name="connsiteY18" fmla="*/ 640720 h 1783598"/>
                <a:gd name="connsiteX19" fmla="*/ 385181 w 2624311"/>
                <a:gd name="connsiteY19" fmla="*/ 707378 h 1783598"/>
                <a:gd name="connsiteX20" fmla="*/ 297394 w 2624311"/>
                <a:gd name="connsiteY20" fmla="*/ 835033 h 1783598"/>
                <a:gd name="connsiteX21" fmla="*/ 229310 w 2624311"/>
                <a:gd name="connsiteY21" fmla="*/ 835492 h 1783598"/>
                <a:gd name="connsiteX22" fmla="*/ 225745 w 2624311"/>
                <a:gd name="connsiteY22" fmla="*/ 833994 h 1783598"/>
                <a:gd name="connsiteX23" fmla="*/ 223606 w 2624311"/>
                <a:gd name="connsiteY23" fmla="*/ 850240 h 1783598"/>
                <a:gd name="connsiteX24" fmla="*/ 237900 w 2624311"/>
                <a:gd name="connsiteY24" fmla="*/ 863576 h 1783598"/>
                <a:gd name="connsiteX25" fmla="*/ 351053 w 2624311"/>
                <a:gd name="connsiteY25" fmla="*/ 1059563 h 1783598"/>
                <a:gd name="connsiteX26" fmla="*/ 356069 w 2624311"/>
                <a:gd name="connsiteY26" fmla="*/ 1025195 h 1783598"/>
                <a:gd name="connsiteX27" fmla="*/ 413497 w 2624311"/>
                <a:gd name="connsiteY27" fmla="*/ 958020 h 1783598"/>
                <a:gd name="connsiteX28" fmla="*/ 565838 w 2624311"/>
                <a:gd name="connsiteY28" fmla="*/ 986210 h 1783598"/>
                <a:gd name="connsiteX29" fmla="*/ 514081 w 2624311"/>
                <a:gd name="connsiteY29" fmla="*/ 1132236 h 1783598"/>
                <a:gd name="connsiteX30" fmla="*/ 448436 w 2624311"/>
                <a:gd name="connsiteY30" fmla="*/ 1150301 h 1783598"/>
                <a:gd name="connsiteX31" fmla="*/ 444605 w 2624311"/>
                <a:gd name="connsiteY31" fmla="*/ 1149777 h 1783598"/>
                <a:gd name="connsiteX32" fmla="*/ 447201 w 2624311"/>
                <a:gd name="connsiteY32" fmla="*/ 1169504 h 1783598"/>
                <a:gd name="connsiteX33" fmla="*/ 449850 w 2624311"/>
                <a:gd name="connsiteY33" fmla="*/ 1168407 h 1783598"/>
                <a:gd name="connsiteX34" fmla="*/ 482179 w 2624311"/>
                <a:gd name="connsiteY34" fmla="*/ 1181798 h 1783598"/>
                <a:gd name="connsiteX35" fmla="*/ 642202 w 2624311"/>
                <a:gd name="connsiteY35" fmla="*/ 1341820 h 1783598"/>
                <a:gd name="connsiteX36" fmla="*/ 638151 w 2624311"/>
                <a:gd name="connsiteY36" fmla="*/ 1307325 h 1783598"/>
                <a:gd name="connsiteX37" fmla="*/ 676237 w 2624311"/>
                <a:gd name="connsiteY37" fmla="*/ 1227575 h 1783598"/>
                <a:gd name="connsiteX38" fmla="*/ 830682 w 2624311"/>
                <a:gd name="connsiteY38" fmla="*/ 1215377 h 1783598"/>
                <a:gd name="connsiteX39" fmla="*/ 818484 w 2624311"/>
                <a:gd name="connsiteY39" fmla="*/ 1369823 h 1783598"/>
                <a:gd name="connsiteX40" fmla="*/ 759751 w 2624311"/>
                <a:gd name="connsiteY40" fmla="*/ 1404262 h 1783598"/>
                <a:gd name="connsiteX41" fmla="*/ 755914 w 2624311"/>
                <a:gd name="connsiteY41" fmla="*/ 1404747 h 1783598"/>
                <a:gd name="connsiteX42" fmla="*/ 764105 w 2624311"/>
                <a:gd name="connsiteY42" fmla="*/ 1424524 h 1783598"/>
                <a:gd name="connsiteX43" fmla="*/ 764105 w 2624311"/>
                <a:gd name="connsiteY43" fmla="*/ 1428591 h 1783598"/>
                <a:gd name="connsiteX44" fmla="*/ 766249 w 2624311"/>
                <a:gd name="connsiteY44" fmla="*/ 1428442 h 1783598"/>
                <a:gd name="connsiteX45" fmla="*/ 783457 w 2624311"/>
                <a:gd name="connsiteY45" fmla="*/ 1434228 h 1783598"/>
                <a:gd name="connsiteX46" fmla="*/ 979444 w 2624311"/>
                <a:gd name="connsiteY46" fmla="*/ 1547381 h 1783598"/>
                <a:gd name="connsiteX47" fmla="*/ 966604 w 2624311"/>
                <a:gd name="connsiteY47" fmla="*/ 1515110 h 1783598"/>
                <a:gd name="connsiteX48" fmla="*/ 982751 w 2624311"/>
                <a:gd name="connsiteY48" fmla="*/ 1428220 h 1783598"/>
                <a:gd name="connsiteX49" fmla="*/ 1090240 w 2624311"/>
                <a:gd name="connsiteY49" fmla="*/ 1364907 h 1783598"/>
                <a:gd name="connsiteX50" fmla="*/ 1128777 w 2624311"/>
                <a:gd name="connsiteY50" fmla="*/ 1376464 h 1783598"/>
                <a:gd name="connsiteX51" fmla="*/ 1156967 w 2624311"/>
                <a:gd name="connsiteY51" fmla="*/ 1528804 h 1783598"/>
                <a:gd name="connsiteX52" fmla="*/ 1109149 w 2624311"/>
                <a:gd name="connsiteY52" fmla="*/ 1577271 h 1783598"/>
                <a:gd name="connsiteX53" fmla="*/ 1105569 w 2624311"/>
                <a:gd name="connsiteY53" fmla="*/ 1578733 h 1783598"/>
                <a:gd name="connsiteX54" fmla="*/ 1118599 w 2624311"/>
                <a:gd name="connsiteY54" fmla="*/ 1595716 h 1783598"/>
                <a:gd name="connsiteX55" fmla="*/ 1120209 w 2624311"/>
                <a:gd name="connsiteY55" fmla="*/ 1601723 h 1783598"/>
                <a:gd name="connsiteX56" fmla="*/ 1131963 w 2624311"/>
                <a:gd name="connsiteY56" fmla="*/ 1602460 h 1783598"/>
                <a:gd name="connsiteX57" fmla="*/ 1350558 w 2624311"/>
                <a:gd name="connsiteY57" fmla="*/ 1661032 h 1783598"/>
                <a:gd name="connsiteX58" fmla="*/ 1329803 w 2624311"/>
                <a:gd name="connsiteY58" fmla="*/ 1633183 h 1783598"/>
                <a:gd name="connsiteX59" fmla="*/ 1322911 w 2624311"/>
                <a:gd name="connsiteY59" fmla="*/ 1545075 h 1783598"/>
                <a:gd name="connsiteX60" fmla="*/ 1410351 w 2624311"/>
                <a:gd name="connsiteY60" fmla="*/ 1456100 h 1783598"/>
                <a:gd name="connsiteX61" fmla="*/ 1450565 w 2624311"/>
                <a:gd name="connsiteY61" fmla="*/ 1457288 h 1783598"/>
                <a:gd name="connsiteX62" fmla="*/ 1517224 w 2624311"/>
                <a:gd name="connsiteY62" fmla="*/ 1597141 h 1783598"/>
                <a:gd name="connsiteX63" fmla="*/ 1483580 w 2624311"/>
                <a:gd name="connsiteY63" fmla="*/ 1656333 h 1783598"/>
                <a:gd name="connsiteX64" fmla="*/ 1480500 w 2624311"/>
                <a:gd name="connsiteY64" fmla="*/ 1658672 h 1783598"/>
                <a:gd name="connsiteX65" fmla="*/ 1497481 w 2624311"/>
                <a:gd name="connsiteY65" fmla="*/ 1671703 h 1783598"/>
                <a:gd name="connsiteX66" fmla="*/ 1508358 w 2624311"/>
                <a:gd name="connsiteY66" fmla="*/ 1690541 h 1783598"/>
                <a:gd name="connsiteX67" fmla="*/ 1703408 w 2624311"/>
                <a:gd name="connsiteY67" fmla="*/ 1690541 h 1783598"/>
                <a:gd name="connsiteX68" fmla="*/ 1676152 w 2624311"/>
                <a:gd name="connsiteY68" fmla="*/ 1669013 h 1783598"/>
                <a:gd name="connsiteX69" fmla="*/ 1646691 w 2624311"/>
                <a:gd name="connsiteY69" fmla="*/ 1585691 h 1783598"/>
                <a:gd name="connsiteX70" fmla="*/ 1747275 w 2624311"/>
                <a:gd name="connsiteY70" fmla="*/ 1467856 h 1783598"/>
                <a:gd name="connsiteX71" fmla="*/ 1847859 w 2624311"/>
                <a:gd name="connsiteY71" fmla="*/ 1585691 h 1783598"/>
                <a:gd name="connsiteX72" fmla="*/ 1830681 w 2624311"/>
                <a:gd name="connsiteY72" fmla="*/ 1651574 h 1783598"/>
                <a:gd name="connsiteX73" fmla="*/ 1828311 w 2624311"/>
                <a:gd name="connsiteY73" fmla="*/ 1654630 h 1783598"/>
                <a:gd name="connsiteX74" fmla="*/ 1848087 w 2624311"/>
                <a:gd name="connsiteY74" fmla="*/ 1662822 h 1783598"/>
                <a:gd name="connsiteX75" fmla="*/ 1849828 w 2624311"/>
                <a:gd name="connsiteY75" fmla="*/ 1664563 h 1783598"/>
                <a:gd name="connsiteX76" fmla="*/ 1851084 w 2624311"/>
                <a:gd name="connsiteY76" fmla="*/ 1663600 h 1783598"/>
                <a:gd name="connsiteX77" fmla="*/ 2069679 w 2624311"/>
                <a:gd name="connsiteY77" fmla="*/ 1605027 h 1783598"/>
                <a:gd name="connsiteX78" fmla="*/ 2037780 w 2624311"/>
                <a:gd name="connsiteY78" fmla="*/ 1591287 h 1783598"/>
                <a:gd name="connsiteX79" fmla="*/ 1987757 w 2624311"/>
                <a:gd name="connsiteY79" fmla="*/ 1518429 h 1783598"/>
                <a:gd name="connsiteX80" fmla="*/ 2054416 w 2624311"/>
                <a:gd name="connsiteY80" fmla="*/ 1378577 h 1783598"/>
                <a:gd name="connsiteX81" fmla="*/ 2182071 w 2624311"/>
                <a:gd name="connsiteY81" fmla="*/ 1466363 h 1783598"/>
                <a:gd name="connsiteX82" fmla="*/ 2182530 w 2624311"/>
                <a:gd name="connsiteY82" fmla="*/ 1534447 h 1783598"/>
                <a:gd name="connsiteX83" fmla="*/ 2181032 w 2624311"/>
                <a:gd name="connsiteY83" fmla="*/ 1538013 h 1783598"/>
                <a:gd name="connsiteX84" fmla="*/ 2185719 w 2624311"/>
                <a:gd name="connsiteY84" fmla="*/ 1538630 h 1783598"/>
                <a:gd name="connsiteX85" fmla="*/ 2185816 w 2624311"/>
                <a:gd name="connsiteY85" fmla="*/ 1537713 h 1783598"/>
                <a:gd name="connsiteX86" fmla="*/ 2197450 w 2624311"/>
                <a:gd name="connsiteY86" fmla="*/ 1499341 h 1783598"/>
                <a:gd name="connsiteX87" fmla="*/ 2310662 w 2624311"/>
                <a:gd name="connsiteY87" fmla="*/ 1447090 h 1783598"/>
                <a:gd name="connsiteX88" fmla="*/ 2388850 w 2624311"/>
                <a:gd name="connsiteY88" fmla="*/ 1368713 h 1783598"/>
                <a:gd name="connsiteX89" fmla="*/ 2425745 w 2624311"/>
                <a:gd name="connsiteY89" fmla="*/ 1365940 h 1783598"/>
                <a:gd name="connsiteX90" fmla="*/ 2542764 w 2624311"/>
                <a:gd name="connsiteY90" fmla="*/ 1398814 h 1783598"/>
                <a:gd name="connsiteX91" fmla="*/ 2537085 w 2624311"/>
                <a:gd name="connsiteY91" fmla="*/ 1542884 h 1783598"/>
                <a:gd name="connsiteX92" fmla="*/ 2624170 w 2624311"/>
                <a:gd name="connsiteY92" fmla="*/ 1664804 h 1783598"/>
                <a:gd name="connsiteX93" fmla="*/ 2554502 w 2624311"/>
                <a:gd name="connsiteY93" fmla="*/ 1778015 h 1783598"/>
                <a:gd name="connsiteX94" fmla="*/ 2442237 w 2624311"/>
                <a:gd name="connsiteY94" fmla="*/ 1732958 h 1783598"/>
                <a:gd name="connsiteX95" fmla="*/ 2330351 w 2624311"/>
                <a:gd name="connsiteY95" fmla="*/ 1782749 h 1783598"/>
                <a:gd name="connsiteX96" fmla="*/ 2197450 w 2624311"/>
                <a:gd name="connsiteY96" fmla="*/ 1682221 h 1783598"/>
                <a:gd name="connsiteX97" fmla="*/ 2183775 w 2624311"/>
                <a:gd name="connsiteY97" fmla="*/ 1638951 h 1783598"/>
                <a:gd name="connsiteX98" fmla="*/ 2182205 w 2624311"/>
                <a:gd name="connsiteY98" fmla="*/ 1613700 h 1783598"/>
                <a:gd name="connsiteX99" fmla="*/ 2165677 w 2624311"/>
                <a:gd name="connsiteY99" fmla="*/ 1604159 h 1783598"/>
                <a:gd name="connsiteX100" fmla="*/ 2151759 w 2624311"/>
                <a:gd name="connsiteY100" fmla="*/ 1586020 h 1783598"/>
                <a:gd name="connsiteX101" fmla="*/ 2150833 w 2624311"/>
                <a:gd name="connsiteY101" fmla="*/ 1587139 h 1783598"/>
                <a:gd name="connsiteX102" fmla="*/ 2122767 w 2624311"/>
                <a:gd name="connsiteY102" fmla="*/ 1602255 h 1783598"/>
                <a:gd name="connsiteX103" fmla="*/ 2126707 w 2624311"/>
                <a:gd name="connsiteY103" fmla="*/ 1603611 h 1783598"/>
                <a:gd name="connsiteX104" fmla="*/ 2148009 w 2624311"/>
                <a:gd name="connsiteY104" fmla="*/ 1631372 h 1783598"/>
                <a:gd name="connsiteX105" fmla="*/ 2115680 w 2624311"/>
                <a:gd name="connsiteY105" fmla="*/ 1687367 h 1783598"/>
                <a:gd name="connsiteX106" fmla="*/ 1874750 w 2624311"/>
                <a:gd name="connsiteY106" fmla="*/ 1751924 h 1783598"/>
                <a:gd name="connsiteX107" fmla="*/ 1856631 w 2624311"/>
                <a:gd name="connsiteY107" fmla="*/ 1753059 h 1783598"/>
                <a:gd name="connsiteX108" fmla="*/ 1849412 w 2624311"/>
                <a:gd name="connsiteY108" fmla="*/ 1750575 h 1783598"/>
                <a:gd name="connsiteX109" fmla="*/ 1848087 w 2624311"/>
                <a:gd name="connsiteY109" fmla="*/ 1751124 h 1783598"/>
                <a:gd name="connsiteX110" fmla="*/ 1822224 w 2624311"/>
                <a:gd name="connsiteY110" fmla="*/ 1740411 h 1783598"/>
                <a:gd name="connsiteX111" fmla="*/ 1796360 w 2624311"/>
                <a:gd name="connsiteY111" fmla="*/ 1714548 h 1783598"/>
                <a:gd name="connsiteX112" fmla="*/ 1787611 w 2624311"/>
                <a:gd name="connsiteY112" fmla="*/ 1693425 h 1783598"/>
                <a:gd name="connsiteX113" fmla="*/ 1786427 w 2624311"/>
                <a:gd name="connsiteY113" fmla="*/ 1694266 h 1783598"/>
                <a:gd name="connsiteX114" fmla="*/ 1755405 w 2624311"/>
                <a:gd name="connsiteY114" fmla="*/ 1701603 h 1783598"/>
                <a:gd name="connsiteX115" fmla="*/ 1758860 w 2624311"/>
                <a:gd name="connsiteY115" fmla="*/ 1703933 h 1783598"/>
                <a:gd name="connsiteX116" fmla="*/ 1772251 w 2624311"/>
                <a:gd name="connsiteY116" fmla="*/ 1736261 h 1783598"/>
                <a:gd name="connsiteX117" fmla="*/ 1726531 w 2624311"/>
                <a:gd name="connsiteY117" fmla="*/ 1781981 h 1783598"/>
                <a:gd name="connsiteX118" fmla="*/ 1477102 w 2624311"/>
                <a:gd name="connsiteY118" fmla="*/ 1781981 h 1783598"/>
                <a:gd name="connsiteX119" fmla="*/ 1431382 w 2624311"/>
                <a:gd name="connsiteY119" fmla="*/ 1736261 h 1783598"/>
                <a:gd name="connsiteX120" fmla="*/ 1439279 w 2624311"/>
                <a:gd name="connsiteY120" fmla="*/ 1717197 h 1783598"/>
                <a:gd name="connsiteX121" fmla="*/ 1434129 w 2624311"/>
                <a:gd name="connsiteY121" fmla="*/ 1708279 h 1783598"/>
                <a:gd name="connsiteX122" fmla="*/ 1431145 w 2624311"/>
                <a:gd name="connsiteY122" fmla="*/ 1685611 h 1783598"/>
                <a:gd name="connsiteX123" fmla="*/ 1429784 w 2624311"/>
                <a:gd name="connsiteY123" fmla="*/ 1686117 h 1783598"/>
                <a:gd name="connsiteX124" fmla="*/ 1397920 w 2624311"/>
                <a:gd name="connsiteY124" fmla="*/ 1685175 h 1783598"/>
                <a:gd name="connsiteX125" fmla="*/ 1400654 w 2624311"/>
                <a:gd name="connsiteY125" fmla="*/ 1688320 h 1783598"/>
                <a:gd name="connsiteX126" fmla="*/ 1405222 w 2624311"/>
                <a:gd name="connsiteY126" fmla="*/ 1723012 h 1783598"/>
                <a:gd name="connsiteX127" fmla="*/ 1349227 w 2624311"/>
                <a:gd name="connsiteY127" fmla="*/ 1755341 h 1783598"/>
                <a:gd name="connsiteX128" fmla="*/ 1108297 w 2624311"/>
                <a:gd name="connsiteY128" fmla="*/ 1690784 h 1783598"/>
                <a:gd name="connsiteX129" fmla="*/ 1086052 w 2624311"/>
                <a:gd name="connsiteY129" fmla="*/ 1673715 h 1783598"/>
                <a:gd name="connsiteX130" fmla="*/ 1074448 w 2624311"/>
                <a:gd name="connsiteY130" fmla="*/ 1672187 h 1783598"/>
                <a:gd name="connsiteX131" fmla="*/ 1057407 w 2624311"/>
                <a:gd name="connsiteY131" fmla="*/ 1649978 h 1783598"/>
                <a:gd name="connsiteX132" fmla="*/ 1047939 w 2624311"/>
                <a:gd name="connsiteY132" fmla="*/ 1614648 h 1783598"/>
                <a:gd name="connsiteX133" fmla="*/ 1050924 w 2624311"/>
                <a:gd name="connsiteY133" fmla="*/ 1591980 h 1783598"/>
                <a:gd name="connsiteX134" fmla="*/ 1049478 w 2624311"/>
                <a:gd name="connsiteY134" fmla="*/ 1592117 h 1783598"/>
                <a:gd name="connsiteX135" fmla="*/ 1018944 w 2624311"/>
                <a:gd name="connsiteY135" fmla="*/ 1582960 h 1783598"/>
                <a:gd name="connsiteX136" fmla="*/ 1020771 w 2624311"/>
                <a:gd name="connsiteY136" fmla="*/ 1586705 h 1783598"/>
                <a:gd name="connsiteX137" fmla="*/ 1016204 w 2624311"/>
                <a:gd name="connsiteY137" fmla="*/ 1621398 h 1783598"/>
                <a:gd name="connsiteX138" fmla="*/ 953749 w 2624311"/>
                <a:gd name="connsiteY138" fmla="*/ 1638132 h 1783598"/>
                <a:gd name="connsiteX139" fmla="*/ 737737 w 2624311"/>
                <a:gd name="connsiteY139" fmla="*/ 1513418 h 1783598"/>
                <a:gd name="connsiteX140" fmla="*/ 724786 w 2624311"/>
                <a:gd name="connsiteY140" fmla="*/ 1496539 h 1783598"/>
                <a:gd name="connsiteX141" fmla="*/ 701666 w 2624311"/>
                <a:gd name="connsiteY141" fmla="*/ 1486962 h 1783598"/>
                <a:gd name="connsiteX142" fmla="*/ 690954 w 2624311"/>
                <a:gd name="connsiteY142" fmla="*/ 1461100 h 1783598"/>
                <a:gd name="connsiteX143" fmla="*/ 690953 w 2624311"/>
                <a:gd name="connsiteY143" fmla="*/ 1424523 h 1783598"/>
                <a:gd name="connsiteX144" fmla="*/ 699703 w 2624311"/>
                <a:gd name="connsiteY144" fmla="*/ 1403400 h 1783598"/>
                <a:gd name="connsiteX145" fmla="*/ 698271 w 2624311"/>
                <a:gd name="connsiteY145" fmla="*/ 1403158 h 1783598"/>
                <a:gd name="connsiteX146" fmla="*/ 671147 w 2624311"/>
                <a:gd name="connsiteY146" fmla="*/ 1386410 h 1783598"/>
                <a:gd name="connsiteX147" fmla="*/ 671942 w 2624311"/>
                <a:gd name="connsiteY147" fmla="*/ 1390501 h 1783598"/>
                <a:gd name="connsiteX148" fmla="*/ 658552 w 2624311"/>
                <a:gd name="connsiteY148" fmla="*/ 1422829 h 1783598"/>
                <a:gd name="connsiteX149" fmla="*/ 593894 w 2624311"/>
                <a:gd name="connsiteY149" fmla="*/ 1422829 h 1783598"/>
                <a:gd name="connsiteX150" fmla="*/ 417521 w 2624311"/>
                <a:gd name="connsiteY150" fmla="*/ 1246456 h 1783598"/>
                <a:gd name="connsiteX151" fmla="*/ 410657 w 2624311"/>
                <a:gd name="connsiteY151" fmla="*/ 1229885 h 1783598"/>
                <a:gd name="connsiteX152" fmla="*/ 393135 w 2624311"/>
                <a:gd name="connsiteY152" fmla="*/ 1232192 h 1783598"/>
                <a:gd name="connsiteX153" fmla="*/ 367272 w 2624311"/>
                <a:gd name="connsiteY153" fmla="*/ 1187396 h 1783598"/>
                <a:gd name="connsiteX154" fmla="*/ 376739 w 2624311"/>
                <a:gd name="connsiteY154" fmla="*/ 1152065 h 1783598"/>
                <a:gd name="connsiteX155" fmla="*/ 390657 w 2624311"/>
                <a:gd name="connsiteY155" fmla="*/ 1133927 h 1783598"/>
                <a:gd name="connsiteX156" fmla="*/ 389337 w 2624311"/>
                <a:gd name="connsiteY156" fmla="*/ 1133322 h 1783598"/>
                <a:gd name="connsiteX157" fmla="*/ 367472 w 2624311"/>
                <a:gd name="connsiteY157" fmla="*/ 1110125 h 1783598"/>
                <a:gd name="connsiteX158" fmla="*/ 367181 w 2624311"/>
                <a:gd name="connsiteY158" fmla="*/ 1114282 h 1783598"/>
                <a:gd name="connsiteX159" fmla="*/ 345880 w 2624311"/>
                <a:gd name="connsiteY159" fmla="*/ 1142043 h 1783598"/>
                <a:gd name="connsiteX160" fmla="*/ 283425 w 2624311"/>
                <a:gd name="connsiteY160" fmla="*/ 1125308 h 1783598"/>
                <a:gd name="connsiteX161" fmla="*/ 158711 w 2624311"/>
                <a:gd name="connsiteY161" fmla="*/ 909296 h 1783598"/>
                <a:gd name="connsiteX162" fmla="*/ 157574 w 2624311"/>
                <a:gd name="connsiteY162" fmla="*/ 900658 h 1783598"/>
                <a:gd name="connsiteX163" fmla="*/ 154699 w 2624311"/>
                <a:gd name="connsiteY163" fmla="*/ 900279 h 1783598"/>
                <a:gd name="connsiteX164" fmla="*/ 141311 w 2624311"/>
                <a:gd name="connsiteY164" fmla="*/ 850316 h 1783598"/>
                <a:gd name="connsiteX165" fmla="*/ 159599 w 2624311"/>
                <a:gd name="connsiteY165" fmla="*/ 818639 h 1783598"/>
                <a:gd name="connsiteX166" fmla="*/ 177738 w 2624311"/>
                <a:gd name="connsiteY166" fmla="*/ 804722 h 1783598"/>
                <a:gd name="connsiteX167" fmla="*/ 176619 w 2624311"/>
                <a:gd name="connsiteY167" fmla="*/ 803796 h 1783598"/>
                <a:gd name="connsiteX168" fmla="*/ 161503 w 2624311"/>
                <a:gd name="connsiteY168" fmla="*/ 775730 h 1783598"/>
                <a:gd name="connsiteX169" fmla="*/ 160147 w 2624311"/>
                <a:gd name="connsiteY169" fmla="*/ 779670 h 1783598"/>
                <a:gd name="connsiteX170" fmla="*/ 132386 w 2624311"/>
                <a:gd name="connsiteY170" fmla="*/ 800972 h 1783598"/>
                <a:gd name="connsiteX171" fmla="*/ 76391 w 2624311"/>
                <a:gd name="connsiteY171" fmla="*/ 768643 h 1783598"/>
                <a:gd name="connsiteX172" fmla="*/ 11834 w 2624311"/>
                <a:gd name="connsiteY172" fmla="*/ 527713 h 1783598"/>
                <a:gd name="connsiteX173" fmla="*/ 16401 w 2624311"/>
                <a:gd name="connsiteY173" fmla="*/ 493020 h 1783598"/>
                <a:gd name="connsiteX174" fmla="*/ 34882 w 2624311"/>
                <a:gd name="connsiteY174" fmla="*/ 478839 h 1783598"/>
                <a:gd name="connsiteX175" fmla="*/ 41570 w 2624311"/>
                <a:gd name="connsiteY175" fmla="*/ 462694 h 1783598"/>
                <a:gd name="connsiteX176" fmla="*/ 67433 w 2624311"/>
                <a:gd name="connsiteY176" fmla="*/ 436830 h 1783598"/>
                <a:gd name="connsiteX177" fmla="*/ 88556 w 2624311"/>
                <a:gd name="connsiteY177" fmla="*/ 428081 h 1783598"/>
                <a:gd name="connsiteX178" fmla="*/ 87715 w 2624311"/>
                <a:gd name="connsiteY178" fmla="*/ 426897 h 1783598"/>
                <a:gd name="connsiteX179" fmla="*/ 80377 w 2624311"/>
                <a:gd name="connsiteY179" fmla="*/ 395875 h 1783598"/>
                <a:gd name="connsiteX180" fmla="*/ 78048 w 2624311"/>
                <a:gd name="connsiteY180" fmla="*/ 399330 h 1783598"/>
                <a:gd name="connsiteX181" fmla="*/ 45720 w 2624311"/>
                <a:gd name="connsiteY181" fmla="*/ 412721 h 1783598"/>
                <a:gd name="connsiteX182" fmla="*/ 0 w 2624311"/>
                <a:gd name="connsiteY182" fmla="*/ 367001 h 1783598"/>
                <a:gd name="connsiteX183" fmla="*/ 0 w 2624311"/>
                <a:gd name="connsiteY183" fmla="*/ 117572 h 1783598"/>
                <a:gd name="connsiteX184" fmla="*/ 13390 w 2624311"/>
                <a:gd name="connsiteY184" fmla="*/ 85243 h 1783598"/>
                <a:gd name="connsiteX185" fmla="*/ 26213 w 2624311"/>
                <a:gd name="connsiteY185" fmla="*/ 79932 h 1783598"/>
                <a:gd name="connsiteX186" fmla="*/ 17415 w 2624311"/>
                <a:gd name="connsiteY186" fmla="*/ 53237 h 1783598"/>
                <a:gd name="connsiteX187" fmla="*/ 14125 w 2624311"/>
                <a:gd name="connsiteY187" fmla="*/ 28716 h 1783598"/>
                <a:gd name="connsiteX188" fmla="*/ 56091 w 2624311"/>
                <a:gd name="connsiteY188" fmla="*/ 1008 h 178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624311" h="1783598">
                  <a:moveTo>
                    <a:pt x="56091" y="1008"/>
                  </a:moveTo>
                  <a:cubicBezTo>
                    <a:pt x="80253" y="4137"/>
                    <a:pt x="131345" y="41210"/>
                    <a:pt x="159096" y="47493"/>
                  </a:cubicBezTo>
                  <a:cubicBezTo>
                    <a:pt x="186846" y="53777"/>
                    <a:pt x="204400" y="27123"/>
                    <a:pt x="222596" y="38711"/>
                  </a:cubicBezTo>
                  <a:cubicBezTo>
                    <a:pt x="240793" y="50299"/>
                    <a:pt x="270970" y="86115"/>
                    <a:pt x="268275" y="117021"/>
                  </a:cubicBezTo>
                  <a:cubicBezTo>
                    <a:pt x="265580" y="147927"/>
                    <a:pt x="232280" y="213099"/>
                    <a:pt x="206428" y="224142"/>
                  </a:cubicBezTo>
                  <a:cubicBezTo>
                    <a:pt x="180577" y="235185"/>
                    <a:pt x="142444" y="185037"/>
                    <a:pt x="113162" y="183279"/>
                  </a:cubicBezTo>
                  <a:lnTo>
                    <a:pt x="91440" y="187758"/>
                  </a:lnTo>
                  <a:lnTo>
                    <a:pt x="91440" y="343878"/>
                  </a:lnTo>
                  <a:lnTo>
                    <a:pt x="112967" y="316622"/>
                  </a:lnTo>
                  <a:cubicBezTo>
                    <a:pt x="134291" y="298420"/>
                    <a:pt x="163750" y="287161"/>
                    <a:pt x="196289" y="287161"/>
                  </a:cubicBezTo>
                  <a:cubicBezTo>
                    <a:pt x="261367" y="287161"/>
                    <a:pt x="314124" y="332194"/>
                    <a:pt x="314124" y="387745"/>
                  </a:cubicBezTo>
                  <a:cubicBezTo>
                    <a:pt x="314124" y="443296"/>
                    <a:pt x="261367" y="488329"/>
                    <a:pt x="196289" y="488329"/>
                  </a:cubicBezTo>
                  <a:cubicBezTo>
                    <a:pt x="171884" y="488329"/>
                    <a:pt x="149212" y="481996"/>
                    <a:pt x="130406" y="471151"/>
                  </a:cubicBezTo>
                  <a:lnTo>
                    <a:pt x="127350" y="468781"/>
                  </a:lnTo>
                  <a:lnTo>
                    <a:pt x="119158" y="488557"/>
                  </a:lnTo>
                  <a:lnTo>
                    <a:pt x="100900" y="506816"/>
                  </a:lnTo>
                  <a:lnTo>
                    <a:pt x="158730" y="722641"/>
                  </a:lnTo>
                  <a:lnTo>
                    <a:pt x="172470" y="690742"/>
                  </a:lnTo>
                  <a:cubicBezTo>
                    <a:pt x="188357" y="667641"/>
                    <a:pt x="213898" y="649141"/>
                    <a:pt x="245328" y="640720"/>
                  </a:cubicBezTo>
                  <a:cubicBezTo>
                    <a:pt x="308189" y="623876"/>
                    <a:pt x="370803" y="653720"/>
                    <a:pt x="385181" y="707378"/>
                  </a:cubicBezTo>
                  <a:cubicBezTo>
                    <a:pt x="399559" y="761037"/>
                    <a:pt x="360255" y="818190"/>
                    <a:pt x="297394" y="835033"/>
                  </a:cubicBezTo>
                  <a:cubicBezTo>
                    <a:pt x="273821" y="841349"/>
                    <a:pt x="250282" y="841100"/>
                    <a:pt x="229310" y="835492"/>
                  </a:cubicBezTo>
                  <a:lnTo>
                    <a:pt x="225745" y="833994"/>
                  </a:lnTo>
                  <a:lnTo>
                    <a:pt x="223606" y="850240"/>
                  </a:lnTo>
                  <a:lnTo>
                    <a:pt x="237900" y="863576"/>
                  </a:lnTo>
                  <a:lnTo>
                    <a:pt x="351053" y="1059563"/>
                  </a:lnTo>
                  <a:lnTo>
                    <a:pt x="356069" y="1025195"/>
                  </a:lnTo>
                  <a:cubicBezTo>
                    <a:pt x="365435" y="998769"/>
                    <a:pt x="385318" y="974289"/>
                    <a:pt x="413497" y="958020"/>
                  </a:cubicBezTo>
                  <a:cubicBezTo>
                    <a:pt x="469857" y="925481"/>
                    <a:pt x="538062" y="938102"/>
                    <a:pt x="565838" y="986210"/>
                  </a:cubicBezTo>
                  <a:cubicBezTo>
                    <a:pt x="593613" y="1034319"/>
                    <a:pt x="570441" y="1099697"/>
                    <a:pt x="514081" y="1132236"/>
                  </a:cubicBezTo>
                  <a:cubicBezTo>
                    <a:pt x="492946" y="1144439"/>
                    <a:pt x="470145" y="1150290"/>
                    <a:pt x="448436" y="1150301"/>
                  </a:cubicBezTo>
                  <a:lnTo>
                    <a:pt x="444605" y="1149777"/>
                  </a:lnTo>
                  <a:lnTo>
                    <a:pt x="447201" y="1169504"/>
                  </a:lnTo>
                  <a:lnTo>
                    <a:pt x="449850" y="1168407"/>
                  </a:lnTo>
                  <a:cubicBezTo>
                    <a:pt x="461551" y="1168407"/>
                    <a:pt x="473252" y="1172871"/>
                    <a:pt x="482179" y="1181798"/>
                  </a:cubicBezTo>
                  <a:lnTo>
                    <a:pt x="642202" y="1341820"/>
                  </a:lnTo>
                  <a:lnTo>
                    <a:pt x="638151" y="1307325"/>
                  </a:lnTo>
                  <a:cubicBezTo>
                    <a:pt x="640359" y="1279376"/>
                    <a:pt x="653228" y="1250584"/>
                    <a:pt x="676237" y="1227575"/>
                  </a:cubicBezTo>
                  <a:cubicBezTo>
                    <a:pt x="722254" y="1181558"/>
                    <a:pt x="791402" y="1176096"/>
                    <a:pt x="830682" y="1215377"/>
                  </a:cubicBezTo>
                  <a:cubicBezTo>
                    <a:pt x="869963" y="1254657"/>
                    <a:pt x="864501" y="1323805"/>
                    <a:pt x="818484" y="1369823"/>
                  </a:cubicBezTo>
                  <a:cubicBezTo>
                    <a:pt x="801227" y="1387080"/>
                    <a:pt x="780717" y="1398633"/>
                    <a:pt x="759751" y="1404262"/>
                  </a:cubicBezTo>
                  <a:lnTo>
                    <a:pt x="755914" y="1404747"/>
                  </a:lnTo>
                  <a:lnTo>
                    <a:pt x="764105" y="1424524"/>
                  </a:lnTo>
                  <a:lnTo>
                    <a:pt x="764105" y="1428591"/>
                  </a:lnTo>
                  <a:lnTo>
                    <a:pt x="766249" y="1428442"/>
                  </a:lnTo>
                  <a:cubicBezTo>
                    <a:pt x="772143" y="1429173"/>
                    <a:pt x="777991" y="1431072"/>
                    <a:pt x="783457" y="1434228"/>
                  </a:cubicBezTo>
                  <a:lnTo>
                    <a:pt x="979444" y="1547381"/>
                  </a:lnTo>
                  <a:lnTo>
                    <a:pt x="966604" y="1515110"/>
                  </a:lnTo>
                  <a:cubicBezTo>
                    <a:pt x="961502" y="1487541"/>
                    <a:pt x="966481" y="1456400"/>
                    <a:pt x="982751" y="1428220"/>
                  </a:cubicBezTo>
                  <a:cubicBezTo>
                    <a:pt x="1007155" y="1385951"/>
                    <a:pt x="1050031" y="1362349"/>
                    <a:pt x="1090240" y="1364907"/>
                  </a:cubicBezTo>
                  <a:cubicBezTo>
                    <a:pt x="1103643" y="1365760"/>
                    <a:pt x="1116749" y="1369520"/>
                    <a:pt x="1128777" y="1376464"/>
                  </a:cubicBezTo>
                  <a:cubicBezTo>
                    <a:pt x="1176885" y="1404240"/>
                    <a:pt x="1189506" y="1472445"/>
                    <a:pt x="1156967" y="1528804"/>
                  </a:cubicBezTo>
                  <a:cubicBezTo>
                    <a:pt x="1144765" y="1549939"/>
                    <a:pt x="1127944" y="1566407"/>
                    <a:pt x="1109149" y="1577271"/>
                  </a:cubicBezTo>
                  <a:lnTo>
                    <a:pt x="1105569" y="1578733"/>
                  </a:lnTo>
                  <a:lnTo>
                    <a:pt x="1118599" y="1595716"/>
                  </a:lnTo>
                  <a:lnTo>
                    <a:pt x="1120209" y="1601723"/>
                  </a:lnTo>
                  <a:lnTo>
                    <a:pt x="1131963" y="1602460"/>
                  </a:lnTo>
                  <a:lnTo>
                    <a:pt x="1350558" y="1661032"/>
                  </a:lnTo>
                  <a:lnTo>
                    <a:pt x="1329803" y="1633183"/>
                  </a:lnTo>
                  <a:cubicBezTo>
                    <a:pt x="1317740" y="1607875"/>
                    <a:pt x="1314489" y="1576505"/>
                    <a:pt x="1322911" y="1545075"/>
                  </a:cubicBezTo>
                  <a:cubicBezTo>
                    <a:pt x="1335543" y="1497930"/>
                    <a:pt x="1370850" y="1464035"/>
                    <a:pt x="1410351" y="1456100"/>
                  </a:cubicBezTo>
                  <a:cubicBezTo>
                    <a:pt x="1423518" y="1453455"/>
                    <a:pt x="1437151" y="1453694"/>
                    <a:pt x="1450565" y="1457288"/>
                  </a:cubicBezTo>
                  <a:cubicBezTo>
                    <a:pt x="1504224" y="1471666"/>
                    <a:pt x="1534068" y="1534281"/>
                    <a:pt x="1517224" y="1597141"/>
                  </a:cubicBezTo>
                  <a:cubicBezTo>
                    <a:pt x="1510908" y="1620715"/>
                    <a:pt x="1498923" y="1640975"/>
                    <a:pt x="1483580" y="1656333"/>
                  </a:cubicBezTo>
                  <a:lnTo>
                    <a:pt x="1480500" y="1658672"/>
                  </a:lnTo>
                  <a:lnTo>
                    <a:pt x="1497481" y="1671703"/>
                  </a:lnTo>
                  <a:lnTo>
                    <a:pt x="1508358" y="1690541"/>
                  </a:lnTo>
                  <a:lnTo>
                    <a:pt x="1703408" y="1690541"/>
                  </a:lnTo>
                  <a:lnTo>
                    <a:pt x="1676152" y="1669013"/>
                  </a:lnTo>
                  <a:cubicBezTo>
                    <a:pt x="1657950" y="1647689"/>
                    <a:pt x="1646691" y="1618230"/>
                    <a:pt x="1646691" y="1585691"/>
                  </a:cubicBezTo>
                  <a:cubicBezTo>
                    <a:pt x="1646691" y="1520613"/>
                    <a:pt x="1691724" y="1467856"/>
                    <a:pt x="1747275" y="1467856"/>
                  </a:cubicBezTo>
                  <a:cubicBezTo>
                    <a:pt x="1802826" y="1467856"/>
                    <a:pt x="1847859" y="1520613"/>
                    <a:pt x="1847859" y="1585691"/>
                  </a:cubicBezTo>
                  <a:cubicBezTo>
                    <a:pt x="1847859" y="1610096"/>
                    <a:pt x="1841526" y="1632768"/>
                    <a:pt x="1830681" y="1651574"/>
                  </a:cubicBezTo>
                  <a:lnTo>
                    <a:pt x="1828311" y="1654630"/>
                  </a:lnTo>
                  <a:lnTo>
                    <a:pt x="1848087" y="1662822"/>
                  </a:lnTo>
                  <a:lnTo>
                    <a:pt x="1849828" y="1664563"/>
                  </a:lnTo>
                  <a:lnTo>
                    <a:pt x="1851084" y="1663600"/>
                  </a:lnTo>
                  <a:lnTo>
                    <a:pt x="2069679" y="1605027"/>
                  </a:lnTo>
                  <a:lnTo>
                    <a:pt x="2037780" y="1591287"/>
                  </a:lnTo>
                  <a:cubicBezTo>
                    <a:pt x="2014679" y="1575401"/>
                    <a:pt x="1996179" y="1549860"/>
                    <a:pt x="1987757" y="1518429"/>
                  </a:cubicBezTo>
                  <a:cubicBezTo>
                    <a:pt x="1970914" y="1455569"/>
                    <a:pt x="2000758" y="1392954"/>
                    <a:pt x="2054416" y="1378577"/>
                  </a:cubicBezTo>
                  <a:cubicBezTo>
                    <a:pt x="2108074" y="1364199"/>
                    <a:pt x="2165227" y="1403503"/>
                    <a:pt x="2182071" y="1466363"/>
                  </a:cubicBezTo>
                  <a:cubicBezTo>
                    <a:pt x="2188387" y="1489937"/>
                    <a:pt x="2188138" y="1513475"/>
                    <a:pt x="2182530" y="1534447"/>
                  </a:cubicBezTo>
                  <a:lnTo>
                    <a:pt x="2181032" y="1538013"/>
                  </a:lnTo>
                  <a:lnTo>
                    <a:pt x="2185719" y="1538630"/>
                  </a:lnTo>
                  <a:lnTo>
                    <a:pt x="2185816" y="1537713"/>
                  </a:lnTo>
                  <a:cubicBezTo>
                    <a:pt x="2188741" y="1522473"/>
                    <a:pt x="2192733" y="1509138"/>
                    <a:pt x="2197450" y="1499341"/>
                  </a:cubicBezTo>
                  <a:cubicBezTo>
                    <a:pt x="2216319" y="1460153"/>
                    <a:pt x="2278762" y="1468861"/>
                    <a:pt x="2310662" y="1447090"/>
                  </a:cubicBezTo>
                  <a:cubicBezTo>
                    <a:pt x="2342562" y="1425319"/>
                    <a:pt x="2350166" y="1376759"/>
                    <a:pt x="2388850" y="1368713"/>
                  </a:cubicBezTo>
                  <a:cubicBezTo>
                    <a:pt x="2398521" y="1366702"/>
                    <a:pt x="2411432" y="1365763"/>
                    <a:pt x="2425745" y="1365940"/>
                  </a:cubicBezTo>
                  <a:cubicBezTo>
                    <a:pt x="2468682" y="1366471"/>
                    <a:pt x="2524235" y="1377043"/>
                    <a:pt x="2542764" y="1398814"/>
                  </a:cubicBezTo>
                  <a:cubicBezTo>
                    <a:pt x="2567470" y="1427843"/>
                    <a:pt x="2523517" y="1498552"/>
                    <a:pt x="2537085" y="1542884"/>
                  </a:cubicBezTo>
                  <a:cubicBezTo>
                    <a:pt x="2550653" y="1587216"/>
                    <a:pt x="2621267" y="1625616"/>
                    <a:pt x="2624170" y="1664804"/>
                  </a:cubicBezTo>
                  <a:cubicBezTo>
                    <a:pt x="2627073" y="1703992"/>
                    <a:pt x="2584824" y="1766656"/>
                    <a:pt x="2554502" y="1778015"/>
                  </a:cubicBezTo>
                  <a:cubicBezTo>
                    <a:pt x="2524180" y="1789374"/>
                    <a:pt x="2479595" y="1732169"/>
                    <a:pt x="2442237" y="1732958"/>
                  </a:cubicBezTo>
                  <a:cubicBezTo>
                    <a:pt x="2404879" y="1733747"/>
                    <a:pt x="2371149" y="1791205"/>
                    <a:pt x="2330351" y="1782749"/>
                  </a:cubicBezTo>
                  <a:cubicBezTo>
                    <a:pt x="2289553" y="1774293"/>
                    <a:pt x="2226479" y="1709798"/>
                    <a:pt x="2197450" y="1682221"/>
                  </a:cubicBezTo>
                  <a:cubicBezTo>
                    <a:pt x="2190919" y="1670247"/>
                    <a:pt x="2186474" y="1655279"/>
                    <a:pt x="2183775" y="1638951"/>
                  </a:cubicBezTo>
                  <a:lnTo>
                    <a:pt x="2182205" y="1613700"/>
                  </a:lnTo>
                  <a:lnTo>
                    <a:pt x="2165677" y="1604159"/>
                  </a:lnTo>
                  <a:lnTo>
                    <a:pt x="2151759" y="1586020"/>
                  </a:lnTo>
                  <a:lnTo>
                    <a:pt x="2150833" y="1587139"/>
                  </a:lnTo>
                  <a:lnTo>
                    <a:pt x="2122767" y="1602255"/>
                  </a:lnTo>
                  <a:lnTo>
                    <a:pt x="2126707" y="1603611"/>
                  </a:lnTo>
                  <a:cubicBezTo>
                    <a:pt x="2136841" y="1609461"/>
                    <a:pt x="2144742" y="1619177"/>
                    <a:pt x="2148009" y="1631372"/>
                  </a:cubicBezTo>
                  <a:cubicBezTo>
                    <a:pt x="2154544" y="1655761"/>
                    <a:pt x="2140070" y="1680832"/>
                    <a:pt x="2115680" y="1687367"/>
                  </a:cubicBezTo>
                  <a:lnTo>
                    <a:pt x="1874750" y="1751924"/>
                  </a:lnTo>
                  <a:cubicBezTo>
                    <a:pt x="1868653" y="1753558"/>
                    <a:pt x="1862513" y="1753878"/>
                    <a:pt x="1856631" y="1753059"/>
                  </a:cubicBezTo>
                  <a:lnTo>
                    <a:pt x="1849412" y="1750575"/>
                  </a:lnTo>
                  <a:lnTo>
                    <a:pt x="1848087" y="1751124"/>
                  </a:lnTo>
                  <a:cubicBezTo>
                    <a:pt x="1838726" y="1751124"/>
                    <a:pt x="1829365" y="1747553"/>
                    <a:pt x="1822224" y="1740411"/>
                  </a:cubicBezTo>
                  <a:lnTo>
                    <a:pt x="1796360" y="1714548"/>
                  </a:lnTo>
                  <a:lnTo>
                    <a:pt x="1787611" y="1693425"/>
                  </a:lnTo>
                  <a:lnTo>
                    <a:pt x="1786427" y="1694266"/>
                  </a:lnTo>
                  <a:lnTo>
                    <a:pt x="1755405" y="1701603"/>
                  </a:lnTo>
                  <a:lnTo>
                    <a:pt x="1758860" y="1703933"/>
                  </a:lnTo>
                  <a:cubicBezTo>
                    <a:pt x="1767134" y="1712206"/>
                    <a:pt x="1772251" y="1723636"/>
                    <a:pt x="1772251" y="1736261"/>
                  </a:cubicBezTo>
                  <a:cubicBezTo>
                    <a:pt x="1772251" y="1761511"/>
                    <a:pt x="1751781" y="1781981"/>
                    <a:pt x="1726531" y="1781981"/>
                  </a:cubicBezTo>
                  <a:lnTo>
                    <a:pt x="1477102" y="1781981"/>
                  </a:lnTo>
                  <a:cubicBezTo>
                    <a:pt x="1451852" y="1781981"/>
                    <a:pt x="1431382" y="1761511"/>
                    <a:pt x="1431382" y="1736261"/>
                  </a:cubicBezTo>
                  <a:lnTo>
                    <a:pt x="1439279" y="1717197"/>
                  </a:lnTo>
                  <a:lnTo>
                    <a:pt x="1434129" y="1708279"/>
                  </a:lnTo>
                  <a:lnTo>
                    <a:pt x="1431145" y="1685611"/>
                  </a:lnTo>
                  <a:lnTo>
                    <a:pt x="1429784" y="1686117"/>
                  </a:lnTo>
                  <a:lnTo>
                    <a:pt x="1397920" y="1685175"/>
                  </a:lnTo>
                  <a:lnTo>
                    <a:pt x="1400654" y="1688320"/>
                  </a:lnTo>
                  <a:cubicBezTo>
                    <a:pt x="1406505" y="1698452"/>
                    <a:pt x="1408490" y="1710817"/>
                    <a:pt x="1405222" y="1723012"/>
                  </a:cubicBezTo>
                  <a:cubicBezTo>
                    <a:pt x="1398687" y="1747401"/>
                    <a:pt x="1373616" y="1761876"/>
                    <a:pt x="1349227" y="1755341"/>
                  </a:cubicBezTo>
                  <a:lnTo>
                    <a:pt x="1108297" y="1690784"/>
                  </a:lnTo>
                  <a:lnTo>
                    <a:pt x="1086052" y="1673715"/>
                  </a:lnTo>
                  <a:lnTo>
                    <a:pt x="1074448" y="1672187"/>
                  </a:lnTo>
                  <a:cubicBezTo>
                    <a:pt x="1066341" y="1667507"/>
                    <a:pt x="1060021" y="1659734"/>
                    <a:pt x="1057407" y="1649978"/>
                  </a:cubicBezTo>
                  <a:lnTo>
                    <a:pt x="1047939" y="1614648"/>
                  </a:lnTo>
                  <a:lnTo>
                    <a:pt x="1050924" y="1591980"/>
                  </a:lnTo>
                  <a:lnTo>
                    <a:pt x="1049478" y="1592117"/>
                  </a:lnTo>
                  <a:lnTo>
                    <a:pt x="1018944" y="1582960"/>
                  </a:lnTo>
                  <a:lnTo>
                    <a:pt x="1020771" y="1586705"/>
                  </a:lnTo>
                  <a:cubicBezTo>
                    <a:pt x="1023800" y="1598007"/>
                    <a:pt x="1022516" y="1610464"/>
                    <a:pt x="1016204" y="1621398"/>
                  </a:cubicBezTo>
                  <a:cubicBezTo>
                    <a:pt x="1003579" y="1643265"/>
                    <a:pt x="975616" y="1650757"/>
                    <a:pt x="953749" y="1638132"/>
                  </a:cubicBezTo>
                  <a:lnTo>
                    <a:pt x="737737" y="1513418"/>
                  </a:lnTo>
                  <a:lnTo>
                    <a:pt x="724786" y="1496539"/>
                  </a:lnTo>
                  <a:lnTo>
                    <a:pt x="701666" y="1486962"/>
                  </a:lnTo>
                  <a:cubicBezTo>
                    <a:pt x="695047" y="1480343"/>
                    <a:pt x="690953" y="1471200"/>
                    <a:pt x="690954" y="1461100"/>
                  </a:cubicBezTo>
                  <a:lnTo>
                    <a:pt x="690953" y="1424523"/>
                  </a:lnTo>
                  <a:lnTo>
                    <a:pt x="699703" y="1403400"/>
                  </a:lnTo>
                  <a:lnTo>
                    <a:pt x="698271" y="1403158"/>
                  </a:lnTo>
                  <a:lnTo>
                    <a:pt x="671147" y="1386410"/>
                  </a:lnTo>
                  <a:lnTo>
                    <a:pt x="671942" y="1390501"/>
                  </a:lnTo>
                  <a:cubicBezTo>
                    <a:pt x="671943" y="1402201"/>
                    <a:pt x="667479" y="1413902"/>
                    <a:pt x="658552" y="1422829"/>
                  </a:cubicBezTo>
                  <a:cubicBezTo>
                    <a:pt x="640698" y="1440683"/>
                    <a:pt x="611749" y="1440683"/>
                    <a:pt x="593894" y="1422829"/>
                  </a:cubicBezTo>
                  <a:lnTo>
                    <a:pt x="417521" y="1246456"/>
                  </a:lnTo>
                  <a:lnTo>
                    <a:pt x="410657" y="1229885"/>
                  </a:lnTo>
                  <a:lnTo>
                    <a:pt x="393135" y="1232192"/>
                  </a:lnTo>
                  <a:cubicBezTo>
                    <a:pt x="373623" y="1226963"/>
                    <a:pt x="362044" y="1206907"/>
                    <a:pt x="367272" y="1187396"/>
                  </a:cubicBezTo>
                  <a:lnTo>
                    <a:pt x="376739" y="1152065"/>
                  </a:lnTo>
                  <a:lnTo>
                    <a:pt x="390657" y="1133927"/>
                  </a:lnTo>
                  <a:lnTo>
                    <a:pt x="389337" y="1133322"/>
                  </a:lnTo>
                  <a:lnTo>
                    <a:pt x="367472" y="1110125"/>
                  </a:lnTo>
                  <a:lnTo>
                    <a:pt x="367181" y="1114282"/>
                  </a:lnTo>
                  <a:cubicBezTo>
                    <a:pt x="364154" y="1125584"/>
                    <a:pt x="356814" y="1135730"/>
                    <a:pt x="345880" y="1142043"/>
                  </a:cubicBezTo>
                  <a:cubicBezTo>
                    <a:pt x="324013" y="1154668"/>
                    <a:pt x="296050" y="1147175"/>
                    <a:pt x="283425" y="1125308"/>
                  </a:cubicBezTo>
                  <a:lnTo>
                    <a:pt x="158711" y="909296"/>
                  </a:lnTo>
                  <a:lnTo>
                    <a:pt x="157574" y="900658"/>
                  </a:lnTo>
                  <a:lnTo>
                    <a:pt x="154699" y="900279"/>
                  </a:lnTo>
                  <a:cubicBezTo>
                    <a:pt x="137205" y="890179"/>
                    <a:pt x="131211" y="867809"/>
                    <a:pt x="141311" y="850316"/>
                  </a:cubicBezTo>
                  <a:lnTo>
                    <a:pt x="159599" y="818639"/>
                  </a:lnTo>
                  <a:lnTo>
                    <a:pt x="177738" y="804722"/>
                  </a:lnTo>
                  <a:lnTo>
                    <a:pt x="176619" y="803796"/>
                  </a:lnTo>
                  <a:lnTo>
                    <a:pt x="161503" y="775730"/>
                  </a:lnTo>
                  <a:lnTo>
                    <a:pt x="160147" y="779670"/>
                  </a:lnTo>
                  <a:cubicBezTo>
                    <a:pt x="154297" y="789803"/>
                    <a:pt x="144581" y="797704"/>
                    <a:pt x="132386" y="800972"/>
                  </a:cubicBezTo>
                  <a:cubicBezTo>
                    <a:pt x="107997" y="807507"/>
                    <a:pt x="82926" y="793032"/>
                    <a:pt x="76391" y="768643"/>
                  </a:cubicBezTo>
                  <a:lnTo>
                    <a:pt x="11834" y="527713"/>
                  </a:lnTo>
                  <a:cubicBezTo>
                    <a:pt x="8566" y="515518"/>
                    <a:pt x="10551" y="503153"/>
                    <a:pt x="16401" y="493020"/>
                  </a:cubicBezTo>
                  <a:lnTo>
                    <a:pt x="34882" y="478839"/>
                  </a:lnTo>
                  <a:lnTo>
                    <a:pt x="41570" y="462694"/>
                  </a:lnTo>
                  <a:lnTo>
                    <a:pt x="67433" y="436830"/>
                  </a:lnTo>
                  <a:lnTo>
                    <a:pt x="88556" y="428081"/>
                  </a:lnTo>
                  <a:lnTo>
                    <a:pt x="87715" y="426897"/>
                  </a:lnTo>
                  <a:lnTo>
                    <a:pt x="80377" y="395875"/>
                  </a:lnTo>
                  <a:lnTo>
                    <a:pt x="78048" y="399330"/>
                  </a:lnTo>
                  <a:cubicBezTo>
                    <a:pt x="69775" y="407604"/>
                    <a:pt x="58345" y="412721"/>
                    <a:pt x="45720" y="412721"/>
                  </a:cubicBezTo>
                  <a:cubicBezTo>
                    <a:pt x="20469" y="412721"/>
                    <a:pt x="0" y="392251"/>
                    <a:pt x="0" y="367001"/>
                  </a:cubicBezTo>
                  <a:lnTo>
                    <a:pt x="0" y="117572"/>
                  </a:lnTo>
                  <a:cubicBezTo>
                    <a:pt x="0" y="104947"/>
                    <a:pt x="5117" y="93517"/>
                    <a:pt x="13390" y="85243"/>
                  </a:cubicBezTo>
                  <a:lnTo>
                    <a:pt x="26213" y="79932"/>
                  </a:lnTo>
                  <a:lnTo>
                    <a:pt x="17415" y="53237"/>
                  </a:lnTo>
                  <a:cubicBezTo>
                    <a:pt x="15008" y="44171"/>
                    <a:pt x="13599" y="35716"/>
                    <a:pt x="14125" y="28716"/>
                  </a:cubicBezTo>
                  <a:cubicBezTo>
                    <a:pt x="16224" y="714"/>
                    <a:pt x="31929" y="-2121"/>
                    <a:pt x="56091" y="1008"/>
                  </a:cubicBezTo>
                  <a:close/>
                </a:path>
              </a:pathLst>
            </a:custGeom>
            <a:solidFill>
              <a:srgbClr val="FB9205"/>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9" name="Group 118">
              <a:extLst>
                <a:ext uri="{FF2B5EF4-FFF2-40B4-BE49-F238E27FC236}">
                  <a16:creationId xmlns:a16="http://schemas.microsoft.com/office/drawing/2014/main" id="{3779DDF0-8D6F-4954-A774-87FEFA770C2F}"/>
                </a:ext>
              </a:extLst>
            </p:cNvPr>
            <p:cNvGrpSpPr/>
            <p:nvPr/>
          </p:nvGrpSpPr>
          <p:grpSpPr>
            <a:xfrm rot="19800000">
              <a:off x="7560968" y="3878868"/>
              <a:ext cx="273764" cy="543866"/>
              <a:chOff x="8568518" y="2614202"/>
              <a:chExt cx="273764" cy="543866"/>
            </a:xfrm>
          </p:grpSpPr>
          <p:sp>
            <p:nvSpPr>
              <p:cNvPr id="120" name="Line 99">
                <a:extLst>
                  <a:ext uri="{FF2B5EF4-FFF2-40B4-BE49-F238E27FC236}">
                    <a16:creationId xmlns:a16="http://schemas.microsoft.com/office/drawing/2014/main" id="{49ABE110-84C2-4472-A50B-FBDD791BD2C3}"/>
                  </a:ext>
                </a:extLst>
              </p:cNvPr>
              <p:cNvSpPr>
                <a:spLocks noChangeShapeType="1"/>
              </p:cNvSpPr>
              <p:nvPr/>
            </p:nvSpPr>
            <p:spPr bwMode="auto">
              <a:xfrm flipH="1">
                <a:off x="8568518" y="2614202"/>
                <a:ext cx="273764" cy="54386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1" name="Line 99">
                <a:extLst>
                  <a:ext uri="{FF2B5EF4-FFF2-40B4-BE49-F238E27FC236}">
                    <a16:creationId xmlns:a16="http://schemas.microsoft.com/office/drawing/2014/main" id="{E5EEE2BD-C3F9-4A61-867B-844E1ECDD5D3}"/>
                  </a:ext>
                </a:extLst>
              </p:cNvPr>
              <p:cNvSpPr>
                <a:spLocks noChangeShapeType="1"/>
              </p:cNvSpPr>
              <p:nvPr/>
            </p:nvSpPr>
            <p:spPr bwMode="auto">
              <a:xfrm>
                <a:off x="8568518" y="2614202"/>
                <a:ext cx="273764" cy="54386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6400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ipe(left)">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Straight Connector 104">
            <a:extLst>
              <a:ext uri="{FF2B5EF4-FFF2-40B4-BE49-F238E27FC236}">
                <a16:creationId xmlns:a16="http://schemas.microsoft.com/office/drawing/2014/main" id="{AD98EC21-4D1D-489E-950A-ADE5CEE6DD35}"/>
              </a:ext>
            </a:extLst>
          </p:cNvPr>
          <p:cNvCxnSpPr>
            <a:cxnSpLocks/>
          </p:cNvCxnSpPr>
          <p:nvPr/>
        </p:nvCxnSpPr>
        <p:spPr>
          <a:xfrm flipH="1">
            <a:off x="8524935" y="4538532"/>
            <a:ext cx="1" cy="383845"/>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102" name="Straight Connector 101">
            <a:extLst>
              <a:ext uri="{FF2B5EF4-FFF2-40B4-BE49-F238E27FC236}">
                <a16:creationId xmlns:a16="http://schemas.microsoft.com/office/drawing/2014/main" id="{92821D9E-CBED-451B-BD9D-00A5844AF258}"/>
              </a:ext>
            </a:extLst>
          </p:cNvPr>
          <p:cNvCxnSpPr/>
          <p:nvPr/>
        </p:nvCxnSpPr>
        <p:spPr>
          <a:xfrm flipH="1">
            <a:off x="3783657" y="4539915"/>
            <a:ext cx="1" cy="401077"/>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106" name="Straight Connector 105">
            <a:extLst>
              <a:ext uri="{FF2B5EF4-FFF2-40B4-BE49-F238E27FC236}">
                <a16:creationId xmlns:a16="http://schemas.microsoft.com/office/drawing/2014/main" id="{CE5D00A6-2E48-4595-B91D-B55FAA5D1F09}"/>
              </a:ext>
            </a:extLst>
          </p:cNvPr>
          <p:cNvCxnSpPr/>
          <p:nvPr/>
        </p:nvCxnSpPr>
        <p:spPr>
          <a:xfrm flipH="1">
            <a:off x="1356300" y="4533230"/>
            <a:ext cx="1" cy="401077"/>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111" name="Straight Connector 110">
            <a:extLst>
              <a:ext uri="{FF2B5EF4-FFF2-40B4-BE49-F238E27FC236}">
                <a16:creationId xmlns:a16="http://schemas.microsoft.com/office/drawing/2014/main" id="{C790ECB3-96EE-4C24-8595-E5F865C59BFA}"/>
              </a:ext>
            </a:extLst>
          </p:cNvPr>
          <p:cNvCxnSpPr>
            <a:cxnSpLocks/>
          </p:cNvCxnSpPr>
          <p:nvPr/>
        </p:nvCxnSpPr>
        <p:spPr>
          <a:xfrm>
            <a:off x="10797835" y="2908379"/>
            <a:ext cx="0" cy="451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5539161-6193-42CA-9903-763D02E2BAEA}"/>
              </a:ext>
            </a:extLst>
          </p:cNvPr>
          <p:cNvCxnSpPr>
            <a:cxnSpLocks/>
          </p:cNvCxnSpPr>
          <p:nvPr/>
        </p:nvCxnSpPr>
        <p:spPr>
          <a:xfrm>
            <a:off x="8516461" y="2918760"/>
            <a:ext cx="0" cy="451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4DAB6E8-AE1B-47A3-9DBC-C9DD39742727}"/>
              </a:ext>
            </a:extLst>
          </p:cNvPr>
          <p:cNvCxnSpPr>
            <a:cxnSpLocks/>
          </p:cNvCxnSpPr>
          <p:nvPr/>
        </p:nvCxnSpPr>
        <p:spPr>
          <a:xfrm>
            <a:off x="6148623" y="2918760"/>
            <a:ext cx="0" cy="451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1122F09-CEBE-445D-9097-E1A5C8B9C2FA}"/>
              </a:ext>
            </a:extLst>
          </p:cNvPr>
          <p:cNvCxnSpPr>
            <a:cxnSpLocks/>
          </p:cNvCxnSpPr>
          <p:nvPr/>
        </p:nvCxnSpPr>
        <p:spPr>
          <a:xfrm>
            <a:off x="3773311" y="2918760"/>
            <a:ext cx="0" cy="451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 Box 20">
            <a:extLst>
              <a:ext uri="{FF2B5EF4-FFF2-40B4-BE49-F238E27FC236}">
                <a16:creationId xmlns:a16="http://schemas.microsoft.com/office/drawing/2014/main" id="{BD5B7699-FC57-43B7-A1B0-35392BCCCEAB}"/>
              </a:ext>
            </a:extLst>
          </p:cNvPr>
          <p:cNvSpPr txBox="1">
            <a:spLocks noChangeArrowheads="1"/>
          </p:cNvSpPr>
          <p:nvPr/>
        </p:nvSpPr>
        <p:spPr bwMode="auto">
          <a:xfrm>
            <a:off x="2585959" y="2550460"/>
            <a:ext cx="7406216" cy="379656"/>
          </a:xfrm>
          <a:prstGeom prst="rect">
            <a:avLst/>
          </a:prstGeom>
          <a:noFill/>
          <a:ln w="9525">
            <a:noFill/>
            <a:miter lim="800000"/>
            <a:headEnd/>
            <a:tailEnd/>
          </a:ln>
        </p:spPr>
        <p:txBody>
          <a:bodyPr>
            <a:spAutoFit/>
          </a:bodyPr>
          <a:lstStyle/>
          <a:p>
            <a:pPr algn="ctr" defTabSz="1219170" rtl="1" eaLnBrk="0" fontAlgn="base" hangingPunct="0">
              <a:spcBef>
                <a:spcPct val="0"/>
              </a:spcBef>
              <a:spcAft>
                <a:spcPct val="0"/>
              </a:spcAft>
              <a:defRPr/>
            </a:pPr>
            <a:r>
              <a:rPr lang="en-US" sz="1867" b="1" dirty="0">
                <a:solidFill>
                  <a:srgbClr val="000000"/>
                </a:solidFill>
                <a:latin typeface="Arial" pitchFamily="34" charset="0"/>
                <a:ea typeface="ＭＳ Ｐゴシック" pitchFamily="34" charset="-128"/>
              </a:rPr>
              <a:t>RANDOMIZE 1:1:1:1:1                 DOUBLE BLIND</a:t>
            </a:r>
          </a:p>
        </p:txBody>
      </p:sp>
      <p:cxnSp>
        <p:nvCxnSpPr>
          <p:cNvPr id="116" name="AutoShape 32">
            <a:extLst>
              <a:ext uri="{FF2B5EF4-FFF2-40B4-BE49-F238E27FC236}">
                <a16:creationId xmlns:a16="http://schemas.microsoft.com/office/drawing/2014/main" id="{FDDD2DAA-3A9D-45E8-9846-CD8F24C1DC1F}"/>
              </a:ext>
            </a:extLst>
          </p:cNvPr>
          <p:cNvCxnSpPr>
            <a:cxnSpLocks noChangeShapeType="1"/>
            <a:endCxn id="97" idx="0"/>
          </p:cNvCxnSpPr>
          <p:nvPr/>
        </p:nvCxnSpPr>
        <p:spPr bwMode="auto">
          <a:xfrm rot="10800000" flipV="1">
            <a:off x="1328704" y="2923489"/>
            <a:ext cx="4804975" cy="363675"/>
          </a:xfrm>
          <a:prstGeom prst="bentConnector2">
            <a:avLst/>
          </a:prstGeom>
          <a:noFill/>
          <a:ln w="19050">
            <a:solidFill>
              <a:schemeClr val="tx1"/>
            </a:solidFill>
            <a:miter lim="800000"/>
            <a:headEnd/>
            <a:tailEnd/>
          </a:ln>
        </p:spPr>
      </p:cxnSp>
      <p:cxnSp>
        <p:nvCxnSpPr>
          <p:cNvPr id="117" name="Straight Connector 116">
            <a:extLst>
              <a:ext uri="{FF2B5EF4-FFF2-40B4-BE49-F238E27FC236}">
                <a16:creationId xmlns:a16="http://schemas.microsoft.com/office/drawing/2014/main" id="{16F06AC9-DA5B-44D6-AE0C-B8D51932F189}"/>
              </a:ext>
            </a:extLst>
          </p:cNvPr>
          <p:cNvCxnSpPr>
            <a:cxnSpLocks/>
          </p:cNvCxnSpPr>
          <p:nvPr/>
        </p:nvCxnSpPr>
        <p:spPr>
          <a:xfrm>
            <a:off x="6148623" y="2918760"/>
            <a:ext cx="4649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186A430-47C8-4C0E-AFA6-7D0731E28CFB}"/>
              </a:ext>
            </a:extLst>
          </p:cNvPr>
          <p:cNvCxnSpPr>
            <a:cxnSpLocks/>
          </p:cNvCxnSpPr>
          <p:nvPr/>
        </p:nvCxnSpPr>
        <p:spPr>
          <a:xfrm flipH="1">
            <a:off x="6149510" y="2165149"/>
            <a:ext cx="0" cy="795945"/>
          </a:xfrm>
          <a:prstGeom prst="line">
            <a:avLst/>
          </a:prstGeom>
          <a:ln w="19050"/>
        </p:spPr>
        <p:style>
          <a:lnRef idx="1">
            <a:schemeClr val="dk1"/>
          </a:lnRef>
          <a:fillRef idx="0">
            <a:schemeClr val="dk1"/>
          </a:fillRef>
          <a:effectRef idx="0">
            <a:schemeClr val="dk1"/>
          </a:effectRef>
          <a:fontRef idx="minor">
            <a:schemeClr val="tx1"/>
          </a:fontRef>
        </p:style>
      </p:cxnSp>
      <p:sp>
        <p:nvSpPr>
          <p:cNvPr id="6" name="Title 33">
            <a:extLst>
              <a:ext uri="{FF2B5EF4-FFF2-40B4-BE49-F238E27FC236}">
                <a16:creationId xmlns:a16="http://schemas.microsoft.com/office/drawing/2014/main" id="{106D242D-AC32-4A30-82A6-EA9A0B4C047B}"/>
              </a:ext>
            </a:extLst>
          </p:cNvPr>
          <p:cNvSpPr txBox="1">
            <a:spLocks/>
          </p:cNvSpPr>
          <p:nvPr/>
        </p:nvSpPr>
        <p:spPr bwMode="auto">
          <a:xfrm>
            <a:off x="1251210" y="-106862"/>
            <a:ext cx="9689581" cy="1303867"/>
          </a:xfrm>
          <a:prstGeom prst="rect">
            <a:avLst/>
          </a:prstGeom>
          <a:noFill/>
          <a:ln w="9525">
            <a:noFill/>
            <a:miter lim="800000"/>
            <a:headEnd/>
            <a:tailEnd/>
          </a:ln>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3300" b="1">
                <a:solidFill>
                  <a:srgbClr val="A50021"/>
                </a:solidFill>
                <a:latin typeface="+mj-lt"/>
                <a:ea typeface="+mj-ea"/>
                <a:cs typeface="+mj-cs"/>
              </a:defRPr>
            </a:lvl1pPr>
            <a:lvl2pPr algn="ctr" rtl="0" eaLnBrk="0" fontAlgn="base" hangingPunct="0">
              <a:spcBef>
                <a:spcPct val="0"/>
              </a:spcBef>
              <a:spcAft>
                <a:spcPct val="0"/>
              </a:spcAft>
              <a:defRPr sz="3300" b="1">
                <a:solidFill>
                  <a:srgbClr val="A50021"/>
                </a:solidFill>
                <a:latin typeface="Arial" charset="0"/>
              </a:defRPr>
            </a:lvl2pPr>
            <a:lvl3pPr algn="ctr" rtl="0" eaLnBrk="0" fontAlgn="base" hangingPunct="0">
              <a:spcBef>
                <a:spcPct val="0"/>
              </a:spcBef>
              <a:spcAft>
                <a:spcPct val="0"/>
              </a:spcAft>
              <a:defRPr sz="3300" b="1">
                <a:solidFill>
                  <a:srgbClr val="A50021"/>
                </a:solidFill>
                <a:latin typeface="Arial" charset="0"/>
              </a:defRPr>
            </a:lvl3pPr>
            <a:lvl4pPr algn="ctr" rtl="0" eaLnBrk="0" fontAlgn="base" hangingPunct="0">
              <a:spcBef>
                <a:spcPct val="0"/>
              </a:spcBef>
              <a:spcAft>
                <a:spcPct val="0"/>
              </a:spcAft>
              <a:defRPr sz="3300" b="1">
                <a:solidFill>
                  <a:srgbClr val="A50021"/>
                </a:solidFill>
                <a:latin typeface="Arial" charset="0"/>
              </a:defRPr>
            </a:lvl4pPr>
            <a:lvl5pPr algn="ctr" rtl="0" eaLnBrk="0" fontAlgn="base" hangingPunct="0">
              <a:spcBef>
                <a:spcPct val="0"/>
              </a:spcBef>
              <a:spcAft>
                <a:spcPct val="0"/>
              </a:spcAft>
              <a:defRPr sz="3300" b="1">
                <a:solidFill>
                  <a:srgbClr val="A50021"/>
                </a:solidFill>
                <a:latin typeface="Arial" charset="0"/>
              </a:defRPr>
            </a:lvl5pPr>
            <a:lvl6pPr marL="342900" algn="ctr" rtl="0" fontAlgn="base">
              <a:spcBef>
                <a:spcPct val="0"/>
              </a:spcBef>
              <a:spcAft>
                <a:spcPct val="0"/>
              </a:spcAft>
              <a:defRPr sz="3300" b="1">
                <a:solidFill>
                  <a:srgbClr val="A50021"/>
                </a:solidFill>
                <a:latin typeface="Arial" charset="0"/>
              </a:defRPr>
            </a:lvl6pPr>
            <a:lvl7pPr marL="685800" algn="ctr" rtl="0" fontAlgn="base">
              <a:spcBef>
                <a:spcPct val="0"/>
              </a:spcBef>
              <a:spcAft>
                <a:spcPct val="0"/>
              </a:spcAft>
              <a:defRPr sz="3300" b="1">
                <a:solidFill>
                  <a:srgbClr val="A50021"/>
                </a:solidFill>
                <a:latin typeface="Arial" charset="0"/>
              </a:defRPr>
            </a:lvl7pPr>
            <a:lvl8pPr marL="1028700" algn="ctr" rtl="0" fontAlgn="base">
              <a:spcBef>
                <a:spcPct val="0"/>
              </a:spcBef>
              <a:spcAft>
                <a:spcPct val="0"/>
              </a:spcAft>
              <a:defRPr sz="3300" b="1">
                <a:solidFill>
                  <a:srgbClr val="A50021"/>
                </a:solidFill>
                <a:latin typeface="Arial" charset="0"/>
              </a:defRPr>
            </a:lvl8pPr>
            <a:lvl9pPr marL="1371600" algn="ctr" rtl="0" fontAlgn="base">
              <a:spcBef>
                <a:spcPct val="0"/>
              </a:spcBef>
              <a:spcAft>
                <a:spcPct val="0"/>
              </a:spcAft>
              <a:defRPr sz="3300" b="1">
                <a:solidFill>
                  <a:srgbClr val="A50021"/>
                </a:solidFill>
                <a:latin typeface="Arial" charset="0"/>
              </a:defRPr>
            </a:lvl9pPr>
          </a:lstStyle>
          <a:p>
            <a:pPr defTabSz="1219170"/>
            <a:r>
              <a:rPr lang="en-US" sz="3733" kern="0" dirty="0">
                <a:solidFill>
                  <a:schemeClr val="accent1"/>
                </a:solidFill>
              </a:rPr>
              <a:t>OCEAN(a)-DOSE: STUDY SCHEMA</a:t>
            </a:r>
          </a:p>
        </p:txBody>
      </p:sp>
      <p:sp>
        <p:nvSpPr>
          <p:cNvPr id="8" name="Footer Placeholder 4">
            <a:extLst>
              <a:ext uri="{FF2B5EF4-FFF2-40B4-BE49-F238E27FC236}">
                <a16:creationId xmlns:a16="http://schemas.microsoft.com/office/drawing/2014/main" id="{F9215DA6-23BF-4855-BCDC-966E24C06423}"/>
              </a:ext>
            </a:extLst>
          </p:cNvPr>
          <p:cNvSpPr txBox="1">
            <a:spLocks/>
          </p:cNvSpPr>
          <p:nvPr/>
        </p:nvSpPr>
        <p:spPr>
          <a:xfrm>
            <a:off x="4705962" y="833969"/>
            <a:ext cx="4642295" cy="508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dirty="0">
                <a:latin typeface="Arial" panose="020B0604020202020204" pitchFamily="34" charset="0"/>
                <a:cs typeface="Arial" panose="020B0604020202020204" pitchFamily="34" charset="0"/>
              </a:rPr>
              <a:t>Clinicaltrials.gov: NCT04270760</a:t>
            </a:r>
          </a:p>
        </p:txBody>
      </p:sp>
      <p:pic>
        <p:nvPicPr>
          <p:cNvPr id="1033" name="Picture 9">
            <a:extLst>
              <a:ext uri="{FF2B5EF4-FFF2-40B4-BE49-F238E27FC236}">
                <a16:creationId xmlns:a16="http://schemas.microsoft.com/office/drawing/2014/main" id="{53CDDDD5-ABA4-4A9E-BE1B-204428710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3273747"/>
            <a:ext cx="1919816"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7">
            <a:extLst>
              <a:ext uri="{FF2B5EF4-FFF2-40B4-BE49-F238E27FC236}">
                <a16:creationId xmlns:a16="http://schemas.microsoft.com/office/drawing/2014/main" id="{92E2455B-2125-4F68-B852-AB5B0506138B}"/>
              </a:ext>
            </a:extLst>
          </p:cNvPr>
          <p:cNvSpPr>
            <a:spLocks noChangeArrowheads="1"/>
          </p:cNvSpPr>
          <p:nvPr/>
        </p:nvSpPr>
        <p:spPr bwMode="auto">
          <a:xfrm>
            <a:off x="2233085" y="1339114"/>
            <a:ext cx="7945967" cy="82761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0" name="Rectangle 18">
            <a:extLst>
              <a:ext uri="{FF2B5EF4-FFF2-40B4-BE49-F238E27FC236}">
                <a16:creationId xmlns:a16="http://schemas.microsoft.com/office/drawing/2014/main" id="{E3058A66-BE4C-4F8A-A617-88DC8629A10F}"/>
              </a:ext>
            </a:extLst>
          </p:cNvPr>
          <p:cNvSpPr>
            <a:spLocks noChangeArrowheads="1"/>
          </p:cNvSpPr>
          <p:nvPr/>
        </p:nvSpPr>
        <p:spPr bwMode="auto">
          <a:xfrm>
            <a:off x="2233085" y="1339114"/>
            <a:ext cx="7945967" cy="827617"/>
          </a:xfrm>
          <a:prstGeom prst="rect">
            <a:avLst/>
          </a:prstGeom>
          <a:noFill/>
          <a:ln w="365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1" name="Rectangle 19">
            <a:extLst>
              <a:ext uri="{FF2B5EF4-FFF2-40B4-BE49-F238E27FC236}">
                <a16:creationId xmlns:a16="http://schemas.microsoft.com/office/drawing/2014/main" id="{88888961-61E5-4165-896B-5AFF0C43F5D6}"/>
              </a:ext>
            </a:extLst>
          </p:cNvPr>
          <p:cNvSpPr>
            <a:spLocks noChangeArrowheads="1"/>
          </p:cNvSpPr>
          <p:nvPr/>
        </p:nvSpPr>
        <p:spPr bwMode="auto">
          <a:xfrm>
            <a:off x="2389718" y="1411080"/>
            <a:ext cx="1970091"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Patients aged </a:t>
            </a:r>
            <a:endParaRPr lang="en-US" altLang="en-US" sz="2400"/>
          </a:p>
        </p:txBody>
      </p:sp>
      <p:sp>
        <p:nvSpPr>
          <p:cNvPr id="22" name="Rectangle 20">
            <a:extLst>
              <a:ext uri="{FF2B5EF4-FFF2-40B4-BE49-F238E27FC236}">
                <a16:creationId xmlns:a16="http://schemas.microsoft.com/office/drawing/2014/main" id="{EB7187D4-C3AB-46FC-8476-658E1B228719}"/>
              </a:ext>
            </a:extLst>
          </p:cNvPr>
          <p:cNvSpPr>
            <a:spLocks noChangeArrowheads="1"/>
          </p:cNvSpPr>
          <p:nvPr/>
        </p:nvSpPr>
        <p:spPr bwMode="auto">
          <a:xfrm>
            <a:off x="4370918" y="1411080"/>
            <a:ext cx="323807"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18</a:t>
            </a:r>
            <a:endParaRPr lang="en-US" altLang="en-US" sz="2400"/>
          </a:p>
        </p:txBody>
      </p:sp>
      <p:sp>
        <p:nvSpPr>
          <p:cNvPr id="23" name="Rectangle 21">
            <a:extLst>
              <a:ext uri="{FF2B5EF4-FFF2-40B4-BE49-F238E27FC236}">
                <a16:creationId xmlns:a16="http://schemas.microsoft.com/office/drawing/2014/main" id="{3F36CD36-3968-424A-A977-46141DEB6836}"/>
              </a:ext>
            </a:extLst>
          </p:cNvPr>
          <p:cNvSpPr>
            <a:spLocks noChangeArrowheads="1"/>
          </p:cNvSpPr>
          <p:nvPr/>
        </p:nvSpPr>
        <p:spPr bwMode="auto">
          <a:xfrm>
            <a:off x="4694767" y="1411080"/>
            <a:ext cx="96180"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a:t>
            </a:r>
            <a:endParaRPr lang="en-US" altLang="en-US" sz="2400"/>
          </a:p>
        </p:txBody>
      </p:sp>
      <p:sp>
        <p:nvSpPr>
          <p:cNvPr id="24" name="Rectangle 22">
            <a:extLst>
              <a:ext uri="{FF2B5EF4-FFF2-40B4-BE49-F238E27FC236}">
                <a16:creationId xmlns:a16="http://schemas.microsoft.com/office/drawing/2014/main" id="{84D50661-FA6E-437D-B6A0-49C030F78C21}"/>
              </a:ext>
            </a:extLst>
          </p:cNvPr>
          <p:cNvSpPr>
            <a:spLocks noChangeArrowheads="1"/>
          </p:cNvSpPr>
          <p:nvPr/>
        </p:nvSpPr>
        <p:spPr bwMode="auto">
          <a:xfrm>
            <a:off x="4792134" y="1411080"/>
            <a:ext cx="403957"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80 </a:t>
            </a:r>
            <a:endParaRPr lang="en-US" altLang="en-US" sz="2400"/>
          </a:p>
        </p:txBody>
      </p:sp>
      <p:sp>
        <p:nvSpPr>
          <p:cNvPr id="25" name="Rectangle 23">
            <a:extLst>
              <a:ext uri="{FF2B5EF4-FFF2-40B4-BE49-F238E27FC236}">
                <a16:creationId xmlns:a16="http://schemas.microsoft.com/office/drawing/2014/main" id="{8C61BF33-1623-4AFC-9615-82845EF3C5EB}"/>
              </a:ext>
            </a:extLst>
          </p:cNvPr>
          <p:cNvSpPr>
            <a:spLocks noChangeArrowheads="1"/>
          </p:cNvSpPr>
          <p:nvPr/>
        </p:nvSpPr>
        <p:spPr bwMode="auto">
          <a:xfrm>
            <a:off x="5200651" y="1411080"/>
            <a:ext cx="841577"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years </a:t>
            </a:r>
            <a:endParaRPr lang="en-US" altLang="en-US" sz="2400"/>
          </a:p>
        </p:txBody>
      </p:sp>
      <p:sp>
        <p:nvSpPr>
          <p:cNvPr id="26" name="Rectangle 24">
            <a:extLst>
              <a:ext uri="{FF2B5EF4-FFF2-40B4-BE49-F238E27FC236}">
                <a16:creationId xmlns:a16="http://schemas.microsoft.com/office/drawing/2014/main" id="{31E75AD8-1F8E-4136-A65F-187C723472FC}"/>
              </a:ext>
            </a:extLst>
          </p:cNvPr>
          <p:cNvSpPr>
            <a:spLocks noChangeArrowheads="1"/>
          </p:cNvSpPr>
          <p:nvPr/>
        </p:nvSpPr>
        <p:spPr bwMode="auto">
          <a:xfrm>
            <a:off x="6040968" y="1411080"/>
            <a:ext cx="3893695"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dirty="0">
                <a:solidFill>
                  <a:srgbClr val="990000"/>
                </a:solidFill>
              </a:rPr>
              <a:t>with atherosclerotic disease</a:t>
            </a:r>
            <a:endParaRPr lang="en-US" altLang="en-US" sz="2400" dirty="0"/>
          </a:p>
        </p:txBody>
      </p:sp>
      <p:sp>
        <p:nvSpPr>
          <p:cNvPr id="27" name="Rectangle 25">
            <a:extLst>
              <a:ext uri="{FF2B5EF4-FFF2-40B4-BE49-F238E27FC236}">
                <a16:creationId xmlns:a16="http://schemas.microsoft.com/office/drawing/2014/main" id="{5129D091-E025-4147-993D-C0A93F67D343}"/>
              </a:ext>
            </a:extLst>
          </p:cNvPr>
          <p:cNvSpPr>
            <a:spLocks noChangeArrowheads="1"/>
          </p:cNvSpPr>
          <p:nvPr/>
        </p:nvSpPr>
        <p:spPr bwMode="auto">
          <a:xfrm>
            <a:off x="4813300" y="1762446"/>
            <a:ext cx="290144"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&amp; </a:t>
            </a:r>
            <a:endParaRPr lang="en-US" altLang="en-US" sz="2400"/>
          </a:p>
        </p:txBody>
      </p:sp>
      <p:sp>
        <p:nvSpPr>
          <p:cNvPr id="28" name="Rectangle 26">
            <a:extLst>
              <a:ext uri="{FF2B5EF4-FFF2-40B4-BE49-F238E27FC236}">
                <a16:creationId xmlns:a16="http://schemas.microsoft.com/office/drawing/2014/main" id="{54F0AC67-1132-44E8-A2EE-B5A4BDDA53E1}"/>
              </a:ext>
            </a:extLst>
          </p:cNvPr>
          <p:cNvSpPr>
            <a:spLocks noChangeArrowheads="1"/>
          </p:cNvSpPr>
          <p:nvPr/>
        </p:nvSpPr>
        <p:spPr bwMode="auto">
          <a:xfrm>
            <a:off x="5107518" y="1762446"/>
            <a:ext cx="452047"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Lp(</a:t>
            </a:r>
            <a:endParaRPr lang="en-US" altLang="en-US" sz="2400"/>
          </a:p>
        </p:txBody>
      </p:sp>
      <p:sp>
        <p:nvSpPr>
          <p:cNvPr id="29" name="Rectangle 27">
            <a:extLst>
              <a:ext uri="{FF2B5EF4-FFF2-40B4-BE49-F238E27FC236}">
                <a16:creationId xmlns:a16="http://schemas.microsoft.com/office/drawing/2014/main" id="{08019F38-0840-427F-A36F-1E03287360F2}"/>
              </a:ext>
            </a:extLst>
          </p:cNvPr>
          <p:cNvSpPr>
            <a:spLocks noChangeArrowheads="1"/>
          </p:cNvSpPr>
          <p:nvPr/>
        </p:nvSpPr>
        <p:spPr bwMode="auto">
          <a:xfrm>
            <a:off x="5562600" y="1762446"/>
            <a:ext cx="508152"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a) &gt;</a:t>
            </a:r>
            <a:endParaRPr lang="en-US" altLang="en-US" sz="2400"/>
          </a:p>
        </p:txBody>
      </p:sp>
      <p:sp>
        <p:nvSpPr>
          <p:cNvPr id="30" name="Rectangle 28">
            <a:extLst>
              <a:ext uri="{FF2B5EF4-FFF2-40B4-BE49-F238E27FC236}">
                <a16:creationId xmlns:a16="http://schemas.microsoft.com/office/drawing/2014/main" id="{34C96FDE-8623-45D5-B17A-4D42E47DE073}"/>
              </a:ext>
            </a:extLst>
          </p:cNvPr>
          <p:cNvSpPr>
            <a:spLocks noChangeArrowheads="1"/>
          </p:cNvSpPr>
          <p:nvPr/>
        </p:nvSpPr>
        <p:spPr bwMode="auto">
          <a:xfrm>
            <a:off x="6072718" y="1762446"/>
            <a:ext cx="565861"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150 </a:t>
            </a:r>
            <a:endParaRPr lang="en-US" altLang="en-US" sz="2400"/>
          </a:p>
        </p:txBody>
      </p:sp>
      <p:sp>
        <p:nvSpPr>
          <p:cNvPr id="31" name="Rectangle 29">
            <a:extLst>
              <a:ext uri="{FF2B5EF4-FFF2-40B4-BE49-F238E27FC236}">
                <a16:creationId xmlns:a16="http://schemas.microsoft.com/office/drawing/2014/main" id="{0C675B30-A86E-409B-BB7B-A525E3AB0F16}"/>
              </a:ext>
            </a:extLst>
          </p:cNvPr>
          <p:cNvSpPr>
            <a:spLocks noChangeArrowheads="1"/>
          </p:cNvSpPr>
          <p:nvPr/>
        </p:nvSpPr>
        <p:spPr bwMode="auto">
          <a:xfrm>
            <a:off x="6639985" y="1762446"/>
            <a:ext cx="774251"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nmol/</a:t>
            </a:r>
            <a:endParaRPr lang="en-US" altLang="en-US" sz="2400"/>
          </a:p>
        </p:txBody>
      </p:sp>
      <p:sp>
        <p:nvSpPr>
          <p:cNvPr id="1024" name="Rectangle 30">
            <a:extLst>
              <a:ext uri="{FF2B5EF4-FFF2-40B4-BE49-F238E27FC236}">
                <a16:creationId xmlns:a16="http://schemas.microsoft.com/office/drawing/2014/main" id="{F90C0EEA-421C-42C4-B932-52FC63A0332F}"/>
              </a:ext>
            </a:extLst>
          </p:cNvPr>
          <p:cNvSpPr>
            <a:spLocks noChangeArrowheads="1"/>
          </p:cNvSpPr>
          <p:nvPr/>
        </p:nvSpPr>
        <p:spPr bwMode="auto">
          <a:xfrm>
            <a:off x="7421034" y="1762446"/>
            <a:ext cx="177934"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267" b="1">
                <a:solidFill>
                  <a:srgbClr val="990000"/>
                </a:solidFill>
              </a:rPr>
              <a:t>L</a:t>
            </a:r>
            <a:endParaRPr lang="en-US" altLang="en-US" sz="2400"/>
          </a:p>
        </p:txBody>
      </p:sp>
      <p:pic>
        <p:nvPicPr>
          <p:cNvPr id="1071" name="Picture 47">
            <a:extLst>
              <a:ext uri="{FF2B5EF4-FFF2-40B4-BE49-F238E27FC236}">
                <a16:creationId xmlns:a16="http://schemas.microsoft.com/office/drawing/2014/main" id="{32020EC9-8E8D-4E6E-8745-22F8040BA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884" y="3273747"/>
            <a:ext cx="197908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54">
            <a:extLst>
              <a:ext uri="{FF2B5EF4-FFF2-40B4-BE49-F238E27FC236}">
                <a16:creationId xmlns:a16="http://schemas.microsoft.com/office/drawing/2014/main" id="{5811D84D-E777-425C-9ABF-F9D4A573D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9267" y="3294914"/>
            <a:ext cx="2065867" cy="13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61">
            <a:extLst>
              <a:ext uri="{FF2B5EF4-FFF2-40B4-BE49-F238E27FC236}">
                <a16:creationId xmlns:a16="http://schemas.microsoft.com/office/drawing/2014/main" id="{0EEC26BB-74F6-443F-9D04-4C9BEB37B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5934" y="3273747"/>
            <a:ext cx="2063749"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 name="Picture 69">
            <a:extLst>
              <a:ext uri="{FF2B5EF4-FFF2-40B4-BE49-F238E27FC236}">
                <a16:creationId xmlns:a16="http://schemas.microsoft.com/office/drawing/2014/main" id="{4AF644F0-56E3-44B1-A2D0-46D19D7F3F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8584" y="3294914"/>
            <a:ext cx="2080683" cy="13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3" name="Picture 79">
            <a:extLst>
              <a:ext uri="{FF2B5EF4-FFF2-40B4-BE49-F238E27FC236}">
                <a16:creationId xmlns:a16="http://schemas.microsoft.com/office/drawing/2014/main" id="{144546FE-54C3-4FF6-9D5B-09194B353A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9018" y="4492947"/>
            <a:ext cx="133349"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 name="Picture 82">
            <a:extLst>
              <a:ext uri="{FF2B5EF4-FFF2-40B4-BE49-F238E27FC236}">
                <a16:creationId xmlns:a16="http://schemas.microsoft.com/office/drawing/2014/main" id="{3BC97E1A-3963-4281-996B-B3CD7A15F2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9951" y="4486596"/>
            <a:ext cx="135467"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1" name="Picture 87">
            <a:extLst>
              <a:ext uri="{FF2B5EF4-FFF2-40B4-BE49-F238E27FC236}">
                <a16:creationId xmlns:a16="http://schemas.microsoft.com/office/drawing/2014/main" id="{80AC92AE-7010-484C-AD80-89F79A78B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8617" y="4526813"/>
            <a:ext cx="13546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9">
            <a:extLst>
              <a:ext uri="{FF2B5EF4-FFF2-40B4-BE49-F238E27FC236}">
                <a16:creationId xmlns:a16="http://schemas.microsoft.com/office/drawing/2014/main" id="{880C6B88-7778-4509-A7EA-00A2F54CBEFF}"/>
              </a:ext>
            </a:extLst>
          </p:cNvPr>
          <p:cNvSpPr txBox="1">
            <a:spLocks noChangeArrowheads="1"/>
          </p:cNvSpPr>
          <p:nvPr/>
        </p:nvSpPr>
        <p:spPr bwMode="auto">
          <a:xfrm>
            <a:off x="433892" y="3287165"/>
            <a:ext cx="1789621" cy="1262909"/>
          </a:xfrm>
          <a:prstGeom prst="rect">
            <a:avLst/>
          </a:prstGeom>
          <a:solidFill>
            <a:schemeClr val="accent2">
              <a:lumMod val="20000"/>
              <a:lumOff val="80000"/>
            </a:schemeClr>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1219170" rtl="1" eaLnBrk="0" fontAlgn="base" hangingPunct="0">
              <a:spcBef>
                <a:spcPct val="0"/>
              </a:spcBef>
              <a:spcAft>
                <a:spcPct val="0"/>
              </a:spcAft>
              <a:defRPr/>
            </a:pPr>
            <a:r>
              <a:rPr lang="en-US" sz="2133" b="1" dirty="0" err="1">
                <a:solidFill>
                  <a:srgbClr val="000000"/>
                </a:solidFill>
                <a:ea typeface="ＭＳ Ｐゴシック" pitchFamily="34" charset="-128"/>
              </a:rPr>
              <a:t>Olpasiran</a:t>
            </a:r>
            <a:endParaRPr lang="en-US" sz="2133" b="1" dirty="0">
              <a:solidFill>
                <a:srgbClr val="000000"/>
              </a:solidFill>
              <a:ea typeface="ＭＳ Ｐゴシック" pitchFamily="34" charset="-128"/>
            </a:endParaRPr>
          </a:p>
          <a:p>
            <a:pPr algn="ctr" defTabSz="1219170" rtl="1" eaLnBrk="0" fontAlgn="base" hangingPunct="0">
              <a:spcBef>
                <a:spcPct val="0"/>
              </a:spcBef>
              <a:spcAft>
                <a:spcPct val="0"/>
              </a:spcAft>
              <a:defRPr/>
            </a:pPr>
            <a:r>
              <a:rPr lang="en-US" sz="2133" b="1" dirty="0">
                <a:solidFill>
                  <a:srgbClr val="000000"/>
                </a:solidFill>
                <a:latin typeface="Arial" pitchFamily="34" charset="0"/>
                <a:ea typeface="ＭＳ Ｐゴシック" pitchFamily="34" charset="-128"/>
              </a:rPr>
              <a:t>10mg </a:t>
            </a:r>
            <a:r>
              <a:rPr lang="en-US" sz="2133" b="1" dirty="0">
                <a:solidFill>
                  <a:srgbClr val="000000"/>
                </a:solidFill>
                <a:ea typeface="ＭＳ Ｐゴシック" pitchFamily="34" charset="-128"/>
              </a:rPr>
              <a:t>Q12W</a:t>
            </a:r>
            <a:endParaRPr lang="en-US" sz="2133" b="1" dirty="0">
              <a:solidFill>
                <a:srgbClr val="000000"/>
              </a:solidFill>
              <a:latin typeface="Arial" pitchFamily="34" charset="0"/>
              <a:ea typeface="ＭＳ Ｐゴシック" pitchFamily="34" charset="-128"/>
            </a:endParaRPr>
          </a:p>
        </p:txBody>
      </p:sp>
      <p:sp>
        <p:nvSpPr>
          <p:cNvPr id="98" name="Text Box 9">
            <a:extLst>
              <a:ext uri="{FF2B5EF4-FFF2-40B4-BE49-F238E27FC236}">
                <a16:creationId xmlns:a16="http://schemas.microsoft.com/office/drawing/2014/main" id="{EC60544E-352C-4EB3-BD74-C6A1EDCC3AD8}"/>
              </a:ext>
            </a:extLst>
          </p:cNvPr>
          <p:cNvSpPr txBox="1">
            <a:spLocks noChangeArrowheads="1"/>
          </p:cNvSpPr>
          <p:nvPr/>
        </p:nvSpPr>
        <p:spPr bwMode="auto">
          <a:xfrm>
            <a:off x="2802177" y="3287165"/>
            <a:ext cx="1935569" cy="1262909"/>
          </a:xfrm>
          <a:prstGeom prst="rect">
            <a:avLst/>
          </a:prstGeom>
          <a:solidFill>
            <a:srgbClr val="92D050"/>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1219170" rtl="1" eaLnBrk="0" fontAlgn="base" hangingPunct="0">
              <a:spcBef>
                <a:spcPct val="0"/>
              </a:spcBef>
              <a:spcAft>
                <a:spcPct val="0"/>
              </a:spcAft>
              <a:defRPr/>
            </a:pPr>
            <a:r>
              <a:rPr lang="en-US" sz="2133" b="1" dirty="0" err="1">
                <a:ea typeface="ＭＳ Ｐゴシック" pitchFamily="34" charset="-128"/>
              </a:rPr>
              <a:t>Olpasiran</a:t>
            </a:r>
            <a:endParaRPr lang="en-US" sz="2133" b="1" dirty="0">
              <a:ea typeface="ＭＳ Ｐゴシック" pitchFamily="34" charset="-128"/>
            </a:endParaRPr>
          </a:p>
          <a:p>
            <a:pPr algn="ctr" defTabSz="1219170" rtl="1" eaLnBrk="0" fontAlgn="base" hangingPunct="0">
              <a:spcBef>
                <a:spcPct val="0"/>
              </a:spcBef>
              <a:spcAft>
                <a:spcPct val="0"/>
              </a:spcAft>
              <a:defRPr/>
            </a:pPr>
            <a:r>
              <a:rPr lang="en-US" sz="2133" b="1" dirty="0">
                <a:latin typeface="Arial" pitchFamily="34" charset="0"/>
                <a:ea typeface="ＭＳ Ｐゴシック" pitchFamily="34" charset="-128"/>
              </a:rPr>
              <a:t>75mg Q12W</a:t>
            </a:r>
          </a:p>
        </p:txBody>
      </p:sp>
      <p:sp>
        <p:nvSpPr>
          <p:cNvPr id="99" name="Text Box 9">
            <a:extLst>
              <a:ext uri="{FF2B5EF4-FFF2-40B4-BE49-F238E27FC236}">
                <a16:creationId xmlns:a16="http://schemas.microsoft.com/office/drawing/2014/main" id="{8201BD80-A214-4C94-A6C6-A1399BB61A7E}"/>
              </a:ext>
            </a:extLst>
          </p:cNvPr>
          <p:cNvSpPr txBox="1">
            <a:spLocks noChangeArrowheads="1"/>
          </p:cNvSpPr>
          <p:nvPr/>
        </p:nvSpPr>
        <p:spPr bwMode="auto">
          <a:xfrm>
            <a:off x="5193868" y="3309741"/>
            <a:ext cx="1935569" cy="1262909"/>
          </a:xfrm>
          <a:prstGeom prst="rect">
            <a:avLst/>
          </a:prstGeom>
          <a:solidFill>
            <a:schemeClr val="accent1"/>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1219170" rtl="1" eaLnBrk="0" fontAlgn="base" hangingPunct="0">
              <a:spcBef>
                <a:spcPct val="0"/>
              </a:spcBef>
              <a:spcAft>
                <a:spcPct val="0"/>
              </a:spcAft>
              <a:defRPr/>
            </a:pPr>
            <a:r>
              <a:rPr lang="en-US" sz="2133" b="1" dirty="0" err="1">
                <a:solidFill>
                  <a:schemeClr val="bg1"/>
                </a:solidFill>
                <a:ea typeface="ＭＳ Ｐゴシック" pitchFamily="34" charset="-128"/>
              </a:rPr>
              <a:t>Olpasiran</a:t>
            </a:r>
            <a:endParaRPr lang="en-US" sz="2133" b="1" dirty="0">
              <a:solidFill>
                <a:schemeClr val="bg1"/>
              </a:solidFill>
              <a:ea typeface="ＭＳ Ｐゴシック" pitchFamily="34" charset="-128"/>
            </a:endParaRPr>
          </a:p>
          <a:p>
            <a:pPr algn="ctr" defTabSz="1219170" rtl="1" eaLnBrk="0" fontAlgn="base" hangingPunct="0">
              <a:spcBef>
                <a:spcPct val="0"/>
              </a:spcBef>
              <a:spcAft>
                <a:spcPct val="0"/>
              </a:spcAft>
              <a:defRPr/>
            </a:pPr>
            <a:r>
              <a:rPr lang="en-US" sz="2133" b="1" dirty="0">
                <a:solidFill>
                  <a:schemeClr val="bg1"/>
                </a:solidFill>
                <a:latin typeface="Arial" pitchFamily="34" charset="0"/>
                <a:ea typeface="ＭＳ Ｐゴシック" pitchFamily="34" charset="-128"/>
              </a:rPr>
              <a:t>225mg Q12W</a:t>
            </a:r>
          </a:p>
        </p:txBody>
      </p:sp>
      <p:sp>
        <p:nvSpPr>
          <p:cNvPr id="100" name="Text Box 9">
            <a:extLst>
              <a:ext uri="{FF2B5EF4-FFF2-40B4-BE49-F238E27FC236}">
                <a16:creationId xmlns:a16="http://schemas.microsoft.com/office/drawing/2014/main" id="{9CB97A1E-E78A-4D36-8F07-F508937F3562}"/>
              </a:ext>
            </a:extLst>
          </p:cNvPr>
          <p:cNvSpPr txBox="1">
            <a:spLocks noChangeArrowheads="1"/>
          </p:cNvSpPr>
          <p:nvPr/>
        </p:nvSpPr>
        <p:spPr bwMode="auto">
          <a:xfrm>
            <a:off x="7568223" y="3287165"/>
            <a:ext cx="1875359" cy="1262909"/>
          </a:xfrm>
          <a:prstGeom prst="rect">
            <a:avLst/>
          </a:prstGeom>
          <a:solidFill>
            <a:srgbClr val="FB9205"/>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1219170" rtl="1" eaLnBrk="0" fontAlgn="base" hangingPunct="0">
              <a:spcBef>
                <a:spcPct val="0"/>
              </a:spcBef>
              <a:spcAft>
                <a:spcPct val="0"/>
              </a:spcAft>
              <a:defRPr/>
            </a:pPr>
            <a:r>
              <a:rPr lang="en-US" sz="2133" b="1" dirty="0" err="1">
                <a:ea typeface="ＭＳ Ｐゴシック" pitchFamily="34" charset="-128"/>
              </a:rPr>
              <a:t>Olpasiran</a:t>
            </a:r>
            <a:endParaRPr lang="en-US" sz="2133" b="1" dirty="0">
              <a:ea typeface="ＭＳ Ｐゴシック" pitchFamily="34" charset="-128"/>
            </a:endParaRPr>
          </a:p>
          <a:p>
            <a:pPr algn="ctr" defTabSz="1219170" rtl="1" eaLnBrk="0" fontAlgn="base" hangingPunct="0">
              <a:spcBef>
                <a:spcPct val="0"/>
              </a:spcBef>
              <a:spcAft>
                <a:spcPct val="0"/>
              </a:spcAft>
              <a:defRPr/>
            </a:pPr>
            <a:r>
              <a:rPr lang="en-US" sz="2133" b="1" dirty="0">
                <a:latin typeface="Arial" pitchFamily="34" charset="0"/>
                <a:ea typeface="ＭＳ Ｐゴシック" pitchFamily="34" charset="-128"/>
              </a:rPr>
              <a:t>225mg </a:t>
            </a:r>
            <a:r>
              <a:rPr lang="en-US" sz="2133" b="1" dirty="0">
                <a:ea typeface="ＭＳ Ｐゴシック" pitchFamily="34" charset="-128"/>
              </a:rPr>
              <a:t>Q24W</a:t>
            </a:r>
            <a:endParaRPr lang="en-US" sz="2133" b="1" dirty="0">
              <a:latin typeface="Arial" pitchFamily="34" charset="0"/>
              <a:ea typeface="ＭＳ Ｐゴシック" pitchFamily="34" charset="-128"/>
            </a:endParaRPr>
          </a:p>
        </p:txBody>
      </p:sp>
      <p:sp>
        <p:nvSpPr>
          <p:cNvPr id="101" name="Text Box 9">
            <a:extLst>
              <a:ext uri="{FF2B5EF4-FFF2-40B4-BE49-F238E27FC236}">
                <a16:creationId xmlns:a16="http://schemas.microsoft.com/office/drawing/2014/main" id="{53376A2C-0075-48E6-A090-8B25E4E009A4}"/>
              </a:ext>
            </a:extLst>
          </p:cNvPr>
          <p:cNvSpPr txBox="1">
            <a:spLocks noChangeArrowheads="1"/>
          </p:cNvSpPr>
          <p:nvPr/>
        </p:nvSpPr>
        <p:spPr bwMode="auto">
          <a:xfrm>
            <a:off x="9792915" y="3309741"/>
            <a:ext cx="2037960" cy="1262909"/>
          </a:xfrm>
          <a:prstGeom prst="rect">
            <a:avLst/>
          </a:prstGeom>
          <a:solidFill>
            <a:schemeClr val="bg2">
              <a:lumMod val="20000"/>
              <a:lumOff val="80000"/>
            </a:schemeClr>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1219170" rtl="1" eaLnBrk="0" fontAlgn="base" hangingPunct="0">
              <a:spcBef>
                <a:spcPct val="0"/>
              </a:spcBef>
              <a:spcAft>
                <a:spcPct val="0"/>
              </a:spcAft>
              <a:defRPr/>
            </a:pPr>
            <a:r>
              <a:rPr lang="en-US" sz="2133" b="1" dirty="0">
                <a:solidFill>
                  <a:srgbClr val="000000"/>
                </a:solidFill>
                <a:ea typeface="ＭＳ Ｐゴシック" pitchFamily="34" charset="-128"/>
              </a:rPr>
              <a:t>Placebo</a:t>
            </a:r>
          </a:p>
        </p:txBody>
      </p:sp>
      <p:cxnSp>
        <p:nvCxnSpPr>
          <p:cNvPr id="104" name="Straight Connector 103">
            <a:extLst>
              <a:ext uri="{FF2B5EF4-FFF2-40B4-BE49-F238E27FC236}">
                <a16:creationId xmlns:a16="http://schemas.microsoft.com/office/drawing/2014/main" id="{2801C232-AD53-4352-A171-57C493D51C36}"/>
              </a:ext>
            </a:extLst>
          </p:cNvPr>
          <p:cNvCxnSpPr>
            <a:cxnSpLocks/>
          </p:cNvCxnSpPr>
          <p:nvPr/>
        </p:nvCxnSpPr>
        <p:spPr>
          <a:xfrm flipH="1">
            <a:off x="6158972" y="4563859"/>
            <a:ext cx="1" cy="640119"/>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107" name="Straight Connector 106">
            <a:extLst>
              <a:ext uri="{FF2B5EF4-FFF2-40B4-BE49-F238E27FC236}">
                <a16:creationId xmlns:a16="http://schemas.microsoft.com/office/drawing/2014/main" id="{542F73E3-1602-4788-8C0E-39C9C9FD1B4D}"/>
              </a:ext>
            </a:extLst>
          </p:cNvPr>
          <p:cNvCxnSpPr>
            <a:cxnSpLocks/>
          </p:cNvCxnSpPr>
          <p:nvPr/>
        </p:nvCxnSpPr>
        <p:spPr>
          <a:xfrm>
            <a:off x="1356300" y="4932316"/>
            <a:ext cx="4792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072AE4-2A33-4D62-9808-F44C47EB14F2}"/>
              </a:ext>
            </a:extLst>
          </p:cNvPr>
          <p:cNvCxnSpPr>
            <a:cxnSpLocks/>
          </p:cNvCxnSpPr>
          <p:nvPr/>
        </p:nvCxnSpPr>
        <p:spPr>
          <a:xfrm flipH="1">
            <a:off x="10773083" y="4595754"/>
            <a:ext cx="1" cy="325884"/>
          </a:xfrm>
          <a:prstGeom prst="line">
            <a:avLst/>
          </a:prstGeom>
          <a:ln w="19050"/>
        </p:spPr>
        <p:style>
          <a:lnRef idx="2">
            <a:schemeClr val="accent4"/>
          </a:lnRef>
          <a:fillRef idx="0">
            <a:schemeClr val="accent4"/>
          </a:fillRef>
          <a:effectRef idx="1">
            <a:schemeClr val="accent4"/>
          </a:effectRef>
          <a:fontRef idx="minor">
            <a:schemeClr val="tx1"/>
          </a:fontRef>
        </p:style>
      </p:cxnSp>
      <p:cxnSp>
        <p:nvCxnSpPr>
          <p:cNvPr id="109" name="Straight Connector 108">
            <a:extLst>
              <a:ext uri="{FF2B5EF4-FFF2-40B4-BE49-F238E27FC236}">
                <a16:creationId xmlns:a16="http://schemas.microsoft.com/office/drawing/2014/main" id="{6314DDBF-6F0F-48CC-A803-21C929656A6A}"/>
              </a:ext>
            </a:extLst>
          </p:cNvPr>
          <p:cNvCxnSpPr>
            <a:cxnSpLocks/>
          </p:cNvCxnSpPr>
          <p:nvPr/>
        </p:nvCxnSpPr>
        <p:spPr>
          <a:xfrm flipV="1">
            <a:off x="6158967" y="4927001"/>
            <a:ext cx="46141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CBFBC72-8B4D-4977-83B1-9F954FAFDD4D}"/>
              </a:ext>
            </a:extLst>
          </p:cNvPr>
          <p:cNvSpPr txBox="1"/>
          <p:nvPr/>
        </p:nvSpPr>
        <p:spPr>
          <a:xfrm>
            <a:off x="843499" y="5214074"/>
            <a:ext cx="11197151" cy="964661"/>
          </a:xfrm>
          <a:prstGeom prst="roundRec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1219170" fontAlgn="base">
              <a:spcBef>
                <a:spcPct val="0"/>
              </a:spcBef>
              <a:spcAft>
                <a:spcPct val="0"/>
              </a:spcAft>
              <a:defRPr/>
            </a:pPr>
            <a:r>
              <a:rPr lang="en-US" sz="2533" b="1" dirty="0">
                <a:solidFill>
                  <a:srgbClr val="000000"/>
                </a:solidFill>
                <a:latin typeface="Arial"/>
                <a:ea typeface="ＭＳ Ｐゴシック" pitchFamily="34" charset="-128"/>
                <a:cs typeface="Arial" pitchFamily="34" charset="0"/>
              </a:rPr>
              <a:t>Primary Endpoint: % Change in Lp(a) from B</a:t>
            </a:r>
            <a:r>
              <a:rPr lang="en-US" sz="2533" b="1" dirty="0" err="1">
                <a:solidFill>
                  <a:srgbClr val="000000"/>
                </a:solidFill>
                <a:latin typeface="Arial"/>
                <a:ea typeface="ＭＳ Ｐゴシック" pitchFamily="34" charset="-128"/>
                <a:cs typeface="Arial" pitchFamily="34" charset="0"/>
              </a:rPr>
              <a:t>aseline</a:t>
            </a:r>
            <a:r>
              <a:rPr lang="en-US" sz="2533" b="1" dirty="0">
                <a:solidFill>
                  <a:srgbClr val="000000"/>
                </a:solidFill>
                <a:latin typeface="Arial"/>
                <a:ea typeface="ＭＳ Ｐゴシック" pitchFamily="34" charset="-128"/>
                <a:cs typeface="Arial" pitchFamily="34" charset="0"/>
              </a:rPr>
              <a:t> to Week 36</a:t>
            </a:r>
          </a:p>
          <a:p>
            <a:pPr algn="ctr">
              <a:defRPr/>
            </a:pPr>
            <a:r>
              <a:rPr lang="en-US" sz="2533" dirty="0">
                <a:solidFill>
                  <a:srgbClr val="000000"/>
                </a:solidFill>
                <a:ea typeface="ＭＳ Ｐゴシック" pitchFamily="34" charset="-128"/>
                <a:cs typeface="Arial" pitchFamily="34" charset="0"/>
              </a:rPr>
              <a:t>Key Secondary Endpoint: % Change in </a:t>
            </a:r>
            <a:r>
              <a:rPr lang="en-US" sz="2533" dirty="0" err="1">
                <a:solidFill>
                  <a:srgbClr val="000000"/>
                </a:solidFill>
                <a:ea typeface="ＭＳ Ｐゴシック" pitchFamily="34" charset="-128"/>
                <a:cs typeface="Arial" pitchFamily="34" charset="0"/>
              </a:rPr>
              <a:t>Lp</a:t>
            </a:r>
            <a:r>
              <a:rPr lang="en-US" sz="2533" dirty="0">
                <a:solidFill>
                  <a:srgbClr val="000000"/>
                </a:solidFill>
                <a:ea typeface="ＭＳ Ｐゴシック" pitchFamily="34" charset="-128"/>
                <a:cs typeface="Arial" pitchFamily="34" charset="0"/>
              </a:rPr>
              <a:t>(a) from Baseline to Week 48</a:t>
            </a:r>
          </a:p>
        </p:txBody>
      </p:sp>
      <p:sp>
        <p:nvSpPr>
          <p:cNvPr id="2" name="TextBox 1">
            <a:extLst>
              <a:ext uri="{FF2B5EF4-FFF2-40B4-BE49-F238E27FC236}">
                <a16:creationId xmlns:a16="http://schemas.microsoft.com/office/drawing/2014/main" id="{DC71FCCA-B86A-44E8-9B4C-145C1E8885C4}"/>
              </a:ext>
            </a:extLst>
          </p:cNvPr>
          <p:cNvSpPr txBox="1"/>
          <p:nvPr/>
        </p:nvSpPr>
        <p:spPr>
          <a:xfrm>
            <a:off x="775062" y="2165149"/>
            <a:ext cx="1197063" cy="420564"/>
          </a:xfrm>
          <a:prstGeom prst="rect">
            <a:avLst/>
          </a:prstGeom>
          <a:noFill/>
        </p:spPr>
        <p:txBody>
          <a:bodyPr wrap="square" rtlCol="0">
            <a:spAutoFit/>
          </a:bodyPr>
          <a:lstStyle/>
          <a:p>
            <a:r>
              <a:rPr lang="en-US" sz="2133" dirty="0"/>
              <a:t>N=281</a:t>
            </a:r>
          </a:p>
        </p:txBody>
      </p:sp>
      <p:sp>
        <p:nvSpPr>
          <p:cNvPr id="52" name="TextBox 51">
            <a:extLst>
              <a:ext uri="{FF2B5EF4-FFF2-40B4-BE49-F238E27FC236}">
                <a16:creationId xmlns:a16="http://schemas.microsoft.com/office/drawing/2014/main" id="{8D2B8A1D-97B9-4348-A3E5-43E1566DE678}"/>
              </a:ext>
            </a:extLst>
          </p:cNvPr>
          <p:cNvSpPr txBox="1"/>
          <p:nvPr/>
        </p:nvSpPr>
        <p:spPr>
          <a:xfrm>
            <a:off x="6905985" y="6495195"/>
            <a:ext cx="5138057" cy="543867"/>
          </a:xfrm>
          <a:prstGeom prst="rect">
            <a:avLst/>
          </a:prstGeom>
          <a:noFill/>
        </p:spPr>
        <p:txBody>
          <a:bodyPr wrap="square" rtlCol="0">
            <a:spAutoFit/>
          </a:bodyPr>
          <a:lstStyle/>
          <a:p>
            <a:pPr algn="r"/>
            <a:r>
              <a:rPr lang="en-US" sz="1467" dirty="0">
                <a:cs typeface="Arial" panose="020B0604020202020204" pitchFamily="34" charset="0"/>
              </a:rPr>
              <a:t>O’Donoghue ML et al., </a:t>
            </a:r>
            <a:r>
              <a:rPr lang="en-US" sz="1467" i="1" dirty="0">
                <a:cs typeface="Arial" panose="020B0604020202020204" pitchFamily="34" charset="0"/>
              </a:rPr>
              <a:t>Am Heart J </a:t>
            </a:r>
            <a:r>
              <a:rPr lang="en-US" sz="1467" dirty="0"/>
              <a:t>2022;251:61-69 </a:t>
            </a:r>
          </a:p>
          <a:p>
            <a:pPr algn="r"/>
            <a:endParaRPr lang="en-US" sz="1467" dirty="0">
              <a:cs typeface="Arial" panose="020B0604020202020204" pitchFamily="34" charset="0"/>
            </a:endParaRPr>
          </a:p>
        </p:txBody>
      </p:sp>
    </p:spTree>
    <p:extLst>
      <p:ext uri="{BB962C8B-B14F-4D97-AF65-F5344CB8AC3E}">
        <p14:creationId xmlns:p14="http://schemas.microsoft.com/office/powerpoint/2010/main" val="295614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BE2B6D-F395-482D-9C41-46985859762C}"/>
              </a:ext>
            </a:extLst>
          </p:cNvPr>
          <p:cNvPicPr>
            <a:picLocks noChangeAspect="1"/>
          </p:cNvPicPr>
          <p:nvPr/>
        </p:nvPicPr>
        <p:blipFill rotWithShape="1">
          <a:blip r:embed="rId2">
            <a:duotone>
              <a:schemeClr val="bg2">
                <a:shade val="45000"/>
                <a:satMod val="135000"/>
              </a:schemeClr>
              <a:prstClr val="white"/>
            </a:duotone>
          </a:blip>
          <a:srcRect l="12723" r="6173" b="15693"/>
          <a:stretch/>
        </p:blipFill>
        <p:spPr>
          <a:xfrm>
            <a:off x="304800" y="1316467"/>
            <a:ext cx="11582400" cy="5086812"/>
          </a:xfrm>
          <a:prstGeom prst="rect">
            <a:avLst/>
          </a:prstGeom>
        </p:spPr>
      </p:pic>
      <p:sp>
        <p:nvSpPr>
          <p:cNvPr id="15" name="TextBox 14">
            <a:extLst>
              <a:ext uri="{FF2B5EF4-FFF2-40B4-BE49-F238E27FC236}">
                <a16:creationId xmlns:a16="http://schemas.microsoft.com/office/drawing/2014/main" id="{60CD40BF-F80C-4098-8D32-4D1E6825B9AE}"/>
              </a:ext>
            </a:extLst>
          </p:cNvPr>
          <p:cNvSpPr txBox="1"/>
          <p:nvPr/>
        </p:nvSpPr>
        <p:spPr>
          <a:xfrm>
            <a:off x="9693752" y="5103010"/>
            <a:ext cx="853440" cy="254365"/>
          </a:xfrm>
          <a:prstGeom prst="rect">
            <a:avLst/>
          </a:prstGeom>
          <a:noFill/>
        </p:spPr>
        <p:txBody>
          <a:bodyPr wrap="square" lIns="24384" tIns="24384" rIns="24384" bIns="24384" rtlCol="0" anchor="ctr">
            <a:spAutoFit/>
          </a:bodyPr>
          <a:lstStyle/>
          <a:p>
            <a:pPr algn="ctr"/>
            <a:r>
              <a:rPr lang="en-US" sz="1333" b="1" dirty="0">
                <a:solidFill>
                  <a:schemeClr val="bg1"/>
                </a:solidFill>
              </a:rPr>
              <a:t>Australia</a:t>
            </a:r>
          </a:p>
        </p:txBody>
      </p:sp>
      <p:sp>
        <p:nvSpPr>
          <p:cNvPr id="16" name="TextBox 15">
            <a:extLst>
              <a:ext uri="{FF2B5EF4-FFF2-40B4-BE49-F238E27FC236}">
                <a16:creationId xmlns:a16="http://schemas.microsoft.com/office/drawing/2014/main" id="{EC7AF255-E7D7-4124-BE23-02DCE523E3CF}"/>
              </a:ext>
            </a:extLst>
          </p:cNvPr>
          <p:cNvSpPr txBox="1"/>
          <p:nvPr/>
        </p:nvSpPr>
        <p:spPr>
          <a:xfrm>
            <a:off x="10272143" y="2759719"/>
            <a:ext cx="1219200" cy="254365"/>
          </a:xfrm>
          <a:prstGeom prst="rect">
            <a:avLst/>
          </a:prstGeom>
          <a:noFill/>
        </p:spPr>
        <p:txBody>
          <a:bodyPr wrap="square" lIns="24384" tIns="24384" rIns="24384" bIns="24384" rtlCol="0" anchor="ctr">
            <a:spAutoFit/>
          </a:bodyPr>
          <a:lstStyle/>
          <a:p>
            <a:r>
              <a:rPr lang="en-US" sz="1333" b="1" dirty="0"/>
              <a:t>Japan</a:t>
            </a:r>
          </a:p>
        </p:txBody>
      </p:sp>
      <p:sp>
        <p:nvSpPr>
          <p:cNvPr id="17" name="TextBox 16">
            <a:extLst>
              <a:ext uri="{FF2B5EF4-FFF2-40B4-BE49-F238E27FC236}">
                <a16:creationId xmlns:a16="http://schemas.microsoft.com/office/drawing/2014/main" id="{ADD261BE-8B39-4D90-A6A3-5B5AEDF53AEE}"/>
              </a:ext>
            </a:extLst>
          </p:cNvPr>
          <p:cNvSpPr txBox="1"/>
          <p:nvPr/>
        </p:nvSpPr>
        <p:spPr>
          <a:xfrm>
            <a:off x="4883107" y="1474418"/>
            <a:ext cx="975360" cy="254365"/>
          </a:xfrm>
          <a:prstGeom prst="rect">
            <a:avLst/>
          </a:prstGeom>
          <a:noFill/>
        </p:spPr>
        <p:txBody>
          <a:bodyPr wrap="square" lIns="24384" tIns="24384" rIns="24384" bIns="24384" rtlCol="0" anchor="ctr">
            <a:spAutoFit/>
          </a:bodyPr>
          <a:lstStyle/>
          <a:p>
            <a:pPr algn="ctr"/>
            <a:r>
              <a:rPr lang="en-US" sz="1333" b="1" dirty="0"/>
              <a:t>Iceland</a:t>
            </a:r>
          </a:p>
        </p:txBody>
      </p:sp>
      <p:sp>
        <p:nvSpPr>
          <p:cNvPr id="19" name="TextBox 18">
            <a:extLst>
              <a:ext uri="{FF2B5EF4-FFF2-40B4-BE49-F238E27FC236}">
                <a16:creationId xmlns:a16="http://schemas.microsoft.com/office/drawing/2014/main" id="{6C5BDEB2-2FF0-41C3-8118-FF5AC07BB39F}"/>
              </a:ext>
            </a:extLst>
          </p:cNvPr>
          <p:cNvSpPr txBox="1"/>
          <p:nvPr/>
        </p:nvSpPr>
        <p:spPr>
          <a:xfrm>
            <a:off x="5381525" y="2711910"/>
            <a:ext cx="1097280" cy="254365"/>
          </a:xfrm>
          <a:prstGeom prst="rect">
            <a:avLst/>
          </a:prstGeom>
          <a:noFill/>
        </p:spPr>
        <p:txBody>
          <a:bodyPr wrap="square" lIns="24384" tIns="24384" rIns="24384" bIns="24384" rtlCol="0" anchor="ctr">
            <a:spAutoFit/>
          </a:bodyPr>
          <a:lstStyle/>
          <a:p>
            <a:pPr algn="ctr"/>
            <a:r>
              <a:rPr lang="en-US" sz="1333" b="1" dirty="0"/>
              <a:t>Netherlands</a:t>
            </a:r>
          </a:p>
        </p:txBody>
      </p:sp>
      <p:sp>
        <p:nvSpPr>
          <p:cNvPr id="20" name="TextBox 19">
            <a:extLst>
              <a:ext uri="{FF2B5EF4-FFF2-40B4-BE49-F238E27FC236}">
                <a16:creationId xmlns:a16="http://schemas.microsoft.com/office/drawing/2014/main" id="{CD10EC5B-569D-427E-8A5F-E30D672112D4}"/>
              </a:ext>
            </a:extLst>
          </p:cNvPr>
          <p:cNvSpPr txBox="1"/>
          <p:nvPr/>
        </p:nvSpPr>
        <p:spPr>
          <a:xfrm>
            <a:off x="5768853" y="1547780"/>
            <a:ext cx="975360" cy="254365"/>
          </a:xfrm>
          <a:prstGeom prst="rect">
            <a:avLst/>
          </a:prstGeom>
          <a:noFill/>
        </p:spPr>
        <p:txBody>
          <a:bodyPr wrap="square" lIns="24384" tIns="24384" rIns="24384" bIns="24384" rtlCol="0" anchor="ctr">
            <a:spAutoFit/>
          </a:bodyPr>
          <a:lstStyle/>
          <a:p>
            <a:pPr algn="ctr"/>
            <a:r>
              <a:rPr lang="en-US" sz="1333" b="1" dirty="0"/>
              <a:t>Denmark</a:t>
            </a:r>
          </a:p>
        </p:txBody>
      </p:sp>
      <p:sp>
        <p:nvSpPr>
          <p:cNvPr id="22" name="TextBox 21">
            <a:extLst>
              <a:ext uri="{FF2B5EF4-FFF2-40B4-BE49-F238E27FC236}">
                <a16:creationId xmlns:a16="http://schemas.microsoft.com/office/drawing/2014/main" id="{3F1D08FA-2886-469C-8863-C06FC359CA02}"/>
              </a:ext>
            </a:extLst>
          </p:cNvPr>
          <p:cNvSpPr txBox="1"/>
          <p:nvPr/>
        </p:nvSpPr>
        <p:spPr>
          <a:xfrm>
            <a:off x="2060228" y="2650982"/>
            <a:ext cx="1097280" cy="377411"/>
          </a:xfrm>
          <a:prstGeom prst="rect">
            <a:avLst/>
          </a:prstGeom>
          <a:noFill/>
        </p:spPr>
        <p:txBody>
          <a:bodyPr wrap="square" lIns="24384" tIns="24384" rIns="24384" bIns="24384" rtlCol="0" anchor="ctr">
            <a:spAutoFit/>
          </a:bodyPr>
          <a:lstStyle/>
          <a:p>
            <a:pPr algn="ctr">
              <a:lnSpc>
                <a:spcPct val="80000"/>
              </a:lnSpc>
            </a:pPr>
            <a:r>
              <a:rPr lang="en-US" sz="1333" b="1" dirty="0">
                <a:solidFill>
                  <a:schemeClr val="bg1"/>
                </a:solidFill>
              </a:rPr>
              <a:t>United States</a:t>
            </a:r>
          </a:p>
        </p:txBody>
      </p:sp>
      <p:sp>
        <p:nvSpPr>
          <p:cNvPr id="23" name="TextBox 22">
            <a:extLst>
              <a:ext uri="{FF2B5EF4-FFF2-40B4-BE49-F238E27FC236}">
                <a16:creationId xmlns:a16="http://schemas.microsoft.com/office/drawing/2014/main" id="{737144C3-8826-4A65-8490-ECFC84A26D06}"/>
              </a:ext>
            </a:extLst>
          </p:cNvPr>
          <p:cNvSpPr txBox="1"/>
          <p:nvPr/>
        </p:nvSpPr>
        <p:spPr>
          <a:xfrm>
            <a:off x="2238845" y="2090423"/>
            <a:ext cx="1097280" cy="254365"/>
          </a:xfrm>
          <a:prstGeom prst="rect">
            <a:avLst/>
          </a:prstGeom>
          <a:noFill/>
        </p:spPr>
        <p:txBody>
          <a:bodyPr wrap="square" lIns="24384" tIns="24384" rIns="24384" bIns="24384" rtlCol="0" anchor="ctr">
            <a:spAutoFit/>
          </a:bodyPr>
          <a:lstStyle/>
          <a:p>
            <a:pPr algn="ctr"/>
            <a:r>
              <a:rPr lang="en-US" sz="1333" b="1" dirty="0">
                <a:solidFill>
                  <a:schemeClr val="bg1"/>
                </a:solidFill>
              </a:rPr>
              <a:t>Canada</a:t>
            </a:r>
          </a:p>
        </p:txBody>
      </p:sp>
      <p:cxnSp>
        <p:nvCxnSpPr>
          <p:cNvPr id="24" name="Straight Connector 23">
            <a:extLst>
              <a:ext uri="{FF2B5EF4-FFF2-40B4-BE49-F238E27FC236}">
                <a16:creationId xmlns:a16="http://schemas.microsoft.com/office/drawing/2014/main" id="{47BE81A6-DE6F-46B1-8F6A-3CE687868ED0}"/>
              </a:ext>
            </a:extLst>
          </p:cNvPr>
          <p:cNvCxnSpPr>
            <a:cxnSpLocks/>
            <a:stCxn id="17" idx="2"/>
          </p:cNvCxnSpPr>
          <p:nvPr/>
        </p:nvCxnSpPr>
        <p:spPr>
          <a:xfrm flipH="1">
            <a:off x="5362887" y="1728783"/>
            <a:ext cx="7900" cy="18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169102-906A-4582-8AF5-0B0E7CB5C334}"/>
              </a:ext>
            </a:extLst>
          </p:cNvPr>
          <p:cNvCxnSpPr>
            <a:cxnSpLocks/>
            <a:stCxn id="20" idx="2"/>
          </p:cNvCxnSpPr>
          <p:nvPr/>
        </p:nvCxnSpPr>
        <p:spPr>
          <a:xfrm flipH="1">
            <a:off x="6088032" y="1802145"/>
            <a:ext cx="168501" cy="406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0BE2FC-F464-4B85-B152-3766C9575D92}"/>
              </a:ext>
            </a:extLst>
          </p:cNvPr>
          <p:cNvCxnSpPr>
            <a:cxnSpLocks/>
            <a:endCxn id="19" idx="0"/>
          </p:cNvCxnSpPr>
          <p:nvPr/>
        </p:nvCxnSpPr>
        <p:spPr>
          <a:xfrm flipH="1">
            <a:off x="5930165" y="2438401"/>
            <a:ext cx="38333" cy="273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tar: 5 Points 8">
            <a:extLst>
              <a:ext uri="{FF2B5EF4-FFF2-40B4-BE49-F238E27FC236}">
                <a16:creationId xmlns:a16="http://schemas.microsoft.com/office/drawing/2014/main" id="{4AB60CF1-FA7C-4B2C-83D4-F0F898D7CC16}"/>
              </a:ext>
            </a:extLst>
          </p:cNvPr>
          <p:cNvSpPr/>
          <p:nvPr/>
        </p:nvSpPr>
        <p:spPr>
          <a:xfrm>
            <a:off x="10641569" y="5180844"/>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Star: 5 Points 26">
            <a:extLst>
              <a:ext uri="{FF2B5EF4-FFF2-40B4-BE49-F238E27FC236}">
                <a16:creationId xmlns:a16="http://schemas.microsoft.com/office/drawing/2014/main" id="{91D2456A-5786-4226-B045-72888F49C6AE}"/>
              </a:ext>
            </a:extLst>
          </p:cNvPr>
          <p:cNvSpPr/>
          <p:nvPr/>
        </p:nvSpPr>
        <p:spPr>
          <a:xfrm>
            <a:off x="10021776" y="2624795"/>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Star: 5 Points 27">
            <a:extLst>
              <a:ext uri="{FF2B5EF4-FFF2-40B4-BE49-F238E27FC236}">
                <a16:creationId xmlns:a16="http://schemas.microsoft.com/office/drawing/2014/main" id="{D95B2E14-8445-409A-A32F-24643FC49CB8}"/>
              </a:ext>
            </a:extLst>
          </p:cNvPr>
          <p:cNvSpPr/>
          <p:nvPr/>
        </p:nvSpPr>
        <p:spPr>
          <a:xfrm>
            <a:off x="10082216" y="2949915"/>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Star: 5 Points 28">
            <a:extLst>
              <a:ext uri="{FF2B5EF4-FFF2-40B4-BE49-F238E27FC236}">
                <a16:creationId xmlns:a16="http://schemas.microsoft.com/office/drawing/2014/main" id="{85995021-B118-4500-835F-1A8C02EE56A0}"/>
              </a:ext>
            </a:extLst>
          </p:cNvPr>
          <p:cNvSpPr/>
          <p:nvPr/>
        </p:nvSpPr>
        <p:spPr>
          <a:xfrm>
            <a:off x="9960296" y="2892195"/>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Star: 5 Points 29">
            <a:extLst>
              <a:ext uri="{FF2B5EF4-FFF2-40B4-BE49-F238E27FC236}">
                <a16:creationId xmlns:a16="http://schemas.microsoft.com/office/drawing/2014/main" id="{304C64B2-24DD-4F45-9A93-C13290434965}"/>
              </a:ext>
            </a:extLst>
          </p:cNvPr>
          <p:cNvSpPr/>
          <p:nvPr/>
        </p:nvSpPr>
        <p:spPr>
          <a:xfrm>
            <a:off x="5888371" y="2296955"/>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Star: 5 Points 30">
            <a:extLst>
              <a:ext uri="{FF2B5EF4-FFF2-40B4-BE49-F238E27FC236}">
                <a16:creationId xmlns:a16="http://schemas.microsoft.com/office/drawing/2014/main" id="{4BAA2AA1-5898-472F-AE94-47E466ED62B7}"/>
              </a:ext>
            </a:extLst>
          </p:cNvPr>
          <p:cNvSpPr/>
          <p:nvPr/>
        </p:nvSpPr>
        <p:spPr>
          <a:xfrm>
            <a:off x="6010291" y="2226232"/>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Star: 5 Points 31">
            <a:extLst>
              <a:ext uri="{FF2B5EF4-FFF2-40B4-BE49-F238E27FC236}">
                <a16:creationId xmlns:a16="http://schemas.microsoft.com/office/drawing/2014/main" id="{CA159683-20C2-4268-91AF-6E5580878F82}"/>
              </a:ext>
            </a:extLst>
          </p:cNvPr>
          <p:cNvSpPr/>
          <p:nvPr/>
        </p:nvSpPr>
        <p:spPr>
          <a:xfrm>
            <a:off x="5281800" y="1922281"/>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Star: 5 Points 32">
            <a:extLst>
              <a:ext uri="{FF2B5EF4-FFF2-40B4-BE49-F238E27FC236}">
                <a16:creationId xmlns:a16="http://schemas.microsoft.com/office/drawing/2014/main" id="{B9D2A1C1-A9D9-425F-87C0-8640CD7911EB}"/>
              </a:ext>
            </a:extLst>
          </p:cNvPr>
          <p:cNvSpPr/>
          <p:nvPr/>
        </p:nvSpPr>
        <p:spPr>
          <a:xfrm>
            <a:off x="9419092" y="5384044"/>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Star: 5 Points 33">
            <a:extLst>
              <a:ext uri="{FF2B5EF4-FFF2-40B4-BE49-F238E27FC236}">
                <a16:creationId xmlns:a16="http://schemas.microsoft.com/office/drawing/2014/main" id="{0A0E8680-A8C1-4F25-984C-195F8FD03C17}"/>
              </a:ext>
            </a:extLst>
          </p:cNvPr>
          <p:cNvSpPr/>
          <p:nvPr/>
        </p:nvSpPr>
        <p:spPr>
          <a:xfrm>
            <a:off x="10211183" y="5600525"/>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Star: 5 Points 34">
            <a:extLst>
              <a:ext uri="{FF2B5EF4-FFF2-40B4-BE49-F238E27FC236}">
                <a16:creationId xmlns:a16="http://schemas.microsoft.com/office/drawing/2014/main" id="{89927B70-6831-433C-87F8-4CC302BC34CD}"/>
              </a:ext>
            </a:extLst>
          </p:cNvPr>
          <p:cNvSpPr/>
          <p:nvPr/>
        </p:nvSpPr>
        <p:spPr>
          <a:xfrm>
            <a:off x="10469499" y="5466636"/>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Star: 5 Points 35">
            <a:extLst>
              <a:ext uri="{FF2B5EF4-FFF2-40B4-BE49-F238E27FC236}">
                <a16:creationId xmlns:a16="http://schemas.microsoft.com/office/drawing/2014/main" id="{B9630C91-4C41-479E-A742-D15EA1A161C0}"/>
              </a:ext>
            </a:extLst>
          </p:cNvPr>
          <p:cNvSpPr/>
          <p:nvPr/>
        </p:nvSpPr>
        <p:spPr>
          <a:xfrm>
            <a:off x="3399172" y="2589959"/>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Star: 5 Points 36">
            <a:extLst>
              <a:ext uri="{FF2B5EF4-FFF2-40B4-BE49-F238E27FC236}">
                <a16:creationId xmlns:a16="http://schemas.microsoft.com/office/drawing/2014/main" id="{CF68BEF1-5941-474C-AB3F-7BF85DB950EE}"/>
              </a:ext>
            </a:extLst>
          </p:cNvPr>
          <p:cNvSpPr/>
          <p:nvPr/>
        </p:nvSpPr>
        <p:spPr>
          <a:xfrm>
            <a:off x="3602372" y="2514179"/>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Star: 5 Points 37">
            <a:extLst>
              <a:ext uri="{FF2B5EF4-FFF2-40B4-BE49-F238E27FC236}">
                <a16:creationId xmlns:a16="http://schemas.microsoft.com/office/drawing/2014/main" id="{F6E55173-EDB9-4C1F-ABAE-2DB7665AE16D}"/>
              </a:ext>
            </a:extLst>
          </p:cNvPr>
          <p:cNvSpPr/>
          <p:nvPr/>
        </p:nvSpPr>
        <p:spPr>
          <a:xfrm>
            <a:off x="3683652" y="2416304"/>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Star: 5 Points 39">
            <a:extLst>
              <a:ext uri="{FF2B5EF4-FFF2-40B4-BE49-F238E27FC236}">
                <a16:creationId xmlns:a16="http://schemas.microsoft.com/office/drawing/2014/main" id="{C92B52BC-7CBC-49C6-A807-93570AA4CC12}"/>
              </a:ext>
            </a:extLst>
          </p:cNvPr>
          <p:cNvSpPr/>
          <p:nvPr/>
        </p:nvSpPr>
        <p:spPr>
          <a:xfrm>
            <a:off x="2648643" y="3080964"/>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Star: 5 Points 40">
            <a:extLst>
              <a:ext uri="{FF2B5EF4-FFF2-40B4-BE49-F238E27FC236}">
                <a16:creationId xmlns:a16="http://schemas.microsoft.com/office/drawing/2014/main" id="{28DDC94E-7006-42D9-A872-57A0ABC84C87}"/>
              </a:ext>
            </a:extLst>
          </p:cNvPr>
          <p:cNvSpPr/>
          <p:nvPr/>
        </p:nvSpPr>
        <p:spPr>
          <a:xfrm>
            <a:off x="2960021" y="2711879"/>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Star: 5 Points 41">
            <a:extLst>
              <a:ext uri="{FF2B5EF4-FFF2-40B4-BE49-F238E27FC236}">
                <a16:creationId xmlns:a16="http://schemas.microsoft.com/office/drawing/2014/main" id="{8B86D1A9-22B3-410A-9844-508A94F2A14F}"/>
              </a:ext>
            </a:extLst>
          </p:cNvPr>
          <p:cNvSpPr/>
          <p:nvPr/>
        </p:nvSpPr>
        <p:spPr>
          <a:xfrm>
            <a:off x="3214205" y="2953155"/>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Star: 5 Points 42">
            <a:extLst>
              <a:ext uri="{FF2B5EF4-FFF2-40B4-BE49-F238E27FC236}">
                <a16:creationId xmlns:a16="http://schemas.microsoft.com/office/drawing/2014/main" id="{D8E474AC-588C-4058-B530-303859EE5193}"/>
              </a:ext>
            </a:extLst>
          </p:cNvPr>
          <p:cNvSpPr/>
          <p:nvPr/>
        </p:nvSpPr>
        <p:spPr>
          <a:xfrm>
            <a:off x="3550224" y="2672405"/>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Star: 5 Points 43">
            <a:extLst>
              <a:ext uri="{FF2B5EF4-FFF2-40B4-BE49-F238E27FC236}">
                <a16:creationId xmlns:a16="http://schemas.microsoft.com/office/drawing/2014/main" id="{5FD227C9-5DBC-4A71-9822-1D68E58582B7}"/>
              </a:ext>
            </a:extLst>
          </p:cNvPr>
          <p:cNvSpPr/>
          <p:nvPr/>
        </p:nvSpPr>
        <p:spPr>
          <a:xfrm>
            <a:off x="3428304" y="2768415"/>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Star: 5 Points 44">
            <a:extLst>
              <a:ext uri="{FF2B5EF4-FFF2-40B4-BE49-F238E27FC236}">
                <a16:creationId xmlns:a16="http://schemas.microsoft.com/office/drawing/2014/main" id="{39CD3B28-821A-4C9A-A34F-900824051800}"/>
              </a:ext>
            </a:extLst>
          </p:cNvPr>
          <p:cNvSpPr/>
          <p:nvPr/>
        </p:nvSpPr>
        <p:spPr>
          <a:xfrm>
            <a:off x="2960021" y="2875091"/>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Star: 5 Points 45">
            <a:extLst>
              <a:ext uri="{FF2B5EF4-FFF2-40B4-BE49-F238E27FC236}">
                <a16:creationId xmlns:a16="http://schemas.microsoft.com/office/drawing/2014/main" id="{8E9524DF-588C-47F1-9BF5-B771DA0E24AF}"/>
              </a:ext>
            </a:extLst>
          </p:cNvPr>
          <p:cNvSpPr/>
          <p:nvPr/>
        </p:nvSpPr>
        <p:spPr>
          <a:xfrm>
            <a:off x="3038536" y="3038303"/>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Star: 5 Points 46">
            <a:extLst>
              <a:ext uri="{FF2B5EF4-FFF2-40B4-BE49-F238E27FC236}">
                <a16:creationId xmlns:a16="http://schemas.microsoft.com/office/drawing/2014/main" id="{A5D54D8A-CF91-4AA3-965A-8040FEBF14F0}"/>
              </a:ext>
            </a:extLst>
          </p:cNvPr>
          <p:cNvSpPr/>
          <p:nvPr/>
        </p:nvSpPr>
        <p:spPr>
          <a:xfrm>
            <a:off x="2050977" y="2905347"/>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Star: 5 Points 47">
            <a:extLst>
              <a:ext uri="{FF2B5EF4-FFF2-40B4-BE49-F238E27FC236}">
                <a16:creationId xmlns:a16="http://schemas.microsoft.com/office/drawing/2014/main" id="{75F51BF9-60E3-4781-9EA3-D6180CEDAAE9}"/>
              </a:ext>
            </a:extLst>
          </p:cNvPr>
          <p:cNvSpPr/>
          <p:nvPr/>
        </p:nvSpPr>
        <p:spPr>
          <a:xfrm>
            <a:off x="3171128" y="3230467"/>
            <a:ext cx="121920" cy="121920"/>
          </a:xfrm>
          <a:prstGeom prst="star5">
            <a:avLst>
              <a:gd name="adj" fmla="val 30838"/>
              <a:gd name="hf" fmla="val 105146"/>
              <a:gd name="vf" fmla="val 110557"/>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Title 1">
            <a:extLst>
              <a:ext uri="{FF2B5EF4-FFF2-40B4-BE49-F238E27FC236}">
                <a16:creationId xmlns:a16="http://schemas.microsoft.com/office/drawing/2014/main" id="{5B75C8F2-AE2C-477B-85E3-AEB762D77067}"/>
              </a:ext>
            </a:extLst>
          </p:cNvPr>
          <p:cNvSpPr txBox="1">
            <a:spLocks/>
          </p:cNvSpPr>
          <p:nvPr/>
        </p:nvSpPr>
        <p:spPr bwMode="auto">
          <a:xfrm>
            <a:off x="901491" y="-2073"/>
            <a:ext cx="10710085" cy="1143000"/>
          </a:xfrm>
          <a:prstGeom prst="rect">
            <a:avLst/>
          </a:prstGeom>
          <a:noFill/>
          <a:ln w="9525">
            <a:noFill/>
            <a:miter lim="800000"/>
            <a:headEnd/>
            <a:tailEnd/>
          </a:ln>
        </p:spPr>
        <p:txBody>
          <a:bodyPr vert="horz" wrap="square" lIns="121920" tIns="60960" rIns="121920" bIns="60960" numCol="1" anchor="ctr" anchorCtr="0" compatLnSpc="1">
            <a:prstTxWarp prst="textNoShape">
              <a:avLst/>
            </a:prstTxWarp>
          </a:bodyPr>
          <a:lstStyle>
            <a:lvl1pPr algn="ctr" rtl="0" eaLnBrk="0" fontAlgn="base" hangingPunct="0">
              <a:spcBef>
                <a:spcPct val="0"/>
              </a:spcBef>
              <a:spcAft>
                <a:spcPct val="0"/>
              </a:spcAft>
              <a:defRPr sz="3300" b="1">
                <a:solidFill>
                  <a:srgbClr val="A50021"/>
                </a:solidFill>
                <a:latin typeface="+mj-lt"/>
                <a:ea typeface="+mj-ea"/>
                <a:cs typeface="+mj-cs"/>
              </a:defRPr>
            </a:lvl1pPr>
            <a:lvl2pPr algn="ctr" rtl="0" eaLnBrk="0" fontAlgn="base" hangingPunct="0">
              <a:spcBef>
                <a:spcPct val="0"/>
              </a:spcBef>
              <a:spcAft>
                <a:spcPct val="0"/>
              </a:spcAft>
              <a:defRPr sz="3300" b="1">
                <a:solidFill>
                  <a:srgbClr val="A50021"/>
                </a:solidFill>
                <a:latin typeface="Arial" charset="0"/>
              </a:defRPr>
            </a:lvl2pPr>
            <a:lvl3pPr algn="ctr" rtl="0" eaLnBrk="0" fontAlgn="base" hangingPunct="0">
              <a:spcBef>
                <a:spcPct val="0"/>
              </a:spcBef>
              <a:spcAft>
                <a:spcPct val="0"/>
              </a:spcAft>
              <a:defRPr sz="3300" b="1">
                <a:solidFill>
                  <a:srgbClr val="A50021"/>
                </a:solidFill>
                <a:latin typeface="Arial" charset="0"/>
              </a:defRPr>
            </a:lvl3pPr>
            <a:lvl4pPr algn="ctr" rtl="0" eaLnBrk="0" fontAlgn="base" hangingPunct="0">
              <a:spcBef>
                <a:spcPct val="0"/>
              </a:spcBef>
              <a:spcAft>
                <a:spcPct val="0"/>
              </a:spcAft>
              <a:defRPr sz="3300" b="1">
                <a:solidFill>
                  <a:srgbClr val="A50021"/>
                </a:solidFill>
                <a:latin typeface="Arial" charset="0"/>
              </a:defRPr>
            </a:lvl4pPr>
            <a:lvl5pPr algn="ctr" rtl="0" eaLnBrk="0" fontAlgn="base" hangingPunct="0">
              <a:spcBef>
                <a:spcPct val="0"/>
              </a:spcBef>
              <a:spcAft>
                <a:spcPct val="0"/>
              </a:spcAft>
              <a:defRPr sz="3300" b="1">
                <a:solidFill>
                  <a:srgbClr val="A50021"/>
                </a:solidFill>
                <a:latin typeface="Arial" charset="0"/>
              </a:defRPr>
            </a:lvl5pPr>
            <a:lvl6pPr marL="342900" algn="ctr" rtl="0" fontAlgn="base">
              <a:spcBef>
                <a:spcPct val="0"/>
              </a:spcBef>
              <a:spcAft>
                <a:spcPct val="0"/>
              </a:spcAft>
              <a:defRPr sz="3300" b="1">
                <a:solidFill>
                  <a:srgbClr val="A50021"/>
                </a:solidFill>
                <a:latin typeface="Arial" charset="0"/>
              </a:defRPr>
            </a:lvl6pPr>
            <a:lvl7pPr marL="685800" algn="ctr" rtl="0" fontAlgn="base">
              <a:spcBef>
                <a:spcPct val="0"/>
              </a:spcBef>
              <a:spcAft>
                <a:spcPct val="0"/>
              </a:spcAft>
              <a:defRPr sz="3300" b="1">
                <a:solidFill>
                  <a:srgbClr val="A50021"/>
                </a:solidFill>
                <a:latin typeface="Arial" charset="0"/>
              </a:defRPr>
            </a:lvl7pPr>
            <a:lvl8pPr marL="1028700" algn="ctr" rtl="0" fontAlgn="base">
              <a:spcBef>
                <a:spcPct val="0"/>
              </a:spcBef>
              <a:spcAft>
                <a:spcPct val="0"/>
              </a:spcAft>
              <a:defRPr sz="3300" b="1">
                <a:solidFill>
                  <a:srgbClr val="A50021"/>
                </a:solidFill>
                <a:latin typeface="Arial" charset="0"/>
              </a:defRPr>
            </a:lvl8pPr>
            <a:lvl9pPr marL="1371600" algn="ctr" rtl="0" fontAlgn="base">
              <a:spcBef>
                <a:spcPct val="0"/>
              </a:spcBef>
              <a:spcAft>
                <a:spcPct val="0"/>
              </a:spcAft>
              <a:defRPr sz="3300" b="1">
                <a:solidFill>
                  <a:srgbClr val="A50021"/>
                </a:solidFill>
                <a:latin typeface="Arial" charset="0"/>
              </a:defRPr>
            </a:lvl9pPr>
          </a:lstStyle>
          <a:p>
            <a:pPr defTabSz="1219170"/>
            <a:r>
              <a:rPr lang="en-US" sz="4400" kern="0" dirty="0"/>
              <a:t>Investigative Sites</a:t>
            </a:r>
          </a:p>
        </p:txBody>
      </p:sp>
      <p:sp>
        <p:nvSpPr>
          <p:cNvPr id="49" name="TextBox 48">
            <a:extLst>
              <a:ext uri="{FF2B5EF4-FFF2-40B4-BE49-F238E27FC236}">
                <a16:creationId xmlns:a16="http://schemas.microsoft.com/office/drawing/2014/main" id="{3DA45686-2772-4421-A3D3-4F7165BBA347}"/>
              </a:ext>
            </a:extLst>
          </p:cNvPr>
          <p:cNvSpPr txBox="1"/>
          <p:nvPr/>
        </p:nvSpPr>
        <p:spPr>
          <a:xfrm>
            <a:off x="304800" y="3642111"/>
            <a:ext cx="1804419" cy="830997"/>
          </a:xfrm>
          <a:prstGeom prst="rect">
            <a:avLst/>
          </a:prstGeom>
          <a:solidFill>
            <a:schemeClr val="bg1"/>
          </a:solidFill>
          <a:ln>
            <a:solidFill>
              <a:schemeClr val="tx1"/>
            </a:solidFill>
          </a:ln>
        </p:spPr>
        <p:txBody>
          <a:bodyPr wrap="square" rtlCol="0">
            <a:spAutoFit/>
          </a:bodyPr>
          <a:lstStyle/>
          <a:p>
            <a:r>
              <a:rPr lang="en-US" sz="2400" dirty="0"/>
              <a:t>34 sites</a:t>
            </a:r>
          </a:p>
          <a:p>
            <a:r>
              <a:rPr lang="en-US" sz="2400" dirty="0"/>
              <a:t>7 countries</a:t>
            </a:r>
          </a:p>
        </p:txBody>
      </p:sp>
      <p:sp>
        <p:nvSpPr>
          <p:cNvPr id="2" name="TextBox 1">
            <a:extLst>
              <a:ext uri="{FF2B5EF4-FFF2-40B4-BE49-F238E27FC236}">
                <a16:creationId xmlns:a16="http://schemas.microsoft.com/office/drawing/2014/main" id="{2781BA96-6F89-4CE6-A22C-7D14F37E1A4F}"/>
              </a:ext>
            </a:extLst>
          </p:cNvPr>
          <p:cNvSpPr txBox="1"/>
          <p:nvPr/>
        </p:nvSpPr>
        <p:spPr>
          <a:xfrm>
            <a:off x="10841988" y="4860671"/>
            <a:ext cx="1139589" cy="861774"/>
          </a:xfrm>
          <a:prstGeom prst="rect">
            <a:avLst/>
          </a:prstGeom>
          <a:noFill/>
        </p:spPr>
        <p:txBody>
          <a:bodyPr wrap="square" rtlCol="0">
            <a:spAutoFit/>
          </a:bodyPr>
          <a:lstStyle/>
          <a:p>
            <a:r>
              <a:rPr lang="en-US" sz="1000" dirty="0">
                <a:effectLst/>
                <a:ea typeface="MS Mincho" panose="02020609040205080304" pitchFamily="49" charset="-128"/>
              </a:rPr>
              <a:t>K. </a:t>
            </a:r>
            <a:r>
              <a:rPr lang="en-US" sz="1000" dirty="0" err="1">
                <a:effectLst/>
                <a:ea typeface="MS Mincho" panose="02020609040205080304" pitchFamily="49" charset="-128"/>
              </a:rPr>
              <a:t>Kostner</a:t>
            </a:r>
            <a:r>
              <a:rPr lang="en-US" sz="1000" dirty="0">
                <a:effectLst/>
                <a:ea typeface="MS Mincho" panose="02020609040205080304" pitchFamily="49" charset="-128"/>
              </a:rPr>
              <a:t>, </a:t>
            </a:r>
          </a:p>
          <a:p>
            <a:r>
              <a:rPr lang="en-US" sz="1000" dirty="0">
                <a:effectLst/>
                <a:ea typeface="MS Mincho" panose="02020609040205080304" pitchFamily="49" charset="-128"/>
              </a:rPr>
              <a:t>D. Sullivan</a:t>
            </a:r>
          </a:p>
          <a:p>
            <a:r>
              <a:rPr lang="en-US" sz="1000" dirty="0">
                <a:effectLst/>
                <a:ea typeface="MS Mincho" panose="02020609040205080304" pitchFamily="49" charset="-128"/>
              </a:rPr>
              <a:t>G. Watts</a:t>
            </a:r>
          </a:p>
          <a:p>
            <a:r>
              <a:rPr lang="en-US" sz="1000" dirty="0">
                <a:effectLst/>
                <a:ea typeface="MS Mincho" panose="02020609040205080304" pitchFamily="49" charset="-128"/>
              </a:rPr>
              <a:t>D. Colquhoun</a:t>
            </a:r>
          </a:p>
          <a:p>
            <a:r>
              <a:rPr lang="en-US" sz="1000" dirty="0">
                <a:effectLst/>
                <a:ea typeface="MS Mincho" panose="02020609040205080304" pitchFamily="49" charset="-128"/>
              </a:rPr>
              <a:t>S. Nicholls</a:t>
            </a:r>
            <a:endParaRPr lang="en-US" sz="1000" dirty="0"/>
          </a:p>
        </p:txBody>
      </p:sp>
      <p:sp>
        <p:nvSpPr>
          <p:cNvPr id="50" name="TextBox 49">
            <a:extLst>
              <a:ext uri="{FF2B5EF4-FFF2-40B4-BE49-F238E27FC236}">
                <a16:creationId xmlns:a16="http://schemas.microsoft.com/office/drawing/2014/main" id="{572A9CEA-1A03-4C08-9264-2964EB7ADE7E}"/>
              </a:ext>
            </a:extLst>
          </p:cNvPr>
          <p:cNvSpPr txBox="1"/>
          <p:nvPr/>
        </p:nvSpPr>
        <p:spPr>
          <a:xfrm>
            <a:off x="10931994" y="2519028"/>
            <a:ext cx="1139589" cy="707886"/>
          </a:xfrm>
          <a:prstGeom prst="rect">
            <a:avLst/>
          </a:prstGeom>
          <a:noFill/>
        </p:spPr>
        <p:txBody>
          <a:bodyPr wrap="square" rtlCol="0">
            <a:spAutoFit/>
          </a:bodyPr>
          <a:lstStyle/>
          <a:p>
            <a:r>
              <a:rPr lang="en-US" sz="1000" dirty="0">
                <a:effectLst/>
                <a:ea typeface="MS Mincho" panose="02020609040205080304" pitchFamily="49" charset="-128"/>
              </a:rPr>
              <a:t>Y. Ishii</a:t>
            </a:r>
          </a:p>
          <a:p>
            <a:r>
              <a:rPr lang="en-US" sz="1000" dirty="0">
                <a:effectLst/>
                <a:ea typeface="MS Mincho" panose="02020609040205080304" pitchFamily="49" charset="-128"/>
              </a:rPr>
              <a:t>J. Kanda</a:t>
            </a:r>
          </a:p>
          <a:p>
            <a:r>
              <a:rPr lang="en-US" sz="1000" dirty="0">
                <a:effectLst/>
                <a:ea typeface="MS Mincho" panose="02020609040205080304" pitchFamily="49" charset="-128"/>
              </a:rPr>
              <a:t>K. </a:t>
            </a:r>
            <a:r>
              <a:rPr lang="en-US" sz="1000" dirty="0" err="1">
                <a:effectLst/>
                <a:ea typeface="MS Mincho" panose="02020609040205080304" pitchFamily="49" charset="-128"/>
              </a:rPr>
              <a:t>Kajinami</a:t>
            </a:r>
            <a:endParaRPr lang="en-US" sz="1000" dirty="0">
              <a:effectLst/>
              <a:ea typeface="MS Mincho" panose="02020609040205080304" pitchFamily="49" charset="-128"/>
            </a:endParaRPr>
          </a:p>
          <a:p>
            <a:r>
              <a:rPr lang="en-US" sz="1000" dirty="0">
                <a:effectLst/>
                <a:ea typeface="MS Mincho" panose="02020609040205080304" pitchFamily="49" charset="-128"/>
              </a:rPr>
              <a:t>I. Inoue</a:t>
            </a:r>
            <a:endParaRPr lang="en-US" sz="1000" dirty="0"/>
          </a:p>
        </p:txBody>
      </p:sp>
      <p:sp>
        <p:nvSpPr>
          <p:cNvPr id="51" name="TextBox 50">
            <a:extLst>
              <a:ext uri="{FF2B5EF4-FFF2-40B4-BE49-F238E27FC236}">
                <a16:creationId xmlns:a16="http://schemas.microsoft.com/office/drawing/2014/main" id="{2FC7550F-CE5B-4883-A9EB-DA1CC68C8F27}"/>
              </a:ext>
            </a:extLst>
          </p:cNvPr>
          <p:cNvSpPr txBox="1"/>
          <p:nvPr/>
        </p:nvSpPr>
        <p:spPr>
          <a:xfrm>
            <a:off x="6371050" y="1875507"/>
            <a:ext cx="1139589" cy="400110"/>
          </a:xfrm>
          <a:prstGeom prst="rect">
            <a:avLst/>
          </a:prstGeom>
          <a:noFill/>
        </p:spPr>
        <p:txBody>
          <a:bodyPr wrap="square" rtlCol="0">
            <a:spAutoFit/>
          </a:bodyPr>
          <a:lstStyle/>
          <a:p>
            <a:r>
              <a:rPr lang="en-US" sz="1000" dirty="0">
                <a:effectLst/>
                <a:ea typeface="MS Mincho" panose="02020609040205080304" pitchFamily="49" charset="-128"/>
              </a:rPr>
              <a:t>B. </a:t>
            </a:r>
            <a:r>
              <a:rPr lang="en-US" sz="1000" dirty="0" err="1">
                <a:effectLst/>
                <a:ea typeface="MS Mincho" panose="02020609040205080304" pitchFamily="49" charset="-128"/>
              </a:rPr>
              <a:t>Bordestgaard</a:t>
            </a:r>
            <a:endParaRPr lang="en-US" sz="1000" dirty="0">
              <a:effectLst/>
              <a:ea typeface="MS Mincho" panose="02020609040205080304" pitchFamily="49" charset="-128"/>
            </a:endParaRPr>
          </a:p>
          <a:p>
            <a:r>
              <a:rPr lang="en-US" sz="1000" dirty="0">
                <a:effectLst/>
                <a:ea typeface="MS Mincho" panose="02020609040205080304" pitchFamily="49" charset="-128"/>
              </a:rPr>
              <a:t>I.C. </a:t>
            </a:r>
            <a:r>
              <a:rPr lang="en-US" sz="1000" dirty="0" err="1">
                <a:effectLst/>
                <a:ea typeface="MS Mincho" panose="02020609040205080304" pitchFamily="49" charset="-128"/>
              </a:rPr>
              <a:t>Klausen</a:t>
            </a:r>
            <a:endParaRPr lang="en-US" sz="1000" dirty="0"/>
          </a:p>
        </p:txBody>
      </p:sp>
      <p:sp>
        <p:nvSpPr>
          <p:cNvPr id="52" name="TextBox 51">
            <a:extLst>
              <a:ext uri="{FF2B5EF4-FFF2-40B4-BE49-F238E27FC236}">
                <a16:creationId xmlns:a16="http://schemas.microsoft.com/office/drawing/2014/main" id="{0422D454-8C4B-4C9C-9805-8AD9F0FAD076}"/>
              </a:ext>
            </a:extLst>
          </p:cNvPr>
          <p:cNvSpPr txBox="1"/>
          <p:nvPr/>
        </p:nvSpPr>
        <p:spPr>
          <a:xfrm>
            <a:off x="5330004" y="2975701"/>
            <a:ext cx="1139589" cy="861774"/>
          </a:xfrm>
          <a:prstGeom prst="rect">
            <a:avLst/>
          </a:prstGeom>
          <a:noFill/>
        </p:spPr>
        <p:txBody>
          <a:bodyPr wrap="square" rtlCol="0">
            <a:spAutoFit/>
          </a:bodyPr>
          <a:lstStyle/>
          <a:p>
            <a:r>
              <a:rPr lang="en-US" sz="1000" dirty="0">
                <a:effectLst/>
                <a:ea typeface="MS Mincho" panose="02020609040205080304" pitchFamily="49" charset="-128"/>
              </a:rPr>
              <a:t>R. </a:t>
            </a:r>
            <a:r>
              <a:rPr lang="en-US" sz="1000" dirty="0" err="1">
                <a:effectLst/>
                <a:ea typeface="MS Mincho" panose="02020609040205080304" pitchFamily="49" charset="-128"/>
              </a:rPr>
              <a:t>Troquay</a:t>
            </a:r>
            <a:endParaRPr lang="en-US" sz="1000" dirty="0">
              <a:effectLst/>
              <a:ea typeface="MS Mincho" panose="02020609040205080304" pitchFamily="49" charset="-128"/>
            </a:endParaRPr>
          </a:p>
          <a:p>
            <a:r>
              <a:rPr lang="en-US" sz="1000" dirty="0">
                <a:effectLst/>
                <a:ea typeface="MS Mincho" panose="02020609040205080304" pitchFamily="49" charset="-128"/>
              </a:rPr>
              <a:t>E</a:t>
            </a:r>
            <a:r>
              <a:rPr lang="en-US" sz="1000" dirty="0">
                <a:ea typeface="MS Mincho" panose="02020609040205080304" pitchFamily="49" charset="-128"/>
              </a:rPr>
              <a:t>.</a:t>
            </a:r>
            <a:r>
              <a:rPr lang="en-US" sz="1000" dirty="0">
                <a:effectLst/>
                <a:ea typeface="MS Mincho" panose="02020609040205080304" pitchFamily="49" charset="-128"/>
              </a:rPr>
              <a:t> Stroes</a:t>
            </a:r>
          </a:p>
          <a:p>
            <a:r>
              <a:rPr lang="en-US" sz="1000" dirty="0">
                <a:effectLst/>
                <a:ea typeface="MS Mincho" panose="02020609040205080304" pitchFamily="49" charset="-128"/>
              </a:rPr>
              <a:t>J. </a:t>
            </a:r>
            <a:r>
              <a:rPr lang="en-US" sz="1000" dirty="0" err="1">
                <a:effectLst/>
                <a:ea typeface="MS Mincho" panose="02020609040205080304" pitchFamily="49" charset="-128"/>
              </a:rPr>
              <a:t>Westerink</a:t>
            </a:r>
            <a:endParaRPr lang="en-US" sz="1000" dirty="0">
              <a:effectLst/>
              <a:ea typeface="MS Mincho" panose="02020609040205080304" pitchFamily="49" charset="-128"/>
            </a:endParaRPr>
          </a:p>
          <a:p>
            <a:r>
              <a:rPr lang="en-US" sz="1000" dirty="0">
                <a:effectLst/>
                <a:ea typeface="MS Mincho" panose="02020609040205080304" pitchFamily="49" charset="-128"/>
              </a:rPr>
              <a:t>A. </a:t>
            </a:r>
            <a:r>
              <a:rPr lang="en-US" sz="1000" dirty="0" err="1">
                <a:effectLst/>
                <a:ea typeface="MS Mincho" panose="02020609040205080304" pitchFamily="49" charset="-128"/>
              </a:rPr>
              <a:t>Mairuhiu</a:t>
            </a:r>
            <a:endParaRPr lang="en-US" sz="1000" dirty="0">
              <a:effectLst/>
              <a:ea typeface="MS Mincho" panose="02020609040205080304" pitchFamily="49" charset="-128"/>
            </a:endParaRPr>
          </a:p>
          <a:p>
            <a:r>
              <a:rPr lang="en-US" sz="1000" dirty="0">
                <a:effectLst/>
                <a:ea typeface="MS Mincho" panose="02020609040205080304" pitchFamily="49" charset="-128"/>
              </a:rPr>
              <a:t>H. </a:t>
            </a:r>
            <a:r>
              <a:rPr lang="en-US" sz="1000" dirty="0" err="1">
                <a:effectLst/>
                <a:ea typeface="MS Mincho" panose="02020609040205080304" pitchFamily="49" charset="-128"/>
              </a:rPr>
              <a:t>Monajemi</a:t>
            </a:r>
            <a:endParaRPr lang="en-US" sz="1000" dirty="0"/>
          </a:p>
        </p:txBody>
      </p:sp>
      <p:sp>
        <p:nvSpPr>
          <p:cNvPr id="53" name="TextBox 52">
            <a:extLst>
              <a:ext uri="{FF2B5EF4-FFF2-40B4-BE49-F238E27FC236}">
                <a16:creationId xmlns:a16="http://schemas.microsoft.com/office/drawing/2014/main" id="{C15631FC-2E0C-42A7-837D-70743DF93DC8}"/>
              </a:ext>
            </a:extLst>
          </p:cNvPr>
          <p:cNvSpPr txBox="1"/>
          <p:nvPr/>
        </p:nvSpPr>
        <p:spPr>
          <a:xfrm>
            <a:off x="4542247" y="2047515"/>
            <a:ext cx="1139589" cy="246221"/>
          </a:xfrm>
          <a:prstGeom prst="rect">
            <a:avLst/>
          </a:prstGeom>
          <a:noFill/>
        </p:spPr>
        <p:txBody>
          <a:bodyPr wrap="square" rtlCol="0">
            <a:spAutoFit/>
          </a:bodyPr>
          <a:lstStyle/>
          <a:p>
            <a:r>
              <a:rPr lang="en-US" sz="1000" dirty="0">
                <a:effectLst/>
                <a:ea typeface="MS Mincho" panose="02020609040205080304" pitchFamily="49" charset="-128"/>
              </a:rPr>
              <a:t>G. </a:t>
            </a:r>
            <a:r>
              <a:rPr lang="en-US" sz="1000" dirty="0" err="1">
                <a:effectLst/>
                <a:ea typeface="MS Mincho" panose="02020609040205080304" pitchFamily="49" charset="-128"/>
              </a:rPr>
              <a:t>Thorgeirsson</a:t>
            </a:r>
            <a:endParaRPr lang="en-US" sz="1000" dirty="0"/>
          </a:p>
        </p:txBody>
      </p:sp>
      <p:sp>
        <p:nvSpPr>
          <p:cNvPr id="54" name="TextBox 53">
            <a:extLst>
              <a:ext uri="{FF2B5EF4-FFF2-40B4-BE49-F238E27FC236}">
                <a16:creationId xmlns:a16="http://schemas.microsoft.com/office/drawing/2014/main" id="{38F64542-C040-4E2A-AF2F-79F4AFEFEC0B}"/>
              </a:ext>
            </a:extLst>
          </p:cNvPr>
          <p:cNvSpPr txBox="1"/>
          <p:nvPr/>
        </p:nvSpPr>
        <p:spPr>
          <a:xfrm>
            <a:off x="3414624" y="2966275"/>
            <a:ext cx="1139589" cy="1938992"/>
          </a:xfrm>
          <a:prstGeom prst="rect">
            <a:avLst/>
          </a:prstGeom>
          <a:noFill/>
        </p:spPr>
        <p:txBody>
          <a:bodyPr wrap="square" rtlCol="0">
            <a:spAutoFit/>
          </a:bodyPr>
          <a:lstStyle/>
          <a:p>
            <a:r>
              <a:rPr lang="en-US" sz="1000" dirty="0">
                <a:effectLst/>
                <a:ea typeface="MS Mincho" panose="02020609040205080304" pitchFamily="49" charset="-128"/>
              </a:rPr>
              <a:t>R. Rosenson</a:t>
            </a:r>
          </a:p>
          <a:p>
            <a:r>
              <a:rPr lang="en-US" sz="1000" dirty="0">
                <a:effectLst/>
                <a:ea typeface="MS Mincho" panose="02020609040205080304" pitchFamily="49" charset="-128"/>
              </a:rPr>
              <a:t>N. Lepor</a:t>
            </a:r>
          </a:p>
          <a:p>
            <a:r>
              <a:rPr lang="en-US" sz="1000" dirty="0">
                <a:effectLst/>
                <a:ea typeface="MS Mincho" panose="02020609040205080304" pitchFamily="49" charset="-128"/>
              </a:rPr>
              <a:t>S. Baum </a:t>
            </a:r>
          </a:p>
          <a:p>
            <a:r>
              <a:rPr lang="en-US" sz="1000" dirty="0">
                <a:effectLst/>
                <a:ea typeface="MS Mincho" panose="02020609040205080304" pitchFamily="49" charset="-128"/>
              </a:rPr>
              <a:t>E. Stout</a:t>
            </a:r>
          </a:p>
          <a:p>
            <a:r>
              <a:rPr lang="en-US" sz="1000" dirty="0">
                <a:effectLst/>
                <a:ea typeface="MS Mincho" panose="02020609040205080304" pitchFamily="49" charset="-128"/>
              </a:rPr>
              <a:t>T. </a:t>
            </a:r>
            <a:r>
              <a:rPr lang="en-US" sz="1000" dirty="0" err="1">
                <a:effectLst/>
                <a:ea typeface="MS Mincho" panose="02020609040205080304" pitchFamily="49" charset="-128"/>
              </a:rPr>
              <a:t>Leucker</a:t>
            </a:r>
            <a:r>
              <a:rPr lang="en-US" sz="1000" dirty="0">
                <a:effectLst/>
                <a:ea typeface="MS Mincho" panose="02020609040205080304" pitchFamily="49" charset="-128"/>
              </a:rPr>
              <a:t> </a:t>
            </a:r>
          </a:p>
          <a:p>
            <a:r>
              <a:rPr lang="en-US" sz="1000" dirty="0">
                <a:effectLst/>
                <a:ea typeface="MS Mincho" panose="02020609040205080304" pitchFamily="49" charset="-128"/>
              </a:rPr>
              <a:t>C. Ballantyne, </a:t>
            </a:r>
          </a:p>
          <a:p>
            <a:r>
              <a:rPr lang="en-US" sz="1000" dirty="0">
                <a:effectLst/>
                <a:ea typeface="MS Mincho" panose="02020609040205080304" pitchFamily="49" charset="-128"/>
              </a:rPr>
              <a:t>H. Ginsberg, </a:t>
            </a:r>
          </a:p>
          <a:p>
            <a:r>
              <a:rPr lang="en-US" sz="1000" dirty="0">
                <a:effectLst/>
                <a:ea typeface="MS Mincho" panose="02020609040205080304" pitchFamily="49" charset="-128"/>
              </a:rPr>
              <a:t>P. Moriarty</a:t>
            </a:r>
          </a:p>
          <a:p>
            <a:r>
              <a:rPr lang="en-US" sz="1000" dirty="0">
                <a:effectLst/>
                <a:ea typeface="MS Mincho" panose="02020609040205080304" pitchFamily="49" charset="-128"/>
              </a:rPr>
              <a:t>L. </a:t>
            </a:r>
            <a:r>
              <a:rPr lang="en-US" sz="1000" dirty="0" err="1">
                <a:effectLst/>
                <a:ea typeface="MS Mincho" panose="02020609040205080304" pitchFamily="49" charset="-128"/>
              </a:rPr>
              <a:t>Laffin</a:t>
            </a:r>
            <a:r>
              <a:rPr lang="en-US" sz="1000" dirty="0">
                <a:effectLst/>
                <a:ea typeface="MS Mincho" panose="02020609040205080304" pitchFamily="49" charset="-128"/>
              </a:rPr>
              <a:t> </a:t>
            </a:r>
          </a:p>
          <a:p>
            <a:r>
              <a:rPr lang="en-US" sz="1000" dirty="0">
                <a:effectLst/>
                <a:ea typeface="MS Mincho" panose="02020609040205080304" pitchFamily="49" charset="-128"/>
              </a:rPr>
              <a:t>R. </a:t>
            </a:r>
            <a:r>
              <a:rPr lang="en-US" sz="1000" dirty="0" err="1">
                <a:effectLst/>
                <a:ea typeface="MS Mincho" panose="02020609040205080304" pitchFamily="49" charset="-128"/>
              </a:rPr>
              <a:t>Strzinek</a:t>
            </a:r>
            <a:endParaRPr lang="en-US" sz="1000" dirty="0">
              <a:effectLst/>
              <a:ea typeface="MS Mincho" panose="02020609040205080304" pitchFamily="49" charset="-128"/>
            </a:endParaRPr>
          </a:p>
          <a:p>
            <a:r>
              <a:rPr lang="en-US" sz="1000" dirty="0">
                <a:effectLst/>
                <a:ea typeface="MS Mincho" panose="02020609040205080304" pitchFamily="49" charset="-128"/>
              </a:rPr>
              <a:t>H. Weintraub</a:t>
            </a:r>
          </a:p>
          <a:p>
            <a:r>
              <a:rPr lang="en-US" sz="1000" dirty="0">
                <a:effectLst/>
                <a:ea typeface="MS Mincho" panose="02020609040205080304" pitchFamily="49" charset="-128"/>
              </a:rPr>
              <a:t>A. Carlisle</a:t>
            </a:r>
            <a:endParaRPr lang="en-US" sz="1000" dirty="0"/>
          </a:p>
        </p:txBody>
      </p:sp>
      <p:sp>
        <p:nvSpPr>
          <p:cNvPr id="55" name="TextBox 54">
            <a:extLst>
              <a:ext uri="{FF2B5EF4-FFF2-40B4-BE49-F238E27FC236}">
                <a16:creationId xmlns:a16="http://schemas.microsoft.com/office/drawing/2014/main" id="{A1DE0B6E-4108-493E-AAF4-6AA14B1E0C4D}"/>
              </a:ext>
            </a:extLst>
          </p:cNvPr>
          <p:cNvSpPr txBox="1"/>
          <p:nvPr/>
        </p:nvSpPr>
        <p:spPr>
          <a:xfrm>
            <a:off x="625358" y="1644675"/>
            <a:ext cx="1139589" cy="861774"/>
          </a:xfrm>
          <a:prstGeom prst="rect">
            <a:avLst/>
          </a:prstGeom>
          <a:noFill/>
        </p:spPr>
        <p:txBody>
          <a:bodyPr wrap="square" rtlCol="0">
            <a:spAutoFit/>
          </a:bodyPr>
          <a:lstStyle/>
          <a:p>
            <a:r>
              <a:rPr lang="en-US" sz="1000" dirty="0">
                <a:effectLst/>
                <a:ea typeface="MS Mincho" panose="02020609040205080304" pitchFamily="49" charset="-128"/>
              </a:rPr>
              <a:t>D. Gaudet</a:t>
            </a:r>
          </a:p>
          <a:p>
            <a:r>
              <a:rPr lang="en-US" sz="1000" dirty="0">
                <a:effectLst/>
                <a:ea typeface="MS Mincho" panose="02020609040205080304" pitchFamily="49" charset="-128"/>
              </a:rPr>
              <a:t>J. Bergeron, </a:t>
            </a:r>
          </a:p>
          <a:p>
            <a:r>
              <a:rPr lang="en-US" sz="1000" dirty="0">
                <a:effectLst/>
                <a:ea typeface="MS Mincho" panose="02020609040205080304" pitchFamily="49" charset="-128"/>
              </a:rPr>
              <a:t>H. Bajaj</a:t>
            </a:r>
          </a:p>
          <a:p>
            <a:r>
              <a:rPr lang="en-US" sz="1000" dirty="0">
                <a:effectLst/>
                <a:ea typeface="MS Mincho" panose="02020609040205080304" pitchFamily="49" charset="-128"/>
              </a:rPr>
              <a:t>R. Goldenberg</a:t>
            </a:r>
          </a:p>
          <a:p>
            <a:r>
              <a:rPr lang="en-US" sz="1000" dirty="0">
                <a:effectLst/>
                <a:ea typeface="MS Mincho" panose="02020609040205080304" pitchFamily="49" charset="-128"/>
              </a:rPr>
              <a:t>G. </a:t>
            </a:r>
            <a:r>
              <a:rPr lang="en-US" sz="1000" dirty="0" err="1">
                <a:effectLst/>
                <a:ea typeface="MS Mincho" panose="02020609040205080304" pitchFamily="49" charset="-128"/>
              </a:rPr>
              <a:t>Thanassoulis</a:t>
            </a:r>
            <a:endParaRPr lang="en-US" sz="1000" dirty="0"/>
          </a:p>
        </p:txBody>
      </p:sp>
    </p:spTree>
    <p:extLst>
      <p:ext uri="{BB962C8B-B14F-4D97-AF65-F5344CB8AC3E}">
        <p14:creationId xmlns:p14="http://schemas.microsoft.com/office/powerpoint/2010/main" val="386835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EFAF-3E9E-4D1B-8ADD-D4A985975490}"/>
              </a:ext>
            </a:extLst>
          </p:cNvPr>
          <p:cNvSpPr>
            <a:spLocks noGrp="1"/>
          </p:cNvSpPr>
          <p:nvPr>
            <p:ph type="title"/>
          </p:nvPr>
        </p:nvSpPr>
        <p:spPr/>
        <p:txBody>
          <a:bodyPr/>
          <a:lstStyle/>
          <a:p>
            <a:r>
              <a:rPr lang="en-US" dirty="0"/>
              <a:t>Baseline Characteristics</a:t>
            </a:r>
          </a:p>
        </p:txBody>
      </p:sp>
      <p:graphicFrame>
        <p:nvGraphicFramePr>
          <p:cNvPr id="4" name="Table 3">
            <a:extLst>
              <a:ext uri="{FF2B5EF4-FFF2-40B4-BE49-F238E27FC236}">
                <a16:creationId xmlns:a16="http://schemas.microsoft.com/office/drawing/2014/main" id="{E685A420-41FE-4B7E-BE50-6E918D99E111}"/>
              </a:ext>
            </a:extLst>
          </p:cNvPr>
          <p:cNvGraphicFramePr>
            <a:graphicFrameLocks noGrp="1"/>
          </p:cNvGraphicFramePr>
          <p:nvPr>
            <p:extLst>
              <p:ext uri="{D42A27DB-BD31-4B8C-83A1-F6EECF244321}">
                <p14:modId xmlns:p14="http://schemas.microsoft.com/office/powerpoint/2010/main" val="3376924769"/>
              </p:ext>
            </p:extLst>
          </p:nvPr>
        </p:nvGraphicFramePr>
        <p:xfrm>
          <a:off x="1602558" y="1463040"/>
          <a:ext cx="8226132" cy="4289912"/>
        </p:xfrm>
        <a:graphic>
          <a:graphicData uri="http://schemas.openxmlformats.org/drawingml/2006/table">
            <a:tbl>
              <a:tblPr firstRow="1" firstCol="1" bandRow="1">
                <a:tableStyleId>{7DF18680-E054-41AD-8BC1-D1AEF772440D}</a:tableStyleId>
              </a:tblPr>
              <a:tblGrid>
                <a:gridCol w="2648292">
                  <a:extLst>
                    <a:ext uri="{9D8B030D-6E8A-4147-A177-3AD203B41FA5}">
                      <a16:colId xmlns:a16="http://schemas.microsoft.com/office/drawing/2014/main" val="3042011023"/>
                    </a:ext>
                  </a:extLst>
                </a:gridCol>
                <a:gridCol w="2788920">
                  <a:extLst>
                    <a:ext uri="{9D8B030D-6E8A-4147-A177-3AD203B41FA5}">
                      <a16:colId xmlns:a16="http://schemas.microsoft.com/office/drawing/2014/main" val="2999977340"/>
                    </a:ext>
                  </a:extLst>
                </a:gridCol>
                <a:gridCol w="2788920">
                  <a:extLst>
                    <a:ext uri="{9D8B030D-6E8A-4147-A177-3AD203B41FA5}">
                      <a16:colId xmlns:a16="http://schemas.microsoft.com/office/drawing/2014/main" val="1392187146"/>
                    </a:ext>
                  </a:extLst>
                </a:gridCol>
              </a:tblGrid>
              <a:tr h="998072">
                <a:tc>
                  <a:txBody>
                    <a:bodyPr/>
                    <a:lstStyle/>
                    <a:p>
                      <a:endParaRPr lang="en-US" sz="1100" dirty="0">
                        <a:solidFill>
                          <a:schemeClr val="tx1"/>
                        </a:solidFill>
                        <a:effectLst/>
                        <a:latin typeface="Times New Roman" panose="02020603050405020304" pitchFamily="18" charset="0"/>
                      </a:endParaRPr>
                    </a:p>
                  </a:txBody>
                  <a:tcPr marL="32519" marR="32519" marT="0" marB="0" anchor="ctr"/>
                </a:tc>
                <a:tc>
                  <a:txBody>
                    <a:bodyPr/>
                    <a:lstStyle/>
                    <a:p>
                      <a:pPr marL="0" marR="0" algn="ctr">
                        <a:spcBef>
                          <a:spcPts val="0"/>
                        </a:spcBef>
                        <a:spcAft>
                          <a:spcPts val="0"/>
                        </a:spcAft>
                      </a:pPr>
                      <a:r>
                        <a:rPr lang="en-US" sz="1300" dirty="0" err="1">
                          <a:solidFill>
                            <a:schemeClr val="bg1"/>
                          </a:solidFill>
                          <a:effectLst/>
                        </a:rPr>
                        <a:t>Olpasiran</a:t>
                      </a:r>
                      <a:r>
                        <a:rPr lang="en-US" sz="1300" dirty="0">
                          <a:solidFill>
                            <a:schemeClr val="bg1"/>
                          </a:solidFill>
                          <a:effectLst/>
                        </a:rPr>
                        <a:t> </a:t>
                      </a:r>
                    </a:p>
                    <a:p>
                      <a:pPr marL="0" marR="0" algn="ctr">
                        <a:spcBef>
                          <a:spcPts val="0"/>
                        </a:spcBef>
                        <a:spcAft>
                          <a:spcPts val="0"/>
                        </a:spcAft>
                      </a:pPr>
                      <a:r>
                        <a:rPr lang="en-US" sz="1300" dirty="0">
                          <a:solidFill>
                            <a:schemeClr val="bg1"/>
                          </a:solidFill>
                          <a:effectLst/>
                        </a:rPr>
                        <a:t>Pooled Dose Arms</a:t>
                      </a:r>
                    </a:p>
                    <a:p>
                      <a:pPr marL="0" marR="0" algn="ctr">
                        <a:spcBef>
                          <a:spcPts val="0"/>
                        </a:spcBef>
                        <a:spcAft>
                          <a:spcPts val="0"/>
                        </a:spcAft>
                      </a:pPr>
                      <a:r>
                        <a:rPr lang="en-US" sz="1300" dirty="0">
                          <a:solidFill>
                            <a:schemeClr val="bg1"/>
                          </a:solidFill>
                          <a:effectLst/>
                          <a:latin typeface="Arial" panose="020B0604020202020204" pitchFamily="34" charset="0"/>
                          <a:cs typeface="Arial" panose="020B0604020202020204" pitchFamily="34" charset="0"/>
                        </a:rPr>
                        <a:t>(N=227)</a:t>
                      </a:r>
                    </a:p>
                  </a:txBody>
                  <a:tcPr marL="32519" marR="32519" marT="0" marB="0" anchor="ctr">
                    <a:solidFill>
                      <a:schemeClr val="tx2"/>
                    </a:solidFill>
                  </a:tcPr>
                </a:tc>
                <a:tc>
                  <a:txBody>
                    <a:bodyPr/>
                    <a:lstStyle/>
                    <a:p>
                      <a:pPr marL="0" marR="0" algn="ctr">
                        <a:spcBef>
                          <a:spcPts val="0"/>
                        </a:spcBef>
                        <a:spcAft>
                          <a:spcPts val="0"/>
                        </a:spcAft>
                      </a:pPr>
                      <a:r>
                        <a:rPr lang="en-US" sz="1300" dirty="0">
                          <a:solidFill>
                            <a:schemeClr val="tx1"/>
                          </a:solidFill>
                          <a:effectLst/>
                        </a:rPr>
                        <a:t>Placebo </a:t>
                      </a:r>
                    </a:p>
                    <a:p>
                      <a:pPr marL="0" marR="0" algn="ctr">
                        <a:spcBef>
                          <a:spcPts val="0"/>
                        </a:spcBef>
                        <a:spcAft>
                          <a:spcPts val="0"/>
                        </a:spcAft>
                      </a:pPr>
                      <a:r>
                        <a:rPr lang="en-US" sz="1300" dirty="0">
                          <a:solidFill>
                            <a:schemeClr val="tx1"/>
                          </a:solidFill>
                          <a:effectLst/>
                        </a:rPr>
                        <a:t>Q12W SC</a:t>
                      </a:r>
                    </a:p>
                    <a:p>
                      <a:pPr marL="0" marR="0" algn="ctr">
                        <a:spcBef>
                          <a:spcPts val="0"/>
                        </a:spcBef>
                        <a:spcAft>
                          <a:spcPts val="0"/>
                        </a:spcAft>
                      </a:pPr>
                      <a:r>
                        <a:rPr lang="en-US" sz="1300" dirty="0">
                          <a:solidFill>
                            <a:schemeClr val="tx1"/>
                          </a:solidFill>
                          <a:effectLst/>
                        </a:rPr>
                        <a:t>(N=54)</a:t>
                      </a:r>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solidFill>
                      <a:schemeClr val="accent3">
                        <a:lumMod val="85000"/>
                      </a:schemeClr>
                    </a:solidFill>
                  </a:tcPr>
                </a:tc>
                <a:extLst>
                  <a:ext uri="{0D108BD9-81ED-4DB2-BD59-A6C34878D82A}">
                    <a16:rowId xmlns:a16="http://schemas.microsoft.com/office/drawing/2014/main" val="3120845600"/>
                  </a:ext>
                </a:extLst>
              </a:tr>
              <a:tr h="274320">
                <a:tc>
                  <a:txBody>
                    <a:bodyPr/>
                    <a:lstStyle/>
                    <a:p>
                      <a:pPr marL="0" marR="0">
                        <a:spcBef>
                          <a:spcPts val="0"/>
                        </a:spcBef>
                        <a:spcAft>
                          <a:spcPts val="0"/>
                        </a:spcAft>
                      </a:pPr>
                      <a:r>
                        <a:rPr lang="en-US" sz="1300" dirty="0">
                          <a:solidFill>
                            <a:schemeClr val="tx1"/>
                          </a:solidFill>
                          <a:effectLst/>
                        </a:rPr>
                        <a:t>Age in years, mean (SD)</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61.6 (9.6)</a:t>
                      </a:r>
                    </a:p>
                  </a:txBody>
                  <a:tcPr marL="32519" marR="32519" marT="0" marB="0" anchor="ctr"/>
                </a:tc>
                <a:tc>
                  <a:txBody>
                    <a:bodyPr/>
                    <a:lstStyle/>
                    <a:p>
                      <a:pPr marL="0" marR="0" algn="ctr">
                        <a:spcBef>
                          <a:spcPts val="0"/>
                        </a:spcBef>
                        <a:spcAft>
                          <a:spcPts val="0"/>
                        </a:spcAft>
                      </a:pPr>
                      <a:r>
                        <a:rPr lang="en-US" sz="1300" dirty="0">
                          <a:solidFill>
                            <a:schemeClr val="tx1"/>
                          </a:solidFill>
                          <a:effectLst/>
                        </a:rPr>
                        <a:t>63.4 (8.9)</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1733446797"/>
                  </a:ext>
                </a:extLst>
              </a:tr>
              <a:tr h="274320">
                <a:tc>
                  <a:txBody>
                    <a:bodyPr/>
                    <a:lstStyle/>
                    <a:p>
                      <a:pPr marL="0" marR="0">
                        <a:spcBef>
                          <a:spcPts val="0"/>
                        </a:spcBef>
                        <a:spcAft>
                          <a:spcPts val="0"/>
                        </a:spcAft>
                      </a:pPr>
                      <a:r>
                        <a:rPr lang="en-US" sz="1300" dirty="0">
                          <a:solidFill>
                            <a:schemeClr val="tx1"/>
                          </a:solidFill>
                          <a:effectLst/>
                        </a:rPr>
                        <a:t>Female sex</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32%</a:t>
                      </a:r>
                    </a:p>
                  </a:txBody>
                  <a:tcPr marL="32519" marR="32519" marT="0" marB="0" anchor="ctr"/>
                </a:tc>
                <a:tc>
                  <a:txBody>
                    <a:bodyPr/>
                    <a:lstStyle/>
                    <a:p>
                      <a:pPr marL="0" marR="0" algn="ctr">
                        <a:spcBef>
                          <a:spcPts val="0"/>
                        </a:spcBef>
                        <a:spcAft>
                          <a:spcPts val="0"/>
                        </a:spcAft>
                      </a:pPr>
                      <a:r>
                        <a:rPr lang="en-US" sz="1300" dirty="0">
                          <a:solidFill>
                            <a:schemeClr val="tx1"/>
                          </a:solidFill>
                          <a:effectLst/>
                        </a:rPr>
                        <a:t>33%</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1954204751"/>
                  </a:ext>
                </a:extLst>
              </a:tr>
              <a:tr h="274320">
                <a:tc>
                  <a:txBody>
                    <a:bodyPr/>
                    <a:lstStyle/>
                    <a:p>
                      <a:pPr marL="0" marR="0" algn="l">
                        <a:spcBef>
                          <a:spcPts val="0"/>
                        </a:spcBef>
                        <a:spcAft>
                          <a:spcPts val="0"/>
                        </a:spcAft>
                      </a:pPr>
                      <a:r>
                        <a:rPr lang="en-US" sz="1300" dirty="0">
                          <a:solidFill>
                            <a:schemeClr val="tx1"/>
                          </a:solidFill>
                          <a:effectLst/>
                        </a:rPr>
                        <a:t>White</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88%</a:t>
                      </a:r>
                    </a:p>
                  </a:txBody>
                  <a:tcPr marL="32519" marR="32519" marT="0" marB="0" anchor="ctr"/>
                </a:tc>
                <a:tc>
                  <a:txBody>
                    <a:bodyPr/>
                    <a:lstStyle/>
                    <a:p>
                      <a:pPr marL="0" marR="0" algn="ctr">
                        <a:spcBef>
                          <a:spcPts val="0"/>
                        </a:spcBef>
                        <a:spcAft>
                          <a:spcPts val="0"/>
                        </a:spcAft>
                      </a:pPr>
                      <a:r>
                        <a:rPr lang="en-US" sz="1300" dirty="0">
                          <a:solidFill>
                            <a:schemeClr val="tx1"/>
                          </a:solidFill>
                          <a:effectLst/>
                        </a:rPr>
                        <a:t>89%</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3247513536"/>
                  </a:ext>
                </a:extLst>
              </a:tr>
              <a:tr h="274320">
                <a:tc>
                  <a:txBody>
                    <a:bodyPr/>
                    <a:lstStyle/>
                    <a:p>
                      <a:pPr marL="0" marR="0">
                        <a:spcBef>
                          <a:spcPts val="0"/>
                        </a:spcBef>
                        <a:spcAft>
                          <a:spcPts val="0"/>
                        </a:spcAft>
                      </a:pPr>
                      <a:r>
                        <a:rPr lang="en-US" sz="1300" dirty="0">
                          <a:solidFill>
                            <a:schemeClr val="tx1"/>
                          </a:solidFill>
                          <a:effectLst/>
                        </a:rPr>
                        <a:t>Region / Country</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tc>
                <a:tc>
                  <a:txBody>
                    <a:bodyPr/>
                    <a:lstStyle/>
                    <a:p>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tc>
                <a:extLst>
                  <a:ext uri="{0D108BD9-81ED-4DB2-BD59-A6C34878D82A}">
                    <a16:rowId xmlns:a16="http://schemas.microsoft.com/office/drawing/2014/main" val="2092012017"/>
                  </a:ext>
                </a:extLst>
              </a:tr>
              <a:tr h="274320">
                <a:tc>
                  <a:txBody>
                    <a:bodyPr/>
                    <a:lstStyle/>
                    <a:p>
                      <a:pPr marL="0" marR="0" algn="r">
                        <a:spcBef>
                          <a:spcPts val="0"/>
                        </a:spcBef>
                        <a:spcAft>
                          <a:spcPts val="0"/>
                        </a:spcAft>
                      </a:pPr>
                      <a:r>
                        <a:rPr lang="en-US" sz="1300" b="0" dirty="0">
                          <a:solidFill>
                            <a:schemeClr val="tx1"/>
                          </a:solidFill>
                          <a:effectLst/>
                        </a:rPr>
                        <a:t>North America</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58%</a:t>
                      </a:r>
                    </a:p>
                  </a:txBody>
                  <a:tcPr marL="32519" marR="32519" marT="0" marB="0" anchor="ctr"/>
                </a:tc>
                <a:tc>
                  <a:txBody>
                    <a:bodyPr/>
                    <a:lstStyle/>
                    <a:p>
                      <a:pPr marL="0" marR="0" algn="ctr">
                        <a:spcBef>
                          <a:spcPts val="0"/>
                        </a:spcBef>
                        <a:spcAft>
                          <a:spcPts val="0"/>
                        </a:spcAft>
                      </a:pPr>
                      <a:r>
                        <a:rPr lang="en-US" sz="1300" dirty="0">
                          <a:solidFill>
                            <a:schemeClr val="tx1"/>
                          </a:solidFill>
                          <a:effectLst/>
                        </a:rPr>
                        <a:t>69%</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3077824467"/>
                  </a:ext>
                </a:extLst>
              </a:tr>
              <a:tr h="274320">
                <a:tc>
                  <a:txBody>
                    <a:bodyPr/>
                    <a:lstStyle/>
                    <a:p>
                      <a:pPr marL="0" marR="0" algn="r">
                        <a:spcBef>
                          <a:spcPts val="0"/>
                        </a:spcBef>
                        <a:spcAft>
                          <a:spcPts val="0"/>
                        </a:spcAft>
                      </a:pPr>
                      <a:r>
                        <a:rPr lang="en-US" sz="1300" b="0" dirty="0">
                          <a:solidFill>
                            <a:schemeClr val="tx1"/>
                          </a:solidFill>
                          <a:effectLst/>
                        </a:rPr>
                        <a:t>Europe</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a:t>
                      </a:r>
                    </a:p>
                  </a:txBody>
                  <a:tcPr marL="32519" marR="32519" marT="0" marB="0" anchor="ctr"/>
                </a:tc>
                <a:tc>
                  <a:txBody>
                    <a:bodyPr/>
                    <a:lstStyle/>
                    <a:p>
                      <a:pPr marL="0" marR="0" algn="ctr">
                        <a:spcBef>
                          <a:spcPts val="0"/>
                        </a:spcBef>
                        <a:spcAft>
                          <a:spcPts val="0"/>
                        </a:spcAft>
                      </a:pPr>
                      <a:r>
                        <a:rPr lang="en-US" sz="1300" dirty="0">
                          <a:solidFill>
                            <a:schemeClr val="tx1"/>
                          </a:solidFill>
                          <a:effectLst/>
                        </a:rPr>
                        <a:t>17%</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1604534410"/>
                  </a:ext>
                </a:extLst>
              </a:tr>
              <a:tr h="274320">
                <a:tc>
                  <a:txBody>
                    <a:bodyPr/>
                    <a:lstStyle/>
                    <a:p>
                      <a:pPr marL="0" marR="0" algn="r">
                        <a:spcBef>
                          <a:spcPts val="0"/>
                        </a:spcBef>
                        <a:spcAft>
                          <a:spcPts val="0"/>
                        </a:spcAft>
                      </a:pPr>
                      <a:r>
                        <a:rPr lang="en-US" sz="1300" b="0" dirty="0">
                          <a:solidFill>
                            <a:schemeClr val="tx1"/>
                          </a:solidFill>
                          <a:effectLst/>
                        </a:rPr>
                        <a:t>Australia</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a:t>
                      </a:r>
                    </a:p>
                  </a:txBody>
                  <a:tcPr marL="32519" marR="32519" marT="0" marB="0" anchor="ctr"/>
                </a:tc>
                <a:tc>
                  <a:txBody>
                    <a:bodyPr/>
                    <a:lstStyle/>
                    <a:p>
                      <a:pPr marL="0" marR="0" algn="ctr">
                        <a:spcBef>
                          <a:spcPts val="0"/>
                        </a:spcBef>
                        <a:spcAft>
                          <a:spcPts val="0"/>
                        </a:spcAft>
                      </a:pPr>
                      <a:r>
                        <a:rPr lang="en-US" sz="1300" dirty="0">
                          <a:solidFill>
                            <a:schemeClr val="tx1"/>
                          </a:solidFill>
                          <a:effectLst/>
                        </a:rPr>
                        <a:t>11%</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1205839009"/>
                  </a:ext>
                </a:extLst>
              </a:tr>
              <a:tr h="274320">
                <a:tc>
                  <a:txBody>
                    <a:bodyPr/>
                    <a:lstStyle/>
                    <a:p>
                      <a:pPr marL="0" marR="0" algn="r">
                        <a:spcBef>
                          <a:spcPts val="0"/>
                        </a:spcBef>
                        <a:spcAft>
                          <a:spcPts val="0"/>
                        </a:spcAft>
                      </a:pPr>
                      <a:r>
                        <a:rPr lang="en-US" sz="1300" b="0" dirty="0">
                          <a:solidFill>
                            <a:schemeClr val="tx1"/>
                          </a:solidFill>
                          <a:effectLst/>
                        </a:rPr>
                        <a:t>Japan</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a:t>
                      </a:r>
                    </a:p>
                  </a:txBody>
                  <a:tcPr marL="32519" marR="32519" marT="0" marB="0" anchor="ctr"/>
                </a:tc>
                <a:tc>
                  <a:txBody>
                    <a:bodyPr/>
                    <a:lstStyle/>
                    <a:p>
                      <a:pPr marL="0" marR="0" algn="ctr">
                        <a:spcBef>
                          <a:spcPts val="0"/>
                        </a:spcBef>
                        <a:spcAft>
                          <a:spcPts val="0"/>
                        </a:spcAft>
                      </a:pPr>
                      <a:r>
                        <a:rPr lang="en-US" sz="1300" dirty="0">
                          <a:solidFill>
                            <a:schemeClr val="tx1"/>
                          </a:solidFill>
                          <a:effectLst/>
                        </a:rPr>
                        <a:t>4%</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114307911"/>
                  </a:ext>
                </a:extLst>
              </a:tr>
              <a:tr h="274320">
                <a:tc>
                  <a:txBody>
                    <a:bodyPr/>
                    <a:lstStyle/>
                    <a:p>
                      <a:pPr marL="0" marR="0">
                        <a:spcBef>
                          <a:spcPts val="0"/>
                        </a:spcBef>
                        <a:spcAft>
                          <a:spcPts val="0"/>
                        </a:spcAft>
                      </a:pPr>
                      <a:r>
                        <a:rPr lang="en-US" sz="1300" dirty="0">
                          <a:solidFill>
                            <a:schemeClr val="tx1"/>
                          </a:solidFill>
                          <a:effectLst/>
                        </a:rPr>
                        <a:t>Coronary Artery Disease</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91%</a:t>
                      </a:r>
                    </a:p>
                  </a:txBody>
                  <a:tcPr marL="32519" marR="32519" marT="0" marB="0" anchor="ctr"/>
                </a:tc>
                <a:tc>
                  <a:txBody>
                    <a:bodyPr/>
                    <a:lstStyle/>
                    <a:p>
                      <a:pPr marL="0" marR="0" algn="ctr">
                        <a:spcBef>
                          <a:spcPts val="0"/>
                        </a:spcBef>
                        <a:spcAft>
                          <a:spcPts val="0"/>
                        </a:spcAft>
                      </a:pPr>
                      <a:r>
                        <a:rPr lang="en-US" sz="1300" dirty="0">
                          <a:solidFill>
                            <a:schemeClr val="tx1"/>
                          </a:solidFill>
                          <a:effectLst/>
                        </a:rPr>
                        <a:t>93%</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3892612355"/>
                  </a:ext>
                </a:extLst>
              </a:tr>
              <a:tr h="274320">
                <a:tc>
                  <a:txBody>
                    <a:bodyPr/>
                    <a:lstStyle/>
                    <a:p>
                      <a:pPr marL="0" marR="0">
                        <a:spcBef>
                          <a:spcPts val="0"/>
                        </a:spcBef>
                        <a:spcAft>
                          <a:spcPts val="0"/>
                        </a:spcAft>
                      </a:pPr>
                      <a:r>
                        <a:rPr lang="en-US" sz="1300" dirty="0">
                          <a:solidFill>
                            <a:schemeClr val="tx1"/>
                          </a:solidFill>
                          <a:effectLst/>
                        </a:rPr>
                        <a:t>Myocardial Infarction</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a:t>
                      </a:r>
                    </a:p>
                  </a:txBody>
                  <a:tcPr marL="32519" marR="32519" marT="0" marB="0" anchor="ctr"/>
                </a:tc>
                <a:tc>
                  <a:txBody>
                    <a:bodyPr/>
                    <a:lstStyle/>
                    <a:p>
                      <a:pPr marL="0" marR="0" algn="ctr">
                        <a:spcBef>
                          <a:spcPts val="0"/>
                        </a:spcBef>
                        <a:spcAft>
                          <a:spcPts val="0"/>
                        </a:spcAft>
                      </a:pPr>
                      <a:r>
                        <a:rPr lang="en-US" sz="1300" dirty="0">
                          <a:solidFill>
                            <a:schemeClr val="tx1"/>
                          </a:solidFill>
                          <a:effectLst/>
                        </a:rPr>
                        <a:t>37%</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3237643270"/>
                  </a:ext>
                </a:extLst>
              </a:tr>
              <a:tr h="274320">
                <a:tc>
                  <a:txBody>
                    <a:bodyPr/>
                    <a:lstStyle/>
                    <a:p>
                      <a:pPr marL="0" marR="0">
                        <a:spcBef>
                          <a:spcPts val="0"/>
                        </a:spcBef>
                        <a:spcAft>
                          <a:spcPts val="0"/>
                        </a:spcAft>
                      </a:pPr>
                      <a:r>
                        <a:rPr lang="en-US" sz="1300" dirty="0">
                          <a:solidFill>
                            <a:schemeClr val="tx1"/>
                          </a:solidFill>
                          <a:effectLst/>
                        </a:rPr>
                        <a:t>Peripheral Artery Disease</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p>
                  </a:txBody>
                  <a:tcPr marL="32519" marR="32519" marT="0" marB="0" anchor="ctr"/>
                </a:tc>
                <a:tc>
                  <a:txBody>
                    <a:bodyPr/>
                    <a:lstStyle/>
                    <a:p>
                      <a:pPr marL="0" marR="0" algn="ctr">
                        <a:spcBef>
                          <a:spcPts val="0"/>
                        </a:spcBef>
                        <a:spcAft>
                          <a:spcPts val="0"/>
                        </a:spcAft>
                      </a:pPr>
                      <a:r>
                        <a:rPr lang="en-US" sz="1300" dirty="0">
                          <a:solidFill>
                            <a:schemeClr val="tx1"/>
                          </a:solidFill>
                          <a:effectLst/>
                        </a:rPr>
                        <a:t>6%</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867649673"/>
                  </a:ext>
                </a:extLst>
              </a:tr>
              <a:tr h="274320">
                <a:tc>
                  <a:txBody>
                    <a:bodyPr/>
                    <a:lstStyle/>
                    <a:p>
                      <a:pPr marL="0" marR="0">
                        <a:spcBef>
                          <a:spcPts val="0"/>
                        </a:spcBef>
                        <a:spcAft>
                          <a:spcPts val="0"/>
                        </a:spcAft>
                      </a:pPr>
                      <a:r>
                        <a:rPr lang="en-US" sz="1300" dirty="0">
                          <a:solidFill>
                            <a:schemeClr val="tx1"/>
                          </a:solidFill>
                          <a:effectLst/>
                        </a:rPr>
                        <a:t>Cerebrovascular Disease</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a:t>
                      </a:r>
                    </a:p>
                  </a:txBody>
                  <a:tcPr marL="32519" marR="32519" marT="0" marB="0" anchor="ctr"/>
                </a:tc>
                <a:tc>
                  <a:txBody>
                    <a:bodyPr/>
                    <a:lstStyle/>
                    <a:p>
                      <a:pPr marL="0" marR="0" algn="ctr">
                        <a:spcBef>
                          <a:spcPts val="0"/>
                        </a:spcBef>
                        <a:spcAft>
                          <a:spcPts val="0"/>
                        </a:spcAft>
                      </a:pPr>
                      <a:r>
                        <a:rPr lang="en-US" sz="1300" dirty="0">
                          <a:solidFill>
                            <a:schemeClr val="tx1"/>
                          </a:solidFill>
                          <a:effectLst/>
                        </a:rPr>
                        <a:t>22%</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2187251106"/>
                  </a:ext>
                </a:extLst>
              </a:tr>
            </a:tbl>
          </a:graphicData>
        </a:graphic>
      </p:graphicFrame>
    </p:spTree>
    <p:extLst>
      <p:ext uri="{BB962C8B-B14F-4D97-AF65-F5344CB8AC3E}">
        <p14:creationId xmlns:p14="http://schemas.microsoft.com/office/powerpoint/2010/main" val="254347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C6F8-AFC0-46F2-A497-46F447B5F156}"/>
              </a:ext>
            </a:extLst>
          </p:cNvPr>
          <p:cNvSpPr>
            <a:spLocks noGrp="1"/>
          </p:cNvSpPr>
          <p:nvPr>
            <p:ph type="title"/>
          </p:nvPr>
        </p:nvSpPr>
        <p:spPr>
          <a:xfrm>
            <a:off x="1016000" y="-52656"/>
            <a:ext cx="10710085" cy="1143000"/>
          </a:xfrm>
        </p:spPr>
        <p:txBody>
          <a:bodyPr/>
          <a:lstStyle/>
          <a:p>
            <a:r>
              <a:rPr lang="en-US" sz="3733" dirty="0"/>
              <a:t>Baseline Lipids &amp; Background Therapies</a:t>
            </a:r>
          </a:p>
        </p:txBody>
      </p:sp>
      <p:graphicFrame>
        <p:nvGraphicFramePr>
          <p:cNvPr id="4" name="Table 3">
            <a:extLst>
              <a:ext uri="{FF2B5EF4-FFF2-40B4-BE49-F238E27FC236}">
                <a16:creationId xmlns:a16="http://schemas.microsoft.com/office/drawing/2014/main" id="{87B46D9D-FCC9-4C11-B5B7-5BF46B3FCDDC}"/>
              </a:ext>
            </a:extLst>
          </p:cNvPr>
          <p:cNvGraphicFramePr>
            <a:graphicFrameLocks noGrp="1"/>
          </p:cNvGraphicFramePr>
          <p:nvPr>
            <p:extLst>
              <p:ext uri="{D42A27DB-BD31-4B8C-83A1-F6EECF244321}">
                <p14:modId xmlns:p14="http://schemas.microsoft.com/office/powerpoint/2010/main" val="1653293617"/>
              </p:ext>
            </p:extLst>
          </p:nvPr>
        </p:nvGraphicFramePr>
        <p:xfrm>
          <a:off x="1570183" y="1442721"/>
          <a:ext cx="8229600" cy="4099924"/>
        </p:xfrm>
        <a:graphic>
          <a:graphicData uri="http://schemas.openxmlformats.org/drawingml/2006/table">
            <a:tbl>
              <a:tblPr firstRow="1" firstCol="1" bandRow="1">
                <a:tableStyleId>{7DF18680-E054-41AD-8BC1-D1AEF772440D}</a:tableStyleId>
              </a:tblPr>
              <a:tblGrid>
                <a:gridCol w="2651760">
                  <a:extLst>
                    <a:ext uri="{9D8B030D-6E8A-4147-A177-3AD203B41FA5}">
                      <a16:colId xmlns:a16="http://schemas.microsoft.com/office/drawing/2014/main" val="3042011023"/>
                    </a:ext>
                  </a:extLst>
                </a:gridCol>
                <a:gridCol w="2788920">
                  <a:extLst>
                    <a:ext uri="{9D8B030D-6E8A-4147-A177-3AD203B41FA5}">
                      <a16:colId xmlns:a16="http://schemas.microsoft.com/office/drawing/2014/main" val="2999977340"/>
                    </a:ext>
                  </a:extLst>
                </a:gridCol>
                <a:gridCol w="2788920">
                  <a:extLst>
                    <a:ext uri="{9D8B030D-6E8A-4147-A177-3AD203B41FA5}">
                      <a16:colId xmlns:a16="http://schemas.microsoft.com/office/drawing/2014/main" val="2360879219"/>
                    </a:ext>
                  </a:extLst>
                </a:gridCol>
              </a:tblGrid>
              <a:tr h="1067164">
                <a:tc>
                  <a:txBody>
                    <a:bodyPr/>
                    <a:lstStyle/>
                    <a:p>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err="1">
                          <a:solidFill>
                            <a:schemeClr val="bg1"/>
                          </a:solidFill>
                          <a:effectLst/>
                        </a:rPr>
                        <a:t>Olpasiran</a:t>
                      </a:r>
                      <a:r>
                        <a:rPr lang="en-US" sz="1300" dirty="0">
                          <a:solidFill>
                            <a:schemeClr val="bg1"/>
                          </a:solidFill>
                          <a:effectLst/>
                        </a:rPr>
                        <a:t> </a:t>
                      </a:r>
                    </a:p>
                    <a:p>
                      <a:pPr marL="0" marR="0" algn="ctr">
                        <a:spcBef>
                          <a:spcPts val="0"/>
                        </a:spcBef>
                        <a:spcAft>
                          <a:spcPts val="0"/>
                        </a:spcAft>
                      </a:pPr>
                      <a:r>
                        <a:rPr lang="en-US" sz="1300" dirty="0">
                          <a:solidFill>
                            <a:schemeClr val="bg1"/>
                          </a:solidFill>
                          <a:effectLst/>
                        </a:rPr>
                        <a:t>Pooled Dose Arms</a:t>
                      </a:r>
                    </a:p>
                    <a:p>
                      <a:pPr marL="0" marR="0" algn="ctr">
                        <a:spcBef>
                          <a:spcPts val="0"/>
                        </a:spcBef>
                        <a:spcAft>
                          <a:spcPts val="0"/>
                        </a:spcAft>
                      </a:pPr>
                      <a:r>
                        <a:rPr lang="en-US" sz="1300" dirty="0">
                          <a:solidFill>
                            <a:schemeClr val="bg1"/>
                          </a:solidFill>
                          <a:effectLst/>
                          <a:latin typeface="Arial" panose="020B0604020202020204" pitchFamily="34" charset="0"/>
                          <a:cs typeface="Arial" panose="020B0604020202020204" pitchFamily="34" charset="0"/>
                        </a:rPr>
                        <a:t>(N=227)</a:t>
                      </a:r>
                    </a:p>
                  </a:txBody>
                  <a:tcPr marL="32519" marR="32519" marT="0" marB="0" anchor="ctr">
                    <a:solidFill>
                      <a:schemeClr val="tx2"/>
                    </a:solidFill>
                  </a:tcPr>
                </a:tc>
                <a:tc>
                  <a:txBody>
                    <a:bodyPr/>
                    <a:lstStyle/>
                    <a:p>
                      <a:pPr marL="0" marR="0" algn="ctr">
                        <a:spcBef>
                          <a:spcPts val="0"/>
                        </a:spcBef>
                        <a:spcAft>
                          <a:spcPts val="0"/>
                        </a:spcAft>
                      </a:pPr>
                      <a:r>
                        <a:rPr lang="en-US" sz="1300" dirty="0">
                          <a:solidFill>
                            <a:schemeClr val="tx1"/>
                          </a:solidFill>
                          <a:effectLst/>
                        </a:rPr>
                        <a:t>Placebo </a:t>
                      </a:r>
                    </a:p>
                    <a:p>
                      <a:pPr marL="0" marR="0" algn="ctr">
                        <a:spcBef>
                          <a:spcPts val="0"/>
                        </a:spcBef>
                        <a:spcAft>
                          <a:spcPts val="0"/>
                        </a:spcAft>
                      </a:pPr>
                      <a:r>
                        <a:rPr lang="en-US" sz="1300" dirty="0">
                          <a:solidFill>
                            <a:schemeClr val="tx1"/>
                          </a:solidFill>
                          <a:effectLst/>
                        </a:rPr>
                        <a:t>Q12W SC</a:t>
                      </a:r>
                    </a:p>
                    <a:p>
                      <a:pPr marL="0" marR="0" algn="ctr">
                        <a:spcBef>
                          <a:spcPts val="0"/>
                        </a:spcBef>
                        <a:spcAft>
                          <a:spcPts val="0"/>
                        </a:spcAft>
                      </a:pPr>
                      <a:r>
                        <a:rPr lang="en-US" sz="1300" dirty="0">
                          <a:solidFill>
                            <a:schemeClr val="tx1"/>
                          </a:solidFill>
                          <a:effectLst/>
                        </a:rPr>
                        <a:t>(N=54)</a:t>
                      </a:r>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solidFill>
                      <a:schemeClr val="bg2">
                        <a:lumMod val="20000"/>
                        <a:lumOff val="80000"/>
                      </a:schemeClr>
                    </a:solidFill>
                  </a:tcPr>
                </a:tc>
                <a:extLst>
                  <a:ext uri="{0D108BD9-81ED-4DB2-BD59-A6C34878D82A}">
                    <a16:rowId xmlns:a16="http://schemas.microsoft.com/office/drawing/2014/main" val="3120845600"/>
                  </a:ext>
                </a:extLst>
              </a:tr>
              <a:tr h="320040">
                <a:tc>
                  <a:txBody>
                    <a:bodyPr/>
                    <a:lstStyle/>
                    <a:p>
                      <a:pPr marL="0" marR="0">
                        <a:spcBef>
                          <a:spcPts val="0"/>
                        </a:spcBef>
                        <a:spcAft>
                          <a:spcPts val="0"/>
                        </a:spcAft>
                      </a:pPr>
                      <a:r>
                        <a:rPr lang="en-US" sz="1300" dirty="0">
                          <a:solidFill>
                            <a:schemeClr val="tx1"/>
                          </a:solidFill>
                          <a:effectLst/>
                        </a:rPr>
                        <a:t>Selected lipid lowering therapy use at baseline</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tc>
                <a:tc>
                  <a:txBody>
                    <a:bodyPr/>
                    <a:lstStyle/>
                    <a:p>
                      <a:endParaRPr lang="en-US" sz="1300" dirty="0">
                        <a:solidFill>
                          <a:schemeClr val="tx1"/>
                        </a:solidFill>
                        <a:effectLst/>
                        <a:latin typeface="Arial" panose="020B0604020202020204" pitchFamily="34" charset="0"/>
                        <a:cs typeface="Arial" panose="020B0604020202020204" pitchFamily="34" charset="0"/>
                      </a:endParaRPr>
                    </a:p>
                  </a:txBody>
                  <a:tcPr marL="32519" marR="32519" marT="0" marB="0" anchor="ctr"/>
                </a:tc>
                <a:extLst>
                  <a:ext uri="{0D108BD9-81ED-4DB2-BD59-A6C34878D82A}">
                    <a16:rowId xmlns:a16="http://schemas.microsoft.com/office/drawing/2014/main" val="1843631255"/>
                  </a:ext>
                </a:extLst>
              </a:tr>
              <a:tr h="320040">
                <a:tc>
                  <a:txBody>
                    <a:bodyPr/>
                    <a:lstStyle/>
                    <a:p>
                      <a:pPr marL="0" marR="0" algn="r">
                        <a:spcBef>
                          <a:spcPts val="0"/>
                        </a:spcBef>
                        <a:spcAft>
                          <a:spcPts val="0"/>
                        </a:spcAft>
                      </a:pPr>
                      <a:r>
                        <a:rPr lang="en-US" sz="1300" b="0" dirty="0">
                          <a:solidFill>
                            <a:schemeClr val="tx1"/>
                          </a:solidFill>
                          <a:effectLst/>
                        </a:rPr>
                        <a:t>Statin</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89%</a:t>
                      </a:r>
                    </a:p>
                  </a:txBody>
                  <a:tcPr marL="32519" marR="32519" marT="0" marB="0" anchor="ctr"/>
                </a:tc>
                <a:tc>
                  <a:txBody>
                    <a:bodyPr/>
                    <a:lstStyle/>
                    <a:p>
                      <a:pPr marL="0" marR="0" algn="ctr">
                        <a:spcBef>
                          <a:spcPts val="0"/>
                        </a:spcBef>
                        <a:spcAft>
                          <a:spcPts val="0"/>
                        </a:spcAft>
                      </a:pPr>
                      <a:r>
                        <a:rPr lang="en-US" sz="1300" dirty="0">
                          <a:solidFill>
                            <a:schemeClr val="tx1"/>
                          </a:solidFill>
                          <a:effectLst/>
                        </a:rPr>
                        <a:t>83%</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1473916158"/>
                  </a:ext>
                </a:extLst>
              </a:tr>
              <a:tr h="320040">
                <a:tc>
                  <a:txBody>
                    <a:bodyPr/>
                    <a:lstStyle/>
                    <a:p>
                      <a:pPr marL="0" marR="0" algn="r">
                        <a:spcBef>
                          <a:spcPts val="0"/>
                        </a:spcBef>
                        <a:spcAft>
                          <a:spcPts val="0"/>
                        </a:spcAft>
                      </a:pPr>
                      <a:r>
                        <a:rPr lang="en-US" sz="1300" b="0" dirty="0">
                          <a:solidFill>
                            <a:schemeClr val="tx1"/>
                          </a:solidFill>
                          <a:effectLst/>
                        </a:rPr>
                        <a:t>Ezetimibe</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55%</a:t>
                      </a: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41%</a:t>
                      </a:r>
                    </a:p>
                  </a:txBody>
                  <a:tcPr marL="32519" marR="32519" marT="0" marB="0" anchor="ctr"/>
                </a:tc>
                <a:extLst>
                  <a:ext uri="{0D108BD9-81ED-4DB2-BD59-A6C34878D82A}">
                    <a16:rowId xmlns:a16="http://schemas.microsoft.com/office/drawing/2014/main" val="477051023"/>
                  </a:ext>
                </a:extLst>
              </a:tr>
              <a:tr h="320040">
                <a:tc>
                  <a:txBody>
                    <a:bodyPr/>
                    <a:lstStyle/>
                    <a:p>
                      <a:pPr marL="0" marR="0" algn="r">
                        <a:spcBef>
                          <a:spcPts val="0"/>
                        </a:spcBef>
                        <a:spcAft>
                          <a:spcPts val="0"/>
                        </a:spcAft>
                      </a:pPr>
                      <a:r>
                        <a:rPr lang="en-US" sz="1300" b="0" dirty="0">
                          <a:solidFill>
                            <a:schemeClr val="tx1"/>
                          </a:solidFill>
                          <a:effectLst/>
                        </a:rPr>
                        <a:t>PCSK9 inhibitor</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a:t>
                      </a: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22%</a:t>
                      </a:r>
                    </a:p>
                  </a:txBody>
                  <a:tcPr marL="32519" marR="32519" marT="0" marB="0" anchor="ctr"/>
                </a:tc>
                <a:extLst>
                  <a:ext uri="{0D108BD9-81ED-4DB2-BD59-A6C34878D82A}">
                    <a16:rowId xmlns:a16="http://schemas.microsoft.com/office/drawing/2014/main" val="1663663090"/>
                  </a:ext>
                </a:extLst>
              </a:tr>
              <a:tr h="320040">
                <a:tc>
                  <a:txBody>
                    <a:bodyPr/>
                    <a:lstStyle/>
                    <a:p>
                      <a:pPr marL="0" marR="0" algn="r">
                        <a:spcBef>
                          <a:spcPts val="0"/>
                        </a:spcBef>
                        <a:spcAft>
                          <a:spcPts val="0"/>
                        </a:spcAft>
                      </a:pPr>
                      <a:r>
                        <a:rPr lang="en-US" sz="1300" b="0" dirty="0">
                          <a:solidFill>
                            <a:schemeClr val="tx1"/>
                          </a:solidFill>
                          <a:effectLst/>
                        </a:rPr>
                        <a:t>Fibrates</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3.1%</a:t>
                      </a: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3.7%</a:t>
                      </a:r>
                    </a:p>
                  </a:txBody>
                  <a:tcPr marL="32519" marR="32519" marT="0" marB="0" anchor="ctr"/>
                </a:tc>
                <a:extLst>
                  <a:ext uri="{0D108BD9-81ED-4DB2-BD59-A6C34878D82A}">
                    <a16:rowId xmlns:a16="http://schemas.microsoft.com/office/drawing/2014/main" val="1730264315"/>
                  </a:ext>
                </a:extLst>
              </a:tr>
              <a:tr h="320040">
                <a:tc>
                  <a:txBody>
                    <a:bodyPr/>
                    <a:lstStyle/>
                    <a:p>
                      <a:pPr marL="0" marR="0">
                        <a:spcBef>
                          <a:spcPts val="0"/>
                        </a:spcBef>
                        <a:spcAft>
                          <a:spcPts val="0"/>
                        </a:spcAft>
                      </a:pPr>
                      <a:r>
                        <a:rPr lang="en-US" sz="1300" dirty="0">
                          <a:solidFill>
                            <a:schemeClr val="tx1"/>
                          </a:solidFill>
                          <a:effectLst/>
                        </a:rPr>
                        <a:t>Baseline laboratory values, median (IQR)</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rPr>
                        <a:t> </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3593154905"/>
                  </a:ext>
                </a:extLst>
              </a:tr>
              <a:tr h="320040">
                <a:tc>
                  <a:txBody>
                    <a:bodyPr/>
                    <a:lstStyle/>
                    <a:p>
                      <a:pPr marL="0" marR="0" algn="r">
                        <a:spcBef>
                          <a:spcPts val="0"/>
                        </a:spcBef>
                        <a:spcAft>
                          <a:spcPts val="0"/>
                        </a:spcAft>
                      </a:pPr>
                      <a:r>
                        <a:rPr lang="en-US" sz="1300" b="0" dirty="0">
                          <a:solidFill>
                            <a:schemeClr val="tx1"/>
                          </a:solidFill>
                          <a:effectLst/>
                        </a:rPr>
                        <a:t>Lipoprotein(a), (nmol/L)</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261 (197, 360)</a:t>
                      </a:r>
                    </a:p>
                  </a:txBody>
                  <a:tcPr marL="32519" marR="32519" marT="0" marB="0" anchor="ctr"/>
                </a:tc>
                <a:tc>
                  <a:txBody>
                    <a:bodyPr/>
                    <a:lstStyle/>
                    <a:p>
                      <a:pPr marL="0" marR="0" algn="ctr">
                        <a:spcBef>
                          <a:spcPts val="0"/>
                        </a:spcBef>
                        <a:spcAft>
                          <a:spcPts val="0"/>
                        </a:spcAft>
                      </a:pPr>
                      <a:r>
                        <a:rPr lang="en-US" sz="1300" dirty="0">
                          <a:solidFill>
                            <a:schemeClr val="tx1"/>
                          </a:solidFill>
                          <a:effectLst/>
                        </a:rPr>
                        <a:t>246 (200, 343)</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159298840"/>
                  </a:ext>
                </a:extLst>
              </a:tr>
              <a:tr h="320040">
                <a:tc>
                  <a:txBody>
                    <a:bodyPr/>
                    <a:lstStyle/>
                    <a:p>
                      <a:pPr marL="0" marR="0" algn="r">
                        <a:spcBef>
                          <a:spcPts val="0"/>
                        </a:spcBef>
                        <a:spcAft>
                          <a:spcPts val="0"/>
                        </a:spcAft>
                      </a:pPr>
                      <a:r>
                        <a:rPr lang="en-US" sz="1300" b="0" dirty="0">
                          <a:solidFill>
                            <a:schemeClr val="tx1"/>
                          </a:solidFill>
                          <a:effectLst/>
                        </a:rPr>
                        <a:t>LDL-C, (mg/dl)</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68 (52, 87)</a:t>
                      </a:r>
                    </a:p>
                  </a:txBody>
                  <a:tcPr marL="32519" marR="32519" marT="0" marB="0" anchor="ctr"/>
                </a:tc>
                <a:tc>
                  <a:txBody>
                    <a:bodyPr/>
                    <a:lstStyle/>
                    <a:p>
                      <a:pPr marL="0" marR="0" algn="ctr">
                        <a:spcBef>
                          <a:spcPts val="0"/>
                        </a:spcBef>
                        <a:spcAft>
                          <a:spcPts val="0"/>
                        </a:spcAft>
                      </a:pPr>
                      <a:r>
                        <a:rPr lang="en-US" sz="1300" dirty="0">
                          <a:solidFill>
                            <a:schemeClr val="tx1"/>
                          </a:solidFill>
                          <a:effectLst/>
                        </a:rPr>
                        <a:t>65 (48, 81)</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55854648"/>
                  </a:ext>
                </a:extLst>
              </a:tr>
              <a:tr h="320040">
                <a:tc>
                  <a:txBody>
                    <a:bodyPr/>
                    <a:lstStyle/>
                    <a:p>
                      <a:pPr marL="0" marR="0" algn="r">
                        <a:spcBef>
                          <a:spcPts val="0"/>
                        </a:spcBef>
                        <a:spcAft>
                          <a:spcPts val="0"/>
                        </a:spcAft>
                      </a:pPr>
                      <a:r>
                        <a:rPr lang="en-US" sz="1300" b="0" dirty="0">
                          <a:solidFill>
                            <a:schemeClr val="tx1"/>
                          </a:solidFill>
                          <a:effectLst/>
                        </a:rPr>
                        <a:t>Apolipoprotein B, (mg/dl)</a:t>
                      </a:r>
                      <a:endParaRPr lang="en-US" sz="13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tc>
                  <a:txBody>
                    <a:bodyPr/>
                    <a:lstStyle/>
                    <a:p>
                      <a:pPr marL="0" marR="0" algn="ctr">
                        <a:spcBef>
                          <a:spcPts val="0"/>
                        </a:spcBef>
                        <a:spcAft>
                          <a:spcPts val="0"/>
                        </a:spcAft>
                      </a:pPr>
                      <a:r>
                        <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68 (56, 82)</a:t>
                      </a:r>
                    </a:p>
                  </a:txBody>
                  <a:tcPr marL="32519" marR="32519" marT="0" marB="0" anchor="ctr"/>
                </a:tc>
                <a:tc>
                  <a:txBody>
                    <a:bodyPr/>
                    <a:lstStyle/>
                    <a:p>
                      <a:pPr marL="0" marR="0" algn="ctr">
                        <a:spcBef>
                          <a:spcPts val="0"/>
                        </a:spcBef>
                        <a:spcAft>
                          <a:spcPts val="0"/>
                        </a:spcAft>
                      </a:pPr>
                      <a:r>
                        <a:rPr lang="en-US" sz="1300" dirty="0">
                          <a:solidFill>
                            <a:schemeClr val="tx1"/>
                          </a:solidFill>
                          <a:effectLst/>
                        </a:rPr>
                        <a:t>63 (49, 76)</a:t>
                      </a:r>
                      <a:endParaRPr lang="en-US"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2519" marR="32519" marT="0" marB="0" anchor="ctr"/>
                </a:tc>
                <a:extLst>
                  <a:ext uri="{0D108BD9-81ED-4DB2-BD59-A6C34878D82A}">
                    <a16:rowId xmlns:a16="http://schemas.microsoft.com/office/drawing/2014/main" val="1127404501"/>
                  </a:ext>
                </a:extLst>
              </a:tr>
            </a:tbl>
          </a:graphicData>
        </a:graphic>
      </p:graphicFrame>
    </p:spTree>
    <p:extLst>
      <p:ext uri="{BB962C8B-B14F-4D97-AF65-F5344CB8AC3E}">
        <p14:creationId xmlns:p14="http://schemas.microsoft.com/office/powerpoint/2010/main" val="4217300290"/>
      </p:ext>
    </p:extLst>
  </p:cSld>
  <p:clrMapOvr>
    <a:masterClrMapping/>
  </p:clrMapOvr>
</p:sld>
</file>

<file path=ppt/theme/theme1.xml><?xml version="1.0" encoding="utf-8"?>
<a:theme xmlns:a="http://schemas.openxmlformats.org/drawingml/2006/main" name="4_TIMI_Template_white">
  <a:themeElements>
    <a:clrScheme name="TIMI_Template_white 13">
      <a:dk1>
        <a:srgbClr val="000000"/>
      </a:dk1>
      <a:lt1>
        <a:srgbClr val="FFFFFF"/>
      </a:lt1>
      <a:dk2>
        <a:srgbClr val="990000"/>
      </a:dk2>
      <a:lt2>
        <a:srgbClr val="808080"/>
      </a:lt2>
      <a:accent1>
        <a:srgbClr val="800000"/>
      </a:accent1>
      <a:accent2>
        <a:srgbClr val="333399"/>
      </a:accent2>
      <a:accent3>
        <a:srgbClr val="FFFFFF"/>
      </a:accent3>
      <a:accent4>
        <a:srgbClr val="000000"/>
      </a:accent4>
      <a:accent5>
        <a:srgbClr val="C0AAAA"/>
      </a:accent5>
      <a:accent6>
        <a:srgbClr val="2D2D8A"/>
      </a:accent6>
      <a:hlink>
        <a:srgbClr val="000099"/>
      </a:hlink>
      <a:folHlink>
        <a:srgbClr val="0000FF"/>
      </a:folHlink>
    </a:clrScheme>
    <a:fontScheme name="TIMI_Template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MI_Templat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MI_Template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MI_Template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MI_Template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MI_Template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MI_Template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MI_Template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MI_Template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MI_Template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MI_Template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MI_Template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MI_Template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MI_Template_white 13">
        <a:dk1>
          <a:srgbClr val="000000"/>
        </a:dk1>
        <a:lt1>
          <a:srgbClr val="FFFFFF"/>
        </a:lt1>
        <a:dk2>
          <a:srgbClr val="990000"/>
        </a:dk2>
        <a:lt2>
          <a:srgbClr val="808080"/>
        </a:lt2>
        <a:accent1>
          <a:srgbClr val="800000"/>
        </a:accent1>
        <a:accent2>
          <a:srgbClr val="333399"/>
        </a:accent2>
        <a:accent3>
          <a:srgbClr val="FFFFFF"/>
        </a:accent3>
        <a:accent4>
          <a:srgbClr val="000000"/>
        </a:accent4>
        <a:accent5>
          <a:srgbClr val="C0AAAA"/>
        </a:accent5>
        <a:accent6>
          <a:srgbClr val="2D2D8A"/>
        </a:accent6>
        <a:hlink>
          <a:srgbClr val="000099"/>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4">
      <a:dk1>
        <a:srgbClr val="003366"/>
      </a:dk1>
      <a:lt1>
        <a:srgbClr val="FFFFFF"/>
      </a:lt1>
      <a:dk2>
        <a:srgbClr val="011C8D"/>
      </a:dk2>
      <a:lt2>
        <a:srgbClr val="CCFFFF"/>
      </a:lt2>
      <a:accent1>
        <a:srgbClr val="3366CC"/>
      </a:accent1>
      <a:accent2>
        <a:srgbClr val="00B000"/>
      </a:accent2>
      <a:accent3>
        <a:srgbClr val="AAABC5"/>
      </a:accent3>
      <a:accent4>
        <a:srgbClr val="DADADA"/>
      </a:accent4>
      <a:accent5>
        <a:srgbClr val="ADB8E2"/>
      </a:accent5>
      <a:accent6>
        <a:srgbClr val="009F00"/>
      </a:accent6>
      <a:hlink>
        <a:srgbClr val="66CCFF"/>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3366"/>
        </a:dk1>
        <a:lt1>
          <a:srgbClr val="FFFFFF"/>
        </a:lt1>
        <a:dk2>
          <a:srgbClr val="001D58"/>
        </a:dk2>
        <a:lt2>
          <a:srgbClr val="CCFFFF"/>
        </a:lt2>
        <a:accent1>
          <a:srgbClr val="3366CC"/>
        </a:accent1>
        <a:accent2>
          <a:srgbClr val="00B000"/>
        </a:accent2>
        <a:accent3>
          <a:srgbClr val="AAABB4"/>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4">
        <a:dk1>
          <a:srgbClr val="003366"/>
        </a:dk1>
        <a:lt1>
          <a:srgbClr val="FFFFFF"/>
        </a:lt1>
        <a:dk2>
          <a:srgbClr val="011C8D"/>
        </a:dk2>
        <a:lt2>
          <a:srgbClr val="CCFFFF"/>
        </a:lt2>
        <a:accent1>
          <a:srgbClr val="3366CC"/>
        </a:accent1>
        <a:accent2>
          <a:srgbClr val="00B000"/>
        </a:accent2>
        <a:accent3>
          <a:srgbClr val="AAABC5"/>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6425</TotalTime>
  <Words>1243</Words>
  <Application>Microsoft Office PowerPoint</Application>
  <PresentationFormat>Widescreen</PresentationFormat>
  <Paragraphs>315</Paragraphs>
  <Slides>19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Lub Dub Bold</vt:lpstr>
      <vt:lpstr>Lub Dub Heavy</vt:lpstr>
      <vt:lpstr>Lub Dub Light</vt:lpstr>
      <vt:lpstr>Lub Dub Medium</vt:lpstr>
      <vt:lpstr>Lucida Sans</vt:lpstr>
      <vt:lpstr>Times New Roman</vt:lpstr>
      <vt:lpstr>4_TIMI_Template_white</vt:lpstr>
      <vt:lpstr>3_Default Design</vt:lpstr>
      <vt:lpstr>Dark Background</vt:lpstr>
      <vt:lpstr>Reduction of Lipoprotein(a) With Small Interfering RNA  Results of the OCEAN(a)-DOSE (TIMI 67) Trial </vt:lpstr>
      <vt:lpstr>Lipoprotein(a)</vt:lpstr>
      <vt:lpstr>Lp(a) and Coronary Heart Disease Risk</vt:lpstr>
      <vt:lpstr>PowerPoint Presentation</vt:lpstr>
      <vt:lpstr>Olpasiran: Mechanism of Action</vt:lpstr>
      <vt:lpstr>PowerPoint Presentation</vt:lpstr>
      <vt:lpstr>PowerPoint Presentation</vt:lpstr>
      <vt:lpstr>Baseline Characteristics</vt:lpstr>
      <vt:lpstr>Baseline Lipids &amp; Background Therapies</vt:lpstr>
      <vt:lpstr>Changes in Lp(a) Through Follow-Up</vt:lpstr>
      <vt:lpstr>Changes in Lp(a) Through Follow-Up</vt:lpstr>
      <vt:lpstr>Primary Endpoint:  % Change in Lp(a) at 36 weeks </vt:lpstr>
      <vt:lpstr>% Achieving Lp(a) Concentration &lt;125 nmol/L </vt:lpstr>
      <vt:lpstr>Interindividual Variability in  Lp(a) Response at Week 36</vt:lpstr>
      <vt:lpstr>Lp(a) Reduction by Subgroups</vt:lpstr>
      <vt:lpstr>Changes in LDL-C and Apolipoprotein B</vt:lpstr>
      <vt:lpstr>Safety &amp; Tolerability</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for Trial of Genotyping vs. Not</dc:title>
  <dc:creator>Sabatine, Marc S.,M.D.,M.P.H.</dc:creator>
  <cp:lastModifiedBy>O'Donoghue, Michelle L.,MD, MPH</cp:lastModifiedBy>
  <cp:revision>296</cp:revision>
  <cp:lastPrinted>2020-09-30T20:20:38Z</cp:lastPrinted>
  <dcterms:created xsi:type="dcterms:W3CDTF">2020-03-09T22:02:34Z</dcterms:created>
  <dcterms:modified xsi:type="dcterms:W3CDTF">2022-11-03T17:19:33Z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-1796366600</vt:i4>
  </property>
  <property fmtid="{D5CDD505-2E9C-101B-9397-08002B2CF9AE}" pid="4" name="_EmailSubject">
    <vt:lpwstr>AHA 2022 Interview Request –O'Donoghue</vt:lpwstr>
  </property>
  <property fmtid="{D5CDD505-2E9C-101B-9397-08002B2CF9AE}" pid="5" name="_AuthorEmail">
    <vt:lpwstr>modonoghue@bwh.harvard.edu</vt:lpwstr>
  </property>
  <property fmtid="{D5CDD505-2E9C-101B-9397-08002B2CF9AE}" pid="6" name="_AuthorEmailDisplayName">
    <vt:lpwstr>O'Donoghue, Michelle L.,MD, MPH</vt:lpwstr>
  </property>
</Properties>
</file>