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64" r:id="rId3"/>
  </p:sldMasterIdLst>
  <p:notesMasterIdLst>
    <p:notesMasterId r:id="rId31"/>
  </p:notesMasterIdLst>
  <p:sldIdLst>
    <p:sldId id="649" r:id="rId4"/>
    <p:sldId id="650" r:id="rId5"/>
    <p:sldId id="399" r:id="rId6"/>
    <p:sldId id="598" r:id="rId7"/>
    <p:sldId id="637" r:id="rId8"/>
    <p:sldId id="362" r:id="rId9"/>
    <p:sldId id="352" r:id="rId10"/>
    <p:sldId id="386" r:id="rId11"/>
    <p:sldId id="638" r:id="rId12"/>
    <p:sldId id="407" r:id="rId13"/>
    <p:sldId id="406" r:id="rId14"/>
    <p:sldId id="639" r:id="rId15"/>
    <p:sldId id="641" r:id="rId16"/>
    <p:sldId id="403" r:id="rId17"/>
    <p:sldId id="404" r:id="rId18"/>
    <p:sldId id="405" r:id="rId19"/>
    <p:sldId id="383" r:id="rId20"/>
    <p:sldId id="382" r:id="rId21"/>
    <p:sldId id="384" r:id="rId22"/>
    <p:sldId id="379" r:id="rId23"/>
    <p:sldId id="355" r:id="rId24"/>
    <p:sldId id="387" r:id="rId25"/>
    <p:sldId id="642" r:id="rId26"/>
    <p:sldId id="645" r:id="rId27"/>
    <p:sldId id="646" r:id="rId28"/>
    <p:sldId id="647" r:id="rId29"/>
    <p:sldId id="648" r:id="rId30"/>
  </p:sldIdLst>
  <p:sldSz cx="12192000" cy="6858000"/>
  <p:notesSz cx="6858000" cy="9144000"/>
  <p:embeddedFontLst>
    <p:embeddedFont>
      <p:font typeface="Helvetica" panose="020B0604020202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ＭＳ Ｐゴシック" panose="020B0600070205080204" pitchFamily="34" charset="-128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y Bezanson" initials="JB" lastIdx="1" clrIdx="0">
    <p:extLst>
      <p:ext uri="{19B8F6BF-5375-455C-9EA6-DF929625EA0E}">
        <p15:presenceInfo xmlns:p15="http://schemas.microsoft.com/office/powerpoint/2012/main" userId="S::Judy.Bezanson@heart.org::a9a0b41a-9471-4322-8d94-ab5dd5ccad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294EE"/>
    <a:srgbClr val="F45A2A"/>
    <a:srgbClr val="02B1E8"/>
    <a:srgbClr val="3399FF"/>
    <a:srgbClr val="33CCFF"/>
    <a:srgbClr val="CF2429"/>
    <a:srgbClr val="F4E552"/>
    <a:srgbClr val="DCDDDE"/>
    <a:srgbClr val="A01E7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00" autoAdjust="0"/>
  </p:normalViewPr>
  <p:slideViewPr>
    <p:cSldViewPr snapToGrid="0" snapToObjects="1">
      <p:cViewPr varScale="1">
        <p:scale>
          <a:sx n="69" d="100"/>
          <a:sy n="69" d="100"/>
        </p:scale>
        <p:origin x="556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10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53912401574805E-2"/>
          <c:y val="0.20699623984546481"/>
          <c:w val="0.92215858759842517"/>
          <c:h val="0.63924066510689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Within time goal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EMS cath. lab activation &lt;=20 minutes</c:v>
                </c:pt>
                <c:pt idx="1">
                  <c:v>Emergency department wait time &lt;= 15 minutes</c:v>
                </c:pt>
                <c:pt idx="2">
                  <c:v>First medical contact to device &lt;= 90 minutes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3.5999999999999997E-2</c:v>
                </c:pt>
                <c:pt idx="1">
                  <c:v>0.04</c:v>
                </c:pt>
                <c:pt idx="2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A-4FAB-869C-71A7E92F0E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Beyond time goal</c:v>
                </c:pt>
              </c:strCache>
            </c:strRef>
          </c:tx>
          <c:spPr>
            <a:solidFill>
              <a:srgbClr val="CF2429"/>
            </a:solidFill>
            <a:ln>
              <a:solidFill>
                <a:srgbClr val="CF242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EMS cath. lab activation &lt;=20 minutes</c:v>
                </c:pt>
                <c:pt idx="1">
                  <c:v>Emergency department wait time &lt;= 15 minutes</c:v>
                </c:pt>
                <c:pt idx="2">
                  <c:v>First medical contact to device &lt;= 90 minutes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9.1999999999999998E-2</c:v>
                </c:pt>
                <c:pt idx="1">
                  <c:v>0.109</c:v>
                </c:pt>
                <c:pt idx="2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3A-4FAB-869C-71A7E92F0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196207"/>
        <c:axId val="555197039"/>
      </c:barChart>
      <c:catAx>
        <c:axId val="55519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197039"/>
        <c:crossesAt val="0"/>
        <c:auto val="1"/>
        <c:lblAlgn val="ctr"/>
        <c:lblOffset val="100"/>
        <c:noMultiLvlLbl val="0"/>
      </c:catAx>
      <c:valAx>
        <c:axId val="555197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196207"/>
        <c:crosses val="autoZero"/>
        <c:crossBetween val="between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70214074803148"/>
          <c:y val="6.0351176746889566E-4"/>
          <c:w val="0.84222071850393709"/>
          <c:h val="0.1077001576726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2891240157481E-2"/>
          <c:y val="0.23852429445781456"/>
          <c:w val="0.92215858759842517"/>
          <c:h val="0.67229116528770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Within time goal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Hospital arrival to ECG &lt;=10 minutes</c:v>
                </c:pt>
                <c:pt idx="1">
                  <c:v>Hospital arrival to device &lt;= 90 minutes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2.4E-2</c:v>
                </c:pt>
                <c:pt idx="1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A-4FAB-869C-71A7E92F0E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Beyond time goal</c:v>
                </c:pt>
              </c:strCache>
            </c:strRef>
          </c:tx>
          <c:spPr>
            <a:solidFill>
              <a:srgbClr val="CF2429"/>
            </a:solidFill>
            <a:ln>
              <a:solidFill>
                <a:srgbClr val="CF242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Hospital arrival to ECG &lt;=10 minutes</c:v>
                </c:pt>
                <c:pt idx="1">
                  <c:v>Hospital arrival to device &lt;= 90 minutes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5.7000000000000002E-2</c:v>
                </c:pt>
                <c:pt idx="1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3A-4FAB-869C-71A7E92F0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196207"/>
        <c:axId val="555197039"/>
      </c:barChart>
      <c:catAx>
        <c:axId val="55519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197039"/>
        <c:crossesAt val="0"/>
        <c:auto val="1"/>
        <c:lblAlgn val="ctr"/>
        <c:lblOffset val="100"/>
        <c:noMultiLvlLbl val="0"/>
      </c:catAx>
      <c:valAx>
        <c:axId val="555197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196207"/>
        <c:crosses val="autoZero"/>
        <c:crossBetween val="between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70214074803148"/>
          <c:y val="6.0351176746889566E-4"/>
          <c:w val="0.84222071850393709"/>
          <c:h val="0.1077001576726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53912401574805E-2"/>
          <c:y val="0.18380772089627381"/>
          <c:w val="0.92215858759842517"/>
          <c:h val="0.66961485210134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Within time goal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Door in door out &lt;=30 minutes</c:v>
                </c:pt>
                <c:pt idx="1">
                  <c:v>First hospital arrival to device &lt;= 120 minutes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2.9000000000000001E-2</c:v>
                </c:pt>
                <c:pt idx="1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A-4FAB-869C-71A7E92F0E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Beyond time goal</c:v>
                </c:pt>
              </c:strCache>
            </c:strRef>
          </c:tx>
          <c:spPr>
            <a:solidFill>
              <a:srgbClr val="CF2429"/>
            </a:solidFill>
            <a:ln>
              <a:solidFill>
                <a:srgbClr val="CF242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Door in door out &lt;=30 minutes</c:v>
                </c:pt>
                <c:pt idx="1">
                  <c:v>First hospital arrival to device &lt;= 120 minutes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6.4000000000000001E-2</c:v>
                </c:pt>
                <c:pt idx="1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3A-4FAB-869C-71A7E92F0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196207"/>
        <c:axId val="555197039"/>
      </c:barChart>
      <c:catAx>
        <c:axId val="55519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197039"/>
        <c:crossesAt val="0"/>
        <c:auto val="1"/>
        <c:lblAlgn val="ctr"/>
        <c:lblOffset val="100"/>
        <c:noMultiLvlLbl val="0"/>
      </c:catAx>
      <c:valAx>
        <c:axId val="555197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196207"/>
        <c:crosses val="autoZero"/>
        <c:crossBetween val="between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70214074803148"/>
          <c:y val="6.0351176746889566E-4"/>
          <c:w val="0.84222071850393709"/>
          <c:h val="0.1077001576726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D0E39-29C9-4BD9-A778-8226B44596CC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FAFC5-3A27-43A2-9905-E94D9A42FA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2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AFC5-3A27-43A2-9905-E94D9A42FA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8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E0433-85B7-460B-AB5C-6F2DF6D100D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6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AFC5-3A27-43A2-9905-E94D9A42FA2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0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FE54C2-D791-9B45-AD53-484F26DBF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143"/>
            <a:ext cx="12179300" cy="685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D23563-8619-944E-B06D-E9C75F669E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9800" y="1967947"/>
            <a:ext cx="9144000" cy="1909763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55242-CE50-B746-8A9D-3F32FAEFC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168569"/>
            <a:ext cx="9144000" cy="60221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47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75BD-28D7-584E-9D32-BBEB26479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E7AC39-56C6-2841-BDE1-58F13B39A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A9D7E-6F07-E648-9466-5A63606E7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6242"/>
            <a:ext cx="3932237" cy="36227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64AEC2B-EC6B-414D-94A5-E55F6DE8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672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4665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2F922C6-182F-854A-A97D-B3EA96F5A140}"/>
              </a:ext>
            </a:extLst>
          </p:cNvPr>
          <p:cNvSpPr/>
          <p:nvPr userDrawn="1"/>
        </p:nvSpPr>
        <p:spPr>
          <a:xfrm>
            <a:off x="0" y="0"/>
            <a:ext cx="12192000" cy="1148080"/>
          </a:xfrm>
          <a:prstGeom prst="rect">
            <a:avLst/>
          </a:prstGeom>
          <a:solidFill>
            <a:srgbClr val="D71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A019A444-4888-1747-84C2-593695A18D7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90502" y="6137087"/>
            <a:ext cx="1164695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187F2F8-AB67-4E47-81C7-C351CFD40E7A}"/>
              </a:ext>
            </a:extLst>
          </p:cNvPr>
          <p:cNvSpPr txBox="1"/>
          <p:nvPr userDrawn="1"/>
        </p:nvSpPr>
        <p:spPr>
          <a:xfrm>
            <a:off x="5335084" y="5852160"/>
            <a:ext cx="6273800" cy="1615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9pPr>
          </a:lstStyle>
          <a:p>
            <a:pPr algn="l"/>
            <a:r>
              <a:rPr lang="en-US" sz="1050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Available at </a:t>
            </a:r>
            <a:r>
              <a:rPr lang="en-US" sz="1050" dirty="0" err="1"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jama.com</a:t>
            </a:r>
            <a:endParaRPr lang="en-US" sz="1050" dirty="0">
              <a:latin typeface="Arial" panose="020B0604020202020204" pitchFamily="34" charset="0"/>
              <a:ea typeface="Helvetica Ligh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576D14-D1F3-EB4D-90D1-B1D344BCEB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9" y="6450369"/>
            <a:ext cx="1161903" cy="2397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156592-9A72-6847-9A22-B2DCD43D4C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0952" y="384374"/>
            <a:ext cx="1381451" cy="37933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2225B0-704D-A84B-87DE-CAC0E39E2E5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330825" y="5237614"/>
            <a:ext cx="6477000" cy="284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257300" indent="0">
              <a:buNone/>
              <a:defRPr sz="1600"/>
            </a:lvl4pPr>
            <a:lvl5pPr marL="1600200" indent="0">
              <a:buNone/>
              <a:defRPr sz="1600"/>
            </a:lvl5pPr>
          </a:lstStyle>
          <a:p>
            <a:pPr lvl="0"/>
            <a:r>
              <a:rPr lang="en-US" dirty="0"/>
              <a:t>Published Month, day, year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7C027FD-AEE3-4245-935E-BF3BF1B925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0825" y="1554480"/>
            <a:ext cx="6477000" cy="981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257300" indent="0">
              <a:buNone/>
              <a:defRPr/>
            </a:lvl4pPr>
            <a:lvl5pPr marL="1600200" indent="0">
              <a:buNone/>
              <a:defRPr/>
            </a:lvl5pPr>
          </a:lstStyle>
          <a:p>
            <a:pPr lvl="0"/>
            <a:r>
              <a:rPr lang="en-US" dirty="0"/>
              <a:t>Authors’ Names Here; extend to accommodate more authors as necessary by moving the Article title down further on the page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8FD012A4-CC86-8046-8BE0-EE6D86FFCA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825" y="2743200"/>
            <a:ext cx="6477000" cy="1154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257300" indent="0">
              <a:buNone/>
              <a:defRPr sz="1600"/>
            </a:lvl4pPr>
            <a:lvl5pPr marL="1600200" indent="0">
              <a:buNone/>
              <a:defRPr sz="1600"/>
            </a:lvl5pPr>
          </a:lstStyle>
          <a:p>
            <a:pPr lvl="0"/>
            <a:r>
              <a:rPr lang="en-US" dirty="0"/>
              <a:t>Article Title Here. Please adjust position on slide to accommodate authors’ names. Use a line space between title and subtitle, and make the subtitle regular weight (see example page).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42F31E09-DC7D-D94A-BB08-DE7F2A4EC6BB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45487" y="344066"/>
            <a:ext cx="4571411" cy="59159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Click icon to add picture; see note above for special instructions</a:t>
            </a:r>
          </a:p>
        </p:txBody>
      </p:sp>
    </p:spTree>
    <p:extLst>
      <p:ext uri="{BB962C8B-B14F-4D97-AF65-F5344CB8AC3E}">
        <p14:creationId xmlns:p14="http://schemas.microsoft.com/office/powerpoint/2010/main" val="415659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6F6A19-9DF2-9A4A-8D20-804B137EB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143"/>
            <a:ext cx="12179300" cy="685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C372F6-D2C3-1944-933E-76E4DFF5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6D73-AE2C-AB40-B1D4-C781FCC2F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3835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E594532-75D3-4E76-ADA6-C212612B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1E6CC9-2A32-4314-BD62-AB78B2787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525611"/>
            <a:ext cx="10515600" cy="271939"/>
          </a:xfrm>
        </p:spPr>
        <p:txBody>
          <a:bodyPr lIns="0">
            <a:noAutofit/>
          </a:bodyPr>
          <a:lstStyle>
            <a:lvl1pPr>
              <a:buNone/>
              <a:defRPr sz="1200">
                <a:latin typeface="Lub Dub Condensed" panose="020B0506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169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ission Life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"/>
            <a:ext cx="12192000" cy="1095555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26" y="326451"/>
            <a:ext cx="3277271" cy="5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76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Lifelin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03200" y="1766887"/>
            <a:ext cx="11785600" cy="404813"/>
          </a:xfrm>
        </p:spPr>
        <p:txBody>
          <a:bodyPr/>
          <a:lstStyle>
            <a:lvl1pPr marL="0" indent="0" algn="l">
              <a:buNone/>
              <a:defRPr b="1" i="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203327"/>
            <a:ext cx="1178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07264" y="2171700"/>
            <a:ext cx="11785600" cy="40259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3"/>
            <a:ext cx="12192000" cy="1095555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26" y="326451"/>
            <a:ext cx="3277271" cy="5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5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ission Lifelin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03200" y="1703389"/>
            <a:ext cx="11785600" cy="4468813"/>
          </a:xfrm>
          <a:noFill/>
          <a:ln>
            <a:noFill/>
          </a:ln>
        </p:spPr>
        <p:txBody>
          <a:bodyPr>
            <a:noAutofit/>
          </a:bodyPr>
          <a:lstStyle>
            <a:lvl1pPr>
              <a:lnSpc>
                <a:spcPts val="2500"/>
              </a:lnSpc>
              <a:spcBef>
                <a:spcPts val="408"/>
              </a:spcBef>
              <a:spcAft>
                <a:spcPts val="300"/>
              </a:spcAft>
              <a:defRPr lang="en-US" dirty="0">
                <a:latin typeface="Helvetica" charset="0"/>
                <a:cs typeface="Arial" charset="0"/>
              </a:defRPr>
            </a:lvl1pPr>
            <a:lvl2pPr marL="742886" marR="0" indent="-285725" algn="l" defTabSz="457162" rtl="0" eaLnBrk="0" fontAlgn="base" latinLnBrk="0" hangingPunct="0">
              <a:lnSpc>
                <a:spcPts val="19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charset="0"/>
              <a:buChar char="–"/>
              <a:tabLst/>
              <a:defRPr/>
            </a:lvl2pPr>
            <a:lvl3pPr>
              <a:lnSpc>
                <a:spcPts val="19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595959"/>
                </a:solidFill>
                <a:latin typeface="Helvetica"/>
                <a:cs typeface="Helvetica"/>
              </a:defRPr>
            </a:lvl3pPr>
            <a:lvl4pPr>
              <a:lnSpc>
                <a:spcPts val="19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595959"/>
                </a:solidFill>
                <a:latin typeface="Helvetica"/>
                <a:cs typeface="Helvetica"/>
              </a:defRPr>
            </a:lvl4pPr>
          </a:lstStyle>
          <a:p>
            <a:pPr lvl="0"/>
            <a:r>
              <a:rPr lang="en-US" dirty="0"/>
              <a:t>Click to edit Master subtitle style</a:t>
            </a:r>
          </a:p>
          <a:p>
            <a:pPr lvl="1"/>
            <a:r>
              <a:rPr lang="en-US" dirty="0"/>
              <a:t>Sub</a:t>
            </a:r>
          </a:p>
          <a:p>
            <a:pPr lvl="2"/>
            <a:r>
              <a:rPr lang="en-US" dirty="0"/>
              <a:t>Sub-sub</a:t>
            </a:r>
          </a:p>
          <a:p>
            <a:pPr lvl="3"/>
            <a:r>
              <a:rPr lang="en-US" dirty="0"/>
              <a:t>Sub-sub-sub</a:t>
            </a:r>
          </a:p>
          <a:p>
            <a:pPr lvl="1"/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203327"/>
            <a:ext cx="1178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E3E0-C9BA-FA4E-9898-94F79CB98ABF}" type="datetime1">
              <a:rPr lang="en-US" smtClean="0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©2011, American Heart Association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DD86-045A-4BD1-9785-015242DD4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"/>
            <a:ext cx="12192000" cy="1095555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26" y="326451"/>
            <a:ext cx="3277271" cy="5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2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sion Lifeline Picture/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5257800"/>
            <a:ext cx="5300133" cy="609600"/>
          </a:xfrm>
        </p:spPr>
        <p:txBody>
          <a:bodyPr>
            <a:noAutofit/>
          </a:bodyPr>
          <a:lstStyle>
            <a:lvl1pPr marL="0" indent="0">
              <a:buNone/>
              <a:defRPr sz="1000" b="0" i="1" baseline="0">
                <a:solidFill>
                  <a:srgbClr val="FF0000"/>
                </a:solidFill>
              </a:defRPr>
            </a:lvl1pPr>
            <a:lvl2pPr marL="457162" indent="0">
              <a:buNone/>
              <a:defRPr sz="1200"/>
            </a:lvl2pPr>
            <a:lvl3pPr marL="914322" indent="0">
              <a:buNone/>
              <a:defRPr sz="1000"/>
            </a:lvl3pPr>
            <a:lvl4pPr marL="1371483" indent="0">
              <a:buNone/>
              <a:defRPr sz="900"/>
            </a:lvl4pPr>
            <a:lvl5pPr marL="1828644" indent="0">
              <a:buNone/>
              <a:defRPr sz="900"/>
            </a:lvl5pPr>
            <a:lvl6pPr marL="2285805" indent="0">
              <a:buNone/>
              <a:defRPr sz="900"/>
            </a:lvl6pPr>
            <a:lvl7pPr marL="2742966" indent="0">
              <a:buNone/>
              <a:defRPr sz="900"/>
            </a:lvl7pPr>
            <a:lvl8pPr marL="3200126" indent="0">
              <a:buNone/>
              <a:defRPr sz="900"/>
            </a:lvl8pPr>
            <a:lvl9pPr marL="365728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203327"/>
            <a:ext cx="1178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203200" y="1778000"/>
            <a:ext cx="6587067" cy="4394200"/>
          </a:xfrm>
          <a:noFill/>
          <a:ln>
            <a:noFill/>
          </a:ln>
        </p:spPr>
        <p:txBody>
          <a:bodyPr>
            <a:noAutofit/>
          </a:bodyPr>
          <a:lstStyle>
            <a:lvl1pPr>
              <a:lnSpc>
                <a:spcPts val="2500"/>
              </a:lnSpc>
              <a:spcBef>
                <a:spcPts val="408"/>
              </a:spcBef>
              <a:spcAft>
                <a:spcPts val="300"/>
              </a:spcAft>
              <a:defRPr lang="en-US" sz="1800" dirty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>
              <a:lnSpc>
                <a:spcPts val="19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ts val="19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>
              <a:lnSpc>
                <a:spcPts val="19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</a:lstStyle>
          <a:p>
            <a:pPr lvl="0"/>
            <a:r>
              <a:rPr lang="en-US" dirty="0"/>
              <a:t>Click to edit Master subtitle style</a:t>
            </a:r>
          </a:p>
          <a:p>
            <a:pPr lvl="1"/>
            <a:r>
              <a:rPr lang="en-US" dirty="0"/>
              <a:t>Sub</a:t>
            </a:r>
          </a:p>
          <a:p>
            <a:pPr lvl="2"/>
            <a:r>
              <a:rPr lang="en-US" dirty="0"/>
              <a:t>Sub-sub</a:t>
            </a:r>
          </a:p>
          <a:p>
            <a:pPr lvl="3"/>
            <a:r>
              <a:rPr lang="en-US" dirty="0"/>
              <a:t>Sub-sub-sub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3"/>
            <a:ext cx="12192000" cy="1095555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26" y="326451"/>
            <a:ext cx="3277271" cy="516512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07200" y="1371604"/>
            <a:ext cx="5181600" cy="36575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AA7DFB3-61B6-2A40-B73E-527929C4E6DF}" type="datetime1">
              <a:rPr lang="en-US" smtClean="0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0187741-84EF-4495-AE80-89E6BAE81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©2011, American Heart Association </a:t>
            </a:r>
          </a:p>
        </p:txBody>
      </p:sp>
    </p:spTree>
    <p:extLst>
      <p:ext uri="{BB962C8B-B14F-4D97-AF65-F5344CB8AC3E}">
        <p14:creationId xmlns:p14="http://schemas.microsoft.com/office/powerpoint/2010/main" val="185636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sion Lifelin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203327"/>
            <a:ext cx="1178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91067" y="2282825"/>
            <a:ext cx="3560064" cy="457200"/>
          </a:xfrm>
          <a:solidFill>
            <a:srgbClr val="FF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267200" y="2286000"/>
            <a:ext cx="3560064" cy="457200"/>
          </a:xfrm>
          <a:solidFill>
            <a:srgbClr val="BF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buFontTx/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26401" y="2286000"/>
            <a:ext cx="3560064" cy="457200"/>
          </a:xfrm>
          <a:solidFill>
            <a:srgbClr val="7F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508003" y="2846391"/>
            <a:ext cx="3556000" cy="1560427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00000"/>
              </a:lnSpc>
              <a:spcAft>
                <a:spcPts val="600"/>
              </a:spcAft>
              <a:buFont typeface="+mj-lt"/>
              <a:buNone/>
              <a:tabLst>
                <a:tab pos="91432" algn="l"/>
              </a:tabLst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00000"/>
              </a:lnSpc>
              <a:spcAft>
                <a:spcPts val="600"/>
              </a:spcAft>
              <a:buNone/>
              <a:defRPr lang="en-US" sz="13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4267200" y="2843787"/>
            <a:ext cx="3556000" cy="1560427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00000"/>
              </a:lnSpc>
              <a:spcAft>
                <a:spcPts val="600"/>
              </a:spcAft>
              <a:buFont typeface="+mj-lt"/>
              <a:buNone/>
              <a:tabLst>
                <a:tab pos="91432" algn="l"/>
              </a:tabLst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00000"/>
              </a:lnSpc>
              <a:spcAft>
                <a:spcPts val="600"/>
              </a:spcAft>
              <a:buNone/>
              <a:defRPr lang="en-US" sz="13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8026400" y="2843787"/>
            <a:ext cx="3556000" cy="1560427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00000"/>
              </a:lnSpc>
              <a:spcAft>
                <a:spcPts val="600"/>
              </a:spcAft>
              <a:buFont typeface="+mj-lt"/>
              <a:buNone/>
              <a:tabLst>
                <a:tab pos="91432" algn="l"/>
              </a:tabLst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00000"/>
              </a:lnSpc>
              <a:spcAft>
                <a:spcPts val="600"/>
              </a:spcAft>
              <a:buNone/>
              <a:defRPr lang="en-US" sz="13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9A3F-785E-A641-A16A-F4FD184A48FC}" type="datetime1">
              <a:rPr lang="en-US" smtClean="0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©2011, American Heart Association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8A785-A9E9-42F5-9748-838A03C93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12192000" cy="1095555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26" y="326451"/>
            <a:ext cx="3277271" cy="5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05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ssion Lifelin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203327"/>
            <a:ext cx="1178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91067" y="2282825"/>
            <a:ext cx="2641600" cy="457200"/>
          </a:xfrm>
          <a:solidFill>
            <a:srgbClr val="FF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318933" y="2286000"/>
            <a:ext cx="2641600" cy="457200"/>
          </a:xfrm>
          <a:solidFill>
            <a:srgbClr val="D4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spcBef>
                <a:spcPct val="0"/>
              </a:spcBef>
              <a:buFontTx/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508000" y="2846389"/>
            <a:ext cx="2638584" cy="276999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2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50000"/>
              </a:lnSpc>
              <a:buFont typeface="+mj-lt"/>
              <a:buNone/>
              <a:tabLst>
                <a:tab pos="91432" algn="l"/>
              </a:tabLst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50000"/>
              </a:lnSpc>
              <a:buNone/>
              <a:defRPr lang="en-US" sz="11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3318936" y="2843787"/>
            <a:ext cx="2638584" cy="276999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2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50000"/>
              </a:lnSpc>
              <a:buFont typeface="+mj-lt"/>
              <a:buNone/>
              <a:tabLst>
                <a:tab pos="91432" algn="l"/>
              </a:tabLst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50000"/>
              </a:lnSpc>
              <a:buNone/>
              <a:defRPr lang="en-US" sz="11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6129867" y="2843787"/>
            <a:ext cx="2638584" cy="276999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2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50000"/>
              </a:lnSpc>
              <a:buFont typeface="+mj-lt"/>
              <a:buNone/>
              <a:tabLst>
                <a:tab pos="91432" algn="l"/>
              </a:tabLst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50000"/>
              </a:lnSpc>
              <a:buNone/>
              <a:defRPr lang="en-US" sz="11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6129867" y="2286000"/>
            <a:ext cx="2641600" cy="457200"/>
          </a:xfrm>
          <a:solidFill>
            <a:srgbClr val="AA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spcBef>
                <a:spcPct val="0"/>
              </a:spcBef>
              <a:buFontTx/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8940800" y="2286000"/>
            <a:ext cx="2641600" cy="457200"/>
          </a:xfrm>
          <a:solidFill>
            <a:srgbClr val="7F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spcBef>
                <a:spcPct val="0"/>
              </a:spcBef>
              <a:buFontTx/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8940800" y="2843787"/>
            <a:ext cx="2638584" cy="276999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2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50000"/>
              </a:lnSpc>
              <a:buFont typeface="+mj-lt"/>
              <a:buNone/>
              <a:tabLst>
                <a:tab pos="91432" algn="l"/>
              </a:tabLst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50000"/>
              </a:lnSpc>
              <a:buNone/>
              <a:defRPr lang="en-US" sz="11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8059-1789-D94B-ADCB-65E05672C366}" type="datetime1">
              <a:rPr lang="en-US" smtClean="0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©2011, American Heart Association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D55F-2305-4BFE-9B82-F1F7E2096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3"/>
            <a:ext cx="12192000" cy="1095555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sz="18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26" y="326451"/>
            <a:ext cx="3277271" cy="5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2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ission Lifelin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1AF9-8FBD-BC4D-83C1-831946399B1D}" type="datetime1">
              <a:rPr lang="en-US" smtClean="0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©2011, American Heart Association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BB6C2-2D6B-4F2C-92F3-59D74809D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"/>
            <a:ext cx="12192000" cy="1095555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26" y="326451"/>
            <a:ext cx="3277271" cy="5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0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045CC81-1DE4-0F47-A93D-052FFBD446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B21BA3-F0CB-C743-B39E-21D6B87FD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563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0A5B7-93E4-B646-9244-471E9DAB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4220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856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Lifeline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203327"/>
            <a:ext cx="1178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03200" y="1782762"/>
            <a:ext cx="11785600" cy="44656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"/>
            <a:ext cx="12192000" cy="1095555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26" y="326451"/>
            <a:ext cx="3277271" cy="5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88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ission Lifeline 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63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ission Lifeline Picture/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5257800"/>
            <a:ext cx="5300133" cy="609600"/>
          </a:xfrm>
        </p:spPr>
        <p:txBody>
          <a:bodyPr>
            <a:noAutofit/>
          </a:bodyPr>
          <a:lstStyle>
            <a:lvl1pPr marL="0" indent="0">
              <a:buNone/>
              <a:defRPr sz="1000" b="0" i="1" baseline="0">
                <a:solidFill>
                  <a:srgbClr val="FF0000"/>
                </a:solidFill>
              </a:defRPr>
            </a:lvl1pPr>
            <a:lvl2pPr marL="457162" indent="0">
              <a:buNone/>
              <a:defRPr sz="1200"/>
            </a:lvl2pPr>
            <a:lvl3pPr marL="914322" indent="0">
              <a:buNone/>
              <a:defRPr sz="1000"/>
            </a:lvl3pPr>
            <a:lvl4pPr marL="1371483" indent="0">
              <a:buNone/>
              <a:defRPr sz="900"/>
            </a:lvl4pPr>
            <a:lvl5pPr marL="1828644" indent="0">
              <a:buNone/>
              <a:defRPr sz="900"/>
            </a:lvl5pPr>
            <a:lvl6pPr marL="2285805" indent="0">
              <a:buNone/>
              <a:defRPr sz="900"/>
            </a:lvl6pPr>
            <a:lvl7pPr marL="2742966" indent="0">
              <a:buNone/>
              <a:defRPr sz="900"/>
            </a:lvl7pPr>
            <a:lvl8pPr marL="3200126" indent="0">
              <a:buNone/>
              <a:defRPr sz="900"/>
            </a:lvl8pPr>
            <a:lvl9pPr marL="365728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203327"/>
            <a:ext cx="1178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203200" y="1778000"/>
            <a:ext cx="6587067" cy="4394200"/>
          </a:xfrm>
          <a:noFill/>
          <a:ln>
            <a:noFill/>
          </a:ln>
        </p:spPr>
        <p:txBody>
          <a:bodyPr>
            <a:noAutofit/>
          </a:bodyPr>
          <a:lstStyle>
            <a:lvl1pPr>
              <a:lnSpc>
                <a:spcPts val="2500"/>
              </a:lnSpc>
              <a:spcBef>
                <a:spcPts val="408"/>
              </a:spcBef>
              <a:spcAft>
                <a:spcPts val="300"/>
              </a:spcAft>
              <a:defRPr lang="en-US" sz="1800" dirty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>
              <a:lnSpc>
                <a:spcPts val="19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ts val="19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>
              <a:lnSpc>
                <a:spcPts val="1900"/>
              </a:lnSpc>
              <a:spcBef>
                <a:spcPts val="200"/>
              </a:spcBef>
              <a:spcAft>
                <a:spcPts val="200"/>
              </a:spcAft>
              <a:defRPr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</a:lstStyle>
          <a:p>
            <a:pPr lvl="0"/>
            <a:r>
              <a:rPr lang="en-US" dirty="0"/>
              <a:t>Click to edit Master subtitle style</a:t>
            </a:r>
          </a:p>
          <a:p>
            <a:pPr lvl="1"/>
            <a:r>
              <a:rPr lang="en-US" dirty="0"/>
              <a:t>Sub</a:t>
            </a:r>
          </a:p>
          <a:p>
            <a:pPr lvl="2"/>
            <a:r>
              <a:rPr lang="en-US" dirty="0"/>
              <a:t>Sub-sub</a:t>
            </a:r>
          </a:p>
          <a:p>
            <a:pPr lvl="3"/>
            <a:r>
              <a:rPr lang="en-US" dirty="0"/>
              <a:t>Sub-sub-sub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3"/>
            <a:ext cx="12192000" cy="1095555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26" y="326451"/>
            <a:ext cx="3277271" cy="516512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07200" y="1371604"/>
            <a:ext cx="5181600" cy="36575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18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ission Lifelin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203327"/>
            <a:ext cx="1178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91067" y="2282825"/>
            <a:ext cx="2641600" cy="457200"/>
          </a:xfrm>
          <a:solidFill>
            <a:srgbClr val="FF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318933" y="2286000"/>
            <a:ext cx="2641600" cy="457200"/>
          </a:xfrm>
          <a:solidFill>
            <a:srgbClr val="D4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spcBef>
                <a:spcPct val="0"/>
              </a:spcBef>
              <a:buFontTx/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508000" y="2846389"/>
            <a:ext cx="2638584" cy="276999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2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50000"/>
              </a:lnSpc>
              <a:buFont typeface="+mj-lt"/>
              <a:buNone/>
              <a:tabLst>
                <a:tab pos="91432" algn="l"/>
              </a:tabLst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50000"/>
              </a:lnSpc>
              <a:buNone/>
              <a:defRPr lang="en-US" sz="11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3318936" y="2843787"/>
            <a:ext cx="2638584" cy="276999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2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50000"/>
              </a:lnSpc>
              <a:buFont typeface="+mj-lt"/>
              <a:buNone/>
              <a:tabLst>
                <a:tab pos="91432" algn="l"/>
              </a:tabLst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50000"/>
              </a:lnSpc>
              <a:buNone/>
              <a:defRPr lang="en-US" sz="11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6129867" y="2843787"/>
            <a:ext cx="2638584" cy="276999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2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50000"/>
              </a:lnSpc>
              <a:buFont typeface="+mj-lt"/>
              <a:buNone/>
              <a:tabLst>
                <a:tab pos="91432" algn="l"/>
              </a:tabLst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50000"/>
              </a:lnSpc>
              <a:buNone/>
              <a:defRPr lang="en-US" sz="11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6129867" y="2286000"/>
            <a:ext cx="2641600" cy="457200"/>
          </a:xfrm>
          <a:solidFill>
            <a:srgbClr val="AA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spcBef>
                <a:spcPct val="0"/>
              </a:spcBef>
              <a:buFontTx/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8940800" y="2286000"/>
            <a:ext cx="2641600" cy="457200"/>
          </a:xfrm>
          <a:solidFill>
            <a:srgbClr val="7F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spcBef>
                <a:spcPct val="0"/>
              </a:spcBef>
              <a:buFontTx/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8940800" y="2843787"/>
            <a:ext cx="2638584" cy="276999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2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50000"/>
              </a:lnSpc>
              <a:buFont typeface="+mj-lt"/>
              <a:buNone/>
              <a:tabLst>
                <a:tab pos="91432" algn="l"/>
              </a:tabLst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50000"/>
              </a:lnSpc>
              <a:buNone/>
              <a:defRPr lang="en-US" sz="11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3"/>
            <a:ext cx="12192000" cy="1095555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sz="18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26" y="326451"/>
            <a:ext cx="3277271" cy="5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10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ission Lifelin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203327"/>
            <a:ext cx="1178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91067" y="2282825"/>
            <a:ext cx="3560064" cy="457200"/>
          </a:xfrm>
          <a:solidFill>
            <a:srgbClr val="FF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267200" y="2286000"/>
            <a:ext cx="3560064" cy="457200"/>
          </a:xfrm>
          <a:solidFill>
            <a:srgbClr val="BF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buFontTx/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26401" y="2286000"/>
            <a:ext cx="3560064" cy="457200"/>
          </a:xfrm>
          <a:solidFill>
            <a:srgbClr val="7F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508003" y="2846391"/>
            <a:ext cx="3556000" cy="1560427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00000"/>
              </a:lnSpc>
              <a:spcAft>
                <a:spcPts val="600"/>
              </a:spcAft>
              <a:buFont typeface="+mj-lt"/>
              <a:buNone/>
              <a:tabLst>
                <a:tab pos="91432" algn="l"/>
              </a:tabLst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00000"/>
              </a:lnSpc>
              <a:spcAft>
                <a:spcPts val="600"/>
              </a:spcAft>
              <a:buNone/>
              <a:defRPr lang="en-US" sz="13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4267200" y="2843787"/>
            <a:ext cx="3556000" cy="1560427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00000"/>
              </a:lnSpc>
              <a:spcAft>
                <a:spcPts val="600"/>
              </a:spcAft>
              <a:buFont typeface="+mj-lt"/>
              <a:buNone/>
              <a:tabLst>
                <a:tab pos="91432" algn="l"/>
              </a:tabLst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00000"/>
              </a:lnSpc>
              <a:spcAft>
                <a:spcPts val="600"/>
              </a:spcAft>
              <a:buNone/>
              <a:defRPr lang="en-US" sz="13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8026400" y="2843787"/>
            <a:ext cx="3556000" cy="1560427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00000"/>
              </a:lnSpc>
              <a:spcAft>
                <a:spcPts val="600"/>
              </a:spcAft>
              <a:buFont typeface="+mj-lt"/>
              <a:buNone/>
              <a:tabLst>
                <a:tab pos="91432" algn="l"/>
              </a:tabLst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00000"/>
              </a:lnSpc>
              <a:spcAft>
                <a:spcPts val="600"/>
              </a:spcAft>
              <a:buNone/>
              <a:defRPr lang="en-US" sz="13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3"/>
            <a:ext cx="12192000" cy="1095555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26" y="326451"/>
            <a:ext cx="3277271" cy="5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67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2" indent="0" algn="ctr">
              <a:buNone/>
              <a:defRPr/>
            </a:lvl3pPr>
            <a:lvl4pPr marL="1371483" indent="0" algn="ctr">
              <a:buNone/>
              <a:defRPr/>
            </a:lvl4pPr>
            <a:lvl5pPr marL="1828644" indent="0" algn="ctr">
              <a:buNone/>
              <a:defRPr/>
            </a:lvl5pPr>
            <a:lvl6pPr marL="2285805" indent="0" algn="ctr">
              <a:buNone/>
              <a:defRPr/>
            </a:lvl6pPr>
            <a:lvl7pPr marL="2742966" indent="0" algn="ctr">
              <a:buNone/>
              <a:defRPr/>
            </a:lvl7pPr>
            <a:lvl8pPr marL="3200126" indent="0" algn="ctr">
              <a:buNone/>
              <a:defRPr/>
            </a:lvl8pPr>
            <a:lvl9pPr marL="365728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3241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ission Lifelin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12192000" cy="1095375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4571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570" y="327025"/>
            <a:ext cx="327871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203327"/>
            <a:ext cx="1178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91067" y="2282825"/>
            <a:ext cx="2641600" cy="457200"/>
          </a:xfrm>
          <a:solidFill>
            <a:srgbClr val="FF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318933" y="2286000"/>
            <a:ext cx="2641600" cy="457200"/>
          </a:xfrm>
          <a:solidFill>
            <a:srgbClr val="D4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spcBef>
                <a:spcPct val="0"/>
              </a:spcBef>
              <a:buFontTx/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508000" y="2846389"/>
            <a:ext cx="2638584" cy="276999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2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50000"/>
              </a:lnSpc>
              <a:buFont typeface="+mj-lt"/>
              <a:buNone/>
              <a:tabLst>
                <a:tab pos="91432" algn="l"/>
              </a:tabLst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50000"/>
              </a:lnSpc>
              <a:buNone/>
              <a:defRPr lang="en-US" sz="11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3318936" y="2843787"/>
            <a:ext cx="2638584" cy="276999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2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50000"/>
              </a:lnSpc>
              <a:buFont typeface="+mj-lt"/>
              <a:buNone/>
              <a:tabLst>
                <a:tab pos="91432" algn="l"/>
              </a:tabLst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50000"/>
              </a:lnSpc>
              <a:buNone/>
              <a:defRPr lang="en-US" sz="11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6129867" y="2843787"/>
            <a:ext cx="2638584" cy="276999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2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50000"/>
              </a:lnSpc>
              <a:buFont typeface="+mj-lt"/>
              <a:buNone/>
              <a:tabLst>
                <a:tab pos="91432" algn="l"/>
              </a:tabLst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50000"/>
              </a:lnSpc>
              <a:buNone/>
              <a:defRPr lang="en-US" sz="11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6129867" y="2286000"/>
            <a:ext cx="2641600" cy="457200"/>
          </a:xfrm>
          <a:solidFill>
            <a:srgbClr val="AA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spcBef>
                <a:spcPct val="0"/>
              </a:spcBef>
              <a:buFontTx/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8940800" y="2286000"/>
            <a:ext cx="2641600" cy="457200"/>
          </a:xfrm>
          <a:solidFill>
            <a:srgbClr val="7F0000"/>
          </a:solidFill>
          <a:ln>
            <a:noFill/>
          </a:ln>
        </p:spPr>
        <p:txBody>
          <a:bodyPr tIns="18286" rIns="45716" bIns="18286" anchor="ctr"/>
          <a:lstStyle>
            <a:lvl1pPr marL="0" indent="0">
              <a:spcBef>
                <a:spcPct val="0"/>
              </a:spcBef>
              <a:buFontTx/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8940800" y="2843787"/>
            <a:ext cx="2638584" cy="276999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2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162" indent="0" defTabSz="137149">
              <a:lnSpc>
                <a:spcPct val="150000"/>
              </a:lnSpc>
              <a:buFont typeface="+mj-lt"/>
              <a:buNone/>
              <a:tabLst>
                <a:tab pos="91432" algn="l"/>
              </a:tabLst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74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2902" indent="0">
              <a:lnSpc>
                <a:spcPct val="150000"/>
              </a:lnSpc>
              <a:buNone/>
              <a:defRPr lang="en-US" sz="11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063" indent="0">
              <a:lnSpc>
                <a:spcPct val="150000"/>
              </a:lnSpc>
              <a:buNone/>
              <a:defRPr lang="en-US" sz="11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3FF39-7E95-4E34-890B-EE8F3E03B5B5}" type="datetime1">
              <a:rPr lang="en-US"/>
              <a:pPr>
                <a:defRPr/>
              </a:pPr>
              <a:t>11/6/2022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©2013, American Heart Association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FCF6-3075-46F6-8868-B671950A3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844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AE6F6A19-9DF2-9A4A-8D20-804B137EB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C372F6-D2C3-1944-933E-76E4DFF5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6D73-AE2C-AB40-B1D4-C781FCC2F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E594532-75D3-4E76-ADA6-C212612B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672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7382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6F6A19-9DF2-9A4A-8D20-804B137EB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143"/>
            <a:ext cx="12179300" cy="685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C372F6-D2C3-1944-933E-76E4DFF5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6D73-AE2C-AB40-B1D4-C781FCC2F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3835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E594532-75D3-4E76-ADA6-C212612B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1E6CC9-2A32-4314-BD62-AB78B2787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525611"/>
            <a:ext cx="10515600" cy="271939"/>
          </a:xfrm>
        </p:spPr>
        <p:txBody>
          <a:bodyPr lIns="0">
            <a:noAutofit/>
          </a:bodyPr>
          <a:lstStyle>
            <a:lvl1pPr>
              <a:buNone/>
              <a:defRPr sz="1200">
                <a:latin typeface="Lub Dub Condensed" panose="020B0506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20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C5A4D9AA-90F7-1948-B105-A52051FD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7A7855-45E3-2049-B78C-05CF1039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560" y="365125"/>
            <a:ext cx="9740127" cy="6387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E51F-D376-B149-9AF4-1C08DB652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7559" y="1421296"/>
            <a:ext cx="9740128" cy="4651513"/>
          </a:xfrm>
        </p:spPr>
        <p:txBody>
          <a:bodyPr/>
          <a:lstStyle>
            <a:lvl1pPr>
              <a:defRPr>
                <a:latin typeface="Lub Dub Medium" panose="020B0603030403020204" pitchFamily="34" charset="0"/>
              </a:defRPr>
            </a:lvl1pPr>
            <a:lvl2pPr>
              <a:defRPr>
                <a:latin typeface="Lub Dub Medium" panose="020B0603030403020204" pitchFamily="34" charset="0"/>
              </a:defRPr>
            </a:lvl2pPr>
            <a:lvl3pPr>
              <a:defRPr>
                <a:latin typeface="Lub Dub Medium" panose="020B0603030403020204" pitchFamily="34" charset="0"/>
              </a:defRPr>
            </a:lvl3pPr>
            <a:lvl4pPr>
              <a:defRPr>
                <a:latin typeface="Lub Dub Medium" panose="020B0603030403020204" pitchFamily="34" charset="0"/>
              </a:defRPr>
            </a:lvl4pPr>
            <a:lvl5pPr>
              <a:defRPr>
                <a:latin typeface="Lub Dub Medium" panose="020B06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7664271-DD56-4ECD-8DE9-B33140B1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672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8643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C34AB-00BC-5740-A0BE-1441E32E9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387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FDE5A-8517-1449-9669-761A5C965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38379"/>
            <a:ext cx="5157787" cy="485567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C00000"/>
                </a:solidFill>
                <a:latin typeface="Lub Dub Bold" panose="020B08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43FB7-2D02-594A-AA33-FF29B90CF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67339"/>
            <a:ext cx="5157787" cy="41223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D348C-AF64-A648-B694-3F637C5AE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38379"/>
            <a:ext cx="5183188" cy="485567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C00000"/>
                </a:solidFill>
                <a:latin typeface="Lub Dub Bold" panose="020B08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45C23-6E38-B348-88F9-EE09A58D7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67339"/>
            <a:ext cx="5183188" cy="41223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771E90E-222E-4A04-80EE-1C726785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672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7654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8D69310-949D-5547-B5BA-65DABD423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F72422-0C2E-FE40-AE74-1124EF696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6154" y="762000"/>
            <a:ext cx="3364805" cy="3931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BFAF45-5B00-DD49-A485-B6D22B1DAA5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52154" y="762000"/>
            <a:ext cx="3364805" cy="3931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8479D10-9560-4540-A53F-66DBB15FF92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380154" y="762000"/>
            <a:ext cx="3364805" cy="3931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2A071F2-9471-4880-A0A3-0F5D0342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672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2027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FE2D9C-BD8C-4C23-9CD4-A4EC9E1FB8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2A071F2-9471-4880-A0A3-0F5D0342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672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54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FE2D9C-BD8C-4C23-9CD4-A4EC9E1FB8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F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2A071F2-9471-4880-A0A3-0F5D0342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672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6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5D4A77D-62E2-7543-9429-601A081E230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C06D0D-9CF8-BF47-84F1-14601FF4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6185F-E230-DF47-BD73-C48F14F3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57745"/>
            <a:ext cx="10515600" cy="433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347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8" r:id="rId4"/>
    <p:sldLayoutId id="2147483652" r:id="rId5"/>
    <p:sldLayoutId id="2147483653" r:id="rId6"/>
    <p:sldLayoutId id="2147483655" r:id="rId7"/>
    <p:sldLayoutId id="2147483659" r:id="rId8"/>
    <p:sldLayoutId id="2147483660" r:id="rId9"/>
    <p:sldLayoutId id="214748365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Lub Dub Bold" panose="020B08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62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203328"/>
            <a:ext cx="11785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766889"/>
            <a:ext cx="1178560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340478"/>
            <a:ext cx="2844800" cy="365125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CDA2BAD-7BCE-D04E-9D05-935D7F4E8047}" type="datetime1">
              <a:rPr lang="en-US" smtClean="0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4400" y="6356353"/>
            <a:ext cx="8026400" cy="365125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©2011, American Heart Association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356353"/>
            <a:ext cx="508000" cy="365125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0000"/>
                </a:solidFill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fld id="{80187741-84EF-4495-AE80-89E6BAE813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7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ransition>
    <p:fade/>
  </p:transition>
  <p:hf hdr="0"/>
  <p:txStyles>
    <p:titleStyle>
      <a:lvl1pPr algn="l" defTabSz="457162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FF0000"/>
          </a:solidFill>
          <a:latin typeface="Helvetica"/>
          <a:ea typeface="ＭＳ Ｐゴシック" charset="-128"/>
          <a:cs typeface="ＭＳ Ｐゴシック" charset="-128"/>
        </a:defRPr>
      </a:lvl1pPr>
      <a:lvl2pPr algn="l" defTabSz="457162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defTabSz="457162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defTabSz="457162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defTabSz="457162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162" algn="ctr" defTabSz="45716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322" algn="ctr" defTabSz="45716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483" algn="ctr" defTabSz="45716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644" algn="ctr" defTabSz="45716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870" indent="-342870" algn="l" defTabSz="457162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595959"/>
          </a:solidFill>
          <a:latin typeface="Helvetica"/>
          <a:ea typeface="ＭＳ Ｐゴシック" charset="-128"/>
          <a:cs typeface="ＭＳ Ｐゴシック" charset="-128"/>
        </a:defRPr>
      </a:lvl1pPr>
      <a:lvl2pPr marL="742886" indent="-285725" algn="l" defTabSz="457162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Helvetica"/>
          <a:ea typeface="ＭＳ Ｐゴシック" charset="-128"/>
          <a:cs typeface="+mn-cs"/>
        </a:defRPr>
      </a:lvl2pPr>
      <a:lvl3pPr marL="1142902" indent="-228580" algn="l" defTabSz="45716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063" indent="-228580" algn="l" defTabSz="45716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224" indent="-228580" algn="l" defTabSz="45716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385" indent="-228580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5" indent="-228580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6" indent="-228580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7" indent="-228580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3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4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5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6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6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6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209800" y="1958108"/>
            <a:ext cx="9144000" cy="1727199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/>
              <a:t>James G. Jollis, MD; Christopher B. Granger, MD; Jessica K. </a:t>
            </a:r>
            <a:r>
              <a:rPr lang="en-US" dirty="0" err="1"/>
              <a:t>Zègre-Hemsey</a:t>
            </a:r>
            <a:r>
              <a:rPr lang="en-US" dirty="0"/>
              <a:t>, RN, PhD; Timothy D. Henry, MD; Jacqueline E. </a:t>
            </a:r>
            <a:r>
              <a:rPr lang="en-US" dirty="0" err="1"/>
              <a:t>Tamis</a:t>
            </a:r>
            <a:r>
              <a:rPr lang="en-US" dirty="0"/>
              <a:t>-Holland, MD; </a:t>
            </a:r>
            <a:r>
              <a:rPr lang="en-US" dirty="0" err="1"/>
              <a:t>Mayme</a:t>
            </a:r>
            <a:r>
              <a:rPr lang="en-US" dirty="0"/>
              <a:t> Lou </a:t>
            </a:r>
            <a:r>
              <a:rPr lang="en-US" dirty="0" err="1"/>
              <a:t>Roettig</a:t>
            </a:r>
            <a:r>
              <a:rPr lang="en-US" dirty="0"/>
              <a:t>, RN, MSN; </a:t>
            </a:r>
            <a:r>
              <a:rPr lang="en-US" dirty="0" err="1"/>
              <a:t>Murtuza</a:t>
            </a:r>
            <a:r>
              <a:rPr lang="en-US" dirty="0"/>
              <a:t> J. Ali, MD, MBA; William J. French, MD; Ram </a:t>
            </a:r>
            <a:r>
              <a:rPr lang="en-US" dirty="0" err="1"/>
              <a:t>Poudel</a:t>
            </a:r>
            <a:r>
              <a:rPr lang="en-US" dirty="0"/>
              <a:t>, MS, MPH; Juan Zhao, PhD; R. Harper Stone, MD; Alice K. Jacobs, MD</a:t>
            </a:r>
          </a:p>
          <a:p>
            <a:pPr>
              <a:lnSpc>
                <a:spcPct val="140000"/>
              </a:lnSpc>
            </a:pP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383E404-9BCE-924F-B935-897DE7411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236" y="305402"/>
            <a:ext cx="9820564" cy="19097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0" dirty="0"/>
              <a:t>Treatment Time and In-Hospital Mortality Among Patients With ST-Segment Elevation Myocardial Infarction, 2018-2021</a:t>
            </a:r>
          </a:p>
          <a:p>
            <a:pPr>
              <a:lnSpc>
                <a:spcPct val="100000"/>
              </a:lnSpc>
            </a:pP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9682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6629-7286-4FC7-9082-F5D4B1F9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AA232A3-8109-4469-98BF-D816E353C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288483"/>
              </p:ext>
            </p:extLst>
          </p:nvPr>
        </p:nvGraphicFramePr>
        <p:xfrm>
          <a:off x="1645920" y="1849449"/>
          <a:ext cx="7680960" cy="2176122"/>
        </p:xfrm>
        <a:graphic>
          <a:graphicData uri="http://schemas.openxmlformats.org/drawingml/2006/table">
            <a:tbl>
              <a:tblPr firstCol="1" bandRow="1">
                <a:tableStyleId>{2D5ABB26-0587-4C30-8999-92F81FD0307C}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695678557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897852533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1771146193"/>
                    </a:ext>
                  </a:extLst>
                </a:gridCol>
              </a:tblGrid>
              <a:tr h="934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PCI</a:t>
                      </a:r>
                    </a:p>
                  </a:txBody>
                  <a:tcPr marL="33539" marR="33539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Fibrinolysis</a:t>
                      </a:r>
                      <a:endParaRPr lang="en-US" sz="3200" dirty="0">
                        <a:effectLst/>
                      </a:endParaRPr>
                    </a:p>
                  </a:txBody>
                  <a:tcPr marL="33539" marR="33539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No reperfusion</a:t>
                      </a:r>
                    </a:p>
                  </a:txBody>
                  <a:tcPr marL="33539" marR="33539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818071"/>
                  </a:ext>
                </a:extLst>
              </a:tr>
              <a:tr h="1241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3200" dirty="0">
                          <a:effectLst/>
                        </a:rPr>
                        <a:t>84.6%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3200" dirty="0">
                          <a:effectLst/>
                        </a:rPr>
                        <a:t>4.5%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3200" dirty="0">
                          <a:effectLst/>
                        </a:rPr>
                        <a:t>9.3%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112293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32409-55AF-47D7-A888-91F08B1E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731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6629-7286-4FC7-9082-F5D4B1F9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AA232A3-8109-4469-98BF-D816E353C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341592"/>
              </p:ext>
            </p:extLst>
          </p:nvPr>
        </p:nvGraphicFramePr>
        <p:xfrm>
          <a:off x="1611630" y="1778658"/>
          <a:ext cx="8789670" cy="3065451"/>
        </p:xfrm>
        <a:graphic>
          <a:graphicData uri="http://schemas.openxmlformats.org/drawingml/2006/table">
            <a:tbl>
              <a:tblPr firstCol="1" bandRow="1">
                <a:tableStyleId>{2D5ABB26-0587-4C30-8999-92F81FD0307C}</a:tableStyleId>
              </a:tblPr>
              <a:tblGrid>
                <a:gridCol w="2663190">
                  <a:extLst>
                    <a:ext uri="{9D8B030D-6E8A-4147-A177-3AD203B41FA5}">
                      <a16:colId xmlns:a16="http://schemas.microsoft.com/office/drawing/2014/main" val="1110572667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695678557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897852533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771146193"/>
                    </a:ext>
                  </a:extLst>
                </a:gridCol>
              </a:tblGrid>
              <a:tr h="1268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800"/>
                        </a:spcAft>
                      </a:pP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EMS arrival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n=57303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Walk in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n=32483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Transfer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n=25085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818071"/>
                  </a:ext>
                </a:extLst>
              </a:tr>
              <a:tr h="179660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3000" dirty="0">
                          <a:effectLst/>
                        </a:rPr>
                        <a:t>Symptom onset to PCI device </a:t>
                      </a: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[minutes]</a:t>
                      </a:r>
                    </a:p>
                  </a:txBody>
                  <a:tcPr marL="33539" marR="33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dirty="0">
                          <a:effectLst/>
                        </a:rPr>
                        <a:t>148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dirty="0">
                          <a:effectLst/>
                        </a:rPr>
                        <a:t>(111-226)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dirty="0">
                          <a:effectLst/>
                        </a:rPr>
                        <a:t>195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dirty="0">
                          <a:effectLst/>
                        </a:rPr>
                        <a:t>(127-349)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dirty="0">
                          <a:effectLst/>
                        </a:rPr>
                        <a:t>240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800" dirty="0">
                          <a:effectLst/>
                        </a:rPr>
                        <a:t>(166-402)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112293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32409-55AF-47D7-A888-91F08B1E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819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0E4D-A8CF-406A-9323-A08E266F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93" y="365125"/>
            <a:ext cx="10040007" cy="660111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System goal bar and whisker chart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629C1-D827-4FD7-B105-BDC210A3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DAF4333-7328-E84F-9F6D-15A5075E3AB3}" type="slidenum">
              <a:rPr lang="en-US" smtClean="0"/>
              <a:pPr/>
              <a:t>12</a:t>
            </a:fld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2E4E2-502C-46FF-84BA-71AC1B2BA0CE}"/>
              </a:ext>
            </a:extLst>
          </p:cNvPr>
          <p:cNvSpPr txBox="1"/>
          <p:nvPr/>
        </p:nvSpPr>
        <p:spPr>
          <a:xfrm>
            <a:off x="8007229" y="4267203"/>
            <a:ext cx="354597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800" dirty="0"/>
              <a:t>Time goal = </a:t>
            </a:r>
            <a:r>
              <a:rPr lang="en-US" sz="2800" i="1" dirty="0"/>
              <a:t>120 minutes</a:t>
            </a: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C76C6A-1030-4AC1-A463-523B793EC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519"/>
          <a:stretch/>
        </p:blipFill>
        <p:spPr>
          <a:xfrm>
            <a:off x="1478349" y="1177994"/>
            <a:ext cx="1956083" cy="53148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669A86B-8007-4586-BDCE-36F7AFAD5F13}"/>
              </a:ext>
            </a:extLst>
          </p:cNvPr>
          <p:cNvSpPr/>
          <p:nvPr/>
        </p:nvSpPr>
        <p:spPr>
          <a:xfrm>
            <a:off x="2652928" y="1507158"/>
            <a:ext cx="300479" cy="3882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55A681-FE97-4E14-9D5D-2E1720093E03}"/>
              </a:ext>
            </a:extLst>
          </p:cNvPr>
          <p:cNvCxnSpPr>
            <a:cxnSpLocks/>
          </p:cNvCxnSpPr>
          <p:nvPr/>
        </p:nvCxnSpPr>
        <p:spPr>
          <a:xfrm>
            <a:off x="2490242" y="4477406"/>
            <a:ext cx="5516987" cy="0"/>
          </a:xfrm>
          <a:prstGeom prst="line">
            <a:avLst/>
          </a:prstGeom>
          <a:ln w="76200">
            <a:solidFill>
              <a:srgbClr val="0294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7417CDB-850C-4AB1-A158-01934BC9380C}"/>
              </a:ext>
            </a:extLst>
          </p:cNvPr>
          <p:cNvSpPr txBox="1"/>
          <p:nvPr/>
        </p:nvSpPr>
        <p:spPr>
          <a:xfrm>
            <a:off x="2800068" y="1170933"/>
            <a:ext cx="8235789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100" dirty="0"/>
              <a:t>If top of box below horizontal line, 75% of patients treated within time goal.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3A8E8F-109A-4E11-88DC-DAE46F52AE97}"/>
              </a:ext>
            </a:extLst>
          </p:cNvPr>
          <p:cNvSpPr/>
          <p:nvPr/>
        </p:nvSpPr>
        <p:spPr>
          <a:xfrm>
            <a:off x="2490242" y="5718459"/>
            <a:ext cx="944190" cy="871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CBBAC-6855-410A-BB61-013B84989EAD}"/>
              </a:ext>
            </a:extLst>
          </p:cNvPr>
          <p:cNvSpPr txBox="1"/>
          <p:nvPr/>
        </p:nvSpPr>
        <p:spPr>
          <a:xfrm>
            <a:off x="3719344" y="4558634"/>
            <a:ext cx="1956083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dirty="0"/>
              <a:t>75</a:t>
            </a:r>
            <a:r>
              <a:rPr lang="en-US" sz="2000" baseline="30000" dirty="0"/>
              <a:t>th</a:t>
            </a:r>
            <a:r>
              <a:rPr lang="en-US" sz="2000" dirty="0"/>
              <a:t> percentile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60213B-E0E7-4C98-A099-EA1F0614EDA7}"/>
              </a:ext>
            </a:extLst>
          </p:cNvPr>
          <p:cNvSpPr txBox="1"/>
          <p:nvPr/>
        </p:nvSpPr>
        <p:spPr>
          <a:xfrm>
            <a:off x="3719344" y="5239518"/>
            <a:ext cx="1956083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dirty="0"/>
              <a:t>25</a:t>
            </a:r>
            <a:r>
              <a:rPr lang="en-US" sz="2000" baseline="30000" dirty="0"/>
              <a:t>th</a:t>
            </a:r>
            <a:r>
              <a:rPr lang="en-US" sz="2000" dirty="0"/>
              <a:t> percentile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39ECC4-E264-47FA-9D56-62B6BCC9F5DA}"/>
              </a:ext>
            </a:extLst>
          </p:cNvPr>
          <p:cNvSpPr txBox="1"/>
          <p:nvPr/>
        </p:nvSpPr>
        <p:spPr>
          <a:xfrm>
            <a:off x="3719344" y="4829595"/>
            <a:ext cx="1956083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dirty="0"/>
              <a:t>median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B8C6AE-1B84-4EB6-A731-3D398335E256}"/>
              </a:ext>
            </a:extLst>
          </p:cNvPr>
          <p:cNvCxnSpPr>
            <a:cxnSpLocks/>
          </p:cNvCxnSpPr>
          <p:nvPr/>
        </p:nvCxnSpPr>
        <p:spPr>
          <a:xfrm>
            <a:off x="3529637" y="3946782"/>
            <a:ext cx="0" cy="1676216"/>
          </a:xfrm>
          <a:prstGeom prst="line">
            <a:avLst/>
          </a:prstGeom>
          <a:ln w="28575">
            <a:solidFill>
              <a:srgbClr val="0294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9F3380B-CB32-42B7-96F5-7F39ADF8FC67}"/>
              </a:ext>
            </a:extLst>
          </p:cNvPr>
          <p:cNvSpPr/>
          <p:nvPr/>
        </p:nvSpPr>
        <p:spPr>
          <a:xfrm>
            <a:off x="3403513" y="4547205"/>
            <a:ext cx="252248" cy="871182"/>
          </a:xfrm>
          <a:prstGeom prst="rect">
            <a:avLst/>
          </a:prstGeom>
          <a:solidFill>
            <a:schemeClr val="bg1"/>
          </a:solidFill>
          <a:ln w="28575">
            <a:solidFill>
              <a:srgbClr val="029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84210F-C5B9-4082-A37B-1EBBB3312F0F}"/>
              </a:ext>
            </a:extLst>
          </p:cNvPr>
          <p:cNvCxnSpPr>
            <a:cxnSpLocks/>
          </p:cNvCxnSpPr>
          <p:nvPr/>
        </p:nvCxnSpPr>
        <p:spPr>
          <a:xfrm flipH="1">
            <a:off x="3403513" y="5002152"/>
            <a:ext cx="252248" cy="0"/>
          </a:xfrm>
          <a:prstGeom prst="line">
            <a:avLst/>
          </a:prstGeom>
          <a:ln w="38100">
            <a:solidFill>
              <a:srgbClr val="0294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A71DF60-C6A7-4432-BC70-42A54DECA4B8}"/>
              </a:ext>
            </a:extLst>
          </p:cNvPr>
          <p:cNvSpPr txBox="1"/>
          <p:nvPr/>
        </p:nvSpPr>
        <p:spPr>
          <a:xfrm>
            <a:off x="3269950" y="5808893"/>
            <a:ext cx="519373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000" dirty="0"/>
              <a:t>Q2</a:t>
            </a:r>
          </a:p>
          <a:p>
            <a:pPr algn="ctr"/>
            <a:r>
              <a:rPr lang="en-US" sz="2000" dirty="0"/>
              <a:t>2018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B33F54-4800-436A-BC55-0D924E1108CC}"/>
              </a:ext>
            </a:extLst>
          </p:cNvPr>
          <p:cNvSpPr txBox="1"/>
          <p:nvPr/>
        </p:nvSpPr>
        <p:spPr>
          <a:xfrm>
            <a:off x="3352697" y="2163796"/>
            <a:ext cx="200836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31" name="Callout: Bent Line 30">
            <a:extLst>
              <a:ext uri="{FF2B5EF4-FFF2-40B4-BE49-F238E27FC236}">
                <a16:creationId xmlns:a16="http://schemas.microsoft.com/office/drawing/2014/main" id="{AC708861-562C-4758-8F88-D333131960A6}"/>
              </a:ext>
            </a:extLst>
          </p:cNvPr>
          <p:cNvSpPr/>
          <p:nvPr/>
        </p:nvSpPr>
        <p:spPr>
          <a:xfrm>
            <a:off x="4127986" y="1722644"/>
            <a:ext cx="1683046" cy="10437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8154"/>
              <a:gd name="adj6" fmla="val -31726"/>
            </a:avLst>
          </a:prstGeom>
          <a:solidFill>
            <a:schemeClr val="bg1"/>
          </a:solidFill>
          <a:ln w="38100">
            <a:solidFill>
              <a:srgbClr val="FF00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Met time goal </a:t>
            </a:r>
            <a:r>
              <a:rPr lang="en-US" sz="1800" dirty="0">
                <a:solidFill>
                  <a:schemeClr val="tx1"/>
                </a:solidFill>
              </a:rPr>
              <a:t>for 75% of patients</a:t>
            </a:r>
          </a:p>
        </p:txBody>
      </p:sp>
    </p:spTree>
    <p:extLst>
      <p:ext uri="{BB962C8B-B14F-4D97-AF65-F5344CB8AC3E}">
        <p14:creationId xmlns:p14="http://schemas.microsoft.com/office/powerpoint/2010/main" val="13258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0E4D-A8CF-406A-9323-A08E266F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93" y="365125"/>
            <a:ext cx="10040007" cy="660111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System goal bar and whisker chart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629C1-D827-4FD7-B105-BDC210A3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DAF4333-7328-E84F-9F6D-15A5075E3AB3}" type="slidenum">
              <a:rPr lang="en-US" smtClean="0"/>
              <a:pPr/>
              <a:t>13</a:t>
            </a:fld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2E4E2-502C-46FF-84BA-71AC1B2BA0CE}"/>
              </a:ext>
            </a:extLst>
          </p:cNvPr>
          <p:cNvSpPr txBox="1"/>
          <p:nvPr/>
        </p:nvSpPr>
        <p:spPr>
          <a:xfrm>
            <a:off x="8007229" y="4267203"/>
            <a:ext cx="354597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800" dirty="0"/>
              <a:t>Time goal = </a:t>
            </a:r>
            <a:r>
              <a:rPr lang="en-US" sz="2800" i="1" dirty="0"/>
              <a:t>120 minutes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1AC00-95B8-46BC-A636-7080856DD522}"/>
              </a:ext>
            </a:extLst>
          </p:cNvPr>
          <p:cNvSpPr txBox="1"/>
          <p:nvPr/>
        </p:nvSpPr>
        <p:spPr>
          <a:xfrm>
            <a:off x="6264424" y="2943194"/>
            <a:ext cx="1956083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dirty="0"/>
              <a:t>75</a:t>
            </a:r>
            <a:r>
              <a:rPr lang="en-US" sz="2000" baseline="30000" dirty="0"/>
              <a:t>th</a:t>
            </a:r>
            <a:r>
              <a:rPr lang="en-US" sz="2000" dirty="0"/>
              <a:t> percentile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27AF5-EC1A-4233-9CD1-B94D73DF6C1A}"/>
              </a:ext>
            </a:extLst>
          </p:cNvPr>
          <p:cNvSpPr txBox="1"/>
          <p:nvPr/>
        </p:nvSpPr>
        <p:spPr>
          <a:xfrm>
            <a:off x="6264424" y="4081278"/>
            <a:ext cx="1956083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dirty="0"/>
              <a:t>25</a:t>
            </a:r>
            <a:r>
              <a:rPr lang="en-US" sz="2000" baseline="30000" dirty="0"/>
              <a:t>th</a:t>
            </a:r>
            <a:r>
              <a:rPr lang="en-US" sz="2000" dirty="0"/>
              <a:t> percentile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3168FE-CB1C-40F9-A23B-27BD25FA03D2}"/>
              </a:ext>
            </a:extLst>
          </p:cNvPr>
          <p:cNvSpPr txBox="1"/>
          <p:nvPr/>
        </p:nvSpPr>
        <p:spPr>
          <a:xfrm>
            <a:off x="6264424" y="3762795"/>
            <a:ext cx="1956083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dirty="0"/>
              <a:t>median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44277B-3A8F-4941-B9D5-390110936323}"/>
              </a:ext>
            </a:extLst>
          </p:cNvPr>
          <p:cNvCxnSpPr>
            <a:cxnSpLocks/>
          </p:cNvCxnSpPr>
          <p:nvPr/>
        </p:nvCxnSpPr>
        <p:spPr>
          <a:xfrm>
            <a:off x="6074717" y="1944417"/>
            <a:ext cx="0" cy="3247693"/>
          </a:xfrm>
          <a:prstGeom prst="line">
            <a:avLst/>
          </a:prstGeom>
          <a:ln w="28575">
            <a:solidFill>
              <a:srgbClr val="0294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0054A9B-F23D-470E-BAC6-9F37B26C55DA}"/>
              </a:ext>
            </a:extLst>
          </p:cNvPr>
          <p:cNvSpPr/>
          <p:nvPr/>
        </p:nvSpPr>
        <p:spPr>
          <a:xfrm>
            <a:off x="5948593" y="2943194"/>
            <a:ext cx="252248" cy="1418599"/>
          </a:xfrm>
          <a:prstGeom prst="rect">
            <a:avLst/>
          </a:prstGeom>
          <a:solidFill>
            <a:schemeClr val="bg1"/>
          </a:solidFill>
          <a:ln w="28575">
            <a:solidFill>
              <a:srgbClr val="029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F1FCD2-CE51-4C1D-8A4F-BCACBB983AC2}"/>
              </a:ext>
            </a:extLst>
          </p:cNvPr>
          <p:cNvCxnSpPr>
            <a:cxnSpLocks/>
          </p:cNvCxnSpPr>
          <p:nvPr/>
        </p:nvCxnSpPr>
        <p:spPr>
          <a:xfrm flipH="1">
            <a:off x="5948593" y="3946782"/>
            <a:ext cx="252248" cy="0"/>
          </a:xfrm>
          <a:prstGeom prst="line">
            <a:avLst/>
          </a:prstGeom>
          <a:ln w="38100">
            <a:solidFill>
              <a:srgbClr val="0294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4C76C6A-1030-4AC1-A463-523B793EC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519"/>
          <a:stretch/>
        </p:blipFill>
        <p:spPr>
          <a:xfrm>
            <a:off x="1478349" y="1177994"/>
            <a:ext cx="1956083" cy="53148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669A86B-8007-4586-BDCE-36F7AFAD5F13}"/>
              </a:ext>
            </a:extLst>
          </p:cNvPr>
          <p:cNvSpPr/>
          <p:nvPr/>
        </p:nvSpPr>
        <p:spPr>
          <a:xfrm>
            <a:off x="2652928" y="1507158"/>
            <a:ext cx="300479" cy="3882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55A681-FE97-4E14-9D5D-2E1720093E03}"/>
              </a:ext>
            </a:extLst>
          </p:cNvPr>
          <p:cNvCxnSpPr>
            <a:cxnSpLocks/>
          </p:cNvCxnSpPr>
          <p:nvPr/>
        </p:nvCxnSpPr>
        <p:spPr>
          <a:xfrm>
            <a:off x="2490242" y="4477406"/>
            <a:ext cx="5516987" cy="0"/>
          </a:xfrm>
          <a:prstGeom prst="line">
            <a:avLst/>
          </a:prstGeom>
          <a:ln w="76200">
            <a:solidFill>
              <a:srgbClr val="0294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7417CDB-850C-4AB1-A158-01934BC9380C}"/>
              </a:ext>
            </a:extLst>
          </p:cNvPr>
          <p:cNvSpPr txBox="1"/>
          <p:nvPr/>
        </p:nvSpPr>
        <p:spPr>
          <a:xfrm>
            <a:off x="2800068" y="1170933"/>
            <a:ext cx="8235789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100" dirty="0"/>
              <a:t>If top of box below horizontal line, 75% of patients treated within time goal.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3A8E8F-109A-4E11-88DC-DAE46F52AE97}"/>
              </a:ext>
            </a:extLst>
          </p:cNvPr>
          <p:cNvSpPr/>
          <p:nvPr/>
        </p:nvSpPr>
        <p:spPr>
          <a:xfrm>
            <a:off x="2490242" y="5718459"/>
            <a:ext cx="944190" cy="871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E34D7D-DB08-4EF1-94A0-F2B2F8F0FB07}"/>
              </a:ext>
            </a:extLst>
          </p:cNvPr>
          <p:cNvSpPr txBox="1"/>
          <p:nvPr/>
        </p:nvSpPr>
        <p:spPr>
          <a:xfrm>
            <a:off x="5822724" y="5808893"/>
            <a:ext cx="519373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000" dirty="0"/>
              <a:t>Q2</a:t>
            </a:r>
          </a:p>
          <a:p>
            <a:pPr algn="ctr"/>
            <a:r>
              <a:rPr lang="en-US" sz="2000" dirty="0"/>
              <a:t>2018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CBBAC-6855-410A-BB61-013B84989EAD}"/>
              </a:ext>
            </a:extLst>
          </p:cNvPr>
          <p:cNvSpPr txBox="1"/>
          <p:nvPr/>
        </p:nvSpPr>
        <p:spPr>
          <a:xfrm>
            <a:off x="3719344" y="4558634"/>
            <a:ext cx="1956083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dirty="0"/>
              <a:t>75</a:t>
            </a:r>
            <a:r>
              <a:rPr lang="en-US" sz="2000" baseline="30000" dirty="0"/>
              <a:t>th</a:t>
            </a:r>
            <a:r>
              <a:rPr lang="en-US" sz="2000" dirty="0"/>
              <a:t> percentile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60213B-E0E7-4C98-A099-EA1F0614EDA7}"/>
              </a:ext>
            </a:extLst>
          </p:cNvPr>
          <p:cNvSpPr txBox="1"/>
          <p:nvPr/>
        </p:nvSpPr>
        <p:spPr>
          <a:xfrm>
            <a:off x="3719344" y="5239518"/>
            <a:ext cx="1956083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dirty="0"/>
              <a:t>25</a:t>
            </a:r>
            <a:r>
              <a:rPr lang="en-US" sz="2000" baseline="30000" dirty="0"/>
              <a:t>th</a:t>
            </a:r>
            <a:r>
              <a:rPr lang="en-US" sz="2000" dirty="0"/>
              <a:t> percentile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39ECC4-E264-47FA-9D56-62B6BCC9F5DA}"/>
              </a:ext>
            </a:extLst>
          </p:cNvPr>
          <p:cNvSpPr txBox="1"/>
          <p:nvPr/>
        </p:nvSpPr>
        <p:spPr>
          <a:xfrm>
            <a:off x="3719344" y="4829595"/>
            <a:ext cx="1956083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dirty="0"/>
              <a:t>median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B8C6AE-1B84-4EB6-A731-3D398335E256}"/>
              </a:ext>
            </a:extLst>
          </p:cNvPr>
          <p:cNvCxnSpPr>
            <a:cxnSpLocks/>
          </p:cNvCxnSpPr>
          <p:nvPr/>
        </p:nvCxnSpPr>
        <p:spPr>
          <a:xfrm>
            <a:off x="3529637" y="3946782"/>
            <a:ext cx="0" cy="1676216"/>
          </a:xfrm>
          <a:prstGeom prst="line">
            <a:avLst/>
          </a:prstGeom>
          <a:ln w="28575">
            <a:solidFill>
              <a:srgbClr val="0294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9F3380B-CB32-42B7-96F5-7F39ADF8FC67}"/>
              </a:ext>
            </a:extLst>
          </p:cNvPr>
          <p:cNvSpPr/>
          <p:nvPr/>
        </p:nvSpPr>
        <p:spPr>
          <a:xfrm>
            <a:off x="3403513" y="4547205"/>
            <a:ext cx="252248" cy="871182"/>
          </a:xfrm>
          <a:prstGeom prst="rect">
            <a:avLst/>
          </a:prstGeom>
          <a:solidFill>
            <a:schemeClr val="bg1"/>
          </a:solidFill>
          <a:ln w="28575">
            <a:solidFill>
              <a:srgbClr val="029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84210F-C5B9-4082-A37B-1EBBB3312F0F}"/>
              </a:ext>
            </a:extLst>
          </p:cNvPr>
          <p:cNvCxnSpPr>
            <a:cxnSpLocks/>
          </p:cNvCxnSpPr>
          <p:nvPr/>
        </p:nvCxnSpPr>
        <p:spPr>
          <a:xfrm flipH="1">
            <a:off x="3403513" y="5002152"/>
            <a:ext cx="252248" cy="0"/>
          </a:xfrm>
          <a:prstGeom prst="line">
            <a:avLst/>
          </a:prstGeom>
          <a:ln w="38100">
            <a:solidFill>
              <a:srgbClr val="0294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A71DF60-C6A7-4432-BC70-42A54DECA4B8}"/>
              </a:ext>
            </a:extLst>
          </p:cNvPr>
          <p:cNvSpPr txBox="1"/>
          <p:nvPr/>
        </p:nvSpPr>
        <p:spPr>
          <a:xfrm>
            <a:off x="3269950" y="5808893"/>
            <a:ext cx="519373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000" dirty="0"/>
              <a:t>Q2</a:t>
            </a:r>
          </a:p>
          <a:p>
            <a:pPr algn="ctr"/>
            <a:r>
              <a:rPr lang="en-US" sz="2000" dirty="0"/>
              <a:t>2018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B33F54-4800-436A-BC55-0D924E1108CC}"/>
              </a:ext>
            </a:extLst>
          </p:cNvPr>
          <p:cNvSpPr txBox="1"/>
          <p:nvPr/>
        </p:nvSpPr>
        <p:spPr>
          <a:xfrm>
            <a:off x="3352697" y="2163796"/>
            <a:ext cx="200836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A230D81A-8DA6-4F13-9610-5E317F727F1A}"/>
              </a:ext>
            </a:extLst>
          </p:cNvPr>
          <p:cNvSpPr/>
          <p:nvPr/>
        </p:nvSpPr>
        <p:spPr>
          <a:xfrm>
            <a:off x="7651107" y="1722644"/>
            <a:ext cx="1683046" cy="10437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0310"/>
              <a:gd name="adj6" fmla="val -82661"/>
            </a:avLst>
          </a:prstGeom>
          <a:solidFill>
            <a:schemeClr val="bg1"/>
          </a:solidFill>
          <a:ln w="38100">
            <a:solidFill>
              <a:srgbClr val="FF00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Did not meet time goal </a:t>
            </a:r>
            <a:r>
              <a:rPr lang="en-US" sz="1800" dirty="0">
                <a:solidFill>
                  <a:schemeClr val="tx1"/>
                </a:solidFill>
              </a:rPr>
              <a:t>for 75% of patients</a:t>
            </a:r>
          </a:p>
        </p:txBody>
      </p:sp>
      <p:sp>
        <p:nvSpPr>
          <p:cNvPr id="31" name="Callout: Bent Line 30">
            <a:extLst>
              <a:ext uri="{FF2B5EF4-FFF2-40B4-BE49-F238E27FC236}">
                <a16:creationId xmlns:a16="http://schemas.microsoft.com/office/drawing/2014/main" id="{AC708861-562C-4758-8F88-D333131960A6}"/>
              </a:ext>
            </a:extLst>
          </p:cNvPr>
          <p:cNvSpPr/>
          <p:nvPr/>
        </p:nvSpPr>
        <p:spPr>
          <a:xfrm>
            <a:off x="4127986" y="1722644"/>
            <a:ext cx="1683046" cy="10437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8154"/>
              <a:gd name="adj6" fmla="val -31726"/>
            </a:avLst>
          </a:prstGeom>
          <a:solidFill>
            <a:schemeClr val="bg1"/>
          </a:solidFill>
          <a:ln w="38100">
            <a:solidFill>
              <a:srgbClr val="FF00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Met time goal </a:t>
            </a:r>
            <a:r>
              <a:rPr lang="en-US" sz="1800" dirty="0">
                <a:solidFill>
                  <a:schemeClr val="tx1"/>
                </a:solidFill>
              </a:rPr>
              <a:t>for 75% of patients</a:t>
            </a:r>
          </a:p>
        </p:txBody>
      </p:sp>
    </p:spTree>
    <p:extLst>
      <p:ext uri="{BB962C8B-B14F-4D97-AF65-F5344CB8AC3E}">
        <p14:creationId xmlns:p14="http://schemas.microsoft.com/office/powerpoint/2010/main" val="37329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A3FD5-1EFC-40B0-B220-92401124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629"/>
            <a:ext cx="10515600" cy="660111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to PCI hospital, Emergency Medical Service transported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Horizontal lines - corresponding process time goals for 75% of patients</a:t>
            </a: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D595-4D99-47C6-AFD9-400A7D5D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14</a:t>
            </a:fld>
            <a:endParaRPr lang="en-US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D2C2FB-758F-46D5-92F3-59EBEB9CB0A7}"/>
              </a:ext>
            </a:extLst>
          </p:cNvPr>
          <p:cNvPicPr>
            <a:picLocks/>
          </p:cNvPicPr>
          <p:nvPr/>
        </p:nvPicPr>
        <p:blipFill rotWithShape="1">
          <a:blip r:embed="rId2">
            <a:lum bright="-20000" contrast="40000"/>
          </a:blip>
          <a:srcRect l="1859" t="2309" r="25900" b="72173"/>
          <a:stretch/>
        </p:blipFill>
        <p:spPr>
          <a:xfrm>
            <a:off x="637462" y="914400"/>
            <a:ext cx="8580866" cy="5058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B098A5-1D29-404D-9049-F773FDC50C88}"/>
              </a:ext>
            </a:extLst>
          </p:cNvPr>
          <p:cNvSpPr txBox="1"/>
          <p:nvPr/>
        </p:nvSpPr>
        <p:spPr>
          <a:xfrm>
            <a:off x="9141119" y="3228821"/>
            <a:ext cx="2844240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294EE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First medical contact to device</a:t>
            </a:r>
          </a:p>
          <a:p>
            <a:pPr algn="ctr"/>
            <a:r>
              <a:rPr lang="en-US" dirty="0"/>
              <a:t>(90 min)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CF159-FD09-42BD-B030-72EF2664EF83}"/>
              </a:ext>
            </a:extLst>
          </p:cNvPr>
          <p:cNvSpPr txBox="1"/>
          <p:nvPr/>
        </p:nvSpPr>
        <p:spPr>
          <a:xfrm>
            <a:off x="9216300" y="5035018"/>
            <a:ext cx="2693879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45A2A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Emergency department time</a:t>
            </a:r>
          </a:p>
          <a:p>
            <a:pPr algn="ctr"/>
            <a:r>
              <a:rPr lang="en-US" dirty="0"/>
              <a:t>(15 min)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B30BF-06F6-494E-ADA6-6964964C2D1D}"/>
              </a:ext>
            </a:extLst>
          </p:cNvPr>
          <p:cNvSpPr txBox="1"/>
          <p:nvPr/>
        </p:nvSpPr>
        <p:spPr>
          <a:xfrm>
            <a:off x="9420266" y="4203639"/>
            <a:ext cx="2285947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EMS cath. lab activation</a:t>
            </a:r>
          </a:p>
          <a:p>
            <a:pPr algn="ctr"/>
            <a:r>
              <a:rPr lang="en-US" dirty="0"/>
              <a:t>(20 min)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47637-A6C3-4889-A257-7E52E22A2443}"/>
              </a:ext>
            </a:extLst>
          </p:cNvPr>
          <p:cNvSpPr txBox="1"/>
          <p:nvPr/>
        </p:nvSpPr>
        <p:spPr>
          <a:xfrm>
            <a:off x="882919" y="5632184"/>
            <a:ext cx="468077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Q2</a:t>
            </a:r>
          </a:p>
          <a:p>
            <a:pPr algn="ctr"/>
            <a:r>
              <a:rPr lang="en-US" dirty="0"/>
              <a:t>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CFAE1-AE61-478C-822C-7C813DF576BA}"/>
              </a:ext>
            </a:extLst>
          </p:cNvPr>
          <p:cNvSpPr txBox="1"/>
          <p:nvPr/>
        </p:nvSpPr>
        <p:spPr>
          <a:xfrm>
            <a:off x="8465764" y="5632184"/>
            <a:ext cx="468077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Q3</a:t>
            </a:r>
          </a:p>
          <a:p>
            <a:pPr algn="ctr"/>
            <a:r>
              <a:rPr lang="en-US" dirty="0"/>
              <a:t>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0D2005-E9C5-4293-ABE5-050E2F95396D}"/>
              </a:ext>
            </a:extLst>
          </p:cNvPr>
          <p:cNvSpPr txBox="1"/>
          <p:nvPr/>
        </p:nvSpPr>
        <p:spPr>
          <a:xfrm>
            <a:off x="4396583" y="6101700"/>
            <a:ext cx="1640834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400" dirty="0"/>
              <a:t>Quarter, Year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A9A53C-7822-46E8-819B-00E03018091C}"/>
              </a:ext>
            </a:extLst>
          </p:cNvPr>
          <p:cNvSpPr txBox="1"/>
          <p:nvPr/>
        </p:nvSpPr>
        <p:spPr>
          <a:xfrm rot="16200000">
            <a:off x="-207186" y="3698734"/>
            <a:ext cx="1030603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400" dirty="0"/>
              <a:t>Minutes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6CEE8A-8DD8-4727-B6BE-AE8ECF88135C}"/>
              </a:ext>
            </a:extLst>
          </p:cNvPr>
          <p:cNvSpPr txBox="1"/>
          <p:nvPr/>
        </p:nvSpPr>
        <p:spPr>
          <a:xfrm>
            <a:off x="487142" y="1045993"/>
            <a:ext cx="35105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200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46B633-2562-45B7-B1E5-084AB5002D96}"/>
              </a:ext>
            </a:extLst>
          </p:cNvPr>
          <p:cNvSpPr txBox="1"/>
          <p:nvPr/>
        </p:nvSpPr>
        <p:spPr>
          <a:xfrm>
            <a:off x="469365" y="2101117"/>
            <a:ext cx="35105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150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D0027A-DE9E-487D-BBC2-A8ADCE9A7A0B}"/>
              </a:ext>
            </a:extLst>
          </p:cNvPr>
          <p:cNvSpPr txBox="1"/>
          <p:nvPr/>
        </p:nvSpPr>
        <p:spPr>
          <a:xfrm>
            <a:off x="595448" y="4171590"/>
            <a:ext cx="23403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129644-8E39-4BEE-BD24-6905B8809901}"/>
              </a:ext>
            </a:extLst>
          </p:cNvPr>
          <p:cNvSpPr txBox="1"/>
          <p:nvPr/>
        </p:nvSpPr>
        <p:spPr>
          <a:xfrm>
            <a:off x="480190" y="3142259"/>
            <a:ext cx="35105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4FD8F8-2CD1-43DB-B1EE-4182FEA26AD0}"/>
              </a:ext>
            </a:extLst>
          </p:cNvPr>
          <p:cNvSpPr txBox="1"/>
          <p:nvPr/>
        </p:nvSpPr>
        <p:spPr>
          <a:xfrm>
            <a:off x="729567" y="5238525"/>
            <a:ext cx="11701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108B1C-2A01-4EAA-A222-8AA794B9B167}"/>
              </a:ext>
            </a:extLst>
          </p:cNvPr>
          <p:cNvSpPr txBox="1"/>
          <p:nvPr/>
        </p:nvSpPr>
        <p:spPr>
          <a:xfrm>
            <a:off x="4982961" y="5632184"/>
            <a:ext cx="468077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Q1</a:t>
            </a:r>
          </a:p>
          <a:p>
            <a:pPr algn="ctr"/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8400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D595-4D99-47C6-AFD9-400A7D5D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92442"/>
            <a:ext cx="382656" cy="233776"/>
          </a:xfrm>
        </p:spPr>
        <p:txBody>
          <a:bodyPr/>
          <a:lstStyle/>
          <a:p>
            <a:fld id="{FDAF4333-7328-E84F-9F6D-15A5075E3AB3}" type="slidenum">
              <a:rPr lang="en-US" smtClean="0"/>
              <a:pPr/>
              <a:t>15</a:t>
            </a:fld>
            <a:endParaRPr lang="en-US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E8CA38-5D36-47A9-A2FC-C4CD4E62DC17}"/>
              </a:ext>
            </a:extLst>
          </p:cNvPr>
          <p:cNvPicPr>
            <a:picLocks/>
          </p:cNvPicPr>
          <p:nvPr/>
        </p:nvPicPr>
        <p:blipFill rotWithShape="1">
          <a:blip r:embed="rId2">
            <a:lum bright="-20000" contrast="40000"/>
          </a:blip>
          <a:srcRect l="1638" t="31435" r="24487" b="42747"/>
          <a:stretch/>
        </p:blipFill>
        <p:spPr>
          <a:xfrm>
            <a:off x="640080" y="1005840"/>
            <a:ext cx="8774907" cy="51178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4966FD-A02D-4003-994C-A21C0818E135}"/>
              </a:ext>
            </a:extLst>
          </p:cNvPr>
          <p:cNvSpPr txBox="1"/>
          <p:nvPr/>
        </p:nvSpPr>
        <p:spPr>
          <a:xfrm>
            <a:off x="882919" y="1574134"/>
            <a:ext cx="65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1">
            <a:spAutoFit/>
          </a:bodyPr>
          <a:lstStyle/>
          <a:p>
            <a:endParaRPr lang="en-US" sz="24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B8319-2EAD-48DA-95A2-43830E4400EA}"/>
              </a:ext>
            </a:extLst>
          </p:cNvPr>
          <p:cNvSpPr txBox="1"/>
          <p:nvPr/>
        </p:nvSpPr>
        <p:spPr>
          <a:xfrm>
            <a:off x="9492001" y="3374016"/>
            <a:ext cx="1375185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294EE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Door to device</a:t>
            </a:r>
          </a:p>
          <a:p>
            <a:pPr algn="ctr"/>
            <a:r>
              <a:rPr lang="en-US" dirty="0"/>
              <a:t>(90 min)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4C2C10-DA21-4809-8EA6-25A30B7BE6F7}"/>
              </a:ext>
            </a:extLst>
          </p:cNvPr>
          <p:cNvSpPr txBox="1"/>
          <p:nvPr/>
        </p:nvSpPr>
        <p:spPr>
          <a:xfrm>
            <a:off x="9749956" y="4923309"/>
            <a:ext cx="85927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45A2A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ECG time</a:t>
            </a:r>
          </a:p>
          <a:p>
            <a:pPr algn="ctr"/>
            <a:r>
              <a:rPr lang="en-US" dirty="0"/>
              <a:t>(10 min)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EA2EC-B9A4-4646-AD6C-3ECFE77A6FDA}"/>
              </a:ext>
            </a:extLst>
          </p:cNvPr>
          <p:cNvSpPr txBox="1"/>
          <p:nvPr/>
        </p:nvSpPr>
        <p:spPr>
          <a:xfrm>
            <a:off x="984602" y="5850204"/>
            <a:ext cx="468077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Q2</a:t>
            </a:r>
          </a:p>
          <a:p>
            <a:pPr algn="ctr"/>
            <a:r>
              <a:rPr lang="en-US" dirty="0"/>
              <a:t>2018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91551D-D029-4232-8F0B-8209D53CB3E0}"/>
              </a:ext>
            </a:extLst>
          </p:cNvPr>
          <p:cNvSpPr txBox="1"/>
          <p:nvPr/>
        </p:nvSpPr>
        <p:spPr>
          <a:xfrm>
            <a:off x="8679205" y="5839336"/>
            <a:ext cx="468077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Q3</a:t>
            </a:r>
          </a:p>
          <a:p>
            <a:pPr algn="ctr"/>
            <a:r>
              <a:rPr lang="en-US" dirty="0"/>
              <a:t>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91ACA9-A513-4691-8D27-E3A582A3D4F9}"/>
              </a:ext>
            </a:extLst>
          </p:cNvPr>
          <p:cNvSpPr txBox="1"/>
          <p:nvPr/>
        </p:nvSpPr>
        <p:spPr>
          <a:xfrm>
            <a:off x="5145053" y="5850204"/>
            <a:ext cx="468077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Q1</a:t>
            </a:r>
          </a:p>
          <a:p>
            <a:pPr algn="ctr"/>
            <a:r>
              <a:rPr lang="en-US" dirty="0"/>
              <a:t>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0E9B0-29DC-4C9E-83B1-70FEBF06E1DF}"/>
              </a:ext>
            </a:extLst>
          </p:cNvPr>
          <p:cNvSpPr txBox="1"/>
          <p:nvPr/>
        </p:nvSpPr>
        <p:spPr>
          <a:xfrm>
            <a:off x="4656210" y="6413430"/>
            <a:ext cx="1640834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400" dirty="0"/>
              <a:t>Quarter, Year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BF8840-C5CF-4CB1-BFB9-5AAE2CE30EE4}"/>
              </a:ext>
            </a:extLst>
          </p:cNvPr>
          <p:cNvSpPr txBox="1"/>
          <p:nvPr/>
        </p:nvSpPr>
        <p:spPr>
          <a:xfrm rot="16200000">
            <a:off x="-276852" y="3650696"/>
            <a:ext cx="1030603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400" dirty="0"/>
              <a:t>Minutes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228791-C64B-4AD8-9883-174D15E8BEC7}"/>
              </a:ext>
            </a:extLst>
          </p:cNvPr>
          <p:cNvSpPr txBox="1"/>
          <p:nvPr/>
        </p:nvSpPr>
        <p:spPr>
          <a:xfrm>
            <a:off x="497061" y="1209586"/>
            <a:ext cx="35105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200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01184B-958F-4A91-9569-9A7D53EC34E8}"/>
              </a:ext>
            </a:extLst>
          </p:cNvPr>
          <p:cNvSpPr txBox="1"/>
          <p:nvPr/>
        </p:nvSpPr>
        <p:spPr>
          <a:xfrm>
            <a:off x="487142" y="2258134"/>
            <a:ext cx="35105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150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4BCF03-79DC-480E-B910-617F542842B9}"/>
              </a:ext>
            </a:extLst>
          </p:cNvPr>
          <p:cNvSpPr txBox="1"/>
          <p:nvPr/>
        </p:nvSpPr>
        <p:spPr>
          <a:xfrm>
            <a:off x="608576" y="4364431"/>
            <a:ext cx="23403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CD018F-EC02-45CA-AD6F-B43159767067}"/>
              </a:ext>
            </a:extLst>
          </p:cNvPr>
          <p:cNvSpPr txBox="1"/>
          <p:nvPr/>
        </p:nvSpPr>
        <p:spPr>
          <a:xfrm>
            <a:off x="485872" y="3290500"/>
            <a:ext cx="35105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AC2A24-3A8F-405E-8650-6B280DCC48FD}"/>
              </a:ext>
            </a:extLst>
          </p:cNvPr>
          <p:cNvSpPr txBox="1"/>
          <p:nvPr/>
        </p:nvSpPr>
        <p:spPr>
          <a:xfrm>
            <a:off x="713820" y="5396797"/>
            <a:ext cx="11701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2A38FE-ECF6-4E20-8EC8-D7F14EACF16D}"/>
              </a:ext>
            </a:extLst>
          </p:cNvPr>
          <p:cNvSpPr txBox="1"/>
          <p:nvPr/>
        </p:nvSpPr>
        <p:spPr>
          <a:xfrm>
            <a:off x="707390" y="1718924"/>
            <a:ext cx="1847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000" i="1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A1F0420-400B-45E0-BE4A-F24614E7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629"/>
            <a:ext cx="10515600" cy="66011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to PCI hospital, walk in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Horizontal lines - corresponding process time goals for 75% of patients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3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D595-4D99-47C6-AFD9-400A7D5D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16</a:t>
            </a:fld>
            <a:endParaRPr lang="en-US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7D92E-9C03-45C3-8192-41CD718BDD3E}"/>
              </a:ext>
            </a:extLst>
          </p:cNvPr>
          <p:cNvPicPr>
            <a:picLocks/>
          </p:cNvPicPr>
          <p:nvPr/>
        </p:nvPicPr>
        <p:blipFill rotWithShape="1">
          <a:blip r:embed="rId2">
            <a:lum bright="-20000" contrast="40000"/>
          </a:blip>
          <a:srcRect l="1641" t="61235" r="25722" b="13574"/>
          <a:stretch/>
        </p:blipFill>
        <p:spPr>
          <a:xfrm>
            <a:off x="621539" y="822960"/>
            <a:ext cx="8627864" cy="4993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30D538-C98B-4789-9703-7D0ED01DF6C0}"/>
              </a:ext>
            </a:extLst>
          </p:cNvPr>
          <p:cNvSpPr txBox="1"/>
          <p:nvPr/>
        </p:nvSpPr>
        <p:spPr>
          <a:xfrm>
            <a:off x="690388" y="1309202"/>
            <a:ext cx="1847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284CE-D946-4FA2-BCA7-F583A70235CE}"/>
              </a:ext>
            </a:extLst>
          </p:cNvPr>
          <p:cNvSpPr txBox="1"/>
          <p:nvPr/>
        </p:nvSpPr>
        <p:spPr>
          <a:xfrm>
            <a:off x="9249403" y="3855776"/>
            <a:ext cx="2747419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294EE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First hospital arrival to device</a:t>
            </a:r>
          </a:p>
          <a:p>
            <a:pPr algn="ctr"/>
            <a:r>
              <a:rPr lang="en-US" dirty="0"/>
              <a:t>(120 min)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71F393-4E0E-4313-87D2-8EA9985B3E26}"/>
              </a:ext>
            </a:extLst>
          </p:cNvPr>
          <p:cNvSpPr txBox="1"/>
          <p:nvPr/>
        </p:nvSpPr>
        <p:spPr>
          <a:xfrm>
            <a:off x="9888456" y="4607776"/>
            <a:ext cx="156613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45A2A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Door in door out</a:t>
            </a:r>
          </a:p>
          <a:p>
            <a:pPr algn="ctr"/>
            <a:r>
              <a:rPr lang="en-US" dirty="0"/>
              <a:t>(30 min)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F4FC95-8824-4C1A-B26A-9563E6D89DCA}"/>
              </a:ext>
            </a:extLst>
          </p:cNvPr>
          <p:cNvSpPr txBox="1"/>
          <p:nvPr/>
        </p:nvSpPr>
        <p:spPr>
          <a:xfrm rot="16200000">
            <a:off x="-260657" y="3606284"/>
            <a:ext cx="1030603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400" dirty="0"/>
              <a:t>Minutes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CFEEC3-8451-402F-B3B2-8FE83B3290F3}"/>
              </a:ext>
            </a:extLst>
          </p:cNvPr>
          <p:cNvSpPr txBox="1"/>
          <p:nvPr/>
        </p:nvSpPr>
        <p:spPr>
          <a:xfrm>
            <a:off x="487142" y="2082551"/>
            <a:ext cx="35105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400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2A688-A6FB-4C79-BEEC-74054739A5B7}"/>
              </a:ext>
            </a:extLst>
          </p:cNvPr>
          <p:cNvSpPr txBox="1"/>
          <p:nvPr/>
        </p:nvSpPr>
        <p:spPr>
          <a:xfrm>
            <a:off x="461584" y="2848279"/>
            <a:ext cx="35105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300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E70A1-F325-42ED-BA04-6EEAF8FC173F}"/>
              </a:ext>
            </a:extLst>
          </p:cNvPr>
          <p:cNvSpPr txBox="1"/>
          <p:nvPr/>
        </p:nvSpPr>
        <p:spPr>
          <a:xfrm>
            <a:off x="439311" y="4430907"/>
            <a:ext cx="35105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23AC59-DBB0-48A0-AEC7-6631E6BE8696}"/>
              </a:ext>
            </a:extLst>
          </p:cNvPr>
          <p:cNvSpPr txBox="1"/>
          <p:nvPr/>
        </p:nvSpPr>
        <p:spPr>
          <a:xfrm>
            <a:off x="461933" y="3652644"/>
            <a:ext cx="35105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200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93F17D-B654-4211-B89A-D294A3051AFF}"/>
              </a:ext>
            </a:extLst>
          </p:cNvPr>
          <p:cNvSpPr txBox="1"/>
          <p:nvPr/>
        </p:nvSpPr>
        <p:spPr>
          <a:xfrm flipV="1">
            <a:off x="604791" y="5221585"/>
            <a:ext cx="24520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F10BAC-7B37-4F7B-86EA-489D490EE0AB}"/>
              </a:ext>
            </a:extLst>
          </p:cNvPr>
          <p:cNvSpPr txBox="1"/>
          <p:nvPr/>
        </p:nvSpPr>
        <p:spPr>
          <a:xfrm>
            <a:off x="926089" y="5530520"/>
            <a:ext cx="468077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Q2</a:t>
            </a:r>
          </a:p>
          <a:p>
            <a:pPr algn="ctr"/>
            <a:r>
              <a:rPr lang="en-US" dirty="0"/>
              <a:t>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4F7D14-2461-46E3-9EC3-13B7E97235BB}"/>
              </a:ext>
            </a:extLst>
          </p:cNvPr>
          <p:cNvSpPr txBox="1"/>
          <p:nvPr/>
        </p:nvSpPr>
        <p:spPr>
          <a:xfrm>
            <a:off x="8609213" y="5562631"/>
            <a:ext cx="468077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Q3</a:t>
            </a:r>
          </a:p>
          <a:p>
            <a:pPr algn="ctr"/>
            <a:r>
              <a:rPr lang="en-US" dirty="0"/>
              <a:t>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FC1555-2AF6-4E79-9A65-1ACDF878E515}"/>
              </a:ext>
            </a:extLst>
          </p:cNvPr>
          <p:cNvSpPr txBox="1"/>
          <p:nvPr/>
        </p:nvSpPr>
        <p:spPr>
          <a:xfrm>
            <a:off x="5087746" y="5552948"/>
            <a:ext cx="468077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/>
              <a:t>Q1</a:t>
            </a:r>
          </a:p>
          <a:p>
            <a:pPr algn="ctr"/>
            <a:r>
              <a:rPr lang="en-US" dirty="0"/>
              <a:t>2020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B7AAC1-78C5-4CF0-99AF-6ED939627678}"/>
              </a:ext>
            </a:extLst>
          </p:cNvPr>
          <p:cNvSpPr txBox="1"/>
          <p:nvPr/>
        </p:nvSpPr>
        <p:spPr>
          <a:xfrm>
            <a:off x="4501368" y="6084518"/>
            <a:ext cx="1640834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400" dirty="0"/>
              <a:t>Quarter, Year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EEA599-5578-467B-8F19-612FA7B76035}"/>
              </a:ext>
            </a:extLst>
          </p:cNvPr>
          <p:cNvSpPr txBox="1"/>
          <p:nvPr/>
        </p:nvSpPr>
        <p:spPr>
          <a:xfrm>
            <a:off x="1181612" y="1164536"/>
            <a:ext cx="65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1">
            <a:spAutoFit/>
          </a:bodyPr>
          <a:lstStyle/>
          <a:p>
            <a:endParaRPr lang="en-US" sz="2400" i="1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20DE0F-806D-4BF0-B451-EB0C157C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629"/>
            <a:ext cx="10515600" cy="66011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Inter-hospital transfer for PCI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Horizontal lines - corresponding process time goals for 75% of patients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8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18BA-C37F-4E6B-B372-11944FF8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In-hospital mortality by process time goal</a:t>
            </a:r>
            <a:br>
              <a:rPr lang="en-US" dirty="0"/>
            </a:br>
            <a:r>
              <a:rPr lang="en-US" dirty="0">
                <a:latin typeface="+mn-lt"/>
              </a:rPr>
              <a:t>Direct to PCI hospital, emergency medical service transported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94659-F9A9-4279-AD1D-5A226C0B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17</a:t>
            </a:fld>
            <a:endParaRPr lang="en-US" sz="9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64274259"/>
              </p:ext>
            </p:extLst>
          </p:nvPr>
        </p:nvGraphicFramePr>
        <p:xfrm>
          <a:off x="2032000" y="1190625"/>
          <a:ext cx="8128000" cy="486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21589" y="6053723"/>
            <a:ext cx="8250272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i="1" dirty="0">
                <a:solidFill>
                  <a:srgbClr val="0070C0"/>
                </a:solidFill>
              </a:rPr>
              <a:t>Emergency medical service cath. lab activation ≤ 20 minutes adjusted OR 0.54 (95% CI 0.48 -0.60)</a:t>
            </a:r>
          </a:p>
          <a:p>
            <a:pPr>
              <a:lnSpc>
                <a:spcPct val="90000"/>
              </a:lnSpc>
            </a:pPr>
            <a:r>
              <a:rPr lang="en-US" sz="1600" i="1" dirty="0">
                <a:solidFill>
                  <a:srgbClr val="0070C0"/>
                </a:solidFill>
              </a:rPr>
              <a:t>Emergency department wait time ≤ 15 minutes adjusted OR 0.50 (95% CI 0.44-0.57)</a:t>
            </a:r>
          </a:p>
          <a:p>
            <a:pPr>
              <a:lnSpc>
                <a:spcPct val="90000"/>
              </a:lnSpc>
            </a:pPr>
            <a:r>
              <a:rPr lang="en-US" sz="1600" i="1" dirty="0">
                <a:solidFill>
                  <a:srgbClr val="0070C0"/>
                </a:solidFill>
              </a:rPr>
              <a:t>First medical contact to device ≤ 90 minutes adjusted OR 0.40 (95% CI 0.36-0.44)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AF537ED-0A41-4B6E-9D43-4728799BAABB}"/>
              </a:ext>
            </a:extLst>
          </p:cNvPr>
          <p:cNvSpPr txBox="1"/>
          <p:nvPr/>
        </p:nvSpPr>
        <p:spPr>
          <a:xfrm>
            <a:off x="5699847" y="1738553"/>
            <a:ext cx="1196161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P&lt;0.001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46B18BBA-24F1-48E8-8C03-9A6936400E62}"/>
              </a:ext>
            </a:extLst>
          </p:cNvPr>
          <p:cNvSpPr txBox="1"/>
          <p:nvPr/>
        </p:nvSpPr>
        <p:spPr>
          <a:xfrm>
            <a:off x="8201814" y="1738553"/>
            <a:ext cx="1196161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P&lt;0.001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B4D0DA1-CC1D-49DF-A773-4C5F1AEE669B}"/>
              </a:ext>
            </a:extLst>
          </p:cNvPr>
          <p:cNvSpPr txBox="1"/>
          <p:nvPr/>
        </p:nvSpPr>
        <p:spPr>
          <a:xfrm>
            <a:off x="3197880" y="1738553"/>
            <a:ext cx="1196161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P&lt;0.001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18BA-C37F-4E6B-B372-11944FF8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In-hospital mortality by process time goal</a:t>
            </a:r>
            <a:br>
              <a:rPr lang="en-US" dirty="0"/>
            </a:br>
            <a:r>
              <a:rPr lang="en-US" dirty="0">
                <a:latin typeface="+mn-lt"/>
              </a:rPr>
              <a:t>Direct to PCI hospital, walk 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94659-F9A9-4279-AD1D-5A226C0B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18</a:t>
            </a:fld>
            <a:endParaRPr lang="en-US" sz="9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92461351"/>
              </p:ext>
            </p:extLst>
          </p:nvPr>
        </p:nvGraphicFramePr>
        <p:xfrm>
          <a:off x="2032000" y="1190625"/>
          <a:ext cx="8128000" cy="4970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4469" y="6160668"/>
            <a:ext cx="6839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Hospital arrival to ECG ≤ 10 minutes adjusted OR 0.52 (95% CI 0.45-0.60)</a:t>
            </a:r>
          </a:p>
          <a:p>
            <a:r>
              <a:rPr lang="en-US" sz="1600" i="1" dirty="0">
                <a:solidFill>
                  <a:srgbClr val="0070C0"/>
                </a:solidFill>
              </a:rPr>
              <a:t>First medical contact to device ≤ 90 minutes adjusted OR 0.47 (95% CI 0.40-0.55)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B4D65BD-2855-42A0-9123-D924DB76F0C5}"/>
              </a:ext>
            </a:extLst>
          </p:cNvPr>
          <p:cNvSpPr txBox="1"/>
          <p:nvPr/>
        </p:nvSpPr>
        <p:spPr>
          <a:xfrm>
            <a:off x="7204457" y="1710576"/>
            <a:ext cx="1196161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P&lt;0.001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AC0123CD-1148-4B4C-86EF-6CFADE316D33}"/>
              </a:ext>
            </a:extLst>
          </p:cNvPr>
          <p:cNvSpPr txBox="1"/>
          <p:nvPr/>
        </p:nvSpPr>
        <p:spPr>
          <a:xfrm>
            <a:off x="3650834" y="1707020"/>
            <a:ext cx="1196161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P&lt;0.001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18BA-C37F-4E6B-B372-11944FF8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In-hospital mortality by process time goal</a:t>
            </a:r>
            <a:br>
              <a:rPr lang="en-US" dirty="0"/>
            </a:br>
            <a:r>
              <a:rPr lang="en-US" dirty="0">
                <a:latin typeface="+mn-lt"/>
              </a:rPr>
              <a:t>Inter-hospital transfer for PCI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94659-F9A9-4279-AD1D-5A226C0B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19</a:t>
            </a:fld>
            <a:endParaRPr lang="en-US" sz="9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12769469"/>
              </p:ext>
            </p:extLst>
          </p:nvPr>
        </p:nvGraphicFramePr>
        <p:xfrm>
          <a:off x="2032000" y="1190625"/>
          <a:ext cx="8128000" cy="4928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5023" y="6118628"/>
            <a:ext cx="6876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Door in door out ≤ 30 minutes adjusted OR 0.51 (95% CI 0.32-0.78)</a:t>
            </a:r>
          </a:p>
          <a:p>
            <a:r>
              <a:rPr lang="en-US" sz="1600" i="1" dirty="0">
                <a:solidFill>
                  <a:srgbClr val="0070C0"/>
                </a:solidFill>
              </a:rPr>
              <a:t>First hospital arrival to device ≤ 120 minutes adjusted OR 0.44 (95% CI 0.26-0.71)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3C86DA46-DC89-4797-9D9D-59E4972E6249}"/>
              </a:ext>
            </a:extLst>
          </p:cNvPr>
          <p:cNvSpPr txBox="1"/>
          <p:nvPr/>
        </p:nvSpPr>
        <p:spPr>
          <a:xfrm>
            <a:off x="7644256" y="1658026"/>
            <a:ext cx="1040670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P&lt;0.01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CF50CBFD-010D-4628-BF3A-2DD96975C837}"/>
              </a:ext>
            </a:extLst>
          </p:cNvPr>
          <p:cNvSpPr txBox="1"/>
          <p:nvPr/>
        </p:nvSpPr>
        <p:spPr>
          <a:xfrm>
            <a:off x="3796967" y="1661581"/>
            <a:ext cx="1040670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P&lt;0.05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Nothing relevant to disclose pertaining to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291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0CF9-7034-4E5C-9D93-9294D978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In-hospital mortality by quarter</a:t>
            </a:r>
            <a:br>
              <a:rPr lang="en-US" dirty="0"/>
            </a:br>
            <a:r>
              <a:rPr lang="en-US" dirty="0">
                <a:latin typeface="+mn-lt"/>
              </a:rPr>
              <a:t>Adjusted 95% odds ratio, reference = second quarter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D5EBD-C16B-42A0-935B-E61500B2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20</a:t>
            </a:fld>
            <a:endParaRPr lang="en-US" sz="9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225659"/>
              </p:ext>
            </p:extLst>
          </p:nvPr>
        </p:nvGraphicFramePr>
        <p:xfrm>
          <a:off x="1952624" y="1258193"/>
          <a:ext cx="5248276" cy="53699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8351">
                  <a:extLst>
                    <a:ext uri="{9D8B030D-6E8A-4147-A177-3AD203B41FA5}">
                      <a16:colId xmlns:a16="http://schemas.microsoft.com/office/drawing/2014/main" val="444520337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909167685"/>
                    </a:ext>
                  </a:extLst>
                </a:gridCol>
              </a:tblGrid>
              <a:tr h="3275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Quarter</a:t>
                      </a:r>
                      <a:r>
                        <a:rPr lang="en-US" sz="1800" baseline="0" dirty="0"/>
                        <a:t> 2 2018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Reference quarter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108376"/>
                  </a:ext>
                </a:extLst>
              </a:tr>
              <a:tr h="327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Quarter</a:t>
                      </a:r>
                      <a:r>
                        <a:rPr lang="en-US" sz="1800" baseline="0" dirty="0"/>
                        <a:t> 3 2018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0.88 (0.71-1.08)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560602"/>
                  </a:ext>
                </a:extLst>
              </a:tr>
              <a:tr h="327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Quarter</a:t>
                      </a:r>
                      <a:r>
                        <a:rPr lang="en-US" sz="1800" baseline="0" dirty="0"/>
                        <a:t> 4 2018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1.18 (0.97-1.43)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542549"/>
                  </a:ext>
                </a:extLst>
              </a:tr>
              <a:tr h="327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Quarter</a:t>
                      </a:r>
                      <a:r>
                        <a:rPr lang="en-US" sz="1800" baseline="0" dirty="0"/>
                        <a:t> 1 2019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1.11 (0.92-1.33)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225965"/>
                  </a:ext>
                </a:extLst>
              </a:tr>
              <a:tr h="327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Quarter</a:t>
                      </a:r>
                      <a:r>
                        <a:rPr lang="en-US" sz="1800" baseline="0" dirty="0"/>
                        <a:t> 2 2019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1.09 (0.91-1.32)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275515"/>
                  </a:ext>
                </a:extLst>
              </a:tr>
              <a:tr h="327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Quarter</a:t>
                      </a:r>
                      <a:r>
                        <a:rPr lang="en-US" sz="1800" baseline="0" dirty="0"/>
                        <a:t> 3 2019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1.06 (0.88-1.28)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558898"/>
                  </a:ext>
                </a:extLst>
              </a:tr>
              <a:tr h="327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Quarter</a:t>
                      </a:r>
                      <a:r>
                        <a:rPr lang="en-US" sz="1800" baseline="0" dirty="0"/>
                        <a:t> 4 2019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1.16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(0.97-1.40)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866247"/>
                  </a:ext>
                </a:extLst>
              </a:tr>
              <a:tr h="327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Quarter</a:t>
                      </a:r>
                      <a:r>
                        <a:rPr lang="en-US" sz="1800" baseline="0" dirty="0"/>
                        <a:t> 1 2020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1.08 (0.90-1.30)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157889"/>
                  </a:ext>
                </a:extLst>
              </a:tr>
              <a:tr h="327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Quarter</a:t>
                      </a:r>
                      <a:r>
                        <a:rPr lang="en-US" sz="1800" baseline="0" dirty="0"/>
                        <a:t> 2 2020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1.22 (1.01-1.47)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447895"/>
                  </a:ext>
                </a:extLst>
              </a:tr>
              <a:tr h="327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Quarter</a:t>
                      </a:r>
                      <a:r>
                        <a:rPr lang="en-US" sz="1800" baseline="0" dirty="0"/>
                        <a:t> 3 2020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1.15 (0.95-1.38)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324489"/>
                  </a:ext>
                </a:extLst>
              </a:tr>
              <a:tr h="327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Quarter</a:t>
                      </a:r>
                      <a:r>
                        <a:rPr lang="en-US" sz="1800" baseline="0" dirty="0"/>
                        <a:t> 4 2020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1.29 (1.08-1.55)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759156"/>
                  </a:ext>
                </a:extLst>
              </a:tr>
              <a:tr h="327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Quarter</a:t>
                      </a:r>
                      <a:r>
                        <a:rPr lang="en-US" sz="1800" baseline="0" dirty="0"/>
                        <a:t> 1 2021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1.38 (1.15-1.65)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247930"/>
                  </a:ext>
                </a:extLst>
              </a:tr>
              <a:tr h="327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Quarter</a:t>
                      </a:r>
                      <a:r>
                        <a:rPr lang="en-US" sz="1800" baseline="0" dirty="0"/>
                        <a:t> 2 2021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1.26 (1.05-1.51)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913389"/>
                  </a:ext>
                </a:extLst>
              </a:tr>
              <a:tr h="327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Quarter</a:t>
                      </a:r>
                      <a:r>
                        <a:rPr lang="en-US" sz="1800" baseline="0" dirty="0"/>
                        <a:t> 3 2021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1.17 (0.97-1.41)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19334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14280" y="4295775"/>
            <a:ext cx="3539495" cy="8309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Quarters with significantly </a:t>
            </a:r>
          </a:p>
          <a:p>
            <a:r>
              <a:rPr lang="en-US" sz="2400" i="1" dirty="0"/>
              <a:t>higher adjusted mortality</a:t>
            </a:r>
          </a:p>
        </p:txBody>
      </p:sp>
    </p:spTree>
    <p:extLst>
      <p:ext uri="{BB962C8B-B14F-4D97-AF65-F5344CB8AC3E}">
        <p14:creationId xmlns:p14="http://schemas.microsoft.com/office/powerpoint/2010/main" val="10459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9EE3-5E87-43D8-AF73-16427553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5E28D-BD29-44B9-AD4C-7F04967BE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020300" cy="38353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>
                <a:latin typeface="+mn-lt"/>
              </a:rPr>
              <a:t>Self reported data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>
                <a:latin typeface="+mn-lt"/>
              </a:rPr>
              <a:t>Missing data, &lt;=10%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>
                <a:latin typeface="+mn-lt"/>
              </a:rPr>
              <a:t>Confounding between time process delays and complications leading to higher mortality for patients not meeting time 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FE59A-5260-42AD-A59A-F7AF8B14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535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D476-D944-4D5E-81AC-55B15284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B8A10-D441-4AA1-9B7D-DA2D7678C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405"/>
            <a:ext cx="10515600" cy="383535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latin typeface="+mn-lt"/>
              </a:rPr>
              <a:t>Treatment time process goals are highly associated with significantly lower mortality.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200" dirty="0"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latin typeface="+mn-lt"/>
              </a:rPr>
              <a:t>Possibly related to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dirty="0">
                <a:latin typeface="+mn-lt"/>
              </a:rPr>
              <a:t>Less myocardial necrosis.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dirty="0">
                <a:latin typeface="+mn-lt"/>
              </a:rPr>
              <a:t>Better teams and processes associated with faster care.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dirty="0">
                <a:latin typeface="+mn-lt"/>
              </a:rPr>
              <a:t>Confounding with time delays related to managing severe complications.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42254-4637-4435-B003-0AAD34F6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138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1370-0A15-43A0-B7E9-C97E01BA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1879A-B04C-4477-9ED5-BA4DC625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23</a:t>
            </a:fld>
            <a:endParaRPr lang="en-US" sz="9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8DB26-4561-4AFF-B669-921B1CE855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378A5F-FCC7-445F-9CD9-08F17F1EA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313"/>
            <a:ext cx="10515600" cy="3835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3600" i="1" dirty="0">
                <a:latin typeface="+mn-lt"/>
              </a:rPr>
              <a:t>“The converse to quality improvement through measurement and feedback leading to improved quality of care is that the loss of such efforts leads to a decline in quality.”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en-US" sz="2800" dirty="0"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800" dirty="0"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7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D476-D944-4D5E-81AC-55B15284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B8A10-D441-4AA1-9B7D-DA2D7678C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771"/>
            <a:ext cx="10515600" cy="383535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latin typeface="+mn-lt"/>
              </a:rPr>
              <a:t>The strong association between time process goals and lower mortality,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latin typeface="+mn-lt"/>
              </a:rPr>
              <a:t>persistently delayed treatment for more than 25% of patients, and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latin typeface="+mn-lt"/>
              </a:rPr>
              <a:t>increasing adjusted in-hospital mortality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latin typeface="+mn-lt"/>
              </a:rPr>
              <a:t>provide strong impetus for renewed focus on </a:t>
            </a:r>
            <a:r>
              <a:rPr lang="en-US" sz="3200" b="1" dirty="0">
                <a:latin typeface="+mn-lt"/>
              </a:rPr>
              <a:t>STEMI systems</a:t>
            </a:r>
            <a:r>
              <a:rPr lang="en-US" sz="3200" dirty="0">
                <a:latin typeface="+mn-lt"/>
              </a:rPr>
              <a:t>. </a:t>
            </a:r>
          </a:p>
          <a:p>
            <a:pPr marL="457200" lvl="1" indent="0">
              <a:lnSpc>
                <a:spcPct val="120000"/>
              </a:lnSpc>
              <a:spcBef>
                <a:spcPts val="300"/>
              </a:spcBef>
              <a:buNone/>
            </a:pPr>
            <a:endParaRPr lang="en-US" sz="32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42254-4637-4435-B003-0AAD34F6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213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D476-D944-4D5E-81AC-55B15284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</a:t>
            </a:r>
            <a:r>
              <a:rPr lang="en-US" dirty="0"/>
              <a:t>– </a:t>
            </a:r>
            <a:r>
              <a:rPr lang="en-US" b="1" dirty="0"/>
              <a:t>STEMI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B8A10-D441-4AA1-9B7D-DA2D7678C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220"/>
            <a:ext cx="10515600" cy="3835357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 smtClean="0">
                <a:latin typeface="+mn-lt"/>
              </a:rPr>
              <a:t>Regional </a:t>
            </a:r>
            <a:r>
              <a:rPr lang="en-US" sz="3200" dirty="0">
                <a:latin typeface="+mn-lt"/>
              </a:rPr>
              <a:t>collaborative efforts led by coordinators and informed by a common data system.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latin typeface="+mn-lt"/>
              </a:rPr>
              <a:t>Focus on paramedic cath. lab activation within 20 minutes for patients presenting by EMS.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latin typeface="+mn-lt"/>
              </a:rPr>
              <a:t>Focus on diagnosis, activation, and pre-planned timely transfer for patients requiring transfer between hospitals for primary PCI.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42254-4637-4435-B003-0AAD34F6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420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/>
              <a:t>This analysis underscores the importance of rededicating our attention to regional systems of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26</a:t>
            </a:fld>
            <a:endParaRPr lang="en-US" sz="9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23CA7E-71CF-6A4D-8DBC-DE92F08629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30825" y="5196617"/>
            <a:ext cx="6477000" cy="284927"/>
          </a:xfrm>
        </p:spPr>
        <p:txBody>
          <a:bodyPr/>
          <a:lstStyle/>
          <a:p>
            <a:r>
              <a:rPr lang="en-US" sz="2000" dirty="0"/>
              <a:t>Published simultaneously online, November 6,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0E13D-1B81-5145-BE21-144067193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0825" y="1390429"/>
            <a:ext cx="6477000" cy="981075"/>
          </a:xfrm>
        </p:spPr>
        <p:txBody>
          <a:bodyPr/>
          <a:lstStyle/>
          <a:p>
            <a:r>
              <a:rPr lang="en-US" sz="1800" dirty="0"/>
              <a:t>James G. </a:t>
            </a:r>
            <a:r>
              <a:rPr lang="en-US" sz="1800" dirty="0" err="1"/>
              <a:t>Jollis</a:t>
            </a:r>
            <a:r>
              <a:rPr lang="en-US" sz="1800" dirty="0"/>
              <a:t>, MD; Christopher B. Granger, MD; Jessica K. </a:t>
            </a:r>
            <a:r>
              <a:rPr lang="en-US" sz="1800" dirty="0" err="1"/>
              <a:t>Zègre-Hemsey</a:t>
            </a:r>
            <a:r>
              <a:rPr lang="en-US" sz="1800" dirty="0"/>
              <a:t>, RN, PhD; Timothy D. Henry, MD; Jacqueline E. Tamis-Holland, MD; Mayme Lou </a:t>
            </a:r>
            <a:r>
              <a:rPr lang="en-US" sz="1800" dirty="0" err="1"/>
              <a:t>Roettig</a:t>
            </a:r>
            <a:r>
              <a:rPr lang="en-US" sz="1800" dirty="0"/>
              <a:t>, RN, MSN; </a:t>
            </a:r>
            <a:r>
              <a:rPr lang="en-US" sz="1800" dirty="0" err="1"/>
              <a:t>Murtuza</a:t>
            </a:r>
            <a:r>
              <a:rPr lang="en-US" sz="1800" dirty="0"/>
              <a:t> J. Ali, MD, MBA; William J. French, MD; Ram Poudel, MS, MPH; Juan Zhao, PhD; R. Harper Stone, MD; Alice K. Jacobs, MD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3E404-9BCE-924F-B935-897DE7411C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0825" y="2851943"/>
            <a:ext cx="6477000" cy="11541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0" dirty="0"/>
              <a:t>Treatment Time and In-Hospital Mortality Among Patients With ST-Segment Elevation Myocardial Infarction, 2018-2021</a:t>
            </a:r>
          </a:p>
          <a:p>
            <a:pPr>
              <a:lnSpc>
                <a:spcPct val="100000"/>
              </a:lnSpc>
            </a:pPr>
            <a:endParaRPr lang="en-US" sz="3200" b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3E563-CA9B-4605-B652-D382E42DA5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08" y="177167"/>
            <a:ext cx="4381500" cy="650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429C1E-B252-4021-81F7-984B3C94F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5867903"/>
            <a:ext cx="15906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3553" b="21392"/>
          <a:stretch/>
        </p:blipFill>
        <p:spPr>
          <a:xfrm>
            <a:off x="332734" y="-1"/>
            <a:ext cx="2731501" cy="11857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3</a:t>
            </a:fld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066346" y="6296680"/>
            <a:ext cx="8811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Solis P, Amsterdam EA, </a:t>
            </a:r>
            <a:r>
              <a:rPr lang="en-US" sz="2000" b="0" dirty="0" err="1"/>
              <a:t>Bufalino</a:t>
            </a:r>
            <a:r>
              <a:rPr lang="en-US" sz="2000" b="0" dirty="0"/>
              <a:t> V, Drew BJ, Jacobs AK. Circulation. 2007;116:e73-6.</a:t>
            </a: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A30C5E-79BD-4E0F-87EB-45F39D297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475927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800" dirty="0"/>
              <a:t>Regional focused initiative to coordinate diagnosis and rapid reperfusion of STEMI patients 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800" dirty="0"/>
              <a:t>Broad leadership: Interventional Cardiology, Emergency Medicine, EMS, Hospital Administration, Nurses, Paramedics, Quality Experts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800" dirty="0"/>
              <a:t>Common regional treatment plan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800" dirty="0"/>
              <a:t>Ongoing measurement and feedback with regional reports</a:t>
            </a:r>
          </a:p>
          <a:p>
            <a:pPr marL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2"/>
          <p:cNvSpPr>
            <a:spLocks noGrp="1"/>
          </p:cNvSpPr>
          <p:nvPr>
            <p:ph type="title"/>
          </p:nvPr>
        </p:nvSpPr>
        <p:spPr>
          <a:xfrm>
            <a:off x="1676400" y="1271814"/>
            <a:ext cx="8839200" cy="762000"/>
          </a:xfrm>
          <a:ln/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Helvetica" charset="0"/>
              </a:rPr>
              <a:t>Improving Care of ST Segment Elevation Myocardial Infarction in the United States 2008 to 2012: A Report from</a:t>
            </a:r>
          </a:p>
        </p:txBody>
      </p:sp>
      <p:pic>
        <p:nvPicPr>
          <p:cNvPr id="8" name="Picture 8" descr="C:\Documents and Settings\anna.acuna\Desktop\ML resources\Marketing and LOGO\ML Logo as of 3-8-2011\ML 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89" y="3537342"/>
            <a:ext cx="3655622" cy="182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93CCE3-40A5-426C-A637-8FE19181892B}"/>
              </a:ext>
            </a:extLst>
          </p:cNvPr>
          <p:cNvSpPr txBox="1"/>
          <p:nvPr/>
        </p:nvSpPr>
        <p:spPr>
          <a:xfrm>
            <a:off x="4173010" y="6334780"/>
            <a:ext cx="8018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Granger CB, et al. </a:t>
            </a:r>
            <a:r>
              <a:rPr lang="en-US" sz="2800" b="0" i="1" dirty="0"/>
              <a:t>J Am Heart Assoc. </a:t>
            </a:r>
            <a:r>
              <a:rPr lang="en-US" sz="2800" b="0" dirty="0"/>
              <a:t>2019;8:e008096.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19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319922"/>
            <a:ext cx="8839200" cy="563562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Adjusted In-Hospital Mortality</a:t>
            </a:r>
          </a:p>
        </p:txBody>
      </p:sp>
      <p:graphicFrame>
        <p:nvGraphicFramePr>
          <p:cNvPr id="5" name="Tabelle 2"/>
          <p:cNvGraphicFramePr>
            <a:graphicFrameLocks noGrp="1"/>
          </p:cNvGraphicFramePr>
          <p:nvPr/>
        </p:nvGraphicFramePr>
        <p:xfrm>
          <a:off x="1719734" y="1002603"/>
          <a:ext cx="8579966" cy="5155963"/>
        </p:xfrm>
        <a:graphic>
          <a:graphicData uri="http://schemas.openxmlformats.org/drawingml/2006/table">
            <a:tbl>
              <a:tblPr/>
              <a:tblGrid>
                <a:gridCol w="1226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Mortality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 value (trend)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2008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1.00 (ref)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0.23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2009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0.95 (0.87, 1.05)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2010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0.95 (0.87, 1.03)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2011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0.96 (0.89, 1.05)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1.03 (0.94, 1.12)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87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145948" y="6387134"/>
            <a:ext cx="3249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Odds Ratio (95% CI), </a:t>
            </a:r>
            <a:r>
              <a:rPr lang="en-US" dirty="0" err="1"/>
              <a:t>vs</a:t>
            </a:r>
            <a:r>
              <a:rPr lang="en-US" dirty="0"/>
              <a:t> 2008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145948" y="6387134"/>
            <a:ext cx="3249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Odds Ratio (95% CI), </a:t>
            </a:r>
            <a:r>
              <a:rPr lang="en-US" dirty="0" err="1"/>
              <a:t>vs</a:t>
            </a:r>
            <a:r>
              <a:rPr lang="en-US" dirty="0"/>
              <a:t> 2008</a:t>
            </a: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4970463" y="6030825"/>
            <a:ext cx="5494338" cy="38100"/>
          </a:xfrm>
          <a:custGeom>
            <a:avLst/>
            <a:gdLst>
              <a:gd name="T0" fmla="*/ 0 w 5760"/>
              <a:gd name="T1" fmla="*/ 40 h 40"/>
              <a:gd name="T2" fmla="*/ 0 w 5760"/>
              <a:gd name="T3" fmla="*/ 40 h 40"/>
              <a:gd name="T4" fmla="*/ 0 w 5760"/>
              <a:gd name="T5" fmla="*/ 0 h 40"/>
              <a:gd name="T6" fmla="*/ 758 w 5760"/>
              <a:gd name="T7" fmla="*/ 40 h 40"/>
              <a:gd name="T8" fmla="*/ 758 w 5760"/>
              <a:gd name="T9" fmla="*/ 40 h 40"/>
              <a:gd name="T10" fmla="*/ 758 w 5760"/>
              <a:gd name="T11" fmla="*/ 0 h 40"/>
              <a:gd name="T12" fmla="*/ 1398 w 5760"/>
              <a:gd name="T13" fmla="*/ 40 h 40"/>
              <a:gd name="T14" fmla="*/ 1398 w 5760"/>
              <a:gd name="T15" fmla="*/ 40 h 40"/>
              <a:gd name="T16" fmla="*/ 1398 w 5760"/>
              <a:gd name="T17" fmla="*/ 0 h 40"/>
              <a:gd name="T18" fmla="*/ 1953 w 5760"/>
              <a:gd name="T19" fmla="*/ 40 h 40"/>
              <a:gd name="T20" fmla="*/ 1953 w 5760"/>
              <a:gd name="T21" fmla="*/ 40 h 40"/>
              <a:gd name="T22" fmla="*/ 1953 w 5760"/>
              <a:gd name="T23" fmla="*/ 0 h 40"/>
              <a:gd name="T24" fmla="*/ 2442 w 5760"/>
              <a:gd name="T25" fmla="*/ 40 h 40"/>
              <a:gd name="T26" fmla="*/ 2442 w 5760"/>
              <a:gd name="T27" fmla="*/ 40 h 40"/>
              <a:gd name="T28" fmla="*/ 2442 w 5760"/>
              <a:gd name="T29" fmla="*/ 0 h 40"/>
              <a:gd name="T30" fmla="*/ 2880 w 5760"/>
              <a:gd name="T31" fmla="*/ 40 h 40"/>
              <a:gd name="T32" fmla="*/ 2880 w 5760"/>
              <a:gd name="T33" fmla="*/ 40 h 40"/>
              <a:gd name="T34" fmla="*/ 2880 w 5760"/>
              <a:gd name="T35" fmla="*/ 0 h 40"/>
              <a:gd name="T36" fmla="*/ 5760 w 5760"/>
              <a:gd name="T37" fmla="*/ 40 h 40"/>
              <a:gd name="T38" fmla="*/ 5760 w 5760"/>
              <a:gd name="T39" fmla="*/ 40 h 40"/>
              <a:gd name="T40" fmla="*/ 5760 w 5760"/>
              <a:gd name="T4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60" h="40">
                <a:moveTo>
                  <a:pt x="0" y="40"/>
                </a:moveTo>
                <a:lnTo>
                  <a:pt x="0" y="40"/>
                </a:lnTo>
                <a:lnTo>
                  <a:pt x="0" y="0"/>
                </a:lnTo>
                <a:moveTo>
                  <a:pt x="758" y="40"/>
                </a:moveTo>
                <a:lnTo>
                  <a:pt x="758" y="40"/>
                </a:lnTo>
                <a:lnTo>
                  <a:pt x="758" y="0"/>
                </a:lnTo>
                <a:moveTo>
                  <a:pt x="1398" y="40"/>
                </a:moveTo>
                <a:lnTo>
                  <a:pt x="1398" y="40"/>
                </a:lnTo>
                <a:lnTo>
                  <a:pt x="1398" y="0"/>
                </a:lnTo>
                <a:moveTo>
                  <a:pt x="1953" y="40"/>
                </a:moveTo>
                <a:lnTo>
                  <a:pt x="1953" y="40"/>
                </a:lnTo>
                <a:lnTo>
                  <a:pt x="1953" y="0"/>
                </a:lnTo>
                <a:moveTo>
                  <a:pt x="2442" y="40"/>
                </a:moveTo>
                <a:lnTo>
                  <a:pt x="2442" y="40"/>
                </a:lnTo>
                <a:lnTo>
                  <a:pt x="2442" y="0"/>
                </a:lnTo>
                <a:moveTo>
                  <a:pt x="2880" y="40"/>
                </a:moveTo>
                <a:lnTo>
                  <a:pt x="2880" y="40"/>
                </a:lnTo>
                <a:lnTo>
                  <a:pt x="2880" y="0"/>
                </a:lnTo>
                <a:moveTo>
                  <a:pt x="5760" y="40"/>
                </a:moveTo>
                <a:lnTo>
                  <a:pt x="5760" y="40"/>
                </a:lnTo>
                <a:lnTo>
                  <a:pt x="5760" y="0"/>
                </a:lnTo>
              </a:path>
            </a:pathLst>
          </a:custGeom>
          <a:noFill/>
          <a:ln w="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defTabSz="914322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4970463" y="6030825"/>
            <a:ext cx="5494338" cy="76200"/>
          </a:xfrm>
          <a:custGeom>
            <a:avLst/>
            <a:gdLst>
              <a:gd name="T0" fmla="*/ 0 w 5760"/>
              <a:gd name="T1" fmla="*/ 80 h 80"/>
              <a:gd name="T2" fmla="*/ 0 w 5760"/>
              <a:gd name="T3" fmla="*/ 80 h 80"/>
              <a:gd name="T4" fmla="*/ 0 w 5760"/>
              <a:gd name="T5" fmla="*/ 0 h 80"/>
              <a:gd name="T6" fmla="*/ 2880 w 5760"/>
              <a:gd name="T7" fmla="*/ 80 h 80"/>
              <a:gd name="T8" fmla="*/ 2880 w 5760"/>
              <a:gd name="T9" fmla="*/ 80 h 80"/>
              <a:gd name="T10" fmla="*/ 2880 w 5760"/>
              <a:gd name="T11" fmla="*/ 0 h 80"/>
              <a:gd name="T12" fmla="*/ 5760 w 5760"/>
              <a:gd name="T13" fmla="*/ 80 h 80"/>
              <a:gd name="T14" fmla="*/ 5760 w 5760"/>
              <a:gd name="T15" fmla="*/ 80 h 80"/>
              <a:gd name="T16" fmla="*/ 5760 w 5760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80">
                <a:moveTo>
                  <a:pt x="0" y="80"/>
                </a:moveTo>
                <a:lnTo>
                  <a:pt x="0" y="80"/>
                </a:lnTo>
                <a:lnTo>
                  <a:pt x="0" y="0"/>
                </a:lnTo>
                <a:moveTo>
                  <a:pt x="2880" y="80"/>
                </a:moveTo>
                <a:lnTo>
                  <a:pt x="2880" y="80"/>
                </a:lnTo>
                <a:lnTo>
                  <a:pt x="2880" y="0"/>
                </a:lnTo>
                <a:moveTo>
                  <a:pt x="5760" y="80"/>
                </a:moveTo>
                <a:lnTo>
                  <a:pt x="5760" y="80"/>
                </a:lnTo>
                <a:lnTo>
                  <a:pt x="5760" y="0"/>
                </a:lnTo>
              </a:path>
            </a:pathLst>
          </a:custGeom>
          <a:noFill/>
          <a:ln w="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defTabSz="914322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H="1">
            <a:off x="7672391" y="1669962"/>
            <a:ext cx="45719" cy="4356101"/>
          </a:xfrm>
          <a:custGeom>
            <a:avLst/>
            <a:gdLst>
              <a:gd name="T0" fmla="*/ 2880 h 2880"/>
              <a:gd name="T1" fmla="*/ 2880 h 2880"/>
              <a:gd name="T2" fmla="*/ 0 h 288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880">
                <a:moveTo>
                  <a:pt x="0" y="2880"/>
                </a:moveTo>
                <a:lnTo>
                  <a:pt x="0" y="2880"/>
                </a:lnTo>
                <a:lnTo>
                  <a:pt x="0" y="0"/>
                </a:lnTo>
              </a:path>
            </a:pathLst>
          </a:custGeom>
          <a:noFill/>
          <a:ln w="1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defTabSz="914322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970463" y="6030825"/>
            <a:ext cx="5494338" cy="0"/>
          </a:xfrm>
          <a:custGeom>
            <a:avLst/>
            <a:gdLst>
              <a:gd name="T0" fmla="*/ 0 w 5760"/>
              <a:gd name="T1" fmla="*/ 0 w 5760"/>
              <a:gd name="T2" fmla="*/ 5760 w 57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760">
                <a:moveTo>
                  <a:pt x="0" y="0"/>
                </a:moveTo>
                <a:lnTo>
                  <a:pt x="0" y="0"/>
                </a:lnTo>
                <a:lnTo>
                  <a:pt x="5760" y="0"/>
                </a:ln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defTabSz="914322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970463" y="6030825"/>
            <a:ext cx="5494338" cy="0"/>
          </a:xfrm>
          <a:custGeom>
            <a:avLst/>
            <a:gdLst>
              <a:gd name="T0" fmla="*/ 0 w 5760"/>
              <a:gd name="T1" fmla="*/ 0 w 5760"/>
              <a:gd name="T2" fmla="*/ 5760 w 57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760">
                <a:moveTo>
                  <a:pt x="0" y="0"/>
                </a:moveTo>
                <a:lnTo>
                  <a:pt x="0" y="0"/>
                </a:lnTo>
                <a:lnTo>
                  <a:pt x="5760" y="0"/>
                </a:lnTo>
              </a:path>
            </a:pathLst>
          </a:custGeom>
          <a:noFill/>
          <a:ln w="16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defTabSz="914322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" name="Rectangle 107"/>
          <p:cNvSpPr>
            <a:spLocks noChangeArrowheads="1"/>
          </p:cNvSpPr>
          <p:nvPr/>
        </p:nvSpPr>
        <p:spPr bwMode="auto">
          <a:xfrm>
            <a:off x="4803778" y="6130839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322">
              <a:defRPr/>
            </a:pPr>
            <a:r>
              <a:rPr lang="en-US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0.5</a:t>
            </a:r>
          </a:p>
        </p:txBody>
      </p:sp>
      <p:sp>
        <p:nvSpPr>
          <p:cNvPr id="32" name="Rectangle 108"/>
          <p:cNvSpPr>
            <a:spLocks noChangeArrowheads="1"/>
          </p:cNvSpPr>
          <p:nvPr/>
        </p:nvSpPr>
        <p:spPr bwMode="auto">
          <a:xfrm>
            <a:off x="7653338" y="61308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322">
              <a:defRPr/>
            </a:pPr>
            <a:r>
              <a:rPr lang="en-US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3" name="Rectangle 109"/>
          <p:cNvSpPr>
            <a:spLocks noChangeArrowheads="1"/>
          </p:cNvSpPr>
          <p:nvPr/>
        </p:nvSpPr>
        <p:spPr bwMode="auto">
          <a:xfrm>
            <a:off x="10399713" y="61308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4322">
              <a:defRPr/>
            </a:pPr>
            <a:r>
              <a:rPr lang="en-US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43640" y="4494957"/>
            <a:ext cx="1476377" cy="1227138"/>
            <a:chOff x="4719637" y="4544385"/>
            <a:chExt cx="1476377" cy="1227138"/>
          </a:xfrm>
        </p:grpSpPr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454651" y="4630109"/>
              <a:ext cx="741363" cy="45719"/>
            </a:xfrm>
            <a:custGeom>
              <a:avLst/>
              <a:gdLst>
                <a:gd name="T0" fmla="*/ 1814 w 1814"/>
                <a:gd name="T1" fmla="*/ 1814 w 1814"/>
                <a:gd name="T2" fmla="*/ 0 w 18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14">
                  <a:moveTo>
                    <a:pt x="1814" y="0"/>
                  </a:moveTo>
                  <a:lnTo>
                    <a:pt x="1814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2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18175" y="4544385"/>
              <a:ext cx="173038" cy="173038"/>
            </a:xfrm>
            <a:custGeom>
              <a:avLst/>
              <a:gdLst>
                <a:gd name="T0" fmla="*/ 0 w 181"/>
                <a:gd name="T1" fmla="*/ 181 h 181"/>
                <a:gd name="T2" fmla="*/ 0 w 181"/>
                <a:gd name="T3" fmla="*/ 181 h 181"/>
                <a:gd name="T4" fmla="*/ 181 w 181"/>
                <a:gd name="T5" fmla="*/ 181 h 181"/>
                <a:gd name="T6" fmla="*/ 181 w 181"/>
                <a:gd name="T7" fmla="*/ 0 h 181"/>
                <a:gd name="T8" fmla="*/ 0 w 181"/>
                <a:gd name="T9" fmla="*/ 0 h 181"/>
                <a:gd name="T10" fmla="*/ 0 w 181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81">
                  <a:moveTo>
                    <a:pt x="0" y="181"/>
                  </a:moveTo>
                  <a:lnTo>
                    <a:pt x="0" y="181"/>
                  </a:lnTo>
                  <a:lnTo>
                    <a:pt x="181" y="18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2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5303837" y="4973009"/>
              <a:ext cx="741363" cy="45719"/>
            </a:xfrm>
            <a:custGeom>
              <a:avLst/>
              <a:gdLst>
                <a:gd name="T0" fmla="*/ 1814 w 1814"/>
                <a:gd name="T1" fmla="*/ 1814 w 1814"/>
                <a:gd name="T2" fmla="*/ 0 w 18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14">
                  <a:moveTo>
                    <a:pt x="1814" y="0"/>
                  </a:moveTo>
                  <a:lnTo>
                    <a:pt x="1814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2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581650" y="4887285"/>
              <a:ext cx="173038" cy="173038"/>
            </a:xfrm>
            <a:custGeom>
              <a:avLst/>
              <a:gdLst>
                <a:gd name="T0" fmla="*/ 0 w 181"/>
                <a:gd name="T1" fmla="*/ 181 h 181"/>
                <a:gd name="T2" fmla="*/ 0 w 181"/>
                <a:gd name="T3" fmla="*/ 181 h 181"/>
                <a:gd name="T4" fmla="*/ 181 w 181"/>
                <a:gd name="T5" fmla="*/ 181 h 181"/>
                <a:gd name="T6" fmla="*/ 181 w 181"/>
                <a:gd name="T7" fmla="*/ 0 h 181"/>
                <a:gd name="T8" fmla="*/ 0 w 181"/>
                <a:gd name="T9" fmla="*/ 0 h 181"/>
                <a:gd name="T10" fmla="*/ 0 w 181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81">
                  <a:moveTo>
                    <a:pt x="0" y="181"/>
                  </a:moveTo>
                  <a:lnTo>
                    <a:pt x="0" y="181"/>
                  </a:lnTo>
                  <a:lnTo>
                    <a:pt x="181" y="18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2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935537" y="5328609"/>
              <a:ext cx="741363" cy="45719"/>
            </a:xfrm>
            <a:custGeom>
              <a:avLst/>
              <a:gdLst>
                <a:gd name="T0" fmla="*/ 1814 w 1814"/>
                <a:gd name="T1" fmla="*/ 1814 w 1814"/>
                <a:gd name="T2" fmla="*/ 0 w 18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14">
                  <a:moveTo>
                    <a:pt x="1814" y="0"/>
                  </a:moveTo>
                  <a:lnTo>
                    <a:pt x="1814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accent5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2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5213350" y="5242885"/>
              <a:ext cx="173038" cy="173038"/>
            </a:xfrm>
            <a:custGeom>
              <a:avLst/>
              <a:gdLst>
                <a:gd name="T0" fmla="*/ 0 w 181"/>
                <a:gd name="T1" fmla="*/ 181 h 181"/>
                <a:gd name="T2" fmla="*/ 0 w 181"/>
                <a:gd name="T3" fmla="*/ 181 h 181"/>
                <a:gd name="T4" fmla="*/ 181 w 181"/>
                <a:gd name="T5" fmla="*/ 181 h 181"/>
                <a:gd name="T6" fmla="*/ 181 w 181"/>
                <a:gd name="T7" fmla="*/ 0 h 181"/>
                <a:gd name="T8" fmla="*/ 0 w 181"/>
                <a:gd name="T9" fmla="*/ 0 h 181"/>
                <a:gd name="T10" fmla="*/ 0 w 181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81">
                  <a:moveTo>
                    <a:pt x="0" y="181"/>
                  </a:moveTo>
                  <a:lnTo>
                    <a:pt x="0" y="181"/>
                  </a:lnTo>
                  <a:lnTo>
                    <a:pt x="181" y="18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9050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2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719637" y="5684209"/>
              <a:ext cx="741363" cy="45719"/>
            </a:xfrm>
            <a:custGeom>
              <a:avLst/>
              <a:gdLst>
                <a:gd name="T0" fmla="*/ 1814 w 1814"/>
                <a:gd name="T1" fmla="*/ 1814 w 1814"/>
                <a:gd name="T2" fmla="*/ 0 w 18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14">
                  <a:moveTo>
                    <a:pt x="1814" y="0"/>
                  </a:moveTo>
                  <a:lnTo>
                    <a:pt x="1814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accent5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2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997450" y="5598485"/>
              <a:ext cx="173038" cy="173038"/>
            </a:xfrm>
            <a:custGeom>
              <a:avLst/>
              <a:gdLst>
                <a:gd name="T0" fmla="*/ 0 w 181"/>
                <a:gd name="T1" fmla="*/ 181 h 181"/>
                <a:gd name="T2" fmla="*/ 0 w 181"/>
                <a:gd name="T3" fmla="*/ 181 h 181"/>
                <a:gd name="T4" fmla="*/ 181 w 181"/>
                <a:gd name="T5" fmla="*/ 181 h 181"/>
                <a:gd name="T6" fmla="*/ 181 w 181"/>
                <a:gd name="T7" fmla="*/ 0 h 181"/>
                <a:gd name="T8" fmla="*/ 0 w 181"/>
                <a:gd name="T9" fmla="*/ 0 h 181"/>
                <a:gd name="T10" fmla="*/ 0 w 181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81">
                  <a:moveTo>
                    <a:pt x="0" y="181"/>
                  </a:moveTo>
                  <a:lnTo>
                    <a:pt x="0" y="181"/>
                  </a:lnTo>
                  <a:lnTo>
                    <a:pt x="181" y="18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9050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2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1714470" y="6271554"/>
            <a:ext cx="2806733" cy="5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/>
              <a:t>* prehospital cardiac arrest data collected since 2011</a:t>
            </a:r>
          </a:p>
        </p:txBody>
      </p:sp>
      <p:graphicFrame>
        <p:nvGraphicFramePr>
          <p:cNvPr id="49" name="Tabelle 2"/>
          <p:cNvGraphicFramePr>
            <a:graphicFrameLocks noGrp="1"/>
          </p:cNvGraphicFramePr>
          <p:nvPr/>
        </p:nvGraphicFramePr>
        <p:xfrm>
          <a:off x="1716857" y="3604926"/>
          <a:ext cx="8579966" cy="2568090"/>
        </p:xfrm>
        <a:graphic>
          <a:graphicData uri="http://schemas.openxmlformats.org/drawingml/2006/table">
            <a:tbl>
              <a:tblPr/>
              <a:tblGrid>
                <a:gridCol w="1226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87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Mortality, excluding cardiac arrest*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2008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1.00 (ref)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&lt;0.001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2009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0.90 (0.81, 1.00)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2010 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0.86 (0.79, 0.94)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2011 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0.78 (0.71, 0.86)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0.75 (0.68, 0.83)</a:t>
                      </a: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81277" marR="81277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145339" y="1865778"/>
            <a:ext cx="1008063" cy="1606089"/>
            <a:chOff x="5621337" y="1865775"/>
            <a:chExt cx="1008063" cy="1606089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621337" y="2330450"/>
              <a:ext cx="741363" cy="45719"/>
            </a:xfrm>
            <a:custGeom>
              <a:avLst/>
              <a:gdLst>
                <a:gd name="T0" fmla="*/ 1814 w 1814"/>
                <a:gd name="T1" fmla="*/ 1814 w 1814"/>
                <a:gd name="T2" fmla="*/ 0 w 18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14">
                  <a:moveTo>
                    <a:pt x="1814" y="0"/>
                  </a:moveTo>
                  <a:lnTo>
                    <a:pt x="1814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2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899150" y="2244726"/>
              <a:ext cx="173038" cy="173038"/>
            </a:xfrm>
            <a:custGeom>
              <a:avLst/>
              <a:gdLst>
                <a:gd name="T0" fmla="*/ 0 w 181"/>
                <a:gd name="T1" fmla="*/ 181 h 181"/>
                <a:gd name="T2" fmla="*/ 0 w 181"/>
                <a:gd name="T3" fmla="*/ 181 h 181"/>
                <a:gd name="T4" fmla="*/ 181 w 181"/>
                <a:gd name="T5" fmla="*/ 181 h 181"/>
                <a:gd name="T6" fmla="*/ 181 w 181"/>
                <a:gd name="T7" fmla="*/ 0 h 181"/>
                <a:gd name="T8" fmla="*/ 0 w 181"/>
                <a:gd name="T9" fmla="*/ 0 h 181"/>
                <a:gd name="T10" fmla="*/ 0 w 181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81">
                  <a:moveTo>
                    <a:pt x="0" y="181"/>
                  </a:moveTo>
                  <a:lnTo>
                    <a:pt x="0" y="181"/>
                  </a:lnTo>
                  <a:lnTo>
                    <a:pt x="181" y="18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2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621337" y="2673350"/>
              <a:ext cx="741363" cy="45719"/>
            </a:xfrm>
            <a:custGeom>
              <a:avLst/>
              <a:gdLst>
                <a:gd name="T0" fmla="*/ 1814 w 1814"/>
                <a:gd name="T1" fmla="*/ 1814 w 1814"/>
                <a:gd name="T2" fmla="*/ 0 w 18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14">
                  <a:moveTo>
                    <a:pt x="1814" y="0"/>
                  </a:moveTo>
                  <a:lnTo>
                    <a:pt x="1814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2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899150" y="2587626"/>
              <a:ext cx="173038" cy="173038"/>
            </a:xfrm>
            <a:custGeom>
              <a:avLst/>
              <a:gdLst>
                <a:gd name="T0" fmla="*/ 0 w 181"/>
                <a:gd name="T1" fmla="*/ 181 h 181"/>
                <a:gd name="T2" fmla="*/ 0 w 181"/>
                <a:gd name="T3" fmla="*/ 181 h 181"/>
                <a:gd name="T4" fmla="*/ 181 w 181"/>
                <a:gd name="T5" fmla="*/ 181 h 181"/>
                <a:gd name="T6" fmla="*/ 181 w 181"/>
                <a:gd name="T7" fmla="*/ 0 h 181"/>
                <a:gd name="T8" fmla="*/ 0 w 181"/>
                <a:gd name="T9" fmla="*/ 0 h 181"/>
                <a:gd name="T10" fmla="*/ 0 w 181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81">
                  <a:moveTo>
                    <a:pt x="0" y="181"/>
                  </a:moveTo>
                  <a:lnTo>
                    <a:pt x="0" y="181"/>
                  </a:lnTo>
                  <a:lnTo>
                    <a:pt x="181" y="18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2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646737" y="3028950"/>
              <a:ext cx="741363" cy="45719"/>
            </a:xfrm>
            <a:custGeom>
              <a:avLst/>
              <a:gdLst>
                <a:gd name="T0" fmla="*/ 1814 w 1814"/>
                <a:gd name="T1" fmla="*/ 1814 w 1814"/>
                <a:gd name="T2" fmla="*/ 0 w 18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14">
                  <a:moveTo>
                    <a:pt x="1814" y="0"/>
                  </a:moveTo>
                  <a:lnTo>
                    <a:pt x="1814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2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924550" y="2943226"/>
              <a:ext cx="173038" cy="173038"/>
            </a:xfrm>
            <a:custGeom>
              <a:avLst/>
              <a:gdLst>
                <a:gd name="T0" fmla="*/ 0 w 181"/>
                <a:gd name="T1" fmla="*/ 181 h 181"/>
                <a:gd name="T2" fmla="*/ 0 w 181"/>
                <a:gd name="T3" fmla="*/ 181 h 181"/>
                <a:gd name="T4" fmla="*/ 181 w 181"/>
                <a:gd name="T5" fmla="*/ 181 h 181"/>
                <a:gd name="T6" fmla="*/ 181 w 181"/>
                <a:gd name="T7" fmla="*/ 0 h 181"/>
                <a:gd name="T8" fmla="*/ 0 w 181"/>
                <a:gd name="T9" fmla="*/ 0 h 181"/>
                <a:gd name="T10" fmla="*/ 0 w 181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81">
                  <a:moveTo>
                    <a:pt x="0" y="181"/>
                  </a:moveTo>
                  <a:lnTo>
                    <a:pt x="0" y="181"/>
                  </a:lnTo>
                  <a:lnTo>
                    <a:pt x="181" y="18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2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888037" y="3384550"/>
              <a:ext cx="741363" cy="45719"/>
            </a:xfrm>
            <a:custGeom>
              <a:avLst/>
              <a:gdLst>
                <a:gd name="T0" fmla="*/ 1814 w 1814"/>
                <a:gd name="T1" fmla="*/ 1814 w 1814"/>
                <a:gd name="T2" fmla="*/ 0 w 18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14">
                  <a:moveTo>
                    <a:pt x="1814" y="0"/>
                  </a:moveTo>
                  <a:lnTo>
                    <a:pt x="1814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2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165850" y="3298826"/>
              <a:ext cx="173038" cy="173038"/>
            </a:xfrm>
            <a:custGeom>
              <a:avLst/>
              <a:gdLst>
                <a:gd name="T0" fmla="*/ 0 w 181"/>
                <a:gd name="T1" fmla="*/ 181 h 181"/>
                <a:gd name="T2" fmla="*/ 0 w 181"/>
                <a:gd name="T3" fmla="*/ 181 h 181"/>
                <a:gd name="T4" fmla="*/ 181 w 181"/>
                <a:gd name="T5" fmla="*/ 181 h 181"/>
                <a:gd name="T6" fmla="*/ 181 w 181"/>
                <a:gd name="T7" fmla="*/ 0 h 181"/>
                <a:gd name="T8" fmla="*/ 0 w 181"/>
                <a:gd name="T9" fmla="*/ 0 h 181"/>
                <a:gd name="T10" fmla="*/ 0 w 181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81">
                  <a:moveTo>
                    <a:pt x="0" y="181"/>
                  </a:moveTo>
                  <a:lnTo>
                    <a:pt x="0" y="181"/>
                  </a:lnTo>
                  <a:lnTo>
                    <a:pt x="181" y="18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2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6100978" y="1865775"/>
              <a:ext cx="173038" cy="173038"/>
            </a:xfrm>
            <a:custGeom>
              <a:avLst/>
              <a:gdLst>
                <a:gd name="T0" fmla="*/ 0 w 181"/>
                <a:gd name="T1" fmla="*/ 181 h 181"/>
                <a:gd name="T2" fmla="*/ 0 w 181"/>
                <a:gd name="T3" fmla="*/ 181 h 181"/>
                <a:gd name="T4" fmla="*/ 181 w 181"/>
                <a:gd name="T5" fmla="*/ 181 h 181"/>
                <a:gd name="T6" fmla="*/ 181 w 181"/>
                <a:gd name="T7" fmla="*/ 0 h 181"/>
                <a:gd name="T8" fmla="*/ 0 w 181"/>
                <a:gd name="T9" fmla="*/ 0 h 181"/>
                <a:gd name="T10" fmla="*/ 0 w 181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81">
                  <a:moveTo>
                    <a:pt x="0" y="181"/>
                  </a:moveTo>
                  <a:lnTo>
                    <a:pt x="0" y="181"/>
                  </a:lnTo>
                  <a:lnTo>
                    <a:pt x="181" y="18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2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1" name="Freeform 50"/>
          <p:cNvSpPr>
            <a:spLocks/>
          </p:cNvSpPr>
          <p:nvPr/>
        </p:nvSpPr>
        <p:spPr bwMode="auto">
          <a:xfrm>
            <a:off x="7629094" y="4081796"/>
            <a:ext cx="173038" cy="173038"/>
          </a:xfrm>
          <a:custGeom>
            <a:avLst/>
            <a:gdLst>
              <a:gd name="T0" fmla="*/ 0 w 181"/>
              <a:gd name="T1" fmla="*/ 181 h 181"/>
              <a:gd name="T2" fmla="*/ 0 w 181"/>
              <a:gd name="T3" fmla="*/ 181 h 181"/>
              <a:gd name="T4" fmla="*/ 181 w 181"/>
              <a:gd name="T5" fmla="*/ 181 h 181"/>
              <a:gd name="T6" fmla="*/ 181 w 181"/>
              <a:gd name="T7" fmla="*/ 0 h 181"/>
              <a:gd name="T8" fmla="*/ 0 w 181"/>
              <a:gd name="T9" fmla="*/ 0 h 181"/>
              <a:gd name="T10" fmla="*/ 0 w 181"/>
              <a:gd name="T11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1" h="181">
                <a:moveTo>
                  <a:pt x="0" y="181"/>
                </a:moveTo>
                <a:lnTo>
                  <a:pt x="0" y="181"/>
                </a:lnTo>
                <a:lnTo>
                  <a:pt x="181" y="181"/>
                </a:lnTo>
                <a:lnTo>
                  <a:pt x="181" y="0"/>
                </a:lnTo>
                <a:lnTo>
                  <a:pt x="0" y="0"/>
                </a:lnTo>
                <a:lnTo>
                  <a:pt x="0" y="1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defTabSz="914322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7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481B-F0B2-4AB0-8C4D-CA1E3440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8D79A-C616-4E6B-AFA5-4C9532C16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357745"/>
            <a:ext cx="10753725" cy="383535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describe time process measures and outcomes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114,871 patients with STEMI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treated at 648 hospitals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between Quarter 2, 2018 and Quarter 3, 2021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the Get With The Guidelines® - Coronary Artery Disease registry.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86504-5B39-4ED5-93A3-6D644DE7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6</a:t>
            </a:fld>
            <a:endParaRPr lang="en-US" sz="9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EB744-795B-490E-B0E3-B5FF56FC9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E12B-CFE9-4206-BE46-F6A47CD0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8F974-0CF2-4759-8377-223893FE3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166199"/>
            <a:ext cx="10515600" cy="48866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3000" dirty="0"/>
              <a:t>Voluntary registry – hospitals focused on quality of care for STEMI patients</a:t>
            </a:r>
          </a:p>
          <a:p>
            <a:pPr>
              <a:lnSpc>
                <a:spcPct val="130000"/>
              </a:lnSpc>
            </a:pPr>
            <a:r>
              <a:rPr lang="en-US" sz="3000" dirty="0"/>
              <a:t>Consecutive patients</a:t>
            </a:r>
          </a:p>
          <a:p>
            <a:pPr>
              <a:lnSpc>
                <a:spcPct val="130000"/>
              </a:lnSpc>
            </a:pPr>
            <a:r>
              <a:rPr lang="en-US" sz="3000" dirty="0"/>
              <a:t>Complete case analysis including those flagged as having a “non-system reason for delay”</a:t>
            </a:r>
          </a:p>
          <a:p>
            <a:pPr>
              <a:lnSpc>
                <a:spcPct val="130000"/>
              </a:lnSpc>
            </a:pPr>
            <a:r>
              <a:rPr lang="en-US" sz="3000" dirty="0"/>
              <a:t>Mortality comparisons adjusted in multivariable logistic regression models that included demographics and illness severity descriptors present on admission: cardiac arrest, shock, and heart failure on presentation</a:t>
            </a:r>
          </a:p>
          <a:p>
            <a:pPr>
              <a:lnSpc>
                <a:spcPct val="130000"/>
              </a:lnSpc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C7F71-DF9F-4CB0-8594-F229A688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246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6629-7286-4FC7-9082-F5D4B1F9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select hospital characteristics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AA232A3-8109-4469-98BF-D816E353C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221719"/>
              </p:ext>
            </p:extLst>
          </p:nvPr>
        </p:nvGraphicFramePr>
        <p:xfrm>
          <a:off x="1076325" y="885439"/>
          <a:ext cx="9648826" cy="5087562"/>
        </p:xfrm>
        <a:graphic>
          <a:graphicData uri="http://schemas.openxmlformats.org/drawingml/2006/table">
            <a:tbl>
              <a:tblPr firstCol="1" bandRow="1">
                <a:tableStyleId>{2D5ABB26-0587-4C30-8999-92F81FD0307C}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1110572667"/>
                    </a:ext>
                  </a:extLst>
                </a:gridCol>
                <a:gridCol w="1547813">
                  <a:extLst>
                    <a:ext uri="{9D8B030D-6E8A-4147-A177-3AD203B41FA5}">
                      <a16:colId xmlns:a16="http://schemas.microsoft.com/office/drawing/2014/main" val="695678557"/>
                    </a:ext>
                  </a:extLst>
                </a:gridCol>
                <a:gridCol w="1547813">
                  <a:extLst>
                    <a:ext uri="{9D8B030D-6E8A-4147-A177-3AD203B41FA5}">
                      <a16:colId xmlns:a16="http://schemas.microsoft.com/office/drawing/2014/main" val="2897852533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Number</a:t>
                      </a:r>
                      <a:r>
                        <a:rPr lang="en-US" sz="2400" baseline="0" dirty="0">
                          <a:effectLst/>
                        </a:rPr>
                        <a:t> of hospitals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Percentage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818071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601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100%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691958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21963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Mission</a:t>
                      </a:r>
                      <a:r>
                        <a:rPr lang="en-US" sz="2400" baseline="0" dirty="0">
                          <a:effectLst/>
                        </a:rPr>
                        <a:t> Lifeline STEMI Receiving (PCI on site)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505</a:t>
                      </a:r>
                      <a:endParaRPr lang="en-US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84%</a:t>
                      </a:r>
                      <a:endParaRPr lang="en-US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228533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Mission</a:t>
                      </a:r>
                      <a:r>
                        <a:rPr lang="en-US" sz="2400" baseline="0" dirty="0">
                          <a:effectLst/>
                        </a:rPr>
                        <a:t> Lifeline STEMI Referring (Transfer for PCI)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60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10%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23789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991595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24-hour PCI capable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496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83%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986418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712419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500 or more beds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102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17%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43981550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Less than 200 beds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191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32%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31023"/>
                  </a:ext>
                </a:extLst>
              </a:tr>
              <a:tr h="2642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556590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Critical access hospital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129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22%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659011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32409-55AF-47D7-A888-91F08B1E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02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6629-7286-4FC7-9082-F5D4B1F9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select patient characteristics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AA232A3-8109-4469-98BF-D816E353C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763501"/>
              </p:ext>
            </p:extLst>
          </p:nvPr>
        </p:nvGraphicFramePr>
        <p:xfrm>
          <a:off x="1108710" y="905446"/>
          <a:ext cx="9639027" cy="5705856"/>
        </p:xfrm>
        <a:graphic>
          <a:graphicData uri="http://schemas.openxmlformats.org/drawingml/2006/table">
            <a:tbl>
              <a:tblPr firstCol="1" bandRow="1">
                <a:tableStyleId>{2D5ABB26-0587-4C30-8999-92F81FD0307C}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1110572667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695678557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2897852533"/>
                    </a:ext>
                  </a:extLst>
                </a:gridCol>
                <a:gridCol w="1592307">
                  <a:extLst>
                    <a:ext uri="{9D8B030D-6E8A-4147-A177-3AD203B41FA5}">
                      <a16:colId xmlns:a16="http://schemas.microsoft.com/office/drawing/2014/main" val="1771146193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600" dirty="0"/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EMS arrival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n=57303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Walk in</a:t>
                      </a:r>
                      <a:endParaRPr lang="en-US" sz="2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n=32483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Transfer 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n=25085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818071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Age (median)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69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74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72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195853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Female %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28533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Race and ethnicity %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75940591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       Asian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/>
                </a:tc>
                <a:extLst>
                  <a:ext uri="{0D108BD9-81ED-4DB2-BD59-A6C34878D82A}">
                    <a16:rowId xmlns:a16="http://schemas.microsoft.com/office/drawing/2014/main" val="443986418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</a:rPr>
                        <a:t>       Black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/>
                </a:tc>
                <a:extLst>
                  <a:ext uri="{0D108BD9-81ED-4DB2-BD59-A6C34878D82A}">
                    <a16:rowId xmlns:a16="http://schemas.microsoft.com/office/drawing/2014/main" val="443981550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</a:rPr>
                        <a:t>       Hispanic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31023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Admission diagnoses %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83199476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Cardiac arrest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NA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NA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/>
                </a:tc>
                <a:extLst>
                  <a:ext uri="{0D108BD9-81ED-4DB2-BD59-A6C34878D82A}">
                    <a16:rowId xmlns:a16="http://schemas.microsoft.com/office/drawing/2014/main" val="627556590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Heart failure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/>
                </a:tc>
                <a:extLst>
                  <a:ext uri="{0D108BD9-81ED-4DB2-BD59-A6C34878D82A}">
                    <a16:rowId xmlns:a16="http://schemas.microsoft.com/office/drawing/2014/main" val="3976590119"/>
                  </a:ext>
                </a:extLst>
              </a:tr>
              <a:tr h="134156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Cardiogenic shock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39" marR="33539" marT="0" marB="0" anchor="ctr"/>
                </a:tc>
                <a:extLst>
                  <a:ext uri="{0D108BD9-81ED-4DB2-BD59-A6C34878D82A}">
                    <a16:rowId xmlns:a16="http://schemas.microsoft.com/office/drawing/2014/main" val="736869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32409-55AF-47D7-A888-91F08B1E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MA-Author-Slides-01-2019-wide-template.potx [Read-Only]" id="{2B1CBF39-FBFB-4FDF-9ABC-5A9E52A3B837}" vid="{EC678C73-81F8-4B5D-A2A9-C10580F575AC}"/>
    </a:ext>
  </a:extLst>
</a:theme>
</file>

<file path=ppt/theme/theme3.xml><?xml version="1.0" encoding="utf-8"?>
<a:theme xmlns:a="http://schemas.openxmlformats.org/drawingml/2006/main" name="Mission Life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17170</TotalTime>
  <Words>1466</Words>
  <Application>Microsoft Office PowerPoint</Application>
  <PresentationFormat>Widescreen</PresentationFormat>
  <Paragraphs>324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Helvetica</vt:lpstr>
      <vt:lpstr>Calibri</vt:lpstr>
      <vt:lpstr>Lub Dub Bold</vt:lpstr>
      <vt:lpstr>Calibri Light</vt:lpstr>
      <vt:lpstr>Arial</vt:lpstr>
      <vt:lpstr>Times New Roman</vt:lpstr>
      <vt:lpstr>Lub Dub Medium</vt:lpstr>
      <vt:lpstr>Helvetica Light</vt:lpstr>
      <vt:lpstr>Lub Dub Condensed</vt:lpstr>
      <vt:lpstr>ＭＳ Ｐゴシック</vt:lpstr>
      <vt:lpstr>Office Theme</vt:lpstr>
      <vt:lpstr>1_Office Theme</vt:lpstr>
      <vt:lpstr>Mission Lifeline</vt:lpstr>
      <vt:lpstr>Treatment Time and In-Hospital Mortality Among Patients With ST-Segment Elevation Myocardial Infarction, 2018-2021 </vt:lpstr>
      <vt:lpstr>Disclosure</vt:lpstr>
      <vt:lpstr>PowerPoint Presentation</vt:lpstr>
      <vt:lpstr>Improving Care of ST Segment Elevation Myocardial Infarction in the United States 2008 to 2012: A Report from</vt:lpstr>
      <vt:lpstr>Adjusted In-Hospital Mortality</vt:lpstr>
      <vt:lpstr>Objective</vt:lpstr>
      <vt:lpstr>Methods</vt:lpstr>
      <vt:lpstr>Results – select hospital characteristics</vt:lpstr>
      <vt:lpstr>Results – select patient characteristics</vt:lpstr>
      <vt:lpstr>Results</vt:lpstr>
      <vt:lpstr>Results</vt:lpstr>
      <vt:lpstr>System goal bar and whisker chart</vt:lpstr>
      <vt:lpstr>System goal bar and whisker chart</vt:lpstr>
      <vt:lpstr>Direct to PCI hospital, Emergency Medical Service transported Horizontal lines - corresponding process time goals for 75% of patients</vt:lpstr>
      <vt:lpstr>Direct to PCI hospital, walk in Horizontal lines - corresponding process time goals for 75% of patients</vt:lpstr>
      <vt:lpstr>Inter-hospital transfer for PCI Horizontal lines - corresponding process time goals for 75% of patients</vt:lpstr>
      <vt:lpstr>In-hospital mortality by process time goal Direct to PCI hospital, emergency medical service transported</vt:lpstr>
      <vt:lpstr>In-hospital mortality by process time goal Direct to PCI hospital, walk in</vt:lpstr>
      <vt:lpstr>In-hospital mortality by process time goal Inter-hospital transfer for PCI</vt:lpstr>
      <vt:lpstr>In-hospital mortality by quarter Adjusted 95% odds ratio, reference = second quarter 2018</vt:lpstr>
      <vt:lpstr>Limitations</vt:lpstr>
      <vt:lpstr>Conclusions</vt:lpstr>
      <vt:lpstr>Conclusions</vt:lpstr>
      <vt:lpstr>Conclusions</vt:lpstr>
      <vt:lpstr>Implications – STEMI systems</vt:lpstr>
      <vt:lpstr>Implications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Update adapted from ACC/AHA/ASE/CHEST/SAEM/SCCT/SCMR Guideline for the Evaluation and Diagnosis of Chest Pain</dc:title>
  <dc:creator>AmericanHeartAssociation@heart.org</dc:creator>
  <cp:lastModifiedBy>James Jollis, M.D.</cp:lastModifiedBy>
  <cp:revision>296</cp:revision>
  <dcterms:created xsi:type="dcterms:W3CDTF">2020-10-16T16:01:21Z</dcterms:created>
  <dcterms:modified xsi:type="dcterms:W3CDTF">2022-11-06T13:31:20Z</dcterms:modified>
</cp:coreProperties>
</file>