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bookmarkIdSeed="2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416" r:id="rId2"/>
    <p:sldId id="429" r:id="rId3"/>
    <p:sldId id="537" r:id="rId4"/>
    <p:sldId id="538" r:id="rId5"/>
    <p:sldId id="535" r:id="rId6"/>
    <p:sldId id="475" r:id="rId7"/>
    <p:sldId id="547" r:id="rId8"/>
    <p:sldId id="501" r:id="rId9"/>
    <p:sldId id="495" r:id="rId10"/>
    <p:sldId id="518" r:id="rId11"/>
    <p:sldId id="453" r:id="rId12"/>
    <p:sldId id="489" r:id="rId13"/>
    <p:sldId id="542" r:id="rId14"/>
    <p:sldId id="540" r:id="rId15"/>
    <p:sldId id="510" r:id="rId16"/>
    <p:sldId id="509" r:id="rId17"/>
    <p:sldId id="543" r:id="rId18"/>
    <p:sldId id="544" r:id="rId19"/>
    <p:sldId id="545" r:id="rId20"/>
    <p:sldId id="539" r:id="rId21"/>
    <p:sldId id="514" r:id="rId22"/>
    <p:sldId id="505" r:id="rId23"/>
    <p:sldId id="476" r:id="rId24"/>
    <p:sldId id="533" r:id="rId25"/>
    <p:sldId id="507" r:id="rId26"/>
    <p:sldId id="546" r:id="rId27"/>
  </p:sldIdLst>
  <p:sldSz cx="9144000" cy="5143500" type="screen16x9"/>
  <p:notesSz cx="7086600" cy="9372600"/>
  <p:custDataLst>
    <p:tags r:id="rId3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i="1" kern="1200">
        <a:solidFill>
          <a:srgbClr val="FFCC99"/>
        </a:solidFill>
        <a:latin typeface="Arial" charset="0"/>
        <a:ea typeface="ヒラギノ角ゴ Pro W3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b="1" i="1" kern="1200">
        <a:solidFill>
          <a:srgbClr val="FFCC99"/>
        </a:solidFill>
        <a:latin typeface="Arial" charset="0"/>
        <a:ea typeface="ヒラギノ角ゴ Pro W3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b="1" i="1" kern="1200">
        <a:solidFill>
          <a:srgbClr val="FFCC99"/>
        </a:solidFill>
        <a:latin typeface="Arial" charset="0"/>
        <a:ea typeface="ヒラギノ角ゴ Pro W3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b="1" i="1" kern="1200">
        <a:solidFill>
          <a:srgbClr val="FFCC99"/>
        </a:solidFill>
        <a:latin typeface="Arial" charset="0"/>
        <a:ea typeface="ヒラギノ角ゴ Pro W3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b="1" i="1" kern="1200">
        <a:solidFill>
          <a:srgbClr val="FFCC99"/>
        </a:solidFill>
        <a:latin typeface="Arial" charset="0"/>
        <a:ea typeface="ヒラギノ角ゴ Pro W3"/>
        <a:cs typeface="Arial" charset="0"/>
      </a:defRPr>
    </a:lvl5pPr>
    <a:lvl6pPr marL="2286000" algn="l" defTabSz="914400" rtl="0" eaLnBrk="1" latinLnBrk="0" hangingPunct="1">
      <a:defRPr b="1" i="1" kern="1200">
        <a:solidFill>
          <a:srgbClr val="FFCC99"/>
        </a:solidFill>
        <a:latin typeface="Arial" charset="0"/>
        <a:ea typeface="ヒラギノ角ゴ Pro W3"/>
        <a:cs typeface="Arial" charset="0"/>
      </a:defRPr>
    </a:lvl6pPr>
    <a:lvl7pPr marL="2743200" algn="l" defTabSz="914400" rtl="0" eaLnBrk="1" latinLnBrk="0" hangingPunct="1">
      <a:defRPr b="1" i="1" kern="1200">
        <a:solidFill>
          <a:srgbClr val="FFCC99"/>
        </a:solidFill>
        <a:latin typeface="Arial" charset="0"/>
        <a:ea typeface="ヒラギノ角ゴ Pro W3"/>
        <a:cs typeface="Arial" charset="0"/>
      </a:defRPr>
    </a:lvl7pPr>
    <a:lvl8pPr marL="3200400" algn="l" defTabSz="914400" rtl="0" eaLnBrk="1" latinLnBrk="0" hangingPunct="1">
      <a:defRPr b="1" i="1" kern="1200">
        <a:solidFill>
          <a:srgbClr val="FFCC99"/>
        </a:solidFill>
        <a:latin typeface="Arial" charset="0"/>
        <a:ea typeface="ヒラギノ角ゴ Pro W3"/>
        <a:cs typeface="Arial" charset="0"/>
      </a:defRPr>
    </a:lvl8pPr>
    <a:lvl9pPr marL="3657600" algn="l" defTabSz="914400" rtl="0" eaLnBrk="1" latinLnBrk="0" hangingPunct="1">
      <a:defRPr b="1" i="1" kern="1200">
        <a:solidFill>
          <a:srgbClr val="FFCC99"/>
        </a:solidFill>
        <a:latin typeface="Arial" charset="0"/>
        <a:ea typeface="ヒラギノ角ゴ Pro W3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52" userDrawn="1">
          <p15:clr>
            <a:srgbClr val="A4A3A4"/>
          </p15:clr>
        </p15:guide>
        <p15:guide id="2" orient="horz" pos="492" userDrawn="1">
          <p15:clr>
            <a:srgbClr val="A4A3A4"/>
          </p15:clr>
        </p15:guide>
        <p15:guide id="3" pos="336" userDrawn="1">
          <p15:clr>
            <a:srgbClr val="A4A3A4"/>
          </p15:clr>
        </p15:guide>
        <p15:guide id="4" pos="5617" userDrawn="1">
          <p15:clr>
            <a:srgbClr val="A4A3A4"/>
          </p15:clr>
        </p15:guide>
        <p15:guide id="5" orient="horz" pos="41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近藤 誠太" initials="近藤" lastIdx="107" clrIdx="0">
    <p:extLst>
      <p:ext uri="{19B8F6BF-5375-455C-9EA6-DF929625EA0E}">
        <p15:presenceInfo xmlns:p15="http://schemas.microsoft.com/office/powerpoint/2012/main" userId="2a056c74880b7552" providerId="Windows Live"/>
      </p:ext>
    </p:extLst>
  </p:cmAuthor>
  <p:cmAuthor id="2" name="新家 俊郎" initials="新家" lastIdx="77" clrIdx="1">
    <p:extLst>
      <p:ext uri="{19B8F6BF-5375-455C-9EA6-DF929625EA0E}">
        <p15:presenceInfo xmlns:p15="http://schemas.microsoft.com/office/powerpoint/2012/main" userId="f1462b297b4bab5c" providerId="Windows Live"/>
      </p:ext>
    </p:extLst>
  </p:cmAuthor>
  <p:cmAuthor id="3" name="mizukami takuya" initials="mt" lastIdx="1" clrIdx="2">
    <p:extLst>
      <p:ext uri="{19B8F6BF-5375-455C-9EA6-DF929625EA0E}">
        <p15:presenceInfo xmlns:p15="http://schemas.microsoft.com/office/powerpoint/2012/main" userId="ada0ea2fda6d61a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6EE"/>
    <a:srgbClr val="0F2B41"/>
    <a:srgbClr val="2BA317"/>
    <a:srgbClr val="1D384C"/>
    <a:srgbClr val="FEB91A"/>
    <a:srgbClr val="002E4B"/>
    <a:srgbClr val="011D32"/>
    <a:srgbClr val="002060"/>
    <a:srgbClr val="4A5F6F"/>
    <a:srgbClr val="203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AF606853-7671-496A-8E4F-DF71F8EC918B}" styleName="濃色スタイル 1 - アクセント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濃色スタイル 1 - アクセント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中間スタイル 4 - アクセント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中間スタイル 4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7CE84F3-28C3-443E-9E96-99CF82512B78}" styleName="濃色スタイル 1 - アクセント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スタイル (濃色)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スタイル (中間)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C2FFA5D-87B4-456A-9821-1D502468CF0F}" styleName="テーマ スタイル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82" autoAdjust="0"/>
    <p:restoredTop sz="94748" autoAdjust="0"/>
  </p:normalViewPr>
  <p:slideViewPr>
    <p:cSldViewPr snapToGrid="0">
      <p:cViewPr varScale="1">
        <p:scale>
          <a:sx n="86" d="100"/>
          <a:sy n="86" d="100"/>
        </p:scale>
        <p:origin x="536" y="64"/>
      </p:cViewPr>
      <p:guideLst>
        <p:guide orient="horz" pos="252"/>
        <p:guide orient="horz" pos="492"/>
        <p:guide pos="336"/>
        <p:guide pos="5617"/>
        <p:guide orient="horz" pos="41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29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eita\Desktop\TACTICS&#26368;&#32066;\TACTICS%20Background&#20869;&#35379;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Book2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Book2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026239613543264"/>
          <c:y val="0.27603337210535528"/>
          <c:w val="0.30086398740857256"/>
          <c:h val="0.59302655438013196"/>
        </c:manualLayout>
      </c:layout>
      <c:pieChart>
        <c:varyColors val="1"/>
        <c:ser>
          <c:idx val="0"/>
          <c:order val="0"/>
          <c:spPr>
            <a:ln>
              <a:solidFill>
                <a:schemeClr val="tx1"/>
              </a:solidFill>
            </a:ln>
            <a:effectLst/>
          </c:spPr>
          <c:dPt>
            <c:idx val="0"/>
            <c:bubble3D val="0"/>
            <c:spPr>
              <a:solidFill>
                <a:schemeClr val="accent6">
                  <a:lumMod val="5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705-924D-B81A-A31CF6C367B0}"/>
              </c:ext>
            </c:extLst>
          </c:dPt>
          <c:dPt>
            <c:idx val="1"/>
            <c:bubble3D val="0"/>
            <c:spPr>
              <a:solidFill>
                <a:srgbClr val="2BA317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705-924D-B81A-A31CF6C367B0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705-924D-B81A-A31CF6C367B0}"/>
              </c:ext>
            </c:extLst>
          </c:dPt>
          <c:dPt>
            <c:idx val="3"/>
            <c:bubble3D val="0"/>
            <c:spPr>
              <a:solidFill>
                <a:schemeClr val="tx1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705-924D-B81A-A31CF6C367B0}"/>
              </c:ext>
            </c:extLst>
          </c:dPt>
          <c:dLbls>
            <c:delete val="1"/>
          </c:dLbls>
          <c:cat>
            <c:strRef>
              <c:f>Sheet1!$B$18:$B$21</c:f>
              <c:strCache>
                <c:ptCount val="4"/>
                <c:pt idx="0">
                  <c:v>Plaque Rupture</c:v>
                </c:pt>
                <c:pt idx="1">
                  <c:v>Plaque Erosion</c:v>
                </c:pt>
                <c:pt idx="2">
                  <c:v>Calcified Nodule</c:v>
                </c:pt>
                <c:pt idx="3">
                  <c:v>Others</c:v>
                </c:pt>
              </c:strCache>
            </c:strRef>
          </c:cat>
          <c:val>
            <c:numRef>
              <c:f>Sheet1!$C$18:$C$21</c:f>
              <c:numCache>
                <c:formatCode>General</c:formatCode>
                <c:ptCount val="4"/>
                <c:pt idx="0">
                  <c:v>411</c:v>
                </c:pt>
                <c:pt idx="1">
                  <c:v>178</c:v>
                </c:pt>
                <c:pt idx="2">
                  <c:v>28</c:v>
                </c:pt>
                <c:pt idx="3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705-924D-B81A-A31CF6C367B0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48"/>
        <c:axId val="732277184"/>
        <c:axId val="732278864"/>
      </c:barChart>
      <c:catAx>
        <c:axId val="732277184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732278864"/>
        <c:crosses val="autoZero"/>
        <c:auto val="1"/>
        <c:lblAlgn val="ctr"/>
        <c:lblOffset val="100"/>
        <c:noMultiLvlLbl val="0"/>
      </c:catAx>
      <c:valAx>
        <c:axId val="7322788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732277184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ED2937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A9A9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EFC-5440-BA88-2FCE90FF5BA4}"/>
              </c:ext>
            </c:extLst>
          </c:dPt>
          <c:dPt>
            <c:idx val="1"/>
            <c:invertIfNegative val="0"/>
            <c:bubble3D val="0"/>
            <c:spPr>
              <a:solidFill>
                <a:srgbClr val="FEB91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EFC-5440-BA88-2FCE90FF5BA4}"/>
              </c:ext>
            </c:extLst>
          </c:dPt>
          <c:dPt>
            <c:idx val="2"/>
            <c:invertIfNegative val="0"/>
            <c:bubble3D val="0"/>
            <c:spPr>
              <a:solidFill>
                <a:srgbClr val="FEB91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EFC-5440-BA88-2FCE90FF5BA4}"/>
              </c:ext>
            </c:extLst>
          </c:dPt>
          <c:dPt>
            <c:idx val="3"/>
            <c:invertIfNegative val="0"/>
            <c:bubble3D val="0"/>
            <c:spPr>
              <a:solidFill>
                <a:srgbClr val="ED293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EFC-5440-BA88-2FCE90FF5BA4}"/>
              </c:ext>
            </c:extLst>
          </c:dPt>
          <c:dPt>
            <c:idx val="4"/>
            <c:invertIfNegative val="0"/>
            <c:bubble3D val="0"/>
            <c:spPr>
              <a:solidFill>
                <a:srgbClr val="ED293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EFC-5440-BA88-2FCE90FF5BA4}"/>
              </c:ext>
            </c:extLst>
          </c:dPt>
          <c:dPt>
            <c:idx val="5"/>
            <c:invertIfNegative val="0"/>
            <c:bubble3D val="0"/>
            <c:spPr>
              <a:solidFill>
                <a:srgbClr val="6699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3EFC-5440-BA88-2FCE90FF5BA4}"/>
              </c:ext>
            </c:extLst>
          </c:dPt>
          <c:dPt>
            <c:idx val="6"/>
            <c:invertIfNegative val="0"/>
            <c:bubble3D val="0"/>
            <c:spPr>
              <a:solidFill>
                <a:srgbClr val="6699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3EFC-5440-BA88-2FCE90FF5BA4}"/>
              </c:ext>
            </c:extLst>
          </c:dPt>
          <c:val>
            <c:numRef>
              <c:f>Sheet2!$B$8:$B$14</c:f>
              <c:numCache>
                <c:formatCode>General</c:formatCode>
                <c:ptCount val="7"/>
                <c:pt idx="0">
                  <c:v>58.1</c:v>
                </c:pt>
                <c:pt idx="1">
                  <c:v>4.8</c:v>
                </c:pt>
                <c:pt idx="2">
                  <c:v>5.6</c:v>
                </c:pt>
                <c:pt idx="3">
                  <c:v>15.7</c:v>
                </c:pt>
                <c:pt idx="4">
                  <c:v>16</c:v>
                </c:pt>
                <c:pt idx="5">
                  <c:v>3</c:v>
                </c:pt>
                <c:pt idx="6">
                  <c:v>54.6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EFC-5440-BA88-2FCE90FF5B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8"/>
        <c:axId val="732277184"/>
        <c:axId val="732278864"/>
      </c:barChart>
      <c:catAx>
        <c:axId val="732277184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732278864"/>
        <c:crosses val="autoZero"/>
        <c:auto val="1"/>
        <c:lblAlgn val="ctr"/>
        <c:lblOffset val="100"/>
        <c:noMultiLvlLbl val="0"/>
      </c:catAx>
      <c:valAx>
        <c:axId val="7322788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732277184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025FAE-39B1-F249-B5A8-078B9097CD97}" type="doc">
      <dgm:prSet loTypeId="urn:microsoft.com/office/officeart/2005/8/layout/lProcess3" loCatId="process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kumimoji="1" lang="ja-JP" altLang="en-US"/>
        </a:p>
      </dgm:t>
    </dgm:pt>
    <dgm:pt modelId="{7B9263C1-A655-DE4C-BFC2-9D05DEA4C069}">
      <dgm:prSet custT="1"/>
      <dgm:spPr>
        <a:solidFill>
          <a:schemeClr val="tx2"/>
        </a:solidFill>
        <a:ln w="12700">
          <a:solidFill>
            <a:schemeClr val="tx1"/>
          </a:solidFill>
        </a:ln>
      </dgm:spPr>
      <dgm:t>
        <a:bodyPr/>
        <a:lstStyle/>
        <a:p>
          <a:r>
            <a:rPr kumimoji="1" lang="en-US" sz="1400" b="1" i="1" dirty="0">
              <a:latin typeface="Arial" panose="020B0604020202020204" pitchFamily="34" charset="0"/>
              <a:cs typeface="Arial" panose="020B0604020202020204" pitchFamily="34" charset="0"/>
            </a:rPr>
            <a:t>Morphology</a:t>
          </a:r>
          <a:endParaRPr lang="ja-JP" sz="1400" b="1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9EA12E-640E-854E-8BB9-EE0163E93D9B}" type="parTrans" cxnId="{2BEF4A03-2FE5-1B4D-B1CA-426F5EF77624}">
      <dgm:prSet/>
      <dgm:spPr/>
      <dgm:t>
        <a:bodyPr/>
        <a:lstStyle/>
        <a:p>
          <a:endParaRPr kumimoji="1" lang="ja-JP" altLang="en-US"/>
        </a:p>
      </dgm:t>
    </dgm:pt>
    <dgm:pt modelId="{D0B3A942-F91B-F646-A0A0-615297EC5D34}" type="sibTrans" cxnId="{2BEF4A03-2FE5-1B4D-B1CA-426F5EF77624}">
      <dgm:prSet/>
      <dgm:spPr/>
      <dgm:t>
        <a:bodyPr/>
        <a:lstStyle/>
        <a:p>
          <a:endParaRPr kumimoji="1" lang="ja-JP" altLang="en-US"/>
        </a:p>
      </dgm:t>
    </dgm:pt>
    <dgm:pt modelId="{9A7A1687-98ED-F146-9694-397514EB21D3}" type="pres">
      <dgm:prSet presAssocID="{09025FAE-39B1-F249-B5A8-078B9097CD97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8B05E6FB-D050-3C4E-81D0-A0EDA5A892BB}" type="pres">
      <dgm:prSet presAssocID="{7B9263C1-A655-DE4C-BFC2-9D05DEA4C069}" presName="horFlow" presStyleCnt="0"/>
      <dgm:spPr/>
    </dgm:pt>
    <dgm:pt modelId="{BA433C51-A052-D640-982E-AB4794BA2E48}" type="pres">
      <dgm:prSet presAssocID="{7B9263C1-A655-DE4C-BFC2-9D05DEA4C069}" presName="bigChev" presStyleLbl="node1" presStyleIdx="0" presStyleCnt="1" custScaleX="254726"/>
      <dgm:spPr/>
    </dgm:pt>
  </dgm:ptLst>
  <dgm:cxnLst>
    <dgm:cxn modelId="{2BEF4A03-2FE5-1B4D-B1CA-426F5EF77624}" srcId="{09025FAE-39B1-F249-B5A8-078B9097CD97}" destId="{7B9263C1-A655-DE4C-BFC2-9D05DEA4C069}" srcOrd="0" destOrd="0" parTransId="{6C9EA12E-640E-854E-8BB9-EE0163E93D9B}" sibTransId="{D0B3A942-F91B-F646-A0A0-615297EC5D34}"/>
    <dgm:cxn modelId="{55C08944-C2CA-C645-ABDD-510C10FD2DC9}" type="presOf" srcId="{7B9263C1-A655-DE4C-BFC2-9D05DEA4C069}" destId="{BA433C51-A052-D640-982E-AB4794BA2E48}" srcOrd="0" destOrd="0" presId="urn:microsoft.com/office/officeart/2005/8/layout/lProcess3"/>
    <dgm:cxn modelId="{47B3816D-4944-BB4F-A3E9-3930F8E3B80C}" type="presOf" srcId="{09025FAE-39B1-F249-B5A8-078B9097CD97}" destId="{9A7A1687-98ED-F146-9694-397514EB21D3}" srcOrd="0" destOrd="0" presId="urn:microsoft.com/office/officeart/2005/8/layout/lProcess3"/>
    <dgm:cxn modelId="{61915000-4D24-1D49-B13F-73D1F77CCA16}" type="presParOf" srcId="{9A7A1687-98ED-F146-9694-397514EB21D3}" destId="{8B05E6FB-D050-3C4E-81D0-A0EDA5A892BB}" srcOrd="0" destOrd="0" presId="urn:microsoft.com/office/officeart/2005/8/layout/lProcess3"/>
    <dgm:cxn modelId="{44307D3B-2D10-4D49-8308-ED9763C5C800}" type="presParOf" srcId="{8B05E6FB-D050-3C4E-81D0-A0EDA5A892BB}" destId="{BA433C51-A052-D640-982E-AB4794BA2E48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025FAE-39B1-F249-B5A8-078B9097CD97}" type="doc">
      <dgm:prSet loTypeId="urn:microsoft.com/office/officeart/2005/8/layout/lProcess3" loCatId="process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kumimoji="1" lang="ja-JP" altLang="en-US"/>
        </a:p>
      </dgm:t>
    </dgm:pt>
    <dgm:pt modelId="{7B9263C1-A655-DE4C-BFC2-9D05DEA4C069}">
      <dgm:prSet custT="1"/>
      <dgm:spPr>
        <a:solidFill>
          <a:schemeClr val="accent2"/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en-US" altLang="ja-JP" sz="1400" b="1" i="1" dirty="0">
              <a:latin typeface="Arial" panose="020B0604020202020204" pitchFamily="34" charset="0"/>
              <a:cs typeface="Arial" panose="020B0604020202020204" pitchFamily="34" charset="0"/>
            </a:rPr>
            <a:t>Optimization</a:t>
          </a:r>
          <a:endParaRPr lang="ja-JP" sz="1400" b="1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9EA12E-640E-854E-8BB9-EE0163E93D9B}" type="parTrans" cxnId="{2BEF4A03-2FE5-1B4D-B1CA-426F5EF77624}">
      <dgm:prSet/>
      <dgm:spPr/>
      <dgm:t>
        <a:bodyPr/>
        <a:lstStyle/>
        <a:p>
          <a:endParaRPr kumimoji="1" lang="ja-JP" altLang="en-US"/>
        </a:p>
      </dgm:t>
    </dgm:pt>
    <dgm:pt modelId="{D0B3A942-F91B-F646-A0A0-615297EC5D34}" type="sibTrans" cxnId="{2BEF4A03-2FE5-1B4D-B1CA-426F5EF77624}">
      <dgm:prSet/>
      <dgm:spPr/>
      <dgm:t>
        <a:bodyPr/>
        <a:lstStyle/>
        <a:p>
          <a:endParaRPr kumimoji="1" lang="ja-JP" altLang="en-US"/>
        </a:p>
      </dgm:t>
    </dgm:pt>
    <dgm:pt modelId="{9A7A1687-98ED-F146-9694-397514EB21D3}" type="pres">
      <dgm:prSet presAssocID="{09025FAE-39B1-F249-B5A8-078B9097CD97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8B05E6FB-D050-3C4E-81D0-A0EDA5A892BB}" type="pres">
      <dgm:prSet presAssocID="{7B9263C1-A655-DE4C-BFC2-9D05DEA4C069}" presName="horFlow" presStyleCnt="0"/>
      <dgm:spPr/>
    </dgm:pt>
    <dgm:pt modelId="{BA433C51-A052-D640-982E-AB4794BA2E48}" type="pres">
      <dgm:prSet presAssocID="{7B9263C1-A655-DE4C-BFC2-9D05DEA4C069}" presName="bigChev" presStyleLbl="node1" presStyleIdx="0" presStyleCnt="1" custScaleX="254423" custLinFactNeighborX="24872" custLinFactNeighborY="-54010"/>
      <dgm:spPr/>
    </dgm:pt>
  </dgm:ptLst>
  <dgm:cxnLst>
    <dgm:cxn modelId="{2BEF4A03-2FE5-1B4D-B1CA-426F5EF77624}" srcId="{09025FAE-39B1-F249-B5A8-078B9097CD97}" destId="{7B9263C1-A655-DE4C-BFC2-9D05DEA4C069}" srcOrd="0" destOrd="0" parTransId="{6C9EA12E-640E-854E-8BB9-EE0163E93D9B}" sibTransId="{D0B3A942-F91B-F646-A0A0-615297EC5D34}"/>
    <dgm:cxn modelId="{55C08944-C2CA-C645-ABDD-510C10FD2DC9}" type="presOf" srcId="{7B9263C1-A655-DE4C-BFC2-9D05DEA4C069}" destId="{BA433C51-A052-D640-982E-AB4794BA2E48}" srcOrd="0" destOrd="0" presId="urn:microsoft.com/office/officeart/2005/8/layout/lProcess3"/>
    <dgm:cxn modelId="{47B3816D-4944-BB4F-A3E9-3930F8E3B80C}" type="presOf" srcId="{09025FAE-39B1-F249-B5A8-078B9097CD97}" destId="{9A7A1687-98ED-F146-9694-397514EB21D3}" srcOrd="0" destOrd="0" presId="urn:microsoft.com/office/officeart/2005/8/layout/lProcess3"/>
    <dgm:cxn modelId="{61915000-4D24-1D49-B13F-73D1F77CCA16}" type="presParOf" srcId="{9A7A1687-98ED-F146-9694-397514EB21D3}" destId="{8B05E6FB-D050-3C4E-81D0-A0EDA5A892BB}" srcOrd="0" destOrd="0" presId="urn:microsoft.com/office/officeart/2005/8/layout/lProcess3"/>
    <dgm:cxn modelId="{44307D3B-2D10-4D49-8308-ED9763C5C800}" type="presParOf" srcId="{8B05E6FB-D050-3C4E-81D0-A0EDA5A892BB}" destId="{BA433C51-A052-D640-982E-AB4794BA2E48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025FAE-39B1-F249-B5A8-078B9097CD97}" type="doc">
      <dgm:prSet loTypeId="urn:microsoft.com/office/officeart/2005/8/layout/lProcess3" loCatId="process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kumimoji="1" lang="ja-JP" altLang="en-US"/>
        </a:p>
      </dgm:t>
    </dgm:pt>
    <dgm:pt modelId="{7B9263C1-A655-DE4C-BFC2-9D05DEA4C069}">
      <dgm:prSet custT="1"/>
      <dgm:spPr>
        <a:solidFill>
          <a:schemeClr val="accent1"/>
        </a:solidFill>
        <a:ln w="12700">
          <a:solidFill>
            <a:schemeClr val="tx1"/>
          </a:solidFill>
        </a:ln>
      </dgm:spPr>
      <dgm:t>
        <a:bodyPr/>
        <a:lstStyle/>
        <a:p>
          <a:r>
            <a:rPr kumimoji="1" lang="en-US" sz="1400" b="1" i="1" dirty="0">
              <a:latin typeface="Arial" panose="020B0604020202020204" pitchFamily="34" charset="0"/>
              <a:cs typeface="Arial" panose="020B0604020202020204" pitchFamily="34" charset="0"/>
            </a:rPr>
            <a:t>Sizing</a:t>
          </a:r>
          <a:endParaRPr lang="ja-JP" sz="1400" b="1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9EA12E-640E-854E-8BB9-EE0163E93D9B}" type="parTrans" cxnId="{2BEF4A03-2FE5-1B4D-B1CA-426F5EF77624}">
      <dgm:prSet/>
      <dgm:spPr/>
      <dgm:t>
        <a:bodyPr/>
        <a:lstStyle/>
        <a:p>
          <a:endParaRPr kumimoji="1" lang="ja-JP" altLang="en-US"/>
        </a:p>
      </dgm:t>
    </dgm:pt>
    <dgm:pt modelId="{D0B3A942-F91B-F646-A0A0-615297EC5D34}" type="sibTrans" cxnId="{2BEF4A03-2FE5-1B4D-B1CA-426F5EF77624}">
      <dgm:prSet/>
      <dgm:spPr/>
      <dgm:t>
        <a:bodyPr/>
        <a:lstStyle/>
        <a:p>
          <a:endParaRPr kumimoji="1" lang="ja-JP" altLang="en-US"/>
        </a:p>
      </dgm:t>
    </dgm:pt>
    <dgm:pt modelId="{9A7A1687-98ED-F146-9694-397514EB21D3}" type="pres">
      <dgm:prSet presAssocID="{09025FAE-39B1-F249-B5A8-078B9097CD97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8B05E6FB-D050-3C4E-81D0-A0EDA5A892BB}" type="pres">
      <dgm:prSet presAssocID="{7B9263C1-A655-DE4C-BFC2-9D05DEA4C069}" presName="horFlow" presStyleCnt="0"/>
      <dgm:spPr/>
    </dgm:pt>
    <dgm:pt modelId="{BA433C51-A052-D640-982E-AB4794BA2E48}" type="pres">
      <dgm:prSet presAssocID="{7B9263C1-A655-DE4C-BFC2-9D05DEA4C069}" presName="bigChev" presStyleLbl="node1" presStyleIdx="0" presStyleCnt="1" custScaleX="254423" custScaleY="106692" custLinFactNeighborX="2203"/>
      <dgm:spPr/>
    </dgm:pt>
  </dgm:ptLst>
  <dgm:cxnLst>
    <dgm:cxn modelId="{2BEF4A03-2FE5-1B4D-B1CA-426F5EF77624}" srcId="{09025FAE-39B1-F249-B5A8-078B9097CD97}" destId="{7B9263C1-A655-DE4C-BFC2-9D05DEA4C069}" srcOrd="0" destOrd="0" parTransId="{6C9EA12E-640E-854E-8BB9-EE0163E93D9B}" sibTransId="{D0B3A942-F91B-F646-A0A0-615297EC5D34}"/>
    <dgm:cxn modelId="{55C08944-C2CA-C645-ABDD-510C10FD2DC9}" type="presOf" srcId="{7B9263C1-A655-DE4C-BFC2-9D05DEA4C069}" destId="{BA433C51-A052-D640-982E-AB4794BA2E48}" srcOrd="0" destOrd="0" presId="urn:microsoft.com/office/officeart/2005/8/layout/lProcess3"/>
    <dgm:cxn modelId="{47B3816D-4944-BB4F-A3E9-3930F8E3B80C}" type="presOf" srcId="{09025FAE-39B1-F249-B5A8-078B9097CD97}" destId="{9A7A1687-98ED-F146-9694-397514EB21D3}" srcOrd="0" destOrd="0" presId="urn:microsoft.com/office/officeart/2005/8/layout/lProcess3"/>
    <dgm:cxn modelId="{61915000-4D24-1D49-B13F-73D1F77CCA16}" type="presParOf" srcId="{9A7A1687-98ED-F146-9694-397514EB21D3}" destId="{8B05E6FB-D050-3C4E-81D0-A0EDA5A892BB}" srcOrd="0" destOrd="0" presId="urn:microsoft.com/office/officeart/2005/8/layout/lProcess3"/>
    <dgm:cxn modelId="{44307D3B-2D10-4D49-8308-ED9763C5C800}" type="presParOf" srcId="{8B05E6FB-D050-3C4E-81D0-A0EDA5A892BB}" destId="{BA433C51-A052-D640-982E-AB4794BA2E48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433C51-A052-D640-982E-AB4794BA2E48}">
      <dsp:nvSpPr>
        <dsp:cNvPr id="0" name=""/>
        <dsp:cNvSpPr/>
      </dsp:nvSpPr>
      <dsp:spPr>
        <a:xfrm>
          <a:off x="1" y="29069"/>
          <a:ext cx="2056649" cy="322958"/>
        </a:xfrm>
        <a:prstGeom prst="chevron">
          <a:avLst/>
        </a:prstGeom>
        <a:solidFill>
          <a:schemeClr val="tx2"/>
        </a:solidFill>
        <a:ln w="12700">
          <a:solidFill>
            <a:schemeClr val="tx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1400" b="1" i="1" kern="1200" dirty="0">
              <a:latin typeface="Arial" panose="020B0604020202020204" pitchFamily="34" charset="0"/>
              <a:cs typeface="Arial" panose="020B0604020202020204" pitchFamily="34" charset="0"/>
            </a:rPr>
            <a:t>Morphology</a:t>
          </a:r>
          <a:endParaRPr lang="ja-JP" sz="1400" b="1" i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1480" y="29069"/>
        <a:ext cx="1733691" cy="3229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433C51-A052-D640-982E-AB4794BA2E48}">
      <dsp:nvSpPr>
        <dsp:cNvPr id="0" name=""/>
        <dsp:cNvSpPr/>
      </dsp:nvSpPr>
      <dsp:spPr>
        <a:xfrm>
          <a:off x="2228" y="0"/>
          <a:ext cx="1868925" cy="293829"/>
        </a:xfrm>
        <a:prstGeom prst="chevron">
          <a:avLst/>
        </a:prstGeom>
        <a:solidFill>
          <a:schemeClr val="accent2"/>
        </a:solidFill>
        <a:ln w="12700">
          <a:solidFill>
            <a:schemeClr val="tx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ja-JP" sz="1400" b="1" i="1" kern="1200" dirty="0">
              <a:latin typeface="Arial" panose="020B0604020202020204" pitchFamily="34" charset="0"/>
              <a:cs typeface="Arial" panose="020B0604020202020204" pitchFamily="34" charset="0"/>
            </a:rPr>
            <a:t>Optimization</a:t>
          </a:r>
          <a:endParaRPr lang="ja-JP" sz="1400" b="1" i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9143" y="0"/>
        <a:ext cx="1575096" cy="29382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433C51-A052-D640-982E-AB4794BA2E48}">
      <dsp:nvSpPr>
        <dsp:cNvPr id="0" name=""/>
        <dsp:cNvSpPr/>
      </dsp:nvSpPr>
      <dsp:spPr>
        <a:xfrm>
          <a:off x="2228" y="33802"/>
          <a:ext cx="1868925" cy="313492"/>
        </a:xfrm>
        <a:prstGeom prst="chevron">
          <a:avLst/>
        </a:prstGeom>
        <a:solidFill>
          <a:schemeClr val="accent1"/>
        </a:solidFill>
        <a:ln w="12700">
          <a:solidFill>
            <a:schemeClr val="tx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1400" b="1" i="1" kern="1200" dirty="0">
              <a:latin typeface="Arial" panose="020B0604020202020204" pitchFamily="34" charset="0"/>
              <a:cs typeface="Arial" panose="020B0604020202020204" pitchFamily="34" charset="0"/>
            </a:rPr>
            <a:t>Sizing</a:t>
          </a:r>
          <a:endParaRPr lang="ja-JP" sz="1400" b="1" i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8974" y="33802"/>
        <a:ext cx="1555433" cy="3134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0.20781</cdr:x>
      <cdr:y>0.65775</cdr:y>
    </cdr:from>
    <cdr:to>
      <cdr:x>0.37185</cdr:x>
      <cdr:y>0.71028</cdr:y>
    </cdr:to>
    <cdr:cxnSp macro="">
      <cdr:nvCxnSpPr>
        <cdr:cNvPr id="7" name="直線コネクタ 6">
          <a:extLst xmlns:a="http://schemas.openxmlformats.org/drawingml/2006/main">
            <a:ext uri="{FF2B5EF4-FFF2-40B4-BE49-F238E27FC236}">
              <a16:creationId xmlns:a16="http://schemas.microsoft.com/office/drawing/2014/main" id="{700347E9-9AD6-3BF2-BFFC-366FEBCF85D4}"/>
            </a:ext>
          </a:extLst>
        </cdr:cNvPr>
        <cdr:cNvCxnSpPr/>
      </cdr:nvCxnSpPr>
      <cdr:spPr bwMode="auto">
        <a:xfrm xmlns:a="http://schemas.openxmlformats.org/drawingml/2006/main" flipV="1">
          <a:off x="1900207" y="3051372"/>
          <a:ext cx="1500002" cy="243698"/>
        </a:xfrm>
        <a:prstGeom xmlns:a="http://schemas.openxmlformats.org/drawingml/2006/main" prst="line">
          <a:avLst/>
        </a:prstGeom>
        <a:ln xmlns:a="http://schemas.openxmlformats.org/drawingml/2006/main" w="22225">
          <a:headEnd type="none" w="med" len="med"/>
          <a:tailEnd type="none" w="med" len="med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0.56454</cdr:x>
      <cdr:y>0.58655</cdr:y>
    </cdr:from>
    <cdr:to>
      <cdr:x>0.71192</cdr:x>
      <cdr:y>0.71028</cdr:y>
    </cdr:to>
    <cdr:cxnSp macro="">
      <cdr:nvCxnSpPr>
        <cdr:cNvPr id="3" name="直線コネクタ 2">
          <a:extLst xmlns:a="http://schemas.openxmlformats.org/drawingml/2006/main">
            <a:ext uri="{FF2B5EF4-FFF2-40B4-BE49-F238E27FC236}">
              <a16:creationId xmlns:a16="http://schemas.microsoft.com/office/drawing/2014/main" id="{D15C2350-B058-518A-86F2-F42FE0A0764E}"/>
            </a:ext>
          </a:extLst>
        </cdr:cNvPr>
        <cdr:cNvCxnSpPr/>
      </cdr:nvCxnSpPr>
      <cdr:spPr bwMode="auto">
        <a:xfrm xmlns:a="http://schemas.openxmlformats.org/drawingml/2006/main">
          <a:off x="5162138" y="2721060"/>
          <a:ext cx="1347665" cy="574010"/>
        </a:xfrm>
        <a:prstGeom xmlns:a="http://schemas.openxmlformats.org/drawingml/2006/main" prst="line">
          <a:avLst/>
        </a:prstGeom>
        <a:ln xmlns:a="http://schemas.openxmlformats.org/drawingml/2006/main" w="22225">
          <a:headEnd type="none" w="med" len="med"/>
          <a:tailEnd type="none" w="med" len="med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0.35224</cdr:x>
      <cdr:y>0.34826</cdr:y>
    </cdr:from>
    <cdr:to>
      <cdr:x>0.40224</cdr:x>
      <cdr:y>0.41497</cdr:y>
    </cdr:to>
    <cdr:cxnSp macro="">
      <cdr:nvCxnSpPr>
        <cdr:cNvPr id="9" name="直線コネクタ 8">
          <a:extLst xmlns:a="http://schemas.openxmlformats.org/drawingml/2006/main">
            <a:ext uri="{FF2B5EF4-FFF2-40B4-BE49-F238E27FC236}">
              <a16:creationId xmlns:a16="http://schemas.microsoft.com/office/drawing/2014/main" id="{700347E9-9AD6-3BF2-BFFC-366FEBCF85D4}"/>
            </a:ext>
          </a:extLst>
        </cdr:cNvPr>
        <cdr:cNvCxnSpPr/>
      </cdr:nvCxnSpPr>
      <cdr:spPr bwMode="auto">
        <a:xfrm xmlns:a="http://schemas.openxmlformats.org/drawingml/2006/main">
          <a:off x="3220914" y="1615607"/>
          <a:ext cx="457200" cy="309464"/>
        </a:xfrm>
        <a:prstGeom xmlns:a="http://schemas.openxmlformats.org/drawingml/2006/main" prst="line">
          <a:avLst/>
        </a:prstGeom>
        <a:ln xmlns:a="http://schemas.openxmlformats.org/drawingml/2006/main" w="22225">
          <a:headEnd type="none" w="med" len="med"/>
          <a:tailEnd type="none" w="med" len="med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0.45518</cdr:x>
      <cdr:y>0.25023</cdr:y>
    </cdr:from>
    <cdr:to>
      <cdr:x>0.46107</cdr:x>
      <cdr:y>0.33127</cdr:y>
    </cdr:to>
    <cdr:cxnSp macro="">
      <cdr:nvCxnSpPr>
        <cdr:cNvPr id="6" name="直線コネクタ 5">
          <a:extLst xmlns:a="http://schemas.openxmlformats.org/drawingml/2006/main">
            <a:ext uri="{FF2B5EF4-FFF2-40B4-BE49-F238E27FC236}">
              <a16:creationId xmlns:a16="http://schemas.microsoft.com/office/drawing/2014/main" id="{675F0F86-27F1-510A-1ABC-F8590D13D1E2}"/>
            </a:ext>
          </a:extLst>
        </cdr:cNvPr>
        <cdr:cNvCxnSpPr/>
      </cdr:nvCxnSpPr>
      <cdr:spPr bwMode="auto">
        <a:xfrm xmlns:a="http://schemas.openxmlformats.org/drawingml/2006/main">
          <a:off x="4162209" y="1160822"/>
          <a:ext cx="53788" cy="375969"/>
        </a:xfrm>
        <a:prstGeom xmlns:a="http://schemas.openxmlformats.org/drawingml/2006/main" prst="line">
          <a:avLst/>
        </a:prstGeom>
        <a:ln xmlns:a="http://schemas.openxmlformats.org/drawingml/2006/main" w="22225">
          <a:headEnd type="none" w="med" len="med"/>
          <a:tailEnd type="none" w="med" len="med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0225" cy="4683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038" tIns="47020" rIns="94038" bIns="47020" numCol="1" anchor="t" anchorCtr="0" compatLnSpc="1">
            <a:prstTxWarp prst="textNoShape">
              <a:avLst/>
            </a:prstTxWarp>
          </a:bodyPr>
          <a:lstStyle>
            <a:lvl1pPr algn="l" defTabSz="939800">
              <a:defRPr sz="1200" b="0" i="0">
                <a:solidFill>
                  <a:schemeClr val="tx1"/>
                </a:solidFill>
                <a:effectLst/>
                <a:ea typeface="ヒラギノ角ゴ Pro W3" pitchFamily="-11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16375" y="0"/>
            <a:ext cx="3070225" cy="4683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038" tIns="47020" rIns="94038" bIns="47020" numCol="1" anchor="t" anchorCtr="0" compatLnSpc="1">
            <a:prstTxWarp prst="textNoShape">
              <a:avLst/>
            </a:prstTxWarp>
          </a:bodyPr>
          <a:lstStyle>
            <a:lvl1pPr algn="r" defTabSz="939800">
              <a:defRPr sz="1200" b="0" i="0">
                <a:solidFill>
                  <a:schemeClr val="tx1"/>
                </a:solidFill>
                <a:effectLst/>
                <a:ea typeface="ヒラギノ角ゴ Pro W3" pitchFamily="-11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04288"/>
            <a:ext cx="3070225" cy="4683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038" tIns="47020" rIns="94038" bIns="47020" numCol="1" anchor="b" anchorCtr="0" compatLnSpc="1">
            <a:prstTxWarp prst="textNoShape">
              <a:avLst/>
            </a:prstTxWarp>
          </a:bodyPr>
          <a:lstStyle>
            <a:lvl1pPr algn="l" defTabSz="939800">
              <a:defRPr sz="1200" b="0" i="0">
                <a:solidFill>
                  <a:schemeClr val="tx1"/>
                </a:solidFill>
                <a:effectLst/>
                <a:ea typeface="ヒラギノ角ゴ Pro W3" pitchFamily="-11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16375" y="8904288"/>
            <a:ext cx="3070225" cy="4683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038" tIns="47020" rIns="94038" bIns="47020" numCol="1" anchor="b" anchorCtr="0" compatLnSpc="1">
            <a:prstTxWarp prst="textNoShape">
              <a:avLst/>
            </a:prstTxWarp>
          </a:bodyPr>
          <a:lstStyle>
            <a:lvl1pPr algn="r" defTabSz="939800">
              <a:defRPr sz="1200" b="0" i="0">
                <a:solidFill>
                  <a:schemeClr val="tx1"/>
                </a:solidFill>
                <a:effectLst/>
                <a:ea typeface="ヒラギノ角ゴ Pro W3" pitchFamily="-111" charset="-128"/>
                <a:cs typeface="+mn-cs"/>
              </a:defRPr>
            </a:lvl1pPr>
          </a:lstStyle>
          <a:p>
            <a:pPr>
              <a:defRPr/>
            </a:pPr>
            <a:fld id="{120BD924-28BB-4ACF-9591-266011CB86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9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0225" cy="4683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038" tIns="47020" rIns="94038" bIns="47020" numCol="1" anchor="t" anchorCtr="0" compatLnSpc="1">
            <a:prstTxWarp prst="textNoShape">
              <a:avLst/>
            </a:prstTxWarp>
          </a:bodyPr>
          <a:lstStyle>
            <a:lvl1pPr algn="l" defTabSz="939800">
              <a:defRPr sz="1200" b="0" i="0">
                <a:solidFill>
                  <a:schemeClr val="tx1"/>
                </a:solidFill>
                <a:effectLst/>
                <a:ea typeface="ヒラギノ角ゴ Pro W3" pitchFamily="-11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6375" y="0"/>
            <a:ext cx="3070225" cy="4683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038" tIns="47020" rIns="94038" bIns="47020" numCol="1" anchor="t" anchorCtr="0" compatLnSpc="1">
            <a:prstTxWarp prst="textNoShape">
              <a:avLst/>
            </a:prstTxWarp>
          </a:bodyPr>
          <a:lstStyle>
            <a:lvl1pPr algn="r" defTabSz="939800">
              <a:defRPr sz="1200" b="0" i="0">
                <a:solidFill>
                  <a:schemeClr val="tx1"/>
                </a:solidFill>
                <a:effectLst/>
                <a:ea typeface="ヒラギノ角ゴ Pro W3" pitchFamily="-11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9100" y="703263"/>
            <a:ext cx="6248400" cy="3516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4563" y="4452938"/>
            <a:ext cx="5197475" cy="4216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038" tIns="47020" rIns="94038" bIns="470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04288"/>
            <a:ext cx="3070225" cy="4683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038" tIns="47020" rIns="94038" bIns="47020" numCol="1" anchor="b" anchorCtr="0" compatLnSpc="1">
            <a:prstTxWarp prst="textNoShape">
              <a:avLst/>
            </a:prstTxWarp>
          </a:bodyPr>
          <a:lstStyle>
            <a:lvl1pPr algn="l" defTabSz="939800">
              <a:defRPr sz="1200" b="0" i="0">
                <a:solidFill>
                  <a:schemeClr val="tx1"/>
                </a:solidFill>
                <a:effectLst/>
                <a:ea typeface="ヒラギノ角ゴ Pro W3" pitchFamily="-11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6375" y="8904288"/>
            <a:ext cx="3070225" cy="4683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038" tIns="47020" rIns="94038" bIns="47020" numCol="1" anchor="b" anchorCtr="0" compatLnSpc="1">
            <a:prstTxWarp prst="textNoShape">
              <a:avLst/>
            </a:prstTxWarp>
          </a:bodyPr>
          <a:lstStyle>
            <a:lvl1pPr algn="r" defTabSz="939800">
              <a:defRPr sz="1200" b="0" i="0">
                <a:solidFill>
                  <a:schemeClr val="tx1"/>
                </a:solidFill>
                <a:effectLst/>
                <a:ea typeface="ヒラギノ角ゴ Pro W3" pitchFamily="-111" charset="-128"/>
                <a:cs typeface="+mn-cs"/>
              </a:defRPr>
            </a:lvl1pPr>
          </a:lstStyle>
          <a:p>
            <a:pPr>
              <a:defRPr/>
            </a:pPr>
            <a:fld id="{FAE678BB-763C-40DF-B781-F9D40CCA79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2626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742A8D0-09EC-42FB-90C5-B1D1E1AB5C3A}" type="slidenum">
              <a:rPr lang="en-US" smtClean="0">
                <a:ea typeface="ヒラギノ角ゴ Pro W3"/>
                <a:cs typeface="ヒラギノ角ゴ Pro W3"/>
              </a:rPr>
              <a:pPr/>
              <a:t>0</a:t>
            </a:fld>
            <a:endParaRPr lang="en-US">
              <a:ea typeface="ヒラギノ角ゴ Pro W3"/>
              <a:cs typeface="ヒラギノ角ゴ Pro W3"/>
            </a:endParaRPr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248400" cy="3516312"/>
          </a:xfrm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68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C56B38F-EC4A-4B53-8EF7-317A2392EFA8}" type="slidenum">
              <a:rPr lang="en-US" smtClean="0">
                <a:ea typeface="ヒラギノ角ゴ Pro W3"/>
                <a:cs typeface="ヒラギノ角ゴ Pro W3"/>
              </a:rPr>
              <a:pPr/>
              <a:t>10</a:t>
            </a:fld>
            <a:endParaRPr lang="en-US">
              <a:ea typeface="ヒラギノ角ゴ Pro W3"/>
              <a:cs typeface="ヒラギノ角ゴ Pro W3"/>
            </a:endParaRPr>
          </a:p>
        </p:txBody>
      </p:sp>
      <p:sp>
        <p:nvSpPr>
          <p:cNvPr id="19458" name="Rectangle 7"/>
          <p:cNvSpPr txBox="1">
            <a:spLocks noGrp="1" noChangeArrowheads="1"/>
          </p:cNvSpPr>
          <p:nvPr/>
        </p:nvSpPr>
        <p:spPr bwMode="auto">
          <a:xfrm>
            <a:off x="4016375" y="8904288"/>
            <a:ext cx="3070225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038" tIns="47020" rIns="94038" bIns="47020" anchor="b"/>
          <a:lstStyle/>
          <a:p>
            <a:pPr algn="r" defTabSz="939800"/>
            <a:fld id="{1503E6FF-46BE-4FDC-873A-65694A840145}" type="slidenum">
              <a:rPr lang="en-US" sz="1200" b="0" i="0">
                <a:solidFill>
                  <a:schemeClr val="tx1"/>
                </a:solidFill>
                <a:cs typeface="ヒラギノ角ゴ Pro W3"/>
              </a:rPr>
              <a:pPr algn="r" defTabSz="939800"/>
              <a:t>10</a:t>
            </a:fld>
            <a:endParaRPr lang="en-US" sz="1200" b="0" i="0">
              <a:solidFill>
                <a:schemeClr val="tx1"/>
              </a:solidFill>
              <a:cs typeface="ヒラギノ角ゴ Pro W3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248400" cy="3516312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430" tIns="46215" rIns="92430" bIns="46215"/>
          <a:lstStyle/>
          <a:p>
            <a:pPr marL="228600" indent="-228600"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7328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E678BB-763C-40DF-B781-F9D40CCA79A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6622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742A8D0-09EC-42FB-90C5-B1D1E1AB5C3A}" type="slidenum">
              <a:rPr lang="en-US" smtClean="0">
                <a:ea typeface="ヒラギノ角ゴ Pro W3"/>
                <a:cs typeface="ヒラギノ角ゴ Pro W3"/>
              </a:rPr>
              <a:pPr/>
              <a:t>12</a:t>
            </a:fld>
            <a:endParaRPr lang="en-US">
              <a:ea typeface="ヒラギノ角ゴ Pro W3"/>
              <a:cs typeface="ヒラギノ角ゴ Pro W3"/>
            </a:endParaRPr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248400" cy="3516312"/>
          </a:xfrm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5883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C56B38F-EC4A-4B53-8EF7-317A2392EFA8}" type="slidenum">
              <a:rPr lang="en-US" smtClean="0">
                <a:ea typeface="ヒラギノ角ゴ Pro W3"/>
                <a:cs typeface="ヒラギノ角ゴ Pro W3"/>
              </a:rPr>
              <a:pPr/>
              <a:t>13</a:t>
            </a:fld>
            <a:endParaRPr lang="en-US">
              <a:ea typeface="ヒラギノ角ゴ Pro W3"/>
              <a:cs typeface="ヒラギノ角ゴ Pro W3"/>
            </a:endParaRPr>
          </a:p>
        </p:txBody>
      </p:sp>
      <p:sp>
        <p:nvSpPr>
          <p:cNvPr id="19458" name="Rectangle 7"/>
          <p:cNvSpPr txBox="1">
            <a:spLocks noGrp="1" noChangeArrowheads="1"/>
          </p:cNvSpPr>
          <p:nvPr/>
        </p:nvSpPr>
        <p:spPr bwMode="auto">
          <a:xfrm>
            <a:off x="4016375" y="8904288"/>
            <a:ext cx="3070225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038" tIns="47020" rIns="94038" bIns="47020" anchor="b"/>
          <a:lstStyle/>
          <a:p>
            <a:pPr algn="r" defTabSz="939800"/>
            <a:fld id="{1503E6FF-46BE-4FDC-873A-65694A840145}" type="slidenum">
              <a:rPr lang="en-US" sz="1200" b="0" i="0">
                <a:solidFill>
                  <a:schemeClr val="tx1"/>
                </a:solidFill>
                <a:cs typeface="ヒラギノ角ゴ Pro W3"/>
              </a:rPr>
              <a:pPr algn="r" defTabSz="939800"/>
              <a:t>13</a:t>
            </a:fld>
            <a:endParaRPr lang="en-US" sz="1200" b="0" i="0">
              <a:solidFill>
                <a:schemeClr val="tx1"/>
              </a:solidFill>
              <a:cs typeface="ヒラギノ角ゴ Pro W3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248400" cy="3516312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430" tIns="46215" rIns="92430" bIns="46215"/>
          <a:lstStyle/>
          <a:p>
            <a:pPr marL="228600" indent="-228600"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0488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E678BB-763C-40DF-B781-F9D40CCA79A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0705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sz="1200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E678BB-763C-40DF-B781-F9D40CCA79A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8917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E678BB-763C-40DF-B781-F9D40CCA79A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092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E678BB-763C-40DF-B781-F9D40CCA79A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3827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E678BB-763C-40DF-B781-F9D40CCA79A2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173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E678BB-763C-40DF-B781-F9D40CCA79A2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408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E678BB-763C-40DF-B781-F9D40CCA79A2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7162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E678BB-763C-40DF-B781-F9D40CCA79A2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5189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E678BB-763C-40DF-B781-F9D40CCA79A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9840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E678BB-763C-40DF-B781-F9D40CCA79A2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573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E678BB-763C-40DF-B781-F9D40CCA79A2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301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C56B38F-EC4A-4B53-8EF7-317A2392EFA8}" type="slidenum">
              <a:rPr lang="en-US" smtClean="0">
                <a:ea typeface="ヒラギノ角ゴ Pro W3"/>
                <a:cs typeface="ヒラギノ角ゴ Pro W3"/>
              </a:rPr>
              <a:pPr/>
              <a:t>2</a:t>
            </a:fld>
            <a:endParaRPr lang="en-US">
              <a:ea typeface="ヒラギノ角ゴ Pro W3"/>
              <a:cs typeface="ヒラギノ角ゴ Pro W3"/>
            </a:endParaRPr>
          </a:p>
        </p:txBody>
      </p:sp>
      <p:sp>
        <p:nvSpPr>
          <p:cNvPr id="19458" name="Rectangle 7"/>
          <p:cNvSpPr txBox="1">
            <a:spLocks noGrp="1" noChangeArrowheads="1"/>
          </p:cNvSpPr>
          <p:nvPr/>
        </p:nvSpPr>
        <p:spPr bwMode="auto">
          <a:xfrm>
            <a:off x="4016375" y="8904288"/>
            <a:ext cx="3070225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038" tIns="47020" rIns="94038" bIns="47020" anchor="b"/>
          <a:lstStyle/>
          <a:p>
            <a:pPr algn="r" defTabSz="939800"/>
            <a:fld id="{1503E6FF-46BE-4FDC-873A-65694A840145}" type="slidenum">
              <a:rPr lang="en-US" sz="1200" b="0" i="0">
                <a:solidFill>
                  <a:schemeClr val="tx1"/>
                </a:solidFill>
                <a:cs typeface="ヒラギノ角ゴ Pro W3"/>
              </a:rPr>
              <a:pPr algn="r" defTabSz="939800"/>
              <a:t>2</a:t>
            </a:fld>
            <a:endParaRPr lang="en-US" sz="1200" b="0" i="0">
              <a:solidFill>
                <a:schemeClr val="tx1"/>
              </a:solidFill>
              <a:cs typeface="ヒラギノ角ゴ Pro W3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248400" cy="3516312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430" tIns="46215" rIns="92430" bIns="46215"/>
          <a:lstStyle/>
          <a:p>
            <a:pPr marL="228600" indent="-228600"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501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C56B38F-EC4A-4B53-8EF7-317A2392EFA8}" type="slidenum">
              <a:rPr lang="en-US" smtClean="0">
                <a:ea typeface="ヒラギノ角ゴ Pro W3"/>
                <a:cs typeface="ヒラギノ角ゴ Pro W3"/>
              </a:rPr>
              <a:pPr/>
              <a:t>4</a:t>
            </a:fld>
            <a:endParaRPr lang="en-US">
              <a:ea typeface="ヒラギノ角ゴ Pro W3"/>
              <a:cs typeface="ヒラギノ角ゴ Pro W3"/>
            </a:endParaRPr>
          </a:p>
        </p:txBody>
      </p:sp>
      <p:sp>
        <p:nvSpPr>
          <p:cNvPr id="19458" name="Rectangle 7"/>
          <p:cNvSpPr txBox="1">
            <a:spLocks noGrp="1" noChangeArrowheads="1"/>
          </p:cNvSpPr>
          <p:nvPr/>
        </p:nvSpPr>
        <p:spPr bwMode="auto">
          <a:xfrm>
            <a:off x="4016375" y="8904288"/>
            <a:ext cx="3070225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038" tIns="47020" rIns="94038" bIns="47020" anchor="b"/>
          <a:lstStyle/>
          <a:p>
            <a:pPr algn="r" defTabSz="939800"/>
            <a:fld id="{1503E6FF-46BE-4FDC-873A-65694A840145}" type="slidenum">
              <a:rPr lang="en-US" sz="1200" b="0" i="0">
                <a:solidFill>
                  <a:schemeClr val="tx1"/>
                </a:solidFill>
                <a:cs typeface="ヒラギノ角ゴ Pro W3"/>
              </a:rPr>
              <a:pPr algn="r" defTabSz="939800"/>
              <a:t>4</a:t>
            </a:fld>
            <a:endParaRPr lang="en-US" sz="1200" b="0" i="0">
              <a:solidFill>
                <a:schemeClr val="tx1"/>
              </a:solidFill>
              <a:cs typeface="ヒラギノ角ゴ Pro W3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248400" cy="3516312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430" tIns="46215" rIns="92430" bIns="46215"/>
          <a:lstStyle/>
          <a:p>
            <a:pPr marL="228600" indent="-228600"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530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E678BB-763C-40DF-B781-F9D40CCA79A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01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C56B38F-EC4A-4B53-8EF7-317A2392EFA8}" type="slidenum">
              <a:rPr lang="en-US" smtClean="0">
                <a:ea typeface="ヒラギノ角ゴ Pro W3"/>
                <a:cs typeface="ヒラギノ角ゴ Pro W3"/>
              </a:rPr>
              <a:pPr/>
              <a:t>6</a:t>
            </a:fld>
            <a:endParaRPr lang="en-US">
              <a:ea typeface="ヒラギノ角ゴ Pro W3"/>
              <a:cs typeface="ヒラギノ角ゴ Pro W3"/>
            </a:endParaRPr>
          </a:p>
        </p:txBody>
      </p:sp>
      <p:sp>
        <p:nvSpPr>
          <p:cNvPr id="19458" name="Rectangle 7"/>
          <p:cNvSpPr txBox="1">
            <a:spLocks noGrp="1" noChangeArrowheads="1"/>
          </p:cNvSpPr>
          <p:nvPr/>
        </p:nvSpPr>
        <p:spPr bwMode="auto">
          <a:xfrm>
            <a:off x="4016375" y="8904288"/>
            <a:ext cx="3070225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038" tIns="47020" rIns="94038" bIns="47020" anchor="b"/>
          <a:lstStyle/>
          <a:p>
            <a:pPr algn="r" defTabSz="939800"/>
            <a:fld id="{1503E6FF-46BE-4FDC-873A-65694A840145}" type="slidenum">
              <a:rPr lang="en-US" sz="1200" b="0" i="0">
                <a:solidFill>
                  <a:schemeClr val="tx1"/>
                </a:solidFill>
                <a:cs typeface="ヒラギノ角ゴ Pro W3"/>
              </a:rPr>
              <a:pPr algn="r" defTabSz="939800"/>
              <a:t>6</a:t>
            </a:fld>
            <a:endParaRPr lang="en-US" sz="1200" b="0" i="0">
              <a:solidFill>
                <a:schemeClr val="tx1"/>
              </a:solidFill>
              <a:cs typeface="ヒラギノ角ゴ Pro W3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248400" cy="3516312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430" tIns="46215" rIns="92430" bIns="46215"/>
          <a:lstStyle/>
          <a:p>
            <a:pPr marL="228600" indent="-228600"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007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E678BB-763C-40DF-B781-F9D40CCA79A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545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E678BB-763C-40DF-B781-F9D40CCA79A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2946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z="1200" kern="0" dirty="0">
                <a:effectLst/>
                <a:latin typeface="Times New Roman" panose="02020603050405020304" pitchFamily="18" charset="0"/>
                <a:ea typeface="ＭＳ Ｐゴシック" panose="020B0600070205080204" pitchFamily="50" charset="-128"/>
              </a:rPr>
              <a:t> 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E678BB-763C-40DF-B781-F9D40CCA79A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445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2"/>
          <p:cNvSpPr>
            <a:spLocks noChangeArrowheads="1"/>
          </p:cNvSpPr>
          <p:nvPr/>
        </p:nvSpPr>
        <p:spPr bwMode="auto">
          <a:xfrm>
            <a:off x="561975" y="2959894"/>
            <a:ext cx="8185150" cy="709613"/>
          </a:xfrm>
          <a:prstGeom prst="rect">
            <a:avLst/>
          </a:prstGeom>
          <a:noFill/>
          <a:ln>
            <a:noFill/>
          </a:ln>
          <a:effectLst>
            <a:outerShdw dist="45791" dir="8778596" algn="ctr" rotWithShape="0">
              <a:schemeClr val="bg2"/>
            </a:outerShdw>
          </a:effectLst>
        </p:spPr>
        <p:txBody>
          <a:bodyPr anchor="ctr" anchorCtr="1"/>
          <a:lstStyle/>
          <a:p>
            <a:pPr algn="ctr">
              <a:lnSpc>
                <a:spcPct val="95000"/>
              </a:lnSpc>
              <a:buClr>
                <a:schemeClr val="tx2"/>
              </a:buClr>
              <a:defRPr/>
            </a:pPr>
            <a:endParaRPr lang="en-US" sz="1950">
              <a:solidFill>
                <a:srgbClr val="DDDDDD"/>
              </a:solidFill>
              <a:ea typeface="ヒラギノ角ゴ Pro W3" pitchFamily="-111" charset="-128"/>
              <a:cs typeface="+mn-cs"/>
            </a:endParaRPr>
          </a:p>
          <a:p>
            <a:pPr algn="ctr">
              <a:lnSpc>
                <a:spcPct val="95000"/>
              </a:lnSpc>
              <a:buClr>
                <a:schemeClr val="tx2"/>
              </a:buClr>
              <a:defRPr/>
            </a:pPr>
            <a:endParaRPr lang="en-US" sz="1950">
              <a:solidFill>
                <a:srgbClr val="DDDDDD"/>
              </a:solidFill>
              <a:ea typeface="ヒラギノ角ゴ Pro W3" pitchFamily="-111" charset="-128"/>
              <a:cs typeface="+mn-cs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92164" y="1056598"/>
            <a:ext cx="7589837" cy="484748"/>
          </a:xfrm>
        </p:spPr>
        <p:txBody>
          <a:bodyPr lIns="0" rIns="0" anchor="ctr">
            <a:spAutoFit/>
          </a:bodyPr>
          <a:lstStyle>
            <a:lvl1pPr>
              <a:lnSpc>
                <a:spcPct val="85000"/>
              </a:lnSpc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418160"/>
            <a:ext cx="8185150" cy="666750"/>
          </a:xfrm>
        </p:spPr>
        <p:txBody>
          <a:bodyPr anchorCtr="1"/>
          <a:lstStyle>
            <a:lvl1pPr marL="0" indent="0" algn="ctr">
              <a:buSzTx/>
              <a:buFontTx/>
              <a:buNone/>
              <a:defRPr sz="2500" i="1" baseline="0"/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5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100" baseline="0"/>
            </a:lvl1pPr>
            <a:lvl2pPr>
              <a:defRPr sz="1800" baseline="0"/>
            </a:lvl2pPr>
            <a:lvl3pPr>
              <a:defRPr sz="1600" baseline="0"/>
            </a:lvl3pPr>
            <a:lvl4pPr>
              <a:defRPr sz="1400" baseline="0"/>
            </a:lvl4pPr>
            <a:lvl5pPr>
              <a:defRPr sz="12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09663"/>
            <a:ext cx="38100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09663"/>
            <a:ext cx="38100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4214" y="116681"/>
            <a:ext cx="7769225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09663"/>
            <a:ext cx="77724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7" r:id="rId1"/>
    <p:sldLayoutId id="2147483656" r:id="rId2"/>
    <p:sldLayoutId id="2147483655" r:id="rId3"/>
    <p:sldLayoutId id="2147483654" r:id="rId4"/>
    <p:sldLayoutId id="2147483653" r:id="rId5"/>
    <p:sldLayoutId id="2147483652" r:id="rId6"/>
    <p:sldLayoutId id="2147483651" r:id="rId7"/>
    <p:sldLayoutId id="2147483650" r:id="rId8"/>
  </p:sldLayoutIdLst>
  <p:transition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2500" b="1" baseline="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30000"/>
        </a:spcBef>
        <a:spcAft>
          <a:spcPct val="0"/>
        </a:spcAft>
        <a:buClr>
          <a:schemeClr val="accent2"/>
        </a:buClr>
        <a:buSzPct val="110000"/>
        <a:buChar char="•"/>
        <a:defRPr sz="2100" b="0" baseline="0">
          <a:solidFill>
            <a:schemeClr val="bg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3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¡"/>
        <a:defRPr sz="1800" b="0" baseline="0">
          <a:solidFill>
            <a:schemeClr val="bg1"/>
          </a:solidFill>
          <a:latin typeface="+mn-lt"/>
        </a:defRPr>
      </a:lvl2pPr>
      <a:lvl3pPr marL="857250" indent="-171450" algn="l" rtl="0" eaLnBrk="0" fontAlgn="base" hangingPunct="0">
        <a:spcBef>
          <a:spcPct val="30000"/>
        </a:spcBef>
        <a:spcAft>
          <a:spcPct val="0"/>
        </a:spcAft>
        <a:buChar char="•"/>
        <a:defRPr sz="1600" b="0" baseline="0">
          <a:solidFill>
            <a:schemeClr val="bg1"/>
          </a:solidFill>
          <a:latin typeface="+mn-lt"/>
        </a:defRPr>
      </a:lvl3pPr>
      <a:lvl4pPr marL="1200150" indent="-171450" algn="l" rtl="0" eaLnBrk="0" fontAlgn="base" hangingPunct="0">
        <a:spcBef>
          <a:spcPct val="30000"/>
        </a:spcBef>
        <a:spcAft>
          <a:spcPct val="0"/>
        </a:spcAft>
        <a:buChar char="–"/>
        <a:defRPr sz="1400" b="0" baseline="0">
          <a:solidFill>
            <a:schemeClr val="bg1"/>
          </a:solidFill>
          <a:latin typeface="+mj-lt"/>
        </a:defRPr>
      </a:lvl4pPr>
      <a:lvl5pPr marL="1543050" indent="-171450" algn="l" rtl="0" eaLnBrk="0" fontAlgn="base" hangingPunct="0">
        <a:spcBef>
          <a:spcPct val="30000"/>
        </a:spcBef>
        <a:spcAft>
          <a:spcPct val="0"/>
        </a:spcAft>
        <a:buChar char="»"/>
        <a:defRPr sz="1200" b="0" baseline="0">
          <a:solidFill>
            <a:schemeClr val="bg1"/>
          </a:solidFill>
          <a:latin typeface="+mn-lt"/>
        </a:defRPr>
      </a:lvl5pPr>
      <a:lvl6pPr marL="1885950" indent="-171450" algn="l" rtl="0" fontAlgn="base">
        <a:spcBef>
          <a:spcPct val="30000"/>
        </a:spcBef>
        <a:spcAft>
          <a:spcPct val="0"/>
        </a:spcAft>
        <a:buChar char="»"/>
        <a:defRPr sz="1500" b="1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30000"/>
        </a:spcBef>
        <a:spcAft>
          <a:spcPct val="0"/>
        </a:spcAft>
        <a:buChar char="»"/>
        <a:defRPr sz="1500" b="1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30000"/>
        </a:spcBef>
        <a:spcAft>
          <a:spcPct val="0"/>
        </a:spcAft>
        <a:buChar char="»"/>
        <a:defRPr sz="1500" b="1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30000"/>
        </a:spcBef>
        <a:spcAft>
          <a:spcPct val="0"/>
        </a:spcAft>
        <a:buChar char="»"/>
        <a:defRPr sz="15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5.tif"/><Relationship Id="rId4" Type="http://schemas.openxmlformats.org/officeDocument/2006/relationships/image" Target="../media/image14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tif"/><Relationship Id="rId5" Type="http://schemas.openxmlformats.org/officeDocument/2006/relationships/image" Target="../media/image13.tif"/><Relationship Id="rId4" Type="http://schemas.openxmlformats.org/officeDocument/2006/relationships/image" Target="../media/image14.t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18" Type="http://schemas.openxmlformats.org/officeDocument/2006/relationships/diagramColors" Target="../diagrams/colors3.xml"/><Relationship Id="rId3" Type="http://schemas.openxmlformats.org/officeDocument/2006/relationships/chart" Target="../charts/chart2.xml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17" Type="http://schemas.openxmlformats.org/officeDocument/2006/relationships/diagramQuickStyle" Target="../diagrams/quickStyle3.xml"/><Relationship Id="rId2" Type="http://schemas.openxmlformats.org/officeDocument/2006/relationships/notesSlide" Target="../notesSlides/notesSlide20.xml"/><Relationship Id="rId16" Type="http://schemas.openxmlformats.org/officeDocument/2006/relationships/diagramLayout" Target="../diagrams/layout3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5" Type="http://schemas.openxmlformats.org/officeDocument/2006/relationships/diagramData" Target="../diagrams/data3.xml"/><Relationship Id="rId10" Type="http://schemas.openxmlformats.org/officeDocument/2006/relationships/diagramData" Target="../diagrams/data2.xml"/><Relationship Id="rId19" Type="http://schemas.microsoft.com/office/2007/relationships/diagramDrawing" Target="../diagrams/drawing3.xml"/><Relationship Id="rId4" Type="http://schemas.openxmlformats.org/officeDocument/2006/relationships/chart" Target="../charts/chart3.xml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37123" y="860391"/>
            <a:ext cx="5692378" cy="877163"/>
          </a:xfrm>
        </p:spPr>
        <p:txBody>
          <a:bodyPr/>
          <a:lstStyle/>
          <a:p>
            <a:pPr eaLnBrk="1" hangingPunct="1"/>
            <a:r>
              <a:rPr lang="en-US" dirty="0"/>
              <a:t>TCT </a:t>
            </a:r>
            <a:r>
              <a:rPr lang="en-US" dirty="0">
                <a:solidFill>
                  <a:schemeClr val="bg1"/>
                </a:solidFill>
              </a:rPr>
              <a:t>Template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Title 30 pt Bold Arial</a:t>
            </a:r>
          </a:p>
        </p:txBody>
      </p:sp>
      <p:sp>
        <p:nvSpPr>
          <p:cNvPr id="1229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418160"/>
            <a:ext cx="8185150" cy="666750"/>
          </a:xfrm>
        </p:spPr>
        <p:txBody>
          <a:bodyPr/>
          <a:lstStyle/>
          <a:p>
            <a:pPr eaLnBrk="1" hangingPunct="1"/>
            <a:r>
              <a:rPr lang="en-US" sz="2500" b="1" dirty="0"/>
              <a:t>John Doe, MD</a:t>
            </a:r>
          </a:p>
          <a:p>
            <a:pPr eaLnBrk="1" hangingPunct="1"/>
            <a:r>
              <a:rPr lang="en-US" sz="2500" b="1" dirty="0"/>
              <a:t>Subtitle 25 </a:t>
            </a:r>
            <a:r>
              <a:rPr lang="en-US" sz="2500" b="1" dirty="0" err="1"/>
              <a:t>pt</a:t>
            </a:r>
            <a:r>
              <a:rPr lang="en-US" sz="2500" b="1" dirty="0"/>
              <a:t> Arial Bold Italics</a:t>
            </a: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C96F627-2B6F-AAF5-DA4B-2FBB1DEA0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CC050B3E-7583-0872-0B77-F77AD5119EF1}"/>
              </a:ext>
            </a:extLst>
          </p:cNvPr>
          <p:cNvSpPr txBox="1"/>
          <p:nvPr/>
        </p:nvSpPr>
        <p:spPr>
          <a:xfrm flipH="1">
            <a:off x="4472636" y="594858"/>
            <a:ext cx="459302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rgbClr val="FFCC99"/>
                </a:solidFill>
                <a:latin typeface="Arial" charset="0"/>
                <a:ea typeface="ヒラギノ角ゴ Pro W3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rgbClr val="FFCC99"/>
                </a:solidFill>
                <a:latin typeface="Arial" charset="0"/>
                <a:ea typeface="ヒラギノ角ゴ Pro W3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rgbClr val="FFCC99"/>
                </a:solidFill>
                <a:latin typeface="Arial" charset="0"/>
                <a:ea typeface="ヒラギノ角ゴ Pro W3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rgbClr val="FFCC99"/>
                </a:solidFill>
                <a:latin typeface="Arial" charset="0"/>
                <a:ea typeface="ヒラギノ角ゴ Pro W3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rgbClr val="FFCC99"/>
                </a:solidFill>
                <a:latin typeface="Arial" charset="0"/>
                <a:ea typeface="ヒラギノ角ゴ Pro W3"/>
                <a:cs typeface="Arial" charset="0"/>
              </a:defRPr>
            </a:lvl5pPr>
            <a:lvl6pPr marL="2286000" algn="l" defTabSz="914400" rtl="0" eaLnBrk="1" latinLnBrk="0" hangingPunct="1">
              <a:defRPr b="1" i="1" kern="1200">
                <a:solidFill>
                  <a:srgbClr val="FFCC99"/>
                </a:solidFill>
                <a:latin typeface="Arial" charset="0"/>
                <a:ea typeface="ヒラギノ角ゴ Pro W3"/>
                <a:cs typeface="Arial" charset="0"/>
              </a:defRPr>
            </a:lvl6pPr>
            <a:lvl7pPr marL="2743200" algn="l" defTabSz="914400" rtl="0" eaLnBrk="1" latinLnBrk="0" hangingPunct="1">
              <a:defRPr b="1" i="1" kern="1200">
                <a:solidFill>
                  <a:srgbClr val="FFCC99"/>
                </a:solidFill>
                <a:latin typeface="Arial" charset="0"/>
                <a:ea typeface="ヒラギノ角ゴ Pro W3"/>
                <a:cs typeface="Arial" charset="0"/>
              </a:defRPr>
            </a:lvl7pPr>
            <a:lvl8pPr marL="3200400" algn="l" defTabSz="914400" rtl="0" eaLnBrk="1" latinLnBrk="0" hangingPunct="1">
              <a:defRPr b="1" i="1" kern="1200">
                <a:solidFill>
                  <a:srgbClr val="FFCC99"/>
                </a:solidFill>
                <a:latin typeface="Arial" charset="0"/>
                <a:ea typeface="ヒラギノ角ゴ Pro W3"/>
                <a:cs typeface="Arial" charset="0"/>
              </a:defRPr>
            </a:lvl8pPr>
            <a:lvl9pPr marL="3657600" algn="l" defTabSz="914400" rtl="0" eaLnBrk="1" latinLnBrk="0" hangingPunct="1">
              <a:defRPr b="1" i="1" kern="1200">
                <a:solidFill>
                  <a:srgbClr val="FFCC99"/>
                </a:solidFill>
                <a:latin typeface="Arial" charset="0"/>
                <a:ea typeface="ヒラギノ角ゴ Pro W3"/>
                <a:cs typeface="Arial" charset="0"/>
              </a:defRPr>
            </a:lvl9pPr>
          </a:lstStyle>
          <a:p>
            <a:pPr algn="ctr"/>
            <a:r>
              <a:rPr lang="en-US" altLang="ja-JP" sz="2400" i="0" dirty="0"/>
              <a:t>Impact of Underlying Causes of Acute Coronary Syndrome on 1-Year Outcomes After Percutaneous Coronary Intervention: </a:t>
            </a:r>
          </a:p>
          <a:p>
            <a:endParaRPr lang="en-US" altLang="ja-JP" sz="1400" i="0" dirty="0"/>
          </a:p>
          <a:p>
            <a:pPr algn="ctr"/>
            <a:r>
              <a:rPr lang="en-US" altLang="ja-JP" i="0" dirty="0"/>
              <a:t>Results from OCT Guided Primary PCI Registry -TACTICS Registry-  </a:t>
            </a:r>
            <a:r>
              <a:rPr lang="en-GB" altLang="ja-JP" i="0" dirty="0"/>
              <a:t> </a:t>
            </a:r>
            <a:endParaRPr lang="en-US" i="0" dirty="0"/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B3E68527-8CD8-6711-010E-39FE63F42EAF}"/>
              </a:ext>
            </a:extLst>
          </p:cNvPr>
          <p:cNvSpPr txBox="1"/>
          <p:nvPr/>
        </p:nvSpPr>
        <p:spPr>
          <a:xfrm flipH="1">
            <a:off x="4472637" y="3832964"/>
            <a:ext cx="459302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rgbClr val="FFCC99"/>
                </a:solidFill>
                <a:latin typeface="Arial" charset="0"/>
                <a:ea typeface="ヒラギノ角ゴ Pro W3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rgbClr val="FFCC99"/>
                </a:solidFill>
                <a:latin typeface="Arial" charset="0"/>
                <a:ea typeface="ヒラギノ角ゴ Pro W3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rgbClr val="FFCC99"/>
                </a:solidFill>
                <a:latin typeface="Arial" charset="0"/>
                <a:ea typeface="ヒラギノ角ゴ Pro W3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rgbClr val="FFCC99"/>
                </a:solidFill>
                <a:latin typeface="Arial" charset="0"/>
                <a:ea typeface="ヒラギノ角ゴ Pro W3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rgbClr val="FFCC99"/>
                </a:solidFill>
                <a:latin typeface="Arial" charset="0"/>
                <a:ea typeface="ヒラギノ角ゴ Pro W3"/>
                <a:cs typeface="Arial" charset="0"/>
              </a:defRPr>
            </a:lvl5pPr>
            <a:lvl6pPr marL="2286000" algn="l" defTabSz="914400" rtl="0" eaLnBrk="1" latinLnBrk="0" hangingPunct="1">
              <a:defRPr b="1" i="1" kern="1200">
                <a:solidFill>
                  <a:srgbClr val="FFCC99"/>
                </a:solidFill>
                <a:latin typeface="Arial" charset="0"/>
                <a:ea typeface="ヒラギノ角ゴ Pro W3"/>
                <a:cs typeface="Arial" charset="0"/>
              </a:defRPr>
            </a:lvl6pPr>
            <a:lvl7pPr marL="2743200" algn="l" defTabSz="914400" rtl="0" eaLnBrk="1" latinLnBrk="0" hangingPunct="1">
              <a:defRPr b="1" i="1" kern="1200">
                <a:solidFill>
                  <a:srgbClr val="FFCC99"/>
                </a:solidFill>
                <a:latin typeface="Arial" charset="0"/>
                <a:ea typeface="ヒラギノ角ゴ Pro W3"/>
                <a:cs typeface="Arial" charset="0"/>
              </a:defRPr>
            </a:lvl7pPr>
            <a:lvl8pPr marL="3200400" algn="l" defTabSz="914400" rtl="0" eaLnBrk="1" latinLnBrk="0" hangingPunct="1">
              <a:defRPr b="1" i="1" kern="1200">
                <a:solidFill>
                  <a:srgbClr val="FFCC99"/>
                </a:solidFill>
                <a:latin typeface="Arial" charset="0"/>
                <a:ea typeface="ヒラギノ角ゴ Pro W3"/>
                <a:cs typeface="Arial" charset="0"/>
              </a:defRPr>
            </a:lvl8pPr>
            <a:lvl9pPr marL="3657600" algn="l" defTabSz="914400" rtl="0" eaLnBrk="1" latinLnBrk="0" hangingPunct="1">
              <a:defRPr b="1" i="1" kern="1200">
                <a:solidFill>
                  <a:srgbClr val="FFCC99"/>
                </a:solidFill>
                <a:latin typeface="Arial" charset="0"/>
                <a:ea typeface="ヒラギノ角ゴ Pro W3"/>
                <a:cs typeface="Arial" charset="0"/>
              </a:defRPr>
            </a:lvl9pPr>
          </a:lstStyle>
          <a:p>
            <a:pPr algn="ctr"/>
            <a:r>
              <a:rPr lang="en-US" sz="2200" i="0" dirty="0">
                <a:solidFill>
                  <a:schemeClr val="tx1"/>
                </a:solidFill>
              </a:rPr>
              <a:t>Toshiro Shinke, MD, PhD</a:t>
            </a:r>
            <a:br>
              <a:rPr lang="en-US" sz="2000" i="0" dirty="0">
                <a:solidFill>
                  <a:schemeClr val="tx1"/>
                </a:solidFill>
              </a:rPr>
            </a:br>
            <a:r>
              <a:rPr lang="en-US" sz="1200" b="0" i="0" dirty="0">
                <a:solidFill>
                  <a:schemeClr val="tx1"/>
                </a:solidFill>
              </a:rPr>
              <a:t>On behalf of TACTICS investigators</a:t>
            </a:r>
            <a:endParaRPr lang="en-US" sz="2000" b="0" i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4">
            <a:extLst>
              <a:ext uri="{FF2B5EF4-FFF2-40B4-BE49-F238E27FC236}">
                <a16:creationId xmlns:a16="http://schemas.microsoft.com/office/drawing/2014/main" id="{B5873969-DE2B-C598-29A1-24DC44A1C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523" y="93311"/>
            <a:ext cx="7769225" cy="425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i="0" kern="0" dirty="0">
                <a:solidFill>
                  <a:schemeClr val="bg1"/>
                </a:solidFill>
              </a:rPr>
              <a:t>Algorithm to classify underlying causes of ACS </a:t>
            </a:r>
          </a:p>
          <a:p>
            <a:pPr eaLnBrk="1" hangingPunct="1"/>
            <a:r>
              <a:rPr lang="en-US" sz="2000" i="0" kern="0" dirty="0">
                <a:solidFill>
                  <a:schemeClr val="bg1"/>
                </a:solidFill>
              </a:rPr>
              <a:t>by independent OCT core-laboratory* </a:t>
            </a: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E9C1CCCD-E9E0-FC17-8528-0455166F986A}"/>
              </a:ext>
            </a:extLst>
          </p:cNvPr>
          <p:cNvCxnSpPr>
            <a:cxnSpLocks/>
          </p:cNvCxnSpPr>
          <p:nvPr/>
        </p:nvCxnSpPr>
        <p:spPr>
          <a:xfrm>
            <a:off x="2854804" y="1431048"/>
            <a:ext cx="1571651" cy="352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角丸四角形 4">
            <a:extLst>
              <a:ext uri="{FF2B5EF4-FFF2-40B4-BE49-F238E27FC236}">
                <a16:creationId xmlns:a16="http://schemas.microsoft.com/office/drawing/2014/main" id="{CFE13FCF-2C8A-20E9-4002-132F24EC672A}"/>
              </a:ext>
            </a:extLst>
          </p:cNvPr>
          <p:cNvSpPr/>
          <p:nvPr/>
        </p:nvSpPr>
        <p:spPr>
          <a:xfrm>
            <a:off x="416560" y="1110606"/>
            <a:ext cx="1239799" cy="676268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kumimoji="1" lang="ja-JP" altLang="en-US" b="0" i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1E3137C-C38A-8332-3EAB-130FD77CFCD5}"/>
              </a:ext>
            </a:extLst>
          </p:cNvPr>
          <p:cNvSpPr txBox="1"/>
          <p:nvPr/>
        </p:nvSpPr>
        <p:spPr>
          <a:xfrm>
            <a:off x="448607" y="1077557"/>
            <a:ext cx="1183337" cy="677108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altLang="ja-JP" sz="14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ACS</a:t>
            </a:r>
            <a:br>
              <a:rPr lang="en-US" altLang="ja-JP" sz="12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12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Culprit Lesion</a:t>
            </a:r>
          </a:p>
          <a:p>
            <a:pPr algn="ctr"/>
            <a:r>
              <a:rPr lang="en-US" altLang="ja-JP" sz="12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performed PCI</a:t>
            </a: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813DB160-E8A1-C465-703C-26608C9B572B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1669503" y="1437491"/>
            <a:ext cx="603500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ひし形 7">
            <a:extLst>
              <a:ext uri="{FF2B5EF4-FFF2-40B4-BE49-F238E27FC236}">
                <a16:creationId xmlns:a16="http://schemas.microsoft.com/office/drawing/2014/main" id="{8622346E-E80C-45E0-FC92-B3803D80254F}"/>
              </a:ext>
            </a:extLst>
          </p:cNvPr>
          <p:cNvSpPr/>
          <p:nvPr/>
        </p:nvSpPr>
        <p:spPr>
          <a:xfrm>
            <a:off x="2273003" y="1099357"/>
            <a:ext cx="1239799" cy="676266"/>
          </a:xfrm>
          <a:prstGeom prst="diamond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kumimoji="1" lang="ja-JP" altLang="en-US" b="0" i="0">
              <a:solidFill>
                <a:schemeClr val="bg1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5D0790A-CFF4-7FFA-913D-ECEBE498847D}"/>
              </a:ext>
            </a:extLst>
          </p:cNvPr>
          <p:cNvSpPr txBox="1"/>
          <p:nvPr/>
        </p:nvSpPr>
        <p:spPr>
          <a:xfrm>
            <a:off x="2439405" y="1224780"/>
            <a:ext cx="960519" cy="430887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altLang="ja-JP" sz="11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Fibrous cap </a:t>
            </a:r>
          </a:p>
          <a:p>
            <a:pPr algn="ctr"/>
            <a:r>
              <a:rPr lang="en-US" altLang="ja-JP" sz="11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Disruption</a:t>
            </a:r>
            <a:endParaRPr lang="ja-JP" altLang="en-US" sz="1100" b="0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6D8B5B0A-CE4A-FEDA-CC5D-45E5DE43BA45}"/>
              </a:ext>
            </a:extLst>
          </p:cNvPr>
          <p:cNvCxnSpPr>
            <a:cxnSpLocks/>
          </p:cNvCxnSpPr>
          <p:nvPr/>
        </p:nvCxnSpPr>
        <p:spPr>
          <a:xfrm>
            <a:off x="2894052" y="1775085"/>
            <a:ext cx="0" cy="25097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AD60B7EF-6096-4770-D63C-27A119268D4D}"/>
              </a:ext>
            </a:extLst>
          </p:cNvPr>
          <p:cNvGrpSpPr/>
          <p:nvPr/>
        </p:nvGrpSpPr>
        <p:grpSpPr>
          <a:xfrm>
            <a:off x="1979729" y="2362963"/>
            <a:ext cx="1826346" cy="674652"/>
            <a:chOff x="6624247" y="4260572"/>
            <a:chExt cx="1443689" cy="1080000"/>
          </a:xfrm>
        </p:grpSpPr>
        <p:cxnSp>
          <p:nvCxnSpPr>
            <p:cNvPr id="45" name="直線コネクタ 44">
              <a:extLst>
                <a:ext uri="{FF2B5EF4-FFF2-40B4-BE49-F238E27FC236}">
                  <a16:creationId xmlns:a16="http://schemas.microsoft.com/office/drawing/2014/main" id="{476EA466-DAF3-6FAD-42B0-6D0137D4A2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67936" y="4260572"/>
              <a:ext cx="0" cy="1080000"/>
            </a:xfrm>
            <a:prstGeom prst="line">
              <a:avLst/>
            </a:prstGeom>
            <a:ln>
              <a:solidFill>
                <a:schemeClr val="bg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>
              <a:extLst>
                <a:ext uri="{FF2B5EF4-FFF2-40B4-BE49-F238E27FC236}">
                  <a16:creationId xmlns:a16="http://schemas.microsoft.com/office/drawing/2014/main" id="{20468622-3A18-7083-33EB-AA355B2519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24247" y="4260572"/>
              <a:ext cx="144368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>
              <a:extLst>
                <a:ext uri="{FF2B5EF4-FFF2-40B4-BE49-F238E27FC236}">
                  <a16:creationId xmlns:a16="http://schemas.microsoft.com/office/drawing/2014/main" id="{E980489F-2228-18FC-E350-E0839FBF7B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24248" y="4260572"/>
              <a:ext cx="0" cy="1080000"/>
            </a:xfrm>
            <a:prstGeom prst="line">
              <a:avLst/>
            </a:prstGeom>
            <a:ln>
              <a:solidFill>
                <a:schemeClr val="bg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ひし形 14">
            <a:extLst>
              <a:ext uri="{FF2B5EF4-FFF2-40B4-BE49-F238E27FC236}">
                <a16:creationId xmlns:a16="http://schemas.microsoft.com/office/drawing/2014/main" id="{A9EF4EBF-A841-DE38-2AE5-6C58581CCF36}"/>
              </a:ext>
            </a:extLst>
          </p:cNvPr>
          <p:cNvSpPr/>
          <p:nvPr/>
        </p:nvSpPr>
        <p:spPr>
          <a:xfrm>
            <a:off x="2273003" y="2024830"/>
            <a:ext cx="1239799" cy="676266"/>
          </a:xfrm>
          <a:prstGeom prst="diamond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kumimoji="1" lang="ja-JP" altLang="en-US" b="0" i="0">
              <a:solidFill>
                <a:schemeClr val="bg1"/>
              </a:solidFill>
            </a:endParaRP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C8D910EE-6BAD-6FAF-9008-CAF6956753D9}"/>
              </a:ext>
            </a:extLst>
          </p:cNvPr>
          <p:cNvCxnSpPr>
            <a:cxnSpLocks/>
          </p:cNvCxnSpPr>
          <p:nvPr/>
        </p:nvCxnSpPr>
        <p:spPr>
          <a:xfrm flipH="1">
            <a:off x="5049226" y="1763461"/>
            <a:ext cx="10" cy="25097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605D7B5A-0772-AC02-ECF2-A8DA8E05E565}"/>
              </a:ext>
            </a:extLst>
          </p:cNvPr>
          <p:cNvCxnSpPr>
            <a:cxnSpLocks/>
          </p:cNvCxnSpPr>
          <p:nvPr/>
        </p:nvCxnSpPr>
        <p:spPr>
          <a:xfrm>
            <a:off x="5039659" y="2367048"/>
            <a:ext cx="0" cy="67465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ひし形 17">
            <a:extLst>
              <a:ext uri="{FF2B5EF4-FFF2-40B4-BE49-F238E27FC236}">
                <a16:creationId xmlns:a16="http://schemas.microsoft.com/office/drawing/2014/main" id="{174D36B8-8047-9AF8-A3C5-DEFFD530A615}"/>
              </a:ext>
            </a:extLst>
          </p:cNvPr>
          <p:cNvSpPr/>
          <p:nvPr/>
        </p:nvSpPr>
        <p:spPr>
          <a:xfrm>
            <a:off x="4426456" y="2024830"/>
            <a:ext cx="1239799" cy="676266"/>
          </a:xfrm>
          <a:prstGeom prst="diamond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kumimoji="1" lang="ja-JP" altLang="en-US" b="0" i="0">
              <a:solidFill>
                <a:schemeClr val="bg1"/>
              </a:solidFill>
            </a:endParaRPr>
          </a:p>
        </p:txBody>
      </p:sp>
      <p:sp>
        <p:nvSpPr>
          <p:cNvPr id="19" name="角丸四角形 18">
            <a:extLst>
              <a:ext uri="{FF2B5EF4-FFF2-40B4-BE49-F238E27FC236}">
                <a16:creationId xmlns:a16="http://schemas.microsoft.com/office/drawing/2014/main" id="{3918089D-E350-E255-E4F9-7E3FD143887E}"/>
              </a:ext>
            </a:extLst>
          </p:cNvPr>
          <p:cNvSpPr/>
          <p:nvPr/>
        </p:nvSpPr>
        <p:spPr>
          <a:xfrm>
            <a:off x="1516932" y="3046284"/>
            <a:ext cx="1239799" cy="676268"/>
          </a:xfrm>
          <a:prstGeom prst="roundRect">
            <a:avLst>
              <a:gd name="adj" fmla="val 50000"/>
            </a:avLst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kumimoji="1" lang="ja-JP" altLang="en-US" i="0">
              <a:solidFill>
                <a:schemeClr val="bg1"/>
              </a:solidFill>
            </a:endParaRPr>
          </a:p>
        </p:txBody>
      </p:sp>
      <p:sp>
        <p:nvSpPr>
          <p:cNvPr id="20" name="角丸四角形 19">
            <a:extLst>
              <a:ext uri="{FF2B5EF4-FFF2-40B4-BE49-F238E27FC236}">
                <a16:creationId xmlns:a16="http://schemas.microsoft.com/office/drawing/2014/main" id="{E4B69436-5209-7113-7A6E-7E3F60788A5A}"/>
              </a:ext>
            </a:extLst>
          </p:cNvPr>
          <p:cNvSpPr/>
          <p:nvPr/>
        </p:nvSpPr>
        <p:spPr>
          <a:xfrm>
            <a:off x="4438919" y="3032442"/>
            <a:ext cx="1239799" cy="676268"/>
          </a:xfrm>
          <a:prstGeom prst="roundRect">
            <a:avLst>
              <a:gd name="adj" fmla="val 50000"/>
            </a:avLst>
          </a:prstGeom>
          <a:solidFill>
            <a:srgbClr val="00B0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kumimoji="1" lang="ja-JP" altLang="en-US" i="0">
              <a:solidFill>
                <a:schemeClr val="bg1"/>
              </a:solidFill>
            </a:endParaRPr>
          </a:p>
        </p:txBody>
      </p:sp>
      <p:sp>
        <p:nvSpPr>
          <p:cNvPr id="21" name="角丸四角形 20">
            <a:extLst>
              <a:ext uri="{FF2B5EF4-FFF2-40B4-BE49-F238E27FC236}">
                <a16:creationId xmlns:a16="http://schemas.microsoft.com/office/drawing/2014/main" id="{CAE87CB0-118E-9E1E-191A-5EB2E0852823}"/>
              </a:ext>
            </a:extLst>
          </p:cNvPr>
          <p:cNvSpPr/>
          <p:nvPr/>
        </p:nvSpPr>
        <p:spPr>
          <a:xfrm>
            <a:off x="2997061" y="3037614"/>
            <a:ext cx="1239799" cy="676268"/>
          </a:xfrm>
          <a:prstGeom prst="roundRect">
            <a:avLst>
              <a:gd name="adj" fmla="val 50000"/>
            </a:avLst>
          </a:prstGeom>
          <a:solidFill>
            <a:srgbClr val="FF0000">
              <a:alpha val="800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kumimoji="1" lang="ja-JP" altLang="en-US" i="0">
              <a:solidFill>
                <a:schemeClr val="bg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8456F07-5DFC-FB2D-7CDF-2AF6E47E9822}"/>
              </a:ext>
            </a:extLst>
          </p:cNvPr>
          <p:cNvSpPr txBox="1"/>
          <p:nvPr/>
        </p:nvSpPr>
        <p:spPr>
          <a:xfrm>
            <a:off x="2440468" y="2160263"/>
            <a:ext cx="915635" cy="461665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altLang="ja-JP" sz="12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Underlying</a:t>
            </a:r>
          </a:p>
          <a:p>
            <a:pPr algn="ctr"/>
            <a:r>
              <a:rPr lang="en-US" altLang="ja-JP" sz="12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Plaque</a:t>
            </a:r>
            <a:endParaRPr lang="ja-JP" altLang="en-US" sz="1200" b="0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CA134CB-6493-936B-C560-5574AE9A612B}"/>
              </a:ext>
            </a:extLst>
          </p:cNvPr>
          <p:cNvSpPr txBox="1"/>
          <p:nvPr/>
        </p:nvSpPr>
        <p:spPr>
          <a:xfrm>
            <a:off x="4700092" y="2127552"/>
            <a:ext cx="704039" cy="461665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altLang="ja-JP" sz="12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Plaque </a:t>
            </a:r>
          </a:p>
          <a:p>
            <a:pPr algn="ctr"/>
            <a:r>
              <a:rPr lang="en-US" altLang="ja-JP" sz="12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Burden</a:t>
            </a:r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74C383D4-90DB-AB06-9754-B441082B43B9}"/>
              </a:ext>
            </a:extLst>
          </p:cNvPr>
          <p:cNvCxnSpPr>
            <a:cxnSpLocks/>
          </p:cNvCxnSpPr>
          <p:nvPr/>
        </p:nvCxnSpPr>
        <p:spPr>
          <a:xfrm flipV="1">
            <a:off x="4419768" y="1428890"/>
            <a:ext cx="1811449" cy="1669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76CFF18D-43FE-FDCE-1361-BC63A2E87157}"/>
              </a:ext>
            </a:extLst>
          </p:cNvPr>
          <p:cNvCxnSpPr>
            <a:cxnSpLocks/>
          </p:cNvCxnSpPr>
          <p:nvPr/>
        </p:nvCxnSpPr>
        <p:spPr>
          <a:xfrm>
            <a:off x="5642895" y="2366696"/>
            <a:ext cx="603499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DA95945-6CC4-523B-FA72-AD3A1F72BE01}"/>
              </a:ext>
            </a:extLst>
          </p:cNvPr>
          <p:cNvSpPr txBox="1"/>
          <p:nvPr/>
        </p:nvSpPr>
        <p:spPr>
          <a:xfrm>
            <a:off x="3116716" y="3129284"/>
            <a:ext cx="979755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altLang="ja-JP" sz="140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Calcified </a:t>
            </a:r>
          </a:p>
          <a:p>
            <a:pPr algn="ctr"/>
            <a:r>
              <a:rPr lang="en-US" altLang="ja-JP" sz="140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Nodule</a:t>
            </a:r>
            <a:endParaRPr lang="ja-JP" altLang="en-US" sz="1400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505ED20C-CBE8-FD4D-EA1E-E74664F01995}"/>
              </a:ext>
            </a:extLst>
          </p:cNvPr>
          <p:cNvSpPr txBox="1"/>
          <p:nvPr/>
        </p:nvSpPr>
        <p:spPr>
          <a:xfrm>
            <a:off x="1703861" y="3108964"/>
            <a:ext cx="870751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altLang="ja-JP" sz="140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Plaque</a:t>
            </a:r>
          </a:p>
          <a:p>
            <a:pPr algn="ctr"/>
            <a:r>
              <a:rPr lang="en-US" altLang="ja-JP" sz="140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Rupture</a:t>
            </a:r>
            <a:endParaRPr lang="ja-JP" altLang="en-US" sz="1400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DBAF04A0-AFAC-A34A-DD41-DC91C2026D83}"/>
              </a:ext>
            </a:extLst>
          </p:cNvPr>
          <p:cNvSpPr txBox="1"/>
          <p:nvPr/>
        </p:nvSpPr>
        <p:spPr>
          <a:xfrm>
            <a:off x="4620595" y="3108964"/>
            <a:ext cx="851516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altLang="ja-JP" sz="140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Plaque</a:t>
            </a:r>
          </a:p>
          <a:p>
            <a:pPr algn="ctr"/>
            <a:r>
              <a:rPr lang="en-US" altLang="ja-JP" sz="140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Erosion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409B7952-DA92-DFCB-57B5-9C410B07E11A}"/>
              </a:ext>
            </a:extLst>
          </p:cNvPr>
          <p:cNvSpPr txBox="1"/>
          <p:nvPr/>
        </p:nvSpPr>
        <p:spPr>
          <a:xfrm>
            <a:off x="3758059" y="1189823"/>
            <a:ext cx="45660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en-US" altLang="ja-JP" sz="11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endParaRPr lang="ja-JP" altLang="en-US" sz="1100" b="0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9EFFF92-758C-C937-2A86-349F70F9AB66}"/>
              </a:ext>
            </a:extLst>
          </p:cNvPr>
          <p:cNvSpPr txBox="1"/>
          <p:nvPr/>
        </p:nvSpPr>
        <p:spPr>
          <a:xfrm>
            <a:off x="5774608" y="1187633"/>
            <a:ext cx="45660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en-US" altLang="ja-JP" sz="11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endParaRPr lang="ja-JP" altLang="en-US" sz="1100" b="0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8D92AC87-B1E3-4A99-E496-58F9D72129A0}"/>
              </a:ext>
            </a:extLst>
          </p:cNvPr>
          <p:cNvSpPr txBox="1"/>
          <p:nvPr/>
        </p:nvSpPr>
        <p:spPr>
          <a:xfrm>
            <a:off x="2892901" y="1757648"/>
            <a:ext cx="561518" cy="2616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altLang="ja-JP" sz="11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  <a:endParaRPr lang="ja-JP" altLang="en-US" sz="1100" b="0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A00E5D4-1BF7-8095-2B8D-3C5ADC396648}"/>
              </a:ext>
            </a:extLst>
          </p:cNvPr>
          <p:cNvSpPr txBox="1"/>
          <p:nvPr/>
        </p:nvSpPr>
        <p:spPr>
          <a:xfrm>
            <a:off x="5092706" y="1755734"/>
            <a:ext cx="553266" cy="2616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altLang="ja-JP" sz="11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  <a:endParaRPr lang="ja-JP" altLang="en-US" sz="1100" b="0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2E30EDC8-7E48-6349-C1D4-2EF93A949259}"/>
              </a:ext>
            </a:extLst>
          </p:cNvPr>
          <p:cNvSpPr txBox="1"/>
          <p:nvPr/>
        </p:nvSpPr>
        <p:spPr>
          <a:xfrm>
            <a:off x="3764581" y="2524476"/>
            <a:ext cx="766555" cy="43088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altLang="ja-JP" sz="11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Calcified </a:t>
            </a:r>
          </a:p>
          <a:p>
            <a:pPr algn="ctr"/>
            <a:r>
              <a:rPr lang="en-US" altLang="ja-JP" sz="11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plaque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513CDE58-1946-8807-E9EF-9711853EB444}"/>
              </a:ext>
            </a:extLst>
          </p:cNvPr>
          <p:cNvSpPr txBox="1"/>
          <p:nvPr/>
        </p:nvSpPr>
        <p:spPr>
          <a:xfrm>
            <a:off x="1367795" y="2527459"/>
            <a:ext cx="609461" cy="43088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altLang="ja-JP" sz="11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Lipid </a:t>
            </a:r>
          </a:p>
          <a:p>
            <a:pPr algn="ctr"/>
            <a:r>
              <a:rPr lang="en-US" altLang="ja-JP" sz="11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plaque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01F972B5-2379-97D4-FA61-0739323683AB}"/>
              </a:ext>
            </a:extLst>
          </p:cNvPr>
          <p:cNvSpPr txBox="1"/>
          <p:nvPr/>
        </p:nvSpPr>
        <p:spPr>
          <a:xfrm>
            <a:off x="5446395" y="2091143"/>
            <a:ext cx="985503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ja-JP" sz="11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Minimal</a:t>
            </a:r>
            <a:endParaRPr lang="ja-JP" altLang="en-US" sz="1100" b="0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BB136A20-BF9F-2FE2-DBD6-24E1A708BB78}"/>
              </a:ext>
            </a:extLst>
          </p:cNvPr>
          <p:cNvSpPr txBox="1"/>
          <p:nvPr/>
        </p:nvSpPr>
        <p:spPr>
          <a:xfrm>
            <a:off x="5053196" y="2708583"/>
            <a:ext cx="62473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ja-JP" sz="11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≥ Mild</a:t>
            </a:r>
            <a:endParaRPr lang="ja-JP" altLang="en-US" sz="1100" b="0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EB71315D-DC74-3ADE-66CB-9670A0D74711}"/>
              </a:ext>
            </a:extLst>
          </p:cNvPr>
          <p:cNvGrpSpPr/>
          <p:nvPr/>
        </p:nvGrpSpPr>
        <p:grpSpPr>
          <a:xfrm>
            <a:off x="6241697" y="2014434"/>
            <a:ext cx="1239789" cy="687266"/>
            <a:chOff x="8993889" y="3625886"/>
            <a:chExt cx="1740871" cy="1075535"/>
          </a:xfrm>
        </p:grpSpPr>
        <p:sp>
          <p:nvSpPr>
            <p:cNvPr id="41" name="角丸四角形 40">
              <a:extLst>
                <a:ext uri="{FF2B5EF4-FFF2-40B4-BE49-F238E27FC236}">
                  <a16:creationId xmlns:a16="http://schemas.microsoft.com/office/drawing/2014/main" id="{3325C22A-BA8C-B120-7F70-308E846EE884}"/>
                </a:ext>
              </a:extLst>
            </p:cNvPr>
            <p:cNvSpPr/>
            <p:nvPr/>
          </p:nvSpPr>
          <p:spPr>
            <a:xfrm>
              <a:off x="8993889" y="3625886"/>
              <a:ext cx="1740871" cy="1075535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kumimoji="1" lang="ja-JP" altLang="en-US" sz="1600" b="0" i="0">
                <a:solidFill>
                  <a:schemeClr val="bg1"/>
                </a:solidFill>
              </a:endParaRPr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CFAC13C5-ED02-D436-DFBF-50474C003406}"/>
                </a:ext>
              </a:extLst>
            </p:cNvPr>
            <p:cNvSpPr txBox="1"/>
            <p:nvPr/>
          </p:nvSpPr>
          <p:spPr>
            <a:xfrm>
              <a:off x="9264546" y="3681997"/>
              <a:ext cx="1188918" cy="963308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altLang="ja-JP" sz="1600" i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Others</a:t>
              </a:r>
            </a:p>
            <a:p>
              <a:pPr algn="ctr"/>
              <a:r>
                <a:rPr lang="en-US" altLang="ja-JP" sz="900" b="0" i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Thrombotic </a:t>
              </a:r>
            </a:p>
            <a:p>
              <a:pPr algn="ctr"/>
              <a:r>
                <a:rPr lang="en-US" altLang="ja-JP" sz="900" b="0" i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Obstruction</a:t>
              </a:r>
              <a:endParaRPr lang="ja-JP" altLang="en-US" sz="9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F7A50FD2-3902-1AC2-038B-0D7E591A30C8}"/>
              </a:ext>
            </a:extLst>
          </p:cNvPr>
          <p:cNvSpPr txBox="1"/>
          <p:nvPr/>
        </p:nvSpPr>
        <p:spPr>
          <a:xfrm>
            <a:off x="7541150" y="1057605"/>
            <a:ext cx="1465466" cy="70788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altLang="ja-JP" sz="10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 stenosis</a:t>
            </a:r>
          </a:p>
          <a:p>
            <a:r>
              <a:rPr lang="en-US" altLang="ja-JP" sz="10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Spontaneous coronary</a:t>
            </a:r>
          </a:p>
          <a:p>
            <a:r>
              <a:rPr lang="en-US" altLang="ja-JP" sz="10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artery dissection</a:t>
            </a:r>
          </a:p>
          <a:p>
            <a:r>
              <a:rPr lang="en-US" altLang="ja-JP" sz="10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Spasm</a:t>
            </a:r>
            <a:endParaRPr lang="ja-JP" altLang="en-US" sz="10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B3180E68-43BA-0294-2AAD-216A9855A9D7}"/>
              </a:ext>
            </a:extLst>
          </p:cNvPr>
          <p:cNvSpPr txBox="1"/>
          <p:nvPr/>
        </p:nvSpPr>
        <p:spPr>
          <a:xfrm>
            <a:off x="7541150" y="2158011"/>
            <a:ext cx="747320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altLang="ja-JP" sz="10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Ectasia</a:t>
            </a:r>
            <a:br>
              <a:rPr lang="en-US" altLang="ja-JP" sz="10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10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Embolism</a:t>
            </a:r>
          </a:p>
        </p:txBody>
      </p:sp>
      <p:sp>
        <p:nvSpPr>
          <p:cNvPr id="10" name="ひし形 9">
            <a:extLst>
              <a:ext uri="{FF2B5EF4-FFF2-40B4-BE49-F238E27FC236}">
                <a16:creationId xmlns:a16="http://schemas.microsoft.com/office/drawing/2014/main" id="{A1F9CD50-31D6-4A65-53CE-8C23FCF6B93F}"/>
              </a:ext>
            </a:extLst>
          </p:cNvPr>
          <p:cNvSpPr/>
          <p:nvPr/>
        </p:nvSpPr>
        <p:spPr>
          <a:xfrm>
            <a:off x="4419768" y="1098819"/>
            <a:ext cx="1239799" cy="676266"/>
          </a:xfrm>
          <a:prstGeom prst="diamond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kumimoji="1" lang="ja-JP" altLang="en-US" b="0" i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BC1635C-E084-94FF-BC8B-FCEAB43F26C5}"/>
              </a:ext>
            </a:extLst>
          </p:cNvPr>
          <p:cNvSpPr txBox="1"/>
          <p:nvPr/>
        </p:nvSpPr>
        <p:spPr>
          <a:xfrm>
            <a:off x="4594848" y="1275900"/>
            <a:ext cx="875561" cy="276999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altLang="ja-JP" sz="12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Thrombus</a:t>
            </a:r>
            <a:endParaRPr lang="ja-JP" altLang="en-US" sz="1200" b="0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図 47">
            <a:extLst>
              <a:ext uri="{FF2B5EF4-FFF2-40B4-BE49-F238E27FC236}">
                <a16:creationId xmlns:a16="http://schemas.microsoft.com/office/drawing/2014/main" id="{80A12890-E69F-3450-602A-878B199BBE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91" t="29609" r="37037" b="23495"/>
          <a:stretch/>
        </p:blipFill>
        <p:spPr>
          <a:xfrm>
            <a:off x="2993248" y="3765373"/>
            <a:ext cx="1197754" cy="119775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51" name="角丸四角形 50">
            <a:extLst>
              <a:ext uri="{FF2B5EF4-FFF2-40B4-BE49-F238E27FC236}">
                <a16:creationId xmlns:a16="http://schemas.microsoft.com/office/drawing/2014/main" id="{DC2079C7-0D1B-C973-C693-4260F7964CB1}"/>
              </a:ext>
            </a:extLst>
          </p:cNvPr>
          <p:cNvSpPr/>
          <p:nvPr/>
        </p:nvSpPr>
        <p:spPr>
          <a:xfrm>
            <a:off x="6246394" y="1070820"/>
            <a:ext cx="1239789" cy="687266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kumimoji="1" lang="ja-JP" altLang="en-US" b="0" i="0">
              <a:solidFill>
                <a:schemeClr val="bg1"/>
              </a:solidFill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B3EEC70E-42D1-761D-02BC-301FDCA6AF5B}"/>
              </a:ext>
            </a:extLst>
          </p:cNvPr>
          <p:cNvSpPr txBox="1"/>
          <p:nvPr/>
        </p:nvSpPr>
        <p:spPr>
          <a:xfrm>
            <a:off x="6239450" y="1142228"/>
            <a:ext cx="1239789" cy="49244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ja-JP" sz="160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Others</a:t>
            </a:r>
          </a:p>
          <a:p>
            <a:pPr algn="ctr"/>
            <a:r>
              <a:rPr lang="en-US" altLang="ja-JP" sz="9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Luminal Narrowing</a:t>
            </a:r>
            <a:endParaRPr lang="ja-JP" altLang="en-US" sz="900" b="0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図 56">
            <a:extLst>
              <a:ext uri="{FF2B5EF4-FFF2-40B4-BE49-F238E27FC236}">
                <a16:creationId xmlns:a16="http://schemas.microsoft.com/office/drawing/2014/main" id="{E5694A7E-33F8-33FB-3EE5-1711B2BBF2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62" t="30545" r="38899" b="18339"/>
          <a:stretch/>
        </p:blipFill>
        <p:spPr>
          <a:xfrm>
            <a:off x="1537205" y="3765373"/>
            <a:ext cx="1194917" cy="119800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pic>
        <p:nvPicPr>
          <p:cNvPr id="58" name="図 57">
            <a:extLst>
              <a:ext uri="{FF2B5EF4-FFF2-40B4-BE49-F238E27FC236}">
                <a16:creationId xmlns:a16="http://schemas.microsoft.com/office/drawing/2014/main" id="{8C7F483C-2F88-6511-2202-ADD0CB15C1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060" t="32633" r="34046" b="19509"/>
          <a:stretch/>
        </p:blipFill>
        <p:spPr>
          <a:xfrm>
            <a:off x="4452129" y="3765373"/>
            <a:ext cx="1202515" cy="120251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652AF987-6349-A9BB-B27F-B5BD92215F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1946" y="4579526"/>
            <a:ext cx="987972" cy="652062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8E919488-2816-7B1C-E0F5-B5BC7B40A173}"/>
              </a:ext>
            </a:extLst>
          </p:cNvPr>
          <p:cNvSpPr txBox="1"/>
          <p:nvPr/>
        </p:nvSpPr>
        <p:spPr>
          <a:xfrm>
            <a:off x="6061543" y="4165899"/>
            <a:ext cx="318405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100" b="0" i="0" kern="0" dirty="0">
                <a:solidFill>
                  <a:schemeClr val="bg1"/>
                </a:solidFill>
                <a:effectLst/>
                <a:latin typeface="+mj-lt"/>
                <a:ea typeface="ＭＳ Ｐゴシック" panose="020B0600070205080204" pitchFamily="34" charset="-128"/>
              </a:rPr>
              <a:t>* Kobe Cardiovascular Core Analysis</a:t>
            </a:r>
            <a:r>
              <a:rPr lang="en-US" altLang="ja-JP" sz="1100" b="0" i="0" kern="0" dirty="0">
                <a:solidFill>
                  <a:schemeClr val="bg1"/>
                </a:solidFill>
                <a:latin typeface="+mj-lt"/>
                <a:ea typeface="游明朝" panose="02020400000000000000" pitchFamily="18" charset="-128"/>
              </a:rPr>
              <a:t> </a:t>
            </a:r>
            <a:r>
              <a:rPr lang="en-US" altLang="ja-JP" sz="1100" b="0" i="0" kern="0" dirty="0">
                <a:solidFill>
                  <a:schemeClr val="bg1"/>
                </a:solidFill>
                <a:effectLst/>
                <a:latin typeface="+mj-lt"/>
                <a:ea typeface="ＭＳ Ｐゴシック" panose="020B0600070205080204" pitchFamily="34" charset="-128"/>
              </a:rPr>
              <a:t>Laboratory,</a:t>
            </a:r>
          </a:p>
          <a:p>
            <a:r>
              <a:rPr lang="en-US" altLang="ja-JP" sz="1100" b="0" i="0" kern="0" dirty="0">
                <a:solidFill>
                  <a:schemeClr val="bg1"/>
                </a:solidFill>
                <a:effectLst/>
                <a:latin typeface="+mj-lt"/>
                <a:ea typeface="ＭＳ Ｐゴシック" panose="020B0600070205080204" pitchFamily="34" charset="-128"/>
              </a:rPr>
              <a:t>Kobe, Japan</a:t>
            </a:r>
            <a:r>
              <a:rPr lang="ja-JP" altLang="ja-JP" sz="1100" b="0" i="0">
                <a:solidFill>
                  <a:schemeClr val="bg1"/>
                </a:solidFill>
                <a:effectLst/>
                <a:latin typeface="+mj-lt"/>
              </a:rPr>
              <a:t> </a:t>
            </a:r>
            <a:endParaRPr kumimoji="1" lang="en-US" altLang="ja-JP" sz="1100" b="0" i="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87554468"/>
      </p:ext>
    </p:extLst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2CD049C3-B555-2DA8-1B00-37B09901F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388" y="263065"/>
            <a:ext cx="7769225" cy="425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500" i="0" kern="0" dirty="0">
                <a:solidFill>
                  <a:schemeClr val="bg1"/>
                </a:solidFill>
              </a:rPr>
              <a:t>Endpoints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B125AE4-A626-B2DE-76FC-470D23007496}"/>
              </a:ext>
            </a:extLst>
          </p:cNvPr>
          <p:cNvSpPr txBox="1"/>
          <p:nvPr/>
        </p:nvSpPr>
        <p:spPr>
          <a:xfrm>
            <a:off x="170453" y="1096584"/>
            <a:ext cx="888946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kumimoji="1" lang="ja-JP" altLang="en-US" sz="2000" i="0" dirty="0">
                <a:solidFill>
                  <a:schemeClr val="accent1"/>
                </a:solidFill>
                <a:latin typeface="Arial" panose="020B0604020202020204" pitchFamily="34" charset="0"/>
                <a:ea typeface="游ゴシック Medium" panose="020B0500000000000000" pitchFamily="50" charset="-128"/>
                <a:cs typeface="Arial" panose="020B0604020202020204" pitchFamily="34" charset="0"/>
              </a:rPr>
              <a:t>・</a:t>
            </a:r>
            <a:r>
              <a:rPr kumimoji="1" lang="en-US" altLang="ja-JP" sz="2000" i="0" dirty="0">
                <a:solidFill>
                  <a:schemeClr val="accent1"/>
                </a:solidFill>
                <a:latin typeface="Arial" panose="020B0604020202020204" pitchFamily="34" charset="0"/>
                <a:ea typeface="游ゴシック Medium" panose="020B0500000000000000" pitchFamily="50" charset="-128"/>
                <a:cs typeface="Arial" panose="020B0604020202020204" pitchFamily="34" charset="0"/>
              </a:rPr>
              <a:t>Primary Endpoint</a:t>
            </a:r>
          </a:p>
          <a:p>
            <a:pPr marL="0" indent="0">
              <a:buNone/>
            </a:pPr>
            <a:r>
              <a:rPr lang="ja-JP" altLang="en-US" sz="2000" i="0" dirty="0">
                <a:latin typeface="Arial" panose="020B0604020202020204" pitchFamily="34" charset="0"/>
                <a:cs typeface="Arial" panose="020B0604020202020204" pitchFamily="34" charset="0"/>
              </a:rPr>
              <a:t>　　</a:t>
            </a:r>
            <a:r>
              <a:rPr lang="en-US" altLang="ja-JP" sz="20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Prevalence of underlying causes of ACS using OCT-defined morphology  </a:t>
            </a:r>
          </a:p>
          <a:p>
            <a:pPr marL="0" indent="0">
              <a:buNone/>
            </a:pPr>
            <a:r>
              <a:rPr lang="en-US" altLang="ja-JP" sz="20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(plaque rupture, plaque erosion, calcified nodule, and others)</a:t>
            </a:r>
          </a:p>
          <a:p>
            <a:pPr marL="0" indent="0">
              <a:buNone/>
            </a:pPr>
            <a:endParaRPr kumimoji="1" lang="en-US" altLang="ja-JP" sz="2000" i="0" dirty="0">
              <a:solidFill>
                <a:schemeClr val="accent1"/>
              </a:solidFill>
              <a:latin typeface="Arial" panose="020B0604020202020204" pitchFamily="34" charset="0"/>
              <a:ea typeface="游ゴシック Medium" panose="020B0500000000000000" pitchFamily="50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kumimoji="1" lang="ja-JP" altLang="en-US" sz="2000" i="0" dirty="0">
                <a:solidFill>
                  <a:schemeClr val="accent1"/>
                </a:solidFill>
                <a:latin typeface="Arial" panose="020B0604020202020204" pitchFamily="34" charset="0"/>
                <a:ea typeface="游ゴシック Medium" panose="020B0500000000000000" pitchFamily="50" charset="-128"/>
                <a:cs typeface="Arial" panose="020B0604020202020204" pitchFamily="34" charset="0"/>
              </a:rPr>
              <a:t>・</a:t>
            </a:r>
            <a:r>
              <a:rPr kumimoji="1" lang="en-US" altLang="ja-JP" sz="2000" i="0" dirty="0">
                <a:solidFill>
                  <a:schemeClr val="accent1"/>
                </a:solidFill>
                <a:latin typeface="Arial" panose="020B0604020202020204" pitchFamily="34" charset="0"/>
                <a:ea typeface="游ゴシック Medium" panose="020B0500000000000000" pitchFamily="50" charset="-128"/>
                <a:cs typeface="Arial" panose="020B0604020202020204" pitchFamily="34" charset="0"/>
              </a:rPr>
              <a:t>Secondary Endpoints</a:t>
            </a:r>
          </a:p>
          <a:p>
            <a:r>
              <a:rPr lang="ja-JP" altLang="en-US" sz="2000" i="0" dirty="0">
                <a:latin typeface="Arial" panose="020B0604020202020204" pitchFamily="34" charset="0"/>
                <a:cs typeface="Arial" panose="020B0604020202020204" pitchFamily="34" charset="0"/>
              </a:rPr>
              <a:t>　　</a:t>
            </a:r>
            <a:r>
              <a:rPr lang="en-US" altLang="ja-JP" sz="20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Hazard ratios of major cardiovascular events (MACE: cardiovascular    </a:t>
            </a:r>
            <a:br>
              <a:rPr lang="en-US" altLang="ja-JP" sz="20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0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death, myocardial infarction, heart failure or ischemia-driven   </a:t>
            </a:r>
          </a:p>
          <a:p>
            <a:r>
              <a:rPr lang="en-US" altLang="ja-JP" sz="20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revascularization) at one-year in patients with each underlying cause </a:t>
            </a:r>
          </a:p>
          <a:p>
            <a:pPr marL="0" indent="0">
              <a:buNone/>
            </a:pPr>
            <a:r>
              <a:rPr lang="en-US" altLang="ja-JP" sz="20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ja-JP" altLang="en-US" sz="20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endParaRPr kumimoji="1" lang="en-US" altLang="ja-JP" sz="2000" b="0" i="0" u="sng" dirty="0">
              <a:solidFill>
                <a:schemeClr val="bg1"/>
              </a:solidFill>
              <a:latin typeface="Arial" panose="020B0604020202020204" pitchFamily="34" charset="0"/>
              <a:ea typeface="游ゴシック Medium" panose="020B0500000000000000" pitchFamily="50" charset="-128"/>
              <a:cs typeface="Arial" panose="020B0604020202020204" pitchFamily="34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A1FF48D-9736-9BFA-24E1-39FF7AAE6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1946" y="4579526"/>
            <a:ext cx="987972" cy="65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5695"/>
      </p:ext>
    </p:extLst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3B1B52AF-03A4-53B2-7174-343D7DAF6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388" y="144579"/>
            <a:ext cx="7769225" cy="425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500" i="0" kern="0" dirty="0">
                <a:solidFill>
                  <a:schemeClr val="bg1"/>
                </a:solidFill>
              </a:rPr>
              <a:t>Statistical Design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FDD36C3-3B04-233D-2661-93854EFD6400}"/>
              </a:ext>
            </a:extLst>
          </p:cNvPr>
          <p:cNvSpPr txBox="1"/>
          <p:nvPr/>
        </p:nvSpPr>
        <p:spPr>
          <a:xfrm>
            <a:off x="325821" y="289402"/>
            <a:ext cx="8439807" cy="561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sz="1800" b="1" i="0" dirty="0">
                <a:solidFill>
                  <a:schemeClr val="tx2"/>
                </a:solidFill>
                <a:effectLst/>
                <a:latin typeface="+mj-lt"/>
                <a:ea typeface="Times New Roman" panose="02020603050405020304" pitchFamily="18" charset="0"/>
              </a:rPr>
              <a:t>Sample size estimation</a:t>
            </a:r>
            <a:endParaRPr lang="ja-JP" altLang="ja-JP" sz="1800" i="0" dirty="0">
              <a:solidFill>
                <a:schemeClr val="tx2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B34F29B-BB32-06B6-5157-1FF20C718319}"/>
              </a:ext>
            </a:extLst>
          </p:cNvPr>
          <p:cNvSpPr txBox="1"/>
          <p:nvPr/>
        </p:nvSpPr>
        <p:spPr>
          <a:xfrm>
            <a:off x="0" y="4695818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AutoNum type="arabicParenR"/>
            </a:pPr>
            <a:r>
              <a:rPr lang="en-US" altLang="ja-JP" sz="1200" b="0" i="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Jia H et al. </a:t>
            </a:r>
            <a:r>
              <a:rPr lang="en-US" altLang="ja-JP" sz="1200" b="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J Am Coll </a:t>
            </a:r>
            <a:r>
              <a:rPr lang="en-US" altLang="ja-JP" sz="1200" b="0" dirty="0" err="1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Cardiol</a:t>
            </a:r>
            <a:r>
              <a:rPr lang="en-US" altLang="ja-JP" sz="1200" b="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en-US" altLang="ja-JP" sz="1200" b="0" i="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2013;62:1748-58.</a:t>
            </a:r>
            <a:r>
              <a:rPr lang="ja-JP" altLang="ja-JP" sz="12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endParaRPr lang="en-US" altLang="ja-JP" sz="1200" b="0" i="0" dirty="0">
              <a:solidFill>
                <a:schemeClr val="tx1"/>
              </a:solidFill>
              <a:effectLst/>
              <a:latin typeface="+mj-lt"/>
            </a:endParaRPr>
          </a:p>
          <a:p>
            <a:pPr marL="342900" indent="-342900" algn="ctr">
              <a:buAutoNum type="arabicParenR"/>
            </a:pPr>
            <a:r>
              <a:rPr lang="en-US" altLang="ja-JP" sz="1200" b="0" i="0" kern="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ＭＳ Ｐゴシック" panose="020B0600070205080204" pitchFamily="34" charset="-128"/>
              </a:rPr>
              <a:t>Yamamoto MH </a:t>
            </a:r>
            <a:r>
              <a:rPr lang="en-US" altLang="ja-JP" sz="1200" b="0" i="0" kern="0" dirty="0" err="1">
                <a:solidFill>
                  <a:schemeClr val="tx1"/>
                </a:solidFill>
                <a:effectLst/>
                <a:latin typeface="Segoe UI" panose="020B0502040204020203" pitchFamily="34" charset="0"/>
                <a:ea typeface="ＭＳ Ｐゴシック" panose="020B0600070205080204" pitchFamily="34" charset="-128"/>
              </a:rPr>
              <a:t>et.al</a:t>
            </a:r>
            <a:r>
              <a:rPr lang="en-US" altLang="ja-JP" sz="1200" b="0" i="0" kern="0" dirty="0">
                <a:solidFill>
                  <a:schemeClr val="tx1"/>
                </a:solidFill>
                <a:latin typeface="Segoe UI" panose="020B0502040204020203" pitchFamily="34" charset="0"/>
                <a:ea typeface="ＭＳ Ｐゴシック" panose="020B0600070205080204" pitchFamily="34" charset="-128"/>
              </a:rPr>
              <a:t>. </a:t>
            </a:r>
            <a:r>
              <a:rPr lang="en-US" altLang="ja-JP" sz="1200" b="0" kern="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ＭＳ Ｐゴシック" panose="020B0600070205080204" pitchFamily="34" charset="-128"/>
              </a:rPr>
              <a:t>J </a:t>
            </a:r>
            <a:r>
              <a:rPr lang="en-US" altLang="ja-JP" sz="1200" b="0" kern="0" dirty="0" err="1">
                <a:solidFill>
                  <a:schemeClr val="tx1"/>
                </a:solidFill>
                <a:effectLst/>
                <a:latin typeface="Segoe UI" panose="020B0502040204020203" pitchFamily="34" charset="0"/>
                <a:ea typeface="ＭＳ Ｐゴシック" panose="020B0600070205080204" pitchFamily="34" charset="-128"/>
              </a:rPr>
              <a:t>Cardiol</a:t>
            </a:r>
            <a:r>
              <a:rPr lang="en-US" altLang="ja-JP" sz="1200" b="0" kern="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ＭＳ Ｐゴシック" panose="020B0600070205080204" pitchFamily="34" charset="-128"/>
              </a:rPr>
              <a:t>. </a:t>
            </a:r>
            <a:r>
              <a:rPr lang="en-US" altLang="ja-JP" sz="1200" b="0" i="0" kern="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ＭＳ Ｐゴシック" panose="020B0600070205080204" pitchFamily="34" charset="-128"/>
              </a:rPr>
              <a:t>2022;S0914-5087(22)00164-2.</a:t>
            </a:r>
            <a:r>
              <a:rPr lang="ja-JP" altLang="ja-JP" sz="1200" b="0" i="0" dirty="0">
                <a:solidFill>
                  <a:schemeClr val="tx1"/>
                </a:solidFill>
                <a:effectLst/>
              </a:rPr>
              <a:t> </a:t>
            </a:r>
            <a:endParaRPr lang="en-US" altLang="ja-JP" sz="1200" b="0" i="0" dirty="0"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D78E824-1B8D-18FE-8836-3C565F7A1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1946" y="4579526"/>
            <a:ext cx="987972" cy="652062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5ED15E6-F0DD-9E54-6316-5FD569C2C466}"/>
              </a:ext>
            </a:extLst>
          </p:cNvPr>
          <p:cNvSpPr txBox="1"/>
          <p:nvPr/>
        </p:nvSpPr>
        <p:spPr>
          <a:xfrm>
            <a:off x="352096" y="945336"/>
            <a:ext cx="8439808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b="0" i="0" dirty="0">
                <a:solidFill>
                  <a:schemeClr val="bg1"/>
                </a:solidFill>
                <a:latin typeface="Arial" panose="020B0604020202020204" pitchFamily="34" charset="0"/>
                <a:ea typeface="游ゴシック Medium" panose="020B0500000000000000" pitchFamily="50" charset="-128"/>
                <a:cs typeface="Arial" panose="020B0604020202020204" pitchFamily="34" charset="0"/>
              </a:rPr>
              <a:t>This is an single-arm study designed to present descriptive information.</a:t>
            </a:r>
          </a:p>
          <a:p>
            <a:endParaRPr kumimoji="1" lang="en-US" altLang="ja-JP" sz="1400" b="0" i="0" dirty="0">
              <a:solidFill>
                <a:schemeClr val="bg1"/>
              </a:solidFill>
              <a:latin typeface="Arial" panose="020B0604020202020204" pitchFamily="34" charset="0"/>
              <a:ea typeface="游ゴシック Medium" panose="020B0500000000000000" pitchFamily="50" charset="-128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b="0" i="0" dirty="0">
                <a:solidFill>
                  <a:schemeClr val="bg1"/>
                </a:solidFill>
                <a:latin typeface="Arial" panose="020B0604020202020204" pitchFamily="34" charset="0"/>
                <a:ea typeface="游ゴシック Medium" panose="020B0500000000000000" pitchFamily="50" charset="-128"/>
                <a:cs typeface="Arial" panose="020B0604020202020204" pitchFamily="34" charset="0"/>
              </a:rPr>
              <a:t>Sample size estimation was based on the previous data reporting the incidence of plaque rupture, plaque erosion and calcified nodule were 44%, 33% and 8%</a:t>
            </a:r>
            <a:r>
              <a:rPr kumimoji="1" lang="en-US" altLang="ja-JP" b="0" i="0" baseline="30000" dirty="0">
                <a:solidFill>
                  <a:schemeClr val="bg1"/>
                </a:solidFill>
                <a:latin typeface="Arial" panose="020B0604020202020204" pitchFamily="34" charset="0"/>
                <a:ea typeface="游ゴシック Medium" panose="020B0500000000000000" pitchFamily="50" charset="-128"/>
                <a:cs typeface="Arial" panose="020B0604020202020204" pitchFamily="34" charset="0"/>
              </a:rPr>
              <a:t>1)</a:t>
            </a:r>
            <a:r>
              <a:rPr kumimoji="1" lang="en-US" altLang="ja-JP" b="0" i="0" dirty="0">
                <a:solidFill>
                  <a:schemeClr val="bg1"/>
                </a:solidFill>
                <a:latin typeface="Arial" panose="020B0604020202020204" pitchFamily="34" charset="0"/>
                <a:ea typeface="游ゴシック Medium" panose="020B0500000000000000" pitchFamily="50" charset="-128"/>
                <a:cs typeface="Arial" panose="020B0604020202020204" pitchFamily="34" charset="0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ja-JP" sz="1400" b="0" i="0" dirty="0">
              <a:solidFill>
                <a:schemeClr val="bg1"/>
              </a:solidFill>
              <a:latin typeface="Arial" panose="020B0604020202020204" pitchFamily="34" charset="0"/>
              <a:ea typeface="游ゴシック Medium" panose="020B0500000000000000" pitchFamily="50" charset="-128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b="0" i="0" dirty="0">
                <a:solidFill>
                  <a:schemeClr val="bg1"/>
                </a:solidFill>
                <a:latin typeface="Arial" panose="020B0604020202020204" pitchFamily="34" charset="0"/>
                <a:ea typeface="游ゴシック Medium" panose="020B0500000000000000" pitchFamily="50" charset="-128"/>
                <a:cs typeface="Arial" panose="020B0604020202020204" pitchFamily="34" charset="0"/>
              </a:rPr>
              <a:t>Assuming that 8% of the subjects have a culprit lesion with calcified nodule, a sample size of 700 subjects is a sufficient number since we would be 95% confident that between 6.0% and 10.0% of subjects in the population have the factor of interest.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ja-JP" sz="1400" b="0" i="0" dirty="0">
              <a:solidFill>
                <a:schemeClr val="bg1"/>
              </a:solidFill>
              <a:latin typeface="Arial" panose="020B0604020202020204" pitchFamily="34" charset="0"/>
              <a:ea typeface="游ゴシック Medium" panose="020B0500000000000000" pitchFamily="50" charset="-128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b="0" i="0" dirty="0">
                <a:solidFill>
                  <a:schemeClr val="bg1"/>
                </a:solidFill>
                <a:latin typeface="Arial" panose="020B0604020202020204" pitchFamily="34" charset="0"/>
                <a:ea typeface="游ゴシック Medium" panose="020B0500000000000000" pitchFamily="50" charset="-128"/>
                <a:cs typeface="Arial" panose="020B0604020202020204" pitchFamily="34" charset="0"/>
              </a:rPr>
              <a:t>The details of the study design is published previously</a:t>
            </a:r>
            <a:r>
              <a:rPr kumimoji="1" lang="en-US" altLang="ja-JP" b="0" i="0" baseline="30000" dirty="0">
                <a:solidFill>
                  <a:schemeClr val="bg1"/>
                </a:solidFill>
                <a:latin typeface="Arial" panose="020B0604020202020204" pitchFamily="34" charset="0"/>
                <a:ea typeface="游ゴシック Medium" panose="020B0500000000000000" pitchFamily="50" charset="-128"/>
                <a:cs typeface="Arial" panose="020B0604020202020204" pitchFamily="34" charset="0"/>
              </a:rPr>
              <a:t>2)</a:t>
            </a:r>
            <a:r>
              <a:rPr kumimoji="1" lang="en-US" altLang="ja-JP" b="0" i="0" dirty="0">
                <a:solidFill>
                  <a:schemeClr val="bg1"/>
                </a:solidFill>
                <a:latin typeface="Arial" panose="020B0604020202020204" pitchFamily="34" charset="0"/>
                <a:ea typeface="游ゴシック Medium" panose="020B0500000000000000" pitchFamily="50" charset="-128"/>
                <a:cs typeface="Arial" panose="020B0604020202020204" pitchFamily="34" charset="0"/>
              </a:rPr>
              <a:t>. </a:t>
            </a:r>
          </a:p>
          <a:p>
            <a:pPr marL="0" indent="0" algn="r">
              <a:buNone/>
            </a:pPr>
            <a:r>
              <a:rPr lang="ja-JP" altLang="en-US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endParaRPr kumimoji="1" lang="en-US" altLang="ja-JP" b="0" i="0" u="sng" dirty="0">
              <a:solidFill>
                <a:schemeClr val="bg1"/>
              </a:solidFill>
              <a:latin typeface="Arial" panose="020B0604020202020204" pitchFamily="34" charset="0"/>
              <a:ea typeface="游ゴシック Medium" panose="020B0500000000000000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050431"/>
      </p:ext>
    </p:extLst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37123" y="860391"/>
            <a:ext cx="5692378" cy="877163"/>
          </a:xfrm>
        </p:spPr>
        <p:txBody>
          <a:bodyPr/>
          <a:lstStyle/>
          <a:p>
            <a:pPr eaLnBrk="1" hangingPunct="1"/>
            <a:r>
              <a:rPr lang="en-US" dirty="0"/>
              <a:t>TCT </a:t>
            </a:r>
            <a:r>
              <a:rPr lang="en-US" dirty="0">
                <a:solidFill>
                  <a:schemeClr val="bg1"/>
                </a:solidFill>
              </a:rPr>
              <a:t>Template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Title 30 pt Bold Arial</a:t>
            </a:r>
          </a:p>
        </p:txBody>
      </p:sp>
      <p:sp>
        <p:nvSpPr>
          <p:cNvPr id="1229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418160"/>
            <a:ext cx="8185150" cy="666750"/>
          </a:xfrm>
        </p:spPr>
        <p:txBody>
          <a:bodyPr/>
          <a:lstStyle/>
          <a:p>
            <a:pPr eaLnBrk="1" hangingPunct="1"/>
            <a:r>
              <a:rPr lang="en-US" sz="2500" b="1" dirty="0"/>
              <a:t>John Doe, MD</a:t>
            </a:r>
          </a:p>
          <a:p>
            <a:pPr eaLnBrk="1" hangingPunct="1"/>
            <a:r>
              <a:rPr lang="en-US" sz="2500" b="1" dirty="0"/>
              <a:t>Subtitle 25 </a:t>
            </a:r>
            <a:r>
              <a:rPr lang="en-US" sz="2500" b="1" dirty="0" err="1"/>
              <a:t>pt</a:t>
            </a:r>
            <a:r>
              <a:rPr lang="en-US" sz="2500" b="1" dirty="0"/>
              <a:t> Arial Bold Italics</a:t>
            </a: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C96F627-2B6F-AAF5-DA4B-2FBB1DEA0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CC050B3E-7583-0872-0B77-F77AD5119EF1}"/>
              </a:ext>
            </a:extLst>
          </p:cNvPr>
          <p:cNvSpPr txBox="1"/>
          <p:nvPr/>
        </p:nvSpPr>
        <p:spPr>
          <a:xfrm flipH="1">
            <a:off x="4381042" y="2187327"/>
            <a:ext cx="4593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rgbClr val="FFCC99"/>
                </a:solidFill>
                <a:latin typeface="Arial" charset="0"/>
                <a:ea typeface="ヒラギノ角ゴ Pro W3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rgbClr val="FFCC99"/>
                </a:solidFill>
                <a:latin typeface="Arial" charset="0"/>
                <a:ea typeface="ヒラギノ角ゴ Pro W3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rgbClr val="FFCC99"/>
                </a:solidFill>
                <a:latin typeface="Arial" charset="0"/>
                <a:ea typeface="ヒラギノ角ゴ Pro W3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rgbClr val="FFCC99"/>
                </a:solidFill>
                <a:latin typeface="Arial" charset="0"/>
                <a:ea typeface="ヒラギノ角ゴ Pro W3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rgbClr val="FFCC99"/>
                </a:solidFill>
                <a:latin typeface="Arial" charset="0"/>
                <a:ea typeface="ヒラギノ角ゴ Pro W3"/>
                <a:cs typeface="Arial" charset="0"/>
              </a:defRPr>
            </a:lvl5pPr>
            <a:lvl6pPr marL="2286000" algn="l" defTabSz="914400" rtl="0" eaLnBrk="1" latinLnBrk="0" hangingPunct="1">
              <a:defRPr b="1" i="1" kern="1200">
                <a:solidFill>
                  <a:srgbClr val="FFCC99"/>
                </a:solidFill>
                <a:latin typeface="Arial" charset="0"/>
                <a:ea typeface="ヒラギノ角ゴ Pro W3"/>
                <a:cs typeface="Arial" charset="0"/>
              </a:defRPr>
            </a:lvl6pPr>
            <a:lvl7pPr marL="2743200" algn="l" defTabSz="914400" rtl="0" eaLnBrk="1" latinLnBrk="0" hangingPunct="1">
              <a:defRPr b="1" i="1" kern="1200">
                <a:solidFill>
                  <a:srgbClr val="FFCC99"/>
                </a:solidFill>
                <a:latin typeface="Arial" charset="0"/>
                <a:ea typeface="ヒラギノ角ゴ Pro W3"/>
                <a:cs typeface="Arial" charset="0"/>
              </a:defRPr>
            </a:lvl7pPr>
            <a:lvl8pPr marL="3200400" algn="l" defTabSz="914400" rtl="0" eaLnBrk="1" latinLnBrk="0" hangingPunct="1">
              <a:defRPr b="1" i="1" kern="1200">
                <a:solidFill>
                  <a:srgbClr val="FFCC99"/>
                </a:solidFill>
                <a:latin typeface="Arial" charset="0"/>
                <a:ea typeface="ヒラギノ角ゴ Pro W3"/>
                <a:cs typeface="Arial" charset="0"/>
              </a:defRPr>
            </a:lvl8pPr>
            <a:lvl9pPr marL="3657600" algn="l" defTabSz="914400" rtl="0" eaLnBrk="1" latinLnBrk="0" hangingPunct="1">
              <a:defRPr b="1" i="1" kern="1200">
                <a:solidFill>
                  <a:srgbClr val="FFCC99"/>
                </a:solidFill>
                <a:latin typeface="Arial" charset="0"/>
                <a:ea typeface="ヒラギノ角ゴ Pro W3"/>
                <a:cs typeface="Arial" charset="0"/>
              </a:defRPr>
            </a:lvl9pPr>
          </a:lstStyle>
          <a:p>
            <a:pPr algn="ctr"/>
            <a:r>
              <a:rPr lang="en-US" altLang="ja-JP" sz="3600" i="0" dirty="0"/>
              <a:t>Results</a:t>
            </a:r>
            <a:endParaRPr lang="en-US" sz="3600" i="0" dirty="0">
              <a:solidFill>
                <a:schemeClr val="tx2"/>
              </a:solidFill>
            </a:endParaRPr>
          </a:p>
        </p:txBody>
      </p:sp>
      <p:pic>
        <p:nvPicPr>
          <p:cNvPr id="2" name="図 11">
            <a:extLst>
              <a:ext uri="{FF2B5EF4-FFF2-40B4-BE49-F238E27FC236}">
                <a16:creationId xmlns:a16="http://schemas.microsoft.com/office/drawing/2014/main" id="{7ABC3097-A6EA-38F7-A4BC-3498B65B70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257" y="4626460"/>
            <a:ext cx="1096939" cy="45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1005"/>
      </p:ext>
    </p:extLst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Line 8">
            <a:extLst>
              <a:ext uri="{FF2B5EF4-FFF2-40B4-BE49-F238E27FC236}">
                <a16:creationId xmlns:a16="http://schemas.microsoft.com/office/drawing/2014/main" id="{BECCA26F-AD59-E46F-AB2E-03E50A6E6F55}"/>
              </a:ext>
            </a:extLst>
          </p:cNvPr>
          <p:cNvSpPr>
            <a:spLocks noChangeShapeType="1"/>
          </p:cNvSpPr>
          <p:nvPr/>
        </p:nvSpPr>
        <p:spPr bwMode="auto">
          <a:xfrm>
            <a:off x="2887283" y="1832757"/>
            <a:ext cx="0" cy="653057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 anchor="ctr" anchorCtr="0">
            <a:noAutofit/>
          </a:bodyPr>
          <a:lstStyle/>
          <a:p>
            <a:pPr algn="r">
              <a:defRPr/>
            </a:pPr>
            <a:endParaRPr lang="en-US" sz="1200" b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ヒラギノ角ゴ Pro W3" pitchFamily="-111" charset="-128"/>
              <a:cs typeface="+mn-cs"/>
            </a:endParaRPr>
          </a:p>
        </p:txBody>
      </p:sp>
      <p:sp>
        <p:nvSpPr>
          <p:cNvPr id="6" name="Line 8">
            <a:extLst>
              <a:ext uri="{FF2B5EF4-FFF2-40B4-BE49-F238E27FC236}">
                <a16:creationId xmlns:a16="http://schemas.microsoft.com/office/drawing/2014/main" id="{F6E444BF-C8B5-E091-AD7F-45B0D57ABDC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87283" y="2919966"/>
            <a:ext cx="0" cy="799564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 anchor="ctr" anchorCtr="0">
            <a:noAutofit/>
          </a:bodyPr>
          <a:lstStyle/>
          <a:p>
            <a:pPr algn="r">
              <a:defRPr/>
            </a:pPr>
            <a:endParaRPr lang="en-US" sz="1200" b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ヒラギノ角ゴ Pro W3" pitchFamily="-111" charset="-128"/>
              <a:cs typeface="+mn-cs"/>
            </a:endParaRPr>
          </a:p>
        </p:txBody>
      </p:sp>
      <p:sp>
        <p:nvSpPr>
          <p:cNvPr id="9" name="Text Box 16">
            <a:extLst>
              <a:ext uri="{FF2B5EF4-FFF2-40B4-BE49-F238E27FC236}">
                <a16:creationId xmlns:a16="http://schemas.microsoft.com/office/drawing/2014/main" id="{DAB30465-8C7E-8C35-1B76-84B25EC26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2354" y="1741157"/>
            <a:ext cx="3434261" cy="878070"/>
          </a:xfrm>
          <a:prstGeom prst="rect">
            <a:avLst/>
          </a:prstGeom>
          <a:solidFill>
            <a:schemeClr val="tx1">
              <a:lumMod val="85000"/>
            </a:schemeClr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square" anchor="ctr" anchorCtr="0">
            <a:noAutofit/>
          </a:bodyPr>
          <a:lstStyle/>
          <a:p>
            <a:r>
              <a:rPr lang="en-US" altLang="ja-JP" sz="1400" i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Exclusion;</a:t>
            </a:r>
          </a:p>
          <a:p>
            <a:r>
              <a:rPr lang="en-US" altLang="ja-JP" sz="1400" b="0" i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Non OCT-guided primary PCI </a:t>
            </a:r>
            <a:r>
              <a:rPr kumimoji="1" lang="en-US" altLang="ja-JP" sz="1400" b="0" i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(n=987)</a:t>
            </a:r>
            <a:r>
              <a:rPr kumimoji="1" lang="en-US" altLang="ja-JP" b="0" i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  <a:p>
            <a:r>
              <a:rPr kumimoji="1" lang="en-US" altLang="ja-JP" sz="1400" b="0" i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Protocol deviation </a:t>
            </a:r>
            <a:r>
              <a:rPr lang="en-US" altLang="ja-JP" sz="1400" b="0" i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(n=32)</a:t>
            </a:r>
            <a:endParaRPr kumimoji="1" lang="en-US" altLang="ja-JP" sz="1400" b="0" i="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C975189F-D1B8-D391-E997-A3B1F80B6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973" y="2415883"/>
            <a:ext cx="3820621" cy="845140"/>
          </a:xfrm>
          <a:prstGeom prst="rect">
            <a:avLst/>
          </a:prstGeom>
          <a:solidFill>
            <a:schemeClr val="tx1">
              <a:lumMod val="85000"/>
            </a:schemeClr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square" anchor="ctr" anchorCtr="0">
            <a:noAutofit/>
          </a:bodyPr>
          <a:lstStyle/>
          <a:p>
            <a:pPr algn="ctr"/>
            <a:r>
              <a:rPr lang="en-US" altLang="ja-JP" sz="1400" b="0" i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OCT-guided primary PCI</a:t>
            </a:r>
            <a:endParaRPr kumimoji="1" lang="en-US" altLang="ja-JP" sz="1400" b="0" i="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kumimoji="1" lang="en-US" altLang="ja-JP" sz="1400" b="0" i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(n=702)</a:t>
            </a:r>
          </a:p>
          <a:p>
            <a:pPr algn="ctr"/>
            <a:r>
              <a:rPr kumimoji="1" lang="en-US" altLang="ja-JP" sz="1400" i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TACTICS registry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37088C75-5FF1-6159-3A6A-2FC7EBB33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969" y="717050"/>
            <a:ext cx="3820628" cy="1246409"/>
          </a:xfrm>
          <a:prstGeom prst="rect">
            <a:avLst/>
          </a:prstGeom>
          <a:solidFill>
            <a:schemeClr val="tx1">
              <a:lumMod val="85000"/>
            </a:schemeClr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square" anchor="ctr" anchorCtr="0">
            <a:noAutofit/>
          </a:bodyPr>
          <a:lstStyle/>
          <a:p>
            <a:pPr algn="ctr"/>
            <a:r>
              <a:rPr kumimoji="1" lang="en-US" altLang="ja-JP" sz="1400" b="0" i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ACS patients underwent primary PCI </a:t>
            </a:r>
          </a:p>
          <a:p>
            <a:pPr algn="ctr"/>
            <a:r>
              <a:rPr kumimoji="1" lang="en-US" altLang="ja-JP" sz="1400" b="0" i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 24 hours from the onset and enrolled </a:t>
            </a:r>
            <a:r>
              <a:rPr lang="en-US" altLang="ja-JP" sz="1400" b="0" i="0" kern="0" dirty="0">
                <a:solidFill>
                  <a:schemeClr val="bg2"/>
                </a:solidFill>
                <a:latin typeface="+mn-lt"/>
                <a:ea typeface="ＭＳ Ｐゴシック" panose="020B0600070205080204" pitchFamily="50" charset="-128"/>
              </a:rPr>
              <a:t>f</a:t>
            </a:r>
            <a:r>
              <a:rPr lang="en-US" altLang="ja-JP" sz="1400" b="0" i="0" kern="0" dirty="0">
                <a:solidFill>
                  <a:schemeClr val="bg2"/>
                </a:solidFill>
                <a:effectLst/>
                <a:latin typeface="+mn-lt"/>
                <a:ea typeface="ＭＳ Ｐゴシック" panose="020B0600070205080204" pitchFamily="50" charset="-128"/>
              </a:rPr>
              <a:t>rom November 2019 to April 2021</a:t>
            </a:r>
            <a:endParaRPr kumimoji="1" lang="en-US" altLang="ja-JP" sz="1400" b="0" i="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kumimoji="1" lang="en-US" altLang="ja-JP" sz="1400" b="0" i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(n=1724)</a:t>
            </a:r>
          </a:p>
        </p:txBody>
      </p:sp>
      <p:sp>
        <p:nvSpPr>
          <p:cNvPr id="17" name="Text Box 11">
            <a:extLst>
              <a:ext uri="{FF2B5EF4-FFF2-40B4-BE49-F238E27FC236}">
                <a16:creationId xmlns:a16="http://schemas.microsoft.com/office/drawing/2014/main" id="{AFC5E76D-62D2-2449-EC12-A8B697A8E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969" y="3713446"/>
            <a:ext cx="3820628" cy="776732"/>
          </a:xfrm>
          <a:prstGeom prst="rect">
            <a:avLst/>
          </a:prstGeom>
          <a:solidFill>
            <a:schemeClr val="tx1">
              <a:lumMod val="85000"/>
            </a:schemeClr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square" anchor="ctr" anchorCtr="0">
            <a:noAutofit/>
          </a:bodyPr>
          <a:lstStyle/>
          <a:p>
            <a:pPr algn="ctr"/>
            <a:r>
              <a:rPr kumimoji="1" lang="en-US" altLang="ja-JP" sz="1400" b="0" i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Analyzable OCT for assessment of </a:t>
            </a:r>
          </a:p>
          <a:p>
            <a:pPr algn="ctr"/>
            <a:r>
              <a:rPr kumimoji="1" lang="en-US" altLang="ja-JP" sz="1400" b="0" i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ACS underlying causes</a:t>
            </a:r>
          </a:p>
          <a:p>
            <a:pPr algn="ctr"/>
            <a:r>
              <a:rPr kumimoji="1" lang="en-US" altLang="ja-JP" sz="1400" b="0" i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(n=695)</a:t>
            </a:r>
          </a:p>
        </p:txBody>
      </p:sp>
      <p:sp>
        <p:nvSpPr>
          <p:cNvPr id="19" name="Text Box 10">
            <a:extLst>
              <a:ext uri="{FF2B5EF4-FFF2-40B4-BE49-F238E27FC236}">
                <a16:creationId xmlns:a16="http://schemas.microsoft.com/office/drawing/2014/main" id="{2F63D8D3-C411-D462-0715-F0CDA8711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4672" y="3211342"/>
            <a:ext cx="3451940" cy="553998"/>
          </a:xfrm>
          <a:prstGeom prst="rect">
            <a:avLst/>
          </a:prstGeom>
          <a:solidFill>
            <a:schemeClr val="tx1">
              <a:lumMod val="85000"/>
            </a:schemeClr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square" anchor="ctr" anchorCtr="0">
            <a:noAutofit/>
          </a:bodyPr>
          <a:lstStyle/>
          <a:p>
            <a:pPr algn="ctr"/>
            <a:r>
              <a:rPr kumimoji="1" lang="en-US" altLang="ja-JP" sz="1400" b="0" i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Unanalyzable OCT in culprit lesion</a:t>
            </a:r>
          </a:p>
          <a:p>
            <a:pPr algn="ctr"/>
            <a:r>
              <a:rPr kumimoji="1" lang="en-US" altLang="ja-JP" sz="1400" b="0" i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(n=7)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C71F234-7993-5501-6370-FD98E0FAE1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387" y="116068"/>
            <a:ext cx="7769225" cy="425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500" i="0" kern="0" dirty="0">
                <a:solidFill>
                  <a:schemeClr val="bg1"/>
                </a:solidFill>
              </a:rPr>
              <a:t>Flowchart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C205452-CAFD-3ECB-F5A9-79C1A9E75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1946" y="4579526"/>
            <a:ext cx="987972" cy="652062"/>
          </a:xfrm>
          <a:prstGeom prst="rect">
            <a:avLst/>
          </a:prstGeom>
        </p:spPr>
      </p:pic>
      <p:sp>
        <p:nvSpPr>
          <p:cNvPr id="5" name="Line 9">
            <a:extLst>
              <a:ext uri="{FF2B5EF4-FFF2-40B4-BE49-F238E27FC236}">
                <a16:creationId xmlns:a16="http://schemas.microsoft.com/office/drawing/2014/main" id="{EF10FD74-BF5E-01AE-8497-6D53A0D57BE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87284" y="2180192"/>
            <a:ext cx="211739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 anchor="ctr" anchorCtr="0">
            <a:noAutofit/>
          </a:bodyPr>
          <a:lstStyle/>
          <a:p>
            <a:pPr algn="r">
              <a:defRPr/>
            </a:pPr>
            <a:endParaRPr lang="en-US" sz="1200" b="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ヒラギノ角ゴ Pro W3" pitchFamily="-111" charset="-128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BD1363-834C-C161-1DD5-78B26EFD0A6D}"/>
              </a:ext>
            </a:extLst>
          </p:cNvPr>
          <p:cNvSpPr txBox="1"/>
          <p:nvPr/>
        </p:nvSpPr>
        <p:spPr>
          <a:xfrm>
            <a:off x="5964533" y="3995792"/>
            <a:ext cx="26013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ja-JP" b="0" i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kumimoji="1" lang="en-US" altLang="ja-JP" sz="1200" b="0" i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TACTICS Background registry</a:t>
            </a:r>
          </a:p>
          <a:p>
            <a:pPr algn="ctr"/>
            <a:r>
              <a:rPr lang="en-US" altLang="ja-JP" sz="1200" b="0" i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UMIN 000042459</a:t>
            </a:r>
          </a:p>
        </p:txBody>
      </p:sp>
      <p:sp>
        <p:nvSpPr>
          <p:cNvPr id="16" name="Line 9">
            <a:extLst>
              <a:ext uri="{FF2B5EF4-FFF2-40B4-BE49-F238E27FC236}">
                <a16:creationId xmlns:a16="http://schemas.microsoft.com/office/drawing/2014/main" id="{6BE79C17-546A-ED47-3666-4978B1A3573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87284" y="3472114"/>
            <a:ext cx="213507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 anchor="ctr" anchorCtr="0">
            <a:noAutofit/>
          </a:bodyPr>
          <a:lstStyle/>
          <a:p>
            <a:pPr algn="r">
              <a:defRPr/>
            </a:pPr>
            <a:endParaRPr lang="en-US" sz="1200" b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ヒラギノ角ゴ Pro W3" pitchFamily="-11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809844"/>
      </p:ext>
    </p:extLst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7EFC5D2-2621-3152-4FA9-2ED1B95F8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87" y="116600"/>
            <a:ext cx="8810626" cy="566738"/>
          </a:xfrm>
        </p:spPr>
        <p:txBody>
          <a:bodyPr/>
          <a:lstStyle/>
          <a:p>
            <a:r>
              <a:rPr lang="en-US" altLang="ja-JP" dirty="0"/>
              <a:t>Baseline characteristics</a:t>
            </a:r>
            <a:endParaRPr kumimoji="1" lang="ja-JP" altLang="en-US" dirty="0"/>
          </a:p>
        </p:txBody>
      </p:sp>
      <p:graphicFrame>
        <p:nvGraphicFramePr>
          <p:cNvPr id="6" name="Group 4">
            <a:extLst>
              <a:ext uri="{FF2B5EF4-FFF2-40B4-BE49-F238E27FC236}">
                <a16:creationId xmlns:a16="http://schemas.microsoft.com/office/drawing/2014/main" id="{EAE38576-5397-66F2-6ADC-5B9E6EA652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9319018"/>
              </p:ext>
            </p:extLst>
          </p:nvPr>
        </p:nvGraphicFramePr>
        <p:xfrm>
          <a:off x="1604870" y="788939"/>
          <a:ext cx="5934259" cy="356562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9880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61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5981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b="1" kern="1200" dirty="0">
                          <a:solidFill>
                            <a:sysClr val="windowText" lastClr="000000"/>
                          </a:solidFill>
                          <a:effectLst/>
                        </a:rPr>
                        <a:t>Variables</a:t>
                      </a:r>
                      <a:endParaRPr lang="en-US" altLang="ja-JP" sz="1800" b="1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marL="77111" marR="77111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b="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ea typeface="游明朝" panose="02020400000000000000" pitchFamily="18" charset="-128"/>
                          <a:cs typeface="Arial" panose="020B0604020202020204" pitchFamily="34" charset="0"/>
                        </a:rPr>
                        <a:t>N=702</a:t>
                      </a:r>
                      <a:endParaRPr lang="ja-JP" altLang="ja-JP" sz="1800" b="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7111" marR="77111" marT="0" marB="0" anchor="ctr" anchorCtr="1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970">
                <a:tc>
                  <a:txBody>
                    <a:bodyPr/>
                    <a:lstStyle/>
                    <a:p>
                      <a:pPr algn="just"/>
                      <a:r>
                        <a:rPr lang="en-US" sz="16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Age</a:t>
                      </a:r>
                      <a:r>
                        <a:rPr lang="en-US" sz="1600" b="0" kern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, years</a:t>
                      </a:r>
                      <a:endParaRPr lang="ja-JP" sz="1600" kern="100">
                        <a:solidFill>
                          <a:sysClr val="windowText" lastClr="000000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80957" marR="80957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66.2 ± 12.8</a:t>
                      </a:r>
                      <a:endParaRPr lang="ja-JP" sz="1600" kern="100">
                        <a:solidFill>
                          <a:sysClr val="windowText" lastClr="000000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80957" marR="80957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970">
                <a:tc>
                  <a:txBody>
                    <a:bodyPr/>
                    <a:lstStyle/>
                    <a:p>
                      <a:pPr algn="just"/>
                      <a:r>
                        <a:rPr lang="en-US" sz="16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Clinical presentation</a:t>
                      </a:r>
                      <a:endParaRPr lang="ja-JP" sz="1600" kern="100">
                        <a:solidFill>
                          <a:sysClr val="windowText" lastClr="000000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80957" marR="80957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ja-JP" sz="1600" kern="100">
                        <a:solidFill>
                          <a:sysClr val="windowText" lastClr="000000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80957" marR="80957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8930260"/>
                  </a:ext>
                </a:extLst>
              </a:tr>
              <a:tr h="259970">
                <a:tc>
                  <a:txBody>
                    <a:bodyPr/>
                    <a:lstStyle/>
                    <a:p>
                      <a:pPr indent="209550"/>
                      <a:r>
                        <a:rPr lang="en-US" sz="1600" b="0" dirty="0">
                          <a:solidFill>
                            <a:schemeClr val="bg2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STEMI, n(%)</a:t>
                      </a:r>
                      <a:endParaRPr lang="ja-JP" sz="1600" b="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7111" marR="77111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441 (62.8)</a:t>
                      </a:r>
                      <a:endParaRPr lang="ja-JP" sz="1600" kern="100">
                        <a:solidFill>
                          <a:sysClr val="windowText" lastClr="000000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80957" marR="80957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082671"/>
                  </a:ext>
                </a:extLst>
              </a:tr>
              <a:tr h="259970">
                <a:tc>
                  <a:txBody>
                    <a:bodyPr/>
                    <a:lstStyle/>
                    <a:p>
                      <a:pPr indent="209550"/>
                      <a:r>
                        <a:rPr lang="en-US" sz="1600" b="0" dirty="0">
                          <a:solidFill>
                            <a:schemeClr val="bg2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NSTEMI, n(%)</a:t>
                      </a:r>
                      <a:endParaRPr lang="ja-JP" sz="1600" b="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7111" marR="77111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199 (28.3)</a:t>
                      </a:r>
                      <a:endParaRPr lang="ja-JP" sz="1600" kern="100">
                        <a:solidFill>
                          <a:sysClr val="windowText" lastClr="000000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80957" marR="80957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8590083"/>
                  </a:ext>
                </a:extLst>
              </a:tr>
              <a:tr h="259970">
                <a:tc>
                  <a:txBody>
                    <a:bodyPr/>
                    <a:lstStyle/>
                    <a:p>
                      <a:pPr indent="209550"/>
                      <a:r>
                        <a:rPr lang="en-US" sz="1600" b="0" dirty="0">
                          <a:solidFill>
                            <a:schemeClr val="bg2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UAP, n(%)</a:t>
                      </a:r>
                      <a:endParaRPr lang="ja-JP" sz="1600" b="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7111" marR="77111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62 (8.8)</a:t>
                      </a:r>
                      <a:endParaRPr lang="ja-JP" sz="1600" kern="100">
                        <a:solidFill>
                          <a:sysClr val="windowText" lastClr="000000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80957" marR="80957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4721354"/>
                  </a:ext>
                </a:extLst>
              </a:tr>
              <a:tr h="259970">
                <a:tc>
                  <a:txBody>
                    <a:bodyPr/>
                    <a:lstStyle/>
                    <a:p>
                      <a:pPr algn="just"/>
                      <a:r>
                        <a:rPr lang="en-US" sz="16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Culprit vessel</a:t>
                      </a:r>
                      <a:r>
                        <a:rPr lang="en-US" sz="1600" b="0" kern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, n(%)</a:t>
                      </a:r>
                      <a:endParaRPr lang="ja-JP" sz="1600" kern="100">
                        <a:solidFill>
                          <a:sysClr val="windowText" lastClr="000000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80957" marR="80957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ja-JP" sz="1600" kern="100" dirty="0">
                        <a:solidFill>
                          <a:sysClr val="windowText" lastClr="000000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80957" marR="80957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8897943"/>
                  </a:ext>
                </a:extLst>
              </a:tr>
              <a:tr h="259970">
                <a:tc>
                  <a:txBody>
                    <a:bodyPr/>
                    <a:lstStyle/>
                    <a:p>
                      <a:pPr indent="228600" algn="just"/>
                      <a:r>
                        <a:rPr lang="en-US" altLang="ja-JP" sz="16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LM</a:t>
                      </a:r>
                      <a:endParaRPr lang="ja-JP" sz="1600" kern="100">
                        <a:solidFill>
                          <a:sysClr val="windowText" lastClr="000000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80957" marR="80957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5 (0.7)</a:t>
                      </a:r>
                      <a:endParaRPr lang="ja-JP" sz="1600" kern="100">
                        <a:solidFill>
                          <a:sysClr val="windowText" lastClr="000000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80957" marR="80957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7588022"/>
                  </a:ext>
                </a:extLst>
              </a:tr>
              <a:tr h="259970">
                <a:tc>
                  <a:txBody>
                    <a:bodyPr/>
                    <a:lstStyle/>
                    <a:p>
                      <a:pPr indent="228600" algn="just"/>
                      <a:r>
                        <a:rPr lang="en-US" sz="16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LAD </a:t>
                      </a:r>
                      <a:endParaRPr lang="ja-JP" sz="1600" kern="100">
                        <a:solidFill>
                          <a:sysClr val="windowText" lastClr="000000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80957" marR="80957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371 (52.8)</a:t>
                      </a:r>
                      <a:endParaRPr lang="ja-JP" sz="1600" kern="100">
                        <a:solidFill>
                          <a:sysClr val="windowText" lastClr="000000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80957" marR="80957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8350594"/>
                  </a:ext>
                </a:extLst>
              </a:tr>
              <a:tr h="259970">
                <a:tc>
                  <a:txBody>
                    <a:bodyPr/>
                    <a:lstStyle/>
                    <a:p>
                      <a:pPr indent="228600" algn="just"/>
                      <a:r>
                        <a:rPr lang="en-US" altLang="ja-JP" sz="16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LCX</a:t>
                      </a:r>
                      <a:endParaRPr lang="ja-JP" sz="1600" kern="100">
                        <a:solidFill>
                          <a:sysClr val="windowText" lastClr="000000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80957" marR="80957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68 (9.7)</a:t>
                      </a:r>
                      <a:endParaRPr lang="ja-JP" sz="1600" kern="100">
                        <a:solidFill>
                          <a:sysClr val="windowText" lastClr="000000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80957" marR="80957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6883164"/>
                  </a:ext>
                </a:extLst>
              </a:tr>
              <a:tr h="259970">
                <a:tc>
                  <a:txBody>
                    <a:bodyPr/>
                    <a:lstStyle/>
                    <a:p>
                      <a:pPr indent="228600" algn="just"/>
                      <a:r>
                        <a:rPr lang="en-US" altLang="ja-JP" sz="16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RCA</a:t>
                      </a:r>
                      <a:endParaRPr lang="ja-JP" sz="1600" kern="100">
                        <a:solidFill>
                          <a:sysClr val="windowText" lastClr="000000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80957" marR="80957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258 (36.8)</a:t>
                      </a:r>
                      <a:endParaRPr lang="ja-JP" sz="1600" kern="100">
                        <a:solidFill>
                          <a:sysClr val="windowText" lastClr="000000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80957" marR="80957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8275689"/>
                  </a:ext>
                </a:extLst>
              </a:tr>
              <a:tr h="259970">
                <a:tc>
                  <a:txBody>
                    <a:bodyPr/>
                    <a:lstStyle/>
                    <a:p>
                      <a:pPr algn="just"/>
                      <a:r>
                        <a:rPr lang="en-US" sz="16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TIMI flow grade 0 to 1</a:t>
                      </a:r>
                      <a:r>
                        <a:rPr lang="en-US" sz="1600" b="0" kern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, n(%)</a:t>
                      </a:r>
                      <a:endParaRPr lang="ja-JP" sz="1600" kern="100">
                        <a:solidFill>
                          <a:sysClr val="windowText" lastClr="000000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80957" marR="80957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374 (53.3)</a:t>
                      </a:r>
                      <a:endParaRPr lang="ja-JP" sz="1600" kern="100">
                        <a:solidFill>
                          <a:sysClr val="windowText" lastClr="000000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80957" marR="80957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970">
                <a:tc>
                  <a:txBody>
                    <a:bodyPr/>
                    <a:lstStyle/>
                    <a:p>
                      <a:pPr algn="just"/>
                      <a:r>
                        <a:rPr lang="en-US" sz="16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In-hospital mortality</a:t>
                      </a:r>
                      <a:r>
                        <a:rPr lang="en-US" sz="1600" b="0" kern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, n(%)</a:t>
                      </a:r>
                      <a:endParaRPr lang="ja-JP" sz="1600" kern="100">
                        <a:solidFill>
                          <a:sysClr val="windowText" lastClr="000000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80957" marR="80957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7 (1.0)</a:t>
                      </a:r>
                      <a:endParaRPr lang="ja-JP" sz="1600" kern="100" dirty="0">
                        <a:solidFill>
                          <a:sysClr val="windowText" lastClr="000000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80957" marR="80957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図 2">
            <a:extLst>
              <a:ext uri="{FF2B5EF4-FFF2-40B4-BE49-F238E27FC236}">
                <a16:creationId xmlns:a16="http://schemas.microsoft.com/office/drawing/2014/main" id="{B48D179B-6414-0776-E9D0-3D2777196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1946" y="4579526"/>
            <a:ext cx="987972" cy="65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248272"/>
      </p:ext>
    </p:extLst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グラフ 4">
            <a:extLst>
              <a:ext uri="{FF2B5EF4-FFF2-40B4-BE49-F238E27FC236}">
                <a16:creationId xmlns:a16="http://schemas.microsoft.com/office/drawing/2014/main" id="{19BB454A-021C-CAB9-B56F-2DF2B5CCCF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1520276"/>
              </p:ext>
            </p:extLst>
          </p:nvPr>
        </p:nvGraphicFramePr>
        <p:xfrm>
          <a:off x="-2585" y="175468"/>
          <a:ext cx="9143999" cy="4639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662" y="117273"/>
            <a:ext cx="8214256" cy="566738"/>
          </a:xfrm>
        </p:spPr>
        <p:txBody>
          <a:bodyPr/>
          <a:lstStyle/>
          <a:p>
            <a:pPr algn="ctr"/>
            <a:r>
              <a:rPr lang="en-US" altLang="ja-JP" sz="2400" i="0" dirty="0"/>
              <a:t>Prevalence of underlying </a:t>
            </a:r>
            <a:r>
              <a:rPr lang="en-US" altLang="ja-JP" sz="2400" dirty="0"/>
              <a:t>c</a:t>
            </a:r>
            <a:r>
              <a:rPr lang="en-US" altLang="ja-JP" sz="2400" i="0" dirty="0"/>
              <a:t>auses of ACS </a:t>
            </a:r>
            <a:r>
              <a:rPr lang="en-US" altLang="ja-JP" sz="1400" i="0" dirty="0"/>
              <a:t>(primary endpoint)</a:t>
            </a:r>
            <a:endParaRPr lang="ja-JP" altLang="en-US" sz="2400" i="0"/>
          </a:p>
        </p:txBody>
      </p:sp>
      <p:sp>
        <p:nvSpPr>
          <p:cNvPr id="11" name="テキスト ボックス 9">
            <a:extLst>
              <a:ext uri="{FF2B5EF4-FFF2-40B4-BE49-F238E27FC236}">
                <a16:creationId xmlns:a16="http://schemas.microsoft.com/office/drawing/2014/main" id="{BF55F965-AD56-A33A-732D-E5D18E59D4A6}"/>
              </a:ext>
            </a:extLst>
          </p:cNvPr>
          <p:cNvSpPr txBox="1"/>
          <p:nvPr/>
        </p:nvSpPr>
        <p:spPr>
          <a:xfrm>
            <a:off x="2586" y="4259132"/>
            <a:ext cx="91414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800" i="0" dirty="0">
                <a:solidFill>
                  <a:schemeClr val="bg1"/>
                </a:solidFill>
              </a:rPr>
              <a:t>N=695</a:t>
            </a:r>
            <a:endParaRPr lang="ja-JP" altLang="en-US" i="0" dirty="0">
              <a:solidFill>
                <a:schemeClr val="bg1"/>
              </a:solidFill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EBD34576-59B3-DEFD-B830-0285F50BCD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62" t="30545" r="38899" b="18339"/>
          <a:stretch/>
        </p:blipFill>
        <p:spPr>
          <a:xfrm>
            <a:off x="6507218" y="2757288"/>
            <a:ext cx="1362130" cy="138019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357217A4-B22D-4B93-212E-D866D58340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791" t="29609" r="37037" b="23495"/>
          <a:stretch/>
        </p:blipFill>
        <p:spPr>
          <a:xfrm>
            <a:off x="556657" y="1042983"/>
            <a:ext cx="1362130" cy="136213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498816D1-2A80-56D1-037E-B74B681B47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060" t="32633" r="34046" b="19509"/>
          <a:stretch/>
        </p:blipFill>
        <p:spPr>
          <a:xfrm>
            <a:off x="535493" y="2775357"/>
            <a:ext cx="1362129" cy="1362129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1F9052-CA74-7868-6412-14605BA5E57B}"/>
              </a:ext>
            </a:extLst>
          </p:cNvPr>
          <p:cNvSpPr txBox="1"/>
          <p:nvPr/>
        </p:nvSpPr>
        <p:spPr>
          <a:xfrm>
            <a:off x="2586" y="4778599"/>
            <a:ext cx="91388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050" b="0" i="0" kern="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I</a:t>
            </a:r>
            <a:r>
              <a:rPr lang="en-US" altLang="ja-JP" sz="1050" b="0" i="0" kern="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nter-observer kappa coefficient for </a:t>
            </a:r>
            <a:r>
              <a:rPr lang="en-US" altLang="ja-JP" sz="1050" b="0" i="0" kern="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plaque rupture</a:t>
            </a:r>
            <a:r>
              <a:rPr lang="en-US" altLang="ja-JP" sz="1050" b="0" i="0" kern="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plaque erosion or </a:t>
            </a:r>
            <a:r>
              <a:rPr lang="en-US" altLang="ja-JP" sz="1050" b="0" i="0" kern="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calcified nodule </a:t>
            </a:r>
            <a:r>
              <a:rPr lang="en-US" altLang="ja-JP" sz="1050" b="0" i="0" kern="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was 0.890.</a:t>
            </a:r>
            <a:r>
              <a:rPr lang="en-US" altLang="ja-JP" sz="1050" b="0" i="0" kern="0" dirty="0">
                <a:solidFill>
                  <a:schemeClr val="tx1"/>
                </a:solidFill>
                <a:effectLst/>
                <a:latin typeface="+mj-lt"/>
                <a:cs typeface="ＭＳ Ｐゴシック" panose="020B0600070205080204" pitchFamily="50" charset="-128"/>
              </a:rPr>
              <a:t> </a:t>
            </a:r>
            <a:endParaRPr lang="ja-JP" altLang="en-US" sz="1050" b="0" i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9E9C998-D227-F1D3-AA83-39A36B4713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1946" y="4579526"/>
            <a:ext cx="987972" cy="652062"/>
          </a:xfrm>
          <a:prstGeom prst="rect">
            <a:avLst/>
          </a:prstGeom>
        </p:spPr>
      </p:pic>
      <p:graphicFrame>
        <p:nvGraphicFramePr>
          <p:cNvPr id="9" name="Table 11">
            <a:extLst>
              <a:ext uri="{FF2B5EF4-FFF2-40B4-BE49-F238E27FC236}">
                <a16:creationId xmlns:a16="http://schemas.microsoft.com/office/drawing/2014/main" id="{274F0DF2-D047-F5E8-87F4-4204FF1FA2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0566986"/>
              </p:ext>
            </p:extLst>
          </p:nvPr>
        </p:nvGraphicFramePr>
        <p:xfrm>
          <a:off x="6227165" y="1196933"/>
          <a:ext cx="2796902" cy="1143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09168">
                  <a:extLst>
                    <a:ext uri="{9D8B030D-6E8A-4147-A177-3AD203B41FA5}">
                      <a16:colId xmlns:a16="http://schemas.microsoft.com/office/drawing/2014/main" val="75253858"/>
                    </a:ext>
                  </a:extLst>
                </a:gridCol>
                <a:gridCol w="887734">
                  <a:extLst>
                    <a:ext uri="{9D8B030D-6E8A-4147-A177-3AD203B41FA5}">
                      <a16:colId xmlns:a16="http://schemas.microsoft.com/office/drawing/2014/main" val="3231008065"/>
                    </a:ext>
                  </a:extLst>
                </a:gridCol>
              </a:tblGrid>
              <a:tr h="155469">
                <a:tc>
                  <a:txBody>
                    <a:bodyPr/>
                    <a:lstStyle/>
                    <a:p>
                      <a:r>
                        <a:rPr lang="en-US" altLang="ja-JP" sz="900" b="0" kern="0" dirty="0">
                          <a:solidFill>
                            <a:schemeClr val="bg2"/>
                          </a:solidFill>
                          <a:effectLst/>
                        </a:rPr>
                        <a:t>Significant stenosis </a:t>
                      </a:r>
                      <a:endParaRPr lang="en-JP" sz="9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kern="0" dirty="0">
                          <a:solidFill>
                            <a:schemeClr val="bg2"/>
                          </a:solidFill>
                          <a:effectLst/>
                        </a:rPr>
                        <a:t>64 (9.1%) </a:t>
                      </a:r>
                      <a:endParaRPr lang="en-US" altLang="ja-JP" sz="900" b="0" i="0" kern="0" dirty="0">
                        <a:solidFill>
                          <a:schemeClr val="bg2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4132989"/>
                  </a:ext>
                </a:extLst>
              </a:tr>
              <a:tr h="155469">
                <a:tc>
                  <a:txBody>
                    <a:bodyPr/>
                    <a:lstStyle/>
                    <a:p>
                      <a:r>
                        <a:rPr lang="en-US" altLang="ja-JP" sz="900" b="0" kern="0" dirty="0">
                          <a:solidFill>
                            <a:schemeClr val="bg2"/>
                          </a:solidFill>
                          <a:effectLst/>
                        </a:rPr>
                        <a:t>Coronary spasm </a:t>
                      </a:r>
                      <a:endParaRPr lang="en-JP" sz="9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 b="0" kern="0" dirty="0">
                          <a:solidFill>
                            <a:schemeClr val="bg2"/>
                          </a:solidFill>
                          <a:effectLst/>
                        </a:rPr>
                        <a:t>7 (1.0%) </a:t>
                      </a:r>
                      <a:endParaRPr lang="en-JP" sz="9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9358466"/>
                  </a:ext>
                </a:extLst>
              </a:tr>
              <a:tr h="155469">
                <a:tc>
                  <a:txBody>
                    <a:bodyPr/>
                    <a:lstStyle/>
                    <a:p>
                      <a:r>
                        <a:rPr lang="en-US" altLang="ja-JP" sz="900" b="0" kern="0" dirty="0">
                          <a:solidFill>
                            <a:schemeClr val="bg2"/>
                          </a:solidFill>
                          <a:effectLst/>
                        </a:rPr>
                        <a:t>Ectasia </a:t>
                      </a:r>
                      <a:endParaRPr lang="en-JP" sz="9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 b="0" kern="0" dirty="0">
                          <a:solidFill>
                            <a:schemeClr val="bg2"/>
                          </a:solidFill>
                          <a:effectLst/>
                        </a:rPr>
                        <a:t>3 (0.4%) </a:t>
                      </a:r>
                      <a:endParaRPr lang="en-JP" sz="9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9766492"/>
                  </a:ext>
                </a:extLst>
              </a:tr>
              <a:tr h="155469">
                <a:tc>
                  <a:txBody>
                    <a:bodyPr/>
                    <a:lstStyle/>
                    <a:p>
                      <a:r>
                        <a:rPr lang="en-US" altLang="ja-JP" sz="900" b="0" kern="0" dirty="0">
                          <a:solidFill>
                            <a:schemeClr val="bg2"/>
                          </a:solidFill>
                          <a:effectLst/>
                        </a:rPr>
                        <a:t>Embolism </a:t>
                      </a:r>
                      <a:endParaRPr lang="en-JP" sz="9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 b="0" kern="0" dirty="0">
                          <a:solidFill>
                            <a:schemeClr val="bg2"/>
                          </a:solidFill>
                          <a:effectLst/>
                        </a:rPr>
                        <a:t>3 (0.4%) </a:t>
                      </a:r>
                      <a:endParaRPr lang="en-JP" sz="9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0133398"/>
                  </a:ext>
                </a:extLst>
              </a:tr>
              <a:tr h="155469">
                <a:tc>
                  <a:txBody>
                    <a:bodyPr/>
                    <a:lstStyle/>
                    <a:p>
                      <a:r>
                        <a:rPr lang="en-US" altLang="ja-JP" sz="900" b="0" kern="0" dirty="0">
                          <a:solidFill>
                            <a:schemeClr val="bg2"/>
                          </a:solidFill>
                          <a:effectLst/>
                        </a:rPr>
                        <a:t>Spontaneous coronary dissection</a:t>
                      </a:r>
                      <a:endParaRPr lang="en-JP" sz="9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 b="0" kern="0" dirty="0">
                          <a:solidFill>
                            <a:schemeClr val="bg2"/>
                          </a:solidFill>
                          <a:effectLst/>
                        </a:rPr>
                        <a:t>1 (0.1%)</a:t>
                      </a:r>
                      <a:endParaRPr lang="en-JP" sz="9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348202"/>
                  </a:ext>
                </a:extLst>
              </a:tr>
            </a:tbl>
          </a:graphicData>
        </a:graphic>
      </p:graphicFrame>
      <p:sp>
        <p:nvSpPr>
          <p:cNvPr id="12" name="Oval 11">
            <a:extLst>
              <a:ext uri="{FF2B5EF4-FFF2-40B4-BE49-F238E27FC236}">
                <a16:creationId xmlns:a16="http://schemas.microsoft.com/office/drawing/2014/main" id="{333A65B3-07B6-9CFE-6873-DE3E4B468328}"/>
              </a:ext>
            </a:extLst>
          </p:cNvPr>
          <p:cNvSpPr/>
          <p:nvPr/>
        </p:nvSpPr>
        <p:spPr bwMode="auto">
          <a:xfrm>
            <a:off x="4159624" y="1681510"/>
            <a:ext cx="109565" cy="109565"/>
          </a:xfrm>
          <a:prstGeom prst="ellipse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JP" sz="1800" b="1" i="1" u="none" strike="noStrike" cap="none" normalizeH="0" baseline="0">
              <a:ln>
                <a:noFill/>
              </a:ln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ヒラギノ角ゴ Pro W3" pitchFamily="-111" charset="-128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2E97DCA-CB0B-2D92-44DE-1BF6EA9BA0FB}"/>
              </a:ext>
            </a:extLst>
          </p:cNvPr>
          <p:cNvSpPr/>
          <p:nvPr/>
        </p:nvSpPr>
        <p:spPr bwMode="auto">
          <a:xfrm>
            <a:off x="3630707" y="2049063"/>
            <a:ext cx="109565" cy="109565"/>
          </a:xfrm>
          <a:prstGeom prst="ellipse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JP" sz="1800" b="1" i="1" u="none" strike="noStrike" cap="none" normalizeH="0" baseline="0">
              <a:ln>
                <a:noFill/>
              </a:ln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ヒラギノ角ゴ Pro W3" pitchFamily="-111" charset="-128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CEFE095-6AE5-1D14-EE0D-D0F3CCB009FF}"/>
              </a:ext>
            </a:extLst>
          </p:cNvPr>
          <p:cNvSpPr/>
          <p:nvPr/>
        </p:nvSpPr>
        <p:spPr bwMode="auto">
          <a:xfrm>
            <a:off x="3382641" y="3179836"/>
            <a:ext cx="109565" cy="109565"/>
          </a:xfrm>
          <a:prstGeom prst="ellipse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JP" sz="1800" b="1" i="1" u="none" strike="noStrike" cap="none" normalizeH="0" baseline="0">
              <a:ln>
                <a:noFill/>
              </a:ln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ヒラギノ角ゴ Pro W3" pitchFamily="-111" charset="-128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4D6D218-1845-A8B5-5C5F-1767EEE4E656}"/>
              </a:ext>
            </a:extLst>
          </p:cNvPr>
          <p:cNvSpPr/>
          <p:nvPr/>
        </p:nvSpPr>
        <p:spPr bwMode="auto">
          <a:xfrm>
            <a:off x="5125588" y="2848558"/>
            <a:ext cx="109565" cy="109565"/>
          </a:xfrm>
          <a:prstGeom prst="ellipse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JP" sz="1800" b="1" i="1" u="none" strike="noStrike" cap="none" normalizeH="0" baseline="0">
              <a:ln>
                <a:noFill/>
              </a:ln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ヒラギノ角ゴ Pro W3" pitchFamily="-111" charset="-12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1CCBFE-2996-1C74-7B94-828F5E963560}"/>
              </a:ext>
            </a:extLst>
          </p:cNvPr>
          <p:cNvSpPr txBox="1"/>
          <p:nvPr/>
        </p:nvSpPr>
        <p:spPr>
          <a:xfrm>
            <a:off x="4329583" y="3208928"/>
            <a:ext cx="14478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JP" sz="1400" i="0" dirty="0">
                <a:solidFill>
                  <a:schemeClr val="tx1"/>
                </a:solidFill>
              </a:rPr>
              <a:t>Plaque rupture</a:t>
            </a:r>
          </a:p>
          <a:p>
            <a:pPr algn="ctr"/>
            <a:r>
              <a:rPr lang="en-JP" sz="1400" i="0" dirty="0">
                <a:solidFill>
                  <a:schemeClr val="tx1"/>
                </a:solidFill>
              </a:rPr>
              <a:t>59</a:t>
            </a:r>
            <a:r>
              <a:rPr lang="en-JP" sz="1050" i="0" dirty="0">
                <a:solidFill>
                  <a:schemeClr val="tx1"/>
                </a:solidFill>
              </a:rPr>
              <a:t>% (n = 411)</a:t>
            </a:r>
            <a:endParaRPr lang="en-JP" sz="1400" i="0" dirty="0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AFDBB7-CAD5-08DB-554D-86B720676C72}"/>
              </a:ext>
            </a:extLst>
          </p:cNvPr>
          <p:cNvSpPr txBox="1"/>
          <p:nvPr/>
        </p:nvSpPr>
        <p:spPr>
          <a:xfrm>
            <a:off x="3116258" y="2707318"/>
            <a:ext cx="1467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JP" sz="1400" i="0" dirty="0">
                <a:solidFill>
                  <a:schemeClr val="tx1"/>
                </a:solidFill>
              </a:rPr>
              <a:t>Plaque erosion</a:t>
            </a:r>
          </a:p>
          <a:p>
            <a:pPr algn="ctr"/>
            <a:r>
              <a:rPr lang="en-JP" sz="1400" i="0" dirty="0">
                <a:solidFill>
                  <a:schemeClr val="tx1"/>
                </a:solidFill>
              </a:rPr>
              <a:t>26</a:t>
            </a:r>
            <a:r>
              <a:rPr lang="en-JP" sz="1050" i="0" dirty="0">
                <a:solidFill>
                  <a:schemeClr val="tx1"/>
                </a:solidFill>
              </a:rPr>
              <a:t>% (n = 178)</a:t>
            </a:r>
            <a:endParaRPr lang="en-JP" sz="1400" i="0" dirty="0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E14D85-8AC1-7B4F-38D7-1C18F664153C}"/>
              </a:ext>
            </a:extLst>
          </p:cNvPr>
          <p:cNvSpPr txBox="1"/>
          <p:nvPr/>
        </p:nvSpPr>
        <p:spPr>
          <a:xfrm>
            <a:off x="1992321" y="1338644"/>
            <a:ext cx="15648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0" dirty="0">
                <a:solidFill>
                  <a:schemeClr val="bg2"/>
                </a:solidFill>
              </a:rPr>
              <a:t>C</a:t>
            </a:r>
            <a:r>
              <a:rPr lang="en-JP" sz="1400" i="0" dirty="0">
                <a:solidFill>
                  <a:schemeClr val="bg2"/>
                </a:solidFill>
              </a:rPr>
              <a:t>alcified nodule</a:t>
            </a:r>
          </a:p>
          <a:p>
            <a:pPr algn="ctr"/>
            <a:r>
              <a:rPr lang="en-US" altLang="ja-JP" sz="1400" i="0" dirty="0">
                <a:solidFill>
                  <a:schemeClr val="bg2"/>
                </a:solidFill>
              </a:rPr>
              <a:t>4</a:t>
            </a:r>
            <a:r>
              <a:rPr lang="en-JP" sz="1050" i="0" dirty="0">
                <a:solidFill>
                  <a:schemeClr val="bg2"/>
                </a:solidFill>
              </a:rPr>
              <a:t>% (n = 28)</a:t>
            </a:r>
            <a:endParaRPr lang="en-JP" sz="1400" i="0" dirty="0">
              <a:solidFill>
                <a:schemeClr val="bg2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761CE5-9392-9CA9-F17C-ECF330F8CC96}"/>
              </a:ext>
            </a:extLst>
          </p:cNvPr>
          <p:cNvSpPr txBox="1"/>
          <p:nvPr/>
        </p:nvSpPr>
        <p:spPr>
          <a:xfrm>
            <a:off x="3740272" y="781373"/>
            <a:ext cx="10323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0" dirty="0">
                <a:solidFill>
                  <a:schemeClr val="bg2"/>
                </a:solidFill>
              </a:rPr>
              <a:t>Others*</a:t>
            </a:r>
            <a:endParaRPr lang="en-JP" sz="1400" i="0" dirty="0">
              <a:solidFill>
                <a:schemeClr val="bg2"/>
              </a:solidFill>
            </a:endParaRPr>
          </a:p>
          <a:p>
            <a:pPr algn="ctr"/>
            <a:r>
              <a:rPr lang="en-JP" sz="1400" i="0" dirty="0">
                <a:solidFill>
                  <a:schemeClr val="bg2"/>
                </a:solidFill>
              </a:rPr>
              <a:t>11</a:t>
            </a:r>
            <a:r>
              <a:rPr lang="en-JP" sz="1050" i="0" dirty="0">
                <a:solidFill>
                  <a:schemeClr val="bg2"/>
                </a:solidFill>
              </a:rPr>
              <a:t>% (n = 78)</a:t>
            </a:r>
            <a:endParaRPr lang="en-JP" sz="1400" i="0" dirty="0">
              <a:solidFill>
                <a:schemeClr val="bg2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7D97C9-59B4-FA9F-B145-CB6352F22F2F}"/>
              </a:ext>
            </a:extLst>
          </p:cNvPr>
          <p:cNvSpPr txBox="1"/>
          <p:nvPr/>
        </p:nvSpPr>
        <p:spPr>
          <a:xfrm>
            <a:off x="5989884" y="938895"/>
            <a:ext cx="739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1200" i="0" dirty="0">
                <a:solidFill>
                  <a:schemeClr val="bg2"/>
                </a:solidFill>
              </a:rPr>
              <a:t>*Others</a:t>
            </a:r>
          </a:p>
        </p:txBody>
      </p:sp>
    </p:spTree>
    <p:extLst>
      <p:ext uri="{BB962C8B-B14F-4D97-AF65-F5344CB8AC3E}">
        <p14:creationId xmlns:p14="http://schemas.microsoft.com/office/powerpoint/2010/main" val="324517116"/>
      </p:ext>
    </p:extLst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3454DE6-C96A-EB40-D205-D07A13C62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1946" y="4579526"/>
            <a:ext cx="987972" cy="652062"/>
          </a:xfrm>
          <a:prstGeom prst="rect">
            <a:avLst/>
          </a:prstGeom>
        </p:spPr>
      </p:pic>
      <p:graphicFrame>
        <p:nvGraphicFramePr>
          <p:cNvPr id="5" name="Group 4">
            <a:extLst>
              <a:ext uri="{FF2B5EF4-FFF2-40B4-BE49-F238E27FC236}">
                <a16:creationId xmlns:a16="http://schemas.microsoft.com/office/drawing/2014/main" id="{5871D965-1C98-8C55-BA1C-34A1A60C3A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4314327"/>
              </p:ext>
            </p:extLst>
          </p:nvPr>
        </p:nvGraphicFramePr>
        <p:xfrm>
          <a:off x="116063" y="582352"/>
          <a:ext cx="8938800" cy="3869524"/>
        </p:xfrm>
        <a:graphic>
          <a:graphicData uri="http://schemas.openxmlformats.org/drawingml/2006/table">
            <a:tbl>
              <a:tblPr/>
              <a:tblGrid>
                <a:gridCol w="25186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73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7321">
                  <a:extLst>
                    <a:ext uri="{9D8B030D-6E8A-4147-A177-3AD203B41FA5}">
                      <a16:colId xmlns:a16="http://schemas.microsoft.com/office/drawing/2014/main" val="2710256614"/>
                    </a:ext>
                  </a:extLst>
                </a:gridCol>
                <a:gridCol w="1777321">
                  <a:extLst>
                    <a:ext uri="{9D8B030D-6E8A-4147-A177-3AD203B41FA5}">
                      <a16:colId xmlns:a16="http://schemas.microsoft.com/office/drawing/2014/main" val="1093493948"/>
                    </a:ext>
                  </a:extLst>
                </a:gridCol>
                <a:gridCol w="1088178">
                  <a:extLst>
                    <a:ext uri="{9D8B030D-6E8A-4147-A177-3AD203B41FA5}">
                      <a16:colId xmlns:a16="http://schemas.microsoft.com/office/drawing/2014/main" val="1531501584"/>
                    </a:ext>
                  </a:extLst>
                </a:gridCol>
              </a:tblGrid>
              <a:tr h="27394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1" kern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Variables</a:t>
                      </a:r>
                      <a:endParaRPr lang="en-US" altLang="ja-JP" sz="1400" b="1" dirty="0">
                        <a:solidFill>
                          <a:schemeClr val="bg2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C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Plaque Rupture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3C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Plaque Erosion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BA3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Calcified Nodule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29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p-value</a:t>
                      </a:r>
                      <a:endParaRPr lang="ja-JP" sz="1400" b="1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705">
                <a:tc>
                  <a:txBody>
                    <a:bodyPr/>
                    <a:lstStyle/>
                    <a:p>
                      <a:r>
                        <a:rPr lang="en-US" altLang="ja-JP" sz="1400" b="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Arial" panose="020B0604020202020204" pitchFamily="34" charset="0"/>
                        </a:rPr>
                        <a:t>Number of patients, n</a:t>
                      </a:r>
                      <a:endParaRPr lang="ja-JP" sz="1400" b="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400" b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游明朝" panose="02020400000000000000" pitchFamily="18" charset="-128"/>
                          <a:cs typeface="Arial" panose="020B0604020202020204" pitchFamily="34" charset="0"/>
                        </a:rPr>
                        <a:t>411</a:t>
                      </a:r>
                      <a:endParaRPr lang="ja-JP" sz="1400" b="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400" b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游明朝" panose="02020400000000000000" pitchFamily="18" charset="-128"/>
                          <a:cs typeface="Arial" panose="020B0604020202020204" pitchFamily="34" charset="0"/>
                        </a:rPr>
                        <a:t>178</a:t>
                      </a:r>
                      <a:endParaRPr lang="ja-JP" sz="1400" b="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400" b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游明朝" panose="02020400000000000000" pitchFamily="18" charset="-128"/>
                          <a:cs typeface="Arial" panose="020B0604020202020204" pitchFamily="34" charset="0"/>
                        </a:rPr>
                        <a:t>28</a:t>
                      </a:r>
                      <a:endParaRPr lang="ja-JP" sz="1400" b="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sz="1400" b="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0917490"/>
                  </a:ext>
                </a:extLst>
              </a:tr>
              <a:tr h="239705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bg2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Age, years</a:t>
                      </a:r>
                      <a:endParaRPr lang="ja-JP" sz="1400" b="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66.5 ± 12.3</a:t>
                      </a:r>
                      <a:endParaRPr lang="ja-JP" sz="1400" b="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63.7 ± 13.4</a:t>
                      </a:r>
                      <a:endParaRPr lang="ja-JP" sz="1400" b="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75.0 ± 11.3</a:t>
                      </a:r>
                      <a:endParaRPr lang="ja-JP" sz="1400" b="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ja-JP" sz="1400" b="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705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bg2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Male, n(%)</a:t>
                      </a:r>
                      <a:endParaRPr lang="ja-JP" sz="1400" b="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332 (80.8)</a:t>
                      </a:r>
                      <a:endParaRPr lang="ja-JP" sz="1400" b="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(84.3)</a:t>
                      </a:r>
                      <a:endParaRPr lang="ja-JP" sz="1400" b="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(64.3)</a:t>
                      </a:r>
                      <a:endParaRPr lang="ja-JP" sz="1400" b="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0.042</a:t>
                      </a:r>
                      <a:endParaRPr lang="ja-JP" sz="1400" b="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8930260"/>
                  </a:ext>
                </a:extLst>
              </a:tr>
              <a:tr h="239705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bg2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BMI, kg/m</a:t>
                      </a:r>
                      <a:r>
                        <a:rPr lang="en-US" sz="1400" b="0" baseline="30000" dirty="0">
                          <a:solidFill>
                            <a:schemeClr val="bg2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2</a:t>
                      </a:r>
                      <a:endParaRPr lang="ja-JP" sz="1400" b="0" baseline="300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24.6 </a:t>
                      </a:r>
                      <a:r>
                        <a:rPr lang="en-US" altLang="ja-JP" sz="1400" b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 4.0</a:t>
                      </a:r>
                      <a:endParaRPr lang="ja-JP" sz="1400" b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25.0 </a:t>
                      </a:r>
                      <a:r>
                        <a:rPr lang="en-US" altLang="ja-JP" sz="1400" b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 4.4</a:t>
                      </a:r>
                      <a:endParaRPr lang="ja-JP" sz="1400" b="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23.0 </a:t>
                      </a:r>
                      <a:r>
                        <a:rPr lang="en-US" altLang="ja-JP" sz="1400" b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 4.0</a:t>
                      </a:r>
                      <a:endParaRPr lang="ja-JP" sz="1400" b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0.056</a:t>
                      </a:r>
                      <a:endParaRPr lang="ja-JP" sz="1400" b="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082671"/>
                  </a:ext>
                </a:extLst>
              </a:tr>
              <a:tr h="239705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bg2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Clinical presentation</a:t>
                      </a:r>
                      <a:endParaRPr lang="ja-JP" sz="1400" b="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ja-JP" sz="1400" b="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ja-JP" sz="1400" b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ja-JP" sz="1400" b="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0.014</a:t>
                      </a:r>
                      <a:endParaRPr lang="ja-JP" sz="1400" b="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590083"/>
                  </a:ext>
                </a:extLst>
              </a:tr>
              <a:tr h="239705">
                <a:tc>
                  <a:txBody>
                    <a:bodyPr/>
                    <a:lstStyle/>
                    <a:p>
                      <a:pPr indent="209550"/>
                      <a:r>
                        <a:rPr lang="en-US" sz="1400" b="0" dirty="0">
                          <a:solidFill>
                            <a:schemeClr val="bg2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STEMI, n(%)</a:t>
                      </a:r>
                      <a:endParaRPr lang="ja-JP" sz="1400" b="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299 (72.7)</a:t>
                      </a:r>
                      <a:endParaRPr lang="ja-JP" sz="1400" b="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 (59.6)</a:t>
                      </a:r>
                      <a:endParaRPr lang="ja-JP" sz="1400" b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(57.1)</a:t>
                      </a:r>
                      <a:endParaRPr lang="ja-JP" sz="1400" b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ja-JP" sz="1400" b="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4721354"/>
                  </a:ext>
                </a:extLst>
              </a:tr>
              <a:tr h="239705">
                <a:tc>
                  <a:txBody>
                    <a:bodyPr/>
                    <a:lstStyle/>
                    <a:p>
                      <a:pPr indent="209550"/>
                      <a:r>
                        <a:rPr lang="en-US" sz="1400" b="0" dirty="0">
                          <a:solidFill>
                            <a:schemeClr val="bg2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NSTEMI, n(%)</a:t>
                      </a:r>
                      <a:endParaRPr lang="ja-JP" sz="1400" b="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 (22.9)</a:t>
                      </a:r>
                      <a:endParaRPr lang="ja-JP" sz="1400" b="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 (32.6)</a:t>
                      </a:r>
                      <a:endParaRPr lang="ja-JP" sz="1400" b="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(32.1)</a:t>
                      </a:r>
                      <a:endParaRPr lang="ja-JP" sz="1400" b="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ja-JP" sz="1400" b="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8897943"/>
                  </a:ext>
                </a:extLst>
              </a:tr>
              <a:tr h="239705">
                <a:tc>
                  <a:txBody>
                    <a:bodyPr/>
                    <a:lstStyle/>
                    <a:p>
                      <a:pPr indent="209550"/>
                      <a:r>
                        <a:rPr lang="en-US" sz="1400" b="0" dirty="0">
                          <a:solidFill>
                            <a:schemeClr val="bg2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UAP, n(%)</a:t>
                      </a:r>
                      <a:endParaRPr lang="ja-JP" sz="1400" b="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(4.4)</a:t>
                      </a:r>
                      <a:endParaRPr lang="ja-JP" sz="1400" b="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(7.9)</a:t>
                      </a:r>
                      <a:endParaRPr lang="ja-JP" sz="1400" b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(10.7)</a:t>
                      </a:r>
                      <a:endParaRPr lang="ja-JP" sz="1400" b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ja-JP" sz="1400" b="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588022"/>
                  </a:ext>
                </a:extLst>
              </a:tr>
              <a:tr h="239705">
                <a:tc>
                  <a:txBody>
                    <a:bodyPr/>
                    <a:lstStyle/>
                    <a:p>
                      <a:pPr algn="just"/>
                      <a:r>
                        <a:rPr lang="en-US" sz="1400" b="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Killip III/IV heart failure, n (%)</a:t>
                      </a:r>
                      <a:endParaRPr lang="ja-JP" sz="1400" b="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30 (7.3)</a:t>
                      </a:r>
                      <a:endParaRPr lang="ja-JP" sz="1400" kern="10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5 (2.8)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6 (21.4)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0.001</a:t>
                      </a:r>
                      <a:endParaRPr lang="ja-JP" sz="1400" b="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8350594"/>
                  </a:ext>
                </a:extLst>
              </a:tr>
              <a:tr h="239705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bg2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LVEF, %</a:t>
                      </a:r>
                      <a:endParaRPr lang="ja-JP" sz="1400" b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55.2 ± 10.3</a:t>
                      </a:r>
                      <a:endParaRPr lang="ja-JP" sz="1400" b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55.7 ± 10.5</a:t>
                      </a:r>
                      <a:endParaRPr lang="ja-JP" sz="1400" b="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56.8 ± 8.8</a:t>
                      </a:r>
                      <a:endParaRPr lang="ja-JP" sz="1400" b="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0.71</a:t>
                      </a:r>
                      <a:endParaRPr lang="ja-JP" sz="1400" b="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6883164"/>
                  </a:ext>
                </a:extLst>
              </a:tr>
              <a:tr h="239705">
                <a:tc>
                  <a:txBody>
                    <a:bodyPr/>
                    <a:lstStyle/>
                    <a:p>
                      <a:pPr algn="just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Current smoker, n(%)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143 (34.8)</a:t>
                      </a:r>
                      <a:endParaRPr lang="ja-JP" sz="1400" kern="10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77 (43.3)</a:t>
                      </a:r>
                      <a:endParaRPr lang="ja-JP" sz="1400" kern="10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4 (14.3)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0.007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275689"/>
                  </a:ext>
                </a:extLst>
              </a:tr>
              <a:tr h="239705">
                <a:tc>
                  <a:txBody>
                    <a:bodyPr/>
                    <a:lstStyle/>
                    <a:p>
                      <a:pPr algn="just"/>
                      <a:r>
                        <a:rPr lang="en-US" sz="1400" b="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Hemodialysis, n(%)</a:t>
                      </a:r>
                      <a:endParaRPr lang="ja-JP" sz="1400" b="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6 (1.5)</a:t>
                      </a:r>
                      <a:endParaRPr lang="ja-JP" sz="1400" kern="10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4 (2.2)</a:t>
                      </a:r>
                      <a:endParaRPr lang="ja-JP" sz="1400" kern="10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6 (21.4)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&lt;0.001</a:t>
                      </a:r>
                      <a:endParaRPr lang="ja-JP" sz="1400" kern="10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8453922"/>
                  </a:ext>
                </a:extLst>
              </a:tr>
              <a:tr h="239705">
                <a:tc>
                  <a:txBody>
                    <a:bodyPr/>
                    <a:lstStyle/>
                    <a:p>
                      <a:pPr algn="just"/>
                      <a:r>
                        <a:rPr lang="en-US" sz="1400" b="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Previous MI, n(%)</a:t>
                      </a:r>
                      <a:endParaRPr lang="ja-JP" sz="1400" b="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17 (4.1)</a:t>
                      </a:r>
                      <a:endParaRPr lang="ja-JP" sz="1400" kern="10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5 (2.8)</a:t>
                      </a:r>
                      <a:endParaRPr lang="ja-JP" sz="1400" kern="10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2 (7.1)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0.493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585201"/>
                  </a:ext>
                </a:extLst>
              </a:tr>
              <a:tr h="239705">
                <a:tc>
                  <a:txBody>
                    <a:bodyPr/>
                    <a:lstStyle/>
                    <a:p>
                      <a:pPr algn="just"/>
                      <a:r>
                        <a:rPr lang="en-US" sz="1400" b="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Previous PCI, n(%)</a:t>
                      </a:r>
                      <a:endParaRPr lang="ja-JP" sz="1400" b="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32 (7.8)</a:t>
                      </a:r>
                      <a:endParaRPr lang="ja-JP" sz="1400" kern="10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9 (5.1)</a:t>
                      </a:r>
                      <a:endParaRPr lang="ja-JP" sz="1400" kern="10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4 (14.3)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0.175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9705">
                <a:tc>
                  <a:txBody>
                    <a:bodyPr/>
                    <a:lstStyle/>
                    <a:p>
                      <a:pPr algn="just"/>
                      <a:r>
                        <a:rPr lang="en-US" sz="1400" b="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Previous CABG, n(%)</a:t>
                      </a:r>
                      <a:endParaRPr lang="ja-JP" sz="1400" b="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2 (0.5)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0 (0.0)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1 (3.6)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0.041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タイトル 1">
            <a:extLst>
              <a:ext uri="{FF2B5EF4-FFF2-40B4-BE49-F238E27FC236}">
                <a16:creationId xmlns:a16="http://schemas.microsoft.com/office/drawing/2014/main" id="{D5652413-F469-14E9-D90D-E868E806BCE7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5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ja-JP" i="0" kern="0" dirty="0"/>
              <a:t>Patient characteristics</a:t>
            </a:r>
            <a:endParaRPr kumimoji="1" lang="ja-JP" altLang="en-US" i="0" kern="0" dirty="0"/>
          </a:p>
        </p:txBody>
      </p:sp>
    </p:spTree>
    <p:extLst>
      <p:ext uri="{BB962C8B-B14F-4D97-AF65-F5344CB8AC3E}">
        <p14:creationId xmlns:p14="http://schemas.microsoft.com/office/powerpoint/2010/main" val="684032321"/>
      </p:ext>
    </p:extLst>
  </p:cSld>
  <p:clrMapOvr>
    <a:masterClrMapping/>
  </p:clrMapOvr>
  <p:transition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3454DE6-C96A-EB40-D205-D07A13C62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1946" y="4579526"/>
            <a:ext cx="987972" cy="652062"/>
          </a:xfrm>
          <a:prstGeom prst="rect">
            <a:avLst/>
          </a:prstGeom>
        </p:spPr>
      </p:pic>
      <p:sp>
        <p:nvSpPr>
          <p:cNvPr id="7" name="タイトル 1">
            <a:extLst>
              <a:ext uri="{FF2B5EF4-FFF2-40B4-BE49-F238E27FC236}">
                <a16:creationId xmlns:a16="http://schemas.microsoft.com/office/drawing/2014/main" id="{D5652413-F469-14E9-D90D-E868E806BCE7}"/>
              </a:ext>
            </a:extLst>
          </p:cNvPr>
          <p:cNvSpPr txBox="1">
            <a:spLocks/>
          </p:cNvSpPr>
          <p:nvPr/>
        </p:nvSpPr>
        <p:spPr bwMode="auto">
          <a:xfrm>
            <a:off x="91440" y="11649"/>
            <a:ext cx="9144000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5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ja-JP" i="0" kern="0" dirty="0"/>
              <a:t>Angiographic characteristics </a:t>
            </a:r>
            <a:endParaRPr kumimoji="1" lang="ja-JP" altLang="en-US" i="0" kern="0" dirty="0"/>
          </a:p>
        </p:txBody>
      </p:sp>
      <p:graphicFrame>
        <p:nvGraphicFramePr>
          <p:cNvPr id="2" name="Group 4">
            <a:extLst>
              <a:ext uri="{FF2B5EF4-FFF2-40B4-BE49-F238E27FC236}">
                <a16:creationId xmlns:a16="http://schemas.microsoft.com/office/drawing/2014/main" id="{213A5381-9220-E228-2028-92BFA1E148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0277653"/>
              </p:ext>
            </p:extLst>
          </p:nvPr>
        </p:nvGraphicFramePr>
        <p:xfrm>
          <a:off x="115200" y="583200"/>
          <a:ext cx="8937358" cy="3601726"/>
        </p:xfrm>
        <a:graphic>
          <a:graphicData uri="http://schemas.openxmlformats.org/drawingml/2006/table">
            <a:tbl>
              <a:tblPr/>
              <a:tblGrid>
                <a:gridCol w="24286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1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1657">
                  <a:extLst>
                    <a:ext uri="{9D8B030D-6E8A-4147-A177-3AD203B41FA5}">
                      <a16:colId xmlns:a16="http://schemas.microsoft.com/office/drawing/2014/main" val="2710256614"/>
                    </a:ext>
                  </a:extLst>
                </a:gridCol>
                <a:gridCol w="1801657">
                  <a:extLst>
                    <a:ext uri="{9D8B030D-6E8A-4147-A177-3AD203B41FA5}">
                      <a16:colId xmlns:a16="http://schemas.microsoft.com/office/drawing/2014/main" val="1093493948"/>
                    </a:ext>
                  </a:extLst>
                </a:gridCol>
                <a:gridCol w="1103770">
                  <a:extLst>
                    <a:ext uri="{9D8B030D-6E8A-4147-A177-3AD203B41FA5}">
                      <a16:colId xmlns:a16="http://schemas.microsoft.com/office/drawing/2014/main" val="1531501584"/>
                    </a:ext>
                  </a:extLst>
                </a:gridCol>
              </a:tblGrid>
              <a:tr h="34406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1" dirty="0">
                          <a:solidFill>
                            <a:schemeClr val="bg2"/>
                          </a:solidFill>
                          <a:effectLst/>
                        </a:rPr>
                        <a:t>Variables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C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Plaque Rupture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3C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Plaque Erosion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BA3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Calcified Nodule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29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p-value</a:t>
                      </a:r>
                      <a:endParaRPr lang="ja-JP" sz="1400" b="1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C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472">
                <a:tc>
                  <a:txBody>
                    <a:bodyPr/>
                    <a:lstStyle/>
                    <a:p>
                      <a:pPr algn="just"/>
                      <a:r>
                        <a:rPr lang="en-US" altLang="ja-JP" sz="1400" b="1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Pre-PCI assessment</a:t>
                      </a:r>
                      <a:endParaRPr lang="ja-JP" sz="1400" b="1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sz="1400" kern="10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sz="1400" kern="10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472">
                <a:tc>
                  <a:txBody>
                    <a:bodyPr/>
                    <a:lstStyle/>
                    <a:p>
                      <a:pPr algn="just"/>
                      <a:r>
                        <a:rPr lang="ja-JP" alt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lang="en-US" altLang="ja-JP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Culprit v</a:t>
                      </a:r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essels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sz="1400" kern="10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0.001</a:t>
                      </a:r>
                      <a:endParaRPr lang="ja-JP" sz="1400" kern="10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8930260"/>
                  </a:ext>
                </a:extLst>
              </a:tr>
              <a:tr h="271472">
                <a:tc>
                  <a:txBody>
                    <a:bodyPr/>
                    <a:lstStyle/>
                    <a:p>
                      <a:pPr indent="152400" algn="just"/>
                      <a:r>
                        <a:rPr lang="ja-JP" alt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LM, n(%)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2 (0.5)</a:t>
                      </a:r>
                      <a:endParaRPr lang="ja-JP" sz="1400" kern="10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1 (0.6)</a:t>
                      </a:r>
                      <a:endParaRPr lang="ja-JP" sz="1400" kern="10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1 (3.6)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ja-JP" sz="1400" kern="10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082671"/>
                  </a:ext>
                </a:extLst>
              </a:tr>
              <a:tr h="271472">
                <a:tc>
                  <a:txBody>
                    <a:bodyPr/>
                    <a:lstStyle/>
                    <a:p>
                      <a:pPr indent="152400" algn="just"/>
                      <a:r>
                        <a:rPr lang="ja-JP" alt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LAD, n(%)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195 (47.9)</a:t>
                      </a:r>
                      <a:endParaRPr lang="ja-JP" sz="1400" kern="10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111 (62.7)</a:t>
                      </a:r>
                      <a:endParaRPr lang="ja-JP" sz="1400" kern="10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12 (42.9)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ja-JP" sz="1400" kern="10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8590083"/>
                  </a:ext>
                </a:extLst>
              </a:tr>
              <a:tr h="271472">
                <a:tc>
                  <a:txBody>
                    <a:bodyPr/>
                    <a:lstStyle/>
                    <a:p>
                      <a:pPr indent="152400" algn="just"/>
                      <a:r>
                        <a:rPr lang="ja-JP" alt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LCX, n(%)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38 (9.3)</a:t>
                      </a:r>
                      <a:endParaRPr lang="ja-JP" sz="1400" kern="10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20 (11.3)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0 (0.0)</a:t>
                      </a:r>
                      <a:endParaRPr lang="ja-JP" sz="1400" kern="10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ja-JP" sz="1400" kern="10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4721354"/>
                  </a:ext>
                </a:extLst>
              </a:tr>
              <a:tr h="271472">
                <a:tc>
                  <a:txBody>
                    <a:bodyPr/>
                    <a:lstStyle/>
                    <a:p>
                      <a:pPr indent="152400" algn="just"/>
                      <a:r>
                        <a:rPr lang="ja-JP" alt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RCA, n(%)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172 (42.3)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45 (25.4)</a:t>
                      </a:r>
                      <a:endParaRPr lang="ja-JP" sz="1400" kern="10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15 (53.6)</a:t>
                      </a:r>
                      <a:endParaRPr lang="ja-JP" sz="1400" kern="10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ja-JP" sz="1400" kern="10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97943"/>
                  </a:ext>
                </a:extLst>
              </a:tr>
              <a:tr h="271472">
                <a:tc>
                  <a:txBody>
                    <a:bodyPr/>
                    <a:lstStyle/>
                    <a:p>
                      <a:pPr algn="just"/>
                      <a:r>
                        <a:rPr lang="en-US" altLang="ja-JP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altLang="ja-JP" sz="1400" kern="1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Type </a:t>
                      </a:r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B2/C, n(%)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270 (65.7)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104 (58.5)</a:t>
                      </a:r>
                      <a:endParaRPr lang="ja-JP" sz="1400" kern="10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23 (82.2)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0.032</a:t>
                      </a:r>
                      <a:r>
                        <a:rPr lang="ja-JP" altLang="en-US" sz="1400" kern="10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　</a:t>
                      </a:r>
                      <a:endParaRPr lang="ja-JP" sz="1400" kern="10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7588022"/>
                  </a:ext>
                </a:extLst>
              </a:tr>
              <a:tr h="271472">
                <a:tc>
                  <a:txBody>
                    <a:bodyPr/>
                    <a:lstStyle/>
                    <a:p>
                      <a:pPr indent="152400" algn="just"/>
                      <a:r>
                        <a:rPr lang="en-US" altLang="ja-JP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TIMI </a:t>
                      </a:r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0/I flow grade, n(%)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251 (61.1)</a:t>
                      </a:r>
                      <a:endParaRPr lang="ja-JP" sz="1400" kern="10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91 (51.1)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12 (42.8)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altLang="ja-JP" sz="1400" kern="1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0.014</a:t>
                      </a:r>
                      <a:endParaRPr lang="ja-JP" altLang="ja-JP" sz="1400" kern="100">
                        <a:solidFill>
                          <a:schemeClr val="bg2"/>
                        </a:solidFill>
                        <a:effectLst/>
                        <a:latin typeface="+mn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8350594"/>
                  </a:ext>
                </a:extLst>
              </a:tr>
              <a:tr h="271472">
                <a:tc>
                  <a:txBody>
                    <a:bodyPr/>
                    <a:lstStyle/>
                    <a:p>
                      <a:pPr algn="just"/>
                      <a:r>
                        <a:rPr lang="ja-JP" altLang="en-US" sz="1400" kern="10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SYNTAX score</a:t>
                      </a:r>
                      <a:endParaRPr lang="ja-JP" sz="1400" kern="10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14.0 ± 8.2</a:t>
                      </a:r>
                      <a:endParaRPr lang="ja-JP" sz="1400" kern="10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13.0 ± 7.5</a:t>
                      </a:r>
                      <a:endParaRPr lang="ja-JP" sz="1400" kern="10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20.4 ± 13.6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&lt;0.001</a:t>
                      </a:r>
                      <a:endParaRPr lang="ja-JP" sz="1400" kern="10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6883164"/>
                  </a:ext>
                </a:extLst>
              </a:tr>
              <a:tr h="271472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1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Post-PCI assessment</a:t>
                      </a:r>
                      <a:endParaRPr lang="ja-JP" altLang="ja-JP" sz="1400" b="1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sz="1400" kern="10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sz="1400" kern="10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sz="1400" kern="10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8275689"/>
                  </a:ext>
                </a:extLst>
              </a:tr>
              <a:tr h="271472">
                <a:tc>
                  <a:txBody>
                    <a:bodyPr/>
                    <a:lstStyle/>
                    <a:p>
                      <a:pPr algn="just"/>
                      <a:r>
                        <a:rPr lang="ja-JP" alt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TIMI III flow grade, n (%)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394 (95.9)</a:t>
                      </a:r>
                      <a:endParaRPr lang="ja-JP" sz="1400" kern="10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173 (98.3)</a:t>
                      </a:r>
                      <a:endParaRPr lang="ja-JP" sz="1400" kern="10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28 (100)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0.192</a:t>
                      </a:r>
                      <a:endParaRPr lang="ja-JP" sz="1400" kern="10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8453922"/>
                  </a:ext>
                </a:extLst>
              </a:tr>
              <a:tr h="271472">
                <a:tc>
                  <a:txBody>
                    <a:bodyPr/>
                    <a:lstStyle/>
                    <a:p>
                      <a:pPr algn="just"/>
                      <a:r>
                        <a:rPr lang="ja-JP" altLang="en-US" sz="1400" kern="10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SYNTAX score </a:t>
                      </a:r>
                      <a:endParaRPr lang="ja-JP" sz="1400" kern="10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4.5 ± 6.5</a:t>
                      </a:r>
                      <a:endParaRPr lang="ja-JP" sz="1400" kern="10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3.0 ± 4.8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10.9 ± 12.2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&lt;0.001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9585201"/>
                  </a:ext>
                </a:extLst>
              </a:tr>
            </a:tbl>
          </a:graphicData>
        </a:graphic>
      </p:graphicFrame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B693846-9819-596B-13D8-85716559BECD}"/>
              </a:ext>
            </a:extLst>
          </p:cNvPr>
          <p:cNvSpPr txBox="1"/>
          <p:nvPr/>
        </p:nvSpPr>
        <p:spPr>
          <a:xfrm>
            <a:off x="2139976" y="4251967"/>
            <a:ext cx="486756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800">
                <a:solidFill>
                  <a:schemeClr val="bg1"/>
                </a:solidFill>
                <a:effectLst/>
                <a:latin typeface="+mj-lt"/>
                <a:ea typeface="游明朝" panose="02020400000000000000" pitchFamily="18" charset="-128"/>
              </a:defRPr>
            </a:lvl1pPr>
          </a:lstStyle>
          <a:p>
            <a:r>
              <a:rPr lang="en-US" altLang="ja-JP" i="0" dirty="0">
                <a:solidFill>
                  <a:srgbClr val="1D384C"/>
                </a:solidFill>
              </a:rPr>
              <a:t>97% of the patients achieved TIMI III flow</a:t>
            </a:r>
            <a:endParaRPr lang="ja-JP" altLang="en-US" i="0" dirty="0" err="1">
              <a:solidFill>
                <a:srgbClr val="1D38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9125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3454DE6-C96A-EB40-D205-D07A13C62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1946" y="4579526"/>
            <a:ext cx="987972" cy="652062"/>
          </a:xfrm>
          <a:prstGeom prst="rect">
            <a:avLst/>
          </a:prstGeom>
        </p:spPr>
      </p:pic>
      <p:sp>
        <p:nvSpPr>
          <p:cNvPr id="7" name="タイトル 1">
            <a:extLst>
              <a:ext uri="{FF2B5EF4-FFF2-40B4-BE49-F238E27FC236}">
                <a16:creationId xmlns:a16="http://schemas.microsoft.com/office/drawing/2014/main" id="{D5652413-F469-14E9-D90D-E868E806BCE7}"/>
              </a:ext>
            </a:extLst>
          </p:cNvPr>
          <p:cNvSpPr txBox="1">
            <a:spLocks/>
          </p:cNvSpPr>
          <p:nvPr/>
        </p:nvSpPr>
        <p:spPr bwMode="auto">
          <a:xfrm>
            <a:off x="10700" y="16462"/>
            <a:ext cx="9144000" cy="46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5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ja-JP" i="0" kern="0" dirty="0"/>
              <a:t>OCT measurements</a:t>
            </a:r>
            <a:endParaRPr kumimoji="1" lang="ja-JP" altLang="en-US" i="0" kern="0" dirty="0"/>
          </a:p>
        </p:txBody>
      </p:sp>
      <p:graphicFrame>
        <p:nvGraphicFramePr>
          <p:cNvPr id="2" name="Group 4">
            <a:extLst>
              <a:ext uri="{FF2B5EF4-FFF2-40B4-BE49-F238E27FC236}">
                <a16:creationId xmlns:a16="http://schemas.microsoft.com/office/drawing/2014/main" id="{213A5381-9220-E228-2028-92BFA1E148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156835"/>
              </p:ext>
            </p:extLst>
          </p:nvPr>
        </p:nvGraphicFramePr>
        <p:xfrm>
          <a:off x="115200" y="583200"/>
          <a:ext cx="8935000" cy="3248635"/>
        </p:xfrm>
        <a:graphic>
          <a:graphicData uri="http://schemas.openxmlformats.org/drawingml/2006/table">
            <a:tbl>
              <a:tblPr/>
              <a:tblGrid>
                <a:gridCol w="30654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2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2046">
                  <a:extLst>
                    <a:ext uri="{9D8B030D-6E8A-4147-A177-3AD203B41FA5}">
                      <a16:colId xmlns:a16="http://schemas.microsoft.com/office/drawing/2014/main" val="2710256614"/>
                    </a:ext>
                  </a:extLst>
                </a:gridCol>
                <a:gridCol w="1672046">
                  <a:extLst>
                    <a:ext uri="{9D8B030D-6E8A-4147-A177-3AD203B41FA5}">
                      <a16:colId xmlns:a16="http://schemas.microsoft.com/office/drawing/2014/main" val="1093493948"/>
                    </a:ext>
                  </a:extLst>
                </a:gridCol>
                <a:gridCol w="853442">
                  <a:extLst>
                    <a:ext uri="{9D8B030D-6E8A-4147-A177-3AD203B41FA5}">
                      <a16:colId xmlns:a16="http://schemas.microsoft.com/office/drawing/2014/main" val="1531501584"/>
                    </a:ext>
                  </a:extLst>
                </a:gridCol>
              </a:tblGrid>
              <a:tr h="34711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1" kern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Variables</a:t>
                      </a:r>
                      <a:endParaRPr lang="en-US" altLang="ja-JP" sz="1600" b="1" dirty="0">
                        <a:solidFill>
                          <a:schemeClr val="bg2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C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Plaque Rupture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3C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Plaque Erosion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BA3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Calcified Nodule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29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p-value</a:t>
                      </a:r>
                      <a:endParaRPr lang="ja-JP" sz="1600" b="1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C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775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ja-JP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Pre-PCI assessment</a:t>
                      </a:r>
                      <a:endParaRPr kumimoji="0" lang="ja-JP" altLang="ja-JP" sz="14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sz="1400" kern="10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3775">
                <a:tc>
                  <a:txBody>
                    <a:bodyPr/>
                    <a:lstStyle/>
                    <a:p>
                      <a:pPr indent="228600" algn="just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Lipid plaque, n(%)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411 (100.0)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142 (79.8)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10 (35.7)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&lt;0.001</a:t>
                      </a:r>
                      <a:endParaRPr lang="ja-JP" sz="1400" kern="10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8930260"/>
                  </a:ext>
                </a:extLst>
              </a:tr>
              <a:tr h="263775">
                <a:tc>
                  <a:txBody>
                    <a:bodyPr/>
                    <a:lstStyle/>
                    <a:p>
                      <a:pPr indent="228600" algn="just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TCFA</a:t>
                      </a:r>
                      <a:r>
                        <a:rPr lang="en-US" altLang="ja-JP" sz="1400" kern="1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, n(%)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340 (82.7)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46 (25.8)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5 (17.9)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&lt;0.001</a:t>
                      </a:r>
                      <a:endParaRPr lang="ja-JP" sz="1400" kern="10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082671"/>
                  </a:ext>
                </a:extLst>
              </a:tr>
              <a:tr h="263775">
                <a:tc>
                  <a:txBody>
                    <a:bodyPr/>
                    <a:lstStyle/>
                    <a:p>
                      <a:pPr indent="228600" algn="just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Calcification</a:t>
                      </a:r>
                      <a:r>
                        <a:rPr lang="en-US" altLang="ja-JP" sz="1400" kern="1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, n(%)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254 (61.8)</a:t>
                      </a:r>
                      <a:endParaRPr lang="ja-JP" sz="1400" kern="10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102 (57.3)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28 (100.0)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&lt;0.001</a:t>
                      </a:r>
                      <a:endParaRPr lang="ja-JP" sz="1400" kern="10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8590083"/>
                  </a:ext>
                </a:extLst>
              </a:tr>
              <a:tr h="263775">
                <a:tc>
                  <a:txBody>
                    <a:bodyPr/>
                    <a:lstStyle/>
                    <a:p>
                      <a:pPr indent="228600" algn="just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Thrombus</a:t>
                      </a:r>
                      <a:r>
                        <a:rPr lang="en-US" altLang="ja-JP" sz="1400" kern="1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, n(%)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397 (96.6)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178 (100.0)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27 (96.4)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400" kern="12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0.044</a:t>
                      </a:r>
                      <a:r>
                        <a:rPr lang="ja-JP" altLang="ja-JP" sz="1400"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  <a:t> </a:t>
                      </a:r>
                      <a:endParaRPr lang="ja-JP" sz="1400" kern="10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4721354"/>
                  </a:ext>
                </a:extLst>
              </a:tr>
              <a:tr h="263775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ja-JP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Post-PCI assessment</a:t>
                      </a:r>
                      <a:endParaRPr kumimoji="0" lang="ja-JP" altLang="ja-JP" sz="14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ja-JP" altLang="ja-JP" sz="14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sz="1400" kern="10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97943"/>
                  </a:ext>
                </a:extLst>
              </a:tr>
              <a:tr h="263775">
                <a:tc>
                  <a:txBody>
                    <a:bodyPr/>
                    <a:lstStyle/>
                    <a:p>
                      <a:pPr indent="228600" algn="l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Minimum lumen area, mm</a:t>
                      </a:r>
                      <a:r>
                        <a:rPr lang="en-US" sz="1400" kern="100" baseline="300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2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5.88 ± 2.10</a:t>
                      </a:r>
                      <a:endParaRPr lang="ja-JP" sz="1400" kern="10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5.83 ± 2.24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5.52 ± 2.59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0.75</a:t>
                      </a:r>
                      <a:endParaRPr lang="ja-JP" sz="1400" kern="10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7588022"/>
                  </a:ext>
                </a:extLst>
              </a:tr>
              <a:tr h="263775">
                <a:tc>
                  <a:txBody>
                    <a:bodyPr/>
                    <a:lstStyle/>
                    <a:p>
                      <a:pPr indent="228600" algn="l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Stent expansion, %</a:t>
                      </a:r>
                      <a:endParaRPr lang="ja-JP" sz="1400" kern="10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75.3 ±18.5</a:t>
                      </a:r>
                      <a:endParaRPr lang="ja-JP" sz="1400" kern="10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75.2±16.6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74.0±17.8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0.94</a:t>
                      </a:r>
                      <a:endParaRPr lang="ja-JP" sz="1400" kern="10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8350594"/>
                  </a:ext>
                </a:extLst>
              </a:tr>
              <a:tr h="263775">
                <a:tc>
                  <a:txBody>
                    <a:bodyPr/>
                    <a:lstStyle/>
                    <a:p>
                      <a:pPr indent="228600" algn="l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Stent eccentricity index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0.82 ± 0.06</a:t>
                      </a:r>
                      <a:endParaRPr lang="ja-JP" sz="1400" kern="10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0.82 ± 0.07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0.71 ± 0.08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&lt;0.001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6883164"/>
                  </a:ext>
                </a:extLst>
              </a:tr>
              <a:tr h="263775">
                <a:tc>
                  <a:txBody>
                    <a:bodyPr/>
                    <a:lstStyle/>
                    <a:p>
                      <a:pPr indent="228600" algn="l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Max tissue protrusion area, mm</a:t>
                      </a:r>
                      <a:r>
                        <a:rPr lang="en-US" sz="1400" kern="100" baseline="300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2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1.25 ± 0.74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0.98 ± 0.62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0.80 ± 0.33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&lt;0.001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8275689"/>
                  </a:ext>
                </a:extLst>
              </a:tr>
              <a:tr h="263775">
                <a:tc>
                  <a:txBody>
                    <a:bodyPr/>
                    <a:lstStyle/>
                    <a:p>
                      <a:pPr indent="228600" algn="l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Max stent </a:t>
                      </a:r>
                      <a:r>
                        <a:rPr lang="en-US" sz="1400" kern="100" dirty="0" err="1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malapposed</a:t>
                      </a:r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 area, mm</a:t>
                      </a:r>
                      <a:r>
                        <a:rPr lang="en-US" sz="1400" kern="100" baseline="300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2</a:t>
                      </a:r>
                      <a:endParaRPr lang="ja-JP" sz="1400" kern="10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0.91 ± 0.75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0.91 ± 0.72</a:t>
                      </a:r>
                      <a:endParaRPr lang="ja-JP" sz="1400" kern="10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1.15 ± 0.57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0.32</a:t>
                      </a:r>
                      <a:endParaRPr lang="ja-JP" sz="1400" kern="10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8453922"/>
                  </a:ext>
                </a:extLst>
              </a:tr>
            </a:tbl>
          </a:graphicData>
        </a:graphic>
      </p:graphicFrame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94A04E6-0CCF-D740-CF7B-972631098A8C}"/>
              </a:ext>
            </a:extLst>
          </p:cNvPr>
          <p:cNvSpPr txBox="1"/>
          <p:nvPr/>
        </p:nvSpPr>
        <p:spPr>
          <a:xfrm>
            <a:off x="95794" y="4035421"/>
            <a:ext cx="8934999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800">
                <a:solidFill>
                  <a:schemeClr val="bg1"/>
                </a:solidFill>
                <a:effectLst/>
                <a:latin typeface="+mj-lt"/>
                <a:ea typeface="游明朝" panose="02020400000000000000" pitchFamily="18" charset="-128"/>
              </a:defRPr>
            </a:lvl1pPr>
          </a:lstStyle>
          <a:p>
            <a:r>
              <a:rPr lang="en-US" altLang="ja-JP" i="0" dirty="0">
                <a:solidFill>
                  <a:srgbClr val="1D384C"/>
                </a:solidFill>
              </a:rPr>
              <a:t>85% </a:t>
            </a:r>
            <a:r>
              <a:rPr lang="en-US" altLang="ja-JP" b="0" i="0" dirty="0">
                <a:solidFill>
                  <a:srgbClr val="1D384C"/>
                </a:solidFill>
              </a:rPr>
              <a:t>of the patients</a:t>
            </a:r>
            <a:r>
              <a:rPr lang="en-US" altLang="ja-JP" i="0" dirty="0">
                <a:solidFill>
                  <a:srgbClr val="1D384C"/>
                </a:solidFill>
              </a:rPr>
              <a:t>: Minimum lumen area ≥4.5 mm</a:t>
            </a:r>
            <a:r>
              <a:rPr lang="en-US" altLang="ja-JP" i="0" baseline="30000" dirty="0">
                <a:solidFill>
                  <a:srgbClr val="1D384C"/>
                </a:solidFill>
              </a:rPr>
              <a:t>2</a:t>
            </a:r>
            <a:r>
              <a:rPr lang="en-US" altLang="ja-JP" i="0" dirty="0">
                <a:solidFill>
                  <a:srgbClr val="1D384C"/>
                </a:solidFill>
              </a:rPr>
              <a:t> </a:t>
            </a:r>
            <a:r>
              <a:rPr lang="en-US" altLang="ja-JP" b="0" i="0" dirty="0">
                <a:solidFill>
                  <a:srgbClr val="1D384C"/>
                </a:solidFill>
              </a:rPr>
              <a:t>or</a:t>
            </a:r>
            <a:r>
              <a:rPr lang="en-US" altLang="ja-JP" i="0" dirty="0">
                <a:solidFill>
                  <a:srgbClr val="1D384C"/>
                </a:solidFill>
              </a:rPr>
              <a:t> stent expansion ≥70%</a:t>
            </a:r>
          </a:p>
        </p:txBody>
      </p:sp>
    </p:spTree>
    <p:extLst>
      <p:ext uri="{BB962C8B-B14F-4D97-AF65-F5344CB8AC3E}">
        <p14:creationId xmlns:p14="http://schemas.microsoft.com/office/powerpoint/2010/main" val="319452925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801955"/>
            <a:ext cx="7886700" cy="99298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Within the past 12 months, I or my spouse/partner have had a financial interest/arrangement or affiliation with the organization(s) listed below.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5963562"/>
              </p:ext>
            </p:extLst>
          </p:nvPr>
        </p:nvGraphicFramePr>
        <p:xfrm>
          <a:off x="767593" y="1798795"/>
          <a:ext cx="7689020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2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63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0981">
                <a:tc>
                  <a:txBody>
                    <a:bodyPr/>
                    <a:lstStyle/>
                    <a:p>
                      <a:r>
                        <a:rPr lang="en-US" sz="1400" u="sng" dirty="0">
                          <a:solidFill>
                            <a:schemeClr val="bg1"/>
                          </a:solidFill>
                          <a:latin typeface="+mn-lt"/>
                        </a:rPr>
                        <a:t>Affiliation/Financial</a:t>
                      </a:r>
                      <a:r>
                        <a:rPr lang="en-US" sz="1400" u="sng" baseline="0" dirty="0">
                          <a:solidFill>
                            <a:schemeClr val="bg1"/>
                          </a:solidFill>
                          <a:latin typeface="+mn-lt"/>
                        </a:rPr>
                        <a:t> Relationship</a:t>
                      </a:r>
                      <a:endParaRPr lang="en-US" sz="1400" u="sng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0" marR="68580" marT="34290" marB="3429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u="sng" dirty="0">
                          <a:solidFill>
                            <a:schemeClr val="bg1"/>
                          </a:solidFill>
                          <a:latin typeface="+mn-lt"/>
                        </a:rPr>
                        <a:t>Company</a:t>
                      </a:r>
                    </a:p>
                  </a:txBody>
                  <a:tcPr marL="68580" marR="68580" marT="34290" marB="3429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981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  <a:t>Grant/Research Support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2"/>
                          </a:solidFill>
                          <a:latin typeface="+mn-lt"/>
                        </a:rPr>
                        <a:t>Abbott Medical Japan.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0981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  <a:t>Consulting</a:t>
                      </a:r>
                      <a:r>
                        <a:rPr lang="en-US" sz="1400" baseline="0" dirty="0">
                          <a:solidFill>
                            <a:schemeClr val="bg1"/>
                          </a:solidFill>
                          <a:latin typeface="+mn-lt"/>
                        </a:rPr>
                        <a:t> Fees/Honoraria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2"/>
                          </a:solidFill>
                          <a:latin typeface="+mn-lt"/>
                        </a:rPr>
                        <a:t>Abbott Medical</a:t>
                      </a:r>
                      <a:r>
                        <a:rPr lang="ja-JP" altLang="en-US" sz="1400">
                          <a:solidFill>
                            <a:schemeClr val="accent2"/>
                          </a:solidFill>
                          <a:latin typeface="+mn-lt"/>
                        </a:rPr>
                        <a:t> </a:t>
                      </a:r>
                      <a:r>
                        <a:rPr lang="en-US" altLang="ja-JP" sz="1400" dirty="0">
                          <a:solidFill>
                            <a:schemeClr val="accent2"/>
                          </a:solidFill>
                          <a:latin typeface="+mn-lt"/>
                        </a:rPr>
                        <a:t>Japan</a:t>
                      </a:r>
                      <a:r>
                        <a:rPr lang="en-US" sz="1400" dirty="0">
                          <a:solidFill>
                            <a:schemeClr val="accent2"/>
                          </a:solidFill>
                          <a:latin typeface="+mn-lt"/>
                        </a:rPr>
                        <a:t>, Boston Scientific, Bayer, Daiichi-Sankyo, Bristol Meyers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0981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  <a:t>Major Stock Shareholder/Equity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2"/>
                          </a:solidFill>
                          <a:latin typeface="+mn-lt"/>
                        </a:rPr>
                        <a:t>None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0981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  <a:t>Royalty Income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dirty="0">
                          <a:solidFill>
                            <a:schemeClr val="accent2"/>
                          </a:solidFill>
                          <a:latin typeface="+mn-lt"/>
                        </a:rPr>
                        <a:t>None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0981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  <a:t>Ownership/Founder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dirty="0">
                          <a:solidFill>
                            <a:schemeClr val="accent2"/>
                          </a:solidFill>
                          <a:latin typeface="+mn-lt"/>
                        </a:rPr>
                        <a:t>None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0981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  <a:t>Intellectual Property Rights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dirty="0">
                          <a:solidFill>
                            <a:schemeClr val="accent2"/>
                          </a:solidFill>
                          <a:latin typeface="+mn-lt"/>
                        </a:rPr>
                        <a:t>None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0981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  <a:t>Other Financial Benefit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dirty="0">
                          <a:solidFill>
                            <a:schemeClr val="accent2"/>
                          </a:solidFill>
                          <a:latin typeface="+mn-lt"/>
                        </a:rPr>
                        <a:t>None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687388" y="161329"/>
            <a:ext cx="7769225" cy="425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500" i="0" kern="0" dirty="0">
                <a:solidFill>
                  <a:schemeClr val="bg1"/>
                </a:solidFill>
              </a:rPr>
              <a:t>Disclosure Statement of Financial Interest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947CD395-DBEC-3E92-0BA0-256FBDC8D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1946" y="4579526"/>
            <a:ext cx="987972" cy="65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188668"/>
      </p:ext>
    </p:extLst>
  </p:cSld>
  <p:clrMapOvr>
    <a:masterClrMapping/>
  </p:clrMapOvr>
  <p:transition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1BD3A-2FA7-DF44-6846-C3E422769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MACE stratified by ACS underlying causes</a:t>
            </a:r>
            <a:endParaRPr lang="en-JP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CAA792-E514-6746-6854-6BB12E2827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8" t="15297"/>
          <a:stretch/>
        </p:blipFill>
        <p:spPr>
          <a:xfrm>
            <a:off x="1385041" y="697569"/>
            <a:ext cx="6373917" cy="41156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AC619B8-E553-C5C4-637F-9C1D8CA69753}"/>
              </a:ext>
            </a:extLst>
          </p:cNvPr>
          <p:cNvGrpSpPr/>
          <p:nvPr/>
        </p:nvGrpSpPr>
        <p:grpSpPr>
          <a:xfrm>
            <a:off x="2257338" y="1779610"/>
            <a:ext cx="5268741" cy="1573416"/>
            <a:chOff x="3220233" y="2460172"/>
            <a:chExt cx="6315653" cy="188605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DFCF13-A962-D4BC-6274-6BCCF88FA9A4}"/>
                </a:ext>
              </a:extLst>
            </p:cNvPr>
            <p:cNvSpPr/>
            <p:nvPr/>
          </p:nvSpPr>
          <p:spPr>
            <a:xfrm>
              <a:off x="3352800" y="2460172"/>
              <a:ext cx="6183086" cy="79465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D7E8D22-6425-17B0-0C8A-6528147990C7}"/>
                </a:ext>
              </a:extLst>
            </p:cNvPr>
            <p:cNvSpPr/>
            <p:nvPr/>
          </p:nvSpPr>
          <p:spPr>
            <a:xfrm>
              <a:off x="3265714" y="3309254"/>
              <a:ext cx="1513115" cy="4136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73164DF-25BB-FB88-8CC3-8988D61AADB7}"/>
                </a:ext>
              </a:extLst>
            </p:cNvPr>
            <p:cNvSpPr/>
            <p:nvPr/>
          </p:nvSpPr>
          <p:spPr>
            <a:xfrm>
              <a:off x="4350410" y="3102424"/>
              <a:ext cx="265133" cy="4136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6DEAF4E-A8D8-74E9-9054-6C5678A8D187}"/>
                </a:ext>
              </a:extLst>
            </p:cNvPr>
            <p:cNvSpPr/>
            <p:nvPr/>
          </p:nvSpPr>
          <p:spPr>
            <a:xfrm>
              <a:off x="3352800" y="3635828"/>
              <a:ext cx="265133" cy="20683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F86D0F-BB10-9491-85B6-177F834F8F32}"/>
                </a:ext>
              </a:extLst>
            </p:cNvPr>
            <p:cNvSpPr/>
            <p:nvPr/>
          </p:nvSpPr>
          <p:spPr>
            <a:xfrm>
              <a:off x="3220233" y="3722914"/>
              <a:ext cx="265133" cy="20683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3D6768A-F954-7C80-18EC-077DD9BE797D}"/>
                </a:ext>
              </a:extLst>
            </p:cNvPr>
            <p:cNvSpPr/>
            <p:nvPr/>
          </p:nvSpPr>
          <p:spPr>
            <a:xfrm>
              <a:off x="3347747" y="4012809"/>
              <a:ext cx="6183086" cy="1455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7897152-3811-AA8A-5319-8400B578DDC6}"/>
                </a:ext>
              </a:extLst>
            </p:cNvPr>
            <p:cNvSpPr/>
            <p:nvPr/>
          </p:nvSpPr>
          <p:spPr>
            <a:xfrm>
              <a:off x="9245212" y="3737498"/>
              <a:ext cx="279660" cy="4136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238263E-CC7B-9A06-EE3A-2D2BC1C89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99183" y="3070234"/>
              <a:ext cx="832720" cy="53532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1CF052A-5B59-8F92-452C-202B28F927FC}"/>
                </a:ext>
              </a:extLst>
            </p:cNvPr>
            <p:cNvSpPr/>
            <p:nvPr/>
          </p:nvSpPr>
          <p:spPr>
            <a:xfrm>
              <a:off x="9063250" y="3805979"/>
              <a:ext cx="344553" cy="32858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B60B2AC-09D1-8EA0-C51A-DED844C8F776}"/>
                </a:ext>
              </a:extLst>
            </p:cNvPr>
            <p:cNvSpPr/>
            <p:nvPr/>
          </p:nvSpPr>
          <p:spPr>
            <a:xfrm>
              <a:off x="3265714" y="4102025"/>
              <a:ext cx="82033" cy="139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E5F2718-DCA0-584A-90D0-A45A244790FC}"/>
                </a:ext>
              </a:extLst>
            </p:cNvPr>
            <p:cNvSpPr/>
            <p:nvPr/>
          </p:nvSpPr>
          <p:spPr>
            <a:xfrm>
              <a:off x="3245500" y="3826329"/>
              <a:ext cx="82033" cy="1393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4FC4EF1-E683-F388-9373-9A58A0085C27}"/>
                </a:ext>
              </a:extLst>
            </p:cNvPr>
            <p:cNvSpPr/>
            <p:nvPr/>
          </p:nvSpPr>
          <p:spPr>
            <a:xfrm>
              <a:off x="3320583" y="4012809"/>
              <a:ext cx="82033" cy="1393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1E94B9F-25D9-F6CA-AD61-3310545CEE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t="7672" r="-2103" b="-1"/>
            <a:stretch/>
          </p:blipFill>
          <p:spPr>
            <a:xfrm>
              <a:off x="3255478" y="4093049"/>
              <a:ext cx="147138" cy="25318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952A3C0-C8B9-B232-7E8B-995558543D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0165" b="53567"/>
            <a:stretch/>
          </p:blipFill>
          <p:spPr>
            <a:xfrm>
              <a:off x="3316096" y="4169233"/>
              <a:ext cx="832720" cy="87086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F1839D64-E643-5764-505E-7D4FC98730F4}"/>
              </a:ext>
            </a:extLst>
          </p:cNvPr>
          <p:cNvSpPr/>
          <p:nvPr/>
        </p:nvSpPr>
        <p:spPr bwMode="auto">
          <a:xfrm>
            <a:off x="1420073" y="1432653"/>
            <a:ext cx="224911" cy="110367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JP" sz="1800" b="1" i="1" u="none" strike="noStrike" cap="none" normalizeH="0" baseline="0">
              <a:ln>
                <a:noFill/>
              </a:ln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ヒラギノ角ゴ Pro W3" pitchFamily="-111" charset="-12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9061582-0963-928F-5646-EA26FF4BE56B}"/>
              </a:ext>
            </a:extLst>
          </p:cNvPr>
          <p:cNvSpPr/>
          <p:nvPr/>
        </p:nvSpPr>
        <p:spPr bwMode="auto">
          <a:xfrm>
            <a:off x="1621028" y="4121127"/>
            <a:ext cx="5729764" cy="17254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JP" sz="1800" b="1" i="1" u="none" strike="noStrike" cap="none" normalizeH="0" baseline="0">
              <a:ln>
                <a:noFill/>
              </a:ln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ヒラギノ角ゴ Pro W3" pitchFamily="-111" charset="-12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E31A4C9-E93F-DCD7-CEDE-8D5738DDB671}"/>
              </a:ext>
            </a:extLst>
          </p:cNvPr>
          <p:cNvSpPr/>
          <p:nvPr/>
        </p:nvSpPr>
        <p:spPr bwMode="auto">
          <a:xfrm>
            <a:off x="1621028" y="4534784"/>
            <a:ext cx="5729764" cy="17254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JP" sz="1800" b="1" i="1" u="none" strike="noStrike" cap="none" normalizeH="0" baseline="0">
              <a:ln>
                <a:noFill/>
              </a:ln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ヒラギノ角ゴ Pro W3" pitchFamily="-111" charset="-128"/>
            </a:endParaRPr>
          </a:p>
        </p:txBody>
      </p:sp>
      <p:sp>
        <p:nvSpPr>
          <p:cNvPr id="21" name="テキスト ボックス 13">
            <a:extLst>
              <a:ext uri="{FF2B5EF4-FFF2-40B4-BE49-F238E27FC236}">
                <a16:creationId xmlns:a16="http://schemas.microsoft.com/office/drawing/2014/main" id="{DFC56AA6-2D3B-189F-1D8B-04525A1191BE}"/>
              </a:ext>
            </a:extLst>
          </p:cNvPr>
          <p:cNvSpPr txBox="1"/>
          <p:nvPr/>
        </p:nvSpPr>
        <p:spPr>
          <a:xfrm rot="16200000">
            <a:off x="345999" y="1866135"/>
            <a:ext cx="2303836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i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Cumulative rate of MACE (%)</a:t>
            </a:r>
          </a:p>
        </p:txBody>
      </p:sp>
      <p:sp>
        <p:nvSpPr>
          <p:cNvPr id="25" name="テキスト ボックス 7">
            <a:extLst>
              <a:ext uri="{FF2B5EF4-FFF2-40B4-BE49-F238E27FC236}">
                <a16:creationId xmlns:a16="http://schemas.microsoft.com/office/drawing/2014/main" id="{EF37FDFB-ECC3-3B9B-ECF0-28020ED63CF7}"/>
              </a:ext>
            </a:extLst>
          </p:cNvPr>
          <p:cNvSpPr txBox="1"/>
          <p:nvPr/>
        </p:nvSpPr>
        <p:spPr>
          <a:xfrm>
            <a:off x="6754238" y="1661890"/>
            <a:ext cx="865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i="0" dirty="0">
                <a:solidFill>
                  <a:srgbClr val="FF0000"/>
                </a:solidFill>
              </a:rPr>
              <a:t>32.1</a:t>
            </a:r>
            <a:r>
              <a:rPr kumimoji="1" lang="en-US" altLang="ja-JP" sz="1600" i="0" dirty="0">
                <a:solidFill>
                  <a:srgbClr val="FF0000"/>
                </a:solidFill>
              </a:rPr>
              <a:t>%</a:t>
            </a:r>
            <a:endParaRPr kumimoji="1" lang="en-US" altLang="ja-JP" sz="2000" i="0" dirty="0">
              <a:solidFill>
                <a:srgbClr val="FF0000"/>
              </a:solidFill>
            </a:endParaRPr>
          </a:p>
        </p:txBody>
      </p:sp>
      <p:sp>
        <p:nvSpPr>
          <p:cNvPr id="26" name="テキスト ボックス 16">
            <a:extLst>
              <a:ext uri="{FF2B5EF4-FFF2-40B4-BE49-F238E27FC236}">
                <a16:creationId xmlns:a16="http://schemas.microsoft.com/office/drawing/2014/main" id="{5105FA93-4A06-C8B3-9312-800A5DAB826E}"/>
              </a:ext>
            </a:extLst>
          </p:cNvPr>
          <p:cNvSpPr txBox="1"/>
          <p:nvPr/>
        </p:nvSpPr>
        <p:spPr>
          <a:xfrm>
            <a:off x="6727836" y="2360274"/>
            <a:ext cx="865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i="0" dirty="0">
                <a:solidFill>
                  <a:srgbClr val="0070C0"/>
                </a:solidFill>
              </a:rPr>
              <a:t>12.4</a:t>
            </a:r>
            <a:r>
              <a:rPr kumimoji="1" lang="en-US" altLang="ja-JP" sz="1600" i="0" dirty="0">
                <a:solidFill>
                  <a:srgbClr val="0070C0"/>
                </a:solidFill>
              </a:rPr>
              <a:t>%</a:t>
            </a:r>
            <a:endParaRPr kumimoji="1" lang="en-US" altLang="ja-JP" sz="2000" i="0" dirty="0">
              <a:solidFill>
                <a:srgbClr val="0070C0"/>
              </a:solidFill>
            </a:endParaRPr>
          </a:p>
        </p:txBody>
      </p:sp>
      <p:sp>
        <p:nvSpPr>
          <p:cNvPr id="27" name="テキスト ボックス 18">
            <a:extLst>
              <a:ext uri="{FF2B5EF4-FFF2-40B4-BE49-F238E27FC236}">
                <a16:creationId xmlns:a16="http://schemas.microsoft.com/office/drawing/2014/main" id="{E1EEB0F1-09E2-1A8E-2101-AF8F391116A1}"/>
              </a:ext>
            </a:extLst>
          </p:cNvPr>
          <p:cNvSpPr txBox="1"/>
          <p:nvPr/>
        </p:nvSpPr>
        <p:spPr>
          <a:xfrm>
            <a:off x="6770151" y="3031291"/>
            <a:ext cx="7232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i="0" dirty="0">
                <a:solidFill>
                  <a:srgbClr val="92D050"/>
                </a:solidFill>
              </a:rPr>
              <a:t>6.2</a:t>
            </a:r>
            <a:r>
              <a:rPr kumimoji="1" lang="en-US" altLang="ja-JP" sz="1600" i="0" dirty="0">
                <a:solidFill>
                  <a:srgbClr val="92D050"/>
                </a:solidFill>
              </a:rPr>
              <a:t>%</a:t>
            </a:r>
            <a:endParaRPr kumimoji="1" lang="ja-JP" altLang="en-US" sz="2000" i="0" dirty="0" err="1">
              <a:solidFill>
                <a:srgbClr val="92D050"/>
              </a:solidFill>
            </a:endParaRPr>
          </a:p>
        </p:txBody>
      </p:sp>
      <p:sp>
        <p:nvSpPr>
          <p:cNvPr id="28" name="テキスト ボックス 37">
            <a:extLst>
              <a:ext uri="{FF2B5EF4-FFF2-40B4-BE49-F238E27FC236}">
                <a16:creationId xmlns:a16="http://schemas.microsoft.com/office/drawing/2014/main" id="{086023DF-D77C-857B-969A-4490E8CCECEF}"/>
              </a:ext>
            </a:extLst>
          </p:cNvPr>
          <p:cNvSpPr txBox="1"/>
          <p:nvPr/>
        </p:nvSpPr>
        <p:spPr>
          <a:xfrm>
            <a:off x="5443489" y="2437189"/>
            <a:ext cx="13227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i="0" dirty="0">
                <a:solidFill>
                  <a:srgbClr val="0070C0"/>
                </a:solidFill>
              </a:rPr>
              <a:t>Plaque Rupture</a:t>
            </a:r>
            <a:endParaRPr kumimoji="1" lang="ja-JP" altLang="en-US" sz="1200" i="0" dirty="0" err="1">
              <a:solidFill>
                <a:srgbClr val="0070C0"/>
              </a:solidFill>
            </a:endParaRPr>
          </a:p>
        </p:txBody>
      </p:sp>
      <p:sp>
        <p:nvSpPr>
          <p:cNvPr id="29" name="テキスト ボックス 38">
            <a:extLst>
              <a:ext uri="{FF2B5EF4-FFF2-40B4-BE49-F238E27FC236}">
                <a16:creationId xmlns:a16="http://schemas.microsoft.com/office/drawing/2014/main" id="{140CE980-79F7-76C9-EA28-19D8758A9895}"/>
              </a:ext>
            </a:extLst>
          </p:cNvPr>
          <p:cNvSpPr txBox="1"/>
          <p:nvPr/>
        </p:nvSpPr>
        <p:spPr>
          <a:xfrm>
            <a:off x="5421068" y="3090835"/>
            <a:ext cx="13067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i="0" dirty="0">
                <a:solidFill>
                  <a:srgbClr val="92D050"/>
                </a:solidFill>
              </a:rPr>
              <a:t>Plaque Erosion</a:t>
            </a:r>
            <a:endParaRPr kumimoji="1" lang="ja-JP" altLang="en-US" sz="1200" i="0" dirty="0" err="1">
              <a:solidFill>
                <a:srgbClr val="92D050"/>
              </a:solidFill>
            </a:endParaRPr>
          </a:p>
        </p:txBody>
      </p:sp>
      <p:sp>
        <p:nvSpPr>
          <p:cNvPr id="30" name="テキスト ボックス 39">
            <a:extLst>
              <a:ext uri="{FF2B5EF4-FFF2-40B4-BE49-F238E27FC236}">
                <a16:creationId xmlns:a16="http://schemas.microsoft.com/office/drawing/2014/main" id="{1A807CD3-5F7D-7594-4A6F-A6A196DDE043}"/>
              </a:ext>
            </a:extLst>
          </p:cNvPr>
          <p:cNvSpPr txBox="1"/>
          <p:nvPr/>
        </p:nvSpPr>
        <p:spPr>
          <a:xfrm>
            <a:off x="5418287" y="1751748"/>
            <a:ext cx="13917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i="0" dirty="0">
                <a:solidFill>
                  <a:schemeClr val="accent1"/>
                </a:solidFill>
              </a:rPr>
              <a:t>Calcified Nodule</a:t>
            </a:r>
            <a:endParaRPr kumimoji="1" lang="ja-JP" altLang="en-US" sz="1200" i="0" dirty="0" err="1">
              <a:solidFill>
                <a:schemeClr val="accent1"/>
              </a:solidFill>
            </a:endParaRPr>
          </a:p>
        </p:txBody>
      </p:sp>
      <p:sp>
        <p:nvSpPr>
          <p:cNvPr id="31" name="テキスト ボックス 3">
            <a:extLst>
              <a:ext uri="{FF2B5EF4-FFF2-40B4-BE49-F238E27FC236}">
                <a16:creationId xmlns:a16="http://schemas.microsoft.com/office/drawing/2014/main" id="{D477D218-F5D8-2C35-179D-7B26A6FFAC84}"/>
              </a:ext>
            </a:extLst>
          </p:cNvPr>
          <p:cNvSpPr txBox="1"/>
          <p:nvPr/>
        </p:nvSpPr>
        <p:spPr>
          <a:xfrm>
            <a:off x="2094212" y="944606"/>
            <a:ext cx="44271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i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Log-rank p&lt;0.0001</a:t>
            </a:r>
          </a:p>
          <a:p>
            <a:endParaRPr kumimoji="1" lang="en-US" altLang="ja-JP" sz="1000" b="0" i="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ja-JP" sz="1000" b="0" i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Calcified nodule: Unadjusted HR, 6.81 (95%CI 2.81-16.49), p&lt;0.001</a:t>
            </a:r>
          </a:p>
          <a:p>
            <a:r>
              <a:rPr kumimoji="1" lang="en-US" altLang="ja-JP" sz="1000" b="0" i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Plaque rupture: Unadjusted HR, 2.2 (95%CI 1.15-4.22), p=0.018</a:t>
            </a:r>
          </a:p>
          <a:p>
            <a:r>
              <a:rPr kumimoji="1" lang="en-US" altLang="ja-JP" sz="1000" b="0" i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(Plaque erosion as reference)</a:t>
            </a:r>
            <a:endParaRPr kumimoji="1" lang="ja-JP" altLang="en-US" sz="100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テキスト ボックス 17">
            <a:extLst>
              <a:ext uri="{FF2B5EF4-FFF2-40B4-BE49-F238E27FC236}">
                <a16:creationId xmlns:a16="http://schemas.microsoft.com/office/drawing/2014/main" id="{6FA328A9-B43C-B8CD-9894-FBDACBF3E8B9}"/>
              </a:ext>
            </a:extLst>
          </p:cNvPr>
          <p:cNvSpPr txBox="1"/>
          <p:nvPr/>
        </p:nvSpPr>
        <p:spPr>
          <a:xfrm>
            <a:off x="1682930" y="2334411"/>
            <a:ext cx="355157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b="0" i="0" dirty="0">
                <a:solidFill>
                  <a:schemeClr val="bg2"/>
                </a:solidFill>
              </a:rPr>
              <a:t>20</a:t>
            </a:r>
          </a:p>
          <a:p>
            <a:pPr algn="r"/>
            <a:endParaRPr kumimoji="1" lang="ja-JP" altLang="en-US" sz="800" b="0" i="0" dirty="0" err="1">
              <a:solidFill>
                <a:schemeClr val="bg2"/>
              </a:solidFill>
            </a:endParaRPr>
          </a:p>
        </p:txBody>
      </p:sp>
      <p:sp>
        <p:nvSpPr>
          <p:cNvPr id="37" name="テキスト ボックス 23">
            <a:extLst>
              <a:ext uri="{FF2B5EF4-FFF2-40B4-BE49-F238E27FC236}">
                <a16:creationId xmlns:a16="http://schemas.microsoft.com/office/drawing/2014/main" id="{D6BF5E19-BBF3-EB70-69B2-A558205EE508}"/>
              </a:ext>
            </a:extLst>
          </p:cNvPr>
          <p:cNvSpPr txBox="1"/>
          <p:nvPr/>
        </p:nvSpPr>
        <p:spPr>
          <a:xfrm>
            <a:off x="1682930" y="1556838"/>
            <a:ext cx="355157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b="0" i="0" dirty="0">
                <a:solidFill>
                  <a:schemeClr val="bg2"/>
                </a:solidFill>
              </a:rPr>
              <a:t>40</a:t>
            </a:r>
          </a:p>
          <a:p>
            <a:pPr algn="r"/>
            <a:endParaRPr kumimoji="1" lang="ja-JP" altLang="en-US" sz="800" b="0" i="0" dirty="0" err="1">
              <a:solidFill>
                <a:schemeClr val="bg2"/>
              </a:solidFill>
            </a:endParaRPr>
          </a:p>
        </p:txBody>
      </p:sp>
      <p:sp>
        <p:nvSpPr>
          <p:cNvPr id="38" name="テキスト ボックス 24">
            <a:extLst>
              <a:ext uri="{FF2B5EF4-FFF2-40B4-BE49-F238E27FC236}">
                <a16:creationId xmlns:a16="http://schemas.microsoft.com/office/drawing/2014/main" id="{7B1E55FF-98A1-50E2-2723-D9D108F6ADAF}"/>
              </a:ext>
            </a:extLst>
          </p:cNvPr>
          <p:cNvSpPr txBox="1"/>
          <p:nvPr/>
        </p:nvSpPr>
        <p:spPr>
          <a:xfrm>
            <a:off x="1682930" y="784182"/>
            <a:ext cx="355157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b="0" i="0" dirty="0">
                <a:solidFill>
                  <a:schemeClr val="bg2"/>
                </a:solidFill>
              </a:rPr>
              <a:t>60</a:t>
            </a:r>
          </a:p>
          <a:p>
            <a:pPr algn="r"/>
            <a:endParaRPr kumimoji="1" lang="ja-JP" altLang="en-US" sz="800" b="0" i="0" dirty="0" err="1">
              <a:solidFill>
                <a:schemeClr val="bg2"/>
              </a:solidFill>
            </a:endParaRPr>
          </a:p>
        </p:txBody>
      </p:sp>
      <p:sp>
        <p:nvSpPr>
          <p:cNvPr id="39" name="テキスト ボックス 26">
            <a:extLst>
              <a:ext uri="{FF2B5EF4-FFF2-40B4-BE49-F238E27FC236}">
                <a16:creationId xmlns:a16="http://schemas.microsoft.com/office/drawing/2014/main" id="{60ADC912-6CE0-DA1D-769D-780A784FECBD}"/>
              </a:ext>
            </a:extLst>
          </p:cNvPr>
          <p:cNvSpPr txBox="1"/>
          <p:nvPr/>
        </p:nvSpPr>
        <p:spPr>
          <a:xfrm>
            <a:off x="1682930" y="3143834"/>
            <a:ext cx="355157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b="0" i="0" dirty="0">
                <a:solidFill>
                  <a:schemeClr val="bg2"/>
                </a:solidFill>
              </a:rPr>
              <a:t>0</a:t>
            </a:r>
          </a:p>
          <a:p>
            <a:pPr algn="r"/>
            <a:endParaRPr kumimoji="1" lang="ja-JP" altLang="en-US" sz="800" b="0" i="0" dirty="0" err="1">
              <a:solidFill>
                <a:schemeClr val="bg2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81F414A-2BDF-6502-B43E-8C71F58FAD07}"/>
              </a:ext>
            </a:extLst>
          </p:cNvPr>
          <p:cNvSpPr/>
          <p:nvPr/>
        </p:nvSpPr>
        <p:spPr bwMode="auto">
          <a:xfrm>
            <a:off x="2148840" y="944606"/>
            <a:ext cx="4084320" cy="85436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JP" sz="1800" b="1" i="1" u="none" strike="noStrike" cap="none" normalizeH="0" baseline="0">
              <a:ln>
                <a:noFill/>
              </a:ln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ヒラギノ角ゴ Pro W3" pitchFamily="-11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484947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/>
      <p:bldP spid="27" grpId="0"/>
      <p:bldP spid="29" grpId="0"/>
      <p:bldP spid="30" grpId="0"/>
      <p:bldP spid="4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23D345F2-0C85-2B05-4CEE-159667725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7" y="77134"/>
            <a:ext cx="7769225" cy="566738"/>
          </a:xfrm>
        </p:spPr>
        <p:txBody>
          <a:bodyPr/>
          <a:lstStyle/>
          <a:p>
            <a:r>
              <a:rPr lang="en-US" dirty="0"/>
              <a:t>Hazard ratios for MACE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C1A7E319-5266-ACD5-5543-75F6EB021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1946" y="4579526"/>
            <a:ext cx="987972" cy="65206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7D67C94-72D9-2972-5581-A4203F089CDE}"/>
              </a:ext>
            </a:extLst>
          </p:cNvPr>
          <p:cNvGrpSpPr/>
          <p:nvPr/>
        </p:nvGrpSpPr>
        <p:grpSpPr>
          <a:xfrm>
            <a:off x="207310" y="735876"/>
            <a:ext cx="8852608" cy="3751645"/>
            <a:chOff x="183857" y="970976"/>
            <a:chExt cx="8852608" cy="3751645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5F639A56-AF08-8823-DFA2-7932B5EB62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80338"/>
            <a:stretch/>
          </p:blipFill>
          <p:spPr>
            <a:xfrm>
              <a:off x="2024144" y="2562875"/>
              <a:ext cx="4529563" cy="1188464"/>
            </a:xfrm>
            <a:prstGeom prst="rect">
              <a:avLst/>
            </a:prstGeom>
          </p:spPr>
        </p:pic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8676F656-8B3D-C34A-7202-1E1EC6E495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80338"/>
            <a:stretch/>
          </p:blipFill>
          <p:spPr>
            <a:xfrm>
              <a:off x="2024144" y="970976"/>
              <a:ext cx="4529563" cy="1188464"/>
            </a:xfrm>
            <a:prstGeom prst="rect">
              <a:avLst/>
            </a:prstGeom>
          </p:spPr>
        </p:pic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930C847-8387-06F4-06A1-2F5F102F0FC3}"/>
                </a:ext>
              </a:extLst>
            </p:cNvPr>
            <p:cNvSpPr txBox="1"/>
            <p:nvPr/>
          </p:nvSpPr>
          <p:spPr>
            <a:xfrm>
              <a:off x="183857" y="993455"/>
              <a:ext cx="2039815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600" i="0" dirty="0">
                  <a:solidFill>
                    <a:schemeClr val="bg1"/>
                  </a:solidFill>
                </a:rPr>
                <a:t>Unadjusted</a:t>
              </a:r>
              <a:endParaRPr kumimoji="1" lang="en-US" altLang="ja-JP" sz="160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12B5CFD0-8ECD-DB98-5C8B-9E29546D97E3}"/>
                </a:ext>
              </a:extLst>
            </p:cNvPr>
            <p:cNvSpPr txBox="1"/>
            <p:nvPr/>
          </p:nvSpPr>
          <p:spPr>
            <a:xfrm>
              <a:off x="183857" y="2588396"/>
              <a:ext cx="2039815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600" i="0" dirty="0">
                  <a:solidFill>
                    <a:schemeClr val="bg1"/>
                  </a:solidFill>
                </a:rPr>
                <a:t>Adjusted*</a:t>
              </a:r>
              <a:endParaRPr kumimoji="1" lang="en-US" altLang="ja-JP" sz="160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B0A9C4E2-4349-6102-F348-820E65F1FC95}"/>
                </a:ext>
              </a:extLst>
            </p:cNvPr>
            <p:cNvSpPr txBox="1"/>
            <p:nvPr/>
          </p:nvSpPr>
          <p:spPr>
            <a:xfrm>
              <a:off x="2273429" y="4140837"/>
              <a:ext cx="2197239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ja-JP" sz="1600" b="0" i="0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Decreased risk</a:t>
              </a:r>
              <a:endParaRPr kumimoji="1" lang="ja-JP" altLang="en-US" sz="1600" b="0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5" name="直線矢印コネクタ 24">
              <a:extLst>
                <a:ext uri="{FF2B5EF4-FFF2-40B4-BE49-F238E27FC236}">
                  <a16:creationId xmlns:a16="http://schemas.microsoft.com/office/drawing/2014/main" id="{D4DFFD14-D11B-3447-34DE-4C3BB94DE74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223672" y="4112185"/>
              <a:ext cx="1946043" cy="0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677ED07B-7CC4-1886-F7FC-229916E8AA14}"/>
                </a:ext>
              </a:extLst>
            </p:cNvPr>
            <p:cNvSpPr txBox="1"/>
            <p:nvPr/>
          </p:nvSpPr>
          <p:spPr>
            <a:xfrm>
              <a:off x="4194825" y="4140344"/>
              <a:ext cx="212468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ja-JP" sz="1600" b="0" i="0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Increased risk</a:t>
              </a:r>
              <a:endParaRPr kumimoji="1" lang="ja-JP" altLang="en-US" sz="1600" b="0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8" name="直線矢印コネクタ 27">
              <a:extLst>
                <a:ext uri="{FF2B5EF4-FFF2-40B4-BE49-F238E27FC236}">
                  <a16:creationId xmlns:a16="http://schemas.microsoft.com/office/drawing/2014/main" id="{FB1D94F2-E119-D9B0-0DDA-A340A3FB8F9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414663" y="4112185"/>
              <a:ext cx="2124680" cy="0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7C30F462-5E28-6B3D-CD41-06F920700200}"/>
                </a:ext>
              </a:extLst>
            </p:cNvPr>
            <p:cNvSpPr txBox="1"/>
            <p:nvPr/>
          </p:nvSpPr>
          <p:spPr>
            <a:xfrm>
              <a:off x="3106427" y="4445622"/>
              <a:ext cx="219723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200" b="0" i="0" dirty="0">
                  <a:solidFill>
                    <a:schemeClr val="bg2"/>
                  </a:solidFill>
                </a:rPr>
                <a:t>(Plaque erosion as reference) </a:t>
              </a:r>
              <a:endParaRPr lang="ja-JP" altLang="en-US" sz="1200" b="0" i="0" dirty="0">
                <a:solidFill>
                  <a:schemeClr val="bg2"/>
                </a:solidFill>
              </a:endParaRPr>
            </a:p>
          </p:txBody>
        </p:sp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890BF353-E9CE-C58C-DADD-B99B1F9C39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93143" b="565"/>
            <a:stretch/>
          </p:blipFill>
          <p:spPr>
            <a:xfrm>
              <a:off x="2024143" y="2120644"/>
              <a:ext cx="4529564" cy="380282"/>
            </a:xfrm>
            <a:prstGeom prst="rect">
              <a:avLst/>
            </a:prstGeom>
          </p:spPr>
        </p:pic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B950D2A8-1DA8-0D0D-7F45-BE31133772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2922" b="704"/>
            <a:stretch/>
          </p:blipFill>
          <p:spPr>
            <a:xfrm>
              <a:off x="2024143" y="3672361"/>
              <a:ext cx="4529563" cy="385232"/>
            </a:xfrm>
            <a:prstGeom prst="rect">
              <a:avLst/>
            </a:prstGeom>
          </p:spPr>
        </p:pic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73D3EE78-BA28-0271-B1D4-19441979CC26}"/>
                </a:ext>
              </a:extLst>
            </p:cNvPr>
            <p:cNvSpPr txBox="1"/>
            <p:nvPr/>
          </p:nvSpPr>
          <p:spPr>
            <a:xfrm>
              <a:off x="6839226" y="3672361"/>
              <a:ext cx="219723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b="0" i="0" dirty="0">
                  <a:solidFill>
                    <a:schemeClr val="bg1"/>
                  </a:solidFill>
                </a:rPr>
                <a:t>*Adjusted by age, gender, hemodialysis, ACS presentation, insulin use, LVEF, reference lumen area and stent length.</a:t>
              </a:r>
            </a:p>
          </p:txBody>
        </p:sp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6757A00D-1861-F0BE-6B35-BF21AA8B3CA2}"/>
                </a:ext>
              </a:extLst>
            </p:cNvPr>
            <p:cNvSpPr txBox="1"/>
            <p:nvPr/>
          </p:nvSpPr>
          <p:spPr>
            <a:xfrm>
              <a:off x="1133062" y="1380538"/>
              <a:ext cx="1140367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r>
                <a:rPr lang="en-US" altLang="ja-JP" sz="1000" b="0" i="0" dirty="0">
                  <a:solidFill>
                    <a:schemeClr val="bg2"/>
                  </a:solidFill>
                </a:rPr>
                <a:t>Plaque rupture</a:t>
              </a:r>
              <a:endParaRPr lang="ja-JP" altLang="en-US" sz="1000" b="0" i="0" dirty="0">
                <a:solidFill>
                  <a:schemeClr val="bg2"/>
                </a:solidFill>
              </a:endParaRPr>
            </a:p>
          </p:txBody>
        </p:sp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CCE637F5-FF4E-B1F3-1FB4-577131BD4EB6}"/>
                </a:ext>
              </a:extLst>
            </p:cNvPr>
            <p:cNvSpPr txBox="1"/>
            <p:nvPr/>
          </p:nvSpPr>
          <p:spPr>
            <a:xfrm>
              <a:off x="1133062" y="1772854"/>
              <a:ext cx="1140368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r>
                <a:rPr lang="en-US" altLang="ja-JP" sz="1000" b="0" i="0" dirty="0">
                  <a:solidFill>
                    <a:schemeClr val="bg2"/>
                  </a:solidFill>
                </a:rPr>
                <a:t>Calcified nodule</a:t>
              </a:r>
              <a:endParaRPr lang="ja-JP" altLang="en-US" sz="1000" b="0" i="0" dirty="0">
                <a:solidFill>
                  <a:schemeClr val="bg2"/>
                </a:solidFill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AE93AC86-9682-1A3B-06AA-EF07DDD5520E}"/>
                </a:ext>
              </a:extLst>
            </p:cNvPr>
            <p:cNvSpPr txBox="1"/>
            <p:nvPr/>
          </p:nvSpPr>
          <p:spPr>
            <a:xfrm>
              <a:off x="1133061" y="2952477"/>
              <a:ext cx="1212574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r>
                <a:rPr lang="en-US" altLang="ja-JP" sz="1000" b="0" i="0" dirty="0">
                  <a:solidFill>
                    <a:schemeClr val="bg2"/>
                  </a:solidFill>
                </a:rPr>
                <a:t>Plaque rupture</a:t>
              </a:r>
              <a:endParaRPr lang="ja-JP" altLang="en-US" sz="1000" b="0" i="0" dirty="0">
                <a:solidFill>
                  <a:schemeClr val="bg2"/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FBDCE14-AB3F-C5B8-ADF0-0DC5106FA792}"/>
                </a:ext>
              </a:extLst>
            </p:cNvPr>
            <p:cNvSpPr txBox="1"/>
            <p:nvPr/>
          </p:nvSpPr>
          <p:spPr>
            <a:xfrm>
              <a:off x="1133062" y="3344793"/>
              <a:ext cx="1140368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r>
                <a:rPr lang="en-US" altLang="ja-JP" sz="1000" b="0" i="0" dirty="0">
                  <a:solidFill>
                    <a:schemeClr val="bg2"/>
                  </a:solidFill>
                </a:rPr>
                <a:t>Calcified nodule</a:t>
              </a:r>
              <a:endParaRPr lang="ja-JP" altLang="en-US" sz="1000" b="0" i="0" dirty="0">
                <a:solidFill>
                  <a:schemeClr val="bg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3678504"/>
      </p:ext>
    </p:extLst>
  </p:cSld>
  <p:clrMapOvr>
    <a:masterClrMapping/>
  </p:clrMapOvr>
  <p:transition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10E22C0-D865-0C6A-18FD-71390665E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135724"/>
            <a:ext cx="7769225" cy="485229"/>
          </a:xfrm>
        </p:spPr>
        <p:txBody>
          <a:bodyPr/>
          <a:lstStyle/>
          <a:p>
            <a:r>
              <a:rPr lang="en-US" altLang="ja-JP" b="1" kern="0" dirty="0">
                <a:effectLst/>
                <a:ea typeface="游明朝" panose="02020400000000000000" pitchFamily="18" charset="-128"/>
              </a:rPr>
              <a:t>Impacts of OCT guidance </a:t>
            </a:r>
            <a:r>
              <a:rPr lang="en-US" altLang="ja-JP" dirty="0">
                <a:ea typeface="游明朝" panose="02020400000000000000" pitchFamily="18" charset="-128"/>
              </a:rPr>
              <a:t>on </a:t>
            </a:r>
            <a:r>
              <a:rPr lang="en-US" altLang="ja-JP" b="1" kern="0" dirty="0">
                <a:effectLst/>
                <a:ea typeface="游明朝" panose="02020400000000000000" pitchFamily="18" charset="-128"/>
              </a:rPr>
              <a:t>PCI</a:t>
            </a:r>
            <a:endParaRPr kumimoji="1" lang="ja-JP" altLang="en-US" sz="1600" dirty="0"/>
          </a:p>
        </p:txBody>
      </p:sp>
      <p:graphicFrame>
        <p:nvGraphicFramePr>
          <p:cNvPr id="42" name="グラフ 41">
            <a:extLst>
              <a:ext uri="{FF2B5EF4-FFF2-40B4-BE49-F238E27FC236}">
                <a16:creationId xmlns:a16="http://schemas.microsoft.com/office/drawing/2014/main" id="{E55B7EBC-FA1F-B089-2312-E3DA6CF7EA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9089209"/>
              </p:ext>
            </p:extLst>
          </p:nvPr>
        </p:nvGraphicFramePr>
        <p:xfrm>
          <a:off x="1038270" y="788009"/>
          <a:ext cx="7020085" cy="2968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5211E19D-2C0D-0098-C208-59D9F7DE479D}"/>
              </a:ext>
            </a:extLst>
          </p:cNvPr>
          <p:cNvSpPr txBox="1"/>
          <p:nvPr/>
        </p:nvSpPr>
        <p:spPr>
          <a:xfrm>
            <a:off x="1248857" y="3514082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200" b="0" i="0" dirty="0">
                <a:solidFill>
                  <a:schemeClr val="bg2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Any strategy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200" b="0" i="0" dirty="0">
                <a:solidFill>
                  <a:schemeClr val="bg2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change</a:t>
            </a:r>
            <a:endParaRPr kumimoji="1" lang="ja-JP" altLang="en-US" sz="1200" b="0" i="0">
              <a:solidFill>
                <a:schemeClr val="bg2"/>
              </a:solidFill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1074F957-BD08-9F75-49A7-3EA4D228365E}"/>
              </a:ext>
            </a:extLst>
          </p:cNvPr>
          <p:cNvSpPr txBox="1"/>
          <p:nvPr/>
        </p:nvSpPr>
        <p:spPr>
          <a:xfrm>
            <a:off x="2328427" y="3514082"/>
            <a:ext cx="859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200" b="0" i="0" dirty="0">
                <a:solidFill>
                  <a:schemeClr val="bg2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Stentless 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F398A365-9861-72B4-4FE9-70E86DE6EC3A}"/>
              </a:ext>
            </a:extLst>
          </p:cNvPr>
          <p:cNvSpPr txBox="1"/>
          <p:nvPr/>
        </p:nvSpPr>
        <p:spPr>
          <a:xfrm>
            <a:off x="3214636" y="3514082"/>
            <a:ext cx="9589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200" b="0" i="0" dirty="0">
                <a:solidFill>
                  <a:schemeClr val="bg2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Additional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200" b="0" i="0" dirty="0">
                <a:solidFill>
                  <a:schemeClr val="bg2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lesion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200" b="0" i="0" dirty="0">
                <a:solidFill>
                  <a:schemeClr val="bg2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preparation</a:t>
            </a: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25828BD7-A3D8-B4E7-C0A6-C27B0DBAC654}"/>
              </a:ext>
            </a:extLst>
          </p:cNvPr>
          <p:cNvSpPr txBox="1"/>
          <p:nvPr/>
        </p:nvSpPr>
        <p:spPr>
          <a:xfrm>
            <a:off x="4312692" y="3514083"/>
            <a:ext cx="686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200" b="0" i="0" dirty="0">
                <a:solidFill>
                  <a:schemeClr val="bg2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Stent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200" b="0" i="0" dirty="0">
                <a:solidFill>
                  <a:schemeClr val="bg2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size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200" b="0" i="0" dirty="0">
                <a:solidFill>
                  <a:schemeClr val="bg2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change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8FCD1BFC-35D3-20C0-EBBA-753A0BC57B28}"/>
              </a:ext>
            </a:extLst>
          </p:cNvPr>
          <p:cNvSpPr txBox="1"/>
          <p:nvPr/>
        </p:nvSpPr>
        <p:spPr>
          <a:xfrm>
            <a:off x="5287674" y="3514084"/>
            <a:ext cx="686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200" b="0" i="0" dirty="0">
                <a:solidFill>
                  <a:schemeClr val="bg2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Stent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200" b="0" i="0" dirty="0">
                <a:solidFill>
                  <a:schemeClr val="bg2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length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200" b="0" i="0" dirty="0">
                <a:solidFill>
                  <a:schemeClr val="bg2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change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49628275-64D2-0856-320B-B822C7C3E92A}"/>
              </a:ext>
            </a:extLst>
          </p:cNvPr>
          <p:cNvSpPr txBox="1"/>
          <p:nvPr/>
        </p:nvSpPr>
        <p:spPr>
          <a:xfrm>
            <a:off x="6055086" y="3514085"/>
            <a:ext cx="1010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200" b="0" i="0" dirty="0">
                <a:solidFill>
                  <a:schemeClr val="bg2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Additional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200" b="0" i="0" dirty="0">
                <a:solidFill>
                  <a:schemeClr val="bg2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stent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200" b="0" i="0" dirty="0">
                <a:solidFill>
                  <a:schemeClr val="bg2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implantation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589C128B-6435-B354-D1E9-3778BC1658E5}"/>
              </a:ext>
            </a:extLst>
          </p:cNvPr>
          <p:cNvSpPr txBox="1"/>
          <p:nvPr/>
        </p:nvSpPr>
        <p:spPr>
          <a:xfrm>
            <a:off x="7065299" y="3518298"/>
            <a:ext cx="899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200" b="0" i="0" dirty="0">
                <a:solidFill>
                  <a:schemeClr val="bg2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Additional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200" b="0" i="0" dirty="0">
                <a:solidFill>
                  <a:schemeClr val="bg2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post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200" b="0" i="0" dirty="0">
                <a:solidFill>
                  <a:schemeClr val="bg2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dilatation</a:t>
            </a: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54A17524-61AE-3A3F-0600-C3E0BBED63CE}"/>
              </a:ext>
            </a:extLst>
          </p:cNvPr>
          <p:cNvSpPr txBox="1"/>
          <p:nvPr/>
        </p:nvSpPr>
        <p:spPr>
          <a:xfrm>
            <a:off x="1504777" y="1314753"/>
            <a:ext cx="692818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0" i="0" dirty="0">
                <a:solidFill>
                  <a:schemeClr val="bg2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58.1%</a:t>
            </a: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355264C2-0E87-1473-9631-F41572310F75}"/>
              </a:ext>
            </a:extLst>
          </p:cNvPr>
          <p:cNvSpPr txBox="1"/>
          <p:nvPr/>
        </p:nvSpPr>
        <p:spPr>
          <a:xfrm>
            <a:off x="2497991" y="2993708"/>
            <a:ext cx="593432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0" i="0" dirty="0">
                <a:solidFill>
                  <a:schemeClr val="bg2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4.8%</a:t>
            </a: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8A890BEB-B077-6065-A225-28F648F12F7F}"/>
              </a:ext>
            </a:extLst>
          </p:cNvPr>
          <p:cNvSpPr txBox="1"/>
          <p:nvPr/>
        </p:nvSpPr>
        <p:spPr>
          <a:xfrm>
            <a:off x="3439865" y="2977162"/>
            <a:ext cx="593432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0" i="0" dirty="0">
                <a:solidFill>
                  <a:schemeClr val="bg2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5.6%</a:t>
            </a: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1523D5BE-35E1-5467-517B-29A9D42E21F6}"/>
              </a:ext>
            </a:extLst>
          </p:cNvPr>
          <p:cNvSpPr txBox="1"/>
          <p:nvPr/>
        </p:nvSpPr>
        <p:spPr>
          <a:xfrm>
            <a:off x="4300360" y="2663749"/>
            <a:ext cx="692818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0" i="0" dirty="0">
                <a:solidFill>
                  <a:schemeClr val="bg2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15.7%</a:t>
            </a: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AF423A74-CD17-59A2-AF03-52EA083E6B1D}"/>
              </a:ext>
            </a:extLst>
          </p:cNvPr>
          <p:cNvSpPr txBox="1"/>
          <p:nvPr/>
        </p:nvSpPr>
        <p:spPr>
          <a:xfrm>
            <a:off x="5240077" y="2669385"/>
            <a:ext cx="692818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0" i="0" dirty="0">
                <a:solidFill>
                  <a:schemeClr val="bg2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16.0%</a:t>
            </a: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869B2F50-CF25-95F5-8A26-CEAEEF0E2837}"/>
              </a:ext>
            </a:extLst>
          </p:cNvPr>
          <p:cNvSpPr txBox="1"/>
          <p:nvPr/>
        </p:nvSpPr>
        <p:spPr>
          <a:xfrm>
            <a:off x="6259923" y="3078326"/>
            <a:ext cx="593432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0" i="0" dirty="0">
                <a:solidFill>
                  <a:schemeClr val="bg2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3.0%</a:t>
            </a: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C6BFC1E5-A7FD-0322-8630-578E65A9787A}"/>
              </a:ext>
            </a:extLst>
          </p:cNvPr>
          <p:cNvSpPr txBox="1"/>
          <p:nvPr/>
        </p:nvSpPr>
        <p:spPr>
          <a:xfrm>
            <a:off x="7126177" y="1445558"/>
            <a:ext cx="692818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0" i="0" dirty="0">
                <a:solidFill>
                  <a:schemeClr val="bg2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54.6%</a:t>
            </a: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9EC72255-675D-AC4B-8C9F-CD61A3476F38}"/>
              </a:ext>
            </a:extLst>
          </p:cNvPr>
          <p:cNvSpPr txBox="1"/>
          <p:nvPr/>
        </p:nvSpPr>
        <p:spPr>
          <a:xfrm>
            <a:off x="468544" y="-730735"/>
            <a:ext cx="10104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000" b="0" i="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(%)</a:t>
            </a:r>
          </a:p>
        </p:txBody>
      </p:sp>
      <p:graphicFrame>
        <p:nvGraphicFramePr>
          <p:cNvPr id="7" name="グラフ 6">
            <a:extLst>
              <a:ext uri="{FF2B5EF4-FFF2-40B4-BE49-F238E27FC236}">
                <a16:creationId xmlns:a16="http://schemas.microsoft.com/office/drawing/2014/main" id="{BBF9E302-DB5E-EFD8-DD18-0C895F069F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9207795"/>
              </p:ext>
            </p:extLst>
          </p:nvPr>
        </p:nvGraphicFramePr>
        <p:xfrm>
          <a:off x="1051861" y="763162"/>
          <a:ext cx="7020085" cy="2968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図表 7">
            <a:extLst>
              <a:ext uri="{FF2B5EF4-FFF2-40B4-BE49-F238E27FC236}">
                <a16:creationId xmlns:a16="http://schemas.microsoft.com/office/drawing/2014/main" id="{77C9190D-324C-49BB-7637-6D70E16837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9723372"/>
              </p:ext>
            </p:extLst>
          </p:nvPr>
        </p:nvGraphicFramePr>
        <p:xfrm>
          <a:off x="2135629" y="4160413"/>
          <a:ext cx="2056652" cy="3810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9" name="図表 8">
            <a:extLst>
              <a:ext uri="{FF2B5EF4-FFF2-40B4-BE49-F238E27FC236}">
                <a16:creationId xmlns:a16="http://schemas.microsoft.com/office/drawing/2014/main" id="{D1DD9B65-1FD7-C47D-A1D8-856BD7447A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086047"/>
              </p:ext>
            </p:extLst>
          </p:nvPr>
        </p:nvGraphicFramePr>
        <p:xfrm>
          <a:off x="6093750" y="4198429"/>
          <a:ext cx="1871154" cy="3810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0" name="図表 9">
            <a:extLst>
              <a:ext uri="{FF2B5EF4-FFF2-40B4-BE49-F238E27FC236}">
                <a16:creationId xmlns:a16="http://schemas.microsoft.com/office/drawing/2014/main" id="{A3792C2D-7A12-794D-6767-E53626BFD6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7480052"/>
              </p:ext>
            </p:extLst>
          </p:nvPr>
        </p:nvGraphicFramePr>
        <p:xfrm>
          <a:off x="4219904" y="4160413"/>
          <a:ext cx="1871154" cy="381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A93DDA6-C837-3AC0-2F92-F4F840B971F2}"/>
              </a:ext>
            </a:extLst>
          </p:cNvPr>
          <p:cNvSpPr txBox="1"/>
          <p:nvPr/>
        </p:nvSpPr>
        <p:spPr>
          <a:xfrm rot="16200000">
            <a:off x="225286" y="2013021"/>
            <a:ext cx="1029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0" i="0" dirty="0">
                <a:solidFill>
                  <a:schemeClr val="bg2"/>
                </a:solidFill>
              </a:rPr>
              <a:t>Frequency</a:t>
            </a:r>
            <a:endParaRPr kumimoji="1" lang="ja-JP" altLang="en-US" sz="1400" b="0" i="0" dirty="0" err="1">
              <a:solidFill>
                <a:schemeClr val="bg2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553F502-5F5A-A7F0-77BB-B8A20EBAAEF6}"/>
              </a:ext>
            </a:extLst>
          </p:cNvPr>
          <p:cNvSpPr txBox="1"/>
          <p:nvPr/>
        </p:nvSpPr>
        <p:spPr bwMode="auto">
          <a:xfrm>
            <a:off x="2135629" y="642498"/>
            <a:ext cx="512448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1100" b="1" i="0" kern="0" dirty="0">
                <a:solidFill>
                  <a:schemeClr val="bg2"/>
                </a:solidFill>
                <a:effectLst/>
                <a:ea typeface="游明朝" panose="02020400000000000000" pitchFamily="18" charset="-128"/>
              </a:rPr>
              <a:t>Frequency of PCI strategy changes based on OCT findings</a:t>
            </a:r>
            <a:endParaRPr lang="ja-JP" altLang="en-US" sz="1100" i="0" dirty="0">
              <a:solidFill>
                <a:schemeClr val="bg2"/>
              </a:solidFill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AF929D4-9D3D-823E-8245-FC183C51756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071946" y="4579526"/>
            <a:ext cx="987972" cy="652062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FDCBDAF-BF49-797A-9487-E5A54A3B2396}"/>
              </a:ext>
            </a:extLst>
          </p:cNvPr>
          <p:cNvSpPr txBox="1"/>
          <p:nvPr/>
        </p:nvSpPr>
        <p:spPr>
          <a:xfrm>
            <a:off x="685198" y="745260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0" i="0" dirty="0">
                <a:solidFill>
                  <a:schemeClr val="bg2"/>
                </a:solidFill>
              </a:rPr>
              <a:t> (%)</a:t>
            </a:r>
            <a:endParaRPr kumimoji="1" lang="ja-JP" altLang="en-US" sz="1200" b="0" i="0" dirty="0" err="1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689668"/>
      </p:ext>
    </p:extLst>
  </p:cSld>
  <p:clrMapOvr>
    <a:masterClrMapping/>
  </p:clrMapOvr>
  <p:transition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386" y="81306"/>
            <a:ext cx="7769225" cy="566738"/>
          </a:xfrm>
        </p:spPr>
        <p:txBody>
          <a:bodyPr/>
          <a:lstStyle/>
          <a:p>
            <a:r>
              <a:rPr lang="en-US" altLang="ja-JP" dirty="0"/>
              <a:t>Limitations</a:t>
            </a:r>
            <a:endParaRPr lang="en-US" sz="25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FD2052D-CB42-35CB-F554-AA868E3F9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1946" y="4579526"/>
            <a:ext cx="987972" cy="65206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A933BFD-6A30-0A53-B6B2-C77C193AB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988" y="925731"/>
            <a:ext cx="8390022" cy="3653795"/>
          </a:xfrm>
        </p:spPr>
        <p:txBody>
          <a:bodyPr/>
          <a:lstStyle/>
          <a:p>
            <a:pPr marL="268288" indent="-268288">
              <a:buNone/>
            </a:pPr>
            <a:r>
              <a:rPr lang="ja-JP" altLang="en-US" sz="2000" dirty="0"/>
              <a:t>・</a:t>
            </a:r>
            <a:r>
              <a:rPr lang="en-US" altLang="ja-JP" sz="2000" dirty="0"/>
              <a:t>Selection bias due to enrollment of only ACS patients underwent  OCT-guided primary PCI may have influenced this study results.</a:t>
            </a:r>
            <a:r>
              <a:rPr lang="ja-JP" altLang="ja-JP" sz="2000" dirty="0"/>
              <a:t> </a:t>
            </a: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268288" indent="-268288">
              <a:buNone/>
            </a:pPr>
            <a:r>
              <a:rPr lang="ja-JP" altLang="en-US" sz="2000" kern="100" dirty="0">
                <a:latin typeface="Arial" panose="020B0604020202020204" pitchFamily="34" charset="0"/>
                <a:cs typeface="Arial" panose="020B0604020202020204" pitchFamily="34" charset="0"/>
              </a:rPr>
              <a:t>・</a:t>
            </a:r>
            <a:r>
              <a:rPr lang="en-US" altLang="ja-JP" sz="2000" dirty="0"/>
              <a:t>OCT-based assessment of underlying causes of ACS was not supported by histological definition of those mechanisms.</a:t>
            </a:r>
          </a:p>
          <a:p>
            <a:pPr marL="0" indent="0">
              <a:buNone/>
            </a:pPr>
            <a:endParaRPr lang="en-US" altLang="ja-JP" sz="2000" dirty="0"/>
          </a:p>
          <a:p>
            <a:pPr marL="268288" indent="-268288">
              <a:buNone/>
            </a:pPr>
            <a:r>
              <a:rPr lang="ja-JP" altLang="en-US" sz="2000" dirty="0"/>
              <a:t>・</a:t>
            </a:r>
            <a:r>
              <a:rPr lang="en-US" altLang="ja-JP" sz="2000" dirty="0"/>
              <a:t>This study was conducted as an observational study and OCT-guided PCI strategy was not standardized according to the underlying cause of ACS.</a:t>
            </a:r>
            <a:endParaRPr lang="en-US" altLang="ja-JP" sz="2000" kern="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035916"/>
      </p:ext>
    </p:extLst>
  </p:cSld>
  <p:clrMapOvr>
    <a:masterClrMapping/>
  </p:clrMapOvr>
  <p:transition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387" y="94332"/>
            <a:ext cx="7769225" cy="566738"/>
          </a:xfrm>
        </p:spPr>
        <p:txBody>
          <a:bodyPr/>
          <a:lstStyle/>
          <a:p>
            <a:r>
              <a:rPr lang="en-US" altLang="ja-JP" dirty="0"/>
              <a:t>Take Home Message</a:t>
            </a:r>
            <a:endParaRPr lang="en-US" sz="25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FD2052D-CB42-35CB-F554-AA868E3F9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1946" y="4579526"/>
            <a:ext cx="987972" cy="65206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1DDE570-E933-92F7-5CBE-51CD44A31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755" y="836108"/>
            <a:ext cx="8642487" cy="4069449"/>
          </a:xfrm>
        </p:spPr>
        <p:txBody>
          <a:bodyPr/>
          <a:lstStyle/>
          <a:p>
            <a:pPr marL="268288" indent="-268288">
              <a:spcBef>
                <a:spcPts val="0"/>
              </a:spcBef>
              <a:spcAft>
                <a:spcPts val="1800"/>
              </a:spcAft>
              <a:buNone/>
            </a:pPr>
            <a:r>
              <a:rPr lang="ja-JP" altLang="en-US" sz="2000" dirty="0"/>
              <a:t>・</a:t>
            </a:r>
            <a:r>
              <a:rPr lang="en-US" altLang="ja-JP" sz="2000" kern="100" dirty="0">
                <a:latin typeface="Arial" panose="020B0604020202020204" pitchFamily="34" charset="0"/>
                <a:cs typeface="Arial" panose="020B0604020202020204" pitchFamily="34" charset="0"/>
              </a:rPr>
              <a:t>The proportions of the ACS underlying causes based on OCT-defined  morphology were 59% of plaque rupture, 26% of plaque erosion, and 4% of calcified nodule in the present large-scale multicenter prospective study (n = 702).</a:t>
            </a:r>
          </a:p>
          <a:p>
            <a:pPr marL="268288" indent="-268288">
              <a:spcBef>
                <a:spcPts val="0"/>
              </a:spcBef>
              <a:spcAft>
                <a:spcPts val="1800"/>
              </a:spcAft>
              <a:buNone/>
            </a:pPr>
            <a:r>
              <a:rPr lang="ja-JP" altLang="en-US" sz="2000" dirty="0"/>
              <a:t>・</a:t>
            </a:r>
            <a:r>
              <a:rPr lang="en-US" altLang="ja-JP" sz="2000" dirty="0"/>
              <a:t>ACS </a:t>
            </a:r>
            <a:r>
              <a:rPr lang="en-US" altLang="ja-JP" sz="2000" kern="100" dirty="0">
                <a:latin typeface="Arial" panose="020B0604020202020204" pitchFamily="34" charset="0"/>
                <a:cs typeface="Arial" panose="020B0604020202020204" pitchFamily="34" charset="0"/>
              </a:rPr>
              <a:t>underlying causes evaluated by OCT enable us to stratify the future risk of MACE.</a:t>
            </a:r>
          </a:p>
          <a:p>
            <a:pPr marL="184150" indent="-184150">
              <a:spcBef>
                <a:spcPts val="0"/>
              </a:spcBef>
              <a:spcAft>
                <a:spcPts val="1800"/>
              </a:spcAft>
              <a:buNone/>
            </a:pPr>
            <a:r>
              <a:rPr lang="ja-JP" altLang="en-US" sz="2000" kern="100" dirty="0">
                <a:latin typeface="Arial" panose="020B0604020202020204" pitchFamily="34" charset="0"/>
                <a:cs typeface="Arial" panose="020B0604020202020204" pitchFamily="34" charset="0"/>
              </a:rPr>
              <a:t>・ </a:t>
            </a:r>
            <a:r>
              <a:rPr lang="en-US" altLang="ja-JP" sz="2000" kern="100" dirty="0">
                <a:latin typeface="Arial" panose="020B0604020202020204" pitchFamily="34" charset="0"/>
                <a:cs typeface="Arial" panose="020B0604020202020204" pitchFamily="34" charset="0"/>
              </a:rPr>
              <a:t>OCT guidance affected the PCI strategy in 58% of the ACS patients.</a:t>
            </a:r>
            <a:endParaRPr lang="en-US" altLang="ja-JP" sz="900" dirty="0"/>
          </a:p>
          <a:p>
            <a:pPr marL="268288" indent="-268288">
              <a:spcBef>
                <a:spcPts val="0"/>
              </a:spcBef>
              <a:spcAft>
                <a:spcPts val="1800"/>
              </a:spcAft>
              <a:buNone/>
            </a:pPr>
            <a:r>
              <a:rPr lang="ja-JP" altLang="en-US" sz="2000" dirty="0"/>
              <a:t>・</a:t>
            </a:r>
            <a:r>
              <a:rPr lang="en-US" altLang="ja-JP" sz="2000" dirty="0"/>
              <a:t>The </a:t>
            </a:r>
            <a:r>
              <a:rPr lang="en-US" altLang="ja-JP" sz="2000" kern="100" dirty="0">
                <a:latin typeface="Arial" panose="020B0604020202020204" pitchFamily="34" charset="0"/>
                <a:cs typeface="Arial" panose="020B0604020202020204" pitchFamily="34" charset="0"/>
              </a:rPr>
              <a:t>further study to evaluate the possibility of OCT-guided optimization based on the ACS underlying cause is warranted.</a:t>
            </a:r>
          </a:p>
        </p:txBody>
      </p:sp>
    </p:spTree>
    <p:extLst>
      <p:ext uri="{BB962C8B-B14F-4D97-AF65-F5344CB8AC3E}">
        <p14:creationId xmlns:p14="http://schemas.microsoft.com/office/powerpoint/2010/main" val="3209308872"/>
      </p:ext>
    </p:extLst>
  </p:cSld>
  <p:clrMapOvr>
    <a:masterClrMapping/>
  </p:clrMapOvr>
  <p:transition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D62F53D-6025-9217-22E8-1D35EC4F5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236" y="127868"/>
            <a:ext cx="8722697" cy="566738"/>
          </a:xfrm>
        </p:spPr>
        <p:txBody>
          <a:bodyPr/>
          <a:lstStyle/>
          <a:p>
            <a:r>
              <a:rPr lang="en-US" altLang="ja-JP" dirty="0"/>
              <a:t>Acknowledgements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02EFBBE-0FAF-FFC7-E84E-81A3A9CFC176}"/>
              </a:ext>
            </a:extLst>
          </p:cNvPr>
          <p:cNvSpPr txBox="1"/>
          <p:nvPr/>
        </p:nvSpPr>
        <p:spPr>
          <a:xfrm>
            <a:off x="4290030" y="670542"/>
            <a:ext cx="4754648" cy="404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i="0" dirty="0">
                <a:solidFill>
                  <a:schemeClr val="bg1"/>
                </a:solidFill>
                <a:latin typeface="+mj-lt"/>
              </a:rPr>
              <a:t>TACTICS Investigators</a:t>
            </a:r>
          </a:p>
          <a:p>
            <a:pPr algn="r"/>
            <a:r>
              <a:rPr kumimoji="1" lang="ja-JP" altLang="en-US" sz="900" i="0" dirty="0">
                <a:solidFill>
                  <a:schemeClr val="bg1"/>
                </a:solidFill>
                <a:latin typeface="+mj-lt"/>
              </a:rPr>
              <a:t>・</a:t>
            </a:r>
            <a:r>
              <a:rPr kumimoji="1" lang="en-US" altLang="ja-JP" sz="900" i="0" dirty="0">
                <a:solidFill>
                  <a:schemeClr val="bg1"/>
                </a:solidFill>
                <a:latin typeface="+mj-lt"/>
              </a:rPr>
              <a:t>Showa University Hospital (Tokyo) :                                                           </a:t>
            </a:r>
            <a:r>
              <a:rPr kumimoji="1" lang="en-US" altLang="ja-JP" sz="900" b="0" dirty="0" err="1">
                <a:solidFill>
                  <a:schemeClr val="bg1"/>
                </a:solidFill>
                <a:latin typeface="+mj-lt"/>
              </a:rPr>
              <a:t>Seita</a:t>
            </a:r>
            <a:r>
              <a:rPr kumimoji="1" lang="en-US" altLang="ja-JP" sz="900" b="0" dirty="0">
                <a:solidFill>
                  <a:schemeClr val="bg1"/>
                </a:solidFill>
                <a:latin typeface="+mj-lt"/>
              </a:rPr>
              <a:t> Kondo</a:t>
            </a:r>
          </a:p>
          <a:p>
            <a:r>
              <a:rPr lang="ja-JP" altLang="en-US" sz="900" i="0" dirty="0">
                <a:solidFill>
                  <a:schemeClr val="bg1"/>
                </a:solidFill>
                <a:latin typeface="+mj-lt"/>
              </a:rPr>
              <a:t>・</a:t>
            </a:r>
            <a:r>
              <a:rPr lang="en-US" altLang="ja-JP" sz="900" i="0" dirty="0">
                <a:solidFill>
                  <a:schemeClr val="bg1"/>
                </a:solidFill>
                <a:latin typeface="+mj-lt"/>
              </a:rPr>
              <a:t>Nippon Medical School Chiba </a:t>
            </a:r>
            <a:r>
              <a:rPr lang="en-US" altLang="ja-JP" sz="900" i="0" dirty="0" err="1">
                <a:solidFill>
                  <a:schemeClr val="bg1"/>
                </a:solidFill>
                <a:latin typeface="+mj-lt"/>
              </a:rPr>
              <a:t>Hokusoh</a:t>
            </a:r>
            <a:r>
              <a:rPr lang="en-US" altLang="ja-JP" sz="900" i="0" dirty="0">
                <a:solidFill>
                  <a:schemeClr val="bg1"/>
                </a:solidFill>
                <a:latin typeface="+mj-lt"/>
              </a:rPr>
              <a:t> Hospital(Chiba):              </a:t>
            </a:r>
          </a:p>
          <a:p>
            <a:pPr algn="r"/>
            <a:r>
              <a:rPr lang="en-US" altLang="ja-JP" sz="900" b="0" kern="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Masamichi</a:t>
            </a:r>
            <a:r>
              <a:rPr lang="en-US" altLang="ja-JP" sz="900" b="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altLang="ja-JP" sz="900" b="0" kern="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Takano</a:t>
            </a:r>
            <a:r>
              <a:rPr lang="en-US" altLang="ja-JP" sz="900" b="0" kern="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,</a:t>
            </a:r>
            <a:r>
              <a:rPr lang="en-US" altLang="ja-JP" sz="900" b="0" kern="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Nobuaki</a:t>
            </a:r>
            <a:r>
              <a:rPr lang="en-US" altLang="ja-JP" sz="900" b="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Kobayashi</a:t>
            </a:r>
            <a:r>
              <a:rPr lang="ja-JP" altLang="ja-JP" sz="900" b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endParaRPr lang="en-US" altLang="ja-JP" sz="900" b="0" dirty="0">
              <a:solidFill>
                <a:schemeClr val="bg1"/>
              </a:solidFill>
              <a:latin typeface="+mj-lt"/>
            </a:endParaRPr>
          </a:p>
          <a:p>
            <a:r>
              <a:rPr lang="ja-JP" altLang="en-US" sz="900" i="0" dirty="0">
                <a:solidFill>
                  <a:schemeClr val="bg1"/>
                </a:solidFill>
                <a:latin typeface="+mj-lt"/>
              </a:rPr>
              <a:t>・</a:t>
            </a:r>
            <a:r>
              <a:rPr lang="en-US" altLang="ja-JP" sz="900" i="0" dirty="0">
                <a:solidFill>
                  <a:schemeClr val="bg1"/>
                </a:solidFill>
                <a:latin typeface="+mj-lt"/>
              </a:rPr>
              <a:t>Showa University Koto-</a:t>
            </a:r>
            <a:r>
              <a:rPr lang="en-US" altLang="ja-JP" sz="900" i="0" dirty="0" err="1">
                <a:solidFill>
                  <a:schemeClr val="bg1"/>
                </a:solidFill>
                <a:latin typeface="+mj-lt"/>
              </a:rPr>
              <a:t>Toyosu</a:t>
            </a:r>
            <a:r>
              <a:rPr lang="en-US" altLang="ja-JP" sz="900" i="0" dirty="0">
                <a:solidFill>
                  <a:schemeClr val="bg1"/>
                </a:solidFill>
                <a:latin typeface="+mj-lt"/>
              </a:rPr>
              <a:t> Hospital (Tokyo): </a:t>
            </a:r>
            <a:r>
              <a:rPr lang="ja-JP" altLang="en-US" sz="900" i="0" dirty="0">
                <a:solidFill>
                  <a:schemeClr val="bg1"/>
                </a:solidFill>
                <a:latin typeface="+mj-lt"/>
              </a:rPr>
              <a:t>　　　　　　</a:t>
            </a:r>
            <a:r>
              <a:rPr lang="en-US" altLang="ja-JP" sz="900" i="0" dirty="0">
                <a:solidFill>
                  <a:schemeClr val="bg1"/>
                </a:solidFill>
                <a:latin typeface="+mj-lt"/>
              </a:rPr>
              <a:t>  </a:t>
            </a:r>
            <a:r>
              <a:rPr lang="en-US" altLang="ja-JP" sz="900" b="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Kohei Wakabayashi</a:t>
            </a:r>
            <a:r>
              <a:rPr lang="ja-JP" altLang="ja-JP" sz="900" b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endParaRPr lang="en-US" altLang="ja-JP" sz="900" b="0" dirty="0">
              <a:solidFill>
                <a:schemeClr val="bg1"/>
              </a:solidFill>
              <a:latin typeface="+mj-lt"/>
            </a:endParaRPr>
          </a:p>
          <a:p>
            <a:r>
              <a:rPr lang="ja-JP" altLang="en-US" sz="900" i="0" dirty="0">
                <a:solidFill>
                  <a:schemeClr val="bg1"/>
                </a:solidFill>
                <a:latin typeface="+mj-lt"/>
              </a:rPr>
              <a:t>・</a:t>
            </a:r>
            <a:r>
              <a:rPr lang="en-US" altLang="ja-JP" sz="900" i="0" dirty="0">
                <a:solidFill>
                  <a:schemeClr val="bg1"/>
                </a:solidFill>
                <a:latin typeface="+mj-lt"/>
              </a:rPr>
              <a:t>Showa University </a:t>
            </a:r>
            <a:r>
              <a:rPr lang="en-US" altLang="ja-JP" sz="900" i="0" dirty="0" err="1">
                <a:solidFill>
                  <a:schemeClr val="bg1"/>
                </a:solidFill>
                <a:latin typeface="+mj-lt"/>
              </a:rPr>
              <a:t>Fujigaoka</a:t>
            </a:r>
            <a:r>
              <a:rPr lang="en-US" altLang="ja-JP" sz="900" i="0" dirty="0">
                <a:solidFill>
                  <a:schemeClr val="bg1"/>
                </a:solidFill>
                <a:latin typeface="+mj-lt"/>
              </a:rPr>
              <a:t> Hospital (Kanagawa): </a:t>
            </a:r>
          </a:p>
          <a:p>
            <a:pPr algn="r"/>
            <a:r>
              <a:rPr lang="en-US" altLang="ja-JP" sz="900" b="0" kern="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Teruo</a:t>
            </a:r>
            <a:r>
              <a:rPr lang="en-US" altLang="ja-JP" sz="900" b="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Sekimoto</a:t>
            </a:r>
            <a:r>
              <a:rPr lang="ja-JP" altLang="ja-JP" sz="900" b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altLang="ja-JP" sz="900" b="0" dirty="0">
                <a:solidFill>
                  <a:schemeClr val="bg1"/>
                </a:solidFill>
                <a:effectLst/>
                <a:latin typeface="+mj-lt"/>
              </a:rPr>
              <a:t>, </a:t>
            </a:r>
            <a:r>
              <a:rPr lang="en-US" altLang="ja-JP" sz="900" b="0" kern="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Hiroyoshi</a:t>
            </a:r>
            <a:r>
              <a:rPr lang="en-US" altLang="ja-JP" sz="900" b="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Mori</a:t>
            </a:r>
            <a:r>
              <a:rPr lang="en-US" altLang="ja-JP" sz="900" b="0" kern="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, </a:t>
            </a:r>
            <a:r>
              <a:rPr lang="en-US" altLang="ja-JP" sz="900" b="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Hiroshi Suzuki</a:t>
            </a:r>
            <a:r>
              <a:rPr lang="ja-JP" altLang="ja-JP" sz="900" b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endParaRPr lang="en-US" altLang="ja-JP" sz="900" b="0" dirty="0">
              <a:solidFill>
                <a:schemeClr val="bg1"/>
              </a:solidFill>
              <a:latin typeface="+mj-lt"/>
            </a:endParaRPr>
          </a:p>
          <a:p>
            <a:r>
              <a:rPr lang="ja-JP" altLang="en-US" sz="900" i="0" dirty="0">
                <a:solidFill>
                  <a:schemeClr val="bg1"/>
                </a:solidFill>
                <a:latin typeface="+mj-lt"/>
              </a:rPr>
              <a:t>・</a:t>
            </a:r>
            <a:r>
              <a:rPr lang="en-US" altLang="ja-JP" sz="900" i="0" dirty="0" err="1">
                <a:solidFill>
                  <a:schemeClr val="bg1"/>
                </a:solidFill>
                <a:latin typeface="+mj-lt"/>
              </a:rPr>
              <a:t>Tsuchiura</a:t>
            </a:r>
            <a:r>
              <a:rPr lang="en-US" altLang="ja-JP" sz="900" i="0" dirty="0">
                <a:solidFill>
                  <a:schemeClr val="bg1"/>
                </a:solidFill>
                <a:latin typeface="+mj-lt"/>
              </a:rPr>
              <a:t> Kyodo General Hospital (Ibaraki):   </a:t>
            </a:r>
            <a:r>
              <a:rPr lang="en-US" altLang="ja-JP" sz="900" b="0" kern="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Tomoyo</a:t>
            </a:r>
            <a:r>
              <a:rPr lang="en-US" altLang="ja-JP" sz="900" b="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Sugiyama, </a:t>
            </a:r>
            <a:r>
              <a:rPr lang="en-US" altLang="ja-JP" sz="900" b="0" kern="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Tsunekazu</a:t>
            </a:r>
            <a:r>
              <a:rPr lang="en-US" altLang="ja-JP" sz="900" b="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altLang="ja-JP" sz="900" b="0" kern="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Kakuta</a:t>
            </a:r>
            <a:r>
              <a:rPr lang="ja-JP" altLang="ja-JP" sz="900" b="0" dirty="0">
                <a:solidFill>
                  <a:schemeClr val="bg1"/>
                </a:solidFill>
                <a:effectLst/>
                <a:latin typeface="+mj-lt"/>
              </a:rPr>
              <a:t>  </a:t>
            </a:r>
            <a:endParaRPr lang="en-US" altLang="ja-JP" sz="900" b="0" dirty="0">
              <a:solidFill>
                <a:schemeClr val="bg1"/>
              </a:solidFill>
              <a:latin typeface="+mj-lt"/>
            </a:endParaRPr>
          </a:p>
          <a:p>
            <a:r>
              <a:rPr lang="ja-JP" altLang="en-US" sz="900" i="0" dirty="0">
                <a:solidFill>
                  <a:schemeClr val="bg1"/>
                </a:solidFill>
                <a:latin typeface="+mj-lt"/>
              </a:rPr>
              <a:t>・</a:t>
            </a:r>
            <a:r>
              <a:rPr lang="en-US" altLang="ja-JP" sz="900" i="0" dirty="0">
                <a:solidFill>
                  <a:schemeClr val="bg1"/>
                </a:solidFill>
                <a:latin typeface="+mj-lt"/>
              </a:rPr>
              <a:t>Hitachi Medical Center Hospital (Ibaraki):    </a:t>
            </a:r>
            <a:r>
              <a:rPr lang="ja-JP" altLang="en-US" sz="900" i="0" dirty="0">
                <a:solidFill>
                  <a:schemeClr val="bg1"/>
                </a:solidFill>
                <a:latin typeface="+mj-lt"/>
              </a:rPr>
              <a:t>　　　　　　　　　　　</a:t>
            </a:r>
            <a:r>
              <a:rPr lang="en-US" altLang="ja-JP" sz="900" i="0" dirty="0">
                <a:solidFill>
                  <a:schemeClr val="bg1"/>
                </a:solidFill>
                <a:latin typeface="+mj-lt"/>
              </a:rPr>
              <a:t>  </a:t>
            </a:r>
            <a:r>
              <a:rPr lang="en-US" altLang="ja-JP" sz="900" b="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Takeshi Kondo</a:t>
            </a:r>
            <a:r>
              <a:rPr lang="ja-JP" altLang="ja-JP" sz="900" b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endParaRPr lang="ja-JP" altLang="ja-JP" sz="900" b="0" dirty="0">
              <a:solidFill>
                <a:schemeClr val="bg1"/>
              </a:solidFill>
              <a:latin typeface="+mj-lt"/>
            </a:endParaRPr>
          </a:p>
          <a:p>
            <a:r>
              <a:rPr lang="ja-JP" altLang="en-US" sz="900" i="0" dirty="0">
                <a:solidFill>
                  <a:schemeClr val="bg1"/>
                </a:solidFill>
                <a:latin typeface="+mj-lt"/>
              </a:rPr>
              <a:t>・</a:t>
            </a:r>
            <a:r>
              <a:rPr lang="en-US" altLang="ja-JP" sz="900" i="0" dirty="0">
                <a:solidFill>
                  <a:schemeClr val="bg1"/>
                </a:solidFill>
                <a:latin typeface="+mj-lt"/>
              </a:rPr>
              <a:t>New Tokyo Hospital (Chiba):                                      </a:t>
            </a:r>
            <a:r>
              <a:rPr lang="en-US" altLang="ja-JP" sz="900" b="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Satoru </a:t>
            </a:r>
            <a:r>
              <a:rPr lang="en-US" altLang="ja-JP" sz="900" b="0" kern="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Mitomo</a:t>
            </a:r>
            <a:r>
              <a:rPr lang="en-US" altLang="ja-JP" sz="900" b="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altLang="ja-JP" sz="900" b="0" kern="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Sunao</a:t>
            </a:r>
            <a:r>
              <a:rPr lang="en-US" altLang="ja-JP" sz="900" b="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Nakamura</a:t>
            </a:r>
            <a:r>
              <a:rPr lang="ja-JP" altLang="ja-JP" sz="900" b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endParaRPr lang="en-US" altLang="ja-JP" sz="900" b="0" dirty="0">
              <a:solidFill>
                <a:schemeClr val="bg1"/>
              </a:solidFill>
              <a:latin typeface="+mj-lt"/>
            </a:endParaRPr>
          </a:p>
          <a:p>
            <a:r>
              <a:rPr lang="ja-JP" altLang="en-US" sz="900" i="0" dirty="0">
                <a:solidFill>
                  <a:schemeClr val="bg1"/>
                </a:solidFill>
                <a:latin typeface="+mj-lt"/>
              </a:rPr>
              <a:t>・</a:t>
            </a:r>
            <a:r>
              <a:rPr lang="en-US" altLang="ja-JP" sz="900" i="0" dirty="0">
                <a:solidFill>
                  <a:schemeClr val="bg1"/>
                </a:solidFill>
                <a:latin typeface="+mj-lt"/>
              </a:rPr>
              <a:t>Tokyo Medical and Dental University (Tokyo):                                      </a:t>
            </a:r>
            <a:r>
              <a:rPr lang="en-US" altLang="ja-JP" sz="900" b="0" kern="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Taishi</a:t>
            </a:r>
            <a:r>
              <a:rPr lang="en-US" altLang="ja-JP" sz="900" b="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altLang="ja-JP" sz="900" b="0" kern="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Yonetsu</a:t>
            </a:r>
            <a:r>
              <a:rPr lang="ja-JP" altLang="ja-JP" sz="900" b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endParaRPr lang="ja-JP" altLang="ja-JP" sz="900" b="0" dirty="0">
              <a:solidFill>
                <a:schemeClr val="bg1"/>
              </a:solidFill>
              <a:latin typeface="+mj-lt"/>
            </a:endParaRPr>
          </a:p>
          <a:p>
            <a:r>
              <a:rPr lang="ja-JP" altLang="en-US" sz="900" i="0" dirty="0">
                <a:solidFill>
                  <a:schemeClr val="bg1"/>
                </a:solidFill>
                <a:latin typeface="+mj-lt"/>
              </a:rPr>
              <a:t>・</a:t>
            </a:r>
            <a:r>
              <a:rPr lang="en-US" altLang="ja-JP" sz="900" i="0" dirty="0">
                <a:solidFill>
                  <a:schemeClr val="bg1"/>
                </a:solidFill>
                <a:latin typeface="+mj-lt"/>
              </a:rPr>
              <a:t>Japanese Red Cross </a:t>
            </a:r>
            <a:r>
              <a:rPr lang="en-US" altLang="ja-JP" sz="900" i="0" dirty="0" err="1">
                <a:solidFill>
                  <a:schemeClr val="bg1"/>
                </a:solidFill>
                <a:latin typeface="+mj-lt"/>
              </a:rPr>
              <a:t>Musashino</a:t>
            </a:r>
            <a:r>
              <a:rPr lang="en-US" altLang="ja-JP" sz="900" i="0" dirty="0">
                <a:solidFill>
                  <a:schemeClr val="bg1"/>
                </a:solidFill>
                <a:latin typeface="+mj-lt"/>
              </a:rPr>
              <a:t> Hospital (Tokyo):                          </a:t>
            </a:r>
            <a:r>
              <a:rPr lang="en-US" altLang="ja-JP" sz="900" b="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Takashi Ashikaga</a:t>
            </a:r>
            <a:r>
              <a:rPr lang="ja-JP" altLang="ja-JP" sz="900" b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endParaRPr lang="ja-JP" altLang="ja-JP" sz="900" b="0" dirty="0">
              <a:solidFill>
                <a:schemeClr val="bg1"/>
              </a:solidFill>
              <a:latin typeface="+mj-lt"/>
            </a:endParaRPr>
          </a:p>
          <a:p>
            <a:r>
              <a:rPr lang="ja-JP" altLang="en-US" sz="900" i="0" dirty="0">
                <a:solidFill>
                  <a:schemeClr val="bg1"/>
                </a:solidFill>
                <a:latin typeface="+mj-lt"/>
              </a:rPr>
              <a:t>・</a:t>
            </a:r>
            <a:r>
              <a:rPr lang="en-US" altLang="ja-JP" sz="900" i="0" dirty="0">
                <a:solidFill>
                  <a:schemeClr val="bg1"/>
                </a:solidFill>
                <a:latin typeface="+mj-lt"/>
              </a:rPr>
              <a:t>Juntendo University Graduate School of Medicine (Tokyo): </a:t>
            </a:r>
            <a:r>
              <a:rPr lang="ja-JP" altLang="en-US" sz="900" i="0" dirty="0">
                <a:solidFill>
                  <a:schemeClr val="bg1"/>
                </a:solidFill>
                <a:latin typeface="+mj-lt"/>
              </a:rPr>
              <a:t>　　　</a:t>
            </a:r>
            <a:r>
              <a:rPr lang="en-US" altLang="ja-JP" sz="900" i="0" dirty="0">
                <a:solidFill>
                  <a:schemeClr val="bg1"/>
                </a:solidFill>
                <a:latin typeface="+mj-lt"/>
              </a:rPr>
              <a:t>   </a:t>
            </a:r>
            <a:r>
              <a:rPr lang="en-US" altLang="ja-JP" sz="900" b="0" kern="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Tomotaka</a:t>
            </a:r>
            <a:r>
              <a:rPr lang="en-US" altLang="ja-JP" sz="900" b="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altLang="ja-JP" sz="900" b="0" kern="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Dohi</a:t>
            </a:r>
            <a:r>
              <a:rPr lang="ja-JP" altLang="ja-JP" sz="900" b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endParaRPr lang="en-US" altLang="ja-JP" sz="900" b="0" dirty="0">
              <a:solidFill>
                <a:schemeClr val="bg1"/>
              </a:solidFill>
              <a:latin typeface="+mj-lt"/>
            </a:endParaRPr>
          </a:p>
          <a:p>
            <a:r>
              <a:rPr lang="ja-JP" altLang="en-US" sz="900" i="0" dirty="0">
                <a:solidFill>
                  <a:schemeClr val="bg1"/>
                </a:solidFill>
                <a:latin typeface="+mj-lt"/>
              </a:rPr>
              <a:t>・</a:t>
            </a:r>
            <a:r>
              <a:rPr lang="en-US" altLang="ja-JP" sz="900" i="0" dirty="0" err="1">
                <a:solidFill>
                  <a:schemeClr val="bg1"/>
                </a:solidFill>
                <a:latin typeface="+mj-lt"/>
              </a:rPr>
              <a:t>Teikyo</a:t>
            </a:r>
            <a:r>
              <a:rPr lang="en-US" altLang="ja-JP" sz="900" i="0" dirty="0">
                <a:solidFill>
                  <a:schemeClr val="bg1"/>
                </a:solidFill>
                <a:latin typeface="+mj-lt"/>
              </a:rPr>
              <a:t> University Hospital (Tokyo):                        </a:t>
            </a:r>
            <a:r>
              <a:rPr lang="en-US" altLang="ja-JP" sz="900" b="0" kern="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Hirosada</a:t>
            </a:r>
            <a:r>
              <a:rPr lang="en-US" altLang="ja-JP" sz="900" b="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Yamamoto</a:t>
            </a:r>
            <a:r>
              <a:rPr lang="en-US" altLang="ja-JP" sz="900" b="0" kern="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, </a:t>
            </a:r>
            <a:r>
              <a:rPr lang="en-US" altLang="ja-JP" sz="900" b="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Ken </a:t>
            </a:r>
            <a:r>
              <a:rPr lang="en-US" altLang="ja-JP" sz="900" b="0" kern="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Kozuma</a:t>
            </a:r>
            <a:r>
              <a:rPr lang="ja-JP" altLang="ja-JP" sz="900" b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endParaRPr lang="en-US" altLang="ja-JP" sz="900" b="0" dirty="0">
              <a:solidFill>
                <a:schemeClr val="bg1"/>
              </a:solidFill>
              <a:latin typeface="+mj-lt"/>
            </a:endParaRPr>
          </a:p>
          <a:p>
            <a:r>
              <a:rPr lang="ja-JP" altLang="en-US" sz="900" i="0" dirty="0">
                <a:solidFill>
                  <a:schemeClr val="bg1"/>
                </a:solidFill>
                <a:latin typeface="+mj-lt"/>
              </a:rPr>
              <a:t>・</a:t>
            </a:r>
            <a:r>
              <a:rPr lang="en-US" altLang="ja-JP" sz="900" i="0" dirty="0">
                <a:solidFill>
                  <a:schemeClr val="bg1"/>
                </a:solidFill>
                <a:latin typeface="+mj-lt"/>
              </a:rPr>
              <a:t>Tokyo Medical University Hospital (Tokyo):                                          </a:t>
            </a:r>
            <a:r>
              <a:rPr lang="en-US" altLang="ja-JP" sz="900" b="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Jun Yamashita</a:t>
            </a:r>
            <a:r>
              <a:rPr lang="ja-JP" altLang="ja-JP" sz="900" b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endParaRPr lang="ja-JP" altLang="ja-JP" sz="900" b="0" dirty="0">
              <a:solidFill>
                <a:schemeClr val="bg1"/>
              </a:solidFill>
              <a:latin typeface="+mj-lt"/>
            </a:endParaRPr>
          </a:p>
          <a:p>
            <a:r>
              <a:rPr lang="ja-JP" altLang="en-US" sz="900" i="0" dirty="0">
                <a:solidFill>
                  <a:schemeClr val="bg1"/>
                </a:solidFill>
                <a:latin typeface="+mj-lt"/>
              </a:rPr>
              <a:t>・</a:t>
            </a:r>
            <a:r>
              <a:rPr lang="en-US" altLang="ja-JP" sz="900" i="0" dirty="0">
                <a:solidFill>
                  <a:schemeClr val="bg1"/>
                </a:solidFill>
                <a:latin typeface="+mj-lt"/>
              </a:rPr>
              <a:t>Tokyo Women's Medical University (Tokyo):                                  </a:t>
            </a:r>
            <a:r>
              <a:rPr lang="en-US" altLang="ja-JP" sz="900" b="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Junichi Yamaguchi</a:t>
            </a:r>
            <a:r>
              <a:rPr lang="ja-JP" altLang="ja-JP" sz="900" b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endParaRPr lang="en-US" altLang="ja-JP" sz="900" b="0" dirty="0">
              <a:solidFill>
                <a:schemeClr val="bg1"/>
              </a:solidFill>
              <a:latin typeface="+mj-lt"/>
            </a:endParaRPr>
          </a:p>
          <a:p>
            <a:r>
              <a:rPr lang="ja-JP" altLang="en-US" sz="900" i="0" dirty="0">
                <a:solidFill>
                  <a:schemeClr val="bg1"/>
                </a:solidFill>
                <a:latin typeface="+mj-lt"/>
              </a:rPr>
              <a:t>・</a:t>
            </a:r>
            <a:r>
              <a:rPr lang="en-US" altLang="ja-JP" sz="900" i="0" dirty="0">
                <a:solidFill>
                  <a:schemeClr val="bg1"/>
                </a:solidFill>
                <a:latin typeface="+mj-lt"/>
              </a:rPr>
              <a:t>Edogawa Hospital (Tokyo):                                                                         </a:t>
            </a:r>
            <a:r>
              <a:rPr lang="en-US" altLang="ja-JP" sz="900" b="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Hiroshi </a:t>
            </a:r>
            <a:r>
              <a:rPr lang="en-US" altLang="ja-JP" sz="900" b="0" kern="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Ohira</a:t>
            </a:r>
            <a:r>
              <a:rPr lang="ja-JP" altLang="ja-JP" sz="900" b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endParaRPr lang="ja-JP" altLang="ja-JP" sz="900" b="0" dirty="0">
              <a:solidFill>
                <a:schemeClr val="bg1"/>
              </a:solidFill>
              <a:latin typeface="+mj-lt"/>
            </a:endParaRPr>
          </a:p>
          <a:p>
            <a:r>
              <a:rPr lang="ja-JP" altLang="en-US" sz="900" i="0" dirty="0">
                <a:solidFill>
                  <a:schemeClr val="bg1"/>
                </a:solidFill>
                <a:latin typeface="+mj-lt"/>
              </a:rPr>
              <a:t>・</a:t>
            </a:r>
            <a:r>
              <a:rPr lang="en-US" altLang="ja-JP" sz="900" i="0" dirty="0" err="1">
                <a:solidFill>
                  <a:schemeClr val="bg1"/>
                </a:solidFill>
                <a:latin typeface="+mj-lt"/>
              </a:rPr>
              <a:t>Ayase</a:t>
            </a:r>
            <a:r>
              <a:rPr lang="en-US" altLang="ja-JP" sz="900" i="0" dirty="0">
                <a:solidFill>
                  <a:schemeClr val="bg1"/>
                </a:solidFill>
                <a:latin typeface="+mj-lt"/>
              </a:rPr>
              <a:t> Heart Hospital (Tokyo):                                                            </a:t>
            </a:r>
            <a:r>
              <a:rPr lang="en-US" altLang="ja-JP" sz="900" b="0" kern="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Kaneto</a:t>
            </a:r>
            <a:r>
              <a:rPr lang="en-US" altLang="ja-JP" sz="900" b="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altLang="ja-JP" sz="900" b="0" kern="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Mitsumata</a:t>
            </a:r>
            <a:r>
              <a:rPr lang="ja-JP" altLang="ja-JP" sz="900" b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endParaRPr lang="en-US" altLang="ja-JP" sz="900" b="0" dirty="0">
              <a:solidFill>
                <a:schemeClr val="bg1"/>
              </a:solidFill>
              <a:latin typeface="+mj-lt"/>
            </a:endParaRPr>
          </a:p>
          <a:p>
            <a:r>
              <a:rPr lang="ja-JP" altLang="en-US" sz="900" i="0" dirty="0">
                <a:solidFill>
                  <a:schemeClr val="bg1"/>
                </a:solidFill>
                <a:latin typeface="+mj-lt"/>
              </a:rPr>
              <a:t>・</a:t>
            </a:r>
            <a:r>
              <a:rPr lang="en-US" altLang="ja-JP" sz="900" i="0" dirty="0">
                <a:solidFill>
                  <a:schemeClr val="bg1"/>
                </a:solidFill>
                <a:latin typeface="+mj-lt"/>
              </a:rPr>
              <a:t>Kanto Rosai Hospital (Kanagawa</a:t>
            </a:r>
            <a:r>
              <a:rPr lang="en-US" altLang="ja-JP" sz="900" b="0" i="0" dirty="0">
                <a:solidFill>
                  <a:schemeClr val="bg1"/>
                </a:solidFill>
                <a:latin typeface="+mj-lt"/>
              </a:rPr>
              <a:t>):                                           Ken Arai</a:t>
            </a:r>
            <a:r>
              <a:rPr lang="en-US" altLang="ja-JP" sz="900" i="0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altLang="ja-JP" sz="900" b="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Atsuo Namiki</a:t>
            </a:r>
            <a:r>
              <a:rPr lang="ja-JP" altLang="ja-JP" sz="900" b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endParaRPr lang="ja-JP" altLang="ja-JP" sz="900" b="0" dirty="0">
              <a:solidFill>
                <a:schemeClr val="bg1"/>
              </a:solidFill>
              <a:latin typeface="+mj-lt"/>
            </a:endParaRPr>
          </a:p>
          <a:p>
            <a:r>
              <a:rPr lang="ja-JP" altLang="en-US" sz="900" i="0" dirty="0">
                <a:solidFill>
                  <a:schemeClr val="bg1"/>
                </a:solidFill>
                <a:latin typeface="+mj-lt"/>
              </a:rPr>
              <a:t>・</a:t>
            </a:r>
            <a:r>
              <a:rPr lang="en-US" altLang="ja-JP" sz="900" i="0" dirty="0">
                <a:solidFill>
                  <a:schemeClr val="bg1"/>
                </a:solidFill>
                <a:latin typeface="+mj-lt"/>
              </a:rPr>
              <a:t>Yokohama Minami </a:t>
            </a:r>
            <a:r>
              <a:rPr lang="en-US" altLang="ja-JP" sz="900" i="0" dirty="0" err="1">
                <a:solidFill>
                  <a:schemeClr val="bg1"/>
                </a:solidFill>
                <a:latin typeface="+mj-lt"/>
              </a:rPr>
              <a:t>Kyosai</a:t>
            </a:r>
            <a:r>
              <a:rPr lang="en-US" altLang="ja-JP" sz="900" i="0" dirty="0">
                <a:solidFill>
                  <a:schemeClr val="bg1"/>
                </a:solidFill>
                <a:latin typeface="+mj-lt"/>
              </a:rPr>
              <a:t> Hospital (Kanagawa):                                  </a:t>
            </a:r>
            <a:r>
              <a:rPr lang="en-US" altLang="ja-JP" sz="900" b="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Shigeki Kimura</a:t>
            </a:r>
            <a:r>
              <a:rPr lang="ja-JP" altLang="ja-JP" sz="900" b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endParaRPr lang="en-US" altLang="ja-JP" sz="900" b="0" dirty="0">
              <a:solidFill>
                <a:schemeClr val="bg1"/>
              </a:solidFill>
              <a:latin typeface="+mj-lt"/>
            </a:endParaRPr>
          </a:p>
          <a:p>
            <a:r>
              <a:rPr lang="ja-JP" altLang="en-US" sz="900" i="0" dirty="0">
                <a:solidFill>
                  <a:schemeClr val="bg1"/>
                </a:solidFill>
                <a:latin typeface="+mj-lt"/>
              </a:rPr>
              <a:t>・</a:t>
            </a:r>
            <a:r>
              <a:rPr lang="en-US" altLang="ja-JP" sz="900" i="0" dirty="0" err="1">
                <a:solidFill>
                  <a:schemeClr val="bg1"/>
                </a:solidFill>
                <a:latin typeface="+mj-lt"/>
              </a:rPr>
              <a:t>Kikuna</a:t>
            </a:r>
            <a:r>
              <a:rPr lang="en-US" altLang="ja-JP" sz="900" i="0" dirty="0">
                <a:solidFill>
                  <a:schemeClr val="bg1"/>
                </a:solidFill>
                <a:latin typeface="+mj-lt"/>
              </a:rPr>
              <a:t> Memorial Hospital (Kanagawa):                                                    </a:t>
            </a:r>
            <a:r>
              <a:rPr lang="en-US" altLang="ja-JP" sz="900" b="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Junko </a:t>
            </a:r>
            <a:r>
              <a:rPr lang="en-US" altLang="ja-JP" sz="900" b="0" kern="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Honye</a:t>
            </a:r>
            <a:r>
              <a:rPr lang="ja-JP" altLang="ja-JP" sz="900" b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endParaRPr lang="ja-JP" altLang="ja-JP" sz="900" b="0" dirty="0">
              <a:solidFill>
                <a:schemeClr val="bg1"/>
              </a:solidFill>
              <a:latin typeface="+mj-lt"/>
            </a:endParaRPr>
          </a:p>
          <a:p>
            <a:r>
              <a:rPr lang="ja-JP" altLang="en-US" sz="900" i="0" dirty="0">
                <a:solidFill>
                  <a:schemeClr val="bg1"/>
                </a:solidFill>
                <a:latin typeface="+mj-lt"/>
              </a:rPr>
              <a:t>・</a:t>
            </a:r>
            <a:r>
              <a:rPr lang="en-US" altLang="ja-JP" sz="900" i="0" dirty="0">
                <a:solidFill>
                  <a:schemeClr val="bg1"/>
                </a:solidFill>
                <a:latin typeface="+mj-lt"/>
              </a:rPr>
              <a:t>St. Marianna University School of Medicine(Kanagawa):                    </a:t>
            </a:r>
            <a:r>
              <a:rPr lang="en-US" altLang="ja-JP" sz="900" b="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Nozomi </a:t>
            </a:r>
            <a:r>
              <a:rPr lang="en-US" altLang="ja-JP" sz="900" b="0" kern="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Kotoku</a:t>
            </a:r>
            <a:endParaRPr lang="en-US" altLang="ja-JP" sz="900" b="0" dirty="0">
              <a:solidFill>
                <a:schemeClr val="bg1"/>
              </a:solidFill>
              <a:effectLst/>
              <a:latin typeface="+mj-lt"/>
            </a:endParaRPr>
          </a:p>
          <a:p>
            <a:r>
              <a:rPr lang="ja-JP" altLang="en-US" sz="900" i="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・</a:t>
            </a:r>
            <a:r>
              <a:rPr lang="en-US" altLang="ja-JP" sz="900" i="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Kawasaki Municipal </a:t>
            </a:r>
            <a:r>
              <a:rPr lang="en-US" altLang="ja-JP" sz="900" i="0" kern="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Tama</a:t>
            </a:r>
            <a:r>
              <a:rPr lang="en-US" altLang="ja-JP" sz="900" i="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Hospital (Kanagawa):                                 </a:t>
            </a:r>
            <a:r>
              <a:rPr lang="en-US" altLang="ja-JP" sz="900" b="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Takumi </a:t>
            </a:r>
            <a:r>
              <a:rPr lang="en-US" altLang="ja-JP" sz="900" b="0" kern="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Higuma</a:t>
            </a:r>
            <a:r>
              <a:rPr lang="ja-JP" altLang="ja-JP" sz="900" b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endParaRPr lang="en-US" altLang="ja-JP" sz="900" b="0" dirty="0">
              <a:solidFill>
                <a:schemeClr val="bg1"/>
              </a:solidFill>
              <a:latin typeface="+mj-lt"/>
            </a:endParaRPr>
          </a:p>
          <a:p>
            <a:r>
              <a:rPr lang="ja-JP" altLang="en-US" sz="900" i="0" dirty="0">
                <a:solidFill>
                  <a:schemeClr val="bg1"/>
                </a:solidFill>
                <a:latin typeface="+mj-lt"/>
              </a:rPr>
              <a:t>・</a:t>
            </a:r>
            <a:r>
              <a:rPr lang="en-US" altLang="ja-JP" sz="900" i="0" dirty="0">
                <a:solidFill>
                  <a:schemeClr val="bg1"/>
                </a:solidFill>
                <a:latin typeface="+mj-lt"/>
              </a:rPr>
              <a:t>Tokai University School of Medicine (Kanagawa):         </a:t>
            </a:r>
            <a:r>
              <a:rPr lang="en-US" altLang="ja-JP" sz="900" b="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Makoto </a:t>
            </a:r>
            <a:r>
              <a:rPr lang="en-US" altLang="ja-JP" sz="900" b="0" kern="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Natsumeda</a:t>
            </a:r>
            <a:r>
              <a:rPr lang="en-US" altLang="ja-JP" sz="900" b="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, Yuji </a:t>
            </a:r>
            <a:r>
              <a:rPr lang="en-US" altLang="ja-JP" sz="900" b="0" kern="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Ikari</a:t>
            </a:r>
            <a:r>
              <a:rPr lang="ja-JP" altLang="ja-JP" sz="900" b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endParaRPr lang="en-US" altLang="ja-JP" sz="900" b="0" baseline="30000" dirty="0">
              <a:solidFill>
                <a:schemeClr val="bg1"/>
              </a:solidFill>
              <a:latin typeface="+mj-lt"/>
            </a:endParaRPr>
          </a:p>
          <a:p>
            <a:r>
              <a:rPr lang="ja-JP" altLang="en-US" sz="900" i="0" dirty="0">
                <a:solidFill>
                  <a:schemeClr val="bg1"/>
                </a:solidFill>
                <a:latin typeface="+mj-lt"/>
              </a:rPr>
              <a:t>・</a:t>
            </a:r>
            <a:r>
              <a:rPr lang="en-US" altLang="ja-JP" sz="900" i="0" dirty="0">
                <a:solidFill>
                  <a:schemeClr val="bg1"/>
                </a:solidFill>
                <a:latin typeface="+mj-lt"/>
              </a:rPr>
              <a:t>Showa University Northern Yokohama Hospital (Kanagawa): </a:t>
            </a:r>
          </a:p>
          <a:p>
            <a:pPr algn="r"/>
            <a:r>
              <a:rPr lang="en-US" altLang="ja-JP" sz="900" i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ja-JP" sz="900" b="0" kern="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Naoei</a:t>
            </a:r>
            <a:r>
              <a:rPr lang="en-US" altLang="ja-JP" sz="900" b="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Isomura, Masahiko </a:t>
            </a:r>
            <a:r>
              <a:rPr lang="en-US" altLang="ja-JP" sz="900" b="0" kern="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Ochiai</a:t>
            </a:r>
            <a:r>
              <a:rPr lang="ja-JP" altLang="ja-JP" sz="900" b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endParaRPr lang="ja-JP" altLang="ja-JP" sz="900" b="0" dirty="0">
              <a:solidFill>
                <a:schemeClr val="bg1"/>
              </a:solidFill>
              <a:latin typeface="+mj-lt"/>
            </a:endParaRPr>
          </a:p>
          <a:p>
            <a:r>
              <a:rPr lang="ja-JP" altLang="en-US" sz="900" i="0" dirty="0">
                <a:solidFill>
                  <a:schemeClr val="bg1"/>
                </a:solidFill>
                <a:latin typeface="+mj-lt"/>
              </a:rPr>
              <a:t>・</a:t>
            </a:r>
            <a:r>
              <a:rPr lang="en-US" altLang="ja-JP" sz="900" i="0" dirty="0">
                <a:solidFill>
                  <a:schemeClr val="bg1"/>
                </a:solidFill>
                <a:latin typeface="+mj-lt"/>
              </a:rPr>
              <a:t>Juntendo University Shizuoka Hospital (Shizuoka):                                </a:t>
            </a:r>
            <a:r>
              <a:rPr lang="en-US" altLang="ja-JP" sz="900" b="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Satoru </a:t>
            </a:r>
            <a:r>
              <a:rPr lang="en-US" altLang="ja-JP" sz="900" b="0" kern="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Suwa</a:t>
            </a:r>
            <a:r>
              <a:rPr lang="ja-JP" altLang="ja-JP" sz="900" b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endParaRPr lang="ja-JP" altLang="ja-JP" sz="900" b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1193201-C84A-0827-BE71-C97BB26541ED}"/>
              </a:ext>
            </a:extLst>
          </p:cNvPr>
          <p:cNvSpPr txBox="1"/>
          <p:nvPr/>
        </p:nvSpPr>
        <p:spPr>
          <a:xfrm>
            <a:off x="154582" y="696669"/>
            <a:ext cx="407079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00" i="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・</a:t>
            </a:r>
            <a:r>
              <a:rPr lang="en-US" altLang="ja-JP" sz="1000" i="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Division of Cardiovascular Medicine, Department of Internal </a:t>
            </a:r>
          </a:p>
          <a:p>
            <a:r>
              <a:rPr lang="ja-JP" altLang="en-US" sz="1000" i="0" kern="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　</a:t>
            </a:r>
            <a:r>
              <a:rPr lang="en-US" altLang="ja-JP" sz="1000" i="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Medicine, Kobe University Graduate School of Medicine </a:t>
            </a:r>
          </a:p>
          <a:p>
            <a:r>
              <a:rPr lang="ja-JP" altLang="en-US" sz="1000" i="0" kern="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　</a:t>
            </a:r>
            <a:r>
              <a:rPr lang="en-US" altLang="ja-JP" sz="1000" i="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(Kobe): </a:t>
            </a:r>
            <a:r>
              <a:rPr lang="ja-JP" altLang="ja-JP" sz="1000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endParaRPr lang="en-US" altLang="ja-JP" sz="1000" i="0" dirty="0">
              <a:solidFill>
                <a:schemeClr val="bg1"/>
              </a:solidFill>
              <a:effectLst/>
              <a:latin typeface="+mj-lt"/>
            </a:endParaRPr>
          </a:p>
          <a:p>
            <a:pPr algn="r"/>
            <a:r>
              <a:rPr lang="en-US" altLang="ja-JP" sz="1000" b="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Hiromasa </a:t>
            </a:r>
            <a:r>
              <a:rPr lang="en-US" altLang="ja-JP" sz="1000" b="0" kern="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Otake</a:t>
            </a:r>
            <a:endParaRPr lang="en-US" altLang="ja-JP" sz="1000" b="0" kern="0" dirty="0">
              <a:solidFill>
                <a:schemeClr val="bg1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algn="r"/>
            <a:r>
              <a:rPr lang="en-US" altLang="ja-JP" sz="1000" b="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Yoichiro Sugizaki</a:t>
            </a:r>
          </a:p>
          <a:p>
            <a:pPr algn="r"/>
            <a:r>
              <a:rPr lang="en-US" altLang="ja-JP" sz="1000" b="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Ken-ichi Hirata</a:t>
            </a:r>
          </a:p>
          <a:p>
            <a:endParaRPr lang="en-US" altLang="ja-JP" sz="1000" i="0" kern="0" dirty="0">
              <a:solidFill>
                <a:schemeClr val="bg1"/>
              </a:solidFill>
              <a:latin typeface="+mj-lt"/>
              <a:ea typeface="Times New Roman" panose="02020603050405020304" pitchFamily="18" charset="0"/>
            </a:endParaRPr>
          </a:p>
          <a:p>
            <a:r>
              <a:rPr lang="ja-JP" altLang="en-US" sz="1000" i="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・</a:t>
            </a:r>
            <a:r>
              <a:rPr lang="en-US" altLang="ja-JP" sz="1000" i="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Division of Cardiology, Yokohama City University Medical </a:t>
            </a:r>
          </a:p>
          <a:p>
            <a:r>
              <a:rPr lang="ja-JP" altLang="en-US" sz="1000" i="0" kern="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　</a:t>
            </a:r>
            <a:r>
              <a:rPr lang="en-US" altLang="ja-JP" sz="1000" i="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Center (Kanagaw</a:t>
            </a:r>
            <a:r>
              <a:rPr lang="en-US" altLang="ja-JP" sz="1000" i="0" kern="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a): </a:t>
            </a:r>
          </a:p>
          <a:p>
            <a:pPr algn="r"/>
            <a:r>
              <a:rPr lang="ja-JP" altLang="ja-JP" sz="1000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altLang="ja-JP" sz="1000" b="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Kiyoshi Hibi</a:t>
            </a:r>
            <a:r>
              <a:rPr lang="ja-JP" altLang="ja-JP" sz="1000" b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endParaRPr lang="en-US" altLang="ja-JP" sz="1000" b="0" dirty="0">
              <a:solidFill>
                <a:schemeClr val="bg1"/>
              </a:solidFill>
              <a:effectLst/>
              <a:latin typeface="+mj-lt"/>
            </a:endParaRPr>
          </a:p>
          <a:p>
            <a:endParaRPr lang="en-US" altLang="ja-JP" sz="1000" i="0" kern="0" dirty="0">
              <a:solidFill>
                <a:schemeClr val="bg1"/>
              </a:solidFill>
              <a:latin typeface="+mj-lt"/>
              <a:ea typeface="Times New Roman" panose="02020603050405020304" pitchFamily="18" charset="0"/>
            </a:endParaRPr>
          </a:p>
          <a:p>
            <a:r>
              <a:rPr lang="ja-JP" altLang="en-US" sz="1000" i="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・</a:t>
            </a:r>
            <a:r>
              <a:rPr lang="en-US" altLang="ja-JP" sz="1000" i="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Department of Cardiology, </a:t>
            </a:r>
            <a:r>
              <a:rPr lang="en-US" altLang="ja-JP" sz="1000" i="0" kern="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Sakakibara</a:t>
            </a:r>
            <a:r>
              <a:rPr lang="en-US" altLang="ja-JP" sz="1000" i="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Heart Institute (Tokyo): </a:t>
            </a:r>
          </a:p>
          <a:p>
            <a:pPr algn="r"/>
            <a:r>
              <a:rPr lang="en-US" altLang="ja-JP" sz="1000" b="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Mamoru </a:t>
            </a:r>
            <a:r>
              <a:rPr lang="en-US" altLang="ja-JP" sz="1000" b="0" kern="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Nanasato</a:t>
            </a:r>
            <a:r>
              <a:rPr lang="ja-JP" altLang="ja-JP" sz="1000" b="0" dirty="0">
                <a:solidFill>
                  <a:schemeClr val="bg1"/>
                </a:solidFill>
                <a:effectLst/>
                <a:latin typeface="+mj-lt"/>
              </a:rPr>
              <a:t>  </a:t>
            </a:r>
            <a:endParaRPr lang="en-US" altLang="ja-JP" sz="1000" b="0" kern="0" dirty="0">
              <a:solidFill>
                <a:schemeClr val="bg1"/>
              </a:solidFill>
              <a:latin typeface="+mj-lt"/>
              <a:ea typeface="Times New Roman" panose="02020603050405020304" pitchFamily="18" charset="0"/>
            </a:endParaRPr>
          </a:p>
          <a:p>
            <a:endParaRPr lang="en-US" altLang="ja-JP" sz="1000" i="0" kern="0" dirty="0">
              <a:solidFill>
                <a:schemeClr val="bg1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endParaRPr kumimoji="1" lang="en-US" altLang="ja-JP" sz="1000" i="0" kern="0" dirty="0">
              <a:solidFill>
                <a:schemeClr val="bg1"/>
              </a:solidFill>
              <a:latin typeface="+mj-lt"/>
            </a:endParaRPr>
          </a:p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000" i="0" kern="1200" dirty="0">
                <a:solidFill>
                  <a:schemeClr val="bg1"/>
                </a:solidFill>
                <a:effectLst/>
                <a:latin typeface="+mj-lt"/>
              </a:rPr>
              <a:t>・</a:t>
            </a:r>
            <a:r>
              <a:rPr lang="en-US" altLang="ja-JP" sz="1000" i="0" kern="1200" dirty="0">
                <a:solidFill>
                  <a:schemeClr val="bg1"/>
                </a:solidFill>
                <a:effectLst/>
                <a:latin typeface="+mj-lt"/>
              </a:rPr>
              <a:t>Division of Clinical Pharmacology, Department of </a:t>
            </a:r>
          </a:p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000" i="0" dirty="0">
                <a:solidFill>
                  <a:schemeClr val="bg1"/>
                </a:solidFill>
                <a:latin typeface="+mj-lt"/>
              </a:rPr>
              <a:t>　</a:t>
            </a:r>
            <a:r>
              <a:rPr lang="en-US" altLang="ja-JP" sz="1000" i="0" kern="1200" dirty="0">
                <a:solidFill>
                  <a:schemeClr val="bg1"/>
                </a:solidFill>
                <a:effectLst/>
                <a:latin typeface="+mj-lt"/>
              </a:rPr>
              <a:t>Pharmacology, Showa University School of Medicine (Tokyo)</a:t>
            </a:r>
            <a:r>
              <a:rPr kumimoji="1" lang="en-US" altLang="ja-JP" sz="1000" i="0" kern="1200" dirty="0">
                <a:solidFill>
                  <a:schemeClr val="bg1"/>
                </a:solidFill>
                <a:effectLst/>
                <a:latin typeface="+mj-lt"/>
              </a:rPr>
              <a:t>: </a:t>
            </a: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00" b="0" kern="1200" dirty="0">
                <a:solidFill>
                  <a:schemeClr val="bg1"/>
                </a:solidFill>
                <a:latin typeface="+mj-lt"/>
              </a:rPr>
              <a:t>Takuya Mizukami</a:t>
            </a: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00" b="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Takehiko </a:t>
            </a:r>
            <a:r>
              <a:rPr lang="en-US" altLang="ja-JP" sz="1000" b="0" kern="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Sambe</a:t>
            </a:r>
            <a:endParaRPr lang="en-US" altLang="ja-JP" sz="1000" b="0" kern="0" dirty="0">
              <a:solidFill>
                <a:schemeClr val="bg1"/>
              </a:solidFill>
              <a:latin typeface="+mj-lt"/>
              <a:ea typeface="Times New Roman" panose="02020603050405020304" pitchFamily="18" charset="0"/>
            </a:endParaRP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00" b="0" kern="1200" dirty="0" err="1">
                <a:solidFill>
                  <a:schemeClr val="bg1"/>
                </a:solidFill>
                <a:latin typeface="+mj-lt"/>
              </a:rPr>
              <a:t>Sakiko</a:t>
            </a:r>
            <a:r>
              <a:rPr lang="en-US" altLang="ja-JP" sz="1000" b="0" kern="1200" dirty="0">
                <a:solidFill>
                  <a:schemeClr val="bg1"/>
                </a:solidFill>
                <a:latin typeface="+mj-lt"/>
              </a:rPr>
              <a:t> Yasuhara </a:t>
            </a:r>
          </a:p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000" i="0" dirty="0">
              <a:solidFill>
                <a:schemeClr val="bg1"/>
              </a:solidFill>
              <a:effectLst/>
              <a:latin typeface="+mj-lt"/>
            </a:endParaRPr>
          </a:p>
          <a:p>
            <a:r>
              <a:rPr lang="ja-JP" altLang="en-US" sz="1000" i="0" kern="1200" dirty="0">
                <a:solidFill>
                  <a:schemeClr val="bg1"/>
                </a:solidFill>
                <a:effectLst/>
                <a:latin typeface="+mj-lt"/>
              </a:rPr>
              <a:t>・</a:t>
            </a:r>
            <a:r>
              <a:rPr lang="en-US" altLang="ja-JP" sz="1000" i="0" kern="1200" dirty="0">
                <a:solidFill>
                  <a:schemeClr val="bg1"/>
                </a:solidFill>
                <a:effectLst/>
                <a:latin typeface="+mj-lt"/>
              </a:rPr>
              <a:t>Clinical Research Institute for Clinical Pharmacology &amp; </a:t>
            </a:r>
          </a:p>
          <a:p>
            <a:r>
              <a:rPr lang="ja-JP" altLang="en-US" sz="1000" i="0" dirty="0">
                <a:solidFill>
                  <a:schemeClr val="bg1"/>
                </a:solidFill>
                <a:latin typeface="+mj-lt"/>
              </a:rPr>
              <a:t>　</a:t>
            </a:r>
            <a:r>
              <a:rPr lang="en-US" altLang="ja-JP" sz="1000" i="0" kern="1200" dirty="0">
                <a:solidFill>
                  <a:schemeClr val="bg1"/>
                </a:solidFill>
                <a:effectLst/>
                <a:latin typeface="+mj-lt"/>
              </a:rPr>
              <a:t>Therapeutics, Showa University (Tokyo): </a:t>
            </a:r>
          </a:p>
          <a:p>
            <a:pPr algn="r"/>
            <a:r>
              <a:rPr lang="en-US" altLang="ja-JP" sz="1000" b="0" dirty="0">
                <a:solidFill>
                  <a:schemeClr val="bg1"/>
                </a:solidFill>
                <a:latin typeface="+mj-lt"/>
              </a:rPr>
              <a:t>Myong Hwa Yamamoto</a:t>
            </a:r>
            <a:endParaRPr kumimoji="1" lang="en-US" altLang="ja-JP" sz="1000" b="0" kern="1200" dirty="0">
              <a:solidFill>
                <a:schemeClr val="bg1"/>
              </a:solidFill>
              <a:effectLst/>
              <a:latin typeface="+mj-lt"/>
            </a:endParaRPr>
          </a:p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dirty="0">
                <a:solidFill>
                  <a:schemeClr val="bg1"/>
                </a:solidFill>
                <a:latin typeface="+mj-lt"/>
              </a:rPr>
              <a:t> </a:t>
            </a:r>
            <a:endParaRPr lang="en-US" altLang="ja-JP" sz="1000" kern="1200" dirty="0">
              <a:solidFill>
                <a:schemeClr val="bg1"/>
              </a:solidFill>
              <a:effectLst/>
              <a:latin typeface="+mj-lt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3E563B8-51A6-51AB-4B01-6F74C1972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1946" y="4579526"/>
            <a:ext cx="987972" cy="65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68990"/>
      </p:ext>
    </p:extLst>
  </p:cSld>
  <p:clrMapOvr>
    <a:masterClrMapping/>
  </p:clrMapOvr>
  <p:transition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162BF-A641-2200-F006-46F7D8B54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5E837-9914-23AB-0758-4DCEDBB5F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4" y="1028700"/>
            <a:ext cx="7772400" cy="308610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JP" sz="2800" dirty="0"/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1949560074"/>
      </p:ext>
    </p:extLst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A4D85DA-BD7C-AE12-03B6-66019F9F6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1946" y="4579526"/>
            <a:ext cx="987972" cy="65206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4E59C57F-3843-C88E-0C4B-F40600798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359" y="68263"/>
            <a:ext cx="7232316" cy="584775"/>
          </a:xfrm>
        </p:spPr>
        <p:txBody>
          <a:bodyPr/>
          <a:lstStyle/>
          <a:p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Underlying causes of ACS</a:t>
            </a:r>
            <a:endParaRPr kumimoji="1" lang="ja-JP" altLang="en-US" sz="2400" b="1" dirty="0">
              <a:effectLst/>
              <a:cs typeface="Times New Roman" panose="02020603050405020304" pitchFamily="18" charset="0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8A13411-C59C-B9FF-F075-D6D2CA1DC3C3}"/>
              </a:ext>
            </a:extLst>
          </p:cNvPr>
          <p:cNvSpPr/>
          <p:nvPr/>
        </p:nvSpPr>
        <p:spPr>
          <a:xfrm>
            <a:off x="0" y="4749482"/>
            <a:ext cx="90599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pitchFamily="50" charset="-128"/>
                <a:cs typeface="Times New Roman" panose="02020603050405020304" pitchFamily="18" charset="0"/>
              </a:rPr>
              <a:t>Virmani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pitchFamily="50" charset="-128"/>
                <a:cs typeface="Times New Roman" panose="02020603050405020304" pitchFamily="18" charset="0"/>
              </a:rPr>
              <a:t> R et al. </a:t>
            </a:r>
            <a:r>
              <a:rPr kumimoji="1" lang="en-US" altLang="ja-JP" sz="12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pitchFamily="50" charset="-128"/>
                <a:cs typeface="Times New Roman" panose="02020603050405020304" pitchFamily="18" charset="0"/>
              </a:rPr>
              <a:t>ATVB.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pitchFamily="50" charset="-128"/>
                <a:cs typeface="Times New Roman" panose="02020603050405020304" pitchFamily="18" charset="0"/>
              </a:rPr>
              <a:t> 2000;20:1262-1275.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ＭＳ Ｐゴシック" pitchFamily="50" charset="-128"/>
              <a:cs typeface="Times New Roman" panose="02020603050405020304" pitchFamily="18" charset="0"/>
            </a:endParaRPr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EFB23ABC-CD3A-6F94-1B43-31DA807AC9C8}"/>
              </a:ext>
            </a:extLst>
          </p:cNvPr>
          <p:cNvGrpSpPr/>
          <p:nvPr/>
        </p:nvGrpSpPr>
        <p:grpSpPr>
          <a:xfrm>
            <a:off x="1568591" y="571933"/>
            <a:ext cx="5922733" cy="1805056"/>
            <a:chOff x="1568591" y="571933"/>
            <a:chExt cx="5922733" cy="1805056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4B4E2AF7-1A59-26A0-2E86-76B12D6CD418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7" t="12787" r="76730" b="47461"/>
            <a:stretch/>
          </p:blipFill>
          <p:spPr bwMode="auto">
            <a:xfrm>
              <a:off x="1692116" y="928325"/>
              <a:ext cx="1609626" cy="1448664"/>
            </a:xfrm>
            <a:prstGeom prst="rect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FE6DF4BC-8FE0-BE1B-7788-62DE0D14EDCB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19" t="12787" r="52989" b="47461"/>
            <a:stretch/>
          </p:blipFill>
          <p:spPr bwMode="auto">
            <a:xfrm>
              <a:off x="3753454" y="928325"/>
              <a:ext cx="1609626" cy="1448664"/>
            </a:xfrm>
            <a:prstGeom prst="rect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3E1AA2A7-E6C1-FF8F-8C0C-3D4BFDD7A5D8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855" t="12787" r="1121" b="47461"/>
            <a:stretch/>
          </p:blipFill>
          <p:spPr bwMode="auto">
            <a:xfrm>
              <a:off x="5814793" y="928325"/>
              <a:ext cx="1609626" cy="1448664"/>
            </a:xfrm>
            <a:prstGeom prst="rect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14F33BF-58AC-C43C-1A3E-CA5908F52402}"/>
                </a:ext>
              </a:extLst>
            </p:cNvPr>
            <p:cNvSpPr txBox="1"/>
            <p:nvPr/>
          </p:nvSpPr>
          <p:spPr>
            <a:xfrm>
              <a:off x="3615776" y="579775"/>
              <a:ext cx="18283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i="0" dirty="0">
                  <a:solidFill>
                    <a:schemeClr val="bg2"/>
                  </a:solidFill>
                  <a:latin typeface="+mn-lt"/>
                  <a:ea typeface="ＭＳ Ｐゴシック" pitchFamily="50" charset="-128"/>
                  <a:cs typeface="Times New Roman" panose="02020603050405020304" pitchFamily="18" charset="0"/>
                </a:rPr>
                <a:t>Plaque </a:t>
              </a: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n-lt"/>
                  <a:ea typeface="ＭＳ Ｐゴシック" pitchFamily="50" charset="-128"/>
                  <a:cs typeface="Times New Roman" panose="02020603050405020304" pitchFamily="18" charset="0"/>
                </a:rPr>
                <a:t>Erosion</a:t>
              </a:r>
              <a:endPara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ＭＳ Ｐゴシック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E11D1BA4-B70F-E2C3-B5FC-C3A5FBEC0AF9}"/>
                </a:ext>
              </a:extLst>
            </p:cNvPr>
            <p:cNvSpPr txBox="1"/>
            <p:nvPr/>
          </p:nvSpPr>
          <p:spPr>
            <a:xfrm>
              <a:off x="5669171" y="576950"/>
              <a:ext cx="18221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n-lt"/>
                  <a:ea typeface="ＭＳ Ｐゴシック" pitchFamily="50" charset="-128"/>
                  <a:cs typeface="Times New Roman" panose="02020603050405020304" pitchFamily="18" charset="0"/>
                </a:rPr>
                <a:t>Calcified Nodule</a:t>
              </a:r>
              <a:endPara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ＭＳ Ｐゴシック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98AE3CDF-2844-7D8D-024C-7750BAF8DBFE}"/>
                </a:ext>
              </a:extLst>
            </p:cNvPr>
            <p:cNvSpPr txBox="1"/>
            <p:nvPr/>
          </p:nvSpPr>
          <p:spPr>
            <a:xfrm>
              <a:off x="1568591" y="571933"/>
              <a:ext cx="18283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n-lt"/>
                  <a:ea typeface="ＭＳ Ｐゴシック" pitchFamily="50" charset="-128"/>
                  <a:cs typeface="Times New Roman" panose="02020603050405020304" pitchFamily="18" charset="0"/>
                </a:rPr>
                <a:t>Plaque Rupture</a:t>
              </a:r>
              <a:endPara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ＭＳ Ｐゴシック" pitchFamily="50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47376820-B2D4-3B29-FE8E-3D389DEB02D7}"/>
              </a:ext>
            </a:extLst>
          </p:cNvPr>
          <p:cNvGrpSpPr/>
          <p:nvPr/>
        </p:nvGrpSpPr>
        <p:grpSpPr>
          <a:xfrm>
            <a:off x="722761" y="2502274"/>
            <a:ext cx="8029905" cy="2022622"/>
            <a:chOff x="722761" y="2502274"/>
            <a:chExt cx="8029905" cy="2022622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C8C5EC1C-1961-7FD6-CB46-E5611564973D}"/>
                </a:ext>
              </a:extLst>
            </p:cNvPr>
            <p:cNvPicPr>
              <a:picLocks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13" t="23937" r="20049" b="16017"/>
            <a:stretch/>
          </p:blipFill>
          <p:spPr>
            <a:xfrm>
              <a:off x="1692116" y="2502274"/>
              <a:ext cx="1609626" cy="1448664"/>
            </a:xfrm>
            <a:prstGeom prst="rect">
              <a:avLst/>
            </a:prstGeom>
            <a:ln w="12700">
              <a:solidFill>
                <a:schemeClr val="bg2"/>
              </a:solidFill>
            </a:ln>
          </p:spPr>
        </p:pic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C5CF348C-51AE-ADF8-E2A7-E3763FFE468F}"/>
                </a:ext>
              </a:extLst>
            </p:cNvPr>
            <p:cNvPicPr>
              <a:picLocks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89" t="7042" r="13671" b="27503"/>
            <a:stretch/>
          </p:blipFill>
          <p:spPr>
            <a:xfrm>
              <a:off x="5814793" y="2502274"/>
              <a:ext cx="1609626" cy="1448664"/>
            </a:xfrm>
            <a:prstGeom prst="rect">
              <a:avLst/>
            </a:prstGeom>
            <a:ln w="12700">
              <a:solidFill>
                <a:schemeClr val="bg2"/>
              </a:solidFill>
            </a:ln>
          </p:spPr>
        </p:pic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A251A14D-D638-0584-3176-AE1C0955BCF1}"/>
                </a:ext>
              </a:extLst>
            </p:cNvPr>
            <p:cNvPicPr>
              <a:picLocks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80" t="16728" r="5191" b="14102"/>
            <a:stretch/>
          </p:blipFill>
          <p:spPr>
            <a:xfrm>
              <a:off x="3753454" y="2502274"/>
              <a:ext cx="1609626" cy="1448664"/>
            </a:xfrm>
            <a:prstGeom prst="rect">
              <a:avLst/>
            </a:prstGeom>
            <a:ln w="12700">
              <a:solidFill>
                <a:schemeClr val="bg2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8707818-5EEE-780D-1CE0-5D07FD59A035}"/>
                </a:ext>
              </a:extLst>
            </p:cNvPr>
            <p:cNvSpPr txBox="1"/>
            <p:nvPr/>
          </p:nvSpPr>
          <p:spPr>
            <a:xfrm>
              <a:off x="722761" y="4063231"/>
              <a:ext cx="802990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US" altLang="ja-JP" sz="1200" b="0" i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retrospective studies have suggested optical coherence tomography (OCT) enables to diagnose underlying causes of acute coronary syndrome (ACS) such as plaque rupture, plaque erosion and calcified nodule.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429011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ED7B1-5B6D-9097-52AB-727BCC0DC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Prevalence of ACS </a:t>
            </a:r>
            <a:r>
              <a:rPr lang="en-US" dirty="0"/>
              <a:t>underlying causes</a:t>
            </a:r>
            <a:endParaRPr lang="en-JP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E58D1A-7F4E-C970-1273-AADFD4180828}"/>
              </a:ext>
            </a:extLst>
          </p:cNvPr>
          <p:cNvSpPr txBox="1"/>
          <p:nvPr/>
        </p:nvSpPr>
        <p:spPr>
          <a:xfrm>
            <a:off x="2357718" y="4765209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0" i="0" dirty="0">
                <a:solidFill>
                  <a:schemeClr val="tx1"/>
                </a:solidFill>
              </a:rPr>
              <a:t>Ali ZA, et al. J Am Coll </a:t>
            </a:r>
            <a:r>
              <a:rPr lang="en-US" sz="1100" b="0" i="0" dirty="0" err="1">
                <a:solidFill>
                  <a:schemeClr val="tx1"/>
                </a:solidFill>
              </a:rPr>
              <a:t>Cardiol</a:t>
            </a:r>
            <a:r>
              <a:rPr lang="en-US" sz="1100" b="0" i="0" dirty="0">
                <a:solidFill>
                  <a:schemeClr val="tx1"/>
                </a:solidFill>
              </a:rPr>
              <a:t> </a:t>
            </a:r>
            <a:r>
              <a:rPr lang="en-US" sz="1100" b="0" i="0" dirty="0" err="1">
                <a:solidFill>
                  <a:schemeClr val="tx1"/>
                </a:solidFill>
              </a:rPr>
              <a:t>Intv</a:t>
            </a:r>
            <a:r>
              <a:rPr lang="en-US" sz="1100" b="0" i="0" dirty="0">
                <a:solidFill>
                  <a:schemeClr val="tx1"/>
                </a:solidFill>
              </a:rPr>
              <a:t> 2017;10:2473–87</a:t>
            </a:r>
            <a:endParaRPr lang="en-JP" sz="1100" b="0" i="0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010950-FAFE-0329-9DD8-17660AE352E7}"/>
              </a:ext>
            </a:extLst>
          </p:cNvPr>
          <p:cNvSpPr txBox="1"/>
          <p:nvPr/>
        </p:nvSpPr>
        <p:spPr>
          <a:xfrm>
            <a:off x="850851" y="3152360"/>
            <a:ext cx="7997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1600" b="0" i="0" dirty="0">
                <a:solidFill>
                  <a:schemeClr val="bg2"/>
                </a:solidFill>
              </a:rPr>
              <a:t>The prevalence of the ACS underlying causes had been reported </a:t>
            </a:r>
            <a:endParaRPr lang="en-US" sz="1600" b="0" i="0" dirty="0">
              <a:solidFill>
                <a:schemeClr val="bg2"/>
              </a:solidFill>
            </a:endParaRPr>
          </a:p>
          <a:p>
            <a:r>
              <a:rPr lang="en-JP" sz="1600" b="0" i="0" dirty="0">
                <a:solidFill>
                  <a:schemeClr val="bg2"/>
                </a:solidFill>
              </a:rPr>
              <a:t>in </a:t>
            </a:r>
            <a:r>
              <a:rPr lang="en-US" sz="1600" b="0" i="0" dirty="0">
                <a:solidFill>
                  <a:schemeClr val="bg2"/>
                </a:solidFill>
              </a:rPr>
              <a:t>several OCT </a:t>
            </a:r>
            <a:r>
              <a:rPr lang="en-JP" sz="1600" b="0" i="0" dirty="0">
                <a:solidFill>
                  <a:schemeClr val="bg2"/>
                </a:solidFill>
              </a:rPr>
              <a:t>studies with </a:t>
            </a:r>
            <a:r>
              <a:rPr lang="en-US" sz="1600" b="0" i="0" dirty="0">
                <a:solidFill>
                  <a:schemeClr val="bg2"/>
                </a:solidFill>
              </a:rPr>
              <a:t>r</a:t>
            </a:r>
            <a:r>
              <a:rPr lang="en-JP" sz="1600" b="0" i="0" dirty="0">
                <a:solidFill>
                  <a:schemeClr val="bg2"/>
                </a:solidFill>
              </a:rPr>
              <a:t>elatively slight populations. </a:t>
            </a:r>
          </a:p>
        </p:txBody>
      </p:sp>
      <p:graphicFrame>
        <p:nvGraphicFramePr>
          <p:cNvPr id="13" name="Group 4">
            <a:extLst>
              <a:ext uri="{FF2B5EF4-FFF2-40B4-BE49-F238E27FC236}">
                <a16:creationId xmlns:a16="http://schemas.microsoft.com/office/drawing/2014/main" id="{CAC42E49-31F5-7F53-55AA-A0A18B9271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5259983"/>
              </p:ext>
            </p:extLst>
          </p:nvPr>
        </p:nvGraphicFramePr>
        <p:xfrm>
          <a:off x="295177" y="924722"/>
          <a:ext cx="8553643" cy="2065019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20136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7992">
                  <a:extLst>
                    <a:ext uri="{9D8B030D-6E8A-4147-A177-3AD203B41FA5}">
                      <a16:colId xmlns:a16="http://schemas.microsoft.com/office/drawing/2014/main" val="3827122308"/>
                    </a:ext>
                  </a:extLst>
                </a:gridCol>
                <a:gridCol w="1307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7992">
                  <a:extLst>
                    <a:ext uri="{9D8B030D-6E8A-4147-A177-3AD203B41FA5}">
                      <a16:colId xmlns:a16="http://schemas.microsoft.com/office/drawing/2014/main" val="2710256614"/>
                    </a:ext>
                  </a:extLst>
                </a:gridCol>
                <a:gridCol w="1307992">
                  <a:extLst>
                    <a:ext uri="{9D8B030D-6E8A-4147-A177-3AD203B41FA5}">
                      <a16:colId xmlns:a16="http://schemas.microsoft.com/office/drawing/2014/main" val="1093493948"/>
                    </a:ext>
                  </a:extLst>
                </a:gridCol>
                <a:gridCol w="1307992">
                  <a:extLst>
                    <a:ext uri="{9D8B030D-6E8A-4147-A177-3AD203B41FA5}">
                      <a16:colId xmlns:a16="http://schemas.microsoft.com/office/drawing/2014/main" val="1531501584"/>
                    </a:ext>
                  </a:extLst>
                </a:gridCol>
              </a:tblGrid>
              <a:tr h="62798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1" kern="1200" dirty="0">
                          <a:solidFill>
                            <a:schemeClr val="bg2"/>
                          </a:solidFill>
                          <a:effectLst/>
                        </a:rPr>
                        <a:t>Author</a:t>
                      </a:r>
                      <a:endParaRPr lang="en-US" altLang="ja-JP" sz="1400" b="1" dirty="0">
                        <a:solidFill>
                          <a:schemeClr val="bg2"/>
                        </a:solidFill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2"/>
                          </a:solidFill>
                          <a:effectLst/>
                        </a:rPr>
                        <a:t>Lesions</a:t>
                      </a:r>
                      <a:endParaRPr lang="en-US" sz="1400" b="1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2"/>
                          </a:solidFill>
                          <a:effectLst/>
                        </a:rPr>
                        <a:t>Plaque Rupture</a:t>
                      </a:r>
                      <a:endParaRPr lang="en-US" sz="1400" b="1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2"/>
                          </a:solidFill>
                          <a:effectLst/>
                        </a:rPr>
                        <a:t>Plaque Erosion</a:t>
                      </a:r>
                      <a:endParaRPr lang="en-US" sz="1400" b="1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2"/>
                          </a:solidFill>
                          <a:effectLst/>
                        </a:rPr>
                        <a:t>Calcified Nodule</a:t>
                      </a:r>
                      <a:endParaRPr lang="en-US" sz="1400" b="1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00" dirty="0">
                          <a:solidFill>
                            <a:schemeClr val="bg2"/>
                          </a:solidFill>
                          <a:effectLst/>
                        </a:rPr>
                        <a:t>Others</a:t>
                      </a:r>
                      <a:endParaRPr lang="ja-JP" sz="1400" b="1" kern="10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407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solidFill>
                            <a:schemeClr val="bg2"/>
                          </a:solidFill>
                          <a:effectLst/>
                        </a:rPr>
                        <a:t>Jia et al.</a:t>
                      </a:r>
                      <a:endParaRPr lang="ja-JP" sz="1400" b="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400" b="0" dirty="0">
                          <a:solidFill>
                            <a:schemeClr val="bg2"/>
                          </a:solidFill>
                          <a:effectLst/>
                        </a:rPr>
                        <a:t>126</a:t>
                      </a:r>
                      <a:endParaRPr lang="ja-JP" sz="1400" b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400" b="0" dirty="0">
                          <a:solidFill>
                            <a:schemeClr val="bg2"/>
                          </a:solidFill>
                          <a:effectLst/>
                        </a:rPr>
                        <a:t>55</a:t>
                      </a:r>
                      <a:endParaRPr lang="ja-JP" sz="1400" b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400" b="0" dirty="0">
                          <a:solidFill>
                            <a:schemeClr val="bg2"/>
                          </a:solidFill>
                          <a:effectLst/>
                        </a:rPr>
                        <a:t>39</a:t>
                      </a:r>
                      <a:endParaRPr lang="ja-JP" sz="1400" b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400" b="0" dirty="0">
                          <a:solidFill>
                            <a:schemeClr val="bg2"/>
                          </a:solidFill>
                          <a:effectLst/>
                        </a:rPr>
                        <a:t>10</a:t>
                      </a:r>
                      <a:endParaRPr lang="ja-JP" sz="1400" b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400" b="0" dirty="0">
                          <a:solidFill>
                            <a:schemeClr val="bg2"/>
                          </a:solidFill>
                          <a:effectLst/>
                        </a:rPr>
                        <a:t>19</a:t>
                      </a:r>
                      <a:endParaRPr lang="ja-JP" sz="1400" b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407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>
                          <a:solidFill>
                            <a:schemeClr val="bg2"/>
                          </a:solidFill>
                          <a:effectLst/>
                        </a:rPr>
                        <a:t>Guagliumi</a:t>
                      </a:r>
                      <a:r>
                        <a:rPr lang="en-US" sz="1400" b="0" dirty="0">
                          <a:solidFill>
                            <a:schemeClr val="bg2"/>
                          </a:solidFill>
                          <a:effectLst/>
                        </a:rPr>
                        <a:t> et al.</a:t>
                      </a:r>
                      <a:endParaRPr lang="ja-JP" sz="1400" b="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400" b="0" dirty="0">
                          <a:solidFill>
                            <a:schemeClr val="bg2"/>
                          </a:solidFill>
                          <a:effectLst/>
                        </a:rPr>
                        <a:t>128</a:t>
                      </a:r>
                      <a:endParaRPr lang="en-US" altLang="ja-JP" sz="1400" b="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400" b="0" dirty="0">
                          <a:solidFill>
                            <a:schemeClr val="bg2"/>
                          </a:solidFill>
                          <a:effectLst/>
                        </a:rPr>
                        <a:t>63</a:t>
                      </a:r>
                      <a:endParaRPr lang="ja-JP" sz="1400" b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400" b="0" dirty="0">
                          <a:solidFill>
                            <a:schemeClr val="bg2"/>
                          </a:solidFill>
                          <a:effectLst/>
                        </a:rPr>
                        <a:t>32</a:t>
                      </a:r>
                      <a:endParaRPr lang="ja-JP" sz="1400" b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400" b="0" dirty="0">
                          <a:solidFill>
                            <a:schemeClr val="bg2"/>
                          </a:solidFill>
                          <a:effectLst/>
                        </a:rPr>
                        <a:t>–</a:t>
                      </a:r>
                      <a:endParaRPr lang="ja-JP" sz="1400" b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400" b="0" dirty="0">
                          <a:solidFill>
                            <a:schemeClr val="bg2"/>
                          </a:solidFill>
                          <a:effectLst/>
                        </a:rPr>
                        <a:t>31</a:t>
                      </a:r>
                      <a:endParaRPr lang="ja-JP" sz="1400" b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38930260"/>
                  </a:ext>
                </a:extLst>
              </a:tr>
              <a:tr h="287407">
                <a:tc>
                  <a:txBody>
                    <a:bodyPr/>
                    <a:lstStyle/>
                    <a:p>
                      <a:pPr algn="l"/>
                      <a:r>
                        <a:rPr lang="en-US" altLang="ja-JP" sz="1400" b="0" dirty="0">
                          <a:solidFill>
                            <a:schemeClr val="bg2"/>
                          </a:solidFill>
                          <a:effectLst/>
                        </a:rPr>
                        <a:t>Wang et al.</a:t>
                      </a:r>
                      <a:endParaRPr lang="ja-JP" sz="1400" b="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400" b="0" dirty="0">
                          <a:solidFill>
                            <a:schemeClr val="bg2"/>
                          </a:solidFill>
                          <a:effectLst/>
                        </a:rPr>
                        <a:t>80</a:t>
                      </a:r>
                      <a:endParaRPr lang="ja-JP" sz="1400" b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400" b="0" dirty="0">
                          <a:solidFill>
                            <a:schemeClr val="bg2"/>
                          </a:solidFill>
                          <a:effectLst/>
                        </a:rPr>
                        <a:t>37</a:t>
                      </a:r>
                      <a:endParaRPr lang="ja-JP" sz="1400" b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400" b="0" dirty="0">
                          <a:solidFill>
                            <a:schemeClr val="bg2"/>
                          </a:solidFill>
                          <a:effectLst/>
                        </a:rPr>
                        <a:t>25</a:t>
                      </a:r>
                      <a:endParaRPr lang="ja-JP" sz="1400" b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400" b="0" dirty="0">
                          <a:solidFill>
                            <a:schemeClr val="bg2"/>
                          </a:solidFill>
                          <a:effectLst/>
                        </a:rPr>
                        <a:t>2</a:t>
                      </a:r>
                      <a:endParaRPr lang="ja-JP" sz="1400" b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400" b="0" dirty="0">
                          <a:solidFill>
                            <a:schemeClr val="bg2"/>
                          </a:solidFill>
                          <a:effectLst/>
                        </a:rPr>
                        <a:t>16</a:t>
                      </a:r>
                      <a:endParaRPr lang="ja-JP" sz="1400" b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4082671"/>
                  </a:ext>
                </a:extLst>
              </a:tr>
              <a:tr h="287407">
                <a:tc>
                  <a:txBody>
                    <a:bodyPr/>
                    <a:lstStyle/>
                    <a:p>
                      <a:pPr algn="l"/>
                      <a:r>
                        <a:rPr lang="en-US" altLang="ja-JP" sz="1400" b="0" dirty="0" err="1">
                          <a:solidFill>
                            <a:schemeClr val="bg2"/>
                          </a:solidFill>
                          <a:effectLst/>
                        </a:rPr>
                        <a:t>Higuma</a:t>
                      </a:r>
                      <a:r>
                        <a:rPr lang="en-US" altLang="ja-JP" sz="1400" b="0" dirty="0">
                          <a:solidFill>
                            <a:schemeClr val="bg2"/>
                          </a:solidFill>
                          <a:effectLst/>
                        </a:rPr>
                        <a:t> et al.</a:t>
                      </a:r>
                      <a:endParaRPr lang="ja-JP" sz="1400" b="0" dirty="0">
                        <a:solidFill>
                          <a:schemeClr val="bg2"/>
                        </a:solidFill>
                        <a:effectLst/>
                        <a:latin typeface="+mj-lt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400" b="0" dirty="0">
                          <a:solidFill>
                            <a:schemeClr val="bg2"/>
                          </a:solidFill>
                          <a:effectLst/>
                        </a:rPr>
                        <a:t>112</a:t>
                      </a:r>
                      <a:endParaRPr lang="ja-JP" sz="1400" b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400" b="0" dirty="0">
                          <a:solidFill>
                            <a:schemeClr val="bg2"/>
                          </a:solidFill>
                          <a:effectLst/>
                        </a:rPr>
                        <a:t>72</a:t>
                      </a:r>
                      <a:endParaRPr lang="ja-JP" sz="1400" b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400" b="0" dirty="0">
                          <a:solidFill>
                            <a:schemeClr val="bg2"/>
                          </a:solidFill>
                          <a:effectLst/>
                        </a:rPr>
                        <a:t>30</a:t>
                      </a:r>
                      <a:endParaRPr lang="ja-JP" sz="1400" b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400" b="0" dirty="0">
                          <a:solidFill>
                            <a:schemeClr val="bg2"/>
                          </a:solidFill>
                          <a:effectLst/>
                        </a:rPr>
                        <a:t>9</a:t>
                      </a:r>
                      <a:endParaRPr lang="ja-JP" sz="1400" b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dirty="0">
                          <a:solidFill>
                            <a:schemeClr val="bg2"/>
                          </a:solidFill>
                          <a:effectLst/>
                        </a:rPr>
                        <a:t>–</a:t>
                      </a:r>
                      <a:endParaRPr lang="ja-JP" altLang="ja-JP" sz="1400" b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48590083"/>
                  </a:ext>
                </a:extLst>
              </a:tr>
              <a:tr h="287407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kern="1200" dirty="0" err="1">
                          <a:solidFill>
                            <a:schemeClr val="bg2"/>
                          </a:solidFill>
                          <a:effectLst/>
                        </a:rPr>
                        <a:t>Kajander</a:t>
                      </a:r>
                      <a:r>
                        <a:rPr lang="en-US" altLang="ja-JP" sz="1400" b="0" kern="1200" dirty="0">
                          <a:solidFill>
                            <a:schemeClr val="bg2"/>
                          </a:solidFill>
                          <a:effectLst/>
                        </a:rPr>
                        <a:t> et al</a:t>
                      </a:r>
                      <a:endParaRPr lang="ja-JP" altLang="ja-JP" sz="1400" b="0" kern="1200">
                        <a:solidFill>
                          <a:schemeClr val="bg2"/>
                        </a:solidFill>
                        <a:effectLst/>
                        <a:latin typeface="+mn-lt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400" b="0" dirty="0">
                          <a:solidFill>
                            <a:schemeClr val="bg2"/>
                          </a:solidFill>
                          <a:effectLst/>
                        </a:rPr>
                        <a:t>70</a:t>
                      </a:r>
                      <a:endParaRPr lang="ja-JP" sz="1400" b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400" b="0" dirty="0">
                          <a:solidFill>
                            <a:schemeClr val="bg2"/>
                          </a:solidFill>
                          <a:effectLst/>
                        </a:rPr>
                        <a:t>34</a:t>
                      </a:r>
                      <a:endParaRPr lang="ja-JP" sz="1400" b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400" b="0" dirty="0">
                          <a:solidFill>
                            <a:schemeClr val="bg2"/>
                          </a:solidFill>
                          <a:effectLst/>
                        </a:rPr>
                        <a:t>31</a:t>
                      </a:r>
                      <a:endParaRPr lang="ja-JP" sz="1400" b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400" b="0" dirty="0">
                          <a:solidFill>
                            <a:schemeClr val="bg2"/>
                          </a:solidFill>
                          <a:effectLst/>
                        </a:rPr>
                        <a:t>5</a:t>
                      </a:r>
                      <a:endParaRPr lang="ja-JP" sz="1400" b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dirty="0">
                          <a:solidFill>
                            <a:schemeClr val="bg2"/>
                          </a:solidFill>
                          <a:effectLst/>
                        </a:rPr>
                        <a:t>–</a:t>
                      </a:r>
                      <a:endParaRPr lang="ja-JP" altLang="ja-JP" sz="1400" b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21559424"/>
                  </a:ext>
                </a:extLst>
              </a:tr>
            </a:tbl>
          </a:graphicData>
        </a:graphic>
      </p:graphicFrame>
      <p:sp>
        <p:nvSpPr>
          <p:cNvPr id="14" name="テキスト ボックス 11">
            <a:extLst>
              <a:ext uri="{FF2B5EF4-FFF2-40B4-BE49-F238E27FC236}">
                <a16:creationId xmlns:a16="http://schemas.microsoft.com/office/drawing/2014/main" id="{33DF151E-8567-C912-5629-90F5E1B3C827}"/>
              </a:ext>
            </a:extLst>
          </p:cNvPr>
          <p:cNvSpPr txBox="1"/>
          <p:nvPr/>
        </p:nvSpPr>
        <p:spPr>
          <a:xfrm>
            <a:off x="5669663" y="3737135"/>
            <a:ext cx="34743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ja-JP" sz="800" b="0" i="0" dirty="0">
                <a:solidFill>
                  <a:schemeClr val="bg1"/>
                </a:solidFill>
                <a:effectLst/>
                <a:latin typeface="+mj-lt"/>
              </a:rPr>
              <a:t>Ali ZA et al. </a:t>
            </a:r>
            <a:r>
              <a:rPr lang="en-US" altLang="ja-JP" sz="800" b="0" dirty="0">
                <a:solidFill>
                  <a:schemeClr val="bg1"/>
                </a:solidFill>
                <a:effectLst/>
                <a:latin typeface="+mj-lt"/>
              </a:rPr>
              <a:t>JACC Cardiovasc </a:t>
            </a:r>
            <a:r>
              <a:rPr lang="en-US" altLang="ja-JP" sz="800" b="0" dirty="0" err="1">
                <a:solidFill>
                  <a:schemeClr val="bg1"/>
                </a:solidFill>
                <a:effectLst/>
                <a:latin typeface="+mj-lt"/>
              </a:rPr>
              <a:t>Interv</a:t>
            </a:r>
            <a:r>
              <a:rPr lang="en-US" altLang="ja-JP" sz="800" b="0" dirty="0">
                <a:solidFill>
                  <a:schemeClr val="bg1"/>
                </a:solidFill>
                <a:effectLst/>
                <a:latin typeface="+mj-lt"/>
              </a:rPr>
              <a:t>. </a:t>
            </a:r>
            <a:r>
              <a:rPr lang="en-US" altLang="ja-JP" sz="800" b="0" i="0" dirty="0">
                <a:solidFill>
                  <a:schemeClr val="bg1"/>
                </a:solidFill>
                <a:effectLst/>
                <a:latin typeface="+mj-lt"/>
              </a:rPr>
              <a:t>2017;10(24):2473-2487.</a:t>
            </a:r>
            <a:endParaRPr lang="en-US" altLang="ja-JP" sz="800" b="0" i="0" dirty="0">
              <a:solidFill>
                <a:schemeClr val="bg1"/>
              </a:solidFill>
              <a:latin typeface="+mj-lt"/>
            </a:endParaRPr>
          </a:p>
          <a:p>
            <a:r>
              <a:rPr lang="ja-JP" altLang="en-US" sz="800" b="0" i="0">
                <a:solidFill>
                  <a:schemeClr val="bg1"/>
                </a:solidFill>
                <a:latin typeface="+mj-lt"/>
              </a:rPr>
              <a:t>Jia H et al. </a:t>
            </a:r>
            <a:r>
              <a:rPr lang="ja-JP" altLang="en-US" sz="800" b="0">
                <a:solidFill>
                  <a:schemeClr val="bg1"/>
                </a:solidFill>
                <a:latin typeface="+mj-lt"/>
              </a:rPr>
              <a:t>J Am Coll</a:t>
            </a:r>
            <a:r>
              <a:rPr lang="en-US" altLang="ja-JP" sz="800" b="0" dirty="0">
                <a:solidFill>
                  <a:schemeClr val="bg1"/>
                </a:solidFill>
                <a:latin typeface="+mj-lt"/>
              </a:rPr>
              <a:t> </a:t>
            </a:r>
            <a:r>
              <a:rPr lang="ja-JP" altLang="en-US" sz="800" b="0">
                <a:solidFill>
                  <a:schemeClr val="bg1"/>
                </a:solidFill>
                <a:latin typeface="+mj-lt"/>
              </a:rPr>
              <a:t>Cardiol</a:t>
            </a:r>
            <a:r>
              <a:rPr lang="en-US" altLang="ja-JP" sz="800" b="0" dirty="0">
                <a:solidFill>
                  <a:schemeClr val="bg1"/>
                </a:solidFill>
                <a:latin typeface="+mj-lt"/>
              </a:rPr>
              <a:t>.</a:t>
            </a:r>
            <a:r>
              <a:rPr lang="ja-JP" altLang="en-US" sz="800" b="0">
                <a:solidFill>
                  <a:schemeClr val="bg1"/>
                </a:solidFill>
                <a:latin typeface="+mj-lt"/>
              </a:rPr>
              <a:t> </a:t>
            </a:r>
            <a:r>
              <a:rPr lang="ja-JP" altLang="en-US" sz="800" b="0" i="0">
                <a:solidFill>
                  <a:schemeClr val="bg1"/>
                </a:solidFill>
                <a:latin typeface="+mj-lt"/>
              </a:rPr>
              <a:t>2013;62:1748–58.</a:t>
            </a:r>
          </a:p>
          <a:p>
            <a:r>
              <a:rPr lang="ja-JP" altLang="en-US" sz="800" b="0" i="0">
                <a:solidFill>
                  <a:schemeClr val="bg1"/>
                </a:solidFill>
                <a:latin typeface="+mj-lt"/>
              </a:rPr>
              <a:t>Guagliumi G et al. </a:t>
            </a:r>
            <a:r>
              <a:rPr lang="ja-JP" altLang="en-US" sz="800" b="0">
                <a:solidFill>
                  <a:schemeClr val="bg1"/>
                </a:solidFill>
                <a:latin typeface="+mj-lt"/>
              </a:rPr>
              <a:t>J Am Coll Cardiol Intv</a:t>
            </a:r>
            <a:r>
              <a:rPr lang="en-US" altLang="ja-JP" sz="800" b="0" dirty="0">
                <a:solidFill>
                  <a:schemeClr val="bg1"/>
                </a:solidFill>
                <a:latin typeface="+mj-lt"/>
              </a:rPr>
              <a:t>.</a:t>
            </a:r>
            <a:r>
              <a:rPr lang="ja-JP" altLang="en-US" sz="800" b="0">
                <a:solidFill>
                  <a:schemeClr val="bg1"/>
                </a:solidFill>
                <a:latin typeface="+mj-lt"/>
              </a:rPr>
              <a:t> </a:t>
            </a:r>
            <a:r>
              <a:rPr lang="ja-JP" altLang="en-US" sz="800" b="0" i="0">
                <a:solidFill>
                  <a:schemeClr val="bg1"/>
                </a:solidFill>
                <a:latin typeface="+mj-lt"/>
              </a:rPr>
              <a:t>2014;7:958–68.</a:t>
            </a:r>
          </a:p>
          <a:p>
            <a:r>
              <a:rPr lang="ja-JP" altLang="en-US" sz="800" b="0" i="0">
                <a:solidFill>
                  <a:schemeClr val="bg1"/>
                </a:solidFill>
                <a:latin typeface="+mj-lt"/>
              </a:rPr>
              <a:t>Wang L</a:t>
            </a:r>
            <a:r>
              <a:rPr lang="en-US" altLang="ja-JP" sz="800" b="0" i="0" dirty="0">
                <a:solidFill>
                  <a:schemeClr val="bg1"/>
                </a:solidFill>
                <a:latin typeface="+mj-lt"/>
              </a:rPr>
              <a:t> </a:t>
            </a:r>
            <a:r>
              <a:rPr lang="ja-JP" altLang="en-US" sz="800" b="0" i="0">
                <a:solidFill>
                  <a:schemeClr val="bg1"/>
                </a:solidFill>
                <a:latin typeface="+mj-lt"/>
              </a:rPr>
              <a:t>et al. </a:t>
            </a:r>
            <a:r>
              <a:rPr lang="ja-JP" altLang="en-US" sz="800" b="0">
                <a:solidFill>
                  <a:schemeClr val="bg1"/>
                </a:solidFill>
                <a:latin typeface="+mj-lt"/>
              </a:rPr>
              <a:t>Eur Heart J Cardiovasc Imaging</a:t>
            </a:r>
            <a:r>
              <a:rPr lang="en-US" altLang="ja-JP" sz="800" b="0" dirty="0">
                <a:solidFill>
                  <a:schemeClr val="bg1"/>
                </a:solidFill>
                <a:latin typeface="+mj-lt"/>
              </a:rPr>
              <a:t>.</a:t>
            </a:r>
            <a:r>
              <a:rPr lang="ja-JP" altLang="en-US" sz="800" b="0">
                <a:solidFill>
                  <a:schemeClr val="bg1"/>
                </a:solidFill>
                <a:latin typeface="+mj-lt"/>
              </a:rPr>
              <a:t> </a:t>
            </a:r>
            <a:r>
              <a:rPr lang="ja-JP" altLang="en-US" sz="800" b="0" i="0">
                <a:solidFill>
                  <a:schemeClr val="bg1"/>
                </a:solidFill>
                <a:latin typeface="+mj-lt"/>
              </a:rPr>
              <a:t>2015;16:1381–9.</a:t>
            </a:r>
          </a:p>
          <a:p>
            <a:r>
              <a:rPr lang="ja-JP" altLang="en-US" sz="800" b="0" i="0">
                <a:solidFill>
                  <a:schemeClr val="bg1"/>
                </a:solidFill>
                <a:latin typeface="+mj-lt"/>
              </a:rPr>
              <a:t>Higuma T</a:t>
            </a:r>
            <a:r>
              <a:rPr lang="en-US" altLang="ja-JP" sz="800" b="0" i="0" dirty="0">
                <a:solidFill>
                  <a:schemeClr val="bg1"/>
                </a:solidFill>
                <a:latin typeface="+mj-lt"/>
              </a:rPr>
              <a:t> </a:t>
            </a:r>
            <a:r>
              <a:rPr lang="ja-JP" altLang="en-US" sz="800" b="0" i="0">
                <a:solidFill>
                  <a:schemeClr val="bg1"/>
                </a:solidFill>
                <a:latin typeface="+mj-lt"/>
              </a:rPr>
              <a:t>et al. </a:t>
            </a:r>
            <a:r>
              <a:rPr lang="ja-JP" altLang="en-US" sz="800" b="0">
                <a:solidFill>
                  <a:schemeClr val="bg1"/>
                </a:solidFill>
                <a:latin typeface="+mj-lt"/>
              </a:rPr>
              <a:t>J Am</a:t>
            </a:r>
            <a:r>
              <a:rPr lang="en-US" altLang="ja-JP" sz="800" b="0" dirty="0">
                <a:solidFill>
                  <a:schemeClr val="bg1"/>
                </a:solidFill>
                <a:latin typeface="+mj-lt"/>
              </a:rPr>
              <a:t> </a:t>
            </a:r>
            <a:r>
              <a:rPr lang="ja-JP" altLang="en-US" sz="800" b="0">
                <a:solidFill>
                  <a:schemeClr val="bg1"/>
                </a:solidFill>
                <a:latin typeface="+mj-lt"/>
              </a:rPr>
              <a:t>Coll Cardiol Intv</a:t>
            </a:r>
            <a:r>
              <a:rPr lang="en-US" altLang="ja-JP" sz="800" b="0" dirty="0">
                <a:solidFill>
                  <a:schemeClr val="bg1"/>
                </a:solidFill>
                <a:latin typeface="+mj-lt"/>
              </a:rPr>
              <a:t>.</a:t>
            </a:r>
            <a:r>
              <a:rPr lang="ja-JP" altLang="en-US" sz="800" b="0">
                <a:solidFill>
                  <a:schemeClr val="bg1"/>
                </a:solidFill>
                <a:latin typeface="+mj-lt"/>
              </a:rPr>
              <a:t> </a:t>
            </a:r>
            <a:r>
              <a:rPr lang="ja-JP" altLang="en-US" sz="800" b="0" i="0">
                <a:solidFill>
                  <a:schemeClr val="bg1"/>
                </a:solidFill>
                <a:latin typeface="+mj-lt"/>
              </a:rPr>
              <a:t>2015;8:1166–76.</a:t>
            </a:r>
          </a:p>
          <a:p>
            <a:r>
              <a:rPr lang="ja-JP" altLang="en-US" sz="800" b="0" i="0">
                <a:solidFill>
                  <a:schemeClr val="bg1"/>
                </a:solidFill>
                <a:latin typeface="+mj-lt"/>
              </a:rPr>
              <a:t>Kajander OA</a:t>
            </a:r>
            <a:r>
              <a:rPr lang="en-US" altLang="ja-JP" sz="800" b="0" i="0" dirty="0">
                <a:solidFill>
                  <a:schemeClr val="bg1"/>
                </a:solidFill>
                <a:latin typeface="+mj-lt"/>
              </a:rPr>
              <a:t> et al. </a:t>
            </a:r>
            <a:r>
              <a:rPr lang="en-US" altLang="ja-JP" sz="800" b="0" dirty="0" err="1">
                <a:solidFill>
                  <a:schemeClr val="bg1"/>
                </a:solidFill>
                <a:latin typeface="+mj-lt"/>
              </a:rPr>
              <a:t>EuroIntervention</a:t>
            </a:r>
            <a:r>
              <a:rPr lang="en-US" altLang="ja-JP" sz="800" b="0" i="0" dirty="0">
                <a:solidFill>
                  <a:schemeClr val="bg1"/>
                </a:solidFill>
                <a:latin typeface="+mj-lt"/>
              </a:rPr>
              <a:t>. 2016;12:716–23.</a:t>
            </a:r>
            <a:endParaRPr lang="ja-JP" altLang="en-US" sz="800" b="0" i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8855468"/>
      </p:ext>
    </p:extLst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AAA6AD08-B42E-772D-505D-2F20808E73B9}"/>
              </a:ext>
            </a:extLst>
          </p:cNvPr>
          <p:cNvSpPr/>
          <p:nvPr/>
        </p:nvSpPr>
        <p:spPr bwMode="auto">
          <a:xfrm>
            <a:off x="5965625" y="2571750"/>
            <a:ext cx="2351648" cy="183888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JP" sz="1800" b="1" i="1" u="none" strike="noStrike" cap="none" normalizeH="0" baseline="0">
              <a:ln>
                <a:noFill/>
              </a:ln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ヒラギノ角ゴ Pro W3" pitchFamily="-111" charset="-128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CD049C3-B555-2DA8-1B00-37B09901F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423" y="116072"/>
            <a:ext cx="8060372" cy="425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kumimoji="1" lang="en-US" altLang="ja-JP" sz="240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 outcomes related to underlying cause of ACS</a:t>
            </a:r>
            <a:endParaRPr lang="en-US" sz="2500" i="0" kern="0" dirty="0">
              <a:solidFill>
                <a:schemeClr val="bg1"/>
              </a:solidFill>
            </a:endParaRPr>
          </a:p>
        </p:txBody>
      </p:sp>
      <p:sp>
        <p:nvSpPr>
          <p:cNvPr id="18448" name="テキスト ボックス 18447">
            <a:extLst>
              <a:ext uri="{FF2B5EF4-FFF2-40B4-BE49-F238E27FC236}">
                <a16:creationId xmlns:a16="http://schemas.microsoft.com/office/drawing/2014/main" id="{7D0E52FA-3272-ADB2-102A-D2BCF2A0313E}"/>
              </a:ext>
            </a:extLst>
          </p:cNvPr>
          <p:cNvSpPr txBox="1"/>
          <p:nvPr/>
        </p:nvSpPr>
        <p:spPr>
          <a:xfrm>
            <a:off x="236483" y="777350"/>
            <a:ext cx="867103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clinical outcomes associated with the ACS underlying cause </a:t>
            </a:r>
          </a:p>
          <a:p>
            <a:pPr indent="357188"/>
            <a:r>
              <a:rPr lang="en-US" altLang="ja-JP" sz="20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not been evaluated in large-scale multicenter study.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clinical utility of OCT-guided primary PCI for ACS patients in the </a:t>
            </a:r>
            <a:r>
              <a:rPr lang="en-US" altLang="ja-JP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“real world” </a:t>
            </a:r>
            <a:r>
              <a:rPr lang="en-US" altLang="ja-JP" sz="20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still debatable.</a:t>
            </a:r>
            <a:endParaRPr kumimoji="1" lang="ja-JP" altLang="en-US" sz="20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A4D85DA-BD7C-AE12-03B6-66019F9F6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1946" y="4579526"/>
            <a:ext cx="987972" cy="652062"/>
          </a:xfrm>
          <a:prstGeom prst="rect">
            <a:avLst/>
          </a:prstGeom>
        </p:spPr>
      </p:pic>
      <p:pic>
        <p:nvPicPr>
          <p:cNvPr id="2" name="図 10">
            <a:extLst>
              <a:ext uri="{FF2B5EF4-FFF2-40B4-BE49-F238E27FC236}">
                <a16:creationId xmlns:a16="http://schemas.microsoft.com/office/drawing/2014/main" id="{16A7BEE1-A185-755E-870E-67D5201F2AE0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3" t="23937" r="20049" b="16017"/>
          <a:stretch/>
        </p:blipFill>
        <p:spPr>
          <a:xfrm>
            <a:off x="1757309" y="3535753"/>
            <a:ext cx="1159747" cy="1043773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pic>
        <p:nvPicPr>
          <p:cNvPr id="5" name="図 11">
            <a:extLst>
              <a:ext uri="{FF2B5EF4-FFF2-40B4-BE49-F238E27FC236}">
                <a16:creationId xmlns:a16="http://schemas.microsoft.com/office/drawing/2014/main" id="{BA230744-C69B-20CB-DF47-90D11B7FEF6A}"/>
              </a:ext>
            </a:extLst>
          </p:cNvPr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9" t="7042" r="13671" b="27503"/>
          <a:stretch/>
        </p:blipFill>
        <p:spPr>
          <a:xfrm>
            <a:off x="3019812" y="3535753"/>
            <a:ext cx="1159747" cy="1043773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pic>
        <p:nvPicPr>
          <p:cNvPr id="6" name="図 12">
            <a:extLst>
              <a:ext uri="{FF2B5EF4-FFF2-40B4-BE49-F238E27FC236}">
                <a16:creationId xmlns:a16="http://schemas.microsoft.com/office/drawing/2014/main" id="{542D2CBD-F332-C60F-0C8C-9DE395CA4F68}"/>
              </a:ext>
            </a:extLst>
          </p:cNvPr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0" t="16728" r="5191" b="14102"/>
          <a:stretch/>
        </p:blipFill>
        <p:spPr>
          <a:xfrm>
            <a:off x="3019812" y="2399308"/>
            <a:ext cx="1159747" cy="1043773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019BB50-FEFA-EF1E-7620-838C3FF03B5E}"/>
              </a:ext>
            </a:extLst>
          </p:cNvPr>
          <p:cNvCxnSpPr>
            <a:cxnSpLocks/>
          </p:cNvCxnSpPr>
          <p:nvPr/>
        </p:nvCxnSpPr>
        <p:spPr bwMode="auto">
          <a:xfrm>
            <a:off x="4306339" y="3455803"/>
            <a:ext cx="1524000" cy="0"/>
          </a:xfrm>
          <a:prstGeom prst="line">
            <a:avLst/>
          </a:prstGeom>
          <a:ln w="12700">
            <a:prstDash val="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FD424C4-6B98-4255-0AAA-13E6E13A2839}"/>
              </a:ext>
            </a:extLst>
          </p:cNvPr>
          <p:cNvSpPr txBox="1"/>
          <p:nvPr/>
        </p:nvSpPr>
        <p:spPr>
          <a:xfrm>
            <a:off x="6410277" y="3075693"/>
            <a:ext cx="14670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JP" sz="2400" i="0" dirty="0">
                <a:solidFill>
                  <a:schemeClr val="tx1"/>
                </a:solidFill>
              </a:rPr>
              <a:t>Clinical </a:t>
            </a:r>
          </a:p>
          <a:p>
            <a:pPr algn="ctr"/>
            <a:r>
              <a:rPr lang="en-JP" sz="2400" i="0" dirty="0">
                <a:solidFill>
                  <a:schemeClr val="tx1"/>
                </a:solidFill>
              </a:rPr>
              <a:t>outcome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A2B25E-057C-F7BB-766E-BB3024AE592E}"/>
              </a:ext>
            </a:extLst>
          </p:cNvPr>
          <p:cNvSpPr txBox="1"/>
          <p:nvPr/>
        </p:nvSpPr>
        <p:spPr>
          <a:xfrm>
            <a:off x="4807936" y="3042712"/>
            <a:ext cx="5293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4400" i="0" dirty="0">
                <a:solidFill>
                  <a:schemeClr val="bg2"/>
                </a:solidFill>
              </a:rPr>
              <a:t>?</a:t>
            </a: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C4F67F63-A719-DD1F-F207-C349721CA1D5}"/>
              </a:ext>
            </a:extLst>
          </p:cNvPr>
          <p:cNvGrpSpPr/>
          <p:nvPr/>
        </p:nvGrpSpPr>
        <p:grpSpPr>
          <a:xfrm>
            <a:off x="950582" y="2570716"/>
            <a:ext cx="1941276" cy="769441"/>
            <a:chOff x="3322100" y="2070403"/>
            <a:chExt cx="1941276" cy="769441"/>
          </a:xfrm>
        </p:grpSpPr>
        <p:sp>
          <p:nvSpPr>
            <p:cNvPr id="9" name="Oval 14">
              <a:extLst>
                <a:ext uri="{FF2B5EF4-FFF2-40B4-BE49-F238E27FC236}">
                  <a16:creationId xmlns:a16="http://schemas.microsoft.com/office/drawing/2014/main" id="{4C0FA391-FECD-8C98-6F4F-8B7A345200C8}"/>
                </a:ext>
              </a:extLst>
            </p:cNvPr>
            <p:cNvSpPr/>
            <p:nvPr/>
          </p:nvSpPr>
          <p:spPr bwMode="auto">
            <a:xfrm>
              <a:off x="3322100" y="2070403"/>
              <a:ext cx="1941276" cy="76944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JP" sz="1800" b="1" i="1" u="none" strike="noStrike" cap="none" normalizeH="0" baseline="0">
                <a:ln>
                  <a:noFill/>
                </a:ln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111" charset="-128"/>
              </a:endParaRPr>
            </a:p>
          </p:txBody>
        </p:sp>
        <p:sp>
          <p:nvSpPr>
            <p:cNvPr id="11" name="TextBox 13">
              <a:extLst>
                <a:ext uri="{FF2B5EF4-FFF2-40B4-BE49-F238E27FC236}">
                  <a16:creationId xmlns:a16="http://schemas.microsoft.com/office/drawing/2014/main" id="{7B242437-ABC1-6B38-B40C-4A8E803405AB}"/>
                </a:ext>
              </a:extLst>
            </p:cNvPr>
            <p:cNvSpPr txBox="1"/>
            <p:nvPr/>
          </p:nvSpPr>
          <p:spPr>
            <a:xfrm>
              <a:off x="3567219" y="2224290"/>
              <a:ext cx="14510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i="0" dirty="0">
                  <a:solidFill>
                    <a:schemeClr val="tx1"/>
                  </a:solidFill>
                </a:rPr>
                <a:t>ACS-PCI</a:t>
              </a:r>
              <a:endParaRPr lang="en-JP" sz="2400" i="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999479"/>
      </p:ext>
    </p:extLst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D62F53D-6025-9217-22E8-1D35EC4F5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237" y="75711"/>
            <a:ext cx="8722697" cy="566738"/>
          </a:xfrm>
        </p:spPr>
        <p:txBody>
          <a:bodyPr/>
          <a:lstStyle/>
          <a:p>
            <a:r>
              <a:rPr lang="en-US" altLang="ja-JP" dirty="0"/>
              <a:t>TACTICS Registry</a:t>
            </a:r>
            <a:br>
              <a:rPr lang="en-US" altLang="ja-JP" dirty="0"/>
            </a:br>
            <a:r>
              <a:rPr lang="en-US" altLang="ja-JP" sz="1200" b="0" dirty="0">
                <a:solidFill>
                  <a:schemeClr val="accent2"/>
                </a:solidFill>
              </a:rPr>
              <a:t>T</a:t>
            </a:r>
            <a:r>
              <a:rPr lang="en-US" altLang="ja-JP" sz="1200" b="0" dirty="0"/>
              <a:t>okyo / K</a:t>
            </a:r>
            <a:r>
              <a:rPr lang="en-US" altLang="ja-JP" sz="1200" b="0" dirty="0">
                <a:solidFill>
                  <a:schemeClr val="accent2"/>
                </a:solidFill>
              </a:rPr>
              <a:t>a</a:t>
            </a:r>
            <a:r>
              <a:rPr lang="en-US" altLang="ja-JP" sz="1200" b="0" dirty="0"/>
              <a:t>nagawa / </a:t>
            </a:r>
            <a:r>
              <a:rPr lang="en-US" altLang="ja-JP" sz="1200" b="0" dirty="0">
                <a:solidFill>
                  <a:schemeClr val="accent2"/>
                </a:solidFill>
              </a:rPr>
              <a:t>C</a:t>
            </a:r>
            <a:r>
              <a:rPr lang="en-US" altLang="ja-JP" sz="1200" b="0" dirty="0"/>
              <a:t>hiba / Shizuoka / Ibaraki ac</a:t>
            </a:r>
            <a:r>
              <a:rPr lang="en-US" altLang="ja-JP" sz="1200" b="0" dirty="0">
                <a:solidFill>
                  <a:schemeClr val="accent2"/>
                </a:solidFill>
              </a:rPr>
              <a:t>ti</a:t>
            </a:r>
            <a:r>
              <a:rPr lang="en-US" altLang="ja-JP" sz="1200" b="0" dirty="0"/>
              <a:t>ve OCT applications for A</a:t>
            </a:r>
            <a:r>
              <a:rPr lang="en-US" altLang="ja-JP" sz="1200" b="0" dirty="0">
                <a:solidFill>
                  <a:schemeClr val="accent2"/>
                </a:solidFill>
              </a:rPr>
              <a:t>CS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02EFBBE-0FAF-FFC7-E84E-81A3A9CFC176}"/>
              </a:ext>
            </a:extLst>
          </p:cNvPr>
          <p:cNvSpPr txBox="1"/>
          <p:nvPr/>
        </p:nvSpPr>
        <p:spPr>
          <a:xfrm>
            <a:off x="4797541" y="1207652"/>
            <a:ext cx="4397409" cy="31393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en-US" altLang="ja-JP" sz="900" b="0" i="0" dirty="0">
                <a:solidFill>
                  <a:schemeClr val="bg1"/>
                </a:solidFill>
                <a:latin typeface="+mj-lt"/>
              </a:rPr>
              <a:t>Showa University Hospital (Tokyo)</a:t>
            </a:r>
          </a:p>
          <a:p>
            <a:r>
              <a:rPr lang="en-US" altLang="ja-JP" sz="900" b="0" i="0" dirty="0">
                <a:solidFill>
                  <a:schemeClr val="bg1"/>
                </a:solidFill>
                <a:latin typeface="+mj-lt"/>
              </a:rPr>
              <a:t>Nippon Medical School Chiba </a:t>
            </a:r>
            <a:r>
              <a:rPr lang="en-US" altLang="ja-JP" sz="900" b="0" i="0" dirty="0" err="1">
                <a:solidFill>
                  <a:schemeClr val="bg1"/>
                </a:solidFill>
                <a:latin typeface="+mj-lt"/>
              </a:rPr>
              <a:t>Hokusoh</a:t>
            </a:r>
            <a:r>
              <a:rPr lang="en-US" altLang="ja-JP" sz="900" b="0" i="0" dirty="0">
                <a:solidFill>
                  <a:schemeClr val="bg1"/>
                </a:solidFill>
                <a:latin typeface="+mj-lt"/>
              </a:rPr>
              <a:t> Hospital(Chiba)</a:t>
            </a:r>
          </a:p>
          <a:p>
            <a:r>
              <a:rPr lang="en-US" altLang="ja-JP" sz="900" b="0" i="0" dirty="0">
                <a:solidFill>
                  <a:schemeClr val="bg1"/>
                </a:solidFill>
                <a:latin typeface="+mj-lt"/>
              </a:rPr>
              <a:t>Showa University Koto-</a:t>
            </a:r>
            <a:r>
              <a:rPr lang="en-US" altLang="ja-JP" sz="900" b="0" i="0" dirty="0" err="1">
                <a:solidFill>
                  <a:schemeClr val="bg1"/>
                </a:solidFill>
                <a:latin typeface="+mj-lt"/>
              </a:rPr>
              <a:t>Toyosu</a:t>
            </a:r>
            <a:r>
              <a:rPr lang="en-US" altLang="ja-JP" sz="900" b="0" i="0" dirty="0">
                <a:solidFill>
                  <a:schemeClr val="bg1"/>
                </a:solidFill>
                <a:latin typeface="+mj-lt"/>
              </a:rPr>
              <a:t> Hospital (Tokyo)</a:t>
            </a:r>
          </a:p>
          <a:p>
            <a:r>
              <a:rPr lang="en-US" altLang="ja-JP" sz="900" b="0" i="0" dirty="0">
                <a:solidFill>
                  <a:schemeClr val="bg1"/>
                </a:solidFill>
                <a:latin typeface="+mj-lt"/>
              </a:rPr>
              <a:t>Showa University </a:t>
            </a:r>
            <a:r>
              <a:rPr lang="en-US" altLang="ja-JP" sz="900" b="0" i="0" dirty="0" err="1">
                <a:solidFill>
                  <a:schemeClr val="bg1"/>
                </a:solidFill>
                <a:latin typeface="+mj-lt"/>
              </a:rPr>
              <a:t>Fujigaoka</a:t>
            </a:r>
            <a:r>
              <a:rPr lang="en-US" altLang="ja-JP" sz="900" b="0" i="0" dirty="0">
                <a:solidFill>
                  <a:schemeClr val="bg1"/>
                </a:solidFill>
                <a:latin typeface="+mj-lt"/>
              </a:rPr>
              <a:t> Hospital (Kanagawa)</a:t>
            </a:r>
          </a:p>
          <a:p>
            <a:r>
              <a:rPr lang="en-US" altLang="ja-JP" sz="900" b="0" i="0" dirty="0" err="1">
                <a:solidFill>
                  <a:schemeClr val="bg1"/>
                </a:solidFill>
                <a:latin typeface="+mj-lt"/>
              </a:rPr>
              <a:t>Tsuchiura</a:t>
            </a:r>
            <a:r>
              <a:rPr lang="en-US" altLang="ja-JP" sz="900" b="0" i="0" dirty="0">
                <a:solidFill>
                  <a:schemeClr val="bg1"/>
                </a:solidFill>
                <a:latin typeface="+mj-lt"/>
              </a:rPr>
              <a:t> Kyodo General Hospital (Ibaraki)</a:t>
            </a:r>
          </a:p>
          <a:p>
            <a:r>
              <a:rPr lang="en-US" altLang="ja-JP" sz="900" b="0" i="0" dirty="0">
                <a:solidFill>
                  <a:schemeClr val="bg1"/>
                </a:solidFill>
                <a:latin typeface="+mj-lt"/>
              </a:rPr>
              <a:t>Hitachi Medical Center Hospital (Ibaraki)</a:t>
            </a:r>
            <a:endParaRPr lang="ja-JP" altLang="ja-JP" sz="900" b="0" i="0">
              <a:solidFill>
                <a:schemeClr val="bg1"/>
              </a:solidFill>
              <a:latin typeface="+mj-lt"/>
            </a:endParaRPr>
          </a:p>
          <a:p>
            <a:r>
              <a:rPr lang="en-US" altLang="ja-JP" sz="900" b="0" i="0" dirty="0">
                <a:solidFill>
                  <a:schemeClr val="bg1"/>
                </a:solidFill>
                <a:latin typeface="+mj-lt"/>
              </a:rPr>
              <a:t>New Tokyo Hospital (Chiba)</a:t>
            </a:r>
          </a:p>
          <a:p>
            <a:r>
              <a:rPr lang="en-US" altLang="ja-JP" sz="900" b="0" i="0" dirty="0">
                <a:solidFill>
                  <a:schemeClr val="bg1"/>
                </a:solidFill>
                <a:latin typeface="+mj-lt"/>
              </a:rPr>
              <a:t>Tokyo Medical and Dental University (Tokyo)</a:t>
            </a:r>
            <a:endParaRPr lang="ja-JP" altLang="ja-JP" sz="900" b="0" i="0">
              <a:solidFill>
                <a:schemeClr val="bg1"/>
              </a:solidFill>
              <a:latin typeface="+mj-lt"/>
            </a:endParaRPr>
          </a:p>
          <a:p>
            <a:r>
              <a:rPr lang="en-US" altLang="ja-JP" sz="900" b="0" i="0" dirty="0">
                <a:solidFill>
                  <a:schemeClr val="bg1"/>
                </a:solidFill>
                <a:latin typeface="+mj-lt"/>
              </a:rPr>
              <a:t>Japanese Red Cross </a:t>
            </a:r>
            <a:r>
              <a:rPr lang="en-US" altLang="ja-JP" sz="900" b="0" i="0" dirty="0" err="1">
                <a:solidFill>
                  <a:schemeClr val="bg1"/>
                </a:solidFill>
                <a:latin typeface="+mj-lt"/>
              </a:rPr>
              <a:t>Musashino</a:t>
            </a:r>
            <a:r>
              <a:rPr lang="en-US" altLang="ja-JP" sz="900" b="0" i="0" dirty="0">
                <a:solidFill>
                  <a:schemeClr val="bg1"/>
                </a:solidFill>
                <a:latin typeface="+mj-lt"/>
              </a:rPr>
              <a:t> Hospital (Tokyo)</a:t>
            </a:r>
            <a:endParaRPr lang="ja-JP" altLang="ja-JP" sz="900" b="0" i="0">
              <a:solidFill>
                <a:schemeClr val="bg1"/>
              </a:solidFill>
              <a:latin typeface="+mj-lt"/>
            </a:endParaRPr>
          </a:p>
          <a:p>
            <a:r>
              <a:rPr lang="en-US" altLang="ja-JP" sz="900" b="0" i="0" dirty="0">
                <a:solidFill>
                  <a:schemeClr val="bg1"/>
                </a:solidFill>
                <a:latin typeface="+mj-lt"/>
              </a:rPr>
              <a:t>Juntendo University Graduate School of Medicine (Tokyo)</a:t>
            </a:r>
          </a:p>
          <a:p>
            <a:r>
              <a:rPr lang="en-US" altLang="ja-JP" sz="900" b="0" i="0" dirty="0" err="1">
                <a:solidFill>
                  <a:schemeClr val="bg1"/>
                </a:solidFill>
                <a:latin typeface="+mj-lt"/>
              </a:rPr>
              <a:t>Teikyo</a:t>
            </a:r>
            <a:r>
              <a:rPr lang="en-US" altLang="ja-JP" sz="900" b="0" i="0" dirty="0">
                <a:solidFill>
                  <a:schemeClr val="bg1"/>
                </a:solidFill>
                <a:latin typeface="+mj-lt"/>
              </a:rPr>
              <a:t> University Hospital (Tokyo)</a:t>
            </a:r>
          </a:p>
          <a:p>
            <a:r>
              <a:rPr lang="en-US" altLang="ja-JP" sz="900" b="0" i="0" dirty="0">
                <a:solidFill>
                  <a:schemeClr val="bg1"/>
                </a:solidFill>
                <a:latin typeface="+mj-lt"/>
              </a:rPr>
              <a:t>Tokyo Medical University Hospital (Tokyo)</a:t>
            </a:r>
            <a:endParaRPr lang="ja-JP" altLang="ja-JP" sz="900" b="0" i="0">
              <a:solidFill>
                <a:schemeClr val="bg1"/>
              </a:solidFill>
              <a:latin typeface="+mj-lt"/>
            </a:endParaRPr>
          </a:p>
          <a:p>
            <a:r>
              <a:rPr lang="en-US" altLang="ja-JP" sz="900" b="0" i="0" dirty="0">
                <a:solidFill>
                  <a:schemeClr val="bg1"/>
                </a:solidFill>
                <a:latin typeface="+mj-lt"/>
              </a:rPr>
              <a:t>Tokyo Women's Medical University (Tokyo) </a:t>
            </a:r>
          </a:p>
          <a:p>
            <a:r>
              <a:rPr lang="en-US" altLang="ja-JP" sz="900" b="0" i="0" dirty="0">
                <a:solidFill>
                  <a:schemeClr val="bg1"/>
                </a:solidFill>
                <a:latin typeface="+mj-lt"/>
              </a:rPr>
              <a:t>Edogawa Hospital (Tokyo)</a:t>
            </a:r>
            <a:endParaRPr lang="ja-JP" altLang="ja-JP" sz="900" b="0" i="0">
              <a:solidFill>
                <a:schemeClr val="bg1"/>
              </a:solidFill>
              <a:latin typeface="+mj-lt"/>
            </a:endParaRPr>
          </a:p>
          <a:p>
            <a:r>
              <a:rPr lang="en-US" altLang="ja-JP" sz="900" b="0" i="0" dirty="0" err="1">
                <a:solidFill>
                  <a:schemeClr val="bg1"/>
                </a:solidFill>
                <a:latin typeface="+mj-lt"/>
              </a:rPr>
              <a:t>Ayase</a:t>
            </a:r>
            <a:r>
              <a:rPr lang="en-US" altLang="ja-JP" sz="900" b="0" i="0" dirty="0">
                <a:solidFill>
                  <a:schemeClr val="bg1"/>
                </a:solidFill>
                <a:latin typeface="+mj-lt"/>
              </a:rPr>
              <a:t> Heart Hospital (Tokyo)</a:t>
            </a:r>
          </a:p>
          <a:p>
            <a:r>
              <a:rPr lang="en-US" altLang="ja-JP" sz="900" b="0" i="0" dirty="0">
                <a:solidFill>
                  <a:schemeClr val="bg1"/>
                </a:solidFill>
                <a:latin typeface="+mj-lt"/>
              </a:rPr>
              <a:t>Kanto Rosai Hospital (Kanagawa)</a:t>
            </a:r>
            <a:endParaRPr lang="ja-JP" altLang="ja-JP" sz="900" b="0" i="0">
              <a:solidFill>
                <a:schemeClr val="bg1"/>
              </a:solidFill>
              <a:latin typeface="+mj-lt"/>
            </a:endParaRPr>
          </a:p>
          <a:p>
            <a:r>
              <a:rPr lang="en-US" altLang="ja-JP" sz="900" b="0" i="0" dirty="0">
                <a:solidFill>
                  <a:schemeClr val="bg1"/>
                </a:solidFill>
                <a:latin typeface="+mj-lt"/>
              </a:rPr>
              <a:t>Yokohama Minami </a:t>
            </a:r>
            <a:r>
              <a:rPr lang="en-US" altLang="ja-JP" sz="900" b="0" i="0" dirty="0" err="1">
                <a:solidFill>
                  <a:schemeClr val="bg1"/>
                </a:solidFill>
                <a:latin typeface="+mj-lt"/>
              </a:rPr>
              <a:t>Kyosai</a:t>
            </a:r>
            <a:r>
              <a:rPr lang="en-US" altLang="ja-JP" sz="900" b="0" i="0" dirty="0">
                <a:solidFill>
                  <a:schemeClr val="bg1"/>
                </a:solidFill>
                <a:latin typeface="+mj-lt"/>
              </a:rPr>
              <a:t> Hospital (Kanagawa)</a:t>
            </a:r>
          </a:p>
          <a:p>
            <a:r>
              <a:rPr lang="en-US" altLang="ja-JP" sz="900" b="0" i="0" dirty="0" err="1">
                <a:solidFill>
                  <a:schemeClr val="bg1"/>
                </a:solidFill>
                <a:latin typeface="+mj-lt"/>
              </a:rPr>
              <a:t>Kikuna</a:t>
            </a:r>
            <a:r>
              <a:rPr lang="en-US" altLang="ja-JP" sz="900" b="0" i="0" dirty="0">
                <a:solidFill>
                  <a:schemeClr val="bg1"/>
                </a:solidFill>
                <a:latin typeface="+mj-lt"/>
              </a:rPr>
              <a:t> Memorial Hospital (Kanagawa)</a:t>
            </a:r>
            <a:endParaRPr lang="ja-JP" altLang="ja-JP" sz="900" b="0" i="0">
              <a:solidFill>
                <a:schemeClr val="bg1"/>
              </a:solidFill>
              <a:latin typeface="+mj-lt"/>
            </a:endParaRPr>
          </a:p>
          <a:p>
            <a:r>
              <a:rPr lang="en-US" altLang="ja-JP" sz="900" b="0" i="0" dirty="0">
                <a:solidFill>
                  <a:schemeClr val="bg1"/>
                </a:solidFill>
                <a:latin typeface="+mj-lt"/>
              </a:rPr>
              <a:t>St. Marianna University School of Medicine(Kanagawa) </a:t>
            </a:r>
          </a:p>
          <a:p>
            <a:r>
              <a:rPr lang="en-US" altLang="ja-JP" sz="900" b="0" i="0" dirty="0">
                <a:solidFill>
                  <a:schemeClr val="bg1"/>
                </a:solidFill>
                <a:latin typeface="+mj-lt"/>
              </a:rPr>
              <a:t>Tokai University School of Medicine (Kanagawa) </a:t>
            </a:r>
            <a:endParaRPr lang="en-US" altLang="ja-JP" sz="900" b="0" i="0" baseline="30000" dirty="0">
              <a:solidFill>
                <a:schemeClr val="bg1"/>
              </a:solidFill>
              <a:latin typeface="+mj-lt"/>
            </a:endParaRPr>
          </a:p>
          <a:p>
            <a:r>
              <a:rPr lang="en-US" altLang="ja-JP" sz="900" b="0" i="0" dirty="0">
                <a:solidFill>
                  <a:schemeClr val="bg1"/>
                </a:solidFill>
                <a:latin typeface="+mj-lt"/>
              </a:rPr>
              <a:t>Showa University Northern Yokohama Hospital (Kanagawa)</a:t>
            </a:r>
            <a:endParaRPr lang="ja-JP" altLang="ja-JP" sz="900" b="0" i="0">
              <a:solidFill>
                <a:schemeClr val="bg1"/>
              </a:solidFill>
              <a:latin typeface="+mj-lt"/>
            </a:endParaRPr>
          </a:p>
          <a:p>
            <a:r>
              <a:rPr lang="en-US" altLang="ja-JP" sz="900" b="0" i="0" dirty="0">
                <a:solidFill>
                  <a:schemeClr val="bg1"/>
                </a:solidFill>
                <a:latin typeface="+mj-lt"/>
              </a:rPr>
              <a:t>Juntendo University Shizuoka Hospital (Shizuoka)</a:t>
            </a:r>
            <a:endParaRPr lang="ja-JP" altLang="ja-JP" sz="900" b="0" i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EACC41A-133A-CC7F-A0A8-825DD1567A02}"/>
              </a:ext>
            </a:extLst>
          </p:cNvPr>
          <p:cNvGrpSpPr/>
          <p:nvPr/>
        </p:nvGrpSpPr>
        <p:grpSpPr>
          <a:xfrm>
            <a:off x="1201553" y="1332596"/>
            <a:ext cx="2985672" cy="3029797"/>
            <a:chOff x="834181" y="1109380"/>
            <a:chExt cx="3402775" cy="3453064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D238DE8A-EEED-5AAD-95A4-89AA8414B8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545" b="3609"/>
            <a:stretch/>
          </p:blipFill>
          <p:spPr>
            <a:xfrm>
              <a:off x="834181" y="1109380"/>
              <a:ext cx="3402775" cy="3453064"/>
            </a:xfrm>
            <a:prstGeom prst="rect">
              <a:avLst/>
            </a:prstGeom>
            <a:ln>
              <a:solidFill>
                <a:schemeClr val="bg2"/>
              </a:solidFill>
            </a:ln>
            <a:effectLst/>
          </p:spPr>
        </p:pic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00856904-1B9B-7CB2-716D-71AE75DF0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0281" y="2659471"/>
              <a:ext cx="150542" cy="150542"/>
            </a:xfrm>
            <a:prstGeom prst="rect">
              <a:avLst/>
            </a:prstGeom>
          </p:spPr>
        </p:pic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77721B56-5BCC-D404-D123-F75CE33EA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3966" y="1892363"/>
              <a:ext cx="150542" cy="150542"/>
            </a:xfrm>
            <a:prstGeom prst="rect">
              <a:avLst/>
            </a:prstGeom>
          </p:spPr>
        </p:pic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3C3D92FF-FA19-01EF-2473-12FCEA615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0897" y="2519792"/>
              <a:ext cx="150542" cy="150542"/>
            </a:xfrm>
            <a:prstGeom prst="rect">
              <a:avLst/>
            </a:prstGeom>
          </p:spPr>
        </p:pic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92D8089F-D519-F234-3AA1-1301E30D6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0897" y="3589203"/>
              <a:ext cx="150542" cy="150542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DF093156-FF64-C14A-FF2F-4D2BAEEB9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28" y="3204589"/>
              <a:ext cx="150542" cy="150542"/>
            </a:xfrm>
            <a:prstGeom prst="rect">
              <a:avLst/>
            </a:prstGeom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4606CFDC-2F35-4255-8ECB-1FD1BE559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441" y="3839306"/>
              <a:ext cx="150542" cy="150542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56773F0D-7485-AE3F-F3B3-9721ABA1E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7759" y="2519792"/>
              <a:ext cx="150542" cy="150542"/>
            </a:xfrm>
            <a:prstGeom prst="rect">
              <a:avLst/>
            </a:prstGeom>
          </p:spPr>
        </p:pic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A0E5BE7C-59ED-B89D-8ADB-FDC576D50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3741" y="2595063"/>
              <a:ext cx="150542" cy="150542"/>
            </a:xfrm>
            <a:prstGeom prst="rect">
              <a:avLst/>
            </a:prstGeom>
          </p:spPr>
        </p:pic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9AD6CE1C-7B6E-165B-1B6D-23B51D079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6365" y="3015952"/>
              <a:ext cx="150542" cy="150542"/>
            </a:xfrm>
            <a:prstGeom prst="rect">
              <a:avLst/>
            </a:prstGeom>
          </p:spPr>
        </p:pic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5C1BA5C1-CCBD-AEBC-5DBA-86434D945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2623" y="3128117"/>
              <a:ext cx="150542" cy="150542"/>
            </a:xfrm>
            <a:prstGeom prst="rect">
              <a:avLst/>
            </a:prstGeom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419CE30C-B772-8FEE-2250-348F13A53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4987" y="3221835"/>
              <a:ext cx="150542" cy="150542"/>
            </a:xfrm>
            <a:prstGeom prst="rect">
              <a:avLst/>
            </a:prstGeom>
          </p:spPr>
        </p:pic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353A3CD7-CFAF-4B80-7E2C-2BB26F1D3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0258" y="3279860"/>
              <a:ext cx="150542" cy="150542"/>
            </a:xfrm>
            <a:prstGeom prst="rect">
              <a:avLst/>
            </a:prstGeom>
          </p:spPr>
        </p:pic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BEAED4FC-1FD8-D44F-9305-7EEDDAD5D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9716" y="2774426"/>
              <a:ext cx="150542" cy="150542"/>
            </a:xfrm>
            <a:prstGeom prst="rect">
              <a:avLst/>
            </a:prstGeom>
          </p:spPr>
        </p:pic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82825D-4184-CE93-571C-36B99E89F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5641" y="2845621"/>
              <a:ext cx="150542" cy="150542"/>
            </a:xfrm>
            <a:prstGeom prst="rect">
              <a:avLst/>
            </a:prstGeom>
          </p:spPr>
        </p:pic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944DFF99-C5CF-29E4-3384-7256659D1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6272" y="2976233"/>
              <a:ext cx="150542" cy="150542"/>
            </a:xfrm>
            <a:prstGeom prst="rect">
              <a:avLst/>
            </a:prstGeom>
          </p:spPr>
        </p:pic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E2E997BA-E373-F8B6-F1E1-254C4CA85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3791" y="2769008"/>
              <a:ext cx="150542" cy="150542"/>
            </a:xfrm>
            <a:prstGeom prst="rect">
              <a:avLst/>
            </a:prstGeom>
          </p:spPr>
        </p:pic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3DB59FE1-4C1E-5BB4-5008-DEB8B5182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1310" y="2934655"/>
              <a:ext cx="150542" cy="150542"/>
            </a:xfrm>
            <a:prstGeom prst="rect">
              <a:avLst/>
            </a:prstGeom>
          </p:spPr>
        </p:pic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80B074C8-0EFC-FF5C-BA5A-857EA734E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543" y="2685370"/>
              <a:ext cx="150542" cy="150542"/>
            </a:xfrm>
            <a:prstGeom prst="rect">
              <a:avLst/>
            </a:prstGeom>
          </p:spPr>
        </p:pic>
        <p:pic>
          <p:nvPicPr>
            <p:cNvPr id="28" name="図 27">
              <a:extLst>
                <a:ext uri="{FF2B5EF4-FFF2-40B4-BE49-F238E27FC236}">
                  <a16:creationId xmlns:a16="http://schemas.microsoft.com/office/drawing/2014/main" id="{B8487884-380E-71EF-A796-218737477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6581" y="2762413"/>
              <a:ext cx="150542" cy="150542"/>
            </a:xfrm>
            <a:prstGeom prst="rect">
              <a:avLst/>
            </a:prstGeom>
          </p:spPr>
        </p:pic>
        <p:pic>
          <p:nvPicPr>
            <p:cNvPr id="29" name="図 28">
              <a:extLst>
                <a:ext uri="{FF2B5EF4-FFF2-40B4-BE49-F238E27FC236}">
                  <a16:creationId xmlns:a16="http://schemas.microsoft.com/office/drawing/2014/main" id="{E5021338-DB1E-70D9-A888-C7100A752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5552" y="2859384"/>
              <a:ext cx="150542" cy="150542"/>
            </a:xfrm>
            <a:prstGeom prst="rect">
              <a:avLst/>
            </a:prstGeom>
          </p:spPr>
        </p:pic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C2012392-F5A4-B433-5F7C-562D707F3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720" y="2734742"/>
              <a:ext cx="150542" cy="150542"/>
            </a:xfrm>
            <a:prstGeom prst="rect">
              <a:avLst/>
            </a:prstGeom>
          </p:spPr>
        </p:pic>
        <p:pic>
          <p:nvPicPr>
            <p:cNvPr id="31" name="図 30">
              <a:extLst>
                <a:ext uri="{FF2B5EF4-FFF2-40B4-BE49-F238E27FC236}">
                  <a16:creationId xmlns:a16="http://schemas.microsoft.com/office/drawing/2014/main" id="{07AF34C8-5615-7C00-DBDE-F0B419C79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0796" y="2920892"/>
              <a:ext cx="150542" cy="150542"/>
            </a:xfrm>
            <a:prstGeom prst="rect">
              <a:avLst/>
            </a:prstGeom>
          </p:spPr>
        </p:pic>
        <p:pic>
          <p:nvPicPr>
            <p:cNvPr id="32" name="図 31">
              <a:extLst>
                <a:ext uri="{FF2B5EF4-FFF2-40B4-BE49-F238E27FC236}">
                  <a16:creationId xmlns:a16="http://schemas.microsoft.com/office/drawing/2014/main" id="{13BD8390-6CCB-518E-A8DC-007483D0B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4253" y="2595063"/>
              <a:ext cx="150542" cy="150542"/>
            </a:xfrm>
            <a:prstGeom prst="rect">
              <a:avLst/>
            </a:prstGeom>
          </p:spPr>
        </p:pic>
        <p:pic>
          <p:nvPicPr>
            <p:cNvPr id="33" name="図 32">
              <a:extLst>
                <a:ext uri="{FF2B5EF4-FFF2-40B4-BE49-F238E27FC236}">
                  <a16:creationId xmlns:a16="http://schemas.microsoft.com/office/drawing/2014/main" id="{1C3C4D88-DDBD-2AA2-809D-6C83584EC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2623" y="1935598"/>
              <a:ext cx="150542" cy="150542"/>
            </a:xfrm>
            <a:prstGeom prst="rect">
              <a:avLst/>
            </a:prstGeom>
          </p:spPr>
        </p:pic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44F4D49D-1F22-E221-1AB5-034123271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5027" y="2575875"/>
              <a:ext cx="150542" cy="150542"/>
            </a:xfrm>
            <a:prstGeom prst="rect">
              <a:avLst/>
            </a:prstGeom>
          </p:spPr>
        </p:pic>
        <p:pic>
          <p:nvPicPr>
            <p:cNvPr id="35" name="図 34">
              <a:extLst>
                <a:ext uri="{FF2B5EF4-FFF2-40B4-BE49-F238E27FC236}">
                  <a16:creationId xmlns:a16="http://schemas.microsoft.com/office/drawing/2014/main" id="{7FFFFF5F-9920-7ADB-001F-CFC3C91A1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6453" y="1253931"/>
              <a:ext cx="150542" cy="150542"/>
            </a:xfrm>
            <a:prstGeom prst="rect">
              <a:avLst/>
            </a:prstGeom>
          </p:spPr>
        </p:pic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D9CE7B3-74AB-B325-88FF-B02C9616F8A3}"/>
              </a:ext>
            </a:extLst>
          </p:cNvPr>
          <p:cNvSpPr txBox="1"/>
          <p:nvPr/>
        </p:nvSpPr>
        <p:spPr>
          <a:xfrm>
            <a:off x="4738430" y="4346973"/>
            <a:ext cx="434547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ja-JP" altLang="en-US" sz="1000" i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F6E6C12-7E6C-D775-F747-6D418048E8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1946" y="4579526"/>
            <a:ext cx="987972" cy="6520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E34245-623B-A646-8376-3F999758F5BD}"/>
              </a:ext>
            </a:extLst>
          </p:cNvPr>
          <p:cNvSpPr txBox="1"/>
          <p:nvPr/>
        </p:nvSpPr>
        <p:spPr>
          <a:xfrm>
            <a:off x="226841" y="766459"/>
            <a:ext cx="88330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Investigator-initiated, prospective, multicenter, observational study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EB76921-FC18-917D-1B26-67711A13BE62}"/>
              </a:ext>
            </a:extLst>
          </p:cNvPr>
          <p:cNvSpPr/>
          <p:nvPr/>
        </p:nvSpPr>
        <p:spPr bwMode="auto">
          <a:xfrm>
            <a:off x="1201553" y="1309871"/>
            <a:ext cx="2985672" cy="3052522"/>
          </a:xfrm>
          <a:prstGeom prst="rect">
            <a:avLst/>
          </a:prstGeom>
          <a:solidFill>
            <a:schemeClr val="tx1">
              <a:alpha val="60391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JP" sz="1800" b="1" i="1" u="none" strike="noStrike" cap="none" normalizeH="0" baseline="0">
              <a:ln>
                <a:noFill/>
              </a:ln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ヒラギノ角ゴ Pro W3" pitchFamily="-111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68C87F4E-9C96-3522-E0D2-3EC66034AEF8}"/>
              </a:ext>
            </a:extLst>
          </p:cNvPr>
          <p:cNvSpPr txBox="1"/>
          <p:nvPr/>
        </p:nvSpPr>
        <p:spPr>
          <a:xfrm>
            <a:off x="520344" y="1311750"/>
            <a:ext cx="35420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dirty="0">
                <a:solidFill>
                  <a:srgbClr val="FEB91A"/>
                </a:solidFill>
              </a:rPr>
              <a:t> </a:t>
            </a:r>
            <a:r>
              <a:rPr lang="en-US" altLang="ja-JP" sz="2400" i="0" dirty="0">
                <a:solidFill>
                  <a:schemeClr val="accent1"/>
                </a:solidFill>
                <a:highlight>
                  <a:srgbClr val="FAF6EE"/>
                </a:highlight>
              </a:rPr>
              <a:t>22 hospitals</a:t>
            </a:r>
            <a:endParaRPr lang="ja-JP" altLang="en-US" i="0">
              <a:solidFill>
                <a:schemeClr val="accent1"/>
              </a:solidFill>
              <a:highlight>
                <a:srgbClr val="FAF6EE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834941887"/>
      </p:ext>
    </p:extLst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2A9F48D3-38B0-CCB1-31F1-2ABD4F3D4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1946" y="4579526"/>
            <a:ext cx="987972" cy="652062"/>
          </a:xfrm>
          <a:prstGeom prst="rect">
            <a:avLst/>
          </a:prstGeom>
        </p:spPr>
      </p:pic>
      <p:sp>
        <p:nvSpPr>
          <p:cNvPr id="5" name="タイトル 1">
            <a:extLst>
              <a:ext uri="{FF2B5EF4-FFF2-40B4-BE49-F238E27FC236}">
                <a16:creationId xmlns:a16="http://schemas.microsoft.com/office/drawing/2014/main" id="{4F3ED051-1FC7-D696-DB5E-5A81F41DC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237" y="75711"/>
            <a:ext cx="8722697" cy="566738"/>
          </a:xfrm>
        </p:spPr>
        <p:txBody>
          <a:bodyPr/>
          <a:lstStyle/>
          <a:p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endParaRPr kumimoji="1" lang="ja-JP" altLang="en-US" dirty="0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5553BDE-BC9B-8869-794F-5E304AA6B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388" y="105133"/>
            <a:ext cx="7769225" cy="425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kumimoji="1" lang="en-US" altLang="ja-JP" sz="240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Design of TACTICS registry</a:t>
            </a:r>
            <a:endParaRPr lang="en-US" sz="2500" i="0" kern="0" dirty="0">
              <a:solidFill>
                <a:schemeClr val="bg1"/>
              </a:solidFill>
            </a:endParaRPr>
          </a:p>
        </p:txBody>
      </p:sp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F0A063E8-545E-F01B-04EA-A7347231EB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021026"/>
              </p:ext>
            </p:extLst>
          </p:nvPr>
        </p:nvGraphicFramePr>
        <p:xfrm>
          <a:off x="135155" y="642449"/>
          <a:ext cx="8867595" cy="3649185"/>
        </p:xfrm>
        <a:graphic>
          <a:graphicData uri="http://schemas.openxmlformats.org/drawingml/2006/table">
            <a:tbl>
              <a:tblPr firstCol="1">
                <a:tableStyleId>{616DA210-FB5B-4158-B5E0-FEB733F419BA}</a:tableStyleId>
              </a:tblPr>
              <a:tblGrid>
                <a:gridCol w="1932032">
                  <a:extLst>
                    <a:ext uri="{9D8B030D-6E8A-4147-A177-3AD203B41FA5}">
                      <a16:colId xmlns:a16="http://schemas.microsoft.com/office/drawing/2014/main" val="3758782185"/>
                    </a:ext>
                  </a:extLst>
                </a:gridCol>
                <a:gridCol w="6935563">
                  <a:extLst>
                    <a:ext uri="{9D8B030D-6E8A-4147-A177-3AD203B41FA5}">
                      <a16:colId xmlns:a16="http://schemas.microsoft.com/office/drawing/2014/main" val="586165110"/>
                    </a:ext>
                  </a:extLst>
                </a:gridCol>
              </a:tblGrid>
              <a:tr h="747736">
                <a:tc>
                  <a:txBody>
                    <a:bodyPr/>
                    <a:lstStyle/>
                    <a:p>
                      <a:pPr algn="ctr"/>
                      <a:r>
                        <a:rPr lang="en-US" altLang="ja-JP" dirty="0">
                          <a:solidFill>
                            <a:schemeClr val="bg2"/>
                          </a:solidFill>
                        </a:rPr>
                        <a:t>Design</a:t>
                      </a:r>
                      <a:endParaRPr lang="en-JP" dirty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1600" b="0" dirty="0">
                          <a:solidFill>
                            <a:schemeClr val="bg1"/>
                          </a:solidFill>
                        </a:rPr>
                        <a:t>Investigator-initiated, prospective, multicenter, observational study</a:t>
                      </a:r>
                      <a:endParaRPr lang="en-JP" sz="16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2166751"/>
                  </a:ext>
                </a:extLst>
              </a:tr>
              <a:tr h="715909">
                <a:tc>
                  <a:txBody>
                    <a:bodyPr/>
                    <a:lstStyle/>
                    <a:p>
                      <a:pPr algn="ctr"/>
                      <a:r>
                        <a:rPr lang="en-US" altLang="ja-JP" dirty="0">
                          <a:solidFill>
                            <a:schemeClr val="bg2"/>
                          </a:solidFill>
                        </a:rPr>
                        <a:t>Objectives</a:t>
                      </a:r>
                      <a:endParaRPr lang="en-JP" dirty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ja-JP" sz="1600" b="0" dirty="0">
                          <a:solidFill>
                            <a:schemeClr val="bg1"/>
                          </a:solidFill>
                        </a:rPr>
                        <a:t>To identify the prevalence of underlying causes of ACS </a:t>
                      </a:r>
                      <a:r>
                        <a:rPr lang="en-US" altLang="ja-JP" sz="1600" b="0" kern="1200" dirty="0">
                          <a:solidFill>
                            <a:schemeClr val="bg1"/>
                          </a:solidFill>
                        </a:rPr>
                        <a:t>using OCT-defined morphology for the culprit lesion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ja-JP" sz="1600" b="0" kern="1200" dirty="0">
                          <a:solidFill>
                            <a:schemeClr val="bg1"/>
                          </a:solidFill>
                        </a:rPr>
                        <a:t>To assess the impact of </a:t>
                      </a:r>
                      <a:r>
                        <a:rPr lang="en-US" altLang="ja-JP" sz="1600" b="0" dirty="0">
                          <a:solidFill>
                            <a:schemeClr val="bg1"/>
                          </a:solidFill>
                        </a:rPr>
                        <a:t>underlying causes of ACS </a:t>
                      </a:r>
                      <a:r>
                        <a:rPr lang="en-US" altLang="ja-JP" sz="1600" b="0" kern="1200" dirty="0">
                          <a:solidFill>
                            <a:schemeClr val="bg1"/>
                          </a:solidFill>
                        </a:rPr>
                        <a:t>on clinical outcomes</a:t>
                      </a:r>
                      <a:endParaRPr lang="en-US" altLang="ja-JP" sz="1600" b="0" kern="12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52743326"/>
                  </a:ext>
                </a:extLst>
              </a:tr>
              <a:tr h="709981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Subjects</a:t>
                      </a:r>
                      <a:endParaRPr lang="en-JP" dirty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ja-JP" sz="1600" b="0" i="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ACS patients underwent OCT-guided primary PCI within </a:t>
                      </a:r>
                      <a:r>
                        <a:rPr lang="en-US" altLang="ja-JP" sz="1600" i="0" u="none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 hours</a:t>
                      </a:r>
                      <a:r>
                        <a:rPr lang="en-US" altLang="ja-JP" sz="1600" b="0" i="0" u="none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altLang="ja-JP" sz="1600" b="0" i="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from symptom onset.</a:t>
                      </a:r>
                      <a:endParaRPr lang="ja-JP" altLang="ja-JP" sz="1600" b="0" i="0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49071100"/>
                  </a:ext>
                </a:extLst>
              </a:tr>
              <a:tr h="706244">
                <a:tc>
                  <a:txBody>
                    <a:bodyPr/>
                    <a:lstStyle/>
                    <a:p>
                      <a:pPr algn="ctr"/>
                      <a:r>
                        <a:rPr lang="en-JP" dirty="0">
                          <a:solidFill>
                            <a:schemeClr val="bg2"/>
                          </a:solidFill>
                        </a:rPr>
                        <a:t>Follow-up duration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ja-JP" sz="1600" b="0" kern="1200" dirty="0">
                          <a:solidFill>
                            <a:schemeClr val="bg1"/>
                          </a:solidFill>
                          <a:latin typeface="+mn-lt"/>
                        </a:rPr>
                        <a:t>up to 2 years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3107058"/>
                  </a:ext>
                </a:extLst>
              </a:tr>
              <a:tr h="662264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400" dirty="0">
                          <a:solidFill>
                            <a:schemeClr val="bg2"/>
                          </a:solidFill>
                        </a:rPr>
                        <a:t>RESEARCH FUND</a:t>
                      </a:r>
                      <a:endParaRPr lang="en-JP" dirty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1600" b="0" dirty="0">
                          <a:solidFill>
                            <a:schemeClr val="bg1"/>
                          </a:solidFill>
                        </a:rPr>
                        <a:t>Abbott Medical Japan LLC.</a:t>
                      </a:r>
                      <a:endParaRPr lang="en-JP" sz="16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8203804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12B2EBB-838E-194D-D7DF-28AE0735F664}"/>
              </a:ext>
            </a:extLst>
          </p:cNvPr>
          <p:cNvSpPr txBox="1"/>
          <p:nvPr/>
        </p:nvSpPr>
        <p:spPr>
          <a:xfrm>
            <a:off x="2017002" y="4331056"/>
            <a:ext cx="51038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200" b="0" i="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Study identifier: UMIN 000039050, UMIN 000042459</a:t>
            </a:r>
            <a:endParaRPr lang="en-JP" sz="12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449623D-1510-FE76-1841-919753468FB5}"/>
              </a:ext>
            </a:extLst>
          </p:cNvPr>
          <p:cNvSpPr txBox="1"/>
          <p:nvPr/>
        </p:nvSpPr>
        <p:spPr>
          <a:xfrm>
            <a:off x="-1" y="4759064"/>
            <a:ext cx="9144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200" i="0" kern="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ＭＳ Ｐゴシック" panose="020B0600070205080204" pitchFamily="34" charset="-128"/>
              </a:rPr>
              <a:t>Study design:</a:t>
            </a:r>
            <a:r>
              <a:rPr lang="en-US" altLang="ja-JP" sz="1200" b="0" i="0" kern="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ＭＳ Ｐゴシック" panose="020B0600070205080204" pitchFamily="34" charset="-128"/>
              </a:rPr>
              <a:t> Yamamoto MH et.al</a:t>
            </a:r>
            <a:r>
              <a:rPr lang="en-US" altLang="ja-JP" sz="1200" b="0" i="0" kern="0" dirty="0">
                <a:solidFill>
                  <a:schemeClr val="tx1"/>
                </a:solidFill>
                <a:latin typeface="Segoe UI" panose="020B0502040204020203" pitchFamily="34" charset="0"/>
                <a:ea typeface="ＭＳ Ｐゴシック" panose="020B0600070205080204" pitchFamily="34" charset="-128"/>
              </a:rPr>
              <a:t>. </a:t>
            </a:r>
            <a:r>
              <a:rPr lang="en-US" altLang="ja-JP" sz="1200" b="0" i="0" kern="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ＭＳ Ｐゴシック" panose="020B0600070205080204" pitchFamily="34" charset="-128"/>
              </a:rPr>
              <a:t>J </a:t>
            </a:r>
            <a:r>
              <a:rPr lang="en-US" altLang="ja-JP" sz="1200" b="0" i="0" kern="0" dirty="0" err="1">
                <a:solidFill>
                  <a:schemeClr val="tx1"/>
                </a:solidFill>
                <a:effectLst/>
                <a:latin typeface="Segoe UI" panose="020B0502040204020203" pitchFamily="34" charset="0"/>
                <a:ea typeface="ＭＳ Ｐゴシック" panose="020B0600070205080204" pitchFamily="34" charset="-128"/>
              </a:rPr>
              <a:t>Cardiol</a:t>
            </a:r>
            <a:r>
              <a:rPr lang="en-US" altLang="ja-JP" sz="1200" b="0" i="0" kern="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ＭＳ Ｐゴシック" panose="020B0600070205080204" pitchFamily="34" charset="-128"/>
              </a:rPr>
              <a:t>. 2022;S0914-5087(22)00164-2.</a:t>
            </a:r>
            <a:r>
              <a:rPr lang="ja-JP" altLang="ja-JP" sz="1200" b="0" i="0" dirty="0">
                <a:solidFill>
                  <a:schemeClr val="tx1"/>
                </a:solidFill>
                <a:effectLst/>
              </a:rPr>
              <a:t> </a:t>
            </a:r>
            <a:endParaRPr lang="en-US" altLang="ja-JP" sz="1200" b="0" i="0" dirty="0">
              <a:solidFill>
                <a:schemeClr val="tx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48315118"/>
      </p:ext>
    </p:extLst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D0DB66-FED2-6A80-B459-C4A01E8DE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7" y="193211"/>
            <a:ext cx="7769225" cy="566738"/>
          </a:xfrm>
        </p:spPr>
        <p:txBody>
          <a:bodyPr/>
          <a:lstStyle/>
          <a:p>
            <a:r>
              <a:rPr lang="en-US" altLang="ja-JP" dirty="0"/>
              <a:t>Inclusion and key exclusion criteria</a:t>
            </a:r>
            <a:r>
              <a:rPr lang="ja-JP" altLang="ja-JP"/>
              <a:t> 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F5AFFDD-0660-CCA8-A128-B1F32028ABED}"/>
              </a:ext>
            </a:extLst>
          </p:cNvPr>
          <p:cNvSpPr txBox="1"/>
          <p:nvPr/>
        </p:nvSpPr>
        <p:spPr>
          <a:xfrm>
            <a:off x="470078" y="826534"/>
            <a:ext cx="8414842" cy="3293209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 algn="just"/>
            <a:r>
              <a:rPr lang="en-US" altLang="ja-JP" sz="2400" i="0" kern="100" dirty="0">
                <a:solidFill>
                  <a:schemeClr val="accent1"/>
                </a:solidFill>
                <a:effectLst/>
                <a:latin typeface="+mj-lt"/>
              </a:rPr>
              <a:t>Inclusion criteria </a:t>
            </a:r>
          </a:p>
          <a:p>
            <a:pPr marL="760413" indent="-760413" algn="just"/>
            <a:r>
              <a:rPr lang="ja-JP" altLang="en-US" sz="2000" b="0" i="0" dirty="0">
                <a:latin typeface="+mj-lt"/>
                <a:cs typeface="Arial" panose="020B0604020202020204" pitchFamily="34" charset="0"/>
              </a:rPr>
              <a:t>　　</a:t>
            </a:r>
            <a:r>
              <a:rPr lang="en-US" altLang="ja-JP" sz="2000" b="0" i="0" kern="100" dirty="0">
                <a:solidFill>
                  <a:schemeClr val="bg1"/>
                </a:solidFill>
                <a:effectLst/>
                <a:latin typeface="+mj-lt"/>
              </a:rPr>
              <a:t>1. ACS patients underwent OCT-guided primary PCI within </a:t>
            </a:r>
            <a:r>
              <a:rPr lang="en-US" altLang="ja-JP" sz="2000" i="0" u="sng" kern="100" dirty="0">
                <a:solidFill>
                  <a:schemeClr val="bg1"/>
                </a:solidFill>
                <a:effectLst/>
                <a:latin typeface="+mj-lt"/>
              </a:rPr>
              <a:t>24 hours</a:t>
            </a:r>
            <a:r>
              <a:rPr lang="en-US" altLang="ja-JP" sz="2000" b="0" i="0" kern="100" dirty="0">
                <a:solidFill>
                  <a:schemeClr val="bg1"/>
                </a:solidFill>
                <a:effectLst/>
                <a:latin typeface="+mj-lt"/>
              </a:rPr>
              <a:t>  from symptom onset.</a:t>
            </a:r>
            <a:endParaRPr lang="ja-JP" altLang="ja-JP" sz="2000" b="0" i="0" kern="100" dirty="0">
              <a:solidFill>
                <a:schemeClr val="bg1"/>
              </a:solidFill>
              <a:effectLst/>
              <a:latin typeface="+mj-lt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ja-JP" altLang="en-US" sz="2000" b="0" i="0" kern="100" dirty="0">
                <a:solidFill>
                  <a:schemeClr val="bg1"/>
                </a:solidFill>
                <a:latin typeface="+mj-lt"/>
              </a:rPr>
              <a:t>　　</a:t>
            </a:r>
            <a:r>
              <a:rPr lang="en-US" altLang="ja-JP" sz="2000" b="0" i="0" kern="100" dirty="0">
                <a:solidFill>
                  <a:schemeClr val="bg1"/>
                </a:solidFill>
                <a:effectLst/>
                <a:latin typeface="+mj-lt"/>
              </a:rPr>
              <a:t>2. Age ≥20 years</a:t>
            </a:r>
          </a:p>
          <a:p>
            <a:pPr marL="0" indent="0">
              <a:buNone/>
            </a:pPr>
            <a:r>
              <a:rPr lang="ja-JP" altLang="en-US" sz="2000" b="0" i="0" kern="100" dirty="0">
                <a:solidFill>
                  <a:schemeClr val="bg1"/>
                </a:solidFill>
                <a:latin typeface="+mj-lt"/>
              </a:rPr>
              <a:t>　　</a:t>
            </a:r>
            <a:r>
              <a:rPr lang="en-US" altLang="ja-JP" sz="2000" b="0" i="0" kern="100" dirty="0">
                <a:solidFill>
                  <a:schemeClr val="bg1"/>
                </a:solidFill>
                <a:effectLst/>
                <a:latin typeface="+mj-lt"/>
              </a:rPr>
              <a:t>3. Willing and able to provide written informed consent</a:t>
            </a:r>
          </a:p>
          <a:p>
            <a:pPr marL="0" indent="0">
              <a:buNone/>
            </a:pPr>
            <a:endParaRPr kumimoji="1" lang="en-US" altLang="ja-JP" sz="2000" b="0" i="0" dirty="0">
              <a:solidFill>
                <a:schemeClr val="accent1"/>
              </a:solidFill>
              <a:latin typeface="+mj-lt"/>
              <a:ea typeface="游ゴシック Medium" panose="020B0500000000000000" pitchFamily="50" charset="-128"/>
              <a:cs typeface="Arial" panose="020B0604020202020204" pitchFamily="34" charset="0"/>
            </a:endParaRPr>
          </a:p>
          <a:p>
            <a:pPr algn="just"/>
            <a:r>
              <a:rPr lang="en-US" altLang="ja-JP" sz="2400" i="0" kern="100" dirty="0">
                <a:solidFill>
                  <a:schemeClr val="accent1"/>
                </a:solidFill>
                <a:effectLst/>
                <a:latin typeface="+mj-lt"/>
              </a:rPr>
              <a:t>Key exclusion criteria</a:t>
            </a:r>
            <a:endParaRPr lang="ja-JP" altLang="ja-JP" sz="2400" i="0" kern="100" dirty="0">
              <a:solidFill>
                <a:schemeClr val="accent1"/>
              </a:solidFill>
              <a:effectLst/>
              <a:latin typeface="+mj-lt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ja-JP" altLang="en-US" sz="2000" b="0" i="0" dirty="0">
                <a:latin typeface="+mj-lt"/>
                <a:cs typeface="Arial" panose="020B0604020202020204" pitchFamily="34" charset="0"/>
              </a:rPr>
              <a:t>　　</a:t>
            </a:r>
            <a:r>
              <a:rPr lang="en-US" altLang="ja-JP" sz="2000" b="0" i="0" kern="100" dirty="0">
                <a:solidFill>
                  <a:schemeClr val="bg1"/>
                </a:solidFill>
                <a:effectLst/>
                <a:latin typeface="+mj-lt"/>
              </a:rPr>
              <a:t>1. In-stent thrombosis of previously implanted stent</a:t>
            </a:r>
            <a:r>
              <a:rPr lang="ja-JP" altLang="en-US" sz="2000" b="0" i="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　</a:t>
            </a:r>
            <a:endParaRPr lang="en-US" altLang="ja-JP" sz="2000" b="0" i="0" kern="100" dirty="0">
              <a:solidFill>
                <a:schemeClr val="bg1"/>
              </a:solidFill>
              <a:effectLst/>
              <a:latin typeface="+mj-lt"/>
            </a:endParaRPr>
          </a:p>
          <a:p>
            <a:pPr marL="0" indent="0">
              <a:buNone/>
            </a:pPr>
            <a:r>
              <a:rPr lang="ja-JP" altLang="en-US" sz="2000" b="0" i="0" kern="100" dirty="0">
                <a:solidFill>
                  <a:schemeClr val="bg1"/>
                </a:solidFill>
                <a:effectLst/>
                <a:latin typeface="+mj-lt"/>
              </a:rPr>
              <a:t>　　</a:t>
            </a:r>
            <a:r>
              <a:rPr lang="en-US" altLang="ja-JP" sz="2000" b="0" i="0" kern="100" dirty="0">
                <a:solidFill>
                  <a:schemeClr val="bg1"/>
                </a:solidFill>
                <a:effectLst/>
                <a:latin typeface="+mj-lt"/>
              </a:rPr>
              <a:t>2. Anticipated technical contraindication to OCT</a:t>
            </a:r>
          </a:p>
          <a:p>
            <a:pPr marL="0" indent="0">
              <a:buNone/>
            </a:pPr>
            <a:r>
              <a:rPr lang="ja-JP" altLang="en-US" sz="2000" b="0" i="0" kern="100" dirty="0">
                <a:solidFill>
                  <a:schemeClr val="bg1"/>
                </a:solidFill>
                <a:effectLst/>
                <a:latin typeface="+mj-lt"/>
              </a:rPr>
              <a:t>　　</a:t>
            </a:r>
            <a:r>
              <a:rPr lang="en-US" altLang="ja-JP" sz="2000" b="0" i="0" kern="100" dirty="0">
                <a:solidFill>
                  <a:schemeClr val="bg1"/>
                </a:solidFill>
                <a:effectLst/>
                <a:latin typeface="+mj-lt"/>
              </a:rPr>
              <a:t>3. Estimated life expectancy &lt;2 years </a:t>
            </a:r>
            <a:endParaRPr kumimoji="1" lang="en-US" altLang="ja-JP" sz="2000" b="0" i="0" u="sng" dirty="0">
              <a:solidFill>
                <a:schemeClr val="bg1"/>
              </a:solidFill>
              <a:latin typeface="+mj-lt"/>
              <a:ea typeface="游ゴシック Medium" panose="020B0500000000000000" pitchFamily="50" charset="-128"/>
              <a:cs typeface="Arial" panose="020B0604020202020204" pitchFamily="34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97089F8-DC7B-72DC-EBCE-BFFDC587D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1946" y="4579526"/>
            <a:ext cx="987972" cy="65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805943"/>
      </p:ext>
    </p:extLst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4B4C27F-0D5C-6EC9-144E-0075038FA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7" y="160936"/>
            <a:ext cx="7769225" cy="566738"/>
          </a:xfrm>
        </p:spPr>
        <p:txBody>
          <a:bodyPr/>
          <a:lstStyle/>
          <a:p>
            <a:r>
              <a:rPr kumimoji="1" lang="en-US" altLang="ja-JP" dirty="0"/>
              <a:t>OCT-Guided Primary PCI</a:t>
            </a:r>
            <a:endParaRPr kumimoji="1" lang="ja-JP" altLang="en-US" dirty="0"/>
          </a:p>
        </p:txBody>
      </p:sp>
      <p:sp>
        <p:nvSpPr>
          <p:cNvPr id="5" name="山形 4">
            <a:extLst>
              <a:ext uri="{FF2B5EF4-FFF2-40B4-BE49-F238E27FC236}">
                <a16:creationId xmlns:a16="http://schemas.microsoft.com/office/drawing/2014/main" id="{9013AE42-F886-1209-CD78-C12007A94921}"/>
              </a:ext>
            </a:extLst>
          </p:cNvPr>
          <p:cNvSpPr/>
          <p:nvPr/>
        </p:nvSpPr>
        <p:spPr>
          <a:xfrm rot="5400000">
            <a:off x="173725" y="702285"/>
            <a:ext cx="1278034" cy="1457061"/>
          </a:xfrm>
          <a:prstGeom prst="chevron">
            <a:avLst>
              <a:gd name="adj" fmla="val 16646"/>
            </a:avLst>
          </a:prstGeom>
          <a:solidFill>
            <a:schemeClr val="tx2"/>
          </a:solidFill>
          <a:ln w="12700">
            <a:solidFill>
              <a:sysClr val="windowText" lastClr="000000"/>
            </a:solidFill>
          </a:ln>
          <a:effectLst/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rgbClr r="0" g="0" b="0"/>
          </a:lnRef>
          <a:fillRef idx="2">
            <a:scrgbClr r="0" g="0" b="0"/>
          </a:fillRef>
          <a:effectRef idx="1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7" name="山形 6">
            <a:extLst>
              <a:ext uri="{FF2B5EF4-FFF2-40B4-BE49-F238E27FC236}">
                <a16:creationId xmlns:a16="http://schemas.microsoft.com/office/drawing/2014/main" id="{FE4AC8D0-5174-6A5E-7906-AA349A93D0B7}"/>
              </a:ext>
            </a:extLst>
          </p:cNvPr>
          <p:cNvSpPr/>
          <p:nvPr/>
        </p:nvSpPr>
        <p:spPr>
          <a:xfrm rot="5400000">
            <a:off x="287729" y="1807272"/>
            <a:ext cx="1050016" cy="1457061"/>
          </a:xfrm>
          <a:prstGeom prst="chevron">
            <a:avLst>
              <a:gd name="adj" fmla="val 16646"/>
            </a:avLst>
          </a:prstGeom>
          <a:solidFill>
            <a:schemeClr val="accent1"/>
          </a:solidFill>
          <a:ln w="12700">
            <a:solidFill>
              <a:sysClr val="windowText" lastClr="000000"/>
            </a:solidFill>
          </a:ln>
          <a:effectLst/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rgbClr r="0" g="0" b="0"/>
          </a:lnRef>
          <a:fillRef idx="2">
            <a:scrgbClr r="0" g="0" b="0"/>
          </a:fillRef>
          <a:effectRef idx="1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indent="0">
              <a:buNone/>
            </a:pPr>
            <a:endParaRPr kumimoji="1" lang="en-US" altLang="ja-JP" sz="1800" dirty="0"/>
          </a:p>
        </p:txBody>
      </p:sp>
      <p:sp>
        <p:nvSpPr>
          <p:cNvPr id="8" name="山形 7">
            <a:extLst>
              <a:ext uri="{FF2B5EF4-FFF2-40B4-BE49-F238E27FC236}">
                <a16:creationId xmlns:a16="http://schemas.microsoft.com/office/drawing/2014/main" id="{6AED2319-A0E5-4190-E6EC-6E140A8F3137}"/>
              </a:ext>
            </a:extLst>
          </p:cNvPr>
          <p:cNvSpPr/>
          <p:nvPr/>
        </p:nvSpPr>
        <p:spPr>
          <a:xfrm rot="5400000">
            <a:off x="259268" y="2826710"/>
            <a:ext cx="1106938" cy="1457063"/>
          </a:xfrm>
          <a:prstGeom prst="chevron">
            <a:avLst>
              <a:gd name="adj" fmla="val 16646"/>
            </a:avLst>
          </a:prstGeom>
          <a:solidFill>
            <a:schemeClr val="accent2"/>
          </a:solidFill>
          <a:ln w="12700">
            <a:solidFill>
              <a:sysClr val="windowText" lastClr="000000"/>
            </a:solidFill>
          </a:ln>
          <a:effectLst/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rgbClr r="0" g="0" b="0"/>
          </a:lnRef>
          <a:fillRef idx="2">
            <a:scrgbClr r="0" g="0" b="0"/>
          </a:fillRef>
          <a:effectRef idx="1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A9490A1-04B7-987E-C124-9307C1A3945C}"/>
              </a:ext>
            </a:extLst>
          </p:cNvPr>
          <p:cNvSpPr txBox="1"/>
          <p:nvPr/>
        </p:nvSpPr>
        <p:spPr>
          <a:xfrm>
            <a:off x="84207" y="2223695"/>
            <a:ext cx="14570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kumimoji="1" lang="en-US" altLang="ja-JP" sz="1400" i="0" dirty="0">
                <a:solidFill>
                  <a:schemeClr val="bg1"/>
                </a:solidFill>
              </a:rPr>
              <a:t>Sizing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4702CFD-25F7-FB3B-B381-58AEF8826072}"/>
              </a:ext>
            </a:extLst>
          </p:cNvPr>
          <p:cNvSpPr txBox="1"/>
          <p:nvPr/>
        </p:nvSpPr>
        <p:spPr>
          <a:xfrm>
            <a:off x="84207" y="1072618"/>
            <a:ext cx="14570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kumimoji="1" lang="en-US" altLang="ja-JP" sz="140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Morphology</a:t>
            </a:r>
            <a:endParaRPr lang="ja-JP" altLang="ja-JP" sz="140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80103C3-F4D9-22E2-DFF9-E2DA2866A728}"/>
              </a:ext>
            </a:extLst>
          </p:cNvPr>
          <p:cNvSpPr txBox="1"/>
          <p:nvPr/>
        </p:nvSpPr>
        <p:spPr>
          <a:xfrm>
            <a:off x="96564" y="3244039"/>
            <a:ext cx="14570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kumimoji="1" lang="en-US" altLang="ja-JP" sz="1400" i="0" dirty="0">
                <a:solidFill>
                  <a:schemeClr val="bg1"/>
                </a:solidFill>
              </a:rPr>
              <a:t>Optimization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4DFFA7E3-DB15-021A-6A3F-79AA59A257D8}"/>
              </a:ext>
            </a:extLst>
          </p:cNvPr>
          <p:cNvSpPr/>
          <p:nvPr/>
        </p:nvSpPr>
        <p:spPr bwMode="auto">
          <a:xfrm>
            <a:off x="1625502" y="2010794"/>
            <a:ext cx="7434275" cy="8059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indent="-114300"/>
            <a:r>
              <a:rPr kumimoji="1" lang="ja-JP" altLang="en-US" sz="1400" i="0" dirty="0">
                <a:solidFill>
                  <a:schemeClr val="bg1"/>
                </a:solidFill>
                <a:latin typeface="+mj-lt"/>
              </a:rPr>
              <a:t>・</a:t>
            </a:r>
            <a:r>
              <a:rPr lang="en-US" altLang="ja-JP" sz="1400" i="0" dirty="0">
                <a:solidFill>
                  <a:schemeClr val="bg1"/>
                </a:solidFill>
                <a:effectLst/>
                <a:latin typeface="+mj-lt"/>
                <a:ea typeface="游明朝" panose="02020400000000000000" pitchFamily="18" charset="-128"/>
              </a:rPr>
              <a:t> Reference site</a:t>
            </a:r>
            <a:r>
              <a:rPr lang="en-US" altLang="ja-JP" sz="1400" b="0" i="0" dirty="0">
                <a:solidFill>
                  <a:schemeClr val="bg1"/>
                </a:solidFill>
                <a:effectLst/>
                <a:latin typeface="+mj-lt"/>
                <a:ea typeface="游明朝" panose="02020400000000000000" pitchFamily="18" charset="-128"/>
              </a:rPr>
              <a:t>: Minimally diseased site with the least lipid plaque </a:t>
            </a:r>
          </a:p>
          <a:p>
            <a:pPr indent="-114300"/>
            <a:r>
              <a:rPr kumimoji="1" lang="ja-JP" altLang="en-US" sz="1400" i="0" dirty="0">
                <a:solidFill>
                  <a:schemeClr val="bg1"/>
                </a:solidFill>
                <a:latin typeface="+mj-lt"/>
              </a:rPr>
              <a:t>・</a:t>
            </a:r>
            <a:r>
              <a:rPr lang="en-US" altLang="ja-JP" sz="1400" i="0" dirty="0">
                <a:solidFill>
                  <a:schemeClr val="bg1"/>
                </a:solidFill>
                <a:effectLst/>
                <a:latin typeface="+mj-lt"/>
                <a:ea typeface="游明朝" panose="02020400000000000000" pitchFamily="18" charset="-128"/>
              </a:rPr>
              <a:t> </a:t>
            </a:r>
            <a:r>
              <a:rPr kumimoji="1" lang="en-US" altLang="ja-JP" sz="1400" i="0" dirty="0">
                <a:solidFill>
                  <a:schemeClr val="bg1"/>
                </a:solidFill>
                <a:latin typeface="+mj-lt"/>
              </a:rPr>
              <a:t>Stent Sizing: </a:t>
            </a:r>
            <a:r>
              <a:rPr kumimoji="1" lang="en-US" altLang="ja-JP" sz="1400" b="0" i="0" dirty="0">
                <a:solidFill>
                  <a:schemeClr val="bg1"/>
                </a:solidFill>
                <a:latin typeface="+mj-lt"/>
              </a:rPr>
              <a:t>Based on lumen / EEL diameter at reference sites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91BAF501-3FCE-DBA2-EBDE-A3075773A738}"/>
              </a:ext>
            </a:extLst>
          </p:cNvPr>
          <p:cNvSpPr/>
          <p:nvPr/>
        </p:nvSpPr>
        <p:spPr bwMode="auto">
          <a:xfrm>
            <a:off x="1625502" y="2988149"/>
            <a:ext cx="7434275" cy="9447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ja-JP" altLang="en-US" sz="1400" i="0" dirty="0">
                <a:solidFill>
                  <a:schemeClr val="bg1"/>
                </a:solidFill>
                <a:effectLst/>
                <a:latin typeface="+mj-lt"/>
                <a:ea typeface="游明朝" panose="02020400000000000000" pitchFamily="18" charset="-128"/>
              </a:rPr>
              <a:t>・</a:t>
            </a:r>
            <a:r>
              <a:rPr lang="en-US" altLang="ja-JP" sz="1400" i="0" dirty="0">
                <a:solidFill>
                  <a:schemeClr val="bg1"/>
                </a:solidFill>
                <a:effectLst/>
                <a:latin typeface="+mj-lt"/>
                <a:ea typeface="游明朝" panose="02020400000000000000" pitchFamily="18" charset="-128"/>
              </a:rPr>
              <a:t>TIMI III flow achievement</a:t>
            </a:r>
          </a:p>
          <a:p>
            <a:r>
              <a:rPr lang="ja-JP" altLang="en-US" sz="1400" b="0" i="0" dirty="0">
                <a:solidFill>
                  <a:schemeClr val="bg1"/>
                </a:solidFill>
                <a:ea typeface="游明朝" panose="02020400000000000000" pitchFamily="18" charset="-128"/>
              </a:rPr>
              <a:t>・</a:t>
            </a:r>
            <a:r>
              <a:rPr lang="en-US" altLang="ja-JP" sz="1400" i="0" dirty="0">
                <a:solidFill>
                  <a:schemeClr val="bg1"/>
                </a:solidFill>
                <a:effectLst/>
                <a:latin typeface="+mj-lt"/>
                <a:ea typeface="游明朝" panose="02020400000000000000" pitchFamily="18" charset="-128"/>
              </a:rPr>
              <a:t>Minimum stent</a:t>
            </a:r>
            <a:r>
              <a:rPr lang="ja-JP" altLang="en-US" sz="1400" i="0" dirty="0">
                <a:solidFill>
                  <a:schemeClr val="bg1"/>
                </a:solidFill>
                <a:latin typeface="+mj-lt"/>
                <a:ea typeface="游明朝" panose="02020400000000000000" pitchFamily="18" charset="-128"/>
              </a:rPr>
              <a:t> </a:t>
            </a:r>
            <a:r>
              <a:rPr lang="en-US" altLang="ja-JP" sz="1400" i="0" dirty="0">
                <a:solidFill>
                  <a:schemeClr val="bg1"/>
                </a:solidFill>
                <a:latin typeface="+mj-lt"/>
                <a:ea typeface="游明朝" panose="02020400000000000000" pitchFamily="18" charset="-128"/>
              </a:rPr>
              <a:t>/ lumen </a:t>
            </a:r>
            <a:r>
              <a:rPr lang="en-US" altLang="ja-JP" sz="1400" i="0" dirty="0">
                <a:solidFill>
                  <a:schemeClr val="bg1"/>
                </a:solidFill>
                <a:effectLst/>
                <a:latin typeface="+mj-lt"/>
                <a:ea typeface="游明朝" panose="02020400000000000000" pitchFamily="18" charset="-128"/>
              </a:rPr>
              <a:t>area ≥4.5 mm</a:t>
            </a:r>
            <a:r>
              <a:rPr lang="en-US" altLang="ja-JP" sz="1400" i="0" baseline="30000" dirty="0">
                <a:solidFill>
                  <a:schemeClr val="bg1"/>
                </a:solidFill>
                <a:effectLst/>
                <a:latin typeface="+mj-lt"/>
                <a:ea typeface="游明朝" panose="02020400000000000000" pitchFamily="18" charset="-128"/>
              </a:rPr>
              <a:t>2</a:t>
            </a:r>
            <a:r>
              <a:rPr lang="en-US" altLang="ja-JP" sz="1400" i="0" dirty="0">
                <a:solidFill>
                  <a:schemeClr val="bg1"/>
                </a:solidFill>
                <a:effectLst/>
                <a:latin typeface="+mj-lt"/>
                <a:ea typeface="游明朝" panose="02020400000000000000" pitchFamily="18" charset="-128"/>
              </a:rPr>
              <a:t> or </a:t>
            </a:r>
            <a:r>
              <a:rPr lang="en-US" altLang="ja-JP" sz="1400" i="0" dirty="0">
                <a:solidFill>
                  <a:schemeClr val="bg1"/>
                </a:solidFill>
                <a:ea typeface="游明朝" panose="02020400000000000000" pitchFamily="18" charset="-128"/>
              </a:rPr>
              <a:t>% stent expansion </a:t>
            </a:r>
            <a:r>
              <a:rPr lang="en-US" altLang="ja-JP" sz="1400" i="0" dirty="0">
                <a:solidFill>
                  <a:schemeClr val="bg1"/>
                </a:solidFill>
                <a:effectLst/>
                <a:latin typeface="+mj-lt"/>
                <a:ea typeface="游明朝" panose="02020400000000000000" pitchFamily="18" charset="-128"/>
              </a:rPr>
              <a:t>≥70%</a:t>
            </a:r>
            <a:endParaRPr lang="en-US" altLang="ja-JP" sz="1400" i="0" dirty="0">
              <a:solidFill>
                <a:schemeClr val="bg1"/>
              </a:solidFill>
              <a:effectLst/>
              <a:latin typeface="+mj-lt"/>
            </a:endParaRPr>
          </a:p>
          <a:p>
            <a:r>
              <a:rPr lang="ja-JP" altLang="en-US" sz="1400" b="0" i="0" dirty="0">
                <a:solidFill>
                  <a:schemeClr val="bg1"/>
                </a:solidFill>
                <a:effectLst/>
                <a:latin typeface="+mj-lt"/>
                <a:ea typeface="游明朝" panose="02020400000000000000" pitchFamily="18" charset="-128"/>
              </a:rPr>
              <a:t>・</a:t>
            </a:r>
            <a:r>
              <a:rPr lang="en-US" altLang="ja-JP" sz="1400" b="0" i="0" dirty="0">
                <a:solidFill>
                  <a:schemeClr val="bg1"/>
                </a:solidFill>
                <a:effectLst/>
                <a:latin typeface="+mj-lt"/>
                <a:ea typeface="游明朝" panose="02020400000000000000" pitchFamily="18" charset="-128"/>
              </a:rPr>
              <a:t>No major dissection, large malapposition, extensive protrusion or thrombus</a:t>
            </a:r>
            <a:endParaRPr lang="en-US" altLang="ja-JP" sz="1400" b="0" i="0" kern="100" dirty="0">
              <a:solidFill>
                <a:schemeClr val="bg1"/>
              </a:solidFill>
              <a:effectLst/>
              <a:latin typeface="+mj-lt"/>
            </a:endParaRPr>
          </a:p>
        </p:txBody>
      </p:sp>
      <p:grpSp>
        <p:nvGrpSpPr>
          <p:cNvPr id="27" name="Group 27">
            <a:extLst>
              <a:ext uri="{FF2B5EF4-FFF2-40B4-BE49-F238E27FC236}">
                <a16:creationId xmlns:a16="http://schemas.microsoft.com/office/drawing/2014/main" id="{E224BEC5-07AE-D3C2-8EE4-13ABFDF2FC8A}"/>
              </a:ext>
            </a:extLst>
          </p:cNvPr>
          <p:cNvGrpSpPr/>
          <p:nvPr/>
        </p:nvGrpSpPr>
        <p:grpSpPr>
          <a:xfrm rot="21218530">
            <a:off x="374129" y="2598028"/>
            <a:ext cx="862672" cy="343412"/>
            <a:chOff x="4738615" y="1535289"/>
            <a:chExt cx="2237918" cy="1109651"/>
          </a:xfrm>
        </p:grpSpPr>
        <p:grpSp>
          <p:nvGrpSpPr>
            <p:cNvPr id="28" name="Group 28">
              <a:extLst>
                <a:ext uri="{FF2B5EF4-FFF2-40B4-BE49-F238E27FC236}">
                  <a16:creationId xmlns:a16="http://schemas.microsoft.com/office/drawing/2014/main" id="{9FAD45C4-17B2-A33B-C7C3-A253D266F375}"/>
                </a:ext>
              </a:extLst>
            </p:cNvPr>
            <p:cNvGrpSpPr/>
            <p:nvPr/>
          </p:nvGrpSpPr>
          <p:grpSpPr>
            <a:xfrm rot="436210">
              <a:off x="4768586" y="1676399"/>
              <a:ext cx="2157604" cy="835378"/>
              <a:chOff x="3725321" y="3860800"/>
              <a:chExt cx="2157604" cy="1241778"/>
            </a:xfrm>
          </p:grpSpPr>
          <p:sp>
            <p:nvSpPr>
              <p:cNvPr id="31" name="Freeform 31">
                <a:extLst>
                  <a:ext uri="{FF2B5EF4-FFF2-40B4-BE49-F238E27FC236}">
                    <a16:creationId xmlns:a16="http://schemas.microsoft.com/office/drawing/2014/main" id="{538391EF-ABA1-C787-D0FC-09CCC2EBD8B3}"/>
                  </a:ext>
                </a:extLst>
              </p:cNvPr>
              <p:cNvSpPr/>
              <p:nvPr/>
            </p:nvSpPr>
            <p:spPr>
              <a:xfrm>
                <a:off x="3725321" y="3860800"/>
                <a:ext cx="269849" cy="1237685"/>
              </a:xfrm>
              <a:custGeom>
                <a:avLst/>
                <a:gdLst>
                  <a:gd name="connsiteX0" fmla="*/ 11301 w 846682"/>
                  <a:gd name="connsiteY0" fmla="*/ 0 h 3883378"/>
                  <a:gd name="connsiteX1" fmla="*/ 824101 w 846682"/>
                  <a:gd name="connsiteY1" fmla="*/ 688622 h 3883378"/>
                  <a:gd name="connsiteX2" fmla="*/ 12 w 846682"/>
                  <a:gd name="connsiteY2" fmla="*/ 1354667 h 3883378"/>
                  <a:gd name="connsiteX3" fmla="*/ 846679 w 846682"/>
                  <a:gd name="connsiteY3" fmla="*/ 2032000 h 3883378"/>
                  <a:gd name="connsiteX4" fmla="*/ 11301 w 846682"/>
                  <a:gd name="connsiteY4" fmla="*/ 2540000 h 3883378"/>
                  <a:gd name="connsiteX5" fmla="*/ 846679 w 846682"/>
                  <a:gd name="connsiteY5" fmla="*/ 3206045 h 3883378"/>
                  <a:gd name="connsiteX6" fmla="*/ 12 w 846682"/>
                  <a:gd name="connsiteY6" fmla="*/ 3883378 h 3883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6682" h="3883378">
                    <a:moveTo>
                      <a:pt x="11301" y="0"/>
                    </a:moveTo>
                    <a:cubicBezTo>
                      <a:pt x="418641" y="231422"/>
                      <a:pt x="825982" y="462844"/>
                      <a:pt x="824101" y="688622"/>
                    </a:cubicBezTo>
                    <a:cubicBezTo>
                      <a:pt x="822220" y="914400"/>
                      <a:pt x="-3751" y="1130771"/>
                      <a:pt x="12" y="1354667"/>
                    </a:cubicBezTo>
                    <a:cubicBezTo>
                      <a:pt x="3775" y="1578563"/>
                      <a:pt x="844798" y="1834445"/>
                      <a:pt x="846679" y="2032000"/>
                    </a:cubicBezTo>
                    <a:cubicBezTo>
                      <a:pt x="848561" y="2229556"/>
                      <a:pt x="11301" y="2344326"/>
                      <a:pt x="11301" y="2540000"/>
                    </a:cubicBezTo>
                    <a:cubicBezTo>
                      <a:pt x="11301" y="2735674"/>
                      <a:pt x="848560" y="2982149"/>
                      <a:pt x="846679" y="3206045"/>
                    </a:cubicBezTo>
                    <a:cubicBezTo>
                      <a:pt x="844798" y="3429941"/>
                      <a:pt x="422405" y="3656659"/>
                      <a:pt x="12" y="388337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Freeform 32">
                <a:extLst>
                  <a:ext uri="{FF2B5EF4-FFF2-40B4-BE49-F238E27FC236}">
                    <a16:creationId xmlns:a16="http://schemas.microsoft.com/office/drawing/2014/main" id="{BD03C36C-9207-BC2E-5500-0307B8E656C7}"/>
                  </a:ext>
                </a:extLst>
              </p:cNvPr>
              <p:cNvSpPr/>
              <p:nvPr/>
            </p:nvSpPr>
            <p:spPr>
              <a:xfrm>
                <a:off x="3995170" y="3872089"/>
                <a:ext cx="273443" cy="1230489"/>
              </a:xfrm>
              <a:custGeom>
                <a:avLst/>
                <a:gdLst>
                  <a:gd name="connsiteX0" fmla="*/ 857956 w 857959"/>
                  <a:gd name="connsiteY0" fmla="*/ 0 h 3860800"/>
                  <a:gd name="connsiteX1" fmla="*/ 0 w 857959"/>
                  <a:gd name="connsiteY1" fmla="*/ 677333 h 3860800"/>
                  <a:gd name="connsiteX2" fmla="*/ 857956 w 857959"/>
                  <a:gd name="connsiteY2" fmla="*/ 1332089 h 3860800"/>
                  <a:gd name="connsiteX3" fmla="*/ 11289 w 857959"/>
                  <a:gd name="connsiteY3" fmla="*/ 2009422 h 3860800"/>
                  <a:gd name="connsiteX4" fmla="*/ 857956 w 857959"/>
                  <a:gd name="connsiteY4" fmla="*/ 2528711 h 3860800"/>
                  <a:gd name="connsiteX5" fmla="*/ 11289 w 857959"/>
                  <a:gd name="connsiteY5" fmla="*/ 3194756 h 3860800"/>
                  <a:gd name="connsiteX6" fmla="*/ 857956 w 857959"/>
                  <a:gd name="connsiteY6" fmla="*/ 3860800 h 3860800"/>
                  <a:gd name="connsiteX7" fmla="*/ 857956 w 857959"/>
                  <a:gd name="connsiteY7" fmla="*/ 3860800 h 3860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7959" h="3860800">
                    <a:moveTo>
                      <a:pt x="857956" y="0"/>
                    </a:moveTo>
                    <a:cubicBezTo>
                      <a:pt x="428978" y="227659"/>
                      <a:pt x="0" y="455318"/>
                      <a:pt x="0" y="677333"/>
                    </a:cubicBezTo>
                    <a:cubicBezTo>
                      <a:pt x="0" y="899348"/>
                      <a:pt x="856074" y="1110074"/>
                      <a:pt x="857956" y="1332089"/>
                    </a:cubicBezTo>
                    <a:cubicBezTo>
                      <a:pt x="859838" y="1554104"/>
                      <a:pt x="11289" y="1809985"/>
                      <a:pt x="11289" y="2009422"/>
                    </a:cubicBezTo>
                    <a:cubicBezTo>
                      <a:pt x="11289" y="2208859"/>
                      <a:pt x="857956" y="2331155"/>
                      <a:pt x="857956" y="2528711"/>
                    </a:cubicBezTo>
                    <a:cubicBezTo>
                      <a:pt x="857956" y="2726267"/>
                      <a:pt x="11289" y="2972741"/>
                      <a:pt x="11289" y="3194756"/>
                    </a:cubicBezTo>
                    <a:cubicBezTo>
                      <a:pt x="11289" y="3416771"/>
                      <a:pt x="857956" y="3860800"/>
                      <a:pt x="857956" y="3860800"/>
                    </a:cubicBezTo>
                    <a:lnTo>
                      <a:pt x="857956" y="386080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Freeform 33">
                <a:extLst>
                  <a:ext uri="{FF2B5EF4-FFF2-40B4-BE49-F238E27FC236}">
                    <a16:creationId xmlns:a16="http://schemas.microsoft.com/office/drawing/2014/main" id="{05B6E60D-FD63-D88F-9D90-05C5907D6DDB}"/>
                  </a:ext>
                </a:extLst>
              </p:cNvPr>
              <p:cNvSpPr/>
              <p:nvPr/>
            </p:nvSpPr>
            <p:spPr>
              <a:xfrm>
                <a:off x="4267188" y="3860800"/>
                <a:ext cx="269849" cy="1237685"/>
              </a:xfrm>
              <a:custGeom>
                <a:avLst/>
                <a:gdLst>
                  <a:gd name="connsiteX0" fmla="*/ 11301 w 846682"/>
                  <a:gd name="connsiteY0" fmla="*/ 0 h 3883378"/>
                  <a:gd name="connsiteX1" fmla="*/ 824101 w 846682"/>
                  <a:gd name="connsiteY1" fmla="*/ 688622 h 3883378"/>
                  <a:gd name="connsiteX2" fmla="*/ 12 w 846682"/>
                  <a:gd name="connsiteY2" fmla="*/ 1354667 h 3883378"/>
                  <a:gd name="connsiteX3" fmla="*/ 846679 w 846682"/>
                  <a:gd name="connsiteY3" fmla="*/ 2032000 h 3883378"/>
                  <a:gd name="connsiteX4" fmla="*/ 11301 w 846682"/>
                  <a:gd name="connsiteY4" fmla="*/ 2540000 h 3883378"/>
                  <a:gd name="connsiteX5" fmla="*/ 846679 w 846682"/>
                  <a:gd name="connsiteY5" fmla="*/ 3206045 h 3883378"/>
                  <a:gd name="connsiteX6" fmla="*/ 12 w 846682"/>
                  <a:gd name="connsiteY6" fmla="*/ 3883378 h 3883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6682" h="3883378">
                    <a:moveTo>
                      <a:pt x="11301" y="0"/>
                    </a:moveTo>
                    <a:cubicBezTo>
                      <a:pt x="418641" y="231422"/>
                      <a:pt x="825982" y="462844"/>
                      <a:pt x="824101" y="688622"/>
                    </a:cubicBezTo>
                    <a:cubicBezTo>
                      <a:pt x="822220" y="914400"/>
                      <a:pt x="-3751" y="1130771"/>
                      <a:pt x="12" y="1354667"/>
                    </a:cubicBezTo>
                    <a:cubicBezTo>
                      <a:pt x="3775" y="1578563"/>
                      <a:pt x="844798" y="1834445"/>
                      <a:pt x="846679" y="2032000"/>
                    </a:cubicBezTo>
                    <a:cubicBezTo>
                      <a:pt x="848561" y="2229556"/>
                      <a:pt x="11301" y="2344326"/>
                      <a:pt x="11301" y="2540000"/>
                    </a:cubicBezTo>
                    <a:cubicBezTo>
                      <a:pt x="11301" y="2735674"/>
                      <a:pt x="848560" y="2982149"/>
                      <a:pt x="846679" y="3206045"/>
                    </a:cubicBezTo>
                    <a:cubicBezTo>
                      <a:pt x="844798" y="3429941"/>
                      <a:pt x="422405" y="3656659"/>
                      <a:pt x="12" y="388337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Freeform 34">
                <a:extLst>
                  <a:ext uri="{FF2B5EF4-FFF2-40B4-BE49-F238E27FC236}">
                    <a16:creationId xmlns:a16="http://schemas.microsoft.com/office/drawing/2014/main" id="{F290E6E7-8126-14E9-46D6-D26491A81B96}"/>
                  </a:ext>
                </a:extLst>
              </p:cNvPr>
              <p:cNvSpPr/>
              <p:nvPr/>
            </p:nvSpPr>
            <p:spPr>
              <a:xfrm>
                <a:off x="4537037" y="3872089"/>
                <a:ext cx="273443" cy="1230489"/>
              </a:xfrm>
              <a:custGeom>
                <a:avLst/>
                <a:gdLst>
                  <a:gd name="connsiteX0" fmla="*/ 857956 w 857959"/>
                  <a:gd name="connsiteY0" fmla="*/ 0 h 3860800"/>
                  <a:gd name="connsiteX1" fmla="*/ 0 w 857959"/>
                  <a:gd name="connsiteY1" fmla="*/ 677333 h 3860800"/>
                  <a:gd name="connsiteX2" fmla="*/ 857956 w 857959"/>
                  <a:gd name="connsiteY2" fmla="*/ 1332089 h 3860800"/>
                  <a:gd name="connsiteX3" fmla="*/ 11289 w 857959"/>
                  <a:gd name="connsiteY3" fmla="*/ 2009422 h 3860800"/>
                  <a:gd name="connsiteX4" fmla="*/ 857956 w 857959"/>
                  <a:gd name="connsiteY4" fmla="*/ 2528711 h 3860800"/>
                  <a:gd name="connsiteX5" fmla="*/ 11289 w 857959"/>
                  <a:gd name="connsiteY5" fmla="*/ 3194756 h 3860800"/>
                  <a:gd name="connsiteX6" fmla="*/ 857956 w 857959"/>
                  <a:gd name="connsiteY6" fmla="*/ 3860800 h 3860800"/>
                  <a:gd name="connsiteX7" fmla="*/ 857956 w 857959"/>
                  <a:gd name="connsiteY7" fmla="*/ 3860800 h 3860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7959" h="3860800">
                    <a:moveTo>
                      <a:pt x="857956" y="0"/>
                    </a:moveTo>
                    <a:cubicBezTo>
                      <a:pt x="428978" y="227659"/>
                      <a:pt x="0" y="455318"/>
                      <a:pt x="0" y="677333"/>
                    </a:cubicBezTo>
                    <a:cubicBezTo>
                      <a:pt x="0" y="899348"/>
                      <a:pt x="856074" y="1110074"/>
                      <a:pt x="857956" y="1332089"/>
                    </a:cubicBezTo>
                    <a:cubicBezTo>
                      <a:pt x="859838" y="1554104"/>
                      <a:pt x="11289" y="1809985"/>
                      <a:pt x="11289" y="2009422"/>
                    </a:cubicBezTo>
                    <a:cubicBezTo>
                      <a:pt x="11289" y="2208859"/>
                      <a:pt x="857956" y="2331155"/>
                      <a:pt x="857956" y="2528711"/>
                    </a:cubicBezTo>
                    <a:cubicBezTo>
                      <a:pt x="857956" y="2726267"/>
                      <a:pt x="11289" y="2972741"/>
                      <a:pt x="11289" y="3194756"/>
                    </a:cubicBezTo>
                    <a:cubicBezTo>
                      <a:pt x="11289" y="3416771"/>
                      <a:pt x="857956" y="3860800"/>
                      <a:pt x="857956" y="3860800"/>
                    </a:cubicBezTo>
                    <a:lnTo>
                      <a:pt x="857956" y="386080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Freeform 35">
                <a:extLst>
                  <a:ext uri="{FF2B5EF4-FFF2-40B4-BE49-F238E27FC236}">
                    <a16:creationId xmlns:a16="http://schemas.microsoft.com/office/drawing/2014/main" id="{79093D9A-FA6C-1F1F-2D08-9F0E9E3AAF48}"/>
                  </a:ext>
                </a:extLst>
              </p:cNvPr>
              <p:cNvSpPr/>
              <p:nvPr/>
            </p:nvSpPr>
            <p:spPr>
              <a:xfrm>
                <a:off x="4809055" y="3860800"/>
                <a:ext cx="269849" cy="1237685"/>
              </a:xfrm>
              <a:custGeom>
                <a:avLst/>
                <a:gdLst>
                  <a:gd name="connsiteX0" fmla="*/ 11301 w 846682"/>
                  <a:gd name="connsiteY0" fmla="*/ 0 h 3883378"/>
                  <a:gd name="connsiteX1" fmla="*/ 824101 w 846682"/>
                  <a:gd name="connsiteY1" fmla="*/ 688622 h 3883378"/>
                  <a:gd name="connsiteX2" fmla="*/ 12 w 846682"/>
                  <a:gd name="connsiteY2" fmla="*/ 1354667 h 3883378"/>
                  <a:gd name="connsiteX3" fmla="*/ 846679 w 846682"/>
                  <a:gd name="connsiteY3" fmla="*/ 2032000 h 3883378"/>
                  <a:gd name="connsiteX4" fmla="*/ 11301 w 846682"/>
                  <a:gd name="connsiteY4" fmla="*/ 2540000 h 3883378"/>
                  <a:gd name="connsiteX5" fmla="*/ 846679 w 846682"/>
                  <a:gd name="connsiteY5" fmla="*/ 3206045 h 3883378"/>
                  <a:gd name="connsiteX6" fmla="*/ 12 w 846682"/>
                  <a:gd name="connsiteY6" fmla="*/ 3883378 h 3883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6682" h="3883378">
                    <a:moveTo>
                      <a:pt x="11301" y="0"/>
                    </a:moveTo>
                    <a:cubicBezTo>
                      <a:pt x="418641" y="231422"/>
                      <a:pt x="825982" y="462844"/>
                      <a:pt x="824101" y="688622"/>
                    </a:cubicBezTo>
                    <a:cubicBezTo>
                      <a:pt x="822220" y="914400"/>
                      <a:pt x="-3751" y="1130771"/>
                      <a:pt x="12" y="1354667"/>
                    </a:cubicBezTo>
                    <a:cubicBezTo>
                      <a:pt x="3775" y="1578563"/>
                      <a:pt x="844798" y="1834445"/>
                      <a:pt x="846679" y="2032000"/>
                    </a:cubicBezTo>
                    <a:cubicBezTo>
                      <a:pt x="848561" y="2229556"/>
                      <a:pt x="11301" y="2344326"/>
                      <a:pt x="11301" y="2540000"/>
                    </a:cubicBezTo>
                    <a:cubicBezTo>
                      <a:pt x="11301" y="2735674"/>
                      <a:pt x="848560" y="2982149"/>
                      <a:pt x="846679" y="3206045"/>
                    </a:cubicBezTo>
                    <a:cubicBezTo>
                      <a:pt x="844798" y="3429941"/>
                      <a:pt x="422405" y="3656659"/>
                      <a:pt x="12" y="388337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Freeform 36">
                <a:extLst>
                  <a:ext uri="{FF2B5EF4-FFF2-40B4-BE49-F238E27FC236}">
                    <a16:creationId xmlns:a16="http://schemas.microsoft.com/office/drawing/2014/main" id="{DA098E2B-25BB-799E-542C-3D7497396723}"/>
                  </a:ext>
                </a:extLst>
              </p:cNvPr>
              <p:cNvSpPr/>
              <p:nvPr/>
            </p:nvSpPr>
            <p:spPr>
              <a:xfrm>
                <a:off x="5078904" y="3872089"/>
                <a:ext cx="273443" cy="1230489"/>
              </a:xfrm>
              <a:custGeom>
                <a:avLst/>
                <a:gdLst>
                  <a:gd name="connsiteX0" fmla="*/ 857956 w 857959"/>
                  <a:gd name="connsiteY0" fmla="*/ 0 h 3860800"/>
                  <a:gd name="connsiteX1" fmla="*/ 0 w 857959"/>
                  <a:gd name="connsiteY1" fmla="*/ 677333 h 3860800"/>
                  <a:gd name="connsiteX2" fmla="*/ 857956 w 857959"/>
                  <a:gd name="connsiteY2" fmla="*/ 1332089 h 3860800"/>
                  <a:gd name="connsiteX3" fmla="*/ 11289 w 857959"/>
                  <a:gd name="connsiteY3" fmla="*/ 2009422 h 3860800"/>
                  <a:gd name="connsiteX4" fmla="*/ 857956 w 857959"/>
                  <a:gd name="connsiteY4" fmla="*/ 2528711 h 3860800"/>
                  <a:gd name="connsiteX5" fmla="*/ 11289 w 857959"/>
                  <a:gd name="connsiteY5" fmla="*/ 3194756 h 3860800"/>
                  <a:gd name="connsiteX6" fmla="*/ 857956 w 857959"/>
                  <a:gd name="connsiteY6" fmla="*/ 3860800 h 3860800"/>
                  <a:gd name="connsiteX7" fmla="*/ 857956 w 857959"/>
                  <a:gd name="connsiteY7" fmla="*/ 3860800 h 3860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7959" h="3860800">
                    <a:moveTo>
                      <a:pt x="857956" y="0"/>
                    </a:moveTo>
                    <a:cubicBezTo>
                      <a:pt x="428978" y="227659"/>
                      <a:pt x="0" y="455318"/>
                      <a:pt x="0" y="677333"/>
                    </a:cubicBezTo>
                    <a:cubicBezTo>
                      <a:pt x="0" y="899348"/>
                      <a:pt x="856074" y="1110074"/>
                      <a:pt x="857956" y="1332089"/>
                    </a:cubicBezTo>
                    <a:cubicBezTo>
                      <a:pt x="859838" y="1554104"/>
                      <a:pt x="11289" y="1809985"/>
                      <a:pt x="11289" y="2009422"/>
                    </a:cubicBezTo>
                    <a:cubicBezTo>
                      <a:pt x="11289" y="2208859"/>
                      <a:pt x="857956" y="2331155"/>
                      <a:pt x="857956" y="2528711"/>
                    </a:cubicBezTo>
                    <a:cubicBezTo>
                      <a:pt x="857956" y="2726267"/>
                      <a:pt x="11289" y="2972741"/>
                      <a:pt x="11289" y="3194756"/>
                    </a:cubicBezTo>
                    <a:cubicBezTo>
                      <a:pt x="11289" y="3416771"/>
                      <a:pt x="857956" y="3860800"/>
                      <a:pt x="857956" y="3860800"/>
                    </a:cubicBezTo>
                    <a:lnTo>
                      <a:pt x="857956" y="386080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Freeform 37">
                <a:extLst>
                  <a:ext uri="{FF2B5EF4-FFF2-40B4-BE49-F238E27FC236}">
                    <a16:creationId xmlns:a16="http://schemas.microsoft.com/office/drawing/2014/main" id="{EAB4558B-DD55-1AC1-862B-AB0213E88E0C}"/>
                  </a:ext>
                </a:extLst>
              </p:cNvPr>
              <p:cNvSpPr/>
              <p:nvPr/>
            </p:nvSpPr>
            <p:spPr>
              <a:xfrm>
                <a:off x="5339633" y="3860800"/>
                <a:ext cx="269849" cy="1237685"/>
              </a:xfrm>
              <a:custGeom>
                <a:avLst/>
                <a:gdLst>
                  <a:gd name="connsiteX0" fmla="*/ 11301 w 846682"/>
                  <a:gd name="connsiteY0" fmla="*/ 0 h 3883378"/>
                  <a:gd name="connsiteX1" fmla="*/ 824101 w 846682"/>
                  <a:gd name="connsiteY1" fmla="*/ 688622 h 3883378"/>
                  <a:gd name="connsiteX2" fmla="*/ 12 w 846682"/>
                  <a:gd name="connsiteY2" fmla="*/ 1354667 h 3883378"/>
                  <a:gd name="connsiteX3" fmla="*/ 846679 w 846682"/>
                  <a:gd name="connsiteY3" fmla="*/ 2032000 h 3883378"/>
                  <a:gd name="connsiteX4" fmla="*/ 11301 w 846682"/>
                  <a:gd name="connsiteY4" fmla="*/ 2540000 h 3883378"/>
                  <a:gd name="connsiteX5" fmla="*/ 846679 w 846682"/>
                  <a:gd name="connsiteY5" fmla="*/ 3206045 h 3883378"/>
                  <a:gd name="connsiteX6" fmla="*/ 12 w 846682"/>
                  <a:gd name="connsiteY6" fmla="*/ 3883378 h 3883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6682" h="3883378">
                    <a:moveTo>
                      <a:pt x="11301" y="0"/>
                    </a:moveTo>
                    <a:cubicBezTo>
                      <a:pt x="418641" y="231422"/>
                      <a:pt x="825982" y="462844"/>
                      <a:pt x="824101" y="688622"/>
                    </a:cubicBezTo>
                    <a:cubicBezTo>
                      <a:pt x="822220" y="914400"/>
                      <a:pt x="-3751" y="1130771"/>
                      <a:pt x="12" y="1354667"/>
                    </a:cubicBezTo>
                    <a:cubicBezTo>
                      <a:pt x="3775" y="1578563"/>
                      <a:pt x="844798" y="1834445"/>
                      <a:pt x="846679" y="2032000"/>
                    </a:cubicBezTo>
                    <a:cubicBezTo>
                      <a:pt x="848561" y="2229556"/>
                      <a:pt x="11301" y="2344326"/>
                      <a:pt x="11301" y="2540000"/>
                    </a:cubicBezTo>
                    <a:cubicBezTo>
                      <a:pt x="11301" y="2735674"/>
                      <a:pt x="848560" y="2982149"/>
                      <a:pt x="846679" y="3206045"/>
                    </a:cubicBezTo>
                    <a:cubicBezTo>
                      <a:pt x="844798" y="3429941"/>
                      <a:pt x="422405" y="3656659"/>
                      <a:pt x="12" y="388337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Freeform 38">
                <a:extLst>
                  <a:ext uri="{FF2B5EF4-FFF2-40B4-BE49-F238E27FC236}">
                    <a16:creationId xmlns:a16="http://schemas.microsoft.com/office/drawing/2014/main" id="{DCA350D9-A0DB-E5E3-78CB-675DEA7BA080}"/>
                  </a:ext>
                </a:extLst>
              </p:cNvPr>
              <p:cNvSpPr/>
              <p:nvPr/>
            </p:nvSpPr>
            <p:spPr>
              <a:xfrm>
                <a:off x="5609482" y="3872089"/>
                <a:ext cx="273443" cy="1230489"/>
              </a:xfrm>
              <a:custGeom>
                <a:avLst/>
                <a:gdLst>
                  <a:gd name="connsiteX0" fmla="*/ 857956 w 857959"/>
                  <a:gd name="connsiteY0" fmla="*/ 0 h 3860800"/>
                  <a:gd name="connsiteX1" fmla="*/ 0 w 857959"/>
                  <a:gd name="connsiteY1" fmla="*/ 677333 h 3860800"/>
                  <a:gd name="connsiteX2" fmla="*/ 857956 w 857959"/>
                  <a:gd name="connsiteY2" fmla="*/ 1332089 h 3860800"/>
                  <a:gd name="connsiteX3" fmla="*/ 11289 w 857959"/>
                  <a:gd name="connsiteY3" fmla="*/ 2009422 h 3860800"/>
                  <a:gd name="connsiteX4" fmla="*/ 857956 w 857959"/>
                  <a:gd name="connsiteY4" fmla="*/ 2528711 h 3860800"/>
                  <a:gd name="connsiteX5" fmla="*/ 11289 w 857959"/>
                  <a:gd name="connsiteY5" fmla="*/ 3194756 h 3860800"/>
                  <a:gd name="connsiteX6" fmla="*/ 857956 w 857959"/>
                  <a:gd name="connsiteY6" fmla="*/ 3860800 h 3860800"/>
                  <a:gd name="connsiteX7" fmla="*/ 857956 w 857959"/>
                  <a:gd name="connsiteY7" fmla="*/ 3860800 h 3860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7959" h="3860800">
                    <a:moveTo>
                      <a:pt x="857956" y="0"/>
                    </a:moveTo>
                    <a:cubicBezTo>
                      <a:pt x="428978" y="227659"/>
                      <a:pt x="0" y="455318"/>
                      <a:pt x="0" y="677333"/>
                    </a:cubicBezTo>
                    <a:cubicBezTo>
                      <a:pt x="0" y="899348"/>
                      <a:pt x="856074" y="1110074"/>
                      <a:pt x="857956" y="1332089"/>
                    </a:cubicBezTo>
                    <a:cubicBezTo>
                      <a:pt x="859838" y="1554104"/>
                      <a:pt x="11289" y="1809985"/>
                      <a:pt x="11289" y="2009422"/>
                    </a:cubicBezTo>
                    <a:cubicBezTo>
                      <a:pt x="11289" y="2208859"/>
                      <a:pt x="857956" y="2331155"/>
                      <a:pt x="857956" y="2528711"/>
                    </a:cubicBezTo>
                    <a:cubicBezTo>
                      <a:pt x="857956" y="2726267"/>
                      <a:pt x="11289" y="2972741"/>
                      <a:pt x="11289" y="3194756"/>
                    </a:cubicBezTo>
                    <a:cubicBezTo>
                      <a:pt x="11289" y="3416771"/>
                      <a:pt x="857956" y="3860800"/>
                      <a:pt x="857956" y="3860800"/>
                    </a:cubicBezTo>
                    <a:lnTo>
                      <a:pt x="857956" y="386080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5266241D-DCF9-EE5F-9062-3EA4B49202B7}"/>
                </a:ext>
              </a:extLst>
            </p:cNvPr>
            <p:cNvSpPr/>
            <p:nvPr/>
          </p:nvSpPr>
          <p:spPr>
            <a:xfrm>
              <a:off x="4854222" y="1535289"/>
              <a:ext cx="2122311" cy="293511"/>
            </a:xfrm>
            <a:custGeom>
              <a:avLst/>
              <a:gdLst>
                <a:gd name="connsiteX0" fmla="*/ 0 w 2122311"/>
                <a:gd name="connsiteY0" fmla="*/ 0 h 293511"/>
                <a:gd name="connsiteX1" fmla="*/ 1275645 w 2122311"/>
                <a:gd name="connsiteY1" fmla="*/ 180622 h 293511"/>
                <a:gd name="connsiteX2" fmla="*/ 2122311 w 2122311"/>
                <a:gd name="connsiteY2" fmla="*/ 293511 h 293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22311" h="293511">
                  <a:moveTo>
                    <a:pt x="0" y="0"/>
                  </a:moveTo>
                  <a:lnTo>
                    <a:pt x="1275645" y="180622"/>
                  </a:lnTo>
                  <a:lnTo>
                    <a:pt x="2122311" y="293511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>
                <a:solidFill>
                  <a:schemeClr val="bg1"/>
                </a:solidFill>
              </a:endParaRPr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A3C6E2BA-6F4E-4485-9838-C2C1E03E4EA0}"/>
                </a:ext>
              </a:extLst>
            </p:cNvPr>
            <p:cNvSpPr/>
            <p:nvPr/>
          </p:nvSpPr>
          <p:spPr>
            <a:xfrm>
              <a:off x="4738615" y="2351429"/>
              <a:ext cx="2122311" cy="293511"/>
            </a:xfrm>
            <a:custGeom>
              <a:avLst/>
              <a:gdLst>
                <a:gd name="connsiteX0" fmla="*/ 0 w 2122311"/>
                <a:gd name="connsiteY0" fmla="*/ 0 h 293511"/>
                <a:gd name="connsiteX1" fmla="*/ 1275645 w 2122311"/>
                <a:gd name="connsiteY1" fmla="*/ 180622 h 293511"/>
                <a:gd name="connsiteX2" fmla="*/ 2122311 w 2122311"/>
                <a:gd name="connsiteY2" fmla="*/ 293511 h 293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22311" h="293511">
                  <a:moveTo>
                    <a:pt x="0" y="0"/>
                  </a:moveTo>
                  <a:lnTo>
                    <a:pt x="1275645" y="180622"/>
                  </a:lnTo>
                  <a:lnTo>
                    <a:pt x="2122311" y="293511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>
                <a:solidFill>
                  <a:schemeClr val="bg1"/>
                </a:solidFill>
              </a:endParaRPr>
            </a:p>
          </p:txBody>
        </p:sp>
      </p:grpSp>
      <p:grpSp>
        <p:nvGrpSpPr>
          <p:cNvPr id="88" name="Group 27">
            <a:extLst>
              <a:ext uri="{FF2B5EF4-FFF2-40B4-BE49-F238E27FC236}">
                <a16:creationId xmlns:a16="http://schemas.microsoft.com/office/drawing/2014/main" id="{95AE38D5-6C1C-E00E-A6AA-8D61317990D8}"/>
              </a:ext>
            </a:extLst>
          </p:cNvPr>
          <p:cNvGrpSpPr/>
          <p:nvPr/>
        </p:nvGrpSpPr>
        <p:grpSpPr>
          <a:xfrm rot="21218530">
            <a:off x="384250" y="1524849"/>
            <a:ext cx="862672" cy="343412"/>
            <a:chOff x="4738615" y="1535289"/>
            <a:chExt cx="2237918" cy="1109651"/>
          </a:xfrm>
        </p:grpSpPr>
        <p:sp>
          <p:nvSpPr>
            <p:cNvPr id="90" name="Freeform 29">
              <a:extLst>
                <a:ext uri="{FF2B5EF4-FFF2-40B4-BE49-F238E27FC236}">
                  <a16:creationId xmlns:a16="http://schemas.microsoft.com/office/drawing/2014/main" id="{7B947272-F4A6-6153-54CE-AAC6116BCC96}"/>
                </a:ext>
              </a:extLst>
            </p:cNvPr>
            <p:cNvSpPr/>
            <p:nvPr/>
          </p:nvSpPr>
          <p:spPr>
            <a:xfrm>
              <a:off x="4854222" y="1535289"/>
              <a:ext cx="2122311" cy="293511"/>
            </a:xfrm>
            <a:custGeom>
              <a:avLst/>
              <a:gdLst>
                <a:gd name="connsiteX0" fmla="*/ 0 w 2122311"/>
                <a:gd name="connsiteY0" fmla="*/ 0 h 293511"/>
                <a:gd name="connsiteX1" fmla="*/ 1275645 w 2122311"/>
                <a:gd name="connsiteY1" fmla="*/ 180622 h 293511"/>
                <a:gd name="connsiteX2" fmla="*/ 2122311 w 2122311"/>
                <a:gd name="connsiteY2" fmla="*/ 293511 h 293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22311" h="293511">
                  <a:moveTo>
                    <a:pt x="0" y="0"/>
                  </a:moveTo>
                  <a:lnTo>
                    <a:pt x="1275645" y="180622"/>
                  </a:lnTo>
                  <a:lnTo>
                    <a:pt x="2122311" y="293511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>
                <a:solidFill>
                  <a:schemeClr val="bg1"/>
                </a:solidFill>
              </a:endParaRPr>
            </a:p>
          </p:txBody>
        </p:sp>
        <p:sp>
          <p:nvSpPr>
            <p:cNvPr id="91" name="Freeform 30">
              <a:extLst>
                <a:ext uri="{FF2B5EF4-FFF2-40B4-BE49-F238E27FC236}">
                  <a16:creationId xmlns:a16="http://schemas.microsoft.com/office/drawing/2014/main" id="{716BF4B8-E03F-3F03-9742-F8474AD85524}"/>
                </a:ext>
              </a:extLst>
            </p:cNvPr>
            <p:cNvSpPr/>
            <p:nvPr/>
          </p:nvSpPr>
          <p:spPr>
            <a:xfrm>
              <a:off x="4738615" y="2351429"/>
              <a:ext cx="2122311" cy="293511"/>
            </a:xfrm>
            <a:custGeom>
              <a:avLst/>
              <a:gdLst>
                <a:gd name="connsiteX0" fmla="*/ 0 w 2122311"/>
                <a:gd name="connsiteY0" fmla="*/ 0 h 293511"/>
                <a:gd name="connsiteX1" fmla="*/ 1275645 w 2122311"/>
                <a:gd name="connsiteY1" fmla="*/ 180622 h 293511"/>
                <a:gd name="connsiteX2" fmla="*/ 2122311 w 2122311"/>
                <a:gd name="connsiteY2" fmla="*/ 293511 h 293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22311" h="293511">
                  <a:moveTo>
                    <a:pt x="0" y="0"/>
                  </a:moveTo>
                  <a:lnTo>
                    <a:pt x="1275645" y="180622"/>
                  </a:lnTo>
                  <a:lnTo>
                    <a:pt x="2122311" y="293511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>
                <a:solidFill>
                  <a:schemeClr val="bg1"/>
                </a:solidFill>
              </a:endParaRPr>
            </a:p>
          </p:txBody>
        </p:sp>
      </p:grpSp>
      <p:sp>
        <p:nvSpPr>
          <p:cNvPr id="101" name="Freeform 45">
            <a:extLst>
              <a:ext uri="{FF2B5EF4-FFF2-40B4-BE49-F238E27FC236}">
                <a16:creationId xmlns:a16="http://schemas.microsoft.com/office/drawing/2014/main" id="{FBB8037F-A419-51C2-616D-CEF616E3565C}"/>
              </a:ext>
            </a:extLst>
          </p:cNvPr>
          <p:cNvSpPr/>
          <p:nvPr/>
        </p:nvSpPr>
        <p:spPr>
          <a:xfrm rot="21134163">
            <a:off x="594524" y="1765163"/>
            <a:ext cx="387485" cy="81370"/>
          </a:xfrm>
          <a:custGeom>
            <a:avLst/>
            <a:gdLst>
              <a:gd name="connsiteX0" fmla="*/ 444839 w 848672"/>
              <a:gd name="connsiteY0" fmla="*/ 0 h 129279"/>
              <a:gd name="connsiteX1" fmla="*/ 591594 w 848672"/>
              <a:gd name="connsiteY1" fmla="*/ 11289 h 129279"/>
              <a:gd name="connsiteX2" fmla="*/ 625461 w 848672"/>
              <a:gd name="connsiteY2" fmla="*/ 22578 h 129279"/>
              <a:gd name="connsiteX3" fmla="*/ 715772 w 848672"/>
              <a:gd name="connsiteY3" fmla="*/ 45156 h 129279"/>
              <a:gd name="connsiteX4" fmla="*/ 783506 w 848672"/>
              <a:gd name="connsiteY4" fmla="*/ 90311 h 129279"/>
              <a:gd name="connsiteX5" fmla="*/ 828661 w 848672"/>
              <a:gd name="connsiteY5" fmla="*/ 112889 h 129279"/>
              <a:gd name="connsiteX6" fmla="*/ 848672 w 848672"/>
              <a:gd name="connsiteY6" fmla="*/ 129279 h 129279"/>
              <a:gd name="connsiteX7" fmla="*/ 712409 w 848672"/>
              <a:gd name="connsiteY7" fmla="*/ 127974 h 129279"/>
              <a:gd name="connsiteX8" fmla="*/ 49942 w 848672"/>
              <a:gd name="connsiteY8" fmla="*/ 59314 h 129279"/>
              <a:gd name="connsiteX9" fmla="*/ 0 w 848672"/>
              <a:gd name="connsiteY9" fmla="*/ 49429 h 129279"/>
              <a:gd name="connsiteX10" fmla="*/ 36453 w 848672"/>
              <a:gd name="connsiteY10" fmla="*/ 40698 h 129279"/>
              <a:gd name="connsiteX11" fmla="*/ 106172 w 848672"/>
              <a:gd name="connsiteY11" fmla="*/ 33867 h 129279"/>
              <a:gd name="connsiteX12" fmla="*/ 173906 w 848672"/>
              <a:gd name="connsiteY12" fmla="*/ 45156 h 129279"/>
              <a:gd name="connsiteX13" fmla="*/ 219061 w 848672"/>
              <a:gd name="connsiteY13" fmla="*/ 33867 h 129279"/>
              <a:gd name="connsiteX14" fmla="*/ 286794 w 848672"/>
              <a:gd name="connsiteY14" fmla="*/ 11289 h 12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48672" h="129279">
                <a:moveTo>
                  <a:pt x="444839" y="0"/>
                </a:moveTo>
                <a:cubicBezTo>
                  <a:pt x="493757" y="3763"/>
                  <a:pt x="542910" y="5203"/>
                  <a:pt x="591594" y="11289"/>
                </a:cubicBezTo>
                <a:cubicBezTo>
                  <a:pt x="603402" y="12765"/>
                  <a:pt x="613917" y="19692"/>
                  <a:pt x="625461" y="22578"/>
                </a:cubicBezTo>
                <a:cubicBezTo>
                  <a:pt x="643661" y="27128"/>
                  <a:pt x="694657" y="33426"/>
                  <a:pt x="715772" y="45156"/>
                </a:cubicBezTo>
                <a:cubicBezTo>
                  <a:pt x="739492" y="58334"/>
                  <a:pt x="759236" y="78176"/>
                  <a:pt x="783506" y="90311"/>
                </a:cubicBezTo>
                <a:cubicBezTo>
                  <a:pt x="798558" y="97837"/>
                  <a:pt x="814967" y="103108"/>
                  <a:pt x="828661" y="112889"/>
                </a:cubicBezTo>
                <a:lnTo>
                  <a:pt x="848672" y="129279"/>
                </a:lnTo>
                <a:lnTo>
                  <a:pt x="712409" y="127974"/>
                </a:lnTo>
                <a:cubicBezTo>
                  <a:pt x="509744" y="121756"/>
                  <a:pt x="291948" y="101648"/>
                  <a:pt x="49942" y="59314"/>
                </a:cubicBezTo>
                <a:lnTo>
                  <a:pt x="0" y="49429"/>
                </a:lnTo>
                <a:lnTo>
                  <a:pt x="36453" y="40698"/>
                </a:lnTo>
                <a:cubicBezTo>
                  <a:pt x="57768" y="36539"/>
                  <a:pt x="79745" y="33867"/>
                  <a:pt x="106172" y="33867"/>
                </a:cubicBezTo>
                <a:cubicBezTo>
                  <a:pt x="129061" y="33867"/>
                  <a:pt x="151328" y="41393"/>
                  <a:pt x="173906" y="45156"/>
                </a:cubicBezTo>
                <a:cubicBezTo>
                  <a:pt x="188958" y="41393"/>
                  <a:pt x="204200" y="38325"/>
                  <a:pt x="219061" y="33867"/>
                </a:cubicBezTo>
                <a:cubicBezTo>
                  <a:pt x="241856" y="27028"/>
                  <a:pt x="263055" y="12985"/>
                  <a:pt x="286794" y="11289"/>
                </a:cubicBezTo>
                <a:close/>
              </a:path>
            </a:pathLst>
          </a:custGeom>
          <a:solidFill>
            <a:srgbClr val="F0D4B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JP"/>
          </a:p>
        </p:txBody>
      </p:sp>
      <p:sp>
        <p:nvSpPr>
          <p:cNvPr id="102" name="Freeform 45">
            <a:extLst>
              <a:ext uri="{FF2B5EF4-FFF2-40B4-BE49-F238E27FC236}">
                <a16:creationId xmlns:a16="http://schemas.microsoft.com/office/drawing/2014/main" id="{6F2E229A-12C7-154F-9027-95319EA64450}"/>
              </a:ext>
            </a:extLst>
          </p:cNvPr>
          <p:cNvSpPr/>
          <p:nvPr/>
        </p:nvSpPr>
        <p:spPr>
          <a:xfrm rot="10411472">
            <a:off x="581290" y="1547700"/>
            <a:ext cx="512254" cy="102564"/>
          </a:xfrm>
          <a:custGeom>
            <a:avLst/>
            <a:gdLst>
              <a:gd name="connsiteX0" fmla="*/ 444839 w 848672"/>
              <a:gd name="connsiteY0" fmla="*/ 0 h 129279"/>
              <a:gd name="connsiteX1" fmla="*/ 591594 w 848672"/>
              <a:gd name="connsiteY1" fmla="*/ 11289 h 129279"/>
              <a:gd name="connsiteX2" fmla="*/ 625461 w 848672"/>
              <a:gd name="connsiteY2" fmla="*/ 22578 h 129279"/>
              <a:gd name="connsiteX3" fmla="*/ 715772 w 848672"/>
              <a:gd name="connsiteY3" fmla="*/ 45156 h 129279"/>
              <a:gd name="connsiteX4" fmla="*/ 783506 w 848672"/>
              <a:gd name="connsiteY4" fmla="*/ 90311 h 129279"/>
              <a:gd name="connsiteX5" fmla="*/ 828661 w 848672"/>
              <a:gd name="connsiteY5" fmla="*/ 112889 h 129279"/>
              <a:gd name="connsiteX6" fmla="*/ 848672 w 848672"/>
              <a:gd name="connsiteY6" fmla="*/ 129279 h 129279"/>
              <a:gd name="connsiteX7" fmla="*/ 712409 w 848672"/>
              <a:gd name="connsiteY7" fmla="*/ 127974 h 129279"/>
              <a:gd name="connsiteX8" fmla="*/ 49942 w 848672"/>
              <a:gd name="connsiteY8" fmla="*/ 59314 h 129279"/>
              <a:gd name="connsiteX9" fmla="*/ 0 w 848672"/>
              <a:gd name="connsiteY9" fmla="*/ 49429 h 129279"/>
              <a:gd name="connsiteX10" fmla="*/ 36453 w 848672"/>
              <a:gd name="connsiteY10" fmla="*/ 40698 h 129279"/>
              <a:gd name="connsiteX11" fmla="*/ 106172 w 848672"/>
              <a:gd name="connsiteY11" fmla="*/ 33867 h 129279"/>
              <a:gd name="connsiteX12" fmla="*/ 173906 w 848672"/>
              <a:gd name="connsiteY12" fmla="*/ 45156 h 129279"/>
              <a:gd name="connsiteX13" fmla="*/ 219061 w 848672"/>
              <a:gd name="connsiteY13" fmla="*/ 33867 h 129279"/>
              <a:gd name="connsiteX14" fmla="*/ 286794 w 848672"/>
              <a:gd name="connsiteY14" fmla="*/ 11289 h 12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48672" h="129279">
                <a:moveTo>
                  <a:pt x="444839" y="0"/>
                </a:moveTo>
                <a:cubicBezTo>
                  <a:pt x="493757" y="3763"/>
                  <a:pt x="542910" y="5203"/>
                  <a:pt x="591594" y="11289"/>
                </a:cubicBezTo>
                <a:cubicBezTo>
                  <a:pt x="603402" y="12765"/>
                  <a:pt x="613917" y="19692"/>
                  <a:pt x="625461" y="22578"/>
                </a:cubicBezTo>
                <a:cubicBezTo>
                  <a:pt x="643661" y="27128"/>
                  <a:pt x="694657" y="33426"/>
                  <a:pt x="715772" y="45156"/>
                </a:cubicBezTo>
                <a:cubicBezTo>
                  <a:pt x="739492" y="58334"/>
                  <a:pt x="759236" y="78176"/>
                  <a:pt x="783506" y="90311"/>
                </a:cubicBezTo>
                <a:cubicBezTo>
                  <a:pt x="798558" y="97837"/>
                  <a:pt x="814967" y="103108"/>
                  <a:pt x="828661" y="112889"/>
                </a:cubicBezTo>
                <a:lnTo>
                  <a:pt x="848672" y="129279"/>
                </a:lnTo>
                <a:lnTo>
                  <a:pt x="712409" y="127974"/>
                </a:lnTo>
                <a:cubicBezTo>
                  <a:pt x="509744" y="121756"/>
                  <a:pt x="291948" y="101648"/>
                  <a:pt x="49942" y="59314"/>
                </a:cubicBezTo>
                <a:lnTo>
                  <a:pt x="0" y="49429"/>
                </a:lnTo>
                <a:lnTo>
                  <a:pt x="36453" y="40698"/>
                </a:lnTo>
                <a:cubicBezTo>
                  <a:pt x="57768" y="36539"/>
                  <a:pt x="79745" y="33867"/>
                  <a:pt x="106172" y="33867"/>
                </a:cubicBezTo>
                <a:cubicBezTo>
                  <a:pt x="129061" y="33867"/>
                  <a:pt x="151328" y="41393"/>
                  <a:pt x="173906" y="45156"/>
                </a:cubicBezTo>
                <a:cubicBezTo>
                  <a:pt x="188958" y="41393"/>
                  <a:pt x="204200" y="38325"/>
                  <a:pt x="219061" y="33867"/>
                </a:cubicBezTo>
                <a:cubicBezTo>
                  <a:pt x="241856" y="27028"/>
                  <a:pt x="263055" y="12985"/>
                  <a:pt x="286794" y="11289"/>
                </a:cubicBezTo>
                <a:close/>
              </a:path>
            </a:pathLst>
          </a:custGeom>
          <a:solidFill>
            <a:srgbClr val="F0D4B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JP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499723B-474B-B3E7-3B64-8ADF7777FAD0}"/>
              </a:ext>
            </a:extLst>
          </p:cNvPr>
          <p:cNvGrpSpPr/>
          <p:nvPr/>
        </p:nvGrpSpPr>
        <p:grpSpPr>
          <a:xfrm>
            <a:off x="289820" y="3561474"/>
            <a:ext cx="1032701" cy="411097"/>
            <a:chOff x="386193" y="3613773"/>
            <a:chExt cx="862672" cy="343412"/>
          </a:xfrm>
        </p:grpSpPr>
        <p:grpSp>
          <p:nvGrpSpPr>
            <p:cNvPr id="103" name="Group 27">
              <a:extLst>
                <a:ext uri="{FF2B5EF4-FFF2-40B4-BE49-F238E27FC236}">
                  <a16:creationId xmlns:a16="http://schemas.microsoft.com/office/drawing/2014/main" id="{5D6B7741-DBC7-6BDD-A0D0-23A108F4C2FC}"/>
                </a:ext>
              </a:extLst>
            </p:cNvPr>
            <p:cNvGrpSpPr/>
            <p:nvPr/>
          </p:nvGrpSpPr>
          <p:grpSpPr>
            <a:xfrm rot="21218530">
              <a:off x="386193" y="3613773"/>
              <a:ext cx="862672" cy="343412"/>
              <a:chOff x="4738615" y="1535289"/>
              <a:chExt cx="2237918" cy="1109651"/>
            </a:xfrm>
          </p:grpSpPr>
          <p:sp>
            <p:nvSpPr>
              <p:cNvPr id="104" name="Freeform 29">
                <a:extLst>
                  <a:ext uri="{FF2B5EF4-FFF2-40B4-BE49-F238E27FC236}">
                    <a16:creationId xmlns:a16="http://schemas.microsoft.com/office/drawing/2014/main" id="{953126FB-2914-7404-F34D-8BEEC5BF8388}"/>
                  </a:ext>
                </a:extLst>
              </p:cNvPr>
              <p:cNvSpPr/>
              <p:nvPr/>
            </p:nvSpPr>
            <p:spPr>
              <a:xfrm>
                <a:off x="4854222" y="1535289"/>
                <a:ext cx="2122311" cy="293511"/>
              </a:xfrm>
              <a:custGeom>
                <a:avLst/>
                <a:gdLst>
                  <a:gd name="connsiteX0" fmla="*/ 0 w 2122311"/>
                  <a:gd name="connsiteY0" fmla="*/ 0 h 293511"/>
                  <a:gd name="connsiteX1" fmla="*/ 1275645 w 2122311"/>
                  <a:gd name="connsiteY1" fmla="*/ 180622 h 293511"/>
                  <a:gd name="connsiteX2" fmla="*/ 2122311 w 2122311"/>
                  <a:gd name="connsiteY2" fmla="*/ 293511 h 293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22311" h="293511">
                    <a:moveTo>
                      <a:pt x="0" y="0"/>
                    </a:moveTo>
                    <a:lnTo>
                      <a:pt x="1275645" y="180622"/>
                    </a:lnTo>
                    <a:lnTo>
                      <a:pt x="2122311" y="293511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>
                  <a:solidFill>
                    <a:schemeClr val="bg1"/>
                  </a:solidFill>
                </a:endParaRPr>
              </a:p>
            </p:txBody>
          </p:sp>
          <p:sp>
            <p:nvSpPr>
              <p:cNvPr id="105" name="Freeform 30">
                <a:extLst>
                  <a:ext uri="{FF2B5EF4-FFF2-40B4-BE49-F238E27FC236}">
                    <a16:creationId xmlns:a16="http://schemas.microsoft.com/office/drawing/2014/main" id="{B8D53597-B74F-33C4-E64C-1FE1517D1590}"/>
                  </a:ext>
                </a:extLst>
              </p:cNvPr>
              <p:cNvSpPr/>
              <p:nvPr/>
            </p:nvSpPr>
            <p:spPr>
              <a:xfrm>
                <a:off x="4738615" y="2351429"/>
                <a:ext cx="2122311" cy="293511"/>
              </a:xfrm>
              <a:custGeom>
                <a:avLst/>
                <a:gdLst>
                  <a:gd name="connsiteX0" fmla="*/ 0 w 2122311"/>
                  <a:gd name="connsiteY0" fmla="*/ 0 h 293511"/>
                  <a:gd name="connsiteX1" fmla="*/ 1275645 w 2122311"/>
                  <a:gd name="connsiteY1" fmla="*/ 180622 h 293511"/>
                  <a:gd name="connsiteX2" fmla="*/ 2122311 w 2122311"/>
                  <a:gd name="connsiteY2" fmla="*/ 293511 h 293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22311" h="293511">
                    <a:moveTo>
                      <a:pt x="0" y="0"/>
                    </a:moveTo>
                    <a:lnTo>
                      <a:pt x="1275645" y="180622"/>
                    </a:lnTo>
                    <a:lnTo>
                      <a:pt x="2122311" y="293511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6" name="Freeform 59">
              <a:extLst>
                <a:ext uri="{FF2B5EF4-FFF2-40B4-BE49-F238E27FC236}">
                  <a16:creationId xmlns:a16="http://schemas.microsoft.com/office/drawing/2014/main" id="{F8D0F6ED-8CAF-D3D2-3E94-BDAC49092B55}"/>
                </a:ext>
              </a:extLst>
            </p:cNvPr>
            <p:cNvSpPr/>
            <p:nvPr/>
          </p:nvSpPr>
          <p:spPr>
            <a:xfrm rot="21392418">
              <a:off x="473534" y="3645042"/>
              <a:ext cx="646172" cy="45719"/>
            </a:xfrm>
            <a:custGeom>
              <a:avLst/>
              <a:gdLst>
                <a:gd name="connsiteX0" fmla="*/ 0 w 1744249"/>
                <a:gd name="connsiteY0" fmla="*/ 0 h 298993"/>
                <a:gd name="connsiteX1" fmla="*/ 152400 w 1744249"/>
                <a:gd name="connsiteY1" fmla="*/ 19878 h 298993"/>
                <a:gd name="connsiteX2" fmla="*/ 245165 w 1744249"/>
                <a:gd name="connsiteY2" fmla="*/ 13252 h 298993"/>
                <a:gd name="connsiteX3" fmla="*/ 311426 w 1744249"/>
                <a:gd name="connsiteY3" fmla="*/ 26504 h 298993"/>
                <a:gd name="connsiteX4" fmla="*/ 377687 w 1744249"/>
                <a:gd name="connsiteY4" fmla="*/ 59635 h 298993"/>
                <a:gd name="connsiteX5" fmla="*/ 397565 w 1744249"/>
                <a:gd name="connsiteY5" fmla="*/ 66261 h 298993"/>
                <a:gd name="connsiteX6" fmla="*/ 834887 w 1744249"/>
                <a:gd name="connsiteY6" fmla="*/ 92765 h 298993"/>
                <a:gd name="connsiteX7" fmla="*/ 954156 w 1744249"/>
                <a:gd name="connsiteY7" fmla="*/ 99391 h 298993"/>
                <a:gd name="connsiteX8" fmla="*/ 1000539 w 1744249"/>
                <a:gd name="connsiteY8" fmla="*/ 112643 h 298993"/>
                <a:gd name="connsiteX9" fmla="*/ 1086678 w 1744249"/>
                <a:gd name="connsiteY9" fmla="*/ 145774 h 298993"/>
                <a:gd name="connsiteX10" fmla="*/ 1113182 w 1744249"/>
                <a:gd name="connsiteY10" fmla="*/ 152400 h 298993"/>
                <a:gd name="connsiteX11" fmla="*/ 1245704 w 1744249"/>
                <a:gd name="connsiteY11" fmla="*/ 152400 h 298993"/>
                <a:gd name="connsiteX12" fmla="*/ 1305339 w 1744249"/>
                <a:gd name="connsiteY12" fmla="*/ 159026 h 298993"/>
                <a:gd name="connsiteX13" fmla="*/ 1351721 w 1744249"/>
                <a:gd name="connsiteY13" fmla="*/ 178904 h 298993"/>
                <a:gd name="connsiteX14" fmla="*/ 1371600 w 1744249"/>
                <a:gd name="connsiteY14" fmla="*/ 185530 h 298993"/>
                <a:gd name="connsiteX15" fmla="*/ 1398104 w 1744249"/>
                <a:gd name="connsiteY15" fmla="*/ 198782 h 298993"/>
                <a:gd name="connsiteX16" fmla="*/ 1524000 w 1744249"/>
                <a:gd name="connsiteY16" fmla="*/ 205409 h 298993"/>
                <a:gd name="connsiteX17" fmla="*/ 1570382 w 1744249"/>
                <a:gd name="connsiteY17" fmla="*/ 212035 h 298993"/>
                <a:gd name="connsiteX18" fmla="*/ 1623391 w 1744249"/>
                <a:gd name="connsiteY18" fmla="*/ 225287 h 298993"/>
                <a:gd name="connsiteX19" fmla="*/ 1669774 w 1744249"/>
                <a:gd name="connsiteY19" fmla="*/ 238539 h 298993"/>
                <a:gd name="connsiteX20" fmla="*/ 1729408 w 1744249"/>
                <a:gd name="connsiteY20" fmla="*/ 271669 h 298993"/>
                <a:gd name="connsiteX21" fmla="*/ 1736034 w 1744249"/>
                <a:gd name="connsiteY21" fmla="*/ 291548 h 298993"/>
                <a:gd name="connsiteX22" fmla="*/ 1743866 w 1744249"/>
                <a:gd name="connsiteY22" fmla="*/ 297840 h 298993"/>
                <a:gd name="connsiteX23" fmla="*/ 1744249 w 1744249"/>
                <a:gd name="connsiteY23" fmla="*/ 298332 h 298993"/>
                <a:gd name="connsiteX24" fmla="*/ 1731631 w 1744249"/>
                <a:gd name="connsiteY24" fmla="*/ 298698 h 298993"/>
                <a:gd name="connsiteX25" fmla="*/ 871206 w 1744249"/>
                <a:gd name="connsiteY25" fmla="*/ 228142 h 298993"/>
                <a:gd name="connsiteX26" fmla="*/ 81640 w 1744249"/>
                <a:gd name="connsiteY26" fmla="*/ 42801 h 298993"/>
                <a:gd name="connsiteX27" fmla="*/ 2863 w 1744249"/>
                <a:gd name="connsiteY27" fmla="*/ 20007 h 298993"/>
                <a:gd name="connsiteX28" fmla="*/ 0 w 1744249"/>
                <a:gd name="connsiteY28" fmla="*/ 0 h 298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744249" h="298993">
                  <a:moveTo>
                    <a:pt x="0" y="0"/>
                  </a:moveTo>
                  <a:cubicBezTo>
                    <a:pt x="27120" y="4172"/>
                    <a:pt x="119091" y="19878"/>
                    <a:pt x="152400" y="19878"/>
                  </a:cubicBezTo>
                  <a:cubicBezTo>
                    <a:pt x="183400" y="19878"/>
                    <a:pt x="214243" y="15461"/>
                    <a:pt x="245165" y="13252"/>
                  </a:cubicBezTo>
                  <a:cubicBezTo>
                    <a:pt x="246741" y="13477"/>
                    <a:pt x="299862" y="18244"/>
                    <a:pt x="311426" y="26504"/>
                  </a:cubicBezTo>
                  <a:cubicBezTo>
                    <a:pt x="366216" y="65640"/>
                    <a:pt x="305405" y="47588"/>
                    <a:pt x="377687" y="59635"/>
                  </a:cubicBezTo>
                  <a:cubicBezTo>
                    <a:pt x="384313" y="61844"/>
                    <a:pt x="390827" y="64423"/>
                    <a:pt x="397565" y="66261"/>
                  </a:cubicBezTo>
                  <a:cubicBezTo>
                    <a:pt x="561915" y="111083"/>
                    <a:pt x="523949" y="75491"/>
                    <a:pt x="834887" y="92765"/>
                  </a:cubicBezTo>
                  <a:lnTo>
                    <a:pt x="954156" y="99391"/>
                  </a:lnTo>
                  <a:cubicBezTo>
                    <a:pt x="973271" y="104170"/>
                    <a:pt x="982885" y="105853"/>
                    <a:pt x="1000539" y="112643"/>
                  </a:cubicBezTo>
                  <a:cubicBezTo>
                    <a:pt x="1015000" y="118205"/>
                    <a:pt x="1061345" y="138536"/>
                    <a:pt x="1086678" y="145774"/>
                  </a:cubicBezTo>
                  <a:cubicBezTo>
                    <a:pt x="1095434" y="148276"/>
                    <a:pt x="1104347" y="150191"/>
                    <a:pt x="1113182" y="152400"/>
                  </a:cubicBezTo>
                  <a:cubicBezTo>
                    <a:pt x="1167764" y="134207"/>
                    <a:pt x="1131366" y="143605"/>
                    <a:pt x="1245704" y="152400"/>
                  </a:cubicBezTo>
                  <a:cubicBezTo>
                    <a:pt x="1265646" y="153934"/>
                    <a:pt x="1285461" y="156817"/>
                    <a:pt x="1305339" y="159026"/>
                  </a:cubicBezTo>
                  <a:cubicBezTo>
                    <a:pt x="1360502" y="172817"/>
                    <a:pt x="1305960" y="156024"/>
                    <a:pt x="1351721" y="178904"/>
                  </a:cubicBezTo>
                  <a:cubicBezTo>
                    <a:pt x="1357968" y="182028"/>
                    <a:pt x="1365180" y="182779"/>
                    <a:pt x="1371600" y="185530"/>
                  </a:cubicBezTo>
                  <a:cubicBezTo>
                    <a:pt x="1380679" y="189421"/>
                    <a:pt x="1388310" y="197504"/>
                    <a:pt x="1398104" y="198782"/>
                  </a:cubicBezTo>
                  <a:cubicBezTo>
                    <a:pt x="1439774" y="204217"/>
                    <a:pt x="1482035" y="203200"/>
                    <a:pt x="1524000" y="205409"/>
                  </a:cubicBezTo>
                  <a:cubicBezTo>
                    <a:pt x="1539461" y="207618"/>
                    <a:pt x="1555068" y="208972"/>
                    <a:pt x="1570382" y="212035"/>
                  </a:cubicBezTo>
                  <a:cubicBezTo>
                    <a:pt x="1588242" y="215607"/>
                    <a:pt x="1605721" y="220870"/>
                    <a:pt x="1623391" y="225287"/>
                  </a:cubicBezTo>
                  <a:cubicBezTo>
                    <a:pt x="1656670" y="233607"/>
                    <a:pt x="1641257" y="229034"/>
                    <a:pt x="1669774" y="238539"/>
                  </a:cubicBezTo>
                  <a:cubicBezTo>
                    <a:pt x="1715341" y="268917"/>
                    <a:pt x="1694420" y="260006"/>
                    <a:pt x="1729408" y="271669"/>
                  </a:cubicBezTo>
                  <a:cubicBezTo>
                    <a:pt x="1731617" y="278295"/>
                    <a:pt x="1732440" y="285559"/>
                    <a:pt x="1736034" y="291548"/>
                  </a:cubicBezTo>
                  <a:cubicBezTo>
                    <a:pt x="1737641" y="294227"/>
                    <a:pt x="1740954" y="295978"/>
                    <a:pt x="1743866" y="297840"/>
                  </a:cubicBezTo>
                  <a:lnTo>
                    <a:pt x="1744249" y="298332"/>
                  </a:lnTo>
                  <a:lnTo>
                    <a:pt x="1731631" y="298698"/>
                  </a:lnTo>
                  <a:cubicBezTo>
                    <a:pt x="1473515" y="301520"/>
                    <a:pt x="1193880" y="284587"/>
                    <a:pt x="871206" y="228142"/>
                  </a:cubicBezTo>
                  <a:cubicBezTo>
                    <a:pt x="629201" y="185809"/>
                    <a:pt x="362986" y="121251"/>
                    <a:pt x="81640" y="42801"/>
                  </a:cubicBezTo>
                  <a:lnTo>
                    <a:pt x="2863" y="200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D4B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JP"/>
            </a:p>
          </p:txBody>
        </p:sp>
        <p:sp>
          <p:nvSpPr>
            <p:cNvPr id="107" name="Freeform 60">
              <a:extLst>
                <a:ext uri="{FF2B5EF4-FFF2-40B4-BE49-F238E27FC236}">
                  <a16:creationId xmlns:a16="http://schemas.microsoft.com/office/drawing/2014/main" id="{0E309EF4-966D-D73F-EEF4-ACD420808882}"/>
                </a:ext>
              </a:extLst>
            </p:cNvPr>
            <p:cNvSpPr/>
            <p:nvPr/>
          </p:nvSpPr>
          <p:spPr>
            <a:xfrm rot="21264527">
              <a:off x="708420" y="3889737"/>
              <a:ext cx="185695" cy="34239"/>
            </a:xfrm>
            <a:custGeom>
              <a:avLst/>
              <a:gdLst>
                <a:gd name="connsiteX0" fmla="*/ 10556 w 861392"/>
                <a:gd name="connsiteY0" fmla="*/ 0 h 169582"/>
                <a:gd name="connsiteX1" fmla="*/ 20598 w 861392"/>
                <a:gd name="connsiteY1" fmla="*/ 1987 h 169582"/>
                <a:gd name="connsiteX2" fmla="*/ 683065 w 861392"/>
                <a:gd name="connsiteY2" fmla="*/ 70646 h 169582"/>
                <a:gd name="connsiteX3" fmla="*/ 857685 w 861392"/>
                <a:gd name="connsiteY3" fmla="*/ 72320 h 169582"/>
                <a:gd name="connsiteX4" fmla="*/ 861392 w 861392"/>
                <a:gd name="connsiteY4" fmla="*/ 83442 h 169582"/>
                <a:gd name="connsiteX5" fmla="*/ 828261 w 861392"/>
                <a:gd name="connsiteY5" fmla="*/ 116573 h 169582"/>
                <a:gd name="connsiteX6" fmla="*/ 788505 w 861392"/>
                <a:gd name="connsiteY6" fmla="*/ 129825 h 169582"/>
                <a:gd name="connsiteX7" fmla="*/ 748748 w 861392"/>
                <a:gd name="connsiteY7" fmla="*/ 136451 h 169582"/>
                <a:gd name="connsiteX8" fmla="*/ 728870 w 861392"/>
                <a:gd name="connsiteY8" fmla="*/ 143077 h 169582"/>
                <a:gd name="connsiteX9" fmla="*/ 702366 w 861392"/>
                <a:gd name="connsiteY9" fmla="*/ 149703 h 169582"/>
                <a:gd name="connsiteX10" fmla="*/ 669235 w 861392"/>
                <a:gd name="connsiteY10" fmla="*/ 156329 h 169582"/>
                <a:gd name="connsiteX11" fmla="*/ 602974 w 861392"/>
                <a:gd name="connsiteY11" fmla="*/ 169582 h 169582"/>
                <a:gd name="connsiteX12" fmla="*/ 536713 w 861392"/>
                <a:gd name="connsiteY12" fmla="*/ 162955 h 169582"/>
                <a:gd name="connsiteX13" fmla="*/ 424070 w 861392"/>
                <a:gd name="connsiteY13" fmla="*/ 129825 h 169582"/>
                <a:gd name="connsiteX14" fmla="*/ 364435 w 861392"/>
                <a:gd name="connsiteY14" fmla="*/ 123199 h 169582"/>
                <a:gd name="connsiteX15" fmla="*/ 331305 w 861392"/>
                <a:gd name="connsiteY15" fmla="*/ 129825 h 169582"/>
                <a:gd name="connsiteX16" fmla="*/ 284922 w 861392"/>
                <a:gd name="connsiteY16" fmla="*/ 116573 h 169582"/>
                <a:gd name="connsiteX17" fmla="*/ 79513 w 861392"/>
                <a:gd name="connsiteY17" fmla="*/ 83442 h 169582"/>
                <a:gd name="connsiteX18" fmla="*/ 39757 w 861392"/>
                <a:gd name="connsiteY18" fmla="*/ 56938 h 169582"/>
                <a:gd name="connsiteX19" fmla="*/ 0 w 861392"/>
                <a:gd name="connsiteY19" fmla="*/ 10555 h 169582"/>
                <a:gd name="connsiteX20" fmla="*/ 10556 w 861392"/>
                <a:gd name="connsiteY20" fmla="*/ 0 h 169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61392" h="169582">
                  <a:moveTo>
                    <a:pt x="10556" y="0"/>
                  </a:moveTo>
                  <a:lnTo>
                    <a:pt x="20598" y="1987"/>
                  </a:lnTo>
                  <a:cubicBezTo>
                    <a:pt x="262604" y="44321"/>
                    <a:pt x="480400" y="64429"/>
                    <a:pt x="683065" y="70646"/>
                  </a:cubicBezTo>
                  <a:lnTo>
                    <a:pt x="857685" y="72320"/>
                  </a:lnTo>
                  <a:lnTo>
                    <a:pt x="861392" y="83442"/>
                  </a:lnTo>
                  <a:lnTo>
                    <a:pt x="828261" y="116573"/>
                  </a:lnTo>
                  <a:cubicBezTo>
                    <a:pt x="818384" y="126450"/>
                    <a:pt x="801757" y="125408"/>
                    <a:pt x="788505" y="129825"/>
                  </a:cubicBezTo>
                  <a:cubicBezTo>
                    <a:pt x="775253" y="132034"/>
                    <a:pt x="761863" y="133537"/>
                    <a:pt x="748748" y="136451"/>
                  </a:cubicBezTo>
                  <a:cubicBezTo>
                    <a:pt x="741930" y="137966"/>
                    <a:pt x="735586" y="141158"/>
                    <a:pt x="728870" y="143077"/>
                  </a:cubicBezTo>
                  <a:cubicBezTo>
                    <a:pt x="720114" y="145579"/>
                    <a:pt x="711201" y="147494"/>
                    <a:pt x="702366" y="149703"/>
                  </a:cubicBezTo>
                  <a:cubicBezTo>
                    <a:pt x="691440" y="152435"/>
                    <a:pt x="680279" y="154120"/>
                    <a:pt x="669235" y="156329"/>
                  </a:cubicBezTo>
                  <a:lnTo>
                    <a:pt x="602974" y="169582"/>
                  </a:lnTo>
                  <a:lnTo>
                    <a:pt x="536713" y="162955"/>
                  </a:lnTo>
                  <a:cubicBezTo>
                    <a:pt x="346798" y="143961"/>
                    <a:pt x="525607" y="151583"/>
                    <a:pt x="424070" y="129825"/>
                  </a:cubicBezTo>
                  <a:cubicBezTo>
                    <a:pt x="404513" y="125634"/>
                    <a:pt x="384313" y="125408"/>
                    <a:pt x="364435" y="123199"/>
                  </a:cubicBezTo>
                  <a:cubicBezTo>
                    <a:pt x="353392" y="125408"/>
                    <a:pt x="342567" y="129825"/>
                    <a:pt x="331305" y="129825"/>
                  </a:cubicBezTo>
                  <a:cubicBezTo>
                    <a:pt x="322984" y="129825"/>
                    <a:pt x="294297" y="119698"/>
                    <a:pt x="284922" y="116573"/>
                  </a:cubicBezTo>
                  <a:cubicBezTo>
                    <a:pt x="196106" y="108850"/>
                    <a:pt x="149778" y="118575"/>
                    <a:pt x="79513" y="83442"/>
                  </a:cubicBezTo>
                  <a:cubicBezTo>
                    <a:pt x="65268" y="76319"/>
                    <a:pt x="51498" y="67700"/>
                    <a:pt x="39757" y="56938"/>
                  </a:cubicBezTo>
                  <a:cubicBezTo>
                    <a:pt x="24746" y="43178"/>
                    <a:pt x="13252" y="26016"/>
                    <a:pt x="0" y="10555"/>
                  </a:cubicBezTo>
                  <a:lnTo>
                    <a:pt x="10556" y="0"/>
                  </a:lnTo>
                  <a:close/>
                </a:path>
              </a:pathLst>
            </a:custGeom>
            <a:solidFill>
              <a:srgbClr val="F0D4B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JP"/>
            </a:p>
          </p:txBody>
        </p:sp>
        <p:grpSp>
          <p:nvGrpSpPr>
            <p:cNvPr id="108" name="Group 27">
              <a:extLst>
                <a:ext uri="{FF2B5EF4-FFF2-40B4-BE49-F238E27FC236}">
                  <a16:creationId xmlns:a16="http://schemas.microsoft.com/office/drawing/2014/main" id="{D5FA4362-BCDC-8D36-0E20-F87B23E9B73D}"/>
                </a:ext>
              </a:extLst>
            </p:cNvPr>
            <p:cNvGrpSpPr/>
            <p:nvPr/>
          </p:nvGrpSpPr>
          <p:grpSpPr>
            <a:xfrm rot="21089349">
              <a:off x="540236" y="3651840"/>
              <a:ext cx="541180" cy="275169"/>
              <a:chOff x="4738615" y="1535289"/>
              <a:chExt cx="2237918" cy="1109651"/>
            </a:xfrm>
          </p:grpSpPr>
          <p:grpSp>
            <p:nvGrpSpPr>
              <p:cNvPr id="109" name="Group 28">
                <a:extLst>
                  <a:ext uri="{FF2B5EF4-FFF2-40B4-BE49-F238E27FC236}">
                    <a16:creationId xmlns:a16="http://schemas.microsoft.com/office/drawing/2014/main" id="{F8596097-3130-D3E3-E5AE-9C5C973E16AA}"/>
                  </a:ext>
                </a:extLst>
              </p:cNvPr>
              <p:cNvGrpSpPr/>
              <p:nvPr/>
            </p:nvGrpSpPr>
            <p:grpSpPr>
              <a:xfrm rot="436210">
                <a:off x="4768586" y="1676399"/>
                <a:ext cx="2157604" cy="835378"/>
                <a:chOff x="3725321" y="3860800"/>
                <a:chExt cx="2157604" cy="1241778"/>
              </a:xfrm>
            </p:grpSpPr>
            <p:sp>
              <p:nvSpPr>
                <p:cNvPr id="112" name="Freeform 31">
                  <a:extLst>
                    <a:ext uri="{FF2B5EF4-FFF2-40B4-BE49-F238E27FC236}">
                      <a16:creationId xmlns:a16="http://schemas.microsoft.com/office/drawing/2014/main" id="{CD275117-6E5B-04C0-B267-8802F255FE46}"/>
                    </a:ext>
                  </a:extLst>
                </p:cNvPr>
                <p:cNvSpPr/>
                <p:nvPr/>
              </p:nvSpPr>
              <p:spPr>
                <a:xfrm>
                  <a:off x="3725321" y="3860800"/>
                  <a:ext cx="269849" cy="1237685"/>
                </a:xfrm>
                <a:custGeom>
                  <a:avLst/>
                  <a:gdLst>
                    <a:gd name="connsiteX0" fmla="*/ 11301 w 846682"/>
                    <a:gd name="connsiteY0" fmla="*/ 0 h 3883378"/>
                    <a:gd name="connsiteX1" fmla="*/ 824101 w 846682"/>
                    <a:gd name="connsiteY1" fmla="*/ 688622 h 3883378"/>
                    <a:gd name="connsiteX2" fmla="*/ 12 w 846682"/>
                    <a:gd name="connsiteY2" fmla="*/ 1354667 h 3883378"/>
                    <a:gd name="connsiteX3" fmla="*/ 846679 w 846682"/>
                    <a:gd name="connsiteY3" fmla="*/ 2032000 h 3883378"/>
                    <a:gd name="connsiteX4" fmla="*/ 11301 w 846682"/>
                    <a:gd name="connsiteY4" fmla="*/ 2540000 h 3883378"/>
                    <a:gd name="connsiteX5" fmla="*/ 846679 w 846682"/>
                    <a:gd name="connsiteY5" fmla="*/ 3206045 h 3883378"/>
                    <a:gd name="connsiteX6" fmla="*/ 12 w 846682"/>
                    <a:gd name="connsiteY6" fmla="*/ 3883378 h 3883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46682" h="3883378">
                      <a:moveTo>
                        <a:pt x="11301" y="0"/>
                      </a:moveTo>
                      <a:cubicBezTo>
                        <a:pt x="418641" y="231422"/>
                        <a:pt x="825982" y="462844"/>
                        <a:pt x="824101" y="688622"/>
                      </a:cubicBezTo>
                      <a:cubicBezTo>
                        <a:pt x="822220" y="914400"/>
                        <a:pt x="-3751" y="1130771"/>
                        <a:pt x="12" y="1354667"/>
                      </a:cubicBezTo>
                      <a:cubicBezTo>
                        <a:pt x="3775" y="1578563"/>
                        <a:pt x="844798" y="1834445"/>
                        <a:pt x="846679" y="2032000"/>
                      </a:cubicBezTo>
                      <a:cubicBezTo>
                        <a:pt x="848561" y="2229556"/>
                        <a:pt x="11301" y="2344326"/>
                        <a:pt x="11301" y="2540000"/>
                      </a:cubicBezTo>
                      <a:cubicBezTo>
                        <a:pt x="11301" y="2735674"/>
                        <a:pt x="848560" y="2982149"/>
                        <a:pt x="846679" y="3206045"/>
                      </a:cubicBezTo>
                      <a:cubicBezTo>
                        <a:pt x="844798" y="3429941"/>
                        <a:pt x="422405" y="3656659"/>
                        <a:pt x="12" y="3883378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JP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3" name="Freeform 32">
                  <a:extLst>
                    <a:ext uri="{FF2B5EF4-FFF2-40B4-BE49-F238E27FC236}">
                      <a16:creationId xmlns:a16="http://schemas.microsoft.com/office/drawing/2014/main" id="{81E8D692-4EEC-6269-6FF1-882191D98258}"/>
                    </a:ext>
                  </a:extLst>
                </p:cNvPr>
                <p:cNvSpPr/>
                <p:nvPr/>
              </p:nvSpPr>
              <p:spPr>
                <a:xfrm>
                  <a:off x="3995170" y="3872089"/>
                  <a:ext cx="273443" cy="1230489"/>
                </a:xfrm>
                <a:custGeom>
                  <a:avLst/>
                  <a:gdLst>
                    <a:gd name="connsiteX0" fmla="*/ 857956 w 857959"/>
                    <a:gd name="connsiteY0" fmla="*/ 0 h 3860800"/>
                    <a:gd name="connsiteX1" fmla="*/ 0 w 857959"/>
                    <a:gd name="connsiteY1" fmla="*/ 677333 h 3860800"/>
                    <a:gd name="connsiteX2" fmla="*/ 857956 w 857959"/>
                    <a:gd name="connsiteY2" fmla="*/ 1332089 h 3860800"/>
                    <a:gd name="connsiteX3" fmla="*/ 11289 w 857959"/>
                    <a:gd name="connsiteY3" fmla="*/ 2009422 h 3860800"/>
                    <a:gd name="connsiteX4" fmla="*/ 857956 w 857959"/>
                    <a:gd name="connsiteY4" fmla="*/ 2528711 h 3860800"/>
                    <a:gd name="connsiteX5" fmla="*/ 11289 w 857959"/>
                    <a:gd name="connsiteY5" fmla="*/ 3194756 h 3860800"/>
                    <a:gd name="connsiteX6" fmla="*/ 857956 w 857959"/>
                    <a:gd name="connsiteY6" fmla="*/ 3860800 h 3860800"/>
                    <a:gd name="connsiteX7" fmla="*/ 857956 w 857959"/>
                    <a:gd name="connsiteY7" fmla="*/ 3860800 h 3860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57959" h="3860800">
                      <a:moveTo>
                        <a:pt x="857956" y="0"/>
                      </a:moveTo>
                      <a:cubicBezTo>
                        <a:pt x="428978" y="227659"/>
                        <a:pt x="0" y="455318"/>
                        <a:pt x="0" y="677333"/>
                      </a:cubicBezTo>
                      <a:cubicBezTo>
                        <a:pt x="0" y="899348"/>
                        <a:pt x="856074" y="1110074"/>
                        <a:pt x="857956" y="1332089"/>
                      </a:cubicBezTo>
                      <a:cubicBezTo>
                        <a:pt x="859838" y="1554104"/>
                        <a:pt x="11289" y="1809985"/>
                        <a:pt x="11289" y="2009422"/>
                      </a:cubicBezTo>
                      <a:cubicBezTo>
                        <a:pt x="11289" y="2208859"/>
                        <a:pt x="857956" y="2331155"/>
                        <a:pt x="857956" y="2528711"/>
                      </a:cubicBezTo>
                      <a:cubicBezTo>
                        <a:pt x="857956" y="2726267"/>
                        <a:pt x="11289" y="2972741"/>
                        <a:pt x="11289" y="3194756"/>
                      </a:cubicBezTo>
                      <a:cubicBezTo>
                        <a:pt x="11289" y="3416771"/>
                        <a:pt x="857956" y="3860800"/>
                        <a:pt x="857956" y="3860800"/>
                      </a:cubicBezTo>
                      <a:lnTo>
                        <a:pt x="857956" y="386080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JP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4" name="Freeform 33">
                  <a:extLst>
                    <a:ext uri="{FF2B5EF4-FFF2-40B4-BE49-F238E27FC236}">
                      <a16:creationId xmlns:a16="http://schemas.microsoft.com/office/drawing/2014/main" id="{C75B2F58-F508-A5C8-64A4-AA0B19244273}"/>
                    </a:ext>
                  </a:extLst>
                </p:cNvPr>
                <p:cNvSpPr/>
                <p:nvPr/>
              </p:nvSpPr>
              <p:spPr>
                <a:xfrm>
                  <a:off x="4267188" y="3860800"/>
                  <a:ext cx="269849" cy="1237685"/>
                </a:xfrm>
                <a:custGeom>
                  <a:avLst/>
                  <a:gdLst>
                    <a:gd name="connsiteX0" fmla="*/ 11301 w 846682"/>
                    <a:gd name="connsiteY0" fmla="*/ 0 h 3883378"/>
                    <a:gd name="connsiteX1" fmla="*/ 824101 w 846682"/>
                    <a:gd name="connsiteY1" fmla="*/ 688622 h 3883378"/>
                    <a:gd name="connsiteX2" fmla="*/ 12 w 846682"/>
                    <a:gd name="connsiteY2" fmla="*/ 1354667 h 3883378"/>
                    <a:gd name="connsiteX3" fmla="*/ 846679 w 846682"/>
                    <a:gd name="connsiteY3" fmla="*/ 2032000 h 3883378"/>
                    <a:gd name="connsiteX4" fmla="*/ 11301 w 846682"/>
                    <a:gd name="connsiteY4" fmla="*/ 2540000 h 3883378"/>
                    <a:gd name="connsiteX5" fmla="*/ 846679 w 846682"/>
                    <a:gd name="connsiteY5" fmla="*/ 3206045 h 3883378"/>
                    <a:gd name="connsiteX6" fmla="*/ 12 w 846682"/>
                    <a:gd name="connsiteY6" fmla="*/ 3883378 h 3883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46682" h="3883378">
                      <a:moveTo>
                        <a:pt x="11301" y="0"/>
                      </a:moveTo>
                      <a:cubicBezTo>
                        <a:pt x="418641" y="231422"/>
                        <a:pt x="825982" y="462844"/>
                        <a:pt x="824101" y="688622"/>
                      </a:cubicBezTo>
                      <a:cubicBezTo>
                        <a:pt x="822220" y="914400"/>
                        <a:pt x="-3751" y="1130771"/>
                        <a:pt x="12" y="1354667"/>
                      </a:cubicBezTo>
                      <a:cubicBezTo>
                        <a:pt x="3775" y="1578563"/>
                        <a:pt x="844798" y="1834445"/>
                        <a:pt x="846679" y="2032000"/>
                      </a:cubicBezTo>
                      <a:cubicBezTo>
                        <a:pt x="848561" y="2229556"/>
                        <a:pt x="11301" y="2344326"/>
                        <a:pt x="11301" y="2540000"/>
                      </a:cubicBezTo>
                      <a:cubicBezTo>
                        <a:pt x="11301" y="2735674"/>
                        <a:pt x="848560" y="2982149"/>
                        <a:pt x="846679" y="3206045"/>
                      </a:cubicBezTo>
                      <a:cubicBezTo>
                        <a:pt x="844798" y="3429941"/>
                        <a:pt x="422405" y="3656659"/>
                        <a:pt x="12" y="3883378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JP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5" name="Freeform 34">
                  <a:extLst>
                    <a:ext uri="{FF2B5EF4-FFF2-40B4-BE49-F238E27FC236}">
                      <a16:creationId xmlns:a16="http://schemas.microsoft.com/office/drawing/2014/main" id="{3ADEC0F9-7591-AC55-905C-11B90471E63F}"/>
                    </a:ext>
                  </a:extLst>
                </p:cNvPr>
                <p:cNvSpPr/>
                <p:nvPr/>
              </p:nvSpPr>
              <p:spPr>
                <a:xfrm>
                  <a:off x="4537037" y="3872089"/>
                  <a:ext cx="273443" cy="1230489"/>
                </a:xfrm>
                <a:custGeom>
                  <a:avLst/>
                  <a:gdLst>
                    <a:gd name="connsiteX0" fmla="*/ 857956 w 857959"/>
                    <a:gd name="connsiteY0" fmla="*/ 0 h 3860800"/>
                    <a:gd name="connsiteX1" fmla="*/ 0 w 857959"/>
                    <a:gd name="connsiteY1" fmla="*/ 677333 h 3860800"/>
                    <a:gd name="connsiteX2" fmla="*/ 857956 w 857959"/>
                    <a:gd name="connsiteY2" fmla="*/ 1332089 h 3860800"/>
                    <a:gd name="connsiteX3" fmla="*/ 11289 w 857959"/>
                    <a:gd name="connsiteY3" fmla="*/ 2009422 h 3860800"/>
                    <a:gd name="connsiteX4" fmla="*/ 857956 w 857959"/>
                    <a:gd name="connsiteY4" fmla="*/ 2528711 h 3860800"/>
                    <a:gd name="connsiteX5" fmla="*/ 11289 w 857959"/>
                    <a:gd name="connsiteY5" fmla="*/ 3194756 h 3860800"/>
                    <a:gd name="connsiteX6" fmla="*/ 857956 w 857959"/>
                    <a:gd name="connsiteY6" fmla="*/ 3860800 h 3860800"/>
                    <a:gd name="connsiteX7" fmla="*/ 857956 w 857959"/>
                    <a:gd name="connsiteY7" fmla="*/ 3860800 h 3860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57959" h="3860800">
                      <a:moveTo>
                        <a:pt x="857956" y="0"/>
                      </a:moveTo>
                      <a:cubicBezTo>
                        <a:pt x="428978" y="227659"/>
                        <a:pt x="0" y="455318"/>
                        <a:pt x="0" y="677333"/>
                      </a:cubicBezTo>
                      <a:cubicBezTo>
                        <a:pt x="0" y="899348"/>
                        <a:pt x="856074" y="1110074"/>
                        <a:pt x="857956" y="1332089"/>
                      </a:cubicBezTo>
                      <a:cubicBezTo>
                        <a:pt x="859838" y="1554104"/>
                        <a:pt x="11289" y="1809985"/>
                        <a:pt x="11289" y="2009422"/>
                      </a:cubicBezTo>
                      <a:cubicBezTo>
                        <a:pt x="11289" y="2208859"/>
                        <a:pt x="857956" y="2331155"/>
                        <a:pt x="857956" y="2528711"/>
                      </a:cubicBezTo>
                      <a:cubicBezTo>
                        <a:pt x="857956" y="2726267"/>
                        <a:pt x="11289" y="2972741"/>
                        <a:pt x="11289" y="3194756"/>
                      </a:cubicBezTo>
                      <a:cubicBezTo>
                        <a:pt x="11289" y="3416771"/>
                        <a:pt x="857956" y="3860800"/>
                        <a:pt x="857956" y="3860800"/>
                      </a:cubicBezTo>
                      <a:lnTo>
                        <a:pt x="857956" y="386080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JP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6" name="Freeform 35">
                  <a:extLst>
                    <a:ext uri="{FF2B5EF4-FFF2-40B4-BE49-F238E27FC236}">
                      <a16:creationId xmlns:a16="http://schemas.microsoft.com/office/drawing/2014/main" id="{09C01544-F603-E680-32A0-ABE4363A1737}"/>
                    </a:ext>
                  </a:extLst>
                </p:cNvPr>
                <p:cNvSpPr/>
                <p:nvPr/>
              </p:nvSpPr>
              <p:spPr>
                <a:xfrm>
                  <a:off x="4809055" y="3860800"/>
                  <a:ext cx="269849" cy="1237685"/>
                </a:xfrm>
                <a:custGeom>
                  <a:avLst/>
                  <a:gdLst>
                    <a:gd name="connsiteX0" fmla="*/ 11301 w 846682"/>
                    <a:gd name="connsiteY0" fmla="*/ 0 h 3883378"/>
                    <a:gd name="connsiteX1" fmla="*/ 824101 w 846682"/>
                    <a:gd name="connsiteY1" fmla="*/ 688622 h 3883378"/>
                    <a:gd name="connsiteX2" fmla="*/ 12 w 846682"/>
                    <a:gd name="connsiteY2" fmla="*/ 1354667 h 3883378"/>
                    <a:gd name="connsiteX3" fmla="*/ 846679 w 846682"/>
                    <a:gd name="connsiteY3" fmla="*/ 2032000 h 3883378"/>
                    <a:gd name="connsiteX4" fmla="*/ 11301 w 846682"/>
                    <a:gd name="connsiteY4" fmla="*/ 2540000 h 3883378"/>
                    <a:gd name="connsiteX5" fmla="*/ 846679 w 846682"/>
                    <a:gd name="connsiteY5" fmla="*/ 3206045 h 3883378"/>
                    <a:gd name="connsiteX6" fmla="*/ 12 w 846682"/>
                    <a:gd name="connsiteY6" fmla="*/ 3883378 h 3883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46682" h="3883378">
                      <a:moveTo>
                        <a:pt x="11301" y="0"/>
                      </a:moveTo>
                      <a:cubicBezTo>
                        <a:pt x="418641" y="231422"/>
                        <a:pt x="825982" y="462844"/>
                        <a:pt x="824101" y="688622"/>
                      </a:cubicBezTo>
                      <a:cubicBezTo>
                        <a:pt x="822220" y="914400"/>
                        <a:pt x="-3751" y="1130771"/>
                        <a:pt x="12" y="1354667"/>
                      </a:cubicBezTo>
                      <a:cubicBezTo>
                        <a:pt x="3775" y="1578563"/>
                        <a:pt x="844798" y="1834445"/>
                        <a:pt x="846679" y="2032000"/>
                      </a:cubicBezTo>
                      <a:cubicBezTo>
                        <a:pt x="848561" y="2229556"/>
                        <a:pt x="11301" y="2344326"/>
                        <a:pt x="11301" y="2540000"/>
                      </a:cubicBezTo>
                      <a:cubicBezTo>
                        <a:pt x="11301" y="2735674"/>
                        <a:pt x="848560" y="2982149"/>
                        <a:pt x="846679" y="3206045"/>
                      </a:cubicBezTo>
                      <a:cubicBezTo>
                        <a:pt x="844798" y="3429941"/>
                        <a:pt x="422405" y="3656659"/>
                        <a:pt x="12" y="3883378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JP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7" name="Freeform 36">
                  <a:extLst>
                    <a:ext uri="{FF2B5EF4-FFF2-40B4-BE49-F238E27FC236}">
                      <a16:creationId xmlns:a16="http://schemas.microsoft.com/office/drawing/2014/main" id="{9B2EC732-4667-2E77-4B50-A006B58BBFAF}"/>
                    </a:ext>
                  </a:extLst>
                </p:cNvPr>
                <p:cNvSpPr/>
                <p:nvPr/>
              </p:nvSpPr>
              <p:spPr>
                <a:xfrm>
                  <a:off x="5078904" y="3872089"/>
                  <a:ext cx="273443" cy="1230489"/>
                </a:xfrm>
                <a:custGeom>
                  <a:avLst/>
                  <a:gdLst>
                    <a:gd name="connsiteX0" fmla="*/ 857956 w 857959"/>
                    <a:gd name="connsiteY0" fmla="*/ 0 h 3860800"/>
                    <a:gd name="connsiteX1" fmla="*/ 0 w 857959"/>
                    <a:gd name="connsiteY1" fmla="*/ 677333 h 3860800"/>
                    <a:gd name="connsiteX2" fmla="*/ 857956 w 857959"/>
                    <a:gd name="connsiteY2" fmla="*/ 1332089 h 3860800"/>
                    <a:gd name="connsiteX3" fmla="*/ 11289 w 857959"/>
                    <a:gd name="connsiteY3" fmla="*/ 2009422 h 3860800"/>
                    <a:gd name="connsiteX4" fmla="*/ 857956 w 857959"/>
                    <a:gd name="connsiteY4" fmla="*/ 2528711 h 3860800"/>
                    <a:gd name="connsiteX5" fmla="*/ 11289 w 857959"/>
                    <a:gd name="connsiteY5" fmla="*/ 3194756 h 3860800"/>
                    <a:gd name="connsiteX6" fmla="*/ 857956 w 857959"/>
                    <a:gd name="connsiteY6" fmla="*/ 3860800 h 3860800"/>
                    <a:gd name="connsiteX7" fmla="*/ 857956 w 857959"/>
                    <a:gd name="connsiteY7" fmla="*/ 3860800 h 3860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57959" h="3860800">
                      <a:moveTo>
                        <a:pt x="857956" y="0"/>
                      </a:moveTo>
                      <a:cubicBezTo>
                        <a:pt x="428978" y="227659"/>
                        <a:pt x="0" y="455318"/>
                        <a:pt x="0" y="677333"/>
                      </a:cubicBezTo>
                      <a:cubicBezTo>
                        <a:pt x="0" y="899348"/>
                        <a:pt x="856074" y="1110074"/>
                        <a:pt x="857956" y="1332089"/>
                      </a:cubicBezTo>
                      <a:cubicBezTo>
                        <a:pt x="859838" y="1554104"/>
                        <a:pt x="11289" y="1809985"/>
                        <a:pt x="11289" y="2009422"/>
                      </a:cubicBezTo>
                      <a:cubicBezTo>
                        <a:pt x="11289" y="2208859"/>
                        <a:pt x="857956" y="2331155"/>
                        <a:pt x="857956" y="2528711"/>
                      </a:cubicBezTo>
                      <a:cubicBezTo>
                        <a:pt x="857956" y="2726267"/>
                        <a:pt x="11289" y="2972741"/>
                        <a:pt x="11289" y="3194756"/>
                      </a:cubicBezTo>
                      <a:cubicBezTo>
                        <a:pt x="11289" y="3416771"/>
                        <a:pt x="857956" y="3860800"/>
                        <a:pt x="857956" y="3860800"/>
                      </a:cubicBezTo>
                      <a:lnTo>
                        <a:pt x="857956" y="386080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JP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8" name="Freeform 37">
                  <a:extLst>
                    <a:ext uri="{FF2B5EF4-FFF2-40B4-BE49-F238E27FC236}">
                      <a16:creationId xmlns:a16="http://schemas.microsoft.com/office/drawing/2014/main" id="{F5DAB990-14F3-0941-B074-FBBA08B3BA9E}"/>
                    </a:ext>
                  </a:extLst>
                </p:cNvPr>
                <p:cNvSpPr/>
                <p:nvPr/>
              </p:nvSpPr>
              <p:spPr>
                <a:xfrm>
                  <a:off x="5339633" y="3860800"/>
                  <a:ext cx="269849" cy="1237685"/>
                </a:xfrm>
                <a:custGeom>
                  <a:avLst/>
                  <a:gdLst>
                    <a:gd name="connsiteX0" fmla="*/ 11301 w 846682"/>
                    <a:gd name="connsiteY0" fmla="*/ 0 h 3883378"/>
                    <a:gd name="connsiteX1" fmla="*/ 824101 w 846682"/>
                    <a:gd name="connsiteY1" fmla="*/ 688622 h 3883378"/>
                    <a:gd name="connsiteX2" fmla="*/ 12 w 846682"/>
                    <a:gd name="connsiteY2" fmla="*/ 1354667 h 3883378"/>
                    <a:gd name="connsiteX3" fmla="*/ 846679 w 846682"/>
                    <a:gd name="connsiteY3" fmla="*/ 2032000 h 3883378"/>
                    <a:gd name="connsiteX4" fmla="*/ 11301 w 846682"/>
                    <a:gd name="connsiteY4" fmla="*/ 2540000 h 3883378"/>
                    <a:gd name="connsiteX5" fmla="*/ 846679 w 846682"/>
                    <a:gd name="connsiteY5" fmla="*/ 3206045 h 3883378"/>
                    <a:gd name="connsiteX6" fmla="*/ 12 w 846682"/>
                    <a:gd name="connsiteY6" fmla="*/ 3883378 h 3883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46682" h="3883378">
                      <a:moveTo>
                        <a:pt x="11301" y="0"/>
                      </a:moveTo>
                      <a:cubicBezTo>
                        <a:pt x="418641" y="231422"/>
                        <a:pt x="825982" y="462844"/>
                        <a:pt x="824101" y="688622"/>
                      </a:cubicBezTo>
                      <a:cubicBezTo>
                        <a:pt x="822220" y="914400"/>
                        <a:pt x="-3751" y="1130771"/>
                        <a:pt x="12" y="1354667"/>
                      </a:cubicBezTo>
                      <a:cubicBezTo>
                        <a:pt x="3775" y="1578563"/>
                        <a:pt x="844798" y="1834445"/>
                        <a:pt x="846679" y="2032000"/>
                      </a:cubicBezTo>
                      <a:cubicBezTo>
                        <a:pt x="848561" y="2229556"/>
                        <a:pt x="11301" y="2344326"/>
                        <a:pt x="11301" y="2540000"/>
                      </a:cubicBezTo>
                      <a:cubicBezTo>
                        <a:pt x="11301" y="2735674"/>
                        <a:pt x="848560" y="2982149"/>
                        <a:pt x="846679" y="3206045"/>
                      </a:cubicBezTo>
                      <a:cubicBezTo>
                        <a:pt x="844798" y="3429941"/>
                        <a:pt x="422405" y="3656659"/>
                        <a:pt x="12" y="3883378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JP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" name="Freeform 38">
                  <a:extLst>
                    <a:ext uri="{FF2B5EF4-FFF2-40B4-BE49-F238E27FC236}">
                      <a16:creationId xmlns:a16="http://schemas.microsoft.com/office/drawing/2014/main" id="{E504579F-8EA4-C8EA-C7F8-28FAE2146BC9}"/>
                    </a:ext>
                  </a:extLst>
                </p:cNvPr>
                <p:cNvSpPr/>
                <p:nvPr/>
              </p:nvSpPr>
              <p:spPr>
                <a:xfrm>
                  <a:off x="5609482" y="3872089"/>
                  <a:ext cx="273443" cy="1230489"/>
                </a:xfrm>
                <a:custGeom>
                  <a:avLst/>
                  <a:gdLst>
                    <a:gd name="connsiteX0" fmla="*/ 857956 w 857959"/>
                    <a:gd name="connsiteY0" fmla="*/ 0 h 3860800"/>
                    <a:gd name="connsiteX1" fmla="*/ 0 w 857959"/>
                    <a:gd name="connsiteY1" fmla="*/ 677333 h 3860800"/>
                    <a:gd name="connsiteX2" fmla="*/ 857956 w 857959"/>
                    <a:gd name="connsiteY2" fmla="*/ 1332089 h 3860800"/>
                    <a:gd name="connsiteX3" fmla="*/ 11289 w 857959"/>
                    <a:gd name="connsiteY3" fmla="*/ 2009422 h 3860800"/>
                    <a:gd name="connsiteX4" fmla="*/ 857956 w 857959"/>
                    <a:gd name="connsiteY4" fmla="*/ 2528711 h 3860800"/>
                    <a:gd name="connsiteX5" fmla="*/ 11289 w 857959"/>
                    <a:gd name="connsiteY5" fmla="*/ 3194756 h 3860800"/>
                    <a:gd name="connsiteX6" fmla="*/ 857956 w 857959"/>
                    <a:gd name="connsiteY6" fmla="*/ 3860800 h 3860800"/>
                    <a:gd name="connsiteX7" fmla="*/ 857956 w 857959"/>
                    <a:gd name="connsiteY7" fmla="*/ 3860800 h 3860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57959" h="3860800">
                      <a:moveTo>
                        <a:pt x="857956" y="0"/>
                      </a:moveTo>
                      <a:cubicBezTo>
                        <a:pt x="428978" y="227659"/>
                        <a:pt x="0" y="455318"/>
                        <a:pt x="0" y="677333"/>
                      </a:cubicBezTo>
                      <a:cubicBezTo>
                        <a:pt x="0" y="899348"/>
                        <a:pt x="856074" y="1110074"/>
                        <a:pt x="857956" y="1332089"/>
                      </a:cubicBezTo>
                      <a:cubicBezTo>
                        <a:pt x="859838" y="1554104"/>
                        <a:pt x="11289" y="1809985"/>
                        <a:pt x="11289" y="2009422"/>
                      </a:cubicBezTo>
                      <a:cubicBezTo>
                        <a:pt x="11289" y="2208859"/>
                        <a:pt x="857956" y="2331155"/>
                        <a:pt x="857956" y="2528711"/>
                      </a:cubicBezTo>
                      <a:cubicBezTo>
                        <a:pt x="857956" y="2726267"/>
                        <a:pt x="11289" y="2972741"/>
                        <a:pt x="11289" y="3194756"/>
                      </a:cubicBezTo>
                      <a:cubicBezTo>
                        <a:pt x="11289" y="3416771"/>
                        <a:pt x="857956" y="3860800"/>
                        <a:pt x="857956" y="3860800"/>
                      </a:cubicBezTo>
                      <a:lnTo>
                        <a:pt x="857956" y="386080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JP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10" name="Freeform 29">
                <a:extLst>
                  <a:ext uri="{FF2B5EF4-FFF2-40B4-BE49-F238E27FC236}">
                    <a16:creationId xmlns:a16="http://schemas.microsoft.com/office/drawing/2014/main" id="{B09ED3CC-F782-030D-08F5-B13BA4861B14}"/>
                  </a:ext>
                </a:extLst>
              </p:cNvPr>
              <p:cNvSpPr/>
              <p:nvPr/>
            </p:nvSpPr>
            <p:spPr>
              <a:xfrm>
                <a:off x="4854222" y="1535289"/>
                <a:ext cx="2122311" cy="293511"/>
              </a:xfrm>
              <a:custGeom>
                <a:avLst/>
                <a:gdLst>
                  <a:gd name="connsiteX0" fmla="*/ 0 w 2122311"/>
                  <a:gd name="connsiteY0" fmla="*/ 0 h 293511"/>
                  <a:gd name="connsiteX1" fmla="*/ 1275645 w 2122311"/>
                  <a:gd name="connsiteY1" fmla="*/ 180622 h 293511"/>
                  <a:gd name="connsiteX2" fmla="*/ 2122311 w 2122311"/>
                  <a:gd name="connsiteY2" fmla="*/ 293511 h 293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22311" h="293511">
                    <a:moveTo>
                      <a:pt x="0" y="0"/>
                    </a:moveTo>
                    <a:lnTo>
                      <a:pt x="1275645" y="180622"/>
                    </a:lnTo>
                    <a:lnTo>
                      <a:pt x="2122311" y="293511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>
                  <a:solidFill>
                    <a:schemeClr val="bg1"/>
                  </a:solidFill>
                </a:endParaRPr>
              </a:p>
            </p:txBody>
          </p:sp>
          <p:sp>
            <p:nvSpPr>
              <p:cNvPr id="111" name="Freeform 30">
                <a:extLst>
                  <a:ext uri="{FF2B5EF4-FFF2-40B4-BE49-F238E27FC236}">
                    <a16:creationId xmlns:a16="http://schemas.microsoft.com/office/drawing/2014/main" id="{18AA02CE-3F7B-849A-1CA6-2F3D959A1952}"/>
                  </a:ext>
                </a:extLst>
              </p:cNvPr>
              <p:cNvSpPr/>
              <p:nvPr/>
            </p:nvSpPr>
            <p:spPr>
              <a:xfrm>
                <a:off x="4738615" y="2351429"/>
                <a:ext cx="2122311" cy="293511"/>
              </a:xfrm>
              <a:custGeom>
                <a:avLst/>
                <a:gdLst>
                  <a:gd name="connsiteX0" fmla="*/ 0 w 2122311"/>
                  <a:gd name="connsiteY0" fmla="*/ 0 h 293511"/>
                  <a:gd name="connsiteX1" fmla="*/ 1275645 w 2122311"/>
                  <a:gd name="connsiteY1" fmla="*/ 180622 h 293511"/>
                  <a:gd name="connsiteX2" fmla="*/ 2122311 w 2122311"/>
                  <a:gd name="connsiteY2" fmla="*/ 293511 h 293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22311" h="293511">
                    <a:moveTo>
                      <a:pt x="0" y="0"/>
                    </a:moveTo>
                    <a:lnTo>
                      <a:pt x="1275645" y="180622"/>
                    </a:lnTo>
                    <a:lnTo>
                      <a:pt x="2122311" y="293511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5711123-1CC2-1B37-5AAB-0E98075C484B}"/>
              </a:ext>
            </a:extLst>
          </p:cNvPr>
          <p:cNvSpPr txBox="1"/>
          <p:nvPr/>
        </p:nvSpPr>
        <p:spPr>
          <a:xfrm>
            <a:off x="-1" y="4759064"/>
            <a:ext cx="9144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200" i="0" kern="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ＭＳ Ｐゴシック" panose="020B0600070205080204" pitchFamily="34" charset="-128"/>
              </a:rPr>
              <a:t>Study design:</a:t>
            </a:r>
            <a:r>
              <a:rPr lang="en-US" altLang="ja-JP" sz="1200" b="0" i="0" kern="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ＭＳ Ｐゴシック" panose="020B0600070205080204" pitchFamily="34" charset="-128"/>
              </a:rPr>
              <a:t> Yamamoto MH et.al</a:t>
            </a:r>
            <a:r>
              <a:rPr lang="en-US" altLang="ja-JP" sz="1200" b="0" i="0" kern="0" dirty="0">
                <a:solidFill>
                  <a:schemeClr val="tx1"/>
                </a:solidFill>
                <a:latin typeface="Segoe UI" panose="020B0502040204020203" pitchFamily="34" charset="0"/>
                <a:ea typeface="ＭＳ Ｐゴシック" panose="020B0600070205080204" pitchFamily="34" charset="-128"/>
              </a:rPr>
              <a:t>. </a:t>
            </a:r>
            <a:r>
              <a:rPr lang="en-US" altLang="ja-JP" sz="1200" b="0" i="0" kern="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ＭＳ Ｐゴシック" panose="020B0600070205080204" pitchFamily="34" charset="-128"/>
              </a:rPr>
              <a:t>J </a:t>
            </a:r>
            <a:r>
              <a:rPr lang="en-US" altLang="ja-JP" sz="1200" b="0" i="0" kern="0" dirty="0" err="1">
                <a:solidFill>
                  <a:schemeClr val="tx1"/>
                </a:solidFill>
                <a:effectLst/>
                <a:latin typeface="Segoe UI" panose="020B0502040204020203" pitchFamily="34" charset="0"/>
                <a:ea typeface="ＭＳ Ｐゴシック" panose="020B0600070205080204" pitchFamily="34" charset="-128"/>
              </a:rPr>
              <a:t>Cardiol</a:t>
            </a:r>
            <a:r>
              <a:rPr lang="en-US" altLang="ja-JP" sz="1200" b="0" i="0" kern="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ＭＳ Ｐゴシック" panose="020B0600070205080204" pitchFamily="34" charset="-128"/>
              </a:rPr>
              <a:t>. 2022;S0914-5087(22)00164-2.</a:t>
            </a:r>
            <a:r>
              <a:rPr lang="ja-JP" altLang="ja-JP" sz="1200" b="0" i="0" dirty="0">
                <a:solidFill>
                  <a:schemeClr val="tx1"/>
                </a:solidFill>
                <a:effectLst/>
              </a:rPr>
              <a:t> </a:t>
            </a:r>
            <a:endParaRPr lang="en-US" altLang="ja-JP" sz="1200" b="0" i="0" dirty="0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0115B50-8BBD-5843-0A6E-48D363E51355}"/>
              </a:ext>
            </a:extLst>
          </p:cNvPr>
          <p:cNvSpPr/>
          <p:nvPr/>
        </p:nvSpPr>
        <p:spPr bwMode="auto">
          <a:xfrm>
            <a:off x="1625502" y="791799"/>
            <a:ext cx="7434275" cy="10366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kumimoji="1" lang="ja-JP" altLang="en-US" sz="1400" i="0" dirty="0">
                <a:solidFill>
                  <a:schemeClr val="bg1"/>
                </a:solidFill>
                <a:latin typeface="+mj-lt"/>
              </a:rPr>
              <a:t>・</a:t>
            </a:r>
            <a:r>
              <a:rPr kumimoji="1" lang="en-US" altLang="ja-JP" sz="1400" i="0" dirty="0">
                <a:solidFill>
                  <a:schemeClr val="bg1"/>
                </a:solidFill>
                <a:latin typeface="+mj-lt"/>
              </a:rPr>
              <a:t>Prompt Recanalization</a:t>
            </a:r>
            <a:r>
              <a:rPr kumimoji="1" lang="en-US" altLang="ja-JP" sz="1400" b="0" i="0" dirty="0">
                <a:solidFill>
                  <a:schemeClr val="bg1"/>
                </a:solidFill>
                <a:latin typeface="+mj-lt"/>
              </a:rPr>
              <a:t>: </a:t>
            </a:r>
            <a:r>
              <a:rPr lang="en-US" altLang="ja-JP" sz="1400" b="0" i="0" kern="0" dirty="0">
                <a:solidFill>
                  <a:schemeClr val="bg1"/>
                </a:solidFill>
                <a:effectLst/>
                <a:latin typeface="+mj-lt"/>
                <a:ea typeface="ＭＳ Ｐゴシック" panose="020B0600070205080204" pitchFamily="34" charset="-128"/>
              </a:rPr>
              <a:t>Thrombus aspiration, pre-dilatation with ≦2.0 mm  </a:t>
            </a:r>
          </a:p>
          <a:p>
            <a:pPr marL="0" indent="0">
              <a:buNone/>
            </a:pPr>
            <a:r>
              <a:rPr lang="en-US" altLang="ja-JP" sz="1400" b="0" i="0" kern="0" dirty="0">
                <a:solidFill>
                  <a:schemeClr val="bg1"/>
                </a:solidFill>
                <a:latin typeface="+mj-lt"/>
                <a:ea typeface="ＭＳ Ｐゴシック" panose="020B0600070205080204" pitchFamily="34" charset="-128"/>
              </a:rPr>
              <a:t>           </a:t>
            </a:r>
            <a:r>
              <a:rPr lang="ja-JP" altLang="en-US" sz="1400" b="0" i="0" kern="0" dirty="0">
                <a:solidFill>
                  <a:schemeClr val="bg1"/>
                </a:solidFill>
                <a:latin typeface="+mj-lt"/>
                <a:ea typeface="ＭＳ Ｐゴシック" panose="020B0600070205080204" pitchFamily="34" charset="-128"/>
              </a:rPr>
              <a:t>　　　　　　　　　　　　</a:t>
            </a:r>
            <a:r>
              <a:rPr lang="en-US" altLang="ja-JP" sz="1400" b="0" i="0" kern="0" dirty="0">
                <a:solidFill>
                  <a:schemeClr val="bg1"/>
                </a:solidFill>
                <a:latin typeface="+mj-lt"/>
                <a:ea typeface="ＭＳ Ｐゴシック" panose="020B0600070205080204" pitchFamily="34" charset="-128"/>
              </a:rPr>
              <a:t>        </a:t>
            </a:r>
            <a:r>
              <a:rPr lang="en-US" altLang="ja-JP" sz="1400" b="0" i="0" kern="0" dirty="0">
                <a:solidFill>
                  <a:schemeClr val="bg1"/>
                </a:solidFill>
                <a:effectLst/>
                <a:latin typeface="+mj-lt"/>
                <a:ea typeface="ＭＳ Ｐゴシック" panose="020B0600070205080204" pitchFamily="34" charset="-128"/>
              </a:rPr>
              <a:t>balloon or excimer laser before initial OCT if necessary</a:t>
            </a:r>
          </a:p>
          <a:p>
            <a:pPr indent="-114300"/>
            <a:r>
              <a:rPr kumimoji="1" lang="ja-JP" altLang="en-US" sz="1400" i="0" dirty="0">
                <a:solidFill>
                  <a:schemeClr val="bg1"/>
                </a:solidFill>
                <a:latin typeface="+mj-lt"/>
              </a:rPr>
              <a:t>・</a:t>
            </a:r>
            <a:r>
              <a:rPr kumimoji="1" lang="en-US" altLang="ja-JP" sz="1400" i="0" dirty="0">
                <a:solidFill>
                  <a:schemeClr val="bg1"/>
                </a:solidFill>
                <a:latin typeface="+mj-lt"/>
              </a:rPr>
              <a:t>Underlying causes of ACS defined by OCT: </a:t>
            </a:r>
            <a:r>
              <a:rPr kumimoji="1" lang="en-US" altLang="ja-JP" sz="1400" i="0" dirty="0">
                <a:solidFill>
                  <a:schemeClr val="accent1"/>
                </a:solidFill>
                <a:latin typeface="+mj-lt"/>
              </a:rPr>
              <a:t>Primary Endpoint</a:t>
            </a:r>
          </a:p>
          <a:p>
            <a:pPr indent="-114300"/>
            <a:r>
              <a:rPr kumimoji="1" lang="ja-JP" altLang="en-US" sz="1400" i="0" dirty="0">
                <a:solidFill>
                  <a:schemeClr val="bg1"/>
                </a:solidFill>
                <a:latin typeface="+mj-lt"/>
              </a:rPr>
              <a:t>・</a:t>
            </a:r>
            <a:r>
              <a:rPr kumimoji="1" lang="en-US" altLang="ja-JP" sz="1400" i="0" dirty="0">
                <a:solidFill>
                  <a:schemeClr val="bg1"/>
                </a:solidFill>
                <a:latin typeface="+mj-lt"/>
              </a:rPr>
              <a:t>Lesion preparation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D8D9B9C6-DFD3-F592-E614-ED1877FC5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1946" y="4579526"/>
            <a:ext cx="987972" cy="6520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BB11F5E-E3A8-4147-3736-9B911E497DC3}"/>
              </a:ext>
            </a:extLst>
          </p:cNvPr>
          <p:cNvSpPr txBox="1"/>
          <p:nvPr/>
        </p:nvSpPr>
        <p:spPr>
          <a:xfrm>
            <a:off x="1286085" y="4115297"/>
            <a:ext cx="65718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600" b="0" i="0" dirty="0">
                <a:solidFill>
                  <a:schemeClr val="bg1"/>
                </a:solidFill>
                <a:effectLst/>
                <a:latin typeface="+mj-lt"/>
                <a:ea typeface="游明朝" panose="02020400000000000000" pitchFamily="18" charset="-128"/>
              </a:rPr>
              <a:t>Changes </a:t>
            </a:r>
            <a:r>
              <a:rPr lang="en-US" altLang="ja-JP" sz="1600" b="0" i="0" dirty="0">
                <a:solidFill>
                  <a:schemeClr val="bg1"/>
                </a:solidFill>
                <a:latin typeface="+mj-lt"/>
                <a:ea typeface="游明朝" panose="02020400000000000000" pitchFamily="18" charset="-128"/>
              </a:rPr>
              <a:t>in </a:t>
            </a:r>
            <a:r>
              <a:rPr lang="en-US" altLang="ja-JP" sz="1600" b="0" i="0" dirty="0">
                <a:solidFill>
                  <a:schemeClr val="bg1"/>
                </a:solidFill>
                <a:effectLst/>
                <a:latin typeface="+mj-lt"/>
                <a:ea typeface="游明朝" panose="02020400000000000000" pitchFamily="18" charset="-128"/>
              </a:rPr>
              <a:t>PCI strategy based on OCT findings were documented</a:t>
            </a:r>
            <a:endParaRPr kumimoji="1" lang="ja-JP" altLang="en-US" sz="1600" b="0" i="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733667"/>
      </p:ext>
    </p:extLst>
  </p:cSld>
  <p:clrMapOvr>
    <a:masterClrMapping/>
  </p:clrMapOvr>
  <p:transition>
    <p:wipe dir="r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CRF 2007 Template&amp;#x0D;&amp;#x0A;Title 44 pt Bold Arial&amp;quot;&quot;/&gt;&lt;property id=&quot;20307&quot; value=&quot;404&quot;/&gt;&lt;/object&gt;&lt;object type=&quot;3&quot; unique_id=&quot;10005&quot;&gt;&lt;property id=&quot;20148&quot; value=&quot;5&quot;/&gt;&lt;property id=&quot;20300&quot; value=&quot;Slide 2 - &amp;quot;Text Slide – Titles Need to be Titlecase&amp;quot;&quot;/&gt;&lt;property id=&quot;20307&quot; value=&quot;405&quot;/&gt;&lt;/object&gt;&lt;object type=&quot;3&quot; unique_id=&quot;10006&quot;&gt;&lt;property id=&quot;20148&quot; value=&quot;5&quot;/&gt;&lt;property id=&quot;20300&quot; value=&quot;Slide 3 - &amp;quot;Color Palette&amp;quot;&quot;/&gt;&lt;property id=&quot;20307&quot; value=&quot;409&quot;/&gt;&lt;/object&gt;&lt;object type=&quot;3&quot; unique_id=&quot;10007&quot;&gt;&lt;property id=&quot;20148&quot; value=&quot;5&quot;/&gt;&lt;property id=&quot;20300&quot; value=&quot;Slide 4 - &amp;quot;Charts Slide&amp;quot;&quot;/&gt;&lt;property id=&quot;20307&quot; value=&quot;406&quot;/&gt;&lt;/object&gt;&lt;object type=&quot;3&quot; unique_id=&quot;10008&quot;&gt;&lt;property id=&quot;20148&quot; value=&quot;5&quot;/&gt;&lt;property id=&quot;20300&quot; value=&quot;Slide 6 - &amp;quot;Table Slide&amp;quot;&quot;/&gt;&lt;property id=&quot;20307&quot; value=&quot;398&quot;/&gt;&lt;/object&gt;&lt;object type=&quot;3&quot; unique_id=&quot;10009&quot;&gt;&lt;property id=&quot;20148&quot; value=&quot;5&quot;/&gt;&lt;property id=&quot;20300&quot; value=&quot;Slide 7 - &amp;quot;Sample Org Chart&amp;quot;&quot;/&gt;&lt;property id=&quot;20307&quot; value=&quot;403&quot;/&gt;&lt;/object&gt;&lt;object type=&quot;3&quot; unique_id=&quot;10010&quot;&gt;&lt;property id=&quot;20148&quot; value=&quot;5&quot;/&gt;&lt;property id=&quot;20300&quot; value=&quot;Slide 8 - &amp;quot;Sample Line Chart&amp;quot;&quot;/&gt;&lt;property id=&quot;20307&quot; value=&quot;407&quot;/&gt;&lt;/object&gt;&lt;object type=&quot;3&quot; unique_id=&quot;10011&quot;&gt;&lt;property id=&quot;20148&quot; value=&quot;5&quot;/&gt;&lt;property id=&quot;20300&quot; value=&quot;Slide 10 - &amp;quot;Photos &amp;amp; Bulleted Text&amp;quot;&quot;/&gt;&lt;property id=&quot;20307&quot; value=&quot;410&quot;/&gt;&lt;/object&gt;&lt;object type=&quot;3&quot; unique_id=&quot;10012&quot;&gt;&lt;property id=&quot;20148&quot; value=&quot;5&quot;/&gt;&lt;property id=&quot;20300&quot; value=&quot;Slide 11 - &amp;quot;Photo&amp;quot;&quot;/&gt;&lt;property id=&quot;20307&quot; value=&quot;411&quot;/&gt;&lt;/object&gt;&lt;object type=&quot;3&quot; unique_id=&quot;17581&quot;&gt;&lt;property id=&quot;20148&quot; value=&quot;5&quot;/&gt;&lt;property id=&quot;20300&quot; value=&quot;Slide 5&quot;/&gt;&lt;property id=&quot;20307&quot; value=&quot;414&quot;/&gt;&lt;/object&gt;&lt;object type=&quot;3&quot; unique_id=&quot;17582&quot;&gt;&lt;property id=&quot;20148&quot; value=&quot;5&quot;/&gt;&lt;property id=&quot;20300&quot; value=&quot;Slide 9 - &amp;quot;Sample Line Chart&amp;quot;&quot;/&gt;&lt;property id=&quot;20307&quot; value=&quot;413&quot;/&gt;&lt;/object&gt;&lt;/object&gt;&lt;/object&gt;&lt;/database&gt;"/>
</p:tagLst>
</file>

<file path=ppt/theme/theme1.xml><?xml version="1.0" encoding="utf-8"?>
<a:theme xmlns:a="http://schemas.openxmlformats.org/drawingml/2006/main" name="CRF_2006_background">
  <a:themeElements>
    <a:clrScheme name="Custom 40">
      <a:dk1>
        <a:srgbClr val="000000"/>
      </a:dk1>
      <a:lt1>
        <a:srgbClr val="FFFFFF"/>
      </a:lt1>
      <a:dk2>
        <a:srgbClr val="1D384C"/>
      </a:dk2>
      <a:lt2>
        <a:srgbClr val="FEB91A"/>
      </a:lt2>
      <a:accent1>
        <a:srgbClr val="ED2937"/>
      </a:accent1>
      <a:accent2>
        <a:srgbClr val="6699FF"/>
      </a:accent2>
      <a:accent3>
        <a:srgbClr val="9A9A9C"/>
      </a:accent3>
      <a:accent4>
        <a:srgbClr val="DADADA"/>
      </a:accent4>
      <a:accent5>
        <a:srgbClr val="FFADAA"/>
      </a:accent5>
      <a:accent6>
        <a:srgbClr val="5C8AE7"/>
      </a:accent6>
      <a:hlink>
        <a:srgbClr val="FFCC00"/>
      </a:hlink>
      <a:folHlink>
        <a:srgbClr val="969696"/>
      </a:folHlink>
    </a:clrScheme>
    <a:fontScheme name="CRF_2006_backgrou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 smtClean="0">
            <a:ln>
              <a:noFill/>
            </a:ln>
            <a:solidFill>
              <a:srgbClr val="FFCC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ヒラギノ角ゴ Pro W3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 smtClean="0">
            <a:ln>
              <a:noFill/>
            </a:ln>
            <a:solidFill>
              <a:srgbClr val="FFCC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ヒラギノ角ゴ Pro W3" pitchFamily="-111" charset="-128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i="0" dirty="0" err="1" smtClean="0">
            <a:solidFill>
              <a:schemeClr val="tx1"/>
            </a:solidFill>
          </a:defRPr>
        </a:defPPr>
      </a:lstStyle>
    </a:txDef>
  </a:objectDefaults>
  <a:extraClrSchemeLst>
    <a:extraClrScheme>
      <a:clrScheme name="CRF_2006_background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F_2006_background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8">
        <a:dk1>
          <a:srgbClr val="000000"/>
        </a:dk1>
        <a:lt1>
          <a:srgbClr val="FFFFFF"/>
        </a:lt1>
        <a:dk2>
          <a:srgbClr val="002E4B"/>
        </a:dk2>
        <a:lt2>
          <a:srgbClr val="FDE25E"/>
        </a:lt2>
        <a:accent1>
          <a:srgbClr val="FF3300"/>
        </a:accent1>
        <a:accent2>
          <a:srgbClr val="3333FF"/>
        </a:accent2>
        <a:accent3>
          <a:srgbClr val="AAADB1"/>
        </a:accent3>
        <a:accent4>
          <a:srgbClr val="DADADA"/>
        </a:accent4>
        <a:accent5>
          <a:srgbClr val="FFADAA"/>
        </a:accent5>
        <a:accent6>
          <a:srgbClr val="2D2DE7"/>
        </a:accent6>
        <a:hlink>
          <a:srgbClr val="FFCC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テーマ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テーマ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テーマ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テーマ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テーマ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テーマ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24301</TotalTime>
  <Words>2807</Words>
  <Application>Microsoft Office PowerPoint</Application>
  <PresentationFormat>画面に合わせる (16:9)</PresentationFormat>
  <Paragraphs>625</Paragraphs>
  <Slides>26</Slides>
  <Notes>23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26</vt:i4>
      </vt:variant>
    </vt:vector>
  </HeadingPairs>
  <TitlesOfParts>
    <vt:vector size="31" baseType="lpstr">
      <vt:lpstr>Arial</vt:lpstr>
      <vt:lpstr>Segoe UI</vt:lpstr>
      <vt:lpstr>Times New Roman</vt:lpstr>
      <vt:lpstr>Wingdings 2</vt:lpstr>
      <vt:lpstr>CRF_2006_background</vt:lpstr>
      <vt:lpstr>TCT Template Title 30 pt Bold Arial</vt:lpstr>
      <vt:lpstr>PowerPoint プレゼンテーション</vt:lpstr>
      <vt:lpstr>Underlying causes of ACS</vt:lpstr>
      <vt:lpstr>Prevalence of ACS underlying causes</vt:lpstr>
      <vt:lpstr>PowerPoint プレゼンテーション</vt:lpstr>
      <vt:lpstr>TACTICS Registry Tokyo / Kanagawa / Chiba / Shizuoka / Ibaraki active OCT applications for ACS</vt:lpstr>
      <vt:lpstr>   </vt:lpstr>
      <vt:lpstr>Inclusion and key exclusion criteria </vt:lpstr>
      <vt:lpstr>OCT-Guided Primary PCI</vt:lpstr>
      <vt:lpstr>PowerPoint プレゼンテーション</vt:lpstr>
      <vt:lpstr>PowerPoint プレゼンテーション</vt:lpstr>
      <vt:lpstr>PowerPoint プレゼンテーション</vt:lpstr>
      <vt:lpstr>TCT Template Title 30 pt Bold Arial</vt:lpstr>
      <vt:lpstr>PowerPoint プレゼンテーション</vt:lpstr>
      <vt:lpstr>Baseline characteristics</vt:lpstr>
      <vt:lpstr>Prevalence of underlying causes of ACS (primary endpoint)</vt:lpstr>
      <vt:lpstr>PowerPoint プレゼンテーション</vt:lpstr>
      <vt:lpstr>PowerPoint プレゼンテーション</vt:lpstr>
      <vt:lpstr>PowerPoint プレゼンテーション</vt:lpstr>
      <vt:lpstr>MACE stratified by ACS underlying causes</vt:lpstr>
      <vt:lpstr>Hazard ratios for MACE</vt:lpstr>
      <vt:lpstr>Impacts of OCT guidance on PCI</vt:lpstr>
      <vt:lpstr>Limitations</vt:lpstr>
      <vt:lpstr>Take Home Message</vt:lpstr>
      <vt:lpstr>Acknowledgements</vt:lpstr>
      <vt:lpstr>PowerPoint プレゼンテーション</vt:lpstr>
    </vt:vector>
  </TitlesOfParts>
  <Company>CRF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Detrimental Impact of Chronic Renal Insufficiency</dc:title>
  <dc:creator>jzuccardy</dc:creator>
  <cp:lastModifiedBy>新家 俊郎</cp:lastModifiedBy>
  <cp:revision>439</cp:revision>
  <dcterms:created xsi:type="dcterms:W3CDTF">2015-03-17T14:58:49Z</dcterms:created>
  <dcterms:modified xsi:type="dcterms:W3CDTF">2022-09-19T09:08:20Z</dcterms:modified>
</cp:coreProperties>
</file>