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67" r:id="rId5"/>
  </p:sldMasterIdLst>
  <p:notesMasterIdLst>
    <p:notesMasterId r:id="rId27"/>
  </p:notesMasterIdLst>
  <p:sldIdLst>
    <p:sldId id="11384" r:id="rId6"/>
    <p:sldId id="429" r:id="rId7"/>
    <p:sldId id="10871" r:id="rId8"/>
    <p:sldId id="10887" r:id="rId9"/>
    <p:sldId id="11375" r:id="rId10"/>
    <p:sldId id="11393" r:id="rId11"/>
    <p:sldId id="11395" r:id="rId12"/>
    <p:sldId id="10805" r:id="rId13"/>
    <p:sldId id="11318" r:id="rId14"/>
    <p:sldId id="11400" r:id="rId15"/>
    <p:sldId id="10874" r:id="rId16"/>
    <p:sldId id="11403" r:id="rId17"/>
    <p:sldId id="11324" r:id="rId18"/>
    <p:sldId id="11397" r:id="rId19"/>
    <p:sldId id="11401" r:id="rId20"/>
    <p:sldId id="11404" r:id="rId21"/>
    <p:sldId id="11390" r:id="rId22"/>
    <p:sldId id="11315" r:id="rId23"/>
    <p:sldId id="11394" r:id="rId24"/>
    <p:sldId id="11391" r:id="rId25"/>
    <p:sldId id="113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7"/>
    <a:srgbClr val="7E7E7E"/>
    <a:srgbClr val="8FAADC"/>
    <a:srgbClr val="0B438C"/>
    <a:srgbClr val="EAEBF5"/>
    <a:srgbClr val="062043"/>
    <a:srgbClr val="A6A6A8"/>
    <a:srgbClr val="FF8300"/>
    <a:srgbClr val="6699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BB7AC-2FBA-9045-8C91-02B1E044B28E}" v="2" dt="2022-09-14T21:26:51.48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7"/>
    <p:restoredTop sz="94626"/>
  </p:normalViewPr>
  <p:slideViewPr>
    <p:cSldViewPr snapToGrid="0">
      <p:cViewPr varScale="1">
        <p:scale>
          <a:sx n="62" d="100"/>
          <a:sy n="62" d="100"/>
        </p:scale>
        <p:origin x="1136" y="56"/>
      </p:cViewPr>
      <p:guideLst>
        <p:guide orient="horz" pos="2160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1E42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FAA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D0F-C341-9D41-69093144C1B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50-9540-834D-76ADA20C3FAC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14.6</c:v>
                  </c:pt>
                  <c:pt idx="1">
                    <c:v>14.6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14.6</c:v>
                  </c:pt>
                  <c:pt idx="1">
                    <c:v>14.6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uRDN</c:v>
                </c:pt>
                <c:pt idx="1">
                  <c:v>Sham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81.400000000000006</c:v>
                </c:pt>
                <c:pt idx="1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3-8841-8B37-0472263375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 months</c:v>
                </c:pt>
              </c:strCache>
            </c:strRef>
          </c:tx>
          <c:spPr>
            <a:solidFill>
              <a:srgbClr val="7E7E7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42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950-9540-834D-76ADA20C3FAC}"/>
              </c:ext>
            </c:extLst>
          </c:dPt>
          <c:dPt>
            <c:idx val="1"/>
            <c:invertIfNegative val="0"/>
            <c:bubble3D val="0"/>
            <c:spPr>
              <a:solidFill>
                <a:srgbClr val="7E7E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950-9540-834D-76ADA20C3FAC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14.9</c:v>
                  </c:pt>
                  <c:pt idx="1">
                    <c:v>15.1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14.9</c:v>
                  </c:pt>
                  <c:pt idx="1">
                    <c:v>15.1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uRDN</c:v>
                </c:pt>
                <c:pt idx="1">
                  <c:v>Sham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82.5</c:v>
                </c:pt>
                <c:pt idx="1">
                  <c:v>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3-8841-8B37-047226337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679615"/>
        <c:axId val="1757123072"/>
      </c:barChart>
      <c:catAx>
        <c:axId val="225679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7123072"/>
        <c:crosses val="autoZero"/>
        <c:auto val="1"/>
        <c:lblAlgn val="ctr"/>
        <c:lblOffset val="100"/>
        <c:noMultiLvlLbl val="0"/>
      </c:catAx>
      <c:valAx>
        <c:axId val="175712307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567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7B1B-C4A0-DC47-AE64-19541C86C003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2AF3-D759-0445-9274-9F75805A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8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B2AF3-D759-0445-9274-9F75805AAB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26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18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B2AF3-D759-0445-9274-9F75805AAB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5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B2AF3-D759-0445-9274-9F75805AAB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B2AF3-D759-0445-9274-9F75805AAB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0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418EA-FAE0-E446-AAC9-B999D83307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B2AF3-D759-0445-9274-9F75805AAB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B2AF3-D759-0445-9274-9F75805AAB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418EA-FAE0-E446-AAC9-B999D83307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418EA-FAE0-E446-AAC9-B999D83307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2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82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1D52C61-9FD2-9A4C-A847-D5823AAEF4C4}"/>
              </a:ext>
            </a:extLst>
          </p:cNvPr>
          <p:cNvGrpSpPr/>
          <p:nvPr userDrawn="1"/>
        </p:nvGrpSpPr>
        <p:grpSpPr>
          <a:xfrm>
            <a:off x="-295001" y="-367992"/>
            <a:ext cx="12487001" cy="1417148"/>
            <a:chOff x="-295001" y="-367992"/>
            <a:chExt cx="12487001" cy="14171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F4D6D3-E7C8-B04E-9FE6-F9C6BBCD6F80}"/>
                </a:ext>
              </a:extLst>
            </p:cNvPr>
            <p:cNvSpPr/>
            <p:nvPr userDrawn="1"/>
          </p:nvSpPr>
          <p:spPr>
            <a:xfrm>
              <a:off x="0" y="1"/>
              <a:ext cx="12192000" cy="1049155"/>
            </a:xfrm>
            <a:prstGeom prst="rect">
              <a:avLst/>
            </a:prstGeom>
            <a:solidFill>
              <a:srgbClr val="0020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BDDBF2-D71E-CC48-9F7A-8CB2C0617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-295001" y="-367992"/>
              <a:ext cx="1368890" cy="13688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0E2A81-FA44-504C-AFE8-AE474C6A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1827"/>
            <a:ext cx="10515600" cy="9373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8296-39DB-1E4E-96A5-C87C50C5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7148"/>
            <a:ext cx="10515600" cy="4888401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05BA7-1E9C-0F46-91FE-3FA22845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120" y="6637389"/>
            <a:ext cx="5433493" cy="22061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22833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BE3DBFB-5CF3-3A48-A22A-EBF59D2B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0" y="207286"/>
            <a:ext cx="11216449" cy="82307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2C879-3844-A048-95D2-C508CDD51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97950" y="6637390"/>
            <a:ext cx="4810663" cy="20156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32931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BE3DBFB-5CF3-3A48-A22A-EBF59D2B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0" y="207286"/>
            <a:ext cx="11216449" cy="82307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C0DEB-F64B-784A-9D89-29D6F0CDBC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97950" y="6637390"/>
            <a:ext cx="4810663" cy="20156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23524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55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7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7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6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8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4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51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4B4DE8B-BC41-0844-A0F4-181D6D349857}"/>
              </a:ext>
            </a:extLst>
          </p:cNvPr>
          <p:cNvGrpSpPr/>
          <p:nvPr userDrawn="1"/>
        </p:nvGrpSpPr>
        <p:grpSpPr>
          <a:xfrm>
            <a:off x="-295001" y="-367992"/>
            <a:ext cx="12487001" cy="1417148"/>
            <a:chOff x="-295001" y="-367992"/>
            <a:chExt cx="12487001" cy="14171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E98859-4EF8-D641-A0E0-26F3D4E4BC98}"/>
                </a:ext>
              </a:extLst>
            </p:cNvPr>
            <p:cNvSpPr/>
            <p:nvPr userDrawn="1"/>
          </p:nvSpPr>
          <p:spPr>
            <a:xfrm>
              <a:off x="0" y="1"/>
              <a:ext cx="12192000" cy="1049155"/>
            </a:xfrm>
            <a:prstGeom prst="rect">
              <a:avLst/>
            </a:prstGeom>
            <a:solidFill>
              <a:srgbClr val="0020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F7B3B3-BDEE-904A-8F9B-1DE311CFA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-295001" y="-367992"/>
              <a:ext cx="1368890" cy="13688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1055D2-B505-2340-80B6-A2423C5F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11827"/>
            <a:ext cx="10515600" cy="8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C3BC-DCDF-BA48-BBF7-62FA60207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475" y="1485176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EE9179-BDD7-A041-B4B8-365EDED074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0300" y="1485176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D5E3B6-536D-4778-BF1E-56C57382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7950" y="6637390"/>
            <a:ext cx="4810663" cy="20156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25602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D76C7-F721-0A4A-882F-2EBCBF24BDA8}"/>
              </a:ext>
            </a:extLst>
          </p:cNvPr>
          <p:cNvGrpSpPr/>
          <p:nvPr userDrawn="1"/>
        </p:nvGrpSpPr>
        <p:grpSpPr>
          <a:xfrm>
            <a:off x="-295001" y="-367992"/>
            <a:ext cx="12487001" cy="1417148"/>
            <a:chOff x="-295001" y="-367992"/>
            <a:chExt cx="12487001" cy="14171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FD30D-8E3D-9347-9DBC-4FB77D9984CD}"/>
                </a:ext>
              </a:extLst>
            </p:cNvPr>
            <p:cNvSpPr/>
            <p:nvPr userDrawn="1"/>
          </p:nvSpPr>
          <p:spPr>
            <a:xfrm>
              <a:off x="0" y="1"/>
              <a:ext cx="12192000" cy="1049155"/>
            </a:xfrm>
            <a:prstGeom prst="rect">
              <a:avLst/>
            </a:prstGeom>
            <a:solidFill>
              <a:srgbClr val="0020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D0D35F-1600-D94C-A15F-FE3BE1C63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-295001" y="-367992"/>
              <a:ext cx="1368890" cy="13688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7D085F-154A-6640-8E53-7332C03E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11827"/>
            <a:ext cx="10515600" cy="8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7E33-A1CA-264D-84F7-F7147F59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1295626"/>
            <a:ext cx="5157787" cy="4850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rgbClr val="0069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80E2EF-1F3E-2A4A-82C2-565D977EA56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42950" y="5366471"/>
            <a:ext cx="5157787" cy="8343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B9BA715-B7DA-324D-9757-EEC889E7741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15050" y="1295626"/>
            <a:ext cx="5157787" cy="4850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rgbClr val="0069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3BB5D01-7339-1645-9FF6-7A73384CA96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115050" y="5366471"/>
            <a:ext cx="5157787" cy="8343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E6DE14-CCA3-6843-A5D9-44E96B0C567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42950" y="1890622"/>
            <a:ext cx="5181600" cy="3365942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/>
              <a:t>Click to add photo/chart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7BF72D9-10D2-2A49-9290-73191827EFE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121066" y="1890622"/>
            <a:ext cx="5181600" cy="3365942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/>
              <a:t>Click to add photo/chart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15F8EE-2AD1-4021-B111-282D47CC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7950" y="6637390"/>
            <a:ext cx="4810663" cy="20156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621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D76C7-F721-0A4A-882F-2EBCBF24BDA8}"/>
              </a:ext>
            </a:extLst>
          </p:cNvPr>
          <p:cNvGrpSpPr/>
          <p:nvPr userDrawn="1"/>
        </p:nvGrpSpPr>
        <p:grpSpPr>
          <a:xfrm>
            <a:off x="-295001" y="-367992"/>
            <a:ext cx="12487001" cy="1417148"/>
            <a:chOff x="-295001" y="-367992"/>
            <a:chExt cx="12487001" cy="14171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FD30D-8E3D-9347-9DBC-4FB77D9984CD}"/>
                </a:ext>
              </a:extLst>
            </p:cNvPr>
            <p:cNvSpPr/>
            <p:nvPr userDrawn="1"/>
          </p:nvSpPr>
          <p:spPr>
            <a:xfrm>
              <a:off x="0" y="1"/>
              <a:ext cx="12192000" cy="1049155"/>
            </a:xfrm>
            <a:prstGeom prst="rect">
              <a:avLst/>
            </a:prstGeom>
            <a:solidFill>
              <a:srgbClr val="0020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D0D35F-1600-D94C-A15F-FE3BE1C63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-295001" y="-367992"/>
              <a:ext cx="1368890" cy="13688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7D085F-154A-6640-8E53-7332C03E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11827"/>
            <a:ext cx="10515600" cy="8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7E33-A1CA-264D-84F7-F7147F59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8350" y="1295626"/>
            <a:ext cx="7696200" cy="4850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rgbClr val="0069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80E2EF-1F3E-2A4A-82C2-565D977EA56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038350" y="5366471"/>
            <a:ext cx="7696200" cy="8343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EAF243-8341-9340-A24D-2C0EAB4B8A6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038350" y="1890622"/>
            <a:ext cx="7696200" cy="3365942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/>
              <a:t>Click to add photo/chart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43799F3-8B22-4886-BCE7-6678D085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7950" y="6637390"/>
            <a:ext cx="4810663" cy="20156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10459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D76C7-F721-0A4A-882F-2EBCBF24BDA8}"/>
              </a:ext>
            </a:extLst>
          </p:cNvPr>
          <p:cNvGrpSpPr/>
          <p:nvPr userDrawn="1"/>
        </p:nvGrpSpPr>
        <p:grpSpPr>
          <a:xfrm>
            <a:off x="-295001" y="-367992"/>
            <a:ext cx="12487001" cy="1417148"/>
            <a:chOff x="-295001" y="-367992"/>
            <a:chExt cx="12487001" cy="14171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FD30D-8E3D-9347-9DBC-4FB77D9984CD}"/>
                </a:ext>
              </a:extLst>
            </p:cNvPr>
            <p:cNvSpPr/>
            <p:nvPr userDrawn="1"/>
          </p:nvSpPr>
          <p:spPr>
            <a:xfrm>
              <a:off x="0" y="1"/>
              <a:ext cx="12192000" cy="1049155"/>
            </a:xfrm>
            <a:prstGeom prst="rect">
              <a:avLst/>
            </a:prstGeom>
            <a:solidFill>
              <a:srgbClr val="0020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D0D35F-1600-D94C-A15F-FE3BE1C63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-295001" y="-367992"/>
              <a:ext cx="1368890" cy="13688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7D085F-154A-6640-8E53-7332C03E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11827"/>
            <a:ext cx="10515600" cy="8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7E33-A1CA-264D-84F7-F7147F59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4899747"/>
            <a:ext cx="5157787" cy="3554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000" b="1">
                <a:solidFill>
                  <a:srgbClr val="0069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80E2EF-1F3E-2A4A-82C2-565D977EA56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42950" y="5366471"/>
            <a:ext cx="5157787" cy="8343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B9BA715-B7DA-324D-9757-EEC889E7741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15050" y="4899747"/>
            <a:ext cx="5157787" cy="3554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000" b="1">
                <a:solidFill>
                  <a:srgbClr val="0069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3BB5D01-7339-1645-9FF6-7A73384CA96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115050" y="5366471"/>
            <a:ext cx="5157787" cy="8343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4B9A9A-DB70-0043-B576-6491DEAA7DE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52475" y="1368892"/>
            <a:ext cx="5181600" cy="3365942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/>
              <a:t>Click to add photo/chart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D4A7D4-C8C5-1847-B57C-E71552998C7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106528" y="1368892"/>
            <a:ext cx="5181600" cy="3365942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/>
              <a:t>Click to add photo/chart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EA62B2E-17ED-40F3-9C58-B8B5F05E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7950" y="6637390"/>
            <a:ext cx="4810663" cy="20156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3745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D76C7-F721-0A4A-882F-2EBCBF24BDA8}"/>
              </a:ext>
            </a:extLst>
          </p:cNvPr>
          <p:cNvGrpSpPr/>
          <p:nvPr userDrawn="1"/>
        </p:nvGrpSpPr>
        <p:grpSpPr>
          <a:xfrm>
            <a:off x="-295001" y="-367992"/>
            <a:ext cx="12487001" cy="1417148"/>
            <a:chOff x="-295001" y="-367992"/>
            <a:chExt cx="12487001" cy="14171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FD30D-8E3D-9347-9DBC-4FB77D9984CD}"/>
                </a:ext>
              </a:extLst>
            </p:cNvPr>
            <p:cNvSpPr/>
            <p:nvPr userDrawn="1"/>
          </p:nvSpPr>
          <p:spPr>
            <a:xfrm>
              <a:off x="0" y="1"/>
              <a:ext cx="12192000" cy="1049155"/>
            </a:xfrm>
            <a:prstGeom prst="rect">
              <a:avLst/>
            </a:prstGeom>
            <a:solidFill>
              <a:srgbClr val="0020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D0D35F-1600-D94C-A15F-FE3BE1C63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-295001" y="-367992"/>
              <a:ext cx="1368890" cy="13688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7D085F-154A-6640-8E53-7332C03E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11827"/>
            <a:ext cx="10515600" cy="8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7E33-A1CA-264D-84F7-F7147F59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9825" y="4899747"/>
            <a:ext cx="7353300" cy="3554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000" b="1">
                <a:solidFill>
                  <a:srgbClr val="0069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80E2EF-1F3E-2A4A-82C2-565D977EA56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409825" y="5366471"/>
            <a:ext cx="7353300" cy="8343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0A84F7-C9F4-9740-9A0E-E9C05775164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418847" y="1393020"/>
            <a:ext cx="7344278" cy="3365942"/>
          </a:xfrm>
          <a:prstGeom prst="rect">
            <a:avLst/>
          </a:prstGeom>
        </p:spPr>
        <p:txBody>
          <a:bodyPr/>
          <a:lstStyle>
            <a:lvl1pPr>
              <a:buClr>
                <a:srgbClr val="0069B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buClr>
                <a:srgbClr val="0069B9"/>
              </a:buClr>
              <a:defRPr>
                <a:solidFill>
                  <a:srgbClr val="002045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/>
              <a:t>Click to add photo/chart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8E22A0D-BF61-4B10-A83A-43E332DD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7950" y="6637390"/>
            <a:ext cx="4810663" cy="20156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27114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7B3FC33-D337-754C-8BC6-FD0C0C0D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7950" y="6637390"/>
            <a:ext cx="4810663" cy="20156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30E819-6F62-8D46-A814-9E5A1A4C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6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DC16-227B-C649-8525-B24ABBF9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25411-776D-A54E-80CA-A34BE3A022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33862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240BF-E57E-F54E-ABD6-7BBF86F20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97950" y="6637390"/>
            <a:ext cx="4810663" cy="20156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37185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889463-9A42-D24D-B3A6-B238BEABD6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1FDE25-36E2-F644-960B-6F8EF1885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97950" y="6637390"/>
            <a:ext cx="4810663" cy="20156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The PARADISE System is Limited by US Federal Law to Investigational Use Only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174273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795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8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2400" b="0" baseline="0">
          <a:solidFill>
            <a:schemeClr val="bg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133" b="0" baseline="0">
          <a:solidFill>
            <a:schemeClr val="bg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1867" b="0" baseline="0">
          <a:solidFill>
            <a:schemeClr val="bg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1600" b="0" baseline="0">
          <a:solidFill>
            <a:schemeClr val="bg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hank-you-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4C37469-B9C7-5C48-B818-843E07837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008E105A-E605-BD41-9618-1598F4AD67A7}"/>
              </a:ext>
            </a:extLst>
          </p:cNvPr>
          <p:cNvSpPr txBox="1"/>
          <p:nvPr/>
        </p:nvSpPr>
        <p:spPr>
          <a:xfrm flipH="1">
            <a:off x="6064721" y="192693"/>
            <a:ext cx="5370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2800" i="0">
                <a:solidFill>
                  <a:schemeClr val="tx2"/>
                </a:solidFill>
              </a:rPr>
              <a:t>Endovascular Ultrasound Renal Denervation to Treat Uncontrolled Hypertension: Primary Results of the Randomized, Sham-Controlled RADIANCE II Pivotal Trial 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8EC5EE9-B388-1D41-9AF8-9D83E72067C8}"/>
              </a:ext>
            </a:extLst>
          </p:cNvPr>
          <p:cNvSpPr txBox="1"/>
          <p:nvPr/>
        </p:nvSpPr>
        <p:spPr>
          <a:xfrm flipH="1">
            <a:off x="6064721" y="3094285"/>
            <a:ext cx="58795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2000" i="0">
                <a:solidFill>
                  <a:schemeClr val="tx1"/>
                </a:solidFill>
              </a:rPr>
              <a:t>Ajay J. Kirtane, MD, SM </a:t>
            </a:r>
            <a:br>
              <a:rPr lang="en-US" sz="2000" i="0">
                <a:solidFill>
                  <a:schemeClr val="tx1"/>
                </a:solidFill>
              </a:rPr>
            </a:br>
            <a:r>
              <a:rPr lang="en-US" sz="2000" b="0" i="0">
                <a:solidFill>
                  <a:schemeClr val="tx1"/>
                </a:solidFill>
              </a:rPr>
              <a:t>Columbia University Irving Medical Center</a:t>
            </a:r>
          </a:p>
          <a:p>
            <a:r>
              <a:rPr lang="en-US" sz="2000" b="0" i="0">
                <a:solidFill>
                  <a:schemeClr val="tx1"/>
                </a:solidFill>
              </a:rPr>
              <a:t>New York-Presbyterian Hospital</a:t>
            </a:r>
          </a:p>
          <a:p>
            <a:endParaRPr lang="en-US" sz="2000" b="0" i="0">
              <a:solidFill>
                <a:schemeClr val="tx1"/>
              </a:solidFill>
            </a:endParaRPr>
          </a:p>
          <a:p>
            <a:r>
              <a:rPr lang="en-US" sz="2000" b="0" i="0">
                <a:solidFill>
                  <a:schemeClr val="tx1"/>
                </a:solidFill>
              </a:rPr>
              <a:t>On Behalf of Michel Azizi, Université Paris </a:t>
            </a:r>
            <a:r>
              <a:rPr lang="en-US" sz="2000" b="0" i="0" err="1">
                <a:solidFill>
                  <a:schemeClr val="tx1"/>
                </a:solidFill>
              </a:rPr>
              <a:t>Cité</a:t>
            </a:r>
            <a:r>
              <a:rPr lang="en-US" sz="2000" b="0" i="0">
                <a:solidFill>
                  <a:schemeClr val="tx1"/>
                </a:solidFill>
              </a:rPr>
              <a:t>, </a:t>
            </a:r>
            <a:r>
              <a:rPr lang="en-US" sz="2000" b="0" i="0" err="1">
                <a:solidFill>
                  <a:schemeClr val="tx1"/>
                </a:solidFill>
              </a:rPr>
              <a:t>Hôpital</a:t>
            </a:r>
            <a:r>
              <a:rPr lang="en-US" sz="2000" b="0" i="0">
                <a:solidFill>
                  <a:schemeClr val="tx1"/>
                </a:solidFill>
              </a:rPr>
              <a:t> </a:t>
            </a:r>
            <a:r>
              <a:rPr lang="en-US" sz="2000" b="0" i="0" err="1">
                <a:solidFill>
                  <a:schemeClr val="tx1"/>
                </a:solidFill>
              </a:rPr>
              <a:t>Européen</a:t>
            </a:r>
            <a:r>
              <a:rPr lang="en-US" sz="2000" b="0" i="0">
                <a:solidFill>
                  <a:schemeClr val="tx1"/>
                </a:solidFill>
              </a:rPr>
              <a:t> Georges Pompidou, Paris,  France</a:t>
            </a:r>
          </a:p>
          <a:p>
            <a:r>
              <a:rPr lang="en-US" sz="2000" b="0" i="0">
                <a:solidFill>
                  <a:schemeClr val="tx1"/>
                </a:solidFill>
              </a:rPr>
              <a:t>and the RADIANCE II Investigators</a:t>
            </a:r>
          </a:p>
          <a:p>
            <a:endParaRPr lang="en-US" sz="2000" b="0" i="0">
              <a:solidFill>
                <a:schemeClr val="tx1"/>
              </a:solidFill>
            </a:endParaRPr>
          </a:p>
          <a:p>
            <a:r>
              <a:rPr lang="en-US" sz="2000" b="0" i="0">
                <a:solidFill>
                  <a:schemeClr val="tx1"/>
                </a:solidFill>
              </a:rPr>
              <a:t>@</a:t>
            </a:r>
            <a:r>
              <a:rPr lang="en-US" sz="2000" b="0" i="0" err="1">
                <a:solidFill>
                  <a:schemeClr val="tx1"/>
                </a:solidFill>
              </a:rPr>
              <a:t>ajaykirtane</a:t>
            </a:r>
            <a:endParaRPr lang="en-US" sz="20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9B135B5-6B57-0942-B8A9-72E7E42CE2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298" r="53696" b="6127"/>
          <a:stretch/>
        </p:blipFill>
        <p:spPr>
          <a:xfrm>
            <a:off x="3825986" y="1426756"/>
            <a:ext cx="3800086" cy="46604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DE0114-BC58-494E-A55A-67D6B262BF10}"/>
              </a:ext>
            </a:extLst>
          </p:cNvPr>
          <p:cNvSpPr txBox="1"/>
          <p:nvPr/>
        </p:nvSpPr>
        <p:spPr>
          <a:xfrm>
            <a:off x="6910532" y="5219907"/>
            <a:ext cx="536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group changes are based on observed values</a:t>
            </a:r>
          </a:p>
          <a:p>
            <a:r>
              <a:rPr lang="en-US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group difference includes multiple imputation for missing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751AC-1457-1046-8076-F62D3A9771CF}"/>
              </a:ext>
            </a:extLst>
          </p:cNvPr>
          <p:cNvSpPr/>
          <p:nvPr/>
        </p:nvSpPr>
        <p:spPr>
          <a:xfrm>
            <a:off x="4753320" y="1739064"/>
            <a:ext cx="2442216" cy="2678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4D4-ACF7-1A4C-B7D5-F8AE0127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Efficacy Endpoint (ITT): </a:t>
            </a:r>
            <a:br>
              <a:rPr lang="en-US" dirty="0"/>
            </a:br>
            <a:r>
              <a:rPr lang="en-US" dirty="0"/>
              <a:t>Change in Daytime Ambulatory SBP at 2 Months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8EA65A-EC74-2F4C-9F24-9104A9B9656C}"/>
              </a:ext>
            </a:extLst>
          </p:cNvPr>
          <p:cNvSpPr/>
          <p:nvPr/>
        </p:nvSpPr>
        <p:spPr>
          <a:xfrm>
            <a:off x="2670525" y="1088202"/>
            <a:ext cx="6850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Baseline-Adjusted Change in Daytime Ambulatory SBP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856F0-69C7-004F-B0B2-5D3D18C3BE10}"/>
              </a:ext>
            </a:extLst>
          </p:cNvPr>
          <p:cNvSpPr/>
          <p:nvPr/>
        </p:nvSpPr>
        <p:spPr>
          <a:xfrm>
            <a:off x="7527012" y="2878480"/>
            <a:ext cx="198120" cy="181265"/>
          </a:xfrm>
          <a:prstGeom prst="rect">
            <a:avLst/>
          </a:prstGeom>
          <a:solidFill>
            <a:srgbClr val="1E4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80E4A3-A786-ED41-A076-CBA329BDF517}"/>
              </a:ext>
            </a:extLst>
          </p:cNvPr>
          <p:cNvSpPr/>
          <p:nvPr/>
        </p:nvSpPr>
        <p:spPr>
          <a:xfrm>
            <a:off x="7527012" y="3220600"/>
            <a:ext cx="198120" cy="181265"/>
          </a:xfrm>
          <a:prstGeom prst="rect">
            <a:avLst/>
          </a:prstGeom>
          <a:solidFill>
            <a:srgbClr val="A6A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78854-A81C-8A4F-B529-9933C90C3678}"/>
              </a:ext>
            </a:extLst>
          </p:cNvPr>
          <p:cNvSpPr txBox="1"/>
          <p:nvPr/>
        </p:nvSpPr>
        <p:spPr>
          <a:xfrm>
            <a:off x="7723658" y="2830613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uRDN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B0E8E9-EEB2-004E-B52E-907DF191B964}"/>
              </a:ext>
            </a:extLst>
          </p:cNvPr>
          <p:cNvSpPr txBox="1"/>
          <p:nvPr/>
        </p:nvSpPr>
        <p:spPr>
          <a:xfrm>
            <a:off x="7723658" y="317273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674B5-8D97-044F-BDE1-C3B390FBB393}"/>
              </a:ext>
            </a:extLst>
          </p:cNvPr>
          <p:cNvSpPr txBox="1"/>
          <p:nvPr/>
        </p:nvSpPr>
        <p:spPr>
          <a:xfrm>
            <a:off x="6910532" y="5697914"/>
            <a:ext cx="5361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*P&lt;0.0001 using observed values or multiple imputation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C6C2D-3DD2-5040-AA6B-F286203C6670}"/>
              </a:ext>
            </a:extLst>
          </p:cNvPr>
          <p:cNvSpPr txBox="1"/>
          <p:nvPr/>
        </p:nvSpPr>
        <p:spPr>
          <a:xfrm>
            <a:off x="8690776" y="2886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76B6A92-FB91-584B-AC31-9D14C49739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896" t="21147" r="57695" b="63611"/>
          <a:stretch/>
        </p:blipFill>
        <p:spPr>
          <a:xfrm>
            <a:off x="5956085" y="1745644"/>
            <a:ext cx="1346611" cy="9040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0D58C0-420A-284E-B4AD-40B81852CF1D}"/>
              </a:ext>
            </a:extLst>
          </p:cNvPr>
          <p:cNvSpPr txBox="1"/>
          <p:nvPr/>
        </p:nvSpPr>
        <p:spPr>
          <a:xfrm>
            <a:off x="4663258" y="1465802"/>
            <a:ext cx="1267488" cy="181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3ABA1-0C3B-FF49-92B4-FF732E0086B1}"/>
              </a:ext>
            </a:extLst>
          </p:cNvPr>
          <p:cNvSpPr txBox="1"/>
          <p:nvPr/>
        </p:nvSpPr>
        <p:spPr>
          <a:xfrm>
            <a:off x="6134274" y="1475311"/>
            <a:ext cx="1267488" cy="181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2F219A1-B110-2F4F-BF34-7076EAE70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795" t="22598" r="73781" b="34500"/>
          <a:stretch/>
        </p:blipFill>
        <p:spPr>
          <a:xfrm>
            <a:off x="4641337" y="1739064"/>
            <a:ext cx="1347839" cy="25445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AED33-8DB2-0F46-A21C-ED67C2448798}"/>
              </a:ext>
            </a:extLst>
          </p:cNvPr>
          <p:cNvCxnSpPr>
            <a:cxnSpLocks/>
          </p:cNvCxnSpPr>
          <p:nvPr/>
        </p:nvCxnSpPr>
        <p:spPr>
          <a:xfrm>
            <a:off x="4468761" y="1737503"/>
            <a:ext cx="3157311" cy="0"/>
          </a:xfrm>
          <a:prstGeom prst="line">
            <a:avLst/>
          </a:prstGeom>
          <a:ln w="12700">
            <a:solidFill>
              <a:srgbClr val="7E7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F9E66D-F7DD-4246-A8F6-C552A4A803A7}"/>
              </a:ext>
            </a:extLst>
          </p:cNvPr>
          <p:cNvSpPr txBox="1"/>
          <p:nvPr/>
        </p:nvSpPr>
        <p:spPr>
          <a:xfrm>
            <a:off x="4787513" y="4472194"/>
            <a:ext cx="2123019" cy="1269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F9B3A621-0BE2-B646-B955-FBD93E0BF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771" t="66251" r="61005" b="6127"/>
          <a:stretch/>
        </p:blipFill>
        <p:spPr>
          <a:xfrm>
            <a:off x="4772775" y="4309692"/>
            <a:ext cx="2234242" cy="16383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B6808D-FA41-6441-8631-F834B2C16ED1}"/>
              </a:ext>
            </a:extLst>
          </p:cNvPr>
          <p:cNvSpPr txBox="1"/>
          <p:nvPr/>
        </p:nvSpPr>
        <p:spPr>
          <a:xfrm>
            <a:off x="6134274" y="5215313"/>
            <a:ext cx="4652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002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4" grpId="0" animBg="1"/>
      <p:bldP spid="24" grpId="0" animBg="1"/>
      <p:bldP spid="25" grpId="0"/>
      <p:bldP spid="26" grpId="0"/>
      <p:bldP spid="3" grpId="0"/>
      <p:bldP spid="18" grpId="0" animBg="1"/>
      <p:bldP spid="1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0F38-D525-0341-B367-9F1B5485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ABPM profiles at Baseline and 2 Months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B28D3-68FD-9F47-9AA7-10A1FF58B21B}"/>
              </a:ext>
            </a:extLst>
          </p:cNvPr>
          <p:cNvSpPr/>
          <p:nvPr/>
        </p:nvSpPr>
        <p:spPr>
          <a:xfrm>
            <a:off x="9988062" y="2233557"/>
            <a:ext cx="2159043" cy="230832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Mean Between Group </a:t>
            </a: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</a:p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24h Ambulatory SBP</a:t>
            </a:r>
          </a:p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-6.2 mmHg </a:t>
            </a:r>
          </a:p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(95% CI, -9.1 to -3.4)</a:t>
            </a:r>
          </a:p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</a:p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Nighttime Ambulatory SBP</a:t>
            </a:r>
          </a:p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-5.8 mmHg </a:t>
            </a:r>
          </a:p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(95% CI, -9.0 to -2.6)</a:t>
            </a:r>
          </a:p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P=0.0004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DE1BCD-70EC-144E-BFD8-6A9897DBC589}"/>
              </a:ext>
            </a:extLst>
          </p:cNvPr>
          <p:cNvSpPr/>
          <p:nvPr/>
        </p:nvSpPr>
        <p:spPr>
          <a:xfrm>
            <a:off x="686352" y="1459836"/>
            <a:ext cx="3652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uRDN (N=145)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5A153-034E-024A-BA8A-1F6F459C56FE}"/>
              </a:ext>
            </a:extLst>
          </p:cNvPr>
          <p:cNvSpPr/>
          <p:nvPr/>
        </p:nvSpPr>
        <p:spPr>
          <a:xfrm>
            <a:off x="5666881" y="1459837"/>
            <a:ext cx="3652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Sham (N=73)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DA9140-F292-7749-BA7F-1C5B1FC39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68" y="1799045"/>
            <a:ext cx="4955205" cy="3486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63831-5E54-4666-0E8E-632016FC0B7F}"/>
              </a:ext>
            </a:extLst>
          </p:cNvPr>
          <p:cNvSpPr txBox="1"/>
          <p:nvPr/>
        </p:nvSpPr>
        <p:spPr>
          <a:xfrm>
            <a:off x="1239803" y="5691154"/>
            <a:ext cx="9712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Patients that met escape criteria had baseline values carried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E36A0-C0CA-1B4E-A55D-E73CB5861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2" y="1830477"/>
            <a:ext cx="5005853" cy="34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ter&#10;&#10;Description automatically generated with medium confidence">
            <a:extLst>
              <a:ext uri="{FF2B5EF4-FFF2-40B4-BE49-F238E27FC236}">
                <a16:creationId xmlns:a16="http://schemas.microsoft.com/office/drawing/2014/main" id="{8C9E931F-1658-3D92-ADCF-0CAB11A15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91" r="51774" b="2253"/>
          <a:stretch/>
        </p:blipFill>
        <p:spPr>
          <a:xfrm>
            <a:off x="1792982" y="1747119"/>
            <a:ext cx="3261598" cy="4144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691BC-53F0-7940-8405-588B6A64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Change in Home and Office SBP at 2 Months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8794F5-DDBF-8542-A25B-E204AB7D2589}"/>
              </a:ext>
            </a:extLst>
          </p:cNvPr>
          <p:cNvGrpSpPr/>
          <p:nvPr/>
        </p:nvGrpSpPr>
        <p:grpSpPr>
          <a:xfrm>
            <a:off x="2239454" y="1332029"/>
            <a:ext cx="2568832" cy="523220"/>
            <a:chOff x="1858786" y="1513077"/>
            <a:chExt cx="2568832" cy="5369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F5123-79A1-144F-B54E-A5ED4CE74617}"/>
                </a:ext>
              </a:extLst>
            </p:cNvPr>
            <p:cNvSpPr/>
            <p:nvPr/>
          </p:nvSpPr>
          <p:spPr>
            <a:xfrm>
              <a:off x="3034915" y="1513077"/>
              <a:ext cx="1392703" cy="536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Sham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(N=69)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3AB9C2-9E45-434C-B98D-563506C175F0}"/>
                </a:ext>
              </a:extLst>
            </p:cNvPr>
            <p:cNvSpPr/>
            <p:nvPr/>
          </p:nvSpPr>
          <p:spPr>
            <a:xfrm>
              <a:off x="1858786" y="1513077"/>
              <a:ext cx="1392703" cy="536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uRDN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(N=140)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65F1C-8A48-BF4D-8BE8-F35E557FFF40}"/>
              </a:ext>
            </a:extLst>
          </p:cNvPr>
          <p:cNvSpPr/>
          <p:nvPr/>
        </p:nvSpPr>
        <p:spPr>
          <a:xfrm>
            <a:off x="1134736" y="1029395"/>
            <a:ext cx="4771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Baseline-Adjusted Change in Home SBP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505F22-4C47-004B-945B-A84B4A44CB5A}"/>
              </a:ext>
            </a:extLst>
          </p:cNvPr>
          <p:cNvSpPr/>
          <p:nvPr/>
        </p:nvSpPr>
        <p:spPr>
          <a:xfrm>
            <a:off x="6221436" y="1029395"/>
            <a:ext cx="4771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Baseline-Adjusted Change in Office SBP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D5FEBD-3C91-1947-89BD-F5E1BA42B531}"/>
              </a:ext>
            </a:extLst>
          </p:cNvPr>
          <p:cNvGrpSpPr/>
          <p:nvPr/>
        </p:nvGrpSpPr>
        <p:grpSpPr>
          <a:xfrm>
            <a:off x="7343244" y="1333627"/>
            <a:ext cx="2568832" cy="523220"/>
            <a:chOff x="1858786" y="1513077"/>
            <a:chExt cx="2568832" cy="5369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D0682F-96CE-8F41-8DD6-5556FA8300A2}"/>
                </a:ext>
              </a:extLst>
            </p:cNvPr>
            <p:cNvSpPr/>
            <p:nvPr/>
          </p:nvSpPr>
          <p:spPr>
            <a:xfrm>
              <a:off x="1858786" y="1513077"/>
              <a:ext cx="1392703" cy="536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uRDN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(N=137)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276CC7-B053-2343-9A66-D76B8BC05CC8}"/>
                </a:ext>
              </a:extLst>
            </p:cNvPr>
            <p:cNvSpPr/>
            <p:nvPr/>
          </p:nvSpPr>
          <p:spPr>
            <a:xfrm>
              <a:off x="3034915" y="1513077"/>
              <a:ext cx="1392703" cy="536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Sham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(N=71)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B3050DD-58B7-3E89-EAD7-4E4104136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87" r="51770" b="3014"/>
          <a:stretch/>
        </p:blipFill>
        <p:spPr>
          <a:xfrm>
            <a:off x="6888574" y="1843057"/>
            <a:ext cx="3261598" cy="4008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9B6B0-A41C-A24E-B7D1-D224DD26A2CF}"/>
              </a:ext>
            </a:extLst>
          </p:cNvPr>
          <p:cNvSpPr txBox="1"/>
          <p:nvPr/>
        </p:nvSpPr>
        <p:spPr>
          <a:xfrm>
            <a:off x="1762108" y="5895132"/>
            <a:ext cx="3323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Home BP measured in 7 days prior to the office visit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D06908-29D2-9744-A0E3-55D646C5CFD3}"/>
              </a:ext>
            </a:extLst>
          </p:cNvPr>
          <p:cNvSpPr txBox="1"/>
          <p:nvPr/>
        </p:nvSpPr>
        <p:spPr>
          <a:xfrm>
            <a:off x="2786695" y="6322724"/>
            <a:ext cx="6618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group changes are based on observed values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group difference includes multiple imputation for missing values</a:t>
            </a:r>
          </a:p>
        </p:txBody>
      </p:sp>
    </p:spTree>
    <p:extLst>
      <p:ext uri="{BB962C8B-B14F-4D97-AF65-F5344CB8AC3E}">
        <p14:creationId xmlns:p14="http://schemas.microsoft.com/office/powerpoint/2010/main" val="30950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D2D9-4184-4A4C-8AC3-0147E5E1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Subgroup Analysis: </a:t>
            </a:r>
            <a:br>
              <a:rPr lang="en-US"/>
            </a:br>
            <a:r>
              <a:rPr lang="en-US"/>
              <a:t>Between Group Difference in 2M Change in Daytime Ambulatory SBP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1AB455-5020-C217-0A44-E0E3F86D2963}"/>
              </a:ext>
            </a:extLst>
          </p:cNvPr>
          <p:cNvSpPr txBox="1"/>
          <p:nvPr/>
        </p:nvSpPr>
        <p:spPr>
          <a:xfrm>
            <a:off x="3146246" y="6351579"/>
            <a:ext cx="589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AHR: ambulatory heart rate; ASBP: ambulatory systolic blood pressure; CI: confidence interval; SBP: systolic blood pressure; median baseline AHR, ASBP, home SBP, and office SBP are selected as cut-off points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4FB0F79-DA09-BD3E-B78E-DBD6E50AF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" t="248" r="994" b="1838"/>
          <a:stretch/>
        </p:blipFill>
        <p:spPr>
          <a:xfrm>
            <a:off x="1736035" y="1062408"/>
            <a:ext cx="8534401" cy="50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191FBD-847F-C006-933A-9D847F29DD9C}"/>
              </a:ext>
            </a:extLst>
          </p:cNvPr>
          <p:cNvSpPr/>
          <p:nvPr/>
        </p:nvSpPr>
        <p:spPr>
          <a:xfrm>
            <a:off x="0" y="1069605"/>
            <a:ext cx="12192000" cy="578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id="{15560FA9-9849-5B78-7773-3E929D7BF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4"/>
          <a:stretch/>
        </p:blipFill>
        <p:spPr>
          <a:xfrm>
            <a:off x="103113" y="3740828"/>
            <a:ext cx="5380825" cy="2766988"/>
          </a:xfrm>
          <a:prstGeom prst="rect">
            <a:avLst/>
          </a:prstGeom>
        </p:spPr>
      </p:pic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11422AA6-2A67-B8B2-DEE6-4B50E2199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3" t="17573" r="53583"/>
          <a:stretch/>
        </p:blipFill>
        <p:spPr>
          <a:xfrm>
            <a:off x="9130247" y="2699830"/>
            <a:ext cx="2699381" cy="3658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Individual Patient Responses and Proportion with Controlled BP</a:t>
            </a:r>
            <a:r>
              <a:rPr lang="en-US" sz="3200"/>
              <a:t>: </a:t>
            </a:r>
            <a:br>
              <a:rPr lang="en-US"/>
            </a:br>
            <a:r>
              <a:rPr lang="en-US" sz="2400"/>
              <a:t>Change in Daytime Ambulatory SBP at 2 Months (ITT - Observed Values)</a:t>
            </a:r>
          </a:p>
        </p:txBody>
      </p:sp>
      <p:grpSp>
        <p:nvGrpSpPr>
          <p:cNvPr id="25" name="Group 33">
            <a:extLst>
              <a:ext uri="{FF2B5EF4-FFF2-40B4-BE49-F238E27FC236}">
                <a16:creationId xmlns:a16="http://schemas.microsoft.com/office/drawing/2014/main" id="{F7D019B6-E32A-40CE-AA7F-7A9EB057A545}"/>
              </a:ext>
            </a:extLst>
          </p:cNvPr>
          <p:cNvGrpSpPr/>
          <p:nvPr/>
        </p:nvGrpSpPr>
        <p:grpSpPr>
          <a:xfrm>
            <a:off x="10012394" y="2236091"/>
            <a:ext cx="1141169" cy="2293154"/>
            <a:chOff x="2534478" y="2461727"/>
            <a:chExt cx="1066799" cy="2293154"/>
          </a:xfrm>
        </p:grpSpPr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id="{354E6490-6E0B-46BD-B2ED-3D8A09B1D177}"/>
                </a:ext>
              </a:extLst>
            </p:cNvPr>
            <p:cNvGrpSpPr/>
            <p:nvPr/>
          </p:nvGrpSpPr>
          <p:grpSpPr>
            <a:xfrm>
              <a:off x="2534478" y="2743201"/>
              <a:ext cx="1066799" cy="2011680"/>
              <a:chOff x="2534478" y="2743201"/>
              <a:chExt cx="1066799" cy="2011680"/>
            </a:xfrm>
          </p:grpSpPr>
          <p:cxnSp>
            <p:nvCxnSpPr>
              <p:cNvPr id="28" name="Straight Connector 9">
                <a:extLst>
                  <a:ext uri="{FF2B5EF4-FFF2-40B4-BE49-F238E27FC236}">
                    <a16:creationId xmlns:a16="http://schemas.microsoft.com/office/drawing/2014/main" id="{1FDE7AE0-580D-4A5C-A269-992E91D1E1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4478" y="2743201"/>
                <a:ext cx="0" cy="506895"/>
              </a:xfrm>
              <a:prstGeom prst="line">
                <a:avLst/>
              </a:prstGeom>
              <a:ln w="19050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1">
                <a:extLst>
                  <a:ext uri="{FF2B5EF4-FFF2-40B4-BE49-F238E27FC236}">
                    <a16:creationId xmlns:a16="http://schemas.microsoft.com/office/drawing/2014/main" id="{52A6B79D-4856-4B96-8A1D-C039D70DC4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1277" y="2743201"/>
                <a:ext cx="0" cy="2011680"/>
              </a:xfrm>
              <a:prstGeom prst="line">
                <a:avLst/>
              </a:prstGeom>
              <a:ln w="19050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4">
                <a:extLst>
                  <a:ext uri="{FF2B5EF4-FFF2-40B4-BE49-F238E27FC236}">
                    <a16:creationId xmlns:a16="http://schemas.microsoft.com/office/drawing/2014/main" id="{88B52589-E96C-4681-BF62-460EE3735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4478" y="2743201"/>
                <a:ext cx="1066799" cy="0"/>
              </a:xfrm>
              <a:prstGeom prst="line">
                <a:avLst/>
              </a:prstGeom>
              <a:ln w="19050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598D7E6-8445-4EB5-BD95-5DEB62D114F4}"/>
                </a:ext>
              </a:extLst>
            </p:cNvPr>
            <p:cNvSpPr/>
            <p:nvPr/>
          </p:nvSpPr>
          <p:spPr>
            <a:xfrm>
              <a:off x="2648117" y="2461727"/>
              <a:ext cx="800518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P=0.009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16AE3DBE-49F9-4CFB-8A30-2202112ACF73}"/>
              </a:ext>
            </a:extLst>
          </p:cNvPr>
          <p:cNvSpPr txBox="1"/>
          <p:nvPr/>
        </p:nvSpPr>
        <p:spPr>
          <a:xfrm>
            <a:off x="9398884" y="1359187"/>
            <a:ext cx="22534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Daytime ABP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&lt;135/85 mmHg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____________________________________</a:t>
            </a:r>
            <a:endParaRPr kumimoji="0" lang="fr-FR" sz="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Chart, waterfall chart&#10;&#10;Description automatically generated">
            <a:extLst>
              <a:ext uri="{FF2B5EF4-FFF2-40B4-BE49-F238E27FC236}">
                <a16:creationId xmlns:a16="http://schemas.microsoft.com/office/drawing/2014/main" id="{F392C54F-EE57-8509-F54F-437C778A31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41"/>
          <a:stretch/>
        </p:blipFill>
        <p:spPr>
          <a:xfrm>
            <a:off x="154162" y="1069605"/>
            <a:ext cx="5279895" cy="270399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FE005C-0A60-5245-8EA0-F2BDDD997CCF}"/>
              </a:ext>
            </a:extLst>
          </p:cNvPr>
          <p:cNvCxnSpPr>
            <a:cxnSpLocks/>
          </p:cNvCxnSpPr>
          <p:nvPr/>
        </p:nvCxnSpPr>
        <p:spPr>
          <a:xfrm>
            <a:off x="805761" y="2113717"/>
            <a:ext cx="45143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A6299-57ED-EE45-9C37-65DF9CCA2C31}"/>
              </a:ext>
            </a:extLst>
          </p:cNvPr>
          <p:cNvSpPr/>
          <p:nvPr/>
        </p:nvSpPr>
        <p:spPr>
          <a:xfrm>
            <a:off x="5727160" y="3425918"/>
            <a:ext cx="2702111" cy="736303"/>
          </a:xfrm>
          <a:prstGeom prst="rect">
            <a:avLst/>
          </a:prstGeom>
          <a:solidFill>
            <a:schemeClr val="bg1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Group Differences: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mmHg decrease P</a:t>
            </a:r>
            <a:r>
              <a:rPr lang="en-US" sz="14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&lt;0.0001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mmHg decrease P</a:t>
            </a:r>
            <a:r>
              <a:rPr lang="en-US" sz="1400" b="1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0.0001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A837D-0EBE-9C42-A1F9-95D3CDF8F310}"/>
              </a:ext>
            </a:extLst>
          </p:cNvPr>
          <p:cNvSpPr txBox="1"/>
          <p:nvPr/>
        </p:nvSpPr>
        <p:spPr>
          <a:xfrm>
            <a:off x="5418945" y="4789473"/>
            <a:ext cx="259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34% with 5 mmHg decrease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5C2BF5-5906-6F4C-B6B4-4D9707C5FF4B}"/>
              </a:ext>
            </a:extLst>
          </p:cNvPr>
          <p:cNvSpPr txBox="1"/>
          <p:nvPr/>
        </p:nvSpPr>
        <p:spPr>
          <a:xfrm>
            <a:off x="5423308" y="2302818"/>
            <a:ext cx="2751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48% with 10 mmHg decrease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480942-1907-1A4E-88D4-5BB5E03392FB}"/>
              </a:ext>
            </a:extLst>
          </p:cNvPr>
          <p:cNvSpPr txBox="1"/>
          <p:nvPr/>
        </p:nvSpPr>
        <p:spPr>
          <a:xfrm>
            <a:off x="5414997" y="4971870"/>
            <a:ext cx="270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16% with 10 mmHg decrease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4892A-399B-7F4E-BC25-E03749A05F6B}"/>
              </a:ext>
            </a:extLst>
          </p:cNvPr>
          <p:cNvSpPr txBox="1"/>
          <p:nvPr/>
        </p:nvSpPr>
        <p:spPr>
          <a:xfrm>
            <a:off x="5422892" y="2101596"/>
            <a:ext cx="269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64% with 5 mmHg decrease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C73D6E-FE09-1EF5-C605-03BD71CCEFBD}"/>
              </a:ext>
            </a:extLst>
          </p:cNvPr>
          <p:cNvCxnSpPr>
            <a:cxnSpLocks/>
          </p:cNvCxnSpPr>
          <p:nvPr/>
        </p:nvCxnSpPr>
        <p:spPr>
          <a:xfrm>
            <a:off x="805761" y="4808149"/>
            <a:ext cx="45143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1CF13B-2313-1B10-29BD-33361F3ACAE0}"/>
              </a:ext>
            </a:extLst>
          </p:cNvPr>
          <p:cNvSpPr txBox="1"/>
          <p:nvPr/>
        </p:nvSpPr>
        <p:spPr>
          <a:xfrm>
            <a:off x="848402" y="1165910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RDN (N=145)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809D20-7B94-9631-684E-B00CF70D444D}"/>
              </a:ext>
            </a:extLst>
          </p:cNvPr>
          <p:cNvSpPr txBox="1"/>
          <p:nvPr/>
        </p:nvSpPr>
        <p:spPr>
          <a:xfrm>
            <a:off x="848402" y="3864057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Sham (N=73)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DD6F93-9AE0-FBCC-BAE0-EF79035B1DED}"/>
              </a:ext>
            </a:extLst>
          </p:cNvPr>
          <p:cNvCxnSpPr>
            <a:cxnSpLocks/>
          </p:cNvCxnSpPr>
          <p:nvPr/>
        </p:nvCxnSpPr>
        <p:spPr>
          <a:xfrm>
            <a:off x="802713" y="2266117"/>
            <a:ext cx="4514329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296C62-FA5D-4E3A-93CF-1CCE84F6CE8C}"/>
              </a:ext>
            </a:extLst>
          </p:cNvPr>
          <p:cNvCxnSpPr>
            <a:cxnSpLocks/>
          </p:cNvCxnSpPr>
          <p:nvPr/>
        </p:nvCxnSpPr>
        <p:spPr>
          <a:xfrm>
            <a:off x="811857" y="4957650"/>
            <a:ext cx="4514329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2D2C465-737C-9ED1-35DE-5C01C4AD14A4}"/>
              </a:ext>
            </a:extLst>
          </p:cNvPr>
          <p:cNvCxnSpPr>
            <a:cxnSpLocks/>
          </p:cNvCxnSpPr>
          <p:nvPr/>
        </p:nvCxnSpPr>
        <p:spPr>
          <a:xfrm>
            <a:off x="808809" y="2409373"/>
            <a:ext cx="4514329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D7B804F-AB9A-8289-9F03-2E7D0618CD4C}"/>
              </a:ext>
            </a:extLst>
          </p:cNvPr>
          <p:cNvCxnSpPr>
            <a:cxnSpLocks/>
          </p:cNvCxnSpPr>
          <p:nvPr/>
        </p:nvCxnSpPr>
        <p:spPr>
          <a:xfrm>
            <a:off x="811856" y="5102394"/>
            <a:ext cx="4514329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8C62B8-5165-7D38-E19B-21527F29CC00}"/>
              </a:ext>
            </a:extLst>
          </p:cNvPr>
          <p:cNvSpPr txBox="1"/>
          <p:nvPr/>
        </p:nvSpPr>
        <p:spPr>
          <a:xfrm>
            <a:off x="1988717" y="6410106"/>
            <a:ext cx="555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Orange bars </a:t>
            </a:r>
            <a:r>
              <a:rPr lang="en-US" sz="800" b="1">
                <a:solidFill>
                  <a:srgbClr val="25406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show BP reductions for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patients at control at 2 months (daytime ABP &lt; 135/85 mmHg)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254061"/>
                </a:solidFill>
                <a:latin typeface="Arial" panose="020B0604020202020204" pitchFamily="34" charset="0"/>
              </a:rPr>
              <a:t>“+” indicates patients that resumed antihypertensives prior to 2 months (non-escape)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254061"/>
                </a:solidFill>
                <a:latin typeface="Arial" panose="020B0604020202020204" pitchFamily="34" charset="0"/>
              </a:rPr>
              <a:t>“0” indicates patients that met escape criteria and had last observation carried forward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1AC8DEA-25DC-2B49-A1DE-149930EEE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60" b="4847"/>
          <a:stretch/>
        </p:blipFill>
        <p:spPr>
          <a:xfrm>
            <a:off x="2432082" y="3782206"/>
            <a:ext cx="6474002" cy="23636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19700D-E893-2A48-96E4-6BCE2B80A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082" y="1052852"/>
            <a:ext cx="6474002" cy="27910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10CF56-6CF1-0348-A98E-1A779950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Daytime ABP Control Rates and SBP Change at 2 Months</a:t>
            </a:r>
            <a:br>
              <a:rPr lang="en-US" dirty="0"/>
            </a:br>
            <a:r>
              <a:rPr lang="en-US" dirty="0"/>
              <a:t>Stratified by Starting Daytime Ambulatory SBP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D200C-A0F1-3248-ABFB-988DEC141C7E}"/>
              </a:ext>
            </a:extLst>
          </p:cNvPr>
          <p:cNvSpPr txBox="1"/>
          <p:nvPr/>
        </p:nvSpPr>
        <p:spPr>
          <a:xfrm>
            <a:off x="1520809" y="6422087"/>
            <a:ext cx="9150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population with observed values, excluding all subjects that started medications prior to 2 months (uRDN N=133 and Sham N=63)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57DBA4-A0B7-4F4C-B1A8-E04639E5A700}"/>
              </a:ext>
            </a:extLst>
          </p:cNvPr>
          <p:cNvSpPr/>
          <p:nvPr/>
        </p:nvSpPr>
        <p:spPr>
          <a:xfrm>
            <a:off x="9262256" y="3365535"/>
            <a:ext cx="198120" cy="181265"/>
          </a:xfrm>
          <a:prstGeom prst="rect">
            <a:avLst/>
          </a:prstGeom>
          <a:solidFill>
            <a:srgbClr val="1E4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6E1524-8C61-174E-B142-3B84D17720E9}"/>
              </a:ext>
            </a:extLst>
          </p:cNvPr>
          <p:cNvSpPr/>
          <p:nvPr/>
        </p:nvSpPr>
        <p:spPr>
          <a:xfrm>
            <a:off x="9262256" y="3707655"/>
            <a:ext cx="198120" cy="181265"/>
          </a:xfrm>
          <a:prstGeom prst="rect">
            <a:avLst/>
          </a:prstGeom>
          <a:solidFill>
            <a:srgbClr val="A6A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086E6-0419-7B4E-8E0F-31F244631973}"/>
              </a:ext>
            </a:extLst>
          </p:cNvPr>
          <p:cNvSpPr txBox="1"/>
          <p:nvPr/>
        </p:nvSpPr>
        <p:spPr>
          <a:xfrm>
            <a:off x="9458902" y="331766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uRDN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4814F-7BE0-6D40-9492-E08CB2873141}"/>
              </a:ext>
            </a:extLst>
          </p:cNvPr>
          <p:cNvSpPr txBox="1"/>
          <p:nvPr/>
        </p:nvSpPr>
        <p:spPr>
          <a:xfrm>
            <a:off x="9458902" y="365978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D092E7-0804-2347-869D-C285123A16CB}"/>
              </a:ext>
            </a:extLst>
          </p:cNvPr>
          <p:cNvSpPr txBox="1"/>
          <p:nvPr/>
        </p:nvSpPr>
        <p:spPr>
          <a:xfrm>
            <a:off x="5119593" y="1712139"/>
            <a:ext cx="19528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 for trend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uRDN: p=0.003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Sham: p=0.40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FBE57-2268-3B42-9A3F-7A2F5C32B0F0}"/>
              </a:ext>
            </a:extLst>
          </p:cNvPr>
          <p:cNvSpPr txBox="1"/>
          <p:nvPr/>
        </p:nvSpPr>
        <p:spPr>
          <a:xfrm>
            <a:off x="5119593" y="5790075"/>
            <a:ext cx="1952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 for trend = 0.045</a:t>
            </a:r>
          </a:p>
        </p:txBody>
      </p:sp>
    </p:spTree>
    <p:extLst>
      <p:ext uri="{BB962C8B-B14F-4D97-AF65-F5344CB8AC3E}">
        <p14:creationId xmlns:p14="http://schemas.microsoft.com/office/powerpoint/2010/main" val="26457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8572-A146-834C-8E5B-118BBBA3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Change in Diastolic Blood Pressures at 2 Months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5F6B82-DCDF-D845-9FBC-922D82DF78AA}"/>
              </a:ext>
            </a:extLst>
          </p:cNvPr>
          <p:cNvGraphicFramePr>
            <a:graphicFrameLocks noGrp="1"/>
          </p:cNvGraphicFramePr>
          <p:nvPr/>
        </p:nvGraphicFramePr>
        <p:xfrm>
          <a:off x="238539" y="1260025"/>
          <a:ext cx="11704458" cy="540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3925">
                  <a:extLst>
                    <a:ext uri="{9D8B030D-6E8A-4147-A177-3AD203B41FA5}">
                      <a16:colId xmlns:a16="http://schemas.microsoft.com/office/drawing/2014/main" val="324660810"/>
                    </a:ext>
                  </a:extLst>
                </a:gridCol>
                <a:gridCol w="2284696">
                  <a:extLst>
                    <a:ext uri="{9D8B030D-6E8A-4147-A177-3AD203B41FA5}">
                      <a16:colId xmlns:a16="http://schemas.microsoft.com/office/drawing/2014/main" val="1926996626"/>
                    </a:ext>
                  </a:extLst>
                </a:gridCol>
                <a:gridCol w="2284696">
                  <a:extLst>
                    <a:ext uri="{9D8B030D-6E8A-4147-A177-3AD203B41FA5}">
                      <a16:colId xmlns:a16="http://schemas.microsoft.com/office/drawing/2014/main" val="2454785244"/>
                    </a:ext>
                  </a:extLst>
                </a:gridCol>
                <a:gridCol w="2284696">
                  <a:extLst>
                    <a:ext uri="{9D8B030D-6E8A-4147-A177-3AD203B41FA5}">
                      <a16:colId xmlns:a16="http://schemas.microsoft.com/office/drawing/2014/main" val="1568618913"/>
                    </a:ext>
                  </a:extLst>
                </a:gridCol>
                <a:gridCol w="1556445">
                  <a:extLst>
                    <a:ext uri="{9D8B030D-6E8A-4147-A177-3AD203B41FA5}">
                      <a16:colId xmlns:a16="http://schemas.microsoft.com/office/drawing/2014/main" val="2382931924"/>
                    </a:ext>
                  </a:extLst>
                </a:gridCol>
              </a:tblGrid>
              <a:tr h="4702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 anchor="ctr"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uRDN </a:t>
                      </a:r>
                    </a:p>
                  </a:txBody>
                  <a:tcPr anchor="ctr"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Sham</a:t>
                      </a:r>
                    </a:p>
                  </a:txBody>
                  <a:tcPr anchor="ctr">
                    <a:solidFill>
                      <a:srgbClr val="0B438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Adjusted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Multiple Imputation*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 anchor="ctr">
                    <a:solidFill>
                      <a:srgbClr val="1E42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03249"/>
                  </a:ext>
                </a:extLst>
              </a:tr>
              <a:tr h="56797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>
                    <a:solidFill>
                      <a:srgbClr val="1E42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 Difference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(2M-Baseline)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 Difference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(2M-Baseline)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Between-Group Difference (95% CI)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 anchor="ctr">
                    <a:solidFill>
                      <a:srgbClr val="1E42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 anchor="ctr">
                    <a:solidFill>
                      <a:srgbClr val="1E42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69330"/>
                  </a:ext>
                </a:extLst>
              </a:tr>
              <a:tr h="70578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Daytime Ambulatory DBP (mmHg)</a:t>
                      </a: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N=145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-5.4 ± 6.5</a:t>
                      </a: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N=73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-1.3 ± 5.7</a:t>
                      </a: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-3.9 (-5.6, -2.2)</a:t>
                      </a: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22262" marR="22262" marT="0" marB="0" anchor="ctr"/>
                </a:tc>
                <a:extLst>
                  <a:ext uri="{0D108BD9-81ED-4DB2-BD59-A6C34878D82A}">
                    <a16:rowId xmlns:a16="http://schemas.microsoft.com/office/drawing/2014/main" val="904094128"/>
                  </a:ext>
                </a:extLst>
              </a:tr>
              <a:tr h="70578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 Ambulatory DBP (mmHg)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N=144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-5.3 ± 6.4</a:t>
                      </a: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N=72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-1.2 ± 5.4</a:t>
                      </a: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-4.1 (-5.7, -2.4)</a:t>
                      </a: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22262" marR="22262" marT="0" marB="0" anchor="ctr"/>
                </a:tc>
                <a:extLst>
                  <a:ext uri="{0D108BD9-81ED-4DB2-BD59-A6C34878D82A}">
                    <a16:rowId xmlns:a16="http://schemas.microsoft.com/office/drawing/2014/main" val="2815563057"/>
                  </a:ext>
                </a:extLst>
              </a:tr>
              <a:tr h="6844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Nighttime Ambulatory DBP (mmHg)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N=144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-4.7 ± 8.2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N=72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-0.5 ± 6.7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-4.2 (-6.3, -2.2)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2127703268"/>
                  </a:ext>
                </a:extLst>
              </a:tr>
              <a:tr h="6844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DBP (mmHg)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N=140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-5.1 ± 6.0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N=69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-0.3 ± 4.5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-4.3 (-5.9, -2.8)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2101466535"/>
                  </a:ext>
                </a:extLst>
              </a:tr>
              <a:tr h="6844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DBP (mmHg)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N=137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-5.9 ± 9.4</a:t>
                      </a:r>
                    </a:p>
                  </a:txBody>
                  <a:tcPr marL="38100" marR="381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N=71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-3.3 ± 9.2</a:t>
                      </a:r>
                    </a:p>
                  </a:txBody>
                  <a:tcPr marL="38100" marR="381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-2.3 (-4.9, 0.2)</a:t>
                      </a:r>
                    </a:p>
                  </a:txBody>
                  <a:tcPr marL="38100" marR="381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0.0755</a:t>
                      </a:r>
                    </a:p>
                  </a:txBody>
                  <a:tcPr marL="38100" marR="3810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904827"/>
                  </a:ext>
                </a:extLst>
              </a:tr>
              <a:tr h="83790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b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62" marR="2226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529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14E5227-9BD0-2E49-9A57-B71B0CD456A9}"/>
              </a:ext>
            </a:extLst>
          </p:cNvPr>
          <p:cNvSpPr/>
          <p:nvPr/>
        </p:nvSpPr>
        <p:spPr>
          <a:xfrm>
            <a:off x="8086476" y="1260025"/>
            <a:ext cx="3856521" cy="4575460"/>
          </a:xfrm>
          <a:prstGeom prst="rect">
            <a:avLst/>
          </a:prstGeom>
          <a:noFill/>
          <a:ln w="28575">
            <a:solidFill>
              <a:srgbClr val="FF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F51D-DDA4-995C-5B29-10851A38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eGFR at 2 Months </a:t>
            </a:r>
            <a:br>
              <a:rPr lang="en-US" sz="3600"/>
            </a:br>
            <a:r>
              <a:rPr lang="en-US" sz="2800"/>
              <a:t>(Matched data at baseline and 2 months)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C2AF9C-2499-5F4D-C81A-437C8CC22B42}"/>
              </a:ext>
            </a:extLst>
          </p:cNvPr>
          <p:cNvGrpSpPr/>
          <p:nvPr/>
        </p:nvGrpSpPr>
        <p:grpSpPr>
          <a:xfrm>
            <a:off x="2163467" y="1250653"/>
            <a:ext cx="7250357" cy="4913085"/>
            <a:chOff x="1953604" y="1295623"/>
            <a:chExt cx="7250357" cy="491308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2205A763-ECD8-4142-166B-EEF6B0E479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47277217"/>
                </p:ext>
              </p:extLst>
            </p:nvPr>
          </p:nvGraphicFramePr>
          <p:xfrm>
            <a:off x="2545830" y="1295623"/>
            <a:ext cx="6658131" cy="41696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12EED9-9E91-0920-4261-D78FA181822C}"/>
                </a:ext>
              </a:extLst>
            </p:cNvPr>
            <p:cNvSpPr txBox="1"/>
            <p:nvPr/>
          </p:nvSpPr>
          <p:spPr>
            <a:xfrm>
              <a:off x="4077324" y="5562377"/>
              <a:ext cx="10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err="1">
                  <a:latin typeface="Arial" panose="020B0604020202020204" pitchFamily="34" charset="0"/>
                  <a:cs typeface="Arial" panose="020B0604020202020204" pitchFamily="34" charset="0"/>
                </a:rPr>
                <a:t>uRDN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(N=136)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817733-5B69-FDFE-EB5A-3930C0441663}"/>
                </a:ext>
              </a:extLst>
            </p:cNvPr>
            <p:cNvSpPr txBox="1"/>
            <p:nvPr/>
          </p:nvSpPr>
          <p:spPr>
            <a:xfrm>
              <a:off x="7124179" y="5562377"/>
              <a:ext cx="8963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Sham</a:t>
              </a:r>
            </a:p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(N=72)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3248C8-BEF0-A896-F84E-D559565674D6}"/>
                </a:ext>
              </a:extLst>
            </p:cNvPr>
            <p:cNvSpPr txBox="1"/>
            <p:nvPr/>
          </p:nvSpPr>
          <p:spPr>
            <a:xfrm>
              <a:off x="3626403" y="5218504"/>
              <a:ext cx="1986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Baseline   2 months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2420E0-79F8-7158-C186-62FB66781D57}"/>
                </a:ext>
              </a:extLst>
            </p:cNvPr>
            <p:cNvSpPr txBox="1"/>
            <p:nvPr/>
          </p:nvSpPr>
          <p:spPr>
            <a:xfrm>
              <a:off x="6579158" y="5218504"/>
              <a:ext cx="1986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Baseline   2 months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DA0E3A-0797-EFD5-764E-589B9A29E5E8}"/>
                </a:ext>
              </a:extLst>
            </p:cNvPr>
            <p:cNvSpPr txBox="1"/>
            <p:nvPr/>
          </p:nvSpPr>
          <p:spPr>
            <a:xfrm rot="16200000">
              <a:off x="662705" y="3180403"/>
              <a:ext cx="2981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eGFR (mL/min/1.73 m</a:t>
              </a:r>
              <a:r>
                <a:rPr lang="en-US" sz="2000" b="1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F37EB31-5905-5642-BFEF-D49217DDC982}"/>
              </a:ext>
            </a:extLst>
          </p:cNvPr>
          <p:cNvSpPr txBox="1"/>
          <p:nvPr/>
        </p:nvSpPr>
        <p:spPr>
          <a:xfrm>
            <a:off x="10454390" y="5644677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Data are mean </a:t>
            </a:r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± SD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7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5E24-839F-474A-8C1B-C867C145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Major Adverse Events (Complete through 30 days)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CE18703-1B7F-2075-122E-64F3A917E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26637"/>
              </p:ext>
            </p:extLst>
          </p:nvPr>
        </p:nvGraphicFramePr>
        <p:xfrm>
          <a:off x="400692" y="1277121"/>
          <a:ext cx="11177139" cy="466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5357">
                  <a:extLst>
                    <a:ext uri="{9D8B030D-6E8A-4147-A177-3AD203B41FA5}">
                      <a16:colId xmlns:a16="http://schemas.microsoft.com/office/drawing/2014/main" val="2075166987"/>
                    </a:ext>
                  </a:extLst>
                </a:gridCol>
                <a:gridCol w="1365891">
                  <a:extLst>
                    <a:ext uri="{9D8B030D-6E8A-4147-A177-3AD203B41FA5}">
                      <a16:colId xmlns:a16="http://schemas.microsoft.com/office/drawing/2014/main" val="748579660"/>
                    </a:ext>
                  </a:extLst>
                </a:gridCol>
                <a:gridCol w="1365891">
                  <a:extLst>
                    <a:ext uri="{9D8B030D-6E8A-4147-A177-3AD203B41FA5}">
                      <a16:colId xmlns:a16="http://schemas.microsoft.com/office/drawing/2014/main" val="2525582201"/>
                    </a:ext>
                  </a:extLst>
                </a:gridCol>
              </a:tblGrid>
              <a:tr h="673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rgbClr val="1E42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uRDN</a:t>
                      </a:r>
                      <a:b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(N=150)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rgbClr val="1E42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Sham</a:t>
                      </a:r>
                      <a:b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(N=74)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rgbClr val="1E42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15028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30-day events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46960392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mortality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892267361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onset ESRD (eGFR&lt;15 mL/min/m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need for renal replacement therapy)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539973440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embolic event resulting in end-organ damage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74160118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artery perforation or dissection requiring an invasive intervention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76416240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vascular complications requiring surgical repair, interventional procedure, thrombin injection, or blood transfusion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86488834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Hospitalization for hypertensive or hypotensive crisis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23951112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Hospitalization for major cardiovascular or hemodynamic related events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612723548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onset stroke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38311402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onset myocardial infarction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526652851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6-month events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905379577"/>
                  </a:ext>
                </a:extLst>
              </a:tr>
              <a:tr h="278054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onset renal artery stenosis &gt;70%, confirmed by CTA or MRA*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09900826"/>
                  </a:ext>
                </a:extLst>
              </a:tr>
              <a:tr h="4331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*At the time of analysis, 162 patients (117 RDN and 45 Sham) had completed the 6-month CTA/MRA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44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C8CC8B-802D-4AB0-1F15-5F1A6057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58FD7CCE-117B-5347-A68C-11238D5005C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Additional follow-up will be required to determine whether the BP lowering effect of uRDN remains durable and safe over time.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Longer-term assessments for efficacy and safety are ongoing for 60 months.</a:t>
            </a:r>
          </a:p>
          <a:p>
            <a:pPr>
              <a:lnSpc>
                <a:spcPct val="120000"/>
              </a:lnSpc>
            </a:pPr>
            <a:r>
              <a:rPr lang="en-US" dirty="0"/>
              <a:t>These results apply to patients with mild-to-moderate hypertension at low CV risk, without significant comorbidities and CKD. </a:t>
            </a:r>
          </a:p>
          <a:p>
            <a:pPr>
              <a:lnSpc>
                <a:spcPct val="120000"/>
              </a:lnSpc>
            </a:pPr>
            <a:r>
              <a:rPr lang="en-US" dirty="0"/>
              <a:t>Without robust pre-procedural predictors of responsiveness and the absence of an intraprocedural marker of uRDN success, individual variability in treatment effect will continue to be observed.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9DCD36-1453-2E46-8F14-D9651C3B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/>
              <a:t>Disclosure Statement of Financial Interest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79D20-99ED-3021-5B5C-C26B3E3E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2969"/>
            <a:ext cx="10515600" cy="4888401"/>
          </a:xfrm>
        </p:spPr>
        <p:txBody>
          <a:bodyPr/>
          <a:lstStyle/>
          <a:p>
            <a:r>
              <a:rPr lang="en-US">
                <a:effectLst/>
                <a:latin typeface="Helvetica Neue" panose="02000503000000020004" pitchFamily="2" charset="0"/>
              </a:rPr>
              <a:t>Dr. </a:t>
            </a:r>
            <a:r>
              <a:rPr lang="en-US" err="1">
                <a:effectLst/>
                <a:latin typeface="Helvetica Neue" panose="02000503000000020004" pitchFamily="2" charset="0"/>
              </a:rPr>
              <a:t>Kirtane</a:t>
            </a:r>
            <a:r>
              <a:rPr lang="en-US">
                <a:effectLst/>
                <a:latin typeface="Helvetica Neue" panose="02000503000000020004" pitchFamily="2" charset="0"/>
              </a:rPr>
              <a:t> reports Institutional funding to Columbia University and/or Cardiovascular Research Foundation from Medtronic, Boston Scientific, Abbott Vascular, Amgen, CSI, Philips, </a:t>
            </a:r>
            <a:r>
              <a:rPr lang="en-US" err="1">
                <a:effectLst/>
                <a:latin typeface="Helvetica Neue" panose="02000503000000020004" pitchFamily="2" charset="0"/>
              </a:rPr>
              <a:t>ReCor</a:t>
            </a:r>
            <a:r>
              <a:rPr lang="en-US">
                <a:effectLst/>
                <a:latin typeface="Helvetica Neue" panose="02000503000000020004" pitchFamily="2" charset="0"/>
              </a:rPr>
              <a:t> Medical, Neurotronic, </a:t>
            </a:r>
            <a:r>
              <a:rPr lang="en-US" err="1">
                <a:effectLst/>
                <a:latin typeface="Helvetica Neue" panose="02000503000000020004" pitchFamily="2" charset="0"/>
              </a:rPr>
              <a:t>Biotronik</a:t>
            </a:r>
            <a:r>
              <a:rPr lang="en-US">
                <a:effectLst/>
                <a:latin typeface="Helvetica Neue" panose="02000503000000020004" pitchFamily="2" charset="0"/>
              </a:rPr>
              <a:t>, </a:t>
            </a:r>
            <a:r>
              <a:rPr lang="en-US" err="1">
                <a:effectLst/>
                <a:latin typeface="Helvetica Neue" panose="02000503000000020004" pitchFamily="2" charset="0"/>
              </a:rPr>
              <a:t>Chiesi</a:t>
            </a:r>
            <a:r>
              <a:rPr lang="en-US">
                <a:effectLst/>
                <a:latin typeface="Helvetica Neue" panose="02000503000000020004" pitchFamily="2" charset="0"/>
              </a:rPr>
              <a:t>, Bolt Medical, Magenta Medical, Canon, </a:t>
            </a:r>
            <a:r>
              <a:rPr lang="en-US" err="1">
                <a:effectLst/>
                <a:latin typeface="Helvetica Neue" panose="02000503000000020004" pitchFamily="2" charset="0"/>
              </a:rPr>
              <a:t>SoniVie</a:t>
            </a:r>
            <a:r>
              <a:rPr lang="en-US">
                <a:effectLst/>
                <a:latin typeface="Helvetica Neue" panose="02000503000000020004" pitchFamily="2" charset="0"/>
              </a:rPr>
              <a:t>, Shockwave Medical, and Merck. In addition to research grants, institutional funding includes fees paid to Columbia University and/or Cardiovascular Research Foundation for consulting and/or speaking engagements in which Dr. </a:t>
            </a:r>
            <a:r>
              <a:rPr lang="en-US" err="1">
                <a:effectLst/>
                <a:latin typeface="Helvetica Neue" panose="02000503000000020004" pitchFamily="2" charset="0"/>
              </a:rPr>
              <a:t>Kirtane</a:t>
            </a:r>
            <a:r>
              <a:rPr lang="en-US">
                <a:effectLst/>
                <a:latin typeface="Helvetica Neue" panose="02000503000000020004" pitchFamily="2" charset="0"/>
              </a:rPr>
              <a:t> controlled the content. Personal: Consulting from IMDS; Travel Expenses/Meals from Medtronic, Boston Scientific, Abbott Vascular, CSI, Siemens, Philips, </a:t>
            </a:r>
            <a:r>
              <a:rPr lang="en-US" err="1">
                <a:effectLst/>
                <a:latin typeface="Helvetica Neue" panose="02000503000000020004" pitchFamily="2" charset="0"/>
              </a:rPr>
              <a:t>ReCor</a:t>
            </a:r>
            <a:r>
              <a:rPr lang="en-US">
                <a:effectLst/>
                <a:latin typeface="Helvetica Neue" panose="02000503000000020004" pitchFamily="2" charset="0"/>
              </a:rPr>
              <a:t> Medical, </a:t>
            </a:r>
            <a:r>
              <a:rPr lang="en-US" err="1">
                <a:effectLst/>
                <a:latin typeface="Helvetica Neue" panose="02000503000000020004" pitchFamily="2" charset="0"/>
              </a:rPr>
              <a:t>Chiesi</a:t>
            </a:r>
            <a:r>
              <a:rPr lang="en-US">
                <a:effectLst/>
                <a:latin typeface="Helvetica Neue" panose="02000503000000020004" pitchFamily="2" charset="0"/>
              </a:rPr>
              <a:t>, </a:t>
            </a:r>
            <a:r>
              <a:rPr lang="en-US" err="1">
                <a:effectLst/>
                <a:latin typeface="Helvetica Neue" panose="02000503000000020004" pitchFamily="2" charset="0"/>
              </a:rPr>
              <a:t>OpSens</a:t>
            </a:r>
            <a:r>
              <a:rPr lang="en-US">
                <a:effectLst/>
                <a:latin typeface="Helvetica Neue" panose="02000503000000020004" pitchFamily="2" charset="0"/>
              </a:rPr>
              <a:t>, </a:t>
            </a:r>
            <a:r>
              <a:rPr lang="en-US" err="1">
                <a:effectLst/>
                <a:latin typeface="Helvetica Neue" panose="02000503000000020004" pitchFamily="2" charset="0"/>
              </a:rPr>
              <a:t>Zoll</a:t>
            </a:r>
            <a:r>
              <a:rPr lang="en-US">
                <a:effectLst/>
                <a:latin typeface="Helvetica Neue" panose="02000503000000020004" pitchFamily="2" charset="0"/>
              </a:rPr>
              <a:t>, and Regeneron.</a:t>
            </a:r>
          </a:p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7F6FC1F-DAC4-D138-AB0F-0150B149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400319"/>
            <a:ext cx="9873413" cy="192391"/>
          </a:xfrm>
        </p:spPr>
        <p:txBody>
          <a:bodyPr/>
          <a:lstStyle/>
          <a:p>
            <a:pPr>
              <a:defRPr/>
            </a:pPr>
            <a:r>
              <a:rPr lang="en-US" altLang="en-US" sz="1600">
                <a:solidFill>
                  <a:prstClr val="white"/>
                </a:solidFill>
              </a:rPr>
              <a:t>The PARADISE System is Limited by US Federal Law to Investigational Use Only in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41111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C8CC8B-802D-4AB0-1F15-5F1A6057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88D08E-570F-FDBD-B1A8-C6D46DF1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3948"/>
            <a:ext cx="11112500" cy="48884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b="1" dirty="0"/>
              <a:t>The RADIANCE II pivotal trial is the largest individually powered randomized trial to demonstrate superiority of endovascular uRDN in lowering blood pressure compared with a sham procedure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The trial met primary/secondary efficacy BP lowering endpoints at 2 months, showing </a:t>
            </a:r>
            <a:r>
              <a:rPr lang="en-US" sz="2600" u="sng" dirty="0"/>
              <a:t>statistically and clinically significant reductions </a:t>
            </a:r>
            <a:r>
              <a:rPr lang="en-US" sz="2600" dirty="0"/>
              <a:t>in: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Daytime ambulatory SBP (↓7.9 mmHg from baseline, ∆6.3 mmHg vs. sham)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24-h, nighttime, home and office SBP (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∆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5-7 mmHg vs. sham)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There were no major adverse events at 30 days</a:t>
            </a:r>
            <a:endParaRPr lang="en-US" sz="2600" strike="sngStrike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600" dirty="0"/>
              <a:t>These results are concordant with those of RADIANCE-HTN SOLO and RADIANCE-HTN TRIO, confirming that uRDN lowers blood pressure across the spectrum of hypertension</a:t>
            </a:r>
          </a:p>
        </p:txBody>
      </p:sp>
    </p:spTree>
    <p:extLst>
      <p:ext uri="{BB962C8B-B14F-4D97-AF65-F5344CB8AC3E}">
        <p14:creationId xmlns:p14="http://schemas.microsoft.com/office/powerpoint/2010/main" val="11342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A5A2-370B-D248-A06C-978FC74E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Thank you to all the RADIANCE II Study Centers!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AFB87BC5-C172-3541-8385-A12FFED78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481114"/>
              </p:ext>
            </p:extLst>
          </p:nvPr>
        </p:nvGraphicFramePr>
        <p:xfrm>
          <a:off x="209725" y="1124263"/>
          <a:ext cx="11526007" cy="473689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8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(N=24)</a:t>
                      </a:r>
                      <a:endParaRPr lang="en-US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 (N=37)</a:t>
                      </a:r>
                      <a:endParaRPr lang="en-US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B4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999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Erasmus Medical Center-Joost Daemen,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Hartlong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Centrum, Alkmaar-Jan van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Ramshorst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Hôpital Civil Marie Curie, Charleroi-Pascal Lefebvre, ZOL Genk-Bert Ferdinande, UMC Saint-Pierre-</a:t>
                      </a:r>
                      <a:r>
                        <a:rPr lang="fr-FR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Panagiotis</a:t>
                      </a: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Xaplanteris</a:t>
                      </a: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Hopital</a:t>
                      </a: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Européen Georges Pompidou-Michel Aziz, Hôpital Saint-André – CHU Bordeaux-Philippe Gosse,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CHRU de Lille-Pascal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Delsart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University Hospital Galway-Faisal Sharif, </a:t>
                      </a: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Hôpitaux Universitaires Genève-Juan Iglesias,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Royal Bournemouth-Terry Levy, The Cardiothoracic Centre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Basildon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University, Essex-Firas Al-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Janabi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St. Barts Health-Manish Saxena, The Queen Elizabeth University Hospital, Glasgow-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Sandosh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Padmanabhan, Freeman Hospital, Newcastle-Timothy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Ellam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Kent and Canterbury Hospital-Neelan Das, University Hospital of Wales Cardiff-Andrew Sharp, University Clinic of Saarland – Homburg-Felix Mahfoud, University Clinic Erlangen-Roland Schmieder, Leipzig Heart Center-Philipp Lurz, Sana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Kliniken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Lübeck GmbH-Joachim Weil, UKSH Kiel-Matthias Lutz,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Klinikum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Konstanz-Nikolaos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Dagkonakis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Klinikum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Karlsruhe-Peter Reimer.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Columbia University Medical Center- Ajay Kirtane, Deborah Heart &amp; Lung Center-Kintur Sanghvi,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University of North Carolina at Chapel Hill-Rick Stouffer, The Brigham and Women's Hospital-Naomi Fisher, Mass General Hospital-Joseph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Garasic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Cleveland Clinic-Amar Krishnaswamy, Medical University of South Carolina-Thomas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Todoran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Ochsner Heart and Vascular Institute-James Jenkins, Minneapolis Heart Institute-Yale Wang, Vanderbilt University Medical Center-Pete Fong, Cedars-Sinai Medical Center-Florian Rader, The Cardiac and Vascular Institute Research Foundation-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Matheen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Khuddus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University of Utah-Jo Abraham, Stamford Hospital-David His, Renown Regional Medical 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Center-Michael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Bloch, Emory University School of Medicine-Chandan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Devireddy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Franciscan Health-Atul Chugh, SIU Memorial Medical Center-John Flack, Penn Medicine-Debbie Cohen, San Diego Cardiac Center-Raghava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Gollapudi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UT Memphis-Uzoma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Ibebuogu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University of Pittsburg Medical Center-John Schindler, Hackensack University Med. Ctr.-David Landers. Munson Medical Center-Todd Adams, Cardiology PC-Farrell Mendelsohn, Bridgeport Hospital-Robert Fishman, Saint Luke’s Mid America Heart Institute-Jason Lindsey, University of Colorado-Kevin Rogers, MedStar Health Research-Nelson Bernardo, Stony Brook University Medicine-John Reilly, Northwestern University-Keith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Benzuly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Swedish Medical Center-Paul Huang, Cardiology Associates of North Mississippi-Barry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Bertolet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WakeMed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Clinical Research Institute-Brian Go, Northwell Health, Inc./Lenox Hill-Yi-Ming Yang, Northwell Health, Inc./Staten Island-Yi-Ming Yang,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Sparrow Clinical Research Institute-Joel Cohn.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94056262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C698B33-AAA3-C80A-7019-9E0678A23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" y="4200076"/>
            <a:ext cx="3048006" cy="1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BA71E1-F492-6443-9FAA-07B3FD13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Background / Objective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E76BD2-B702-A246-B2FD-E6F44E1F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859"/>
            <a:ext cx="10515600" cy="418171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Endovascular ultrasound renal denervation (uRDN) has been shown to reduce blood pressure in two sham-controlled randomized trials: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RADIANCE-HTN SOLO (mild-moderate HTN, off medication design)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RADIANCE-HTN TRIO (HTN resistant to single-pill combination therapy)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RADIANCE II is a larger, pivotal device IDE trial designed to confirm the effectiveness and safety of uRDN among patients with uncontrolled mild-to-moderate hypertension.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F3AD5A-76CA-6C4F-B5CD-A9F587C3903C}"/>
              </a:ext>
            </a:extLst>
          </p:cNvPr>
          <p:cNvSpPr/>
          <p:nvPr/>
        </p:nvSpPr>
        <p:spPr>
          <a:xfrm>
            <a:off x="684880" y="1945370"/>
            <a:ext cx="5397643" cy="363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69B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Circumferential ring of ablative energy (depth of 1-6 mm) to interrupt renal nerve signaling</a:t>
            </a: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69B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wall protected by water circulating through balloon</a:t>
            </a: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69B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sonications each lasting 7 seconds are delivered to appropriately sized renal arteries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221E5E-DC26-3146-A808-465A33AA734A}"/>
              </a:ext>
            </a:extLst>
          </p:cNvPr>
          <p:cNvSpPr txBox="1">
            <a:spLocks/>
          </p:cNvSpPr>
          <p:nvPr/>
        </p:nvSpPr>
        <p:spPr bwMode="auto">
          <a:xfrm>
            <a:off x="399817" y="180169"/>
            <a:ext cx="8215057" cy="8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Microsoft Sans Serif"/>
                <a:ea typeface="MS PGothic" panose="020B0600070205080204" pitchFamily="34" charset="-128"/>
                <a:cs typeface="Microsoft Sans Serif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092"/>
                </a:solidFill>
                <a:latin typeface="Microsoft Sans Serif" charset="0"/>
                <a:ea typeface="MS PGothic" panose="020B0600070205080204" pitchFamily="34" charset="-128"/>
                <a:cs typeface="Microsoft Sans Serif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092"/>
                </a:solidFill>
                <a:latin typeface="Microsoft Sans Serif" charset="0"/>
                <a:ea typeface="MS PGothic" panose="020B0600070205080204" pitchFamily="34" charset="-128"/>
                <a:cs typeface="Microsoft Sans Serif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092"/>
                </a:solidFill>
                <a:latin typeface="Microsoft Sans Serif" charset="0"/>
                <a:ea typeface="MS PGothic" panose="020B0600070205080204" pitchFamily="34" charset="-128"/>
                <a:cs typeface="Microsoft Sans Serif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76092"/>
                </a:solidFill>
                <a:latin typeface="Microsoft Sans Serif" charset="0"/>
                <a:ea typeface="MS PGothic" panose="020B0600070205080204" pitchFamily="34" charset="-128"/>
                <a:cs typeface="Microsoft Sans Serif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748A2"/>
                </a:solidFill>
                <a:latin typeface="Microsoft Sans Serif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748A2"/>
                </a:solidFill>
                <a:latin typeface="Microsoft Sans Serif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748A2"/>
                </a:solidFill>
                <a:latin typeface="Microsoft Sans Serif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748A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MS PGothic" panose="020B0600070205080204" pitchFamily="34" charset="-128"/>
              <a:cs typeface="Microsoft Sans Serif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4CE66B-4572-3745-AD3B-D8BBC595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Microsoft Sans Serif"/>
                <a:ea typeface="MS PGothic" panose="020B0600070205080204" pitchFamily="34" charset="-128"/>
                <a:cs typeface="Microsoft Sans Serif"/>
              </a:rPr>
              <a:t>Paradise Ultrasound Renal Denervation System</a:t>
            </a:r>
            <a:endParaRPr lang="en-US" sz="32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A764A5-A6E4-6E47-AD34-8B8E8535B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6" t="17568" r="2306" b="18665"/>
          <a:stretch/>
        </p:blipFill>
        <p:spPr>
          <a:xfrm>
            <a:off x="6808967" y="1815990"/>
            <a:ext cx="3687580" cy="42079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8FB5C7-EF97-D34F-9BB0-9109F7706830}"/>
              </a:ext>
            </a:extLst>
          </p:cNvPr>
          <p:cNvSpPr/>
          <p:nvPr/>
        </p:nvSpPr>
        <p:spPr>
          <a:xfrm>
            <a:off x="6395724" y="1455097"/>
            <a:ext cx="4750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DD5432"/>
                </a:solidFill>
                <a:latin typeface="Arial" panose="020B0604020202020204" pitchFamily="34" charset="0"/>
                <a:ea typeface="Microsoft Sans Serif" pitchFamily="-110" charset="0"/>
                <a:cs typeface="Arial" panose="020B0604020202020204" pitchFamily="34" charset="0"/>
              </a:rPr>
              <a:t>Ultrasonic Heating   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Sans Serif" pitchFamily="-110" charset="0"/>
                <a:cs typeface="Arial" panose="020B0604020202020204" pitchFamily="34" charset="0"/>
              </a:rPr>
              <a:t>+ </a:t>
            </a:r>
            <a:r>
              <a:rPr lang="en-US" sz="2000" b="1">
                <a:solidFill>
                  <a:srgbClr val="DD5432"/>
                </a:solidFill>
                <a:latin typeface="Arial" panose="020B0604020202020204" pitchFamily="34" charset="0"/>
                <a:ea typeface="Microsoft Sans Serif" pitchFamily="-110" charset="0"/>
                <a:cs typeface="Arial" panose="020B0604020202020204" pitchFamily="34" charset="0"/>
              </a:rPr>
              <a:t>  </a:t>
            </a:r>
            <a:r>
              <a:rPr lang="en-US" sz="2000" b="1">
                <a:solidFill>
                  <a:srgbClr val="1F497D"/>
                </a:solidFill>
                <a:latin typeface="Arial" panose="020B0604020202020204" pitchFamily="34" charset="0"/>
                <a:ea typeface="Microsoft Sans Serif" pitchFamily="-110" charset="0"/>
                <a:cs typeface="Arial" panose="020B0604020202020204" pitchFamily="34" charset="0"/>
              </a:rPr>
              <a:t>Water Cooling</a:t>
            </a: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F51BF2-4B85-C340-BB97-CBF0416C56F2}"/>
              </a:ext>
            </a:extLst>
          </p:cNvPr>
          <p:cNvSpPr/>
          <p:nvPr/>
        </p:nvSpPr>
        <p:spPr>
          <a:xfrm>
            <a:off x="7463389" y="1001686"/>
            <a:ext cx="26148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Profile</a:t>
            </a:r>
          </a:p>
        </p:txBody>
      </p:sp>
    </p:spTree>
    <p:extLst>
      <p:ext uri="{BB962C8B-B14F-4D97-AF65-F5344CB8AC3E}">
        <p14:creationId xmlns:p14="http://schemas.microsoft.com/office/powerpoint/2010/main" val="23815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3B1A4A-F575-1249-A57D-3D6E0266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RADIANCE II: Study Design </a:t>
            </a:r>
            <a:br>
              <a:rPr lang="en-US" sz="3200"/>
            </a:br>
            <a:r>
              <a:rPr lang="en-US" sz="2200"/>
              <a:t>Blinded, Sham-Controlled, Powered to Demonstrate BP Lowering Effectiveness at 2M</a:t>
            </a:r>
          </a:p>
        </p:txBody>
      </p:sp>
      <p:sp>
        <p:nvSpPr>
          <p:cNvPr id="32" name="Rectangle: Rounded Corners 85">
            <a:extLst>
              <a:ext uri="{FF2B5EF4-FFF2-40B4-BE49-F238E27FC236}">
                <a16:creationId xmlns:a16="http://schemas.microsoft.com/office/drawing/2014/main" id="{F094CFF5-1646-4E45-A235-FF8321435539}"/>
              </a:ext>
            </a:extLst>
          </p:cNvPr>
          <p:cNvSpPr/>
          <p:nvPr/>
        </p:nvSpPr>
        <p:spPr>
          <a:xfrm>
            <a:off x="166427" y="1187595"/>
            <a:ext cx="5693654" cy="3833469"/>
          </a:xfrm>
          <a:prstGeom prst="roundRect">
            <a:avLst>
              <a:gd name="adj" fmla="val 9941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Entry Criteria:</a:t>
            </a:r>
          </a:p>
          <a:p>
            <a:pPr marL="228600" indent="-228600">
              <a:buClr>
                <a:srgbClr val="0069B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18-75 years</a:t>
            </a:r>
          </a:p>
          <a:p>
            <a:pPr marL="228600" indent="-228600">
              <a:buClr>
                <a:srgbClr val="0069B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Uncontrolled HTN with a history of medication treatment on 0-2 anti-HTN meds</a:t>
            </a:r>
          </a:p>
          <a:p>
            <a:pPr marL="228600" indent="-228600">
              <a:buClr>
                <a:srgbClr val="0069B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Off-med daytime ABP≥135/85 &amp; &lt;170/105 mmHg</a:t>
            </a:r>
          </a:p>
          <a:p>
            <a:pPr marL="228600" indent="-228600">
              <a:buClr>
                <a:srgbClr val="0069B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CV or cerebrovascular events</a:t>
            </a:r>
          </a:p>
          <a:p>
            <a:pPr marL="228600" indent="-228600">
              <a:buClr>
                <a:srgbClr val="0069B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Type I or uncontrolled Type II diabetes</a:t>
            </a:r>
          </a:p>
          <a:p>
            <a:pPr marL="228600" indent="-228600">
              <a:buClr>
                <a:srgbClr val="0069B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≥ 40mL/min/m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28600" indent="-228600">
              <a:buClr>
                <a:srgbClr val="0069B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renal artery anatomy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C4DBF0-43C5-4C47-80FD-53694A833F07}"/>
              </a:ext>
            </a:extLst>
          </p:cNvPr>
          <p:cNvCxnSpPr>
            <a:cxnSpLocks/>
          </p:cNvCxnSpPr>
          <p:nvPr/>
        </p:nvCxnSpPr>
        <p:spPr>
          <a:xfrm>
            <a:off x="7793527" y="2756138"/>
            <a:ext cx="0" cy="4552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3A9A84-C312-6541-9B87-94228FE58C87}"/>
              </a:ext>
            </a:extLst>
          </p:cNvPr>
          <p:cNvCxnSpPr>
            <a:cxnSpLocks/>
          </p:cNvCxnSpPr>
          <p:nvPr/>
        </p:nvCxnSpPr>
        <p:spPr>
          <a:xfrm flipH="1">
            <a:off x="7174050" y="3659621"/>
            <a:ext cx="11247" cy="36382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354C3A1-A64D-574B-B8E0-5DD303EB4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3662"/>
              </p:ext>
            </p:extLst>
          </p:nvPr>
        </p:nvGraphicFramePr>
        <p:xfrm>
          <a:off x="9930012" y="2431900"/>
          <a:ext cx="2282495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6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Meds unless</a:t>
                      </a:r>
                      <a:r>
                        <a:rPr lang="en-US" sz="1400" b="1" baseline="0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Escape BP Criteria Exceeded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1400" b="1">
                        <a:solidFill>
                          <a:srgbClr val="4D5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b="1">
                        <a:solidFill>
                          <a:srgbClr val="4D5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b="1">
                        <a:solidFill>
                          <a:srgbClr val="4D5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Patients/Assessors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Blinded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 Box 81">
            <a:extLst>
              <a:ext uri="{FF2B5EF4-FFF2-40B4-BE49-F238E27FC236}">
                <a16:creationId xmlns:a16="http://schemas.microsoft.com/office/drawing/2014/main" id="{05898D1E-AC83-CE45-B2BD-B58C9BE6B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909" y="1505379"/>
            <a:ext cx="3971880" cy="38588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HTN Medication Washout (4 weeks)</a:t>
            </a:r>
            <a:endParaRPr lang="en-US" altLang="en-US" sz="1400" b="1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D0D3659F-D756-4F49-AD9A-3ECC22AB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505" y="1967301"/>
            <a:ext cx="3957088" cy="4382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ea typeface="Calibri" panose="020F0502020204030204" pitchFamily="34" charset="0"/>
                <a:cs typeface="Arial" panose="020B0604020202020204" pitchFamily="34" charset="0"/>
              </a:rPr>
              <a:t>Daytime ABP</a:t>
            </a:r>
            <a:r>
              <a:rPr lang="en-US" sz="1400" b="1">
                <a:cs typeface="Arial" panose="020B0604020202020204" pitchFamily="34" charset="0"/>
              </a:rPr>
              <a:t> ≥135/85 and &lt;170/105 mmHg</a:t>
            </a:r>
          </a:p>
        </p:txBody>
      </p:sp>
      <p:sp>
        <p:nvSpPr>
          <p:cNvPr id="38" name="Text Box 50">
            <a:extLst>
              <a:ext uri="{FF2B5EF4-FFF2-40B4-BE49-F238E27FC236}">
                <a16:creationId xmlns:a16="http://schemas.microsoft.com/office/drawing/2014/main" id="{4A10DE00-B8A9-8C4E-8FE5-C842138B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264" y="1077176"/>
            <a:ext cx="3978529" cy="38152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alt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Office BP Screening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1BF8FD-1911-DF42-ADF3-C3007C8A268B}"/>
              </a:ext>
            </a:extLst>
          </p:cNvPr>
          <p:cNvCxnSpPr>
            <a:cxnSpLocks/>
          </p:cNvCxnSpPr>
          <p:nvPr/>
        </p:nvCxnSpPr>
        <p:spPr>
          <a:xfrm>
            <a:off x="8476771" y="3659621"/>
            <a:ext cx="5534" cy="36382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Box 2">
            <a:extLst>
              <a:ext uri="{FF2B5EF4-FFF2-40B4-BE49-F238E27FC236}">
                <a16:creationId xmlns:a16="http://schemas.microsoft.com/office/drawing/2014/main" id="{8D9E3145-BD29-5440-A8E6-C9B060D7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263" y="2481609"/>
            <a:ext cx="3957088" cy="3076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CTA/MRA, then </a:t>
            </a:r>
            <a:r>
              <a:rPr lang="en-US" altLang="en-US" sz="1400" b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Renal Angiography</a:t>
            </a:r>
          </a:p>
        </p:txBody>
      </p:sp>
      <p:sp>
        <p:nvSpPr>
          <p:cNvPr id="41" name="Rounded Rectangle 43">
            <a:extLst>
              <a:ext uri="{FF2B5EF4-FFF2-40B4-BE49-F238E27FC236}">
                <a16:creationId xmlns:a16="http://schemas.microsoft.com/office/drawing/2014/main" id="{29936CA4-DF1C-6F4C-9CB6-B07AEA852D37}"/>
              </a:ext>
            </a:extLst>
          </p:cNvPr>
          <p:cNvSpPr/>
          <p:nvPr/>
        </p:nvSpPr>
        <p:spPr>
          <a:xfrm>
            <a:off x="5786063" y="5650358"/>
            <a:ext cx="3978528" cy="4095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36, 48, &amp; 60 Month Follow-up</a:t>
            </a:r>
          </a:p>
        </p:txBody>
      </p:sp>
      <p:sp>
        <p:nvSpPr>
          <p:cNvPr id="42" name="Text Box 53">
            <a:extLst>
              <a:ext uri="{FF2B5EF4-FFF2-40B4-BE49-F238E27FC236}">
                <a16:creationId xmlns:a16="http://schemas.microsoft.com/office/drawing/2014/main" id="{50F233C0-8DD6-9B47-BC61-D1F87BB1D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788" y="3288074"/>
            <a:ext cx="1214523" cy="537057"/>
          </a:xfrm>
          <a:prstGeom prst="roundRect">
            <a:avLst>
              <a:gd name="adj" fmla="val 16667"/>
            </a:avLst>
          </a:prstGeom>
          <a:solidFill>
            <a:srgbClr val="0B438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>
              <a:defRPr/>
            </a:pPr>
            <a:r>
              <a:rPr lang="en-US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uRDN</a:t>
            </a:r>
          </a:p>
          <a:p>
            <a:pPr algn="ctr" defTabSz="914400">
              <a:defRPr/>
            </a:pPr>
            <a:r>
              <a:rPr lang="en-US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(N</a:t>
            </a:r>
            <a:r>
              <a:rPr lang="en-US" sz="1200" spc="-5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 </a:t>
            </a:r>
            <a:r>
              <a:rPr lang="en-US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=</a:t>
            </a:r>
            <a:r>
              <a:rPr lang="en-US" sz="1200" spc="-5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 </a:t>
            </a:r>
            <a:r>
              <a:rPr lang="en-US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150)</a:t>
            </a:r>
          </a:p>
        </p:txBody>
      </p:sp>
      <p:sp>
        <p:nvSpPr>
          <p:cNvPr id="43" name="Text Box 88">
            <a:extLst>
              <a:ext uri="{FF2B5EF4-FFF2-40B4-BE49-F238E27FC236}">
                <a16:creationId xmlns:a16="http://schemas.microsoft.com/office/drawing/2014/main" id="{C249ED89-6651-7D48-AAE2-589D8ABB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043" y="3279804"/>
            <a:ext cx="1214523" cy="537057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 anchorCtr="1"/>
          <a:lstStyle>
            <a:defPPr>
              <a:defRPr lang="en-US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</a:p>
          <a:p>
            <a:pPr>
              <a:defRPr/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US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 </a:t>
            </a: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 </a:t>
            </a: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74)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98BB96B3-8915-A345-96EE-EB086E44BBAC}"/>
              </a:ext>
            </a:extLst>
          </p:cNvPr>
          <p:cNvSpPr/>
          <p:nvPr/>
        </p:nvSpPr>
        <p:spPr>
          <a:xfrm>
            <a:off x="9833919" y="1723292"/>
            <a:ext cx="226870" cy="2489575"/>
          </a:xfrm>
          <a:prstGeom prst="rightBrace">
            <a:avLst>
              <a:gd name="adj1" fmla="val 7635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49C92BE-8A62-BB4A-995C-E0488C43B338}"/>
              </a:ext>
            </a:extLst>
          </p:cNvPr>
          <p:cNvSpPr/>
          <p:nvPr/>
        </p:nvSpPr>
        <p:spPr>
          <a:xfrm>
            <a:off x="7492148" y="2856954"/>
            <a:ext cx="602758" cy="4292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</a:t>
            </a:r>
          </a:p>
        </p:txBody>
      </p:sp>
      <p:cxnSp>
        <p:nvCxnSpPr>
          <p:cNvPr id="46" name="Connector: Elbow 30">
            <a:extLst>
              <a:ext uri="{FF2B5EF4-FFF2-40B4-BE49-F238E27FC236}">
                <a16:creationId xmlns:a16="http://schemas.microsoft.com/office/drawing/2014/main" id="{A7EE991A-A1D9-404E-B54C-0795290364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74050" y="3060672"/>
            <a:ext cx="318098" cy="260060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32">
            <a:extLst>
              <a:ext uri="{FF2B5EF4-FFF2-40B4-BE49-F238E27FC236}">
                <a16:creationId xmlns:a16="http://schemas.microsoft.com/office/drawing/2014/main" id="{374C706A-71BA-9544-9988-BDD263844031}"/>
              </a:ext>
            </a:extLst>
          </p:cNvPr>
          <p:cNvCxnSpPr>
            <a:cxnSpLocks/>
          </p:cNvCxnSpPr>
          <p:nvPr/>
        </p:nvCxnSpPr>
        <p:spPr>
          <a:xfrm>
            <a:off x="8094906" y="3060672"/>
            <a:ext cx="387399" cy="251790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ight Brace 47">
            <a:extLst>
              <a:ext uri="{FF2B5EF4-FFF2-40B4-BE49-F238E27FC236}">
                <a16:creationId xmlns:a16="http://schemas.microsoft.com/office/drawing/2014/main" id="{8B3ACC13-2625-344F-AC3E-B01994841686}"/>
              </a:ext>
            </a:extLst>
          </p:cNvPr>
          <p:cNvSpPr/>
          <p:nvPr/>
        </p:nvSpPr>
        <p:spPr>
          <a:xfrm>
            <a:off x="9804748" y="4257806"/>
            <a:ext cx="226870" cy="575751"/>
          </a:xfrm>
          <a:prstGeom prst="rightBrace">
            <a:avLst>
              <a:gd name="adj1" fmla="val 3286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0A088DEC-996F-E04D-9B4A-8F3332162CA3}"/>
              </a:ext>
            </a:extLst>
          </p:cNvPr>
          <p:cNvSpPr/>
          <p:nvPr/>
        </p:nvSpPr>
        <p:spPr>
          <a:xfrm>
            <a:off x="9806962" y="4859588"/>
            <a:ext cx="224657" cy="502920"/>
          </a:xfrm>
          <a:prstGeom prst="rightBrace">
            <a:avLst>
              <a:gd name="adj1" fmla="val 393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EE0EE00-ECA2-8047-AC52-50FA01BAF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61292"/>
              </p:ext>
            </p:extLst>
          </p:nvPr>
        </p:nvGraphicFramePr>
        <p:xfrm>
          <a:off x="9961591" y="4228631"/>
          <a:ext cx="2233301" cy="617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47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kern="1200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Blinded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Med Titration Protocol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0B2179E5-C677-CD4E-8A05-2DC57912D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35109"/>
              </p:ext>
            </p:extLst>
          </p:nvPr>
        </p:nvGraphicFramePr>
        <p:xfrm>
          <a:off x="9992264" y="4839188"/>
          <a:ext cx="2233301" cy="574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1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kern="1200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Blinded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“Standard of Care” Meds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45">
            <a:extLst>
              <a:ext uri="{FF2B5EF4-FFF2-40B4-BE49-F238E27FC236}">
                <a16:creationId xmlns:a16="http://schemas.microsoft.com/office/drawing/2014/main" id="{406D90B1-AF04-9944-B836-68FA1FD5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064" y="4023447"/>
            <a:ext cx="3978528" cy="5029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Primary Efficacy Endpoint @ 2 Months</a:t>
            </a:r>
          </a:p>
          <a:p>
            <a:pPr algn="ctr">
              <a:defRPr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∆ Daytime Ambulatory Systolic BP</a:t>
            </a:r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B1DDAE17-EE69-704A-9640-665B329B942D}"/>
              </a:ext>
            </a:extLst>
          </p:cNvPr>
          <p:cNvSpPr/>
          <p:nvPr/>
        </p:nvSpPr>
        <p:spPr>
          <a:xfrm>
            <a:off x="5786064" y="4571823"/>
            <a:ext cx="3978528" cy="4628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Month Follow-up </a:t>
            </a:r>
          </a:p>
          <a:p>
            <a:pPr algn="ctr"/>
            <a:r>
              <a:rPr lang="en-US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(ABP, home BP, office BP, CTA/MRA)</a:t>
            </a:r>
          </a:p>
        </p:txBody>
      </p:sp>
      <p:sp>
        <p:nvSpPr>
          <p:cNvPr id="72" name="Rounded Rectangle 41">
            <a:extLst>
              <a:ext uri="{FF2B5EF4-FFF2-40B4-BE49-F238E27FC236}">
                <a16:creationId xmlns:a16="http://schemas.microsoft.com/office/drawing/2014/main" id="{02393C25-55A9-684A-A8F2-AD4DCC335673}"/>
              </a:ext>
            </a:extLst>
          </p:cNvPr>
          <p:cNvSpPr/>
          <p:nvPr/>
        </p:nvSpPr>
        <p:spPr>
          <a:xfrm>
            <a:off x="5786064" y="5112658"/>
            <a:ext cx="3978528" cy="4628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 Follow-up </a:t>
            </a:r>
          </a:p>
          <a:p>
            <a:pPr algn="ctr"/>
            <a:r>
              <a:rPr lang="en-US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(ABP, home BP, office BP, CTA/MRA*)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6CE249B4-752D-D04D-8242-718FD3670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37586"/>
              </p:ext>
            </p:extLst>
          </p:nvPr>
        </p:nvGraphicFramePr>
        <p:xfrm>
          <a:off x="9992436" y="5272675"/>
          <a:ext cx="2199564" cy="76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50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kern="1200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Unblinded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>
                          <a:solidFill>
                            <a:srgbClr val="4D5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“Standard of Care” Meds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Right Brace 73">
            <a:extLst>
              <a:ext uri="{FF2B5EF4-FFF2-40B4-BE49-F238E27FC236}">
                <a16:creationId xmlns:a16="http://schemas.microsoft.com/office/drawing/2014/main" id="{3E42F6D9-A1AE-524B-BA1B-E4133AED5C53}"/>
              </a:ext>
            </a:extLst>
          </p:cNvPr>
          <p:cNvSpPr/>
          <p:nvPr/>
        </p:nvSpPr>
        <p:spPr>
          <a:xfrm>
            <a:off x="9810098" y="5407447"/>
            <a:ext cx="206260" cy="484294"/>
          </a:xfrm>
          <a:prstGeom prst="rightBrace">
            <a:avLst>
              <a:gd name="adj1" fmla="val 3286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23DB3-C971-D24E-8C76-7B061E0BB450}"/>
              </a:ext>
            </a:extLst>
          </p:cNvPr>
          <p:cNvSpPr txBox="1"/>
          <p:nvPr/>
        </p:nvSpPr>
        <p:spPr>
          <a:xfrm>
            <a:off x="7320342" y="6031355"/>
            <a:ext cx="1118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*uRDN group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1C71F-B255-321A-9677-C1BF9D7C94F0}"/>
              </a:ext>
            </a:extLst>
          </p:cNvPr>
          <p:cNvSpPr txBox="1"/>
          <p:nvPr/>
        </p:nvSpPr>
        <p:spPr>
          <a:xfrm>
            <a:off x="166427" y="5034676"/>
            <a:ext cx="4921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BP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BP≥170/105 mmHg / Office BP≥180/110 mmHg with clinical symptoms</a:t>
            </a:r>
          </a:p>
        </p:txBody>
      </p:sp>
    </p:spTree>
    <p:extLst>
      <p:ext uri="{BB962C8B-B14F-4D97-AF65-F5344CB8AC3E}">
        <p14:creationId xmlns:p14="http://schemas.microsoft.com/office/powerpoint/2010/main" val="32849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8" grpId="0" animBg="1"/>
      <p:bldP spid="49" grpId="0" animBg="1"/>
      <p:bldP spid="71" grpId="0" animBg="1"/>
      <p:bldP spid="72" grpId="0" animBg="1"/>
      <p:bldP spid="74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5F28-6ED4-4949-847B-8351214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Patient Flow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3733518C-23A2-ED42-B025-820D4780D9CB}"/>
              </a:ext>
            </a:extLst>
          </p:cNvPr>
          <p:cNvSpPr>
            <a:spLocks noChangeAspect="1" noEditPoints="1" noChangeArrowheads="1" noChangeShapeType="1"/>
          </p:cNvSpPr>
          <p:nvPr/>
        </p:nvSpPr>
        <p:spPr bwMode="auto">
          <a:xfrm>
            <a:off x="1845465" y="4302004"/>
            <a:ext cx="4139736" cy="323850"/>
          </a:xfrm>
          <a:prstGeom prst="rect">
            <a:avLst/>
          </a:prstGeom>
          <a:solidFill>
            <a:srgbClr val="0B438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 Assigned to uRDN</a:t>
            </a:r>
            <a:endParaRPr lang="en-GB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59427EA6-A0C1-B34E-9AC6-062906F9AADC}"/>
              </a:ext>
            </a:extLst>
          </p:cNvPr>
          <p:cNvSpPr>
            <a:spLocks noEditPoints="1" noChangeArrowheads="1" noChangeShapeType="1"/>
          </p:cNvSpPr>
          <p:nvPr/>
        </p:nvSpPr>
        <p:spPr bwMode="auto">
          <a:xfrm>
            <a:off x="6301706" y="4321850"/>
            <a:ext cx="4139735" cy="336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 Assigned to Sham</a:t>
            </a:r>
            <a:endParaRPr lang="en-GB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AutoShape 42">
            <a:extLst>
              <a:ext uri="{FF2B5EF4-FFF2-40B4-BE49-F238E27FC236}">
                <a16:creationId xmlns:a16="http://schemas.microsoft.com/office/drawing/2014/main" id="{E95A8A47-D212-044E-81DE-3B2C627F21DA}"/>
              </a:ext>
            </a:extLst>
          </p:cNvPr>
          <p:cNvCxnSpPr>
            <a:cxnSpLocks noEditPoints="1" noChangeArrowheads="1" noChangeShapeType="1"/>
            <a:stCxn id="65" idx="2"/>
          </p:cNvCxnSpPr>
          <p:nvPr/>
        </p:nvCxnSpPr>
        <p:spPr bwMode="auto">
          <a:xfrm>
            <a:off x="6093500" y="3788783"/>
            <a:ext cx="0" cy="1979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50" name="AutoShape 42">
            <a:extLst>
              <a:ext uri="{FF2B5EF4-FFF2-40B4-BE49-F238E27FC236}">
                <a16:creationId xmlns:a16="http://schemas.microsoft.com/office/drawing/2014/main" id="{77DB7895-6A2B-F640-AA2E-E0E8833A8377}"/>
              </a:ext>
            </a:extLst>
          </p:cNvPr>
          <p:cNvCxnSpPr>
            <a:cxnSpLocks noEditPoints="1" noChangeArrowheads="1" noChangeShapeType="1"/>
          </p:cNvCxnSpPr>
          <p:nvPr/>
        </p:nvCxnSpPr>
        <p:spPr bwMode="auto">
          <a:xfrm>
            <a:off x="6984558" y="4658400"/>
            <a:ext cx="0" cy="2659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51" name="Rectangle 8">
            <a:extLst>
              <a:ext uri="{FF2B5EF4-FFF2-40B4-BE49-F238E27FC236}">
                <a16:creationId xmlns:a16="http://schemas.microsoft.com/office/drawing/2014/main" id="{3E65D422-4281-1647-A68D-955452B5B026}"/>
              </a:ext>
            </a:extLst>
          </p:cNvPr>
          <p:cNvSpPr>
            <a:spLocks noEditPoints="1" noChangeArrowheads="1" noChangeShapeType="1"/>
          </p:cNvSpPr>
          <p:nvPr/>
        </p:nvSpPr>
        <p:spPr bwMode="auto">
          <a:xfrm>
            <a:off x="1870891" y="4925520"/>
            <a:ext cx="4139736" cy="744981"/>
          </a:xfrm>
          <a:prstGeom prst="rect">
            <a:avLst/>
          </a:prstGeom>
          <a:solidFill>
            <a:srgbClr val="0B438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 included in intention-to-treat population</a:t>
            </a:r>
            <a:endParaRPr lang="en-GB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4556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Completed 2-month ABPM (observed data)*</a:t>
            </a:r>
          </a:p>
          <a:p>
            <a:pPr marL="460375" indent="-4556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Missing 2-month ABPM**</a:t>
            </a: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EC1E583C-025E-B34B-BB6E-07F80650778F}"/>
              </a:ext>
            </a:extLst>
          </p:cNvPr>
          <p:cNvSpPr>
            <a:spLocks noEditPoints="1" noChangeArrowheads="1" noChangeShapeType="1"/>
          </p:cNvSpPr>
          <p:nvPr/>
        </p:nvSpPr>
        <p:spPr bwMode="auto">
          <a:xfrm>
            <a:off x="6313121" y="4924322"/>
            <a:ext cx="4142232" cy="768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 included in intention-to-treat population</a:t>
            </a:r>
            <a:endParaRPr lang="en-GB" altLang="en-US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>Completed 2-month ABPM (observed data)*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>1 Missing 2-month ABPM** </a:t>
            </a:r>
          </a:p>
        </p:txBody>
      </p:sp>
      <p:cxnSp>
        <p:nvCxnSpPr>
          <p:cNvPr id="53" name="AutoShape 42">
            <a:extLst>
              <a:ext uri="{FF2B5EF4-FFF2-40B4-BE49-F238E27FC236}">
                <a16:creationId xmlns:a16="http://schemas.microsoft.com/office/drawing/2014/main" id="{8E9E8F4A-EDBC-9949-A577-DE601D5274F6}"/>
              </a:ext>
            </a:extLst>
          </p:cNvPr>
          <p:cNvCxnSpPr>
            <a:cxnSpLocks noEditPoints="1" noChangeArrowheads="1" noChangeShapeType="1"/>
          </p:cNvCxnSpPr>
          <p:nvPr/>
        </p:nvCxnSpPr>
        <p:spPr bwMode="auto">
          <a:xfrm>
            <a:off x="5202442" y="4625854"/>
            <a:ext cx="0" cy="2984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E979294-59AA-294D-8E76-4FEF96F59FAF}"/>
              </a:ext>
            </a:extLst>
          </p:cNvPr>
          <p:cNvGrpSpPr/>
          <p:nvPr/>
        </p:nvGrpSpPr>
        <p:grpSpPr>
          <a:xfrm>
            <a:off x="5202442" y="3971684"/>
            <a:ext cx="1782116" cy="350166"/>
            <a:chOff x="761645" y="-174974"/>
            <a:chExt cx="3013964" cy="313717"/>
          </a:xfrm>
        </p:grpSpPr>
        <p:cxnSp>
          <p:nvCxnSpPr>
            <p:cNvPr id="57" name="AutoShape 38">
              <a:extLst>
                <a:ext uri="{FF2B5EF4-FFF2-40B4-BE49-F238E27FC236}">
                  <a16:creationId xmlns:a16="http://schemas.microsoft.com/office/drawing/2014/main" id="{640404C5-4FA5-AD4D-B03C-9711F8C48FC9}"/>
                </a:ext>
              </a:extLst>
            </p:cNvPr>
            <p:cNvCxnSpPr>
              <a:cxnSpLocks noEditPoints="1" noChangeArrowheads="1" noChangeShapeType="1"/>
            </p:cNvCxnSpPr>
            <p:nvPr/>
          </p:nvCxnSpPr>
          <p:spPr bwMode="auto">
            <a:xfrm rot="10800000" flipV="1">
              <a:off x="761645" y="-174974"/>
              <a:ext cx="1506982" cy="294862"/>
            </a:xfrm>
            <a:prstGeom prst="bentConnector3">
              <a:avLst>
                <a:gd name="adj1" fmla="val 9975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58" name="AutoShape 39">
              <a:extLst>
                <a:ext uri="{FF2B5EF4-FFF2-40B4-BE49-F238E27FC236}">
                  <a16:creationId xmlns:a16="http://schemas.microsoft.com/office/drawing/2014/main" id="{DA3D3F5B-45DB-BE43-9FF4-C536E0D4C722}"/>
                </a:ext>
              </a:extLst>
            </p:cNvPr>
            <p:cNvCxnSpPr>
              <a:cxnSpLocks noEditPoints="1" noChangeArrowheads="1" noChangeShapeType="1"/>
            </p:cNvCxnSpPr>
            <p:nvPr/>
          </p:nvCxnSpPr>
          <p:spPr bwMode="auto">
            <a:xfrm>
              <a:off x="2268627" y="-174973"/>
              <a:ext cx="1506982" cy="313716"/>
            </a:xfrm>
            <a:prstGeom prst="bentConnector3">
              <a:avLst>
                <a:gd name="adj1" fmla="val 9975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sp>
        <p:nvSpPr>
          <p:cNvPr id="65" name="Rectangle 41">
            <a:extLst>
              <a:ext uri="{FF2B5EF4-FFF2-40B4-BE49-F238E27FC236}">
                <a16:creationId xmlns:a16="http://schemas.microsoft.com/office/drawing/2014/main" id="{E2D2F371-F3F4-C44E-80ED-C733BF2904E6}"/>
              </a:ext>
            </a:extLst>
          </p:cNvPr>
          <p:cNvSpPr>
            <a:spLocks noEditPoints="1" noChangeArrowheads="1" noChangeShapeType="1"/>
          </p:cNvSpPr>
          <p:nvPr/>
        </p:nvSpPr>
        <p:spPr bwMode="auto">
          <a:xfrm>
            <a:off x="4533782" y="3479220"/>
            <a:ext cx="3119436" cy="309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224 Underwent randomization</a:t>
            </a:r>
            <a:endParaRPr lang="en-GB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856BF9EC-A649-E640-AEDD-CEF426C8F420}"/>
              </a:ext>
            </a:extLst>
          </p:cNvPr>
          <p:cNvSpPr>
            <a:spLocks noEditPoints="1" noChangeArrowheads="1" noChangeShapeType="1"/>
          </p:cNvSpPr>
          <p:nvPr/>
        </p:nvSpPr>
        <p:spPr bwMode="auto">
          <a:xfrm>
            <a:off x="3725092" y="1118015"/>
            <a:ext cx="4741816" cy="518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latin typeface="Arial" panose="020B0604020202020204" pitchFamily="34" charset="0"/>
                <a:ea typeface="Times New Roman" panose="02020603050405020304" pitchFamily="18" charset="0"/>
              </a:rPr>
              <a:t>1038 </a:t>
            </a:r>
            <a:r>
              <a:rPr lang="en-GB" altLang="en-US" sz="1400">
                <a:latin typeface="Arial" panose="020B0604020202020204" pitchFamily="34" charset="0"/>
              </a:rPr>
              <a:t>Patients Enrolled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latin typeface="Arial" panose="020B0604020202020204" pitchFamily="34" charset="0"/>
              </a:rPr>
              <a:t>(between </a:t>
            </a:r>
            <a:r>
              <a:rPr lang="en-US" sz="1200">
                <a:latin typeface="Arial" panose="020B0604020202020204" pitchFamily="34" charset="0"/>
              </a:rPr>
              <a:t>January 14, 2019 and March 25, 2022) </a:t>
            </a:r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DE6DCC21-8838-B34C-81BA-6F9B0E9D0728}"/>
              </a:ext>
            </a:extLst>
          </p:cNvPr>
          <p:cNvSpPr>
            <a:spLocks noChangeAspect="1" noEditPoints="1" noChangeArrowheads="1" noChangeShapeType="1"/>
          </p:cNvSpPr>
          <p:nvPr/>
        </p:nvSpPr>
        <p:spPr bwMode="auto">
          <a:xfrm>
            <a:off x="8663456" y="1457467"/>
            <a:ext cx="3424092" cy="20016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778 Were excluded prior to renal angiography</a:t>
            </a:r>
          </a:p>
          <a:p>
            <a:pPr marL="409575" indent="-290513" eaLnBrk="0" fontAlgn="base" hangingPunct="0">
              <a:spcBef>
                <a:spcPct val="0"/>
              </a:spcBef>
              <a:spcAft>
                <a:spcPct val="0"/>
              </a:spcAft>
              <a:buAutoNum type="arabicPlain" startAt="224"/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Did not meet office BP criteria 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198   Did not meet ambulatory BP criteria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113   Did not meet renal anatomic criteria on CTA/MRA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81   Withdrew consent 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59   Other clinical exclusion criteria identified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33   Met BP safety escape criteria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25   COVID-19 </a:t>
            </a:r>
            <a:r>
              <a:rPr lang="en-GB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suspension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20   Withdrawn per physician discretion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10   Adverse event related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8   Lost to follow-up</a:t>
            </a:r>
          </a:p>
          <a:p>
            <a:pPr marL="119062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7   Other</a:t>
            </a:r>
          </a:p>
        </p:txBody>
      </p:sp>
      <p:cxnSp>
        <p:nvCxnSpPr>
          <p:cNvPr id="31" name="AutoShape 40">
            <a:extLst>
              <a:ext uri="{FF2B5EF4-FFF2-40B4-BE49-F238E27FC236}">
                <a16:creationId xmlns:a16="http://schemas.microsoft.com/office/drawing/2014/main" id="{B8FDDB77-7339-884D-B4AF-C0F490AEBD02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 flipH="1">
            <a:off x="6094750" y="1636598"/>
            <a:ext cx="2500" cy="12137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32" name="Rectangle 41">
            <a:extLst>
              <a:ext uri="{FF2B5EF4-FFF2-40B4-BE49-F238E27FC236}">
                <a16:creationId xmlns:a16="http://schemas.microsoft.com/office/drawing/2014/main" id="{3F7394D2-48CD-9D4F-991A-2AC54D5AF4DD}"/>
              </a:ext>
            </a:extLst>
          </p:cNvPr>
          <p:cNvSpPr>
            <a:spLocks noEditPoints="1" noChangeArrowheads="1" noChangeShapeType="1"/>
          </p:cNvSpPr>
          <p:nvPr/>
        </p:nvSpPr>
        <p:spPr bwMode="auto">
          <a:xfrm>
            <a:off x="4533782" y="2850392"/>
            <a:ext cx="3119436" cy="3196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260 Underwent renal angiography</a:t>
            </a:r>
            <a:endParaRPr lang="en-GB" altLang="en-US" sz="3600">
              <a:latin typeface="Arial" panose="020B0604020202020204" pitchFamily="34" charset="0"/>
            </a:endParaRPr>
          </a:p>
        </p:txBody>
      </p:sp>
      <p:sp>
        <p:nvSpPr>
          <p:cNvPr id="33" name="Rectangle 61">
            <a:extLst>
              <a:ext uri="{FF2B5EF4-FFF2-40B4-BE49-F238E27FC236}">
                <a16:creationId xmlns:a16="http://schemas.microsoft.com/office/drawing/2014/main" id="{DB6DE580-4ADB-0E45-AEB2-A7055B6C67AD}"/>
              </a:ext>
            </a:extLst>
          </p:cNvPr>
          <p:cNvSpPr>
            <a:spLocks noChangeAspect="1" noEditPoints="1" noChangeArrowheads="1" noChangeShapeType="1"/>
          </p:cNvSpPr>
          <p:nvPr/>
        </p:nvSpPr>
        <p:spPr bwMode="auto">
          <a:xfrm>
            <a:off x="816430" y="3138090"/>
            <a:ext cx="3241495" cy="323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 Did not meet angiographic eligibility</a:t>
            </a:r>
            <a:endParaRPr lang="en-GB" altLang="en-US" sz="1600"/>
          </a:p>
        </p:txBody>
      </p:sp>
      <p:cxnSp>
        <p:nvCxnSpPr>
          <p:cNvPr id="34" name="AutoShape 42">
            <a:extLst>
              <a:ext uri="{FF2B5EF4-FFF2-40B4-BE49-F238E27FC236}">
                <a16:creationId xmlns:a16="http://schemas.microsoft.com/office/drawing/2014/main" id="{7C5E2567-6519-2D4D-83AF-14C0EEA67781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 flipH="1">
            <a:off x="4116573" y="3310800"/>
            <a:ext cx="197270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35" name="AutoShape 42">
            <a:extLst>
              <a:ext uri="{FF2B5EF4-FFF2-40B4-BE49-F238E27FC236}">
                <a16:creationId xmlns:a16="http://schemas.microsoft.com/office/drawing/2014/main" id="{26D2B854-8101-4744-BB59-6DDDC4A8A87A}"/>
              </a:ext>
            </a:extLst>
          </p:cNvPr>
          <p:cNvCxnSpPr>
            <a:cxnSpLocks noEditPoints="1" noChangeArrowheads="1" noChangeShapeType="1"/>
          </p:cNvCxnSpPr>
          <p:nvPr/>
        </p:nvCxnSpPr>
        <p:spPr bwMode="auto">
          <a:xfrm>
            <a:off x="6093500" y="2422799"/>
            <a:ext cx="255604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37" name="AutoShape 42">
            <a:extLst>
              <a:ext uri="{FF2B5EF4-FFF2-40B4-BE49-F238E27FC236}">
                <a16:creationId xmlns:a16="http://schemas.microsoft.com/office/drawing/2014/main" id="{75ECA365-4F22-D34E-92BB-8F96BCF8641A}"/>
              </a:ext>
            </a:extLst>
          </p:cNvPr>
          <p:cNvCxnSpPr>
            <a:cxnSpLocks noEditPoints="1" noChangeArrowheads="1" noChangeShapeType="1"/>
            <a:stCxn id="32" idx="2"/>
            <a:endCxn id="65" idx="0"/>
          </p:cNvCxnSpPr>
          <p:nvPr/>
        </p:nvCxnSpPr>
        <p:spPr bwMode="auto">
          <a:xfrm>
            <a:off x="6093500" y="3170090"/>
            <a:ext cx="0" cy="3091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D7FD4D3-3816-FC4F-83DA-76987D86628B}"/>
              </a:ext>
            </a:extLst>
          </p:cNvPr>
          <p:cNvSpPr txBox="1"/>
          <p:nvPr/>
        </p:nvSpPr>
        <p:spPr>
          <a:xfrm>
            <a:off x="1610215" y="5732184"/>
            <a:ext cx="910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*4 patients in uRDN and 6 patients in Sham that started medications prior to 2 months meeting escape criteria had BP values from last observation carried forward to 2 months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**Multiple imputation used for missing data in comparison of treatment arms</a:t>
            </a:r>
          </a:p>
        </p:txBody>
      </p:sp>
    </p:spTree>
    <p:extLst>
      <p:ext uri="{BB962C8B-B14F-4D97-AF65-F5344CB8AC3E}">
        <p14:creationId xmlns:p14="http://schemas.microsoft.com/office/powerpoint/2010/main" val="12695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0BFA-85AE-F04C-879D-0AE8D39B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Clinical Characteristics </a:t>
            </a:r>
            <a:r>
              <a:rPr lang="en-US" sz="3200" b="1"/>
              <a:t>Upon Enrollment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829CCF-03CE-2F48-B74F-53C30DC96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151795"/>
              </p:ext>
            </p:extLst>
          </p:nvPr>
        </p:nvGraphicFramePr>
        <p:xfrm>
          <a:off x="1525005" y="1156594"/>
          <a:ext cx="9141991" cy="48196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21439">
                  <a:extLst>
                    <a:ext uri="{9D8B030D-6E8A-4147-A177-3AD203B41FA5}">
                      <a16:colId xmlns:a16="http://schemas.microsoft.com/office/drawing/2014/main" val="3249724889"/>
                    </a:ext>
                  </a:extLst>
                </a:gridCol>
                <a:gridCol w="2110276">
                  <a:extLst>
                    <a:ext uri="{9D8B030D-6E8A-4147-A177-3AD203B41FA5}">
                      <a16:colId xmlns:a16="http://schemas.microsoft.com/office/drawing/2014/main" val="2991820485"/>
                    </a:ext>
                  </a:extLst>
                </a:gridCol>
                <a:gridCol w="2110276">
                  <a:extLst>
                    <a:ext uri="{9D8B030D-6E8A-4147-A177-3AD203B41FA5}">
                      <a16:colId xmlns:a16="http://schemas.microsoft.com/office/drawing/2014/main" val="833492311"/>
                    </a:ext>
                  </a:extLst>
                </a:gridCol>
              </a:tblGrid>
              <a:tr h="5906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uRDN</a:t>
                      </a:r>
                      <a:b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(N=150)</a:t>
                      </a:r>
                    </a:p>
                  </a:txBody>
                  <a:tcPr marL="17267" marR="1726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Sham</a:t>
                      </a:r>
                      <a:b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(N=74)</a:t>
                      </a:r>
                    </a:p>
                  </a:txBody>
                  <a:tcPr marL="17267" marR="1726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66979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 ± 9.9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 ± 7.9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702168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sex, % (N)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31.3% (47)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23.0% (17)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46502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% (N)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26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26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206778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1098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76.0% (114)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75.7% (56)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993863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1098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14.0% (21)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20.3% (15)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63270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1098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10.0% (15)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4.1% (3)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209062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 - kg/m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 ± 5.2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 ± 5.2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51988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- ml/min/1.73m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81.4 ± 14.4</a:t>
                      </a:r>
                      <a:endParaRPr lang="en-US" sz="16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 ± 14.9</a:t>
                      </a:r>
                      <a:endParaRPr lang="en-US" sz="16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193566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47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2 Diabetes, % (N)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6.0% (9)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6.8% (5)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686598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apnea, % (N)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14.0% (21)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17.6% (13)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68214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Hospitalization for hypertensive crisis,</a:t>
                      </a:r>
                      <a:r>
                        <a:rPr lang="en-US" sz="16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(N)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6.0% (9)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4.1% (3)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055372"/>
                  </a:ext>
                </a:extLst>
              </a:tr>
              <a:tr h="26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707" marR="1726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265226"/>
                  </a:ext>
                </a:extLst>
              </a:tr>
              <a:tr h="2929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Blood Pressure</a:t>
                      </a:r>
                      <a:endParaRPr lang="en-US" sz="1600" b="1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4242"/>
                  </a:ext>
                </a:extLst>
              </a:tr>
              <a:tr h="260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SBP (mmHg)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155.8 ± 11.1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154.3 ± 10.6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939463"/>
                  </a:ext>
                </a:extLst>
              </a:tr>
              <a:tr h="260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DBP (mmHg)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101.3 ± 6.7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 ± 5.6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398575"/>
                  </a:ext>
                </a:extLst>
              </a:tr>
              <a:tr h="2650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Anti-hypertensive Medications</a:t>
                      </a:r>
                      <a:endParaRPr lang="en-US" sz="1600" b="1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± 0.8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± 0.9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70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C9BC7-32BF-412B-B9C2-CB0FAD4E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Baseline Blood Pressures: </a:t>
            </a:r>
            <a:br>
              <a:rPr lang="en-US" sz="3200"/>
            </a:br>
            <a:r>
              <a:rPr lang="en-US" sz="2400"/>
              <a:t>After 4-week Washout Period (off Anti-Hypertensive Medications)</a:t>
            </a:r>
            <a:endParaRPr lang="en-US" sz="320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AC9E67E-B2F4-43C3-AE7E-98C82D4D0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41598"/>
              </p:ext>
            </p:extLst>
          </p:nvPr>
        </p:nvGraphicFramePr>
        <p:xfrm>
          <a:off x="3120305" y="1166403"/>
          <a:ext cx="5951391" cy="485339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72061">
                  <a:extLst>
                    <a:ext uri="{9D8B030D-6E8A-4147-A177-3AD203B41FA5}">
                      <a16:colId xmlns:a16="http://schemas.microsoft.com/office/drawing/2014/main" val="3092861931"/>
                    </a:ext>
                  </a:extLst>
                </a:gridCol>
                <a:gridCol w="1588565">
                  <a:extLst>
                    <a:ext uri="{9D8B030D-6E8A-4147-A177-3AD203B41FA5}">
                      <a16:colId xmlns:a16="http://schemas.microsoft.com/office/drawing/2014/main" val="523264627"/>
                    </a:ext>
                  </a:extLst>
                </a:gridCol>
                <a:gridCol w="1490765">
                  <a:extLst>
                    <a:ext uri="{9D8B030D-6E8A-4147-A177-3AD203B41FA5}">
                      <a16:colId xmlns:a16="http://schemas.microsoft.com/office/drawing/2014/main" val="1238277203"/>
                    </a:ext>
                  </a:extLst>
                </a:gridCol>
              </a:tblGrid>
              <a:tr h="5669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uRDN</a:t>
                      </a:r>
                      <a:b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(N=150)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Sham</a:t>
                      </a:r>
                      <a:b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(N=74)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975977"/>
                  </a:ext>
                </a:extLst>
              </a:tr>
              <a:tr h="2812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ABPM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672239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Daytime SBP (mmHg)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150.3 ± 8.6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151.2 ± 9.0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01609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Daytime DBP (mmHg)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93.8 ± 5.2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93.2 ± 5.5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247707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Nighttime SBP (mmHg)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132.2 ± 12.5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134.1 ± 13.3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42434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Nighttime DBP (mmHg)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79.9 ± 8.2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80.5 ± 8.4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658810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24-h SBP (mmHg)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143.4 ± 8.9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144.6 ± 9.6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198915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24-h DBP (mmHg)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88.4 ± 5.8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88.3 ± 5.9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14449"/>
                  </a:ext>
                </a:extLst>
              </a:tr>
              <a:tr h="28125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11908"/>
                  </a:ext>
                </a:extLst>
              </a:tr>
              <a:tr h="281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Home BP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453642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SBP (mmHg)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152.6 ± 9.6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150.1 ± 10.4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799431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DBP (mmHg)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98.0 ± 6.5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96.0 ± 7.5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63374"/>
                  </a:ext>
                </a:extLst>
              </a:tr>
              <a:tr h="281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82096"/>
                  </a:ext>
                </a:extLst>
              </a:tr>
              <a:tr h="281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Office BP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84398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SBP (mmHg)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156.9 ± 13.1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156.3 ± 12.8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96012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109855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DBP (mmHg)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102.3 ± 7.6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101.0 ± 7.5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70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5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C4A5-D82B-5D49-B6CE-C5231CB1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Procedure Details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613C67-0552-CB49-8F9E-77BFC02DB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17019"/>
              </p:ext>
            </p:extLst>
          </p:nvPr>
        </p:nvGraphicFramePr>
        <p:xfrm>
          <a:off x="1163536" y="1148207"/>
          <a:ext cx="9864929" cy="48288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978361">
                  <a:extLst>
                    <a:ext uri="{9D8B030D-6E8A-4147-A177-3AD203B41FA5}">
                      <a16:colId xmlns:a16="http://schemas.microsoft.com/office/drawing/2014/main" val="1333350549"/>
                    </a:ext>
                  </a:extLst>
                </a:gridCol>
                <a:gridCol w="1943284">
                  <a:extLst>
                    <a:ext uri="{9D8B030D-6E8A-4147-A177-3AD203B41FA5}">
                      <a16:colId xmlns:a16="http://schemas.microsoft.com/office/drawing/2014/main" val="1601916241"/>
                    </a:ext>
                  </a:extLst>
                </a:gridCol>
                <a:gridCol w="1943284">
                  <a:extLst>
                    <a:ext uri="{9D8B030D-6E8A-4147-A177-3AD203B41FA5}">
                      <a16:colId xmlns:a16="http://schemas.microsoft.com/office/drawing/2014/main" val="1677368685"/>
                    </a:ext>
                  </a:extLst>
                </a:gridCol>
              </a:tblGrid>
              <a:tr h="522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uRDN</a:t>
                      </a:r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Sham</a:t>
                      </a:r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(N=74)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2727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time (sheath removal - sheath insertion) (min)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76.7 ± 25.2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 ± 16.6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636786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 indent="114300"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Device time (catheter out - catheter in) (min)*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 ± 18.7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58858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127000" marR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Emission Time (seconds)*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 ± 7.3 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093771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Sedation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689788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127000" marR="0" indent="-17463"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Conscious Sedation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76.0% (114/150)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78.1% (57/73)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898224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 indent="1098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Monitored Anesthesia Care (e.g. propofol)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12.7% (19/150)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13.7% (10/73)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392571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 indent="1098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Anesthesia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11.3% (17/150)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8.2% (6/73)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8135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 volume (cc)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135.7 ± 67.4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 ± 30.4 (73)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978924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Fluoroscopy time (minutes)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 ± 8.6 (149)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± 4.6 (72)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157119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Sonications*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 ± 1.0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166012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 indent="1098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 ± 0.7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741392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 indent="1098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± 0.7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143110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 indent="12700"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with Treated Accessory or Proximal Side Branch*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20.0% (30/150)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532783"/>
                  </a:ext>
                </a:extLst>
              </a:tr>
              <a:tr h="3075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successfully delivered (≥2 sonications bilaterally)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98.7% (148/150)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9365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508380-AF8A-6542-8ECB-0887DAADF929}"/>
              </a:ext>
            </a:extLst>
          </p:cNvPr>
          <p:cNvSpPr txBox="1"/>
          <p:nvPr/>
        </p:nvSpPr>
        <p:spPr>
          <a:xfrm>
            <a:off x="3114400" y="5977109"/>
            <a:ext cx="5963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*One patient in the </a:t>
            </a:r>
            <a:r>
              <a:rPr lang="en-US" sz="1050" err="1">
                <a:latin typeface="Arial" panose="020B0604020202020204" pitchFamily="34" charset="0"/>
                <a:cs typeface="Arial" panose="020B0604020202020204" pitchFamily="34" charset="0"/>
              </a:rPr>
              <a:t>uRDN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 group incorrectly treated as sham (receiving no treatment) not included</a:t>
            </a:r>
          </a:p>
        </p:txBody>
      </p:sp>
    </p:spTree>
    <p:extLst>
      <p:ext uri="{BB962C8B-B14F-4D97-AF65-F5344CB8AC3E}">
        <p14:creationId xmlns:p14="http://schemas.microsoft.com/office/powerpoint/2010/main" val="721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or-clinical-template-widescreen" id="{38F348B0-ED69-D04C-A3AA-4FA86CA996D6}" vid="{A55F19DF-12FE-254F-AEBF-BAAB2D8C6CAB}"/>
    </a:ext>
  </a:extLst>
</a:theme>
</file>

<file path=ppt/theme/theme2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3CBFDC2C26E40B20B64E7EEF54528" ma:contentTypeVersion="11" ma:contentTypeDescription="Create a new document." ma:contentTypeScope="" ma:versionID="4a73e76c081022315280641e598767b3">
  <xsd:schema xmlns:xsd="http://www.w3.org/2001/XMLSchema" xmlns:xs="http://www.w3.org/2001/XMLSchema" xmlns:p="http://schemas.microsoft.com/office/2006/metadata/properties" xmlns:ns2="4beecb6f-506a-4579-a3a0-9cf531a96a3d" xmlns:ns3="4a77ee47-2054-4a47-a7af-be09a8dbcde9" targetNamespace="http://schemas.microsoft.com/office/2006/metadata/properties" ma:root="true" ma:fieldsID="1f3192b7a2f4fb837b1e942a289b31bb" ns2:_="" ns3:_="">
    <xsd:import namespace="4beecb6f-506a-4579-a3a0-9cf531a96a3d"/>
    <xsd:import namespace="4a77ee47-2054-4a47-a7af-be09a8dbcd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ecb6f-506a-4579-a3a0-9cf531a96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eae0433-5b2d-47b9-8cd4-5a8ef4ae8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7ee47-2054-4a47-a7af-be09a8dbcde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eecb6f-506a-4579-a3a0-9cf531a96a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FF2B27-6C7B-4C94-BA8E-10FCD4D89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8E1695-A0B1-4FD5-95B1-374D4B0E34F2}">
  <ds:schemaRefs>
    <ds:schemaRef ds:uri="4a77ee47-2054-4a47-a7af-be09a8dbcde9"/>
    <ds:schemaRef ds:uri="4beecb6f-506a-4579-a3a0-9cf531a96a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31C649-D8BD-4A21-8F3B-53489CD970B7}">
  <ds:schemaRefs>
    <ds:schemaRef ds:uri="4a77ee47-2054-4a47-a7af-be09a8dbcde9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beecb6f-506a-4579-a3a0-9cf531a96a3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2790</Words>
  <Application>Microsoft Office PowerPoint</Application>
  <PresentationFormat>Widescreen</PresentationFormat>
  <Paragraphs>404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Microsoft Sans Serif</vt:lpstr>
      <vt:lpstr>Times</vt:lpstr>
      <vt:lpstr>Wingdings 2</vt:lpstr>
      <vt:lpstr>2_Office Theme</vt:lpstr>
      <vt:lpstr>CRF_2006_background</vt:lpstr>
      <vt:lpstr>PowerPoint Presentation</vt:lpstr>
      <vt:lpstr>Disclosure Statement of Financial Interest</vt:lpstr>
      <vt:lpstr>Background / Objective</vt:lpstr>
      <vt:lpstr>Paradise Ultrasound Renal Denervation System</vt:lpstr>
      <vt:lpstr>RADIANCE II: Study Design  Blinded, Sham-Controlled, Powered to Demonstrate BP Lowering Effectiveness at 2M</vt:lpstr>
      <vt:lpstr>Patient Flow</vt:lpstr>
      <vt:lpstr>Clinical Characteristics Upon Enrollment</vt:lpstr>
      <vt:lpstr>Baseline Blood Pressures:  After 4-week Washout Period (off Anti-Hypertensive Medications)</vt:lpstr>
      <vt:lpstr>Procedure Details</vt:lpstr>
      <vt:lpstr>Primary Efficacy Endpoint (ITT):  Change in Daytime Ambulatory SBP at 2 Months</vt:lpstr>
      <vt:lpstr>ABPM profiles at Baseline and 2 Months</vt:lpstr>
      <vt:lpstr>Change in Home and Office SBP at 2 Months</vt:lpstr>
      <vt:lpstr>Subgroup Analysis:  Between Group Difference in 2M Change in Daytime Ambulatory SBP</vt:lpstr>
      <vt:lpstr>Individual Patient Responses and Proportion with Controlled BP:  Change in Daytime Ambulatory SBP at 2 Months (ITT - Observed Values)</vt:lpstr>
      <vt:lpstr>Daytime ABP Control Rates and SBP Change at 2 Months Stratified by Starting Daytime Ambulatory SBP</vt:lpstr>
      <vt:lpstr>Change in Diastolic Blood Pressures at 2 Months</vt:lpstr>
      <vt:lpstr>eGFR at 2 Months  (Matched data at baseline and 2 months)</vt:lpstr>
      <vt:lpstr>Major Adverse Events (Complete through 30 days)</vt:lpstr>
      <vt:lpstr>Limitations</vt:lpstr>
      <vt:lpstr>Conclusions</vt:lpstr>
      <vt:lpstr>Thank you to all the RADIANCE II Study Centers!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RADIANCE II Steering Committee Update</dc:title>
  <dc:creator>AZIZI Michel</dc:creator>
  <cp:lastModifiedBy>Tionge Lungu</cp:lastModifiedBy>
  <cp:revision>14</cp:revision>
  <dcterms:modified xsi:type="dcterms:W3CDTF">2022-09-17T21:45:30Z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0x0101005663CBFDC2C26E40B20B64E7EEF54528</vt:lpwstr>
  </property>
  <property fmtid="{D5CDD505-2E9C-101B-9397-08002B2CF9AE}" pid="3" name="MediaServiceImageTags">
    <vt:lpwstr/>
  </property>
</Properties>
</file>