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5"/>
  </p:notesMasterIdLst>
  <p:handoutMasterIdLst>
    <p:handoutMasterId r:id="rId26"/>
  </p:handoutMasterIdLst>
  <p:sldIdLst>
    <p:sldId id="416" r:id="rId2"/>
    <p:sldId id="429" r:id="rId3"/>
    <p:sldId id="417" r:id="rId4"/>
    <p:sldId id="431" r:id="rId5"/>
    <p:sldId id="432" r:id="rId6"/>
    <p:sldId id="451" r:id="rId7"/>
    <p:sldId id="433" r:id="rId8"/>
    <p:sldId id="434" r:id="rId9"/>
    <p:sldId id="436" r:id="rId10"/>
    <p:sldId id="435" r:id="rId11"/>
    <p:sldId id="437" r:id="rId12"/>
    <p:sldId id="439" r:id="rId13"/>
    <p:sldId id="438" r:id="rId14"/>
    <p:sldId id="440" r:id="rId15"/>
    <p:sldId id="441" r:id="rId16"/>
    <p:sldId id="442" r:id="rId17"/>
    <p:sldId id="443" r:id="rId18"/>
    <p:sldId id="444" r:id="rId19"/>
    <p:sldId id="445" r:id="rId20"/>
    <p:sldId id="447" r:id="rId21"/>
    <p:sldId id="448" r:id="rId22"/>
    <p:sldId id="449" r:id="rId23"/>
    <p:sldId id="450" r:id="rId24"/>
  </p:sldIdLst>
  <p:sldSz cx="9144000" cy="5143500" type="screen16x9"/>
  <p:notesSz cx="7086600" cy="9372600"/>
  <p:custDataLst>
    <p:tags r:id="rId27"/>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guide id="5" orient="horz" pos="4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F6F"/>
    <a:srgbClr val="011D32"/>
    <a:srgbClr val="1D384C"/>
    <a:srgbClr val="002E4B"/>
    <a:srgbClr val="FEB91A"/>
    <a:srgbClr val="203864"/>
    <a:srgbClr val="002060"/>
    <a:srgbClr val="009999"/>
    <a:srgbClr val="315575"/>
    <a:srgbClr val="0A2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7" autoAdjust="0"/>
    <p:restoredTop sz="94411"/>
  </p:normalViewPr>
  <p:slideViewPr>
    <p:cSldViewPr snapToGrid="0">
      <p:cViewPr varScale="1">
        <p:scale>
          <a:sx n="128" d="100"/>
          <a:sy n="128" d="100"/>
        </p:scale>
        <p:origin x="184" y="424"/>
      </p:cViewPr>
      <p:guideLst>
        <p:guide orient="horz" pos="252"/>
        <p:guide orient="horz" pos="492"/>
        <p:guide pos="336"/>
        <p:guide pos="5617"/>
        <p:guide orient="horz" pos="4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‹N›</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‹N›</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0</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406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87064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bg1"/>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dirty="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1737123" y="860391"/>
            <a:ext cx="5692378" cy="877163"/>
          </a:xfrm>
        </p:spPr>
        <p:txBody>
          <a:bodyPr/>
          <a:lstStyle/>
          <a:p>
            <a:pPr eaLnBrk="1" hangingPunct="1"/>
            <a:r>
              <a:rPr lang="en-US" dirty="0"/>
              <a:t>TCT </a:t>
            </a:r>
            <a:r>
              <a:rPr lang="en-US" dirty="0">
                <a:solidFill>
                  <a:schemeClr val="bg1"/>
                </a:solidFill>
              </a:rPr>
              <a:t>Template</a:t>
            </a:r>
            <a:br>
              <a:rPr lang="en-US" dirty="0">
                <a:solidFill>
                  <a:schemeClr val="bg1"/>
                </a:solidFill>
              </a:rPr>
            </a:br>
            <a:r>
              <a:rPr lang="en-US" dirty="0">
                <a:solidFill>
                  <a:schemeClr val="bg1"/>
                </a:solidFill>
              </a:rPr>
              <a:t>Title 30 pt Bold Arial</a:t>
            </a:r>
          </a:p>
        </p:txBody>
      </p:sp>
      <p:sp>
        <p:nvSpPr>
          <p:cNvPr id="12290" name="Rectangle 3"/>
          <p:cNvSpPr>
            <a:spLocks noGrp="1" noChangeArrowheads="1"/>
          </p:cNvSpPr>
          <p:nvPr>
            <p:ph type="subTitle" idx="1"/>
          </p:nvPr>
        </p:nvSpPr>
        <p:spPr>
          <a:xfrm>
            <a:off x="457200" y="2418160"/>
            <a:ext cx="8185150" cy="666750"/>
          </a:xfrm>
        </p:spPr>
        <p:txBody>
          <a:bodyPr/>
          <a:lstStyle/>
          <a:p>
            <a:pPr eaLnBrk="1" hangingPunct="1"/>
            <a:r>
              <a:rPr lang="en-US" sz="2500" b="1" dirty="0"/>
              <a:t>John Doe, MD</a:t>
            </a:r>
          </a:p>
          <a:p>
            <a:pPr eaLnBrk="1" hangingPunct="1"/>
            <a:r>
              <a:rPr lang="en-US" sz="2500" b="1" dirty="0"/>
              <a:t>Subtitle 25 </a:t>
            </a:r>
            <a:r>
              <a:rPr lang="en-US" sz="2500" b="1" dirty="0" err="1"/>
              <a:t>pt</a:t>
            </a:r>
            <a:r>
              <a:rPr lang="en-US" sz="2500" b="1" dirty="0"/>
              <a:t> Arial Bold Italics</a:t>
            </a:r>
          </a:p>
        </p:txBody>
      </p:sp>
      <p:pic>
        <p:nvPicPr>
          <p:cNvPr id="4" name="Picture 3" descr="Graphical user interface, website&#10;&#10;Description automatically generated">
            <a:extLst>
              <a:ext uri="{FF2B5EF4-FFF2-40B4-BE49-F238E27FC236}">
                <a16:creationId xmlns:a16="http://schemas.microsoft.com/office/drawing/2014/main" id="{7C96F627-2B6F-AAF5-DA4B-2FBB1DEA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Box 5">
            <a:extLst>
              <a:ext uri="{FF2B5EF4-FFF2-40B4-BE49-F238E27FC236}">
                <a16:creationId xmlns:a16="http://schemas.microsoft.com/office/drawing/2014/main" id="{CC050B3E-7583-0872-0B77-F77AD5119EF1}"/>
              </a:ext>
            </a:extLst>
          </p:cNvPr>
          <p:cNvSpPr txBox="1"/>
          <p:nvPr/>
        </p:nvSpPr>
        <p:spPr>
          <a:xfrm flipH="1">
            <a:off x="4548540" y="411480"/>
            <a:ext cx="3829055" cy="1200329"/>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algn="ctr"/>
            <a:r>
              <a:rPr lang="en-US" sz="2400" i="0" dirty="0">
                <a:solidFill>
                  <a:schemeClr val="tx2"/>
                </a:solidFill>
              </a:rPr>
              <a:t>COPS</a:t>
            </a:r>
          </a:p>
          <a:p>
            <a:pPr algn="ctr"/>
            <a:endParaRPr lang="en-US" sz="800" i="0" dirty="0">
              <a:solidFill>
                <a:schemeClr val="tx2"/>
              </a:solidFill>
            </a:endParaRPr>
          </a:p>
          <a:p>
            <a:pPr algn="ctr"/>
            <a:r>
              <a:rPr lang="en-US" sz="2000" i="0" dirty="0">
                <a:solidFill>
                  <a:schemeClr val="tx2"/>
                </a:solidFill>
              </a:rPr>
              <a:t>Cutting balloon to Optimize </a:t>
            </a:r>
            <a:r>
              <a:rPr lang="en-US" sz="2000" i="0" dirty="0" err="1">
                <a:solidFill>
                  <a:schemeClr val="tx2"/>
                </a:solidFill>
              </a:rPr>
              <a:t>Predilatation</a:t>
            </a:r>
            <a:r>
              <a:rPr lang="en-US" sz="2000" i="0" dirty="0">
                <a:solidFill>
                  <a:schemeClr val="tx2"/>
                </a:solidFill>
              </a:rPr>
              <a:t> for Stenting </a:t>
            </a:r>
          </a:p>
        </p:txBody>
      </p:sp>
      <p:sp>
        <p:nvSpPr>
          <p:cNvPr id="6" name="TextBox 10">
            <a:extLst>
              <a:ext uri="{FF2B5EF4-FFF2-40B4-BE49-F238E27FC236}">
                <a16:creationId xmlns:a16="http://schemas.microsoft.com/office/drawing/2014/main" id="{B3E68527-8CD8-6711-010E-39FE63F42EAF}"/>
              </a:ext>
            </a:extLst>
          </p:cNvPr>
          <p:cNvSpPr txBox="1"/>
          <p:nvPr/>
        </p:nvSpPr>
        <p:spPr>
          <a:xfrm flipH="1">
            <a:off x="4548541" y="2354580"/>
            <a:ext cx="4191697" cy="1077218"/>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algn="ctr"/>
            <a:r>
              <a:rPr lang="en-US" sz="2000" i="0" dirty="0">
                <a:solidFill>
                  <a:schemeClr val="tx1"/>
                </a:solidFill>
              </a:rPr>
              <a:t>Antonio Mangieri, MD</a:t>
            </a:r>
          </a:p>
          <a:p>
            <a:pPr algn="ctr"/>
            <a:endParaRPr lang="en-US" sz="1200" i="0" dirty="0">
              <a:solidFill>
                <a:schemeClr val="tx1"/>
              </a:solidFill>
            </a:endParaRPr>
          </a:p>
          <a:p>
            <a:pPr algn="ctr"/>
            <a:r>
              <a:rPr lang="en-US" sz="1600" b="0" i="0" dirty="0">
                <a:solidFill>
                  <a:schemeClr val="tx1"/>
                </a:solidFill>
              </a:rPr>
              <a:t>On behalf of Antonio Colombo and the COPS investigators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D9AAC-7D47-028E-D6B7-698A38EB798E}"/>
              </a:ext>
            </a:extLst>
          </p:cNvPr>
          <p:cNvSpPr>
            <a:spLocks noGrp="1"/>
          </p:cNvSpPr>
          <p:nvPr>
            <p:ph type="title"/>
          </p:nvPr>
        </p:nvSpPr>
        <p:spPr/>
        <p:txBody>
          <a:bodyPr/>
          <a:lstStyle/>
          <a:p>
            <a:r>
              <a:rPr lang="it-IT" dirty="0"/>
              <a:t>Methods</a:t>
            </a:r>
          </a:p>
        </p:txBody>
      </p:sp>
      <p:sp>
        <p:nvSpPr>
          <p:cNvPr id="3" name="Segnaposto contenuto 2">
            <a:extLst>
              <a:ext uri="{FF2B5EF4-FFF2-40B4-BE49-F238E27FC236}">
                <a16:creationId xmlns:a16="http://schemas.microsoft.com/office/drawing/2014/main" id="{ACF81971-5ACA-EA2A-F1E5-78F47DBEFD5A}"/>
              </a:ext>
            </a:extLst>
          </p:cNvPr>
          <p:cNvSpPr>
            <a:spLocks noGrp="1"/>
          </p:cNvSpPr>
          <p:nvPr>
            <p:ph idx="1"/>
          </p:nvPr>
        </p:nvSpPr>
        <p:spPr>
          <a:xfrm>
            <a:off x="684214" y="878843"/>
            <a:ext cx="7772400" cy="2701941"/>
          </a:xfrm>
        </p:spPr>
        <p:txBody>
          <a:bodyPr/>
          <a:lstStyle/>
          <a:p>
            <a:pPr algn="just"/>
            <a:r>
              <a:rPr lang="en-GB" sz="1600" b="1" dirty="0">
                <a:effectLst/>
                <a:latin typeface="Arial" panose="020B0604020202020204" pitchFamily="34" charset="0"/>
                <a:ea typeface="Times New Roman" panose="02020603050405020304" pitchFamily="18" charset="0"/>
                <a:cs typeface="Arial" panose="020B0604020202020204" pitchFamily="34" charset="0"/>
              </a:rPr>
              <a:t>Assumptions:  </a:t>
            </a:r>
            <a:r>
              <a:rPr lang="en-GB" sz="1600" dirty="0">
                <a:effectLst/>
                <a:latin typeface="Arial" panose="020B0604020202020204" pitchFamily="34" charset="0"/>
                <a:ea typeface="Times New Roman" panose="02020603050405020304" pitchFamily="18" charset="0"/>
                <a:cs typeface="Arial" panose="020B0604020202020204" pitchFamily="34" charset="0"/>
              </a:rPr>
              <a:t>we hypothesize a mean and standard deviation of MSA at calcium site of 5.0 ± 1.5 mm for the high-pressure CB lesion preparation vs. 4.0 ± 1.5 mm 2 for the NCB, a sample size of 36 patients per group was calculated to meet the primary endpoint requirements with a power of 80% and a two-sided alpha level of 0.05 </a:t>
            </a:r>
          </a:p>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The </a:t>
            </a:r>
            <a:r>
              <a:rPr lang="en-GB" sz="1600" b="1" dirty="0">
                <a:effectLst/>
                <a:latin typeface="Arial" panose="020B0604020202020204" pitchFamily="34" charset="0"/>
                <a:ea typeface="Times New Roman" panose="02020603050405020304" pitchFamily="18" charset="0"/>
                <a:cs typeface="Arial" panose="020B0604020202020204" pitchFamily="34" charset="0"/>
              </a:rPr>
              <a:t>sample size </a:t>
            </a:r>
            <a:r>
              <a:rPr lang="en-GB" sz="1600" dirty="0">
                <a:effectLst/>
                <a:latin typeface="Arial" panose="020B0604020202020204" pitchFamily="34" charset="0"/>
                <a:ea typeface="Times New Roman" panose="02020603050405020304" pitchFamily="18" charset="0"/>
                <a:cs typeface="Arial" panose="020B0604020202020204" pitchFamily="34" charset="0"/>
              </a:rPr>
              <a:t>proposed was 50 patients in each group to further increase the power and account for possible protocol deviations. </a:t>
            </a:r>
          </a:p>
          <a:p>
            <a:pPr algn="just"/>
            <a:r>
              <a:rPr lang="en-GB" sz="1600" dirty="0">
                <a:latin typeface="Arial" panose="020B0604020202020204" pitchFamily="34" charset="0"/>
                <a:ea typeface="Times New Roman" panose="02020603050405020304" pitchFamily="18" charset="0"/>
                <a:cs typeface="Arial" panose="020B0604020202020204" pitchFamily="34" charset="0"/>
              </a:rPr>
              <a:t>IVUS evaluation was performed by an independent </a:t>
            </a:r>
            <a:r>
              <a:rPr lang="en-GB" sz="1600" dirty="0" err="1">
                <a:latin typeface="Arial" panose="020B0604020202020204" pitchFamily="34" charset="0"/>
                <a:ea typeface="Times New Roman" panose="02020603050405020304" pitchFamily="18" charset="0"/>
                <a:cs typeface="Arial" panose="020B0604020202020204" pitchFamily="34" charset="0"/>
              </a:rPr>
              <a:t>corelab</a:t>
            </a:r>
            <a:r>
              <a:rPr lang="en-GB" sz="1600" dirty="0">
                <a:latin typeface="Arial" panose="020B0604020202020204" pitchFamily="34" charset="0"/>
                <a:ea typeface="Times New Roman" panose="02020603050405020304" pitchFamily="18" charset="0"/>
                <a:cs typeface="Arial" panose="020B0604020202020204" pitchFamily="34" charset="0"/>
              </a:rPr>
              <a:t> </a:t>
            </a:r>
          </a:p>
          <a:p>
            <a:pPr algn="just"/>
            <a:r>
              <a:rPr lang="en-GB" sz="1600" dirty="0">
                <a:latin typeface="Arial" panose="020B0604020202020204" pitchFamily="34" charset="0"/>
                <a:ea typeface="Times New Roman" panose="02020603050405020304" pitchFamily="18" charset="0"/>
                <a:cs typeface="Arial" panose="020B0604020202020204" pitchFamily="34" charset="0"/>
              </a:rPr>
              <a:t>A downsizing of 0.5 mm compared to the media-to-media diameter on IVUS was recommended when CB was inflated at high pressures</a:t>
            </a:r>
          </a:p>
          <a:p>
            <a:pPr marL="0" indent="0">
              <a:buNone/>
            </a:pPr>
            <a:endParaRPr lang="en-GB" sz="1000" dirty="0">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The COPS trial was supported by an institutional grant by Boston Scientific, who had no responsibility for study management, data collection and </a:t>
            </a:r>
            <a:r>
              <a:rPr lang="en-GB" sz="1400" dirty="0">
                <a:latin typeface="Arial" panose="020B0604020202020204" pitchFamily="34" charset="0"/>
                <a:ea typeface="Times New Roman" panose="02020603050405020304" pitchFamily="18" charset="0"/>
                <a:cs typeface="Arial" panose="020B0604020202020204" pitchFamily="34" charset="0"/>
              </a:rPr>
              <a:t>mo</a:t>
            </a:r>
            <a:r>
              <a:rPr lang="en-GB" sz="1400" dirty="0">
                <a:effectLst/>
                <a:latin typeface="Arial" panose="020B0604020202020204" pitchFamily="34" charset="0"/>
                <a:ea typeface="Times New Roman" panose="02020603050405020304" pitchFamily="18" charset="0"/>
                <a:cs typeface="Arial" panose="020B0604020202020204" pitchFamily="34" charset="0"/>
              </a:rPr>
              <a:t>nitoring</a:t>
            </a:r>
            <a:r>
              <a:rPr lang="it-IT" sz="1400"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4879122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FBC36-F2C0-CC1C-3104-E0FAACECE806}"/>
              </a:ext>
            </a:extLst>
          </p:cNvPr>
          <p:cNvSpPr>
            <a:spLocks noGrp="1"/>
          </p:cNvSpPr>
          <p:nvPr>
            <p:ph type="title"/>
          </p:nvPr>
        </p:nvSpPr>
        <p:spPr/>
        <p:txBody>
          <a:bodyPr/>
          <a:lstStyle/>
          <a:p>
            <a:r>
              <a:rPr lang="it-IT" dirty="0"/>
              <a:t>Study Flow Chart</a:t>
            </a:r>
          </a:p>
        </p:txBody>
      </p:sp>
      <p:sp>
        <p:nvSpPr>
          <p:cNvPr id="4" name="CasellaDiTesto 3">
            <a:extLst>
              <a:ext uri="{FF2B5EF4-FFF2-40B4-BE49-F238E27FC236}">
                <a16:creationId xmlns:a16="http://schemas.microsoft.com/office/drawing/2014/main" id="{74886330-3A5A-A614-B9D9-3A0A0B69ADC2}"/>
              </a:ext>
            </a:extLst>
          </p:cNvPr>
          <p:cNvSpPr txBox="1"/>
          <p:nvPr/>
        </p:nvSpPr>
        <p:spPr>
          <a:xfrm>
            <a:off x="3163601" y="683419"/>
            <a:ext cx="2816797"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it-IT" sz="1600" b="1" dirty="0" err="1">
                <a:solidFill>
                  <a:schemeClr val="bg1"/>
                </a:solidFill>
              </a:rPr>
              <a:t>September</a:t>
            </a:r>
            <a:r>
              <a:rPr lang="it-IT" sz="1600" b="1" dirty="0">
                <a:solidFill>
                  <a:schemeClr val="bg1"/>
                </a:solidFill>
              </a:rPr>
              <a:t> 2019-June 2021</a:t>
            </a:r>
          </a:p>
          <a:p>
            <a:pPr algn="ctr"/>
            <a:r>
              <a:rPr lang="it-IT" sz="1600" b="1" dirty="0">
                <a:solidFill>
                  <a:schemeClr val="bg1"/>
                </a:solidFill>
              </a:rPr>
              <a:t>100 </a:t>
            </a:r>
            <a:r>
              <a:rPr lang="it-IT" sz="1600" b="1" dirty="0" err="1">
                <a:solidFill>
                  <a:schemeClr val="bg1"/>
                </a:solidFill>
              </a:rPr>
              <a:t>patients</a:t>
            </a:r>
            <a:r>
              <a:rPr lang="it-IT" sz="1600" b="1" dirty="0">
                <a:solidFill>
                  <a:schemeClr val="bg1"/>
                </a:solidFill>
              </a:rPr>
              <a:t> </a:t>
            </a:r>
            <a:r>
              <a:rPr lang="it-IT" sz="1600" b="1" dirty="0" err="1">
                <a:solidFill>
                  <a:schemeClr val="bg1"/>
                </a:solidFill>
              </a:rPr>
              <a:t>enrolled</a:t>
            </a:r>
            <a:r>
              <a:rPr lang="it-IT" sz="1600" b="1" dirty="0">
                <a:solidFill>
                  <a:schemeClr val="bg1"/>
                </a:solidFill>
              </a:rPr>
              <a:t> </a:t>
            </a:r>
          </a:p>
        </p:txBody>
      </p:sp>
      <p:cxnSp>
        <p:nvCxnSpPr>
          <p:cNvPr id="5" name="Connettore 4 4">
            <a:extLst>
              <a:ext uri="{FF2B5EF4-FFF2-40B4-BE49-F238E27FC236}">
                <a16:creationId xmlns:a16="http://schemas.microsoft.com/office/drawing/2014/main" id="{78DE2D1D-9E10-3AC0-55D0-55CE2D5097C4}"/>
              </a:ext>
            </a:extLst>
          </p:cNvPr>
          <p:cNvCxnSpPr>
            <a:cxnSpLocks/>
          </p:cNvCxnSpPr>
          <p:nvPr/>
        </p:nvCxnSpPr>
        <p:spPr>
          <a:xfrm rot="16200000" flipH="1">
            <a:off x="5449816" y="381334"/>
            <a:ext cx="472355" cy="2227986"/>
          </a:xfrm>
          <a:prstGeom prst="bentConnector2">
            <a:avLst/>
          </a:prstGeom>
          <a:ln/>
        </p:spPr>
        <p:style>
          <a:lnRef idx="2">
            <a:schemeClr val="dk1"/>
          </a:lnRef>
          <a:fillRef idx="1">
            <a:schemeClr val="lt1"/>
          </a:fillRef>
          <a:effectRef idx="0">
            <a:schemeClr val="dk1"/>
          </a:effectRef>
          <a:fontRef idx="minor">
            <a:schemeClr val="dk1"/>
          </a:fontRef>
        </p:style>
      </p:cxnSp>
      <p:sp>
        <p:nvSpPr>
          <p:cNvPr id="6" name="CasellaDiTesto 5">
            <a:extLst>
              <a:ext uri="{FF2B5EF4-FFF2-40B4-BE49-F238E27FC236}">
                <a16:creationId xmlns:a16="http://schemas.microsoft.com/office/drawing/2014/main" id="{CFC35B76-A6D4-4E7F-0581-0D948146AA85}"/>
              </a:ext>
            </a:extLst>
          </p:cNvPr>
          <p:cNvSpPr txBox="1"/>
          <p:nvPr/>
        </p:nvSpPr>
        <p:spPr>
          <a:xfrm>
            <a:off x="5873201" y="1435666"/>
            <a:ext cx="3010913"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err="1">
                <a:solidFill>
                  <a:schemeClr val="bg1"/>
                </a:solidFill>
              </a:rPr>
              <a:t>n</a:t>
            </a:r>
            <a:r>
              <a:rPr lang="it-IT" sz="1400" dirty="0">
                <a:solidFill>
                  <a:schemeClr val="bg1"/>
                </a:solidFill>
              </a:rPr>
              <a:t>=13 </a:t>
            </a:r>
            <a:r>
              <a:rPr lang="it-IT" sz="1400" dirty="0" err="1">
                <a:solidFill>
                  <a:schemeClr val="bg1"/>
                </a:solidFill>
              </a:rPr>
              <a:t>patients</a:t>
            </a:r>
            <a:r>
              <a:rPr lang="it-IT" sz="1400" dirty="0">
                <a:solidFill>
                  <a:schemeClr val="bg1"/>
                </a:solidFill>
              </a:rPr>
              <a:t> </a:t>
            </a:r>
            <a:r>
              <a:rPr lang="it-IT" sz="1400" dirty="0" err="1">
                <a:solidFill>
                  <a:schemeClr val="bg1"/>
                </a:solidFill>
              </a:rPr>
              <a:t>excluded</a:t>
            </a:r>
            <a:r>
              <a:rPr lang="it-IT" sz="1400" dirty="0">
                <a:solidFill>
                  <a:schemeClr val="bg1"/>
                </a:solidFill>
              </a:rPr>
              <a:t> for major </a:t>
            </a:r>
            <a:r>
              <a:rPr lang="it-IT" sz="1400" dirty="0" err="1">
                <a:solidFill>
                  <a:schemeClr val="bg1"/>
                </a:solidFill>
              </a:rPr>
              <a:t>protocol</a:t>
            </a:r>
            <a:r>
              <a:rPr lang="it-IT" sz="1400" dirty="0">
                <a:solidFill>
                  <a:schemeClr val="bg1"/>
                </a:solidFill>
              </a:rPr>
              <a:t> </a:t>
            </a:r>
            <a:r>
              <a:rPr lang="it-IT" sz="1400" dirty="0" err="1">
                <a:solidFill>
                  <a:schemeClr val="bg1"/>
                </a:solidFill>
              </a:rPr>
              <a:t>deviations</a:t>
            </a:r>
            <a:endParaRPr lang="it-IT" sz="1400" dirty="0">
              <a:solidFill>
                <a:schemeClr val="bg1"/>
              </a:solidFill>
            </a:endParaRPr>
          </a:p>
          <a:p>
            <a:pPr algn="ctr"/>
            <a:endParaRPr lang="it-IT" sz="400" b="1" dirty="0">
              <a:solidFill>
                <a:schemeClr val="bg1"/>
              </a:solidFill>
            </a:endParaRPr>
          </a:p>
          <a:p>
            <a:r>
              <a:rPr lang="it-IT" sz="1200" dirty="0">
                <a:solidFill>
                  <a:schemeClr val="bg1"/>
                </a:solidFill>
              </a:rPr>
              <a:t>	</a:t>
            </a:r>
            <a:r>
              <a:rPr lang="it-IT" sz="1200" dirty="0" err="1">
                <a:solidFill>
                  <a:schemeClr val="bg1"/>
                </a:solidFill>
              </a:rPr>
              <a:t>n</a:t>
            </a:r>
            <a:r>
              <a:rPr lang="it-IT" sz="1200" dirty="0">
                <a:solidFill>
                  <a:schemeClr val="bg1"/>
                </a:solidFill>
              </a:rPr>
              <a:t>=6 in the CB group </a:t>
            </a:r>
          </a:p>
          <a:p>
            <a:r>
              <a:rPr lang="it-IT" sz="1200" dirty="0">
                <a:solidFill>
                  <a:schemeClr val="bg1"/>
                </a:solidFill>
              </a:rPr>
              <a:t>	</a:t>
            </a:r>
            <a:r>
              <a:rPr lang="it-IT" sz="1200" dirty="0" err="1">
                <a:solidFill>
                  <a:schemeClr val="bg1"/>
                </a:solidFill>
              </a:rPr>
              <a:t>n</a:t>
            </a:r>
            <a:r>
              <a:rPr lang="it-IT" sz="1200" dirty="0">
                <a:solidFill>
                  <a:schemeClr val="bg1"/>
                </a:solidFill>
              </a:rPr>
              <a:t>=7 un the NCB group </a:t>
            </a:r>
          </a:p>
        </p:txBody>
      </p:sp>
      <p:cxnSp>
        <p:nvCxnSpPr>
          <p:cNvPr id="7" name="Connettore 1 6">
            <a:extLst>
              <a:ext uri="{FF2B5EF4-FFF2-40B4-BE49-F238E27FC236}">
                <a16:creationId xmlns:a16="http://schemas.microsoft.com/office/drawing/2014/main" id="{52E00875-F0D0-7B56-A182-9A66BD5A70B8}"/>
              </a:ext>
            </a:extLst>
          </p:cNvPr>
          <p:cNvCxnSpPr/>
          <p:nvPr/>
        </p:nvCxnSpPr>
        <p:spPr>
          <a:xfrm>
            <a:off x="4572000" y="1731505"/>
            <a:ext cx="0" cy="750555"/>
          </a:xfrm>
          <a:prstGeom prst="line">
            <a:avLst/>
          </a:prstGeom>
          <a:ln/>
        </p:spPr>
        <p:style>
          <a:lnRef idx="2">
            <a:schemeClr val="dk1"/>
          </a:lnRef>
          <a:fillRef idx="1">
            <a:schemeClr val="lt1"/>
          </a:fillRef>
          <a:effectRef idx="0">
            <a:schemeClr val="dk1"/>
          </a:effectRef>
          <a:fontRef idx="minor">
            <a:schemeClr val="dk1"/>
          </a:fontRef>
        </p:style>
      </p:cxnSp>
      <p:sp>
        <p:nvSpPr>
          <p:cNvPr id="8" name="CasellaDiTesto 7">
            <a:extLst>
              <a:ext uri="{FF2B5EF4-FFF2-40B4-BE49-F238E27FC236}">
                <a16:creationId xmlns:a16="http://schemas.microsoft.com/office/drawing/2014/main" id="{1867CFFA-514B-FCDC-A1B7-829BA4D4F968}"/>
              </a:ext>
            </a:extLst>
          </p:cNvPr>
          <p:cNvSpPr txBox="1"/>
          <p:nvPr/>
        </p:nvSpPr>
        <p:spPr>
          <a:xfrm>
            <a:off x="2724327" y="2499261"/>
            <a:ext cx="3705366"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dirty="0" err="1">
                <a:solidFill>
                  <a:schemeClr val="bg1"/>
                </a:solidFill>
              </a:rPr>
              <a:t>n</a:t>
            </a:r>
            <a:r>
              <a:rPr lang="it-IT" sz="1600" dirty="0">
                <a:solidFill>
                  <a:schemeClr val="bg1"/>
                </a:solidFill>
              </a:rPr>
              <a:t>=87 </a:t>
            </a:r>
            <a:r>
              <a:rPr lang="it-IT" sz="1600" dirty="0" err="1">
                <a:solidFill>
                  <a:schemeClr val="bg1"/>
                </a:solidFill>
              </a:rPr>
              <a:t>patients</a:t>
            </a:r>
            <a:r>
              <a:rPr lang="it-IT" sz="1600" dirty="0">
                <a:solidFill>
                  <a:schemeClr val="bg1"/>
                </a:solidFill>
              </a:rPr>
              <a:t> </a:t>
            </a:r>
            <a:r>
              <a:rPr lang="it-IT" sz="1600" dirty="0" err="1">
                <a:solidFill>
                  <a:schemeClr val="bg1"/>
                </a:solidFill>
              </a:rPr>
              <a:t>included</a:t>
            </a:r>
            <a:r>
              <a:rPr lang="it-IT" sz="1600" dirty="0">
                <a:solidFill>
                  <a:schemeClr val="bg1"/>
                </a:solidFill>
              </a:rPr>
              <a:t> in the </a:t>
            </a:r>
            <a:r>
              <a:rPr lang="it-IT" sz="1600" dirty="0" err="1">
                <a:solidFill>
                  <a:schemeClr val="bg1"/>
                </a:solidFill>
              </a:rPr>
              <a:t>final</a:t>
            </a:r>
            <a:r>
              <a:rPr lang="it-IT" sz="1600" dirty="0">
                <a:solidFill>
                  <a:schemeClr val="bg1"/>
                </a:solidFill>
              </a:rPr>
              <a:t> </a:t>
            </a:r>
            <a:r>
              <a:rPr lang="it-IT" sz="1600" dirty="0" err="1">
                <a:solidFill>
                  <a:schemeClr val="bg1"/>
                </a:solidFill>
              </a:rPr>
              <a:t>analysis</a:t>
            </a:r>
            <a:endParaRPr lang="it-IT" sz="1600" dirty="0">
              <a:solidFill>
                <a:schemeClr val="bg1"/>
              </a:solidFill>
            </a:endParaRPr>
          </a:p>
        </p:txBody>
      </p:sp>
      <p:sp>
        <p:nvSpPr>
          <p:cNvPr id="9" name="CasellaDiTesto 8">
            <a:extLst>
              <a:ext uri="{FF2B5EF4-FFF2-40B4-BE49-F238E27FC236}">
                <a16:creationId xmlns:a16="http://schemas.microsoft.com/office/drawing/2014/main" id="{ED701CA5-55A8-178D-703F-B87824084096}"/>
              </a:ext>
            </a:extLst>
          </p:cNvPr>
          <p:cNvSpPr txBox="1"/>
          <p:nvPr/>
        </p:nvSpPr>
        <p:spPr>
          <a:xfrm>
            <a:off x="3687526" y="3205284"/>
            <a:ext cx="176894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200" i="1" u="sng" dirty="0">
                <a:solidFill>
                  <a:schemeClr val="bg1"/>
                </a:solidFill>
              </a:rPr>
              <a:t>Per </a:t>
            </a:r>
            <a:r>
              <a:rPr lang="it-IT" sz="1200" i="1" u="sng" dirty="0" err="1">
                <a:solidFill>
                  <a:schemeClr val="bg1"/>
                </a:solidFill>
              </a:rPr>
              <a:t>protocol</a:t>
            </a:r>
            <a:r>
              <a:rPr lang="it-IT" sz="1200" i="1" u="sng" dirty="0">
                <a:solidFill>
                  <a:schemeClr val="bg1"/>
                </a:solidFill>
              </a:rPr>
              <a:t> </a:t>
            </a:r>
            <a:r>
              <a:rPr lang="it-IT" sz="1200" i="1" u="sng" dirty="0" err="1">
                <a:solidFill>
                  <a:schemeClr val="bg1"/>
                </a:solidFill>
              </a:rPr>
              <a:t>analysis</a:t>
            </a:r>
            <a:endParaRPr lang="it-IT" sz="1200" i="1" u="sng" dirty="0">
              <a:solidFill>
                <a:schemeClr val="bg1"/>
              </a:solidFill>
            </a:endParaRPr>
          </a:p>
        </p:txBody>
      </p:sp>
      <p:sp>
        <p:nvSpPr>
          <p:cNvPr id="10" name="CasellaDiTesto 9">
            <a:extLst>
              <a:ext uri="{FF2B5EF4-FFF2-40B4-BE49-F238E27FC236}">
                <a16:creationId xmlns:a16="http://schemas.microsoft.com/office/drawing/2014/main" id="{4CCA9F8B-C697-9E25-81AD-A95EE7F56D3F}"/>
              </a:ext>
            </a:extLst>
          </p:cNvPr>
          <p:cNvSpPr txBox="1"/>
          <p:nvPr/>
        </p:nvSpPr>
        <p:spPr>
          <a:xfrm>
            <a:off x="1384192" y="3856056"/>
            <a:ext cx="2300741"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dirty="0" err="1">
                <a:solidFill>
                  <a:schemeClr val="bg1"/>
                </a:solidFill>
              </a:rPr>
              <a:t>n</a:t>
            </a:r>
            <a:r>
              <a:rPr lang="it-IT" sz="1600" dirty="0">
                <a:solidFill>
                  <a:schemeClr val="bg1"/>
                </a:solidFill>
              </a:rPr>
              <a:t>=44 </a:t>
            </a:r>
            <a:r>
              <a:rPr lang="it-IT" sz="1600" dirty="0" err="1">
                <a:solidFill>
                  <a:schemeClr val="bg1"/>
                </a:solidFill>
              </a:rPr>
              <a:t>patients</a:t>
            </a:r>
            <a:r>
              <a:rPr lang="it-IT" sz="1600" dirty="0">
                <a:solidFill>
                  <a:schemeClr val="bg1"/>
                </a:solidFill>
              </a:rPr>
              <a:t> </a:t>
            </a:r>
            <a:r>
              <a:rPr lang="it-IT" sz="1600" dirty="0" err="1">
                <a:solidFill>
                  <a:schemeClr val="bg1"/>
                </a:solidFill>
              </a:rPr>
              <a:t>treated</a:t>
            </a:r>
            <a:r>
              <a:rPr lang="it-IT" sz="1600" dirty="0">
                <a:solidFill>
                  <a:schemeClr val="bg1"/>
                </a:solidFill>
              </a:rPr>
              <a:t> with cutting balloon</a:t>
            </a:r>
          </a:p>
        </p:txBody>
      </p:sp>
      <p:cxnSp>
        <p:nvCxnSpPr>
          <p:cNvPr id="11" name="Connettore 1 10">
            <a:extLst>
              <a:ext uri="{FF2B5EF4-FFF2-40B4-BE49-F238E27FC236}">
                <a16:creationId xmlns:a16="http://schemas.microsoft.com/office/drawing/2014/main" id="{E02BBC4C-1480-BF1C-E323-80B287BA0D52}"/>
              </a:ext>
            </a:extLst>
          </p:cNvPr>
          <p:cNvCxnSpPr>
            <a:cxnSpLocks/>
            <a:endCxn id="10" idx="0"/>
          </p:cNvCxnSpPr>
          <p:nvPr/>
        </p:nvCxnSpPr>
        <p:spPr>
          <a:xfrm flipH="1">
            <a:off x="2534563" y="3086803"/>
            <a:ext cx="511227" cy="769253"/>
          </a:xfrm>
          <a:prstGeom prst="line">
            <a:avLst/>
          </a:prstGeom>
          <a:ln/>
        </p:spPr>
        <p:style>
          <a:lnRef idx="2">
            <a:schemeClr val="dk1"/>
          </a:lnRef>
          <a:fillRef idx="1">
            <a:schemeClr val="lt1"/>
          </a:fillRef>
          <a:effectRef idx="0">
            <a:schemeClr val="dk1"/>
          </a:effectRef>
          <a:fontRef idx="minor">
            <a:schemeClr val="dk1"/>
          </a:fontRef>
        </p:style>
      </p:cxnSp>
      <p:cxnSp>
        <p:nvCxnSpPr>
          <p:cNvPr id="12" name="Connettore 1 11">
            <a:extLst>
              <a:ext uri="{FF2B5EF4-FFF2-40B4-BE49-F238E27FC236}">
                <a16:creationId xmlns:a16="http://schemas.microsoft.com/office/drawing/2014/main" id="{5E8B76FC-FF53-3327-2FA2-24DA3E35D9C0}"/>
              </a:ext>
            </a:extLst>
          </p:cNvPr>
          <p:cNvCxnSpPr>
            <a:cxnSpLocks/>
          </p:cNvCxnSpPr>
          <p:nvPr/>
        </p:nvCxnSpPr>
        <p:spPr>
          <a:xfrm>
            <a:off x="6076166" y="3077182"/>
            <a:ext cx="420905" cy="769253"/>
          </a:xfrm>
          <a:prstGeom prst="line">
            <a:avLst/>
          </a:prstGeom>
          <a:ln/>
        </p:spPr>
        <p:style>
          <a:lnRef idx="2">
            <a:schemeClr val="dk1"/>
          </a:lnRef>
          <a:fillRef idx="1">
            <a:schemeClr val="lt1"/>
          </a:fillRef>
          <a:effectRef idx="0">
            <a:schemeClr val="dk1"/>
          </a:effectRef>
          <a:fontRef idx="minor">
            <a:schemeClr val="dk1"/>
          </a:fontRef>
        </p:style>
      </p:cxnSp>
      <p:sp>
        <p:nvSpPr>
          <p:cNvPr id="13" name="CasellaDiTesto 12">
            <a:extLst>
              <a:ext uri="{FF2B5EF4-FFF2-40B4-BE49-F238E27FC236}">
                <a16:creationId xmlns:a16="http://schemas.microsoft.com/office/drawing/2014/main" id="{DC4BB353-3115-31ED-7161-0AC939594669}"/>
              </a:ext>
            </a:extLst>
          </p:cNvPr>
          <p:cNvSpPr txBox="1"/>
          <p:nvPr/>
        </p:nvSpPr>
        <p:spPr>
          <a:xfrm>
            <a:off x="5116275" y="3861810"/>
            <a:ext cx="2769601"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dirty="0" err="1">
                <a:solidFill>
                  <a:schemeClr val="bg1"/>
                </a:solidFill>
              </a:rPr>
              <a:t>n</a:t>
            </a:r>
            <a:r>
              <a:rPr lang="it-IT" sz="1600" dirty="0">
                <a:solidFill>
                  <a:schemeClr val="bg1"/>
                </a:solidFill>
              </a:rPr>
              <a:t>=43 </a:t>
            </a:r>
            <a:r>
              <a:rPr lang="it-IT" sz="1600" dirty="0" err="1">
                <a:solidFill>
                  <a:schemeClr val="bg1"/>
                </a:solidFill>
              </a:rPr>
              <a:t>patients</a:t>
            </a:r>
            <a:r>
              <a:rPr lang="it-IT" sz="1600" dirty="0">
                <a:solidFill>
                  <a:schemeClr val="bg1"/>
                </a:solidFill>
              </a:rPr>
              <a:t> </a:t>
            </a:r>
            <a:r>
              <a:rPr lang="it-IT" sz="1600" dirty="0" err="1">
                <a:solidFill>
                  <a:schemeClr val="bg1"/>
                </a:solidFill>
              </a:rPr>
              <a:t>treated</a:t>
            </a:r>
            <a:r>
              <a:rPr lang="it-IT" sz="1600" dirty="0">
                <a:solidFill>
                  <a:schemeClr val="bg1"/>
                </a:solidFill>
              </a:rPr>
              <a:t> with non-</a:t>
            </a:r>
            <a:r>
              <a:rPr lang="it-IT" sz="1600" dirty="0" err="1">
                <a:solidFill>
                  <a:schemeClr val="bg1"/>
                </a:solidFill>
              </a:rPr>
              <a:t>compliant</a:t>
            </a:r>
            <a:r>
              <a:rPr lang="it-IT" sz="1600" dirty="0">
                <a:solidFill>
                  <a:schemeClr val="bg1"/>
                </a:solidFill>
              </a:rPr>
              <a:t> balloon</a:t>
            </a:r>
          </a:p>
        </p:txBody>
      </p:sp>
    </p:spTree>
    <p:extLst>
      <p:ext uri="{BB962C8B-B14F-4D97-AF65-F5344CB8AC3E}">
        <p14:creationId xmlns:p14="http://schemas.microsoft.com/office/powerpoint/2010/main" val="347207106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FA6AA-FC2E-30F8-BCEB-6D03A1865F90}"/>
              </a:ext>
            </a:extLst>
          </p:cNvPr>
          <p:cNvSpPr>
            <a:spLocks noGrp="1"/>
          </p:cNvSpPr>
          <p:nvPr>
            <p:ph type="title"/>
          </p:nvPr>
        </p:nvSpPr>
        <p:spPr>
          <a:xfrm>
            <a:off x="687387" y="126283"/>
            <a:ext cx="7769225" cy="566738"/>
          </a:xfrm>
        </p:spPr>
        <p:txBody>
          <a:bodyPr/>
          <a:lstStyle/>
          <a:p>
            <a:r>
              <a:rPr lang="it-IT" dirty="0" err="1"/>
              <a:t>Results</a:t>
            </a:r>
            <a:endParaRPr lang="it-IT" sz="1800" dirty="0"/>
          </a:p>
        </p:txBody>
      </p:sp>
      <p:graphicFrame>
        <p:nvGraphicFramePr>
          <p:cNvPr id="5" name="Tabella 4">
            <a:extLst>
              <a:ext uri="{FF2B5EF4-FFF2-40B4-BE49-F238E27FC236}">
                <a16:creationId xmlns:a16="http://schemas.microsoft.com/office/drawing/2014/main" id="{9AA8DB87-4113-35FB-16D2-105E19AB1D74}"/>
              </a:ext>
            </a:extLst>
          </p:cNvPr>
          <p:cNvGraphicFramePr>
            <a:graphicFrameLocks noGrp="1"/>
          </p:cNvGraphicFramePr>
          <p:nvPr>
            <p:extLst>
              <p:ext uri="{D42A27DB-BD31-4B8C-83A1-F6EECF244321}">
                <p14:modId xmlns:p14="http://schemas.microsoft.com/office/powerpoint/2010/main" val="3314207040"/>
              </p:ext>
            </p:extLst>
          </p:nvPr>
        </p:nvGraphicFramePr>
        <p:xfrm>
          <a:off x="1043111" y="847253"/>
          <a:ext cx="7057776" cy="3448993"/>
        </p:xfrm>
        <a:graphic>
          <a:graphicData uri="http://schemas.openxmlformats.org/drawingml/2006/table">
            <a:tbl>
              <a:tblPr firstRow="1" firstCol="1" bandRow="1">
                <a:noFill/>
              </a:tblPr>
              <a:tblGrid>
                <a:gridCol w="2033077">
                  <a:extLst>
                    <a:ext uri="{9D8B030D-6E8A-4147-A177-3AD203B41FA5}">
                      <a16:colId xmlns:a16="http://schemas.microsoft.com/office/drawing/2014/main" val="1463120044"/>
                    </a:ext>
                  </a:extLst>
                </a:gridCol>
                <a:gridCol w="1113197">
                  <a:extLst>
                    <a:ext uri="{9D8B030D-6E8A-4147-A177-3AD203B41FA5}">
                      <a16:colId xmlns:a16="http://schemas.microsoft.com/office/drawing/2014/main" val="259336898"/>
                    </a:ext>
                  </a:extLst>
                </a:gridCol>
                <a:gridCol w="1410254">
                  <a:extLst>
                    <a:ext uri="{9D8B030D-6E8A-4147-A177-3AD203B41FA5}">
                      <a16:colId xmlns:a16="http://schemas.microsoft.com/office/drawing/2014/main" val="4164913768"/>
                    </a:ext>
                  </a:extLst>
                </a:gridCol>
                <a:gridCol w="1545889">
                  <a:extLst>
                    <a:ext uri="{9D8B030D-6E8A-4147-A177-3AD203B41FA5}">
                      <a16:colId xmlns:a16="http://schemas.microsoft.com/office/drawing/2014/main" val="692402006"/>
                    </a:ext>
                  </a:extLst>
                </a:gridCol>
                <a:gridCol w="955359">
                  <a:extLst>
                    <a:ext uri="{9D8B030D-6E8A-4147-A177-3AD203B41FA5}">
                      <a16:colId xmlns:a16="http://schemas.microsoft.com/office/drawing/2014/main" val="495414790"/>
                    </a:ext>
                  </a:extLst>
                </a:gridCol>
              </a:tblGrid>
              <a:tr h="39463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endParaRPr lang="it-IT" sz="1700" b="0" cap="none" spc="60" dirty="0">
                        <a:solidFill>
                          <a:schemeClr val="bg1"/>
                        </a:solidFill>
                        <a:effectLst/>
                        <a:latin typeface="Calibri" panose="020F0502020204030204" pitchFamily="34" charset="0"/>
                        <a:cs typeface="Times New Roman" panose="02020603050405020304" pitchFamily="18" charset="0"/>
                      </a:endParaRPr>
                    </a:p>
                  </a:txBody>
                  <a:tcPr marL="66993" marR="66993" marT="94789" marB="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b="1" cap="none" spc="60" dirty="0">
                          <a:solidFill>
                            <a:schemeClr val="tx2"/>
                          </a:solidFill>
                          <a:effectLst/>
                        </a:rPr>
                        <a:t>Overall</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b="1" cap="none" spc="60" dirty="0">
                          <a:solidFill>
                            <a:schemeClr val="tx2"/>
                          </a:solidFill>
                          <a:effectLst/>
                        </a:rPr>
                        <a:t>CB (</a:t>
                      </a:r>
                      <a:r>
                        <a:rPr lang="it-IT" sz="1200" b="1" cap="none" spc="60" dirty="0" err="1">
                          <a:solidFill>
                            <a:schemeClr val="tx2"/>
                          </a:solidFill>
                          <a:effectLst/>
                        </a:rPr>
                        <a:t>n</a:t>
                      </a:r>
                      <a:r>
                        <a:rPr lang="it-IT" sz="1200" b="1" cap="none" spc="60" dirty="0">
                          <a:solidFill>
                            <a:schemeClr val="tx2"/>
                          </a:solidFill>
                          <a:effectLst/>
                        </a:rPr>
                        <a:t>=44)</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b="1" cap="none" spc="60" dirty="0">
                          <a:solidFill>
                            <a:schemeClr val="tx2"/>
                          </a:solidFill>
                          <a:effectLst/>
                        </a:rPr>
                        <a:t>NCB (</a:t>
                      </a:r>
                      <a:r>
                        <a:rPr lang="it-IT" sz="1200" b="1" cap="none" spc="60" dirty="0" err="1">
                          <a:solidFill>
                            <a:schemeClr val="tx2"/>
                          </a:solidFill>
                          <a:effectLst/>
                        </a:rPr>
                        <a:t>n</a:t>
                      </a:r>
                      <a:r>
                        <a:rPr lang="it-IT" sz="1200" b="1" cap="none" spc="60" dirty="0">
                          <a:solidFill>
                            <a:schemeClr val="tx2"/>
                          </a:solidFill>
                          <a:effectLst/>
                        </a:rPr>
                        <a:t>=43)</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b="1" cap="none" spc="60" dirty="0" err="1">
                          <a:solidFill>
                            <a:schemeClr val="tx2"/>
                          </a:solidFill>
                          <a:effectLst/>
                        </a:rPr>
                        <a:t>P</a:t>
                      </a:r>
                      <a:r>
                        <a:rPr lang="it-IT" sz="1200" b="1" cap="none" spc="60" dirty="0">
                          <a:solidFill>
                            <a:schemeClr val="tx2"/>
                          </a:solidFill>
                          <a:effectLst/>
                        </a:rPr>
                        <a:t> </a:t>
                      </a:r>
                      <a:r>
                        <a:rPr lang="it-IT" sz="1200" b="1" cap="none" spc="60" dirty="0" err="1">
                          <a:solidFill>
                            <a:schemeClr val="tx2"/>
                          </a:solidFill>
                          <a:effectLst/>
                        </a:rPr>
                        <a:t>value</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312422506"/>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it-IT" sz="1200" b="1" cap="none" spc="0" dirty="0">
                          <a:solidFill>
                            <a:schemeClr val="tx2"/>
                          </a:solidFill>
                          <a:effectLst/>
                        </a:rPr>
                        <a:t>Age</a:t>
                      </a:r>
                      <a:endParaRPr lang="it-IT" sz="12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71±7.6 </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70.8±6.7</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72.5±4.3</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0.35</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5745014"/>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dirty="0">
                          <a:solidFill>
                            <a:schemeClr val="tx2"/>
                          </a:solidFill>
                          <a:effectLst/>
                        </a:rPr>
                        <a:t>Female sex</a:t>
                      </a:r>
                      <a:endParaRPr lang="it-IT" sz="12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16 (18.3)</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11 ( 25)</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5 (11.6)</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0.166</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0535648"/>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a:solidFill>
                            <a:schemeClr val="tx2"/>
                          </a:solidFill>
                          <a:effectLst/>
                        </a:rPr>
                        <a:t>Hypertension</a:t>
                      </a:r>
                      <a:endParaRPr lang="it-IT" sz="12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70 (82.3)</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31( 73.8)</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39 (90.7)</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0.051</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6938654"/>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dirty="0">
                          <a:solidFill>
                            <a:schemeClr val="tx2"/>
                          </a:solidFill>
                          <a:effectLst/>
                        </a:rPr>
                        <a:t>Diabetes</a:t>
                      </a:r>
                      <a:endParaRPr lang="it-IT" sz="12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29 (34.5)</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16 ( 39.2)</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13 (30.2)</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0.491</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2068225"/>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dirty="0">
                          <a:solidFill>
                            <a:schemeClr val="tx2"/>
                          </a:solidFill>
                          <a:effectLst/>
                        </a:rPr>
                        <a:t>Hypercholesterolemia </a:t>
                      </a:r>
                      <a:endParaRPr lang="it-IT" sz="12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63 (73.2)</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30 (71.4)</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33 (75)</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0.809</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3383254"/>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a:solidFill>
                            <a:schemeClr val="tx2"/>
                          </a:solidFill>
                          <a:effectLst/>
                        </a:rPr>
                        <a:t>Prior MACE</a:t>
                      </a:r>
                      <a:endParaRPr lang="it-IT" sz="12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4 (4.71)</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2 (4.8)</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2 (4.5)</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0.874</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419990"/>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a:solidFill>
                            <a:schemeClr val="tx2"/>
                          </a:solidFill>
                          <a:effectLst/>
                        </a:rPr>
                        <a:t>Chronic renal failure</a:t>
                      </a:r>
                      <a:endParaRPr lang="it-IT" sz="12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9 (10.4)</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6 (14.2)</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3 (6.8)</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0.258</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30282"/>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a:solidFill>
                            <a:schemeClr val="tx2"/>
                          </a:solidFill>
                          <a:effectLst/>
                        </a:rPr>
                        <a:t>Previous PCI</a:t>
                      </a:r>
                      <a:endParaRPr lang="it-IT" sz="12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22 (25.8)</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11 (26.2)</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11 (25.5)</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0.49</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764654"/>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dirty="0">
                          <a:solidFill>
                            <a:schemeClr val="tx2"/>
                          </a:solidFill>
                          <a:effectLst/>
                        </a:rPr>
                        <a:t>Previous CABG</a:t>
                      </a:r>
                      <a:endParaRPr lang="it-IT" sz="12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10 (11.6)</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4 (9.5)</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6 (13.6)</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0.739</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444766"/>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a:solidFill>
                            <a:schemeClr val="tx2"/>
                          </a:solidFill>
                          <a:effectLst/>
                        </a:rPr>
                        <a:t>LVEF (%)</a:t>
                      </a:r>
                      <a:endParaRPr lang="it-IT" sz="12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54±5.6</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55±8.8</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53±3.9</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0.343</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340483"/>
                  </a:ext>
                </a:extLst>
              </a:tr>
              <a:tr h="276854">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200" b="1" cap="none" spc="0">
                          <a:solidFill>
                            <a:schemeClr val="tx2"/>
                          </a:solidFill>
                          <a:effectLst/>
                        </a:rPr>
                        <a:t>UA/NSTEMI </a:t>
                      </a:r>
                      <a:endParaRPr lang="it-IT" sz="12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a:solidFill>
                            <a:schemeClr val="tx1"/>
                          </a:solidFill>
                          <a:effectLst/>
                        </a:rPr>
                        <a:t>5 (5.9)</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4 (10.0)</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(2.2)</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it-IT" sz="1200" cap="none" spc="0" dirty="0">
                          <a:solidFill>
                            <a:schemeClr val="tx1"/>
                          </a:solidFill>
                          <a:effectLst/>
                        </a:rPr>
                        <a:t>0.187</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3" marR="66993" marT="9478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8582385"/>
                  </a:ext>
                </a:extLst>
              </a:tr>
            </a:tbl>
          </a:graphicData>
        </a:graphic>
      </p:graphicFrame>
    </p:spTree>
    <p:extLst>
      <p:ext uri="{BB962C8B-B14F-4D97-AF65-F5344CB8AC3E}">
        <p14:creationId xmlns:p14="http://schemas.microsoft.com/office/powerpoint/2010/main" val="379488735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FA6AA-FC2E-30F8-BCEB-6D03A1865F90}"/>
              </a:ext>
            </a:extLst>
          </p:cNvPr>
          <p:cNvSpPr>
            <a:spLocks noGrp="1"/>
          </p:cNvSpPr>
          <p:nvPr>
            <p:ph type="title"/>
          </p:nvPr>
        </p:nvSpPr>
        <p:spPr>
          <a:xfrm>
            <a:off x="687387" y="0"/>
            <a:ext cx="7769225" cy="566738"/>
          </a:xfrm>
        </p:spPr>
        <p:txBody>
          <a:bodyPr/>
          <a:lstStyle/>
          <a:p>
            <a:r>
              <a:rPr lang="it-IT" dirty="0" err="1"/>
              <a:t>Results</a:t>
            </a:r>
            <a:endParaRPr lang="it-IT" sz="1800" dirty="0"/>
          </a:p>
        </p:txBody>
      </p:sp>
      <p:graphicFrame>
        <p:nvGraphicFramePr>
          <p:cNvPr id="8" name="Tabella 7">
            <a:extLst>
              <a:ext uri="{FF2B5EF4-FFF2-40B4-BE49-F238E27FC236}">
                <a16:creationId xmlns:a16="http://schemas.microsoft.com/office/drawing/2014/main" id="{2AB5FD42-C2DF-523F-FA07-9ABA809713A8}"/>
              </a:ext>
            </a:extLst>
          </p:cNvPr>
          <p:cNvGraphicFramePr>
            <a:graphicFrameLocks noGrp="1"/>
          </p:cNvGraphicFramePr>
          <p:nvPr>
            <p:extLst>
              <p:ext uri="{D42A27DB-BD31-4B8C-83A1-F6EECF244321}">
                <p14:modId xmlns:p14="http://schemas.microsoft.com/office/powerpoint/2010/main" val="4009461056"/>
              </p:ext>
            </p:extLst>
          </p:nvPr>
        </p:nvGraphicFramePr>
        <p:xfrm>
          <a:off x="250260" y="529388"/>
          <a:ext cx="8576109" cy="3898225"/>
        </p:xfrm>
        <a:graphic>
          <a:graphicData uri="http://schemas.openxmlformats.org/drawingml/2006/table">
            <a:tbl>
              <a:tblPr firstRow="1" firstCol="1" bandRow="1">
                <a:noFill/>
                <a:tableStyleId>{5C22544A-7EE6-4342-B048-85BDC9FD1C3A}</a:tableStyleId>
              </a:tblPr>
              <a:tblGrid>
                <a:gridCol w="2946180">
                  <a:extLst>
                    <a:ext uri="{9D8B030D-6E8A-4147-A177-3AD203B41FA5}">
                      <a16:colId xmlns:a16="http://schemas.microsoft.com/office/drawing/2014/main" val="2911190542"/>
                    </a:ext>
                  </a:extLst>
                </a:gridCol>
                <a:gridCol w="1088141">
                  <a:extLst>
                    <a:ext uri="{9D8B030D-6E8A-4147-A177-3AD203B41FA5}">
                      <a16:colId xmlns:a16="http://schemas.microsoft.com/office/drawing/2014/main" val="1682140965"/>
                    </a:ext>
                  </a:extLst>
                </a:gridCol>
                <a:gridCol w="1447872">
                  <a:extLst>
                    <a:ext uri="{9D8B030D-6E8A-4147-A177-3AD203B41FA5}">
                      <a16:colId xmlns:a16="http://schemas.microsoft.com/office/drawing/2014/main" val="1868784032"/>
                    </a:ext>
                  </a:extLst>
                </a:gridCol>
                <a:gridCol w="1971298">
                  <a:extLst>
                    <a:ext uri="{9D8B030D-6E8A-4147-A177-3AD203B41FA5}">
                      <a16:colId xmlns:a16="http://schemas.microsoft.com/office/drawing/2014/main" val="2585218578"/>
                    </a:ext>
                  </a:extLst>
                </a:gridCol>
                <a:gridCol w="1122618">
                  <a:extLst>
                    <a:ext uri="{9D8B030D-6E8A-4147-A177-3AD203B41FA5}">
                      <a16:colId xmlns:a16="http://schemas.microsoft.com/office/drawing/2014/main" val="1785653456"/>
                    </a:ext>
                  </a:extLst>
                </a:gridCol>
              </a:tblGrid>
              <a:tr h="281409">
                <a:tc>
                  <a:txBody>
                    <a:bodyPr/>
                    <a:lstStyle/>
                    <a:p>
                      <a:pPr algn="l"/>
                      <a:endParaRPr lang="it-IT" sz="900" b="1" cap="none" spc="60" dirty="0">
                        <a:solidFill>
                          <a:schemeClr val="tx2"/>
                        </a:solidFill>
                        <a:effectLst/>
                        <a:latin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a:solidFill>
                            <a:schemeClr val="tx2"/>
                          </a:solidFill>
                          <a:effectLst/>
                        </a:rPr>
                        <a:t>Overall</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a:solidFill>
                            <a:schemeClr val="tx2"/>
                          </a:solidFill>
                          <a:effectLst/>
                        </a:rPr>
                        <a:t>CB (</a:t>
                      </a:r>
                      <a:r>
                        <a:rPr lang="it-IT" sz="1200" b="1" cap="none" spc="60" dirty="0" err="1">
                          <a:solidFill>
                            <a:schemeClr val="tx2"/>
                          </a:solidFill>
                          <a:effectLst/>
                        </a:rPr>
                        <a:t>n</a:t>
                      </a:r>
                      <a:r>
                        <a:rPr lang="it-IT" sz="1200" b="1" cap="none" spc="60" dirty="0">
                          <a:solidFill>
                            <a:schemeClr val="tx2"/>
                          </a:solidFill>
                          <a:effectLst/>
                        </a:rPr>
                        <a:t>=44)</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a:solidFill>
                            <a:schemeClr val="tx2"/>
                          </a:solidFill>
                          <a:effectLst/>
                        </a:rPr>
                        <a:t>NCB (</a:t>
                      </a:r>
                      <a:r>
                        <a:rPr lang="it-IT" sz="1200" b="1" cap="none" spc="60" dirty="0" err="1">
                          <a:solidFill>
                            <a:schemeClr val="tx2"/>
                          </a:solidFill>
                          <a:effectLst/>
                        </a:rPr>
                        <a:t>n</a:t>
                      </a:r>
                      <a:r>
                        <a:rPr lang="it-IT" sz="1200" b="1" cap="none" spc="60" dirty="0">
                          <a:solidFill>
                            <a:schemeClr val="tx2"/>
                          </a:solidFill>
                          <a:effectLst/>
                        </a:rPr>
                        <a:t>=43)</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err="1">
                          <a:solidFill>
                            <a:schemeClr val="tx2"/>
                          </a:solidFill>
                          <a:effectLst/>
                        </a:rPr>
                        <a:t>P</a:t>
                      </a:r>
                      <a:r>
                        <a:rPr lang="it-IT" sz="1200" b="1" cap="none" spc="60" dirty="0">
                          <a:solidFill>
                            <a:schemeClr val="tx2"/>
                          </a:solidFill>
                          <a:effectLst/>
                        </a:rPr>
                        <a:t> </a:t>
                      </a:r>
                      <a:r>
                        <a:rPr lang="it-IT" sz="1200" b="1" cap="none" spc="60" dirty="0" err="1">
                          <a:solidFill>
                            <a:schemeClr val="tx2"/>
                          </a:solidFill>
                          <a:effectLst/>
                        </a:rPr>
                        <a:t>value</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extLst>
                  <a:ext uri="{0D108BD9-81ED-4DB2-BD59-A6C34878D82A}">
                    <a16:rowId xmlns:a16="http://schemas.microsoft.com/office/drawing/2014/main" val="4125163405"/>
                  </a:ext>
                </a:extLst>
              </a:tr>
              <a:tr h="258344">
                <a:tc gridSpan="5">
                  <a:txBody>
                    <a:bodyPr/>
                    <a:lstStyle/>
                    <a:p>
                      <a:pPr algn="l"/>
                      <a:r>
                        <a:rPr lang="en-US" sz="1100" b="1" cap="none" spc="0" dirty="0">
                          <a:solidFill>
                            <a:schemeClr val="tx2"/>
                          </a:solidFill>
                          <a:effectLst/>
                        </a:rPr>
                        <a:t>Type of lesion                                                                                                                                                                                    </a:t>
                      </a:r>
                      <a:r>
                        <a:rPr lang="it-IT" sz="1100" b="0" cap="none" spc="0" dirty="0">
                          <a:solidFill>
                            <a:schemeClr val="tx1"/>
                          </a:solidFill>
                          <a:effectLst/>
                        </a:rPr>
                        <a:t>0.484</a:t>
                      </a:r>
                      <a:endParaRPr lang="it-IT" sz="1100" b="0" cap="none" spc="0" dirty="0">
                        <a:solidFill>
                          <a:schemeClr val="tx1"/>
                        </a:solidFill>
                        <a:effectLst/>
                        <a:latin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hMerge="1">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hMerge="1">
                  <a:txBody>
                    <a:bodyPr/>
                    <a:lstStyle/>
                    <a:p>
                      <a:endParaRPr lang="it-IT"/>
                    </a:p>
                  </a:txBody>
                  <a:tcPr/>
                </a:tc>
                <a:tc hMerge="1">
                  <a:txBody>
                    <a:bodyPr/>
                    <a:lstStyle/>
                    <a:p>
                      <a:endParaRPr lang="it-IT"/>
                    </a:p>
                  </a:txBody>
                  <a:tcPr/>
                </a:tc>
                <a:tc hMerge="1">
                  <a:txBody>
                    <a:bodyPr/>
                    <a:lstStyle/>
                    <a:p>
                      <a:pPr algn="ctr"/>
                      <a:r>
                        <a:rPr lang="it-IT" sz="1100" cap="none" spc="0" dirty="0">
                          <a:solidFill>
                            <a:schemeClr val="tx1"/>
                          </a:solidFill>
                          <a:effectLst/>
                        </a:rPr>
                        <a:t>0.484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2897565319"/>
                  </a:ext>
                </a:extLst>
              </a:tr>
              <a:tr h="258344">
                <a:tc>
                  <a:txBody>
                    <a:bodyPr/>
                    <a:lstStyle/>
                    <a:p>
                      <a:pPr algn="l"/>
                      <a:r>
                        <a:rPr lang="en-US" sz="1100" b="1" cap="none" spc="0" dirty="0">
                          <a:solidFill>
                            <a:schemeClr val="tx2"/>
                          </a:solidFill>
                          <a:effectLst/>
                        </a:rPr>
                        <a:t>Type B1</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25 (28.7)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14 (32.5)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11 (25)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1360298080"/>
                  </a:ext>
                </a:extLst>
              </a:tr>
              <a:tr h="258344">
                <a:tc>
                  <a:txBody>
                    <a:bodyPr/>
                    <a:lstStyle/>
                    <a:p>
                      <a:pPr algn="l"/>
                      <a:r>
                        <a:rPr lang="en-US" sz="1100" b="1" cap="none" spc="0" dirty="0">
                          <a:solidFill>
                            <a:schemeClr val="tx2"/>
                          </a:solidFill>
                          <a:effectLst/>
                        </a:rPr>
                        <a:t>Type B2/C</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62 (71.2)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29 (67.4)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33 (75)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367693017"/>
                  </a:ext>
                </a:extLst>
              </a:tr>
              <a:tr h="258344">
                <a:tc gridSpan="4">
                  <a:txBody>
                    <a:bodyPr/>
                    <a:lstStyle/>
                    <a:p>
                      <a:pPr algn="l"/>
                      <a:r>
                        <a:rPr lang="en-US" sz="1100" b="1" cap="none" spc="0" dirty="0">
                          <a:solidFill>
                            <a:schemeClr val="tx2"/>
                          </a:solidFill>
                          <a:effectLst/>
                        </a:rPr>
                        <a:t>Calcium distribution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r>
                        <a:rPr lang="it-IT" sz="1100" cap="none" spc="0" dirty="0">
                          <a:solidFill>
                            <a:schemeClr val="tx1"/>
                          </a:solidFill>
                          <a:effectLst/>
                        </a:rPr>
                        <a:t>0.482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99373689"/>
                  </a:ext>
                </a:extLst>
              </a:tr>
              <a:tr h="258344">
                <a:tc>
                  <a:txBody>
                    <a:bodyPr/>
                    <a:lstStyle/>
                    <a:p>
                      <a:pPr algn="l"/>
                      <a:r>
                        <a:rPr lang="en-US" sz="1100" b="1" cap="none" spc="0" dirty="0">
                          <a:solidFill>
                            <a:schemeClr val="tx2"/>
                          </a:solidFill>
                          <a:effectLst/>
                        </a:rPr>
                        <a:t>Mixed Calcium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34 (40)</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15 (34.8)</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19 (45.2)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3920505757"/>
                  </a:ext>
                </a:extLst>
              </a:tr>
              <a:tr h="258344">
                <a:tc>
                  <a:txBody>
                    <a:bodyPr/>
                    <a:lstStyle/>
                    <a:p>
                      <a:pPr algn="l"/>
                      <a:r>
                        <a:rPr lang="en-US" sz="1100" b="1" cap="none" spc="0">
                          <a:solidFill>
                            <a:schemeClr val="tx2"/>
                          </a:solidFill>
                          <a:effectLst/>
                        </a:rPr>
                        <a:t>Deep Calcium</a:t>
                      </a:r>
                      <a:endParaRPr lang="it-IT" sz="11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25 (29.4)</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15 (34.8)</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10 (23.8)</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3539723711"/>
                  </a:ext>
                </a:extLst>
              </a:tr>
              <a:tr h="258344">
                <a:tc>
                  <a:txBody>
                    <a:bodyPr/>
                    <a:lstStyle/>
                    <a:p>
                      <a:pPr algn="l"/>
                      <a:r>
                        <a:rPr lang="en-US" sz="1100" b="1" cap="none" spc="0" dirty="0">
                          <a:solidFill>
                            <a:schemeClr val="tx2"/>
                          </a:solidFill>
                          <a:effectLst/>
                        </a:rPr>
                        <a:t>Superficial Calcium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26 (30.5)</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13 (30.2)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13 (30.9)</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894495023"/>
                  </a:ext>
                </a:extLst>
              </a:tr>
              <a:tr h="258344">
                <a:tc>
                  <a:txBody>
                    <a:bodyPr/>
                    <a:lstStyle/>
                    <a:p>
                      <a:pPr algn="l"/>
                      <a:r>
                        <a:rPr lang="en-US" sz="1100" b="1" cap="none" spc="0" dirty="0">
                          <a:solidFill>
                            <a:schemeClr val="tx2"/>
                          </a:solidFill>
                          <a:effectLst/>
                        </a:rPr>
                        <a:t>Arch of calcium (degrees)</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266±84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274±84</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258±85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0.373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888610478"/>
                  </a:ext>
                </a:extLst>
              </a:tr>
              <a:tr h="258344">
                <a:tc>
                  <a:txBody>
                    <a:bodyPr/>
                    <a:lstStyle/>
                    <a:p>
                      <a:pPr algn="l"/>
                      <a:r>
                        <a:rPr lang="en-US" sz="1100" b="1" cap="none" spc="0" dirty="0">
                          <a:solidFill>
                            <a:schemeClr val="tx2"/>
                          </a:solidFill>
                          <a:effectLst/>
                        </a:rPr>
                        <a:t>Calcium length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12±6.6</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11.9±7.3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12.5±6</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0.667</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3438335720"/>
                  </a:ext>
                </a:extLst>
              </a:tr>
              <a:tr h="258344">
                <a:tc>
                  <a:txBody>
                    <a:bodyPr/>
                    <a:lstStyle/>
                    <a:p>
                      <a:pPr algn="l"/>
                      <a:r>
                        <a:rPr lang="en-US" sz="1100" b="1" cap="none" spc="0" dirty="0">
                          <a:solidFill>
                            <a:schemeClr val="tx2"/>
                          </a:solidFill>
                          <a:effectLst/>
                        </a:rPr>
                        <a:t>Lesion length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24.3±9.7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23.5±9.6</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25.1±9.8</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0.442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2474294710"/>
                  </a:ext>
                </a:extLst>
              </a:tr>
              <a:tr h="258344">
                <a:tc>
                  <a:txBody>
                    <a:bodyPr/>
                    <a:lstStyle/>
                    <a:p>
                      <a:pPr algn="l"/>
                      <a:r>
                        <a:rPr lang="en-US" sz="1100" b="1" cap="none" spc="0">
                          <a:solidFill>
                            <a:schemeClr val="tx2"/>
                          </a:solidFill>
                          <a:effectLst/>
                        </a:rPr>
                        <a:t>Minimal lumen area (mm</a:t>
                      </a:r>
                      <a:r>
                        <a:rPr lang="en-US" sz="1100" b="1" cap="none" spc="0" baseline="30000">
                          <a:solidFill>
                            <a:schemeClr val="tx2"/>
                          </a:solidFill>
                          <a:effectLst/>
                        </a:rPr>
                        <a:t>2</a:t>
                      </a:r>
                      <a:r>
                        <a:rPr lang="en-US" sz="1100" b="1" cap="none" spc="0">
                          <a:solidFill>
                            <a:schemeClr val="tx2"/>
                          </a:solidFill>
                          <a:effectLst/>
                        </a:rPr>
                        <a:t>)</a:t>
                      </a:r>
                      <a:endParaRPr lang="it-IT" sz="11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3.2±0.9</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3.4±1.1</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3±0.7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0.02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343253370"/>
                  </a:ext>
                </a:extLst>
              </a:tr>
              <a:tr h="258344">
                <a:tc>
                  <a:txBody>
                    <a:bodyPr/>
                    <a:lstStyle/>
                    <a:p>
                      <a:pPr algn="l"/>
                      <a:r>
                        <a:rPr lang="en-US" sz="1100" b="1" cap="none" spc="0" dirty="0">
                          <a:solidFill>
                            <a:schemeClr val="tx2"/>
                          </a:solidFill>
                          <a:effectLst/>
                        </a:rPr>
                        <a:t>QCA evaluation</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917455222"/>
                  </a:ext>
                </a:extLst>
              </a:tr>
              <a:tr h="258344">
                <a:tc>
                  <a:txBody>
                    <a:bodyPr/>
                    <a:lstStyle/>
                    <a:p>
                      <a:pPr algn="l"/>
                      <a:r>
                        <a:rPr lang="en-US" sz="1100" b="1" cap="none" spc="0" dirty="0">
                          <a:solidFill>
                            <a:schemeClr val="tx2"/>
                          </a:solidFill>
                          <a:effectLst/>
                        </a:rPr>
                        <a:t>Reference vessel diameter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3.4±0.4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3.51±0.3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3.39±0.4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0.112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2659517549"/>
                  </a:ext>
                </a:extLst>
              </a:tr>
              <a:tr h="258344">
                <a:tc>
                  <a:txBody>
                    <a:bodyPr/>
                    <a:lstStyle/>
                    <a:p>
                      <a:pPr algn="l"/>
                      <a:r>
                        <a:rPr lang="en-US" sz="1100" b="1" cap="none" spc="0" dirty="0">
                          <a:solidFill>
                            <a:schemeClr val="tx2"/>
                          </a:solidFill>
                          <a:effectLst/>
                        </a:rPr>
                        <a:t>Percentage of stenosis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81.2±8.1</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79.4±7.6</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82.7±8.3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0.97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2624183643"/>
                  </a:ext>
                </a:extLst>
              </a:tr>
            </a:tbl>
          </a:graphicData>
        </a:graphic>
      </p:graphicFrame>
    </p:spTree>
    <p:extLst>
      <p:ext uri="{BB962C8B-B14F-4D97-AF65-F5344CB8AC3E}">
        <p14:creationId xmlns:p14="http://schemas.microsoft.com/office/powerpoint/2010/main" val="143393214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FA6AA-FC2E-30F8-BCEB-6D03A1865F90}"/>
              </a:ext>
            </a:extLst>
          </p:cNvPr>
          <p:cNvSpPr>
            <a:spLocks noGrp="1"/>
          </p:cNvSpPr>
          <p:nvPr>
            <p:ph type="title"/>
          </p:nvPr>
        </p:nvSpPr>
        <p:spPr>
          <a:xfrm>
            <a:off x="687387" y="0"/>
            <a:ext cx="7769225" cy="566738"/>
          </a:xfrm>
        </p:spPr>
        <p:txBody>
          <a:bodyPr/>
          <a:lstStyle/>
          <a:p>
            <a:r>
              <a:rPr lang="it-IT" dirty="0" err="1"/>
              <a:t>Results</a:t>
            </a:r>
            <a:endParaRPr lang="it-IT" sz="1800" dirty="0"/>
          </a:p>
        </p:txBody>
      </p:sp>
      <p:graphicFrame>
        <p:nvGraphicFramePr>
          <p:cNvPr id="8" name="Tabella 7">
            <a:extLst>
              <a:ext uri="{FF2B5EF4-FFF2-40B4-BE49-F238E27FC236}">
                <a16:creationId xmlns:a16="http://schemas.microsoft.com/office/drawing/2014/main" id="{2AB5FD42-C2DF-523F-FA07-9ABA809713A8}"/>
              </a:ext>
            </a:extLst>
          </p:cNvPr>
          <p:cNvGraphicFramePr>
            <a:graphicFrameLocks noGrp="1"/>
          </p:cNvGraphicFramePr>
          <p:nvPr>
            <p:extLst>
              <p:ext uri="{D42A27DB-BD31-4B8C-83A1-F6EECF244321}">
                <p14:modId xmlns:p14="http://schemas.microsoft.com/office/powerpoint/2010/main" val="3293072786"/>
              </p:ext>
            </p:extLst>
          </p:nvPr>
        </p:nvGraphicFramePr>
        <p:xfrm>
          <a:off x="250260" y="529388"/>
          <a:ext cx="8576109" cy="3898225"/>
        </p:xfrm>
        <a:graphic>
          <a:graphicData uri="http://schemas.openxmlformats.org/drawingml/2006/table">
            <a:tbl>
              <a:tblPr firstRow="1" firstCol="1" bandRow="1">
                <a:noFill/>
                <a:tableStyleId>{5C22544A-7EE6-4342-B048-85BDC9FD1C3A}</a:tableStyleId>
              </a:tblPr>
              <a:tblGrid>
                <a:gridCol w="2946180">
                  <a:extLst>
                    <a:ext uri="{9D8B030D-6E8A-4147-A177-3AD203B41FA5}">
                      <a16:colId xmlns:a16="http://schemas.microsoft.com/office/drawing/2014/main" val="2911190542"/>
                    </a:ext>
                  </a:extLst>
                </a:gridCol>
                <a:gridCol w="1088141">
                  <a:extLst>
                    <a:ext uri="{9D8B030D-6E8A-4147-A177-3AD203B41FA5}">
                      <a16:colId xmlns:a16="http://schemas.microsoft.com/office/drawing/2014/main" val="1682140965"/>
                    </a:ext>
                  </a:extLst>
                </a:gridCol>
                <a:gridCol w="1447872">
                  <a:extLst>
                    <a:ext uri="{9D8B030D-6E8A-4147-A177-3AD203B41FA5}">
                      <a16:colId xmlns:a16="http://schemas.microsoft.com/office/drawing/2014/main" val="1868784032"/>
                    </a:ext>
                  </a:extLst>
                </a:gridCol>
                <a:gridCol w="1971298">
                  <a:extLst>
                    <a:ext uri="{9D8B030D-6E8A-4147-A177-3AD203B41FA5}">
                      <a16:colId xmlns:a16="http://schemas.microsoft.com/office/drawing/2014/main" val="2585218578"/>
                    </a:ext>
                  </a:extLst>
                </a:gridCol>
                <a:gridCol w="1122618">
                  <a:extLst>
                    <a:ext uri="{9D8B030D-6E8A-4147-A177-3AD203B41FA5}">
                      <a16:colId xmlns:a16="http://schemas.microsoft.com/office/drawing/2014/main" val="1785653456"/>
                    </a:ext>
                  </a:extLst>
                </a:gridCol>
              </a:tblGrid>
              <a:tr h="281409">
                <a:tc>
                  <a:txBody>
                    <a:bodyPr/>
                    <a:lstStyle/>
                    <a:p>
                      <a:pPr algn="l"/>
                      <a:endParaRPr lang="it-IT" sz="900" b="1" cap="none" spc="60" dirty="0">
                        <a:solidFill>
                          <a:schemeClr val="tx2"/>
                        </a:solidFill>
                        <a:effectLst/>
                        <a:latin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a:solidFill>
                            <a:schemeClr val="tx2"/>
                          </a:solidFill>
                          <a:effectLst/>
                        </a:rPr>
                        <a:t>Overall</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a:solidFill>
                            <a:schemeClr val="tx2"/>
                          </a:solidFill>
                          <a:effectLst/>
                        </a:rPr>
                        <a:t>CB (</a:t>
                      </a:r>
                      <a:r>
                        <a:rPr lang="it-IT" sz="1200" b="1" cap="none" spc="60" dirty="0" err="1">
                          <a:solidFill>
                            <a:schemeClr val="tx2"/>
                          </a:solidFill>
                          <a:effectLst/>
                        </a:rPr>
                        <a:t>n</a:t>
                      </a:r>
                      <a:r>
                        <a:rPr lang="it-IT" sz="1200" b="1" cap="none" spc="60" dirty="0">
                          <a:solidFill>
                            <a:schemeClr val="tx2"/>
                          </a:solidFill>
                          <a:effectLst/>
                        </a:rPr>
                        <a:t>=44)</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a:solidFill>
                            <a:schemeClr val="tx2"/>
                          </a:solidFill>
                          <a:effectLst/>
                        </a:rPr>
                        <a:t>NCB (</a:t>
                      </a:r>
                      <a:r>
                        <a:rPr lang="it-IT" sz="1200" b="1" cap="none" spc="60" dirty="0" err="1">
                          <a:solidFill>
                            <a:schemeClr val="tx2"/>
                          </a:solidFill>
                          <a:effectLst/>
                        </a:rPr>
                        <a:t>n</a:t>
                      </a:r>
                      <a:r>
                        <a:rPr lang="it-IT" sz="1200" b="1" cap="none" spc="60" dirty="0">
                          <a:solidFill>
                            <a:schemeClr val="tx2"/>
                          </a:solidFill>
                          <a:effectLst/>
                        </a:rPr>
                        <a:t>=43)</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tc>
                  <a:txBody>
                    <a:bodyPr/>
                    <a:lstStyle/>
                    <a:p>
                      <a:pPr algn="ctr"/>
                      <a:r>
                        <a:rPr lang="it-IT" sz="1200" b="1" cap="none" spc="60" dirty="0" err="1">
                          <a:solidFill>
                            <a:schemeClr val="tx2"/>
                          </a:solidFill>
                          <a:effectLst/>
                        </a:rPr>
                        <a:t>P</a:t>
                      </a:r>
                      <a:r>
                        <a:rPr lang="it-IT" sz="1200" b="1" cap="none" spc="60" dirty="0">
                          <a:solidFill>
                            <a:schemeClr val="tx2"/>
                          </a:solidFill>
                          <a:effectLst/>
                        </a:rPr>
                        <a:t> </a:t>
                      </a:r>
                      <a:r>
                        <a:rPr lang="it-IT" sz="1200" b="1" cap="none" spc="60" dirty="0" err="1">
                          <a:solidFill>
                            <a:schemeClr val="tx2"/>
                          </a:solidFill>
                          <a:effectLst/>
                        </a:rPr>
                        <a:t>value</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lnL>
                    <a:lnR w="12700" cmpd="sng">
                      <a:noFill/>
                    </a:lnR>
                    <a:lnT w="19050" cap="flat" cmpd="sng" algn="ctr">
                      <a:noFill/>
                      <a:prstDash val="solid"/>
                    </a:lnT>
                    <a:lnB w="38100" cmpd="sng">
                      <a:noFill/>
                    </a:lnB>
                    <a:solidFill>
                      <a:srgbClr val="4A5F6F"/>
                    </a:solidFill>
                  </a:tcPr>
                </a:tc>
                <a:extLst>
                  <a:ext uri="{0D108BD9-81ED-4DB2-BD59-A6C34878D82A}">
                    <a16:rowId xmlns:a16="http://schemas.microsoft.com/office/drawing/2014/main" val="4125163405"/>
                  </a:ext>
                </a:extLst>
              </a:tr>
              <a:tr h="258344">
                <a:tc gridSpan="5">
                  <a:txBody>
                    <a:bodyPr/>
                    <a:lstStyle/>
                    <a:p>
                      <a:pPr algn="l"/>
                      <a:r>
                        <a:rPr lang="en-US" sz="1100" b="1" cap="none" spc="0" dirty="0">
                          <a:solidFill>
                            <a:schemeClr val="tx2"/>
                          </a:solidFill>
                          <a:effectLst/>
                        </a:rPr>
                        <a:t>Type of lesion                                                                                                                                                                                    </a:t>
                      </a:r>
                      <a:r>
                        <a:rPr lang="it-IT" sz="1100" b="0" cap="none" spc="0" dirty="0">
                          <a:solidFill>
                            <a:schemeClr val="tx1"/>
                          </a:solidFill>
                          <a:effectLst/>
                        </a:rPr>
                        <a:t>0.484</a:t>
                      </a:r>
                      <a:endParaRPr lang="it-IT" sz="1100" b="0" cap="none" spc="0" dirty="0">
                        <a:solidFill>
                          <a:schemeClr val="tx1"/>
                        </a:solidFill>
                        <a:effectLst/>
                        <a:latin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hMerge="1">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hMerge="1">
                  <a:txBody>
                    <a:bodyPr/>
                    <a:lstStyle/>
                    <a:p>
                      <a:endParaRPr lang="it-IT"/>
                    </a:p>
                  </a:txBody>
                  <a:tcPr/>
                </a:tc>
                <a:tc hMerge="1">
                  <a:txBody>
                    <a:bodyPr/>
                    <a:lstStyle/>
                    <a:p>
                      <a:endParaRPr lang="it-IT"/>
                    </a:p>
                  </a:txBody>
                  <a:tcPr>
                    <a:lnL w="12700" cmpd="sng">
                      <a:noFill/>
                    </a:lnL>
                    <a:lnT w="38100" cmpd="sng">
                      <a:noFill/>
                    </a:lnT>
                  </a:tcPr>
                </a:tc>
                <a:tc hMerge="1">
                  <a:txBody>
                    <a:bodyPr/>
                    <a:lstStyle/>
                    <a:p>
                      <a:pPr algn="ctr"/>
                      <a:r>
                        <a:rPr lang="it-IT" sz="1100" cap="none" spc="0" dirty="0">
                          <a:solidFill>
                            <a:schemeClr val="tx1"/>
                          </a:solidFill>
                          <a:effectLst/>
                        </a:rPr>
                        <a:t>0.484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2897565319"/>
                  </a:ext>
                </a:extLst>
              </a:tr>
              <a:tr h="258344">
                <a:tc>
                  <a:txBody>
                    <a:bodyPr/>
                    <a:lstStyle/>
                    <a:p>
                      <a:pPr algn="l"/>
                      <a:r>
                        <a:rPr lang="en-US" sz="1100" b="1" cap="none" spc="0" dirty="0">
                          <a:solidFill>
                            <a:schemeClr val="tx2"/>
                          </a:solidFill>
                          <a:effectLst/>
                        </a:rPr>
                        <a:t>Type B1</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25 (28.7)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14 (32.5)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11 (25)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0298080"/>
                  </a:ext>
                </a:extLst>
              </a:tr>
              <a:tr h="258344">
                <a:tc>
                  <a:txBody>
                    <a:bodyPr/>
                    <a:lstStyle/>
                    <a:p>
                      <a:pPr algn="l"/>
                      <a:r>
                        <a:rPr lang="en-US" sz="1100" b="1" cap="none" spc="0" dirty="0">
                          <a:solidFill>
                            <a:schemeClr val="tx2"/>
                          </a:solidFill>
                          <a:effectLst/>
                        </a:rPr>
                        <a:t>Type B2/C</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62 (71.2)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29 (67.4)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33 (75)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693017"/>
                  </a:ext>
                </a:extLst>
              </a:tr>
              <a:tr h="258344">
                <a:tc gridSpan="4">
                  <a:txBody>
                    <a:bodyPr/>
                    <a:lstStyle/>
                    <a:p>
                      <a:pPr algn="l"/>
                      <a:r>
                        <a:rPr lang="en-US" sz="1100" b="1" cap="none" spc="0" dirty="0">
                          <a:solidFill>
                            <a:schemeClr val="tx2"/>
                          </a:solidFill>
                          <a:effectLst/>
                        </a:rPr>
                        <a:t>Calcium distribution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lnL w="12700" cmpd="sng">
                      <a:noFill/>
                    </a:lnL>
                    <a:lnT w="12700" cmpd="sng">
                      <a:noFill/>
                    </a:lnT>
                  </a:tcPr>
                </a:tc>
                <a:tc>
                  <a:txBody>
                    <a:bodyPr/>
                    <a:lstStyle/>
                    <a:p>
                      <a:pPr algn="ctr"/>
                      <a:r>
                        <a:rPr lang="it-IT" sz="1100" cap="none" spc="0" dirty="0">
                          <a:solidFill>
                            <a:schemeClr val="tx1"/>
                          </a:solidFill>
                          <a:effectLst/>
                        </a:rPr>
                        <a:t>0.482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373689"/>
                  </a:ext>
                </a:extLst>
              </a:tr>
              <a:tr h="258344">
                <a:tc>
                  <a:txBody>
                    <a:bodyPr/>
                    <a:lstStyle/>
                    <a:p>
                      <a:pPr algn="l"/>
                      <a:r>
                        <a:rPr lang="en-US" sz="1100" b="1" cap="none" spc="0" dirty="0">
                          <a:solidFill>
                            <a:schemeClr val="tx2"/>
                          </a:solidFill>
                          <a:effectLst/>
                        </a:rPr>
                        <a:t>Mixed Calcium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34 (40)</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a:solidFill>
                            <a:schemeClr val="tx1"/>
                          </a:solidFill>
                          <a:effectLst/>
                        </a:rPr>
                        <a:t>15 (34.8)</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19 (45.2)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505757"/>
                  </a:ext>
                </a:extLst>
              </a:tr>
              <a:tr h="258344">
                <a:tc>
                  <a:txBody>
                    <a:bodyPr/>
                    <a:lstStyle/>
                    <a:p>
                      <a:pPr algn="l"/>
                      <a:r>
                        <a:rPr lang="en-US" sz="1100" b="1" cap="none" spc="0">
                          <a:solidFill>
                            <a:schemeClr val="tx2"/>
                          </a:solidFill>
                          <a:effectLst/>
                        </a:rPr>
                        <a:t>Deep Calcium</a:t>
                      </a:r>
                      <a:endParaRPr lang="it-IT" sz="11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25 (29.4)</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a:solidFill>
                            <a:schemeClr val="tx1"/>
                          </a:solidFill>
                          <a:effectLst/>
                        </a:rPr>
                        <a:t>15 (34.8)</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10 (23.8)</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9723711"/>
                  </a:ext>
                </a:extLst>
              </a:tr>
              <a:tr h="258344">
                <a:tc>
                  <a:txBody>
                    <a:bodyPr/>
                    <a:lstStyle/>
                    <a:p>
                      <a:pPr algn="l"/>
                      <a:r>
                        <a:rPr lang="en-US" sz="1100" b="1" cap="none" spc="0" dirty="0">
                          <a:solidFill>
                            <a:schemeClr val="tx2"/>
                          </a:solidFill>
                          <a:effectLst/>
                        </a:rPr>
                        <a:t>Superficial Calcium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26 (30.5)</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13 (30.2)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13 (30.9)</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495023"/>
                  </a:ext>
                </a:extLst>
              </a:tr>
              <a:tr h="258344">
                <a:tc>
                  <a:txBody>
                    <a:bodyPr/>
                    <a:lstStyle/>
                    <a:p>
                      <a:pPr algn="l"/>
                      <a:r>
                        <a:rPr lang="en-US" sz="1100" b="1" cap="none" spc="0" dirty="0">
                          <a:solidFill>
                            <a:schemeClr val="tx2"/>
                          </a:solidFill>
                          <a:effectLst/>
                        </a:rPr>
                        <a:t>Arch of calcium (degrees)</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266±84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a:solidFill>
                            <a:schemeClr val="tx1"/>
                          </a:solidFill>
                          <a:effectLst/>
                        </a:rPr>
                        <a:t>274±84</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258±85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0.373</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8610478"/>
                  </a:ext>
                </a:extLst>
              </a:tr>
              <a:tr h="258344">
                <a:tc>
                  <a:txBody>
                    <a:bodyPr/>
                    <a:lstStyle/>
                    <a:p>
                      <a:pPr algn="l"/>
                      <a:r>
                        <a:rPr lang="en-US" sz="1100" b="1" cap="none" spc="0" dirty="0">
                          <a:solidFill>
                            <a:schemeClr val="tx2"/>
                          </a:solidFill>
                          <a:effectLst/>
                        </a:rPr>
                        <a:t>Calcium length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12±6.6</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a:solidFill>
                            <a:schemeClr val="tx1"/>
                          </a:solidFill>
                          <a:effectLst/>
                        </a:rPr>
                        <a:t>11.9±7.3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12.5±6</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it-IT" sz="1100" cap="none" spc="0" dirty="0">
                          <a:solidFill>
                            <a:schemeClr val="tx1"/>
                          </a:solidFill>
                          <a:effectLst/>
                        </a:rPr>
                        <a:t>0.667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8335720"/>
                  </a:ext>
                </a:extLst>
              </a:tr>
              <a:tr h="258344">
                <a:tc>
                  <a:txBody>
                    <a:bodyPr/>
                    <a:lstStyle/>
                    <a:p>
                      <a:pPr algn="l"/>
                      <a:r>
                        <a:rPr lang="en-US" sz="1100" b="1" cap="none" spc="0" dirty="0">
                          <a:solidFill>
                            <a:schemeClr val="tx2"/>
                          </a:solidFill>
                          <a:effectLst/>
                        </a:rPr>
                        <a:t>Lesion length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24.3±9.7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23.5±9.6</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25.1±9.8</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0.442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2474294710"/>
                  </a:ext>
                </a:extLst>
              </a:tr>
              <a:tr h="258344">
                <a:tc>
                  <a:txBody>
                    <a:bodyPr/>
                    <a:lstStyle/>
                    <a:p>
                      <a:pPr algn="l"/>
                      <a:r>
                        <a:rPr lang="en-US" sz="1100" b="1" cap="none" spc="0">
                          <a:solidFill>
                            <a:schemeClr val="tx2"/>
                          </a:solidFill>
                          <a:effectLst/>
                        </a:rPr>
                        <a:t>Minimal lumen area (mm</a:t>
                      </a:r>
                      <a:r>
                        <a:rPr lang="en-US" sz="1100" b="1" cap="none" spc="0" baseline="30000">
                          <a:solidFill>
                            <a:schemeClr val="tx2"/>
                          </a:solidFill>
                          <a:effectLst/>
                        </a:rPr>
                        <a:t>2</a:t>
                      </a:r>
                      <a:r>
                        <a:rPr lang="en-US" sz="1100" b="1" cap="none" spc="0">
                          <a:solidFill>
                            <a:schemeClr val="tx2"/>
                          </a:solidFill>
                          <a:effectLst/>
                        </a:rPr>
                        <a:t>)</a:t>
                      </a:r>
                      <a:endParaRPr lang="it-IT" sz="1100" b="1" cap="none" spc="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3.2±0.9</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3.4±1.1</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3±0.7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0.02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343253370"/>
                  </a:ext>
                </a:extLst>
              </a:tr>
              <a:tr h="258344">
                <a:tc>
                  <a:txBody>
                    <a:bodyPr/>
                    <a:lstStyle/>
                    <a:p>
                      <a:pPr algn="l"/>
                      <a:r>
                        <a:rPr lang="en-US" sz="1100" b="1" cap="none" spc="0" dirty="0">
                          <a:solidFill>
                            <a:schemeClr val="tx2"/>
                          </a:solidFill>
                          <a:effectLst/>
                        </a:rPr>
                        <a:t>QCA evaluation</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 </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917455222"/>
                  </a:ext>
                </a:extLst>
              </a:tr>
              <a:tr h="258344">
                <a:tc>
                  <a:txBody>
                    <a:bodyPr/>
                    <a:lstStyle/>
                    <a:p>
                      <a:pPr algn="l"/>
                      <a:r>
                        <a:rPr lang="en-US" sz="1100" b="1" cap="none" spc="0" dirty="0">
                          <a:solidFill>
                            <a:schemeClr val="tx2"/>
                          </a:solidFill>
                          <a:effectLst/>
                        </a:rPr>
                        <a:t>Reference vessel diameter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3.4±0.4 </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a:solidFill>
                            <a:schemeClr val="tx1"/>
                          </a:solidFill>
                          <a:effectLst/>
                        </a:rPr>
                        <a:t>3.51±0.3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3.39±0.4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tc>
                  <a:txBody>
                    <a:bodyPr/>
                    <a:lstStyle/>
                    <a:p>
                      <a:pPr algn="ctr"/>
                      <a:r>
                        <a:rPr lang="it-IT" sz="1100" cap="none" spc="0" dirty="0">
                          <a:solidFill>
                            <a:schemeClr val="tx1"/>
                          </a:solidFill>
                          <a:effectLst/>
                        </a:rPr>
                        <a:t>0.112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mpd="sng">
                      <a:noFill/>
                      <a:prstDash val="solid"/>
                    </a:lnT>
                    <a:lnB w="12700" cap="flat" cmpd="sng" algn="ctr">
                      <a:noFill/>
                      <a:prstDash val="solid"/>
                    </a:lnB>
                    <a:solidFill>
                      <a:schemeClr val="bg1"/>
                    </a:solidFill>
                  </a:tcPr>
                </a:tc>
                <a:extLst>
                  <a:ext uri="{0D108BD9-81ED-4DB2-BD59-A6C34878D82A}">
                    <a16:rowId xmlns:a16="http://schemas.microsoft.com/office/drawing/2014/main" val="2659517549"/>
                  </a:ext>
                </a:extLst>
              </a:tr>
              <a:tr h="258344">
                <a:tc>
                  <a:txBody>
                    <a:bodyPr/>
                    <a:lstStyle/>
                    <a:p>
                      <a:pPr algn="l"/>
                      <a:r>
                        <a:rPr lang="en-US" sz="1100" b="1" cap="none" spc="0" dirty="0">
                          <a:solidFill>
                            <a:schemeClr val="tx2"/>
                          </a:solidFill>
                          <a:effectLst/>
                        </a:rPr>
                        <a:t>Percentage of stenosis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b">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81.2±8.1</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a:solidFill>
                            <a:schemeClr val="tx1"/>
                          </a:solidFill>
                          <a:effectLst/>
                        </a:rPr>
                        <a:t>79.4±7.6</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82.7±8.3</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0.97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2624183643"/>
                  </a:ext>
                </a:extLst>
              </a:tr>
            </a:tbl>
          </a:graphicData>
        </a:graphic>
      </p:graphicFrame>
    </p:spTree>
    <p:extLst>
      <p:ext uri="{BB962C8B-B14F-4D97-AF65-F5344CB8AC3E}">
        <p14:creationId xmlns:p14="http://schemas.microsoft.com/office/powerpoint/2010/main" val="187644284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FD8DA3-D488-0DAC-639F-1DEF9EE4BF45}"/>
              </a:ext>
            </a:extLst>
          </p:cNvPr>
          <p:cNvSpPr>
            <a:spLocks noGrp="1"/>
          </p:cNvSpPr>
          <p:nvPr>
            <p:ph type="title"/>
          </p:nvPr>
        </p:nvSpPr>
        <p:spPr/>
        <p:txBody>
          <a:bodyPr/>
          <a:lstStyle/>
          <a:p>
            <a:r>
              <a:rPr lang="it-IT" dirty="0" err="1"/>
              <a:t>Results</a:t>
            </a:r>
            <a:endParaRPr lang="it-IT" dirty="0"/>
          </a:p>
        </p:txBody>
      </p:sp>
      <p:graphicFrame>
        <p:nvGraphicFramePr>
          <p:cNvPr id="4" name="Tabella 3">
            <a:extLst>
              <a:ext uri="{FF2B5EF4-FFF2-40B4-BE49-F238E27FC236}">
                <a16:creationId xmlns:a16="http://schemas.microsoft.com/office/drawing/2014/main" id="{A65DD3C7-7AC6-5620-5F73-3543BECA5F51}"/>
              </a:ext>
            </a:extLst>
          </p:cNvPr>
          <p:cNvGraphicFramePr>
            <a:graphicFrameLocks noGrp="1"/>
          </p:cNvGraphicFramePr>
          <p:nvPr>
            <p:extLst>
              <p:ext uri="{D42A27DB-BD31-4B8C-83A1-F6EECF244321}">
                <p14:modId xmlns:p14="http://schemas.microsoft.com/office/powerpoint/2010/main" val="2722110983"/>
              </p:ext>
            </p:extLst>
          </p:nvPr>
        </p:nvGraphicFramePr>
        <p:xfrm>
          <a:off x="527078" y="693070"/>
          <a:ext cx="8083495" cy="3708162"/>
        </p:xfrm>
        <a:graphic>
          <a:graphicData uri="http://schemas.openxmlformats.org/drawingml/2006/table">
            <a:tbl>
              <a:tblPr firstRow="1" firstCol="1" bandRow="1">
                <a:noFill/>
                <a:tableStyleId>{5C22544A-7EE6-4342-B048-85BDC9FD1C3A}</a:tableStyleId>
              </a:tblPr>
              <a:tblGrid>
                <a:gridCol w="3745689">
                  <a:extLst>
                    <a:ext uri="{9D8B030D-6E8A-4147-A177-3AD203B41FA5}">
                      <a16:colId xmlns:a16="http://schemas.microsoft.com/office/drawing/2014/main" val="2117631608"/>
                    </a:ext>
                  </a:extLst>
                </a:gridCol>
                <a:gridCol w="1151500">
                  <a:extLst>
                    <a:ext uri="{9D8B030D-6E8A-4147-A177-3AD203B41FA5}">
                      <a16:colId xmlns:a16="http://schemas.microsoft.com/office/drawing/2014/main" val="37076042"/>
                    </a:ext>
                  </a:extLst>
                </a:gridCol>
                <a:gridCol w="922304">
                  <a:extLst>
                    <a:ext uri="{9D8B030D-6E8A-4147-A177-3AD203B41FA5}">
                      <a16:colId xmlns:a16="http://schemas.microsoft.com/office/drawing/2014/main" val="1456239724"/>
                    </a:ext>
                  </a:extLst>
                </a:gridCol>
                <a:gridCol w="1122798">
                  <a:extLst>
                    <a:ext uri="{9D8B030D-6E8A-4147-A177-3AD203B41FA5}">
                      <a16:colId xmlns:a16="http://schemas.microsoft.com/office/drawing/2014/main" val="2508235833"/>
                    </a:ext>
                  </a:extLst>
                </a:gridCol>
                <a:gridCol w="1141204">
                  <a:extLst>
                    <a:ext uri="{9D8B030D-6E8A-4147-A177-3AD203B41FA5}">
                      <a16:colId xmlns:a16="http://schemas.microsoft.com/office/drawing/2014/main" val="1240554407"/>
                    </a:ext>
                  </a:extLst>
                </a:gridCol>
              </a:tblGrid>
              <a:tr h="412000">
                <a:tc>
                  <a:txBody>
                    <a:bodyPr/>
                    <a:lstStyle/>
                    <a:p>
                      <a:pPr algn="l"/>
                      <a:endParaRPr lang="it-IT" sz="1100" b="1" cap="all" spc="150" dirty="0">
                        <a:solidFill>
                          <a:schemeClr val="tx2"/>
                        </a:solidFill>
                        <a:effectLst/>
                        <a:latin typeface="Calibri" panose="020F0502020204030204" pitchFamily="34" charset="0"/>
                        <a:cs typeface="Times New Roman" panose="02020603050405020304" pitchFamily="18" charset="0"/>
                      </a:endParaRPr>
                    </a:p>
                  </a:txBody>
                  <a:tcPr marL="122189" marR="122189" marT="122189" marB="122189" anchor="b">
                    <a:lnL w="12700" cmpd="sng">
                      <a:noFill/>
                    </a:lnL>
                    <a:lnR w="12700" cmpd="sng">
                      <a:noFill/>
                    </a:lnR>
                    <a:lnT w="12700" cmpd="sng">
                      <a:noFill/>
                    </a:lnT>
                    <a:lnB w="38100" cmpd="sng">
                      <a:noFill/>
                    </a:lnB>
                    <a:solidFill>
                      <a:srgbClr val="4A5F6F"/>
                    </a:solidFill>
                  </a:tcPr>
                </a:tc>
                <a:tc>
                  <a:txBody>
                    <a:bodyPr/>
                    <a:lstStyle/>
                    <a:p>
                      <a:pPr algn="ctr"/>
                      <a:r>
                        <a:rPr lang="it-IT" sz="1200" b="1" cap="none" spc="60" dirty="0">
                          <a:solidFill>
                            <a:schemeClr val="tx2"/>
                          </a:solidFill>
                          <a:effectLst/>
                        </a:rPr>
                        <a:t>Overall</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89" marR="20189" marT="50520" marB="0" anchor="ctr">
                    <a:lnL w="12700" cmpd="sng">
                      <a:noFill/>
                    </a:lnL>
                    <a:lnR w="12700" cmpd="sng">
                      <a:noFill/>
                    </a:lnR>
                    <a:lnT w="12700" cmpd="sng">
                      <a:noFill/>
                    </a:lnT>
                    <a:lnB w="38100" cmpd="sng">
                      <a:noFill/>
                    </a:lnB>
                    <a:solidFill>
                      <a:srgbClr val="4A5F6F"/>
                    </a:solidFill>
                  </a:tcPr>
                </a:tc>
                <a:tc>
                  <a:txBody>
                    <a:bodyPr/>
                    <a:lstStyle/>
                    <a:p>
                      <a:pPr algn="ctr"/>
                      <a:r>
                        <a:rPr lang="it-IT" sz="1200" b="1" cap="none" spc="60" dirty="0">
                          <a:solidFill>
                            <a:schemeClr val="tx2"/>
                          </a:solidFill>
                          <a:effectLst/>
                        </a:rPr>
                        <a:t>CB (</a:t>
                      </a:r>
                      <a:r>
                        <a:rPr lang="it-IT" sz="1200" b="1" cap="none" spc="60" dirty="0" err="1">
                          <a:solidFill>
                            <a:schemeClr val="tx2"/>
                          </a:solidFill>
                          <a:effectLst/>
                        </a:rPr>
                        <a:t>n</a:t>
                      </a:r>
                      <a:r>
                        <a:rPr lang="it-IT" sz="1200" b="1" cap="none" spc="60" dirty="0">
                          <a:solidFill>
                            <a:schemeClr val="tx2"/>
                          </a:solidFill>
                          <a:effectLst/>
                        </a:rPr>
                        <a:t>=44)</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89" marR="20189" marT="50520" marB="0" anchor="ctr">
                    <a:lnL w="12700" cmpd="sng">
                      <a:noFill/>
                    </a:lnL>
                    <a:lnR w="12700" cmpd="sng">
                      <a:noFill/>
                    </a:lnR>
                    <a:lnT w="12700" cmpd="sng">
                      <a:noFill/>
                    </a:lnT>
                    <a:lnB w="38100" cmpd="sng">
                      <a:noFill/>
                    </a:lnB>
                    <a:solidFill>
                      <a:srgbClr val="4A5F6F"/>
                    </a:solidFill>
                  </a:tcPr>
                </a:tc>
                <a:tc>
                  <a:txBody>
                    <a:bodyPr/>
                    <a:lstStyle/>
                    <a:p>
                      <a:pPr algn="ctr"/>
                      <a:r>
                        <a:rPr lang="it-IT" sz="1200" b="1" cap="none" spc="60" dirty="0">
                          <a:solidFill>
                            <a:schemeClr val="tx2"/>
                          </a:solidFill>
                          <a:effectLst/>
                        </a:rPr>
                        <a:t>NCB (</a:t>
                      </a:r>
                      <a:r>
                        <a:rPr lang="it-IT" sz="1200" b="1" cap="none" spc="60" dirty="0" err="1">
                          <a:solidFill>
                            <a:schemeClr val="tx2"/>
                          </a:solidFill>
                          <a:effectLst/>
                        </a:rPr>
                        <a:t>n</a:t>
                      </a:r>
                      <a:r>
                        <a:rPr lang="it-IT" sz="1200" b="1" cap="none" spc="60" dirty="0">
                          <a:solidFill>
                            <a:schemeClr val="tx2"/>
                          </a:solidFill>
                          <a:effectLst/>
                        </a:rPr>
                        <a:t>=43)</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89" marR="20189" marT="50520" marB="0" anchor="ctr">
                    <a:lnL w="12700" cmpd="sng">
                      <a:noFill/>
                    </a:lnL>
                    <a:lnR w="12700" cmpd="sng">
                      <a:noFill/>
                    </a:lnR>
                    <a:lnT w="12700" cmpd="sng">
                      <a:noFill/>
                    </a:lnT>
                    <a:lnB w="38100" cmpd="sng">
                      <a:noFill/>
                    </a:lnB>
                    <a:solidFill>
                      <a:srgbClr val="4A5F6F"/>
                    </a:solidFill>
                  </a:tcPr>
                </a:tc>
                <a:tc>
                  <a:txBody>
                    <a:bodyPr/>
                    <a:lstStyle/>
                    <a:p>
                      <a:pPr algn="ctr"/>
                      <a:r>
                        <a:rPr lang="it-IT" sz="1200" b="1" cap="none" spc="60" dirty="0" err="1">
                          <a:solidFill>
                            <a:schemeClr val="tx2"/>
                          </a:solidFill>
                          <a:effectLst/>
                        </a:rPr>
                        <a:t>P</a:t>
                      </a:r>
                      <a:r>
                        <a:rPr lang="it-IT" sz="1200" b="1" cap="none" spc="60" dirty="0">
                          <a:solidFill>
                            <a:schemeClr val="tx2"/>
                          </a:solidFill>
                          <a:effectLst/>
                        </a:rPr>
                        <a:t> </a:t>
                      </a:r>
                      <a:r>
                        <a:rPr lang="it-IT" sz="1200" b="1" cap="none" spc="60" dirty="0" err="1">
                          <a:solidFill>
                            <a:schemeClr val="tx2"/>
                          </a:solidFill>
                          <a:effectLst/>
                        </a:rPr>
                        <a:t>value</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89" marR="20189" marT="50520" marB="0" anchor="ctr">
                    <a:lnL w="12700" cmpd="sng">
                      <a:noFill/>
                    </a:lnL>
                    <a:lnR w="12700" cmpd="sng">
                      <a:noFill/>
                    </a:lnR>
                    <a:lnT w="12700" cmpd="sng">
                      <a:noFill/>
                    </a:lnT>
                    <a:lnB w="38100" cmpd="sng">
                      <a:noFill/>
                    </a:lnB>
                    <a:solidFill>
                      <a:srgbClr val="4A5F6F"/>
                    </a:solidFill>
                  </a:tcPr>
                </a:tc>
                <a:extLst>
                  <a:ext uri="{0D108BD9-81ED-4DB2-BD59-A6C34878D82A}">
                    <a16:rowId xmlns:a16="http://schemas.microsoft.com/office/drawing/2014/main" val="1002619608"/>
                  </a:ext>
                </a:extLst>
              </a:tr>
              <a:tr h="412000">
                <a:tc>
                  <a:txBody>
                    <a:bodyPr/>
                    <a:lstStyle/>
                    <a:p>
                      <a:pPr algn="l"/>
                      <a:r>
                        <a:rPr lang="en-US" sz="1100" b="1" cap="none" spc="0" dirty="0">
                          <a:solidFill>
                            <a:schemeClr val="tx2"/>
                          </a:solidFill>
                          <a:effectLst/>
                        </a:rPr>
                        <a:t>Pre dilatation atmospheres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18.6±4.7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18.3±5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19±4.5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0.463</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844134435"/>
                  </a:ext>
                </a:extLst>
              </a:tr>
              <a:tr h="412000">
                <a:tc>
                  <a:txBody>
                    <a:bodyPr/>
                    <a:lstStyle/>
                    <a:p>
                      <a:pPr algn="l"/>
                      <a:r>
                        <a:rPr lang="en-US" sz="1100" b="1" cap="none" spc="0" dirty="0">
                          <a:solidFill>
                            <a:schemeClr val="tx2"/>
                          </a:solidFill>
                          <a:effectLst/>
                        </a:rPr>
                        <a:t>Number of stent implanted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1.3±0.4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1.3±0.5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1.2±0.4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0.314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3527755584"/>
                  </a:ext>
                </a:extLst>
              </a:tr>
              <a:tr h="412000">
                <a:tc>
                  <a:txBody>
                    <a:bodyPr/>
                    <a:lstStyle/>
                    <a:p>
                      <a:pPr algn="l"/>
                      <a:r>
                        <a:rPr lang="en-US" sz="1100" b="1" cap="none" spc="0" dirty="0">
                          <a:solidFill>
                            <a:schemeClr val="tx2"/>
                          </a:solidFill>
                          <a:effectLst/>
                        </a:rPr>
                        <a:t>Total Stent Length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a:solidFill>
                            <a:schemeClr val="tx1"/>
                          </a:solidFill>
                          <a:effectLst/>
                        </a:rPr>
                        <a:t>32.9±12</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31.6±12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34.2±12</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0.837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4101793366"/>
                  </a:ext>
                </a:extLst>
              </a:tr>
              <a:tr h="412000">
                <a:tc>
                  <a:txBody>
                    <a:bodyPr/>
                    <a:lstStyle/>
                    <a:p>
                      <a:pPr algn="l"/>
                      <a:r>
                        <a:rPr lang="en-US" sz="1100" b="1" cap="none" spc="0" dirty="0">
                          <a:solidFill>
                            <a:schemeClr val="tx2"/>
                          </a:solidFill>
                          <a:effectLst/>
                        </a:rPr>
                        <a:t>Stent Diameter (mm)</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3.3±0.4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a:solidFill>
                            <a:schemeClr val="tx1"/>
                          </a:solidFill>
                          <a:effectLst/>
                        </a:rPr>
                        <a:t>3.4±0.3</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3.3±0.4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0.737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2166543114"/>
                  </a:ext>
                </a:extLst>
              </a:tr>
              <a:tr h="412000">
                <a:tc>
                  <a:txBody>
                    <a:bodyPr/>
                    <a:lstStyle/>
                    <a:p>
                      <a:pPr algn="l"/>
                      <a:r>
                        <a:rPr lang="en-US" sz="1100" b="1" cap="none" spc="0" dirty="0">
                          <a:solidFill>
                            <a:schemeClr val="tx2"/>
                          </a:solidFill>
                          <a:effectLst/>
                        </a:rPr>
                        <a:t>Post dilatation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a:solidFill>
                            <a:schemeClr val="tx1"/>
                          </a:solidFill>
                          <a:effectLst/>
                        </a:rPr>
                        <a:t>67 (77)</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33 (75)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34 (79)</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0.885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2270165240"/>
                  </a:ext>
                </a:extLst>
              </a:tr>
              <a:tr h="412000">
                <a:tc>
                  <a:txBody>
                    <a:bodyPr/>
                    <a:lstStyle/>
                    <a:p>
                      <a:pPr algn="l"/>
                      <a:r>
                        <a:rPr lang="en-US" sz="1100" b="1" cap="none" spc="0" dirty="0">
                          <a:solidFill>
                            <a:schemeClr val="tx2"/>
                          </a:solidFill>
                          <a:effectLst/>
                        </a:rPr>
                        <a:t>Diameter of the balloon for post dilatation</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en-US" sz="1100" cap="none" spc="0" dirty="0">
                          <a:solidFill>
                            <a:schemeClr val="tx1"/>
                          </a:solidFill>
                          <a:effectLst/>
                        </a:rPr>
                        <a:t>3.5</a:t>
                      </a:r>
                      <a:r>
                        <a:rPr lang="it-IT" sz="1100" cap="none" spc="0" dirty="0">
                          <a:solidFill>
                            <a:schemeClr val="tx1"/>
                          </a:solidFill>
                          <a:effectLst/>
                        </a:rPr>
                        <a:t>±0.5</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en-US" sz="1100" cap="none" spc="0" dirty="0">
                          <a:solidFill>
                            <a:schemeClr val="tx1"/>
                          </a:solidFill>
                          <a:effectLst/>
                        </a:rPr>
                        <a:t>3.6</a:t>
                      </a:r>
                      <a:r>
                        <a:rPr lang="it-IT" sz="1100" cap="none" spc="0" dirty="0">
                          <a:solidFill>
                            <a:schemeClr val="tx1"/>
                          </a:solidFill>
                          <a:effectLst/>
                        </a:rPr>
                        <a:t>±0.6</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en-US" sz="1100" cap="none" spc="0" dirty="0">
                          <a:solidFill>
                            <a:schemeClr val="tx1"/>
                          </a:solidFill>
                          <a:effectLst/>
                        </a:rPr>
                        <a:t>3.5</a:t>
                      </a:r>
                      <a:r>
                        <a:rPr lang="it-IT" sz="1100" cap="none" spc="0" dirty="0">
                          <a:solidFill>
                            <a:schemeClr val="tx1"/>
                          </a:solidFill>
                          <a:effectLst/>
                        </a:rPr>
                        <a:t>±0.4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en-US" sz="1100" cap="none" spc="0" dirty="0">
                          <a:solidFill>
                            <a:schemeClr val="tx1"/>
                          </a:solidFill>
                          <a:effectLst/>
                        </a:rPr>
                        <a:t>0.497</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1544416710"/>
                  </a:ext>
                </a:extLst>
              </a:tr>
              <a:tr h="412000">
                <a:tc>
                  <a:txBody>
                    <a:bodyPr/>
                    <a:lstStyle/>
                    <a:p>
                      <a:pPr algn="l"/>
                      <a:r>
                        <a:rPr lang="it-IT" sz="1100" b="1" cap="none" spc="0" dirty="0">
                          <a:solidFill>
                            <a:schemeClr val="tx2"/>
                          </a:solidFill>
                          <a:effectLst/>
                          <a:latin typeface="Arial" panose="020B0604020202020204" pitchFamily="34" charset="0"/>
                          <a:ea typeface="Calibri" panose="020F0502020204030204" pitchFamily="34" charset="0"/>
                          <a:cs typeface="Arial" panose="020B0604020202020204" pitchFamily="34" charset="0"/>
                        </a:rPr>
                        <a:t>Balloon to </a:t>
                      </a:r>
                      <a:r>
                        <a:rPr lang="it-IT" sz="1100" b="1" cap="none" spc="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artery</a:t>
                      </a:r>
                      <a:r>
                        <a:rPr lang="it-IT" sz="1100" b="1" cap="none" spc="0" dirty="0">
                          <a:solidFill>
                            <a:schemeClr val="tx2"/>
                          </a:solidFill>
                          <a:effectLst/>
                          <a:latin typeface="Arial" panose="020B0604020202020204" pitchFamily="34" charset="0"/>
                          <a:ea typeface="Calibri" panose="020F0502020204030204" pitchFamily="34" charset="0"/>
                          <a:cs typeface="Arial" panose="020B0604020202020204" pitchFamily="34" charset="0"/>
                        </a:rPr>
                        <a:t> ratio</a:t>
                      </a: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ctr" defTabSz="685800" rtl="0" eaLnBrk="1" latinLnBrk="0" hangingPunct="1"/>
                      <a:r>
                        <a:rPr lang="en-US" sz="1100" kern="1200" cap="none" spc="0" dirty="0">
                          <a:solidFill>
                            <a:schemeClr val="tx1"/>
                          </a:solidFill>
                          <a:effectLst/>
                          <a:latin typeface="+mn-lt"/>
                          <a:ea typeface="+mn-ea"/>
                          <a:cs typeface="+mn-cs"/>
                        </a:rPr>
                        <a:t>0.89</a:t>
                      </a:r>
                      <a:r>
                        <a:rPr lang="it-IT" sz="1100" kern="1200" cap="none" spc="0" dirty="0">
                          <a:solidFill>
                            <a:schemeClr val="tx1"/>
                          </a:solidFill>
                          <a:effectLst/>
                          <a:latin typeface="+mn-lt"/>
                          <a:ea typeface="+mn-ea"/>
                          <a:cs typeface="+mn-cs"/>
                        </a:rPr>
                        <a:t>±0.2</a:t>
                      </a:r>
                    </a:p>
                  </a:txBody>
                  <a:tcPr marL="43776" marR="43776" marT="0" marB="0"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ctr" defTabSz="685800" rtl="0" eaLnBrk="1" latinLnBrk="0" hangingPunct="1"/>
                      <a:r>
                        <a:rPr lang="en-US" sz="1100" kern="1200" cap="none" spc="0" dirty="0">
                          <a:solidFill>
                            <a:schemeClr val="tx1"/>
                          </a:solidFill>
                          <a:effectLst/>
                          <a:latin typeface="+mn-lt"/>
                          <a:ea typeface="+mn-ea"/>
                          <a:cs typeface="+mn-cs"/>
                        </a:rPr>
                        <a:t>0.86</a:t>
                      </a:r>
                      <a:r>
                        <a:rPr lang="it-IT" sz="1100" kern="1200" cap="none" spc="0" dirty="0">
                          <a:solidFill>
                            <a:schemeClr val="tx1"/>
                          </a:solidFill>
                          <a:effectLst/>
                          <a:latin typeface="+mn-lt"/>
                          <a:ea typeface="+mn-ea"/>
                          <a:cs typeface="+mn-cs"/>
                        </a:rPr>
                        <a:t>±0.1</a:t>
                      </a:r>
                    </a:p>
                  </a:txBody>
                  <a:tcPr marL="43776" marR="43776" marT="0" marB="0"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ctr" defTabSz="685800" rtl="0" eaLnBrk="1" latinLnBrk="0" hangingPunct="1"/>
                      <a:r>
                        <a:rPr lang="en-US" sz="1100" kern="1200" cap="none" spc="0" dirty="0">
                          <a:solidFill>
                            <a:schemeClr val="tx1"/>
                          </a:solidFill>
                          <a:effectLst/>
                          <a:latin typeface="+mn-lt"/>
                          <a:ea typeface="+mn-ea"/>
                          <a:cs typeface="+mn-cs"/>
                        </a:rPr>
                        <a:t>0.92</a:t>
                      </a:r>
                      <a:r>
                        <a:rPr lang="it-IT" sz="1100" kern="1200" cap="none" spc="0" dirty="0">
                          <a:solidFill>
                            <a:schemeClr val="tx1"/>
                          </a:solidFill>
                          <a:effectLst/>
                          <a:latin typeface="+mn-lt"/>
                          <a:ea typeface="+mn-ea"/>
                          <a:cs typeface="+mn-cs"/>
                        </a:rPr>
                        <a:t>±0.2</a:t>
                      </a:r>
                    </a:p>
                  </a:txBody>
                  <a:tcPr marL="43776" marR="43776" marT="0" marB="0"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ctr" defTabSz="685800" rtl="0" eaLnBrk="1" latinLnBrk="0" hangingPunct="1"/>
                      <a:r>
                        <a:rPr lang="en-US" sz="1100" kern="1200" cap="none" spc="0" dirty="0">
                          <a:solidFill>
                            <a:schemeClr val="tx1"/>
                          </a:solidFill>
                          <a:effectLst/>
                          <a:latin typeface="+mn-lt"/>
                          <a:ea typeface="+mn-ea"/>
                          <a:cs typeface="+mn-cs"/>
                        </a:rPr>
                        <a:t>0.057</a:t>
                      </a:r>
                      <a:endParaRPr lang="it-IT" sz="1100" kern="1200" cap="none" spc="0" dirty="0">
                        <a:solidFill>
                          <a:schemeClr val="tx1"/>
                        </a:solidFill>
                        <a:effectLst/>
                        <a:latin typeface="+mn-lt"/>
                        <a:ea typeface="+mn-ea"/>
                        <a:cs typeface="+mn-cs"/>
                      </a:endParaRPr>
                    </a:p>
                  </a:txBody>
                  <a:tcPr marL="43776" marR="43776" marT="0" marB="0"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3502875719"/>
                  </a:ext>
                </a:extLst>
              </a:tr>
              <a:tr h="412000">
                <a:tc>
                  <a:txBody>
                    <a:bodyPr/>
                    <a:lstStyle/>
                    <a:p>
                      <a:pPr algn="l"/>
                      <a:r>
                        <a:rPr lang="en-US" sz="1100" b="1" cap="none" spc="0" dirty="0">
                          <a:solidFill>
                            <a:schemeClr val="tx2"/>
                          </a:solidFill>
                          <a:effectLst/>
                        </a:rPr>
                        <a:t>Post dilatation atmospheres </a:t>
                      </a:r>
                      <a:endParaRPr lang="it-IT" sz="1100" b="1" cap="none" spc="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b">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20.9±0.6</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a:solidFill>
                            <a:schemeClr val="tx1"/>
                          </a:solidFill>
                          <a:effectLst/>
                        </a:rPr>
                        <a:t>20±5.2</a:t>
                      </a:r>
                      <a:endParaRPr lang="it-IT"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21.7±5.4</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ctr"/>
                      <a:r>
                        <a:rPr lang="it-IT" sz="1100" cap="none" spc="0" dirty="0">
                          <a:solidFill>
                            <a:schemeClr val="tx1"/>
                          </a:solidFill>
                          <a:effectLst/>
                        </a:rPr>
                        <a:t>0.201</a:t>
                      </a:r>
                      <a:endParaRPr lang="it-IT"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189" marR="122189" marT="122189" marB="122189"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1273785097"/>
                  </a:ext>
                </a:extLst>
              </a:tr>
            </a:tbl>
          </a:graphicData>
        </a:graphic>
      </p:graphicFrame>
      <p:sp>
        <p:nvSpPr>
          <p:cNvPr id="5" name="Rettangolo 4">
            <a:extLst>
              <a:ext uri="{FF2B5EF4-FFF2-40B4-BE49-F238E27FC236}">
                <a16:creationId xmlns:a16="http://schemas.microsoft.com/office/drawing/2014/main" id="{25C74679-ADD4-BFC1-1665-3801C77D7C7F}"/>
              </a:ext>
            </a:extLst>
          </p:cNvPr>
          <p:cNvSpPr/>
          <p:nvPr/>
        </p:nvSpPr>
        <p:spPr bwMode="auto">
          <a:xfrm>
            <a:off x="527078" y="3621801"/>
            <a:ext cx="8083494" cy="327259"/>
          </a:xfrm>
          <a:prstGeom prst="rect">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27163856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FD8DA3-D488-0DAC-639F-1DEF9EE4BF45}"/>
              </a:ext>
            </a:extLst>
          </p:cNvPr>
          <p:cNvSpPr>
            <a:spLocks noGrp="1"/>
          </p:cNvSpPr>
          <p:nvPr>
            <p:ph type="title"/>
          </p:nvPr>
        </p:nvSpPr>
        <p:spPr>
          <a:xfrm>
            <a:off x="70171" y="171814"/>
            <a:ext cx="7769225" cy="566738"/>
          </a:xfrm>
        </p:spPr>
        <p:txBody>
          <a:bodyPr/>
          <a:lstStyle/>
          <a:p>
            <a:pPr algn="l"/>
            <a:r>
              <a:rPr lang="it-IT" dirty="0" err="1"/>
              <a:t>Results</a:t>
            </a:r>
            <a:endParaRPr lang="it-IT" dirty="0"/>
          </a:p>
        </p:txBody>
      </p:sp>
      <p:pic>
        <p:nvPicPr>
          <p:cNvPr id="7" name="Immagine 6">
            <a:extLst>
              <a:ext uri="{FF2B5EF4-FFF2-40B4-BE49-F238E27FC236}">
                <a16:creationId xmlns:a16="http://schemas.microsoft.com/office/drawing/2014/main" id="{E033EE12-C771-CF0E-9331-A8B46EBFF749}"/>
              </a:ext>
            </a:extLst>
          </p:cNvPr>
          <p:cNvPicPr>
            <a:picLocks noChangeAspect="1"/>
          </p:cNvPicPr>
          <p:nvPr/>
        </p:nvPicPr>
        <p:blipFill>
          <a:blip r:embed="rId2"/>
          <a:stretch>
            <a:fillRect/>
          </a:stretch>
        </p:blipFill>
        <p:spPr>
          <a:xfrm>
            <a:off x="5872140" y="2204182"/>
            <a:ext cx="3194858" cy="2268350"/>
          </a:xfrm>
          <a:prstGeom prst="rect">
            <a:avLst/>
          </a:prstGeom>
        </p:spPr>
      </p:pic>
      <p:graphicFrame>
        <p:nvGraphicFramePr>
          <p:cNvPr id="8" name="Tabella 7">
            <a:extLst>
              <a:ext uri="{FF2B5EF4-FFF2-40B4-BE49-F238E27FC236}">
                <a16:creationId xmlns:a16="http://schemas.microsoft.com/office/drawing/2014/main" id="{4391C623-9DB4-9A76-F714-BEC3820EA8A2}"/>
              </a:ext>
            </a:extLst>
          </p:cNvPr>
          <p:cNvGraphicFramePr>
            <a:graphicFrameLocks noGrp="1"/>
          </p:cNvGraphicFramePr>
          <p:nvPr>
            <p:extLst>
              <p:ext uri="{D42A27DB-BD31-4B8C-83A1-F6EECF244321}">
                <p14:modId xmlns:p14="http://schemas.microsoft.com/office/powerpoint/2010/main" val="2116147772"/>
              </p:ext>
            </p:extLst>
          </p:nvPr>
        </p:nvGraphicFramePr>
        <p:xfrm>
          <a:off x="70171" y="786212"/>
          <a:ext cx="5560606" cy="2798864"/>
        </p:xfrm>
        <a:graphic>
          <a:graphicData uri="http://schemas.openxmlformats.org/drawingml/2006/table">
            <a:tbl>
              <a:tblPr firstRow="1" firstCol="1" bandRow="1">
                <a:tableStyleId>{5202B0CA-FC54-4496-8BCA-5EF66A818D29}</a:tableStyleId>
              </a:tblPr>
              <a:tblGrid>
                <a:gridCol w="2884784">
                  <a:extLst>
                    <a:ext uri="{9D8B030D-6E8A-4147-A177-3AD203B41FA5}">
                      <a16:colId xmlns:a16="http://schemas.microsoft.com/office/drawing/2014/main" val="744316999"/>
                    </a:ext>
                  </a:extLst>
                </a:gridCol>
                <a:gridCol w="878695">
                  <a:extLst>
                    <a:ext uri="{9D8B030D-6E8A-4147-A177-3AD203B41FA5}">
                      <a16:colId xmlns:a16="http://schemas.microsoft.com/office/drawing/2014/main" val="37130070"/>
                    </a:ext>
                  </a:extLst>
                </a:gridCol>
                <a:gridCol w="962631">
                  <a:extLst>
                    <a:ext uri="{9D8B030D-6E8A-4147-A177-3AD203B41FA5}">
                      <a16:colId xmlns:a16="http://schemas.microsoft.com/office/drawing/2014/main" val="91510556"/>
                    </a:ext>
                  </a:extLst>
                </a:gridCol>
                <a:gridCol w="834496">
                  <a:extLst>
                    <a:ext uri="{9D8B030D-6E8A-4147-A177-3AD203B41FA5}">
                      <a16:colId xmlns:a16="http://schemas.microsoft.com/office/drawing/2014/main" val="2775467700"/>
                    </a:ext>
                  </a:extLst>
                </a:gridCol>
              </a:tblGrid>
              <a:tr h="539376">
                <a:tc>
                  <a:txBody>
                    <a:bodyPr/>
                    <a:lstStyle/>
                    <a:p>
                      <a:pPr algn="l"/>
                      <a:endParaRPr lang="it-IT" sz="1400" dirty="0">
                        <a:effectLst/>
                        <a:latin typeface="Calibri" panose="020F0502020204030204" pitchFamily="34" charset="0"/>
                        <a:cs typeface="Times New Roman" panose="02020603050405020304" pitchFamily="18" charset="0"/>
                      </a:endParaRPr>
                    </a:p>
                  </a:txBody>
                  <a:tcPr marL="44450" marR="44450" marT="0" marB="0" anchor="b">
                    <a:solidFill>
                      <a:srgbClr val="4A5F6F"/>
                    </a:solidFill>
                  </a:tcPr>
                </a:tc>
                <a:tc>
                  <a:txBody>
                    <a:bodyPr/>
                    <a:lstStyle/>
                    <a:p>
                      <a:pPr algn="ctr"/>
                      <a:r>
                        <a:rPr lang="it-IT" sz="1200" b="1" cap="none" spc="60" dirty="0">
                          <a:solidFill>
                            <a:schemeClr val="tx2"/>
                          </a:solidFill>
                          <a:effectLst/>
                        </a:rPr>
                        <a:t>CB (</a:t>
                      </a:r>
                      <a:r>
                        <a:rPr lang="it-IT" sz="1200" b="1" cap="none" spc="60" dirty="0" err="1">
                          <a:solidFill>
                            <a:schemeClr val="tx2"/>
                          </a:solidFill>
                          <a:effectLst/>
                        </a:rPr>
                        <a:t>n</a:t>
                      </a:r>
                      <a:r>
                        <a:rPr lang="it-IT" sz="1200" b="1" cap="none" spc="60" dirty="0">
                          <a:solidFill>
                            <a:schemeClr val="tx2"/>
                          </a:solidFill>
                          <a:effectLst/>
                        </a:rPr>
                        <a:t>=44)</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solidFill>
                      <a:srgbClr val="4A5F6F"/>
                    </a:solidFill>
                  </a:tcPr>
                </a:tc>
                <a:tc>
                  <a:txBody>
                    <a:bodyPr/>
                    <a:lstStyle/>
                    <a:p>
                      <a:pPr algn="ctr"/>
                      <a:r>
                        <a:rPr lang="it-IT" sz="1200" b="1" cap="none" spc="60" dirty="0">
                          <a:solidFill>
                            <a:schemeClr val="tx2"/>
                          </a:solidFill>
                          <a:effectLst/>
                        </a:rPr>
                        <a:t>NCB (</a:t>
                      </a:r>
                      <a:r>
                        <a:rPr lang="it-IT" sz="1200" b="1" cap="none" spc="60" dirty="0" err="1">
                          <a:solidFill>
                            <a:schemeClr val="tx2"/>
                          </a:solidFill>
                          <a:effectLst/>
                        </a:rPr>
                        <a:t>n</a:t>
                      </a:r>
                      <a:r>
                        <a:rPr lang="it-IT" sz="1200" b="1" cap="none" spc="60" dirty="0">
                          <a:solidFill>
                            <a:schemeClr val="tx2"/>
                          </a:solidFill>
                          <a:effectLst/>
                        </a:rPr>
                        <a:t>=43)</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solidFill>
                      <a:srgbClr val="4A5F6F"/>
                    </a:solidFill>
                  </a:tcPr>
                </a:tc>
                <a:tc>
                  <a:txBody>
                    <a:bodyPr/>
                    <a:lstStyle/>
                    <a:p>
                      <a:pPr algn="ctr"/>
                      <a:r>
                        <a:rPr lang="it-IT" sz="1400" dirty="0" err="1">
                          <a:solidFill>
                            <a:schemeClr val="tx2"/>
                          </a:solidFill>
                          <a:effectLst/>
                        </a:rPr>
                        <a:t>P</a:t>
                      </a:r>
                      <a:r>
                        <a:rPr lang="it-IT" sz="1400" dirty="0">
                          <a:solidFill>
                            <a:schemeClr val="tx2"/>
                          </a:solidFill>
                          <a:effectLst/>
                        </a:rPr>
                        <a:t> </a:t>
                      </a:r>
                      <a:r>
                        <a:rPr lang="it-IT" sz="1400" dirty="0" err="1">
                          <a:solidFill>
                            <a:schemeClr val="tx2"/>
                          </a:solidFill>
                          <a:effectLst/>
                        </a:rPr>
                        <a:t>value</a:t>
                      </a:r>
                      <a:endParaRPr lang="it-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4A5F6F"/>
                    </a:solidFill>
                  </a:tcPr>
                </a:tc>
                <a:extLst>
                  <a:ext uri="{0D108BD9-81ED-4DB2-BD59-A6C34878D82A}">
                    <a16:rowId xmlns:a16="http://schemas.microsoft.com/office/drawing/2014/main" val="2577689904"/>
                  </a:ext>
                </a:extLst>
              </a:tr>
              <a:tr h="322784">
                <a:tc>
                  <a:txBody>
                    <a:bodyPr/>
                    <a:lstStyle/>
                    <a:p>
                      <a:pPr algn="l"/>
                      <a:r>
                        <a:rPr lang="en-US" sz="1200" dirty="0">
                          <a:solidFill>
                            <a:schemeClr val="tx2"/>
                          </a:solidFill>
                          <a:effectLst/>
                        </a:rPr>
                        <a:t>Final MSA (mm</a:t>
                      </a:r>
                      <a:r>
                        <a:rPr lang="en-US" sz="1200" baseline="30000" dirty="0">
                          <a:solidFill>
                            <a:schemeClr val="tx2"/>
                          </a:solidFill>
                          <a:effectLst/>
                        </a:rPr>
                        <a:t>2</a:t>
                      </a:r>
                      <a:r>
                        <a:rPr lang="en-US" sz="1200" dirty="0">
                          <a:solidFill>
                            <a:schemeClr val="tx2"/>
                          </a:solidFill>
                          <a:effectLst/>
                        </a:rPr>
                        <a:t>)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7.1±1.7</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6.5±2.1</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0.116</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844366771"/>
                  </a:ext>
                </a:extLst>
              </a:tr>
              <a:tr h="322784">
                <a:tc>
                  <a:txBody>
                    <a:bodyPr/>
                    <a:lstStyle/>
                    <a:p>
                      <a:pPr algn="l"/>
                      <a:r>
                        <a:rPr lang="en-US" sz="1200" dirty="0">
                          <a:solidFill>
                            <a:schemeClr val="tx2"/>
                          </a:solidFill>
                          <a:effectLst/>
                        </a:rPr>
                        <a:t>Minimal Stent Diameter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2.7±0.4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2.5±0.4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0.064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052038171"/>
                  </a:ext>
                </a:extLst>
              </a:tr>
              <a:tr h="322784">
                <a:tc>
                  <a:txBody>
                    <a:bodyPr/>
                    <a:lstStyle/>
                    <a:p>
                      <a:pPr algn="l"/>
                      <a:r>
                        <a:rPr lang="en-US" sz="1200" dirty="0">
                          <a:solidFill>
                            <a:schemeClr val="tx2"/>
                          </a:solidFill>
                          <a:effectLst/>
                        </a:rPr>
                        <a:t>Maximal Stent Diameter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3.2±0.4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3.1±0.4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0.189</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3155914615"/>
                  </a:ext>
                </a:extLst>
              </a:tr>
              <a:tr h="322784">
                <a:tc>
                  <a:txBody>
                    <a:bodyPr/>
                    <a:lstStyle/>
                    <a:p>
                      <a:pPr algn="l"/>
                      <a:r>
                        <a:rPr lang="en-US" sz="1200" dirty="0">
                          <a:solidFill>
                            <a:schemeClr val="tx2"/>
                          </a:solidFill>
                          <a:effectLst/>
                        </a:rPr>
                        <a:t>Final MSA at calcium site</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8.1</a:t>
                      </a:r>
                      <a:r>
                        <a:rPr lang="it-IT" sz="1200" dirty="0">
                          <a:solidFill>
                            <a:schemeClr val="tx1"/>
                          </a:solidFill>
                          <a:effectLst/>
                        </a:rPr>
                        <a:t>±2</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7.3</a:t>
                      </a:r>
                      <a:r>
                        <a:rPr lang="it-IT" sz="1200" dirty="0">
                          <a:solidFill>
                            <a:schemeClr val="tx1"/>
                          </a:solidFill>
                          <a:effectLst/>
                        </a:rPr>
                        <a:t>±2.1</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0.035</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4039774283"/>
                  </a:ext>
                </a:extLst>
              </a:tr>
              <a:tr h="322784">
                <a:tc>
                  <a:txBody>
                    <a:bodyPr/>
                    <a:lstStyle/>
                    <a:p>
                      <a:pPr algn="l"/>
                      <a:r>
                        <a:rPr lang="en-US" sz="1200" dirty="0">
                          <a:solidFill>
                            <a:schemeClr val="tx2"/>
                          </a:solidFill>
                          <a:effectLst/>
                        </a:rPr>
                        <a:t>Minimal stent diameter at calcium site</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2.9</a:t>
                      </a:r>
                      <a:r>
                        <a:rPr lang="it-IT" sz="1200" dirty="0">
                          <a:solidFill>
                            <a:schemeClr val="tx1"/>
                          </a:solidFill>
                          <a:effectLst/>
                        </a:rPr>
                        <a:t>±0.7</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2.7</a:t>
                      </a:r>
                      <a:r>
                        <a:rPr lang="it-IT" sz="1200" dirty="0">
                          <a:solidFill>
                            <a:schemeClr val="tx1"/>
                          </a:solidFill>
                          <a:effectLst/>
                        </a:rPr>
                        <a:t>±0.4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0.016</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61257401"/>
                  </a:ext>
                </a:extLst>
              </a:tr>
              <a:tr h="322784">
                <a:tc>
                  <a:txBody>
                    <a:bodyPr/>
                    <a:lstStyle/>
                    <a:p>
                      <a:pPr algn="l"/>
                      <a:r>
                        <a:rPr lang="en-US" sz="1200" dirty="0">
                          <a:solidFill>
                            <a:schemeClr val="tx2"/>
                          </a:solidFill>
                          <a:effectLst/>
                        </a:rPr>
                        <a:t>Maximal stent diameter at calcium site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3.5±0.5</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3.3±0.4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it-IT" sz="1200" dirty="0">
                          <a:solidFill>
                            <a:schemeClr val="tx1"/>
                          </a:solidFill>
                          <a:effectLst/>
                        </a:rPr>
                        <a:t>0.132</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3355568817"/>
                  </a:ext>
                </a:extLst>
              </a:tr>
              <a:tr h="322784">
                <a:tc>
                  <a:txBody>
                    <a:bodyPr/>
                    <a:lstStyle/>
                    <a:p>
                      <a:pPr algn="l"/>
                      <a:r>
                        <a:rPr lang="en-US" sz="1200" dirty="0">
                          <a:solidFill>
                            <a:schemeClr val="tx2"/>
                          </a:solidFill>
                          <a:effectLst/>
                        </a:rPr>
                        <a:t>Eccentricity index at calcium site</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0.84</a:t>
                      </a:r>
                      <a:r>
                        <a:rPr lang="it-IT" sz="1200" dirty="0">
                          <a:solidFill>
                            <a:schemeClr val="tx1"/>
                          </a:solidFill>
                          <a:effectLst/>
                        </a:rPr>
                        <a:t>±0.7</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0.8</a:t>
                      </a:r>
                      <a:r>
                        <a:rPr lang="it-IT" sz="1200" dirty="0">
                          <a:solidFill>
                            <a:schemeClr val="tx1"/>
                          </a:solidFill>
                          <a:effectLst/>
                        </a:rPr>
                        <a:t>±0.8</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r>
                        <a:rPr lang="en-US" sz="1200" dirty="0">
                          <a:solidFill>
                            <a:schemeClr val="tx1"/>
                          </a:solidFill>
                          <a:effectLst/>
                        </a:rPr>
                        <a:t>0.013</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753126294"/>
                  </a:ext>
                </a:extLst>
              </a:tr>
            </a:tbl>
          </a:graphicData>
        </a:graphic>
      </p:graphicFrame>
      <p:pic>
        <p:nvPicPr>
          <p:cNvPr id="9" name="Immagine 8">
            <a:extLst>
              <a:ext uri="{FF2B5EF4-FFF2-40B4-BE49-F238E27FC236}">
                <a16:creationId xmlns:a16="http://schemas.microsoft.com/office/drawing/2014/main" id="{E370F585-D9F1-744B-CDAF-3E52C1CA6B9F}"/>
              </a:ext>
            </a:extLst>
          </p:cNvPr>
          <p:cNvPicPr>
            <a:picLocks noChangeAspect="1"/>
          </p:cNvPicPr>
          <p:nvPr/>
        </p:nvPicPr>
        <p:blipFill rotWithShape="1">
          <a:blip r:embed="rId3"/>
          <a:srcRect r="3393"/>
          <a:stretch/>
        </p:blipFill>
        <p:spPr>
          <a:xfrm>
            <a:off x="5872140" y="64085"/>
            <a:ext cx="3194858" cy="2140097"/>
          </a:xfrm>
          <a:prstGeom prst="rect">
            <a:avLst/>
          </a:prstGeom>
        </p:spPr>
      </p:pic>
      <p:sp>
        <p:nvSpPr>
          <p:cNvPr id="3" name="Rettangolo 2">
            <a:extLst>
              <a:ext uri="{FF2B5EF4-FFF2-40B4-BE49-F238E27FC236}">
                <a16:creationId xmlns:a16="http://schemas.microsoft.com/office/drawing/2014/main" id="{66C115D4-728D-4E81-2AE2-A62ED857084C}"/>
              </a:ext>
            </a:extLst>
          </p:cNvPr>
          <p:cNvSpPr/>
          <p:nvPr/>
        </p:nvSpPr>
        <p:spPr bwMode="auto">
          <a:xfrm>
            <a:off x="70171" y="1328286"/>
            <a:ext cx="5560606" cy="327259"/>
          </a:xfrm>
          <a:prstGeom prst="rect">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0" name="Rettangolo 9">
            <a:extLst>
              <a:ext uri="{FF2B5EF4-FFF2-40B4-BE49-F238E27FC236}">
                <a16:creationId xmlns:a16="http://schemas.microsoft.com/office/drawing/2014/main" id="{44ED2101-B063-4E38-7091-5620A17099FA}"/>
              </a:ext>
            </a:extLst>
          </p:cNvPr>
          <p:cNvSpPr/>
          <p:nvPr/>
        </p:nvSpPr>
        <p:spPr bwMode="auto">
          <a:xfrm>
            <a:off x="67375" y="2293051"/>
            <a:ext cx="5560606" cy="327259"/>
          </a:xfrm>
          <a:prstGeom prst="rect">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1" name="Rettangolo 10">
            <a:extLst>
              <a:ext uri="{FF2B5EF4-FFF2-40B4-BE49-F238E27FC236}">
                <a16:creationId xmlns:a16="http://schemas.microsoft.com/office/drawing/2014/main" id="{7086C321-2D61-375B-37E0-52061468EE4C}"/>
              </a:ext>
            </a:extLst>
          </p:cNvPr>
          <p:cNvSpPr/>
          <p:nvPr/>
        </p:nvSpPr>
        <p:spPr bwMode="auto">
          <a:xfrm>
            <a:off x="67375" y="3257816"/>
            <a:ext cx="5560606" cy="327259"/>
          </a:xfrm>
          <a:prstGeom prst="rect">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12" name="Immagine 11">
            <a:extLst>
              <a:ext uri="{FF2B5EF4-FFF2-40B4-BE49-F238E27FC236}">
                <a16:creationId xmlns:a16="http://schemas.microsoft.com/office/drawing/2014/main" id="{5E9808EF-41C3-B690-7C4F-15EBE7789CF0}"/>
              </a:ext>
            </a:extLst>
          </p:cNvPr>
          <p:cNvPicPr>
            <a:picLocks noChangeAspect="1"/>
          </p:cNvPicPr>
          <p:nvPr/>
        </p:nvPicPr>
        <p:blipFill>
          <a:blip r:embed="rId4"/>
          <a:stretch>
            <a:fillRect/>
          </a:stretch>
        </p:blipFill>
        <p:spPr>
          <a:xfrm>
            <a:off x="5736276" y="1198260"/>
            <a:ext cx="3377104" cy="2140097"/>
          </a:xfrm>
          <a:prstGeom prst="rect">
            <a:avLst/>
          </a:prstGeom>
        </p:spPr>
      </p:pic>
      <p:sp>
        <p:nvSpPr>
          <p:cNvPr id="13" name="CasellaDiTesto 12">
            <a:extLst>
              <a:ext uri="{FF2B5EF4-FFF2-40B4-BE49-F238E27FC236}">
                <a16:creationId xmlns:a16="http://schemas.microsoft.com/office/drawing/2014/main" id="{656320D4-E220-0426-4D5D-A78EBC836326}"/>
              </a:ext>
            </a:extLst>
          </p:cNvPr>
          <p:cNvSpPr txBox="1"/>
          <p:nvPr/>
        </p:nvSpPr>
        <p:spPr>
          <a:xfrm>
            <a:off x="66649" y="3831187"/>
            <a:ext cx="5720609" cy="307777"/>
          </a:xfrm>
          <a:prstGeom prst="rect">
            <a:avLst/>
          </a:prstGeom>
          <a:solidFill>
            <a:schemeClr val="bg1"/>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0" i="0" dirty="0">
                <a:solidFill>
                  <a:schemeClr val="tx1"/>
                </a:solidFill>
              </a:rPr>
              <a:t>Benefit of cutting balloon are evident  in lesions with &gt; 270º of calcium    </a:t>
            </a:r>
          </a:p>
        </p:txBody>
      </p:sp>
    </p:spTree>
    <p:extLst>
      <p:ext uri="{BB962C8B-B14F-4D97-AF65-F5344CB8AC3E}">
        <p14:creationId xmlns:p14="http://schemas.microsoft.com/office/powerpoint/2010/main" val="10341975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CD2D44E3-707C-D9E5-A8BA-6419938CD2DD}"/>
              </a:ext>
            </a:extLst>
          </p:cNvPr>
          <p:cNvSpPr>
            <a:spLocks noGrp="1"/>
          </p:cNvSpPr>
          <p:nvPr>
            <p:ph type="title"/>
          </p:nvPr>
        </p:nvSpPr>
        <p:spPr>
          <a:xfrm>
            <a:off x="687386" y="188471"/>
            <a:ext cx="7769225" cy="566738"/>
          </a:xfrm>
        </p:spPr>
        <p:txBody>
          <a:bodyPr/>
          <a:lstStyle/>
          <a:p>
            <a:r>
              <a:rPr lang="it-IT" dirty="0" err="1"/>
              <a:t>Results</a:t>
            </a:r>
            <a:endParaRPr lang="it-IT" dirty="0"/>
          </a:p>
        </p:txBody>
      </p:sp>
      <p:graphicFrame>
        <p:nvGraphicFramePr>
          <p:cNvPr id="6" name="Tabella 5">
            <a:extLst>
              <a:ext uri="{FF2B5EF4-FFF2-40B4-BE49-F238E27FC236}">
                <a16:creationId xmlns:a16="http://schemas.microsoft.com/office/drawing/2014/main" id="{F07482A1-1970-4313-0764-D0967CAC7075}"/>
              </a:ext>
            </a:extLst>
          </p:cNvPr>
          <p:cNvGraphicFramePr>
            <a:graphicFrameLocks noGrp="1"/>
          </p:cNvGraphicFramePr>
          <p:nvPr>
            <p:extLst>
              <p:ext uri="{D42A27DB-BD31-4B8C-83A1-F6EECF244321}">
                <p14:modId xmlns:p14="http://schemas.microsoft.com/office/powerpoint/2010/main" val="2170985596"/>
              </p:ext>
            </p:extLst>
          </p:nvPr>
        </p:nvGraphicFramePr>
        <p:xfrm>
          <a:off x="451206" y="755209"/>
          <a:ext cx="8241587" cy="3528032"/>
        </p:xfrm>
        <a:graphic>
          <a:graphicData uri="http://schemas.openxmlformats.org/drawingml/2006/table">
            <a:tbl>
              <a:tblPr firstRow="1" firstCol="1" bandRow="1">
                <a:tableStyleId>{9D7B26C5-4107-4FEC-AEDC-1716B250A1EF}</a:tableStyleId>
              </a:tblPr>
              <a:tblGrid>
                <a:gridCol w="3593218">
                  <a:extLst>
                    <a:ext uri="{9D8B030D-6E8A-4147-A177-3AD203B41FA5}">
                      <a16:colId xmlns:a16="http://schemas.microsoft.com/office/drawing/2014/main" val="1239602274"/>
                    </a:ext>
                  </a:extLst>
                </a:gridCol>
                <a:gridCol w="1033368">
                  <a:extLst>
                    <a:ext uri="{9D8B030D-6E8A-4147-A177-3AD203B41FA5}">
                      <a16:colId xmlns:a16="http://schemas.microsoft.com/office/drawing/2014/main" val="571648814"/>
                    </a:ext>
                  </a:extLst>
                </a:gridCol>
                <a:gridCol w="1285365">
                  <a:extLst>
                    <a:ext uri="{9D8B030D-6E8A-4147-A177-3AD203B41FA5}">
                      <a16:colId xmlns:a16="http://schemas.microsoft.com/office/drawing/2014/main" val="1525337002"/>
                    </a:ext>
                  </a:extLst>
                </a:gridCol>
                <a:gridCol w="1413202">
                  <a:extLst>
                    <a:ext uri="{9D8B030D-6E8A-4147-A177-3AD203B41FA5}">
                      <a16:colId xmlns:a16="http://schemas.microsoft.com/office/drawing/2014/main" val="4041581614"/>
                    </a:ext>
                  </a:extLst>
                </a:gridCol>
                <a:gridCol w="916434">
                  <a:extLst>
                    <a:ext uri="{9D8B030D-6E8A-4147-A177-3AD203B41FA5}">
                      <a16:colId xmlns:a16="http://schemas.microsoft.com/office/drawing/2014/main" val="4254753793"/>
                    </a:ext>
                  </a:extLst>
                </a:gridCol>
              </a:tblGrid>
              <a:tr h="444686">
                <a:tc>
                  <a:txBody>
                    <a:bodyPr/>
                    <a:lstStyle/>
                    <a:p>
                      <a:pPr algn="l" fontAlgn="b">
                        <a:spcBef>
                          <a:spcPts val="0"/>
                        </a:spcBef>
                        <a:spcAft>
                          <a:spcPts val="0"/>
                        </a:spcAft>
                      </a:pPr>
                      <a:endParaRPr lang="it-IT" sz="1200" b="0" i="0" u="none" strike="noStrike" dirty="0">
                        <a:effectLst/>
                        <a:latin typeface="Arial" panose="020B0604020202020204" pitchFamily="34" charset="0"/>
                      </a:endParaRPr>
                    </a:p>
                  </a:txBody>
                  <a:tcPr marL="84014" marR="84014" marT="18003" marB="0" anchor="b">
                    <a:solidFill>
                      <a:srgbClr val="4A5F6F"/>
                    </a:solidFill>
                  </a:tcPr>
                </a:tc>
                <a:tc>
                  <a:txBody>
                    <a:bodyPr/>
                    <a:lstStyle/>
                    <a:p>
                      <a:pPr algn="ctr"/>
                      <a:r>
                        <a:rPr lang="it-IT" sz="1200" b="1" cap="none" spc="60" dirty="0">
                          <a:solidFill>
                            <a:schemeClr val="tx2"/>
                          </a:solidFill>
                          <a:effectLst/>
                        </a:rPr>
                        <a:t>Overall</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solidFill>
                      <a:srgbClr val="4A5F6F"/>
                    </a:solidFill>
                  </a:tcPr>
                </a:tc>
                <a:tc>
                  <a:txBody>
                    <a:bodyPr/>
                    <a:lstStyle/>
                    <a:p>
                      <a:pPr algn="ctr"/>
                      <a:r>
                        <a:rPr lang="it-IT" sz="1200" b="1" cap="none" spc="60" dirty="0">
                          <a:solidFill>
                            <a:schemeClr val="tx2"/>
                          </a:solidFill>
                          <a:effectLst/>
                        </a:rPr>
                        <a:t>CB (</a:t>
                      </a:r>
                      <a:r>
                        <a:rPr lang="it-IT" sz="1200" b="1" cap="none" spc="60" dirty="0" err="1">
                          <a:solidFill>
                            <a:schemeClr val="tx2"/>
                          </a:solidFill>
                          <a:effectLst/>
                        </a:rPr>
                        <a:t>n</a:t>
                      </a:r>
                      <a:r>
                        <a:rPr lang="it-IT" sz="1200" b="1" cap="none" spc="60" dirty="0">
                          <a:solidFill>
                            <a:schemeClr val="tx2"/>
                          </a:solidFill>
                          <a:effectLst/>
                        </a:rPr>
                        <a:t>=44)</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solidFill>
                      <a:srgbClr val="4A5F6F"/>
                    </a:solidFill>
                  </a:tcPr>
                </a:tc>
                <a:tc>
                  <a:txBody>
                    <a:bodyPr/>
                    <a:lstStyle/>
                    <a:p>
                      <a:pPr algn="ctr"/>
                      <a:r>
                        <a:rPr lang="it-IT" sz="1200" b="1" cap="none" spc="60" dirty="0">
                          <a:solidFill>
                            <a:schemeClr val="tx2"/>
                          </a:solidFill>
                          <a:effectLst/>
                        </a:rPr>
                        <a:t>NCB (</a:t>
                      </a:r>
                      <a:r>
                        <a:rPr lang="it-IT" sz="1200" b="1" cap="none" spc="60" dirty="0" err="1">
                          <a:solidFill>
                            <a:schemeClr val="tx2"/>
                          </a:solidFill>
                          <a:effectLst/>
                        </a:rPr>
                        <a:t>n</a:t>
                      </a:r>
                      <a:r>
                        <a:rPr lang="it-IT" sz="1200" b="1" cap="none" spc="60" dirty="0">
                          <a:solidFill>
                            <a:schemeClr val="tx2"/>
                          </a:solidFill>
                          <a:effectLst/>
                        </a:rPr>
                        <a:t>=43)</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solidFill>
                      <a:srgbClr val="4A5F6F"/>
                    </a:solidFill>
                  </a:tcPr>
                </a:tc>
                <a:tc>
                  <a:txBody>
                    <a:bodyPr/>
                    <a:lstStyle/>
                    <a:p>
                      <a:pPr algn="ctr"/>
                      <a:r>
                        <a:rPr lang="it-IT" sz="1200" b="1" cap="none" spc="60" dirty="0" err="1">
                          <a:solidFill>
                            <a:schemeClr val="tx2"/>
                          </a:solidFill>
                          <a:effectLst/>
                        </a:rPr>
                        <a:t>P</a:t>
                      </a:r>
                      <a:r>
                        <a:rPr lang="it-IT" sz="1200" b="1" cap="none" spc="60" dirty="0">
                          <a:solidFill>
                            <a:schemeClr val="tx2"/>
                          </a:solidFill>
                          <a:effectLst/>
                        </a:rPr>
                        <a:t> </a:t>
                      </a:r>
                      <a:r>
                        <a:rPr lang="it-IT" sz="1200" b="1" cap="none" spc="60" dirty="0" err="1">
                          <a:solidFill>
                            <a:schemeClr val="tx2"/>
                          </a:solidFill>
                          <a:effectLst/>
                        </a:rPr>
                        <a:t>value</a:t>
                      </a:r>
                      <a:endParaRPr lang="it-IT" sz="1200" b="1" cap="none" spc="6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0500" marR="20500" marT="51299" marB="0" anchor="ctr">
                    <a:solidFill>
                      <a:srgbClr val="4A5F6F"/>
                    </a:solidFill>
                  </a:tcPr>
                </a:tc>
                <a:extLst>
                  <a:ext uri="{0D108BD9-81ED-4DB2-BD59-A6C34878D82A}">
                    <a16:rowId xmlns:a16="http://schemas.microsoft.com/office/drawing/2014/main" val="2692403281"/>
                  </a:ext>
                </a:extLst>
              </a:tr>
              <a:tr h="270867">
                <a:tc>
                  <a:txBody>
                    <a:bodyPr/>
                    <a:lstStyle/>
                    <a:p>
                      <a:pPr algn="l" fontAlgn="b">
                        <a:spcBef>
                          <a:spcPts val="0"/>
                        </a:spcBef>
                        <a:spcAft>
                          <a:spcPts val="0"/>
                        </a:spcAft>
                      </a:pPr>
                      <a:r>
                        <a:rPr lang="en-US" sz="1200" b="1" u="none" strike="noStrike" dirty="0">
                          <a:solidFill>
                            <a:schemeClr val="tx2"/>
                          </a:solidFill>
                          <a:effectLst/>
                        </a:rPr>
                        <a:t>Device failure </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3 (3.4)</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3 (6.8)</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0 (0)</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0.517</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3177938861"/>
                  </a:ext>
                </a:extLst>
              </a:tr>
              <a:tr h="270867">
                <a:tc>
                  <a:txBody>
                    <a:bodyPr/>
                    <a:lstStyle/>
                    <a:p>
                      <a:pPr algn="l" fontAlgn="b">
                        <a:spcBef>
                          <a:spcPts val="0"/>
                        </a:spcBef>
                        <a:spcAft>
                          <a:spcPts val="0"/>
                        </a:spcAft>
                      </a:pPr>
                      <a:r>
                        <a:rPr lang="en-US" sz="1200" b="1" u="none" strike="noStrike" dirty="0">
                          <a:solidFill>
                            <a:schemeClr val="tx2"/>
                          </a:solidFill>
                          <a:effectLst/>
                        </a:rPr>
                        <a:t>Additional use of rotational atherectomy</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1 (1.1)</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1 (2.2)</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a:solidFill>
                            <a:schemeClr val="tx1"/>
                          </a:solidFill>
                          <a:effectLst/>
                        </a:rPr>
                        <a:t>0 (0)</a:t>
                      </a:r>
                      <a:endParaRPr lang="it-IT" sz="1200" b="0" i="0" u="none" strike="noStrike">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a:solidFill>
                            <a:schemeClr val="tx1"/>
                          </a:solidFill>
                          <a:effectLst/>
                        </a:rPr>
                        <a:t>0.79</a:t>
                      </a:r>
                      <a:endParaRPr lang="it-IT" sz="1200" b="0" i="0" u="none" strike="noStrike">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377250792"/>
                  </a:ext>
                </a:extLst>
              </a:tr>
              <a:tr h="270867">
                <a:tc>
                  <a:txBody>
                    <a:bodyPr/>
                    <a:lstStyle/>
                    <a:p>
                      <a:pPr algn="l" fontAlgn="b">
                        <a:spcBef>
                          <a:spcPts val="0"/>
                        </a:spcBef>
                        <a:spcAft>
                          <a:spcPts val="0"/>
                        </a:spcAft>
                      </a:pPr>
                      <a:r>
                        <a:rPr lang="en-US" sz="1200" b="1" u="none" strike="noStrike" dirty="0">
                          <a:solidFill>
                            <a:schemeClr val="tx2"/>
                          </a:solidFill>
                          <a:effectLst/>
                        </a:rPr>
                        <a:t>Ellis type 1 vessel rupture </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2 (2.2)</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2 (4.4)</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dirty="0">
                          <a:solidFill>
                            <a:schemeClr val="tx1"/>
                          </a:solidFill>
                          <a:effectLst/>
                        </a:rPr>
                        <a:t>0 (0)</a:t>
                      </a:r>
                      <a:endParaRPr lang="it-IT"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it-IT" sz="1200" b="0" u="none" strike="noStrike">
                          <a:solidFill>
                            <a:schemeClr val="tx1"/>
                          </a:solidFill>
                          <a:effectLst/>
                        </a:rPr>
                        <a:t>0.189</a:t>
                      </a:r>
                      <a:endParaRPr lang="it-IT" sz="1200" b="0" i="0" u="none" strike="noStrike">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420943987"/>
                  </a:ext>
                </a:extLst>
              </a:tr>
              <a:tr h="270867">
                <a:tc>
                  <a:txBody>
                    <a:bodyPr/>
                    <a:lstStyle/>
                    <a:p>
                      <a:pPr algn="l" fontAlgn="b">
                        <a:spcBef>
                          <a:spcPts val="0"/>
                        </a:spcBef>
                        <a:spcAft>
                          <a:spcPts val="0"/>
                        </a:spcAft>
                      </a:pPr>
                      <a:r>
                        <a:rPr lang="en-US" sz="1200" b="1" u="none" strike="noStrike" dirty="0">
                          <a:solidFill>
                            <a:schemeClr val="tx2"/>
                          </a:solidFill>
                          <a:effectLst/>
                        </a:rPr>
                        <a:t>Implantation of a covered stent </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1 (1.1)</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1 (2.2)</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a:solidFill>
                            <a:schemeClr val="tx1"/>
                          </a:solidFill>
                          <a:effectLst/>
                        </a:rPr>
                        <a:t>0 (0)</a:t>
                      </a:r>
                      <a:endParaRPr lang="en-US" sz="1200" b="0" i="0" u="none" strike="noStrike">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a:solidFill>
                            <a:schemeClr val="tx1"/>
                          </a:solidFill>
                          <a:effectLst/>
                        </a:rPr>
                        <a:t>0.65</a:t>
                      </a:r>
                      <a:endParaRPr lang="en-US" sz="1200" b="0" i="0" u="none" strike="noStrike">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1651942805"/>
                  </a:ext>
                </a:extLst>
              </a:tr>
              <a:tr h="270867">
                <a:tc>
                  <a:txBody>
                    <a:bodyPr/>
                    <a:lstStyle/>
                    <a:p>
                      <a:pPr algn="l" fontAlgn="b">
                        <a:spcBef>
                          <a:spcPts val="0"/>
                        </a:spcBef>
                        <a:spcAft>
                          <a:spcPts val="0"/>
                        </a:spcAft>
                      </a:pPr>
                      <a:r>
                        <a:rPr lang="en-US" sz="1200" b="1" u="none" strike="noStrike" dirty="0">
                          <a:solidFill>
                            <a:schemeClr val="tx2"/>
                          </a:solidFill>
                          <a:effectLst/>
                        </a:rPr>
                        <a:t>Final TIMI flow &gt;3</a:t>
                      </a:r>
                      <a:endParaRPr lang="en-US" sz="1200" b="1" i="0" u="none" strike="noStrike" dirty="0">
                        <a:solidFill>
                          <a:schemeClr val="tx2"/>
                        </a:solidFill>
                        <a:effectLst/>
                        <a:latin typeface="Arial" panose="020B0604020202020204" pitchFamily="34" charset="0"/>
                      </a:endParaRPr>
                    </a:p>
                  </a:txBody>
                  <a:tcPr marL="84014" marR="84014" marT="180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87 (100)</a:t>
                      </a:r>
                      <a:endParaRPr lang="en-US" sz="1200" b="0" i="0" u="none" strike="noStrike" dirty="0">
                        <a:solidFill>
                          <a:schemeClr val="tx1"/>
                        </a:solidFill>
                        <a:effectLst/>
                        <a:latin typeface="Arial" panose="020B0604020202020204" pitchFamily="34" charset="0"/>
                      </a:endParaRPr>
                    </a:p>
                  </a:txBody>
                  <a:tcPr marL="84014" marR="84014" marT="1800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US" sz="1200" b="0" u="none" strike="noStrike">
                          <a:solidFill>
                            <a:schemeClr val="tx1"/>
                          </a:solidFill>
                          <a:effectLst/>
                        </a:rPr>
                        <a:t>44 (100)</a:t>
                      </a:r>
                      <a:endParaRPr lang="en-US" sz="1200" b="0" i="0" u="none" strike="noStrike">
                        <a:solidFill>
                          <a:schemeClr val="tx1"/>
                        </a:solidFill>
                        <a:effectLst/>
                        <a:latin typeface="Arial" panose="020B0604020202020204" pitchFamily="34" charset="0"/>
                      </a:endParaRPr>
                    </a:p>
                  </a:txBody>
                  <a:tcPr marL="84014" marR="84014" marT="1800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43 (100)</a:t>
                      </a:r>
                      <a:endParaRPr lang="en-US" sz="1200" b="0" i="0" u="none" strike="noStrike" dirty="0">
                        <a:solidFill>
                          <a:schemeClr val="tx1"/>
                        </a:solidFill>
                        <a:effectLst/>
                        <a:latin typeface="Arial" panose="020B0604020202020204" pitchFamily="34" charset="0"/>
                      </a:endParaRPr>
                    </a:p>
                  </a:txBody>
                  <a:tcPr marL="84014" marR="84014" marT="1800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US" sz="1200" b="0" u="none" strike="noStrike">
                          <a:solidFill>
                            <a:schemeClr val="tx1"/>
                          </a:solidFill>
                          <a:effectLst/>
                        </a:rPr>
                        <a:t>0.854</a:t>
                      </a:r>
                      <a:endParaRPr lang="en-US" sz="1200" b="0" i="0" u="none" strike="noStrike">
                        <a:solidFill>
                          <a:schemeClr val="tx1"/>
                        </a:solidFill>
                        <a:effectLst/>
                        <a:latin typeface="Arial" panose="020B0604020202020204" pitchFamily="34" charset="0"/>
                      </a:endParaRPr>
                    </a:p>
                  </a:txBody>
                  <a:tcPr marL="84014" marR="84014" marT="18003"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099754"/>
                  </a:ext>
                </a:extLst>
              </a:tr>
              <a:tr h="374676">
                <a:tc gridSpan="5">
                  <a:txBody>
                    <a:bodyPr/>
                    <a:lstStyle/>
                    <a:p>
                      <a:pPr algn="ctr" fontAlgn="b">
                        <a:spcBef>
                          <a:spcPts val="0"/>
                        </a:spcBef>
                        <a:spcAft>
                          <a:spcPts val="0"/>
                        </a:spcAft>
                      </a:pPr>
                      <a:r>
                        <a:rPr lang="en-US" sz="1200" b="1" u="none" strike="noStrike" dirty="0">
                          <a:solidFill>
                            <a:schemeClr val="tx2"/>
                          </a:solidFill>
                          <a:effectLst/>
                        </a:rPr>
                        <a:t>One year Follow-up </a:t>
                      </a:r>
                      <a:endParaRPr lang="en-US" sz="1200" b="1" i="0" u="none" strike="noStrike" dirty="0">
                        <a:solidFill>
                          <a:schemeClr val="tx2"/>
                        </a:solidFill>
                        <a:effectLst/>
                        <a:latin typeface="Arial" panose="020B0604020202020204" pitchFamily="34" charset="0"/>
                      </a:endParaRPr>
                    </a:p>
                  </a:txBody>
                  <a:tcPr marL="172829" marR="172829" marT="86415" marB="8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781880135"/>
                  </a:ext>
                </a:extLst>
              </a:tr>
              <a:tr h="270867">
                <a:tc>
                  <a:txBody>
                    <a:bodyPr/>
                    <a:lstStyle/>
                    <a:p>
                      <a:pPr algn="l" fontAlgn="b">
                        <a:spcBef>
                          <a:spcPts val="0"/>
                        </a:spcBef>
                        <a:spcAft>
                          <a:spcPts val="0"/>
                        </a:spcAft>
                      </a:pPr>
                      <a:r>
                        <a:rPr lang="en-US" sz="1200" b="1" u="none" strike="noStrike" dirty="0">
                          <a:solidFill>
                            <a:schemeClr val="tx2"/>
                          </a:solidFill>
                          <a:effectLst/>
                        </a:rPr>
                        <a:t>Deaths </a:t>
                      </a:r>
                      <a:endParaRPr lang="en-US" sz="1200" b="1" i="0" u="none" strike="noStrike" dirty="0">
                        <a:solidFill>
                          <a:schemeClr val="tx2"/>
                        </a:solidFill>
                        <a:effectLst/>
                        <a:latin typeface="Arial" panose="020B0604020202020204" pitchFamily="34" charset="0"/>
                      </a:endParaRPr>
                    </a:p>
                  </a:txBody>
                  <a:tcPr marL="84014" marR="84014" marT="180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3 (3.4)</a:t>
                      </a:r>
                      <a:endParaRPr lang="en-US" sz="1200" b="0" i="0" u="none" strike="noStrike" dirty="0">
                        <a:solidFill>
                          <a:schemeClr val="tx1"/>
                        </a:solidFill>
                        <a:effectLst/>
                        <a:latin typeface="Arial" panose="020B0604020202020204" pitchFamily="34" charset="0"/>
                      </a:endParaRPr>
                    </a:p>
                  </a:txBody>
                  <a:tcPr marL="84014" marR="84014" marT="18003"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1 (1.1)</a:t>
                      </a:r>
                      <a:endParaRPr lang="en-US" sz="1200" b="0" i="0" u="none" strike="noStrike" dirty="0">
                        <a:solidFill>
                          <a:schemeClr val="tx1"/>
                        </a:solidFill>
                        <a:effectLst/>
                        <a:latin typeface="Arial" panose="020B0604020202020204" pitchFamily="34" charset="0"/>
                      </a:endParaRPr>
                    </a:p>
                  </a:txBody>
                  <a:tcPr marL="84014" marR="84014" marT="18003"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2 (4.6)</a:t>
                      </a:r>
                      <a:endParaRPr lang="en-US" sz="1200" b="0" i="0" u="none" strike="noStrike" dirty="0">
                        <a:solidFill>
                          <a:schemeClr val="tx1"/>
                        </a:solidFill>
                        <a:effectLst/>
                        <a:latin typeface="Arial" panose="020B0604020202020204" pitchFamily="34" charset="0"/>
                      </a:endParaRPr>
                    </a:p>
                  </a:txBody>
                  <a:tcPr marL="84014" marR="84014" marT="18003"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0.342</a:t>
                      </a:r>
                      <a:endParaRPr lang="en-US" sz="1200" b="0" i="0" u="none" strike="noStrike" dirty="0">
                        <a:solidFill>
                          <a:schemeClr val="tx1"/>
                        </a:solidFill>
                        <a:effectLst/>
                        <a:latin typeface="Arial" panose="020B0604020202020204" pitchFamily="34" charset="0"/>
                      </a:endParaRPr>
                    </a:p>
                  </a:txBody>
                  <a:tcPr marL="84014" marR="84014" marT="18003"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90914956"/>
                  </a:ext>
                </a:extLst>
              </a:tr>
              <a:tr h="270867">
                <a:tc>
                  <a:txBody>
                    <a:bodyPr/>
                    <a:lstStyle/>
                    <a:p>
                      <a:pPr algn="l" fontAlgn="b">
                        <a:spcBef>
                          <a:spcPts val="0"/>
                        </a:spcBef>
                        <a:spcAft>
                          <a:spcPts val="0"/>
                        </a:spcAft>
                      </a:pPr>
                      <a:r>
                        <a:rPr lang="en-US" sz="1200" b="1" u="none" strike="noStrike" dirty="0">
                          <a:solidFill>
                            <a:schemeClr val="tx2"/>
                          </a:solidFill>
                          <a:effectLst/>
                        </a:rPr>
                        <a:t>Cardiac deaths</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en-US" sz="1200" b="0" u="none" strike="noStrike">
                          <a:solidFill>
                            <a:schemeClr val="tx1"/>
                          </a:solidFill>
                          <a:effectLst/>
                        </a:rPr>
                        <a:t>1 (1.1)</a:t>
                      </a:r>
                      <a:endParaRPr lang="en-US" sz="1200" b="0" i="0" u="none" strike="noStrike">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 (0)</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1 (2.3)</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0.887</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3812638720"/>
                  </a:ext>
                </a:extLst>
              </a:tr>
              <a:tr h="270867">
                <a:tc>
                  <a:txBody>
                    <a:bodyPr/>
                    <a:lstStyle/>
                    <a:p>
                      <a:pPr algn="l" fontAlgn="b">
                        <a:spcBef>
                          <a:spcPts val="0"/>
                        </a:spcBef>
                        <a:spcAft>
                          <a:spcPts val="0"/>
                        </a:spcAft>
                      </a:pPr>
                      <a:r>
                        <a:rPr lang="en-US" sz="1200" b="1" u="none" strike="noStrike" dirty="0">
                          <a:solidFill>
                            <a:schemeClr val="tx2"/>
                          </a:solidFill>
                          <a:effectLst/>
                        </a:rPr>
                        <a:t>Stroke</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 (0)</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 (0)</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 (0)</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0.91</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4281482344"/>
                  </a:ext>
                </a:extLst>
              </a:tr>
              <a:tr h="270867">
                <a:tc>
                  <a:txBody>
                    <a:bodyPr/>
                    <a:lstStyle/>
                    <a:p>
                      <a:pPr marL="0" algn="l" defTabSz="914363" rtl="0" eaLnBrk="1" fontAlgn="b" latinLnBrk="0" hangingPunct="1">
                        <a:spcBef>
                          <a:spcPts val="0"/>
                        </a:spcBef>
                        <a:spcAft>
                          <a:spcPts val="0"/>
                        </a:spcAft>
                      </a:pPr>
                      <a:r>
                        <a:rPr lang="en-US" sz="1200" b="1" u="none" strike="noStrike" kern="1200" dirty="0">
                          <a:solidFill>
                            <a:schemeClr val="tx2"/>
                          </a:solidFill>
                          <a:effectLst/>
                          <a:latin typeface="+mn-lt"/>
                          <a:ea typeface="+mn-ea"/>
                          <a:cs typeface="+mn-cs"/>
                        </a:rPr>
                        <a:t>MI</a:t>
                      </a:r>
                    </a:p>
                  </a:txBody>
                  <a:tcPr marL="84014" marR="84014" marT="18003" marB="0" anchor="b">
                    <a:solidFill>
                      <a:schemeClr val="bg1"/>
                    </a:solidFill>
                  </a:tcPr>
                </a:tc>
                <a:tc>
                  <a:txBody>
                    <a:bodyPr/>
                    <a:lstStyle/>
                    <a:p>
                      <a:pPr marL="0" algn="ctr" defTabSz="914363" rtl="0" eaLnBrk="1" fontAlgn="b" latinLnBrk="0" hangingPunct="1">
                        <a:spcBef>
                          <a:spcPts val="0"/>
                        </a:spcBef>
                        <a:spcAft>
                          <a:spcPts val="0"/>
                        </a:spcAft>
                      </a:pPr>
                      <a:r>
                        <a:rPr lang="en-US" sz="1200" b="0" u="none" strike="noStrike" kern="1200" dirty="0">
                          <a:solidFill>
                            <a:schemeClr val="tx1"/>
                          </a:solidFill>
                          <a:effectLst/>
                          <a:latin typeface="+mn-lt"/>
                          <a:ea typeface="+mn-ea"/>
                          <a:cs typeface="+mn-cs"/>
                        </a:rPr>
                        <a:t>0 (0)</a:t>
                      </a:r>
                    </a:p>
                  </a:txBody>
                  <a:tcPr marL="84014" marR="84014" marT="18003" marB="0" anchor="ctr">
                    <a:solidFill>
                      <a:schemeClr val="bg1"/>
                    </a:solidFill>
                  </a:tcPr>
                </a:tc>
                <a:tc>
                  <a:txBody>
                    <a:bodyPr/>
                    <a:lstStyle/>
                    <a:p>
                      <a:pPr marL="0" algn="ctr" defTabSz="914363" rtl="0" eaLnBrk="1" fontAlgn="b" latinLnBrk="0" hangingPunct="1">
                        <a:spcBef>
                          <a:spcPts val="0"/>
                        </a:spcBef>
                        <a:spcAft>
                          <a:spcPts val="0"/>
                        </a:spcAft>
                      </a:pPr>
                      <a:r>
                        <a:rPr lang="en-US" sz="1200" b="0" u="none" strike="noStrike" kern="1200" dirty="0">
                          <a:solidFill>
                            <a:schemeClr val="tx1"/>
                          </a:solidFill>
                          <a:effectLst/>
                          <a:latin typeface="+mn-lt"/>
                          <a:ea typeface="+mn-ea"/>
                          <a:cs typeface="+mn-cs"/>
                        </a:rPr>
                        <a:t>0 (0)</a:t>
                      </a:r>
                    </a:p>
                  </a:txBody>
                  <a:tcPr marL="84014" marR="84014" marT="18003" marB="0" anchor="ctr">
                    <a:solidFill>
                      <a:schemeClr val="bg1"/>
                    </a:solidFill>
                  </a:tcPr>
                </a:tc>
                <a:tc>
                  <a:txBody>
                    <a:bodyPr/>
                    <a:lstStyle/>
                    <a:p>
                      <a:pPr marL="0" algn="ctr" defTabSz="914363" rtl="0" eaLnBrk="1" fontAlgn="b" latinLnBrk="0" hangingPunct="1">
                        <a:spcBef>
                          <a:spcPts val="0"/>
                        </a:spcBef>
                        <a:spcAft>
                          <a:spcPts val="0"/>
                        </a:spcAft>
                      </a:pPr>
                      <a:r>
                        <a:rPr lang="en-US" sz="1200" b="0" u="none" strike="noStrike" kern="1200" dirty="0">
                          <a:solidFill>
                            <a:schemeClr val="tx1"/>
                          </a:solidFill>
                          <a:effectLst/>
                          <a:latin typeface="+mn-lt"/>
                          <a:ea typeface="+mn-ea"/>
                          <a:cs typeface="+mn-cs"/>
                        </a:rPr>
                        <a:t>0 (0)</a:t>
                      </a:r>
                    </a:p>
                  </a:txBody>
                  <a:tcPr marL="84014" marR="84014" marT="18003" marB="0" anchor="ctr">
                    <a:solidFill>
                      <a:schemeClr val="bg1"/>
                    </a:solidFill>
                  </a:tcPr>
                </a:tc>
                <a:tc>
                  <a:txBody>
                    <a:bodyPr/>
                    <a:lstStyle/>
                    <a:p>
                      <a:pPr marL="0" algn="ctr" defTabSz="914363" rtl="0" eaLnBrk="1" fontAlgn="b" latinLnBrk="0" hangingPunct="1">
                        <a:spcBef>
                          <a:spcPts val="0"/>
                        </a:spcBef>
                        <a:spcAft>
                          <a:spcPts val="0"/>
                        </a:spcAft>
                      </a:pPr>
                      <a:r>
                        <a:rPr lang="en-US" sz="1200" b="0" u="none" strike="noStrike" kern="1200" dirty="0">
                          <a:solidFill>
                            <a:schemeClr val="tx1"/>
                          </a:solidFill>
                          <a:effectLst/>
                          <a:latin typeface="+mn-lt"/>
                          <a:ea typeface="+mn-ea"/>
                          <a:cs typeface="+mn-cs"/>
                        </a:rPr>
                        <a:t>0.96</a:t>
                      </a:r>
                    </a:p>
                  </a:txBody>
                  <a:tcPr marL="84014" marR="84014" marT="18003" marB="0" anchor="ctr">
                    <a:solidFill>
                      <a:schemeClr val="bg1"/>
                    </a:solidFill>
                  </a:tcPr>
                </a:tc>
                <a:extLst>
                  <a:ext uri="{0D108BD9-81ED-4DB2-BD59-A6C34878D82A}">
                    <a16:rowId xmlns:a16="http://schemas.microsoft.com/office/drawing/2014/main" val="2984127208"/>
                  </a:ext>
                </a:extLst>
              </a:tr>
              <a:tr h="270867">
                <a:tc>
                  <a:txBody>
                    <a:bodyPr/>
                    <a:lstStyle/>
                    <a:p>
                      <a:pPr algn="l" fontAlgn="b">
                        <a:spcBef>
                          <a:spcPts val="0"/>
                        </a:spcBef>
                        <a:spcAft>
                          <a:spcPts val="0"/>
                        </a:spcAft>
                      </a:pPr>
                      <a:r>
                        <a:rPr lang="en-US" sz="1200" b="1" u="none" strike="noStrike" dirty="0">
                          <a:solidFill>
                            <a:schemeClr val="tx2"/>
                          </a:solidFill>
                          <a:effectLst/>
                        </a:rPr>
                        <a:t>TLR</a:t>
                      </a:r>
                      <a:endParaRPr lang="en-US" sz="1200" b="1" i="0" u="none" strike="noStrike" dirty="0">
                        <a:solidFill>
                          <a:schemeClr val="tx2"/>
                        </a:solidFill>
                        <a:effectLst/>
                        <a:latin typeface="Arial" panose="020B0604020202020204" pitchFamily="34" charset="0"/>
                      </a:endParaRPr>
                    </a:p>
                  </a:txBody>
                  <a:tcPr marL="84014" marR="84014" marT="18003" marB="0" anchor="b">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3 (3.4)</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1 (1.1)</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2 (4.6)</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tc>
                  <a:txBody>
                    <a:bodyPr/>
                    <a:lstStyle/>
                    <a:p>
                      <a:pPr algn="ctr" fontAlgn="ctr">
                        <a:spcBef>
                          <a:spcPts val="0"/>
                        </a:spcBef>
                        <a:spcAft>
                          <a:spcPts val="0"/>
                        </a:spcAft>
                      </a:pPr>
                      <a:r>
                        <a:rPr lang="en-US" sz="1200" b="0" u="none" strike="noStrike" dirty="0">
                          <a:solidFill>
                            <a:schemeClr val="tx1"/>
                          </a:solidFill>
                          <a:effectLst/>
                        </a:rPr>
                        <a:t>0.49</a:t>
                      </a:r>
                      <a:endParaRPr lang="en-US" sz="1200" b="0" i="0" u="none" strike="noStrike" dirty="0">
                        <a:solidFill>
                          <a:schemeClr val="tx1"/>
                        </a:solidFill>
                        <a:effectLst/>
                        <a:latin typeface="Arial" panose="020B0604020202020204" pitchFamily="34" charset="0"/>
                      </a:endParaRPr>
                    </a:p>
                  </a:txBody>
                  <a:tcPr marL="84014" marR="84014" marT="18003" marB="0" anchor="ctr">
                    <a:solidFill>
                      <a:schemeClr val="bg1"/>
                    </a:solidFill>
                  </a:tcPr>
                </a:tc>
                <a:extLst>
                  <a:ext uri="{0D108BD9-81ED-4DB2-BD59-A6C34878D82A}">
                    <a16:rowId xmlns:a16="http://schemas.microsoft.com/office/drawing/2014/main" val="1351796768"/>
                  </a:ext>
                </a:extLst>
              </a:tr>
            </a:tbl>
          </a:graphicData>
        </a:graphic>
      </p:graphicFrame>
    </p:spTree>
    <p:extLst>
      <p:ext uri="{BB962C8B-B14F-4D97-AF65-F5344CB8AC3E}">
        <p14:creationId xmlns:p14="http://schemas.microsoft.com/office/powerpoint/2010/main" val="89874404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10521-051A-22A5-7C34-ED6AF96405D1}"/>
              </a:ext>
            </a:extLst>
          </p:cNvPr>
          <p:cNvSpPr>
            <a:spLocks noGrp="1"/>
          </p:cNvSpPr>
          <p:nvPr>
            <p:ph type="title"/>
          </p:nvPr>
        </p:nvSpPr>
        <p:spPr/>
        <p:txBody>
          <a:bodyPr/>
          <a:lstStyle/>
          <a:p>
            <a:r>
              <a:rPr lang="it-IT" dirty="0" err="1"/>
              <a:t>Limitations</a:t>
            </a:r>
            <a:endParaRPr lang="it-IT" dirty="0"/>
          </a:p>
        </p:txBody>
      </p:sp>
      <p:sp>
        <p:nvSpPr>
          <p:cNvPr id="3" name="Segnaposto contenuto 2">
            <a:extLst>
              <a:ext uri="{FF2B5EF4-FFF2-40B4-BE49-F238E27FC236}">
                <a16:creationId xmlns:a16="http://schemas.microsoft.com/office/drawing/2014/main" id="{8C011269-A762-19DC-E224-4E4FB1A199A9}"/>
              </a:ext>
            </a:extLst>
          </p:cNvPr>
          <p:cNvSpPr>
            <a:spLocks noGrp="1"/>
          </p:cNvSpPr>
          <p:nvPr>
            <p:ph idx="1"/>
          </p:nvPr>
        </p:nvSpPr>
        <p:spPr>
          <a:xfrm>
            <a:off x="684214" y="683419"/>
            <a:ext cx="7772400" cy="3503570"/>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342900" lvl="0" indent="-342900" algn="just">
              <a:lnSpc>
                <a:spcPct val="150000"/>
              </a:lnSpc>
              <a:buFont typeface="Times New Roman" panose="02020603050405020304" pitchFamily="18"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study was performed in calcified lesions in which device crossability can be hampered. To perform baseline IVUS run, operators could pre dilatate the lesion with undersized balloons to facilitate the delivery of devices. This adjunctive maneuver could have biased the baseline IVUS findings. </a:t>
            </a:r>
            <a:endParaRPr lang="it-IT"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open-label nature of the study could have potentially created some bias in the treatment methodology. In particular some operators were not confident in using the CB at high pressure and this could have had a potential influence on the study results.</a:t>
            </a:r>
            <a:endParaRPr lang="it-IT"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Potentially interesting variables such as fluoroscopy time, amount of contrast and some other complications such as periprocedural myocardial infarction were not reported in the database, thus potentially limiting the information about procedural complexity. </a:t>
            </a:r>
            <a:endParaRPr lang="it-IT"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it-IT" dirty="0"/>
          </a:p>
        </p:txBody>
      </p:sp>
    </p:spTree>
    <p:extLst>
      <p:ext uri="{BB962C8B-B14F-4D97-AF65-F5344CB8AC3E}">
        <p14:creationId xmlns:p14="http://schemas.microsoft.com/office/powerpoint/2010/main" val="5226988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30C12-F290-41F0-B405-45AE18531C60}"/>
              </a:ext>
            </a:extLst>
          </p:cNvPr>
          <p:cNvSpPr>
            <a:spLocks noGrp="1"/>
          </p:cNvSpPr>
          <p:nvPr>
            <p:ph type="title"/>
          </p:nvPr>
        </p:nvSpPr>
        <p:spPr/>
        <p:txBody>
          <a:bodyPr/>
          <a:lstStyle/>
          <a:p>
            <a:r>
              <a:rPr lang="it-IT" dirty="0" err="1"/>
              <a:t>Conclusions</a:t>
            </a:r>
            <a:endParaRPr lang="it-IT" dirty="0"/>
          </a:p>
        </p:txBody>
      </p:sp>
      <p:sp>
        <p:nvSpPr>
          <p:cNvPr id="3" name="Segnaposto contenuto 2">
            <a:extLst>
              <a:ext uri="{FF2B5EF4-FFF2-40B4-BE49-F238E27FC236}">
                <a16:creationId xmlns:a16="http://schemas.microsoft.com/office/drawing/2014/main" id="{B3441985-B564-22C5-F898-D2CCF82B383E}"/>
              </a:ext>
            </a:extLst>
          </p:cNvPr>
          <p:cNvSpPr>
            <a:spLocks noGrp="1"/>
          </p:cNvSpPr>
          <p:nvPr>
            <p:ph idx="1"/>
          </p:nvPr>
        </p:nvSpPr>
        <p:spPr>
          <a:xfrm>
            <a:off x="336884" y="955660"/>
            <a:ext cx="8450981" cy="3086100"/>
          </a:xfrm>
        </p:spPr>
        <p:txBody>
          <a:bodyPr/>
          <a:lstStyle/>
          <a:p>
            <a:r>
              <a:rPr lang="en-US" sz="1700" dirty="0"/>
              <a:t>Treatment of calcified lesions with high pressure CB results in a larger MSA and more symmetric stent expansion at the level of the calcified segment compared to NCB. </a:t>
            </a:r>
          </a:p>
          <a:p>
            <a:endParaRPr lang="en-US" sz="400" dirty="0"/>
          </a:p>
          <a:p>
            <a:r>
              <a:rPr lang="en-US" sz="1700" dirty="0"/>
              <a:t>The use of CB compared to standard NCB angioplasty appears to be feasible even when inflated at high pressure</a:t>
            </a:r>
          </a:p>
          <a:p>
            <a:endParaRPr lang="en-US" sz="400" dirty="0"/>
          </a:p>
          <a:p>
            <a:r>
              <a:rPr lang="en-US" sz="1700" dirty="0">
                <a:effectLst/>
              </a:rPr>
              <a:t>The benefit of lesion </a:t>
            </a:r>
            <a:r>
              <a:rPr lang="en-US" sz="1700" dirty="0"/>
              <a:t>preparation with CB is more </a:t>
            </a:r>
            <a:r>
              <a:rPr lang="en-US" sz="1700" dirty="0" err="1"/>
              <a:t>pronouced</a:t>
            </a:r>
            <a:r>
              <a:rPr lang="en-US" sz="1700" dirty="0"/>
              <a:t> in presence of severe calcifications</a:t>
            </a:r>
            <a:r>
              <a:rPr lang="en-US" sz="1700" dirty="0">
                <a:effectLst/>
              </a:rPr>
              <a:t> </a:t>
            </a:r>
            <a:endParaRPr lang="en-US" sz="1700" dirty="0"/>
          </a:p>
          <a:p>
            <a:endParaRPr lang="en-US" sz="400" dirty="0">
              <a:effectLst/>
            </a:endParaRPr>
          </a:p>
          <a:p>
            <a:r>
              <a:rPr lang="en-US" sz="1700" dirty="0"/>
              <a:t>Larger studies should investigate the use of CB in different type of lesions (fibrotic lesions, bifurcations, mild-moderate calcifications?)</a:t>
            </a:r>
            <a:endParaRPr lang="en-US" sz="1700" dirty="0">
              <a:effectLst/>
            </a:endParaRPr>
          </a:p>
          <a:p>
            <a:endParaRPr lang="it-IT" dirty="0"/>
          </a:p>
        </p:txBody>
      </p:sp>
    </p:spTree>
    <p:extLst>
      <p:ext uri="{BB962C8B-B14F-4D97-AF65-F5344CB8AC3E}">
        <p14:creationId xmlns:p14="http://schemas.microsoft.com/office/powerpoint/2010/main" val="24472238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8500"/>
            <a:ext cx="7886700" cy="992981"/>
          </a:xfrm>
        </p:spPr>
        <p:txBody>
          <a:bodyPr/>
          <a:lstStyle/>
          <a:p>
            <a:pPr marL="0" indent="0">
              <a:buNone/>
            </a:pPr>
            <a:r>
              <a:rPr lang="en-US" sz="2000" dirty="0"/>
              <a:t>Within the past 12 months, I or my spouse/partner have had a financial interest/arrangement or affiliation with the organization(s) listed below.</a:t>
            </a:r>
          </a:p>
        </p:txBody>
      </p:sp>
      <p:graphicFrame>
        <p:nvGraphicFramePr>
          <p:cNvPr id="4" name="Table 3"/>
          <p:cNvGraphicFramePr>
            <a:graphicFrameLocks noGrp="1"/>
          </p:cNvGraphicFramePr>
          <p:nvPr>
            <p:extLst>
              <p:ext uri="{D42A27DB-BD31-4B8C-83A1-F6EECF244321}">
                <p14:modId xmlns:p14="http://schemas.microsoft.com/office/powerpoint/2010/main" val="885917741"/>
              </p:ext>
            </p:extLst>
          </p:nvPr>
        </p:nvGraphicFramePr>
        <p:xfrm>
          <a:off x="714324" y="2216675"/>
          <a:ext cx="8278753" cy="2255520"/>
        </p:xfrm>
        <a:graphic>
          <a:graphicData uri="http://schemas.openxmlformats.org/drawingml/2006/table">
            <a:tbl>
              <a:tblPr firstRow="1" bandRow="1">
                <a:tableStyleId>{5C22544A-7EE6-4342-B048-85BDC9FD1C3A}</a:tableStyleId>
              </a:tblPr>
              <a:tblGrid>
                <a:gridCol w="3768897">
                  <a:extLst>
                    <a:ext uri="{9D8B030D-6E8A-4147-A177-3AD203B41FA5}">
                      <a16:colId xmlns:a16="http://schemas.microsoft.com/office/drawing/2014/main" val="20000"/>
                    </a:ext>
                  </a:extLst>
                </a:gridCol>
                <a:gridCol w="4509856">
                  <a:extLst>
                    <a:ext uri="{9D8B030D-6E8A-4147-A177-3AD203B41FA5}">
                      <a16:colId xmlns:a16="http://schemas.microsoft.com/office/drawing/2014/main" val="20001"/>
                    </a:ext>
                  </a:extLst>
                </a:gridCol>
              </a:tblGrid>
              <a:tr h="230981">
                <a:tc>
                  <a:txBody>
                    <a:bodyPr/>
                    <a:lstStyle/>
                    <a:p>
                      <a:r>
                        <a:rPr lang="en-US" sz="1400" u="sng" dirty="0">
                          <a:solidFill>
                            <a:schemeClr val="bg1"/>
                          </a:solidFill>
                          <a:latin typeface="+mn-lt"/>
                        </a:rPr>
                        <a:t>Affiliation/Financial</a:t>
                      </a:r>
                      <a:r>
                        <a:rPr lang="en-US" sz="1400" u="sng" baseline="0" dirty="0">
                          <a:solidFill>
                            <a:schemeClr val="bg1"/>
                          </a:solidFill>
                          <a:latin typeface="+mn-lt"/>
                        </a:rPr>
                        <a:t> Relationship</a:t>
                      </a:r>
                      <a:endParaRPr lang="en-US" sz="1400" u="sng" dirty="0">
                        <a:solidFill>
                          <a:schemeClr val="bg1"/>
                        </a:solidFill>
                        <a:latin typeface="+mn-lt"/>
                      </a:endParaRPr>
                    </a:p>
                  </a:txBody>
                  <a:tcPr marL="68580" marR="68580" marT="34290" marB="3429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u="sng" dirty="0">
                          <a:solidFill>
                            <a:schemeClr val="bg1"/>
                          </a:solidFill>
                          <a:latin typeface="+mn-lt"/>
                        </a:rPr>
                        <a:t>Company</a:t>
                      </a:r>
                    </a:p>
                  </a:txBody>
                  <a:tcPr marL="68580" marR="68580" marT="34290" marB="3429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981">
                <a:tc>
                  <a:txBody>
                    <a:bodyPr/>
                    <a:lstStyle/>
                    <a:p>
                      <a:r>
                        <a:rPr lang="en-US" sz="1400" dirty="0">
                          <a:solidFill>
                            <a:schemeClr val="bg1"/>
                          </a:solidFill>
                          <a:latin typeface="+mn-lt"/>
                        </a:rPr>
                        <a:t>Grant/Research Support</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accent2"/>
                          </a:solidFill>
                          <a:latin typeface="+mn-lt"/>
                        </a:rPr>
                        <a:t>Research grant from Boston Scientific </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981">
                <a:tc>
                  <a:txBody>
                    <a:bodyPr/>
                    <a:lstStyle/>
                    <a:p>
                      <a:r>
                        <a:rPr lang="en-US" sz="1400" dirty="0">
                          <a:solidFill>
                            <a:schemeClr val="bg1"/>
                          </a:solidFill>
                          <a:latin typeface="+mn-lt"/>
                        </a:rPr>
                        <a:t>Consulting</a:t>
                      </a:r>
                      <a:r>
                        <a:rPr lang="en-US" sz="1400" baseline="0" dirty="0">
                          <a:solidFill>
                            <a:schemeClr val="bg1"/>
                          </a:solidFill>
                          <a:latin typeface="+mn-lt"/>
                        </a:rPr>
                        <a:t> Fees/Honoraria</a:t>
                      </a:r>
                      <a:endParaRPr lang="en-US" sz="1400" dirty="0">
                        <a:solidFill>
                          <a:schemeClr val="bg1"/>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latin typeface="+mn-lt"/>
                        </a:rPr>
                        <a:t>Abbott Vascular, Boston Scientific, Concept Medical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981">
                <a:tc>
                  <a:txBody>
                    <a:bodyPr/>
                    <a:lstStyle/>
                    <a:p>
                      <a:endParaRPr lang="en-US" sz="1400" dirty="0">
                        <a:solidFill>
                          <a:schemeClr val="bg1"/>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2"/>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981">
                <a:tc>
                  <a:txBody>
                    <a:bodyPr/>
                    <a:lstStyle/>
                    <a:p>
                      <a:endParaRPr lang="en-US" sz="1400" dirty="0">
                        <a:solidFill>
                          <a:schemeClr val="bg1"/>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2"/>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981">
                <a:tc>
                  <a:txBody>
                    <a:bodyPr/>
                    <a:lstStyle/>
                    <a:p>
                      <a:endParaRPr lang="en-US" sz="1400" dirty="0">
                        <a:solidFill>
                          <a:schemeClr val="bg1"/>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2"/>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981">
                <a:tc>
                  <a:txBody>
                    <a:bodyPr/>
                    <a:lstStyle/>
                    <a:p>
                      <a:endParaRPr lang="en-US" sz="1400" dirty="0">
                        <a:solidFill>
                          <a:schemeClr val="bg1"/>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2"/>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981">
                <a:tc>
                  <a:txBody>
                    <a:bodyPr/>
                    <a:lstStyle/>
                    <a:p>
                      <a:endParaRPr lang="en-US" sz="1400" dirty="0">
                        <a:solidFill>
                          <a:schemeClr val="bg1"/>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2"/>
                        </a:solidFill>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5"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500" i="0" kern="0" dirty="0">
                <a:solidFill>
                  <a:schemeClr val="bg1"/>
                </a:solidFill>
              </a:rPr>
              <a:t>Disclosure Statement of Financial Interest</a:t>
            </a:r>
          </a:p>
        </p:txBody>
      </p:sp>
    </p:spTree>
    <p:extLst>
      <p:ext uri="{BB962C8B-B14F-4D97-AF65-F5344CB8AC3E}">
        <p14:creationId xmlns:p14="http://schemas.microsoft.com/office/powerpoint/2010/main" val="4111188668"/>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A9450-E84B-80C2-EFDE-2B9380D50E12}"/>
              </a:ext>
            </a:extLst>
          </p:cNvPr>
          <p:cNvSpPr>
            <a:spLocks noGrp="1"/>
          </p:cNvSpPr>
          <p:nvPr>
            <p:ph type="title"/>
          </p:nvPr>
        </p:nvSpPr>
        <p:spPr/>
        <p:txBody>
          <a:bodyPr/>
          <a:lstStyle/>
          <a:p>
            <a:r>
              <a:rPr lang="it-IT" dirty="0"/>
              <a:t> Back-up slides (i): ITT </a:t>
            </a:r>
            <a:r>
              <a:rPr lang="it-IT" dirty="0" err="1"/>
              <a:t>population</a:t>
            </a:r>
            <a:endParaRPr lang="it-IT" dirty="0"/>
          </a:p>
        </p:txBody>
      </p:sp>
      <p:graphicFrame>
        <p:nvGraphicFramePr>
          <p:cNvPr id="4" name="Tabella 3">
            <a:extLst>
              <a:ext uri="{FF2B5EF4-FFF2-40B4-BE49-F238E27FC236}">
                <a16:creationId xmlns:a16="http://schemas.microsoft.com/office/drawing/2014/main" id="{1803B9E5-863A-45FD-2109-4E18557C4C5B}"/>
              </a:ext>
            </a:extLst>
          </p:cNvPr>
          <p:cNvGraphicFramePr>
            <a:graphicFrameLocks noGrp="1"/>
          </p:cNvGraphicFramePr>
          <p:nvPr/>
        </p:nvGraphicFramePr>
        <p:xfrm>
          <a:off x="1180733" y="693212"/>
          <a:ext cx="6776186" cy="3757075"/>
        </p:xfrm>
        <a:graphic>
          <a:graphicData uri="http://schemas.openxmlformats.org/drawingml/2006/table">
            <a:tbl>
              <a:tblPr firstRow="1" firstCol="1" bandRow="1">
                <a:tableStyleId>{5C22544A-7EE6-4342-B048-85BDC9FD1C3A}</a:tableStyleId>
              </a:tblPr>
              <a:tblGrid>
                <a:gridCol w="2319689">
                  <a:extLst>
                    <a:ext uri="{9D8B030D-6E8A-4147-A177-3AD203B41FA5}">
                      <a16:colId xmlns:a16="http://schemas.microsoft.com/office/drawing/2014/main" val="3306309788"/>
                    </a:ext>
                  </a:extLst>
                </a:gridCol>
                <a:gridCol w="1386037">
                  <a:extLst>
                    <a:ext uri="{9D8B030D-6E8A-4147-A177-3AD203B41FA5}">
                      <a16:colId xmlns:a16="http://schemas.microsoft.com/office/drawing/2014/main" val="2143470649"/>
                    </a:ext>
                  </a:extLst>
                </a:gridCol>
                <a:gridCol w="1164657">
                  <a:extLst>
                    <a:ext uri="{9D8B030D-6E8A-4147-A177-3AD203B41FA5}">
                      <a16:colId xmlns:a16="http://schemas.microsoft.com/office/drawing/2014/main" val="2237775729"/>
                    </a:ext>
                  </a:extLst>
                </a:gridCol>
                <a:gridCol w="1196543">
                  <a:extLst>
                    <a:ext uri="{9D8B030D-6E8A-4147-A177-3AD203B41FA5}">
                      <a16:colId xmlns:a16="http://schemas.microsoft.com/office/drawing/2014/main" val="3362412002"/>
                    </a:ext>
                  </a:extLst>
                </a:gridCol>
                <a:gridCol w="709260">
                  <a:extLst>
                    <a:ext uri="{9D8B030D-6E8A-4147-A177-3AD203B41FA5}">
                      <a16:colId xmlns:a16="http://schemas.microsoft.com/office/drawing/2014/main" val="266036367"/>
                    </a:ext>
                  </a:extLst>
                </a:gridCol>
              </a:tblGrid>
              <a:tr h="587140">
                <a:tc>
                  <a:txBody>
                    <a:bodyPr/>
                    <a:lstStyle/>
                    <a:p>
                      <a:pPr algn="ctr"/>
                      <a:endParaRPr lang="it-IT" sz="1200" dirty="0">
                        <a:effectLst/>
                        <a:latin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Overall </a:t>
                      </a:r>
                      <a:r>
                        <a:rPr lang="it-IT" sz="1200" dirty="0" err="1">
                          <a:effectLst/>
                        </a:rPr>
                        <a:t>n</a:t>
                      </a:r>
                      <a:r>
                        <a:rPr lang="it-IT" sz="1200" dirty="0">
                          <a:effectLst/>
                        </a:rPr>
                        <a:t>=100</a:t>
                      </a:r>
                      <a:endParaRPr lang="it-IT" sz="1200" dirty="0">
                        <a:effectLst/>
                        <a:latin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CB  </a:t>
                      </a:r>
                      <a:r>
                        <a:rPr lang="it-IT" sz="1200" dirty="0" err="1">
                          <a:effectLst/>
                        </a:rPr>
                        <a:t>n</a:t>
                      </a:r>
                      <a:r>
                        <a:rPr lang="it-IT" sz="1200" dirty="0">
                          <a:effectLst/>
                        </a:rPr>
                        <a:t>=50</a:t>
                      </a:r>
                      <a:endParaRPr lang="it-IT" dirty="0"/>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NCB </a:t>
                      </a:r>
                      <a:r>
                        <a:rPr lang="en-US" sz="1200" dirty="0">
                          <a:effectLst/>
                        </a:rPr>
                        <a:t>n=50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err="1">
                          <a:effectLst/>
                        </a:rPr>
                        <a:t>P</a:t>
                      </a:r>
                      <a:r>
                        <a:rPr lang="it-IT" sz="1200" dirty="0">
                          <a:effectLst/>
                        </a:rPr>
                        <a:t> </a:t>
                      </a:r>
                      <a:r>
                        <a:rPr lang="it-IT" sz="1200" dirty="0" err="1">
                          <a:effectLst/>
                        </a:rPr>
                        <a:t>value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1384007415"/>
                  </a:ext>
                </a:extLst>
              </a:tr>
              <a:tr h="186103">
                <a:tc>
                  <a:txBody>
                    <a:bodyPr/>
                    <a:lstStyle/>
                    <a:p>
                      <a:pPr algn="l"/>
                      <a:r>
                        <a:rPr lang="it-IT" sz="1200" dirty="0">
                          <a:solidFill>
                            <a:schemeClr val="tx2"/>
                          </a:solidFill>
                          <a:effectLst/>
                        </a:rPr>
                        <a:t>Age</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70±9.1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70.3±9.9</a:t>
                      </a:r>
                      <a:endParaRPr lang="it-IT"/>
                    </a:p>
                  </a:txBody>
                  <a:tcPr marL="11313" marR="113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71.4±8.3</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0.35</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5536977"/>
                  </a:ext>
                </a:extLst>
              </a:tr>
              <a:tr h="186103">
                <a:tc>
                  <a:txBody>
                    <a:bodyPr/>
                    <a:lstStyle/>
                    <a:p>
                      <a:pPr algn="l"/>
                      <a:r>
                        <a:rPr lang="en-US" sz="1200" dirty="0">
                          <a:solidFill>
                            <a:schemeClr val="tx2"/>
                          </a:solidFill>
                          <a:effectLst/>
                        </a:rPr>
                        <a:t>Female sex</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19 (19)</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6 (6)</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11 (11)</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0.125</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9699262"/>
                  </a:ext>
                </a:extLst>
              </a:tr>
              <a:tr h="186103">
                <a:tc>
                  <a:txBody>
                    <a:bodyPr/>
                    <a:lstStyle/>
                    <a:p>
                      <a:pPr algn="l"/>
                      <a:r>
                        <a:rPr lang="en-US" sz="1200" dirty="0">
                          <a:solidFill>
                            <a:schemeClr val="tx2"/>
                          </a:solidFill>
                          <a:effectLst/>
                        </a:rPr>
                        <a:t>Hypertension</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80 (80)</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38(76)</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42 (84)</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0.066</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7242789"/>
                  </a:ext>
                </a:extLst>
              </a:tr>
              <a:tr h="186103">
                <a:tc>
                  <a:txBody>
                    <a:bodyPr/>
                    <a:lstStyle/>
                    <a:p>
                      <a:pPr algn="l"/>
                      <a:r>
                        <a:rPr lang="en-US" sz="1200" dirty="0">
                          <a:solidFill>
                            <a:schemeClr val="tx2"/>
                          </a:solidFill>
                          <a:effectLst/>
                        </a:rPr>
                        <a:t>Diabetes</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31 (31)</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17 (34)</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14 (28)</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0.518</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670469"/>
                  </a:ext>
                </a:extLst>
              </a:tr>
              <a:tr h="186103">
                <a:tc>
                  <a:txBody>
                    <a:bodyPr/>
                    <a:lstStyle/>
                    <a:p>
                      <a:pPr algn="l"/>
                      <a:r>
                        <a:rPr lang="en-US" sz="1200" dirty="0">
                          <a:solidFill>
                            <a:schemeClr val="tx2"/>
                          </a:solidFill>
                          <a:effectLst/>
                        </a:rPr>
                        <a:t>Hypercholesterolemia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71 (71)</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35 (70)</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36 (72)</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0.95</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689908"/>
                  </a:ext>
                </a:extLst>
              </a:tr>
              <a:tr h="186103">
                <a:tc>
                  <a:txBody>
                    <a:bodyPr/>
                    <a:lstStyle/>
                    <a:p>
                      <a:pPr algn="l"/>
                      <a:r>
                        <a:rPr lang="en-US" sz="1200">
                          <a:solidFill>
                            <a:schemeClr val="tx2"/>
                          </a:solidFill>
                          <a:effectLst/>
                        </a:rPr>
                        <a:t>Prior MACE</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4 (4)</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2 (4)</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2 (4)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0.967</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213818"/>
                  </a:ext>
                </a:extLst>
              </a:tr>
              <a:tr h="186103">
                <a:tc>
                  <a:txBody>
                    <a:bodyPr/>
                    <a:lstStyle/>
                    <a:p>
                      <a:pPr algn="l"/>
                      <a:r>
                        <a:rPr lang="en-US" sz="1200">
                          <a:solidFill>
                            <a:schemeClr val="tx2"/>
                          </a:solidFill>
                          <a:effectLst/>
                        </a:rPr>
                        <a:t>Chronic renal failure</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9 (9)</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6 (12)</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3 (6)</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0.258</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035471"/>
                  </a:ext>
                </a:extLst>
              </a:tr>
              <a:tr h="186103">
                <a:tc>
                  <a:txBody>
                    <a:bodyPr/>
                    <a:lstStyle/>
                    <a:p>
                      <a:pPr algn="l"/>
                      <a:r>
                        <a:rPr lang="en-US" sz="1200">
                          <a:solidFill>
                            <a:schemeClr val="tx2"/>
                          </a:solidFill>
                          <a:effectLst/>
                        </a:rPr>
                        <a:t>Previous PCI</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26 (26)</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14 (28)</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12 (24)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0.647</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6910337"/>
                  </a:ext>
                </a:extLst>
              </a:tr>
              <a:tr h="186103">
                <a:tc>
                  <a:txBody>
                    <a:bodyPr/>
                    <a:lstStyle/>
                    <a:p>
                      <a:pPr algn="l"/>
                      <a:r>
                        <a:rPr lang="en-US" sz="1200" dirty="0">
                          <a:solidFill>
                            <a:schemeClr val="tx2"/>
                          </a:solidFill>
                          <a:effectLst/>
                        </a:rPr>
                        <a:t>Previous CABG</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10 (10)</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4 (8)</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6 (6)</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0.526</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206694"/>
                  </a:ext>
                </a:extLst>
              </a:tr>
              <a:tr h="186103">
                <a:tc>
                  <a:txBody>
                    <a:bodyPr/>
                    <a:lstStyle/>
                    <a:p>
                      <a:pPr algn="l"/>
                      <a:r>
                        <a:rPr lang="en-US" sz="1200">
                          <a:solidFill>
                            <a:schemeClr val="tx2"/>
                          </a:solidFill>
                          <a:effectLst/>
                        </a:rPr>
                        <a:t>LVEF (%)</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54±9.8</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54±8.9</a:t>
                      </a:r>
                      <a:endParaRPr lang="it-IT"/>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53±10.4</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0.237</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4006166"/>
                  </a:ext>
                </a:extLst>
              </a:tr>
              <a:tr h="186103">
                <a:tc>
                  <a:txBody>
                    <a:bodyPr/>
                    <a:lstStyle/>
                    <a:p>
                      <a:pPr algn="l"/>
                      <a:r>
                        <a:rPr lang="en-US" sz="1200">
                          <a:solidFill>
                            <a:schemeClr val="tx2"/>
                          </a:solidFill>
                          <a:effectLst/>
                        </a:rPr>
                        <a:t>UA/NSTEMI</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6 (6)</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4 (8)</a:t>
                      </a:r>
                      <a:endParaRPr lang="it-IT" dirty="0"/>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2 (4)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0.357</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155039"/>
                  </a:ext>
                </a:extLst>
              </a:tr>
              <a:tr h="185371">
                <a:tc gridSpan="4">
                  <a:txBody>
                    <a:bodyPr/>
                    <a:lstStyle/>
                    <a:p>
                      <a:pPr algn="l"/>
                      <a:r>
                        <a:rPr lang="en-US" sz="1200" dirty="0">
                          <a:solidFill>
                            <a:schemeClr val="tx2"/>
                          </a:solidFill>
                          <a:effectLst/>
                        </a:rPr>
                        <a:t>Vessel location                                                                                                                      </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lnL w="12700" cmpd="sng">
                      <a:noFill/>
                    </a:lnL>
                    <a:lnT w="12700" cmpd="sng">
                      <a:noFill/>
                    </a:lnT>
                  </a:tcPr>
                </a:tc>
                <a:tc hMerge="1">
                  <a:txBody>
                    <a:bodyPr/>
                    <a:lstStyle/>
                    <a:p>
                      <a:pPr algn="l"/>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a:solidFill>
                            <a:schemeClr val="tx1"/>
                          </a:solidFill>
                          <a:effectLst/>
                        </a:rPr>
                        <a:t>0.409</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9554979"/>
                  </a:ext>
                </a:extLst>
              </a:tr>
              <a:tr h="186103">
                <a:tc>
                  <a:txBody>
                    <a:bodyPr/>
                    <a:lstStyle/>
                    <a:p>
                      <a:pPr algn="l"/>
                      <a:r>
                        <a:rPr lang="en-US" sz="1200">
                          <a:solidFill>
                            <a:schemeClr val="tx2"/>
                          </a:solidFill>
                          <a:effectLst/>
                        </a:rPr>
                        <a:t>RCA</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28 (100)</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16 (32)</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12 (29)</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 </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2492865"/>
                  </a:ext>
                </a:extLst>
              </a:tr>
              <a:tr h="186103">
                <a:tc>
                  <a:txBody>
                    <a:bodyPr/>
                    <a:lstStyle/>
                    <a:p>
                      <a:pPr algn="l"/>
                      <a:r>
                        <a:rPr lang="en-US" sz="1200">
                          <a:solidFill>
                            <a:schemeClr val="tx2"/>
                          </a:solidFill>
                          <a:effectLst/>
                        </a:rPr>
                        <a:t>LAD</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60 60)</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32 (64)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28 (56)</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 </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247045"/>
                  </a:ext>
                </a:extLst>
              </a:tr>
              <a:tr h="186103">
                <a:tc>
                  <a:txBody>
                    <a:bodyPr/>
                    <a:lstStyle/>
                    <a:p>
                      <a:pPr algn="l"/>
                      <a:r>
                        <a:rPr lang="en-US" sz="1200">
                          <a:solidFill>
                            <a:schemeClr val="tx2"/>
                          </a:solidFill>
                          <a:effectLst/>
                        </a:rPr>
                        <a:t>LM</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3 (3)</a:t>
                      </a:r>
                      <a:endParaRPr lang="it-IT"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2 (4)</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1 (2)</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 </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3008717"/>
                  </a:ext>
                </a:extLst>
              </a:tr>
              <a:tr h="193019">
                <a:tc>
                  <a:txBody>
                    <a:bodyPr/>
                    <a:lstStyle/>
                    <a:p>
                      <a:pPr algn="l"/>
                      <a:r>
                        <a:rPr lang="en-US" sz="1200" dirty="0">
                          <a:solidFill>
                            <a:schemeClr val="tx2"/>
                          </a:solidFill>
                          <a:effectLst/>
                        </a:rPr>
                        <a:t>CX</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8 (8)</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a:solidFill>
                            <a:schemeClr val="tx1"/>
                          </a:solidFill>
                          <a:effectLst/>
                        </a:rPr>
                        <a:t>2 (4)</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6 (12)</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 </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8817015"/>
                  </a:ext>
                </a:extLst>
              </a:tr>
              <a:tr h="186103">
                <a:tc>
                  <a:txBody>
                    <a:bodyPr/>
                    <a:lstStyle/>
                    <a:p>
                      <a:pPr algn="l"/>
                      <a:r>
                        <a:rPr lang="en-US" sz="1200" dirty="0">
                          <a:solidFill>
                            <a:schemeClr val="tx2"/>
                          </a:solidFill>
                          <a:effectLst/>
                        </a:rPr>
                        <a:t>Ramus</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1 (1)</a:t>
                      </a:r>
                      <a:endParaRPr lang="it-IT"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0</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1 (2)</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200" dirty="0">
                          <a:solidFill>
                            <a:schemeClr val="tx1"/>
                          </a:solidFill>
                          <a:effectLst/>
                        </a:rPr>
                        <a:t> </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9267757"/>
                  </a:ext>
                </a:extLst>
              </a:tr>
            </a:tbl>
          </a:graphicData>
        </a:graphic>
      </p:graphicFrame>
    </p:spTree>
    <p:extLst>
      <p:ext uri="{BB962C8B-B14F-4D97-AF65-F5344CB8AC3E}">
        <p14:creationId xmlns:p14="http://schemas.microsoft.com/office/powerpoint/2010/main" val="324084826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A9450-E84B-80C2-EFDE-2B9380D50E12}"/>
              </a:ext>
            </a:extLst>
          </p:cNvPr>
          <p:cNvSpPr>
            <a:spLocks noGrp="1"/>
          </p:cNvSpPr>
          <p:nvPr>
            <p:ph type="title"/>
          </p:nvPr>
        </p:nvSpPr>
        <p:spPr/>
        <p:txBody>
          <a:bodyPr/>
          <a:lstStyle/>
          <a:p>
            <a:r>
              <a:rPr lang="it-IT" dirty="0"/>
              <a:t> Back-up slides (i): ITT </a:t>
            </a:r>
            <a:r>
              <a:rPr lang="it-IT" dirty="0" err="1"/>
              <a:t>population</a:t>
            </a:r>
            <a:endParaRPr lang="it-IT" dirty="0"/>
          </a:p>
        </p:txBody>
      </p:sp>
      <p:graphicFrame>
        <p:nvGraphicFramePr>
          <p:cNvPr id="3" name="Tabella 2">
            <a:extLst>
              <a:ext uri="{FF2B5EF4-FFF2-40B4-BE49-F238E27FC236}">
                <a16:creationId xmlns:a16="http://schemas.microsoft.com/office/drawing/2014/main" id="{07A9974B-2C16-50AE-C5D7-2A698A44C909}"/>
              </a:ext>
            </a:extLst>
          </p:cNvPr>
          <p:cNvGraphicFramePr>
            <a:graphicFrameLocks noGrp="1"/>
          </p:cNvGraphicFramePr>
          <p:nvPr>
            <p:extLst>
              <p:ext uri="{D42A27DB-BD31-4B8C-83A1-F6EECF244321}">
                <p14:modId xmlns:p14="http://schemas.microsoft.com/office/powerpoint/2010/main" val="3577631916"/>
              </p:ext>
            </p:extLst>
          </p:nvPr>
        </p:nvGraphicFramePr>
        <p:xfrm>
          <a:off x="684214" y="615398"/>
          <a:ext cx="7769225" cy="3735223"/>
        </p:xfrm>
        <a:graphic>
          <a:graphicData uri="http://schemas.openxmlformats.org/drawingml/2006/table">
            <a:tbl>
              <a:tblPr firstRow="1" firstCol="1" bandRow="1">
                <a:tableStyleId>{5C22544A-7EE6-4342-B048-85BDC9FD1C3A}</a:tableStyleId>
              </a:tblPr>
              <a:tblGrid>
                <a:gridCol w="2898210">
                  <a:extLst>
                    <a:ext uri="{9D8B030D-6E8A-4147-A177-3AD203B41FA5}">
                      <a16:colId xmlns:a16="http://schemas.microsoft.com/office/drawing/2014/main" val="4097662997"/>
                    </a:ext>
                  </a:extLst>
                </a:gridCol>
                <a:gridCol w="1161245">
                  <a:extLst>
                    <a:ext uri="{9D8B030D-6E8A-4147-A177-3AD203B41FA5}">
                      <a16:colId xmlns:a16="http://schemas.microsoft.com/office/drawing/2014/main" val="398187479"/>
                    </a:ext>
                  </a:extLst>
                </a:gridCol>
                <a:gridCol w="1388094">
                  <a:extLst>
                    <a:ext uri="{9D8B030D-6E8A-4147-A177-3AD203B41FA5}">
                      <a16:colId xmlns:a16="http://schemas.microsoft.com/office/drawing/2014/main" val="3137266361"/>
                    </a:ext>
                  </a:extLst>
                </a:gridCol>
                <a:gridCol w="1508476">
                  <a:extLst>
                    <a:ext uri="{9D8B030D-6E8A-4147-A177-3AD203B41FA5}">
                      <a16:colId xmlns:a16="http://schemas.microsoft.com/office/drawing/2014/main" val="2144067323"/>
                    </a:ext>
                  </a:extLst>
                </a:gridCol>
                <a:gridCol w="813200">
                  <a:extLst>
                    <a:ext uri="{9D8B030D-6E8A-4147-A177-3AD203B41FA5}">
                      <a16:colId xmlns:a16="http://schemas.microsoft.com/office/drawing/2014/main" val="4068110848"/>
                    </a:ext>
                  </a:extLst>
                </a:gridCol>
              </a:tblGrid>
              <a:tr h="507984">
                <a:tc>
                  <a:txBody>
                    <a:bodyPr/>
                    <a:lstStyle/>
                    <a:p>
                      <a:pPr algn="l"/>
                      <a:endParaRPr lang="it-IT" sz="1100" dirty="0">
                        <a:effectLst/>
                        <a:latin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Overall </a:t>
                      </a:r>
                      <a:r>
                        <a:rPr lang="it-IT" sz="1200" dirty="0" err="1">
                          <a:effectLst/>
                        </a:rPr>
                        <a:t>n</a:t>
                      </a:r>
                      <a:r>
                        <a:rPr lang="it-IT" sz="1200" dirty="0">
                          <a:effectLst/>
                        </a:rPr>
                        <a:t>=100</a:t>
                      </a:r>
                      <a:endParaRPr lang="it-IT" sz="1200" dirty="0">
                        <a:effectLst/>
                        <a:latin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CB  </a:t>
                      </a:r>
                      <a:r>
                        <a:rPr lang="it-IT" sz="1200" dirty="0" err="1">
                          <a:effectLst/>
                        </a:rPr>
                        <a:t>n</a:t>
                      </a:r>
                      <a:r>
                        <a:rPr lang="it-IT" sz="1200" dirty="0">
                          <a:effectLst/>
                        </a:rPr>
                        <a:t>=50</a:t>
                      </a:r>
                      <a:endParaRPr lang="it-IT" dirty="0"/>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NCB </a:t>
                      </a:r>
                      <a:r>
                        <a:rPr lang="en-US" sz="1200" dirty="0">
                          <a:effectLst/>
                        </a:rPr>
                        <a:t>n=50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err="1">
                          <a:effectLst/>
                        </a:rPr>
                        <a:t>P</a:t>
                      </a:r>
                      <a:r>
                        <a:rPr lang="it-IT" sz="1200" dirty="0">
                          <a:effectLst/>
                        </a:rPr>
                        <a:t> </a:t>
                      </a:r>
                      <a:r>
                        <a:rPr lang="it-IT" sz="1200" dirty="0" err="1">
                          <a:effectLst/>
                        </a:rPr>
                        <a:t>value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2291415447"/>
                  </a:ext>
                </a:extLst>
              </a:tr>
              <a:tr h="169995">
                <a:tc gridSpan="4">
                  <a:txBody>
                    <a:bodyPr/>
                    <a:lstStyle/>
                    <a:p>
                      <a:pPr algn="l"/>
                      <a:r>
                        <a:rPr lang="en-US" sz="1100" dirty="0">
                          <a:solidFill>
                            <a:schemeClr val="tx2"/>
                          </a:solidFill>
                          <a:effectLst/>
                        </a:rPr>
                        <a:t>Calcium distribution</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r>
                        <a:rPr lang="it-IT" sz="1100" dirty="0">
                          <a:solidFill>
                            <a:schemeClr val="tx1"/>
                          </a:solidFill>
                          <a:effectLst/>
                        </a:rPr>
                        <a:t>0.483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76050"/>
                  </a:ext>
                </a:extLst>
              </a:tr>
              <a:tr h="169995">
                <a:tc>
                  <a:txBody>
                    <a:bodyPr/>
                    <a:lstStyle/>
                    <a:p>
                      <a:pPr algn="l"/>
                      <a:r>
                        <a:rPr lang="en-US" sz="1100" dirty="0">
                          <a:solidFill>
                            <a:schemeClr val="tx2"/>
                          </a:solidFill>
                          <a:effectLst/>
                        </a:rPr>
                        <a:t>Mixed Calcium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34 (34)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15 (30)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19 (38)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9676148"/>
                  </a:ext>
                </a:extLst>
              </a:tr>
              <a:tr h="169995">
                <a:tc>
                  <a:txBody>
                    <a:bodyPr/>
                    <a:lstStyle/>
                    <a:p>
                      <a:pPr algn="l"/>
                      <a:r>
                        <a:rPr lang="en-US" sz="1100" dirty="0">
                          <a:solidFill>
                            <a:schemeClr val="tx2"/>
                          </a:solidFill>
                          <a:effectLst/>
                        </a:rPr>
                        <a:t>Deep Calcium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25 (25)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15 (30)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10 (20)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197512"/>
                  </a:ext>
                </a:extLst>
              </a:tr>
              <a:tr h="169995">
                <a:tc>
                  <a:txBody>
                    <a:bodyPr/>
                    <a:lstStyle/>
                    <a:p>
                      <a:pPr algn="l"/>
                      <a:r>
                        <a:rPr lang="en-US" sz="1100" dirty="0">
                          <a:solidFill>
                            <a:schemeClr val="tx2"/>
                          </a:solidFill>
                          <a:effectLst/>
                        </a:rPr>
                        <a:t>Superficial Calcium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39 (39)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20 (40)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19 (38)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495677"/>
                  </a:ext>
                </a:extLst>
              </a:tr>
              <a:tr h="169995">
                <a:tc>
                  <a:txBody>
                    <a:bodyPr/>
                    <a:lstStyle/>
                    <a:p>
                      <a:pPr algn="l"/>
                      <a:r>
                        <a:rPr lang="en-US" sz="1100" dirty="0">
                          <a:solidFill>
                            <a:schemeClr val="tx2"/>
                          </a:solidFill>
                          <a:effectLst/>
                        </a:rPr>
                        <a:t>Arch of calcium (degrees)</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240±103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245±106</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234±101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0.299</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0324196"/>
                  </a:ext>
                </a:extLst>
              </a:tr>
              <a:tr h="169995">
                <a:tc>
                  <a:txBody>
                    <a:bodyPr/>
                    <a:lstStyle/>
                    <a:p>
                      <a:pPr algn="l"/>
                      <a:r>
                        <a:rPr lang="en-US" sz="1100">
                          <a:solidFill>
                            <a:schemeClr val="tx2"/>
                          </a:solidFill>
                          <a:effectLst/>
                        </a:rPr>
                        <a:t>Calcium length (mm)</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11±9.6</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10.6±8.5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11.3±9.4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0.689</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8088282"/>
                  </a:ext>
                </a:extLst>
              </a:tr>
              <a:tr h="169995">
                <a:tc>
                  <a:txBody>
                    <a:bodyPr/>
                    <a:lstStyle/>
                    <a:p>
                      <a:pPr algn="l"/>
                      <a:r>
                        <a:rPr lang="en-US" sz="1100">
                          <a:solidFill>
                            <a:schemeClr val="tx2"/>
                          </a:solidFill>
                          <a:effectLst/>
                        </a:rPr>
                        <a:t>Lesion length (mm)</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23.3±10.1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22.5±10.1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24.1±10.1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0.787</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7830364"/>
                  </a:ext>
                </a:extLst>
              </a:tr>
              <a:tr h="169995">
                <a:tc>
                  <a:txBody>
                    <a:bodyPr/>
                    <a:lstStyle/>
                    <a:p>
                      <a:pPr algn="l"/>
                      <a:r>
                        <a:rPr lang="en-US" sz="1100" dirty="0">
                          <a:solidFill>
                            <a:schemeClr val="tx2"/>
                          </a:solidFill>
                          <a:effectLst/>
                        </a:rPr>
                        <a:t>Minimal lumen area (mm</a:t>
                      </a:r>
                      <a:r>
                        <a:rPr lang="en-US" sz="1100" baseline="30000" dirty="0">
                          <a:solidFill>
                            <a:schemeClr val="tx2"/>
                          </a:solidFill>
                          <a:effectLst/>
                        </a:rPr>
                        <a:t>2</a:t>
                      </a:r>
                      <a:r>
                        <a:rPr lang="en-US" sz="1100" dirty="0">
                          <a:solidFill>
                            <a:schemeClr val="tx2"/>
                          </a:solidFill>
                          <a:effectLst/>
                        </a:rPr>
                        <a:t>)</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3.2±0.9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3±0.7</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510912"/>
                  </a:ext>
                </a:extLst>
              </a:tr>
              <a:tr h="169995">
                <a:tc>
                  <a:txBody>
                    <a:bodyPr/>
                    <a:lstStyle/>
                    <a:p>
                      <a:pPr algn="l"/>
                      <a:r>
                        <a:rPr lang="en-US" sz="1100">
                          <a:solidFill>
                            <a:schemeClr val="tx2"/>
                          </a:solidFill>
                          <a:effectLst/>
                        </a:rPr>
                        <a:t>QCA evaluation</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7926935"/>
                  </a:ext>
                </a:extLst>
              </a:tr>
              <a:tr h="338657">
                <a:tc>
                  <a:txBody>
                    <a:bodyPr/>
                    <a:lstStyle/>
                    <a:p>
                      <a:pPr algn="l"/>
                      <a:r>
                        <a:rPr lang="en-US" sz="1100" dirty="0">
                          <a:solidFill>
                            <a:schemeClr val="tx2"/>
                          </a:solidFill>
                          <a:effectLst/>
                        </a:rPr>
                        <a:t>Reference vessel diameter (mm)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3.3±0.2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3.38±0.1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3.34±0.3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0.221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34022"/>
                  </a:ext>
                </a:extLst>
              </a:tr>
              <a:tr h="169995">
                <a:tc>
                  <a:txBody>
                    <a:bodyPr/>
                    <a:lstStyle/>
                    <a:p>
                      <a:pPr algn="l"/>
                      <a:r>
                        <a:rPr lang="en-US" sz="1100" dirty="0">
                          <a:solidFill>
                            <a:schemeClr val="tx2"/>
                          </a:solidFill>
                          <a:effectLst/>
                        </a:rPr>
                        <a:t>Percentage of stenosis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80.1±7.4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79.1±7.7</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80.6±7.9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0.65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7855938"/>
                  </a:ext>
                </a:extLst>
              </a:tr>
              <a:tr h="169995">
                <a:tc>
                  <a:txBody>
                    <a:bodyPr/>
                    <a:lstStyle/>
                    <a:p>
                      <a:pPr algn="l"/>
                      <a:r>
                        <a:rPr lang="en-US" sz="1100">
                          <a:solidFill>
                            <a:schemeClr val="tx2"/>
                          </a:solidFill>
                          <a:effectLst/>
                        </a:rPr>
                        <a:t>Pre dilatation atmospheres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18.5±4.9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17.6±5.1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19±4.5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0.952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1612638"/>
                  </a:ext>
                </a:extLst>
              </a:tr>
              <a:tr h="169995">
                <a:tc>
                  <a:txBody>
                    <a:bodyPr/>
                    <a:lstStyle/>
                    <a:p>
                      <a:pPr algn="l"/>
                      <a:r>
                        <a:rPr lang="en-US" sz="1100" dirty="0">
                          <a:solidFill>
                            <a:schemeClr val="tx2"/>
                          </a:solidFill>
                          <a:effectLst/>
                        </a:rPr>
                        <a:t>Number of stent implanted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1.3±0.5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1.3±0.5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1.2±0.4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0.134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3245353"/>
                  </a:ext>
                </a:extLst>
              </a:tr>
              <a:tr h="169995">
                <a:tc>
                  <a:txBody>
                    <a:bodyPr/>
                    <a:lstStyle/>
                    <a:p>
                      <a:pPr algn="l"/>
                      <a:r>
                        <a:rPr lang="en-US" sz="1100" dirty="0">
                          <a:solidFill>
                            <a:schemeClr val="tx2"/>
                          </a:solidFill>
                          <a:effectLst/>
                        </a:rPr>
                        <a:t>Total Stent Length (mm)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32.5±13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32.1±13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32.9±12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0.621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687902"/>
                  </a:ext>
                </a:extLst>
              </a:tr>
              <a:tr h="169995">
                <a:tc>
                  <a:txBody>
                    <a:bodyPr/>
                    <a:lstStyle/>
                    <a:p>
                      <a:pPr algn="l"/>
                      <a:r>
                        <a:rPr lang="en-US" sz="1100" dirty="0">
                          <a:solidFill>
                            <a:schemeClr val="tx2"/>
                          </a:solidFill>
                          <a:effectLst/>
                        </a:rPr>
                        <a:t>Stent Diameter (mm)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0.395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4066080"/>
                  </a:ext>
                </a:extLst>
              </a:tr>
              <a:tr h="169995">
                <a:tc>
                  <a:txBody>
                    <a:bodyPr/>
                    <a:lstStyle/>
                    <a:p>
                      <a:pPr algn="l"/>
                      <a:r>
                        <a:rPr lang="en-US" sz="1100">
                          <a:solidFill>
                            <a:schemeClr val="tx2"/>
                          </a:solidFill>
                          <a:effectLst/>
                        </a:rPr>
                        <a:t>Post dilatation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79 (79)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39 (78)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40 (80)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0.960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022965"/>
                  </a:ext>
                </a:extLst>
              </a:tr>
              <a:tr h="338657">
                <a:tc>
                  <a:txBody>
                    <a:bodyPr/>
                    <a:lstStyle/>
                    <a:p>
                      <a:pPr algn="l"/>
                      <a:r>
                        <a:rPr lang="en-US" sz="1100" dirty="0">
                          <a:solidFill>
                            <a:schemeClr val="tx2"/>
                          </a:solidFill>
                          <a:effectLst/>
                        </a:rPr>
                        <a:t>Diameter of the balloon for post dilatation</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3.5</a:t>
                      </a:r>
                      <a:r>
                        <a:rPr lang="it-IT" sz="1100" dirty="0">
                          <a:solidFill>
                            <a:schemeClr val="tx1"/>
                          </a:solidFill>
                          <a:effectLst/>
                        </a:rPr>
                        <a:t>±0.5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3.5</a:t>
                      </a:r>
                      <a:r>
                        <a:rPr lang="it-IT" sz="1100" dirty="0">
                          <a:solidFill>
                            <a:schemeClr val="tx1"/>
                          </a:solidFill>
                          <a:effectLst/>
                        </a:rPr>
                        <a:t>±0.5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3.5</a:t>
                      </a:r>
                      <a:r>
                        <a:rPr lang="it-IT" sz="1100" dirty="0">
                          <a:solidFill>
                            <a:schemeClr val="tx1"/>
                          </a:solidFill>
                          <a:effectLst/>
                        </a:rPr>
                        <a:t>±0.4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0.285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408147"/>
                  </a:ext>
                </a:extLst>
              </a:tr>
            </a:tbl>
          </a:graphicData>
        </a:graphic>
      </p:graphicFrame>
    </p:spTree>
    <p:extLst>
      <p:ext uri="{BB962C8B-B14F-4D97-AF65-F5344CB8AC3E}">
        <p14:creationId xmlns:p14="http://schemas.microsoft.com/office/powerpoint/2010/main" val="181230508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A9450-E84B-80C2-EFDE-2B9380D50E12}"/>
              </a:ext>
            </a:extLst>
          </p:cNvPr>
          <p:cNvSpPr>
            <a:spLocks noGrp="1"/>
          </p:cNvSpPr>
          <p:nvPr>
            <p:ph type="title"/>
          </p:nvPr>
        </p:nvSpPr>
        <p:spPr/>
        <p:txBody>
          <a:bodyPr/>
          <a:lstStyle/>
          <a:p>
            <a:r>
              <a:rPr lang="it-IT" dirty="0"/>
              <a:t> Back-up slides (i): ITT </a:t>
            </a:r>
            <a:r>
              <a:rPr lang="it-IT" dirty="0" err="1"/>
              <a:t>population</a:t>
            </a:r>
            <a:endParaRPr lang="it-IT" dirty="0"/>
          </a:p>
        </p:txBody>
      </p:sp>
      <p:graphicFrame>
        <p:nvGraphicFramePr>
          <p:cNvPr id="3" name="Tabella 2">
            <a:extLst>
              <a:ext uri="{FF2B5EF4-FFF2-40B4-BE49-F238E27FC236}">
                <a16:creationId xmlns:a16="http://schemas.microsoft.com/office/drawing/2014/main" id="{07A9974B-2C16-50AE-C5D7-2A698A44C909}"/>
              </a:ext>
            </a:extLst>
          </p:cNvPr>
          <p:cNvGraphicFramePr>
            <a:graphicFrameLocks noGrp="1"/>
          </p:cNvGraphicFramePr>
          <p:nvPr>
            <p:extLst>
              <p:ext uri="{D42A27DB-BD31-4B8C-83A1-F6EECF244321}">
                <p14:modId xmlns:p14="http://schemas.microsoft.com/office/powerpoint/2010/main" val="1193796328"/>
              </p:ext>
            </p:extLst>
          </p:nvPr>
        </p:nvGraphicFramePr>
        <p:xfrm>
          <a:off x="684214" y="750148"/>
          <a:ext cx="7769225" cy="3567984"/>
        </p:xfrm>
        <a:graphic>
          <a:graphicData uri="http://schemas.openxmlformats.org/drawingml/2006/table">
            <a:tbl>
              <a:tblPr firstRow="1" firstCol="1" bandRow="1">
                <a:tableStyleId>{5C22544A-7EE6-4342-B048-85BDC9FD1C3A}</a:tableStyleId>
              </a:tblPr>
              <a:tblGrid>
                <a:gridCol w="2898210">
                  <a:extLst>
                    <a:ext uri="{9D8B030D-6E8A-4147-A177-3AD203B41FA5}">
                      <a16:colId xmlns:a16="http://schemas.microsoft.com/office/drawing/2014/main" val="4097662997"/>
                    </a:ext>
                  </a:extLst>
                </a:gridCol>
                <a:gridCol w="1161245">
                  <a:extLst>
                    <a:ext uri="{9D8B030D-6E8A-4147-A177-3AD203B41FA5}">
                      <a16:colId xmlns:a16="http://schemas.microsoft.com/office/drawing/2014/main" val="398187479"/>
                    </a:ext>
                  </a:extLst>
                </a:gridCol>
                <a:gridCol w="1388094">
                  <a:extLst>
                    <a:ext uri="{9D8B030D-6E8A-4147-A177-3AD203B41FA5}">
                      <a16:colId xmlns:a16="http://schemas.microsoft.com/office/drawing/2014/main" val="3137266361"/>
                    </a:ext>
                  </a:extLst>
                </a:gridCol>
                <a:gridCol w="1508476">
                  <a:extLst>
                    <a:ext uri="{9D8B030D-6E8A-4147-A177-3AD203B41FA5}">
                      <a16:colId xmlns:a16="http://schemas.microsoft.com/office/drawing/2014/main" val="2144067323"/>
                    </a:ext>
                  </a:extLst>
                </a:gridCol>
                <a:gridCol w="813200">
                  <a:extLst>
                    <a:ext uri="{9D8B030D-6E8A-4147-A177-3AD203B41FA5}">
                      <a16:colId xmlns:a16="http://schemas.microsoft.com/office/drawing/2014/main" val="4068110848"/>
                    </a:ext>
                  </a:extLst>
                </a:gridCol>
              </a:tblGrid>
              <a:tr h="507984">
                <a:tc>
                  <a:txBody>
                    <a:bodyPr/>
                    <a:lstStyle/>
                    <a:p>
                      <a:pPr algn="l"/>
                      <a:endParaRPr lang="it-IT" sz="1100" dirty="0">
                        <a:effectLst/>
                        <a:latin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Overall </a:t>
                      </a:r>
                      <a:r>
                        <a:rPr lang="it-IT" sz="1200" dirty="0" err="1">
                          <a:effectLst/>
                        </a:rPr>
                        <a:t>n</a:t>
                      </a:r>
                      <a:r>
                        <a:rPr lang="it-IT" sz="1200" dirty="0">
                          <a:effectLst/>
                        </a:rPr>
                        <a:t>=100</a:t>
                      </a:r>
                      <a:endParaRPr lang="it-IT" sz="1200" dirty="0">
                        <a:effectLst/>
                        <a:latin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CB  </a:t>
                      </a:r>
                      <a:r>
                        <a:rPr lang="it-IT" sz="1200" dirty="0" err="1">
                          <a:effectLst/>
                        </a:rPr>
                        <a:t>n</a:t>
                      </a:r>
                      <a:r>
                        <a:rPr lang="it-IT" sz="1200" dirty="0">
                          <a:effectLst/>
                        </a:rPr>
                        <a:t>=50</a:t>
                      </a:r>
                      <a:endParaRPr lang="it-IT" dirty="0"/>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NCB </a:t>
                      </a:r>
                      <a:r>
                        <a:rPr lang="en-US" sz="1200" dirty="0">
                          <a:effectLst/>
                        </a:rPr>
                        <a:t>n=50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err="1">
                          <a:effectLst/>
                        </a:rPr>
                        <a:t>P</a:t>
                      </a:r>
                      <a:r>
                        <a:rPr lang="it-IT" sz="1200" dirty="0">
                          <a:effectLst/>
                        </a:rPr>
                        <a:t> </a:t>
                      </a:r>
                      <a:r>
                        <a:rPr lang="it-IT" sz="1200" dirty="0" err="1">
                          <a:effectLst/>
                        </a:rPr>
                        <a:t>value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2291415447"/>
                  </a:ext>
                </a:extLst>
              </a:tr>
              <a:tr h="180000">
                <a:tc gridSpan="4">
                  <a:txBody>
                    <a:bodyPr/>
                    <a:lstStyle/>
                    <a:p>
                      <a:pPr algn="l"/>
                      <a:r>
                        <a:rPr lang="en-US" sz="1100" dirty="0">
                          <a:solidFill>
                            <a:schemeClr val="tx2"/>
                          </a:solidFill>
                          <a:effectLst/>
                        </a:rPr>
                        <a:t>Calcium distribution</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r>
                        <a:rPr lang="it-IT" sz="1100" dirty="0">
                          <a:solidFill>
                            <a:schemeClr val="tx1"/>
                          </a:solidFill>
                          <a:effectLst/>
                        </a:rPr>
                        <a:t>0.483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76050"/>
                  </a:ext>
                </a:extLst>
              </a:tr>
              <a:tr h="180000">
                <a:tc>
                  <a:txBody>
                    <a:bodyPr/>
                    <a:lstStyle/>
                    <a:p>
                      <a:pPr algn="l"/>
                      <a:r>
                        <a:rPr lang="en-US" sz="1100" dirty="0">
                          <a:solidFill>
                            <a:schemeClr val="tx2"/>
                          </a:solidFill>
                          <a:effectLst/>
                        </a:rPr>
                        <a:t>Mixed Calcium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34 (34)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15 (30)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19 (38)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9676148"/>
                  </a:ext>
                </a:extLst>
              </a:tr>
              <a:tr h="180000">
                <a:tc>
                  <a:txBody>
                    <a:bodyPr/>
                    <a:lstStyle/>
                    <a:p>
                      <a:pPr algn="l"/>
                      <a:r>
                        <a:rPr lang="en-US" sz="1100" dirty="0">
                          <a:solidFill>
                            <a:schemeClr val="tx2"/>
                          </a:solidFill>
                          <a:effectLst/>
                        </a:rPr>
                        <a:t>Deep Calcium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25 (25)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15 (30)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10 (20)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197512"/>
                  </a:ext>
                </a:extLst>
              </a:tr>
              <a:tr h="180000">
                <a:tc>
                  <a:txBody>
                    <a:bodyPr/>
                    <a:lstStyle/>
                    <a:p>
                      <a:pPr algn="l"/>
                      <a:r>
                        <a:rPr lang="en-US" sz="1100" dirty="0">
                          <a:solidFill>
                            <a:schemeClr val="tx2"/>
                          </a:solidFill>
                          <a:effectLst/>
                        </a:rPr>
                        <a:t>Superficial Calcium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39 (39)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20 (40)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19 (38)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495677"/>
                  </a:ext>
                </a:extLst>
              </a:tr>
              <a:tr h="180000">
                <a:tc>
                  <a:txBody>
                    <a:bodyPr/>
                    <a:lstStyle/>
                    <a:p>
                      <a:pPr algn="l"/>
                      <a:r>
                        <a:rPr lang="en-US" sz="1100" dirty="0">
                          <a:solidFill>
                            <a:schemeClr val="tx2"/>
                          </a:solidFill>
                          <a:effectLst/>
                        </a:rPr>
                        <a:t>Arch of calcium (degrees)</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240±103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245±106</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234±101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0.299</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0324196"/>
                  </a:ext>
                </a:extLst>
              </a:tr>
              <a:tr h="180000">
                <a:tc>
                  <a:txBody>
                    <a:bodyPr/>
                    <a:lstStyle/>
                    <a:p>
                      <a:pPr algn="l"/>
                      <a:r>
                        <a:rPr lang="en-US" sz="1100">
                          <a:solidFill>
                            <a:schemeClr val="tx2"/>
                          </a:solidFill>
                          <a:effectLst/>
                        </a:rPr>
                        <a:t>Calcium length (mm)</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11±9.6</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10.6±8.5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11.3±9.4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0.689</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8088282"/>
                  </a:ext>
                </a:extLst>
              </a:tr>
              <a:tr h="180000">
                <a:tc>
                  <a:txBody>
                    <a:bodyPr/>
                    <a:lstStyle/>
                    <a:p>
                      <a:pPr algn="l"/>
                      <a:r>
                        <a:rPr lang="en-US" sz="1100">
                          <a:solidFill>
                            <a:schemeClr val="tx2"/>
                          </a:solidFill>
                          <a:effectLst/>
                        </a:rPr>
                        <a:t>Lesion length (mm)</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23.3±10.1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22.5±10.1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24.1±10.1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0.787</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7830364"/>
                  </a:ext>
                </a:extLst>
              </a:tr>
              <a:tr h="180000">
                <a:tc>
                  <a:txBody>
                    <a:bodyPr/>
                    <a:lstStyle/>
                    <a:p>
                      <a:pPr algn="l"/>
                      <a:r>
                        <a:rPr lang="en-US" sz="1100" dirty="0">
                          <a:solidFill>
                            <a:schemeClr val="tx2"/>
                          </a:solidFill>
                          <a:effectLst/>
                        </a:rPr>
                        <a:t>Minimal lumen area (mm</a:t>
                      </a:r>
                      <a:r>
                        <a:rPr lang="en-US" sz="1100" baseline="30000" dirty="0">
                          <a:solidFill>
                            <a:schemeClr val="tx2"/>
                          </a:solidFill>
                          <a:effectLst/>
                        </a:rPr>
                        <a:t>2</a:t>
                      </a:r>
                      <a:r>
                        <a:rPr lang="en-US" sz="1100" dirty="0">
                          <a:solidFill>
                            <a:schemeClr val="tx2"/>
                          </a:solidFill>
                          <a:effectLst/>
                        </a:rPr>
                        <a:t>)</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3.2±0.9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3±0.7</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510912"/>
                  </a:ext>
                </a:extLst>
              </a:tr>
              <a:tr h="180000">
                <a:tc>
                  <a:txBody>
                    <a:bodyPr/>
                    <a:lstStyle/>
                    <a:p>
                      <a:pPr algn="l"/>
                      <a:r>
                        <a:rPr lang="en-US" sz="1100">
                          <a:solidFill>
                            <a:schemeClr val="tx2"/>
                          </a:solidFill>
                          <a:effectLst/>
                        </a:rPr>
                        <a:t>QCA evaluation</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7926935"/>
                  </a:ext>
                </a:extLst>
              </a:tr>
              <a:tr h="180000">
                <a:tc>
                  <a:txBody>
                    <a:bodyPr/>
                    <a:lstStyle/>
                    <a:p>
                      <a:pPr algn="l"/>
                      <a:r>
                        <a:rPr lang="en-US" sz="1100" dirty="0">
                          <a:solidFill>
                            <a:schemeClr val="tx2"/>
                          </a:solidFill>
                          <a:effectLst/>
                        </a:rPr>
                        <a:t>Reference vessel diameter (mm)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3.3±0.2 </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3.38±0.1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3.34±0.3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0.221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34022"/>
                  </a:ext>
                </a:extLst>
              </a:tr>
              <a:tr h="180000">
                <a:tc>
                  <a:txBody>
                    <a:bodyPr/>
                    <a:lstStyle/>
                    <a:p>
                      <a:pPr algn="l"/>
                      <a:r>
                        <a:rPr lang="en-US" sz="1100" dirty="0">
                          <a:solidFill>
                            <a:schemeClr val="tx2"/>
                          </a:solidFill>
                          <a:effectLst/>
                        </a:rPr>
                        <a:t>Percentage of stenosis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80.1±7.4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79.1±7.7</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80.6±7.9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0.65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7855938"/>
                  </a:ext>
                </a:extLst>
              </a:tr>
              <a:tr h="180000">
                <a:tc>
                  <a:txBody>
                    <a:bodyPr/>
                    <a:lstStyle/>
                    <a:p>
                      <a:pPr algn="l"/>
                      <a:r>
                        <a:rPr lang="en-US" sz="1100">
                          <a:solidFill>
                            <a:schemeClr val="tx2"/>
                          </a:solidFill>
                          <a:effectLst/>
                        </a:rPr>
                        <a:t>Pre dilatation atmospheres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18.5±4.9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17.6±5.1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19±4.5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0.952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1612638"/>
                  </a:ext>
                </a:extLst>
              </a:tr>
              <a:tr h="180000">
                <a:tc>
                  <a:txBody>
                    <a:bodyPr/>
                    <a:lstStyle/>
                    <a:p>
                      <a:pPr algn="l"/>
                      <a:r>
                        <a:rPr lang="en-US" sz="1100" dirty="0">
                          <a:solidFill>
                            <a:schemeClr val="tx2"/>
                          </a:solidFill>
                          <a:effectLst/>
                        </a:rPr>
                        <a:t>Number of stent implanted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1.3±0.5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1.3±0.5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1.2±0.4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0.134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3245353"/>
                  </a:ext>
                </a:extLst>
              </a:tr>
              <a:tr h="180000">
                <a:tc>
                  <a:txBody>
                    <a:bodyPr/>
                    <a:lstStyle/>
                    <a:p>
                      <a:pPr algn="l"/>
                      <a:r>
                        <a:rPr lang="en-US" sz="1100" dirty="0">
                          <a:solidFill>
                            <a:schemeClr val="tx2"/>
                          </a:solidFill>
                          <a:effectLst/>
                        </a:rPr>
                        <a:t>Total Stent Length (mm)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32.5±13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32.1±13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32.9±12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0.621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687902"/>
                  </a:ext>
                </a:extLst>
              </a:tr>
              <a:tr h="180000">
                <a:tc>
                  <a:txBody>
                    <a:bodyPr/>
                    <a:lstStyle/>
                    <a:p>
                      <a:pPr algn="l"/>
                      <a:r>
                        <a:rPr lang="en-US" sz="1100" dirty="0">
                          <a:solidFill>
                            <a:schemeClr val="tx2"/>
                          </a:solidFill>
                          <a:effectLst/>
                        </a:rPr>
                        <a:t>Stent Diameter (mm)</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3.3±0.4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0.395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4066080"/>
                  </a:ext>
                </a:extLst>
              </a:tr>
              <a:tr h="180000">
                <a:tc>
                  <a:txBody>
                    <a:bodyPr/>
                    <a:lstStyle/>
                    <a:p>
                      <a:pPr algn="l"/>
                      <a:r>
                        <a:rPr lang="en-US" sz="1100">
                          <a:solidFill>
                            <a:schemeClr val="tx2"/>
                          </a:solidFill>
                          <a:effectLst/>
                        </a:rPr>
                        <a:t>Post dilatation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79 (79)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39 (78)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a:solidFill>
                            <a:schemeClr val="tx1"/>
                          </a:solidFill>
                          <a:effectLst/>
                        </a:rPr>
                        <a:t>40 (80)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100" dirty="0">
                          <a:solidFill>
                            <a:schemeClr val="tx1"/>
                          </a:solidFill>
                          <a:effectLst/>
                        </a:rPr>
                        <a:t>0.960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022965"/>
                  </a:ext>
                </a:extLst>
              </a:tr>
              <a:tr h="180000">
                <a:tc>
                  <a:txBody>
                    <a:bodyPr/>
                    <a:lstStyle/>
                    <a:p>
                      <a:pPr algn="l"/>
                      <a:r>
                        <a:rPr lang="en-US" sz="1100" dirty="0">
                          <a:solidFill>
                            <a:schemeClr val="tx2"/>
                          </a:solidFill>
                          <a:effectLst/>
                        </a:rPr>
                        <a:t>Diameter of the balloon for post dilatation</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3.5</a:t>
                      </a:r>
                      <a:r>
                        <a:rPr lang="it-IT" sz="1100" dirty="0">
                          <a:solidFill>
                            <a:schemeClr val="tx1"/>
                          </a:solidFill>
                          <a:effectLst/>
                        </a:rPr>
                        <a:t>±0.5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3.5</a:t>
                      </a:r>
                      <a:r>
                        <a:rPr lang="it-IT" sz="1100" dirty="0">
                          <a:solidFill>
                            <a:schemeClr val="tx1"/>
                          </a:solidFill>
                          <a:effectLst/>
                        </a:rPr>
                        <a:t>±0.5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3.5</a:t>
                      </a:r>
                      <a:r>
                        <a:rPr lang="it-IT" sz="1100" dirty="0">
                          <a:solidFill>
                            <a:schemeClr val="tx1"/>
                          </a:solidFill>
                          <a:effectLst/>
                        </a:rPr>
                        <a:t>±0.4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effectLst/>
                        </a:rPr>
                        <a:t>0.285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408147"/>
                  </a:ext>
                </a:extLst>
              </a:tr>
            </a:tbl>
          </a:graphicData>
        </a:graphic>
      </p:graphicFrame>
    </p:spTree>
    <p:extLst>
      <p:ext uri="{BB962C8B-B14F-4D97-AF65-F5344CB8AC3E}">
        <p14:creationId xmlns:p14="http://schemas.microsoft.com/office/powerpoint/2010/main" val="9626870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A9450-E84B-80C2-EFDE-2B9380D50E12}"/>
              </a:ext>
            </a:extLst>
          </p:cNvPr>
          <p:cNvSpPr>
            <a:spLocks noGrp="1"/>
          </p:cNvSpPr>
          <p:nvPr>
            <p:ph type="title"/>
          </p:nvPr>
        </p:nvSpPr>
        <p:spPr/>
        <p:txBody>
          <a:bodyPr/>
          <a:lstStyle/>
          <a:p>
            <a:r>
              <a:rPr lang="it-IT" dirty="0"/>
              <a:t> Back-up slides (i): ITT </a:t>
            </a:r>
            <a:r>
              <a:rPr lang="it-IT" dirty="0" err="1"/>
              <a:t>population</a:t>
            </a:r>
            <a:endParaRPr lang="it-IT" dirty="0"/>
          </a:p>
        </p:txBody>
      </p:sp>
      <p:graphicFrame>
        <p:nvGraphicFramePr>
          <p:cNvPr id="4" name="Tabella 3">
            <a:extLst>
              <a:ext uri="{FF2B5EF4-FFF2-40B4-BE49-F238E27FC236}">
                <a16:creationId xmlns:a16="http://schemas.microsoft.com/office/drawing/2014/main" id="{5329E104-C08B-12D8-537A-B468C2567761}"/>
              </a:ext>
            </a:extLst>
          </p:cNvPr>
          <p:cNvGraphicFramePr>
            <a:graphicFrameLocks noGrp="1"/>
          </p:cNvGraphicFramePr>
          <p:nvPr>
            <p:extLst>
              <p:ext uri="{D42A27DB-BD31-4B8C-83A1-F6EECF244321}">
                <p14:modId xmlns:p14="http://schemas.microsoft.com/office/powerpoint/2010/main" val="3746520106"/>
              </p:ext>
            </p:extLst>
          </p:nvPr>
        </p:nvGraphicFramePr>
        <p:xfrm>
          <a:off x="1353988" y="683419"/>
          <a:ext cx="6429676" cy="3830832"/>
        </p:xfrm>
        <a:graphic>
          <a:graphicData uri="http://schemas.openxmlformats.org/drawingml/2006/table">
            <a:tbl>
              <a:tblPr firstRow="1" firstCol="1" bandRow="1">
                <a:tableStyleId>{5C22544A-7EE6-4342-B048-85BDC9FD1C3A}</a:tableStyleId>
              </a:tblPr>
              <a:tblGrid>
                <a:gridCol w="2398506">
                  <a:extLst>
                    <a:ext uri="{9D8B030D-6E8A-4147-A177-3AD203B41FA5}">
                      <a16:colId xmlns:a16="http://schemas.microsoft.com/office/drawing/2014/main" val="3161184253"/>
                    </a:ext>
                  </a:extLst>
                </a:gridCol>
                <a:gridCol w="961029">
                  <a:extLst>
                    <a:ext uri="{9D8B030D-6E8A-4147-A177-3AD203B41FA5}">
                      <a16:colId xmlns:a16="http://schemas.microsoft.com/office/drawing/2014/main" val="2387942572"/>
                    </a:ext>
                  </a:extLst>
                </a:gridCol>
                <a:gridCol w="1148761">
                  <a:extLst>
                    <a:ext uri="{9D8B030D-6E8A-4147-A177-3AD203B41FA5}">
                      <a16:colId xmlns:a16="http://schemas.microsoft.com/office/drawing/2014/main" val="3734411170"/>
                    </a:ext>
                  </a:extLst>
                </a:gridCol>
                <a:gridCol w="1248388">
                  <a:extLst>
                    <a:ext uri="{9D8B030D-6E8A-4147-A177-3AD203B41FA5}">
                      <a16:colId xmlns:a16="http://schemas.microsoft.com/office/drawing/2014/main" val="2942850700"/>
                    </a:ext>
                  </a:extLst>
                </a:gridCol>
                <a:gridCol w="672992">
                  <a:extLst>
                    <a:ext uri="{9D8B030D-6E8A-4147-A177-3AD203B41FA5}">
                      <a16:colId xmlns:a16="http://schemas.microsoft.com/office/drawing/2014/main" val="2557250205"/>
                    </a:ext>
                  </a:extLst>
                </a:gridCol>
              </a:tblGrid>
              <a:tr h="405849">
                <a:tc>
                  <a:txBody>
                    <a:bodyPr/>
                    <a:lstStyle/>
                    <a:p>
                      <a:pPr algn="ctr"/>
                      <a:endParaRPr lang="it-IT" sz="1200" dirty="0">
                        <a:effectLst/>
                        <a:latin typeface="Calibri" panose="020F0502020204030204" pitchFamily="34" charset="0"/>
                        <a:cs typeface="Times New Roman" panose="02020603050405020304" pitchFamily="18" charset="0"/>
                      </a:endParaRPr>
                    </a:p>
                  </a:txBody>
                  <a:tcPr marL="11313" marR="11313"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Overall </a:t>
                      </a:r>
                      <a:r>
                        <a:rPr lang="it-IT" sz="1200" dirty="0" err="1">
                          <a:effectLst/>
                        </a:rPr>
                        <a:t>n</a:t>
                      </a:r>
                      <a:r>
                        <a:rPr lang="it-IT" sz="1200" dirty="0">
                          <a:effectLst/>
                        </a:rPr>
                        <a:t>=100</a:t>
                      </a:r>
                      <a:endParaRPr lang="it-IT" sz="1200" dirty="0">
                        <a:effectLst/>
                        <a:latin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CB  </a:t>
                      </a:r>
                      <a:r>
                        <a:rPr lang="it-IT" sz="1200" dirty="0" err="1">
                          <a:effectLst/>
                        </a:rPr>
                        <a:t>n</a:t>
                      </a:r>
                      <a:r>
                        <a:rPr lang="it-IT" sz="1200" dirty="0">
                          <a:effectLst/>
                        </a:rPr>
                        <a:t>=50</a:t>
                      </a:r>
                      <a:endParaRPr lang="it-IT" dirty="0"/>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a:effectLst/>
                        </a:rPr>
                        <a:t>NCB </a:t>
                      </a:r>
                      <a:r>
                        <a:rPr lang="en-US" sz="1200" dirty="0">
                          <a:effectLst/>
                        </a:rPr>
                        <a:t>n=50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tc>
                  <a:txBody>
                    <a:bodyPr/>
                    <a:lstStyle/>
                    <a:p>
                      <a:pPr algn="ctr"/>
                      <a:r>
                        <a:rPr lang="it-IT" sz="1200" dirty="0" err="1">
                          <a:effectLst/>
                        </a:rPr>
                        <a:t>P</a:t>
                      </a:r>
                      <a:r>
                        <a:rPr lang="it-IT" sz="1200" dirty="0">
                          <a:effectLst/>
                        </a:rPr>
                        <a:t> </a:t>
                      </a:r>
                      <a:r>
                        <a:rPr lang="it-IT" sz="1200" dirty="0" err="1">
                          <a:effectLst/>
                        </a:rPr>
                        <a:t>value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313" marR="1131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3881612303"/>
                  </a:ext>
                </a:extLst>
              </a:tr>
              <a:tr h="181575">
                <a:tc gridSpan="5">
                  <a:txBody>
                    <a:bodyPr/>
                    <a:lstStyle/>
                    <a:p>
                      <a:pPr algn="l"/>
                      <a:r>
                        <a:rPr lang="it-IT" sz="1000" dirty="0" err="1">
                          <a:solidFill>
                            <a:schemeClr val="tx2"/>
                          </a:solidFill>
                          <a:effectLst/>
                        </a:rPr>
                        <a:t>Final</a:t>
                      </a:r>
                      <a:r>
                        <a:rPr lang="it-IT" sz="1000" dirty="0">
                          <a:solidFill>
                            <a:schemeClr val="tx2"/>
                          </a:solidFill>
                          <a:effectLst/>
                        </a:rPr>
                        <a:t> </a:t>
                      </a:r>
                      <a:r>
                        <a:rPr lang="it-IT" sz="1000" dirty="0" err="1">
                          <a:solidFill>
                            <a:schemeClr val="tx2"/>
                          </a:solidFill>
                          <a:effectLst/>
                        </a:rPr>
                        <a:t>results</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81654725"/>
                  </a:ext>
                </a:extLst>
              </a:tr>
              <a:tr h="181575">
                <a:tc>
                  <a:txBody>
                    <a:bodyPr/>
                    <a:lstStyle/>
                    <a:p>
                      <a:pPr algn="l"/>
                      <a:r>
                        <a:rPr lang="en-US" sz="1000" dirty="0">
                          <a:solidFill>
                            <a:schemeClr val="tx2"/>
                          </a:solidFill>
                          <a:effectLst/>
                        </a:rPr>
                        <a:t>Final MSA (mm</a:t>
                      </a:r>
                      <a:r>
                        <a:rPr lang="en-US" sz="1000" baseline="30000" dirty="0">
                          <a:solidFill>
                            <a:schemeClr val="tx2"/>
                          </a:solidFill>
                          <a:effectLst/>
                        </a:rPr>
                        <a:t>2</a:t>
                      </a:r>
                      <a:r>
                        <a:rPr lang="en-US" sz="1000" dirty="0">
                          <a:solidFill>
                            <a:schemeClr val="tx2"/>
                          </a:solidFill>
                          <a:effectLst/>
                        </a:rPr>
                        <a:t>)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6.7±1.8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6.9±1.7</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6.4±2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0.132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6805806"/>
                  </a:ext>
                </a:extLst>
              </a:tr>
              <a:tr h="181575">
                <a:tc>
                  <a:txBody>
                    <a:bodyPr/>
                    <a:lstStyle/>
                    <a:p>
                      <a:pPr algn="l"/>
                      <a:r>
                        <a:rPr lang="en-US" sz="1000">
                          <a:solidFill>
                            <a:schemeClr val="tx2"/>
                          </a:solidFill>
                          <a:effectLst/>
                        </a:rPr>
                        <a:t>Minimal Stent Diameter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2.6±0.4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2.6±0.4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2.5±0.4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0.075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2962129"/>
                  </a:ext>
                </a:extLst>
              </a:tr>
              <a:tr h="181575">
                <a:tc>
                  <a:txBody>
                    <a:bodyPr/>
                    <a:lstStyle/>
                    <a:p>
                      <a:pPr algn="l"/>
                      <a:r>
                        <a:rPr lang="en-US" sz="1000" dirty="0">
                          <a:solidFill>
                            <a:schemeClr val="tx2"/>
                          </a:solidFill>
                          <a:effectLst/>
                        </a:rPr>
                        <a:t>Maximal Stent Diameter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3.1±0.4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3.2±0.4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3.1±0.4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0.201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189023"/>
                  </a:ext>
                </a:extLst>
              </a:tr>
              <a:tr h="181575">
                <a:tc>
                  <a:txBody>
                    <a:bodyPr/>
                    <a:lstStyle/>
                    <a:p>
                      <a:pPr algn="l"/>
                      <a:r>
                        <a:rPr lang="en-US" sz="1000">
                          <a:solidFill>
                            <a:schemeClr val="tx2"/>
                          </a:solidFill>
                          <a:effectLst/>
                        </a:rPr>
                        <a:t>Final MSA at calcium site</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7.6</a:t>
                      </a:r>
                      <a:r>
                        <a:rPr lang="it-IT" sz="1000" dirty="0">
                          <a:solidFill>
                            <a:schemeClr val="tx1"/>
                          </a:solidFill>
                          <a:effectLst/>
                        </a:rPr>
                        <a:t>±2.1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7.9</a:t>
                      </a:r>
                      <a:r>
                        <a:rPr lang="it-IT" sz="1000">
                          <a:solidFill>
                            <a:schemeClr val="tx1"/>
                          </a:solidFill>
                          <a:effectLst/>
                        </a:rPr>
                        <a:t>±2.1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7.2</a:t>
                      </a:r>
                      <a:r>
                        <a:rPr lang="it-IT" sz="1000" dirty="0">
                          <a:solidFill>
                            <a:schemeClr val="tx1"/>
                          </a:solidFill>
                          <a:effectLst/>
                        </a:rPr>
                        <a:t>±2.1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0.061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1683821"/>
                  </a:ext>
                </a:extLst>
              </a:tr>
              <a:tr h="181575">
                <a:tc>
                  <a:txBody>
                    <a:bodyPr/>
                    <a:lstStyle/>
                    <a:p>
                      <a:pPr algn="l"/>
                      <a:r>
                        <a:rPr lang="en-US" sz="1000">
                          <a:solidFill>
                            <a:schemeClr val="tx2"/>
                          </a:solidFill>
                          <a:effectLst/>
                        </a:rPr>
                        <a:t>Minimal stent diameter at calcium site</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2.8</a:t>
                      </a:r>
                      <a:r>
                        <a:rPr lang="it-IT" sz="1000">
                          <a:solidFill>
                            <a:schemeClr val="tx1"/>
                          </a:solidFill>
                          <a:effectLst/>
                        </a:rPr>
                        <a:t>±0.4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2.9</a:t>
                      </a:r>
                      <a:r>
                        <a:rPr lang="it-IT" sz="1000" dirty="0">
                          <a:solidFill>
                            <a:schemeClr val="tx1"/>
                          </a:solidFill>
                          <a:effectLst/>
                        </a:rPr>
                        <a:t>±0.5</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2.7</a:t>
                      </a:r>
                      <a:r>
                        <a:rPr lang="it-IT" sz="1000">
                          <a:solidFill>
                            <a:schemeClr val="tx1"/>
                          </a:solidFill>
                          <a:effectLst/>
                        </a:rPr>
                        <a:t>±0.4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0.031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36875"/>
                  </a:ext>
                </a:extLst>
              </a:tr>
              <a:tr h="181575">
                <a:tc>
                  <a:txBody>
                    <a:bodyPr/>
                    <a:lstStyle/>
                    <a:p>
                      <a:pPr algn="l"/>
                      <a:r>
                        <a:rPr lang="en-US" sz="1000">
                          <a:solidFill>
                            <a:schemeClr val="tx2"/>
                          </a:solidFill>
                          <a:effectLst/>
                        </a:rPr>
                        <a:t>Maximal stent diameter at calcium site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3.4±0.5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3.4±0.5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3.3±0.4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0.197</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2460"/>
                  </a:ext>
                </a:extLst>
              </a:tr>
              <a:tr h="181575">
                <a:tc>
                  <a:txBody>
                    <a:bodyPr/>
                    <a:lstStyle/>
                    <a:p>
                      <a:pPr algn="l"/>
                      <a:r>
                        <a:rPr lang="en-US" sz="1000" dirty="0">
                          <a:solidFill>
                            <a:schemeClr val="tx2"/>
                          </a:solidFill>
                          <a:effectLst/>
                        </a:rPr>
                        <a:t>Eccentricity index at calcium site</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0.82</a:t>
                      </a:r>
                      <a:r>
                        <a:rPr lang="it-IT" sz="1000">
                          <a:solidFill>
                            <a:schemeClr val="tx1"/>
                          </a:solidFill>
                          <a:effectLst/>
                        </a:rPr>
                        <a:t>±0.08</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0.84</a:t>
                      </a:r>
                      <a:r>
                        <a:rPr lang="it-IT" sz="1000" dirty="0">
                          <a:solidFill>
                            <a:schemeClr val="tx1"/>
                          </a:solidFill>
                          <a:effectLst/>
                        </a:rPr>
                        <a:t>±0.06</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0.81</a:t>
                      </a:r>
                      <a:r>
                        <a:rPr lang="it-IT" sz="1000" dirty="0">
                          <a:solidFill>
                            <a:schemeClr val="tx1"/>
                          </a:solidFill>
                          <a:effectLst/>
                        </a:rPr>
                        <a:t>±0.08</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0.01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922021"/>
                  </a:ext>
                </a:extLst>
              </a:tr>
              <a:tr h="181575">
                <a:tc>
                  <a:txBody>
                    <a:bodyPr/>
                    <a:lstStyle/>
                    <a:p>
                      <a:pPr algn="l"/>
                      <a:r>
                        <a:rPr lang="en-US" sz="1000">
                          <a:solidFill>
                            <a:schemeClr val="tx2"/>
                          </a:solidFill>
                          <a:effectLst/>
                        </a:rPr>
                        <a:t>Device failure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3 (3)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1 (2)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 (0)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0.733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386917"/>
                  </a:ext>
                </a:extLst>
              </a:tr>
              <a:tr h="338208">
                <a:tc>
                  <a:txBody>
                    <a:bodyPr/>
                    <a:lstStyle/>
                    <a:p>
                      <a:pPr algn="l"/>
                      <a:r>
                        <a:rPr lang="en-US" sz="1000">
                          <a:solidFill>
                            <a:schemeClr val="tx2"/>
                          </a:solidFill>
                          <a:effectLst/>
                        </a:rPr>
                        <a:t>Additional use of rotational atherectomy</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1 (1)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1 (2)</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 (0)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0.59</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756715"/>
                  </a:ext>
                </a:extLst>
              </a:tr>
              <a:tr h="181575">
                <a:tc>
                  <a:txBody>
                    <a:bodyPr/>
                    <a:lstStyle/>
                    <a:p>
                      <a:pPr algn="l"/>
                      <a:r>
                        <a:rPr lang="en-US" sz="1000">
                          <a:solidFill>
                            <a:schemeClr val="tx2"/>
                          </a:solidFill>
                          <a:effectLst/>
                        </a:rPr>
                        <a:t>Ellis type 1 vessel rupture </a:t>
                      </a:r>
                      <a:endParaRPr lang="it-IT"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a:solidFill>
                            <a:schemeClr val="tx1"/>
                          </a:solidFill>
                          <a:effectLst/>
                        </a:rPr>
                        <a:t>2 (2)</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2 (4)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 (0)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it-IT" sz="1000" dirty="0">
                          <a:solidFill>
                            <a:schemeClr val="tx1"/>
                          </a:solidFill>
                          <a:effectLst/>
                        </a:rPr>
                        <a:t>0.23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281402"/>
                  </a:ext>
                </a:extLst>
              </a:tr>
              <a:tr h="181575">
                <a:tc>
                  <a:txBody>
                    <a:bodyPr/>
                    <a:lstStyle/>
                    <a:p>
                      <a:pPr algn="l"/>
                      <a:r>
                        <a:rPr lang="en-US" sz="1000" dirty="0">
                          <a:solidFill>
                            <a:schemeClr val="tx2"/>
                          </a:solidFill>
                          <a:effectLst/>
                        </a:rPr>
                        <a:t>Implantation of a covered stent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1 (1)</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1 (2)</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 (0)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0.65</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046057"/>
                  </a:ext>
                </a:extLst>
              </a:tr>
              <a:tr h="181575">
                <a:tc>
                  <a:txBody>
                    <a:bodyPr/>
                    <a:lstStyle/>
                    <a:p>
                      <a:pPr algn="l"/>
                      <a:r>
                        <a:rPr lang="en-US" sz="1000" dirty="0">
                          <a:solidFill>
                            <a:schemeClr val="tx2"/>
                          </a:solidFill>
                          <a:effectLst/>
                        </a:rPr>
                        <a:t>Final TIMI flow &gt;3</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100 (100)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50 (100)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50 (100)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0.93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960849"/>
                  </a:ext>
                </a:extLst>
              </a:tr>
              <a:tr h="181575">
                <a:tc gridSpan="5">
                  <a:txBody>
                    <a:bodyPr/>
                    <a:lstStyle/>
                    <a:p>
                      <a:pPr algn="ctr"/>
                      <a:r>
                        <a:rPr lang="en-US" sz="1000" dirty="0">
                          <a:solidFill>
                            <a:schemeClr val="tx2"/>
                          </a:solidFill>
                          <a:effectLst/>
                        </a:rPr>
                        <a:t>One year Follow-up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067139"/>
                  </a:ext>
                </a:extLst>
              </a:tr>
              <a:tr h="181575">
                <a:tc>
                  <a:txBody>
                    <a:bodyPr/>
                    <a:lstStyle/>
                    <a:p>
                      <a:pPr algn="l"/>
                      <a:r>
                        <a:rPr lang="en-US" sz="1000" dirty="0">
                          <a:solidFill>
                            <a:schemeClr val="tx2"/>
                          </a:solidFill>
                          <a:effectLst/>
                        </a:rPr>
                        <a:t>Deaths </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3 (3)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1 (2)</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2 (4)</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0.43</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474416"/>
                  </a:ext>
                </a:extLst>
              </a:tr>
              <a:tr h="181575">
                <a:tc>
                  <a:txBody>
                    <a:bodyPr/>
                    <a:lstStyle/>
                    <a:p>
                      <a:pPr algn="l"/>
                      <a:r>
                        <a:rPr lang="en-US" sz="1000" dirty="0">
                          <a:solidFill>
                            <a:schemeClr val="tx2"/>
                          </a:solidFill>
                          <a:effectLst/>
                        </a:rPr>
                        <a:t>Cardiac deaths</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1 (1)</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 (0)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1 (2)</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0.799</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277616"/>
                  </a:ext>
                </a:extLst>
              </a:tr>
              <a:tr h="181575">
                <a:tc>
                  <a:txBody>
                    <a:bodyPr/>
                    <a:lstStyle/>
                    <a:p>
                      <a:pPr algn="l"/>
                      <a:r>
                        <a:rPr lang="en-US" sz="1000" dirty="0">
                          <a:solidFill>
                            <a:schemeClr val="tx2"/>
                          </a:solidFill>
                          <a:effectLst/>
                        </a:rPr>
                        <a:t>Stroke</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 (0)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 (0)</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0 (0)</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0.96</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3662221"/>
                  </a:ext>
                </a:extLst>
              </a:tr>
              <a:tr h="181575">
                <a:tc>
                  <a:txBody>
                    <a:bodyPr/>
                    <a:lstStyle/>
                    <a:p>
                      <a:pPr algn="l"/>
                      <a:r>
                        <a:rPr lang="en-US" sz="1000" dirty="0">
                          <a:solidFill>
                            <a:schemeClr val="tx2"/>
                          </a:solidFill>
                          <a:effectLst/>
                        </a:rPr>
                        <a:t>TLR</a:t>
                      </a:r>
                      <a:endParaRPr lang="it-IT"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3 (3)</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1 (2)</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effectLst/>
                        </a:rPr>
                        <a:t>2 (4)</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effectLst/>
                        </a:rPr>
                        <a:t>0.49</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34" marR="403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4157061"/>
                  </a:ext>
                </a:extLst>
              </a:tr>
            </a:tbl>
          </a:graphicData>
        </a:graphic>
      </p:graphicFrame>
    </p:spTree>
    <p:extLst>
      <p:ext uri="{BB962C8B-B14F-4D97-AF65-F5344CB8AC3E}">
        <p14:creationId xmlns:p14="http://schemas.microsoft.com/office/powerpoint/2010/main" val="250318590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4214" y="294812"/>
            <a:ext cx="7769225" cy="566738"/>
          </a:xfrm>
        </p:spPr>
        <p:txBody>
          <a:bodyPr/>
          <a:lstStyle/>
          <a:p>
            <a:pPr eaLnBrk="1" hangingPunct="1"/>
            <a:r>
              <a:rPr lang="en-US" sz="2500" dirty="0"/>
              <a:t>Background (</a:t>
            </a:r>
            <a:r>
              <a:rPr lang="en-US" sz="2500" dirty="0" err="1"/>
              <a:t>i</a:t>
            </a:r>
            <a:r>
              <a:rPr lang="en-US" sz="2500" dirty="0"/>
              <a:t>)</a:t>
            </a:r>
          </a:p>
        </p:txBody>
      </p:sp>
      <p:sp>
        <p:nvSpPr>
          <p:cNvPr id="18435" name="Rectangle 3"/>
          <p:cNvSpPr>
            <a:spLocks noGrp="1" noChangeArrowheads="1"/>
          </p:cNvSpPr>
          <p:nvPr>
            <p:ph idx="1"/>
          </p:nvPr>
        </p:nvSpPr>
        <p:spPr>
          <a:xfrm>
            <a:off x="610850" y="1117158"/>
            <a:ext cx="8231188" cy="3086100"/>
          </a:xfrm>
        </p:spPr>
        <p:txBody>
          <a:bodyPr/>
          <a:lstStyle/>
          <a:p>
            <a:pPr marL="214313" indent="-214313" algn="just" eaLnBrk="1" hangingPunct="1"/>
            <a:r>
              <a:rPr lang="en-US" sz="1800" dirty="0">
                <a:effectLst/>
                <a:latin typeface="Arial" panose="020B0604020202020204" pitchFamily="34" charset="0"/>
                <a:ea typeface="Times New Roman" panose="02020603050405020304" pitchFamily="18" charset="0"/>
                <a:cs typeface="Arial" panose="020B0604020202020204" pitchFamily="34" charset="0"/>
              </a:rPr>
              <a:t>Coronary artery calcifications (CAC) represent a challenge to percutaneous coronary interventions (PCI) by limiting stent expansion and increasing the probability of stent failure at follow-up.</a:t>
            </a:r>
          </a:p>
          <a:p>
            <a:pPr marL="0" indent="0" algn="just" eaLnBrk="1" hangingPunct="1">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14313" indent="-214313" algn="just" eaLnBrk="1" hangingPunct="1"/>
            <a:r>
              <a:rPr lang="en-US" sz="1800" dirty="0">
                <a:latin typeface="Arial" panose="020B0604020202020204" pitchFamily="34" charset="0"/>
                <a:cs typeface="Arial" panose="020B0604020202020204" pitchFamily="34" charset="0"/>
              </a:rPr>
              <a:t>In the modern era, a number of calcium modification techniques have been introduced with variable success with the aim to improve acute and long-term outcomes of PCI.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AF5D3E-1AA2-5D49-E79E-B36446633BE6}"/>
              </a:ext>
            </a:extLst>
          </p:cNvPr>
          <p:cNvSpPr>
            <a:spLocks noGrp="1"/>
          </p:cNvSpPr>
          <p:nvPr>
            <p:ph idx="1"/>
          </p:nvPr>
        </p:nvSpPr>
        <p:spPr>
          <a:xfrm>
            <a:off x="445167" y="1003788"/>
            <a:ext cx="7772400" cy="3086100"/>
          </a:xfrm>
        </p:spPr>
        <p:txBody>
          <a:bodyPr/>
          <a:lstStyle/>
          <a:p>
            <a:pPr algn="just"/>
            <a:r>
              <a:rPr lang="en-GB" sz="1800" dirty="0">
                <a:latin typeface="Arial" panose="020B0604020202020204" pitchFamily="34" charset="0"/>
                <a:cs typeface="Arial" panose="020B0604020202020204" pitchFamily="34" charset="0"/>
              </a:rPr>
              <a:t>The Wolverine cutting balloon (CB) is semi compliant,  rapid-exchange balloon with three or four microblade mounted on its surface that facilitate calcium cracking</a:t>
            </a:r>
            <a:r>
              <a:rPr lang="it-IT" sz="1800" dirty="0">
                <a:latin typeface="Arial" panose="020B0604020202020204" pitchFamily="34" charset="0"/>
                <a:cs typeface="Arial" panose="020B0604020202020204" pitchFamily="34" charset="0"/>
              </a:rPr>
              <a:t> </a:t>
            </a:r>
          </a:p>
          <a:p>
            <a:pPr marL="0" indent="0">
              <a:buNone/>
            </a:pPr>
            <a:endParaRPr lang="it-IT" sz="1000" dirty="0">
              <a:effectLst/>
              <a:latin typeface="Arial" panose="020B0604020202020204" pitchFamily="34" charset="0"/>
              <a:cs typeface="Arial" panose="020B0604020202020204" pitchFamily="34" charset="0"/>
            </a:endParaRPr>
          </a:p>
          <a:p>
            <a:r>
              <a:rPr lang="en-US" sz="1800" dirty="0">
                <a:effectLst/>
                <a:latin typeface="Arial" panose="020B0604020202020204" pitchFamily="34" charset="0"/>
                <a:ea typeface="Times New Roman" panose="02020603050405020304" pitchFamily="18" charset="0"/>
                <a:cs typeface="Arial" panose="020B0604020202020204" pitchFamily="34" charset="0"/>
              </a:rPr>
              <a:t>The actual recommendation for the usage of CB suggest inflations at nominal pressures. </a:t>
            </a:r>
          </a:p>
          <a:p>
            <a:pPr marL="0" indent="0">
              <a:buNone/>
            </a:pPr>
            <a:endParaRPr lang="it-IT" sz="1000" dirty="0">
              <a:latin typeface="Arial" panose="020B0604020202020204" pitchFamily="34" charset="0"/>
              <a:ea typeface="Times New Roman" panose="02020603050405020304" pitchFamily="18" charset="0"/>
              <a:cs typeface="Arial" panose="020B0604020202020204" pitchFamily="34" charset="0"/>
            </a:endParaRPr>
          </a:p>
          <a:p>
            <a:r>
              <a:rPr lang="en-US" sz="1800" dirty="0">
                <a:effectLst/>
                <a:latin typeface="Arial" panose="020B0604020202020204" pitchFamily="34" charset="0"/>
                <a:ea typeface="Times New Roman" panose="02020603050405020304" pitchFamily="18" charset="0"/>
                <a:cs typeface="Arial" panose="020B0604020202020204" pitchFamily="34" charset="0"/>
              </a:rPr>
              <a:t>Data comparing CB inflated at high pressure instead of nominal pressure in coronary calcifications are lacking</a:t>
            </a:r>
            <a:r>
              <a:rPr lang="it-IT" dirty="0">
                <a:effectLst/>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EED64A39-8782-69E5-753A-2068583578FF}"/>
              </a:ext>
            </a:extLst>
          </p:cNvPr>
          <p:cNvSpPr>
            <a:spLocks noGrp="1" noChangeArrowheads="1"/>
          </p:cNvSpPr>
          <p:nvPr>
            <p:ph type="title"/>
          </p:nvPr>
        </p:nvSpPr>
        <p:spPr>
          <a:xfrm>
            <a:off x="684214" y="294812"/>
            <a:ext cx="7769225" cy="566738"/>
          </a:xfrm>
        </p:spPr>
        <p:txBody>
          <a:bodyPr/>
          <a:lstStyle/>
          <a:p>
            <a:pPr eaLnBrk="1" hangingPunct="1"/>
            <a:r>
              <a:rPr lang="en-US" sz="2500" dirty="0"/>
              <a:t>Background (ii)</a:t>
            </a:r>
          </a:p>
        </p:txBody>
      </p:sp>
      <p:grpSp>
        <p:nvGrpSpPr>
          <p:cNvPr id="6" name="Gruppo 5">
            <a:extLst>
              <a:ext uri="{FF2B5EF4-FFF2-40B4-BE49-F238E27FC236}">
                <a16:creationId xmlns:a16="http://schemas.microsoft.com/office/drawing/2014/main" id="{525AF1E2-88FA-E6F0-7A60-3AD5B349DB38}"/>
              </a:ext>
            </a:extLst>
          </p:cNvPr>
          <p:cNvGrpSpPr/>
          <p:nvPr/>
        </p:nvGrpSpPr>
        <p:grpSpPr>
          <a:xfrm>
            <a:off x="7282715" y="2906831"/>
            <a:ext cx="1562902" cy="1562902"/>
            <a:chOff x="7581098" y="2772075"/>
            <a:chExt cx="1562902" cy="1562902"/>
          </a:xfrm>
        </p:grpSpPr>
        <p:pic>
          <p:nvPicPr>
            <p:cNvPr id="1026" name="Picture 2" descr="WOLVERINE™ Cutting Balloon Micro-Surgical Dilatation Catheter - Boston  Scientific">
              <a:extLst>
                <a:ext uri="{FF2B5EF4-FFF2-40B4-BE49-F238E27FC236}">
                  <a16:creationId xmlns:a16="http://schemas.microsoft.com/office/drawing/2014/main" id="{6FF196AE-11F2-DF1C-5FAC-85E2A0EE4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098" y="2772075"/>
              <a:ext cx="1562902" cy="156290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2A95FC74-D5DF-5E2E-A687-15228A8A662E}"/>
                </a:ext>
              </a:extLst>
            </p:cNvPr>
            <p:cNvSpPr/>
            <p:nvPr/>
          </p:nvSpPr>
          <p:spPr bwMode="auto">
            <a:xfrm>
              <a:off x="8443814" y="3830856"/>
              <a:ext cx="690561" cy="47524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spTree>
    <p:extLst>
      <p:ext uri="{BB962C8B-B14F-4D97-AF65-F5344CB8AC3E}">
        <p14:creationId xmlns:p14="http://schemas.microsoft.com/office/powerpoint/2010/main" val="22320220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6B1BC-4150-0481-FE66-987479B58D9A}"/>
              </a:ext>
            </a:extLst>
          </p:cNvPr>
          <p:cNvSpPr>
            <a:spLocks noGrp="1"/>
          </p:cNvSpPr>
          <p:nvPr>
            <p:ph type="title"/>
          </p:nvPr>
        </p:nvSpPr>
        <p:spPr/>
        <p:txBody>
          <a:bodyPr/>
          <a:lstStyle/>
          <a:p>
            <a:r>
              <a:rPr lang="it-IT" sz="3200" dirty="0"/>
              <a:t>COPS trial </a:t>
            </a:r>
          </a:p>
        </p:txBody>
      </p:sp>
      <p:sp>
        <p:nvSpPr>
          <p:cNvPr id="3" name="Segnaposto contenuto 2">
            <a:extLst>
              <a:ext uri="{FF2B5EF4-FFF2-40B4-BE49-F238E27FC236}">
                <a16:creationId xmlns:a16="http://schemas.microsoft.com/office/drawing/2014/main" id="{43AE72A1-1C96-3AE3-E7B7-C82B29CD9439}"/>
              </a:ext>
            </a:extLst>
          </p:cNvPr>
          <p:cNvSpPr>
            <a:spLocks noGrp="1"/>
          </p:cNvSpPr>
          <p:nvPr>
            <p:ph idx="1"/>
          </p:nvPr>
        </p:nvSpPr>
        <p:spPr/>
        <p:txBody>
          <a:bodyPr/>
          <a:lstStyle/>
          <a:p>
            <a:pPr marL="0" indent="0" algn="ctr">
              <a:buNone/>
            </a:pPr>
            <a:r>
              <a:rPr lang="en-US" sz="2400" b="1" i="0" dirty="0"/>
              <a:t>C</a:t>
            </a:r>
            <a:r>
              <a:rPr lang="en-US" sz="2400" i="0" dirty="0"/>
              <a:t>utting balloon to </a:t>
            </a:r>
            <a:r>
              <a:rPr lang="en-US" sz="2400" b="1" i="0" dirty="0"/>
              <a:t>O</a:t>
            </a:r>
            <a:r>
              <a:rPr lang="en-US" sz="2400" i="0" dirty="0"/>
              <a:t>ptimize </a:t>
            </a:r>
            <a:r>
              <a:rPr lang="en-US" sz="2400" b="1" i="0" dirty="0" err="1"/>
              <a:t>P</a:t>
            </a:r>
            <a:r>
              <a:rPr lang="en-US" sz="2400" i="0" dirty="0" err="1"/>
              <a:t>redilatation</a:t>
            </a:r>
            <a:r>
              <a:rPr lang="en-US" sz="2400" i="0" dirty="0"/>
              <a:t> for </a:t>
            </a:r>
            <a:r>
              <a:rPr lang="en-US" sz="2400" b="1" i="0" dirty="0"/>
              <a:t>S</a:t>
            </a:r>
            <a:r>
              <a:rPr lang="en-US" sz="2400" i="0" dirty="0"/>
              <a:t>tenting</a:t>
            </a:r>
          </a:p>
          <a:p>
            <a:pPr marL="0" indent="0" algn="ctr">
              <a:buNone/>
            </a:pPr>
            <a:r>
              <a:rPr lang="en-GB" sz="1800" dirty="0"/>
              <a:t>Prospective, randomized, multicenter open-label trial which enrolled 100 patients with significant calcified lesions evaluated at IVUS</a:t>
            </a:r>
            <a:endParaRPr lang="en-US" sz="1800" dirty="0"/>
          </a:p>
          <a:p>
            <a:pPr marL="0" indent="0" algn="ctr">
              <a:buNone/>
            </a:pPr>
            <a:r>
              <a:rPr lang="en-US" sz="2400" i="0" dirty="0"/>
              <a:t> </a:t>
            </a:r>
          </a:p>
          <a:p>
            <a:pPr marL="0" indent="0">
              <a:buNone/>
            </a:pPr>
            <a:endParaRPr lang="it-IT" dirty="0"/>
          </a:p>
        </p:txBody>
      </p:sp>
      <p:sp>
        <p:nvSpPr>
          <p:cNvPr id="4" name="Text Box 17">
            <a:extLst>
              <a:ext uri="{FF2B5EF4-FFF2-40B4-BE49-F238E27FC236}">
                <a16:creationId xmlns:a16="http://schemas.microsoft.com/office/drawing/2014/main" id="{8AA8EB47-EC34-E096-AD54-020B2AB3C6D6}"/>
              </a:ext>
            </a:extLst>
          </p:cNvPr>
          <p:cNvSpPr txBox="1">
            <a:spLocks noChangeArrowheads="1"/>
          </p:cNvSpPr>
          <p:nvPr/>
        </p:nvSpPr>
        <p:spPr bwMode="auto">
          <a:xfrm>
            <a:off x="3247431" y="2387084"/>
            <a:ext cx="2642790" cy="369332"/>
          </a:xfrm>
          <a:prstGeom prst="rect">
            <a:avLst/>
          </a:prstGeom>
          <a:solidFill>
            <a:srgbClr val="011D32"/>
          </a:solidFill>
          <a:ln w="9525">
            <a:solidFill>
              <a:srgbClr val="4A5F6F"/>
            </a:solidFill>
            <a:miter lim="800000"/>
            <a:headEnd/>
            <a:tailEnd/>
          </a:ln>
        </p:spPr>
        <p:txBody>
          <a:bodyPr wrap="square">
            <a:spAutoFit/>
          </a:bodyPr>
          <a:lstStyle/>
          <a:p>
            <a:pPr algn="ctr"/>
            <a:r>
              <a:rPr lang="en-US" i="0" dirty="0">
                <a:solidFill>
                  <a:schemeClr val="tx1"/>
                </a:solidFill>
                <a:cs typeface="ヒラギノ角ゴ Pro W3"/>
              </a:rPr>
              <a:t>Randomization 1:1</a:t>
            </a:r>
          </a:p>
        </p:txBody>
      </p:sp>
      <p:sp>
        <p:nvSpPr>
          <p:cNvPr id="5" name="Line 8">
            <a:extLst>
              <a:ext uri="{FF2B5EF4-FFF2-40B4-BE49-F238E27FC236}">
                <a16:creationId xmlns:a16="http://schemas.microsoft.com/office/drawing/2014/main" id="{27DFFEE9-E222-C021-208B-68F5D36A90ED}"/>
              </a:ext>
            </a:extLst>
          </p:cNvPr>
          <p:cNvSpPr>
            <a:spLocks noChangeShapeType="1"/>
          </p:cNvSpPr>
          <p:nvPr/>
        </p:nvSpPr>
        <p:spPr bwMode="auto">
          <a:xfrm flipH="1">
            <a:off x="3705726" y="2857794"/>
            <a:ext cx="468192" cy="472548"/>
          </a:xfrm>
          <a:prstGeom prst="line">
            <a:avLst/>
          </a:prstGeom>
          <a:noFill/>
          <a:ln w="44450">
            <a:solidFill>
              <a:srgbClr val="4A5F6F"/>
            </a:solidFill>
            <a:round/>
            <a:headEnd/>
            <a:tailEnd type="triangle" w="med" len="med"/>
          </a:ln>
          <a:effectLst/>
        </p:spPr>
        <p:txBody>
          <a:bodyPr/>
          <a:lstStyle/>
          <a:p>
            <a:pPr algn="r">
              <a:defRPr/>
            </a:pPr>
            <a:endParaRPr lang="en-US">
              <a:effectLst>
                <a:outerShdw blurRad="38100" dist="38100" dir="2700000" algn="tl">
                  <a:srgbClr val="000000">
                    <a:alpha val="43137"/>
                  </a:srgbClr>
                </a:outerShdw>
              </a:effectLst>
              <a:ea typeface="ヒラギノ角ゴ Pro W3" pitchFamily="-111" charset="-128"/>
              <a:cs typeface="+mn-cs"/>
            </a:endParaRPr>
          </a:p>
        </p:txBody>
      </p:sp>
      <p:sp>
        <p:nvSpPr>
          <p:cNvPr id="6" name="Line 8">
            <a:extLst>
              <a:ext uri="{FF2B5EF4-FFF2-40B4-BE49-F238E27FC236}">
                <a16:creationId xmlns:a16="http://schemas.microsoft.com/office/drawing/2014/main" id="{B055DAA1-4D39-8B38-E74E-BF4EBB022D93}"/>
              </a:ext>
            </a:extLst>
          </p:cNvPr>
          <p:cNvSpPr>
            <a:spLocks noChangeShapeType="1"/>
          </p:cNvSpPr>
          <p:nvPr/>
        </p:nvSpPr>
        <p:spPr bwMode="auto">
          <a:xfrm>
            <a:off x="4970085" y="2857794"/>
            <a:ext cx="468192" cy="472548"/>
          </a:xfrm>
          <a:prstGeom prst="line">
            <a:avLst/>
          </a:prstGeom>
          <a:noFill/>
          <a:ln w="44450">
            <a:solidFill>
              <a:srgbClr val="4A5F6F"/>
            </a:solidFill>
            <a:round/>
            <a:headEnd/>
            <a:tailEnd type="triangle" w="med" len="med"/>
          </a:ln>
          <a:effectLst/>
        </p:spPr>
        <p:txBody>
          <a:bodyPr/>
          <a:lstStyle/>
          <a:p>
            <a:pPr algn="r">
              <a:defRPr/>
            </a:pPr>
            <a:endParaRPr lang="en-US">
              <a:effectLst>
                <a:outerShdw blurRad="38100" dist="38100" dir="2700000" algn="tl">
                  <a:srgbClr val="000000">
                    <a:alpha val="43137"/>
                  </a:srgbClr>
                </a:outerShdw>
              </a:effectLst>
              <a:ea typeface="ヒラギノ角ゴ Pro W3" pitchFamily="-111" charset="-128"/>
              <a:cs typeface="+mn-cs"/>
            </a:endParaRPr>
          </a:p>
        </p:txBody>
      </p:sp>
      <p:sp>
        <p:nvSpPr>
          <p:cNvPr id="7" name="Text Box 17">
            <a:extLst>
              <a:ext uri="{FF2B5EF4-FFF2-40B4-BE49-F238E27FC236}">
                <a16:creationId xmlns:a16="http://schemas.microsoft.com/office/drawing/2014/main" id="{0876726E-FB86-8216-4F37-187480B3C502}"/>
              </a:ext>
            </a:extLst>
          </p:cNvPr>
          <p:cNvSpPr txBox="1">
            <a:spLocks noChangeArrowheads="1"/>
          </p:cNvSpPr>
          <p:nvPr/>
        </p:nvSpPr>
        <p:spPr bwMode="auto">
          <a:xfrm>
            <a:off x="2772125" y="3431720"/>
            <a:ext cx="1491786" cy="923330"/>
          </a:xfrm>
          <a:prstGeom prst="rect">
            <a:avLst/>
          </a:prstGeom>
          <a:solidFill>
            <a:srgbClr val="011D32"/>
          </a:solidFill>
          <a:ln w="9525">
            <a:solidFill>
              <a:srgbClr val="4A5F6F"/>
            </a:solidFill>
            <a:miter lim="800000"/>
            <a:headEnd/>
            <a:tailEnd/>
          </a:ln>
        </p:spPr>
        <p:txBody>
          <a:bodyPr wrap="square">
            <a:spAutoFit/>
          </a:bodyPr>
          <a:lstStyle/>
          <a:p>
            <a:pPr algn="ctr"/>
            <a:r>
              <a:rPr lang="en-US" i="0" dirty="0">
                <a:solidFill>
                  <a:schemeClr val="tx1"/>
                </a:solidFill>
                <a:cs typeface="ヒラギノ角ゴ Pro W3"/>
              </a:rPr>
              <a:t>Cutting</a:t>
            </a:r>
          </a:p>
          <a:p>
            <a:pPr algn="ctr"/>
            <a:r>
              <a:rPr lang="en-US" i="0" dirty="0">
                <a:solidFill>
                  <a:schemeClr val="tx1"/>
                </a:solidFill>
                <a:cs typeface="ヒラギノ角ゴ Pro W3"/>
              </a:rPr>
              <a:t> balloon</a:t>
            </a:r>
          </a:p>
          <a:p>
            <a:pPr algn="ctr"/>
            <a:r>
              <a:rPr lang="en-US" b="0" i="0" dirty="0">
                <a:solidFill>
                  <a:schemeClr val="tx1"/>
                </a:solidFill>
                <a:cs typeface="ヒラギノ角ゴ Pro W3"/>
              </a:rPr>
              <a:t>n=50</a:t>
            </a:r>
          </a:p>
        </p:txBody>
      </p:sp>
      <p:sp>
        <p:nvSpPr>
          <p:cNvPr id="8" name="Text Box 17">
            <a:extLst>
              <a:ext uri="{FF2B5EF4-FFF2-40B4-BE49-F238E27FC236}">
                <a16:creationId xmlns:a16="http://schemas.microsoft.com/office/drawing/2014/main" id="{15EBC19C-5ADD-1C11-3633-B94FE4C18394}"/>
              </a:ext>
            </a:extLst>
          </p:cNvPr>
          <p:cNvSpPr txBox="1">
            <a:spLocks noChangeArrowheads="1"/>
          </p:cNvSpPr>
          <p:nvPr/>
        </p:nvSpPr>
        <p:spPr bwMode="auto">
          <a:xfrm>
            <a:off x="4501246" y="3431720"/>
            <a:ext cx="1950177" cy="923330"/>
          </a:xfrm>
          <a:prstGeom prst="rect">
            <a:avLst/>
          </a:prstGeom>
          <a:solidFill>
            <a:srgbClr val="011D32"/>
          </a:solidFill>
          <a:ln w="9525">
            <a:solidFill>
              <a:srgbClr val="4A5F6F"/>
            </a:solidFill>
            <a:miter lim="800000"/>
            <a:headEnd/>
            <a:tailEnd/>
          </a:ln>
        </p:spPr>
        <p:txBody>
          <a:bodyPr wrap="square">
            <a:spAutoFit/>
          </a:bodyPr>
          <a:lstStyle/>
          <a:p>
            <a:pPr algn="ctr"/>
            <a:r>
              <a:rPr lang="en-US" i="0" dirty="0">
                <a:solidFill>
                  <a:schemeClr val="tx1"/>
                </a:solidFill>
                <a:cs typeface="ヒラギノ角ゴ Pro W3"/>
              </a:rPr>
              <a:t>Non-compliant </a:t>
            </a:r>
          </a:p>
          <a:p>
            <a:pPr algn="ctr"/>
            <a:r>
              <a:rPr lang="en-US" i="0" dirty="0">
                <a:solidFill>
                  <a:schemeClr val="tx1"/>
                </a:solidFill>
                <a:cs typeface="ヒラギノ角ゴ Pro W3"/>
              </a:rPr>
              <a:t>Balloon</a:t>
            </a:r>
            <a:endParaRPr lang="en-US" b="0" i="0" dirty="0">
              <a:solidFill>
                <a:schemeClr val="tx1"/>
              </a:solidFill>
              <a:cs typeface="ヒラギノ角ゴ Pro W3"/>
            </a:endParaRPr>
          </a:p>
          <a:p>
            <a:pPr algn="ctr"/>
            <a:r>
              <a:rPr lang="en-US" b="0" i="0" dirty="0">
                <a:solidFill>
                  <a:schemeClr val="tx1"/>
                </a:solidFill>
                <a:cs typeface="ヒラギノ角ゴ Pro W3"/>
              </a:rPr>
              <a:t>n=50</a:t>
            </a:r>
          </a:p>
        </p:txBody>
      </p:sp>
    </p:spTree>
    <p:extLst>
      <p:ext uri="{BB962C8B-B14F-4D97-AF65-F5344CB8AC3E}">
        <p14:creationId xmlns:p14="http://schemas.microsoft.com/office/powerpoint/2010/main" val="389871671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84A2B4-D5CC-CBCF-F3DE-1D3B3D3AAD61}"/>
              </a:ext>
            </a:extLst>
          </p:cNvPr>
          <p:cNvSpPr>
            <a:spLocks noGrp="1"/>
          </p:cNvSpPr>
          <p:nvPr>
            <p:ph type="title"/>
          </p:nvPr>
        </p:nvSpPr>
        <p:spPr/>
        <p:txBody>
          <a:bodyPr/>
          <a:lstStyle/>
          <a:p>
            <a:r>
              <a:rPr lang="en-US" dirty="0"/>
              <a:t>Study </a:t>
            </a:r>
            <a:r>
              <a:rPr lang="en-US" dirty="0" err="1"/>
              <a:t>partecipants</a:t>
            </a:r>
            <a:endParaRPr lang="en-US" dirty="0"/>
          </a:p>
        </p:txBody>
      </p:sp>
      <p:pic>
        <p:nvPicPr>
          <p:cNvPr id="5" name="Segnaposto contenuto 4">
            <a:extLst>
              <a:ext uri="{FF2B5EF4-FFF2-40B4-BE49-F238E27FC236}">
                <a16:creationId xmlns:a16="http://schemas.microsoft.com/office/drawing/2014/main" id="{60C45072-423E-98F0-0F99-FBF137795D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0375" y="2692602"/>
            <a:ext cx="2673626" cy="1762923"/>
          </a:xfrm>
        </p:spPr>
      </p:pic>
      <p:sp>
        <p:nvSpPr>
          <p:cNvPr id="8" name="Segnaposto contenuto 2">
            <a:extLst>
              <a:ext uri="{FF2B5EF4-FFF2-40B4-BE49-F238E27FC236}">
                <a16:creationId xmlns:a16="http://schemas.microsoft.com/office/drawing/2014/main" id="{83BD457B-38D3-855F-703C-C06AE0917BAB}"/>
              </a:ext>
            </a:extLst>
          </p:cNvPr>
          <p:cNvSpPr txBox="1">
            <a:spLocks/>
          </p:cNvSpPr>
          <p:nvPr/>
        </p:nvSpPr>
        <p:spPr bwMode="auto">
          <a:xfrm>
            <a:off x="142748" y="822565"/>
            <a:ext cx="89118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algn="just"/>
            <a:r>
              <a:rPr lang="it-IT" sz="1800" b="1" i="0" kern="0" dirty="0">
                <a:latin typeface="Arial" panose="020B0604020202020204" pitchFamily="34" charset="0"/>
                <a:cs typeface="Arial" panose="020B0604020202020204" pitchFamily="34" charset="0"/>
              </a:rPr>
              <a:t>Study PI</a:t>
            </a:r>
            <a:r>
              <a:rPr lang="it-IT" sz="1800" i="0" kern="0" dirty="0">
                <a:latin typeface="Arial" panose="020B0604020202020204" pitchFamily="34" charset="0"/>
                <a:cs typeface="Arial" panose="020B0604020202020204" pitchFamily="34" charset="0"/>
              </a:rPr>
              <a:t>: Antonio Mangieri, Roberto </a:t>
            </a:r>
            <a:r>
              <a:rPr lang="it-IT" sz="1800" i="0" kern="0" dirty="0" err="1">
                <a:latin typeface="Arial" panose="020B0604020202020204" pitchFamily="34" charset="0"/>
                <a:cs typeface="Arial" panose="020B0604020202020204" pitchFamily="34" charset="0"/>
              </a:rPr>
              <a:t>Nerla</a:t>
            </a:r>
            <a:endParaRPr lang="it-IT" sz="1800" i="0" kern="0" dirty="0">
              <a:latin typeface="Arial" panose="020B0604020202020204" pitchFamily="34" charset="0"/>
              <a:cs typeface="Arial" panose="020B0604020202020204" pitchFamily="34" charset="0"/>
            </a:endParaRPr>
          </a:p>
          <a:p>
            <a:pPr algn="just"/>
            <a:r>
              <a:rPr lang="it-IT" sz="1800" b="1" i="0" kern="0" dirty="0">
                <a:latin typeface="Arial" panose="020B0604020202020204" pitchFamily="34" charset="0"/>
                <a:cs typeface="Arial" panose="020B0604020202020204" pitchFamily="34" charset="0"/>
              </a:rPr>
              <a:t>Senior study PI</a:t>
            </a:r>
            <a:r>
              <a:rPr lang="it-IT" sz="1800" i="0" kern="0" dirty="0">
                <a:latin typeface="Arial" panose="020B0604020202020204" pitchFamily="34" charset="0"/>
                <a:cs typeface="Arial" panose="020B0604020202020204" pitchFamily="34" charset="0"/>
              </a:rPr>
              <a:t>: Antonio Colombo</a:t>
            </a:r>
          </a:p>
          <a:p>
            <a:pPr algn="just"/>
            <a:endParaRPr lang="it-IT" sz="500" i="0" kern="0" dirty="0">
              <a:latin typeface="Arial" panose="020B0604020202020204" pitchFamily="34" charset="0"/>
              <a:cs typeface="Arial" panose="020B0604020202020204" pitchFamily="34" charset="0"/>
            </a:endParaRPr>
          </a:p>
          <a:p>
            <a:pPr algn="just"/>
            <a:r>
              <a:rPr lang="it-IT" sz="1600" b="1" i="0" kern="0" dirty="0">
                <a:latin typeface="Arial" panose="020B0604020202020204" pitchFamily="34" charset="0"/>
                <a:cs typeface="Arial" panose="020B0604020202020204" pitchFamily="34" charset="0"/>
              </a:rPr>
              <a:t>Humanitas Rozzano: </a:t>
            </a:r>
            <a:r>
              <a:rPr lang="it-IT" sz="1600" i="0" kern="0" dirty="0">
                <a:latin typeface="Arial" panose="020B0604020202020204" pitchFamily="34" charset="0"/>
                <a:cs typeface="Arial" panose="020B0604020202020204" pitchFamily="34" charset="0"/>
              </a:rPr>
              <a:t>PI: </a:t>
            </a:r>
            <a:r>
              <a:rPr lang="it-IT" sz="1600" i="0" kern="0" dirty="0" err="1">
                <a:latin typeface="Arial" panose="020B0604020202020204" pitchFamily="34" charset="0"/>
                <a:cs typeface="Arial" panose="020B0604020202020204" pitchFamily="34" charset="0"/>
              </a:rPr>
              <a:t>Benrhard</a:t>
            </a:r>
            <a:r>
              <a:rPr lang="it-IT" sz="1600" i="0" kern="0" dirty="0">
                <a:latin typeface="Arial" panose="020B0604020202020204" pitchFamily="34" charset="0"/>
                <a:cs typeface="Arial" panose="020B0604020202020204" pitchFamily="34" charset="0"/>
              </a:rPr>
              <a:t> Reimers; Co PI: Damiano </a:t>
            </a:r>
            <a:r>
              <a:rPr lang="it-IT" sz="1600" i="0" kern="0" dirty="0" err="1">
                <a:latin typeface="Arial" panose="020B0604020202020204" pitchFamily="34" charset="0"/>
                <a:cs typeface="Arial" panose="020B0604020202020204" pitchFamily="34" charset="0"/>
              </a:rPr>
              <a:t>Regazzoli</a:t>
            </a:r>
            <a:r>
              <a:rPr lang="it-IT" sz="1600" i="0" kern="0" dirty="0">
                <a:latin typeface="Arial" panose="020B0604020202020204" pitchFamily="34" charset="0"/>
                <a:cs typeface="Arial" panose="020B0604020202020204" pitchFamily="34" charset="0"/>
              </a:rPr>
              <a:t>, Gabriele Gasparini</a:t>
            </a:r>
          </a:p>
          <a:p>
            <a:pPr algn="just"/>
            <a:r>
              <a:rPr lang="it-IT" sz="1600" b="1" i="0" kern="0" dirty="0">
                <a:latin typeface="Arial" panose="020B0604020202020204" pitchFamily="34" charset="0"/>
                <a:cs typeface="Arial" panose="020B0604020202020204" pitchFamily="34" charset="0"/>
              </a:rPr>
              <a:t>MCH Cotignola</a:t>
            </a:r>
            <a:r>
              <a:rPr lang="it-IT" sz="1600" i="0" kern="0" dirty="0">
                <a:latin typeface="Arial" panose="020B0604020202020204" pitchFamily="34" charset="0"/>
                <a:cs typeface="Arial" panose="020B0604020202020204" pitchFamily="34" charset="0"/>
              </a:rPr>
              <a:t>: Co PI: Fausto Castriota, Francesco Giannini</a:t>
            </a:r>
          </a:p>
          <a:p>
            <a:pPr algn="just"/>
            <a:r>
              <a:rPr lang="it-IT" sz="1600" b="1" i="0" kern="0" dirty="0">
                <a:latin typeface="Arial" panose="020B0604020202020204" pitchFamily="34" charset="0"/>
                <a:cs typeface="Arial" panose="020B0604020202020204" pitchFamily="34" charset="0"/>
              </a:rPr>
              <a:t>Clinical Mediterranea Napoli: </a:t>
            </a:r>
            <a:r>
              <a:rPr lang="it-IT" sz="1600" i="0" kern="0" dirty="0">
                <a:latin typeface="Arial" panose="020B0604020202020204" pitchFamily="34" charset="0"/>
                <a:cs typeface="Arial" panose="020B0604020202020204" pitchFamily="34" charset="0"/>
              </a:rPr>
              <a:t>PI: Carlo </a:t>
            </a:r>
            <a:r>
              <a:rPr lang="it-IT" sz="1600" i="0" kern="0" dirty="0" err="1">
                <a:latin typeface="Arial" panose="020B0604020202020204" pitchFamily="34" charset="0"/>
                <a:cs typeface="Arial" panose="020B0604020202020204" pitchFamily="34" charset="0"/>
              </a:rPr>
              <a:t>Briguori</a:t>
            </a:r>
            <a:r>
              <a:rPr lang="it-IT" sz="1600" i="0" kern="0" dirty="0">
                <a:latin typeface="Arial" panose="020B0604020202020204" pitchFamily="34" charset="0"/>
                <a:cs typeface="Arial" panose="020B0604020202020204" pitchFamily="34" charset="0"/>
              </a:rPr>
              <a:t>, Co PI: Andrea </a:t>
            </a:r>
            <a:r>
              <a:rPr lang="it-IT" sz="1600" i="0" kern="0" dirty="0" err="1">
                <a:latin typeface="Arial" panose="020B0604020202020204" pitchFamily="34" charset="0"/>
                <a:cs typeface="Arial" panose="020B0604020202020204" pitchFamily="34" charset="0"/>
              </a:rPr>
              <a:t>Bezzecheri</a:t>
            </a:r>
            <a:r>
              <a:rPr lang="it-IT" sz="1600" i="0" kern="0" dirty="0">
                <a:latin typeface="Arial" panose="020B0604020202020204" pitchFamily="34" charset="0"/>
                <a:cs typeface="Arial" panose="020B0604020202020204" pitchFamily="34" charset="0"/>
              </a:rPr>
              <a:t>, Fulvio Casale  </a:t>
            </a:r>
          </a:p>
          <a:p>
            <a:pPr marL="0" indent="0" algn="just">
              <a:buNone/>
            </a:pPr>
            <a:endParaRPr lang="it-IT" sz="1600" b="1" i="0" kern="0" dirty="0">
              <a:latin typeface="Arial" panose="020B0604020202020204" pitchFamily="34" charset="0"/>
              <a:cs typeface="Arial" panose="020B0604020202020204" pitchFamily="34" charset="0"/>
            </a:endParaRPr>
          </a:p>
          <a:p>
            <a:pPr algn="just"/>
            <a:r>
              <a:rPr lang="it-IT" sz="1600" b="1" i="0" kern="0" dirty="0">
                <a:latin typeface="Arial" panose="020B0604020202020204" pitchFamily="34" charset="0"/>
                <a:cs typeface="Arial" panose="020B0604020202020204" pitchFamily="34" charset="0"/>
              </a:rPr>
              <a:t>Statistical Analysis: </a:t>
            </a:r>
            <a:r>
              <a:rPr lang="it-IT" sz="1600" i="0" kern="0" dirty="0">
                <a:latin typeface="Arial" panose="020B0604020202020204" pitchFamily="34" charset="0"/>
                <a:cs typeface="Arial" panose="020B0604020202020204" pitchFamily="34" charset="0"/>
              </a:rPr>
              <a:t>Pier Pasquale Leone, Montefiore Hospital</a:t>
            </a:r>
            <a:r>
              <a:rPr lang="it-IT" sz="1600" b="1" i="0" kern="0" dirty="0">
                <a:latin typeface="Arial" panose="020B0604020202020204" pitchFamily="34" charset="0"/>
                <a:cs typeface="Arial" panose="020B0604020202020204" pitchFamily="34" charset="0"/>
              </a:rPr>
              <a:t> </a:t>
            </a:r>
          </a:p>
          <a:p>
            <a:pPr algn="just"/>
            <a:r>
              <a:rPr lang="it-IT" sz="1600" b="1" i="0" kern="0" dirty="0" err="1">
                <a:latin typeface="Arial" panose="020B0604020202020204" pitchFamily="34" charset="0"/>
                <a:cs typeface="Arial" panose="020B0604020202020204" pitchFamily="34" charset="0"/>
              </a:rPr>
              <a:t>Corelab</a:t>
            </a:r>
            <a:r>
              <a:rPr lang="it-IT" sz="1600" b="1" i="0" kern="0" dirty="0">
                <a:latin typeface="Arial" panose="020B0604020202020204" pitchFamily="34" charset="0"/>
                <a:cs typeface="Arial" panose="020B0604020202020204" pitchFamily="34" charset="0"/>
              </a:rPr>
              <a:t> Analysis: </a:t>
            </a:r>
            <a:r>
              <a:rPr lang="it-IT" sz="1600" i="0" kern="0" dirty="0">
                <a:latin typeface="Arial" panose="020B0604020202020204" pitchFamily="34" charset="0"/>
                <a:cs typeface="Arial" panose="020B0604020202020204" pitchFamily="34" charset="0"/>
              </a:rPr>
              <a:t>Arif </a:t>
            </a:r>
            <a:r>
              <a:rPr lang="it-IT" sz="1600" i="0" kern="0" dirty="0" err="1">
                <a:latin typeface="Arial" panose="020B0604020202020204" pitchFamily="34" charset="0"/>
                <a:cs typeface="Arial" panose="020B0604020202020204" pitchFamily="34" charset="0"/>
              </a:rPr>
              <a:t>Khokhar</a:t>
            </a:r>
            <a:r>
              <a:rPr lang="it-IT" sz="1600" i="0" kern="0" dirty="0">
                <a:latin typeface="Arial" panose="020B0604020202020204" pitchFamily="34" charset="0"/>
                <a:cs typeface="Arial" panose="020B0604020202020204" pitchFamily="34" charset="0"/>
              </a:rPr>
              <a:t>, Hammersmith Hospital</a:t>
            </a:r>
            <a:r>
              <a:rPr lang="it-IT" sz="1600" b="1" i="0" kern="0" dirty="0">
                <a:latin typeface="Arial" panose="020B0604020202020204" pitchFamily="34" charset="0"/>
                <a:cs typeface="Arial" panose="020B0604020202020204" pitchFamily="34" charset="0"/>
              </a:rPr>
              <a:t> </a:t>
            </a:r>
            <a:r>
              <a:rPr lang="it-IT" sz="1600" i="0" kern="0" dirty="0">
                <a:latin typeface="Arial" panose="020B0604020202020204" pitchFamily="34" charset="0"/>
                <a:cs typeface="Arial" panose="020B0604020202020204" pitchFamily="34" charset="0"/>
              </a:rPr>
              <a:t> </a:t>
            </a:r>
          </a:p>
          <a:p>
            <a:pPr algn="just"/>
            <a:endParaRPr lang="it-IT" sz="1800" i="0" kern="0" dirty="0">
              <a:latin typeface="Arial" panose="020B0604020202020204" pitchFamily="34" charset="0"/>
              <a:cs typeface="Arial" panose="020B0604020202020204" pitchFamily="34" charset="0"/>
            </a:endParaRPr>
          </a:p>
          <a:p>
            <a:pPr marL="0" indent="0">
              <a:buFontTx/>
              <a:buNone/>
            </a:pPr>
            <a:r>
              <a:rPr lang="it-IT" i="0" kern="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490811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BF3E7-7121-2502-4D2D-3D5AA9769350}"/>
              </a:ext>
            </a:extLst>
          </p:cNvPr>
          <p:cNvSpPr>
            <a:spLocks noGrp="1"/>
          </p:cNvSpPr>
          <p:nvPr>
            <p:ph type="title"/>
          </p:nvPr>
        </p:nvSpPr>
        <p:spPr>
          <a:xfrm>
            <a:off x="684214" y="49306"/>
            <a:ext cx="7769225" cy="566738"/>
          </a:xfrm>
        </p:spPr>
        <p:txBody>
          <a:bodyPr/>
          <a:lstStyle/>
          <a:p>
            <a:r>
              <a:rPr lang="en-US" sz="2200" dirty="0"/>
              <a:t>Key inclusion criteria</a:t>
            </a:r>
          </a:p>
        </p:txBody>
      </p:sp>
      <p:sp>
        <p:nvSpPr>
          <p:cNvPr id="3" name="Segnaposto contenuto 2">
            <a:extLst>
              <a:ext uri="{FF2B5EF4-FFF2-40B4-BE49-F238E27FC236}">
                <a16:creationId xmlns:a16="http://schemas.microsoft.com/office/drawing/2014/main" id="{2D7DB9FC-9DBE-B3EB-DA0B-47B9BF82A37C}"/>
              </a:ext>
            </a:extLst>
          </p:cNvPr>
          <p:cNvSpPr>
            <a:spLocks noGrp="1"/>
          </p:cNvSpPr>
          <p:nvPr>
            <p:ph idx="1"/>
          </p:nvPr>
        </p:nvSpPr>
        <p:spPr>
          <a:xfrm>
            <a:off x="684214" y="548669"/>
            <a:ext cx="7772400" cy="1607394"/>
          </a:xfrm>
          <a:ln>
            <a:solidFill>
              <a:schemeClr val="bg1"/>
            </a:solidFill>
          </a:ln>
        </p:spPr>
        <p:style>
          <a:lnRef idx="2">
            <a:schemeClr val="dk1"/>
          </a:lnRef>
          <a:fillRef idx="1">
            <a:schemeClr val="lt1"/>
          </a:fillRef>
          <a:effectRef idx="0">
            <a:schemeClr val="dk1"/>
          </a:effectRef>
          <a:fontRef idx="minor">
            <a:schemeClr val="dk1"/>
          </a:fontRef>
        </p:style>
        <p:txBody>
          <a:bodyPr/>
          <a:lstStyle/>
          <a:p>
            <a:pPr algn="just"/>
            <a:r>
              <a:rPr lang="en-GB" sz="1800" dirty="0"/>
              <a:t>Severe de novo calcified coronary lesions</a:t>
            </a:r>
          </a:p>
          <a:p>
            <a:pPr marL="0" indent="0" algn="just">
              <a:buNone/>
            </a:pPr>
            <a:endParaRPr lang="en-GB" sz="400" dirty="0"/>
          </a:p>
          <a:p>
            <a:pPr algn="just"/>
            <a:r>
              <a:rPr lang="en-GB" sz="1800" dirty="0"/>
              <a:t>A reference vessel diameter between 2.5 and 4.0 mm and deemed suitable for PCI</a:t>
            </a:r>
            <a:r>
              <a:rPr lang="it-IT" sz="1800" dirty="0"/>
              <a:t> </a:t>
            </a:r>
          </a:p>
          <a:p>
            <a:pPr algn="just"/>
            <a:endParaRPr lang="it-IT" sz="400" dirty="0">
              <a:effectLst/>
            </a:endParaRPr>
          </a:p>
          <a:p>
            <a:pPr algn="just"/>
            <a:r>
              <a:rPr lang="en-GB" sz="1800" b="1" dirty="0">
                <a:solidFill>
                  <a:schemeClr val="bg1"/>
                </a:solidFill>
              </a:rPr>
              <a:t>An arch of calcium at baseline IVUS of at least 100 degrees</a:t>
            </a:r>
          </a:p>
        </p:txBody>
      </p:sp>
      <p:sp>
        <p:nvSpPr>
          <p:cNvPr id="4" name="Titolo 1">
            <a:extLst>
              <a:ext uri="{FF2B5EF4-FFF2-40B4-BE49-F238E27FC236}">
                <a16:creationId xmlns:a16="http://schemas.microsoft.com/office/drawing/2014/main" id="{F748B21A-BC9C-1A10-C4F5-BB826CBA6326}"/>
              </a:ext>
            </a:extLst>
          </p:cNvPr>
          <p:cNvSpPr txBox="1">
            <a:spLocks/>
          </p:cNvSpPr>
          <p:nvPr/>
        </p:nvSpPr>
        <p:spPr bwMode="auto">
          <a:xfrm>
            <a:off x="685800" y="2420699"/>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200" i="0" kern="0" dirty="0">
                <a:solidFill>
                  <a:schemeClr val="accent1"/>
                </a:solidFill>
              </a:rPr>
              <a:t>Key exclusion criteria</a:t>
            </a:r>
          </a:p>
        </p:txBody>
      </p:sp>
      <p:sp>
        <p:nvSpPr>
          <p:cNvPr id="5" name="Segnaposto contenuto 2">
            <a:extLst>
              <a:ext uri="{FF2B5EF4-FFF2-40B4-BE49-F238E27FC236}">
                <a16:creationId xmlns:a16="http://schemas.microsoft.com/office/drawing/2014/main" id="{BDF2D9D9-3A85-2541-0A2F-681CFD8EBAFE}"/>
              </a:ext>
            </a:extLst>
          </p:cNvPr>
          <p:cNvSpPr txBox="1">
            <a:spLocks/>
          </p:cNvSpPr>
          <p:nvPr/>
        </p:nvSpPr>
        <p:spPr bwMode="auto">
          <a:xfrm>
            <a:off x="685800" y="2891187"/>
            <a:ext cx="7772400" cy="14786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dk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dk1"/>
                </a:solidFill>
                <a:latin typeface="+mn-lt"/>
                <a:ea typeface="+mn-ea"/>
                <a:cs typeface="+mn-cs"/>
              </a:defRPr>
            </a:lvl2pPr>
            <a:lvl3pPr marL="857250" indent="-171450" algn="l" rtl="0" eaLnBrk="0" fontAlgn="base" hangingPunct="0">
              <a:spcBef>
                <a:spcPct val="30000"/>
              </a:spcBef>
              <a:spcAft>
                <a:spcPct val="0"/>
              </a:spcAft>
              <a:buChar char="•"/>
              <a:defRPr sz="1600" b="0" baseline="0">
                <a:solidFill>
                  <a:schemeClr val="dk1"/>
                </a:solidFill>
                <a:latin typeface="+mn-lt"/>
                <a:ea typeface="+mn-ea"/>
                <a:cs typeface="+mn-cs"/>
              </a:defRPr>
            </a:lvl3pPr>
            <a:lvl4pPr marL="1200150" indent="-171450" algn="l" rtl="0" eaLnBrk="0" fontAlgn="base" hangingPunct="0">
              <a:spcBef>
                <a:spcPct val="30000"/>
              </a:spcBef>
              <a:spcAft>
                <a:spcPct val="0"/>
              </a:spcAft>
              <a:buChar char="–"/>
              <a:defRPr sz="1400" b="0" baseline="0">
                <a:solidFill>
                  <a:schemeClr val="dk1"/>
                </a:solidFill>
                <a:latin typeface="+mn-lt"/>
                <a:ea typeface="+mn-ea"/>
                <a:cs typeface="+mn-cs"/>
              </a:defRPr>
            </a:lvl4pPr>
            <a:lvl5pPr marL="1543050" indent="-171450" algn="l" rtl="0" eaLnBrk="0" fontAlgn="base" hangingPunct="0">
              <a:spcBef>
                <a:spcPct val="30000"/>
              </a:spcBef>
              <a:spcAft>
                <a:spcPct val="0"/>
              </a:spcAft>
              <a:buChar char="»"/>
              <a:defRPr sz="1200" b="0" baseline="0">
                <a:solidFill>
                  <a:schemeClr val="dk1"/>
                </a:solidFill>
                <a:latin typeface="+mn-lt"/>
                <a:ea typeface="+mn-ea"/>
                <a:cs typeface="+mn-cs"/>
              </a:defRPr>
            </a:lvl5pPr>
            <a:lvl6pPr marL="1885950" indent="-171450" algn="l" rtl="0" fontAlgn="base">
              <a:spcBef>
                <a:spcPct val="30000"/>
              </a:spcBef>
              <a:spcAft>
                <a:spcPct val="0"/>
              </a:spcAft>
              <a:buChar char="»"/>
              <a:defRPr sz="1500" b="1">
                <a:solidFill>
                  <a:schemeClr val="dk1"/>
                </a:solidFill>
                <a:latin typeface="+mn-lt"/>
                <a:ea typeface="+mn-ea"/>
                <a:cs typeface="+mn-cs"/>
              </a:defRPr>
            </a:lvl6pPr>
            <a:lvl7pPr marL="2228850" indent="-171450" algn="l" rtl="0" fontAlgn="base">
              <a:spcBef>
                <a:spcPct val="30000"/>
              </a:spcBef>
              <a:spcAft>
                <a:spcPct val="0"/>
              </a:spcAft>
              <a:buChar char="»"/>
              <a:defRPr sz="1500" b="1">
                <a:solidFill>
                  <a:schemeClr val="dk1"/>
                </a:solidFill>
                <a:latin typeface="+mn-lt"/>
                <a:ea typeface="+mn-ea"/>
                <a:cs typeface="+mn-cs"/>
              </a:defRPr>
            </a:lvl7pPr>
            <a:lvl8pPr marL="2571750" indent="-171450" algn="l" rtl="0" fontAlgn="base">
              <a:spcBef>
                <a:spcPct val="30000"/>
              </a:spcBef>
              <a:spcAft>
                <a:spcPct val="0"/>
              </a:spcAft>
              <a:buChar char="»"/>
              <a:defRPr sz="1500" b="1">
                <a:solidFill>
                  <a:schemeClr val="dk1"/>
                </a:solidFill>
                <a:latin typeface="+mn-lt"/>
                <a:ea typeface="+mn-ea"/>
                <a:cs typeface="+mn-cs"/>
              </a:defRPr>
            </a:lvl8pPr>
            <a:lvl9pPr marL="2914650" indent="-171450" algn="l" rtl="0" fontAlgn="base">
              <a:spcBef>
                <a:spcPct val="30000"/>
              </a:spcBef>
              <a:spcAft>
                <a:spcPct val="0"/>
              </a:spcAft>
              <a:buChar char="»"/>
              <a:defRPr sz="1500" b="1">
                <a:solidFill>
                  <a:schemeClr val="dk1"/>
                </a:solidFill>
                <a:latin typeface="+mn-lt"/>
                <a:ea typeface="+mn-ea"/>
                <a:cs typeface="+mn-cs"/>
              </a:defRPr>
            </a:lvl9pPr>
          </a:lstStyle>
          <a:p>
            <a:pPr algn="just"/>
            <a:r>
              <a:rPr lang="en-GB" sz="1800" i="0" kern="0" dirty="0">
                <a:solidFill>
                  <a:schemeClr val="bg1"/>
                </a:solidFill>
              </a:rPr>
              <a:t>In stent restenosis </a:t>
            </a:r>
          </a:p>
          <a:p>
            <a:pPr algn="just"/>
            <a:r>
              <a:rPr lang="en-GB" sz="1800" i="0" kern="0" dirty="0" err="1">
                <a:solidFill>
                  <a:schemeClr val="bg1"/>
                </a:solidFill>
              </a:rPr>
              <a:t>Safenous</a:t>
            </a:r>
            <a:r>
              <a:rPr lang="en-GB" sz="1800" i="0" kern="0" dirty="0">
                <a:solidFill>
                  <a:schemeClr val="bg1"/>
                </a:solidFill>
              </a:rPr>
              <a:t> vein graft lesions </a:t>
            </a:r>
          </a:p>
          <a:p>
            <a:pPr algn="just"/>
            <a:r>
              <a:rPr lang="en-GB" sz="1800" i="0" kern="0" dirty="0">
                <a:solidFill>
                  <a:schemeClr val="bg1"/>
                </a:solidFill>
              </a:rPr>
              <a:t>STEMI </a:t>
            </a:r>
          </a:p>
          <a:p>
            <a:pPr algn="just"/>
            <a:r>
              <a:rPr lang="en-GB" sz="1800" i="0" kern="0" dirty="0">
                <a:solidFill>
                  <a:schemeClr val="bg1"/>
                </a:solidFill>
              </a:rPr>
              <a:t>Comorbidities which preclude the achievement of one-year follow-up</a:t>
            </a:r>
            <a:endParaRPr lang="it-IT" sz="1800" i="0" kern="0" dirty="0"/>
          </a:p>
          <a:p>
            <a:pPr algn="just"/>
            <a:endParaRPr lang="it-IT" sz="400" i="0" kern="0" dirty="0"/>
          </a:p>
        </p:txBody>
      </p:sp>
    </p:spTree>
    <p:extLst>
      <p:ext uri="{BB962C8B-B14F-4D97-AF65-F5344CB8AC3E}">
        <p14:creationId xmlns:p14="http://schemas.microsoft.com/office/powerpoint/2010/main" val="402903659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30E3B-FF67-35B7-1C5C-2A697F34D221}"/>
              </a:ext>
            </a:extLst>
          </p:cNvPr>
          <p:cNvSpPr>
            <a:spLocks noGrp="1"/>
          </p:cNvSpPr>
          <p:nvPr>
            <p:ph type="title"/>
          </p:nvPr>
        </p:nvSpPr>
        <p:spPr/>
        <p:txBody>
          <a:bodyPr/>
          <a:lstStyle/>
          <a:p>
            <a:r>
              <a:rPr lang="it-IT" dirty="0"/>
              <a:t>Endpoints</a:t>
            </a:r>
          </a:p>
        </p:txBody>
      </p:sp>
      <p:sp>
        <p:nvSpPr>
          <p:cNvPr id="4" name="Segnaposto contenuto 3">
            <a:extLst>
              <a:ext uri="{FF2B5EF4-FFF2-40B4-BE49-F238E27FC236}">
                <a16:creationId xmlns:a16="http://schemas.microsoft.com/office/drawing/2014/main" id="{47051DA8-2AAC-EDD5-0B03-6020D57AE061}"/>
              </a:ext>
            </a:extLst>
          </p:cNvPr>
          <p:cNvSpPr txBox="1">
            <a:spLocks noGrp="1"/>
          </p:cNvSpPr>
          <p:nvPr>
            <p:ph idx="1"/>
          </p:nvPr>
        </p:nvSpPr>
        <p:spPr>
          <a:xfrm>
            <a:off x="681039" y="416648"/>
            <a:ext cx="7772400" cy="4194995"/>
          </a:xfrm>
          <a:prstGeom prst="rect">
            <a:avLst/>
          </a:prstGeom>
          <a:noFill/>
        </p:spPr>
        <p:txBody>
          <a:bodyPr wrap="square" rtlCol="0">
            <a:spAutoFit/>
          </a:bodyPr>
          <a:lstStyle/>
          <a:p>
            <a:pPr marL="0" indent="0">
              <a:buNone/>
            </a:pPr>
            <a:r>
              <a:rPr lang="it-IT" sz="2000" b="1" u="sng" dirty="0" err="1"/>
              <a:t>Primary</a:t>
            </a:r>
            <a:r>
              <a:rPr lang="it-IT" sz="2000" b="1" u="sng" dirty="0"/>
              <a:t> Endpoint :</a:t>
            </a:r>
            <a:r>
              <a:rPr lang="it-IT" sz="2000" u="sng" dirty="0"/>
              <a:t> </a:t>
            </a:r>
          </a:p>
          <a:p>
            <a:pPr marL="0" indent="0">
              <a:buNone/>
            </a:pPr>
            <a:endParaRPr lang="it-IT" sz="400" u="sng" dirty="0"/>
          </a:p>
          <a:p>
            <a:pPr marL="0" indent="0">
              <a:buNone/>
            </a:pPr>
            <a:r>
              <a:rPr lang="it-IT" sz="1800" dirty="0"/>
              <a:t>	</a:t>
            </a:r>
            <a:r>
              <a:rPr lang="it-IT" sz="1800" dirty="0" err="1"/>
              <a:t>Minimal</a:t>
            </a:r>
            <a:r>
              <a:rPr lang="it-IT" sz="1800" dirty="0"/>
              <a:t> </a:t>
            </a:r>
            <a:r>
              <a:rPr lang="it-IT" sz="1800" dirty="0" err="1"/>
              <a:t>stent</a:t>
            </a:r>
            <a:r>
              <a:rPr lang="it-IT" sz="1800" dirty="0"/>
              <a:t> area (MSA) at </a:t>
            </a:r>
            <a:r>
              <a:rPr lang="it-IT" sz="1800" dirty="0" err="1"/>
              <a:t>calcium</a:t>
            </a:r>
            <a:r>
              <a:rPr lang="it-IT" sz="1800" dirty="0"/>
              <a:t> site</a:t>
            </a:r>
          </a:p>
          <a:p>
            <a:pPr marL="0" indent="0">
              <a:buNone/>
            </a:pPr>
            <a:endParaRPr lang="it-IT" sz="600" b="1" dirty="0"/>
          </a:p>
          <a:p>
            <a:pPr marL="0" indent="0">
              <a:buNone/>
            </a:pPr>
            <a:r>
              <a:rPr lang="it-IT" sz="2000" b="1" u="sng" dirty="0" err="1"/>
              <a:t>Secondary</a:t>
            </a:r>
            <a:r>
              <a:rPr lang="it-IT" sz="2000" b="1" u="sng" dirty="0"/>
              <a:t> Endpoints :</a:t>
            </a:r>
            <a:r>
              <a:rPr lang="it-IT" sz="1000" b="1" dirty="0"/>
              <a:t>		</a:t>
            </a:r>
          </a:p>
          <a:p>
            <a:pPr marL="342900" indent="-76200" algn="just">
              <a:buAutoNum type="arabicParenR"/>
            </a:pPr>
            <a:endParaRPr lang="it-IT" sz="300" b="1" dirty="0"/>
          </a:p>
          <a:p>
            <a:pPr marL="342900" indent="-76200" algn="just">
              <a:lnSpc>
                <a:spcPct val="150000"/>
              </a:lnSpc>
              <a:buAutoNum type="arabicParenR"/>
            </a:pPr>
            <a:r>
              <a:rPr lang="it-IT" sz="1500" dirty="0"/>
              <a:t> </a:t>
            </a:r>
            <a:r>
              <a:rPr lang="it-IT" sz="1500" b="1" dirty="0" err="1"/>
              <a:t>Eccentricity</a:t>
            </a:r>
            <a:r>
              <a:rPr lang="it-IT" sz="1500" b="1" dirty="0"/>
              <a:t> index </a:t>
            </a:r>
            <a:r>
              <a:rPr lang="it-IT" sz="1500" dirty="0"/>
              <a:t>: (LD </a:t>
            </a:r>
            <a:r>
              <a:rPr lang="it-IT" sz="1500" baseline="-25000" dirty="0"/>
              <a:t>max</a:t>
            </a:r>
            <a:r>
              <a:rPr lang="it-IT" sz="1500" dirty="0"/>
              <a:t> –</a:t>
            </a:r>
            <a:r>
              <a:rPr lang="it-IT" sz="1500" baseline="-25000" dirty="0"/>
              <a:t> </a:t>
            </a:r>
            <a:r>
              <a:rPr lang="it-IT" sz="1500" dirty="0"/>
              <a:t>LD </a:t>
            </a:r>
            <a:r>
              <a:rPr lang="it-IT" sz="1500" baseline="-25000" dirty="0"/>
              <a:t>min</a:t>
            </a:r>
            <a:r>
              <a:rPr lang="it-IT" sz="1500" dirty="0"/>
              <a:t>) / LD </a:t>
            </a:r>
            <a:r>
              <a:rPr lang="it-IT" sz="1500" baseline="-25000" dirty="0"/>
              <a:t>max	</a:t>
            </a:r>
          </a:p>
          <a:p>
            <a:pPr marL="342900" indent="-76200" algn="just">
              <a:lnSpc>
                <a:spcPct val="150000"/>
              </a:lnSpc>
              <a:buAutoNum type="arabicParenR"/>
            </a:pPr>
            <a:r>
              <a:rPr lang="it-IT" sz="1500" dirty="0"/>
              <a:t> </a:t>
            </a:r>
            <a:r>
              <a:rPr lang="it-IT" sz="1500" b="1" dirty="0"/>
              <a:t>MSA</a:t>
            </a:r>
            <a:r>
              <a:rPr lang="it-IT" sz="1500" dirty="0"/>
              <a:t> </a:t>
            </a:r>
          </a:p>
          <a:p>
            <a:pPr marL="342900" indent="-76200" algn="just">
              <a:lnSpc>
                <a:spcPct val="150000"/>
              </a:lnSpc>
              <a:buFontTx/>
              <a:buAutoNum type="arabicParenR"/>
            </a:pPr>
            <a:r>
              <a:rPr lang="en-US" sz="1500" dirty="0"/>
              <a:t> </a:t>
            </a:r>
            <a:r>
              <a:rPr lang="en-US" sz="1500" b="1" dirty="0"/>
              <a:t>Device failure</a:t>
            </a:r>
            <a:r>
              <a:rPr lang="en-US" sz="1500" dirty="0"/>
              <a:t>: unsuccessful device delivery and/or inflation resulting in inadequate lesion preparation and/or damage of the vessel as consequence of device usage. </a:t>
            </a:r>
            <a:endParaRPr lang="it-IT" sz="1500" dirty="0"/>
          </a:p>
          <a:p>
            <a:pPr marL="342900" indent="-76200" algn="just">
              <a:lnSpc>
                <a:spcPct val="150000"/>
              </a:lnSpc>
              <a:buFontTx/>
              <a:buAutoNum type="arabicParenR"/>
            </a:pPr>
            <a:r>
              <a:rPr lang="en-GB" sz="1500" dirty="0"/>
              <a:t> </a:t>
            </a:r>
            <a:r>
              <a:rPr lang="en-GB" sz="1500" b="1" dirty="0"/>
              <a:t>Vessel perforation</a:t>
            </a:r>
            <a:r>
              <a:rPr lang="en-GB" sz="1500" dirty="0"/>
              <a:t>, rate of major adverse cardiovascular events (</a:t>
            </a:r>
            <a:r>
              <a:rPr lang="en-GB" sz="1500" b="1" dirty="0"/>
              <a:t>MACE</a:t>
            </a:r>
            <a:r>
              <a:rPr lang="en-GB" sz="1500" dirty="0"/>
              <a:t>) and target lesion revascularization (</a:t>
            </a:r>
            <a:r>
              <a:rPr lang="en-GB" sz="1500" b="1" dirty="0"/>
              <a:t>TLR</a:t>
            </a:r>
            <a:r>
              <a:rPr lang="en-GB" sz="1500" dirty="0"/>
              <a:t>) at one-year follow-up. </a:t>
            </a:r>
            <a:endParaRPr lang="it-IT" sz="1500" dirty="0"/>
          </a:p>
          <a:p>
            <a:pPr marL="266700"/>
            <a:endParaRPr lang="it-IT" dirty="0"/>
          </a:p>
        </p:txBody>
      </p:sp>
    </p:spTree>
    <p:extLst>
      <p:ext uri="{BB962C8B-B14F-4D97-AF65-F5344CB8AC3E}">
        <p14:creationId xmlns:p14="http://schemas.microsoft.com/office/powerpoint/2010/main" val="34950951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1D7CB7D-0265-726F-6251-D4591A3B212E}"/>
              </a:ext>
            </a:extLst>
          </p:cNvPr>
          <p:cNvSpPr>
            <a:spLocks noGrp="1"/>
          </p:cNvSpPr>
          <p:nvPr>
            <p:ph type="title"/>
          </p:nvPr>
        </p:nvSpPr>
        <p:spPr>
          <a:xfrm>
            <a:off x="684214" y="116681"/>
            <a:ext cx="7769225" cy="566738"/>
          </a:xfrm>
        </p:spPr>
        <p:txBody>
          <a:bodyPr/>
          <a:lstStyle/>
          <a:p>
            <a:r>
              <a:rPr lang="it-IT" dirty="0"/>
              <a:t>Endpoints</a:t>
            </a:r>
          </a:p>
        </p:txBody>
      </p:sp>
      <p:pic>
        <p:nvPicPr>
          <p:cNvPr id="15" name="Immagine 14">
            <a:extLst>
              <a:ext uri="{FF2B5EF4-FFF2-40B4-BE49-F238E27FC236}">
                <a16:creationId xmlns:a16="http://schemas.microsoft.com/office/drawing/2014/main" id="{76116DA1-A340-8A21-12F6-8496BB0D3D89}"/>
              </a:ext>
            </a:extLst>
          </p:cNvPr>
          <p:cNvPicPr>
            <a:picLocks noChangeAspect="1"/>
          </p:cNvPicPr>
          <p:nvPr/>
        </p:nvPicPr>
        <p:blipFill>
          <a:blip r:embed="rId2"/>
          <a:stretch>
            <a:fillRect/>
          </a:stretch>
        </p:blipFill>
        <p:spPr>
          <a:xfrm>
            <a:off x="606391" y="726671"/>
            <a:ext cx="7931217" cy="3690158"/>
          </a:xfrm>
          <a:prstGeom prst="rect">
            <a:avLst/>
          </a:prstGeom>
        </p:spPr>
      </p:pic>
    </p:spTree>
    <p:extLst>
      <p:ext uri="{BB962C8B-B14F-4D97-AF65-F5344CB8AC3E}">
        <p14:creationId xmlns:p14="http://schemas.microsoft.com/office/powerpoint/2010/main" val="1859770086"/>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Custom 40">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6453</TotalTime>
  <Words>2790</Words>
  <Application>Microsoft Macintosh PowerPoint</Application>
  <PresentationFormat>Presentazione su schermo (16:9)</PresentationFormat>
  <Paragraphs>792</Paragraphs>
  <Slides>23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Times New Roman</vt:lpstr>
      <vt:lpstr>Wingdings 2</vt:lpstr>
      <vt:lpstr>CRF_2006_background</vt:lpstr>
      <vt:lpstr>TCT Template Title 30 pt Bold Arial</vt:lpstr>
      <vt:lpstr>Presentazione standard di PowerPoint</vt:lpstr>
      <vt:lpstr>Background (i)</vt:lpstr>
      <vt:lpstr>Background (ii)</vt:lpstr>
      <vt:lpstr>COPS trial </vt:lpstr>
      <vt:lpstr>Study partecipants</vt:lpstr>
      <vt:lpstr>Key inclusion criteria</vt:lpstr>
      <vt:lpstr>Endpoints</vt:lpstr>
      <vt:lpstr>Endpoints</vt:lpstr>
      <vt:lpstr>Methods</vt:lpstr>
      <vt:lpstr>Study Flow Chart</vt:lpstr>
      <vt:lpstr>Results</vt:lpstr>
      <vt:lpstr>Results</vt:lpstr>
      <vt:lpstr>Results</vt:lpstr>
      <vt:lpstr>Results</vt:lpstr>
      <vt:lpstr>Results</vt:lpstr>
      <vt:lpstr>Results</vt:lpstr>
      <vt:lpstr>Limitations</vt:lpstr>
      <vt:lpstr>Conclusions</vt:lpstr>
      <vt:lpstr> Back-up slides (i): ITT population</vt:lpstr>
      <vt:lpstr> Back-up slides (i): ITT population</vt:lpstr>
      <vt:lpstr> Back-up slides (i): ITT population</vt:lpstr>
      <vt:lpstr> Back-up slides (i): ITT population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Antonio Mangieri</cp:lastModifiedBy>
  <cp:revision>273</cp:revision>
  <dcterms:created xsi:type="dcterms:W3CDTF">2015-03-17T14:58:49Z</dcterms:created>
  <dcterms:modified xsi:type="dcterms:W3CDTF">2022-09-15T21:27:05Z</dcterms:modified>
</cp:coreProperties>
</file>