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667" r:id="rId2"/>
    <p:sldId id="425" r:id="rId3"/>
    <p:sldId id="572" r:id="rId4"/>
    <p:sldId id="690" r:id="rId5"/>
    <p:sldId id="691" r:id="rId6"/>
    <p:sldId id="680" r:id="rId7"/>
    <p:sldId id="673" r:id="rId8"/>
    <p:sldId id="675" r:id="rId9"/>
    <p:sldId id="678" r:id="rId10"/>
    <p:sldId id="687" r:id="rId11"/>
    <p:sldId id="689" r:id="rId12"/>
    <p:sldId id="693" r:id="rId13"/>
    <p:sldId id="684" r:id="rId14"/>
    <p:sldId id="698" r:id="rId15"/>
    <p:sldId id="699" r:id="rId16"/>
    <p:sldId id="703" r:id="rId17"/>
    <p:sldId id="694" r:id="rId18"/>
    <p:sldId id="695" r:id="rId19"/>
    <p:sldId id="702" r:id="rId20"/>
    <p:sldId id="692" r:id="rId21"/>
    <p:sldId id="696" r:id="rId22"/>
    <p:sldId id="701" r:id="rId23"/>
    <p:sldId id="697" r:id="rId24"/>
    <p:sldId id="653" r:id="rId25"/>
    <p:sldId id="665" r:id="rId26"/>
    <p:sldId id="700" r:id="rId27"/>
    <p:sldId id="688" r:id="rId28"/>
    <p:sldId id="676" r:id="rId29"/>
  </p:sldIdLst>
  <p:sldSz cx="9144000" cy="5143500" type="screen16x9"/>
  <p:notesSz cx="7086600" cy="9372600"/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5pPr>
    <a:lvl6pPr marL="2286000" algn="l" defTabSz="914400" rtl="0" eaLnBrk="1" latinLnBrk="0" hangingPunct="1"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6pPr>
    <a:lvl7pPr marL="2743200" algn="l" defTabSz="914400" rtl="0" eaLnBrk="1" latinLnBrk="0" hangingPunct="1"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7pPr>
    <a:lvl8pPr marL="3200400" algn="l" defTabSz="914400" rtl="0" eaLnBrk="1" latinLnBrk="0" hangingPunct="1"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8pPr>
    <a:lvl9pPr marL="3657600" algn="l" defTabSz="914400" rtl="0" eaLnBrk="1" latinLnBrk="0" hangingPunct="1"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52" userDrawn="1">
          <p15:clr>
            <a:srgbClr val="A4A3A4"/>
          </p15:clr>
        </p15:guide>
        <p15:guide id="2" orient="horz" pos="492" userDrawn="1">
          <p15:clr>
            <a:srgbClr val="A4A3A4"/>
          </p15:clr>
        </p15:guide>
        <p15:guide id="3" pos="336" userDrawn="1">
          <p15:clr>
            <a:srgbClr val="A4A3A4"/>
          </p15:clr>
        </p15:guide>
        <p15:guide id="4" pos="5617" userDrawn="1">
          <p15:clr>
            <a:srgbClr val="A4A3A4"/>
          </p15:clr>
        </p15:guide>
        <p15:guide id="5" orient="horz" pos="4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651"/>
    <a:srgbClr val="4A5F6F"/>
    <a:srgbClr val="011D32"/>
    <a:srgbClr val="1D384C"/>
    <a:srgbClr val="002E4B"/>
    <a:srgbClr val="FEB91A"/>
    <a:srgbClr val="203864"/>
    <a:srgbClr val="002060"/>
    <a:srgbClr val="009999"/>
    <a:srgbClr val="315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96" autoAdjust="0"/>
    <p:restoredTop sz="85619"/>
  </p:normalViewPr>
  <p:slideViewPr>
    <p:cSldViewPr snapToGrid="0">
      <p:cViewPr varScale="1">
        <p:scale>
          <a:sx n="148" d="100"/>
          <a:sy n="148" d="100"/>
        </p:scale>
        <p:origin x="248" y="184"/>
      </p:cViewPr>
      <p:guideLst>
        <p:guide orient="horz" pos="252"/>
        <p:guide orient="horz" pos="492"/>
        <p:guide pos="336"/>
        <p:guide pos="5617"/>
        <p:guide orient="horz" pos="4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2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4683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>
            <a:lvl1pPr algn="l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6375" y="0"/>
            <a:ext cx="3070225" cy="4683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>
            <a:lvl1pPr algn="r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04288"/>
            <a:ext cx="3070225" cy="4683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b" anchorCtr="0" compatLnSpc="1">
            <a:prstTxWarp prst="textNoShape">
              <a:avLst/>
            </a:prstTxWarp>
          </a:bodyPr>
          <a:lstStyle>
            <a:lvl1pPr algn="l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b" anchorCtr="0" compatLnSpc="1">
            <a:prstTxWarp prst="textNoShape">
              <a:avLst/>
            </a:prstTxWarp>
          </a:bodyPr>
          <a:lstStyle>
            <a:lvl1pPr algn="r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fld id="{120BD924-28BB-4ACF-9591-266011CB86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9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4683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>
            <a:lvl1pPr algn="l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6375" y="0"/>
            <a:ext cx="3070225" cy="4683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>
            <a:lvl1pPr algn="r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703263"/>
            <a:ext cx="6248400" cy="3516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452938"/>
            <a:ext cx="5197475" cy="4216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04288"/>
            <a:ext cx="3070225" cy="4683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b" anchorCtr="0" compatLnSpc="1">
            <a:prstTxWarp prst="textNoShape">
              <a:avLst/>
            </a:prstTxWarp>
          </a:bodyPr>
          <a:lstStyle>
            <a:lvl1pPr algn="l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b" anchorCtr="0" compatLnSpc="1">
            <a:prstTxWarp prst="textNoShape">
              <a:avLst/>
            </a:prstTxWarp>
          </a:bodyPr>
          <a:lstStyle>
            <a:lvl1pPr algn="r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fld id="{FAE678BB-763C-40DF-B781-F9D40CCA7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626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97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B9530-02BB-CD47-9E95-42D90D4B99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81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the past decade improvements in CTCA technology have allowed its emergence as a useful clinical tool in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CABG assessment. Technical advances such as the introduction of new 3rd generation dual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 CT scanners now means that bypass grafts can be visualized with minimal contrast etc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B9530-02BB-CD47-9E95-42D90D4B99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7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Risk Group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B9530-02BB-CD47-9E95-42D90D4B99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14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the past decade improvements in CTCA technology have allowed its emergence as a useful clinical tool in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CABG assessment. Technical advances such as the introduction of new 3rd generation dual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 CT scanners now means that bypass grafts can be visualized with minimal contrast etc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B9530-02BB-CD47-9E95-42D90D4B99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24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the past decade improvements in CTCA technology have allowed its emergence as a useful clinical tool in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CABG assessment. Technical advances such as the introduction of new 3rd generation dual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 CT scanners now means that bypass grafts can be visualized with minimal contrast etc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B9530-02BB-CD47-9E95-42D90D4B99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07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the past decade improvements in CTCA technology have allowed its emergence as a useful clinical tool in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CABG assessment. Technical advances such as the introduction of new 3rd generation dual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 CT scanners now means that bypass grafts can be visualized with minimal contrast etc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B9530-02BB-CD47-9E95-42D90D4B99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the past decade improvements in CTCA technology have allowed its emergence as a useful clinical tool in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CABG assessment. Technical advances such as the introduction of new 3rd generation dual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 CT scanners now means that bypass grafts can be visualized with minimal contrast etc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B9530-02BB-CD47-9E95-42D90D4B99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14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the past decade improvements in CTCA technology have allowed its emergence as a useful clinical tool in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CABG assessment. Technical advances such as the introduction of new 3rd generation dual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 CT scanners now means that bypass grafts can be visualized with minimal contrast etc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B9530-02BB-CD47-9E95-42D90D4B99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04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the past decade improvements in CTCA technology have allowed its emergence as a useful clinical tool in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CABG assessment. Technical advances such as the introduction of new 3rd generation dual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 CT scanners now means that bypass grafts can be visualized with minimal contrast etc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B9530-02BB-CD47-9E95-42D90D4B99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482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the past decade improvements in CTCA technology have allowed its emergence as a useful clinical tool in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CABG assessment. Technical advances such as the introduction of new 3rd generation dual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 CT scanners now means that bypass grafts can be visualized with minimal contrast etc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B9530-02BB-CD47-9E95-42D90D4B99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4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EF5A78E-7A75-41F7-A7EA-2038E6AD6DC3}" type="slidenum">
              <a:rPr lang="en-US" smtClean="0">
                <a:ea typeface="ヒラギノ角ゴ Pro W3"/>
                <a:cs typeface="ヒラギノ角ゴ Pro W3"/>
              </a:rPr>
              <a:pPr/>
              <a:t>1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4725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4451350"/>
            <a:ext cx="5670550" cy="4217988"/>
          </a:xfrm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47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the past decade improvements in CTCA technology have allowed its emergence as a useful clinical tool in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CABG assessment. Technical advances such as the introduction of new 3rd generation dual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 CT scanners now means that bypass grafts can be visualized with minimal contrast etc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B9530-02BB-CD47-9E95-42D90D4B99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22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ICA group 85 pts 23% had grafts that were unable to locate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15% went onto have CTCA to locate these lost grafts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B9530-02BB-CD47-9E95-42D90D4B99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42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the past decade improvements in CTCA technology have allowed its emergence as a useful clinical tool in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CABG assessment. Technical advances such as the introduction of new 3rd generation dual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 CT scanners now means that bypass grafts can be visualized with minimal contrast etc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B9530-02BB-CD47-9E95-42D90D4B99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92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the past decade improvements in CTCA technology have allowed its emergence as a useful clinical tool in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CABG assessment. Technical advances such as the introduction of new 3rd generation dual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 CT scanners now means that bypass grafts can be visualized with minimal contrast etc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B9530-02BB-CD47-9E95-42D90D4B99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19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1200"/>
              <a:t>COMMON</a:t>
            </a:r>
            <a:endParaRPr lang="en-GB" sz="1200" dirty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98D1754-9C66-0C4C-8DF3-6717167FB85F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02263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2F5C96-6AE7-FB4C-9713-25894DF485CE}" type="slidenum">
              <a:rPr lang="en-US" sz="1200"/>
              <a:pPr eaLnBrk="1" hangingPunct="1"/>
              <a:t>24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047862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the past decade improvements in CTCA technology have allowed its emergence as a useful clinical tool in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CABG assessment. Technical advances such as the introduction of new 3rd generation dual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 CT scanners now means that bypass grafts can be visualized with minimal contrast etc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B9530-02BB-CD47-9E95-42D90D4B99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94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the past decade improvements in CTCA technology have allowed its emergence as a useful clinical tool in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CABG assessment. Technical advances such as the introduction of new 3rd generation dual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 CT scanners now means that bypass grafts can be visualized with minimal contrast etc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B9530-02BB-CD47-9E95-42D90D4B99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690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the past decade improvements in CTCA technology have allowed its emergence as a useful clinical tool in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CABG assessment. Technical advances such as the introduction of new 3rd generation dual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 CT scanners now means that bypass grafts can be visualized with minimal contrast etc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B9530-02BB-CD47-9E95-42D90D4B99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83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7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</a:defRPr>
            </a:lvl1pPr>
            <a:lvl2pPr marL="37931725" indent="-37474525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buFontTx/>
              <a:buNone/>
            </a:pPr>
            <a:fld id="{B6B77DA8-0312-8B46-8A19-B32EA21BF7C0}" type="slidenum">
              <a:rPr kumimoji="0" lang="en-US" altLang="en-US" sz="1200">
                <a:latin typeface="Arial" charset="0"/>
                <a:ea typeface="ＭＳ Ｐゴシック" charset="-128"/>
              </a:rPr>
              <a:pPr algn="r" eaLnBrk="1" hangingPunct="1">
                <a:buFontTx/>
                <a:buNone/>
              </a:pPr>
              <a:t>2</a:t>
            </a:fld>
            <a:endParaRPr kumimoji="0" lang="en-US" altLang="en-US" sz="1200">
              <a:latin typeface="Arial" charset="0"/>
              <a:ea typeface="ＭＳ Ｐゴシック" charset="-128"/>
            </a:endParaRPr>
          </a:p>
        </p:txBody>
      </p:sp>
      <p:sp>
        <p:nvSpPr>
          <p:cNvPr id="1184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4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 marL="585788" lvl="1" indent="-285750" algn="just">
              <a:buFont typeface="Arial" panose="020B0604020202020204" pitchFamily="34" charset="0"/>
              <a:buChar char="•"/>
            </a:pPr>
            <a:r>
              <a:rPr lang="en-GB" sz="13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Up to 40% occluded by 1 year and 90% by 10 years</a:t>
            </a:r>
          </a:p>
          <a:p>
            <a:pPr marL="217885" indent="-217885" algn="just"/>
            <a:endParaRPr lang="en-GB" sz="1600" dirty="0">
              <a:solidFill>
                <a:schemeClr val="bg2"/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2745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Techniques to facilitate safer and more efficient ICA, should therefore be sought.  </a:t>
            </a:r>
          </a:p>
          <a:p>
            <a:pPr algn="just"/>
            <a:endParaRPr lang="en-US" sz="1200" dirty="0">
              <a:solidFill>
                <a:srgbClr val="262626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B9530-02BB-CD47-9E95-42D90D4B99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3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just"/>
            <a:r>
              <a:rPr lang="en-US" dirty="0">
                <a:solidFill>
                  <a:srgbClr val="262626"/>
                </a:solidFill>
                <a:latin typeface="Calibri" charset="0"/>
                <a:ea typeface="Calibri" charset="0"/>
                <a:cs typeface="Calibri" charset="0"/>
              </a:rPr>
              <a:t>Recurrence of chest pain, </a:t>
            </a:r>
          </a:p>
          <a:p>
            <a:pPr lvl="1" algn="just"/>
            <a:r>
              <a:rPr lang="en-US" dirty="0">
                <a:solidFill>
                  <a:srgbClr val="262626"/>
                </a:solidFill>
                <a:latin typeface="Calibri" charset="0"/>
                <a:ea typeface="Calibri" charset="0"/>
                <a:cs typeface="Calibri" charset="0"/>
              </a:rPr>
              <a:t>Heart failure, or </a:t>
            </a:r>
          </a:p>
          <a:p>
            <a:pPr lvl="1" algn="just"/>
            <a:r>
              <a:rPr lang="en-US" dirty="0">
                <a:solidFill>
                  <a:srgbClr val="262626"/>
                </a:solidFill>
                <a:latin typeface="Calibri" charset="0"/>
                <a:ea typeface="Calibri" charset="0"/>
                <a:cs typeface="Calibri" charset="0"/>
              </a:rPr>
              <a:t>Pre-operative evaluation of cardiac valve replacement or non-cardiac surgery</a:t>
            </a:r>
          </a:p>
          <a:p>
            <a:pPr lvl="1" algn="just"/>
            <a:endParaRPr lang="en-US" dirty="0">
              <a:solidFill>
                <a:srgbClr val="262626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Coronary angiography is a type of x-ray test which is used to look at the coronary arteries in the heart.</a:t>
            </a:r>
          </a:p>
          <a:p>
            <a:pPr lvl="1" algn="just"/>
            <a:endParaRPr lang="en-US" dirty="0">
              <a:solidFill>
                <a:srgbClr val="262626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1" algn="just"/>
            <a:endParaRPr lang="en-US" dirty="0">
              <a:solidFill>
                <a:srgbClr val="262626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1" algn="just"/>
            <a:endParaRPr lang="en-GB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DDB6D3-B9C7-0F49-B2F8-04E0F3BE5417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26321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the past decade improvements in CTCA technology have allowed its emergence as a useful clinical tool in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CABG assessment. Technical advances such as the introduction of new 3rd generation dual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 CT scanners now means that bypass grafts can be visualized with minimal contrast etc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B9530-02BB-CD47-9E95-42D90D4B99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31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the past decade improvements in CTCA technology have allowed its emergence as a useful clinical tool in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CABG assessment. Technical advances such as the introduction of new 3rd generation dual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 CT scanners now means that bypass grafts can be visualized with minimal contrast etc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B9530-02BB-CD47-9E95-42D90D4B99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84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the past decade improvements in CTCA technology have allowed its emergence as a useful clinical tool in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CABG assessment. Technical advances such as the introduction of new 3rd generation dual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 CT scanners now means that bypass grafts can be visualized with minimal contrast etc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B9530-02BB-CD47-9E95-42D90D4B99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34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the past decade improvements in CTCA technology have allowed its emergence as a useful clinical tool in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CABG assessment. Technical advances such as the introduction of new 3rd generation dual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 CT scanners now means that bypass grafts can be visualized with minimal contrast etc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B9530-02BB-CD47-9E95-42D90D4B99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06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561975" y="2959894"/>
            <a:ext cx="8185150" cy="709613"/>
          </a:xfrm>
          <a:prstGeom prst="rect">
            <a:avLst/>
          </a:prstGeom>
          <a:noFill/>
          <a:ln>
            <a:noFill/>
          </a:ln>
          <a:effectLst>
            <a:outerShdw dist="45791" dir="8778596" algn="ctr" rotWithShape="0">
              <a:schemeClr val="bg2"/>
            </a:outerShdw>
          </a:effectLst>
        </p:spPr>
        <p:txBody>
          <a:bodyPr anchor="ctr" anchorCtr="1"/>
          <a:lstStyle/>
          <a:p>
            <a:pPr algn="ctr">
              <a:lnSpc>
                <a:spcPct val="95000"/>
              </a:lnSpc>
              <a:buClr>
                <a:schemeClr val="tx2"/>
              </a:buClr>
              <a:defRPr/>
            </a:pPr>
            <a:endParaRPr lang="en-US" sz="1950">
              <a:solidFill>
                <a:srgbClr val="DDDDDD"/>
              </a:solidFill>
              <a:ea typeface="ヒラギノ角ゴ Pro W3" pitchFamily="-111" charset="-128"/>
              <a:cs typeface="+mn-cs"/>
            </a:endParaRPr>
          </a:p>
          <a:p>
            <a:pPr algn="ctr">
              <a:lnSpc>
                <a:spcPct val="95000"/>
              </a:lnSpc>
              <a:buClr>
                <a:schemeClr val="tx2"/>
              </a:buClr>
              <a:defRPr/>
            </a:pPr>
            <a:endParaRPr lang="en-US" sz="1950">
              <a:solidFill>
                <a:srgbClr val="DDDDDD"/>
              </a:solidFill>
              <a:ea typeface="ヒラギノ角ゴ Pro W3" pitchFamily="-111" charset="-128"/>
              <a:cs typeface="+mn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92164" y="1056598"/>
            <a:ext cx="7589837" cy="484748"/>
          </a:xfrm>
        </p:spPr>
        <p:txBody>
          <a:bodyPr lIns="0" rIns="0" anchor="ctr">
            <a:spAutoFit/>
          </a:bodyPr>
          <a:lstStyle>
            <a:lvl1pPr>
              <a:lnSpc>
                <a:spcPct val="85000"/>
              </a:lnSpc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418160"/>
            <a:ext cx="8185150" cy="666750"/>
          </a:xfrm>
        </p:spPr>
        <p:txBody>
          <a:bodyPr anchorCtr="1"/>
          <a:lstStyle>
            <a:lvl1pPr marL="0" indent="0" algn="ctr">
              <a:buSzTx/>
              <a:buFontTx/>
              <a:buNone/>
              <a:defRPr sz="2500" i="1" baseline="0"/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5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100" baseline="0"/>
            </a:lvl1pPr>
            <a:lvl2pPr>
              <a:defRPr sz="1800" baseline="0"/>
            </a:lvl2pPr>
            <a:lvl3pPr>
              <a:defRPr sz="1600" baseline="0"/>
            </a:lvl3pPr>
            <a:lvl4pPr>
              <a:defRPr sz="1400" baseline="0"/>
            </a:lvl4pPr>
            <a:lvl5pPr>
              <a:defRPr sz="12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09663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09663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4" y="116681"/>
            <a:ext cx="776922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09663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7" r:id="rId1"/>
    <p:sldLayoutId id="2147483656" r:id="rId2"/>
    <p:sldLayoutId id="2147483655" r:id="rId3"/>
    <p:sldLayoutId id="2147483654" r:id="rId4"/>
    <p:sldLayoutId id="2147483653" r:id="rId5"/>
    <p:sldLayoutId id="2147483652" r:id="rId6"/>
    <p:sldLayoutId id="2147483651" r:id="rId7"/>
    <p:sldLayoutId id="2147483650" r:id="rId8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5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30000"/>
        </a:spcBef>
        <a:spcAft>
          <a:spcPct val="0"/>
        </a:spcAft>
        <a:buClr>
          <a:schemeClr val="accent2"/>
        </a:buClr>
        <a:buSzPct val="110000"/>
        <a:buChar char="•"/>
        <a:defRPr sz="2100" b="0" baseline="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3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¡"/>
        <a:defRPr sz="1800" b="0" baseline="0">
          <a:solidFill>
            <a:schemeClr val="bg1"/>
          </a:solidFill>
          <a:latin typeface="+mn-lt"/>
        </a:defRPr>
      </a:lvl2pPr>
      <a:lvl3pPr marL="857250" indent="-171450" algn="l" rtl="0" eaLnBrk="0" fontAlgn="base" hangingPunct="0">
        <a:spcBef>
          <a:spcPct val="30000"/>
        </a:spcBef>
        <a:spcAft>
          <a:spcPct val="0"/>
        </a:spcAft>
        <a:buChar char="•"/>
        <a:defRPr sz="1600" b="0" baseline="0">
          <a:solidFill>
            <a:schemeClr val="bg1"/>
          </a:solidFill>
          <a:latin typeface="+mn-lt"/>
        </a:defRPr>
      </a:lvl3pPr>
      <a:lvl4pPr marL="1200150" indent="-171450" algn="l" rtl="0" eaLnBrk="0" fontAlgn="base" hangingPunct="0">
        <a:spcBef>
          <a:spcPct val="30000"/>
        </a:spcBef>
        <a:spcAft>
          <a:spcPct val="0"/>
        </a:spcAft>
        <a:buChar char="–"/>
        <a:defRPr sz="1400" b="0" baseline="0">
          <a:solidFill>
            <a:schemeClr val="bg1"/>
          </a:solidFill>
          <a:latin typeface="+mj-lt"/>
        </a:defRPr>
      </a:lvl4pPr>
      <a:lvl5pPr marL="1543050" indent="-171450" algn="l" rtl="0" eaLnBrk="0" fontAlgn="base" hangingPunct="0">
        <a:spcBef>
          <a:spcPct val="30000"/>
        </a:spcBef>
        <a:spcAft>
          <a:spcPct val="0"/>
        </a:spcAft>
        <a:buChar char="»"/>
        <a:defRPr sz="1200" b="0" baseline="0">
          <a:solidFill>
            <a:schemeClr val="bg1"/>
          </a:solidFill>
          <a:latin typeface="+mn-lt"/>
        </a:defRPr>
      </a:lvl5pPr>
      <a:lvl6pPr marL="1885950" indent="-171450" algn="l" rtl="0" fontAlgn="base">
        <a:spcBef>
          <a:spcPct val="3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3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3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3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0.emf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emf"/><Relationship Id="rId5" Type="http://schemas.openxmlformats.org/officeDocument/2006/relationships/image" Target="../media/image13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emf"/><Relationship Id="rId5" Type="http://schemas.openxmlformats.org/officeDocument/2006/relationships/image" Target="../media/image13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emf"/><Relationship Id="rId5" Type="http://schemas.openxmlformats.org/officeDocument/2006/relationships/image" Target="../media/image13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emf"/><Relationship Id="rId5" Type="http://schemas.openxmlformats.org/officeDocument/2006/relationships/image" Target="../media/image13.jpe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0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9.jpeg"/><Relationship Id="rId4" Type="http://schemas.openxmlformats.org/officeDocument/2006/relationships/image" Target="../media/image36.emf"/><Relationship Id="rId9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emf"/><Relationship Id="rId5" Type="http://schemas.openxmlformats.org/officeDocument/2006/relationships/image" Target="../media/image13.jpe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emf"/><Relationship Id="rId5" Type="http://schemas.openxmlformats.org/officeDocument/2006/relationships/image" Target="../media/image13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emf"/><Relationship Id="rId5" Type="http://schemas.openxmlformats.org/officeDocument/2006/relationships/image" Target="../media/image13.jpe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5.pn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2.mov"/><Relationship Id="rId7" Type="http://schemas.openxmlformats.org/officeDocument/2006/relationships/image" Target="../media/image8.jpeg"/><Relationship Id="rId12" Type="http://schemas.openxmlformats.org/officeDocument/2006/relationships/image" Target="../media/image1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3.jpeg"/><Relationship Id="rId4" Type="http://schemas.openxmlformats.org/officeDocument/2006/relationships/video" Target="../media/media2.mo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13.jpeg"/><Relationship Id="rId3" Type="http://schemas.microsoft.com/office/2007/relationships/media" Target="../media/media4.mp4"/><Relationship Id="rId7" Type="http://schemas.microsoft.com/office/2007/relationships/media" Target="../media/media6.mp4"/><Relationship Id="rId12" Type="http://schemas.openxmlformats.org/officeDocument/2006/relationships/image" Target="../media/image9.jpeg"/><Relationship Id="rId17" Type="http://schemas.openxmlformats.org/officeDocument/2006/relationships/image" Target="../media/image17.png"/><Relationship Id="rId2" Type="http://schemas.openxmlformats.org/officeDocument/2006/relationships/video" Target="../media/media3.mp4"/><Relationship Id="rId16" Type="http://schemas.openxmlformats.org/officeDocument/2006/relationships/image" Target="../media/image16.png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10.png"/><Relationship Id="rId5" Type="http://schemas.microsoft.com/office/2007/relationships/media" Target="../media/media5.mp4"/><Relationship Id="rId15" Type="http://schemas.openxmlformats.org/officeDocument/2006/relationships/image" Target="../media/image15.png"/><Relationship Id="rId10" Type="http://schemas.openxmlformats.org/officeDocument/2006/relationships/notesSlide" Target="../notesSlides/notesSlide4.xml"/><Relationship Id="rId4" Type="http://schemas.openxmlformats.org/officeDocument/2006/relationships/video" Target="../media/media4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0.png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3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11" Type="http://schemas.openxmlformats.org/officeDocument/2006/relationships/image" Target="../media/image28.jpg"/><Relationship Id="rId5" Type="http://schemas.openxmlformats.org/officeDocument/2006/relationships/image" Target="../media/image10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3561A-8A7B-CEBD-BB23-97F8E0604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443" y="1193984"/>
            <a:ext cx="7755132" cy="1926810"/>
          </a:xfrm>
        </p:spPr>
        <p:txBody>
          <a:bodyPr/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The BYPASS-CTCA Study: A Randomised Controlled Trial assessing the value of Computed Tomography Cardiac Angiography (CTCA) in Improving Patient-related Outcomes in Patients with prior CABG undergoing Invasive Coronary Angiography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1BA8DD-9E5D-9115-FF97-6EA13DE64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3515397"/>
            <a:ext cx="8185150" cy="6667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Dr Daniel Jones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Queen Mary University of London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321C91-7A8F-973E-C9B9-415715C81D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" y="60698"/>
            <a:ext cx="1505083" cy="6497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4A7EB2-5FE1-C2BC-DB17-A40AABE3D1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62687"/>
            <a:ext cx="1379349" cy="68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4186E2-2147-C20F-E600-15CFAE3DC96A}"/>
              </a:ext>
            </a:extLst>
          </p:cNvPr>
          <p:cNvPicPr/>
          <p:nvPr/>
        </p:nvPicPr>
        <p:blipFill rotWithShape="1"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5" t="19333" r="6875" b="17601"/>
          <a:stretch/>
        </p:blipFill>
        <p:spPr bwMode="auto">
          <a:xfrm>
            <a:off x="6481554" y="165733"/>
            <a:ext cx="1316323" cy="540245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370DF4-7754-B7DD-C2F4-EADE69DC56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3" t="18397" r="11898" b="16956"/>
          <a:stretch/>
        </p:blipFill>
        <p:spPr>
          <a:xfrm>
            <a:off x="8065127" y="52931"/>
            <a:ext cx="985615" cy="657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F11A7E-E113-4F0C-8022-E5F58891BF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0000"/>
          </a:blip>
          <a:srcRect t="23993" b="25154"/>
          <a:stretch/>
        </p:blipFill>
        <p:spPr>
          <a:xfrm>
            <a:off x="4422933" y="115937"/>
            <a:ext cx="1872643" cy="516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5F54A3-5E5E-43AA-8A37-49E300C1319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1809207" y="236950"/>
            <a:ext cx="2398778" cy="35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25913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18DB89F-E2D2-154A-943B-4E3B52038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8" y="226380"/>
            <a:ext cx="1120751" cy="483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20C27B-F935-F423-C034-710B1CC2E2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71261"/>
            <a:ext cx="1379349" cy="6722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9DF532-9C74-5B93-E804-E64BC48110AC}"/>
              </a:ext>
            </a:extLst>
          </p:cNvPr>
          <p:cNvSpPr txBox="1"/>
          <p:nvPr/>
        </p:nvSpPr>
        <p:spPr>
          <a:xfrm>
            <a:off x="-1" y="3971405"/>
            <a:ext cx="7764651" cy="11720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i="0" dirty="0" err="1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58F9F1-6F8A-6E1D-F88B-1577B9B84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583" y="120331"/>
            <a:ext cx="4773276" cy="49028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785DCB-CDEE-9C68-B9CA-964DC95A84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97485" y="97002"/>
            <a:ext cx="806091" cy="613241"/>
          </a:xfrm>
          <a:prstGeom prst="rect">
            <a:avLst/>
          </a:prstGeom>
        </p:spPr>
      </p:pic>
      <p:pic>
        <p:nvPicPr>
          <p:cNvPr id="1026" name="Picture 2" descr="TCT 2021- Transcatheter Cardiovascular Therapeutics | HealthManagement.org">
            <a:extLst>
              <a:ext uri="{FF2B5EF4-FFF2-40B4-BE49-F238E27FC236}">
                <a16:creationId xmlns:a16="http://schemas.microsoft.com/office/drawing/2014/main" id="{7E0EEEB7-A422-4B6F-827E-FAE457FAC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1" b="18551"/>
          <a:stretch/>
        </p:blipFill>
        <p:spPr bwMode="auto">
          <a:xfrm>
            <a:off x="39043" y="4619015"/>
            <a:ext cx="796499" cy="5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726728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C7243E-C4C8-5A60-532B-B24E196F0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81099" y="162806"/>
            <a:ext cx="806091" cy="613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8DB89F-E2D2-154A-943B-4E3B52038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8" y="226380"/>
            <a:ext cx="1120751" cy="483863"/>
          </a:xfrm>
          <a:prstGeom prst="rect">
            <a:avLst/>
          </a:prstGeom>
        </p:spPr>
      </p:pic>
      <p:sp>
        <p:nvSpPr>
          <p:cNvPr id="8" name="CustomShape 6">
            <a:extLst>
              <a:ext uri="{FF2B5EF4-FFF2-40B4-BE49-F238E27FC236}">
                <a16:creationId xmlns:a16="http://schemas.microsoft.com/office/drawing/2014/main" id="{E50E80ED-FF8B-824E-7668-36642F9918CD}"/>
              </a:ext>
            </a:extLst>
          </p:cNvPr>
          <p:cNvSpPr/>
          <p:nvPr/>
        </p:nvSpPr>
        <p:spPr>
          <a:xfrm>
            <a:off x="56712" y="74830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E4B4BA-B3C8-D74E-A1DC-891F7964C3F9}"/>
              </a:ext>
            </a:extLst>
          </p:cNvPr>
          <p:cNvSpPr txBox="1">
            <a:spLocks/>
          </p:cNvSpPr>
          <p:nvPr/>
        </p:nvSpPr>
        <p:spPr bwMode="auto">
          <a:xfrm>
            <a:off x="1159368" y="178251"/>
            <a:ext cx="7135032" cy="857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9pPr>
          </a:lstStyle>
          <a:p>
            <a:endParaRPr lang="en-US" sz="2700" kern="0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0C27B-F935-F423-C034-710B1CC2E2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71261"/>
            <a:ext cx="1379349" cy="672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9E99FE-58D2-0F17-2519-5679A165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72" y="210154"/>
            <a:ext cx="7769225" cy="5667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Baseline Characteristics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5F751C9-7986-EE23-4C42-79A0072981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7560733"/>
              </p:ext>
            </p:extLst>
          </p:nvPr>
        </p:nvGraphicFramePr>
        <p:xfrm>
          <a:off x="1088966" y="906804"/>
          <a:ext cx="6999317" cy="362815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849479">
                  <a:extLst>
                    <a:ext uri="{9D8B030D-6E8A-4147-A177-3AD203B41FA5}">
                      <a16:colId xmlns:a16="http://schemas.microsoft.com/office/drawing/2014/main" val="191094732"/>
                    </a:ext>
                  </a:extLst>
                </a:gridCol>
                <a:gridCol w="2104907">
                  <a:extLst>
                    <a:ext uri="{9D8B030D-6E8A-4147-A177-3AD203B41FA5}">
                      <a16:colId xmlns:a16="http://schemas.microsoft.com/office/drawing/2014/main" val="1094791318"/>
                    </a:ext>
                  </a:extLst>
                </a:gridCol>
                <a:gridCol w="2044931">
                  <a:extLst>
                    <a:ext uri="{9D8B030D-6E8A-4147-A177-3AD203B41FA5}">
                      <a16:colId xmlns:a16="http://schemas.microsoft.com/office/drawing/2014/main" val="2969512637"/>
                    </a:ext>
                  </a:extLst>
                </a:gridCol>
              </a:tblGrid>
              <a:tr h="327180">
                <a:tc>
                  <a:txBody>
                    <a:bodyPr/>
                    <a:lstStyle/>
                    <a:p>
                      <a:pPr algn="ctr" fontAlgn="b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endParaRPr lang="en-GB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605" marR="38605" marT="8642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CTCA + Angiogram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N=344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605" marR="38605" marT="8642" marB="0" anchor="b">
                    <a:solidFill>
                      <a:schemeClr val="bg2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Angiogram only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N=344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605" marR="38605" marT="8642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779306"/>
                  </a:ext>
                </a:extLst>
              </a:tr>
              <a:tr h="196582">
                <a:tc>
                  <a:txBody>
                    <a:bodyPr/>
                    <a:lstStyle/>
                    <a:p>
                      <a:pPr algn="l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1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Age (years), mean (SD)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38605" marR="38605" marT="8642" marB="0" anchor="ctr"/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68.99 (10.85)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605" marR="38605" marT="8642" marB="0" anchor="ctr">
                    <a:solidFill>
                      <a:schemeClr val="bg2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70.55 (9.82)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605" marR="38605" marT="8642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29164"/>
                  </a:ext>
                </a:extLst>
              </a:tr>
              <a:tr h="539287">
                <a:tc>
                  <a:txBody>
                    <a:bodyPr/>
                    <a:lstStyle/>
                    <a:p>
                      <a:pPr algn="l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1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Sex, n (%)</a:t>
                      </a:r>
                      <a:endParaRPr lang="en-US" sz="1200" b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Female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  <a:p>
                      <a:pPr algn="l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Male</a:t>
                      </a:r>
                    </a:p>
                  </a:txBody>
                  <a:tcPr marL="38605" marR="38605" marT="8642" marB="0" anchor="ctr"/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 (14.83)</a:t>
                      </a:r>
                    </a:p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293 (85.17)</a:t>
                      </a:r>
                    </a:p>
                  </a:txBody>
                  <a:tcPr marL="38605" marR="38605" marT="8642" marB="0" anchor="ctr">
                    <a:solidFill>
                      <a:schemeClr val="bg2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200" b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 (16.57)</a:t>
                      </a:r>
                    </a:p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287 (83.43)</a:t>
                      </a:r>
                    </a:p>
                  </a:txBody>
                  <a:tcPr marL="38605" marR="38605" marT="8642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71463"/>
                  </a:ext>
                </a:extLst>
              </a:tr>
              <a:tr h="788098">
                <a:tc>
                  <a:txBody>
                    <a:bodyPr/>
                    <a:lstStyle/>
                    <a:p>
                      <a:pPr algn="l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1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Ethnicity, n (%)</a:t>
                      </a:r>
                      <a:endParaRPr lang="en-US" sz="1200" b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  <a:p>
                      <a:pPr algn="l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Asian</a:t>
                      </a:r>
                    </a:p>
                    <a:p>
                      <a:pPr algn="l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Black</a:t>
                      </a:r>
                    </a:p>
                    <a:p>
                      <a:pPr algn="l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White</a:t>
                      </a:r>
                    </a:p>
                  </a:txBody>
                  <a:tcPr marL="38605" marR="38605" marT="8642" marB="0" anchor="ctr"/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116 (33.72)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 (2.62)</a:t>
                      </a:r>
                    </a:p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218 (63.37)</a:t>
                      </a:r>
                    </a:p>
                  </a:txBody>
                  <a:tcPr marL="38605" marR="38605" marT="8642" marB="0" anchor="ctr">
                    <a:solidFill>
                      <a:schemeClr val="bg2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200" b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144 (41.86)</a:t>
                      </a:r>
                    </a:p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 (4.36)</a:t>
                      </a:r>
                    </a:p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184 (53.49)</a:t>
                      </a:r>
                    </a:p>
                  </a:txBody>
                  <a:tcPr marL="38605" marR="38605" marT="8642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471532"/>
                  </a:ext>
                </a:extLst>
              </a:tr>
              <a:tr h="564760">
                <a:tc>
                  <a:txBody>
                    <a:bodyPr/>
                    <a:lstStyle/>
                    <a:p>
                      <a:pPr algn="l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1" u="none" strike="noStrike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Smoking status, n (%)</a:t>
                      </a:r>
                    </a:p>
                    <a:p>
                      <a:pPr algn="l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Non-smoker</a:t>
                      </a:r>
                    </a:p>
                    <a:p>
                      <a:pPr algn="l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Ex or Current smoker</a:t>
                      </a:r>
                    </a:p>
                  </a:txBody>
                  <a:tcPr marL="38605" marR="38605" marT="8642" marB="0" anchor="ctr"/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200" b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138 (40.12)</a:t>
                      </a:r>
                    </a:p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206 (59.88)</a:t>
                      </a:r>
                    </a:p>
                  </a:txBody>
                  <a:tcPr marL="38605" marR="38605" marT="8642" marB="0" anchor="ctr">
                    <a:solidFill>
                      <a:schemeClr val="bg2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200" b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161 (46.80)</a:t>
                      </a:r>
                    </a:p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183 (53.20)</a:t>
                      </a:r>
                    </a:p>
                  </a:txBody>
                  <a:tcPr marL="38605" marR="38605" marT="8642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403153"/>
                  </a:ext>
                </a:extLst>
              </a:tr>
              <a:tr h="910474">
                <a:tc>
                  <a:txBody>
                    <a:bodyPr/>
                    <a:lstStyle/>
                    <a:p>
                      <a:pPr algn="l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1" u="none" strike="noStrike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Presentation, n (%)</a:t>
                      </a:r>
                    </a:p>
                    <a:p>
                      <a:pPr algn="l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ACS</a:t>
                      </a:r>
                    </a:p>
                    <a:p>
                      <a:pPr algn="l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   Unstable angina</a:t>
                      </a:r>
                    </a:p>
                    <a:p>
                      <a:pPr algn="l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   NSTEMI</a:t>
                      </a:r>
                    </a:p>
                    <a:p>
                      <a:pPr algn="l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Stable angina</a:t>
                      </a:r>
                    </a:p>
                  </a:txBody>
                  <a:tcPr marL="38605" marR="38605" marT="8642" marB="0" anchor="ctr"/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200" b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155 (45.06)</a:t>
                      </a:r>
                    </a:p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 (7.27)</a:t>
                      </a:r>
                    </a:p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128 (37.21)</a:t>
                      </a:r>
                    </a:p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191 (55.52)</a:t>
                      </a:r>
                    </a:p>
                  </a:txBody>
                  <a:tcPr marL="38605" marR="38605" marT="8642" marB="0" anchor="ctr">
                    <a:solidFill>
                      <a:schemeClr val="bg2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200" b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155 (45.06)</a:t>
                      </a:r>
                    </a:p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 (7.85)</a:t>
                      </a:r>
                    </a:p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127 (36.92)</a:t>
                      </a:r>
                    </a:p>
                    <a:p>
                      <a:pPr algn="ctr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188 (54.65)</a:t>
                      </a:r>
                    </a:p>
                  </a:txBody>
                  <a:tcPr marL="38605" marR="38605" marT="8642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92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9948130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BA72EA-EBBF-61DD-FE77-52272233D3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81099" y="162806"/>
            <a:ext cx="806091" cy="613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8DB89F-E2D2-154A-943B-4E3B52038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8" y="226380"/>
            <a:ext cx="1120751" cy="483863"/>
          </a:xfrm>
          <a:prstGeom prst="rect">
            <a:avLst/>
          </a:prstGeom>
        </p:spPr>
      </p:pic>
      <p:sp>
        <p:nvSpPr>
          <p:cNvPr id="3" name="CustomShape 6">
            <a:extLst>
              <a:ext uri="{FF2B5EF4-FFF2-40B4-BE49-F238E27FC236}">
                <a16:creationId xmlns:a16="http://schemas.microsoft.com/office/drawing/2014/main" id="{08F3FCF1-90E3-8FDE-42AE-C1F7B87A2E56}"/>
              </a:ext>
            </a:extLst>
          </p:cNvPr>
          <p:cNvSpPr/>
          <p:nvPr/>
        </p:nvSpPr>
        <p:spPr>
          <a:xfrm>
            <a:off x="53918" y="80281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E4B4BA-B3C8-D74E-A1DC-891F7964C3F9}"/>
              </a:ext>
            </a:extLst>
          </p:cNvPr>
          <p:cNvSpPr txBox="1">
            <a:spLocks/>
          </p:cNvSpPr>
          <p:nvPr/>
        </p:nvSpPr>
        <p:spPr bwMode="auto">
          <a:xfrm>
            <a:off x="1159368" y="178251"/>
            <a:ext cx="7135032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9pPr>
          </a:lstStyle>
          <a:p>
            <a:endParaRPr lang="en-US" sz="2700" kern="0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99FE-58D2-0F17-2519-5679A165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797" y="233904"/>
            <a:ext cx="7769225" cy="5667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Baseline Characteristics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0C27B-F935-F423-C034-710B1CC2E2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71261"/>
            <a:ext cx="1379349" cy="672239"/>
          </a:xfrm>
          <a:prstGeom prst="rect">
            <a:avLst/>
          </a:prstGeom>
        </p:spPr>
      </p:pic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3C909166-3109-A798-C4E5-C03DBCD919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7664599"/>
              </p:ext>
            </p:extLst>
          </p:nvPr>
        </p:nvGraphicFramePr>
        <p:xfrm>
          <a:off x="802257" y="990263"/>
          <a:ext cx="7277249" cy="3407543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822733">
                  <a:extLst>
                    <a:ext uri="{9D8B030D-6E8A-4147-A177-3AD203B41FA5}">
                      <a16:colId xmlns:a16="http://schemas.microsoft.com/office/drawing/2014/main" val="191094732"/>
                    </a:ext>
                  </a:extLst>
                </a:gridCol>
                <a:gridCol w="2217217">
                  <a:extLst>
                    <a:ext uri="{9D8B030D-6E8A-4147-A177-3AD203B41FA5}">
                      <a16:colId xmlns:a16="http://schemas.microsoft.com/office/drawing/2014/main" val="1094791318"/>
                    </a:ext>
                  </a:extLst>
                </a:gridCol>
                <a:gridCol w="2237299">
                  <a:extLst>
                    <a:ext uri="{9D8B030D-6E8A-4147-A177-3AD203B41FA5}">
                      <a16:colId xmlns:a16="http://schemas.microsoft.com/office/drawing/2014/main" val="2969512637"/>
                    </a:ext>
                  </a:extLst>
                </a:gridCol>
              </a:tblGrid>
              <a:tr h="356543">
                <a:tc>
                  <a:txBody>
                    <a:bodyPr/>
                    <a:lstStyle/>
                    <a:p>
                      <a:pPr algn="ctr" fontAlgn="b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endParaRPr lang="en-GB" sz="12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3" marR="51473" marT="115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CTCA + Angiogram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N=344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3" marR="51473" marT="1152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Angiogram only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N=344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3" marR="51473" marT="11523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779306"/>
                  </a:ext>
                </a:extLst>
              </a:tr>
              <a:tr h="238930">
                <a:tc>
                  <a:txBody>
                    <a:bodyPr/>
                    <a:lstStyle/>
                    <a:p>
                      <a:pPr algn="l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BMI (kg/m</a:t>
                      </a:r>
                      <a:r>
                        <a:rPr lang="en-US" sz="1200" b="0" u="none" strike="noStrike" baseline="3000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US" sz="12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), mean (SD)</a:t>
                      </a:r>
                    </a:p>
                  </a:txBody>
                  <a:tcPr marL="38605" marR="38605" marT="864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28.61 (4.98)</a:t>
                      </a:r>
                    </a:p>
                  </a:txBody>
                  <a:tcPr marL="38605" marR="38605" marT="864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28.63 (4.52)</a:t>
                      </a:r>
                    </a:p>
                  </a:txBody>
                  <a:tcPr marL="38605" marR="38605" marT="8642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927240"/>
                  </a:ext>
                </a:extLst>
              </a:tr>
              <a:tr h="238930">
                <a:tc>
                  <a:txBody>
                    <a:bodyPr/>
                    <a:lstStyle/>
                    <a:p>
                      <a:pPr algn="l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Systolic BP (mmHg), mean (SD)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51473" marR="51473" marT="11523" marB="0" anchor="ctr"/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128.04 (16.78)</a:t>
                      </a:r>
                    </a:p>
                  </a:txBody>
                  <a:tcPr marL="51473" marR="51473" marT="1152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130.00 (17.13)</a:t>
                      </a:r>
                    </a:p>
                  </a:txBody>
                  <a:tcPr marL="51473" marR="51473" marT="11523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29164"/>
                  </a:ext>
                </a:extLst>
              </a:tr>
              <a:tr h="238930">
                <a:tc>
                  <a:txBody>
                    <a:bodyPr/>
                    <a:lstStyle/>
                    <a:p>
                      <a:pPr algn="l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LVEF (%), mean (SD)</a:t>
                      </a:r>
                    </a:p>
                  </a:txBody>
                  <a:tcPr marL="51473" marR="51473" marT="11523" marB="0" anchor="ctr"/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50.53 (11.62)</a:t>
                      </a:r>
                    </a:p>
                  </a:txBody>
                  <a:tcPr marL="51473" marR="51473" marT="1152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49.40 (11.79)</a:t>
                      </a:r>
                    </a:p>
                  </a:txBody>
                  <a:tcPr marL="51473" marR="51473" marT="11523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76461"/>
                  </a:ext>
                </a:extLst>
              </a:tr>
              <a:tr h="247567">
                <a:tc>
                  <a:txBody>
                    <a:bodyPr/>
                    <a:lstStyle/>
                    <a:p>
                      <a:pPr algn="l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Diabetes Mellitus, n (%)</a:t>
                      </a:r>
                    </a:p>
                  </a:txBody>
                  <a:tcPr marL="51473" marR="51473" marT="1152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169 (49.13)</a:t>
                      </a:r>
                    </a:p>
                  </a:txBody>
                  <a:tcPr marL="38605" marR="38605" marT="864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 (58.43)</a:t>
                      </a:r>
                    </a:p>
                  </a:txBody>
                  <a:tcPr marL="38605" marR="38605" marT="8642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058820"/>
                  </a:ext>
                </a:extLst>
              </a:tr>
              <a:tr h="247567">
                <a:tc>
                  <a:txBody>
                    <a:bodyPr/>
                    <a:lstStyle/>
                    <a:p>
                      <a:pPr algn="l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Hypertension, n (%)</a:t>
                      </a:r>
                    </a:p>
                  </a:txBody>
                  <a:tcPr marL="51473" marR="51473" marT="11523" marB="0" anchor="ctr"/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293 (85.17)</a:t>
                      </a:r>
                    </a:p>
                  </a:txBody>
                  <a:tcPr marL="51473" marR="51473" marT="1152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294 (85.47)</a:t>
                      </a:r>
                    </a:p>
                  </a:txBody>
                  <a:tcPr marL="51473" marR="51473" marT="11523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471532"/>
                  </a:ext>
                </a:extLst>
              </a:tr>
              <a:tr h="227292">
                <a:tc>
                  <a:txBody>
                    <a:bodyPr/>
                    <a:lstStyle/>
                    <a:p>
                      <a:pPr algn="l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Hypercholesterolemia, n (%)</a:t>
                      </a:r>
                    </a:p>
                  </a:txBody>
                  <a:tcPr marL="51473" marR="51473" marT="1152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262 (76.16)</a:t>
                      </a:r>
                    </a:p>
                  </a:txBody>
                  <a:tcPr marL="51473" marR="51473" marT="1152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279 (81.10)</a:t>
                      </a:r>
                    </a:p>
                  </a:txBody>
                  <a:tcPr marL="51473" marR="51473" marT="11523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409242"/>
                  </a:ext>
                </a:extLst>
              </a:tr>
              <a:tr h="227292">
                <a:tc>
                  <a:txBody>
                    <a:bodyPr/>
                    <a:lstStyle/>
                    <a:p>
                      <a:pPr algn="l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Family history, n (%)</a:t>
                      </a:r>
                      <a:endParaRPr lang="en-US" sz="1200" b="0" u="none" strike="noStrike" baseline="0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51473" marR="51473" marT="11523" marB="0" anchor="ctr"/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 (11.34)</a:t>
                      </a:r>
                    </a:p>
                  </a:txBody>
                  <a:tcPr marL="51473" marR="51473" marT="1152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 (15.41)</a:t>
                      </a:r>
                    </a:p>
                  </a:txBody>
                  <a:tcPr marL="51473" marR="51473" marT="11523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538587"/>
                  </a:ext>
                </a:extLst>
              </a:tr>
              <a:tr h="227292">
                <a:tc>
                  <a:txBody>
                    <a:bodyPr/>
                    <a:lstStyle/>
                    <a:p>
                      <a:pPr algn="l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Prior PCI</a:t>
                      </a:r>
                      <a:r>
                        <a:rPr lang="en-US" sz="12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, n (%)</a:t>
                      </a:r>
                      <a:endParaRPr lang="en-US" sz="1200" b="0" u="none" strike="noStrike" baseline="0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51473" marR="51473" marT="11523" marB="0" anchor="ctr"/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163 (47.38)</a:t>
                      </a:r>
                    </a:p>
                  </a:txBody>
                  <a:tcPr marL="51473" marR="51473" marT="1152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169 (49.13)</a:t>
                      </a:r>
                    </a:p>
                  </a:txBody>
                  <a:tcPr marL="51473" marR="51473" marT="11523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403153"/>
                  </a:ext>
                </a:extLst>
              </a:tr>
              <a:tr h="227292">
                <a:tc>
                  <a:txBody>
                    <a:bodyPr/>
                    <a:lstStyle/>
                    <a:p>
                      <a:pPr algn="l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Prior MI</a:t>
                      </a:r>
                      <a:r>
                        <a:rPr lang="en-US" sz="12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, n (%)</a:t>
                      </a:r>
                      <a:endParaRPr lang="en-US" sz="1200" b="0" u="none" strike="noStrike" baseline="0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51473" marR="51473" marT="11523" marB="0" anchor="ctr"/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231 (67.15)</a:t>
                      </a:r>
                    </a:p>
                  </a:txBody>
                  <a:tcPr marL="51473" marR="51473" marT="1152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236 (68.60)</a:t>
                      </a:r>
                    </a:p>
                  </a:txBody>
                  <a:tcPr marL="51473" marR="51473" marT="11523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666170"/>
                  </a:ext>
                </a:extLst>
              </a:tr>
              <a:tr h="227292">
                <a:tc>
                  <a:txBody>
                    <a:bodyPr/>
                    <a:lstStyle/>
                    <a:p>
                      <a:pPr algn="l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History of stroke</a:t>
                      </a:r>
                      <a:r>
                        <a:rPr lang="en-US" sz="12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, n (%)</a:t>
                      </a:r>
                      <a:endParaRPr lang="en-US" sz="1200" b="0" u="none" strike="noStrike" baseline="0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51473" marR="51473" marT="11523" marB="0" anchor="ctr"/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 (6.40)</a:t>
                      </a:r>
                    </a:p>
                  </a:txBody>
                  <a:tcPr marL="51473" marR="51473" marT="1152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 (7.85)</a:t>
                      </a:r>
                    </a:p>
                  </a:txBody>
                  <a:tcPr marL="51473" marR="51473" marT="11523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60826"/>
                  </a:ext>
                </a:extLst>
              </a:tr>
              <a:tr h="227292">
                <a:tc>
                  <a:txBody>
                    <a:bodyPr/>
                    <a:lstStyle/>
                    <a:p>
                      <a:pPr algn="l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Creatinine (</a:t>
                      </a:r>
                      <a:r>
                        <a:rPr lang="en-GB" sz="1200" b="0" dirty="0" err="1">
                          <a:solidFill>
                            <a:schemeClr val="bg2"/>
                          </a:solidFill>
                          <a:effectLst/>
                        </a:rPr>
                        <a:t>umol</a:t>
                      </a:r>
                      <a:r>
                        <a:rPr lang="en-GB" sz="1200" b="0" dirty="0">
                          <a:solidFill>
                            <a:schemeClr val="bg2"/>
                          </a:solidFill>
                          <a:effectLst/>
                        </a:rPr>
                        <a:t>/L</a:t>
                      </a:r>
                      <a:r>
                        <a:rPr lang="en-US" sz="1200" b="0" u="none" strike="noStrike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), </a:t>
                      </a:r>
                      <a:r>
                        <a:rPr lang="en-US" sz="12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mean (SD)</a:t>
                      </a:r>
                      <a:endParaRPr lang="en-US" sz="1200" b="0" u="none" strike="noStrike" baseline="0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51473" marR="51473" marT="11523" marB="0" anchor="ctr"/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101.94 (34.62)</a:t>
                      </a:r>
                    </a:p>
                  </a:txBody>
                  <a:tcPr marL="51473" marR="51473" marT="1152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99.90 (30.18)</a:t>
                      </a:r>
                    </a:p>
                  </a:txBody>
                  <a:tcPr marL="51473" marR="51473" marT="11523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150585"/>
                  </a:ext>
                </a:extLst>
              </a:tr>
              <a:tr h="227292">
                <a:tc>
                  <a:txBody>
                    <a:bodyPr/>
                    <a:lstStyle/>
                    <a:p>
                      <a:pPr algn="l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eGFR (</a:t>
                      </a:r>
                      <a:r>
                        <a:rPr lang="en-GB" sz="1200" b="0" dirty="0">
                          <a:solidFill>
                            <a:schemeClr val="bg2"/>
                          </a:solidFill>
                          <a:effectLst/>
                        </a:rPr>
                        <a:t>mL/min/1.73m</a:t>
                      </a:r>
                      <a:r>
                        <a:rPr lang="en-GB" sz="1200" b="0" baseline="30000" dirty="0">
                          <a:solidFill>
                            <a:schemeClr val="bg2"/>
                          </a:solidFill>
                          <a:effectLst/>
                        </a:rPr>
                        <a:t>2</a:t>
                      </a:r>
                      <a:r>
                        <a:rPr lang="en-US" sz="1200" b="0" u="none" strike="noStrike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), </a:t>
                      </a:r>
                      <a:r>
                        <a:rPr lang="en-US" sz="12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mean (SD)</a:t>
                      </a:r>
                      <a:endParaRPr lang="en-US" sz="1200" b="0" u="none" strike="noStrike" baseline="0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51473" marR="51473" marT="11523" marB="0" anchor="ctr"/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65.79 (18.54)</a:t>
                      </a:r>
                    </a:p>
                  </a:txBody>
                  <a:tcPr marL="51473" marR="51473" marT="1152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66.30 (17.73)</a:t>
                      </a:r>
                    </a:p>
                  </a:txBody>
                  <a:tcPr marL="51473" marR="51473" marT="11523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852579"/>
                  </a:ext>
                </a:extLst>
              </a:tr>
              <a:tr h="227292">
                <a:tc>
                  <a:txBody>
                    <a:bodyPr/>
                    <a:lstStyle/>
                    <a:p>
                      <a:pPr algn="l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Number of Bypass Grafts, mean (SD)</a:t>
                      </a:r>
                    </a:p>
                  </a:txBody>
                  <a:tcPr marL="51473" marR="51473" marT="11523" marB="0" anchor="ctr"/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2.86 (1.23)</a:t>
                      </a:r>
                    </a:p>
                  </a:txBody>
                  <a:tcPr marL="51473" marR="51473" marT="1152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2.86 (1.28)</a:t>
                      </a:r>
                    </a:p>
                  </a:txBody>
                  <a:tcPr marL="51473" marR="51473" marT="11523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113759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D64CAB6F-FBA4-B9BD-91FA-2C0E166A359C}"/>
              </a:ext>
            </a:extLst>
          </p:cNvPr>
          <p:cNvSpPr/>
          <p:nvPr/>
        </p:nvSpPr>
        <p:spPr>
          <a:xfrm>
            <a:off x="3769743" y="2225616"/>
            <a:ext cx="3847382" cy="43132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20326781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2E639-91AD-EB4F-239D-EDEC8900BF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81099" y="162806"/>
            <a:ext cx="806091" cy="613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8DB89F-E2D2-154A-943B-4E3B52038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8" y="226380"/>
            <a:ext cx="1120751" cy="483863"/>
          </a:xfrm>
          <a:prstGeom prst="rect">
            <a:avLst/>
          </a:prstGeom>
        </p:spPr>
      </p:pic>
      <p:sp>
        <p:nvSpPr>
          <p:cNvPr id="6" name="CustomShape 6">
            <a:extLst>
              <a:ext uri="{FF2B5EF4-FFF2-40B4-BE49-F238E27FC236}">
                <a16:creationId xmlns:a16="http://schemas.microsoft.com/office/drawing/2014/main" id="{F146C412-BFF1-194E-B204-3D3EB1BA98F5}"/>
              </a:ext>
            </a:extLst>
          </p:cNvPr>
          <p:cNvSpPr/>
          <p:nvPr/>
        </p:nvSpPr>
        <p:spPr>
          <a:xfrm>
            <a:off x="53918" y="80281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E4B4BA-B3C8-D74E-A1DC-891F7964C3F9}"/>
              </a:ext>
            </a:extLst>
          </p:cNvPr>
          <p:cNvSpPr txBox="1">
            <a:spLocks/>
          </p:cNvSpPr>
          <p:nvPr/>
        </p:nvSpPr>
        <p:spPr bwMode="auto">
          <a:xfrm>
            <a:off x="1159368" y="178251"/>
            <a:ext cx="7135032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9pPr>
          </a:lstStyle>
          <a:p>
            <a:endParaRPr lang="en-US" sz="2700" kern="0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99FE-58D2-0F17-2519-5679A165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71" y="218323"/>
            <a:ext cx="7769225" cy="566738"/>
          </a:xfrm>
        </p:spPr>
        <p:txBody>
          <a:bodyPr/>
          <a:lstStyle/>
          <a:p>
            <a:r>
              <a:rPr lang="en-GB" sz="2700" dirty="0">
                <a:latin typeface="Calibri" panose="020F0502020204030204" pitchFamily="34" charset="0"/>
                <a:cs typeface="Calibri" panose="020F0502020204030204" pitchFamily="34" charset="0"/>
              </a:rPr>
              <a:t>Primary Endpoint (1): Procedure Duration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0C27B-F935-F423-C034-710B1CC2E2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71261"/>
            <a:ext cx="1379349" cy="672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C9E997-3B78-D40B-A473-1EF49C6BFC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2" t="12553" r="1657"/>
          <a:stretch/>
        </p:blipFill>
        <p:spPr>
          <a:xfrm>
            <a:off x="42518" y="1353385"/>
            <a:ext cx="6759931" cy="30836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717E88-A3C0-F2B8-009C-65537A118DE0}"/>
              </a:ext>
            </a:extLst>
          </p:cNvPr>
          <p:cNvSpPr txBox="1"/>
          <p:nvPr/>
        </p:nvSpPr>
        <p:spPr>
          <a:xfrm>
            <a:off x="965675" y="1497354"/>
            <a:ext cx="3016665" cy="115053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i="0" dirty="0" err="1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D4A6C3-FE40-569E-ADF3-70BCED60D2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2" t="12553" r="1657"/>
          <a:stretch/>
        </p:blipFill>
        <p:spPr>
          <a:xfrm>
            <a:off x="42517" y="1353385"/>
            <a:ext cx="6759931" cy="30836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E94652-4B14-0406-833A-BDC8040155FD}"/>
              </a:ext>
            </a:extLst>
          </p:cNvPr>
          <p:cNvSpPr txBox="1"/>
          <p:nvPr/>
        </p:nvSpPr>
        <p:spPr>
          <a:xfrm>
            <a:off x="1565910" y="1009777"/>
            <a:ext cx="70182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Adjusted difference-20.93 (98.3% CI: -23.50 to -18.35), p&lt;0.001</a:t>
            </a:r>
          </a:p>
        </p:txBody>
      </p:sp>
    </p:spTree>
    <p:extLst>
      <p:ext uri="{BB962C8B-B14F-4D97-AF65-F5344CB8AC3E}">
        <p14:creationId xmlns:p14="http://schemas.microsoft.com/office/powerpoint/2010/main" val="291103591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C3D914-4FAE-C1CD-55A8-AA546C3592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81099" y="162806"/>
            <a:ext cx="806091" cy="613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8DB89F-E2D2-154A-943B-4E3B52038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8" y="226380"/>
            <a:ext cx="1120751" cy="483863"/>
          </a:xfrm>
          <a:prstGeom prst="rect">
            <a:avLst/>
          </a:prstGeom>
        </p:spPr>
      </p:pic>
      <p:sp>
        <p:nvSpPr>
          <p:cNvPr id="6" name="CustomShape 6">
            <a:extLst>
              <a:ext uri="{FF2B5EF4-FFF2-40B4-BE49-F238E27FC236}">
                <a16:creationId xmlns:a16="http://schemas.microsoft.com/office/drawing/2014/main" id="{F146C412-BFF1-194E-B204-3D3EB1BA98F5}"/>
              </a:ext>
            </a:extLst>
          </p:cNvPr>
          <p:cNvSpPr/>
          <p:nvPr/>
        </p:nvSpPr>
        <p:spPr>
          <a:xfrm>
            <a:off x="53918" y="80281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E4B4BA-B3C8-D74E-A1DC-891F7964C3F9}"/>
              </a:ext>
            </a:extLst>
          </p:cNvPr>
          <p:cNvSpPr txBox="1">
            <a:spLocks/>
          </p:cNvSpPr>
          <p:nvPr/>
        </p:nvSpPr>
        <p:spPr bwMode="auto">
          <a:xfrm>
            <a:off x="1159368" y="178251"/>
            <a:ext cx="7135032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9pPr>
          </a:lstStyle>
          <a:p>
            <a:endParaRPr lang="en-US" sz="2700" kern="0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99FE-58D2-0F17-2519-5679A165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71" y="218323"/>
            <a:ext cx="7769225" cy="566738"/>
          </a:xfrm>
        </p:spPr>
        <p:txBody>
          <a:bodyPr/>
          <a:lstStyle/>
          <a:p>
            <a:r>
              <a:rPr lang="en-GB" sz="2700" dirty="0">
                <a:latin typeface="Calibri" panose="020F0502020204030204" pitchFamily="34" charset="0"/>
                <a:cs typeface="Calibri" panose="020F0502020204030204" pitchFamily="34" charset="0"/>
              </a:rPr>
              <a:t>Primary Endpoint (1): Sensitivity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0C27B-F935-F423-C034-710B1CC2E2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71261"/>
            <a:ext cx="1379349" cy="672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717E88-A3C0-F2B8-009C-65537A118DE0}"/>
              </a:ext>
            </a:extLst>
          </p:cNvPr>
          <p:cNvSpPr txBox="1"/>
          <p:nvPr/>
        </p:nvSpPr>
        <p:spPr>
          <a:xfrm>
            <a:off x="965675" y="1497354"/>
            <a:ext cx="3016665" cy="115053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i="0" dirty="0" err="1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C38DA7-85A5-F4AB-B879-22DED44104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665" y="1115172"/>
            <a:ext cx="8162669" cy="311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91491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6FF5DC-E6C6-26DC-D378-4E91860D96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81099" y="162806"/>
            <a:ext cx="806091" cy="613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8DB89F-E2D2-154A-943B-4E3B52038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8" y="226380"/>
            <a:ext cx="1120751" cy="483863"/>
          </a:xfrm>
          <a:prstGeom prst="rect">
            <a:avLst/>
          </a:prstGeom>
        </p:spPr>
      </p:pic>
      <p:sp>
        <p:nvSpPr>
          <p:cNvPr id="6" name="CustomShape 6">
            <a:extLst>
              <a:ext uri="{FF2B5EF4-FFF2-40B4-BE49-F238E27FC236}">
                <a16:creationId xmlns:a16="http://schemas.microsoft.com/office/drawing/2014/main" id="{F146C412-BFF1-194E-B204-3D3EB1BA98F5}"/>
              </a:ext>
            </a:extLst>
          </p:cNvPr>
          <p:cNvSpPr/>
          <p:nvPr/>
        </p:nvSpPr>
        <p:spPr>
          <a:xfrm>
            <a:off x="53918" y="80281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E4B4BA-B3C8-D74E-A1DC-891F7964C3F9}"/>
              </a:ext>
            </a:extLst>
          </p:cNvPr>
          <p:cNvSpPr txBox="1">
            <a:spLocks/>
          </p:cNvSpPr>
          <p:nvPr/>
        </p:nvSpPr>
        <p:spPr bwMode="auto">
          <a:xfrm>
            <a:off x="1159368" y="178251"/>
            <a:ext cx="7135032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9pPr>
          </a:lstStyle>
          <a:p>
            <a:endParaRPr lang="en-US" sz="2700" kern="0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99FE-58D2-0F17-2519-5679A165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71" y="218323"/>
            <a:ext cx="7769225" cy="566738"/>
          </a:xfrm>
        </p:spPr>
        <p:txBody>
          <a:bodyPr/>
          <a:lstStyle/>
          <a:p>
            <a:r>
              <a:rPr lang="en-GB" sz="2700" dirty="0">
                <a:latin typeface="Calibri" panose="020F0502020204030204" pitchFamily="34" charset="0"/>
                <a:cs typeface="Calibri" panose="020F0502020204030204" pitchFamily="34" charset="0"/>
              </a:rPr>
              <a:t>Combined Procedure Duration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0C27B-F935-F423-C034-710B1CC2E2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169921" y="4181413"/>
            <a:ext cx="1974080" cy="9620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717E88-A3C0-F2B8-009C-65537A118DE0}"/>
              </a:ext>
            </a:extLst>
          </p:cNvPr>
          <p:cNvSpPr txBox="1"/>
          <p:nvPr/>
        </p:nvSpPr>
        <p:spPr>
          <a:xfrm>
            <a:off x="965675" y="1497354"/>
            <a:ext cx="3016665" cy="115053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i="0" dirty="0" err="1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27B3858-C5E9-839A-E8DC-10F01F054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708" y="1497354"/>
            <a:ext cx="8775572" cy="22121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8C2F301-AFA7-B539-24DB-86E9104AE03D}"/>
              </a:ext>
            </a:extLst>
          </p:cNvPr>
          <p:cNvSpPr/>
          <p:nvPr/>
        </p:nvSpPr>
        <p:spPr>
          <a:xfrm>
            <a:off x="2855344" y="2868201"/>
            <a:ext cx="3847382" cy="43132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95346200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F1BD71-8415-ED26-A2F7-17E99F3FBB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81099" y="162806"/>
            <a:ext cx="806091" cy="613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8DB89F-E2D2-154A-943B-4E3B52038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8" y="226380"/>
            <a:ext cx="1120751" cy="483863"/>
          </a:xfrm>
          <a:prstGeom prst="rect">
            <a:avLst/>
          </a:prstGeom>
        </p:spPr>
      </p:pic>
      <p:sp>
        <p:nvSpPr>
          <p:cNvPr id="6" name="CustomShape 6">
            <a:extLst>
              <a:ext uri="{FF2B5EF4-FFF2-40B4-BE49-F238E27FC236}">
                <a16:creationId xmlns:a16="http://schemas.microsoft.com/office/drawing/2014/main" id="{F146C412-BFF1-194E-B204-3D3EB1BA98F5}"/>
              </a:ext>
            </a:extLst>
          </p:cNvPr>
          <p:cNvSpPr/>
          <p:nvPr/>
        </p:nvSpPr>
        <p:spPr>
          <a:xfrm>
            <a:off x="53918" y="80281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E4B4BA-B3C8-D74E-A1DC-891F7964C3F9}"/>
              </a:ext>
            </a:extLst>
          </p:cNvPr>
          <p:cNvSpPr txBox="1">
            <a:spLocks/>
          </p:cNvSpPr>
          <p:nvPr/>
        </p:nvSpPr>
        <p:spPr bwMode="auto">
          <a:xfrm>
            <a:off x="1159368" y="178251"/>
            <a:ext cx="7135032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9pPr>
          </a:lstStyle>
          <a:p>
            <a:endParaRPr lang="en-US" sz="2700" kern="0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99FE-58D2-0F17-2519-5679A165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71" y="218323"/>
            <a:ext cx="7769225" cy="566738"/>
          </a:xfrm>
        </p:spPr>
        <p:txBody>
          <a:bodyPr/>
          <a:lstStyle/>
          <a:p>
            <a:r>
              <a:rPr lang="en-GB" sz="2700" dirty="0">
                <a:latin typeface="Calibri" panose="020F0502020204030204" pitchFamily="34" charset="0"/>
                <a:cs typeface="Calibri" panose="020F0502020204030204" pitchFamily="34" charset="0"/>
              </a:rPr>
              <a:t>Procedure Duration (Fluoroscopy Time)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0C27B-F935-F423-C034-710B1CC2E2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71261"/>
            <a:ext cx="1379349" cy="672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717E88-A3C0-F2B8-009C-65537A118DE0}"/>
              </a:ext>
            </a:extLst>
          </p:cNvPr>
          <p:cNvSpPr txBox="1"/>
          <p:nvPr/>
        </p:nvSpPr>
        <p:spPr>
          <a:xfrm>
            <a:off x="965675" y="1497354"/>
            <a:ext cx="3016665" cy="115053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i="0" dirty="0" err="1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9ED4E7-BF1A-EF0C-7EDB-42E232F51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44" y="1497354"/>
            <a:ext cx="8881123" cy="222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26873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6710A5-8158-41ED-4800-27C6952244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81099" y="162806"/>
            <a:ext cx="806091" cy="613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E5B7E6-49D0-5757-83E9-5E2F9E939A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84" r="21184"/>
          <a:stretch/>
        </p:blipFill>
        <p:spPr>
          <a:xfrm>
            <a:off x="53918" y="1226049"/>
            <a:ext cx="4857489" cy="27667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8DB89F-E2D2-154A-943B-4E3B52038C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8" y="226380"/>
            <a:ext cx="1120751" cy="483863"/>
          </a:xfrm>
          <a:prstGeom prst="rect">
            <a:avLst/>
          </a:prstGeom>
        </p:spPr>
      </p:pic>
      <p:sp>
        <p:nvSpPr>
          <p:cNvPr id="6" name="CustomShape 6">
            <a:extLst>
              <a:ext uri="{FF2B5EF4-FFF2-40B4-BE49-F238E27FC236}">
                <a16:creationId xmlns:a16="http://schemas.microsoft.com/office/drawing/2014/main" id="{F146C412-BFF1-194E-B204-3D3EB1BA98F5}"/>
              </a:ext>
            </a:extLst>
          </p:cNvPr>
          <p:cNvSpPr/>
          <p:nvPr/>
        </p:nvSpPr>
        <p:spPr>
          <a:xfrm>
            <a:off x="53918" y="80281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E4B4BA-B3C8-D74E-A1DC-891F7964C3F9}"/>
              </a:ext>
            </a:extLst>
          </p:cNvPr>
          <p:cNvSpPr txBox="1">
            <a:spLocks/>
          </p:cNvSpPr>
          <p:nvPr/>
        </p:nvSpPr>
        <p:spPr bwMode="auto">
          <a:xfrm>
            <a:off x="1159368" y="178251"/>
            <a:ext cx="7135032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9pPr>
          </a:lstStyle>
          <a:p>
            <a:endParaRPr lang="en-US" sz="2700" kern="0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99FE-58D2-0F17-2519-5679A165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71" y="218323"/>
            <a:ext cx="7769225" cy="566738"/>
          </a:xfrm>
        </p:spPr>
        <p:txBody>
          <a:bodyPr/>
          <a:lstStyle/>
          <a:p>
            <a:r>
              <a:rPr lang="en-GB" sz="2700" dirty="0">
                <a:latin typeface="Calibri" panose="020F0502020204030204" pitchFamily="34" charset="0"/>
                <a:cs typeface="Calibri" panose="020F0502020204030204" pitchFamily="34" charset="0"/>
              </a:rPr>
              <a:t>Primary Endpoint (2): Patient Satisfaction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0C27B-F935-F423-C034-710B1CC2E2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71261"/>
            <a:ext cx="1379349" cy="67223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6A37737-34F2-41C1-8165-8E1D7EFFD5EF}"/>
              </a:ext>
            </a:extLst>
          </p:cNvPr>
          <p:cNvSpPr/>
          <p:nvPr/>
        </p:nvSpPr>
        <p:spPr>
          <a:xfrm>
            <a:off x="731083" y="4148095"/>
            <a:ext cx="4243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40% relative </a:t>
            </a:r>
            <a:r>
              <a:rPr lang="fr-FR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improvement</a:t>
            </a:r>
            <a:endParaRPr lang="fr-FR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i="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B37843-E416-590F-CA6B-DD57F4A6BF75}"/>
              </a:ext>
            </a:extLst>
          </p:cNvPr>
          <p:cNvSpPr txBox="1"/>
          <p:nvPr/>
        </p:nvSpPr>
        <p:spPr>
          <a:xfrm>
            <a:off x="1014524" y="1507059"/>
            <a:ext cx="1427148" cy="8369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i="0" dirty="0" err="1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852BC-989C-B80E-CDC5-870898E1F7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84" r="21184"/>
          <a:stretch/>
        </p:blipFill>
        <p:spPr>
          <a:xfrm>
            <a:off x="53918" y="1236320"/>
            <a:ext cx="4857489" cy="27667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E5892-EC25-6E1D-5DC8-072BF821F5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413" y="1507059"/>
            <a:ext cx="4977279" cy="1901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CC1043-2000-3EA8-B3C6-96C5B4209F7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7" r="79356" b="19333"/>
          <a:stretch/>
        </p:blipFill>
        <p:spPr>
          <a:xfrm>
            <a:off x="4569206" y="3752891"/>
            <a:ext cx="422695" cy="429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FDBFEB-37B4-705B-7FB0-18853B2FBC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4" t="20467" b="18563"/>
          <a:stretch/>
        </p:blipFill>
        <p:spPr>
          <a:xfrm>
            <a:off x="868764" y="3787048"/>
            <a:ext cx="422695" cy="41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4002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BAAD29-9755-F3B9-2808-8B8846AD47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81099" y="162806"/>
            <a:ext cx="806091" cy="613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8DB89F-E2D2-154A-943B-4E3B52038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8" y="226380"/>
            <a:ext cx="1120751" cy="483863"/>
          </a:xfrm>
          <a:prstGeom prst="rect">
            <a:avLst/>
          </a:prstGeom>
        </p:spPr>
      </p:pic>
      <p:sp>
        <p:nvSpPr>
          <p:cNvPr id="6" name="CustomShape 6">
            <a:extLst>
              <a:ext uri="{FF2B5EF4-FFF2-40B4-BE49-F238E27FC236}">
                <a16:creationId xmlns:a16="http://schemas.microsoft.com/office/drawing/2014/main" id="{F146C412-BFF1-194E-B204-3D3EB1BA98F5}"/>
              </a:ext>
            </a:extLst>
          </p:cNvPr>
          <p:cNvSpPr/>
          <p:nvPr/>
        </p:nvSpPr>
        <p:spPr>
          <a:xfrm>
            <a:off x="53918" y="80281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E4B4BA-B3C8-D74E-A1DC-891F7964C3F9}"/>
              </a:ext>
            </a:extLst>
          </p:cNvPr>
          <p:cNvSpPr txBox="1">
            <a:spLocks/>
          </p:cNvSpPr>
          <p:nvPr/>
        </p:nvSpPr>
        <p:spPr bwMode="auto">
          <a:xfrm>
            <a:off x="1159368" y="178251"/>
            <a:ext cx="7135032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9pPr>
          </a:lstStyle>
          <a:p>
            <a:endParaRPr lang="en-US" sz="2700" kern="0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99FE-58D2-0F17-2519-5679A165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55" y="218323"/>
            <a:ext cx="7769225" cy="566738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Primary Endpoint (3): Contrast Induced Nephropathy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0C27B-F935-F423-C034-710B1CC2E2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71261"/>
            <a:ext cx="1379349" cy="672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B896F7-3AE5-31C1-5840-038D115D85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27" t="13579" r="1693"/>
          <a:stretch/>
        </p:blipFill>
        <p:spPr>
          <a:xfrm>
            <a:off x="30168" y="1425039"/>
            <a:ext cx="6312215" cy="2867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9ED018-7933-E4B9-AA9B-8AE0BC9679A3}"/>
              </a:ext>
            </a:extLst>
          </p:cNvPr>
          <p:cNvSpPr txBox="1"/>
          <p:nvPr/>
        </p:nvSpPr>
        <p:spPr>
          <a:xfrm>
            <a:off x="855907" y="1514846"/>
            <a:ext cx="5486475" cy="105690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i="0" dirty="0" err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CEC586-F3F6-EB15-BABB-1E49DECE17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27" t="13579" r="1693"/>
          <a:stretch/>
        </p:blipFill>
        <p:spPr>
          <a:xfrm>
            <a:off x="30168" y="1425038"/>
            <a:ext cx="6312215" cy="28678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5AD4D9-A3E2-4F4B-7092-C8736AFDAE0E}"/>
              </a:ext>
            </a:extLst>
          </p:cNvPr>
          <p:cNvSpPr txBox="1"/>
          <p:nvPr/>
        </p:nvSpPr>
        <p:spPr>
          <a:xfrm>
            <a:off x="994404" y="1035501"/>
            <a:ext cx="4750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18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3.4% vs 27.9%, p&lt;0.0001 </a:t>
            </a:r>
          </a:p>
        </p:txBody>
      </p:sp>
    </p:spTree>
    <p:extLst>
      <p:ext uri="{BB962C8B-B14F-4D97-AF65-F5344CB8AC3E}">
        <p14:creationId xmlns:p14="http://schemas.microsoft.com/office/powerpoint/2010/main" val="64947567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78C897-EEE0-BC93-8B32-8D8592285C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81099" y="162806"/>
            <a:ext cx="806091" cy="613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8DB89F-E2D2-154A-943B-4E3B52038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8" y="226380"/>
            <a:ext cx="1120751" cy="483863"/>
          </a:xfrm>
          <a:prstGeom prst="rect">
            <a:avLst/>
          </a:prstGeom>
        </p:spPr>
      </p:pic>
      <p:sp>
        <p:nvSpPr>
          <p:cNvPr id="6" name="CustomShape 6">
            <a:extLst>
              <a:ext uri="{FF2B5EF4-FFF2-40B4-BE49-F238E27FC236}">
                <a16:creationId xmlns:a16="http://schemas.microsoft.com/office/drawing/2014/main" id="{F146C412-BFF1-194E-B204-3D3EB1BA98F5}"/>
              </a:ext>
            </a:extLst>
          </p:cNvPr>
          <p:cNvSpPr/>
          <p:nvPr/>
        </p:nvSpPr>
        <p:spPr>
          <a:xfrm>
            <a:off x="53918" y="80281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E4B4BA-B3C8-D74E-A1DC-891F7964C3F9}"/>
              </a:ext>
            </a:extLst>
          </p:cNvPr>
          <p:cNvSpPr txBox="1">
            <a:spLocks/>
          </p:cNvSpPr>
          <p:nvPr/>
        </p:nvSpPr>
        <p:spPr bwMode="auto">
          <a:xfrm>
            <a:off x="1159368" y="178251"/>
            <a:ext cx="7135032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9pPr>
          </a:lstStyle>
          <a:p>
            <a:endParaRPr lang="en-US" sz="2700" kern="0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99FE-58D2-0F17-2519-5679A165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71" y="218323"/>
            <a:ext cx="7769225" cy="566738"/>
          </a:xfrm>
        </p:spPr>
        <p:txBody>
          <a:bodyPr/>
          <a:lstStyle/>
          <a:p>
            <a:r>
              <a:rPr lang="en-GB" sz="2700" dirty="0">
                <a:latin typeface="Calibri" panose="020F0502020204030204" pitchFamily="34" charset="0"/>
                <a:cs typeface="Calibri" panose="020F0502020204030204" pitchFamily="34" charset="0"/>
              </a:rPr>
              <a:t>Primary Endpoint (3): Sensitivity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0C27B-F935-F423-C034-710B1CC2E2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71261"/>
            <a:ext cx="1379349" cy="6722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9ED018-7933-E4B9-AA9B-8AE0BC9679A3}"/>
              </a:ext>
            </a:extLst>
          </p:cNvPr>
          <p:cNvSpPr txBox="1"/>
          <p:nvPr/>
        </p:nvSpPr>
        <p:spPr>
          <a:xfrm>
            <a:off x="855907" y="1514846"/>
            <a:ext cx="5486475" cy="105690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i="0" dirty="0" err="1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9C32B2-02E7-2BFD-00D6-1AE5F875B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414" y="1173543"/>
            <a:ext cx="8113172" cy="313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79046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6">
            <a:extLst>
              <a:ext uri="{FF2B5EF4-FFF2-40B4-BE49-F238E27FC236}">
                <a16:creationId xmlns:a16="http://schemas.microsoft.com/office/drawing/2014/main" id="{1F095076-BCE4-4717-9582-158ECEC689CC}"/>
              </a:ext>
            </a:extLst>
          </p:cNvPr>
          <p:cNvSpPr/>
          <p:nvPr/>
        </p:nvSpPr>
        <p:spPr>
          <a:xfrm>
            <a:off x="53918" y="69395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16385" name="Text Box 2"/>
          <p:cNvSpPr txBox="1">
            <a:spLocks noChangeArrowheads="1"/>
          </p:cNvSpPr>
          <p:nvPr/>
        </p:nvSpPr>
        <p:spPr bwMode="auto">
          <a:xfrm>
            <a:off x="1943100" y="1458516"/>
            <a:ext cx="4457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b="0" i="0">
              <a:solidFill>
                <a:schemeClr val="tx1"/>
              </a:solidFill>
              <a:ea typeface="MS PGothic" pitchFamily="34" charset="-128"/>
              <a:cs typeface="ヒラギノ角ゴ Pro W3"/>
            </a:endParaRPr>
          </a:p>
        </p:txBody>
      </p:sp>
      <p:sp>
        <p:nvSpPr>
          <p:cNvPr id="16387" name="Rectangle 4"/>
          <p:cNvSpPr>
            <a:spLocks noGrp="1" noChangeArrowheads="1"/>
          </p:cNvSpPr>
          <p:nvPr>
            <p:ph idx="1"/>
          </p:nvPr>
        </p:nvSpPr>
        <p:spPr>
          <a:xfrm>
            <a:off x="533400" y="1784218"/>
            <a:ext cx="8383588" cy="1531435"/>
          </a:xfrm>
        </p:spPr>
        <p:txBody>
          <a:bodyPr/>
          <a:lstStyle/>
          <a:p>
            <a:pPr marL="0" indent="0" algn="just" eaLnBrk="1" hangingPunct="1">
              <a:buNone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I, </a:t>
            </a:r>
            <a:r>
              <a:rPr lang="en-US" sz="21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Daniel Jones 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DO NOT have a financial interest/arrangement </a:t>
            </a:r>
            <a:b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or affiliation with one or more organizations that could be perceived as a real or apparent conflict of interest in the context of the subject of this presentation.</a:t>
            </a:r>
            <a:endParaRPr lang="en-US"/>
          </a:p>
          <a:p>
            <a:pPr marL="0" indent="0" eaLnBrk="1" hangingPunct="1"/>
            <a:endParaRPr lang="en-US" sz="2100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840581" y="211386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500" i="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Disclosure Statement of Financial Interest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0554A4-7100-4BF9-B7FC-2BD0554CE812}"/>
              </a:ext>
            </a:extLst>
          </p:cNvPr>
          <p:cNvSpPr txBox="1"/>
          <p:nvPr/>
        </p:nvSpPr>
        <p:spPr>
          <a:xfrm>
            <a:off x="2121651" y="4311772"/>
            <a:ext cx="4900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>
                <a:solidFill>
                  <a:schemeClr val="tx1"/>
                </a:solidFill>
              </a:rPr>
              <a:t>Faculty disclosure information can be found on the app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778FEE-EE81-4FCF-97E0-9B095AAA7302}"/>
              </a:ext>
            </a:extLst>
          </p:cNvPr>
          <p:cNvSpPr txBox="1"/>
          <p:nvPr/>
        </p:nvSpPr>
        <p:spPr>
          <a:xfrm>
            <a:off x="2473350" y="4311772"/>
            <a:ext cx="4197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Faculty disclosure information can be found on the app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A3D5A9-6CFE-99C8-7E6F-64C7680081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62687"/>
            <a:ext cx="1379349" cy="680813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B8B060-D3E0-BE14-7915-76E7DE7BA8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81099" y="162806"/>
            <a:ext cx="806091" cy="613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8DB89F-E2D2-154A-943B-4E3B52038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8" y="226380"/>
            <a:ext cx="1120751" cy="483863"/>
          </a:xfrm>
          <a:prstGeom prst="rect">
            <a:avLst/>
          </a:prstGeom>
        </p:spPr>
      </p:pic>
      <p:sp>
        <p:nvSpPr>
          <p:cNvPr id="3" name="CustomShape 6">
            <a:extLst>
              <a:ext uri="{FF2B5EF4-FFF2-40B4-BE49-F238E27FC236}">
                <a16:creationId xmlns:a16="http://schemas.microsoft.com/office/drawing/2014/main" id="{4AD912F0-0B4C-AC8C-CFA8-836DE3DC771A}"/>
              </a:ext>
            </a:extLst>
          </p:cNvPr>
          <p:cNvSpPr/>
          <p:nvPr/>
        </p:nvSpPr>
        <p:spPr>
          <a:xfrm>
            <a:off x="44145" y="61156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E4B4BA-B3C8-D74E-A1DC-891F7964C3F9}"/>
              </a:ext>
            </a:extLst>
          </p:cNvPr>
          <p:cNvSpPr txBox="1">
            <a:spLocks/>
          </p:cNvSpPr>
          <p:nvPr/>
        </p:nvSpPr>
        <p:spPr bwMode="auto">
          <a:xfrm>
            <a:off x="1159368" y="178251"/>
            <a:ext cx="7135032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9pPr>
          </a:lstStyle>
          <a:p>
            <a:endParaRPr lang="en-US" sz="2700" kern="0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0C27B-F935-F423-C034-710B1CC2E2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71261"/>
            <a:ext cx="1379349" cy="672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9E99FE-58D2-0F17-2519-5679A165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72" y="210154"/>
            <a:ext cx="7769225" cy="566738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Secondary Endpoints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C979AB-9441-B53B-3F50-D870F8E5FA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1200"/>
          <a:stretch/>
        </p:blipFill>
        <p:spPr>
          <a:xfrm>
            <a:off x="1069368" y="925890"/>
            <a:ext cx="7298832" cy="2105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20808A-72A6-4B32-AF4C-E828D21462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9131" b="1"/>
          <a:stretch/>
        </p:blipFill>
        <p:spPr>
          <a:xfrm>
            <a:off x="1064559" y="3085284"/>
            <a:ext cx="7303641" cy="146253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8EF34EF-A9D1-27BA-459B-2E34BBCB3013}"/>
              </a:ext>
            </a:extLst>
          </p:cNvPr>
          <p:cNvSpPr/>
          <p:nvPr/>
        </p:nvSpPr>
        <p:spPr>
          <a:xfrm>
            <a:off x="2803587" y="2174932"/>
            <a:ext cx="3700730" cy="41407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092677-619A-DEA2-2737-AECE185DCFE5}"/>
              </a:ext>
            </a:extLst>
          </p:cNvPr>
          <p:cNvSpPr/>
          <p:nvPr/>
        </p:nvSpPr>
        <p:spPr>
          <a:xfrm>
            <a:off x="2709068" y="3530024"/>
            <a:ext cx="3700730" cy="41407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69176845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1B11A1-F20C-FB05-591D-0EB3D2267A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81099" y="162806"/>
            <a:ext cx="806091" cy="613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8DB89F-E2D2-154A-943B-4E3B52038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8" y="226380"/>
            <a:ext cx="1120751" cy="483863"/>
          </a:xfrm>
          <a:prstGeom prst="rect">
            <a:avLst/>
          </a:prstGeom>
        </p:spPr>
      </p:pic>
      <p:sp>
        <p:nvSpPr>
          <p:cNvPr id="6" name="CustomShape 6">
            <a:extLst>
              <a:ext uri="{FF2B5EF4-FFF2-40B4-BE49-F238E27FC236}">
                <a16:creationId xmlns:a16="http://schemas.microsoft.com/office/drawing/2014/main" id="{F146C412-BFF1-194E-B204-3D3EB1BA98F5}"/>
              </a:ext>
            </a:extLst>
          </p:cNvPr>
          <p:cNvSpPr/>
          <p:nvPr/>
        </p:nvSpPr>
        <p:spPr>
          <a:xfrm>
            <a:off x="53918" y="80281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E4B4BA-B3C8-D74E-A1DC-891F7964C3F9}"/>
              </a:ext>
            </a:extLst>
          </p:cNvPr>
          <p:cNvSpPr txBox="1">
            <a:spLocks/>
          </p:cNvSpPr>
          <p:nvPr/>
        </p:nvSpPr>
        <p:spPr bwMode="auto">
          <a:xfrm>
            <a:off x="1159368" y="178251"/>
            <a:ext cx="7135032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9pPr>
          </a:lstStyle>
          <a:p>
            <a:endParaRPr lang="en-US" sz="2700" kern="0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99FE-58D2-0F17-2519-5679A165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71" y="218323"/>
            <a:ext cx="7769225" cy="566738"/>
          </a:xfrm>
        </p:spPr>
        <p:txBody>
          <a:bodyPr/>
          <a:lstStyle/>
          <a:p>
            <a:r>
              <a:rPr lang="en-GB" sz="2700" dirty="0">
                <a:latin typeface="Calibri" panose="020F0502020204030204" pitchFamily="34" charset="0"/>
                <a:cs typeface="Calibri" panose="020F0502020204030204" pitchFamily="34" charset="0"/>
              </a:rPr>
              <a:t>Procedural Complications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0C27B-F935-F423-C034-710B1CC2E2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71261"/>
            <a:ext cx="1379349" cy="672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C01191-EA7D-3803-1E67-68D04F5856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78" t="9471" r="4421"/>
          <a:stretch/>
        </p:blipFill>
        <p:spPr>
          <a:xfrm>
            <a:off x="170708" y="1330024"/>
            <a:ext cx="4439108" cy="30368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84E661-684E-DC0E-930F-11194C6B1042}"/>
              </a:ext>
            </a:extLst>
          </p:cNvPr>
          <p:cNvSpPr txBox="1"/>
          <p:nvPr/>
        </p:nvSpPr>
        <p:spPr>
          <a:xfrm>
            <a:off x="505914" y="975944"/>
            <a:ext cx="443910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i="0" dirty="0" err="1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7CFE69-192B-43D1-1FB1-73BA0D8DFD6F}"/>
              </a:ext>
            </a:extLst>
          </p:cNvPr>
          <p:cNvSpPr txBox="1"/>
          <p:nvPr/>
        </p:nvSpPr>
        <p:spPr>
          <a:xfrm>
            <a:off x="2688994" y="3111910"/>
            <a:ext cx="2904283" cy="8572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i="0" dirty="0" err="1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C4A575-A043-370F-9F3F-EB2B43144FDC}"/>
              </a:ext>
            </a:extLst>
          </p:cNvPr>
          <p:cNvSpPr txBox="1"/>
          <p:nvPr/>
        </p:nvSpPr>
        <p:spPr>
          <a:xfrm>
            <a:off x="5201392" y="29688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i="0" dirty="0" err="1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F88AD7-80E4-AE0B-44B4-37CD4B9E4C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467" t="46487" r="4421"/>
          <a:stretch/>
        </p:blipFill>
        <p:spPr>
          <a:xfrm>
            <a:off x="2688994" y="2571750"/>
            <a:ext cx="1920822" cy="1795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976552-F109-29B8-AC77-4158CE834E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9816" y="1333401"/>
            <a:ext cx="4439108" cy="266459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DC3B8CB-7E31-FFBC-38FE-E16664C6D638}"/>
              </a:ext>
            </a:extLst>
          </p:cNvPr>
          <p:cNvSpPr/>
          <p:nvPr/>
        </p:nvSpPr>
        <p:spPr>
          <a:xfrm>
            <a:off x="6305907" y="2848462"/>
            <a:ext cx="2803400" cy="41407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CC8AAB-A8B7-04DC-ACD1-EAFEC1E4B2D9}"/>
              </a:ext>
            </a:extLst>
          </p:cNvPr>
          <p:cNvSpPr/>
          <p:nvPr/>
        </p:nvSpPr>
        <p:spPr>
          <a:xfrm>
            <a:off x="6305907" y="3566413"/>
            <a:ext cx="2803400" cy="41407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59947856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DC07F65-FDE1-4DB4-4FDE-561FF5EC0D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81099" y="162806"/>
            <a:ext cx="806091" cy="613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8DB89F-E2D2-154A-943B-4E3B52038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8" y="226380"/>
            <a:ext cx="1120751" cy="483863"/>
          </a:xfrm>
          <a:prstGeom prst="rect">
            <a:avLst/>
          </a:prstGeom>
        </p:spPr>
      </p:pic>
      <p:sp>
        <p:nvSpPr>
          <p:cNvPr id="3" name="CustomShape 6">
            <a:extLst>
              <a:ext uri="{FF2B5EF4-FFF2-40B4-BE49-F238E27FC236}">
                <a16:creationId xmlns:a16="http://schemas.microsoft.com/office/drawing/2014/main" id="{ED8E43C2-255E-1FBF-EDC1-40795FD280E4}"/>
              </a:ext>
            </a:extLst>
          </p:cNvPr>
          <p:cNvSpPr/>
          <p:nvPr/>
        </p:nvSpPr>
        <p:spPr>
          <a:xfrm>
            <a:off x="44145" y="61156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E4B4BA-B3C8-D74E-A1DC-891F7964C3F9}"/>
              </a:ext>
            </a:extLst>
          </p:cNvPr>
          <p:cNvSpPr txBox="1">
            <a:spLocks/>
          </p:cNvSpPr>
          <p:nvPr/>
        </p:nvSpPr>
        <p:spPr bwMode="auto">
          <a:xfrm>
            <a:off x="1159368" y="178251"/>
            <a:ext cx="7135032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9pPr>
          </a:lstStyle>
          <a:p>
            <a:endParaRPr lang="en-US" sz="2700" kern="0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99FE-58D2-0F17-2519-5679A165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72" y="210154"/>
            <a:ext cx="7769225" cy="5667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Time to 1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MACE (12 months)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0C27B-F935-F423-C034-710B1CC2E2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71261"/>
            <a:ext cx="1379349" cy="6722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A405B5-CAD6-F564-1BEC-F1ACCFF6A3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22"/>
          <a:stretch/>
        </p:blipFill>
        <p:spPr>
          <a:xfrm>
            <a:off x="1159368" y="989501"/>
            <a:ext cx="6345751" cy="34817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A74992-077C-E910-5D9F-981EB56F9A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368" t="10823" r="37425" b="83839"/>
          <a:stretch/>
        </p:blipFill>
        <p:spPr>
          <a:xfrm>
            <a:off x="7315096" y="2378215"/>
            <a:ext cx="1472665" cy="2033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0DEF2D-92E8-F81A-9E3F-938B0288A0A9}"/>
              </a:ext>
            </a:extLst>
          </p:cNvPr>
          <p:cNvSpPr txBox="1"/>
          <p:nvPr/>
        </p:nvSpPr>
        <p:spPr>
          <a:xfrm>
            <a:off x="3580598" y="1049055"/>
            <a:ext cx="3117376" cy="27353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i="0" dirty="0" err="1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F1BBF5-6E8B-34C5-EB93-DE0B81F104A6}"/>
              </a:ext>
            </a:extLst>
          </p:cNvPr>
          <p:cNvSpPr txBox="1"/>
          <p:nvPr/>
        </p:nvSpPr>
        <p:spPr>
          <a:xfrm>
            <a:off x="7313979" y="2113306"/>
            <a:ext cx="1734864" cy="27353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i="0" dirty="0" err="1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2D3DB1-ED7D-F136-148C-E71A3697AE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453" t="12246" r="23165" b="83689"/>
          <a:stretch/>
        </p:blipFill>
        <p:spPr>
          <a:xfrm>
            <a:off x="7411843" y="1490716"/>
            <a:ext cx="937123" cy="16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17710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D1D14E-C443-9631-1CC6-DB12A5DFFE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81099" y="162806"/>
            <a:ext cx="806091" cy="613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8DB89F-E2D2-154A-943B-4E3B52038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8" y="226380"/>
            <a:ext cx="1120751" cy="483863"/>
          </a:xfrm>
          <a:prstGeom prst="rect">
            <a:avLst/>
          </a:prstGeom>
        </p:spPr>
      </p:pic>
      <p:sp>
        <p:nvSpPr>
          <p:cNvPr id="3" name="CustomShape 6">
            <a:extLst>
              <a:ext uri="{FF2B5EF4-FFF2-40B4-BE49-F238E27FC236}">
                <a16:creationId xmlns:a16="http://schemas.microsoft.com/office/drawing/2014/main" id="{ED8E43C2-255E-1FBF-EDC1-40795FD280E4}"/>
              </a:ext>
            </a:extLst>
          </p:cNvPr>
          <p:cNvSpPr/>
          <p:nvPr/>
        </p:nvSpPr>
        <p:spPr>
          <a:xfrm>
            <a:off x="44145" y="61156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E4B4BA-B3C8-D74E-A1DC-891F7964C3F9}"/>
              </a:ext>
            </a:extLst>
          </p:cNvPr>
          <p:cNvSpPr txBox="1">
            <a:spLocks/>
          </p:cNvSpPr>
          <p:nvPr/>
        </p:nvSpPr>
        <p:spPr bwMode="auto">
          <a:xfrm>
            <a:off x="1159368" y="178251"/>
            <a:ext cx="7135032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9pPr>
          </a:lstStyle>
          <a:p>
            <a:endParaRPr lang="en-US" sz="2700" kern="0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99FE-58D2-0F17-2519-5679A165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72" y="210154"/>
            <a:ext cx="7769225" cy="5667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Time to 1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MACE (12 months)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0C27B-F935-F423-C034-710B1CC2E2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71261"/>
            <a:ext cx="1379349" cy="672239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4855F17-029A-42FF-85E4-7CF7C37456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109624"/>
              </p:ext>
            </p:extLst>
          </p:nvPr>
        </p:nvGraphicFramePr>
        <p:xfrm>
          <a:off x="170708" y="1185151"/>
          <a:ext cx="8691379" cy="3050123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1934814">
                  <a:extLst>
                    <a:ext uri="{9D8B030D-6E8A-4147-A177-3AD203B41FA5}">
                      <a16:colId xmlns:a16="http://schemas.microsoft.com/office/drawing/2014/main" val="3755136741"/>
                    </a:ext>
                  </a:extLst>
                </a:gridCol>
                <a:gridCol w="1232038">
                  <a:extLst>
                    <a:ext uri="{9D8B030D-6E8A-4147-A177-3AD203B41FA5}">
                      <a16:colId xmlns:a16="http://schemas.microsoft.com/office/drawing/2014/main" val="1088638048"/>
                    </a:ext>
                  </a:extLst>
                </a:gridCol>
                <a:gridCol w="1120140">
                  <a:extLst>
                    <a:ext uri="{9D8B030D-6E8A-4147-A177-3AD203B41FA5}">
                      <a16:colId xmlns:a16="http://schemas.microsoft.com/office/drawing/2014/main" val="298765708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645257275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3159773960"/>
                    </a:ext>
                  </a:extLst>
                </a:gridCol>
                <a:gridCol w="1466452">
                  <a:extLst>
                    <a:ext uri="{9D8B030D-6E8A-4147-A177-3AD203B41FA5}">
                      <a16:colId xmlns:a16="http://schemas.microsoft.com/office/drawing/2014/main" val="4231422324"/>
                    </a:ext>
                  </a:extLst>
                </a:gridCol>
                <a:gridCol w="857675">
                  <a:extLst>
                    <a:ext uri="{9D8B030D-6E8A-4147-A177-3AD203B41FA5}">
                      <a16:colId xmlns:a16="http://schemas.microsoft.com/office/drawing/2014/main" val="2527977144"/>
                    </a:ext>
                  </a:extLst>
                </a:gridCol>
              </a:tblGrid>
              <a:tr h="312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143125" algn="l"/>
                        </a:tabLst>
                      </a:pPr>
                      <a:r>
                        <a:rPr lang="en-GB" sz="1200" dirty="0">
                          <a:solidFill>
                            <a:srgbClr val="94165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rgbClr val="94165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40C0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143125" algn="l"/>
                        </a:tabLs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Treatment group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40C0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Unadjusted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40C0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Covariate adjusted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40C0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647798"/>
                  </a:ext>
                </a:extLst>
              </a:tr>
              <a:tr h="616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bg2"/>
                          </a:solidFill>
                          <a:effectLst/>
                        </a:rPr>
                        <a:t>Event</a:t>
                      </a:r>
                      <a:endParaRPr lang="en-GB" sz="12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CTCA + ICA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 n (%)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N=344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ICA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n (%)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N=344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chemeClr val="bg2"/>
                          </a:solidFill>
                          <a:effectLst/>
                        </a:rPr>
                        <a:t>OR (95% CI)</a:t>
                      </a:r>
                      <a:endParaRPr lang="en-GB" sz="12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chemeClr val="bg2"/>
                          </a:solidFill>
                          <a:effectLst/>
                        </a:rPr>
                        <a:t>P value</a:t>
                      </a:r>
                      <a:endParaRPr lang="en-GB" sz="12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chemeClr val="bg2"/>
                          </a:solidFill>
                          <a:effectLst/>
                        </a:rPr>
                        <a:t>OR (95% CI)</a:t>
                      </a:r>
                      <a:endParaRPr lang="en-GB" sz="12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chemeClr val="bg2"/>
                          </a:solidFill>
                          <a:effectLst/>
                        </a:rPr>
                        <a:t>P value</a:t>
                      </a:r>
                      <a:endParaRPr lang="en-GB" sz="12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867267"/>
                  </a:ext>
                </a:extLst>
              </a:tr>
              <a:tr h="423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</a:rPr>
                        <a:t>MACE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 (16.28)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 (29.36)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0.46 (0.32 to 0.66)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&lt;0.001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0.44 (0.30 to 0.64)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&lt;0.001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485768"/>
                  </a:ext>
                </a:extLst>
              </a:tr>
              <a:tr h="423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</a:rPr>
                        <a:t>All-cause mortality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(6.10)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(8.14)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0.73 (0.41 to 1.32)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0.67 (0.36 to 1.22)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0.190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9969258"/>
                  </a:ext>
                </a:extLst>
              </a:tr>
              <a:tr h="423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</a:rPr>
                        <a:t>Cardiovascular mortality</a:t>
                      </a:r>
                      <a:endParaRPr lang="en-GB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(1.74)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(3.78)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0.45 (0.17 to 1.20)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0.41 (0.15 to 1.11)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0.079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4755674"/>
                  </a:ext>
                </a:extLst>
              </a:tr>
              <a:tr h="423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</a:rPr>
                        <a:t>Non-fatal MI</a:t>
                      </a:r>
                      <a:endParaRPr lang="en-GB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(9.59)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 (18.60)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0.45 (0.28 to 0.71)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&lt;0.001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0.44 (0.28 to 0.70)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&lt;0.001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10708759"/>
                  </a:ext>
                </a:extLst>
              </a:tr>
              <a:tr h="423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Unscheduled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</a:rPr>
                        <a:t>revascularisation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(5.81)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(9.30)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0.60 (0.34 to 1.07)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0.086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0.61 (0.34 to 1.09)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0.092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4869032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552AC050-6E98-A8C5-DD77-7CCD7A42252F}"/>
              </a:ext>
            </a:extLst>
          </p:cNvPr>
          <p:cNvSpPr/>
          <p:nvPr/>
        </p:nvSpPr>
        <p:spPr>
          <a:xfrm>
            <a:off x="1868041" y="3400553"/>
            <a:ext cx="2803400" cy="4140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90CE5C-946D-DEF9-F211-9F9070C9A8C5}"/>
              </a:ext>
            </a:extLst>
          </p:cNvPr>
          <p:cNvSpPr/>
          <p:nvPr/>
        </p:nvSpPr>
        <p:spPr>
          <a:xfrm>
            <a:off x="7933464" y="2914182"/>
            <a:ext cx="1039828" cy="13868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42561375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F23346-980A-EDEE-2028-B85BC2E033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81099" y="162806"/>
            <a:ext cx="806091" cy="613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BFD96A-C7AD-A547-9A2B-8927041149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9" y="208320"/>
            <a:ext cx="1120751" cy="483863"/>
          </a:xfrm>
          <a:prstGeom prst="rect">
            <a:avLst/>
          </a:prstGeom>
        </p:spPr>
      </p:pic>
      <p:sp>
        <p:nvSpPr>
          <p:cNvPr id="3" name="CustomShape 6">
            <a:extLst>
              <a:ext uri="{FF2B5EF4-FFF2-40B4-BE49-F238E27FC236}">
                <a16:creationId xmlns:a16="http://schemas.microsoft.com/office/drawing/2014/main" id="{3A8871B5-54F3-B750-57A3-E5BBB1D0896F}"/>
              </a:ext>
            </a:extLst>
          </p:cNvPr>
          <p:cNvSpPr/>
          <p:nvPr/>
        </p:nvSpPr>
        <p:spPr>
          <a:xfrm>
            <a:off x="44145" y="61156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BD3AAA-D88F-144E-95BF-5F9F878E5507}"/>
              </a:ext>
            </a:extLst>
          </p:cNvPr>
          <p:cNvSpPr/>
          <p:nvPr/>
        </p:nvSpPr>
        <p:spPr>
          <a:xfrm>
            <a:off x="674458" y="1019571"/>
            <a:ext cx="7821273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700" b="0" i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patients with previous CABG undergoing Invasive Coronary Angiography adjunctive prior CTCA </a:t>
            </a:r>
          </a:p>
          <a:p>
            <a:pPr marL="671513" lvl="1" indent="-214313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700" b="0" i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Shortens procedure duration</a:t>
            </a:r>
          </a:p>
          <a:p>
            <a:pPr marL="671513" lvl="1" indent="-214313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700" b="0" i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Improves patient satisfaction</a:t>
            </a:r>
          </a:p>
          <a:p>
            <a:pPr marL="671513" lvl="1" indent="-214313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700" b="0" i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Lowers rates of CIN</a:t>
            </a:r>
          </a:p>
          <a:p>
            <a:pPr marL="671513" lvl="1" indent="-214313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200" b="0" i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700" b="0" i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700" b="0" i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CTCA use resulted in lower procedural complication rates, and reduced rates of MACE at 12 months</a:t>
            </a:r>
          </a:p>
          <a:p>
            <a:pPr marL="214313" indent="-214313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200" b="0" i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700" b="0" i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700" i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logistically possible, CTCA should be considered for any stable post-bypass patient undergoing invasive coronary angiography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A339FF3-4EB4-E345-AC5E-C4F66154489C}"/>
              </a:ext>
            </a:extLst>
          </p:cNvPr>
          <p:cNvSpPr txBox="1">
            <a:spLocks/>
          </p:cNvSpPr>
          <p:nvPr/>
        </p:nvSpPr>
        <p:spPr bwMode="auto">
          <a:xfrm>
            <a:off x="1263308" y="176405"/>
            <a:ext cx="7135032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9pPr>
          </a:lstStyle>
          <a:p>
            <a:r>
              <a:rPr lang="en-US" sz="2700" i="0" kern="0" dirty="0">
                <a:solidFill>
                  <a:schemeClr val="bg1"/>
                </a:solidFill>
                <a:latin typeface="Calibri" charset="0"/>
                <a:ea typeface="ＭＳ Ｐゴシック" charset="0"/>
                <a:cs typeface="Arial" charset="0"/>
              </a:rPr>
              <a:t>Conclusions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44185E-BC82-48D0-AF5C-D1F8812D46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71261"/>
            <a:ext cx="1379349" cy="67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3501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4999BA-9275-6DA1-8CC7-16CAEE7274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81099" y="162806"/>
            <a:ext cx="806091" cy="6132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928030-402E-0741-961C-E3352E23B7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16" y="203309"/>
            <a:ext cx="1141871" cy="492981"/>
          </a:xfrm>
          <a:prstGeom prst="rect">
            <a:avLst/>
          </a:prstGeom>
        </p:spPr>
      </p:pic>
      <p:sp>
        <p:nvSpPr>
          <p:cNvPr id="2" name="CustomShape 6">
            <a:extLst>
              <a:ext uri="{FF2B5EF4-FFF2-40B4-BE49-F238E27FC236}">
                <a16:creationId xmlns:a16="http://schemas.microsoft.com/office/drawing/2014/main" id="{931AAA99-AE8F-0AB6-E7B9-8D5BA9326496}"/>
              </a:ext>
            </a:extLst>
          </p:cNvPr>
          <p:cNvSpPr/>
          <p:nvPr/>
        </p:nvSpPr>
        <p:spPr>
          <a:xfrm>
            <a:off x="44145" y="61156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47106" name="TextBox 5"/>
          <p:cNvSpPr txBox="1">
            <a:spLocks noChangeArrowheads="1"/>
          </p:cNvSpPr>
          <p:nvPr/>
        </p:nvSpPr>
        <p:spPr bwMode="auto">
          <a:xfrm>
            <a:off x="6089703" y="2594898"/>
            <a:ext cx="4287752" cy="211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/>
            <a:r>
              <a:rPr lang="en-GB" sz="1400" i="0" dirty="0">
                <a:solidFill>
                  <a:schemeClr val="bg1"/>
                </a:solidFill>
                <a:latin typeface="Calibri" charset="0"/>
                <a:cs typeface="Arial" charset="0"/>
              </a:rPr>
              <a:t>TSC</a:t>
            </a:r>
            <a:r>
              <a:rPr lang="en-GB" sz="1300" i="0" dirty="0">
                <a:solidFill>
                  <a:schemeClr val="bg1"/>
                </a:solidFill>
                <a:latin typeface="Calibri" charset="0"/>
                <a:cs typeface="Arial" charset="0"/>
              </a:rPr>
              <a:t>		    </a:t>
            </a:r>
            <a:r>
              <a:rPr lang="en-GB" sz="1400" i="0" dirty="0">
                <a:solidFill>
                  <a:schemeClr val="bg1"/>
                </a:solidFill>
                <a:latin typeface="Calibri" charset="0"/>
                <a:cs typeface="Arial" charset="0"/>
              </a:rPr>
              <a:t>DSMC</a:t>
            </a:r>
          </a:p>
          <a:p>
            <a:pPr defTabSz="685800" eaLnBrk="1" hangingPunct="1"/>
            <a:r>
              <a:rPr lang="en-GB" sz="1300" b="0" i="0" dirty="0">
                <a:solidFill>
                  <a:schemeClr val="bg1"/>
                </a:solidFill>
                <a:latin typeface="Calibri" charset="0"/>
                <a:cs typeface="Arial" charset="0"/>
              </a:rPr>
              <a:t>Adam </a:t>
            </a:r>
            <a:r>
              <a:rPr lang="en-GB" sz="1300" b="0" i="0" dirty="0" err="1">
                <a:solidFill>
                  <a:schemeClr val="bg1"/>
                </a:solidFill>
                <a:latin typeface="Calibri" charset="0"/>
                <a:cs typeface="Arial" charset="0"/>
              </a:rPr>
              <a:t>Timmis</a:t>
            </a:r>
            <a:r>
              <a:rPr lang="en-GB" sz="1300" b="0" i="0" dirty="0">
                <a:solidFill>
                  <a:schemeClr val="bg1"/>
                </a:solidFill>
                <a:latin typeface="Calibri" charset="0"/>
                <a:cs typeface="Arial" charset="0"/>
              </a:rPr>
              <a:t>	    Andreas Baumbach</a:t>
            </a:r>
          </a:p>
          <a:p>
            <a:pPr defTabSz="685800" eaLnBrk="1" hangingPunct="1"/>
            <a:r>
              <a:rPr lang="en-GB" sz="1300" b="0" i="0" dirty="0">
                <a:solidFill>
                  <a:schemeClr val="bg1"/>
                </a:solidFill>
                <a:latin typeface="Calibri" charset="0"/>
                <a:cs typeface="Arial" charset="0"/>
              </a:rPr>
              <a:t>Paul Rees		    Ajay Gupta</a:t>
            </a:r>
          </a:p>
          <a:p>
            <a:pPr defTabSz="685800" eaLnBrk="1" hangingPunct="1"/>
            <a:r>
              <a:rPr lang="en-GB" sz="1300" b="0" i="0" dirty="0">
                <a:solidFill>
                  <a:schemeClr val="bg1"/>
                </a:solidFill>
                <a:latin typeface="Calibri" charset="0"/>
                <a:cs typeface="Arial" charset="0"/>
              </a:rPr>
              <a:t>Charlotte </a:t>
            </a:r>
            <a:r>
              <a:rPr lang="en-GB" sz="1300" b="0" i="0" dirty="0" err="1">
                <a:solidFill>
                  <a:schemeClr val="bg1"/>
                </a:solidFill>
                <a:latin typeface="Calibri" charset="0"/>
                <a:cs typeface="Arial" charset="0"/>
              </a:rPr>
              <a:t>Manisty</a:t>
            </a:r>
            <a:r>
              <a:rPr lang="en-GB" sz="1300" b="0" i="0" dirty="0">
                <a:solidFill>
                  <a:schemeClr val="bg1"/>
                </a:solidFill>
                <a:latin typeface="Calibri" charset="0"/>
                <a:cs typeface="Arial" charset="0"/>
              </a:rPr>
              <a:t>	    Thomas </a:t>
            </a:r>
            <a:r>
              <a:rPr lang="en-GB" sz="1300" b="0" i="0" dirty="0" err="1">
                <a:solidFill>
                  <a:schemeClr val="bg1"/>
                </a:solidFill>
                <a:latin typeface="Calibri" charset="0"/>
                <a:cs typeface="Arial" charset="0"/>
              </a:rPr>
              <a:t>Treibal</a:t>
            </a:r>
            <a:endParaRPr lang="en-GB" sz="1300" b="0" i="0" dirty="0">
              <a:solidFill>
                <a:schemeClr val="bg1"/>
              </a:solidFill>
              <a:latin typeface="Calibri" charset="0"/>
              <a:cs typeface="Arial" charset="0"/>
            </a:endParaRPr>
          </a:p>
          <a:p>
            <a:pPr defTabSz="685800" eaLnBrk="1" hangingPunct="1"/>
            <a:r>
              <a:rPr lang="en-GB" sz="1300" b="0" i="0" dirty="0">
                <a:solidFill>
                  <a:schemeClr val="bg1"/>
                </a:solidFill>
                <a:latin typeface="Calibri" charset="0"/>
                <a:cs typeface="Arial" charset="0"/>
              </a:rPr>
              <a:t>Riyaz Patel	    Oliver Guttmann</a:t>
            </a:r>
          </a:p>
          <a:p>
            <a:pPr defTabSz="685800" eaLnBrk="1" hangingPunct="1"/>
            <a:r>
              <a:rPr lang="en-GB" sz="1300" b="0" i="0" dirty="0">
                <a:solidFill>
                  <a:schemeClr val="bg1"/>
                </a:solidFill>
                <a:latin typeface="Calibri" charset="0"/>
                <a:cs typeface="Arial" charset="0"/>
              </a:rPr>
              <a:t>		    </a:t>
            </a:r>
            <a:r>
              <a:rPr lang="en-GB" sz="1300" b="0" i="0" dirty="0" err="1">
                <a:solidFill>
                  <a:schemeClr val="bg1"/>
                </a:solidFill>
                <a:latin typeface="Calibri" charset="0"/>
                <a:cs typeface="Arial" charset="0"/>
              </a:rPr>
              <a:t>Fizzah</a:t>
            </a:r>
            <a:r>
              <a:rPr lang="en-GB" sz="1300" b="0" i="0" dirty="0">
                <a:solidFill>
                  <a:schemeClr val="bg1"/>
                </a:solidFill>
                <a:latin typeface="Calibri" charset="0"/>
                <a:cs typeface="Arial" charset="0"/>
              </a:rPr>
              <a:t> Choudhury</a:t>
            </a:r>
          </a:p>
          <a:p>
            <a:pPr defTabSz="685800" eaLnBrk="1" hangingPunct="1"/>
            <a:endParaRPr lang="en-GB" sz="1300" b="0" i="0" dirty="0">
              <a:solidFill>
                <a:schemeClr val="bg1"/>
              </a:solidFill>
              <a:latin typeface="Calibri" charset="0"/>
              <a:cs typeface="Arial" charset="0"/>
            </a:endParaRPr>
          </a:p>
          <a:p>
            <a:pPr defTabSz="685800" eaLnBrk="1" hangingPunct="1"/>
            <a:endParaRPr lang="en-GB" sz="1300" b="0" i="0" dirty="0">
              <a:solidFill>
                <a:schemeClr val="bg1"/>
              </a:solidFill>
              <a:latin typeface="Calibri" charset="0"/>
              <a:cs typeface="Arial" charset="0"/>
            </a:endParaRPr>
          </a:p>
          <a:p>
            <a:pPr defTabSz="685800" eaLnBrk="1" hangingPunct="1"/>
            <a:endParaRPr lang="en-GB" sz="1300" b="0" i="0" dirty="0">
              <a:solidFill>
                <a:schemeClr val="bg1"/>
              </a:solidFill>
              <a:latin typeface="Calibri" charset="0"/>
              <a:cs typeface="Arial" charset="0"/>
            </a:endParaRPr>
          </a:p>
          <a:p>
            <a:pPr defTabSz="685800" eaLnBrk="1" hangingPunct="1"/>
            <a:endParaRPr lang="en-GB" sz="1350" dirty="0">
              <a:solidFill>
                <a:schemeClr val="bg1"/>
              </a:solidFill>
              <a:latin typeface="Calibri" charset="0"/>
              <a:cs typeface="Arial" charset="0"/>
            </a:endParaRPr>
          </a:p>
        </p:txBody>
      </p:sp>
      <p:sp>
        <p:nvSpPr>
          <p:cNvPr id="47109" name="TextBox 5"/>
          <p:cNvSpPr txBox="1">
            <a:spLocks noChangeArrowheads="1"/>
          </p:cNvSpPr>
          <p:nvPr/>
        </p:nvSpPr>
        <p:spPr bwMode="auto">
          <a:xfrm>
            <a:off x="4090202" y="2604510"/>
            <a:ext cx="2083886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/>
            <a:r>
              <a:rPr lang="en-GB" sz="140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Barts</a:t>
            </a:r>
            <a:r>
              <a:rPr lang="en-GB" sz="14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Heart Centre</a:t>
            </a:r>
          </a:p>
          <a:p>
            <a:pPr defTabSz="685800" eaLnBrk="1" hangingPunct="1"/>
            <a:r>
              <a:rPr lang="en-GB" sz="13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Matthew </a:t>
            </a:r>
            <a:r>
              <a:rPr lang="en-GB" sz="1300" b="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Kelham</a:t>
            </a:r>
            <a:endParaRPr lang="en-GB" sz="1300" b="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 eaLnBrk="1" hangingPunct="1"/>
            <a:r>
              <a:rPr lang="en-GB" sz="1300" b="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Krishnaraj</a:t>
            </a:r>
            <a:r>
              <a:rPr lang="en-GB" sz="13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Rathod</a:t>
            </a:r>
          </a:p>
          <a:p>
            <a:pPr defTabSz="685800" eaLnBrk="1" hangingPunct="1"/>
            <a:r>
              <a:rPr lang="en-GB" sz="13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Nasim </a:t>
            </a:r>
            <a:r>
              <a:rPr lang="en-GB" sz="1300" b="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Forooghi</a:t>
            </a:r>
            <a:endParaRPr lang="en-GB" sz="1300" b="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 eaLnBrk="1" hangingPunct="1"/>
            <a:r>
              <a:rPr lang="en-GB" sz="13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Francesca Pugliese</a:t>
            </a:r>
          </a:p>
          <a:p>
            <a:pPr defTabSz="685800" eaLnBrk="1" hangingPunct="1"/>
            <a:r>
              <a:rPr lang="en-GB" sz="13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Charlotte </a:t>
            </a:r>
            <a:r>
              <a:rPr lang="en-GB" sz="1300" b="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Manisty</a:t>
            </a:r>
            <a:endParaRPr lang="en-GB" sz="1300" b="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 eaLnBrk="1" hangingPunct="1"/>
            <a:r>
              <a:rPr lang="en-GB" sz="13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Emma </a:t>
            </a:r>
            <a:r>
              <a:rPr lang="en-GB" sz="1300" b="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Cheasty</a:t>
            </a:r>
            <a:endParaRPr lang="en-GB" sz="1300" b="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 eaLnBrk="1" hangingPunct="1"/>
            <a:r>
              <a:rPr lang="en-GB" sz="13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Emily Castle</a:t>
            </a:r>
          </a:p>
          <a:p>
            <a:pPr defTabSz="685800" eaLnBrk="1" hangingPunct="1"/>
            <a:r>
              <a:rPr lang="en-GB" sz="13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Andrew Wragg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E6C0DC-B696-864F-B551-6EECADA2B683}"/>
              </a:ext>
            </a:extLst>
          </p:cNvPr>
          <p:cNvSpPr/>
          <p:nvPr/>
        </p:nvSpPr>
        <p:spPr>
          <a:xfrm>
            <a:off x="2232409" y="2604510"/>
            <a:ext cx="167380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140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Barts</a:t>
            </a:r>
            <a:r>
              <a:rPr lang="en-GB" sz="14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CVCTU </a:t>
            </a:r>
          </a:p>
          <a:p>
            <a:pPr defTabSz="685800"/>
            <a:r>
              <a:rPr lang="en-GB" sz="13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Amrita Ahluwalia</a:t>
            </a:r>
          </a:p>
          <a:p>
            <a:pPr defTabSz="685800"/>
            <a:r>
              <a:rPr lang="en-GB" sz="13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 </a:t>
            </a:r>
            <a:r>
              <a:rPr lang="en-GB" sz="1300" b="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Godec</a:t>
            </a:r>
            <a:endParaRPr lang="en-GB" sz="1300" b="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/>
            <a:r>
              <a:rPr lang="en-GB" sz="13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Jessica Adams	</a:t>
            </a:r>
          </a:p>
          <a:p>
            <a:pPr defTabSz="685800"/>
            <a:r>
              <a:rPr lang="en-GB" sz="13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Victoria Hammond</a:t>
            </a:r>
          </a:p>
          <a:p>
            <a:pPr defTabSz="685800"/>
            <a:r>
              <a:rPr lang="en-GB" sz="13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Marian </a:t>
            </a:r>
            <a:r>
              <a:rPr lang="en-GB" sz="1300" b="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Benford</a:t>
            </a:r>
            <a:endParaRPr lang="en-GB" sz="1300" b="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/>
            <a:r>
              <a:rPr lang="en-GB" sz="1300" b="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Shahana</a:t>
            </a:r>
            <a:r>
              <a:rPr lang="en-GB" sz="13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Chowdhury</a:t>
            </a:r>
          </a:p>
          <a:p>
            <a:pPr defTabSz="685800"/>
            <a:r>
              <a:rPr lang="en-GB" sz="13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Simon Menezes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9F8F5-ADEE-2440-801B-5DC23F7B8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5055" y="995191"/>
            <a:ext cx="4523331" cy="16251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614123-9C2E-C44E-B1EB-A61EC38DB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123" y="987656"/>
            <a:ext cx="3278835" cy="162516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B73AF5D-CA99-F249-A523-C077F384A86C}"/>
              </a:ext>
            </a:extLst>
          </p:cNvPr>
          <p:cNvSpPr txBox="1">
            <a:spLocks/>
          </p:cNvSpPr>
          <p:nvPr/>
        </p:nvSpPr>
        <p:spPr bwMode="auto">
          <a:xfrm>
            <a:off x="1246153" y="190725"/>
            <a:ext cx="7135032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9pPr>
          </a:lstStyle>
          <a:p>
            <a:r>
              <a:rPr lang="en-US" sz="2700" i="0" kern="0" dirty="0">
                <a:solidFill>
                  <a:schemeClr val="bg1"/>
                </a:solidFill>
                <a:latin typeface="Calibri" charset="0"/>
                <a:ea typeface="ＭＳ Ｐゴシック" charset="0"/>
                <a:cs typeface="Arial" charset="0"/>
              </a:rPr>
              <a:t>Acknowledgements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45D40E-55EE-453F-9269-58F34A5CEE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71261"/>
            <a:ext cx="1379349" cy="6722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44180A-6CF8-36A1-761A-9C96AAD230CB}"/>
              </a:ext>
            </a:extLst>
          </p:cNvPr>
          <p:cNvSpPr/>
          <p:nvPr/>
        </p:nvSpPr>
        <p:spPr>
          <a:xfrm>
            <a:off x="514352" y="2606587"/>
            <a:ext cx="16738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14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TMG</a:t>
            </a:r>
          </a:p>
          <a:p>
            <a:pPr defTabSz="685800" eaLnBrk="1" hangingPunct="1"/>
            <a:r>
              <a:rPr lang="en-GB" sz="13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Anthony Mathur</a:t>
            </a:r>
          </a:p>
          <a:p>
            <a:pPr defTabSz="685800" eaLnBrk="1" hangingPunct="1"/>
            <a:r>
              <a:rPr lang="en-GB" sz="13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Anne-Marie </a:t>
            </a:r>
            <a:r>
              <a:rPr lang="en-GB" sz="1300" b="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Beirne</a:t>
            </a:r>
            <a:endParaRPr lang="en-GB" sz="1300" b="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 eaLnBrk="1" hangingPunct="1"/>
            <a:r>
              <a:rPr lang="en-GB" sz="13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Mervyn </a:t>
            </a:r>
            <a:r>
              <a:rPr lang="en-GB" sz="1300" b="0" i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Andiapen</a:t>
            </a:r>
            <a:endParaRPr lang="en-GB" sz="1300" b="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 eaLnBrk="1" hangingPunct="1"/>
            <a:r>
              <a:rPr lang="en-GB" sz="13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Lucinda Wynne </a:t>
            </a:r>
          </a:p>
        </p:txBody>
      </p:sp>
    </p:spTree>
    <p:extLst>
      <p:ext uri="{BB962C8B-B14F-4D97-AF65-F5344CB8AC3E}">
        <p14:creationId xmlns:p14="http://schemas.microsoft.com/office/powerpoint/2010/main" val="207404844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437B9D2-8D75-4341-9F02-8C0A0BB3F1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81099" y="162806"/>
            <a:ext cx="806091" cy="613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8DB89F-E2D2-154A-943B-4E3B52038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8" y="226380"/>
            <a:ext cx="1120751" cy="483863"/>
          </a:xfrm>
          <a:prstGeom prst="rect">
            <a:avLst/>
          </a:prstGeom>
        </p:spPr>
      </p:pic>
      <p:sp>
        <p:nvSpPr>
          <p:cNvPr id="3" name="CustomShape 6">
            <a:extLst>
              <a:ext uri="{FF2B5EF4-FFF2-40B4-BE49-F238E27FC236}">
                <a16:creationId xmlns:a16="http://schemas.microsoft.com/office/drawing/2014/main" id="{4AD912F0-0B4C-AC8C-CFA8-836DE3DC771A}"/>
              </a:ext>
            </a:extLst>
          </p:cNvPr>
          <p:cNvSpPr/>
          <p:nvPr/>
        </p:nvSpPr>
        <p:spPr>
          <a:xfrm>
            <a:off x="44145" y="61156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E4B4BA-B3C8-D74E-A1DC-891F7964C3F9}"/>
              </a:ext>
            </a:extLst>
          </p:cNvPr>
          <p:cNvSpPr txBox="1">
            <a:spLocks/>
          </p:cNvSpPr>
          <p:nvPr/>
        </p:nvSpPr>
        <p:spPr bwMode="auto">
          <a:xfrm>
            <a:off x="1159368" y="178251"/>
            <a:ext cx="7135032" cy="857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9pPr>
          </a:lstStyle>
          <a:p>
            <a:endParaRPr lang="en-US" sz="2700" kern="0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99FE-58D2-0F17-2519-5679A165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72" y="210154"/>
            <a:ext cx="7769225" cy="5667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Quality of Life (EQ5D-5L at 12 months)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0C27B-F935-F423-C034-710B1CC2E2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71261"/>
            <a:ext cx="1379349" cy="6722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13964F-6D1F-EB9C-9FD3-8393DE6E57FB}"/>
              </a:ext>
            </a:extLst>
          </p:cNvPr>
          <p:cNvSpPr txBox="1"/>
          <p:nvPr/>
        </p:nvSpPr>
        <p:spPr>
          <a:xfrm>
            <a:off x="6308491" y="1645776"/>
            <a:ext cx="2766230" cy="1379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1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Adjusted difference at 3 months: 10.1 (95% CI: 7.1-13.1), p&lt;0.001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GB" sz="1200" i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1200" i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Adjusted difference at 12 months: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1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7.7 (95% CI: 3.4 to 11.9), p&lt;0.001</a:t>
            </a:r>
            <a:endParaRPr lang="en-GB" sz="1200" i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GB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5A1341-D01A-E5EF-5D25-6CC56900C4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990" r="4001"/>
          <a:stretch/>
        </p:blipFill>
        <p:spPr>
          <a:xfrm>
            <a:off x="409776" y="1067404"/>
            <a:ext cx="5898716" cy="34685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58F632-9C23-1530-83ED-7EDB14CFACA2}"/>
              </a:ext>
            </a:extLst>
          </p:cNvPr>
          <p:cNvSpPr txBox="1"/>
          <p:nvPr/>
        </p:nvSpPr>
        <p:spPr>
          <a:xfrm>
            <a:off x="6308491" y="4179065"/>
            <a:ext cx="2678699" cy="292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Adjusted for baseline creatinine &amp; ACS.</a:t>
            </a:r>
          </a:p>
        </p:txBody>
      </p:sp>
    </p:spTree>
    <p:extLst>
      <p:ext uri="{BB962C8B-B14F-4D97-AF65-F5344CB8AC3E}">
        <p14:creationId xmlns:p14="http://schemas.microsoft.com/office/powerpoint/2010/main" val="1992768383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7B91F7-A561-432D-9D24-6F5FF6F2F7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81099" y="162806"/>
            <a:ext cx="806091" cy="613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8DB89F-E2D2-154A-943B-4E3B52038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8" y="226380"/>
            <a:ext cx="1120751" cy="483863"/>
          </a:xfrm>
          <a:prstGeom prst="rect">
            <a:avLst/>
          </a:prstGeom>
        </p:spPr>
      </p:pic>
      <p:sp>
        <p:nvSpPr>
          <p:cNvPr id="3" name="CustomShape 6">
            <a:extLst>
              <a:ext uri="{FF2B5EF4-FFF2-40B4-BE49-F238E27FC236}">
                <a16:creationId xmlns:a16="http://schemas.microsoft.com/office/drawing/2014/main" id="{ED8E43C2-255E-1FBF-EDC1-40795FD280E4}"/>
              </a:ext>
            </a:extLst>
          </p:cNvPr>
          <p:cNvSpPr/>
          <p:nvPr/>
        </p:nvSpPr>
        <p:spPr>
          <a:xfrm>
            <a:off x="44145" y="61156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E4B4BA-B3C8-D74E-A1DC-891F7964C3F9}"/>
              </a:ext>
            </a:extLst>
          </p:cNvPr>
          <p:cNvSpPr txBox="1">
            <a:spLocks/>
          </p:cNvSpPr>
          <p:nvPr/>
        </p:nvSpPr>
        <p:spPr bwMode="auto">
          <a:xfrm>
            <a:off x="1159368" y="178251"/>
            <a:ext cx="7135032" cy="857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9pPr>
          </a:lstStyle>
          <a:p>
            <a:endParaRPr lang="en-US" sz="2700" kern="0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99FE-58D2-0F17-2519-5679A165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72" y="210154"/>
            <a:ext cx="7769225" cy="566738"/>
          </a:xfrm>
        </p:spPr>
        <p:txBody>
          <a:bodyPr/>
          <a:lstStyle/>
          <a:p>
            <a:r>
              <a:rPr lang="en-US" dirty="0"/>
              <a:t>Time to 1</a:t>
            </a:r>
            <a:r>
              <a:rPr lang="en-US" baseline="30000" dirty="0"/>
              <a:t>st</a:t>
            </a:r>
            <a:r>
              <a:rPr lang="en-US" dirty="0"/>
              <a:t> MACE (12 months)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0C27B-F935-F423-C034-710B1CC2E2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71261"/>
            <a:ext cx="1379349" cy="672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7E1E7F-0062-64FF-53E4-E0DCA1FE95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223"/>
          <a:stretch/>
        </p:blipFill>
        <p:spPr>
          <a:xfrm>
            <a:off x="1374654" y="988281"/>
            <a:ext cx="6389997" cy="348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27470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6E4B4BA-B3C8-D74E-A1DC-891F7964C3F9}"/>
              </a:ext>
            </a:extLst>
          </p:cNvPr>
          <p:cNvSpPr txBox="1">
            <a:spLocks/>
          </p:cNvSpPr>
          <p:nvPr/>
        </p:nvSpPr>
        <p:spPr bwMode="auto">
          <a:xfrm>
            <a:off x="1159368" y="178251"/>
            <a:ext cx="7135032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9pPr>
          </a:lstStyle>
          <a:p>
            <a:endParaRPr lang="en-US" sz="2700" kern="0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0C27B-F935-F423-C034-710B1CC2E2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276027" y="55599"/>
            <a:ext cx="2462001" cy="1199880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2880639-84F3-BD13-F6BE-A0B1642BE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58" y="177282"/>
            <a:ext cx="4042902" cy="4389437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DC21BF-2063-4220-AC0D-E0CF6B8679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71261"/>
            <a:ext cx="1379349" cy="67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41720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0A4EE7-FA16-1789-B801-4215E7F3EE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76" y="1096770"/>
            <a:ext cx="2908419" cy="18051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F7DC3B-1983-A845-9874-53AF9A7436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0" y="220701"/>
            <a:ext cx="1120751" cy="483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40673C-BBD2-28CF-6827-CD1BEBD7756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81099" y="162806"/>
            <a:ext cx="806091" cy="6132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968" y="188684"/>
            <a:ext cx="6905911" cy="598641"/>
          </a:xfrm>
        </p:spPr>
        <p:txBody>
          <a:bodyPr>
            <a:normAutofit/>
          </a:bodyPr>
          <a:lstStyle/>
          <a:p>
            <a:r>
              <a:rPr lang="en-US" sz="2700" dirty="0">
                <a:latin typeface="Calibri" charset="0"/>
                <a:ea typeface="Calibri" charset="0"/>
                <a:cs typeface="Calibri" charset="0"/>
              </a:rPr>
              <a:t>Coronary Artery Bypass Grafting (CABG)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68666" y="1065725"/>
            <a:ext cx="5178987" cy="3227705"/>
          </a:xfrm>
          <a:prstGeom prst="rect">
            <a:avLst/>
          </a:prstGeom>
          <a:noFill/>
        </p:spPr>
        <p:txBody>
          <a:bodyPr anchor="t" anchorCtr="0"/>
          <a:lstStyle/>
          <a:p>
            <a:pPr marL="217885" indent="-217885" algn="just"/>
            <a:r>
              <a:rPr lang="en-US" sz="16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CABG is the commonest adult cardiac procedure in the developed world </a:t>
            </a:r>
          </a:p>
          <a:p>
            <a:pPr marL="585788" lvl="1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Worldwide 1.6 million surgeries per year </a:t>
            </a:r>
          </a:p>
          <a:p>
            <a:pPr marL="585788" lvl="1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250,000 cases in the US/year 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pPr marL="217885" indent="-217885" algn="just"/>
            <a:endParaRPr lang="en-GB" sz="160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217885" indent="-217885" algn="just"/>
            <a:r>
              <a:rPr lang="en-GB" sz="16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The long-term results are hampered by the gradual failure of bypass conduits and the progression of native atherosclerotic disease</a:t>
            </a:r>
          </a:p>
          <a:p>
            <a:pPr marL="217885" indent="-217885" algn="just"/>
            <a:endParaRPr lang="en-GB" sz="160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217885" indent="-217885" algn="just"/>
            <a:r>
              <a:rPr lang="en-GB" sz="16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Particularly true for Saphenous vein grafts (SVG)</a:t>
            </a:r>
          </a:p>
          <a:p>
            <a:pPr marL="517923" lvl="1" indent="-217885" algn="just"/>
            <a:r>
              <a:rPr lang="en-GB" sz="13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85% of surgeries each year</a:t>
            </a:r>
          </a:p>
          <a:p>
            <a:pPr marL="0" indent="0" algn="just">
              <a:buNone/>
            </a:pPr>
            <a:endParaRPr lang="en-GB" sz="1600" dirty="0">
              <a:solidFill>
                <a:schemeClr val="bg2"/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217885" indent="-217885" algn="just"/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217885" indent="-217885" algn="just"/>
            <a:endParaRPr lang="en-US" sz="1650" dirty="0">
              <a:latin typeface="Calibri" charset="0"/>
              <a:ea typeface="Calibri" charset="0"/>
              <a:cs typeface="Calibri" charset="0"/>
            </a:endParaRPr>
          </a:p>
          <a:p>
            <a:pPr marL="217885" indent="-217885" algn="just"/>
            <a:endParaRPr lang="en-US" sz="165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just">
              <a:buNone/>
            </a:pPr>
            <a:endParaRPr lang="en-US" sz="165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just">
              <a:buNone/>
            </a:pPr>
            <a:r>
              <a:rPr lang="en-US" sz="1650" dirty="0"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CC11D4-0E1E-E0AB-17A0-4D5A5AD8EFC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62687"/>
            <a:ext cx="1379349" cy="680813"/>
          </a:xfrm>
          <a:prstGeom prst="rect">
            <a:avLst/>
          </a:prstGeom>
        </p:spPr>
      </p:pic>
      <p:sp>
        <p:nvSpPr>
          <p:cNvPr id="10" name="CustomShape 6">
            <a:extLst>
              <a:ext uri="{FF2B5EF4-FFF2-40B4-BE49-F238E27FC236}">
                <a16:creationId xmlns:a16="http://schemas.microsoft.com/office/drawing/2014/main" id="{A26A37B8-137E-D345-9F5B-7FB65B6B5123}"/>
              </a:ext>
            </a:extLst>
          </p:cNvPr>
          <p:cNvSpPr/>
          <p:nvPr/>
        </p:nvSpPr>
        <p:spPr>
          <a:xfrm>
            <a:off x="53918" y="69395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2" name="M_20201206_145706.mov" descr="M_20201206_145706.mov">
            <a:hlinkClick r:id="" action="ppaction://media"/>
            <a:extLst>
              <a:ext uri="{FF2B5EF4-FFF2-40B4-BE49-F238E27FC236}">
                <a16:creationId xmlns:a16="http://schemas.microsoft.com/office/drawing/2014/main" id="{D87A4072-5172-8805-1DE0-4E8CEBCCDC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9342" t="22524" r="28899" b="22860"/>
          <a:stretch/>
        </p:blipFill>
        <p:spPr>
          <a:xfrm>
            <a:off x="5698976" y="2962754"/>
            <a:ext cx="1405296" cy="1464532"/>
          </a:xfrm>
          <a:prstGeom prst="rect">
            <a:avLst/>
          </a:prstGeom>
        </p:spPr>
      </p:pic>
      <p:pic>
        <p:nvPicPr>
          <p:cNvPr id="14" name="M_20201126_174559.mov" descr="M_20201126_174559.mov">
            <a:hlinkClick r:id="" action="ppaction://media"/>
            <a:extLst>
              <a:ext uri="{FF2B5EF4-FFF2-40B4-BE49-F238E27FC236}">
                <a16:creationId xmlns:a16="http://schemas.microsoft.com/office/drawing/2014/main" id="{9ED022CA-7235-5FA2-3939-50171DF1848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30678" t="22478" r="30424" b="23115"/>
          <a:stretch/>
        </p:blipFill>
        <p:spPr>
          <a:xfrm>
            <a:off x="7211299" y="2962754"/>
            <a:ext cx="1396096" cy="1464532"/>
          </a:xfrm>
          <a:prstGeom prst="rect">
            <a:avLst/>
          </a:prstGeom>
        </p:spPr>
      </p:pic>
      <p:sp>
        <p:nvSpPr>
          <p:cNvPr id="3" name="TextovéPole 3">
            <a:extLst>
              <a:ext uri="{FF2B5EF4-FFF2-40B4-BE49-F238E27FC236}">
                <a16:creationId xmlns:a16="http://schemas.microsoft.com/office/drawing/2014/main" id="{0F2F534D-166F-4390-D9E0-B00A8C8DA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1250" y="1266424"/>
            <a:ext cx="5404388" cy="2826306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1 in 5 patients will require invasive coronary angiography within 3 years</a:t>
            </a:r>
            <a:endParaRPr lang="cs-CZ" altLang="en-US" sz="36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25550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7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7BC4E6-6307-43EC-F32D-888C7E53A5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81099" y="162806"/>
            <a:ext cx="806091" cy="6132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7E80A9-D23E-9B4C-9AA0-79CF1703A4E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54" y="201693"/>
            <a:ext cx="1120751" cy="483863"/>
          </a:xfrm>
          <a:prstGeom prst="rect">
            <a:avLst/>
          </a:prstGeom>
        </p:spPr>
      </p:pic>
      <p:sp>
        <p:nvSpPr>
          <p:cNvPr id="16" name="CustomShape 6">
            <a:extLst>
              <a:ext uri="{FF2B5EF4-FFF2-40B4-BE49-F238E27FC236}">
                <a16:creationId xmlns:a16="http://schemas.microsoft.com/office/drawing/2014/main" id="{6517A325-C33A-C24B-BE15-70A019027445}"/>
              </a:ext>
            </a:extLst>
          </p:cNvPr>
          <p:cNvSpPr/>
          <p:nvPr/>
        </p:nvSpPr>
        <p:spPr>
          <a:xfrm>
            <a:off x="44145" y="61156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A68C05-0396-0C4A-B7BA-4CB77A875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05" y="186514"/>
            <a:ext cx="7089750" cy="857250"/>
          </a:xfrm>
        </p:spPr>
        <p:txBody>
          <a:bodyPr>
            <a:normAutofit/>
          </a:bodyPr>
          <a:lstStyle/>
          <a:p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Angiography in the Post CABG Patient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41C20C7-C4C7-7F4D-9C85-C7EBDC906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7" y="1043763"/>
            <a:ext cx="5068247" cy="3407309"/>
          </a:xfrm>
          <a:ln w="15875">
            <a:noFill/>
          </a:ln>
        </p:spPr>
        <p:txBody>
          <a:bodyPr>
            <a:normAutofit/>
          </a:bodyPr>
          <a:lstStyle/>
          <a:p>
            <a:pPr algn="just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Invasive Coronary Angiography in patients with previous CABG is more complex and challenging </a:t>
            </a:r>
          </a:p>
          <a:p>
            <a:pPr algn="just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No operation is the same</a:t>
            </a:r>
          </a:p>
          <a:p>
            <a:pPr marL="0" indent="0" algn="just">
              <a:buNone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Longer Procedures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Greater Contrast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Subsequent Contrast-Induced Nephropathy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Femoral Access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Poor Patient satisfaction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Higher Radiation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Increased Complication Rates</a:t>
            </a: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CB9588-A61D-1ACC-5833-593A287F28B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71261"/>
            <a:ext cx="1379349" cy="672239"/>
          </a:xfrm>
          <a:prstGeom prst="rect">
            <a:avLst/>
          </a:prstGeom>
        </p:spPr>
      </p:pic>
      <p:pic>
        <p:nvPicPr>
          <p:cNvPr id="6" name="MP_SVG_2.mp4">
            <a:hlinkClick r:id="" action="ppaction://media"/>
            <a:extLst>
              <a:ext uri="{FF2B5EF4-FFF2-40B4-BE49-F238E27FC236}">
                <a16:creationId xmlns:a16="http://schemas.microsoft.com/office/drawing/2014/main" id="{A7C46E4A-47CA-5851-858C-729C4F6757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t="7300" b="6502"/>
          <a:stretch/>
        </p:blipFill>
        <p:spPr>
          <a:xfrm>
            <a:off x="5594464" y="1152995"/>
            <a:ext cx="1503170" cy="1516373"/>
          </a:xfrm>
          <a:prstGeom prst="rect">
            <a:avLst/>
          </a:prstGeom>
        </p:spPr>
      </p:pic>
      <p:pic>
        <p:nvPicPr>
          <p:cNvPr id="7" name="AL1_SVG.mp4">
            <a:hlinkClick r:id="" action="ppaction://media"/>
            <a:extLst>
              <a:ext uri="{FF2B5EF4-FFF2-40B4-BE49-F238E27FC236}">
                <a16:creationId xmlns:a16="http://schemas.microsoft.com/office/drawing/2014/main" id="{D582419D-7825-1F4B-9F46-40439B1CEAD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81277" y="1151687"/>
            <a:ext cx="1503170" cy="1517681"/>
          </a:xfrm>
          <a:prstGeom prst="rect">
            <a:avLst/>
          </a:prstGeom>
        </p:spPr>
      </p:pic>
      <p:pic>
        <p:nvPicPr>
          <p:cNvPr id="8" name="IMA_LAD.mp4">
            <a:hlinkClick r:id="" action="ppaction://media"/>
            <a:extLst>
              <a:ext uri="{FF2B5EF4-FFF2-40B4-BE49-F238E27FC236}">
                <a16:creationId xmlns:a16="http://schemas.microsoft.com/office/drawing/2014/main" id="{F895BB04-6F78-EC2F-5397-4B1C07EC69A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81278" y="2744633"/>
            <a:ext cx="1503169" cy="1503169"/>
          </a:xfrm>
          <a:prstGeom prst="rect">
            <a:avLst/>
          </a:prstGeom>
        </p:spPr>
      </p:pic>
      <p:pic>
        <p:nvPicPr>
          <p:cNvPr id="10" name="mp.mp4">
            <a:hlinkClick r:id="" action="ppaction://media"/>
            <a:extLst>
              <a:ext uri="{FF2B5EF4-FFF2-40B4-BE49-F238E27FC236}">
                <a16:creationId xmlns:a16="http://schemas.microsoft.com/office/drawing/2014/main" id="{0E0FF50A-B80B-6B54-5D67-616B7D842388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594464" y="2744633"/>
            <a:ext cx="1503170" cy="150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1823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D7ECB2-4182-4B70-13E6-C6E7E31DF9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81099" y="162806"/>
            <a:ext cx="806091" cy="6132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FF06FD-24D2-4819-9B45-E75AAC3B8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77" y="236594"/>
            <a:ext cx="1121761" cy="487722"/>
          </a:xfrm>
          <a:prstGeom prst="rect">
            <a:avLst/>
          </a:prstGeom>
        </p:spPr>
      </p:pic>
      <p:sp>
        <p:nvSpPr>
          <p:cNvPr id="9" name="CustomShape 6">
            <a:extLst>
              <a:ext uri="{FF2B5EF4-FFF2-40B4-BE49-F238E27FC236}">
                <a16:creationId xmlns:a16="http://schemas.microsoft.com/office/drawing/2014/main" id="{1276DF04-1712-1341-BB0F-D9E63DFD9684}"/>
              </a:ext>
            </a:extLst>
          </p:cNvPr>
          <p:cNvSpPr/>
          <p:nvPr/>
        </p:nvSpPr>
        <p:spPr>
          <a:xfrm>
            <a:off x="56712" y="74830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7410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219778" y="1031219"/>
            <a:ext cx="5115231" cy="3423416"/>
          </a:xfrm>
          <a:prstGeom prst="rect">
            <a:avLst/>
          </a:prstGeom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Observational studies</a:t>
            </a:r>
            <a:r>
              <a:rPr lang="en-GB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suggest that Computerised Tomography Coronary Angiography (CTCA) may provide useful pre-procedural planning information prior to Invasive Coronary Angiography</a:t>
            </a:r>
          </a:p>
          <a:p>
            <a:pPr marL="0" indent="0">
              <a:buNone/>
            </a:pP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The BYPASS-CTCA study was designed to test whether adjunctive CTCA can </a:t>
            </a: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reduce procedure time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improve patient satisfaction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prevent procedural complications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in patients with previous CABG undergoing planned ICA</a:t>
            </a:r>
          </a:p>
          <a:p>
            <a:pPr marL="0" indent="0">
              <a:buNone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DF72B5-C2CE-D2B6-69D2-135DCE1A33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71261"/>
            <a:ext cx="1379349" cy="672239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A3E6D692-FCD4-570E-D730-84ED611EB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033" y="223659"/>
            <a:ext cx="7180996" cy="857250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CTCA for Procedural Planning in the CABG Patient</a:t>
            </a:r>
          </a:p>
        </p:txBody>
      </p:sp>
      <p:pic>
        <p:nvPicPr>
          <p:cNvPr id="14" name="Content Placeholder 7" descr="MB VG to OM Fig 1b.bmp">
            <a:extLst>
              <a:ext uri="{FF2B5EF4-FFF2-40B4-BE49-F238E27FC236}">
                <a16:creationId xmlns:a16="http://schemas.microsoft.com/office/drawing/2014/main" id="{D0127935-C5DD-40C9-A8FC-45BC8846FA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/>
          <a:srcRect t="-8" b="364"/>
          <a:stretch/>
        </p:blipFill>
        <p:spPr>
          <a:xfrm>
            <a:off x="7163130" y="990471"/>
            <a:ext cx="1476613" cy="1471352"/>
          </a:xfrm>
          <a:ln w="5715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Content Placeholder 5" descr="MB final Fig 1d.tiff">
            <a:extLst>
              <a:ext uri="{FF2B5EF4-FFF2-40B4-BE49-F238E27FC236}">
                <a16:creationId xmlns:a16="http://schemas.microsoft.com/office/drawing/2014/main" id="{A1F11298-3AF2-4DC8-8F76-97D868D04A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8" b="364"/>
          <a:stretch/>
        </p:blipFill>
        <p:spPr>
          <a:xfrm>
            <a:off x="5619405" y="990471"/>
            <a:ext cx="1535412" cy="1471352"/>
          </a:xfrm>
          <a:prstGeom prst="rect">
            <a:avLst/>
          </a:prstGeom>
          <a:ln w="5715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F113366-6A53-473C-B236-DAD285AB8602}"/>
              </a:ext>
            </a:extLst>
          </p:cNvPr>
          <p:cNvSpPr txBox="1">
            <a:spLocks/>
          </p:cNvSpPr>
          <p:nvPr/>
        </p:nvSpPr>
        <p:spPr bwMode="auto">
          <a:xfrm>
            <a:off x="5619405" y="1561299"/>
            <a:ext cx="3027548" cy="292536"/>
          </a:xfrm>
          <a:prstGeom prst="rect">
            <a:avLst/>
          </a:prstGeom>
          <a:solidFill>
            <a:schemeClr val="tx1">
              <a:alpha val="73000"/>
            </a:schemeClr>
          </a:solidFill>
          <a:ln w="15875">
            <a:solidFill>
              <a:srgbClr val="00206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2100" b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¡"/>
              <a:defRPr sz="1800" b="0" baseline="0">
                <a:solidFill>
                  <a:schemeClr val="bg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600" b="0" baseline="0">
                <a:solidFill>
                  <a:schemeClr val="bg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400" b="0" baseline="0">
                <a:solidFill>
                  <a:schemeClr val="bg1"/>
                </a:solidFill>
                <a:latin typeface="+mj-lt"/>
              </a:defRPr>
            </a:lvl4pPr>
            <a:lvl5pPr marL="15430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1200" b="0" baseline="0">
                <a:solidFill>
                  <a:schemeClr val="bg1"/>
                </a:solidFill>
                <a:latin typeface="+mn-lt"/>
              </a:defRPr>
            </a:lvl5pPr>
            <a:lvl6pPr marL="18859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100" b="1" i="0" dirty="0">
                <a:solidFill>
                  <a:schemeClr val="bg2"/>
                </a:solidFill>
              </a:rPr>
              <a:t>Invasive Coronary Angiography Alone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9849B9C-50DD-4A3E-8A46-628E23C0431E}"/>
              </a:ext>
            </a:extLst>
          </p:cNvPr>
          <p:cNvSpPr txBox="1">
            <a:spLocks/>
          </p:cNvSpPr>
          <p:nvPr/>
        </p:nvSpPr>
        <p:spPr bwMode="auto">
          <a:xfrm>
            <a:off x="6824749" y="2556163"/>
            <a:ext cx="686656" cy="292536"/>
          </a:xfrm>
          <a:prstGeom prst="rect">
            <a:avLst/>
          </a:prstGeom>
          <a:solidFill>
            <a:schemeClr val="tx1">
              <a:alpha val="73000"/>
            </a:schemeClr>
          </a:solidFill>
          <a:ln w="15875">
            <a:solidFill>
              <a:srgbClr val="00206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2100" b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¡"/>
              <a:defRPr sz="1800" b="0" baseline="0">
                <a:solidFill>
                  <a:schemeClr val="bg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600" b="0" baseline="0">
                <a:solidFill>
                  <a:schemeClr val="bg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400" b="0" baseline="0">
                <a:solidFill>
                  <a:schemeClr val="bg1"/>
                </a:solidFill>
                <a:latin typeface="+mj-lt"/>
              </a:defRPr>
            </a:lvl4pPr>
            <a:lvl5pPr marL="15430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1200" b="0" baseline="0">
                <a:solidFill>
                  <a:schemeClr val="bg1"/>
                </a:solidFill>
                <a:latin typeface="+mn-lt"/>
              </a:defRPr>
            </a:lvl5pPr>
            <a:lvl6pPr marL="18859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200" b="1" i="0" dirty="0">
                <a:solidFill>
                  <a:schemeClr val="bg2"/>
                </a:solidFill>
              </a:rPr>
              <a:t>VS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9C3F8B2-4FA6-45A1-B6EF-BBEE35AE9A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173" t="29469" r="31441" b="9267"/>
          <a:stretch/>
        </p:blipFill>
        <p:spPr>
          <a:xfrm>
            <a:off x="5619404" y="2942213"/>
            <a:ext cx="1855084" cy="1471352"/>
          </a:xfrm>
          <a:prstGeom prst="rect">
            <a:avLst/>
          </a:prstGeom>
          <a:ln w="57150">
            <a:solidFill>
              <a:srgbClr val="9411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" name="Content Placeholder 5" descr="MB final Fig 1d.tiff">
            <a:extLst>
              <a:ext uri="{FF2B5EF4-FFF2-40B4-BE49-F238E27FC236}">
                <a16:creationId xmlns:a16="http://schemas.microsoft.com/office/drawing/2014/main" id="{D00A785A-22D2-4A53-92DE-4C18B64BC9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8" b="364"/>
          <a:stretch/>
        </p:blipFill>
        <p:spPr>
          <a:xfrm>
            <a:off x="7170339" y="2942213"/>
            <a:ext cx="1476613" cy="1471352"/>
          </a:xfrm>
          <a:prstGeom prst="rect">
            <a:avLst/>
          </a:prstGeom>
          <a:ln w="57150">
            <a:solidFill>
              <a:srgbClr val="9411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3E752DF-EA66-416D-8605-399F8A1B8FF6}"/>
              </a:ext>
            </a:extLst>
          </p:cNvPr>
          <p:cNvSpPr txBox="1">
            <a:spLocks/>
          </p:cNvSpPr>
          <p:nvPr/>
        </p:nvSpPr>
        <p:spPr bwMode="auto">
          <a:xfrm>
            <a:off x="5619404" y="3503507"/>
            <a:ext cx="3027548" cy="292536"/>
          </a:xfrm>
          <a:prstGeom prst="rect">
            <a:avLst/>
          </a:prstGeom>
          <a:solidFill>
            <a:schemeClr val="tx1">
              <a:alpha val="73000"/>
            </a:schemeClr>
          </a:solidFill>
          <a:ln w="15875">
            <a:solidFill>
              <a:srgbClr val="00206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2100" b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¡"/>
              <a:defRPr sz="1800" b="0" baseline="0">
                <a:solidFill>
                  <a:schemeClr val="bg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600" b="0" baseline="0">
                <a:solidFill>
                  <a:schemeClr val="bg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400" b="0" baseline="0">
                <a:solidFill>
                  <a:schemeClr val="bg1"/>
                </a:solidFill>
                <a:latin typeface="+mj-lt"/>
              </a:defRPr>
            </a:lvl4pPr>
            <a:lvl5pPr marL="15430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1200" b="0" baseline="0">
                <a:solidFill>
                  <a:schemeClr val="bg1"/>
                </a:solidFill>
                <a:latin typeface="+mn-lt"/>
              </a:defRPr>
            </a:lvl5pPr>
            <a:lvl6pPr marL="18859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100" b="1" i="0" dirty="0">
                <a:solidFill>
                  <a:schemeClr val="bg2"/>
                </a:solidFill>
              </a:rPr>
              <a:t>CTCA + Invasive Coronary Angiography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32719-E490-DC4A-B753-08C5DDC67075}"/>
              </a:ext>
            </a:extLst>
          </p:cNvPr>
          <p:cNvSpPr txBox="1"/>
          <p:nvPr/>
        </p:nvSpPr>
        <p:spPr>
          <a:xfrm>
            <a:off x="1431715" y="4769708"/>
            <a:ext cx="511523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i="0" u="none" strike="noStrike" baseline="30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0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Jones DA</a:t>
            </a:r>
            <a:r>
              <a:rPr lang="en-GB" sz="10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Castle EV, </a:t>
            </a:r>
            <a:r>
              <a:rPr lang="en-GB" sz="10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Beirne</a:t>
            </a:r>
            <a:r>
              <a:rPr lang="en-GB" sz="10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AM et al. .</a:t>
            </a:r>
            <a:r>
              <a:rPr lang="en-GB" sz="10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EuroIntervention</a:t>
            </a:r>
            <a:r>
              <a:rPr lang="en-GB" sz="10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2020 Feb 7;15(15):e1351-e1357.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775884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DE5E42-156D-2697-2E58-B08174F49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464" y="1109663"/>
            <a:ext cx="4567679" cy="1449075"/>
          </a:xfrm>
          <a:ln w="1587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688 patients </a:t>
            </a: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Single Centre Study, St Bartholomew's Hospital, London, UK. </a:t>
            </a: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3rd Generation Dual Source CT scanner</a:t>
            </a:r>
          </a:p>
          <a:p>
            <a:pPr marL="0" lvl="0" indent="0">
              <a:buNone/>
            </a:pPr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2CBB222-3E15-4785-8699-2E5F9E3BBC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52" b="88372" l="515" r="95361">
                        <a14:foregroundMark x1="87629" y1="60465" x2="3608" y2="61240"/>
                        <a14:foregroundMark x1="46907" y1="86047" x2="90206" y2="82171"/>
                        <a14:foregroundMark x1="90206" y1="82171" x2="93814" y2="85271"/>
                        <a14:foregroundMark x1="13918" y1="75194" x2="82474" y2="82171"/>
                        <a14:foregroundMark x1="13918" y1="89147" x2="92268" y2="87597"/>
                        <a14:foregroundMark x1="92268" y1="87597" x2="92268" y2="87597"/>
                        <a14:foregroundMark x1="91753" y1="49612" x2="1546" y2="62791"/>
                        <a14:foregroundMark x1="43814" y1="37209" x2="64433" y2="13953"/>
                        <a14:foregroundMark x1="72165" y1="35659" x2="91753" y2="27132"/>
                        <a14:foregroundMark x1="73711" y1="81395" x2="90206" y2="79070"/>
                        <a14:foregroundMark x1="4639" y1="61240" x2="17010" y2="72868"/>
                        <a14:foregroundMark x1="4639" y1="54264" x2="38144" y2="52713"/>
                        <a14:foregroundMark x1="38144" y1="52713" x2="45361" y2="54264"/>
                        <a14:foregroundMark x1="36598" y1="85271" x2="80928" y2="86822"/>
                        <a14:foregroundMark x1="80928" y1="86822" x2="95361" y2="60465"/>
                        <a14:foregroundMark x1="95361" y1="60465" x2="90722" y2="47287"/>
                        <a14:foregroundMark x1="92268" y1="10078" x2="98454" y2="52713"/>
                        <a14:foregroundMark x1="98454" y1="52713" x2="93814" y2="88372"/>
                        <a14:foregroundMark x1="93814" y1="88372" x2="80928" y2="89147"/>
                        <a14:foregroundMark x1="48454" y1="18605" x2="25773" y2="54264"/>
                        <a14:foregroundMark x1="25773" y1="54264" x2="3093" y2="62016"/>
                        <a14:foregroundMark x1="19588" y1="88372" x2="515" y2="69767"/>
                        <a14:foregroundMark x1="515" y1="69767" x2="14948" y2="57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8484" y="1120111"/>
            <a:ext cx="685659" cy="455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15517E-F68F-B2B9-F2C6-D2BFD77A39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81099" y="162806"/>
            <a:ext cx="806091" cy="613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8DB89F-E2D2-154A-943B-4E3B52038C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8" y="238255"/>
            <a:ext cx="1120751" cy="483863"/>
          </a:xfrm>
          <a:prstGeom prst="rect">
            <a:avLst/>
          </a:prstGeom>
        </p:spPr>
      </p:pic>
      <p:sp>
        <p:nvSpPr>
          <p:cNvPr id="3" name="CustomShape 6">
            <a:extLst>
              <a:ext uri="{FF2B5EF4-FFF2-40B4-BE49-F238E27FC236}">
                <a16:creationId xmlns:a16="http://schemas.microsoft.com/office/drawing/2014/main" id="{AEF2EECC-625D-121D-FD7C-2E77131C39C1}"/>
              </a:ext>
            </a:extLst>
          </p:cNvPr>
          <p:cNvSpPr/>
          <p:nvPr/>
        </p:nvSpPr>
        <p:spPr>
          <a:xfrm>
            <a:off x="56712" y="74830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E4B4BA-B3C8-D74E-A1DC-891F7964C3F9}"/>
              </a:ext>
            </a:extLst>
          </p:cNvPr>
          <p:cNvSpPr txBox="1">
            <a:spLocks/>
          </p:cNvSpPr>
          <p:nvPr/>
        </p:nvSpPr>
        <p:spPr bwMode="auto">
          <a:xfrm>
            <a:off x="1159368" y="178251"/>
            <a:ext cx="7135032" cy="857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9pPr>
          </a:lstStyle>
          <a:p>
            <a:endParaRPr lang="en-US" sz="2700" kern="0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99FE-58D2-0F17-2519-5679A165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210" y="201920"/>
            <a:ext cx="7769225" cy="566738"/>
          </a:xfrm>
        </p:spPr>
        <p:txBody>
          <a:bodyPr/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St Bartholomew's Hospital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0C27B-F935-F423-C034-710B1CC2E2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71261"/>
            <a:ext cx="1379349" cy="6722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A145F2-05B1-5DE1-5AA3-C0D1E81FF6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963" y="2776869"/>
            <a:ext cx="3775803" cy="1379605"/>
          </a:xfrm>
          <a:prstGeom prst="rect">
            <a:avLst/>
          </a:prstGeom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AD8EDF6-2FD3-E2E4-7791-E9925CB59B06}"/>
              </a:ext>
            </a:extLst>
          </p:cNvPr>
          <p:cNvSpPr txBox="1">
            <a:spLocks/>
          </p:cNvSpPr>
          <p:nvPr/>
        </p:nvSpPr>
        <p:spPr bwMode="auto">
          <a:xfrm>
            <a:off x="4002657" y="2776869"/>
            <a:ext cx="4978829" cy="1379605"/>
          </a:xfrm>
          <a:prstGeom prst="rect">
            <a:avLst/>
          </a:prstGeom>
          <a:noFill/>
          <a:ln w="15875">
            <a:solidFill>
              <a:srgbClr val="00206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2100" b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¡"/>
              <a:defRPr sz="1800" b="0" baseline="0">
                <a:solidFill>
                  <a:schemeClr val="bg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500" b="0" baseline="0">
                <a:solidFill>
                  <a:schemeClr val="bg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350" b="0" baseline="0">
                <a:solidFill>
                  <a:schemeClr val="bg1"/>
                </a:solidFill>
                <a:latin typeface="+mj-lt"/>
              </a:defRPr>
            </a:lvl4pPr>
            <a:lvl5pPr marL="15430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1350" b="0" baseline="0">
                <a:solidFill>
                  <a:schemeClr val="bg1"/>
                </a:solidFill>
                <a:latin typeface="+mn-lt"/>
              </a:defRPr>
            </a:lvl5pPr>
            <a:lvl6pPr marL="18859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350" b="1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350" b="1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350" b="1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350" b="1">
                <a:solidFill>
                  <a:schemeClr val="tx1"/>
                </a:solidFill>
                <a:latin typeface="+mn-lt"/>
              </a:defRPr>
            </a:lvl9pPr>
          </a:lstStyle>
          <a:p>
            <a:endParaRPr lang="en-GB" sz="1800" i="0" kern="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800" i="0" kern="0" dirty="0"/>
              <a:t> </a:t>
            </a:r>
            <a:endParaRPr lang="en-GB" sz="1800" i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</a:pPr>
            <a:endParaRPr lang="en-GB" i="0" kern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8D5B11-42B6-65B5-312D-BB47CFA79D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48" r="27171"/>
          <a:stretch/>
        </p:blipFill>
        <p:spPr>
          <a:xfrm>
            <a:off x="7532181" y="1100866"/>
            <a:ext cx="1495586" cy="14582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E36923-431B-9FB2-A3CE-9ED3A148C71D}"/>
              </a:ext>
            </a:extLst>
          </p:cNvPr>
          <p:cNvPicPr/>
          <p:nvPr/>
        </p:nvPicPr>
        <p:blipFill rotWithShape="1">
          <a:blip r:embed="rId10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t="12715" r="10336" b="19460"/>
          <a:stretch/>
        </p:blipFill>
        <p:spPr bwMode="auto">
          <a:xfrm>
            <a:off x="7982932" y="3246201"/>
            <a:ext cx="812286" cy="412287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38580C-9FA8-F48C-3D97-5BE23F5D59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7660" y="1100867"/>
            <a:ext cx="2740341" cy="14582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2E2CFA-A863-43FA-8D0E-EF1646537BC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85000"/>
          </a:blip>
          <a:srcRect t="23993" b="25154"/>
          <a:stretch/>
        </p:blipFill>
        <p:spPr>
          <a:xfrm>
            <a:off x="7884497" y="2889320"/>
            <a:ext cx="1009155" cy="2782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AFD7D7F-8F76-49CA-9638-16A69630BE9C}"/>
              </a:ext>
            </a:extLst>
          </p:cNvPr>
          <p:cNvSpPr txBox="1"/>
          <p:nvPr/>
        </p:nvSpPr>
        <p:spPr>
          <a:xfrm>
            <a:off x="4002657" y="2865912"/>
            <a:ext cx="4074949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marR="0" lvl="0" indent="-257175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6699FF"/>
              </a:buClr>
              <a:buSzPct val="110000"/>
              <a:buFontTx/>
              <a:buChar char="•"/>
              <a:tabLst/>
              <a:defRPr/>
            </a:pPr>
            <a:r>
              <a:rPr kumimoji="0" lang="en-GB" sz="1550" b="0" i="0" u="none" strike="noStrike" kern="0" cap="none" spc="0" normalizeH="0" baseline="0" noProof="0" dirty="0">
                <a:ln>
                  <a:noFill/>
                </a:ln>
                <a:solidFill>
                  <a:srgbClr val="1D384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Sponsor: Queen Mary University of London</a:t>
            </a:r>
          </a:p>
          <a:p>
            <a:pPr marL="257175" marR="0" lvl="0" indent="-257175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6699FF"/>
              </a:buClr>
              <a:buSzPct val="110000"/>
              <a:buFontTx/>
              <a:buChar char="•"/>
              <a:tabLst/>
              <a:defRPr/>
            </a:pPr>
            <a:r>
              <a:rPr kumimoji="0" lang="en-GB" sz="1550" b="0" i="0" u="none" strike="noStrike" kern="0" cap="none" spc="0" normalizeH="0" baseline="0" noProof="0" dirty="0">
                <a:ln>
                  <a:noFill/>
                </a:ln>
                <a:solidFill>
                  <a:srgbClr val="1D384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Adopted by Barts Cardiovascular CTU</a:t>
            </a:r>
          </a:p>
          <a:p>
            <a:pPr marL="257175" marR="0" lvl="0" indent="-257175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6699FF"/>
              </a:buClr>
              <a:buSzPct val="110000"/>
              <a:buFontTx/>
              <a:buChar char="•"/>
              <a:tabLst/>
              <a:defRPr/>
            </a:pPr>
            <a:r>
              <a:rPr kumimoji="0" lang="en-GB" sz="1550" b="0" i="0" u="none" strike="noStrike" kern="0" cap="none" spc="0" normalizeH="0" baseline="0" noProof="0" dirty="0">
                <a:ln>
                  <a:noFill/>
                </a:ln>
                <a:solidFill>
                  <a:srgbClr val="1D384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Funded by National Institute of Health Research </a:t>
            </a:r>
            <a:r>
              <a:rPr kumimoji="0" lang="en-GB" sz="1550" b="0" i="0" u="none" strike="noStrike" kern="0" cap="none" spc="0" normalizeH="0" baseline="0" noProof="0" dirty="0" err="1">
                <a:ln>
                  <a:noFill/>
                </a:ln>
                <a:solidFill>
                  <a:srgbClr val="1D384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RfPB</a:t>
            </a:r>
            <a:r>
              <a:rPr kumimoji="0" lang="en-GB" sz="1550" b="0" i="0" u="none" strike="noStrike" kern="0" cap="none" spc="0" normalizeH="0" baseline="0" noProof="0" dirty="0">
                <a:ln>
                  <a:noFill/>
                </a:ln>
                <a:solidFill>
                  <a:srgbClr val="1D384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Scheme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8F319B7-27CA-4C17-B5BB-BD8792C18F08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85000"/>
          </a:blip>
          <a:stretch>
            <a:fillRect/>
          </a:stretch>
        </p:blipFill>
        <p:spPr>
          <a:xfrm>
            <a:off x="7686907" y="3829482"/>
            <a:ext cx="1108311" cy="16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68647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17D1D1-DF92-FAD5-99E6-AAAAF721AC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81099" y="162806"/>
            <a:ext cx="806091" cy="613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8DB89F-E2D2-154A-943B-4E3B52038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8" y="226380"/>
            <a:ext cx="1120751" cy="483863"/>
          </a:xfrm>
          <a:prstGeom prst="rect">
            <a:avLst/>
          </a:prstGeom>
        </p:spPr>
      </p:pic>
      <p:sp>
        <p:nvSpPr>
          <p:cNvPr id="8" name="CustomShape 6">
            <a:extLst>
              <a:ext uri="{FF2B5EF4-FFF2-40B4-BE49-F238E27FC236}">
                <a16:creationId xmlns:a16="http://schemas.microsoft.com/office/drawing/2014/main" id="{89F5B5B1-7843-BCB0-C8C2-401F1EA60CD6}"/>
              </a:ext>
            </a:extLst>
          </p:cNvPr>
          <p:cNvSpPr/>
          <p:nvPr/>
        </p:nvSpPr>
        <p:spPr>
          <a:xfrm>
            <a:off x="44145" y="61156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E4B4BA-B3C8-D74E-A1DC-891F7964C3F9}"/>
              </a:ext>
            </a:extLst>
          </p:cNvPr>
          <p:cNvSpPr txBox="1">
            <a:spLocks/>
          </p:cNvSpPr>
          <p:nvPr/>
        </p:nvSpPr>
        <p:spPr bwMode="auto">
          <a:xfrm>
            <a:off x="1159368" y="178251"/>
            <a:ext cx="7135032" cy="857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9pPr>
          </a:lstStyle>
          <a:p>
            <a:endParaRPr lang="en-US" sz="2700" kern="0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99FE-58D2-0F17-2519-5679A165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210" y="201920"/>
            <a:ext cx="7769225" cy="5667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Eligibility Criteria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DE5E42-156D-2697-2E58-B08174F49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708" y="1109663"/>
            <a:ext cx="4325092" cy="3086100"/>
          </a:xfrm>
          <a:ln w="1587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indent="0">
              <a:buNone/>
            </a:pP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Inclusion Criteria 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Patients undergoing invasive coronary angiography </a:t>
            </a:r>
          </a:p>
          <a:p>
            <a:pPr lvl="0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Stable Angina and NSTE-ACS </a:t>
            </a:r>
          </a:p>
          <a:p>
            <a:pPr lvl="0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Previous Coronary Artery Bypass Grafting (CABG) </a:t>
            </a:r>
          </a:p>
          <a:p>
            <a:pPr lvl="0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Aged ≥18 </a:t>
            </a:r>
          </a:p>
          <a:p>
            <a:pPr lvl="0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Patients able and willing to give written informed consent.</a:t>
            </a:r>
          </a:p>
          <a:p>
            <a:pPr marL="0" lvl="0" indent="0">
              <a:buNone/>
            </a:pP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8BADF-CC87-82CC-E663-1A33F9F78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110005"/>
            <a:ext cx="4340286" cy="3086100"/>
          </a:xfrm>
          <a:ln w="1587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indent="0">
              <a:buNone/>
            </a:pP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Exclusion Criteria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lvl="0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ST segment myocardial infarction</a:t>
            </a:r>
          </a:p>
          <a:p>
            <a:pPr lvl="0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Haemodynamic or Clinical Instability</a:t>
            </a:r>
          </a:p>
          <a:p>
            <a:pPr lvl="0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Subjects with eGFR&lt;20ml/min or on renal replacement therapy</a:t>
            </a:r>
          </a:p>
          <a:p>
            <a:pPr lvl="0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Current life-threatening condition other than vascular disease</a:t>
            </a:r>
          </a:p>
          <a:p>
            <a:pPr lvl="0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Pregnancy or unknown pregnancy status.</a:t>
            </a:r>
          </a:p>
          <a:p>
            <a:pPr lvl="0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Inability to tolerate beta-blockers</a:t>
            </a:r>
          </a:p>
          <a:p>
            <a:pPr lvl="0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Known contrast allergy.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0C27B-F935-F423-C034-710B1CC2E2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71261"/>
            <a:ext cx="1379349" cy="67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55979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FD2B339-A80D-816B-26C3-B208E6BA17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81099" y="162806"/>
            <a:ext cx="806091" cy="613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8DB89F-E2D2-154A-943B-4E3B52038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8" y="226380"/>
            <a:ext cx="1120751" cy="483863"/>
          </a:xfrm>
          <a:prstGeom prst="rect">
            <a:avLst/>
          </a:prstGeom>
        </p:spPr>
      </p:pic>
      <p:sp>
        <p:nvSpPr>
          <p:cNvPr id="4" name="CustomShape 6">
            <a:extLst>
              <a:ext uri="{FF2B5EF4-FFF2-40B4-BE49-F238E27FC236}">
                <a16:creationId xmlns:a16="http://schemas.microsoft.com/office/drawing/2014/main" id="{990C2278-24EC-80C5-211E-97493507CD9A}"/>
              </a:ext>
            </a:extLst>
          </p:cNvPr>
          <p:cNvSpPr/>
          <p:nvPr/>
        </p:nvSpPr>
        <p:spPr>
          <a:xfrm>
            <a:off x="56712" y="74830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E4B4BA-B3C8-D74E-A1DC-891F7964C3F9}"/>
              </a:ext>
            </a:extLst>
          </p:cNvPr>
          <p:cNvSpPr txBox="1">
            <a:spLocks/>
          </p:cNvSpPr>
          <p:nvPr/>
        </p:nvSpPr>
        <p:spPr bwMode="auto">
          <a:xfrm>
            <a:off x="1159368" y="178251"/>
            <a:ext cx="7135032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9pPr>
          </a:lstStyle>
          <a:p>
            <a:endParaRPr lang="en-US" sz="2700" kern="0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99FE-58D2-0F17-2519-5679A165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72" y="210154"/>
            <a:ext cx="7769225" cy="5667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Primary Endpoints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0C27B-F935-F423-C034-710B1CC2E2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71261"/>
            <a:ext cx="1379349" cy="672239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572D203-93EF-2202-F380-10950971BA38}"/>
              </a:ext>
            </a:extLst>
          </p:cNvPr>
          <p:cNvSpPr txBox="1">
            <a:spLocks/>
          </p:cNvSpPr>
          <p:nvPr/>
        </p:nvSpPr>
        <p:spPr bwMode="auto">
          <a:xfrm>
            <a:off x="410875" y="997315"/>
            <a:ext cx="8450492" cy="1441085"/>
          </a:xfrm>
          <a:prstGeom prst="rect">
            <a:avLst/>
          </a:prstGeom>
          <a:noFill/>
          <a:ln w="15875">
            <a:solidFill>
              <a:srgbClr val="00206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2100" b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¡"/>
              <a:defRPr sz="1800" b="0" baseline="0">
                <a:solidFill>
                  <a:schemeClr val="bg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600" b="0" baseline="0">
                <a:solidFill>
                  <a:schemeClr val="bg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400" b="0" baseline="0">
                <a:solidFill>
                  <a:schemeClr val="bg1"/>
                </a:solidFill>
                <a:latin typeface="+mj-lt"/>
              </a:defRPr>
            </a:lvl4pPr>
            <a:lvl5pPr marL="15430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1200" b="0" baseline="0">
                <a:solidFill>
                  <a:schemeClr val="bg1"/>
                </a:solidFill>
                <a:latin typeface="+mn-lt"/>
              </a:defRPr>
            </a:lvl5pPr>
            <a:lvl6pPr marL="18859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800" b="1" i="0" dirty="0">
                <a:latin typeface="Calibri" panose="020F0502020204030204" pitchFamily="34" charset="0"/>
                <a:cs typeface="Calibri" panose="020F0502020204030204" pitchFamily="34" charset="0"/>
              </a:rPr>
              <a:t>Co-Primary Endpoints</a:t>
            </a:r>
            <a:endParaRPr lang="en-GB" sz="1800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SzPct val="40000"/>
              <a:buFont typeface="Wingdings 2" panose="05020102010507070707" pitchFamily="18" charset="2"/>
              <a:buChar char=""/>
            </a:pPr>
            <a:r>
              <a:rPr lang="en-US" sz="1700" i="0" dirty="0">
                <a:latin typeface="Calibri" panose="020F0502020204030204" pitchFamily="34" charset="0"/>
                <a:cs typeface="Calibri" panose="020F0502020204030204" pitchFamily="34" charset="0"/>
              </a:rPr>
              <a:t>Procedural duration	</a:t>
            </a:r>
          </a:p>
          <a:p>
            <a:pPr lvl="1">
              <a:buSzPct val="40000"/>
              <a:buFont typeface="Wingdings 2" panose="05020102010507070707" pitchFamily="18" charset="2"/>
              <a:buChar char=""/>
            </a:pPr>
            <a:r>
              <a:rPr lang="en-US" sz="1700" i="0" dirty="0">
                <a:latin typeface="Calibri" panose="020F0502020204030204" pitchFamily="34" charset="0"/>
                <a:cs typeface="Calibri" panose="020F0502020204030204" pitchFamily="34" charset="0"/>
              </a:rPr>
              <a:t>Patient satisfaction scores post ICA</a:t>
            </a:r>
            <a:r>
              <a:rPr lang="en-US" sz="1700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700" i="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lvl="1">
              <a:buSzPct val="40000"/>
              <a:buFont typeface="Wingdings 2" panose="05020102010507070707" pitchFamily="18" charset="2"/>
              <a:buChar char=""/>
            </a:pPr>
            <a:r>
              <a:rPr lang="en-US" sz="1700" i="0" dirty="0">
                <a:latin typeface="Calibri" panose="020F0502020204030204" pitchFamily="34" charset="0"/>
                <a:cs typeface="Calibri" panose="020F0502020204030204" pitchFamily="34" charset="0"/>
              </a:rPr>
              <a:t>Incidence of Contrast-Induced Nephropathy (KDIGO criteria)</a:t>
            </a:r>
            <a:r>
              <a:rPr lang="en-US" sz="1700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700" i="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04C0778-D4A0-CF43-949A-54A3CDC47117}"/>
              </a:ext>
            </a:extLst>
          </p:cNvPr>
          <p:cNvSpPr txBox="1">
            <a:spLocks/>
          </p:cNvSpPr>
          <p:nvPr/>
        </p:nvSpPr>
        <p:spPr bwMode="auto">
          <a:xfrm>
            <a:off x="410875" y="2571750"/>
            <a:ext cx="8450492" cy="1844133"/>
          </a:xfrm>
          <a:prstGeom prst="rect">
            <a:avLst/>
          </a:prstGeom>
          <a:noFill/>
          <a:ln w="15875">
            <a:solidFill>
              <a:srgbClr val="00206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2100" b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¡"/>
              <a:defRPr sz="1800" b="0" baseline="0">
                <a:solidFill>
                  <a:schemeClr val="bg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600" b="0" baseline="0">
                <a:solidFill>
                  <a:schemeClr val="bg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400" b="0" baseline="0">
                <a:solidFill>
                  <a:schemeClr val="bg1"/>
                </a:solidFill>
                <a:latin typeface="+mj-lt"/>
              </a:defRPr>
            </a:lvl4pPr>
            <a:lvl5pPr marL="15430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1200" b="0" baseline="0">
                <a:solidFill>
                  <a:schemeClr val="bg1"/>
                </a:solidFill>
                <a:latin typeface="+mn-lt"/>
              </a:defRPr>
            </a:lvl5pPr>
            <a:lvl6pPr marL="18859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800" b="1" i="0" dirty="0">
                <a:latin typeface="Calibri" panose="020F0502020204030204" pitchFamily="34" charset="0"/>
                <a:cs typeface="Calibri" panose="020F0502020204030204" pitchFamily="34" charset="0"/>
              </a:rPr>
              <a:t>Sample Size</a:t>
            </a:r>
            <a:endParaRPr lang="en-GB" sz="1800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700" i="0" dirty="0">
                <a:latin typeface="Calibri" panose="020F0502020204030204" pitchFamily="34" charset="0"/>
                <a:cs typeface="Calibri" panose="020F0502020204030204" pitchFamily="34" charset="0"/>
              </a:rPr>
              <a:t>Powered to detect all 3 primary study endpoints.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700" i="0" dirty="0">
                <a:latin typeface="Calibri" panose="020F0502020204030204" pitchFamily="34" charset="0"/>
                <a:cs typeface="Calibri" panose="020F0502020204030204" pitchFamily="34" charset="0"/>
              </a:rPr>
              <a:t>688 patients provides: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80% power for CIN reduction of 60% assuming 12% CIN rate and allowing for a Bonferroni correction (a=0.017) and 10% drop-out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90% power to detect 15% reduction in procedure time and improvement in patient satisfaction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DB5CBC-A504-DBEC-E475-39C01B6879CB}"/>
              </a:ext>
            </a:extLst>
          </p:cNvPr>
          <p:cNvSpPr txBox="1"/>
          <p:nvPr/>
        </p:nvSpPr>
        <p:spPr>
          <a:xfrm>
            <a:off x="1106760" y="4897279"/>
            <a:ext cx="693047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2. </a:t>
            </a:r>
            <a:r>
              <a:rPr lang="en-GB" sz="10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Fliser</a:t>
            </a:r>
            <a:r>
              <a:rPr lang="en-GB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D, </a:t>
            </a:r>
            <a:r>
              <a:rPr lang="en-GB" sz="10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Laville</a:t>
            </a:r>
            <a:r>
              <a:rPr lang="en-GB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M,  et al. A. Nephrol Dial Transplant  Off </a:t>
            </a:r>
            <a:r>
              <a:rPr lang="en-GB" sz="10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Publ</a:t>
            </a:r>
            <a:r>
              <a:rPr lang="en-GB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r>
              <a:rPr lang="en-GB" sz="10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Eur</a:t>
            </a:r>
            <a:r>
              <a:rPr lang="en-GB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 Dial </a:t>
            </a:r>
            <a:r>
              <a:rPr lang="en-GB" sz="10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Transpl</a:t>
            </a:r>
            <a:r>
              <a:rPr lang="en-GB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Assoc - </a:t>
            </a:r>
            <a:r>
              <a:rPr lang="en-GB" sz="10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Eur</a:t>
            </a:r>
            <a:r>
              <a:rPr lang="en-GB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Ren Assoc 2012 :4263–72. </a:t>
            </a:r>
            <a:endParaRPr lang="en-US" sz="10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C39922-5BE5-D11D-185A-638AF091F26E}"/>
              </a:ext>
            </a:extLst>
          </p:cNvPr>
          <p:cNvSpPr txBox="1"/>
          <p:nvPr/>
        </p:nvSpPr>
        <p:spPr>
          <a:xfrm>
            <a:off x="1097717" y="4710326"/>
            <a:ext cx="60052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1. </a:t>
            </a:r>
            <a:r>
              <a:rPr lang="en-GB" sz="10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Mangelsdorff</a:t>
            </a:r>
            <a:r>
              <a:rPr lang="en-GB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AD. Patient satisfaction questionnaire. Med Care. 1979 Jan;17(1):86–90. </a:t>
            </a:r>
            <a:endParaRPr lang="en-US" sz="10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140580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B07DD0-B597-FBB1-F09C-537B0569F9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12259"/>
          <a:stretch/>
        </p:blipFill>
        <p:spPr>
          <a:xfrm>
            <a:off x="8181099" y="162806"/>
            <a:ext cx="806091" cy="613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8DB89F-E2D2-154A-943B-4E3B52038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8" y="226380"/>
            <a:ext cx="1120751" cy="483863"/>
          </a:xfrm>
          <a:prstGeom prst="rect">
            <a:avLst/>
          </a:prstGeom>
        </p:spPr>
      </p:pic>
      <p:sp>
        <p:nvSpPr>
          <p:cNvPr id="4" name="CustomShape 6">
            <a:extLst>
              <a:ext uri="{FF2B5EF4-FFF2-40B4-BE49-F238E27FC236}">
                <a16:creationId xmlns:a16="http://schemas.microsoft.com/office/drawing/2014/main" id="{F30CA0C3-5280-8A9B-ADA3-97735C54F793}"/>
              </a:ext>
            </a:extLst>
          </p:cNvPr>
          <p:cNvSpPr/>
          <p:nvPr/>
        </p:nvSpPr>
        <p:spPr>
          <a:xfrm>
            <a:off x="56712" y="74830"/>
            <a:ext cx="9030576" cy="811251"/>
          </a:xfrm>
          <a:prstGeom prst="roundRect">
            <a:avLst>
              <a:gd name="adj" fmla="val 16667"/>
            </a:avLst>
          </a:prstGeom>
          <a:solidFill>
            <a:srgbClr val="17336F">
              <a:alpha val="20000"/>
            </a:srgbClr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E4B4BA-B3C8-D74E-A1DC-891F7964C3F9}"/>
              </a:ext>
            </a:extLst>
          </p:cNvPr>
          <p:cNvSpPr txBox="1">
            <a:spLocks/>
          </p:cNvSpPr>
          <p:nvPr/>
        </p:nvSpPr>
        <p:spPr bwMode="auto">
          <a:xfrm>
            <a:off x="1159368" y="178251"/>
            <a:ext cx="7135032" cy="857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  <a:ea typeface="ＭＳ Ｐゴシック" charset="-128"/>
                <a:cs typeface="ＭＳ Ｐゴシック" charset="-128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Lucida Grande" charset="0"/>
              </a:defRPr>
            </a:lvl9pPr>
          </a:lstStyle>
          <a:p>
            <a:endParaRPr lang="en-US" sz="2700" kern="0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99FE-58D2-0F17-2519-5679A165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72" y="210154"/>
            <a:ext cx="7769225" cy="5667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Secondary Endpoints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0C27B-F935-F423-C034-710B1CC2E2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181"/>
          <a:stretch/>
        </p:blipFill>
        <p:spPr>
          <a:xfrm>
            <a:off x="7764651" y="4471261"/>
            <a:ext cx="1379349" cy="672239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572D203-93EF-2202-F380-10950971BA38}"/>
              </a:ext>
            </a:extLst>
          </p:cNvPr>
          <p:cNvSpPr txBox="1">
            <a:spLocks/>
          </p:cNvSpPr>
          <p:nvPr/>
        </p:nvSpPr>
        <p:spPr bwMode="auto">
          <a:xfrm>
            <a:off x="410875" y="1082849"/>
            <a:ext cx="8361418" cy="3128958"/>
          </a:xfrm>
          <a:prstGeom prst="rect">
            <a:avLst/>
          </a:prstGeom>
          <a:noFill/>
          <a:ln w="15875">
            <a:solidFill>
              <a:srgbClr val="00206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2100" b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¡"/>
              <a:defRPr sz="1800" b="0" baseline="0">
                <a:solidFill>
                  <a:schemeClr val="bg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600" b="0" baseline="0">
                <a:solidFill>
                  <a:schemeClr val="bg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400" b="0" baseline="0">
                <a:solidFill>
                  <a:schemeClr val="bg1"/>
                </a:solidFill>
                <a:latin typeface="+mj-lt"/>
              </a:defRPr>
            </a:lvl4pPr>
            <a:lvl5pPr marL="15430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1200" b="0" baseline="0">
                <a:solidFill>
                  <a:schemeClr val="bg1"/>
                </a:solidFill>
                <a:latin typeface="+mn-lt"/>
              </a:defRPr>
            </a:lvl5pPr>
            <a:lvl6pPr marL="18859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800" b="1" i="0" dirty="0">
                <a:latin typeface="Calibri" panose="020F0502020204030204" pitchFamily="34" charset="0"/>
                <a:cs typeface="Calibri" panose="020F0502020204030204" pitchFamily="34" charset="0"/>
              </a:rPr>
              <a:t>Major Secondary Endpoints</a:t>
            </a:r>
            <a:endParaRPr lang="en-GB" sz="1800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SzPct val="40000"/>
              <a:buFont typeface="Wingdings 2" panose="05020102010507070707" pitchFamily="18" charset="2"/>
              <a:buChar char=""/>
            </a:pPr>
            <a:r>
              <a:rPr lang="en-GB" i="0" dirty="0">
                <a:latin typeface="Calibri" panose="020F0502020204030204" pitchFamily="34" charset="0"/>
                <a:cs typeface="Calibri" panose="020F0502020204030204" pitchFamily="34" charset="0"/>
              </a:rPr>
              <a:t>Procedure Metrics</a:t>
            </a:r>
          </a:p>
          <a:p>
            <a:pPr lvl="2">
              <a:buClr>
                <a:schemeClr val="accent2"/>
              </a:buClr>
            </a:pPr>
            <a:r>
              <a:rPr lang="en-GB" i="0" dirty="0">
                <a:latin typeface="Calibri" panose="020F0502020204030204" pitchFamily="34" charset="0"/>
                <a:cs typeface="Calibri" panose="020F0502020204030204" pitchFamily="34" charset="0"/>
              </a:rPr>
              <a:t>Radial Access</a:t>
            </a:r>
          </a:p>
          <a:p>
            <a:pPr lvl="2">
              <a:buClr>
                <a:schemeClr val="accent2"/>
              </a:buClr>
            </a:pPr>
            <a:r>
              <a:rPr lang="en-GB" i="0" dirty="0">
                <a:latin typeface="Calibri" panose="020F0502020204030204" pitchFamily="34" charset="0"/>
                <a:cs typeface="Calibri" panose="020F0502020204030204" pitchFamily="34" charset="0"/>
              </a:rPr>
              <a:t>Fluoroscopy Time</a:t>
            </a:r>
          </a:p>
          <a:p>
            <a:pPr lvl="2">
              <a:buClr>
                <a:schemeClr val="accent2"/>
              </a:buClr>
            </a:pPr>
            <a:r>
              <a:rPr lang="en-GB" i="0" dirty="0">
                <a:latin typeface="Calibri" panose="020F0502020204030204" pitchFamily="34" charset="0"/>
                <a:cs typeface="Calibri" panose="020F0502020204030204" pitchFamily="34" charset="0"/>
              </a:rPr>
              <a:t>Number of Catheters</a:t>
            </a:r>
          </a:p>
          <a:p>
            <a:pPr lvl="2">
              <a:buClr>
                <a:schemeClr val="accent2"/>
              </a:buClr>
            </a:pPr>
            <a:r>
              <a:rPr lang="en-GB" i="0" dirty="0">
                <a:latin typeface="Calibri" panose="020F0502020204030204" pitchFamily="34" charset="0"/>
                <a:cs typeface="Calibri" panose="020F0502020204030204" pitchFamily="34" charset="0"/>
              </a:rPr>
              <a:t>Contrast Dose (mL)</a:t>
            </a:r>
          </a:p>
          <a:p>
            <a:pPr lvl="2">
              <a:buClr>
                <a:schemeClr val="accent2"/>
              </a:buClr>
            </a:pPr>
            <a:r>
              <a:rPr lang="en-GB" i="0" dirty="0">
                <a:latin typeface="Calibri" panose="020F0502020204030204" pitchFamily="34" charset="0"/>
                <a:cs typeface="Calibri" panose="020F0502020204030204" pitchFamily="34" charset="0"/>
              </a:rPr>
              <a:t>Effective Radiation Dose during ICA</a:t>
            </a:r>
          </a:p>
          <a:p>
            <a:pPr lvl="1">
              <a:buSzPct val="40000"/>
              <a:buFont typeface="Wingdings 2" panose="05020102010507070707" pitchFamily="18" charset="2"/>
              <a:buChar char=""/>
            </a:pPr>
            <a:r>
              <a:rPr lang="en-GB" i="0" dirty="0">
                <a:latin typeface="Calibri" panose="020F0502020204030204" pitchFamily="34" charset="0"/>
                <a:cs typeface="Calibri" panose="020F0502020204030204" pitchFamily="34" charset="0"/>
              </a:rPr>
              <a:t>Procedural Complications</a:t>
            </a:r>
          </a:p>
          <a:p>
            <a:pPr lvl="1">
              <a:buSzPct val="40000"/>
              <a:buFont typeface="Wingdings 2" panose="05020102010507070707" pitchFamily="18" charset="2"/>
              <a:buChar char=""/>
            </a:pPr>
            <a:r>
              <a:rPr lang="en-GB" i="0" dirty="0">
                <a:latin typeface="Calibri" panose="020F0502020204030204" pitchFamily="34" charset="0"/>
                <a:cs typeface="Calibri" panose="020F0502020204030204" pitchFamily="34" charset="0"/>
              </a:rPr>
              <a:t>MACE </a:t>
            </a:r>
            <a:r>
              <a:rPr lang="en-GB" sz="1800" i="0" dirty="0">
                <a:latin typeface="Calibri" panose="020F0502020204030204" pitchFamily="34" charset="0"/>
                <a:cs typeface="Calibri" panose="020F0502020204030204" pitchFamily="34" charset="0"/>
              </a:rPr>
              <a:t>(All cause mortality, MI, Unscheduled </a:t>
            </a:r>
            <a:r>
              <a:rPr lang="en-GB" i="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sz="1800" i="0" dirty="0">
                <a:latin typeface="Calibri" panose="020F0502020204030204" pitchFamily="34" charset="0"/>
                <a:cs typeface="Calibri" panose="020F0502020204030204" pitchFamily="34" charset="0"/>
              </a:rPr>
              <a:t>evascularisation) over 12 months </a:t>
            </a:r>
            <a:endParaRPr lang="en-GB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792458"/>
      </p:ext>
    </p:extLst>
  </p:cSld>
  <p:clrMapOvr>
    <a:masterClrMapping/>
  </p:clrMapOvr>
  <p:transition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CRF 2007 Template&amp;#x0D;&amp;#x0A;Title 44 pt Bold Arial&amp;quot;&quot;/&gt;&lt;property id=&quot;20307&quot; value=&quot;404&quot;/&gt;&lt;/object&gt;&lt;object type=&quot;3&quot; unique_id=&quot;10005&quot;&gt;&lt;property id=&quot;20148&quot; value=&quot;5&quot;/&gt;&lt;property id=&quot;20300&quot; value=&quot;Slide 2 - &amp;quot;Text Slide – Titles Need to be Titlecase&amp;quot;&quot;/&gt;&lt;property id=&quot;20307&quot; value=&quot;405&quot;/&gt;&lt;/object&gt;&lt;object type=&quot;3&quot; unique_id=&quot;10006&quot;&gt;&lt;property id=&quot;20148&quot; value=&quot;5&quot;/&gt;&lt;property id=&quot;20300&quot; value=&quot;Slide 3 - &amp;quot;Color Palette&amp;quot;&quot;/&gt;&lt;property id=&quot;20307&quot; value=&quot;409&quot;/&gt;&lt;/object&gt;&lt;object type=&quot;3&quot; unique_id=&quot;10007&quot;&gt;&lt;property id=&quot;20148&quot; value=&quot;5&quot;/&gt;&lt;property id=&quot;20300&quot; value=&quot;Slide 4 - &amp;quot;Charts Slide&amp;quot;&quot;/&gt;&lt;property id=&quot;20307&quot; value=&quot;406&quot;/&gt;&lt;/object&gt;&lt;object type=&quot;3&quot; unique_id=&quot;10008&quot;&gt;&lt;property id=&quot;20148&quot; value=&quot;5&quot;/&gt;&lt;property id=&quot;20300&quot; value=&quot;Slide 6 - &amp;quot;Table Slide&amp;quot;&quot;/&gt;&lt;property id=&quot;20307&quot; value=&quot;398&quot;/&gt;&lt;/object&gt;&lt;object type=&quot;3&quot; unique_id=&quot;10009&quot;&gt;&lt;property id=&quot;20148&quot; value=&quot;5&quot;/&gt;&lt;property id=&quot;20300&quot; value=&quot;Slide 7 - &amp;quot;Sample Org Chart&amp;quot;&quot;/&gt;&lt;property id=&quot;20307&quot; value=&quot;403&quot;/&gt;&lt;/object&gt;&lt;object type=&quot;3&quot; unique_id=&quot;10010&quot;&gt;&lt;property id=&quot;20148&quot; value=&quot;5&quot;/&gt;&lt;property id=&quot;20300&quot; value=&quot;Slide 8 - &amp;quot;Sample Line Chart&amp;quot;&quot;/&gt;&lt;property id=&quot;20307&quot; value=&quot;407&quot;/&gt;&lt;/object&gt;&lt;object type=&quot;3&quot; unique_id=&quot;10011&quot;&gt;&lt;property id=&quot;20148&quot; value=&quot;5&quot;/&gt;&lt;property id=&quot;20300&quot; value=&quot;Slide 10 - &amp;quot;Photos &amp;amp; Bulleted Text&amp;quot;&quot;/&gt;&lt;property id=&quot;20307&quot; value=&quot;410&quot;/&gt;&lt;/object&gt;&lt;object type=&quot;3&quot; unique_id=&quot;10012&quot;&gt;&lt;property id=&quot;20148&quot; value=&quot;5&quot;/&gt;&lt;property id=&quot;20300&quot; value=&quot;Slide 11 - &amp;quot;Photo&amp;quot;&quot;/&gt;&lt;property id=&quot;20307&quot; value=&quot;411&quot;/&gt;&lt;/object&gt;&lt;object type=&quot;3&quot; unique_id=&quot;17581&quot;&gt;&lt;property id=&quot;20148&quot; value=&quot;5&quot;/&gt;&lt;property id=&quot;20300&quot; value=&quot;Slide 5&quot;/&gt;&lt;property id=&quot;20307&quot; value=&quot;414&quot;/&gt;&lt;/object&gt;&lt;object type=&quot;3&quot; unique_id=&quot;17582&quot;&gt;&lt;property id=&quot;20148&quot; value=&quot;5&quot;/&gt;&lt;property id=&quot;20300&quot; value=&quot;Slide 9 - &amp;quot;Sample Line Chart&amp;quot;&quot;/&gt;&lt;property id=&quot;20307&quot; value=&quot;413&quot;/&gt;&lt;/object&gt;&lt;/object&gt;&lt;/object&gt;&lt;/database&gt;"/>
</p:tagLst>
</file>

<file path=ppt/theme/theme1.xml><?xml version="1.0" encoding="utf-8"?>
<a:theme xmlns:a="http://schemas.openxmlformats.org/drawingml/2006/main" name="CRF_2006_background">
  <a:themeElements>
    <a:clrScheme name="Custom 40">
      <a:dk1>
        <a:srgbClr val="000000"/>
      </a:dk1>
      <a:lt1>
        <a:srgbClr val="FFFFFF"/>
      </a:lt1>
      <a:dk2>
        <a:srgbClr val="1D384C"/>
      </a:dk2>
      <a:lt2>
        <a:srgbClr val="FEB91A"/>
      </a:lt2>
      <a:accent1>
        <a:srgbClr val="ED2937"/>
      </a:accent1>
      <a:accent2>
        <a:srgbClr val="6699FF"/>
      </a:accent2>
      <a:accent3>
        <a:srgbClr val="9A9A9C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CRF_2006_backgro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i="0" dirty="0" err="1" smtClean="0">
            <a:solidFill>
              <a:schemeClr val="tx1"/>
            </a:solidFill>
          </a:defRPr>
        </a:defPPr>
      </a:lstStyle>
    </a:txDef>
  </a:objectDefaults>
  <a:extraClrSchemeLst>
    <a:extraClrScheme>
      <a:clrScheme name="CRF_2006_backgrou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F_2006_backgrou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9486</TotalTime>
  <Words>2413</Words>
  <Application>Microsoft Macintosh PowerPoint</Application>
  <PresentationFormat>On-screen Show (16:9)</PresentationFormat>
  <Paragraphs>412</Paragraphs>
  <Slides>28</Slides>
  <Notes>28</Notes>
  <HiddenSlides>3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 2</vt:lpstr>
      <vt:lpstr>CRF_2006_background</vt:lpstr>
      <vt:lpstr>The BYPASS-CTCA Study: A Randomised Controlled Trial assessing the value of Computed Tomography Cardiac Angiography (CTCA) in Improving Patient-related Outcomes in Patients with prior CABG undergoing Invasive Coronary Angiography</vt:lpstr>
      <vt:lpstr>PowerPoint Presentation</vt:lpstr>
      <vt:lpstr>Coronary Artery Bypass Grafting (CABG)</vt:lpstr>
      <vt:lpstr>Angiography in the Post CABG Patient</vt:lpstr>
      <vt:lpstr>CTCA for Procedural Planning in the CABG Patient</vt:lpstr>
      <vt:lpstr>St Bartholomew's Hospital</vt:lpstr>
      <vt:lpstr>Eligibility Criteria</vt:lpstr>
      <vt:lpstr>Primary Endpoints</vt:lpstr>
      <vt:lpstr>Secondary Endpoints</vt:lpstr>
      <vt:lpstr>PowerPoint Presentation</vt:lpstr>
      <vt:lpstr>Baseline Characteristics</vt:lpstr>
      <vt:lpstr>Baseline Characteristics</vt:lpstr>
      <vt:lpstr>Primary Endpoint (1): Procedure Duration</vt:lpstr>
      <vt:lpstr>Primary Endpoint (1): Sensitivity Analysis</vt:lpstr>
      <vt:lpstr>Combined Procedure Duration</vt:lpstr>
      <vt:lpstr>Procedure Duration (Fluoroscopy Time)</vt:lpstr>
      <vt:lpstr>Primary Endpoint (2): Patient Satisfaction</vt:lpstr>
      <vt:lpstr>Primary Endpoint (3): Contrast Induced Nephropathy</vt:lpstr>
      <vt:lpstr>Primary Endpoint (3): Sensitivity Analysis</vt:lpstr>
      <vt:lpstr>Secondary Endpoints</vt:lpstr>
      <vt:lpstr>Procedural Complications</vt:lpstr>
      <vt:lpstr>Time to 1st MACE (12 months)</vt:lpstr>
      <vt:lpstr>Time to 1st MACE (12 months)</vt:lpstr>
      <vt:lpstr>PowerPoint Presentation</vt:lpstr>
      <vt:lpstr>PowerPoint Presentation</vt:lpstr>
      <vt:lpstr>Quality of Life (EQ5D-5L at 12 months)</vt:lpstr>
      <vt:lpstr>Time to 1st MACE (12 months)</vt:lpstr>
      <vt:lpstr>PowerPoint Presentation</vt:lpstr>
    </vt:vector>
  </TitlesOfParts>
  <Company>CRF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Detrimental Impact of Chronic Renal Insufficiency</dc:title>
  <dc:creator>jzuccardy</dc:creator>
  <cp:lastModifiedBy>Dan Jones</cp:lastModifiedBy>
  <cp:revision>360</cp:revision>
  <dcterms:created xsi:type="dcterms:W3CDTF">2015-03-17T14:58:49Z</dcterms:created>
  <dcterms:modified xsi:type="dcterms:W3CDTF">2022-09-17T14:49:19Z</dcterms:modified>
</cp:coreProperties>
</file>