
<file path=[Content_Types].xml><?xml version="1.0" encoding="utf-8"?>
<Types xmlns="http://schemas.openxmlformats.org/package/2006/content-types">
  <Default Extension="png" ContentType="image/png"/>
  <Default Extension="emf" ContentType="image/x-emf"/>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3658" r:id="rId5"/>
  </p:sldMasterIdLst>
  <p:notesMasterIdLst>
    <p:notesMasterId r:id="rId27"/>
  </p:notesMasterIdLst>
  <p:handoutMasterIdLst>
    <p:handoutMasterId r:id="rId28"/>
  </p:handoutMasterIdLst>
  <p:sldIdLst>
    <p:sldId id="416" r:id="rId6"/>
    <p:sldId id="429" r:id="rId7"/>
    <p:sldId id="295" r:id="rId8"/>
    <p:sldId id="430" r:id="rId9"/>
    <p:sldId id="446" r:id="rId10"/>
    <p:sldId id="447" r:id="rId11"/>
    <p:sldId id="448" r:id="rId12"/>
    <p:sldId id="445" r:id="rId13"/>
    <p:sldId id="420" r:id="rId14"/>
    <p:sldId id="450" r:id="rId15"/>
    <p:sldId id="451" r:id="rId16"/>
    <p:sldId id="452" r:id="rId17"/>
    <p:sldId id="454" r:id="rId18"/>
    <p:sldId id="460" r:id="rId19"/>
    <p:sldId id="457" r:id="rId20"/>
    <p:sldId id="455" r:id="rId21"/>
    <p:sldId id="456" r:id="rId22"/>
    <p:sldId id="458" r:id="rId23"/>
    <p:sldId id="461" r:id="rId24"/>
    <p:sldId id="459" r:id="rId25"/>
    <p:sldId id="260" r:id="rId26"/>
  </p:sldIdLst>
  <p:sldSz cx="9144000" cy="5143500" type="screen16x9"/>
  <p:notesSz cx="7086600" cy="9372600"/>
  <p:custDataLst>
    <p:tags r:id="rId29"/>
  </p:custDataLst>
  <p:defaultTex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p:defaultTextStyle>
  <p:extLst>
    <p:ext uri="{EFAFB233-063F-42B5-8137-9DF3F51BA10A}">
      <p15:sldGuideLst xmlns:p15="http://schemas.microsoft.com/office/powerpoint/2012/main">
        <p15:guide id="1" orient="horz" pos="252" userDrawn="1">
          <p15:clr>
            <a:srgbClr val="A4A3A4"/>
          </p15:clr>
        </p15:guide>
        <p15:guide id="2" orient="horz" pos="492" userDrawn="1">
          <p15:clr>
            <a:srgbClr val="A4A3A4"/>
          </p15:clr>
        </p15:guide>
        <p15:guide id="3" pos="336" userDrawn="1">
          <p15:clr>
            <a:srgbClr val="A4A3A4"/>
          </p15:clr>
        </p15:guide>
        <p15:guide id="4" pos="5617" userDrawn="1">
          <p15:clr>
            <a:srgbClr val="A4A3A4"/>
          </p15:clr>
        </p15:guide>
        <p15:guide id="5" orient="horz" pos="41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1D384C"/>
    <a:srgbClr val="002060"/>
    <a:srgbClr val="4A5F6F"/>
    <a:srgbClr val="011D32"/>
    <a:srgbClr val="002E4B"/>
    <a:srgbClr val="FEB91A"/>
    <a:srgbClr val="009999"/>
    <a:srgbClr val="315575"/>
    <a:srgbClr val="0A2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422"/>
  </p:normalViewPr>
  <p:slideViewPr>
    <p:cSldViewPr snapToGrid="0">
      <p:cViewPr varScale="1">
        <p:scale>
          <a:sx n="103" d="100"/>
          <a:sy n="103" d="100"/>
        </p:scale>
        <p:origin x="706" y="58"/>
      </p:cViewPr>
      <p:guideLst>
        <p:guide orient="horz" pos="252"/>
        <p:guide orient="horz" pos="492"/>
        <p:guide pos="336"/>
        <p:guide pos="5617"/>
        <p:guide orient="horz" pos="4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46083" name="Rectangle 3"/>
          <p:cNvSpPr>
            <a:spLocks noGrp="1" noChangeArrowheads="1"/>
          </p:cNvSpPr>
          <p:nvPr>
            <p:ph type="dt" sz="quarter" idx="1"/>
          </p:nvPr>
        </p:nvSpPr>
        <p:spPr bwMode="auto">
          <a:xfrm>
            <a:off x="4016375"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endParaRPr lang="en-US"/>
          </a:p>
        </p:txBody>
      </p:sp>
      <p:sp>
        <p:nvSpPr>
          <p:cNvPr id="46084" name="Rectangle 4"/>
          <p:cNvSpPr>
            <a:spLocks noGrp="1" noChangeArrowheads="1"/>
          </p:cNvSpPr>
          <p:nvPr>
            <p:ph type="ftr" sz="quarter" idx="2"/>
          </p:nvPr>
        </p:nvSpPr>
        <p:spPr bwMode="auto">
          <a:xfrm>
            <a:off x="0"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46085" name="Rectangle 5"/>
          <p:cNvSpPr>
            <a:spLocks noGrp="1" noChangeArrowheads="1"/>
          </p:cNvSpPr>
          <p:nvPr>
            <p:ph type="sldNum" sz="quarter" idx="3"/>
          </p:nvPr>
        </p:nvSpPr>
        <p:spPr bwMode="auto">
          <a:xfrm>
            <a:off x="4016375"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fld id="{120BD924-28BB-4ACF-9591-266011CB8613}" type="slidenum">
              <a:rPr lang="en-US"/>
              <a:pPr>
                <a:defRPr/>
              </a:pPr>
              <a:t>‹#›</a:t>
            </a:fld>
            <a:endParaRPr lang="en-US"/>
          </a:p>
        </p:txBody>
      </p:sp>
    </p:spTree>
    <p:extLst>
      <p:ext uri="{BB962C8B-B14F-4D97-AF65-F5344CB8AC3E}">
        <p14:creationId xmlns:p14="http://schemas.microsoft.com/office/powerpoint/2010/main" val="142379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3075" name="Rectangle 3"/>
          <p:cNvSpPr>
            <a:spLocks noGrp="1" noChangeArrowheads="1"/>
          </p:cNvSpPr>
          <p:nvPr>
            <p:ph type="dt" idx="1"/>
          </p:nvPr>
        </p:nvSpPr>
        <p:spPr bwMode="auto">
          <a:xfrm>
            <a:off x="4016375"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419100" y="703263"/>
            <a:ext cx="6248400" cy="3516312"/>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44563" y="4452938"/>
            <a:ext cx="5197475" cy="4216400"/>
          </a:xfrm>
          <a:prstGeom prst="rect">
            <a:avLst/>
          </a:prstGeom>
          <a:noFill/>
          <a:ln>
            <a:noFill/>
          </a:ln>
          <a:effectLst/>
        </p:spPr>
        <p:txBody>
          <a:bodyPr vert="horz" wrap="square" lIns="94038" tIns="47020" rIns="94038" bIns="470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4016375"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fld id="{FAE678BB-763C-40DF-B781-F9D40CCA79A2}" type="slidenum">
              <a:rPr lang="en-US"/>
              <a:pPr>
                <a:defRPr/>
              </a:pPr>
              <a:t>‹#›</a:t>
            </a:fld>
            <a:endParaRPr lang="en-US"/>
          </a:p>
        </p:txBody>
      </p:sp>
    </p:spTree>
    <p:extLst>
      <p:ext uri="{BB962C8B-B14F-4D97-AF65-F5344CB8AC3E}">
        <p14:creationId xmlns:p14="http://schemas.microsoft.com/office/powerpoint/2010/main" val="1762262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miter lim="800000"/>
            <a:headEnd/>
            <a:tailEnd/>
          </a:ln>
        </p:spPr>
        <p:txBody>
          <a:bodyPr/>
          <a:lstStyle/>
          <a:p>
            <a:fld id="{C742A8D0-09EC-42FB-90C5-B1D1E1AB5C3A}" type="slidenum">
              <a:rPr lang="en-US" smtClean="0">
                <a:ea typeface="ヒラギノ角ゴ Pro W3"/>
                <a:cs typeface="ヒラギノ角ゴ Pro W3"/>
              </a:rPr>
              <a:pPr/>
              <a:t>0</a:t>
            </a:fld>
            <a:endParaRPr lang="en-US">
              <a:ea typeface="ヒラギノ角ゴ Pro W3"/>
              <a:cs typeface="ヒラギノ角ゴ Pro W3"/>
            </a:endParaRPr>
          </a:p>
        </p:txBody>
      </p:sp>
      <p:sp>
        <p:nvSpPr>
          <p:cNvPr id="13314" name="Rectangle 2"/>
          <p:cNvSpPr>
            <a:spLocks noGrp="1" noRot="1" noChangeAspect="1" noChangeArrowheads="1" noTextEdit="1"/>
          </p:cNvSpPr>
          <p:nvPr>
            <p:ph type="sldImg"/>
          </p:nvPr>
        </p:nvSpPr>
        <p:spPr>
          <a:xfrm>
            <a:off x="419100" y="703263"/>
            <a:ext cx="6248400" cy="3516312"/>
          </a:xfrm>
          <a:ln/>
        </p:spPr>
      </p:sp>
      <p:sp>
        <p:nvSpPr>
          <p:cNvPr id="133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40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this example from a previous presentation and we want to highlight here the angulation of the </a:t>
            </a:r>
            <a:r>
              <a:rPr lang="en-US" dirty="0" err="1"/>
              <a:t>sheats</a:t>
            </a:r>
            <a:r>
              <a:rPr lang="en-US" dirty="0"/>
              <a:t>, and this occurred with more </a:t>
            </a:r>
            <a:r>
              <a:rPr lang="en-US" dirty="0" err="1"/>
              <a:t>frequence</a:t>
            </a:r>
            <a:r>
              <a:rPr lang="en-US" dirty="0"/>
              <a:t> in longer tissue track.</a:t>
            </a:r>
          </a:p>
          <a:p>
            <a:endParaRPr lang="en-US" dirty="0"/>
          </a:p>
          <a:p>
            <a:r>
              <a:rPr lang="en-US" dirty="0"/>
              <a:t>This is our of the nightmares of the femoral access, by fundamentally this happen if we hit the target in a wrong target. If we have a short landing zone we need to be very precisely and hit just above the bifurcation. In medicine there are no absolutes, or almost. We could think that one of the absolutes is that if we are not into the retroperitoneal space we can not have a retroperitoneal puncture bleed. Could be other reasons but not related with the puncture.  </a:t>
            </a:r>
          </a:p>
        </p:txBody>
      </p:sp>
      <p:sp>
        <p:nvSpPr>
          <p:cNvPr id="4" name="Slide Number Placeholder 3"/>
          <p:cNvSpPr>
            <a:spLocks noGrp="1"/>
          </p:cNvSpPr>
          <p:nvPr>
            <p:ph type="sldNum" sz="quarter" idx="5"/>
          </p:nvPr>
        </p:nvSpPr>
        <p:spPr/>
        <p:txBody>
          <a:bodyPr/>
          <a:lstStyle/>
          <a:p>
            <a:fld id="{DD88FE2E-3D64-1B41-ADF9-BD17DB5D5D17}" type="slidenum">
              <a:rPr lang="en-CA" smtClean="0"/>
              <a:t>2</a:t>
            </a:fld>
            <a:endParaRPr lang="en-CA"/>
          </a:p>
        </p:txBody>
      </p:sp>
    </p:spTree>
    <p:extLst>
      <p:ext uri="{BB962C8B-B14F-4D97-AF65-F5344CB8AC3E}">
        <p14:creationId xmlns:p14="http://schemas.microsoft.com/office/powerpoint/2010/main" val="107973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B4EF0166-5145-4BB5-B825-0B7A11435F04}" type="slidenum">
              <a:rPr lang="en-US" smtClean="0">
                <a:ea typeface="ヒラギノ角ゴ Pro W3"/>
                <a:cs typeface="ヒラギノ角ゴ Pro W3"/>
              </a:rPr>
              <a:pPr/>
              <a:t>8</a:t>
            </a:fld>
            <a:endParaRPr lang="en-US">
              <a:ea typeface="ヒラギノ角ゴ Pro W3"/>
              <a:cs typeface="ヒラギノ角ゴ Pro W3"/>
            </a:endParaRPr>
          </a:p>
        </p:txBody>
      </p:sp>
      <p:sp>
        <p:nvSpPr>
          <p:cNvPr id="26626" name="Rectangle 2"/>
          <p:cNvSpPr>
            <a:spLocks noGrp="1" noRot="1" noChangeAspect="1" noChangeArrowheads="1" noTextEdit="1"/>
          </p:cNvSpPr>
          <p:nvPr>
            <p:ph type="sldImg"/>
          </p:nvPr>
        </p:nvSpPr>
        <p:spPr>
          <a:xfrm>
            <a:off x="419100" y="703263"/>
            <a:ext cx="6248400" cy="3516312"/>
          </a:xfrm>
          <a:ln/>
        </p:spPr>
      </p:sp>
      <p:sp>
        <p:nvSpPr>
          <p:cNvPr id="2662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44973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B4EF0166-5145-4BB5-B825-0B7A11435F04}" type="slidenum">
              <a:rPr lang="en-US" smtClean="0">
                <a:ea typeface="ヒラギノ角ゴ Pro W3"/>
                <a:cs typeface="ヒラギノ角ゴ Pro W3"/>
              </a:rPr>
              <a:pPr/>
              <a:t>9</a:t>
            </a:fld>
            <a:endParaRPr lang="en-US">
              <a:ea typeface="ヒラギノ角ゴ Pro W3"/>
              <a:cs typeface="ヒラギノ角ゴ Pro W3"/>
            </a:endParaRPr>
          </a:p>
        </p:txBody>
      </p:sp>
      <p:sp>
        <p:nvSpPr>
          <p:cNvPr id="26626" name="Rectangle 2"/>
          <p:cNvSpPr>
            <a:spLocks noGrp="1" noRot="1" noChangeAspect="1" noChangeArrowheads="1" noTextEdit="1"/>
          </p:cNvSpPr>
          <p:nvPr>
            <p:ph type="sldImg"/>
          </p:nvPr>
        </p:nvSpPr>
        <p:spPr>
          <a:xfrm>
            <a:off x="419100" y="703263"/>
            <a:ext cx="6248400" cy="3516312"/>
          </a:xfrm>
          <a:ln/>
        </p:spPr>
      </p:sp>
      <p:sp>
        <p:nvSpPr>
          <p:cNvPr id="2662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50572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B4EF0166-5145-4BB5-B825-0B7A11435F04}" type="slidenum">
              <a:rPr lang="en-US" smtClean="0">
                <a:ea typeface="ヒラギノ角ゴ Pro W3"/>
                <a:cs typeface="ヒラギノ角ゴ Pro W3"/>
              </a:rPr>
              <a:pPr/>
              <a:t>10</a:t>
            </a:fld>
            <a:endParaRPr lang="en-US">
              <a:ea typeface="ヒラギノ角ゴ Pro W3"/>
              <a:cs typeface="ヒラギノ角ゴ Pro W3"/>
            </a:endParaRPr>
          </a:p>
        </p:txBody>
      </p:sp>
      <p:sp>
        <p:nvSpPr>
          <p:cNvPr id="26626" name="Rectangle 2"/>
          <p:cNvSpPr>
            <a:spLocks noGrp="1" noRot="1" noChangeAspect="1" noChangeArrowheads="1" noTextEdit="1"/>
          </p:cNvSpPr>
          <p:nvPr>
            <p:ph type="sldImg"/>
          </p:nvPr>
        </p:nvSpPr>
        <p:spPr>
          <a:xfrm>
            <a:off x="419100" y="703263"/>
            <a:ext cx="6248400" cy="3516312"/>
          </a:xfrm>
          <a:ln/>
        </p:spPr>
      </p:sp>
      <p:sp>
        <p:nvSpPr>
          <p:cNvPr id="2662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84497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B4EF0166-5145-4BB5-B825-0B7A11435F04}" type="slidenum">
              <a:rPr lang="en-US" smtClean="0">
                <a:ea typeface="ヒラギノ角ゴ Pro W3"/>
                <a:cs typeface="ヒラギノ角ゴ Pro W3"/>
              </a:rPr>
              <a:pPr/>
              <a:t>11</a:t>
            </a:fld>
            <a:endParaRPr lang="en-US">
              <a:ea typeface="ヒラギノ角ゴ Pro W3"/>
              <a:cs typeface="ヒラギノ角ゴ Pro W3"/>
            </a:endParaRPr>
          </a:p>
        </p:txBody>
      </p:sp>
      <p:sp>
        <p:nvSpPr>
          <p:cNvPr id="26626" name="Rectangle 2"/>
          <p:cNvSpPr>
            <a:spLocks noGrp="1" noRot="1" noChangeAspect="1" noChangeArrowheads="1" noTextEdit="1"/>
          </p:cNvSpPr>
          <p:nvPr>
            <p:ph type="sldImg"/>
          </p:nvPr>
        </p:nvSpPr>
        <p:spPr>
          <a:xfrm>
            <a:off x="419100" y="703263"/>
            <a:ext cx="6248400" cy="3516312"/>
          </a:xfrm>
          <a:ln/>
        </p:spPr>
      </p:sp>
      <p:sp>
        <p:nvSpPr>
          <p:cNvPr id="2662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153503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2"/>
          <p:cNvSpPr>
            <a:spLocks noChangeArrowheads="1"/>
          </p:cNvSpPr>
          <p:nvPr/>
        </p:nvSpPr>
        <p:spPr bwMode="auto">
          <a:xfrm>
            <a:off x="561975" y="2959894"/>
            <a:ext cx="8185150" cy="709613"/>
          </a:xfrm>
          <a:prstGeom prst="rect">
            <a:avLst/>
          </a:prstGeom>
          <a:noFill/>
          <a:ln>
            <a:noFill/>
          </a:ln>
          <a:effectLst>
            <a:outerShdw dist="45791" dir="8778596" algn="ctr" rotWithShape="0">
              <a:schemeClr val="bg2"/>
            </a:outerShdw>
          </a:effectLst>
        </p:spPr>
        <p:txBody>
          <a:bodyPr anchor="ctr" anchorCtr="1"/>
          <a:lstStyle/>
          <a:p>
            <a:pPr algn="ctr">
              <a:lnSpc>
                <a:spcPct val="95000"/>
              </a:lnSpc>
              <a:buClr>
                <a:schemeClr val="tx2"/>
              </a:buClr>
              <a:defRPr/>
            </a:pPr>
            <a:endParaRPr lang="en-US" sz="1950">
              <a:solidFill>
                <a:srgbClr val="DDDDDD"/>
              </a:solidFill>
              <a:ea typeface="ヒラギノ角ゴ Pro W3" pitchFamily="-111" charset="-128"/>
              <a:cs typeface="+mn-cs"/>
            </a:endParaRPr>
          </a:p>
          <a:p>
            <a:pPr algn="ctr">
              <a:lnSpc>
                <a:spcPct val="95000"/>
              </a:lnSpc>
              <a:buClr>
                <a:schemeClr val="tx2"/>
              </a:buClr>
              <a:defRPr/>
            </a:pPr>
            <a:endParaRPr lang="en-US" sz="1950">
              <a:solidFill>
                <a:srgbClr val="DDDDDD"/>
              </a:solidFill>
              <a:ea typeface="ヒラギノ角ゴ Pro W3" pitchFamily="-111" charset="-128"/>
              <a:cs typeface="+mn-cs"/>
            </a:endParaRPr>
          </a:p>
        </p:txBody>
      </p:sp>
      <p:sp>
        <p:nvSpPr>
          <p:cNvPr id="5123" name="Rectangle 3"/>
          <p:cNvSpPr>
            <a:spLocks noGrp="1" noChangeArrowheads="1"/>
          </p:cNvSpPr>
          <p:nvPr>
            <p:ph type="ctrTitle"/>
          </p:nvPr>
        </p:nvSpPr>
        <p:spPr>
          <a:xfrm>
            <a:off x="792164" y="1056598"/>
            <a:ext cx="7589837" cy="484748"/>
          </a:xfrm>
        </p:spPr>
        <p:txBody>
          <a:bodyPr lIns="0" rIns="0" anchor="ctr">
            <a:spAutoFit/>
          </a:bodyPr>
          <a:lstStyle>
            <a:lvl1pPr>
              <a:lnSpc>
                <a:spcPct val="85000"/>
              </a:lnSpc>
              <a:defRPr sz="3000">
                <a:solidFill>
                  <a:schemeClr val="bg1"/>
                </a:solidFill>
              </a:defRPr>
            </a:lvl1pPr>
          </a:lstStyle>
          <a:p>
            <a:pPr lvl="0"/>
            <a:r>
              <a:rPr lang="en-US" noProof="0" dirty="0"/>
              <a:t>Click to edit Master title style</a:t>
            </a:r>
          </a:p>
        </p:txBody>
      </p:sp>
      <p:sp>
        <p:nvSpPr>
          <p:cNvPr id="5124" name="Rectangle 4"/>
          <p:cNvSpPr>
            <a:spLocks noGrp="1" noChangeArrowheads="1"/>
          </p:cNvSpPr>
          <p:nvPr>
            <p:ph type="subTitle" idx="1"/>
          </p:nvPr>
        </p:nvSpPr>
        <p:spPr>
          <a:xfrm>
            <a:off x="457200" y="2418160"/>
            <a:ext cx="8185150" cy="666750"/>
          </a:xfrm>
        </p:spPr>
        <p:txBody>
          <a:bodyPr anchorCtr="1"/>
          <a:lstStyle>
            <a:lvl1pPr marL="0" indent="0" algn="ctr">
              <a:buSzTx/>
              <a:buFontTx/>
              <a:buNone/>
              <a:defRPr sz="2500" i="1" baseline="0"/>
            </a:lvl1pPr>
          </a:lstStyle>
          <a:p>
            <a:pPr lvl="0"/>
            <a:r>
              <a:rPr lang="en-US" noProof="0" dirty="0"/>
              <a:t>Click to edit Master subtitle style</a:t>
            </a:r>
          </a:p>
        </p:txBody>
      </p:sp>
      <p:pic>
        <p:nvPicPr>
          <p:cNvPr id="5" name="Picture 4" descr="PHRI_VisualIdentity_Primary_Colour.emf">
            <a:extLst>
              <a:ext uri="{FF2B5EF4-FFF2-40B4-BE49-F238E27FC236}">
                <a16:creationId xmlns:a16="http://schemas.microsoft.com/office/drawing/2014/main" id="{7D543C68-9A5B-4BEA-BCFE-D94351172C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84601"/>
            <a:ext cx="1604340" cy="469273"/>
          </a:xfrm>
          <a:prstGeom prst="rect">
            <a:avLst/>
          </a:prstGeom>
        </p:spPr>
      </p:pic>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500" baseline="0"/>
            </a:lvl1pPr>
          </a:lstStyle>
          <a:p>
            <a:r>
              <a:rPr lang="en-US" dirty="0"/>
              <a:t>Click to edit Master title style</a:t>
            </a:r>
          </a:p>
        </p:txBody>
      </p:sp>
      <p:sp>
        <p:nvSpPr>
          <p:cNvPr id="3" name="Content Placeholder 2"/>
          <p:cNvSpPr>
            <a:spLocks noGrp="1"/>
          </p:cNvSpPr>
          <p:nvPr>
            <p:ph idx="1"/>
          </p:nvPr>
        </p:nvSpPr>
        <p:spPr/>
        <p:txBody>
          <a:bodyPr/>
          <a:lstStyle>
            <a:lvl1pPr>
              <a:defRPr sz="2100" baseline="0"/>
            </a:lvl1pPr>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09663"/>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09663"/>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F922C6-182F-854A-A97D-B3EA96F5A140}"/>
              </a:ext>
            </a:extLst>
          </p:cNvPr>
          <p:cNvSpPr/>
          <p:nvPr userDrawn="1"/>
        </p:nvSpPr>
        <p:spPr>
          <a:xfrm>
            <a:off x="0" y="0"/>
            <a:ext cx="9144000" cy="861060"/>
          </a:xfrm>
          <a:prstGeom prst="rect">
            <a:avLst/>
          </a:prstGeom>
          <a:solidFill>
            <a:srgbClr val="BE1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ne 13">
            <a:extLst>
              <a:ext uri="{FF2B5EF4-FFF2-40B4-BE49-F238E27FC236}">
                <a16:creationId xmlns:a16="http://schemas.microsoft.com/office/drawing/2014/main" id="{A019A444-4888-1747-84C2-593695A18D7F}"/>
              </a:ext>
            </a:extLst>
          </p:cNvPr>
          <p:cNvSpPr>
            <a:spLocks noChangeShapeType="1"/>
          </p:cNvSpPr>
          <p:nvPr userDrawn="1"/>
        </p:nvSpPr>
        <p:spPr bwMode="auto">
          <a:xfrm>
            <a:off x="142877" y="4602815"/>
            <a:ext cx="8735218" cy="0"/>
          </a:xfrm>
          <a:prstGeom prst="line">
            <a:avLst/>
          </a:prstGeom>
          <a:noFill/>
          <a:ln w="6350">
            <a:solidFill>
              <a:schemeClr val="tx1"/>
            </a:solidFill>
            <a:round/>
            <a:headEnd/>
            <a:tailEnd/>
          </a:ln>
          <a:effectLst/>
        </p:spPr>
        <p:txBody>
          <a:bodyPr/>
          <a:lstStyle/>
          <a:p>
            <a:pPr>
              <a:defRPr/>
            </a:pPr>
            <a:endParaRPr lang="en-US">
              <a:latin typeface="Arial" pitchFamily="34" charset="0"/>
              <a:cs typeface="+mn-cs"/>
            </a:endParaRPr>
          </a:p>
        </p:txBody>
      </p:sp>
      <p:sp>
        <p:nvSpPr>
          <p:cNvPr id="8" name="TextBox 3">
            <a:extLst>
              <a:ext uri="{FF2B5EF4-FFF2-40B4-BE49-F238E27FC236}">
                <a16:creationId xmlns:a16="http://schemas.microsoft.com/office/drawing/2014/main" id="{A187F2F8-AB67-4E47-81C7-C351CFD40E7A}"/>
              </a:ext>
            </a:extLst>
          </p:cNvPr>
          <p:cNvSpPr txBox="1"/>
          <p:nvPr userDrawn="1"/>
        </p:nvSpPr>
        <p:spPr>
          <a:xfrm>
            <a:off x="4001313" y="4389121"/>
            <a:ext cx="4705350" cy="121187"/>
          </a:xfrm>
          <a:prstGeom prst="rect">
            <a:avLst/>
          </a:prstGeom>
          <a:noFill/>
        </p:spPr>
        <p:txBody>
          <a:bodyPr wrap="square" lIns="0" tIns="0" rIns="0" bIns="0">
            <a:noAutofit/>
          </a:bodyPr>
          <a:lstStyle>
            <a:lvl1pPr>
              <a:defRPr>
                <a:solidFill>
                  <a:schemeClr val="tx1"/>
                </a:solidFill>
                <a:latin typeface="Helvetica" charset="0"/>
                <a:cs typeface="Arial" pitchFamily="34" charset="0"/>
              </a:defRPr>
            </a:lvl1pPr>
            <a:lvl2pPr marL="742950" indent="-285750">
              <a:defRPr>
                <a:solidFill>
                  <a:schemeClr val="tx1"/>
                </a:solidFill>
                <a:latin typeface="Helvetica" charset="0"/>
                <a:cs typeface="Arial" pitchFamily="34" charset="0"/>
              </a:defRPr>
            </a:lvl2pPr>
            <a:lvl3pPr marL="1143000" indent="-228600">
              <a:defRPr>
                <a:solidFill>
                  <a:schemeClr val="tx1"/>
                </a:solidFill>
                <a:latin typeface="Helvetica" charset="0"/>
                <a:cs typeface="Arial" pitchFamily="34" charset="0"/>
              </a:defRPr>
            </a:lvl3pPr>
            <a:lvl4pPr marL="1600200" indent="-228600">
              <a:defRPr>
                <a:solidFill>
                  <a:schemeClr val="tx1"/>
                </a:solidFill>
                <a:latin typeface="Helvetica" charset="0"/>
                <a:cs typeface="Arial" pitchFamily="34" charset="0"/>
              </a:defRPr>
            </a:lvl4pPr>
            <a:lvl5pPr marL="2057400" indent="-228600">
              <a:defRPr>
                <a:solidFill>
                  <a:schemeClr val="tx1"/>
                </a:solidFill>
                <a:latin typeface="Helvetica" charset="0"/>
                <a:cs typeface="Arial" pitchFamily="34" charset="0"/>
              </a:defRPr>
            </a:lvl5pPr>
            <a:lvl6pPr marL="2514600" indent="-228600" fontAlgn="base">
              <a:spcBef>
                <a:spcPct val="0"/>
              </a:spcBef>
              <a:spcAft>
                <a:spcPct val="0"/>
              </a:spcAft>
              <a:defRPr>
                <a:solidFill>
                  <a:schemeClr val="tx1"/>
                </a:solidFill>
                <a:latin typeface="Helvetica" charset="0"/>
                <a:cs typeface="Arial" pitchFamily="34" charset="0"/>
              </a:defRPr>
            </a:lvl6pPr>
            <a:lvl7pPr marL="2971800" indent="-228600" fontAlgn="base">
              <a:spcBef>
                <a:spcPct val="0"/>
              </a:spcBef>
              <a:spcAft>
                <a:spcPct val="0"/>
              </a:spcAft>
              <a:defRPr>
                <a:solidFill>
                  <a:schemeClr val="tx1"/>
                </a:solidFill>
                <a:latin typeface="Helvetica" charset="0"/>
                <a:cs typeface="Arial" pitchFamily="34" charset="0"/>
              </a:defRPr>
            </a:lvl7pPr>
            <a:lvl8pPr marL="3429000" indent="-228600" fontAlgn="base">
              <a:spcBef>
                <a:spcPct val="0"/>
              </a:spcBef>
              <a:spcAft>
                <a:spcPct val="0"/>
              </a:spcAft>
              <a:defRPr>
                <a:solidFill>
                  <a:schemeClr val="tx1"/>
                </a:solidFill>
                <a:latin typeface="Helvetica" charset="0"/>
                <a:cs typeface="Arial" pitchFamily="34" charset="0"/>
              </a:defRPr>
            </a:lvl8pPr>
            <a:lvl9pPr marL="3886200" indent="-228600" fontAlgn="base">
              <a:spcBef>
                <a:spcPct val="0"/>
              </a:spcBef>
              <a:spcAft>
                <a:spcPct val="0"/>
              </a:spcAft>
              <a:defRPr>
                <a:solidFill>
                  <a:schemeClr val="tx1"/>
                </a:solidFill>
                <a:latin typeface="Helvetica" charset="0"/>
                <a:cs typeface="Arial" pitchFamily="34" charset="0"/>
              </a:defRPr>
            </a:lvl9pPr>
          </a:lstStyle>
          <a:p>
            <a:pPr algn="l"/>
            <a:r>
              <a:rPr lang="en-US" sz="788" dirty="0">
                <a:latin typeface="Arial" panose="020B0604020202020204" pitchFamily="34" charset="0"/>
                <a:ea typeface="Helvetica Light"/>
                <a:cs typeface="Arial" panose="020B0604020202020204" pitchFamily="34" charset="0"/>
              </a:rPr>
              <a:t>Available at </a:t>
            </a:r>
            <a:r>
              <a:rPr lang="en-US" sz="788" dirty="0" err="1">
                <a:latin typeface="Arial" panose="020B0604020202020204" pitchFamily="34" charset="0"/>
                <a:ea typeface="Helvetica Light"/>
                <a:cs typeface="Arial" panose="020B0604020202020204" pitchFamily="34" charset="0"/>
              </a:rPr>
              <a:t>jamacardiology.com</a:t>
            </a:r>
            <a:endParaRPr lang="en-US" sz="788" dirty="0">
              <a:latin typeface="Arial" panose="020B0604020202020204" pitchFamily="34" charset="0"/>
              <a:ea typeface="Helvetica Light"/>
              <a:cs typeface="Arial" panose="020B0604020202020204" pitchFamily="34" charset="0"/>
            </a:endParaRPr>
          </a:p>
        </p:txBody>
      </p:sp>
      <p:pic>
        <p:nvPicPr>
          <p:cNvPr id="9" name="Picture 8">
            <a:extLst>
              <a:ext uri="{FF2B5EF4-FFF2-40B4-BE49-F238E27FC236}">
                <a16:creationId xmlns:a16="http://schemas.microsoft.com/office/drawing/2014/main" id="{47576D14-D1F3-EB4D-90D1-B1D344BCEB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75" y="4837777"/>
            <a:ext cx="871427" cy="179778"/>
          </a:xfrm>
          <a:prstGeom prst="rect">
            <a:avLst/>
          </a:prstGeom>
        </p:spPr>
      </p:pic>
      <p:pic>
        <p:nvPicPr>
          <p:cNvPr id="11" name="Picture 10">
            <a:extLst>
              <a:ext uri="{FF2B5EF4-FFF2-40B4-BE49-F238E27FC236}">
                <a16:creationId xmlns:a16="http://schemas.microsoft.com/office/drawing/2014/main" id="{D3156592-9A72-6847-9A22-B2DCD43D4C89}"/>
              </a:ext>
            </a:extLst>
          </p:cNvPr>
          <p:cNvPicPr>
            <a:picLocks noChangeAspect="1"/>
          </p:cNvPicPr>
          <p:nvPr userDrawn="1"/>
        </p:nvPicPr>
        <p:blipFill>
          <a:blip r:embed="rId3"/>
          <a:stretch>
            <a:fillRect/>
          </a:stretch>
        </p:blipFill>
        <p:spPr>
          <a:xfrm>
            <a:off x="3998213" y="288280"/>
            <a:ext cx="3019924" cy="361427"/>
          </a:xfrm>
          <a:prstGeom prst="rect">
            <a:avLst/>
          </a:prstGeom>
        </p:spPr>
      </p:pic>
      <p:sp>
        <p:nvSpPr>
          <p:cNvPr id="12" name="Content Placeholder 2">
            <a:extLst>
              <a:ext uri="{FF2B5EF4-FFF2-40B4-BE49-F238E27FC236}">
                <a16:creationId xmlns:a16="http://schemas.microsoft.com/office/drawing/2014/main" id="{282225B0-704D-A84B-87DE-CAC0E39E2E50}"/>
              </a:ext>
            </a:extLst>
          </p:cNvPr>
          <p:cNvSpPr>
            <a:spLocks noGrp="1"/>
          </p:cNvSpPr>
          <p:nvPr>
            <p:ph sz="quarter" idx="12" hasCustomPrompt="1"/>
          </p:nvPr>
        </p:nvSpPr>
        <p:spPr>
          <a:xfrm>
            <a:off x="3998119" y="3928211"/>
            <a:ext cx="4857750" cy="213695"/>
          </a:xfrm>
          <a:prstGeom prst="rect">
            <a:avLst/>
          </a:prstGeom>
        </p:spPr>
        <p:txBody>
          <a:bodyPr lIns="0" tIns="0" rIns="0" bIns="0"/>
          <a:lstStyle>
            <a:lvl1pPr marL="0" indent="0">
              <a:buNone/>
              <a:defRPr sz="1200" b="0">
                <a:latin typeface="Arial" panose="020B0604020202020204" pitchFamily="34" charset="0"/>
                <a:cs typeface="Arial" panose="020B0604020202020204" pitchFamily="34" charset="0"/>
              </a:defRPr>
            </a:lvl1pPr>
            <a:lvl2pPr marL="342900" indent="0">
              <a:buNone/>
              <a:defRPr sz="1200"/>
            </a:lvl2pPr>
            <a:lvl3pPr marL="685800" indent="0">
              <a:buNone/>
              <a:defRPr sz="1200"/>
            </a:lvl3pPr>
            <a:lvl4pPr marL="942975" indent="0">
              <a:buNone/>
              <a:defRPr sz="1200"/>
            </a:lvl4pPr>
            <a:lvl5pPr marL="1200150" indent="0">
              <a:buNone/>
              <a:defRPr sz="1200"/>
            </a:lvl5pPr>
          </a:lstStyle>
          <a:p>
            <a:pPr lvl="0"/>
            <a:r>
              <a:rPr lang="en-US" dirty="0"/>
              <a:t>Published Month, day, year</a:t>
            </a:r>
          </a:p>
        </p:txBody>
      </p:sp>
      <p:sp>
        <p:nvSpPr>
          <p:cNvPr id="14" name="Text Placeholder 18">
            <a:extLst>
              <a:ext uri="{FF2B5EF4-FFF2-40B4-BE49-F238E27FC236}">
                <a16:creationId xmlns:a16="http://schemas.microsoft.com/office/drawing/2014/main" id="{77C027FD-AEE3-4245-935E-BF3BF1B9259C}"/>
              </a:ext>
            </a:extLst>
          </p:cNvPr>
          <p:cNvSpPr>
            <a:spLocks noGrp="1"/>
          </p:cNvSpPr>
          <p:nvPr>
            <p:ph type="body" sz="quarter" idx="14" hasCustomPrompt="1"/>
          </p:nvPr>
        </p:nvSpPr>
        <p:spPr>
          <a:xfrm>
            <a:off x="3998119" y="1165861"/>
            <a:ext cx="4857750" cy="735806"/>
          </a:xfrm>
          <a:prstGeom prst="rect">
            <a:avLst/>
          </a:prstGeom>
        </p:spPr>
        <p:txBody>
          <a:bodyPr lIns="0" tIns="0" rIns="0" bIns="0"/>
          <a:lstStyle>
            <a:lvl1pPr marL="0" indent="0">
              <a:spcBef>
                <a:spcPts val="0"/>
              </a:spcBef>
              <a:buNone/>
              <a:defRPr sz="1200">
                <a:latin typeface="Arial" panose="020B0604020202020204" pitchFamily="34" charset="0"/>
                <a:cs typeface="Arial" panose="020B0604020202020204" pitchFamily="34" charset="0"/>
              </a:defRPr>
            </a:lvl1pPr>
            <a:lvl2pPr marL="342900" indent="0">
              <a:buNone/>
              <a:defRPr/>
            </a:lvl2pPr>
            <a:lvl3pPr marL="685800" indent="0">
              <a:buNone/>
              <a:defRPr/>
            </a:lvl3pPr>
            <a:lvl4pPr marL="942975" indent="0">
              <a:buNone/>
              <a:defRPr/>
            </a:lvl4pPr>
            <a:lvl5pPr marL="1200150" indent="0">
              <a:buNone/>
              <a:defRPr/>
            </a:lvl5pPr>
          </a:lstStyle>
          <a:p>
            <a:pPr lvl="0"/>
            <a:r>
              <a:rPr lang="en-US" dirty="0"/>
              <a:t>Authors’ Names Here; can extend to three lines or more as necessary</a:t>
            </a:r>
          </a:p>
        </p:txBody>
      </p:sp>
      <p:sp>
        <p:nvSpPr>
          <p:cNvPr id="15" name="Text Placeholder 20">
            <a:extLst>
              <a:ext uri="{FF2B5EF4-FFF2-40B4-BE49-F238E27FC236}">
                <a16:creationId xmlns:a16="http://schemas.microsoft.com/office/drawing/2014/main" id="{8FD012A4-CC86-8046-8BE0-EE6D86FFCABE}"/>
              </a:ext>
            </a:extLst>
          </p:cNvPr>
          <p:cNvSpPr>
            <a:spLocks noGrp="1"/>
          </p:cNvSpPr>
          <p:nvPr>
            <p:ph type="body" sz="quarter" idx="15" hasCustomPrompt="1"/>
          </p:nvPr>
        </p:nvSpPr>
        <p:spPr>
          <a:xfrm>
            <a:off x="3998119" y="2057400"/>
            <a:ext cx="4857750" cy="865585"/>
          </a:xfrm>
          <a:prstGeom prst="rect">
            <a:avLst/>
          </a:prstGeom>
        </p:spPr>
        <p:txBody>
          <a:bodyPr lIns="0" tIns="0" rIns="0" bIns="0"/>
          <a:lstStyle>
            <a:lvl1pPr marL="0" indent="0">
              <a:spcBef>
                <a:spcPts val="0"/>
              </a:spcBef>
              <a:buNone/>
              <a:defRPr sz="1200" b="1">
                <a:latin typeface="Arial" panose="020B0604020202020204" pitchFamily="34" charset="0"/>
                <a:cs typeface="Arial" panose="020B0604020202020204" pitchFamily="34" charset="0"/>
              </a:defRPr>
            </a:lvl1pPr>
            <a:lvl2pPr marL="342900" indent="0">
              <a:buNone/>
              <a:defRPr sz="1200"/>
            </a:lvl2pPr>
            <a:lvl3pPr marL="685800" indent="0">
              <a:buNone/>
              <a:defRPr sz="1200"/>
            </a:lvl3pPr>
            <a:lvl4pPr marL="942975" indent="0">
              <a:buNone/>
              <a:defRPr sz="1200"/>
            </a:lvl4pPr>
            <a:lvl5pPr marL="1200150" indent="0">
              <a:buNone/>
              <a:defRPr sz="1200"/>
            </a:lvl5pPr>
          </a:lstStyle>
          <a:p>
            <a:pPr lvl="0"/>
            <a:r>
              <a:rPr lang="en-US" dirty="0"/>
              <a:t>Article Title Here. Please adjust position on slide to accommodate authors’ names. Use a line space between title and subtitle, and make the subtitle regular weight.</a:t>
            </a:r>
          </a:p>
        </p:txBody>
      </p:sp>
      <p:sp>
        <p:nvSpPr>
          <p:cNvPr id="13" name="Picture Placeholder 16">
            <a:extLst>
              <a:ext uri="{FF2B5EF4-FFF2-40B4-BE49-F238E27FC236}">
                <a16:creationId xmlns:a16="http://schemas.microsoft.com/office/drawing/2014/main" id="{42F31E09-DC7D-D94A-BB08-DE7F2A4EC6BB}"/>
              </a:ext>
            </a:extLst>
          </p:cNvPr>
          <p:cNvSpPr>
            <a:spLocks noGrp="1" noChangeAspect="1"/>
          </p:cNvSpPr>
          <p:nvPr>
            <p:ph type="pic" sz="quarter" idx="13"/>
          </p:nvPr>
        </p:nvSpPr>
        <p:spPr>
          <a:xfrm>
            <a:off x="334116" y="258050"/>
            <a:ext cx="3428558" cy="4436958"/>
          </a:xfrm>
          <a:prstGeom prst="rect">
            <a:avLst/>
          </a:prstGeom>
          <a:solidFill>
            <a:schemeClr val="bg1"/>
          </a:solidFill>
          <a:ln>
            <a:solidFill>
              <a:schemeClr val="bg1">
                <a:lumMod val="75000"/>
              </a:schemeClr>
            </a:solidFill>
          </a:ln>
        </p:spPr>
        <p:txBody>
          <a:bodyPr/>
          <a:lstStyle/>
          <a:p>
            <a:r>
              <a:rPr lang="en-US"/>
              <a:t>Click icon to add picture</a:t>
            </a:r>
          </a:p>
        </p:txBody>
      </p:sp>
    </p:spTree>
    <p:extLst>
      <p:ext uri="{BB962C8B-B14F-4D97-AF65-F5344CB8AC3E}">
        <p14:creationId xmlns:p14="http://schemas.microsoft.com/office/powerpoint/2010/main" val="1537066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4" y="116681"/>
            <a:ext cx="7769225" cy="566738"/>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09663"/>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PHRI_VisualIdentity_Primary_Colour.emf">
            <a:extLst>
              <a:ext uri="{FF2B5EF4-FFF2-40B4-BE49-F238E27FC236}">
                <a16:creationId xmlns:a16="http://schemas.microsoft.com/office/drawing/2014/main" id="{D7AD61F6-1916-46AD-8102-4D19C8E1FCC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52320" y="84601"/>
            <a:ext cx="1604340" cy="469273"/>
          </a:xfrm>
          <a:prstGeom prst="rect">
            <a:avLst/>
          </a:prstGeom>
        </p:spPr>
      </p:pic>
    </p:spTree>
  </p:cSld>
  <p:clrMap bg1="dk2" tx1="lt1" bg2="dk1" tx2="lt2" accent1="accent1" accent2="accent2" accent3="accent3" accent4="accent4" accent5="accent5" accent6="accent6" hlink="hlink" folHlink="folHlink"/>
  <p:sldLayoutIdLst>
    <p:sldLayoutId id="2147483657" r:id="rId1"/>
    <p:sldLayoutId id="2147483656" r:id="rId2"/>
    <p:sldLayoutId id="2147483655" r:id="rId3"/>
    <p:sldLayoutId id="2147483654" r:id="rId4"/>
    <p:sldLayoutId id="2147483653" r:id="rId5"/>
    <p:sldLayoutId id="2147483652" r:id="rId6"/>
    <p:sldLayoutId id="2147483651" r:id="rId7"/>
    <p:sldLayoutId id="2147483650" r:id="rId8"/>
  </p:sldLayoutIdLst>
  <p:transition>
    <p:wipe dir="r"/>
  </p:transition>
  <p:txStyles>
    <p:title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046523"/>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ov"/><Relationship Id="rId1" Type="http://schemas.openxmlformats.org/officeDocument/2006/relationships/video" Target="NULL"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a:xfrm>
            <a:off x="1737123" y="860391"/>
            <a:ext cx="5692378" cy="877163"/>
          </a:xfrm>
        </p:spPr>
        <p:txBody>
          <a:bodyPr/>
          <a:lstStyle/>
          <a:p>
            <a:pPr eaLnBrk="1" hangingPunct="1"/>
            <a:r>
              <a:rPr lang="en-US" dirty="0"/>
              <a:t>TCT </a:t>
            </a:r>
            <a:r>
              <a:rPr lang="en-US" dirty="0">
                <a:solidFill>
                  <a:schemeClr val="bg1"/>
                </a:solidFill>
              </a:rPr>
              <a:t>Template</a:t>
            </a:r>
            <a:br>
              <a:rPr lang="en-US" dirty="0">
                <a:solidFill>
                  <a:schemeClr val="bg1"/>
                </a:solidFill>
              </a:rPr>
            </a:br>
            <a:r>
              <a:rPr lang="en-US" dirty="0">
                <a:solidFill>
                  <a:schemeClr val="bg1"/>
                </a:solidFill>
              </a:rPr>
              <a:t>Title 30 pt Bold Arial</a:t>
            </a:r>
          </a:p>
        </p:txBody>
      </p:sp>
      <p:sp>
        <p:nvSpPr>
          <p:cNvPr id="12290" name="Rectangle 3"/>
          <p:cNvSpPr>
            <a:spLocks noGrp="1" noChangeArrowheads="1"/>
          </p:cNvSpPr>
          <p:nvPr>
            <p:ph type="subTitle" idx="1"/>
          </p:nvPr>
        </p:nvSpPr>
        <p:spPr>
          <a:xfrm>
            <a:off x="457200" y="2418160"/>
            <a:ext cx="8185150" cy="666750"/>
          </a:xfrm>
        </p:spPr>
        <p:txBody>
          <a:bodyPr/>
          <a:lstStyle/>
          <a:p>
            <a:pPr eaLnBrk="1" hangingPunct="1"/>
            <a:r>
              <a:rPr lang="en-US" sz="2500" b="1" dirty="0"/>
              <a:t>John Doe, MD</a:t>
            </a:r>
          </a:p>
          <a:p>
            <a:pPr eaLnBrk="1" hangingPunct="1"/>
            <a:r>
              <a:rPr lang="en-US" sz="2500" b="1" dirty="0"/>
              <a:t>Subtitle 25 </a:t>
            </a:r>
            <a:r>
              <a:rPr lang="en-US" sz="2500" b="1" dirty="0" err="1"/>
              <a:t>pt</a:t>
            </a:r>
            <a:r>
              <a:rPr lang="en-US" sz="2500" b="1" dirty="0"/>
              <a:t> Arial Bold Italics</a:t>
            </a:r>
          </a:p>
        </p:txBody>
      </p:sp>
      <p:pic>
        <p:nvPicPr>
          <p:cNvPr id="4" name="Picture 3" descr="Graphical user interface, website&#10;&#10;Description automatically generated">
            <a:extLst>
              <a:ext uri="{FF2B5EF4-FFF2-40B4-BE49-F238E27FC236}">
                <a16:creationId xmlns:a16="http://schemas.microsoft.com/office/drawing/2014/main" id="{7C96F627-2B6F-AAF5-DA4B-2FBB1DEA0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5" name="TextBox 5">
            <a:extLst>
              <a:ext uri="{FF2B5EF4-FFF2-40B4-BE49-F238E27FC236}">
                <a16:creationId xmlns:a16="http://schemas.microsoft.com/office/drawing/2014/main" id="{CC050B3E-7583-0872-0B77-F77AD5119EF1}"/>
              </a:ext>
            </a:extLst>
          </p:cNvPr>
          <p:cNvSpPr txBox="1"/>
          <p:nvPr/>
        </p:nvSpPr>
        <p:spPr>
          <a:xfrm flipH="1">
            <a:off x="4548540" y="411480"/>
            <a:ext cx="3829055" cy="2308324"/>
          </a:xfrm>
          <a:prstGeom prst="rect">
            <a:avLst/>
          </a:prstGeom>
          <a:noFill/>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2400" i="0">
                <a:solidFill>
                  <a:schemeClr val="tx2"/>
                </a:solidFill>
              </a:rPr>
              <a:t>Routine ultrasound guidance for femoral vascular access for cardiac procedures: A randomized trial (UNIVERSAL)</a:t>
            </a:r>
            <a:endParaRPr lang="en-US" sz="2400" i="0" dirty="0">
              <a:solidFill>
                <a:schemeClr val="tx2"/>
              </a:solidFill>
            </a:endParaRPr>
          </a:p>
        </p:txBody>
      </p:sp>
      <p:sp>
        <p:nvSpPr>
          <p:cNvPr id="6" name="TextBox 10">
            <a:extLst>
              <a:ext uri="{FF2B5EF4-FFF2-40B4-BE49-F238E27FC236}">
                <a16:creationId xmlns:a16="http://schemas.microsoft.com/office/drawing/2014/main" id="{B3E68527-8CD8-6711-010E-39FE63F42EAF}"/>
              </a:ext>
            </a:extLst>
          </p:cNvPr>
          <p:cNvSpPr txBox="1"/>
          <p:nvPr/>
        </p:nvSpPr>
        <p:spPr>
          <a:xfrm flipH="1">
            <a:off x="4495103" y="2796020"/>
            <a:ext cx="4191697" cy="1938992"/>
          </a:xfrm>
          <a:prstGeom prst="rect">
            <a:avLst/>
          </a:prstGeom>
          <a:noFill/>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2000" i="0" dirty="0">
                <a:solidFill>
                  <a:schemeClr val="tx1"/>
                </a:solidFill>
              </a:rPr>
              <a:t>Sanjit Jolly, MD, MSc </a:t>
            </a:r>
            <a:br>
              <a:rPr lang="en-US" sz="2000" i="0" dirty="0">
                <a:solidFill>
                  <a:schemeClr val="tx1"/>
                </a:solidFill>
              </a:rPr>
            </a:br>
            <a:r>
              <a:rPr lang="en-US" sz="2000" b="0" i="0" dirty="0">
                <a:solidFill>
                  <a:schemeClr val="tx1"/>
                </a:solidFill>
              </a:rPr>
              <a:t>PHRI, McMaster University, Hamilton Health Sciences</a:t>
            </a:r>
          </a:p>
          <a:p>
            <a:r>
              <a:rPr lang="en-US" sz="2000" b="0" i="0" dirty="0">
                <a:solidFill>
                  <a:schemeClr val="tx1"/>
                </a:solidFill>
              </a:rPr>
              <a:t>Canada</a:t>
            </a:r>
          </a:p>
          <a:p>
            <a:r>
              <a:rPr lang="en-US" sz="2000" b="0" i="0" dirty="0">
                <a:solidFill>
                  <a:schemeClr val="tx1"/>
                </a:solidFill>
              </a:rPr>
              <a:t>On Behalf of UNIVERSAL investigators</a:t>
            </a:r>
            <a:endParaRPr lang="en-US" sz="2000" i="0" dirty="0">
              <a:solidFill>
                <a:schemeClr val="tx1"/>
              </a:solidFill>
            </a:endParaRPr>
          </a:p>
        </p:txBody>
      </p:sp>
      <p:pic>
        <p:nvPicPr>
          <p:cNvPr id="7" name="Picture 6" descr="PHRI_VisualIdentity_Primary_Colour.emf">
            <a:extLst>
              <a:ext uri="{FF2B5EF4-FFF2-40B4-BE49-F238E27FC236}">
                <a16:creationId xmlns:a16="http://schemas.microsoft.com/office/drawing/2014/main" id="{98240D0E-648E-40C5-AD09-0A709F8D1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84601"/>
            <a:ext cx="1604340" cy="469273"/>
          </a:xfrm>
          <a:prstGeom prst="rect">
            <a:avLst/>
          </a:prstGeom>
          <a:solidFill>
            <a:schemeClr val="tx1"/>
          </a:solidFill>
        </p:spPr>
      </p:pic>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687387" y="302862"/>
            <a:ext cx="7769225" cy="566738"/>
          </a:xfrm>
        </p:spPr>
        <p:txBody>
          <a:bodyPr/>
          <a:lstStyle/>
          <a:p>
            <a:pPr eaLnBrk="1" hangingPunct="1"/>
            <a:r>
              <a:rPr lang="en-US" dirty="0"/>
              <a:t>Procedural Characteristics</a:t>
            </a:r>
            <a:endParaRPr lang="en-US" sz="2500" dirty="0"/>
          </a:p>
        </p:txBody>
      </p:sp>
      <p:graphicFrame>
        <p:nvGraphicFramePr>
          <p:cNvPr id="537604" name="Group 4"/>
          <p:cNvGraphicFramePr>
            <a:graphicFrameLocks noGrp="1"/>
          </p:cNvGraphicFramePr>
          <p:nvPr>
            <p:extLst>
              <p:ext uri="{D42A27DB-BD31-4B8C-83A1-F6EECF244321}">
                <p14:modId xmlns:p14="http://schemas.microsoft.com/office/powerpoint/2010/main" val="3256739996"/>
              </p:ext>
            </p:extLst>
          </p:nvPr>
        </p:nvGraphicFramePr>
        <p:xfrm>
          <a:off x="1448768" y="1194628"/>
          <a:ext cx="6035040" cy="2946497"/>
        </p:xfrm>
        <a:graphic>
          <a:graphicData uri="http://schemas.openxmlformats.org/drawingml/2006/table">
            <a:tbl>
              <a:tblPr/>
              <a:tblGrid>
                <a:gridCol w="329184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641538">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endParaRPr kumimoji="0" lang="en-US" sz="1800" b="1" i="0" u="none" strike="noStrike" cap="none" normalizeH="0" baseline="0" dirty="0">
                        <a:ln>
                          <a:noFill/>
                        </a:ln>
                        <a:solidFill>
                          <a:srgbClr val="FFFF00"/>
                        </a:solidFill>
                        <a:effectLst/>
                        <a:latin typeface="Arial" charset="0"/>
                      </a:endParaRPr>
                    </a:p>
                  </a:txBody>
                  <a:tcPr marL="68580" marR="68580" marT="34293" marB="3429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US</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n = 311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No 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n = 310 </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extLst>
                  <a:ext uri="{0D108BD9-81ED-4DB2-BD59-A6C34878D82A}">
                    <a16:rowId xmlns:a16="http://schemas.microsoft.com/office/drawing/2014/main" val="10000"/>
                  </a:ext>
                </a:extLst>
              </a:tr>
              <a:tr h="31448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PCI performed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43.1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41.3</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extLst>
                  <a:ext uri="{0D108BD9-81ED-4DB2-BD59-A6C34878D82A}">
                    <a16:rowId xmlns:a16="http://schemas.microsoft.com/office/drawing/2014/main" val="10001"/>
                  </a:ext>
                </a:extLst>
              </a:tr>
              <a:tr h="31448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CTO PCI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13.5</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14.8</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extLst>
                  <a:ext uri="{0D108BD9-81ED-4DB2-BD59-A6C34878D82A}">
                    <a16:rowId xmlns:a16="http://schemas.microsoft.com/office/drawing/2014/main" val="10002"/>
                  </a:ext>
                </a:extLst>
              </a:tr>
              <a:tr h="3144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≥7 French used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20.0</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18.0</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extLst>
                  <a:ext uri="{0D108BD9-81ED-4DB2-BD59-A6C34878D82A}">
                    <a16:rowId xmlns:a16="http://schemas.microsoft.com/office/drawing/2014/main" val="10003"/>
                  </a:ext>
                </a:extLst>
              </a:tr>
              <a:tr h="3144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Closure Device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53.8</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50.5</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extLst>
                  <a:ext uri="{0D108BD9-81ED-4DB2-BD59-A6C34878D82A}">
                    <a16:rowId xmlns:a16="http://schemas.microsoft.com/office/drawing/2014/main" val="10004"/>
                  </a:ext>
                </a:extLst>
              </a:tr>
              <a:tr h="3445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    </a:t>
                      </a:r>
                      <a:r>
                        <a:rPr kumimoji="0" lang="en-US" sz="1800" b="0" i="0" u="none" strike="noStrike" cap="none" normalizeH="0" baseline="0" dirty="0" err="1">
                          <a:ln>
                            <a:noFill/>
                          </a:ln>
                          <a:solidFill>
                            <a:schemeClr val="tx2"/>
                          </a:solidFill>
                          <a:effectLst/>
                          <a:latin typeface="Arial" charset="0"/>
                        </a:rPr>
                        <a:t>Angioseal</a:t>
                      </a:r>
                      <a:r>
                        <a:rPr kumimoji="0" lang="en-US" sz="1800" b="0" i="0" u="none" strike="noStrike" cap="none" normalizeH="0" baseline="0" dirty="0">
                          <a:ln>
                            <a:noFill/>
                          </a:ln>
                          <a:solidFill>
                            <a:schemeClr val="tx2"/>
                          </a:solidFill>
                          <a:effectLst/>
                          <a:latin typeface="Arial" charset="0"/>
                        </a:rPr>
                        <a:t>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44.1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45.1</a:t>
                      </a:r>
                    </a:p>
                  </a:txBody>
                  <a:tcPr marL="68580" marR="68580" marT="34293" marB="34293" anchor="ctr" horzOverflow="overflow">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a:noFill/>
                    </a:lnTlToBr>
                    <a:lnBlToTr>
                      <a:noFill/>
                    </a:lnBlToTr>
                    <a:solidFill>
                      <a:srgbClr val="011D32"/>
                    </a:solidFill>
                  </a:tcPr>
                </a:tc>
                <a:extLst>
                  <a:ext uri="{0D108BD9-81ED-4DB2-BD59-A6C34878D82A}">
                    <a16:rowId xmlns:a16="http://schemas.microsoft.com/office/drawing/2014/main" val="1728865284"/>
                  </a:ext>
                </a:extLst>
              </a:tr>
              <a:tr h="5307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    </a:t>
                      </a:r>
                      <a:r>
                        <a:rPr kumimoji="0" lang="en-US" sz="1800" b="0" i="0" u="none" strike="noStrike" cap="none" normalizeH="0" baseline="0" dirty="0" err="1">
                          <a:ln>
                            <a:noFill/>
                          </a:ln>
                          <a:solidFill>
                            <a:schemeClr val="tx2"/>
                          </a:solidFill>
                          <a:effectLst/>
                          <a:latin typeface="Arial" charset="0"/>
                        </a:rPr>
                        <a:t>Perclose</a:t>
                      </a:r>
                      <a:r>
                        <a:rPr kumimoji="0" lang="en-US" sz="1800" b="0" i="0" u="none" strike="noStrike" cap="none" normalizeH="0" baseline="0" dirty="0">
                          <a:ln>
                            <a:noFill/>
                          </a:ln>
                          <a:solidFill>
                            <a:schemeClr val="tx2"/>
                          </a:solidFill>
                          <a:effectLst/>
                          <a:latin typeface="Arial" charset="0"/>
                        </a:rPr>
                        <a:t>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9.1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5.4</a:t>
                      </a:r>
                    </a:p>
                  </a:txBody>
                  <a:tcPr marL="68580" marR="68580" marT="34293" marB="34293" anchor="ctr" horzOverflow="overflow">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11D32"/>
                    </a:solidFill>
                  </a:tcPr>
                </a:tc>
                <a:extLst>
                  <a:ext uri="{0D108BD9-81ED-4DB2-BD59-A6C34878D82A}">
                    <a16:rowId xmlns:a16="http://schemas.microsoft.com/office/drawing/2014/main" val="10005"/>
                  </a:ext>
                </a:extLst>
              </a:tr>
            </a:tbl>
          </a:graphicData>
        </a:graphic>
      </p:graphicFrame>
      <p:sp>
        <p:nvSpPr>
          <p:cNvPr id="25632" name="Rectangle 4"/>
          <p:cNvSpPr>
            <a:spLocks noChangeArrowheads="1"/>
          </p:cNvSpPr>
          <p:nvPr/>
        </p:nvSpPr>
        <p:spPr bwMode="auto">
          <a:xfrm>
            <a:off x="1143000" y="673831"/>
            <a:ext cx="6858000" cy="434579"/>
          </a:xfrm>
          <a:prstGeom prst="rect">
            <a:avLst/>
          </a:prstGeom>
          <a:noFill/>
          <a:ln w="9525">
            <a:noFill/>
            <a:miter lim="800000"/>
            <a:headEnd/>
            <a:tailEnd/>
          </a:ln>
        </p:spPr>
        <p:txBody>
          <a:bodyPr lIns="34290" rIns="34290" anchor="ctr"/>
          <a:lstStyle/>
          <a:p>
            <a:pPr algn="ctr">
              <a:lnSpc>
                <a:spcPct val="90000"/>
              </a:lnSpc>
            </a:pPr>
            <a:endParaRPr lang="en-US" dirty="0">
              <a:solidFill>
                <a:schemeClr val="bg1"/>
              </a:solidFill>
              <a:cs typeface="ヒラギノ角ゴ Pro W3"/>
            </a:endParaRPr>
          </a:p>
        </p:txBody>
      </p:sp>
      <p:sp>
        <p:nvSpPr>
          <p:cNvPr id="7" name="Text Box 14">
            <a:extLst>
              <a:ext uri="{FF2B5EF4-FFF2-40B4-BE49-F238E27FC236}">
                <a16:creationId xmlns:a16="http://schemas.microsoft.com/office/drawing/2014/main" id="{01BAD665-463B-4CBF-B5F7-6BF865377B40}"/>
              </a:ext>
            </a:extLst>
          </p:cNvPr>
          <p:cNvSpPr txBox="1">
            <a:spLocks noChangeArrowheads="1"/>
          </p:cNvSpPr>
          <p:nvPr/>
        </p:nvSpPr>
        <p:spPr bwMode="auto">
          <a:xfrm>
            <a:off x="2460066" y="4763183"/>
            <a:ext cx="4223868" cy="503150"/>
          </a:xfrm>
          <a:prstGeom prst="rect">
            <a:avLst/>
          </a:prstGeom>
          <a:noFill/>
          <a:ln w="9525">
            <a:noFill/>
            <a:miter lim="800000"/>
            <a:headEnd/>
            <a:tailEnd/>
          </a:ln>
        </p:spPr>
        <p:txBody>
          <a:bodyPr/>
          <a:lstStyle/>
          <a:p>
            <a:pPr algn="ctr"/>
            <a:endParaRPr lang="en-US" sz="1400" i="0" dirty="0">
              <a:solidFill>
                <a:schemeClr val="tx1"/>
              </a:solidFill>
            </a:endParaRPr>
          </a:p>
        </p:txBody>
      </p:sp>
    </p:spTree>
    <p:extLst>
      <p:ext uri="{BB962C8B-B14F-4D97-AF65-F5344CB8AC3E}">
        <p14:creationId xmlns:p14="http://schemas.microsoft.com/office/powerpoint/2010/main" val="1189946995"/>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684214" y="282937"/>
            <a:ext cx="7769225" cy="566738"/>
          </a:xfrm>
        </p:spPr>
        <p:txBody>
          <a:bodyPr/>
          <a:lstStyle/>
          <a:p>
            <a:pPr eaLnBrk="1" hangingPunct="1"/>
            <a:r>
              <a:rPr lang="en-US" sz="2500" dirty="0"/>
              <a:t>Procedural Outcomes</a:t>
            </a:r>
          </a:p>
        </p:txBody>
      </p:sp>
      <p:graphicFrame>
        <p:nvGraphicFramePr>
          <p:cNvPr id="537604" name="Group 4"/>
          <p:cNvGraphicFramePr>
            <a:graphicFrameLocks noGrp="1"/>
          </p:cNvGraphicFramePr>
          <p:nvPr>
            <p:extLst>
              <p:ext uri="{D42A27DB-BD31-4B8C-83A1-F6EECF244321}">
                <p14:modId xmlns:p14="http://schemas.microsoft.com/office/powerpoint/2010/main" val="3003778661"/>
              </p:ext>
            </p:extLst>
          </p:nvPr>
        </p:nvGraphicFramePr>
        <p:xfrm>
          <a:off x="1206406" y="1233408"/>
          <a:ext cx="6766560" cy="2345544"/>
        </p:xfrm>
        <a:graphic>
          <a:graphicData uri="http://schemas.openxmlformats.org/drawingml/2006/table">
            <a:tbl>
              <a:tblPr/>
              <a:tblGrid>
                <a:gridCol w="329184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617276">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endParaRPr kumimoji="0" lang="en-US" sz="1800" b="1" i="0" u="none" strike="noStrike" cap="none" normalizeH="0" baseline="0" dirty="0">
                        <a:ln>
                          <a:noFill/>
                        </a:ln>
                        <a:solidFill>
                          <a:srgbClr val="FFFF00"/>
                        </a:solidFill>
                        <a:effectLst/>
                        <a:latin typeface="Arial" charset="0"/>
                      </a:endParaRPr>
                    </a:p>
                  </a:txBody>
                  <a:tcPr marL="68580" marR="68580" marT="34293" marB="3429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US*</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n = 320</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No US* </a:t>
                      </a:r>
                      <a:br>
                        <a:rPr kumimoji="0" lang="en-US" sz="1800" b="1" i="0" u="none" strike="noStrike" cap="none" normalizeH="0" baseline="0" dirty="0">
                          <a:ln>
                            <a:noFill/>
                          </a:ln>
                          <a:solidFill>
                            <a:schemeClr val="tx2"/>
                          </a:solidFill>
                          <a:effectLst/>
                          <a:latin typeface="Arial" charset="0"/>
                        </a:rPr>
                      </a:br>
                      <a:r>
                        <a:rPr kumimoji="0" lang="en-US" sz="1800" b="1" i="0" u="none" strike="noStrike" cap="none" normalizeH="0" baseline="0" dirty="0">
                          <a:ln>
                            <a:noFill/>
                          </a:ln>
                          <a:solidFill>
                            <a:schemeClr val="tx2"/>
                          </a:solidFill>
                          <a:effectLst/>
                          <a:latin typeface="Arial" charset="0"/>
                        </a:rPr>
                        <a:t>n = 317</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1" u="none" strike="noStrike" cap="none" normalizeH="0" baseline="0" dirty="0">
                          <a:ln>
                            <a:noFill/>
                          </a:ln>
                          <a:solidFill>
                            <a:schemeClr val="tx2"/>
                          </a:solidFill>
                          <a:effectLst/>
                          <a:latin typeface="Arial" charset="0"/>
                        </a:rPr>
                        <a:t>P </a:t>
                      </a:r>
                      <a:r>
                        <a:rPr kumimoji="0" lang="en-US" sz="1800" b="1" i="0" u="none" strike="noStrike" cap="none" normalizeH="0" baseline="0" dirty="0">
                          <a:ln>
                            <a:noFill/>
                          </a:ln>
                          <a:solidFill>
                            <a:schemeClr val="tx2"/>
                          </a:solidFill>
                          <a:effectLst/>
                          <a:latin typeface="Arial" charset="0"/>
                        </a:rPr>
                        <a:t>Value</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extLst>
                  <a:ext uri="{0D108BD9-81ED-4DB2-BD59-A6C34878D82A}">
                    <a16:rowId xmlns:a16="http://schemas.microsoft.com/office/drawing/2014/main" val="10000"/>
                  </a:ext>
                </a:extLst>
              </a:tr>
              <a:tr h="34293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First Attempt Access</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86.6%</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70.0%</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&lt;0.001</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extLst>
                  <a:ext uri="{0D108BD9-81ED-4DB2-BD59-A6C34878D82A}">
                    <a16:rowId xmlns:a16="http://schemas.microsoft.com/office/drawing/2014/main" val="10001"/>
                  </a:ext>
                </a:extLst>
              </a:tr>
              <a:tr h="34293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Number of Attempts</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1.16</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1.43</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&lt;0.001</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11D32"/>
                    </a:solidFill>
                  </a:tcPr>
                </a:tc>
                <a:extLst>
                  <a:ext uri="{0D108BD9-81ED-4DB2-BD59-A6C34878D82A}">
                    <a16:rowId xmlns:a16="http://schemas.microsoft.com/office/drawing/2014/main" val="10002"/>
                  </a:ext>
                </a:extLst>
              </a:tr>
              <a:tr h="3429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Accidental Venipuncture</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3.1%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11.7%</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&lt;0.001</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11D32"/>
                    </a:solidFill>
                  </a:tcPr>
                </a:tc>
                <a:extLst>
                  <a:ext uri="{0D108BD9-81ED-4DB2-BD59-A6C34878D82A}">
                    <a16:rowId xmlns:a16="http://schemas.microsoft.com/office/drawing/2014/main" val="10003"/>
                  </a:ext>
                </a:extLst>
              </a:tr>
              <a:tr h="3429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Time local to sheath insertion  (mean)</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114s</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129s</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0.34</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11D32"/>
                    </a:solidFill>
                  </a:tcPr>
                </a:tc>
                <a:extLst>
                  <a:ext uri="{0D108BD9-81ED-4DB2-BD59-A6C34878D82A}">
                    <a16:rowId xmlns:a16="http://schemas.microsoft.com/office/drawing/2014/main" val="10004"/>
                  </a:ext>
                </a:extLst>
              </a:tr>
            </a:tbl>
          </a:graphicData>
        </a:graphic>
      </p:graphicFrame>
      <p:sp>
        <p:nvSpPr>
          <p:cNvPr id="25632" name="Rectangle 4"/>
          <p:cNvSpPr>
            <a:spLocks noChangeArrowheads="1"/>
          </p:cNvSpPr>
          <p:nvPr/>
        </p:nvSpPr>
        <p:spPr bwMode="auto">
          <a:xfrm>
            <a:off x="1143000" y="673831"/>
            <a:ext cx="6858000" cy="434579"/>
          </a:xfrm>
          <a:prstGeom prst="rect">
            <a:avLst/>
          </a:prstGeom>
          <a:noFill/>
          <a:ln w="9525">
            <a:noFill/>
            <a:miter lim="800000"/>
            <a:headEnd/>
            <a:tailEnd/>
          </a:ln>
        </p:spPr>
        <p:txBody>
          <a:bodyPr lIns="34290" rIns="34290" anchor="ctr"/>
          <a:lstStyle/>
          <a:p>
            <a:pPr algn="ctr">
              <a:lnSpc>
                <a:spcPct val="90000"/>
              </a:lnSpc>
            </a:pPr>
            <a:endParaRPr lang="en-US" dirty="0">
              <a:solidFill>
                <a:schemeClr val="bg1"/>
              </a:solidFill>
              <a:cs typeface="ヒラギノ角ゴ Pro W3"/>
            </a:endParaRPr>
          </a:p>
        </p:txBody>
      </p:sp>
      <p:sp>
        <p:nvSpPr>
          <p:cNvPr id="8" name="Rectangle 7"/>
          <p:cNvSpPr/>
          <p:nvPr/>
        </p:nvSpPr>
        <p:spPr bwMode="auto">
          <a:xfrm>
            <a:off x="4637609" y="1259424"/>
            <a:ext cx="1000036" cy="2221196"/>
          </a:xfrm>
          <a:prstGeom prst="rect">
            <a:avLst/>
          </a:prstGeom>
          <a:no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7" name="Text Box 14">
            <a:extLst>
              <a:ext uri="{FF2B5EF4-FFF2-40B4-BE49-F238E27FC236}">
                <a16:creationId xmlns:a16="http://schemas.microsoft.com/office/drawing/2014/main" id="{01BAD665-463B-4CBF-B5F7-6BF865377B40}"/>
              </a:ext>
            </a:extLst>
          </p:cNvPr>
          <p:cNvSpPr txBox="1">
            <a:spLocks noChangeArrowheads="1"/>
          </p:cNvSpPr>
          <p:nvPr/>
        </p:nvSpPr>
        <p:spPr bwMode="auto">
          <a:xfrm>
            <a:off x="2456892" y="4748184"/>
            <a:ext cx="4223868" cy="503150"/>
          </a:xfrm>
          <a:prstGeom prst="rect">
            <a:avLst/>
          </a:prstGeom>
          <a:noFill/>
          <a:ln w="9525">
            <a:noFill/>
            <a:miter lim="800000"/>
            <a:headEnd/>
            <a:tailEnd/>
          </a:ln>
        </p:spPr>
        <p:txBody>
          <a:bodyPr/>
          <a:lstStyle/>
          <a:p>
            <a:pPr algn="ctr"/>
            <a:endParaRPr lang="en-US" sz="1400" i="0" dirty="0">
              <a:solidFill>
                <a:schemeClr val="tx1"/>
              </a:solidFill>
            </a:endParaRPr>
          </a:p>
        </p:txBody>
      </p:sp>
      <p:sp>
        <p:nvSpPr>
          <p:cNvPr id="2" name="TextBox 1">
            <a:extLst>
              <a:ext uri="{FF2B5EF4-FFF2-40B4-BE49-F238E27FC236}">
                <a16:creationId xmlns:a16="http://schemas.microsoft.com/office/drawing/2014/main" id="{A88AE604-4727-4E33-9F64-D5DA1D09867C}"/>
              </a:ext>
            </a:extLst>
          </p:cNvPr>
          <p:cNvSpPr txBox="1"/>
          <p:nvPr/>
        </p:nvSpPr>
        <p:spPr>
          <a:xfrm>
            <a:off x="1206406" y="3565450"/>
            <a:ext cx="953659" cy="276999"/>
          </a:xfrm>
          <a:prstGeom prst="rect">
            <a:avLst/>
          </a:prstGeom>
          <a:noFill/>
        </p:spPr>
        <p:txBody>
          <a:bodyPr wrap="none" rtlCol="0">
            <a:spAutoFit/>
          </a:bodyPr>
          <a:lstStyle/>
          <a:p>
            <a:r>
              <a:rPr lang="en-US" sz="1200" b="0" i="0" dirty="0">
                <a:solidFill>
                  <a:srgbClr val="203864"/>
                </a:solidFill>
              </a:rPr>
              <a:t>*By Access</a:t>
            </a:r>
            <a:endParaRPr lang="en-CA" b="0" i="0" dirty="0" err="1">
              <a:solidFill>
                <a:srgbClr val="203864"/>
              </a:solidFill>
            </a:endParaRP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684214" y="282937"/>
            <a:ext cx="7769225" cy="566738"/>
          </a:xfrm>
        </p:spPr>
        <p:txBody>
          <a:bodyPr/>
          <a:lstStyle/>
          <a:p>
            <a:pPr eaLnBrk="1" hangingPunct="1"/>
            <a:r>
              <a:rPr lang="en-US" sz="2500" dirty="0"/>
              <a:t>Clinical Outcomes</a:t>
            </a:r>
          </a:p>
        </p:txBody>
      </p:sp>
      <p:graphicFrame>
        <p:nvGraphicFramePr>
          <p:cNvPr id="537604" name="Group 4"/>
          <p:cNvGraphicFramePr>
            <a:graphicFrameLocks noGrp="1"/>
          </p:cNvGraphicFramePr>
          <p:nvPr>
            <p:extLst>
              <p:ext uri="{D42A27DB-BD31-4B8C-83A1-F6EECF244321}">
                <p14:modId xmlns:p14="http://schemas.microsoft.com/office/powerpoint/2010/main" val="2051232974"/>
              </p:ext>
            </p:extLst>
          </p:nvPr>
        </p:nvGraphicFramePr>
        <p:xfrm>
          <a:off x="1209580" y="1195651"/>
          <a:ext cx="6766560" cy="2345544"/>
        </p:xfrm>
        <a:graphic>
          <a:graphicData uri="http://schemas.openxmlformats.org/drawingml/2006/table">
            <a:tbl>
              <a:tblPr/>
              <a:tblGrid>
                <a:gridCol w="329184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617276">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endParaRPr kumimoji="0" lang="en-US" sz="1800" b="1" i="0" u="none" strike="noStrike" cap="none" normalizeH="0" baseline="0" dirty="0">
                        <a:ln>
                          <a:noFill/>
                        </a:ln>
                        <a:solidFill>
                          <a:srgbClr val="FFFF00"/>
                        </a:solidFill>
                        <a:effectLst/>
                        <a:latin typeface="Arial" charset="0"/>
                      </a:endParaRPr>
                    </a:p>
                  </a:txBody>
                  <a:tcPr marL="68580" marR="68580" marT="34293" marB="3429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US</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N=311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No US </a:t>
                      </a:r>
                      <a:br>
                        <a:rPr kumimoji="0" lang="en-US" sz="1800" b="1" i="0" u="none" strike="noStrike" cap="none" normalizeH="0" baseline="0" dirty="0">
                          <a:ln>
                            <a:noFill/>
                          </a:ln>
                          <a:solidFill>
                            <a:schemeClr val="tx2"/>
                          </a:solidFill>
                          <a:effectLst/>
                          <a:latin typeface="Arial" charset="0"/>
                        </a:rPr>
                      </a:br>
                      <a:r>
                        <a:rPr kumimoji="0" lang="en-US" sz="1800" b="1" i="0" u="none" strike="noStrike" cap="none" normalizeH="0" baseline="0" dirty="0">
                          <a:ln>
                            <a:noFill/>
                          </a:ln>
                          <a:solidFill>
                            <a:schemeClr val="tx2"/>
                          </a:solidFill>
                          <a:effectLst/>
                          <a:latin typeface="Arial" charset="0"/>
                        </a:rPr>
                        <a:t>n = 310</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1" u="none" strike="noStrike" cap="none" normalizeH="0" baseline="0" dirty="0">
                          <a:ln>
                            <a:noFill/>
                          </a:ln>
                          <a:solidFill>
                            <a:schemeClr val="tx2"/>
                          </a:solidFill>
                          <a:effectLst/>
                          <a:latin typeface="Arial" charset="0"/>
                        </a:rPr>
                        <a:t>P </a:t>
                      </a:r>
                      <a:r>
                        <a:rPr kumimoji="0" lang="en-US" sz="1800" b="1" i="0" u="none" strike="noStrike" cap="none" normalizeH="0" baseline="0" dirty="0">
                          <a:ln>
                            <a:noFill/>
                          </a:ln>
                          <a:solidFill>
                            <a:schemeClr val="tx2"/>
                          </a:solidFill>
                          <a:effectLst/>
                          <a:latin typeface="Arial" charset="0"/>
                        </a:rPr>
                        <a:t>Value</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extLst>
                  <a:ext uri="{0D108BD9-81ED-4DB2-BD59-A6C34878D82A}">
                    <a16:rowId xmlns:a16="http://schemas.microsoft.com/office/drawing/2014/main" val="10000"/>
                  </a:ext>
                </a:extLst>
              </a:tr>
              <a:tr h="34293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BARC 2, 3 or 5 bleeding or major vascular complications*</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12.9%</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16.1%</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0.25</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extLst>
                  <a:ext uri="{0D108BD9-81ED-4DB2-BD59-A6C34878D82A}">
                    <a16:rowId xmlns:a16="http://schemas.microsoft.com/office/drawing/2014/main" val="10001"/>
                  </a:ext>
                </a:extLst>
              </a:tr>
              <a:tr h="342932">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BARC 2, 3 or 5 bleeding</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10.0%</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10.7%</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0.78</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11D32"/>
                    </a:solidFill>
                  </a:tcPr>
                </a:tc>
                <a:extLst>
                  <a:ext uri="{0D108BD9-81ED-4DB2-BD59-A6C34878D82A}">
                    <a16:rowId xmlns:a16="http://schemas.microsoft.com/office/drawing/2014/main" val="10002"/>
                  </a:ext>
                </a:extLst>
              </a:tr>
              <a:tr h="3429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Major Vascular Complications</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6.4%</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9.4%</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0.18</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11D32"/>
                    </a:solidFill>
                  </a:tcPr>
                </a:tc>
                <a:extLst>
                  <a:ext uri="{0D108BD9-81ED-4DB2-BD59-A6C34878D82A}">
                    <a16:rowId xmlns:a16="http://schemas.microsoft.com/office/drawing/2014/main" val="10003"/>
                  </a:ext>
                </a:extLst>
              </a:tr>
              <a:tr h="3429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BARC 2 Bleeding</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9.7%</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10.3%</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0.78</a:t>
                      </a:r>
                    </a:p>
                  </a:txBody>
                  <a:tcPr marL="68580" marR="68580" marT="34293" marB="34293"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11D32"/>
                    </a:solidFill>
                  </a:tcPr>
                </a:tc>
                <a:extLst>
                  <a:ext uri="{0D108BD9-81ED-4DB2-BD59-A6C34878D82A}">
                    <a16:rowId xmlns:a16="http://schemas.microsoft.com/office/drawing/2014/main" val="10004"/>
                  </a:ext>
                </a:extLst>
              </a:tr>
            </a:tbl>
          </a:graphicData>
        </a:graphic>
      </p:graphicFrame>
      <p:sp>
        <p:nvSpPr>
          <p:cNvPr id="25632" name="Rectangle 4"/>
          <p:cNvSpPr>
            <a:spLocks noChangeArrowheads="1"/>
          </p:cNvSpPr>
          <p:nvPr/>
        </p:nvSpPr>
        <p:spPr bwMode="auto">
          <a:xfrm>
            <a:off x="1143000" y="673831"/>
            <a:ext cx="6858000" cy="434579"/>
          </a:xfrm>
          <a:prstGeom prst="rect">
            <a:avLst/>
          </a:prstGeom>
          <a:noFill/>
          <a:ln w="9525">
            <a:noFill/>
            <a:miter lim="800000"/>
            <a:headEnd/>
            <a:tailEnd/>
          </a:ln>
        </p:spPr>
        <p:txBody>
          <a:bodyPr lIns="34290" rIns="34290" anchor="ctr"/>
          <a:lstStyle/>
          <a:p>
            <a:pPr algn="ctr">
              <a:lnSpc>
                <a:spcPct val="90000"/>
              </a:lnSpc>
            </a:pPr>
            <a:endParaRPr lang="en-US" dirty="0">
              <a:solidFill>
                <a:schemeClr val="bg1"/>
              </a:solidFill>
              <a:cs typeface="ヒラギノ角ゴ Pro W3"/>
            </a:endParaRPr>
          </a:p>
        </p:txBody>
      </p:sp>
      <p:sp>
        <p:nvSpPr>
          <p:cNvPr id="8" name="Rectangle 7"/>
          <p:cNvSpPr/>
          <p:nvPr/>
        </p:nvSpPr>
        <p:spPr bwMode="auto">
          <a:xfrm>
            <a:off x="4592859" y="1240569"/>
            <a:ext cx="1092643" cy="2247425"/>
          </a:xfrm>
          <a:prstGeom prst="rect">
            <a:avLst/>
          </a:prstGeom>
          <a:no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7" name="Text Box 14">
            <a:extLst>
              <a:ext uri="{FF2B5EF4-FFF2-40B4-BE49-F238E27FC236}">
                <a16:creationId xmlns:a16="http://schemas.microsoft.com/office/drawing/2014/main" id="{01BAD665-463B-4CBF-B5F7-6BF865377B40}"/>
              </a:ext>
            </a:extLst>
          </p:cNvPr>
          <p:cNvSpPr txBox="1">
            <a:spLocks noChangeArrowheads="1"/>
          </p:cNvSpPr>
          <p:nvPr/>
        </p:nvSpPr>
        <p:spPr bwMode="auto">
          <a:xfrm>
            <a:off x="2460066" y="4763183"/>
            <a:ext cx="4223868" cy="503150"/>
          </a:xfrm>
          <a:prstGeom prst="rect">
            <a:avLst/>
          </a:prstGeom>
          <a:noFill/>
          <a:ln w="9525">
            <a:noFill/>
            <a:miter lim="800000"/>
            <a:headEnd/>
            <a:tailEnd/>
          </a:ln>
        </p:spPr>
        <p:txBody>
          <a:bodyPr/>
          <a:lstStyle/>
          <a:p>
            <a:pPr algn="ctr"/>
            <a:endParaRPr lang="en-US" sz="1400" i="0" dirty="0">
              <a:solidFill>
                <a:schemeClr val="tx1"/>
              </a:solidFill>
            </a:endParaRPr>
          </a:p>
        </p:txBody>
      </p:sp>
    </p:spTree>
    <p:extLst>
      <p:ext uri="{BB962C8B-B14F-4D97-AF65-F5344CB8AC3E}">
        <p14:creationId xmlns:p14="http://schemas.microsoft.com/office/powerpoint/2010/main" val="1769818246"/>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ACFD0C-FA16-4344-AB60-2750522C45BA}"/>
              </a:ext>
            </a:extLst>
          </p:cNvPr>
          <p:cNvGrpSpPr>
            <a:grpSpLocks noChangeAspect="1"/>
          </p:cNvGrpSpPr>
          <p:nvPr/>
        </p:nvGrpSpPr>
        <p:grpSpPr bwMode="auto">
          <a:xfrm>
            <a:off x="535011" y="187116"/>
            <a:ext cx="6851789" cy="4267823"/>
            <a:chOff x="812" y="333"/>
            <a:chExt cx="6006" cy="3741"/>
          </a:xfrm>
        </p:grpSpPr>
        <p:grpSp>
          <p:nvGrpSpPr>
            <p:cNvPr id="7" name="Group 205">
              <a:extLst>
                <a:ext uri="{FF2B5EF4-FFF2-40B4-BE49-F238E27FC236}">
                  <a16:creationId xmlns:a16="http://schemas.microsoft.com/office/drawing/2014/main" id="{2F8E2B9C-EA45-4AA9-9CA4-81BAB20CA7CD}"/>
                </a:ext>
              </a:extLst>
            </p:cNvPr>
            <p:cNvGrpSpPr>
              <a:grpSpLocks/>
            </p:cNvGrpSpPr>
            <p:nvPr/>
          </p:nvGrpSpPr>
          <p:grpSpPr bwMode="auto">
            <a:xfrm>
              <a:off x="812" y="333"/>
              <a:ext cx="6006" cy="3741"/>
              <a:chOff x="812" y="333"/>
              <a:chExt cx="6006" cy="3741"/>
            </a:xfrm>
          </p:grpSpPr>
          <p:sp>
            <p:nvSpPr>
              <p:cNvPr id="12" name="Rectangle 5">
                <a:extLst>
                  <a:ext uri="{FF2B5EF4-FFF2-40B4-BE49-F238E27FC236}">
                    <a16:creationId xmlns:a16="http://schemas.microsoft.com/office/drawing/2014/main" id="{0257F5F8-C3EC-40F4-A2B3-C83FB14C86DB}"/>
                  </a:ext>
                </a:extLst>
              </p:cNvPr>
              <p:cNvSpPr>
                <a:spLocks noChangeArrowheads="1"/>
              </p:cNvSpPr>
              <p:nvPr/>
            </p:nvSpPr>
            <p:spPr bwMode="auto">
              <a:xfrm>
                <a:off x="972" y="33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13" name="Rectangle 6">
                <a:extLst>
                  <a:ext uri="{FF2B5EF4-FFF2-40B4-BE49-F238E27FC236}">
                    <a16:creationId xmlns:a16="http://schemas.microsoft.com/office/drawing/2014/main" id="{604E52AF-283C-488F-8201-A0AF0339ACF1}"/>
                  </a:ext>
                </a:extLst>
              </p:cNvPr>
              <p:cNvSpPr>
                <a:spLocks noChangeArrowheads="1"/>
              </p:cNvSpPr>
              <p:nvPr/>
            </p:nvSpPr>
            <p:spPr bwMode="auto">
              <a:xfrm>
                <a:off x="972" y="42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14" name="Rectangle 7">
                <a:extLst>
                  <a:ext uri="{FF2B5EF4-FFF2-40B4-BE49-F238E27FC236}">
                    <a16:creationId xmlns:a16="http://schemas.microsoft.com/office/drawing/2014/main" id="{66055DA6-2F40-49B3-85D4-B0F5678500F6}"/>
                  </a:ext>
                </a:extLst>
              </p:cNvPr>
              <p:cNvSpPr>
                <a:spLocks noChangeArrowheads="1"/>
              </p:cNvSpPr>
              <p:nvPr/>
            </p:nvSpPr>
            <p:spPr bwMode="auto">
              <a:xfrm>
                <a:off x="972" y="51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15" name="Rectangle 8">
                <a:extLst>
                  <a:ext uri="{FF2B5EF4-FFF2-40B4-BE49-F238E27FC236}">
                    <a16:creationId xmlns:a16="http://schemas.microsoft.com/office/drawing/2014/main" id="{A1AA753F-71C0-498B-927B-BC15EE3D8FB2}"/>
                  </a:ext>
                </a:extLst>
              </p:cNvPr>
              <p:cNvSpPr>
                <a:spLocks noChangeArrowheads="1"/>
              </p:cNvSpPr>
              <p:nvPr/>
            </p:nvSpPr>
            <p:spPr bwMode="auto">
              <a:xfrm>
                <a:off x="972" y="610"/>
                <a:ext cx="3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OVERALL</a:t>
                </a:r>
                <a:endParaRPr lang="en-US" altLang="en-US" sz="675" b="0" i="0" dirty="0"/>
              </a:p>
            </p:txBody>
          </p:sp>
          <p:sp>
            <p:nvSpPr>
              <p:cNvPr id="16" name="Rectangle 9">
                <a:extLst>
                  <a:ext uri="{FF2B5EF4-FFF2-40B4-BE49-F238E27FC236}">
                    <a16:creationId xmlns:a16="http://schemas.microsoft.com/office/drawing/2014/main" id="{F929B1F9-FC8F-4761-ACF0-93970F0A90E9}"/>
                  </a:ext>
                </a:extLst>
              </p:cNvPr>
              <p:cNvSpPr>
                <a:spLocks noChangeArrowheads="1"/>
              </p:cNvSpPr>
              <p:nvPr/>
            </p:nvSpPr>
            <p:spPr bwMode="auto">
              <a:xfrm>
                <a:off x="972" y="700"/>
                <a:ext cx="33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Subgroups</a:t>
                </a:r>
                <a:endParaRPr lang="en-US" altLang="en-US" sz="675" b="0" i="0"/>
              </a:p>
            </p:txBody>
          </p:sp>
          <p:sp>
            <p:nvSpPr>
              <p:cNvPr id="17" name="Rectangle 10">
                <a:extLst>
                  <a:ext uri="{FF2B5EF4-FFF2-40B4-BE49-F238E27FC236}">
                    <a16:creationId xmlns:a16="http://schemas.microsoft.com/office/drawing/2014/main" id="{7FEFC1C7-2E8E-4B37-AB40-3497E0326090}"/>
                  </a:ext>
                </a:extLst>
              </p:cNvPr>
              <p:cNvSpPr>
                <a:spLocks noChangeArrowheads="1"/>
              </p:cNvSpPr>
              <p:nvPr/>
            </p:nvSpPr>
            <p:spPr bwMode="auto">
              <a:xfrm>
                <a:off x="816" y="799"/>
                <a:ext cx="1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Age</a:t>
                </a:r>
                <a:endParaRPr lang="en-US" altLang="en-US" sz="675" b="0" i="0" dirty="0"/>
              </a:p>
            </p:txBody>
          </p:sp>
          <p:sp>
            <p:nvSpPr>
              <p:cNvPr id="18" name="Rectangle 11">
                <a:extLst>
                  <a:ext uri="{FF2B5EF4-FFF2-40B4-BE49-F238E27FC236}">
                    <a16:creationId xmlns:a16="http://schemas.microsoft.com/office/drawing/2014/main" id="{34D3F23A-FC2B-437F-8212-6E185AF53EA0}"/>
                  </a:ext>
                </a:extLst>
              </p:cNvPr>
              <p:cNvSpPr>
                <a:spLocks noChangeArrowheads="1"/>
              </p:cNvSpPr>
              <p:nvPr/>
            </p:nvSpPr>
            <p:spPr bwMode="auto">
              <a:xfrm>
                <a:off x="972" y="886"/>
                <a:ext cx="15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&gt;=75</a:t>
                </a:r>
                <a:endParaRPr lang="en-US" altLang="en-US" sz="675" b="0" i="0"/>
              </a:p>
            </p:txBody>
          </p:sp>
          <p:sp>
            <p:nvSpPr>
              <p:cNvPr id="19" name="Rectangle 12">
                <a:extLst>
                  <a:ext uri="{FF2B5EF4-FFF2-40B4-BE49-F238E27FC236}">
                    <a16:creationId xmlns:a16="http://schemas.microsoft.com/office/drawing/2014/main" id="{476FED57-BABF-43BF-8DB7-D6BE443B234E}"/>
                  </a:ext>
                </a:extLst>
              </p:cNvPr>
              <p:cNvSpPr>
                <a:spLocks noChangeArrowheads="1"/>
              </p:cNvSpPr>
              <p:nvPr/>
            </p:nvSpPr>
            <p:spPr bwMode="auto">
              <a:xfrm>
                <a:off x="972" y="976"/>
                <a:ext cx="1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&lt;75</a:t>
                </a:r>
                <a:endParaRPr lang="en-US" altLang="en-US" sz="675" b="0" i="0"/>
              </a:p>
            </p:txBody>
          </p:sp>
          <p:sp>
            <p:nvSpPr>
              <p:cNvPr id="20" name="Rectangle 13">
                <a:extLst>
                  <a:ext uri="{FF2B5EF4-FFF2-40B4-BE49-F238E27FC236}">
                    <a16:creationId xmlns:a16="http://schemas.microsoft.com/office/drawing/2014/main" id="{D5B7E441-016F-470C-8ADD-6F1965B16A6A}"/>
                  </a:ext>
                </a:extLst>
              </p:cNvPr>
              <p:cNvSpPr>
                <a:spLocks noChangeArrowheads="1"/>
              </p:cNvSpPr>
              <p:nvPr/>
            </p:nvSpPr>
            <p:spPr bwMode="auto">
              <a:xfrm>
                <a:off x="814" y="1066"/>
                <a:ext cx="15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Sex</a:t>
                </a:r>
                <a:endParaRPr lang="en-US" altLang="en-US" sz="675" b="0" i="0" dirty="0"/>
              </a:p>
            </p:txBody>
          </p:sp>
          <p:sp>
            <p:nvSpPr>
              <p:cNvPr id="21" name="Rectangle 14">
                <a:extLst>
                  <a:ext uri="{FF2B5EF4-FFF2-40B4-BE49-F238E27FC236}">
                    <a16:creationId xmlns:a16="http://schemas.microsoft.com/office/drawing/2014/main" id="{F24E046D-6DA0-4875-99D7-50C64667CD99}"/>
                  </a:ext>
                </a:extLst>
              </p:cNvPr>
              <p:cNvSpPr>
                <a:spLocks noChangeArrowheads="1"/>
              </p:cNvSpPr>
              <p:nvPr/>
            </p:nvSpPr>
            <p:spPr bwMode="auto">
              <a:xfrm>
                <a:off x="972" y="1162"/>
                <a:ext cx="15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Male</a:t>
                </a:r>
                <a:endParaRPr lang="en-US" altLang="en-US" sz="675" b="0" i="0"/>
              </a:p>
            </p:txBody>
          </p:sp>
          <p:sp>
            <p:nvSpPr>
              <p:cNvPr id="22" name="Rectangle 15">
                <a:extLst>
                  <a:ext uri="{FF2B5EF4-FFF2-40B4-BE49-F238E27FC236}">
                    <a16:creationId xmlns:a16="http://schemas.microsoft.com/office/drawing/2014/main" id="{34A602BD-3356-4DD0-8577-457687A63BC3}"/>
                  </a:ext>
                </a:extLst>
              </p:cNvPr>
              <p:cNvSpPr>
                <a:spLocks noChangeArrowheads="1"/>
              </p:cNvSpPr>
              <p:nvPr/>
            </p:nvSpPr>
            <p:spPr bwMode="auto">
              <a:xfrm>
                <a:off x="972" y="1252"/>
                <a:ext cx="2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Female</a:t>
                </a:r>
                <a:endParaRPr lang="en-US" altLang="en-US" sz="675" b="0" i="0"/>
              </a:p>
            </p:txBody>
          </p:sp>
          <p:sp>
            <p:nvSpPr>
              <p:cNvPr id="23" name="Rectangle 16">
                <a:extLst>
                  <a:ext uri="{FF2B5EF4-FFF2-40B4-BE49-F238E27FC236}">
                    <a16:creationId xmlns:a16="http://schemas.microsoft.com/office/drawing/2014/main" id="{D5388941-CF74-4385-8CFC-21B779EF94C6}"/>
                  </a:ext>
                </a:extLst>
              </p:cNvPr>
              <p:cNvSpPr>
                <a:spLocks noChangeArrowheads="1"/>
              </p:cNvSpPr>
              <p:nvPr/>
            </p:nvSpPr>
            <p:spPr bwMode="auto">
              <a:xfrm>
                <a:off x="816" y="1346"/>
                <a:ext cx="12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BMI</a:t>
                </a:r>
                <a:endParaRPr lang="en-US" altLang="en-US" sz="675" b="0" i="0" dirty="0"/>
              </a:p>
            </p:txBody>
          </p:sp>
          <p:sp>
            <p:nvSpPr>
              <p:cNvPr id="24" name="Rectangle 17">
                <a:extLst>
                  <a:ext uri="{FF2B5EF4-FFF2-40B4-BE49-F238E27FC236}">
                    <a16:creationId xmlns:a16="http://schemas.microsoft.com/office/drawing/2014/main" id="{E35965B4-0E06-43FF-97C1-5F83CBCDD69D}"/>
                  </a:ext>
                </a:extLst>
              </p:cNvPr>
              <p:cNvSpPr>
                <a:spLocks noChangeArrowheads="1"/>
              </p:cNvSpPr>
              <p:nvPr/>
            </p:nvSpPr>
            <p:spPr bwMode="auto">
              <a:xfrm>
                <a:off x="972" y="1438"/>
                <a:ext cx="15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&gt;=30</a:t>
                </a:r>
                <a:endParaRPr lang="en-US" altLang="en-US" sz="675" b="0" i="0"/>
              </a:p>
            </p:txBody>
          </p:sp>
          <p:sp>
            <p:nvSpPr>
              <p:cNvPr id="25" name="Rectangle 18">
                <a:extLst>
                  <a:ext uri="{FF2B5EF4-FFF2-40B4-BE49-F238E27FC236}">
                    <a16:creationId xmlns:a16="http://schemas.microsoft.com/office/drawing/2014/main" id="{3CBAAF09-346D-4AD8-A917-EB85AF0FC149}"/>
                  </a:ext>
                </a:extLst>
              </p:cNvPr>
              <p:cNvSpPr>
                <a:spLocks noChangeArrowheads="1"/>
              </p:cNvSpPr>
              <p:nvPr/>
            </p:nvSpPr>
            <p:spPr bwMode="auto">
              <a:xfrm>
                <a:off x="972" y="1528"/>
                <a:ext cx="11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&lt;30</a:t>
                </a:r>
                <a:endParaRPr lang="en-US" altLang="en-US" sz="675" b="0" i="0"/>
              </a:p>
            </p:txBody>
          </p:sp>
          <p:sp>
            <p:nvSpPr>
              <p:cNvPr id="26" name="Rectangle 19">
                <a:extLst>
                  <a:ext uri="{FF2B5EF4-FFF2-40B4-BE49-F238E27FC236}">
                    <a16:creationId xmlns:a16="http://schemas.microsoft.com/office/drawing/2014/main" id="{F5DBFC67-0C7C-4BC4-9491-B71C5E2C9ED1}"/>
                  </a:ext>
                </a:extLst>
              </p:cNvPr>
              <p:cNvSpPr>
                <a:spLocks noChangeArrowheads="1"/>
              </p:cNvSpPr>
              <p:nvPr/>
            </p:nvSpPr>
            <p:spPr bwMode="auto">
              <a:xfrm>
                <a:off x="815" y="1630"/>
                <a:ext cx="87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Peripheral Vascular Disease</a:t>
                </a:r>
                <a:endParaRPr lang="en-US" altLang="en-US" sz="675" b="0" i="0" dirty="0"/>
              </a:p>
            </p:txBody>
          </p:sp>
          <p:sp>
            <p:nvSpPr>
              <p:cNvPr id="27" name="Rectangle 20">
                <a:extLst>
                  <a:ext uri="{FF2B5EF4-FFF2-40B4-BE49-F238E27FC236}">
                    <a16:creationId xmlns:a16="http://schemas.microsoft.com/office/drawing/2014/main" id="{63CEDA9D-CCA4-4B16-9D50-FE1F78169145}"/>
                  </a:ext>
                </a:extLst>
              </p:cNvPr>
              <p:cNvSpPr>
                <a:spLocks noChangeArrowheads="1"/>
              </p:cNvSpPr>
              <p:nvPr/>
            </p:nvSpPr>
            <p:spPr bwMode="auto">
              <a:xfrm>
                <a:off x="972" y="1715"/>
                <a:ext cx="1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Yes</a:t>
                </a:r>
                <a:endParaRPr lang="en-US" altLang="en-US" sz="675" b="0" i="0"/>
              </a:p>
            </p:txBody>
          </p:sp>
          <p:sp>
            <p:nvSpPr>
              <p:cNvPr id="28" name="Rectangle 21">
                <a:extLst>
                  <a:ext uri="{FF2B5EF4-FFF2-40B4-BE49-F238E27FC236}">
                    <a16:creationId xmlns:a16="http://schemas.microsoft.com/office/drawing/2014/main" id="{61724F7C-1671-4C40-A721-9E605005A32C}"/>
                  </a:ext>
                </a:extLst>
              </p:cNvPr>
              <p:cNvSpPr>
                <a:spLocks noChangeArrowheads="1"/>
              </p:cNvSpPr>
              <p:nvPr/>
            </p:nvSpPr>
            <p:spPr bwMode="auto">
              <a:xfrm>
                <a:off x="972" y="1805"/>
                <a:ext cx="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No</a:t>
                </a:r>
                <a:endParaRPr lang="en-US" altLang="en-US" sz="675" b="0" i="0"/>
              </a:p>
            </p:txBody>
          </p:sp>
          <p:sp>
            <p:nvSpPr>
              <p:cNvPr id="29" name="Rectangle 22">
                <a:extLst>
                  <a:ext uri="{FF2B5EF4-FFF2-40B4-BE49-F238E27FC236}">
                    <a16:creationId xmlns:a16="http://schemas.microsoft.com/office/drawing/2014/main" id="{248175CA-B97E-483B-B855-B7D721A609B0}"/>
                  </a:ext>
                </a:extLst>
              </p:cNvPr>
              <p:cNvSpPr>
                <a:spLocks noChangeArrowheads="1"/>
              </p:cNvSpPr>
              <p:nvPr/>
            </p:nvSpPr>
            <p:spPr bwMode="auto">
              <a:xfrm>
                <a:off x="812" y="1891"/>
                <a:ext cx="63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Clinical Presentation</a:t>
                </a:r>
                <a:endParaRPr lang="en-US" altLang="en-US" sz="675" b="0" i="0" dirty="0"/>
              </a:p>
            </p:txBody>
          </p:sp>
          <p:sp>
            <p:nvSpPr>
              <p:cNvPr id="30" name="Rectangle 23">
                <a:extLst>
                  <a:ext uri="{FF2B5EF4-FFF2-40B4-BE49-F238E27FC236}">
                    <a16:creationId xmlns:a16="http://schemas.microsoft.com/office/drawing/2014/main" id="{41E038EC-9FA9-4CD6-B109-F44C20CA7F4D}"/>
                  </a:ext>
                </a:extLst>
              </p:cNvPr>
              <p:cNvSpPr>
                <a:spLocks noChangeArrowheads="1"/>
              </p:cNvSpPr>
              <p:nvPr/>
            </p:nvSpPr>
            <p:spPr bwMode="auto">
              <a:xfrm>
                <a:off x="972" y="1991"/>
                <a:ext cx="3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NSTE-ACS</a:t>
                </a:r>
                <a:endParaRPr lang="en-US" altLang="en-US" sz="675" b="0" i="0"/>
              </a:p>
            </p:txBody>
          </p:sp>
          <p:sp>
            <p:nvSpPr>
              <p:cNvPr id="31" name="Rectangle 24">
                <a:extLst>
                  <a:ext uri="{FF2B5EF4-FFF2-40B4-BE49-F238E27FC236}">
                    <a16:creationId xmlns:a16="http://schemas.microsoft.com/office/drawing/2014/main" id="{405515FE-35C2-45D2-BB96-9E241AE8C960}"/>
                  </a:ext>
                </a:extLst>
              </p:cNvPr>
              <p:cNvSpPr>
                <a:spLocks noChangeArrowheads="1"/>
              </p:cNvSpPr>
              <p:nvPr/>
            </p:nvSpPr>
            <p:spPr bwMode="auto">
              <a:xfrm>
                <a:off x="972" y="2081"/>
                <a:ext cx="24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Elective</a:t>
                </a:r>
                <a:endParaRPr lang="en-US" altLang="en-US" sz="675" b="0" i="0"/>
              </a:p>
            </p:txBody>
          </p:sp>
          <p:sp>
            <p:nvSpPr>
              <p:cNvPr id="32" name="Rectangle 25">
                <a:extLst>
                  <a:ext uri="{FF2B5EF4-FFF2-40B4-BE49-F238E27FC236}">
                    <a16:creationId xmlns:a16="http://schemas.microsoft.com/office/drawing/2014/main" id="{E260F0C1-6819-4519-BD32-F3FF35A7041F}"/>
                  </a:ext>
                </a:extLst>
              </p:cNvPr>
              <p:cNvSpPr>
                <a:spLocks noChangeArrowheads="1"/>
              </p:cNvSpPr>
              <p:nvPr/>
            </p:nvSpPr>
            <p:spPr bwMode="auto">
              <a:xfrm>
                <a:off x="815" y="2172"/>
                <a:ext cx="68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Use of femoral access</a:t>
                </a:r>
                <a:endParaRPr lang="en-US" altLang="en-US" sz="675" b="0" i="0" dirty="0"/>
              </a:p>
            </p:txBody>
          </p:sp>
          <p:sp>
            <p:nvSpPr>
              <p:cNvPr id="33" name="Rectangle 26">
                <a:extLst>
                  <a:ext uri="{FF2B5EF4-FFF2-40B4-BE49-F238E27FC236}">
                    <a16:creationId xmlns:a16="http://schemas.microsoft.com/office/drawing/2014/main" id="{17222B73-6A98-4A62-95EF-96977B31F643}"/>
                  </a:ext>
                </a:extLst>
              </p:cNvPr>
              <p:cNvSpPr>
                <a:spLocks noChangeArrowheads="1"/>
              </p:cNvSpPr>
              <p:nvPr/>
            </p:nvSpPr>
            <p:spPr bwMode="auto">
              <a:xfrm>
                <a:off x="972" y="2267"/>
                <a:ext cx="11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PCI</a:t>
                </a:r>
                <a:endParaRPr lang="en-US" altLang="en-US" sz="675" b="0" i="0"/>
              </a:p>
            </p:txBody>
          </p:sp>
          <p:sp>
            <p:nvSpPr>
              <p:cNvPr id="34" name="Rectangle 27">
                <a:extLst>
                  <a:ext uri="{FF2B5EF4-FFF2-40B4-BE49-F238E27FC236}">
                    <a16:creationId xmlns:a16="http://schemas.microsoft.com/office/drawing/2014/main" id="{03F8DD36-066A-43A8-BE37-437EEB1D3D93}"/>
                  </a:ext>
                </a:extLst>
              </p:cNvPr>
              <p:cNvSpPr>
                <a:spLocks noChangeArrowheads="1"/>
              </p:cNvSpPr>
              <p:nvPr/>
            </p:nvSpPr>
            <p:spPr bwMode="auto">
              <a:xfrm>
                <a:off x="972" y="2357"/>
                <a:ext cx="57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Angiography alone</a:t>
                </a:r>
                <a:endParaRPr lang="en-US" altLang="en-US" sz="675" b="0" i="0"/>
              </a:p>
            </p:txBody>
          </p:sp>
          <p:sp>
            <p:nvSpPr>
              <p:cNvPr id="35" name="Rectangle 28">
                <a:extLst>
                  <a:ext uri="{FF2B5EF4-FFF2-40B4-BE49-F238E27FC236}">
                    <a16:creationId xmlns:a16="http://schemas.microsoft.com/office/drawing/2014/main" id="{4A0A984B-A1B6-4E1F-BA50-B08746075316}"/>
                  </a:ext>
                </a:extLst>
              </p:cNvPr>
              <p:cNvSpPr>
                <a:spLocks noChangeArrowheads="1"/>
              </p:cNvSpPr>
              <p:nvPr/>
            </p:nvSpPr>
            <p:spPr bwMode="auto">
              <a:xfrm>
                <a:off x="812" y="2458"/>
                <a:ext cx="57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Type of Procedure</a:t>
                </a:r>
                <a:endParaRPr lang="en-US" altLang="en-US" sz="675" b="0" i="0" dirty="0"/>
              </a:p>
            </p:txBody>
          </p:sp>
          <p:sp>
            <p:nvSpPr>
              <p:cNvPr id="36" name="Rectangle 29">
                <a:extLst>
                  <a:ext uri="{FF2B5EF4-FFF2-40B4-BE49-F238E27FC236}">
                    <a16:creationId xmlns:a16="http://schemas.microsoft.com/office/drawing/2014/main" id="{60A7C860-9312-4F90-B6FA-A4D14D9AA266}"/>
                  </a:ext>
                </a:extLst>
              </p:cNvPr>
              <p:cNvSpPr>
                <a:spLocks noChangeArrowheads="1"/>
              </p:cNvSpPr>
              <p:nvPr/>
            </p:nvSpPr>
            <p:spPr bwMode="auto">
              <a:xfrm>
                <a:off x="972" y="2544"/>
                <a:ext cx="14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CTO</a:t>
                </a:r>
                <a:endParaRPr lang="en-US" altLang="en-US" sz="675" b="0" i="0"/>
              </a:p>
            </p:txBody>
          </p:sp>
          <p:sp>
            <p:nvSpPr>
              <p:cNvPr id="37" name="Rectangle 30">
                <a:extLst>
                  <a:ext uri="{FF2B5EF4-FFF2-40B4-BE49-F238E27FC236}">
                    <a16:creationId xmlns:a16="http://schemas.microsoft.com/office/drawing/2014/main" id="{CCF18921-9F50-4C42-8705-787DD3127890}"/>
                  </a:ext>
                </a:extLst>
              </p:cNvPr>
              <p:cNvSpPr>
                <a:spLocks noChangeArrowheads="1"/>
              </p:cNvSpPr>
              <p:nvPr/>
            </p:nvSpPr>
            <p:spPr bwMode="auto">
              <a:xfrm>
                <a:off x="972" y="2634"/>
                <a:ext cx="297"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Non-CTO</a:t>
                </a:r>
                <a:endParaRPr lang="en-US" altLang="en-US" sz="675" b="0" i="0"/>
              </a:p>
            </p:txBody>
          </p:sp>
          <p:sp>
            <p:nvSpPr>
              <p:cNvPr id="38" name="Rectangle 31">
                <a:extLst>
                  <a:ext uri="{FF2B5EF4-FFF2-40B4-BE49-F238E27FC236}">
                    <a16:creationId xmlns:a16="http://schemas.microsoft.com/office/drawing/2014/main" id="{A663A684-B80D-458D-A0CC-33884E25707F}"/>
                  </a:ext>
                </a:extLst>
              </p:cNvPr>
              <p:cNvSpPr>
                <a:spLocks noChangeArrowheads="1"/>
              </p:cNvSpPr>
              <p:nvPr/>
            </p:nvSpPr>
            <p:spPr bwMode="auto">
              <a:xfrm>
                <a:off x="816" y="2715"/>
                <a:ext cx="37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Sheath Size</a:t>
                </a:r>
                <a:endParaRPr lang="en-US" altLang="en-US" sz="675" b="0" i="0" dirty="0"/>
              </a:p>
            </p:txBody>
          </p:sp>
          <p:sp>
            <p:nvSpPr>
              <p:cNvPr id="39" name="Rectangle 32">
                <a:extLst>
                  <a:ext uri="{FF2B5EF4-FFF2-40B4-BE49-F238E27FC236}">
                    <a16:creationId xmlns:a16="http://schemas.microsoft.com/office/drawing/2014/main" id="{410AD14C-BD91-41C6-B99D-8A6CEF8DCF56}"/>
                  </a:ext>
                </a:extLst>
              </p:cNvPr>
              <p:cNvSpPr>
                <a:spLocks noChangeArrowheads="1"/>
              </p:cNvSpPr>
              <p:nvPr/>
            </p:nvSpPr>
            <p:spPr bwMode="auto">
              <a:xfrm>
                <a:off x="972" y="2820"/>
                <a:ext cx="12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&gt;=7</a:t>
                </a:r>
                <a:endParaRPr lang="en-US" altLang="en-US" sz="675" b="0" i="0"/>
              </a:p>
            </p:txBody>
          </p:sp>
          <p:sp>
            <p:nvSpPr>
              <p:cNvPr id="40" name="Rectangle 33">
                <a:extLst>
                  <a:ext uri="{FF2B5EF4-FFF2-40B4-BE49-F238E27FC236}">
                    <a16:creationId xmlns:a16="http://schemas.microsoft.com/office/drawing/2014/main" id="{081B98E4-9DB0-4F9B-9AF3-335D58537A9B}"/>
                  </a:ext>
                </a:extLst>
              </p:cNvPr>
              <p:cNvSpPr>
                <a:spLocks noChangeArrowheads="1"/>
              </p:cNvSpPr>
              <p:nvPr/>
            </p:nvSpPr>
            <p:spPr bwMode="auto">
              <a:xfrm>
                <a:off x="972" y="2910"/>
                <a:ext cx="8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&lt;7</a:t>
                </a:r>
                <a:endParaRPr lang="en-US" altLang="en-US" sz="675" b="0" i="0"/>
              </a:p>
            </p:txBody>
          </p:sp>
          <p:sp>
            <p:nvSpPr>
              <p:cNvPr id="41" name="Rectangle 34">
                <a:extLst>
                  <a:ext uri="{FF2B5EF4-FFF2-40B4-BE49-F238E27FC236}">
                    <a16:creationId xmlns:a16="http://schemas.microsoft.com/office/drawing/2014/main" id="{8BEEE17C-029D-4116-9922-C2C1CE9807BA}"/>
                  </a:ext>
                </a:extLst>
              </p:cNvPr>
              <p:cNvSpPr>
                <a:spLocks noChangeArrowheads="1"/>
              </p:cNvSpPr>
              <p:nvPr/>
            </p:nvSpPr>
            <p:spPr bwMode="auto">
              <a:xfrm>
                <a:off x="819" y="3006"/>
                <a:ext cx="89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Post randomization variable -</a:t>
                </a:r>
                <a:endParaRPr lang="en-US" altLang="en-US" sz="675" b="0" i="0" dirty="0"/>
              </a:p>
            </p:txBody>
          </p:sp>
          <p:sp>
            <p:nvSpPr>
              <p:cNvPr id="42" name="Rectangle 35">
                <a:extLst>
                  <a:ext uri="{FF2B5EF4-FFF2-40B4-BE49-F238E27FC236}">
                    <a16:creationId xmlns:a16="http://schemas.microsoft.com/office/drawing/2014/main" id="{B9995DFB-FDD0-4DA1-8F8A-0CC159B5A52F}"/>
                  </a:ext>
                </a:extLst>
              </p:cNvPr>
              <p:cNvSpPr>
                <a:spLocks noChangeArrowheads="1"/>
              </p:cNvSpPr>
              <p:nvPr/>
            </p:nvSpPr>
            <p:spPr bwMode="auto">
              <a:xfrm>
                <a:off x="812" y="3102"/>
                <a:ext cx="80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Actual Closure device use</a:t>
                </a:r>
                <a:endParaRPr lang="en-US" altLang="en-US" sz="675" b="0" i="0" dirty="0"/>
              </a:p>
            </p:txBody>
          </p:sp>
          <p:sp>
            <p:nvSpPr>
              <p:cNvPr id="43" name="Rectangle 36">
                <a:extLst>
                  <a:ext uri="{FF2B5EF4-FFF2-40B4-BE49-F238E27FC236}">
                    <a16:creationId xmlns:a16="http://schemas.microsoft.com/office/drawing/2014/main" id="{C2309893-77A3-4390-85EB-54D96EE20726}"/>
                  </a:ext>
                </a:extLst>
              </p:cNvPr>
              <p:cNvSpPr>
                <a:spLocks noChangeArrowheads="1"/>
              </p:cNvSpPr>
              <p:nvPr/>
            </p:nvSpPr>
            <p:spPr bwMode="auto">
              <a:xfrm>
                <a:off x="972" y="3186"/>
                <a:ext cx="12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Yes</a:t>
                </a:r>
                <a:endParaRPr lang="en-US" altLang="en-US" sz="675" b="0" i="0"/>
              </a:p>
            </p:txBody>
          </p:sp>
          <p:sp>
            <p:nvSpPr>
              <p:cNvPr id="44" name="Rectangle 37">
                <a:extLst>
                  <a:ext uri="{FF2B5EF4-FFF2-40B4-BE49-F238E27FC236}">
                    <a16:creationId xmlns:a16="http://schemas.microsoft.com/office/drawing/2014/main" id="{7AD4FBFE-66D3-4F33-9806-CCAB509D4683}"/>
                  </a:ext>
                </a:extLst>
              </p:cNvPr>
              <p:cNvSpPr>
                <a:spLocks noChangeArrowheads="1"/>
              </p:cNvSpPr>
              <p:nvPr/>
            </p:nvSpPr>
            <p:spPr bwMode="auto">
              <a:xfrm>
                <a:off x="972" y="3282"/>
                <a:ext cx="8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No</a:t>
                </a:r>
                <a:endParaRPr lang="en-US" altLang="en-US" sz="675" b="0" i="0"/>
              </a:p>
            </p:txBody>
          </p:sp>
          <p:sp>
            <p:nvSpPr>
              <p:cNvPr id="45" name="Rectangle 38">
                <a:extLst>
                  <a:ext uri="{FF2B5EF4-FFF2-40B4-BE49-F238E27FC236}">
                    <a16:creationId xmlns:a16="http://schemas.microsoft.com/office/drawing/2014/main" id="{637AB13A-68B9-4D83-BC8E-6A265048098F}"/>
                  </a:ext>
                </a:extLst>
              </p:cNvPr>
              <p:cNvSpPr>
                <a:spLocks noChangeArrowheads="1"/>
              </p:cNvSpPr>
              <p:nvPr/>
            </p:nvSpPr>
            <p:spPr bwMode="auto">
              <a:xfrm>
                <a:off x="816" y="3372"/>
                <a:ext cx="62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Post hoc subgroup -</a:t>
                </a:r>
                <a:endParaRPr lang="en-US" altLang="en-US" sz="675" b="0" i="0" dirty="0"/>
              </a:p>
            </p:txBody>
          </p:sp>
          <p:sp>
            <p:nvSpPr>
              <p:cNvPr id="46" name="Rectangle 39">
                <a:extLst>
                  <a:ext uri="{FF2B5EF4-FFF2-40B4-BE49-F238E27FC236}">
                    <a16:creationId xmlns:a16="http://schemas.microsoft.com/office/drawing/2014/main" id="{E66F15F0-0143-4D75-AF64-77697F709543}"/>
                  </a:ext>
                </a:extLst>
              </p:cNvPr>
              <p:cNvSpPr>
                <a:spLocks noChangeArrowheads="1"/>
              </p:cNvSpPr>
              <p:nvPr/>
            </p:nvSpPr>
            <p:spPr bwMode="auto">
              <a:xfrm>
                <a:off x="816" y="3472"/>
                <a:ext cx="73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Staff position and fellow</a:t>
                </a:r>
                <a:endParaRPr lang="en-US" altLang="en-US" sz="675" b="0" i="0" dirty="0"/>
              </a:p>
            </p:txBody>
          </p:sp>
          <p:sp>
            <p:nvSpPr>
              <p:cNvPr id="47" name="Rectangle 40">
                <a:extLst>
                  <a:ext uri="{FF2B5EF4-FFF2-40B4-BE49-F238E27FC236}">
                    <a16:creationId xmlns:a16="http://schemas.microsoft.com/office/drawing/2014/main" id="{D5C861E3-AEE1-4D20-8606-EA90026438D5}"/>
                  </a:ext>
                </a:extLst>
              </p:cNvPr>
              <p:cNvSpPr>
                <a:spLocks noChangeArrowheads="1"/>
              </p:cNvSpPr>
              <p:nvPr/>
            </p:nvSpPr>
            <p:spPr bwMode="auto">
              <a:xfrm>
                <a:off x="972" y="3559"/>
                <a:ext cx="14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Staff</a:t>
                </a:r>
                <a:endParaRPr lang="en-US" altLang="en-US" sz="675" b="0" i="0"/>
              </a:p>
            </p:txBody>
          </p:sp>
          <p:sp>
            <p:nvSpPr>
              <p:cNvPr id="48" name="Rectangle 41">
                <a:extLst>
                  <a:ext uri="{FF2B5EF4-FFF2-40B4-BE49-F238E27FC236}">
                    <a16:creationId xmlns:a16="http://schemas.microsoft.com/office/drawing/2014/main" id="{1A31C650-649C-44C4-B87C-8E93969B6180}"/>
                  </a:ext>
                </a:extLst>
              </p:cNvPr>
              <p:cNvSpPr>
                <a:spLocks noChangeArrowheads="1"/>
              </p:cNvSpPr>
              <p:nvPr/>
            </p:nvSpPr>
            <p:spPr bwMode="auto">
              <a:xfrm>
                <a:off x="972" y="3649"/>
                <a:ext cx="20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Fellow</a:t>
                </a:r>
                <a:endParaRPr lang="en-US" altLang="en-US" sz="675" b="0" i="0"/>
              </a:p>
            </p:txBody>
          </p:sp>
          <p:sp>
            <p:nvSpPr>
              <p:cNvPr id="49" name="Rectangle 42">
                <a:extLst>
                  <a:ext uri="{FF2B5EF4-FFF2-40B4-BE49-F238E27FC236}">
                    <a16:creationId xmlns:a16="http://schemas.microsoft.com/office/drawing/2014/main" id="{04B3F1C6-83D1-4D5D-940D-AEFFF5FCB8E1}"/>
                  </a:ext>
                </a:extLst>
              </p:cNvPr>
              <p:cNvSpPr>
                <a:spLocks noChangeArrowheads="1"/>
              </p:cNvSpPr>
              <p:nvPr/>
            </p:nvSpPr>
            <p:spPr bwMode="auto">
              <a:xfrm>
                <a:off x="2242" y="333"/>
                <a:ext cx="62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US and Fluoroscopy</a:t>
                </a:r>
                <a:endParaRPr lang="en-US" altLang="en-US" sz="675" b="0" i="0"/>
              </a:p>
            </p:txBody>
          </p:sp>
          <p:sp>
            <p:nvSpPr>
              <p:cNvPr id="50" name="Rectangle 43">
                <a:extLst>
                  <a:ext uri="{FF2B5EF4-FFF2-40B4-BE49-F238E27FC236}">
                    <a16:creationId xmlns:a16="http://schemas.microsoft.com/office/drawing/2014/main" id="{786C01FD-8AED-4B5A-8EF6-89C9271EC635}"/>
                  </a:ext>
                </a:extLst>
              </p:cNvPr>
              <p:cNvSpPr>
                <a:spLocks noChangeArrowheads="1"/>
              </p:cNvSpPr>
              <p:nvPr/>
            </p:nvSpPr>
            <p:spPr bwMode="auto">
              <a:xfrm>
                <a:off x="2326" y="423"/>
                <a:ext cx="50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events/Total (%)</a:t>
                </a:r>
                <a:endParaRPr lang="en-US" altLang="en-US" sz="675" b="0" i="0"/>
              </a:p>
            </p:txBody>
          </p:sp>
          <p:sp>
            <p:nvSpPr>
              <p:cNvPr id="51" name="Rectangle 44">
                <a:extLst>
                  <a:ext uri="{FF2B5EF4-FFF2-40B4-BE49-F238E27FC236}">
                    <a16:creationId xmlns:a16="http://schemas.microsoft.com/office/drawing/2014/main" id="{BAD40724-594E-43BA-A7F4-1EAC82EEDA3E}"/>
                  </a:ext>
                </a:extLst>
              </p:cNvPr>
              <p:cNvSpPr>
                <a:spLocks noChangeArrowheads="1"/>
              </p:cNvSpPr>
              <p:nvPr/>
            </p:nvSpPr>
            <p:spPr bwMode="auto">
              <a:xfrm>
                <a:off x="2662" y="51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52" name="Rectangle 45">
                <a:extLst>
                  <a:ext uri="{FF2B5EF4-FFF2-40B4-BE49-F238E27FC236}">
                    <a16:creationId xmlns:a16="http://schemas.microsoft.com/office/drawing/2014/main" id="{68CE8C24-9216-49EE-A01E-765C3F328FA3}"/>
                  </a:ext>
                </a:extLst>
              </p:cNvPr>
              <p:cNvSpPr>
                <a:spLocks noChangeArrowheads="1"/>
              </p:cNvSpPr>
              <p:nvPr/>
            </p:nvSpPr>
            <p:spPr bwMode="auto">
              <a:xfrm>
                <a:off x="2377" y="610"/>
                <a:ext cx="4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40 /311 (12.9)</a:t>
                </a:r>
                <a:endParaRPr lang="en-US" altLang="en-US" sz="675" b="0" i="0"/>
              </a:p>
            </p:txBody>
          </p:sp>
          <p:sp>
            <p:nvSpPr>
              <p:cNvPr id="53" name="Rectangle 46">
                <a:extLst>
                  <a:ext uri="{FF2B5EF4-FFF2-40B4-BE49-F238E27FC236}">
                    <a16:creationId xmlns:a16="http://schemas.microsoft.com/office/drawing/2014/main" id="{F371A649-A437-4E54-97D6-DBFDC367A619}"/>
                  </a:ext>
                </a:extLst>
              </p:cNvPr>
              <p:cNvSpPr>
                <a:spLocks noChangeArrowheads="1"/>
              </p:cNvSpPr>
              <p:nvPr/>
            </p:nvSpPr>
            <p:spPr bwMode="auto">
              <a:xfrm>
                <a:off x="2662" y="700"/>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54" name="Rectangle 47">
                <a:extLst>
                  <a:ext uri="{FF2B5EF4-FFF2-40B4-BE49-F238E27FC236}">
                    <a16:creationId xmlns:a16="http://schemas.microsoft.com/office/drawing/2014/main" id="{D1DDC062-9F21-4937-B606-52E4CF7E6EBF}"/>
                  </a:ext>
                </a:extLst>
              </p:cNvPr>
              <p:cNvSpPr>
                <a:spLocks noChangeArrowheads="1"/>
              </p:cNvSpPr>
              <p:nvPr/>
            </p:nvSpPr>
            <p:spPr bwMode="auto">
              <a:xfrm>
                <a:off x="2662" y="790"/>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55" name="Rectangle 48">
                <a:extLst>
                  <a:ext uri="{FF2B5EF4-FFF2-40B4-BE49-F238E27FC236}">
                    <a16:creationId xmlns:a16="http://schemas.microsoft.com/office/drawing/2014/main" id="{FA4287C3-04C1-4876-9A91-A916AE35FC6A}"/>
                  </a:ext>
                </a:extLst>
              </p:cNvPr>
              <p:cNvSpPr>
                <a:spLocks noChangeArrowheads="1"/>
              </p:cNvSpPr>
              <p:nvPr/>
            </p:nvSpPr>
            <p:spPr bwMode="auto">
              <a:xfrm>
                <a:off x="2362" y="886"/>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19 / 108 (17.6)</a:t>
                </a:r>
                <a:endParaRPr lang="en-US" altLang="en-US" sz="675" b="0" i="0"/>
              </a:p>
            </p:txBody>
          </p:sp>
          <p:sp>
            <p:nvSpPr>
              <p:cNvPr id="56" name="Rectangle 49">
                <a:extLst>
                  <a:ext uri="{FF2B5EF4-FFF2-40B4-BE49-F238E27FC236}">
                    <a16:creationId xmlns:a16="http://schemas.microsoft.com/office/drawing/2014/main" id="{71022A6F-76B9-4146-8D49-C55083BCE552}"/>
                  </a:ext>
                </a:extLst>
              </p:cNvPr>
              <p:cNvSpPr>
                <a:spLocks noChangeArrowheads="1"/>
              </p:cNvSpPr>
              <p:nvPr/>
            </p:nvSpPr>
            <p:spPr bwMode="auto">
              <a:xfrm>
                <a:off x="2362" y="976"/>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21 / 203 (10.3)</a:t>
                </a:r>
                <a:endParaRPr lang="en-US" altLang="en-US" sz="675" b="0" i="0"/>
              </a:p>
            </p:txBody>
          </p:sp>
          <p:sp>
            <p:nvSpPr>
              <p:cNvPr id="57" name="Rectangle 50">
                <a:extLst>
                  <a:ext uri="{FF2B5EF4-FFF2-40B4-BE49-F238E27FC236}">
                    <a16:creationId xmlns:a16="http://schemas.microsoft.com/office/drawing/2014/main" id="{28EE5B42-63B4-4017-88C1-BC056AFB6784}"/>
                  </a:ext>
                </a:extLst>
              </p:cNvPr>
              <p:cNvSpPr>
                <a:spLocks noChangeArrowheads="1"/>
              </p:cNvSpPr>
              <p:nvPr/>
            </p:nvSpPr>
            <p:spPr bwMode="auto">
              <a:xfrm>
                <a:off x="2362" y="1162"/>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30 / 231 (13.0)</a:t>
                </a:r>
                <a:endParaRPr lang="en-US" altLang="en-US" sz="675" b="0" i="0"/>
              </a:p>
            </p:txBody>
          </p:sp>
          <p:sp>
            <p:nvSpPr>
              <p:cNvPr id="58" name="Rectangle 51">
                <a:extLst>
                  <a:ext uri="{FF2B5EF4-FFF2-40B4-BE49-F238E27FC236}">
                    <a16:creationId xmlns:a16="http://schemas.microsoft.com/office/drawing/2014/main" id="{E4C5BC6A-E531-431B-B335-778305F4DE7C}"/>
                  </a:ext>
                </a:extLst>
              </p:cNvPr>
              <p:cNvSpPr>
                <a:spLocks noChangeArrowheads="1"/>
              </p:cNvSpPr>
              <p:nvPr/>
            </p:nvSpPr>
            <p:spPr bwMode="auto">
              <a:xfrm>
                <a:off x="2389" y="1252"/>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10 / 80 (12.5)</a:t>
                </a:r>
                <a:endParaRPr lang="en-US" altLang="en-US" sz="675" b="0" i="0"/>
              </a:p>
            </p:txBody>
          </p:sp>
          <p:sp>
            <p:nvSpPr>
              <p:cNvPr id="59" name="Rectangle 52">
                <a:extLst>
                  <a:ext uri="{FF2B5EF4-FFF2-40B4-BE49-F238E27FC236}">
                    <a16:creationId xmlns:a16="http://schemas.microsoft.com/office/drawing/2014/main" id="{D61A16FF-03D9-49DF-8A1B-2DDC027FD680}"/>
                  </a:ext>
                </a:extLst>
              </p:cNvPr>
              <p:cNvSpPr>
                <a:spLocks noChangeArrowheads="1"/>
              </p:cNvSpPr>
              <p:nvPr/>
            </p:nvSpPr>
            <p:spPr bwMode="auto">
              <a:xfrm>
                <a:off x="2362" y="1438"/>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19 / 133 (14.3)</a:t>
                </a:r>
                <a:endParaRPr lang="en-US" altLang="en-US" sz="675" b="0" i="0" dirty="0"/>
              </a:p>
            </p:txBody>
          </p:sp>
          <p:sp>
            <p:nvSpPr>
              <p:cNvPr id="60" name="Rectangle 53">
                <a:extLst>
                  <a:ext uri="{FF2B5EF4-FFF2-40B4-BE49-F238E27FC236}">
                    <a16:creationId xmlns:a16="http://schemas.microsoft.com/office/drawing/2014/main" id="{E17AD292-7F76-437A-864C-882855AD1AA3}"/>
                  </a:ext>
                </a:extLst>
              </p:cNvPr>
              <p:cNvSpPr>
                <a:spLocks noChangeArrowheads="1"/>
              </p:cNvSpPr>
              <p:nvPr/>
            </p:nvSpPr>
            <p:spPr bwMode="auto">
              <a:xfrm>
                <a:off x="2362" y="1528"/>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dirty="0">
                    <a:solidFill>
                      <a:srgbClr val="000000"/>
                    </a:solidFill>
                  </a:rPr>
                  <a:t>21 / 178 (11.8)</a:t>
                </a:r>
                <a:endParaRPr lang="en-US" altLang="en-US" sz="675" b="0" i="0" dirty="0"/>
              </a:p>
            </p:txBody>
          </p:sp>
          <p:sp>
            <p:nvSpPr>
              <p:cNvPr id="61" name="Rectangle 54">
                <a:extLst>
                  <a:ext uri="{FF2B5EF4-FFF2-40B4-BE49-F238E27FC236}">
                    <a16:creationId xmlns:a16="http://schemas.microsoft.com/office/drawing/2014/main" id="{AEFEA80A-ACC5-425F-BB13-34E79FC5926F}"/>
                  </a:ext>
                </a:extLst>
              </p:cNvPr>
              <p:cNvSpPr>
                <a:spLocks noChangeArrowheads="1"/>
              </p:cNvSpPr>
              <p:nvPr/>
            </p:nvSpPr>
            <p:spPr bwMode="auto">
              <a:xfrm>
                <a:off x="2416" y="1715"/>
                <a:ext cx="37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8 / 57 (14.0)</a:t>
                </a:r>
                <a:endParaRPr lang="en-US" altLang="en-US" sz="675" b="0" i="0"/>
              </a:p>
            </p:txBody>
          </p:sp>
          <p:sp>
            <p:nvSpPr>
              <p:cNvPr id="62" name="Rectangle 55">
                <a:extLst>
                  <a:ext uri="{FF2B5EF4-FFF2-40B4-BE49-F238E27FC236}">
                    <a16:creationId xmlns:a16="http://schemas.microsoft.com/office/drawing/2014/main" id="{D46BBC9F-E4F0-454A-90A5-1756DCDF5A90}"/>
                  </a:ext>
                </a:extLst>
              </p:cNvPr>
              <p:cNvSpPr>
                <a:spLocks noChangeArrowheads="1"/>
              </p:cNvSpPr>
              <p:nvPr/>
            </p:nvSpPr>
            <p:spPr bwMode="auto">
              <a:xfrm>
                <a:off x="2362" y="1805"/>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32 / 254 (12.6)</a:t>
                </a:r>
                <a:endParaRPr lang="en-US" altLang="en-US" sz="675" b="0" i="0"/>
              </a:p>
            </p:txBody>
          </p:sp>
          <p:sp>
            <p:nvSpPr>
              <p:cNvPr id="63" name="Rectangle 56">
                <a:extLst>
                  <a:ext uri="{FF2B5EF4-FFF2-40B4-BE49-F238E27FC236}">
                    <a16:creationId xmlns:a16="http://schemas.microsoft.com/office/drawing/2014/main" id="{C670CCF0-373C-4472-AA6C-ADE3501ECCC7}"/>
                  </a:ext>
                </a:extLst>
              </p:cNvPr>
              <p:cNvSpPr>
                <a:spLocks noChangeArrowheads="1"/>
              </p:cNvSpPr>
              <p:nvPr/>
            </p:nvSpPr>
            <p:spPr bwMode="auto">
              <a:xfrm>
                <a:off x="2389" y="1991"/>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12 / 91 (13.2)</a:t>
                </a:r>
                <a:endParaRPr lang="en-US" altLang="en-US" sz="675" b="0" i="0"/>
              </a:p>
            </p:txBody>
          </p:sp>
          <p:sp>
            <p:nvSpPr>
              <p:cNvPr id="64" name="Rectangle 57">
                <a:extLst>
                  <a:ext uri="{FF2B5EF4-FFF2-40B4-BE49-F238E27FC236}">
                    <a16:creationId xmlns:a16="http://schemas.microsoft.com/office/drawing/2014/main" id="{15763F41-BF7F-4E64-8B74-CF2328A66FDF}"/>
                  </a:ext>
                </a:extLst>
              </p:cNvPr>
              <p:cNvSpPr>
                <a:spLocks noChangeArrowheads="1"/>
              </p:cNvSpPr>
              <p:nvPr/>
            </p:nvSpPr>
            <p:spPr bwMode="auto">
              <a:xfrm>
                <a:off x="2362" y="2081"/>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28 / 220 (12.7)</a:t>
                </a:r>
                <a:endParaRPr lang="en-US" altLang="en-US" sz="675" b="0" i="0"/>
              </a:p>
            </p:txBody>
          </p:sp>
          <p:sp>
            <p:nvSpPr>
              <p:cNvPr id="65" name="Rectangle 58">
                <a:extLst>
                  <a:ext uri="{FF2B5EF4-FFF2-40B4-BE49-F238E27FC236}">
                    <a16:creationId xmlns:a16="http://schemas.microsoft.com/office/drawing/2014/main" id="{43D59856-0A90-4DB1-9C9E-CF494061B869}"/>
                  </a:ext>
                </a:extLst>
              </p:cNvPr>
              <p:cNvSpPr>
                <a:spLocks noChangeArrowheads="1"/>
              </p:cNvSpPr>
              <p:nvPr/>
            </p:nvSpPr>
            <p:spPr bwMode="auto">
              <a:xfrm>
                <a:off x="2362" y="2267"/>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27 / 134 (20.2)</a:t>
                </a:r>
                <a:endParaRPr lang="en-US" altLang="en-US" sz="675" b="0" i="0"/>
              </a:p>
            </p:txBody>
          </p:sp>
          <p:sp>
            <p:nvSpPr>
              <p:cNvPr id="66" name="Rectangle 59">
                <a:extLst>
                  <a:ext uri="{FF2B5EF4-FFF2-40B4-BE49-F238E27FC236}">
                    <a16:creationId xmlns:a16="http://schemas.microsoft.com/office/drawing/2014/main" id="{3696EB4C-739E-40A7-AAFB-2EDFD93B4E07}"/>
                  </a:ext>
                </a:extLst>
              </p:cNvPr>
              <p:cNvSpPr>
                <a:spLocks noChangeArrowheads="1"/>
              </p:cNvSpPr>
              <p:nvPr/>
            </p:nvSpPr>
            <p:spPr bwMode="auto">
              <a:xfrm>
                <a:off x="2362" y="2357"/>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13 / 177 (  7.3)</a:t>
                </a:r>
                <a:endParaRPr lang="en-US" altLang="en-US" sz="675" b="0" i="0"/>
              </a:p>
            </p:txBody>
          </p:sp>
          <p:sp>
            <p:nvSpPr>
              <p:cNvPr id="67" name="Rectangle 60">
                <a:extLst>
                  <a:ext uri="{FF2B5EF4-FFF2-40B4-BE49-F238E27FC236}">
                    <a16:creationId xmlns:a16="http://schemas.microsoft.com/office/drawing/2014/main" id="{5C71FAE6-1239-49A8-A392-DEA26494092F}"/>
                  </a:ext>
                </a:extLst>
              </p:cNvPr>
              <p:cNvSpPr>
                <a:spLocks noChangeArrowheads="1"/>
              </p:cNvSpPr>
              <p:nvPr/>
            </p:nvSpPr>
            <p:spPr bwMode="auto">
              <a:xfrm>
                <a:off x="2389" y="2544"/>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10 / 42 (23.8)</a:t>
                </a:r>
                <a:endParaRPr lang="en-US" altLang="en-US" sz="675" b="0" i="0"/>
              </a:p>
            </p:txBody>
          </p:sp>
          <p:sp>
            <p:nvSpPr>
              <p:cNvPr id="68" name="Rectangle 61">
                <a:extLst>
                  <a:ext uri="{FF2B5EF4-FFF2-40B4-BE49-F238E27FC236}">
                    <a16:creationId xmlns:a16="http://schemas.microsoft.com/office/drawing/2014/main" id="{41A1034B-A093-4ADB-8838-AF2CE15CE74D}"/>
                  </a:ext>
                </a:extLst>
              </p:cNvPr>
              <p:cNvSpPr>
                <a:spLocks noChangeArrowheads="1"/>
              </p:cNvSpPr>
              <p:nvPr/>
            </p:nvSpPr>
            <p:spPr bwMode="auto">
              <a:xfrm>
                <a:off x="2362" y="2634"/>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30 / 269 (11.2)</a:t>
                </a:r>
                <a:endParaRPr lang="en-US" altLang="en-US" sz="675" b="0" i="0"/>
              </a:p>
            </p:txBody>
          </p:sp>
          <p:sp>
            <p:nvSpPr>
              <p:cNvPr id="69" name="Rectangle 62">
                <a:extLst>
                  <a:ext uri="{FF2B5EF4-FFF2-40B4-BE49-F238E27FC236}">
                    <a16:creationId xmlns:a16="http://schemas.microsoft.com/office/drawing/2014/main" id="{D9CB69BA-5A2D-42B7-85A9-FE3871B9E5AC}"/>
                  </a:ext>
                </a:extLst>
              </p:cNvPr>
              <p:cNvSpPr>
                <a:spLocks noChangeArrowheads="1"/>
              </p:cNvSpPr>
              <p:nvPr/>
            </p:nvSpPr>
            <p:spPr bwMode="auto">
              <a:xfrm>
                <a:off x="2389" y="2820"/>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14 / 61 (23.0)</a:t>
                </a:r>
                <a:endParaRPr lang="en-US" altLang="en-US" sz="675" b="0" i="0"/>
              </a:p>
            </p:txBody>
          </p:sp>
          <p:sp>
            <p:nvSpPr>
              <p:cNvPr id="70" name="Rectangle 63">
                <a:extLst>
                  <a:ext uri="{FF2B5EF4-FFF2-40B4-BE49-F238E27FC236}">
                    <a16:creationId xmlns:a16="http://schemas.microsoft.com/office/drawing/2014/main" id="{ADA5741D-0583-4514-8961-3A0F7E3AADF9}"/>
                  </a:ext>
                </a:extLst>
              </p:cNvPr>
              <p:cNvSpPr>
                <a:spLocks noChangeArrowheads="1"/>
              </p:cNvSpPr>
              <p:nvPr/>
            </p:nvSpPr>
            <p:spPr bwMode="auto">
              <a:xfrm>
                <a:off x="2362" y="2910"/>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26 / 250 (10.4)</a:t>
                </a:r>
                <a:endParaRPr lang="en-US" altLang="en-US" sz="675" b="0" i="0"/>
              </a:p>
            </p:txBody>
          </p:sp>
          <p:sp>
            <p:nvSpPr>
              <p:cNvPr id="71" name="Rectangle 64">
                <a:extLst>
                  <a:ext uri="{FF2B5EF4-FFF2-40B4-BE49-F238E27FC236}">
                    <a16:creationId xmlns:a16="http://schemas.microsoft.com/office/drawing/2014/main" id="{62E963AD-A037-4E36-AA33-A24199BEC79E}"/>
                  </a:ext>
                </a:extLst>
              </p:cNvPr>
              <p:cNvSpPr>
                <a:spLocks noChangeArrowheads="1"/>
              </p:cNvSpPr>
              <p:nvPr/>
            </p:nvSpPr>
            <p:spPr bwMode="auto">
              <a:xfrm>
                <a:off x="2362" y="3186"/>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20 / 170 (11.8)</a:t>
                </a:r>
                <a:endParaRPr lang="en-US" altLang="en-US" sz="675" b="0" i="0"/>
              </a:p>
            </p:txBody>
          </p:sp>
          <p:sp>
            <p:nvSpPr>
              <p:cNvPr id="72" name="Rectangle 65">
                <a:extLst>
                  <a:ext uri="{FF2B5EF4-FFF2-40B4-BE49-F238E27FC236}">
                    <a16:creationId xmlns:a16="http://schemas.microsoft.com/office/drawing/2014/main" id="{90D41926-3C43-4064-B344-13CF6AA6FD65}"/>
                  </a:ext>
                </a:extLst>
              </p:cNvPr>
              <p:cNvSpPr>
                <a:spLocks noChangeArrowheads="1"/>
              </p:cNvSpPr>
              <p:nvPr/>
            </p:nvSpPr>
            <p:spPr bwMode="auto">
              <a:xfrm>
                <a:off x="2362" y="3282"/>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20 / 141 (14.2)</a:t>
                </a:r>
                <a:endParaRPr lang="en-US" altLang="en-US" sz="675" b="0" i="0"/>
              </a:p>
            </p:txBody>
          </p:sp>
          <p:sp>
            <p:nvSpPr>
              <p:cNvPr id="73" name="Rectangle 66">
                <a:extLst>
                  <a:ext uri="{FF2B5EF4-FFF2-40B4-BE49-F238E27FC236}">
                    <a16:creationId xmlns:a16="http://schemas.microsoft.com/office/drawing/2014/main" id="{3F5BB452-DD84-44A1-8E6F-32B276808AA8}"/>
                  </a:ext>
                </a:extLst>
              </p:cNvPr>
              <p:cNvSpPr>
                <a:spLocks noChangeArrowheads="1"/>
              </p:cNvSpPr>
              <p:nvPr/>
            </p:nvSpPr>
            <p:spPr bwMode="auto">
              <a:xfrm>
                <a:off x="2362" y="3559"/>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16 / 157 (10.2)</a:t>
                </a:r>
                <a:endParaRPr lang="en-US" altLang="en-US" sz="675" b="0" i="0"/>
              </a:p>
            </p:txBody>
          </p:sp>
          <p:sp>
            <p:nvSpPr>
              <p:cNvPr id="74" name="Rectangle 67">
                <a:extLst>
                  <a:ext uri="{FF2B5EF4-FFF2-40B4-BE49-F238E27FC236}">
                    <a16:creationId xmlns:a16="http://schemas.microsoft.com/office/drawing/2014/main" id="{CE380981-30C0-4A32-B37A-5A6DA4E738F1}"/>
                  </a:ext>
                </a:extLst>
              </p:cNvPr>
              <p:cNvSpPr>
                <a:spLocks noChangeArrowheads="1"/>
              </p:cNvSpPr>
              <p:nvPr/>
            </p:nvSpPr>
            <p:spPr bwMode="auto">
              <a:xfrm>
                <a:off x="2362" y="3649"/>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24 / 154 (15.6)</a:t>
                </a:r>
                <a:endParaRPr lang="en-US" altLang="en-US" sz="675" b="0" i="0"/>
              </a:p>
            </p:txBody>
          </p:sp>
          <p:sp>
            <p:nvSpPr>
              <p:cNvPr id="75" name="Rectangle 68">
                <a:extLst>
                  <a:ext uri="{FF2B5EF4-FFF2-40B4-BE49-F238E27FC236}">
                    <a16:creationId xmlns:a16="http://schemas.microsoft.com/office/drawing/2014/main" id="{E843F09F-B1D7-4A6F-968F-E328890F1510}"/>
                  </a:ext>
                </a:extLst>
              </p:cNvPr>
              <p:cNvSpPr>
                <a:spLocks noChangeArrowheads="1"/>
              </p:cNvSpPr>
              <p:nvPr/>
            </p:nvSpPr>
            <p:spPr bwMode="auto">
              <a:xfrm>
                <a:off x="3283" y="333"/>
                <a:ext cx="37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Fluoroscopy</a:t>
                </a:r>
                <a:endParaRPr lang="en-US" altLang="en-US" sz="675" b="0" i="0"/>
              </a:p>
            </p:txBody>
          </p:sp>
          <p:sp>
            <p:nvSpPr>
              <p:cNvPr id="76" name="Rectangle 69">
                <a:extLst>
                  <a:ext uri="{FF2B5EF4-FFF2-40B4-BE49-F238E27FC236}">
                    <a16:creationId xmlns:a16="http://schemas.microsoft.com/office/drawing/2014/main" id="{2DF0ACAA-E7D4-4670-A3B5-7DEC3ADDC021}"/>
                  </a:ext>
                </a:extLst>
              </p:cNvPr>
              <p:cNvSpPr>
                <a:spLocks noChangeArrowheads="1"/>
              </p:cNvSpPr>
              <p:nvPr/>
            </p:nvSpPr>
            <p:spPr bwMode="auto">
              <a:xfrm>
                <a:off x="3181" y="423"/>
                <a:ext cx="52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events/Total (%)</a:t>
                </a:r>
                <a:endParaRPr lang="en-US" altLang="en-US" sz="675" b="0" i="0"/>
              </a:p>
            </p:txBody>
          </p:sp>
          <p:sp>
            <p:nvSpPr>
              <p:cNvPr id="77" name="Rectangle 70">
                <a:extLst>
                  <a:ext uri="{FF2B5EF4-FFF2-40B4-BE49-F238E27FC236}">
                    <a16:creationId xmlns:a16="http://schemas.microsoft.com/office/drawing/2014/main" id="{F08A8E22-C77A-4BBA-9533-2898C8CEE4C8}"/>
                  </a:ext>
                </a:extLst>
              </p:cNvPr>
              <p:cNvSpPr>
                <a:spLocks noChangeArrowheads="1"/>
              </p:cNvSpPr>
              <p:nvPr/>
            </p:nvSpPr>
            <p:spPr bwMode="auto">
              <a:xfrm>
                <a:off x="3532" y="51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78" name="Rectangle 71">
                <a:extLst>
                  <a:ext uri="{FF2B5EF4-FFF2-40B4-BE49-F238E27FC236}">
                    <a16:creationId xmlns:a16="http://schemas.microsoft.com/office/drawing/2014/main" id="{60F0BB12-46A3-49F5-8AD3-80F36CDF264E}"/>
                  </a:ext>
                </a:extLst>
              </p:cNvPr>
              <p:cNvSpPr>
                <a:spLocks noChangeArrowheads="1"/>
              </p:cNvSpPr>
              <p:nvPr/>
            </p:nvSpPr>
            <p:spPr bwMode="auto">
              <a:xfrm>
                <a:off x="3247" y="610"/>
                <a:ext cx="4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50 /310 (16.1)</a:t>
                </a:r>
                <a:endParaRPr lang="en-US" altLang="en-US" sz="675" b="0" i="0"/>
              </a:p>
            </p:txBody>
          </p:sp>
          <p:sp>
            <p:nvSpPr>
              <p:cNvPr id="79" name="Rectangle 72">
                <a:extLst>
                  <a:ext uri="{FF2B5EF4-FFF2-40B4-BE49-F238E27FC236}">
                    <a16:creationId xmlns:a16="http://schemas.microsoft.com/office/drawing/2014/main" id="{11078C56-49A6-4670-9B50-E0E68E2106E5}"/>
                  </a:ext>
                </a:extLst>
              </p:cNvPr>
              <p:cNvSpPr>
                <a:spLocks noChangeArrowheads="1"/>
              </p:cNvSpPr>
              <p:nvPr/>
            </p:nvSpPr>
            <p:spPr bwMode="auto">
              <a:xfrm>
                <a:off x="3532" y="790"/>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80" name="Rectangle 73">
                <a:extLst>
                  <a:ext uri="{FF2B5EF4-FFF2-40B4-BE49-F238E27FC236}">
                    <a16:creationId xmlns:a16="http://schemas.microsoft.com/office/drawing/2014/main" id="{87BA5F26-8ECA-43E7-8162-1509A0D529AA}"/>
                  </a:ext>
                </a:extLst>
              </p:cNvPr>
              <p:cNvSpPr>
                <a:spLocks noChangeArrowheads="1"/>
              </p:cNvSpPr>
              <p:nvPr/>
            </p:nvSpPr>
            <p:spPr bwMode="auto">
              <a:xfrm>
                <a:off x="3232" y="886"/>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20 / 125 (16.0)</a:t>
                </a:r>
                <a:endParaRPr lang="en-US" altLang="en-US" sz="675" b="0" i="0"/>
              </a:p>
            </p:txBody>
          </p:sp>
          <p:sp>
            <p:nvSpPr>
              <p:cNvPr id="81" name="Rectangle 74">
                <a:extLst>
                  <a:ext uri="{FF2B5EF4-FFF2-40B4-BE49-F238E27FC236}">
                    <a16:creationId xmlns:a16="http://schemas.microsoft.com/office/drawing/2014/main" id="{1571B4A5-D89A-4CEA-BA0F-C0FEB9D3CA9C}"/>
                  </a:ext>
                </a:extLst>
              </p:cNvPr>
              <p:cNvSpPr>
                <a:spLocks noChangeArrowheads="1"/>
              </p:cNvSpPr>
              <p:nvPr/>
            </p:nvSpPr>
            <p:spPr bwMode="auto">
              <a:xfrm>
                <a:off x="3232" y="976"/>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30 / 185 (16.2)</a:t>
                </a:r>
                <a:endParaRPr lang="en-US" altLang="en-US" sz="675" b="0" i="0"/>
              </a:p>
            </p:txBody>
          </p:sp>
          <p:sp>
            <p:nvSpPr>
              <p:cNvPr id="82" name="Rectangle 75">
                <a:extLst>
                  <a:ext uri="{FF2B5EF4-FFF2-40B4-BE49-F238E27FC236}">
                    <a16:creationId xmlns:a16="http://schemas.microsoft.com/office/drawing/2014/main" id="{21810624-BF12-43EC-99B2-EB5D666F31AB}"/>
                  </a:ext>
                </a:extLst>
              </p:cNvPr>
              <p:cNvSpPr>
                <a:spLocks noChangeArrowheads="1"/>
              </p:cNvSpPr>
              <p:nvPr/>
            </p:nvSpPr>
            <p:spPr bwMode="auto">
              <a:xfrm>
                <a:off x="3232" y="1162"/>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36 / 232 (15.5)</a:t>
                </a:r>
                <a:endParaRPr lang="en-US" altLang="en-US" sz="675" b="0" i="0"/>
              </a:p>
            </p:txBody>
          </p:sp>
          <p:sp>
            <p:nvSpPr>
              <p:cNvPr id="83" name="Rectangle 76">
                <a:extLst>
                  <a:ext uri="{FF2B5EF4-FFF2-40B4-BE49-F238E27FC236}">
                    <a16:creationId xmlns:a16="http://schemas.microsoft.com/office/drawing/2014/main" id="{AE709E08-57EE-4575-816D-D8BE712C0BFB}"/>
                  </a:ext>
                </a:extLst>
              </p:cNvPr>
              <p:cNvSpPr>
                <a:spLocks noChangeArrowheads="1"/>
              </p:cNvSpPr>
              <p:nvPr/>
            </p:nvSpPr>
            <p:spPr bwMode="auto">
              <a:xfrm>
                <a:off x="3259" y="1252"/>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14 / 78 (18.0)</a:t>
                </a:r>
                <a:endParaRPr lang="en-US" altLang="en-US" sz="675" b="0" i="0"/>
              </a:p>
            </p:txBody>
          </p:sp>
          <p:sp>
            <p:nvSpPr>
              <p:cNvPr id="84" name="Rectangle 77">
                <a:extLst>
                  <a:ext uri="{FF2B5EF4-FFF2-40B4-BE49-F238E27FC236}">
                    <a16:creationId xmlns:a16="http://schemas.microsoft.com/office/drawing/2014/main" id="{E10853DD-6E35-481C-85BF-353412C99EAB}"/>
                  </a:ext>
                </a:extLst>
              </p:cNvPr>
              <p:cNvSpPr>
                <a:spLocks noChangeArrowheads="1"/>
              </p:cNvSpPr>
              <p:nvPr/>
            </p:nvSpPr>
            <p:spPr bwMode="auto">
              <a:xfrm>
                <a:off x="3232" y="1438"/>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17 / 119 (14.3)</a:t>
                </a:r>
                <a:endParaRPr lang="en-US" altLang="en-US" sz="675" b="0" i="0"/>
              </a:p>
            </p:txBody>
          </p:sp>
          <p:sp>
            <p:nvSpPr>
              <p:cNvPr id="85" name="Rectangle 78">
                <a:extLst>
                  <a:ext uri="{FF2B5EF4-FFF2-40B4-BE49-F238E27FC236}">
                    <a16:creationId xmlns:a16="http://schemas.microsoft.com/office/drawing/2014/main" id="{80B283CB-3791-4D0B-88BC-1EF9ED399E60}"/>
                  </a:ext>
                </a:extLst>
              </p:cNvPr>
              <p:cNvSpPr>
                <a:spLocks noChangeArrowheads="1"/>
              </p:cNvSpPr>
              <p:nvPr/>
            </p:nvSpPr>
            <p:spPr bwMode="auto">
              <a:xfrm>
                <a:off x="3232" y="1528"/>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33 / 191 (17.3)</a:t>
                </a:r>
                <a:endParaRPr lang="en-US" altLang="en-US" sz="675" b="0" i="0"/>
              </a:p>
            </p:txBody>
          </p:sp>
          <p:sp>
            <p:nvSpPr>
              <p:cNvPr id="86" name="Rectangle 79">
                <a:extLst>
                  <a:ext uri="{FF2B5EF4-FFF2-40B4-BE49-F238E27FC236}">
                    <a16:creationId xmlns:a16="http://schemas.microsoft.com/office/drawing/2014/main" id="{B5015E27-9772-4BC2-B605-68A5024427EC}"/>
                  </a:ext>
                </a:extLst>
              </p:cNvPr>
              <p:cNvSpPr>
                <a:spLocks noChangeArrowheads="1"/>
              </p:cNvSpPr>
              <p:nvPr/>
            </p:nvSpPr>
            <p:spPr bwMode="auto">
              <a:xfrm>
                <a:off x="3259" y="1715"/>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10 / 53 (18.9)</a:t>
                </a:r>
                <a:endParaRPr lang="en-US" altLang="en-US" sz="675" b="0" i="0"/>
              </a:p>
            </p:txBody>
          </p:sp>
          <p:sp>
            <p:nvSpPr>
              <p:cNvPr id="87" name="Rectangle 80">
                <a:extLst>
                  <a:ext uri="{FF2B5EF4-FFF2-40B4-BE49-F238E27FC236}">
                    <a16:creationId xmlns:a16="http://schemas.microsoft.com/office/drawing/2014/main" id="{289AA075-9589-4D66-B4E5-1689DC91ECAC}"/>
                  </a:ext>
                </a:extLst>
              </p:cNvPr>
              <p:cNvSpPr>
                <a:spLocks noChangeArrowheads="1"/>
              </p:cNvSpPr>
              <p:nvPr/>
            </p:nvSpPr>
            <p:spPr bwMode="auto">
              <a:xfrm>
                <a:off x="3232" y="1805"/>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40 / 257 (15.6)</a:t>
                </a:r>
                <a:endParaRPr lang="en-US" altLang="en-US" sz="675" b="0" i="0"/>
              </a:p>
            </p:txBody>
          </p:sp>
          <p:sp>
            <p:nvSpPr>
              <p:cNvPr id="88" name="Rectangle 81">
                <a:extLst>
                  <a:ext uri="{FF2B5EF4-FFF2-40B4-BE49-F238E27FC236}">
                    <a16:creationId xmlns:a16="http://schemas.microsoft.com/office/drawing/2014/main" id="{CEF4F8EE-01FD-4945-BA16-A33051EC4099}"/>
                  </a:ext>
                </a:extLst>
              </p:cNvPr>
              <p:cNvSpPr>
                <a:spLocks noChangeArrowheads="1"/>
              </p:cNvSpPr>
              <p:nvPr/>
            </p:nvSpPr>
            <p:spPr bwMode="auto">
              <a:xfrm>
                <a:off x="3259" y="1991"/>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14 / 87 (16.1)</a:t>
                </a:r>
                <a:endParaRPr lang="en-US" altLang="en-US" sz="675" b="0" i="0"/>
              </a:p>
            </p:txBody>
          </p:sp>
          <p:sp>
            <p:nvSpPr>
              <p:cNvPr id="89" name="Rectangle 82">
                <a:extLst>
                  <a:ext uri="{FF2B5EF4-FFF2-40B4-BE49-F238E27FC236}">
                    <a16:creationId xmlns:a16="http://schemas.microsoft.com/office/drawing/2014/main" id="{66FF8785-F80B-4363-9744-010F6FD0FECE}"/>
                  </a:ext>
                </a:extLst>
              </p:cNvPr>
              <p:cNvSpPr>
                <a:spLocks noChangeArrowheads="1"/>
              </p:cNvSpPr>
              <p:nvPr/>
            </p:nvSpPr>
            <p:spPr bwMode="auto">
              <a:xfrm>
                <a:off x="3232" y="2081"/>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36 / 223 (16.1)</a:t>
                </a:r>
                <a:endParaRPr lang="en-US" altLang="en-US" sz="675" b="0" i="0"/>
              </a:p>
            </p:txBody>
          </p:sp>
          <p:sp>
            <p:nvSpPr>
              <p:cNvPr id="90" name="Rectangle 83">
                <a:extLst>
                  <a:ext uri="{FF2B5EF4-FFF2-40B4-BE49-F238E27FC236}">
                    <a16:creationId xmlns:a16="http://schemas.microsoft.com/office/drawing/2014/main" id="{AB52C60D-AAD9-4A9B-98E4-6A1D8E71DF2C}"/>
                  </a:ext>
                </a:extLst>
              </p:cNvPr>
              <p:cNvSpPr>
                <a:spLocks noChangeArrowheads="1"/>
              </p:cNvSpPr>
              <p:nvPr/>
            </p:nvSpPr>
            <p:spPr bwMode="auto">
              <a:xfrm>
                <a:off x="3232" y="2267"/>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32 / 128 (25.0)</a:t>
                </a:r>
                <a:endParaRPr lang="en-US" altLang="en-US" sz="675" b="0" i="0"/>
              </a:p>
            </p:txBody>
          </p:sp>
          <p:sp>
            <p:nvSpPr>
              <p:cNvPr id="91" name="Rectangle 84">
                <a:extLst>
                  <a:ext uri="{FF2B5EF4-FFF2-40B4-BE49-F238E27FC236}">
                    <a16:creationId xmlns:a16="http://schemas.microsoft.com/office/drawing/2014/main" id="{6E993F6E-03F5-4A9A-BEBB-5591E1F5F66F}"/>
                  </a:ext>
                </a:extLst>
              </p:cNvPr>
              <p:cNvSpPr>
                <a:spLocks noChangeArrowheads="1"/>
              </p:cNvSpPr>
              <p:nvPr/>
            </p:nvSpPr>
            <p:spPr bwMode="auto">
              <a:xfrm>
                <a:off x="3232" y="2357"/>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18 / 182 (  9.9)</a:t>
                </a:r>
                <a:endParaRPr lang="en-US" altLang="en-US" sz="675" b="0" i="0"/>
              </a:p>
            </p:txBody>
          </p:sp>
          <p:sp>
            <p:nvSpPr>
              <p:cNvPr id="92" name="Rectangle 85">
                <a:extLst>
                  <a:ext uri="{FF2B5EF4-FFF2-40B4-BE49-F238E27FC236}">
                    <a16:creationId xmlns:a16="http://schemas.microsoft.com/office/drawing/2014/main" id="{5C7DE0F6-A37C-4569-B9A3-4C830843C9F8}"/>
                  </a:ext>
                </a:extLst>
              </p:cNvPr>
              <p:cNvSpPr>
                <a:spLocks noChangeArrowheads="1"/>
              </p:cNvSpPr>
              <p:nvPr/>
            </p:nvSpPr>
            <p:spPr bwMode="auto">
              <a:xfrm>
                <a:off x="3259" y="2544"/>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16 / 46 (34.8)</a:t>
                </a:r>
                <a:endParaRPr lang="en-US" altLang="en-US" sz="675" b="0" i="0"/>
              </a:p>
            </p:txBody>
          </p:sp>
          <p:sp>
            <p:nvSpPr>
              <p:cNvPr id="93" name="Rectangle 86">
                <a:extLst>
                  <a:ext uri="{FF2B5EF4-FFF2-40B4-BE49-F238E27FC236}">
                    <a16:creationId xmlns:a16="http://schemas.microsoft.com/office/drawing/2014/main" id="{5166AFC0-B006-4D61-8D66-4B3A5E83619F}"/>
                  </a:ext>
                </a:extLst>
              </p:cNvPr>
              <p:cNvSpPr>
                <a:spLocks noChangeArrowheads="1"/>
              </p:cNvSpPr>
              <p:nvPr/>
            </p:nvSpPr>
            <p:spPr bwMode="auto">
              <a:xfrm>
                <a:off x="3220" y="2634"/>
                <a:ext cx="47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34 / 264 ( 12.9)</a:t>
                </a:r>
                <a:endParaRPr lang="en-US" altLang="en-US" sz="675" b="0" i="0"/>
              </a:p>
            </p:txBody>
          </p:sp>
          <p:sp>
            <p:nvSpPr>
              <p:cNvPr id="94" name="Rectangle 87">
                <a:extLst>
                  <a:ext uri="{FF2B5EF4-FFF2-40B4-BE49-F238E27FC236}">
                    <a16:creationId xmlns:a16="http://schemas.microsoft.com/office/drawing/2014/main" id="{89F8C351-22A0-4BC5-82E4-CFC17DD512B1}"/>
                  </a:ext>
                </a:extLst>
              </p:cNvPr>
              <p:cNvSpPr>
                <a:spLocks noChangeArrowheads="1"/>
              </p:cNvSpPr>
              <p:nvPr/>
            </p:nvSpPr>
            <p:spPr bwMode="auto">
              <a:xfrm>
                <a:off x="3259" y="2820"/>
                <a:ext cx="413"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15 / 56 (26.8)</a:t>
                </a:r>
                <a:endParaRPr lang="en-US" altLang="en-US" sz="675" b="0" i="0"/>
              </a:p>
            </p:txBody>
          </p:sp>
          <p:sp>
            <p:nvSpPr>
              <p:cNvPr id="95" name="Rectangle 88">
                <a:extLst>
                  <a:ext uri="{FF2B5EF4-FFF2-40B4-BE49-F238E27FC236}">
                    <a16:creationId xmlns:a16="http://schemas.microsoft.com/office/drawing/2014/main" id="{BED40864-8D02-459F-A8C9-31275A680915}"/>
                  </a:ext>
                </a:extLst>
              </p:cNvPr>
              <p:cNvSpPr>
                <a:spLocks noChangeArrowheads="1"/>
              </p:cNvSpPr>
              <p:nvPr/>
            </p:nvSpPr>
            <p:spPr bwMode="auto">
              <a:xfrm>
                <a:off x="3220" y="2910"/>
                <a:ext cx="47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35 / 254 ( 13.8)</a:t>
                </a:r>
                <a:endParaRPr lang="en-US" altLang="en-US" sz="675" b="0" i="0"/>
              </a:p>
            </p:txBody>
          </p:sp>
          <p:sp>
            <p:nvSpPr>
              <p:cNvPr id="96" name="Rectangle 89">
                <a:extLst>
                  <a:ext uri="{FF2B5EF4-FFF2-40B4-BE49-F238E27FC236}">
                    <a16:creationId xmlns:a16="http://schemas.microsoft.com/office/drawing/2014/main" id="{0A2E9367-67E4-4AB2-820E-D70C00885818}"/>
                  </a:ext>
                </a:extLst>
              </p:cNvPr>
              <p:cNvSpPr>
                <a:spLocks noChangeArrowheads="1"/>
              </p:cNvSpPr>
              <p:nvPr/>
            </p:nvSpPr>
            <p:spPr bwMode="auto">
              <a:xfrm>
                <a:off x="3232" y="3186"/>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37 / 158 (23.4)</a:t>
                </a:r>
                <a:endParaRPr lang="en-US" altLang="en-US" sz="675" b="0" i="0"/>
              </a:p>
            </p:txBody>
          </p:sp>
          <p:sp>
            <p:nvSpPr>
              <p:cNvPr id="97" name="Rectangle 90">
                <a:extLst>
                  <a:ext uri="{FF2B5EF4-FFF2-40B4-BE49-F238E27FC236}">
                    <a16:creationId xmlns:a16="http://schemas.microsoft.com/office/drawing/2014/main" id="{9770E85E-B73E-48B3-BC70-FE3C152A6E65}"/>
                  </a:ext>
                </a:extLst>
              </p:cNvPr>
              <p:cNvSpPr>
                <a:spLocks noChangeArrowheads="1"/>
              </p:cNvSpPr>
              <p:nvPr/>
            </p:nvSpPr>
            <p:spPr bwMode="auto">
              <a:xfrm>
                <a:off x="3247" y="3282"/>
                <a:ext cx="4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13 / 152 ( 8.6)</a:t>
                </a:r>
                <a:endParaRPr lang="en-US" altLang="en-US" sz="675" b="0" i="0"/>
              </a:p>
            </p:txBody>
          </p:sp>
          <p:sp>
            <p:nvSpPr>
              <p:cNvPr id="98" name="Rectangle 91">
                <a:extLst>
                  <a:ext uri="{FF2B5EF4-FFF2-40B4-BE49-F238E27FC236}">
                    <a16:creationId xmlns:a16="http://schemas.microsoft.com/office/drawing/2014/main" id="{52099F8C-19F4-4B2D-A263-2201A10C4BD7}"/>
                  </a:ext>
                </a:extLst>
              </p:cNvPr>
              <p:cNvSpPr>
                <a:spLocks noChangeArrowheads="1"/>
              </p:cNvSpPr>
              <p:nvPr/>
            </p:nvSpPr>
            <p:spPr bwMode="auto">
              <a:xfrm>
                <a:off x="3232" y="3559"/>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26 / 146 (17.8)</a:t>
                </a:r>
                <a:endParaRPr lang="en-US" altLang="en-US" sz="675" b="0" i="0"/>
              </a:p>
            </p:txBody>
          </p:sp>
          <p:sp>
            <p:nvSpPr>
              <p:cNvPr id="99" name="Rectangle 92">
                <a:extLst>
                  <a:ext uri="{FF2B5EF4-FFF2-40B4-BE49-F238E27FC236}">
                    <a16:creationId xmlns:a16="http://schemas.microsoft.com/office/drawing/2014/main" id="{DE9320C4-9F92-4D24-B6A7-97203310EFC3}"/>
                  </a:ext>
                </a:extLst>
              </p:cNvPr>
              <p:cNvSpPr>
                <a:spLocks noChangeArrowheads="1"/>
              </p:cNvSpPr>
              <p:nvPr/>
            </p:nvSpPr>
            <p:spPr bwMode="auto">
              <a:xfrm>
                <a:off x="3232" y="3649"/>
                <a:ext cx="45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24 / 164 (14.6)</a:t>
                </a:r>
                <a:endParaRPr lang="en-US" altLang="en-US" sz="675" b="0" i="0"/>
              </a:p>
            </p:txBody>
          </p:sp>
          <p:sp>
            <p:nvSpPr>
              <p:cNvPr id="100" name="Rectangle 93">
                <a:extLst>
                  <a:ext uri="{FF2B5EF4-FFF2-40B4-BE49-F238E27FC236}">
                    <a16:creationId xmlns:a16="http://schemas.microsoft.com/office/drawing/2014/main" id="{C7450606-BD53-4187-B5B9-80BE979D4A37}"/>
                  </a:ext>
                </a:extLst>
              </p:cNvPr>
              <p:cNvSpPr>
                <a:spLocks noChangeArrowheads="1"/>
              </p:cNvSpPr>
              <p:nvPr/>
            </p:nvSpPr>
            <p:spPr bwMode="auto">
              <a:xfrm>
                <a:off x="5952" y="33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101" name="Rectangle 94">
                <a:extLst>
                  <a:ext uri="{FF2B5EF4-FFF2-40B4-BE49-F238E27FC236}">
                    <a16:creationId xmlns:a16="http://schemas.microsoft.com/office/drawing/2014/main" id="{6255E33E-67B7-4C6E-AF84-891760535605}"/>
                  </a:ext>
                </a:extLst>
              </p:cNvPr>
              <p:cNvSpPr>
                <a:spLocks noChangeArrowheads="1"/>
              </p:cNvSpPr>
              <p:nvPr/>
            </p:nvSpPr>
            <p:spPr bwMode="auto">
              <a:xfrm>
                <a:off x="5523" y="423"/>
                <a:ext cx="640"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Odds Ratio (95% CI)</a:t>
                </a:r>
                <a:endParaRPr lang="en-US" altLang="en-US" sz="675" b="0" i="0"/>
              </a:p>
            </p:txBody>
          </p:sp>
          <p:sp>
            <p:nvSpPr>
              <p:cNvPr id="102" name="Rectangle 95">
                <a:extLst>
                  <a:ext uri="{FF2B5EF4-FFF2-40B4-BE49-F238E27FC236}">
                    <a16:creationId xmlns:a16="http://schemas.microsoft.com/office/drawing/2014/main" id="{9B9E0C6F-D684-45FC-B1CE-CB7EC2547020}"/>
                  </a:ext>
                </a:extLst>
              </p:cNvPr>
              <p:cNvSpPr>
                <a:spLocks noChangeArrowheads="1"/>
              </p:cNvSpPr>
              <p:nvPr/>
            </p:nvSpPr>
            <p:spPr bwMode="auto">
              <a:xfrm>
                <a:off x="5952" y="51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103" name="Rectangle 96">
                <a:extLst>
                  <a:ext uri="{FF2B5EF4-FFF2-40B4-BE49-F238E27FC236}">
                    <a16:creationId xmlns:a16="http://schemas.microsoft.com/office/drawing/2014/main" id="{32B995C4-94B4-428E-B90D-FE341C8DE2CC}"/>
                  </a:ext>
                </a:extLst>
              </p:cNvPr>
              <p:cNvSpPr>
                <a:spLocks noChangeArrowheads="1"/>
              </p:cNvSpPr>
              <p:nvPr/>
            </p:nvSpPr>
            <p:spPr bwMode="auto">
              <a:xfrm>
                <a:off x="5598" y="610"/>
                <a:ext cx="5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0.77 (0.49 - 1.20)</a:t>
                </a:r>
                <a:endParaRPr lang="en-US" altLang="en-US" sz="675" b="0" i="0"/>
              </a:p>
            </p:txBody>
          </p:sp>
          <p:sp>
            <p:nvSpPr>
              <p:cNvPr id="104" name="Rectangle 97">
                <a:extLst>
                  <a:ext uri="{FF2B5EF4-FFF2-40B4-BE49-F238E27FC236}">
                    <a16:creationId xmlns:a16="http://schemas.microsoft.com/office/drawing/2014/main" id="{72B7F836-4661-4A95-8E5A-E9E0CF49B153}"/>
                  </a:ext>
                </a:extLst>
              </p:cNvPr>
              <p:cNvSpPr>
                <a:spLocks noChangeArrowheads="1"/>
              </p:cNvSpPr>
              <p:nvPr/>
            </p:nvSpPr>
            <p:spPr bwMode="auto">
              <a:xfrm>
                <a:off x="5625" y="886"/>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1.12 (0.53-2.37)</a:t>
                </a:r>
                <a:endParaRPr lang="en-US" altLang="en-US" sz="675" b="0" i="0"/>
              </a:p>
            </p:txBody>
          </p:sp>
          <p:sp>
            <p:nvSpPr>
              <p:cNvPr id="105" name="Rectangle 98">
                <a:extLst>
                  <a:ext uri="{FF2B5EF4-FFF2-40B4-BE49-F238E27FC236}">
                    <a16:creationId xmlns:a16="http://schemas.microsoft.com/office/drawing/2014/main" id="{8256FBCE-DC7F-4925-866D-D5519886CBE7}"/>
                  </a:ext>
                </a:extLst>
              </p:cNvPr>
              <p:cNvSpPr>
                <a:spLocks noChangeArrowheads="1"/>
              </p:cNvSpPr>
              <p:nvPr/>
            </p:nvSpPr>
            <p:spPr bwMode="auto">
              <a:xfrm>
                <a:off x="5625" y="976"/>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0.60 (0.31-1.13)</a:t>
                </a:r>
                <a:endParaRPr lang="en-US" altLang="en-US" sz="675" b="0" i="0"/>
              </a:p>
            </p:txBody>
          </p:sp>
          <p:sp>
            <p:nvSpPr>
              <p:cNvPr id="106" name="Rectangle 99">
                <a:extLst>
                  <a:ext uri="{FF2B5EF4-FFF2-40B4-BE49-F238E27FC236}">
                    <a16:creationId xmlns:a16="http://schemas.microsoft.com/office/drawing/2014/main" id="{19B70043-5002-43CE-89F7-4F11DFA5521C}"/>
                  </a:ext>
                </a:extLst>
              </p:cNvPr>
              <p:cNvSpPr>
                <a:spLocks noChangeArrowheads="1"/>
              </p:cNvSpPr>
              <p:nvPr/>
            </p:nvSpPr>
            <p:spPr bwMode="auto">
              <a:xfrm>
                <a:off x="5625" y="1162"/>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0.81 (0.46-1.42)</a:t>
                </a:r>
                <a:endParaRPr lang="en-US" altLang="en-US" sz="675" b="0" i="0"/>
              </a:p>
            </p:txBody>
          </p:sp>
          <p:sp>
            <p:nvSpPr>
              <p:cNvPr id="107" name="Rectangle 100">
                <a:extLst>
                  <a:ext uri="{FF2B5EF4-FFF2-40B4-BE49-F238E27FC236}">
                    <a16:creationId xmlns:a16="http://schemas.microsoft.com/office/drawing/2014/main" id="{68B00492-FB48-42AC-B4D7-6327C46F1FFE}"/>
                  </a:ext>
                </a:extLst>
              </p:cNvPr>
              <p:cNvSpPr>
                <a:spLocks noChangeArrowheads="1"/>
              </p:cNvSpPr>
              <p:nvPr/>
            </p:nvSpPr>
            <p:spPr bwMode="auto">
              <a:xfrm>
                <a:off x="5625" y="1252"/>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0.65 (0.24-1.71)</a:t>
                </a:r>
                <a:endParaRPr lang="en-US" altLang="en-US" sz="675" b="0" i="0"/>
              </a:p>
            </p:txBody>
          </p:sp>
          <p:sp>
            <p:nvSpPr>
              <p:cNvPr id="108" name="Rectangle 101">
                <a:extLst>
                  <a:ext uri="{FF2B5EF4-FFF2-40B4-BE49-F238E27FC236}">
                    <a16:creationId xmlns:a16="http://schemas.microsoft.com/office/drawing/2014/main" id="{03C29CE7-5075-44D1-8D3A-5506B231A25F}"/>
                  </a:ext>
                </a:extLst>
              </p:cNvPr>
              <p:cNvSpPr>
                <a:spLocks noChangeArrowheads="1"/>
              </p:cNvSpPr>
              <p:nvPr/>
            </p:nvSpPr>
            <p:spPr bwMode="auto">
              <a:xfrm>
                <a:off x="5625" y="1438"/>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1.00 (0.46-2.17)</a:t>
                </a:r>
                <a:endParaRPr lang="en-US" altLang="en-US" sz="675" b="0" i="0"/>
              </a:p>
            </p:txBody>
          </p:sp>
          <p:sp>
            <p:nvSpPr>
              <p:cNvPr id="109" name="Rectangle 102">
                <a:extLst>
                  <a:ext uri="{FF2B5EF4-FFF2-40B4-BE49-F238E27FC236}">
                    <a16:creationId xmlns:a16="http://schemas.microsoft.com/office/drawing/2014/main" id="{44DFF837-3678-4F20-B257-995483E3E7AE}"/>
                  </a:ext>
                </a:extLst>
              </p:cNvPr>
              <p:cNvSpPr>
                <a:spLocks noChangeArrowheads="1"/>
              </p:cNvSpPr>
              <p:nvPr/>
            </p:nvSpPr>
            <p:spPr bwMode="auto">
              <a:xfrm>
                <a:off x="5625" y="1528"/>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0.64 (0.34-1.20)</a:t>
                </a:r>
                <a:endParaRPr lang="en-US" altLang="en-US" sz="675" b="0" i="0"/>
              </a:p>
            </p:txBody>
          </p:sp>
          <p:sp>
            <p:nvSpPr>
              <p:cNvPr id="110" name="Rectangle 103">
                <a:extLst>
                  <a:ext uri="{FF2B5EF4-FFF2-40B4-BE49-F238E27FC236}">
                    <a16:creationId xmlns:a16="http://schemas.microsoft.com/office/drawing/2014/main" id="{131E5A0C-1007-4ABF-B6EB-BCFDF184E9E9}"/>
                  </a:ext>
                </a:extLst>
              </p:cNvPr>
              <p:cNvSpPr>
                <a:spLocks noChangeArrowheads="1"/>
              </p:cNvSpPr>
              <p:nvPr/>
            </p:nvSpPr>
            <p:spPr bwMode="auto">
              <a:xfrm>
                <a:off x="5625" y="1715"/>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0.70 (0.22-2.19)</a:t>
                </a:r>
                <a:endParaRPr lang="en-US" altLang="en-US" sz="675" b="0" i="0"/>
              </a:p>
            </p:txBody>
          </p:sp>
          <p:sp>
            <p:nvSpPr>
              <p:cNvPr id="111" name="Rectangle 104">
                <a:extLst>
                  <a:ext uri="{FF2B5EF4-FFF2-40B4-BE49-F238E27FC236}">
                    <a16:creationId xmlns:a16="http://schemas.microsoft.com/office/drawing/2014/main" id="{8A2D960A-83E9-4504-AE0A-6CD279512123}"/>
                  </a:ext>
                </a:extLst>
              </p:cNvPr>
              <p:cNvSpPr>
                <a:spLocks noChangeArrowheads="1"/>
              </p:cNvSpPr>
              <p:nvPr/>
            </p:nvSpPr>
            <p:spPr bwMode="auto">
              <a:xfrm>
                <a:off x="5625" y="1805"/>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0.78 (0.46-1.33)</a:t>
                </a:r>
                <a:endParaRPr lang="en-US" altLang="en-US" sz="675" b="0" i="0"/>
              </a:p>
            </p:txBody>
          </p:sp>
          <p:sp>
            <p:nvSpPr>
              <p:cNvPr id="112" name="Rectangle 105">
                <a:extLst>
                  <a:ext uri="{FF2B5EF4-FFF2-40B4-BE49-F238E27FC236}">
                    <a16:creationId xmlns:a16="http://schemas.microsoft.com/office/drawing/2014/main" id="{DF3EEBD7-1B3A-42D9-AF68-8D190EA5AEBA}"/>
                  </a:ext>
                </a:extLst>
              </p:cNvPr>
              <p:cNvSpPr>
                <a:spLocks noChangeArrowheads="1"/>
              </p:cNvSpPr>
              <p:nvPr/>
            </p:nvSpPr>
            <p:spPr bwMode="auto">
              <a:xfrm>
                <a:off x="5625" y="1991"/>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0.79 (0.31-1.98)</a:t>
                </a:r>
                <a:endParaRPr lang="en-US" altLang="en-US" sz="675" b="0" i="0"/>
              </a:p>
            </p:txBody>
          </p:sp>
          <p:sp>
            <p:nvSpPr>
              <p:cNvPr id="113" name="Rectangle 106">
                <a:extLst>
                  <a:ext uri="{FF2B5EF4-FFF2-40B4-BE49-F238E27FC236}">
                    <a16:creationId xmlns:a16="http://schemas.microsoft.com/office/drawing/2014/main" id="{28AFC367-E65F-4984-993D-D9A19E90697E}"/>
                  </a:ext>
                </a:extLst>
              </p:cNvPr>
              <p:cNvSpPr>
                <a:spLocks noChangeArrowheads="1"/>
              </p:cNvSpPr>
              <p:nvPr/>
            </p:nvSpPr>
            <p:spPr bwMode="auto">
              <a:xfrm>
                <a:off x="5625" y="2081"/>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0.76 (0.43-1.33)</a:t>
                </a:r>
                <a:endParaRPr lang="en-US" altLang="en-US" sz="675" b="0" i="0"/>
              </a:p>
            </p:txBody>
          </p:sp>
          <p:sp>
            <p:nvSpPr>
              <p:cNvPr id="114" name="Rectangle 107">
                <a:extLst>
                  <a:ext uri="{FF2B5EF4-FFF2-40B4-BE49-F238E27FC236}">
                    <a16:creationId xmlns:a16="http://schemas.microsoft.com/office/drawing/2014/main" id="{88B32317-5A6E-491B-86C2-09C86D72C592}"/>
                  </a:ext>
                </a:extLst>
              </p:cNvPr>
              <p:cNvSpPr>
                <a:spLocks noChangeArrowheads="1"/>
              </p:cNvSpPr>
              <p:nvPr/>
            </p:nvSpPr>
            <p:spPr bwMode="auto">
              <a:xfrm>
                <a:off x="5625" y="2267"/>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0.76 (0.40-1.41)</a:t>
                </a:r>
                <a:endParaRPr lang="en-US" altLang="en-US" sz="675" b="0" i="0"/>
              </a:p>
            </p:txBody>
          </p:sp>
          <p:sp>
            <p:nvSpPr>
              <p:cNvPr id="115" name="Rectangle 108">
                <a:extLst>
                  <a:ext uri="{FF2B5EF4-FFF2-40B4-BE49-F238E27FC236}">
                    <a16:creationId xmlns:a16="http://schemas.microsoft.com/office/drawing/2014/main" id="{46AC1C13-0EAA-4AAA-9B70-465D199C39FC}"/>
                  </a:ext>
                </a:extLst>
              </p:cNvPr>
              <p:cNvSpPr>
                <a:spLocks noChangeArrowheads="1"/>
              </p:cNvSpPr>
              <p:nvPr/>
            </p:nvSpPr>
            <p:spPr bwMode="auto">
              <a:xfrm>
                <a:off x="5625" y="2357"/>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0.72 (0.31-1.62)</a:t>
                </a:r>
                <a:endParaRPr lang="en-US" altLang="en-US" sz="675" b="0" i="0"/>
              </a:p>
            </p:txBody>
          </p:sp>
          <p:sp>
            <p:nvSpPr>
              <p:cNvPr id="116" name="Rectangle 109">
                <a:extLst>
                  <a:ext uri="{FF2B5EF4-FFF2-40B4-BE49-F238E27FC236}">
                    <a16:creationId xmlns:a16="http://schemas.microsoft.com/office/drawing/2014/main" id="{A4F8A255-5B6C-4B26-ACD6-BFC03D12C0C5}"/>
                  </a:ext>
                </a:extLst>
              </p:cNvPr>
              <p:cNvSpPr>
                <a:spLocks noChangeArrowheads="1"/>
              </p:cNvSpPr>
              <p:nvPr/>
            </p:nvSpPr>
            <p:spPr bwMode="auto">
              <a:xfrm>
                <a:off x="5625" y="2544"/>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0.59 (0.20-1.64)</a:t>
                </a:r>
                <a:endParaRPr lang="en-US" altLang="en-US" sz="675" b="0" i="0"/>
              </a:p>
            </p:txBody>
          </p:sp>
          <p:sp>
            <p:nvSpPr>
              <p:cNvPr id="117" name="Rectangle 110">
                <a:extLst>
                  <a:ext uri="{FF2B5EF4-FFF2-40B4-BE49-F238E27FC236}">
                    <a16:creationId xmlns:a16="http://schemas.microsoft.com/office/drawing/2014/main" id="{65905709-D07C-4C12-926A-D068528AA28B}"/>
                  </a:ext>
                </a:extLst>
              </p:cNvPr>
              <p:cNvSpPr>
                <a:spLocks noChangeArrowheads="1"/>
              </p:cNvSpPr>
              <p:nvPr/>
            </p:nvSpPr>
            <p:spPr bwMode="auto">
              <a:xfrm>
                <a:off x="5625" y="2634"/>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0.85 (0.48-1.48)</a:t>
                </a:r>
                <a:endParaRPr lang="en-US" altLang="en-US" sz="675" b="0" i="0"/>
              </a:p>
            </p:txBody>
          </p:sp>
          <p:sp>
            <p:nvSpPr>
              <p:cNvPr id="118" name="Rectangle 111">
                <a:extLst>
                  <a:ext uri="{FF2B5EF4-FFF2-40B4-BE49-F238E27FC236}">
                    <a16:creationId xmlns:a16="http://schemas.microsoft.com/office/drawing/2014/main" id="{F7683FCE-0C3A-40BF-ACD8-AEAFDE0F67E3}"/>
                  </a:ext>
                </a:extLst>
              </p:cNvPr>
              <p:cNvSpPr>
                <a:spLocks noChangeArrowheads="1"/>
              </p:cNvSpPr>
              <p:nvPr/>
            </p:nvSpPr>
            <p:spPr bwMode="auto">
              <a:xfrm>
                <a:off x="5625" y="2820"/>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0.82 (0.32-2.06)</a:t>
                </a:r>
                <a:endParaRPr lang="en-US" altLang="en-US" sz="675" b="0" i="0"/>
              </a:p>
            </p:txBody>
          </p:sp>
          <p:sp>
            <p:nvSpPr>
              <p:cNvPr id="119" name="Rectangle 112">
                <a:extLst>
                  <a:ext uri="{FF2B5EF4-FFF2-40B4-BE49-F238E27FC236}">
                    <a16:creationId xmlns:a16="http://schemas.microsoft.com/office/drawing/2014/main" id="{D48D2509-B68F-47E7-96B5-16BF3F73D4FB}"/>
                  </a:ext>
                </a:extLst>
              </p:cNvPr>
              <p:cNvSpPr>
                <a:spLocks noChangeArrowheads="1"/>
              </p:cNvSpPr>
              <p:nvPr/>
            </p:nvSpPr>
            <p:spPr bwMode="auto">
              <a:xfrm>
                <a:off x="5625" y="2910"/>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0.73 (0.41-1.29)</a:t>
                </a:r>
                <a:endParaRPr lang="en-US" altLang="en-US" sz="675" b="0" i="0"/>
              </a:p>
            </p:txBody>
          </p:sp>
          <p:sp>
            <p:nvSpPr>
              <p:cNvPr id="120" name="Rectangle 113">
                <a:extLst>
                  <a:ext uri="{FF2B5EF4-FFF2-40B4-BE49-F238E27FC236}">
                    <a16:creationId xmlns:a16="http://schemas.microsoft.com/office/drawing/2014/main" id="{E881A638-B383-4C23-8312-7B15DF08E9DD}"/>
                  </a:ext>
                </a:extLst>
              </p:cNvPr>
              <p:cNvSpPr>
                <a:spLocks noChangeArrowheads="1"/>
              </p:cNvSpPr>
              <p:nvPr/>
            </p:nvSpPr>
            <p:spPr bwMode="auto">
              <a:xfrm>
                <a:off x="5625" y="3186"/>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0.44 (0.23-0.82)</a:t>
                </a:r>
                <a:endParaRPr lang="en-US" altLang="en-US" sz="675" b="0" i="0"/>
              </a:p>
            </p:txBody>
          </p:sp>
          <p:sp>
            <p:nvSpPr>
              <p:cNvPr id="121" name="Rectangle 114">
                <a:extLst>
                  <a:ext uri="{FF2B5EF4-FFF2-40B4-BE49-F238E27FC236}">
                    <a16:creationId xmlns:a16="http://schemas.microsoft.com/office/drawing/2014/main" id="{DAE6B078-0FA4-4697-ACC4-C120EA3E9A83}"/>
                  </a:ext>
                </a:extLst>
              </p:cNvPr>
              <p:cNvSpPr>
                <a:spLocks noChangeArrowheads="1"/>
              </p:cNvSpPr>
              <p:nvPr/>
            </p:nvSpPr>
            <p:spPr bwMode="auto">
              <a:xfrm>
                <a:off x="5625" y="3282"/>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1.76 (0.80-4.03)</a:t>
                </a:r>
                <a:endParaRPr lang="en-US" altLang="en-US" sz="675" b="0" i="0"/>
              </a:p>
            </p:txBody>
          </p:sp>
          <p:sp>
            <p:nvSpPr>
              <p:cNvPr id="122" name="Rectangle 115">
                <a:extLst>
                  <a:ext uri="{FF2B5EF4-FFF2-40B4-BE49-F238E27FC236}">
                    <a16:creationId xmlns:a16="http://schemas.microsoft.com/office/drawing/2014/main" id="{1E69A416-CBD2-46FF-8C2F-31478B707225}"/>
                  </a:ext>
                </a:extLst>
              </p:cNvPr>
              <p:cNvSpPr>
                <a:spLocks noChangeArrowheads="1"/>
              </p:cNvSpPr>
              <p:nvPr/>
            </p:nvSpPr>
            <p:spPr bwMode="auto">
              <a:xfrm>
                <a:off x="5625" y="3559"/>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0.52 (0.25-1.07)</a:t>
                </a:r>
                <a:endParaRPr lang="en-US" altLang="en-US" sz="675" b="0" i="0"/>
              </a:p>
            </p:txBody>
          </p:sp>
          <p:sp>
            <p:nvSpPr>
              <p:cNvPr id="123" name="Rectangle 116">
                <a:extLst>
                  <a:ext uri="{FF2B5EF4-FFF2-40B4-BE49-F238E27FC236}">
                    <a16:creationId xmlns:a16="http://schemas.microsoft.com/office/drawing/2014/main" id="{3AA6E17B-FAF0-48CE-95AB-B4DCC98B5688}"/>
                  </a:ext>
                </a:extLst>
              </p:cNvPr>
              <p:cNvSpPr>
                <a:spLocks noChangeArrowheads="1"/>
              </p:cNvSpPr>
              <p:nvPr/>
            </p:nvSpPr>
            <p:spPr bwMode="auto">
              <a:xfrm>
                <a:off x="5625" y="3649"/>
                <a:ext cx="49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1.08 (0.56-2.09)</a:t>
                </a:r>
                <a:endParaRPr lang="en-US" altLang="en-US" sz="675" b="0" i="0"/>
              </a:p>
            </p:txBody>
          </p:sp>
          <p:sp>
            <p:nvSpPr>
              <p:cNvPr id="124" name="Rectangle 117">
                <a:extLst>
                  <a:ext uri="{FF2B5EF4-FFF2-40B4-BE49-F238E27FC236}">
                    <a16:creationId xmlns:a16="http://schemas.microsoft.com/office/drawing/2014/main" id="{F420E5E0-48E9-4E61-BED3-695060AEB52D}"/>
                  </a:ext>
                </a:extLst>
              </p:cNvPr>
              <p:cNvSpPr>
                <a:spLocks noChangeArrowheads="1"/>
              </p:cNvSpPr>
              <p:nvPr/>
            </p:nvSpPr>
            <p:spPr bwMode="auto">
              <a:xfrm>
                <a:off x="6486" y="333"/>
                <a:ext cx="33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P value for</a:t>
                </a:r>
                <a:endParaRPr lang="en-US" altLang="en-US" sz="675" b="0" i="0"/>
              </a:p>
            </p:txBody>
          </p:sp>
          <p:sp>
            <p:nvSpPr>
              <p:cNvPr id="125" name="Rectangle 118">
                <a:extLst>
                  <a:ext uri="{FF2B5EF4-FFF2-40B4-BE49-F238E27FC236}">
                    <a16:creationId xmlns:a16="http://schemas.microsoft.com/office/drawing/2014/main" id="{81CDB3F8-96C6-427D-98D7-E1649254C8F8}"/>
                  </a:ext>
                </a:extLst>
              </p:cNvPr>
              <p:cNvSpPr>
                <a:spLocks noChangeArrowheads="1"/>
              </p:cNvSpPr>
              <p:nvPr/>
            </p:nvSpPr>
            <p:spPr bwMode="auto">
              <a:xfrm>
                <a:off x="6492" y="423"/>
                <a:ext cx="32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Interaction</a:t>
                </a:r>
                <a:endParaRPr lang="en-US" altLang="en-US" sz="675" b="0" i="0"/>
              </a:p>
            </p:txBody>
          </p:sp>
          <p:sp>
            <p:nvSpPr>
              <p:cNvPr id="126" name="Rectangle 119">
                <a:extLst>
                  <a:ext uri="{FF2B5EF4-FFF2-40B4-BE49-F238E27FC236}">
                    <a16:creationId xmlns:a16="http://schemas.microsoft.com/office/drawing/2014/main" id="{EE922182-00F3-4D5B-988A-5542FD81CE53}"/>
                  </a:ext>
                </a:extLst>
              </p:cNvPr>
              <p:cNvSpPr>
                <a:spLocks noChangeArrowheads="1"/>
              </p:cNvSpPr>
              <p:nvPr/>
            </p:nvSpPr>
            <p:spPr bwMode="auto">
              <a:xfrm>
                <a:off x="6702" y="513"/>
                <a:ext cx="1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 </a:t>
                </a:r>
                <a:endParaRPr lang="en-US" altLang="en-US" sz="675" b="0" i="0"/>
              </a:p>
            </p:txBody>
          </p:sp>
          <p:sp>
            <p:nvSpPr>
              <p:cNvPr id="127" name="Rectangle 120">
                <a:extLst>
                  <a:ext uri="{FF2B5EF4-FFF2-40B4-BE49-F238E27FC236}">
                    <a16:creationId xmlns:a16="http://schemas.microsoft.com/office/drawing/2014/main" id="{9D4B7594-C69E-49F5-B28B-44C9613B160E}"/>
                  </a:ext>
                </a:extLst>
              </p:cNvPr>
              <p:cNvSpPr>
                <a:spLocks noChangeArrowheads="1"/>
              </p:cNvSpPr>
              <p:nvPr/>
            </p:nvSpPr>
            <p:spPr bwMode="auto">
              <a:xfrm>
                <a:off x="6621" y="886"/>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0.18</a:t>
                </a:r>
                <a:endParaRPr lang="en-US" altLang="en-US" sz="675" b="0" i="0"/>
              </a:p>
            </p:txBody>
          </p:sp>
          <p:sp>
            <p:nvSpPr>
              <p:cNvPr id="128" name="Rectangle 121">
                <a:extLst>
                  <a:ext uri="{FF2B5EF4-FFF2-40B4-BE49-F238E27FC236}">
                    <a16:creationId xmlns:a16="http://schemas.microsoft.com/office/drawing/2014/main" id="{F7785D7A-EF07-47B4-BEAB-C3E650AFACC8}"/>
                  </a:ext>
                </a:extLst>
              </p:cNvPr>
              <p:cNvSpPr>
                <a:spLocks noChangeArrowheads="1"/>
              </p:cNvSpPr>
              <p:nvPr/>
            </p:nvSpPr>
            <p:spPr bwMode="auto">
              <a:xfrm>
                <a:off x="6621" y="1162"/>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0.67</a:t>
                </a:r>
                <a:endParaRPr lang="en-US" altLang="en-US" sz="675" b="0" i="0"/>
              </a:p>
            </p:txBody>
          </p:sp>
          <p:sp>
            <p:nvSpPr>
              <p:cNvPr id="129" name="Rectangle 122">
                <a:extLst>
                  <a:ext uri="{FF2B5EF4-FFF2-40B4-BE49-F238E27FC236}">
                    <a16:creationId xmlns:a16="http://schemas.microsoft.com/office/drawing/2014/main" id="{C7747960-66DB-4580-803F-D944A2E139D8}"/>
                  </a:ext>
                </a:extLst>
              </p:cNvPr>
              <p:cNvSpPr>
                <a:spLocks noChangeArrowheads="1"/>
              </p:cNvSpPr>
              <p:nvPr/>
            </p:nvSpPr>
            <p:spPr bwMode="auto">
              <a:xfrm>
                <a:off x="6621" y="1438"/>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0.34</a:t>
                </a:r>
                <a:endParaRPr lang="en-US" altLang="en-US" sz="675" b="0" i="0"/>
              </a:p>
            </p:txBody>
          </p:sp>
          <p:sp>
            <p:nvSpPr>
              <p:cNvPr id="130" name="Rectangle 123">
                <a:extLst>
                  <a:ext uri="{FF2B5EF4-FFF2-40B4-BE49-F238E27FC236}">
                    <a16:creationId xmlns:a16="http://schemas.microsoft.com/office/drawing/2014/main" id="{E84FDD44-164E-4791-9FDB-8DECA704C99D}"/>
                  </a:ext>
                </a:extLst>
              </p:cNvPr>
              <p:cNvSpPr>
                <a:spLocks noChangeArrowheads="1"/>
              </p:cNvSpPr>
              <p:nvPr/>
            </p:nvSpPr>
            <p:spPr bwMode="auto">
              <a:xfrm>
                <a:off x="6621" y="1715"/>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0.85</a:t>
                </a:r>
                <a:endParaRPr lang="en-US" altLang="en-US" sz="675" b="0" i="0"/>
              </a:p>
            </p:txBody>
          </p:sp>
          <p:sp>
            <p:nvSpPr>
              <p:cNvPr id="131" name="Rectangle 124">
                <a:extLst>
                  <a:ext uri="{FF2B5EF4-FFF2-40B4-BE49-F238E27FC236}">
                    <a16:creationId xmlns:a16="http://schemas.microsoft.com/office/drawing/2014/main" id="{F1E5F921-528C-41C2-8657-D38D1364F9AA}"/>
                  </a:ext>
                </a:extLst>
              </p:cNvPr>
              <p:cNvSpPr>
                <a:spLocks noChangeArrowheads="1"/>
              </p:cNvSpPr>
              <p:nvPr/>
            </p:nvSpPr>
            <p:spPr bwMode="auto">
              <a:xfrm>
                <a:off x="6621" y="1991"/>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0.93</a:t>
                </a:r>
                <a:endParaRPr lang="en-US" altLang="en-US" sz="675" b="0" i="0"/>
              </a:p>
            </p:txBody>
          </p:sp>
          <p:sp>
            <p:nvSpPr>
              <p:cNvPr id="132" name="Rectangle 125">
                <a:extLst>
                  <a:ext uri="{FF2B5EF4-FFF2-40B4-BE49-F238E27FC236}">
                    <a16:creationId xmlns:a16="http://schemas.microsoft.com/office/drawing/2014/main" id="{72323D02-9706-4E14-A1D7-80E7CC139D6A}"/>
                  </a:ext>
                </a:extLst>
              </p:cNvPr>
              <p:cNvSpPr>
                <a:spLocks noChangeArrowheads="1"/>
              </p:cNvSpPr>
              <p:nvPr/>
            </p:nvSpPr>
            <p:spPr bwMode="auto">
              <a:xfrm>
                <a:off x="6621" y="2267"/>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0.92</a:t>
                </a:r>
                <a:endParaRPr lang="en-US" altLang="en-US" sz="675" b="0" i="0"/>
              </a:p>
            </p:txBody>
          </p:sp>
          <p:sp>
            <p:nvSpPr>
              <p:cNvPr id="133" name="Rectangle 126">
                <a:extLst>
                  <a:ext uri="{FF2B5EF4-FFF2-40B4-BE49-F238E27FC236}">
                    <a16:creationId xmlns:a16="http://schemas.microsoft.com/office/drawing/2014/main" id="{288955A5-B81B-4236-BE98-3489301CE2FD}"/>
                  </a:ext>
                </a:extLst>
              </p:cNvPr>
              <p:cNvSpPr>
                <a:spLocks noChangeArrowheads="1"/>
              </p:cNvSpPr>
              <p:nvPr/>
            </p:nvSpPr>
            <p:spPr bwMode="auto">
              <a:xfrm>
                <a:off x="6648" y="2544"/>
                <a:ext cx="9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0.5</a:t>
                </a:r>
                <a:endParaRPr lang="en-US" altLang="en-US" sz="675" b="0" i="0"/>
              </a:p>
            </p:txBody>
          </p:sp>
          <p:sp>
            <p:nvSpPr>
              <p:cNvPr id="134" name="Rectangle 127">
                <a:extLst>
                  <a:ext uri="{FF2B5EF4-FFF2-40B4-BE49-F238E27FC236}">
                    <a16:creationId xmlns:a16="http://schemas.microsoft.com/office/drawing/2014/main" id="{F04003F2-1745-4B52-BFB9-1A67C76487C8}"/>
                  </a:ext>
                </a:extLst>
              </p:cNvPr>
              <p:cNvSpPr>
                <a:spLocks noChangeArrowheads="1"/>
              </p:cNvSpPr>
              <p:nvPr/>
            </p:nvSpPr>
            <p:spPr bwMode="auto">
              <a:xfrm>
                <a:off x="6621" y="2820"/>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0.82</a:t>
                </a:r>
                <a:endParaRPr lang="en-US" altLang="en-US" sz="675" b="0" i="0"/>
              </a:p>
            </p:txBody>
          </p:sp>
          <p:sp>
            <p:nvSpPr>
              <p:cNvPr id="135" name="Rectangle 128">
                <a:extLst>
                  <a:ext uri="{FF2B5EF4-FFF2-40B4-BE49-F238E27FC236}">
                    <a16:creationId xmlns:a16="http://schemas.microsoft.com/office/drawing/2014/main" id="{C321A725-664E-4F5A-BDF5-FE1E6E77DC3A}"/>
                  </a:ext>
                </a:extLst>
              </p:cNvPr>
              <p:cNvSpPr>
                <a:spLocks noChangeArrowheads="1"/>
              </p:cNvSpPr>
              <p:nvPr/>
            </p:nvSpPr>
            <p:spPr bwMode="auto">
              <a:xfrm>
                <a:off x="6594" y="3186"/>
                <a:ext cx="17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0.004</a:t>
                </a:r>
                <a:endParaRPr lang="en-US" altLang="en-US" sz="675" b="0" i="0"/>
              </a:p>
            </p:txBody>
          </p:sp>
          <p:sp>
            <p:nvSpPr>
              <p:cNvPr id="136" name="Rectangle 129">
                <a:extLst>
                  <a:ext uri="{FF2B5EF4-FFF2-40B4-BE49-F238E27FC236}">
                    <a16:creationId xmlns:a16="http://schemas.microsoft.com/office/drawing/2014/main" id="{B36FCA98-E82D-4872-8193-97E2EDCC35C5}"/>
                  </a:ext>
                </a:extLst>
              </p:cNvPr>
              <p:cNvSpPr>
                <a:spLocks noChangeArrowheads="1"/>
              </p:cNvSpPr>
              <p:nvPr/>
            </p:nvSpPr>
            <p:spPr bwMode="auto">
              <a:xfrm>
                <a:off x="6621" y="3559"/>
                <a:ext cx="135"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0.12</a:t>
                </a:r>
                <a:endParaRPr lang="en-US" altLang="en-US" sz="675" b="0" i="0"/>
              </a:p>
            </p:txBody>
          </p:sp>
          <p:sp>
            <p:nvSpPr>
              <p:cNvPr id="137" name="Line 130">
                <a:extLst>
                  <a:ext uri="{FF2B5EF4-FFF2-40B4-BE49-F238E27FC236}">
                    <a16:creationId xmlns:a16="http://schemas.microsoft.com/office/drawing/2014/main" id="{790F00F6-6549-492C-97D5-25520D36CE52}"/>
                  </a:ext>
                </a:extLst>
              </p:cNvPr>
              <p:cNvSpPr>
                <a:spLocks noChangeShapeType="1"/>
              </p:cNvSpPr>
              <p:nvPr/>
            </p:nvSpPr>
            <p:spPr bwMode="auto">
              <a:xfrm flipV="1">
                <a:off x="4586" y="597"/>
                <a:ext cx="0" cy="313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38" name="Line 131">
                <a:extLst>
                  <a:ext uri="{FF2B5EF4-FFF2-40B4-BE49-F238E27FC236}">
                    <a16:creationId xmlns:a16="http://schemas.microsoft.com/office/drawing/2014/main" id="{BE309DC9-54CF-4891-BF3A-C25D89AD4F92}"/>
                  </a:ext>
                </a:extLst>
              </p:cNvPr>
              <p:cNvSpPr>
                <a:spLocks noChangeShapeType="1"/>
              </p:cNvSpPr>
              <p:nvPr/>
            </p:nvSpPr>
            <p:spPr bwMode="auto">
              <a:xfrm>
                <a:off x="4010" y="3733"/>
                <a:ext cx="144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39" name="Line 132">
                <a:extLst>
                  <a:ext uri="{FF2B5EF4-FFF2-40B4-BE49-F238E27FC236}">
                    <a16:creationId xmlns:a16="http://schemas.microsoft.com/office/drawing/2014/main" id="{DC035A78-BA5E-4390-9BEF-1D7342E15E75}"/>
                  </a:ext>
                </a:extLst>
              </p:cNvPr>
              <p:cNvSpPr>
                <a:spLocks noChangeShapeType="1"/>
              </p:cNvSpPr>
              <p:nvPr/>
            </p:nvSpPr>
            <p:spPr bwMode="auto">
              <a:xfrm>
                <a:off x="4010" y="3733"/>
                <a:ext cx="0" cy="6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40" name="Line 133">
                <a:extLst>
                  <a:ext uri="{FF2B5EF4-FFF2-40B4-BE49-F238E27FC236}">
                    <a16:creationId xmlns:a16="http://schemas.microsoft.com/office/drawing/2014/main" id="{B0C496C1-0F01-4201-B8A7-99D2CE2841E6}"/>
                  </a:ext>
                </a:extLst>
              </p:cNvPr>
              <p:cNvSpPr>
                <a:spLocks noChangeShapeType="1"/>
              </p:cNvSpPr>
              <p:nvPr/>
            </p:nvSpPr>
            <p:spPr bwMode="auto">
              <a:xfrm>
                <a:off x="4298" y="3733"/>
                <a:ext cx="0" cy="6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41" name="Line 134">
                <a:extLst>
                  <a:ext uri="{FF2B5EF4-FFF2-40B4-BE49-F238E27FC236}">
                    <a16:creationId xmlns:a16="http://schemas.microsoft.com/office/drawing/2014/main" id="{894EFD2F-1E13-4E75-9E91-C7FE7AD934B4}"/>
                  </a:ext>
                </a:extLst>
              </p:cNvPr>
              <p:cNvSpPr>
                <a:spLocks noChangeShapeType="1"/>
              </p:cNvSpPr>
              <p:nvPr/>
            </p:nvSpPr>
            <p:spPr bwMode="auto">
              <a:xfrm>
                <a:off x="4586" y="3733"/>
                <a:ext cx="0" cy="6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42" name="Line 135">
                <a:extLst>
                  <a:ext uri="{FF2B5EF4-FFF2-40B4-BE49-F238E27FC236}">
                    <a16:creationId xmlns:a16="http://schemas.microsoft.com/office/drawing/2014/main" id="{99DB7A98-3210-4743-9FD3-E224C1066802}"/>
                  </a:ext>
                </a:extLst>
              </p:cNvPr>
              <p:cNvSpPr>
                <a:spLocks noChangeShapeType="1"/>
              </p:cNvSpPr>
              <p:nvPr/>
            </p:nvSpPr>
            <p:spPr bwMode="auto">
              <a:xfrm>
                <a:off x="4874" y="3733"/>
                <a:ext cx="0" cy="6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43" name="Line 136">
                <a:extLst>
                  <a:ext uri="{FF2B5EF4-FFF2-40B4-BE49-F238E27FC236}">
                    <a16:creationId xmlns:a16="http://schemas.microsoft.com/office/drawing/2014/main" id="{4DB23F7E-716A-4B98-B6D6-7F0862B90F0D}"/>
                  </a:ext>
                </a:extLst>
              </p:cNvPr>
              <p:cNvSpPr>
                <a:spLocks noChangeShapeType="1"/>
              </p:cNvSpPr>
              <p:nvPr/>
            </p:nvSpPr>
            <p:spPr bwMode="auto">
              <a:xfrm>
                <a:off x="5162" y="3733"/>
                <a:ext cx="0" cy="6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44" name="Line 137">
                <a:extLst>
                  <a:ext uri="{FF2B5EF4-FFF2-40B4-BE49-F238E27FC236}">
                    <a16:creationId xmlns:a16="http://schemas.microsoft.com/office/drawing/2014/main" id="{68A1A65A-581A-4FCA-92A2-CC683EEC712D}"/>
                  </a:ext>
                </a:extLst>
              </p:cNvPr>
              <p:cNvSpPr>
                <a:spLocks noChangeShapeType="1"/>
              </p:cNvSpPr>
              <p:nvPr/>
            </p:nvSpPr>
            <p:spPr bwMode="auto">
              <a:xfrm>
                <a:off x="5450" y="3733"/>
                <a:ext cx="0" cy="6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45" name="Rectangle 138">
                <a:extLst>
                  <a:ext uri="{FF2B5EF4-FFF2-40B4-BE49-F238E27FC236}">
                    <a16:creationId xmlns:a16="http://schemas.microsoft.com/office/drawing/2014/main" id="{66C662FC-3635-4090-92AB-DE134F013717}"/>
                  </a:ext>
                </a:extLst>
              </p:cNvPr>
              <p:cNvSpPr>
                <a:spLocks noChangeArrowheads="1"/>
              </p:cNvSpPr>
              <p:nvPr/>
            </p:nvSpPr>
            <p:spPr bwMode="auto">
              <a:xfrm>
                <a:off x="3962" y="3871"/>
                <a:ext cx="3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a:t>
                </a:r>
                <a:endParaRPr lang="en-US" altLang="en-US" sz="675" b="0" i="0"/>
              </a:p>
            </p:txBody>
          </p:sp>
          <p:sp>
            <p:nvSpPr>
              <p:cNvPr id="146" name="Rectangle 139">
                <a:extLst>
                  <a:ext uri="{FF2B5EF4-FFF2-40B4-BE49-F238E27FC236}">
                    <a16:creationId xmlns:a16="http://schemas.microsoft.com/office/drawing/2014/main" id="{18586BD3-FC89-459E-90F7-17DA51682789}"/>
                  </a:ext>
                </a:extLst>
              </p:cNvPr>
              <p:cNvSpPr>
                <a:spLocks noChangeArrowheads="1"/>
              </p:cNvSpPr>
              <p:nvPr/>
            </p:nvSpPr>
            <p:spPr bwMode="auto">
              <a:xfrm>
                <a:off x="4211" y="3871"/>
                <a:ext cx="9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0.5</a:t>
                </a:r>
                <a:endParaRPr lang="en-US" altLang="en-US" sz="675" b="0" i="0"/>
              </a:p>
            </p:txBody>
          </p:sp>
          <p:sp>
            <p:nvSpPr>
              <p:cNvPr id="147" name="Rectangle 140">
                <a:extLst>
                  <a:ext uri="{FF2B5EF4-FFF2-40B4-BE49-F238E27FC236}">
                    <a16:creationId xmlns:a16="http://schemas.microsoft.com/office/drawing/2014/main" id="{495EB1E9-2AD5-4FCA-AFB4-A950F24175C6}"/>
                  </a:ext>
                </a:extLst>
              </p:cNvPr>
              <p:cNvSpPr>
                <a:spLocks noChangeArrowheads="1"/>
              </p:cNvSpPr>
              <p:nvPr/>
            </p:nvSpPr>
            <p:spPr bwMode="auto">
              <a:xfrm>
                <a:off x="4538" y="3871"/>
                <a:ext cx="3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a:t>
                </a:r>
                <a:endParaRPr lang="en-US" altLang="en-US" sz="675" b="0" i="0"/>
              </a:p>
            </p:txBody>
          </p:sp>
          <p:sp>
            <p:nvSpPr>
              <p:cNvPr id="148" name="Rectangle 141">
                <a:extLst>
                  <a:ext uri="{FF2B5EF4-FFF2-40B4-BE49-F238E27FC236}">
                    <a16:creationId xmlns:a16="http://schemas.microsoft.com/office/drawing/2014/main" id="{0C545129-2717-4032-8C77-1E2F7EE1BF04}"/>
                  </a:ext>
                </a:extLst>
              </p:cNvPr>
              <p:cNvSpPr>
                <a:spLocks noChangeArrowheads="1"/>
              </p:cNvSpPr>
              <p:nvPr/>
            </p:nvSpPr>
            <p:spPr bwMode="auto">
              <a:xfrm>
                <a:off x="4787" y="3871"/>
                <a:ext cx="9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1.5</a:t>
                </a:r>
                <a:endParaRPr lang="en-US" altLang="en-US" sz="675" b="0" i="0"/>
              </a:p>
            </p:txBody>
          </p:sp>
          <p:sp>
            <p:nvSpPr>
              <p:cNvPr id="149" name="Rectangle 142">
                <a:extLst>
                  <a:ext uri="{FF2B5EF4-FFF2-40B4-BE49-F238E27FC236}">
                    <a16:creationId xmlns:a16="http://schemas.microsoft.com/office/drawing/2014/main" id="{F198B439-E736-4AA5-B6AD-6A11346A2E79}"/>
                  </a:ext>
                </a:extLst>
              </p:cNvPr>
              <p:cNvSpPr>
                <a:spLocks noChangeArrowheads="1"/>
              </p:cNvSpPr>
              <p:nvPr/>
            </p:nvSpPr>
            <p:spPr bwMode="auto">
              <a:xfrm>
                <a:off x="5114" y="3871"/>
                <a:ext cx="39"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a:t>
                </a:r>
                <a:endParaRPr lang="en-US" altLang="en-US" sz="675" b="0" i="0"/>
              </a:p>
            </p:txBody>
          </p:sp>
          <p:sp>
            <p:nvSpPr>
              <p:cNvPr id="150" name="Rectangle 143">
                <a:extLst>
                  <a:ext uri="{FF2B5EF4-FFF2-40B4-BE49-F238E27FC236}">
                    <a16:creationId xmlns:a16="http://schemas.microsoft.com/office/drawing/2014/main" id="{F8AEDFEC-7343-4CF4-9C33-4D926D7F6DD0}"/>
                  </a:ext>
                </a:extLst>
              </p:cNvPr>
              <p:cNvSpPr>
                <a:spLocks noChangeArrowheads="1"/>
              </p:cNvSpPr>
              <p:nvPr/>
            </p:nvSpPr>
            <p:spPr bwMode="auto">
              <a:xfrm>
                <a:off x="5363" y="3871"/>
                <a:ext cx="96"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2.5</a:t>
                </a:r>
                <a:endParaRPr lang="en-US" altLang="en-US" sz="675" b="0" i="0"/>
              </a:p>
            </p:txBody>
          </p:sp>
          <p:sp>
            <p:nvSpPr>
              <p:cNvPr id="151" name="Rectangle 144">
                <a:extLst>
                  <a:ext uri="{FF2B5EF4-FFF2-40B4-BE49-F238E27FC236}">
                    <a16:creationId xmlns:a16="http://schemas.microsoft.com/office/drawing/2014/main" id="{FA0EE92F-36B1-4E7A-89CC-653B601C1A0B}"/>
                  </a:ext>
                </a:extLst>
              </p:cNvPr>
              <p:cNvSpPr>
                <a:spLocks noChangeArrowheads="1"/>
              </p:cNvSpPr>
              <p:nvPr/>
            </p:nvSpPr>
            <p:spPr bwMode="auto">
              <a:xfrm>
                <a:off x="4280" y="3991"/>
                <a:ext cx="62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75" b="0" i="0">
                    <a:solidFill>
                      <a:srgbClr val="000000"/>
                    </a:solidFill>
                  </a:rPr>
                  <a:t>Odds Ratio(95% CI)</a:t>
                </a:r>
                <a:endParaRPr lang="en-US" altLang="en-US" sz="675" b="0" i="0"/>
              </a:p>
            </p:txBody>
          </p:sp>
          <p:sp>
            <p:nvSpPr>
              <p:cNvPr id="152" name="Line 145">
                <a:extLst>
                  <a:ext uri="{FF2B5EF4-FFF2-40B4-BE49-F238E27FC236}">
                    <a16:creationId xmlns:a16="http://schemas.microsoft.com/office/drawing/2014/main" id="{F3F29ED1-5CA4-463A-9D48-84A159FCCBC6}"/>
                  </a:ext>
                </a:extLst>
              </p:cNvPr>
              <p:cNvSpPr>
                <a:spLocks noChangeShapeType="1"/>
              </p:cNvSpPr>
              <p:nvPr/>
            </p:nvSpPr>
            <p:spPr bwMode="auto">
              <a:xfrm>
                <a:off x="4292" y="645"/>
                <a:ext cx="408"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53" name="Rectangle 146">
                <a:extLst>
                  <a:ext uri="{FF2B5EF4-FFF2-40B4-BE49-F238E27FC236}">
                    <a16:creationId xmlns:a16="http://schemas.microsoft.com/office/drawing/2014/main" id="{47B3B3A7-4329-4FE9-905C-8E466BB77A28}"/>
                  </a:ext>
                </a:extLst>
              </p:cNvPr>
              <p:cNvSpPr>
                <a:spLocks noChangeArrowheads="1"/>
              </p:cNvSpPr>
              <p:nvPr/>
            </p:nvSpPr>
            <p:spPr bwMode="auto">
              <a:xfrm>
                <a:off x="4430" y="621"/>
                <a:ext cx="48" cy="49"/>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54" name="Rectangle 147">
                <a:extLst>
                  <a:ext uri="{FF2B5EF4-FFF2-40B4-BE49-F238E27FC236}">
                    <a16:creationId xmlns:a16="http://schemas.microsoft.com/office/drawing/2014/main" id="{1505163A-820B-4446-831C-470764456513}"/>
                  </a:ext>
                </a:extLst>
              </p:cNvPr>
              <p:cNvSpPr>
                <a:spLocks noChangeArrowheads="1"/>
              </p:cNvSpPr>
              <p:nvPr/>
            </p:nvSpPr>
            <p:spPr bwMode="auto">
              <a:xfrm>
                <a:off x="4430" y="621"/>
                <a:ext cx="48" cy="49"/>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55" name="Line 148">
                <a:extLst>
                  <a:ext uri="{FF2B5EF4-FFF2-40B4-BE49-F238E27FC236}">
                    <a16:creationId xmlns:a16="http://schemas.microsoft.com/office/drawing/2014/main" id="{92C2E387-7A0D-48F7-9050-561D9D2AE015}"/>
                  </a:ext>
                </a:extLst>
              </p:cNvPr>
              <p:cNvSpPr>
                <a:spLocks noChangeShapeType="1"/>
              </p:cNvSpPr>
              <p:nvPr/>
            </p:nvSpPr>
            <p:spPr bwMode="auto">
              <a:xfrm>
                <a:off x="4316" y="922"/>
                <a:ext cx="1056"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56" name="Rectangle 149">
                <a:extLst>
                  <a:ext uri="{FF2B5EF4-FFF2-40B4-BE49-F238E27FC236}">
                    <a16:creationId xmlns:a16="http://schemas.microsoft.com/office/drawing/2014/main" id="{3B5EB88D-15E8-4500-B7EA-4855AE09194C}"/>
                  </a:ext>
                </a:extLst>
              </p:cNvPr>
              <p:cNvSpPr>
                <a:spLocks noChangeArrowheads="1"/>
              </p:cNvSpPr>
              <p:nvPr/>
            </p:nvSpPr>
            <p:spPr bwMode="auto">
              <a:xfrm>
                <a:off x="4646" y="916"/>
                <a:ext cx="18"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57" name="Rectangle 150">
                <a:extLst>
                  <a:ext uri="{FF2B5EF4-FFF2-40B4-BE49-F238E27FC236}">
                    <a16:creationId xmlns:a16="http://schemas.microsoft.com/office/drawing/2014/main" id="{51A6D7B8-ACF6-4BD5-899B-2A3D1DD340C8}"/>
                  </a:ext>
                </a:extLst>
              </p:cNvPr>
              <p:cNvSpPr>
                <a:spLocks noChangeArrowheads="1"/>
              </p:cNvSpPr>
              <p:nvPr/>
            </p:nvSpPr>
            <p:spPr bwMode="auto">
              <a:xfrm>
                <a:off x="4646" y="916"/>
                <a:ext cx="18"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58" name="Line 151">
                <a:extLst>
                  <a:ext uri="{FF2B5EF4-FFF2-40B4-BE49-F238E27FC236}">
                    <a16:creationId xmlns:a16="http://schemas.microsoft.com/office/drawing/2014/main" id="{EF7C730A-1C3E-466A-B17A-00B13B8247B1}"/>
                  </a:ext>
                </a:extLst>
              </p:cNvPr>
              <p:cNvSpPr>
                <a:spLocks noChangeShapeType="1"/>
              </p:cNvSpPr>
              <p:nvPr/>
            </p:nvSpPr>
            <p:spPr bwMode="auto">
              <a:xfrm>
                <a:off x="4190" y="1018"/>
                <a:ext cx="474"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59" name="Rectangle 152">
                <a:extLst>
                  <a:ext uri="{FF2B5EF4-FFF2-40B4-BE49-F238E27FC236}">
                    <a16:creationId xmlns:a16="http://schemas.microsoft.com/office/drawing/2014/main" id="{683465E9-37B3-4257-B2DF-0C6FE52CC453}"/>
                  </a:ext>
                </a:extLst>
              </p:cNvPr>
              <p:cNvSpPr>
                <a:spLocks noChangeArrowheads="1"/>
              </p:cNvSpPr>
              <p:nvPr/>
            </p:nvSpPr>
            <p:spPr bwMode="auto">
              <a:xfrm>
                <a:off x="4340" y="1000"/>
                <a:ext cx="30" cy="30"/>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60" name="Rectangle 153">
                <a:extLst>
                  <a:ext uri="{FF2B5EF4-FFF2-40B4-BE49-F238E27FC236}">
                    <a16:creationId xmlns:a16="http://schemas.microsoft.com/office/drawing/2014/main" id="{FFB525A5-08FD-4295-BAF3-CABBFF8D3662}"/>
                  </a:ext>
                </a:extLst>
              </p:cNvPr>
              <p:cNvSpPr>
                <a:spLocks noChangeArrowheads="1"/>
              </p:cNvSpPr>
              <p:nvPr/>
            </p:nvSpPr>
            <p:spPr bwMode="auto">
              <a:xfrm>
                <a:off x="4340" y="1000"/>
                <a:ext cx="30" cy="30"/>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61" name="Line 154">
                <a:extLst>
                  <a:ext uri="{FF2B5EF4-FFF2-40B4-BE49-F238E27FC236}">
                    <a16:creationId xmlns:a16="http://schemas.microsoft.com/office/drawing/2014/main" id="{1136D1BF-40CD-4BD6-9511-BF36CC7D0F1C}"/>
                  </a:ext>
                </a:extLst>
              </p:cNvPr>
              <p:cNvSpPr>
                <a:spLocks noChangeShapeType="1"/>
              </p:cNvSpPr>
              <p:nvPr/>
            </p:nvSpPr>
            <p:spPr bwMode="auto">
              <a:xfrm>
                <a:off x="4274" y="1198"/>
                <a:ext cx="55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62" name="Rectangle 155">
                <a:extLst>
                  <a:ext uri="{FF2B5EF4-FFF2-40B4-BE49-F238E27FC236}">
                    <a16:creationId xmlns:a16="http://schemas.microsoft.com/office/drawing/2014/main" id="{EFB3FB7D-F515-4462-9296-C5C08740498B}"/>
                  </a:ext>
                </a:extLst>
              </p:cNvPr>
              <p:cNvSpPr>
                <a:spLocks noChangeArrowheads="1"/>
              </p:cNvSpPr>
              <p:nvPr/>
            </p:nvSpPr>
            <p:spPr bwMode="auto">
              <a:xfrm>
                <a:off x="4460" y="1180"/>
                <a:ext cx="30" cy="36"/>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63" name="Rectangle 156">
                <a:extLst>
                  <a:ext uri="{FF2B5EF4-FFF2-40B4-BE49-F238E27FC236}">
                    <a16:creationId xmlns:a16="http://schemas.microsoft.com/office/drawing/2014/main" id="{475DCFA3-7BCE-4A95-BB38-F2987ED833F8}"/>
                  </a:ext>
                </a:extLst>
              </p:cNvPr>
              <p:cNvSpPr>
                <a:spLocks noChangeArrowheads="1"/>
              </p:cNvSpPr>
              <p:nvPr/>
            </p:nvSpPr>
            <p:spPr bwMode="auto">
              <a:xfrm>
                <a:off x="4460" y="1180"/>
                <a:ext cx="30" cy="36"/>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64" name="Line 157">
                <a:extLst>
                  <a:ext uri="{FF2B5EF4-FFF2-40B4-BE49-F238E27FC236}">
                    <a16:creationId xmlns:a16="http://schemas.microsoft.com/office/drawing/2014/main" id="{24F442AB-91F0-4F21-92B4-5E21433036F5}"/>
                  </a:ext>
                </a:extLst>
              </p:cNvPr>
              <p:cNvSpPr>
                <a:spLocks noChangeShapeType="1"/>
              </p:cNvSpPr>
              <p:nvPr/>
            </p:nvSpPr>
            <p:spPr bwMode="auto">
              <a:xfrm>
                <a:off x="4148" y="1294"/>
                <a:ext cx="846"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65" name="Rectangle 158">
                <a:extLst>
                  <a:ext uri="{FF2B5EF4-FFF2-40B4-BE49-F238E27FC236}">
                    <a16:creationId xmlns:a16="http://schemas.microsoft.com/office/drawing/2014/main" id="{B2D3E7B3-81FB-4140-925B-208007D66330}"/>
                  </a:ext>
                </a:extLst>
              </p:cNvPr>
              <p:cNvSpPr>
                <a:spLocks noChangeArrowheads="1"/>
              </p:cNvSpPr>
              <p:nvPr/>
            </p:nvSpPr>
            <p:spPr bwMode="auto">
              <a:xfrm>
                <a:off x="4376" y="1288"/>
                <a:ext cx="12" cy="12"/>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66" name="Rectangle 159">
                <a:extLst>
                  <a:ext uri="{FF2B5EF4-FFF2-40B4-BE49-F238E27FC236}">
                    <a16:creationId xmlns:a16="http://schemas.microsoft.com/office/drawing/2014/main" id="{A6C961AA-CE45-4458-8824-2026F9596093}"/>
                  </a:ext>
                </a:extLst>
              </p:cNvPr>
              <p:cNvSpPr>
                <a:spLocks noChangeArrowheads="1"/>
              </p:cNvSpPr>
              <p:nvPr/>
            </p:nvSpPr>
            <p:spPr bwMode="auto">
              <a:xfrm>
                <a:off x="4376" y="1288"/>
                <a:ext cx="12" cy="12"/>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67" name="Line 160">
                <a:extLst>
                  <a:ext uri="{FF2B5EF4-FFF2-40B4-BE49-F238E27FC236}">
                    <a16:creationId xmlns:a16="http://schemas.microsoft.com/office/drawing/2014/main" id="{11186D4C-C902-4EFF-BAEA-9A69C46D9FD0}"/>
                  </a:ext>
                </a:extLst>
              </p:cNvPr>
              <p:cNvSpPr>
                <a:spLocks noChangeShapeType="1"/>
              </p:cNvSpPr>
              <p:nvPr/>
            </p:nvSpPr>
            <p:spPr bwMode="auto">
              <a:xfrm>
                <a:off x="4274" y="1474"/>
                <a:ext cx="984"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68" name="Rectangle 161">
                <a:extLst>
                  <a:ext uri="{FF2B5EF4-FFF2-40B4-BE49-F238E27FC236}">
                    <a16:creationId xmlns:a16="http://schemas.microsoft.com/office/drawing/2014/main" id="{2C6FE5E3-31BF-4A8D-9CEA-7B246CEFFA2B}"/>
                  </a:ext>
                </a:extLst>
              </p:cNvPr>
              <p:cNvSpPr>
                <a:spLocks noChangeArrowheads="1"/>
              </p:cNvSpPr>
              <p:nvPr/>
            </p:nvSpPr>
            <p:spPr bwMode="auto">
              <a:xfrm>
                <a:off x="4574" y="1468"/>
                <a:ext cx="18"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69" name="Rectangle 162">
                <a:extLst>
                  <a:ext uri="{FF2B5EF4-FFF2-40B4-BE49-F238E27FC236}">
                    <a16:creationId xmlns:a16="http://schemas.microsoft.com/office/drawing/2014/main" id="{ABD307C8-37F2-4D09-B62C-98F1A2A84845}"/>
                  </a:ext>
                </a:extLst>
              </p:cNvPr>
              <p:cNvSpPr>
                <a:spLocks noChangeArrowheads="1"/>
              </p:cNvSpPr>
              <p:nvPr/>
            </p:nvSpPr>
            <p:spPr bwMode="auto">
              <a:xfrm>
                <a:off x="4574" y="1468"/>
                <a:ext cx="18"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0" name="Line 163">
                <a:extLst>
                  <a:ext uri="{FF2B5EF4-FFF2-40B4-BE49-F238E27FC236}">
                    <a16:creationId xmlns:a16="http://schemas.microsoft.com/office/drawing/2014/main" id="{656F53D4-D8C3-4463-9F5D-1089244E056A}"/>
                  </a:ext>
                </a:extLst>
              </p:cNvPr>
              <p:cNvSpPr>
                <a:spLocks noChangeShapeType="1"/>
              </p:cNvSpPr>
              <p:nvPr/>
            </p:nvSpPr>
            <p:spPr bwMode="auto">
              <a:xfrm>
                <a:off x="4208" y="1570"/>
                <a:ext cx="49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1" name="Rectangle 164">
                <a:extLst>
                  <a:ext uri="{FF2B5EF4-FFF2-40B4-BE49-F238E27FC236}">
                    <a16:creationId xmlns:a16="http://schemas.microsoft.com/office/drawing/2014/main" id="{AB636F4D-C9C3-4509-9921-523FD021C905}"/>
                  </a:ext>
                </a:extLst>
              </p:cNvPr>
              <p:cNvSpPr>
                <a:spLocks noChangeArrowheads="1"/>
              </p:cNvSpPr>
              <p:nvPr/>
            </p:nvSpPr>
            <p:spPr bwMode="auto">
              <a:xfrm>
                <a:off x="4364" y="1552"/>
                <a:ext cx="30" cy="30"/>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72" name="Rectangle 165">
                <a:extLst>
                  <a:ext uri="{FF2B5EF4-FFF2-40B4-BE49-F238E27FC236}">
                    <a16:creationId xmlns:a16="http://schemas.microsoft.com/office/drawing/2014/main" id="{0DFF6ACE-8138-4E14-8714-FCBA35849B85}"/>
                  </a:ext>
                </a:extLst>
              </p:cNvPr>
              <p:cNvSpPr>
                <a:spLocks noChangeArrowheads="1"/>
              </p:cNvSpPr>
              <p:nvPr/>
            </p:nvSpPr>
            <p:spPr bwMode="auto">
              <a:xfrm>
                <a:off x="4364" y="1552"/>
                <a:ext cx="30" cy="30"/>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3" name="Line 166">
                <a:extLst>
                  <a:ext uri="{FF2B5EF4-FFF2-40B4-BE49-F238E27FC236}">
                    <a16:creationId xmlns:a16="http://schemas.microsoft.com/office/drawing/2014/main" id="{B908D4C4-7F8B-49AF-89C0-973B2C66E9C8}"/>
                  </a:ext>
                </a:extLst>
              </p:cNvPr>
              <p:cNvSpPr>
                <a:spLocks noChangeShapeType="1"/>
              </p:cNvSpPr>
              <p:nvPr/>
            </p:nvSpPr>
            <p:spPr bwMode="auto">
              <a:xfrm>
                <a:off x="4136" y="1751"/>
                <a:ext cx="1134"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4" name="Rectangle 167">
                <a:extLst>
                  <a:ext uri="{FF2B5EF4-FFF2-40B4-BE49-F238E27FC236}">
                    <a16:creationId xmlns:a16="http://schemas.microsoft.com/office/drawing/2014/main" id="{C40607AF-DD68-4E2A-91F7-349B1B2DE87D}"/>
                  </a:ext>
                </a:extLst>
              </p:cNvPr>
              <p:cNvSpPr>
                <a:spLocks noChangeArrowheads="1"/>
              </p:cNvSpPr>
              <p:nvPr/>
            </p:nvSpPr>
            <p:spPr bwMode="auto">
              <a:xfrm>
                <a:off x="4406" y="1751"/>
                <a:ext cx="12" cy="6"/>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75" name="Rectangle 168">
                <a:extLst>
                  <a:ext uri="{FF2B5EF4-FFF2-40B4-BE49-F238E27FC236}">
                    <a16:creationId xmlns:a16="http://schemas.microsoft.com/office/drawing/2014/main" id="{4C380A49-32C0-47C0-B2FA-C348627EF00C}"/>
                  </a:ext>
                </a:extLst>
              </p:cNvPr>
              <p:cNvSpPr>
                <a:spLocks noChangeArrowheads="1"/>
              </p:cNvSpPr>
              <p:nvPr/>
            </p:nvSpPr>
            <p:spPr bwMode="auto">
              <a:xfrm>
                <a:off x="4406" y="1751"/>
                <a:ext cx="12" cy="6"/>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6" name="Line 169">
                <a:extLst>
                  <a:ext uri="{FF2B5EF4-FFF2-40B4-BE49-F238E27FC236}">
                    <a16:creationId xmlns:a16="http://schemas.microsoft.com/office/drawing/2014/main" id="{2A4178A4-534D-4CB8-BB6E-4C91E9D98BBA}"/>
                  </a:ext>
                </a:extLst>
              </p:cNvPr>
              <p:cNvSpPr>
                <a:spLocks noChangeShapeType="1"/>
              </p:cNvSpPr>
              <p:nvPr/>
            </p:nvSpPr>
            <p:spPr bwMode="auto">
              <a:xfrm>
                <a:off x="4274" y="1847"/>
                <a:ext cx="504"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7" name="Rectangle 170">
                <a:extLst>
                  <a:ext uri="{FF2B5EF4-FFF2-40B4-BE49-F238E27FC236}">
                    <a16:creationId xmlns:a16="http://schemas.microsoft.com/office/drawing/2014/main" id="{175779CE-5A12-4F7D-9444-AB5F5939F591}"/>
                  </a:ext>
                </a:extLst>
              </p:cNvPr>
              <p:cNvSpPr>
                <a:spLocks noChangeArrowheads="1"/>
              </p:cNvSpPr>
              <p:nvPr/>
            </p:nvSpPr>
            <p:spPr bwMode="auto">
              <a:xfrm>
                <a:off x="4442" y="1829"/>
                <a:ext cx="36" cy="36"/>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78" name="Rectangle 171">
                <a:extLst>
                  <a:ext uri="{FF2B5EF4-FFF2-40B4-BE49-F238E27FC236}">
                    <a16:creationId xmlns:a16="http://schemas.microsoft.com/office/drawing/2014/main" id="{B75A88E6-8F1A-48A4-9DAE-C7635B764214}"/>
                  </a:ext>
                </a:extLst>
              </p:cNvPr>
              <p:cNvSpPr>
                <a:spLocks noChangeArrowheads="1"/>
              </p:cNvSpPr>
              <p:nvPr/>
            </p:nvSpPr>
            <p:spPr bwMode="auto">
              <a:xfrm>
                <a:off x="4442" y="1829"/>
                <a:ext cx="36" cy="36"/>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79" name="Line 172">
                <a:extLst>
                  <a:ext uri="{FF2B5EF4-FFF2-40B4-BE49-F238E27FC236}">
                    <a16:creationId xmlns:a16="http://schemas.microsoft.com/office/drawing/2014/main" id="{A3054291-D0C4-4BFD-8501-7112B51EE413}"/>
                  </a:ext>
                </a:extLst>
              </p:cNvPr>
              <p:cNvSpPr>
                <a:spLocks noChangeShapeType="1"/>
              </p:cNvSpPr>
              <p:nvPr/>
            </p:nvSpPr>
            <p:spPr bwMode="auto">
              <a:xfrm>
                <a:off x="4190" y="2027"/>
                <a:ext cx="960"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0" name="Rectangle 173">
                <a:extLst>
                  <a:ext uri="{FF2B5EF4-FFF2-40B4-BE49-F238E27FC236}">
                    <a16:creationId xmlns:a16="http://schemas.microsoft.com/office/drawing/2014/main" id="{B52884B7-3F5B-4812-B06D-F0C9004CCE3A}"/>
                  </a:ext>
                </a:extLst>
              </p:cNvPr>
              <p:cNvSpPr>
                <a:spLocks noChangeArrowheads="1"/>
              </p:cNvSpPr>
              <p:nvPr/>
            </p:nvSpPr>
            <p:spPr bwMode="auto">
              <a:xfrm>
                <a:off x="4460" y="2021"/>
                <a:ext cx="12"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81" name="Rectangle 174">
                <a:extLst>
                  <a:ext uri="{FF2B5EF4-FFF2-40B4-BE49-F238E27FC236}">
                    <a16:creationId xmlns:a16="http://schemas.microsoft.com/office/drawing/2014/main" id="{B30EA050-C3AB-4D41-AA92-71EC98F1061D}"/>
                  </a:ext>
                </a:extLst>
              </p:cNvPr>
              <p:cNvSpPr>
                <a:spLocks noChangeArrowheads="1"/>
              </p:cNvSpPr>
              <p:nvPr/>
            </p:nvSpPr>
            <p:spPr bwMode="auto">
              <a:xfrm>
                <a:off x="4460" y="2021"/>
                <a:ext cx="12"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2" name="Line 175">
                <a:extLst>
                  <a:ext uri="{FF2B5EF4-FFF2-40B4-BE49-F238E27FC236}">
                    <a16:creationId xmlns:a16="http://schemas.microsoft.com/office/drawing/2014/main" id="{B906B99E-9CC1-4EB9-9C6B-33AB052FA539}"/>
                  </a:ext>
                </a:extLst>
              </p:cNvPr>
              <p:cNvSpPr>
                <a:spLocks noChangeShapeType="1"/>
              </p:cNvSpPr>
              <p:nvPr/>
            </p:nvSpPr>
            <p:spPr bwMode="auto">
              <a:xfrm>
                <a:off x="4256" y="2123"/>
                <a:ext cx="52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3" name="Rectangle 176">
                <a:extLst>
                  <a:ext uri="{FF2B5EF4-FFF2-40B4-BE49-F238E27FC236}">
                    <a16:creationId xmlns:a16="http://schemas.microsoft.com/office/drawing/2014/main" id="{9D34DFB3-D7B3-4099-B07A-B08A12A96B15}"/>
                  </a:ext>
                </a:extLst>
              </p:cNvPr>
              <p:cNvSpPr>
                <a:spLocks noChangeArrowheads="1"/>
              </p:cNvSpPr>
              <p:nvPr/>
            </p:nvSpPr>
            <p:spPr bwMode="auto">
              <a:xfrm>
                <a:off x="4430" y="2105"/>
                <a:ext cx="36" cy="30"/>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84" name="Rectangle 177">
                <a:extLst>
                  <a:ext uri="{FF2B5EF4-FFF2-40B4-BE49-F238E27FC236}">
                    <a16:creationId xmlns:a16="http://schemas.microsoft.com/office/drawing/2014/main" id="{9BD8206B-DCAC-4A81-A19B-1DE7D2883BD3}"/>
                  </a:ext>
                </a:extLst>
              </p:cNvPr>
              <p:cNvSpPr>
                <a:spLocks noChangeArrowheads="1"/>
              </p:cNvSpPr>
              <p:nvPr/>
            </p:nvSpPr>
            <p:spPr bwMode="auto">
              <a:xfrm>
                <a:off x="4430" y="2105"/>
                <a:ext cx="36" cy="30"/>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5" name="Line 178">
                <a:extLst>
                  <a:ext uri="{FF2B5EF4-FFF2-40B4-BE49-F238E27FC236}">
                    <a16:creationId xmlns:a16="http://schemas.microsoft.com/office/drawing/2014/main" id="{C0CAF905-5711-420C-A51E-F099A5902E6C}"/>
                  </a:ext>
                </a:extLst>
              </p:cNvPr>
              <p:cNvSpPr>
                <a:spLocks noChangeShapeType="1"/>
              </p:cNvSpPr>
              <p:nvPr/>
            </p:nvSpPr>
            <p:spPr bwMode="auto">
              <a:xfrm>
                <a:off x="4238" y="2303"/>
                <a:ext cx="58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6" name="Rectangle 179">
                <a:extLst>
                  <a:ext uri="{FF2B5EF4-FFF2-40B4-BE49-F238E27FC236}">
                    <a16:creationId xmlns:a16="http://schemas.microsoft.com/office/drawing/2014/main" id="{1CA4998C-DF0D-4428-8730-9AB159B391B6}"/>
                  </a:ext>
                </a:extLst>
              </p:cNvPr>
              <p:cNvSpPr>
                <a:spLocks noChangeArrowheads="1"/>
              </p:cNvSpPr>
              <p:nvPr/>
            </p:nvSpPr>
            <p:spPr bwMode="auto">
              <a:xfrm>
                <a:off x="4430" y="2291"/>
                <a:ext cx="30" cy="30"/>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87" name="Rectangle 180">
                <a:extLst>
                  <a:ext uri="{FF2B5EF4-FFF2-40B4-BE49-F238E27FC236}">
                    <a16:creationId xmlns:a16="http://schemas.microsoft.com/office/drawing/2014/main" id="{55DC504F-8C51-475C-82FF-BA2286483786}"/>
                  </a:ext>
                </a:extLst>
              </p:cNvPr>
              <p:cNvSpPr>
                <a:spLocks noChangeArrowheads="1"/>
              </p:cNvSpPr>
              <p:nvPr/>
            </p:nvSpPr>
            <p:spPr bwMode="auto">
              <a:xfrm>
                <a:off x="4430" y="2291"/>
                <a:ext cx="30" cy="30"/>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8" name="Line 181">
                <a:extLst>
                  <a:ext uri="{FF2B5EF4-FFF2-40B4-BE49-F238E27FC236}">
                    <a16:creationId xmlns:a16="http://schemas.microsoft.com/office/drawing/2014/main" id="{80739ABA-96EF-4162-8FDF-043C7A6B5AF9}"/>
                  </a:ext>
                </a:extLst>
              </p:cNvPr>
              <p:cNvSpPr>
                <a:spLocks noChangeShapeType="1"/>
              </p:cNvSpPr>
              <p:nvPr/>
            </p:nvSpPr>
            <p:spPr bwMode="auto">
              <a:xfrm>
                <a:off x="4190" y="2399"/>
                <a:ext cx="750"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89" name="Rectangle 182">
                <a:extLst>
                  <a:ext uri="{FF2B5EF4-FFF2-40B4-BE49-F238E27FC236}">
                    <a16:creationId xmlns:a16="http://schemas.microsoft.com/office/drawing/2014/main" id="{D4B3396C-9823-46F5-AC8F-A981BF288ACA}"/>
                  </a:ext>
                </a:extLst>
              </p:cNvPr>
              <p:cNvSpPr>
                <a:spLocks noChangeArrowheads="1"/>
              </p:cNvSpPr>
              <p:nvPr/>
            </p:nvSpPr>
            <p:spPr bwMode="auto">
              <a:xfrm>
                <a:off x="4418" y="2387"/>
                <a:ext cx="12"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90" name="Rectangle 183">
                <a:extLst>
                  <a:ext uri="{FF2B5EF4-FFF2-40B4-BE49-F238E27FC236}">
                    <a16:creationId xmlns:a16="http://schemas.microsoft.com/office/drawing/2014/main" id="{1E23F26E-D63A-417A-B640-D40EAA826D30}"/>
                  </a:ext>
                </a:extLst>
              </p:cNvPr>
              <p:cNvSpPr>
                <a:spLocks noChangeArrowheads="1"/>
              </p:cNvSpPr>
              <p:nvPr/>
            </p:nvSpPr>
            <p:spPr bwMode="auto">
              <a:xfrm>
                <a:off x="4418" y="2387"/>
                <a:ext cx="12"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91" name="Line 184">
                <a:extLst>
                  <a:ext uri="{FF2B5EF4-FFF2-40B4-BE49-F238E27FC236}">
                    <a16:creationId xmlns:a16="http://schemas.microsoft.com/office/drawing/2014/main" id="{C8EBB421-F436-42BB-8CA1-6418941F1FA5}"/>
                  </a:ext>
                </a:extLst>
              </p:cNvPr>
              <p:cNvSpPr>
                <a:spLocks noChangeShapeType="1"/>
              </p:cNvSpPr>
              <p:nvPr/>
            </p:nvSpPr>
            <p:spPr bwMode="auto">
              <a:xfrm>
                <a:off x="4124" y="2579"/>
                <a:ext cx="828"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92" name="Rectangle 185">
                <a:extLst>
                  <a:ext uri="{FF2B5EF4-FFF2-40B4-BE49-F238E27FC236}">
                    <a16:creationId xmlns:a16="http://schemas.microsoft.com/office/drawing/2014/main" id="{472B37DD-A0F6-4583-B1D5-C98AE546F0E5}"/>
                  </a:ext>
                </a:extLst>
              </p:cNvPr>
              <p:cNvSpPr>
                <a:spLocks noChangeArrowheads="1"/>
              </p:cNvSpPr>
              <p:nvPr/>
            </p:nvSpPr>
            <p:spPr bwMode="auto">
              <a:xfrm>
                <a:off x="4340" y="2573"/>
                <a:ext cx="18"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93" name="Rectangle 186">
                <a:extLst>
                  <a:ext uri="{FF2B5EF4-FFF2-40B4-BE49-F238E27FC236}">
                    <a16:creationId xmlns:a16="http://schemas.microsoft.com/office/drawing/2014/main" id="{75EAB473-CB9A-44BA-8B0A-A48B3D9BDD45}"/>
                  </a:ext>
                </a:extLst>
              </p:cNvPr>
              <p:cNvSpPr>
                <a:spLocks noChangeArrowheads="1"/>
              </p:cNvSpPr>
              <p:nvPr/>
            </p:nvSpPr>
            <p:spPr bwMode="auto">
              <a:xfrm>
                <a:off x="4340" y="2573"/>
                <a:ext cx="18"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94" name="Line 187">
                <a:extLst>
                  <a:ext uri="{FF2B5EF4-FFF2-40B4-BE49-F238E27FC236}">
                    <a16:creationId xmlns:a16="http://schemas.microsoft.com/office/drawing/2014/main" id="{F3A80E64-5F97-4BAB-A8F0-2B25C606C039}"/>
                  </a:ext>
                </a:extLst>
              </p:cNvPr>
              <p:cNvSpPr>
                <a:spLocks noChangeShapeType="1"/>
              </p:cNvSpPr>
              <p:nvPr/>
            </p:nvSpPr>
            <p:spPr bwMode="auto">
              <a:xfrm>
                <a:off x="4286" y="2676"/>
                <a:ext cx="576"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95" name="Rectangle 188">
                <a:extLst>
                  <a:ext uri="{FF2B5EF4-FFF2-40B4-BE49-F238E27FC236}">
                    <a16:creationId xmlns:a16="http://schemas.microsoft.com/office/drawing/2014/main" id="{FD24A502-B735-423B-8827-008C359C5357}"/>
                  </a:ext>
                </a:extLst>
              </p:cNvPr>
              <p:cNvSpPr>
                <a:spLocks noChangeArrowheads="1"/>
              </p:cNvSpPr>
              <p:nvPr/>
            </p:nvSpPr>
            <p:spPr bwMode="auto">
              <a:xfrm>
                <a:off x="4484" y="2658"/>
                <a:ext cx="30" cy="36"/>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96" name="Rectangle 189">
                <a:extLst>
                  <a:ext uri="{FF2B5EF4-FFF2-40B4-BE49-F238E27FC236}">
                    <a16:creationId xmlns:a16="http://schemas.microsoft.com/office/drawing/2014/main" id="{2D1169FA-3ED5-496B-AB83-CFF63D26FDEB}"/>
                  </a:ext>
                </a:extLst>
              </p:cNvPr>
              <p:cNvSpPr>
                <a:spLocks noChangeArrowheads="1"/>
              </p:cNvSpPr>
              <p:nvPr/>
            </p:nvSpPr>
            <p:spPr bwMode="auto">
              <a:xfrm>
                <a:off x="4484" y="2658"/>
                <a:ext cx="30" cy="36"/>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97" name="Line 190">
                <a:extLst>
                  <a:ext uri="{FF2B5EF4-FFF2-40B4-BE49-F238E27FC236}">
                    <a16:creationId xmlns:a16="http://schemas.microsoft.com/office/drawing/2014/main" id="{21419203-7A93-4336-8C8A-6C9B23E3EAE0}"/>
                  </a:ext>
                </a:extLst>
              </p:cNvPr>
              <p:cNvSpPr>
                <a:spLocks noChangeShapeType="1"/>
              </p:cNvSpPr>
              <p:nvPr/>
            </p:nvSpPr>
            <p:spPr bwMode="auto">
              <a:xfrm>
                <a:off x="4196" y="2862"/>
                <a:ext cx="100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98" name="Rectangle 191">
                <a:extLst>
                  <a:ext uri="{FF2B5EF4-FFF2-40B4-BE49-F238E27FC236}">
                    <a16:creationId xmlns:a16="http://schemas.microsoft.com/office/drawing/2014/main" id="{CD1D8398-1A23-48A5-AE5A-E9F51BC78D5E}"/>
                  </a:ext>
                </a:extLst>
              </p:cNvPr>
              <p:cNvSpPr>
                <a:spLocks noChangeArrowheads="1"/>
              </p:cNvSpPr>
              <p:nvPr/>
            </p:nvSpPr>
            <p:spPr bwMode="auto">
              <a:xfrm>
                <a:off x="4472" y="2850"/>
                <a:ext cx="18"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99" name="Rectangle 192">
                <a:extLst>
                  <a:ext uri="{FF2B5EF4-FFF2-40B4-BE49-F238E27FC236}">
                    <a16:creationId xmlns:a16="http://schemas.microsoft.com/office/drawing/2014/main" id="{A1502F6B-D781-402D-A891-D3F1893CA9EB}"/>
                  </a:ext>
                </a:extLst>
              </p:cNvPr>
              <p:cNvSpPr>
                <a:spLocks noChangeArrowheads="1"/>
              </p:cNvSpPr>
              <p:nvPr/>
            </p:nvSpPr>
            <p:spPr bwMode="auto">
              <a:xfrm>
                <a:off x="4472" y="2850"/>
                <a:ext cx="18"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0" name="Line 193">
                <a:extLst>
                  <a:ext uri="{FF2B5EF4-FFF2-40B4-BE49-F238E27FC236}">
                    <a16:creationId xmlns:a16="http://schemas.microsoft.com/office/drawing/2014/main" id="{362BE7E3-3A32-4E44-9ED7-B05B5E51B96B}"/>
                  </a:ext>
                </a:extLst>
              </p:cNvPr>
              <p:cNvSpPr>
                <a:spLocks noChangeShapeType="1"/>
              </p:cNvSpPr>
              <p:nvPr/>
            </p:nvSpPr>
            <p:spPr bwMode="auto">
              <a:xfrm>
                <a:off x="4244" y="2952"/>
                <a:ext cx="510"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1" name="Rectangle 194">
                <a:extLst>
                  <a:ext uri="{FF2B5EF4-FFF2-40B4-BE49-F238E27FC236}">
                    <a16:creationId xmlns:a16="http://schemas.microsoft.com/office/drawing/2014/main" id="{D213AB09-E95F-4D4A-B388-A3E884EC99FB}"/>
                  </a:ext>
                </a:extLst>
              </p:cNvPr>
              <p:cNvSpPr>
                <a:spLocks noChangeArrowheads="1"/>
              </p:cNvSpPr>
              <p:nvPr/>
            </p:nvSpPr>
            <p:spPr bwMode="auto">
              <a:xfrm>
                <a:off x="4412" y="2934"/>
                <a:ext cx="36" cy="30"/>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202" name="Rectangle 195">
                <a:extLst>
                  <a:ext uri="{FF2B5EF4-FFF2-40B4-BE49-F238E27FC236}">
                    <a16:creationId xmlns:a16="http://schemas.microsoft.com/office/drawing/2014/main" id="{A0843055-D745-48FD-9B9C-135855028797}"/>
                  </a:ext>
                </a:extLst>
              </p:cNvPr>
              <p:cNvSpPr>
                <a:spLocks noChangeArrowheads="1"/>
              </p:cNvSpPr>
              <p:nvPr/>
            </p:nvSpPr>
            <p:spPr bwMode="auto">
              <a:xfrm>
                <a:off x="4412" y="2934"/>
                <a:ext cx="36" cy="30"/>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3" name="Line 196">
                <a:extLst>
                  <a:ext uri="{FF2B5EF4-FFF2-40B4-BE49-F238E27FC236}">
                    <a16:creationId xmlns:a16="http://schemas.microsoft.com/office/drawing/2014/main" id="{CE1603B3-D521-466F-91EA-3DC5F6D1291C}"/>
                  </a:ext>
                </a:extLst>
              </p:cNvPr>
              <p:cNvSpPr>
                <a:spLocks noChangeShapeType="1"/>
              </p:cNvSpPr>
              <p:nvPr/>
            </p:nvSpPr>
            <p:spPr bwMode="auto">
              <a:xfrm>
                <a:off x="4142" y="3228"/>
                <a:ext cx="34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4" name="Rectangle 197">
                <a:extLst>
                  <a:ext uri="{FF2B5EF4-FFF2-40B4-BE49-F238E27FC236}">
                    <a16:creationId xmlns:a16="http://schemas.microsoft.com/office/drawing/2014/main" id="{F1C7BDDB-6A4D-4687-A4E0-E296BF3B0E19}"/>
                  </a:ext>
                </a:extLst>
              </p:cNvPr>
              <p:cNvSpPr>
                <a:spLocks noChangeArrowheads="1"/>
              </p:cNvSpPr>
              <p:nvPr/>
            </p:nvSpPr>
            <p:spPr bwMode="auto">
              <a:xfrm>
                <a:off x="4250" y="3210"/>
                <a:ext cx="30" cy="30"/>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205" name="Rectangle 198">
                <a:extLst>
                  <a:ext uri="{FF2B5EF4-FFF2-40B4-BE49-F238E27FC236}">
                    <a16:creationId xmlns:a16="http://schemas.microsoft.com/office/drawing/2014/main" id="{10059225-1F84-4C08-B979-37DE95A05895}"/>
                  </a:ext>
                </a:extLst>
              </p:cNvPr>
              <p:cNvSpPr>
                <a:spLocks noChangeArrowheads="1"/>
              </p:cNvSpPr>
              <p:nvPr/>
            </p:nvSpPr>
            <p:spPr bwMode="auto">
              <a:xfrm>
                <a:off x="4250" y="3210"/>
                <a:ext cx="30" cy="30"/>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6" name="Line 199">
                <a:extLst>
                  <a:ext uri="{FF2B5EF4-FFF2-40B4-BE49-F238E27FC236}">
                    <a16:creationId xmlns:a16="http://schemas.microsoft.com/office/drawing/2014/main" id="{74D7865F-2B7A-4E9D-91CB-3347ED5B36CC}"/>
                  </a:ext>
                </a:extLst>
              </p:cNvPr>
              <p:cNvSpPr>
                <a:spLocks noChangeShapeType="1"/>
              </p:cNvSpPr>
              <p:nvPr/>
            </p:nvSpPr>
            <p:spPr bwMode="auto">
              <a:xfrm>
                <a:off x="4472" y="3318"/>
                <a:ext cx="978"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7" name="Freeform 200">
                <a:extLst>
                  <a:ext uri="{FF2B5EF4-FFF2-40B4-BE49-F238E27FC236}">
                    <a16:creationId xmlns:a16="http://schemas.microsoft.com/office/drawing/2014/main" id="{607AF0A8-D7B5-4235-957F-F4C550C9CAB6}"/>
                  </a:ext>
                </a:extLst>
              </p:cNvPr>
              <p:cNvSpPr>
                <a:spLocks/>
              </p:cNvSpPr>
              <p:nvPr/>
            </p:nvSpPr>
            <p:spPr bwMode="auto">
              <a:xfrm>
                <a:off x="5432" y="3312"/>
                <a:ext cx="18" cy="18"/>
              </a:xfrm>
              <a:custGeom>
                <a:avLst/>
                <a:gdLst>
                  <a:gd name="T0" fmla="*/ 0 w 18"/>
                  <a:gd name="T1" fmla="*/ 0 h 18"/>
                  <a:gd name="T2" fmla="*/ 18 w 18"/>
                  <a:gd name="T3" fmla="*/ 6 h 18"/>
                  <a:gd name="T4" fmla="*/ 0 w 18"/>
                  <a:gd name="T5" fmla="*/ 18 h 18"/>
                </a:gdLst>
                <a:ahLst/>
                <a:cxnLst>
                  <a:cxn ang="0">
                    <a:pos x="T0" y="T1"/>
                  </a:cxn>
                  <a:cxn ang="0">
                    <a:pos x="T2" y="T3"/>
                  </a:cxn>
                  <a:cxn ang="0">
                    <a:pos x="T4" y="T5"/>
                  </a:cxn>
                </a:cxnLst>
                <a:rect l="0" t="0" r="r" b="b"/>
                <a:pathLst>
                  <a:path w="18" h="18">
                    <a:moveTo>
                      <a:pt x="0" y="0"/>
                    </a:moveTo>
                    <a:lnTo>
                      <a:pt x="18" y="6"/>
                    </a:lnTo>
                    <a:lnTo>
                      <a:pt x="0" y="18"/>
                    </a:lnTo>
                  </a:path>
                </a:pathLst>
              </a:custGeom>
              <a:noFill/>
              <a:ln w="9525">
                <a:solidFill>
                  <a:srgbClr val="00008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08" name="Rectangle 201">
                <a:extLst>
                  <a:ext uri="{FF2B5EF4-FFF2-40B4-BE49-F238E27FC236}">
                    <a16:creationId xmlns:a16="http://schemas.microsoft.com/office/drawing/2014/main" id="{AC68BBCE-C262-45E7-9432-4F966005C791}"/>
                  </a:ext>
                </a:extLst>
              </p:cNvPr>
              <p:cNvSpPr>
                <a:spLocks noChangeArrowheads="1"/>
              </p:cNvSpPr>
              <p:nvPr/>
            </p:nvSpPr>
            <p:spPr bwMode="auto">
              <a:xfrm>
                <a:off x="5012" y="3312"/>
                <a:ext cx="18"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209" name="Rectangle 202">
                <a:extLst>
                  <a:ext uri="{FF2B5EF4-FFF2-40B4-BE49-F238E27FC236}">
                    <a16:creationId xmlns:a16="http://schemas.microsoft.com/office/drawing/2014/main" id="{7736DB31-E7A8-4004-A293-A409C72914B3}"/>
                  </a:ext>
                </a:extLst>
              </p:cNvPr>
              <p:cNvSpPr>
                <a:spLocks noChangeArrowheads="1"/>
              </p:cNvSpPr>
              <p:nvPr/>
            </p:nvSpPr>
            <p:spPr bwMode="auto">
              <a:xfrm>
                <a:off x="5012" y="3312"/>
                <a:ext cx="18"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10" name="Line 203">
                <a:extLst>
                  <a:ext uri="{FF2B5EF4-FFF2-40B4-BE49-F238E27FC236}">
                    <a16:creationId xmlns:a16="http://schemas.microsoft.com/office/drawing/2014/main" id="{F8D48A4B-0151-4678-8E9C-1B1CB8C023A5}"/>
                  </a:ext>
                </a:extLst>
              </p:cNvPr>
              <p:cNvSpPr>
                <a:spLocks noChangeShapeType="1"/>
              </p:cNvSpPr>
              <p:nvPr/>
            </p:nvSpPr>
            <p:spPr bwMode="auto">
              <a:xfrm>
                <a:off x="4154" y="3595"/>
                <a:ext cx="474"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211" name="Rectangle 204">
                <a:extLst>
                  <a:ext uri="{FF2B5EF4-FFF2-40B4-BE49-F238E27FC236}">
                    <a16:creationId xmlns:a16="http://schemas.microsoft.com/office/drawing/2014/main" id="{08965C01-D84A-467B-BD55-31875C14D8FD}"/>
                  </a:ext>
                </a:extLst>
              </p:cNvPr>
              <p:cNvSpPr>
                <a:spLocks noChangeArrowheads="1"/>
              </p:cNvSpPr>
              <p:nvPr/>
            </p:nvSpPr>
            <p:spPr bwMode="auto">
              <a:xfrm>
                <a:off x="4298" y="3589"/>
                <a:ext cx="24" cy="18"/>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grpSp>
        <p:sp>
          <p:nvSpPr>
            <p:cNvPr id="8" name="Rectangle 206">
              <a:extLst>
                <a:ext uri="{FF2B5EF4-FFF2-40B4-BE49-F238E27FC236}">
                  <a16:creationId xmlns:a16="http://schemas.microsoft.com/office/drawing/2014/main" id="{DBA7290F-8458-4B57-9110-3BC7EA0AB4CA}"/>
                </a:ext>
              </a:extLst>
            </p:cNvPr>
            <p:cNvSpPr>
              <a:spLocks noChangeArrowheads="1"/>
            </p:cNvSpPr>
            <p:nvPr/>
          </p:nvSpPr>
          <p:spPr bwMode="auto">
            <a:xfrm>
              <a:off x="4298" y="3589"/>
              <a:ext cx="24" cy="18"/>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9" name="Line 207">
              <a:extLst>
                <a:ext uri="{FF2B5EF4-FFF2-40B4-BE49-F238E27FC236}">
                  <a16:creationId xmlns:a16="http://schemas.microsoft.com/office/drawing/2014/main" id="{8F093D37-ADD5-4D66-BA0F-33EB4FE9D04E}"/>
                </a:ext>
              </a:extLst>
            </p:cNvPr>
            <p:cNvSpPr>
              <a:spLocks noChangeShapeType="1"/>
            </p:cNvSpPr>
            <p:nvPr/>
          </p:nvSpPr>
          <p:spPr bwMode="auto">
            <a:xfrm>
              <a:off x="4334" y="3691"/>
              <a:ext cx="882" cy="0"/>
            </a:xfrm>
            <a:prstGeom prst="line">
              <a:avLst/>
            </a:prstGeom>
            <a:noFill/>
            <a:ln w="9525">
              <a:solidFill>
                <a:srgbClr val="00008B"/>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CA" sz="675"/>
            </a:p>
          </p:txBody>
        </p:sp>
        <p:sp>
          <p:nvSpPr>
            <p:cNvPr id="10" name="Rectangle 208">
              <a:extLst>
                <a:ext uri="{FF2B5EF4-FFF2-40B4-BE49-F238E27FC236}">
                  <a16:creationId xmlns:a16="http://schemas.microsoft.com/office/drawing/2014/main" id="{EAC5B326-56F2-43DD-925C-8B80EC7B6D67}"/>
                </a:ext>
              </a:extLst>
            </p:cNvPr>
            <p:cNvSpPr>
              <a:spLocks noChangeArrowheads="1"/>
            </p:cNvSpPr>
            <p:nvPr/>
          </p:nvSpPr>
          <p:spPr bwMode="auto">
            <a:xfrm>
              <a:off x="4622" y="3679"/>
              <a:ext cx="24" cy="24"/>
            </a:xfrm>
            <a:prstGeom prst="rect">
              <a:avLst/>
            </a:prstGeom>
            <a:solidFill>
              <a:srgbClr val="4169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CA" sz="675"/>
            </a:p>
          </p:txBody>
        </p:sp>
        <p:sp>
          <p:nvSpPr>
            <p:cNvPr id="11" name="Rectangle 209">
              <a:extLst>
                <a:ext uri="{FF2B5EF4-FFF2-40B4-BE49-F238E27FC236}">
                  <a16:creationId xmlns:a16="http://schemas.microsoft.com/office/drawing/2014/main" id="{DB9E7F57-A8DA-4B11-8733-ADAFB4F34F10}"/>
                </a:ext>
              </a:extLst>
            </p:cNvPr>
            <p:cNvSpPr>
              <a:spLocks noChangeArrowheads="1"/>
            </p:cNvSpPr>
            <p:nvPr/>
          </p:nvSpPr>
          <p:spPr bwMode="auto">
            <a:xfrm>
              <a:off x="4622" y="3679"/>
              <a:ext cx="24" cy="24"/>
            </a:xfrm>
            <a:prstGeom prst="rect">
              <a:avLst/>
            </a:prstGeom>
            <a:noFill/>
            <a:ln w="9525">
              <a:solidFill>
                <a:srgbClr val="416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CA" sz="675"/>
            </a:p>
          </p:txBody>
        </p:sp>
      </p:grpSp>
      <p:sp>
        <p:nvSpPr>
          <p:cNvPr id="2" name="Rectangle 1">
            <a:extLst>
              <a:ext uri="{FF2B5EF4-FFF2-40B4-BE49-F238E27FC236}">
                <a16:creationId xmlns:a16="http://schemas.microsoft.com/office/drawing/2014/main" id="{374A5BB9-F408-4E45-94DE-31EB03090AFB}"/>
              </a:ext>
            </a:extLst>
          </p:cNvPr>
          <p:cNvSpPr/>
          <p:nvPr/>
        </p:nvSpPr>
        <p:spPr bwMode="auto">
          <a:xfrm>
            <a:off x="218051" y="3217146"/>
            <a:ext cx="7487734" cy="965136"/>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CA"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Tree>
    <p:extLst>
      <p:ext uri="{BB962C8B-B14F-4D97-AF65-F5344CB8AC3E}">
        <p14:creationId xmlns:p14="http://schemas.microsoft.com/office/powerpoint/2010/main" val="215463940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4EE98-CD29-4C29-80CA-74EA65F46147}"/>
              </a:ext>
            </a:extLst>
          </p:cNvPr>
          <p:cNvSpPr>
            <a:spLocks noGrp="1"/>
          </p:cNvSpPr>
          <p:nvPr>
            <p:ph type="title"/>
          </p:nvPr>
        </p:nvSpPr>
        <p:spPr/>
        <p:txBody>
          <a:bodyPr/>
          <a:lstStyle/>
          <a:p>
            <a:r>
              <a:rPr lang="en-US" dirty="0"/>
              <a:t>Subgroup finding with Closure devices</a:t>
            </a:r>
            <a:endParaRPr lang="en-CA" dirty="0"/>
          </a:p>
        </p:txBody>
      </p:sp>
      <p:sp>
        <p:nvSpPr>
          <p:cNvPr id="3" name="Content Placeholder 2">
            <a:extLst>
              <a:ext uri="{FF2B5EF4-FFF2-40B4-BE49-F238E27FC236}">
                <a16:creationId xmlns:a16="http://schemas.microsoft.com/office/drawing/2014/main" id="{18D39EED-1DCF-460E-A321-2A4DE5FF0780}"/>
              </a:ext>
            </a:extLst>
          </p:cNvPr>
          <p:cNvSpPr>
            <a:spLocks noGrp="1"/>
          </p:cNvSpPr>
          <p:nvPr>
            <p:ph idx="1"/>
          </p:nvPr>
        </p:nvSpPr>
        <p:spPr/>
        <p:txBody>
          <a:bodyPr/>
          <a:lstStyle/>
          <a:p>
            <a:pPr marL="0" indent="0">
              <a:buNone/>
            </a:pPr>
            <a:r>
              <a:rPr lang="en-US" dirty="0"/>
              <a:t>Biologically plausible</a:t>
            </a:r>
          </a:p>
          <a:p>
            <a:r>
              <a:rPr lang="en-US" dirty="0"/>
              <a:t>US allows for a single puncture</a:t>
            </a:r>
          </a:p>
          <a:p>
            <a:r>
              <a:rPr lang="en-US" dirty="0"/>
              <a:t>US helps choose a site without disease and Ca</a:t>
            </a:r>
          </a:p>
          <a:p>
            <a:endParaRPr lang="en-US" dirty="0"/>
          </a:p>
          <a:p>
            <a:r>
              <a:rPr lang="en-US" dirty="0"/>
              <a:t>Caution: Post randomization subgroup</a:t>
            </a:r>
            <a:endParaRPr lang="en-CA" dirty="0"/>
          </a:p>
        </p:txBody>
      </p:sp>
    </p:spTree>
    <p:extLst>
      <p:ext uri="{BB962C8B-B14F-4D97-AF65-F5344CB8AC3E}">
        <p14:creationId xmlns:p14="http://schemas.microsoft.com/office/powerpoint/2010/main" val="3211287469"/>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3C49-25D8-47F5-9313-476244B5E224}"/>
              </a:ext>
            </a:extLst>
          </p:cNvPr>
          <p:cNvSpPr>
            <a:spLocks noGrp="1"/>
          </p:cNvSpPr>
          <p:nvPr>
            <p:ph type="title"/>
          </p:nvPr>
        </p:nvSpPr>
        <p:spPr/>
        <p:txBody>
          <a:bodyPr/>
          <a:lstStyle/>
          <a:p>
            <a:r>
              <a:rPr lang="en-US" dirty="0"/>
              <a:t>Limitations</a:t>
            </a:r>
            <a:endParaRPr lang="en-CA" dirty="0"/>
          </a:p>
        </p:txBody>
      </p:sp>
      <p:sp>
        <p:nvSpPr>
          <p:cNvPr id="3" name="Content Placeholder 2">
            <a:extLst>
              <a:ext uri="{FF2B5EF4-FFF2-40B4-BE49-F238E27FC236}">
                <a16:creationId xmlns:a16="http://schemas.microsoft.com/office/drawing/2014/main" id="{32B1E3CA-D8DB-4314-8812-50A96B4AF4BD}"/>
              </a:ext>
            </a:extLst>
          </p:cNvPr>
          <p:cNvSpPr>
            <a:spLocks noGrp="1"/>
          </p:cNvSpPr>
          <p:nvPr>
            <p:ph idx="1"/>
          </p:nvPr>
        </p:nvSpPr>
        <p:spPr/>
        <p:txBody>
          <a:bodyPr/>
          <a:lstStyle/>
          <a:p>
            <a:r>
              <a:rPr lang="en-US" dirty="0"/>
              <a:t>Not powered for modest 20-25% risk reductions</a:t>
            </a:r>
          </a:p>
          <a:p>
            <a:r>
              <a:rPr lang="en-US" dirty="0"/>
              <a:t>Likely trainees still on learning curve</a:t>
            </a:r>
          </a:p>
          <a:p>
            <a:r>
              <a:rPr lang="en-US" dirty="0"/>
              <a:t>Outcome driven by BARC 2 bleed (less important)</a:t>
            </a:r>
            <a:endParaRPr lang="en-CA" dirty="0"/>
          </a:p>
        </p:txBody>
      </p:sp>
    </p:spTree>
    <p:extLst>
      <p:ext uri="{BB962C8B-B14F-4D97-AF65-F5344CB8AC3E}">
        <p14:creationId xmlns:p14="http://schemas.microsoft.com/office/powerpoint/2010/main" val="4168214550"/>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B6A2-5497-43DF-8D60-93690A1C25A3}"/>
              </a:ext>
            </a:extLst>
          </p:cNvPr>
          <p:cNvSpPr>
            <a:spLocks noGrp="1"/>
          </p:cNvSpPr>
          <p:nvPr>
            <p:ph type="title"/>
          </p:nvPr>
        </p:nvSpPr>
        <p:spPr>
          <a:xfrm>
            <a:off x="804882" y="250791"/>
            <a:ext cx="7634596" cy="566738"/>
          </a:xfrm>
        </p:spPr>
        <p:txBody>
          <a:bodyPr/>
          <a:lstStyle/>
          <a:p>
            <a:r>
              <a:rPr lang="en-US" dirty="0"/>
              <a:t>Meta-Analysis for Composite of Major Bleed or Major vascular complications</a:t>
            </a:r>
            <a:endParaRPr lang="en-CA" dirty="0"/>
          </a:p>
        </p:txBody>
      </p:sp>
      <p:pic>
        <p:nvPicPr>
          <p:cNvPr id="4" name="Content Placeholder 3">
            <a:extLst>
              <a:ext uri="{FF2B5EF4-FFF2-40B4-BE49-F238E27FC236}">
                <a16:creationId xmlns:a16="http://schemas.microsoft.com/office/drawing/2014/main" id="{E33ADFC4-EC56-4147-8144-B7B9D0D51721}"/>
              </a:ext>
            </a:extLst>
          </p:cNvPr>
          <p:cNvPicPr>
            <a:picLocks noGrp="1" noChangeAspect="1"/>
          </p:cNvPicPr>
          <p:nvPr>
            <p:ph idx="1"/>
          </p:nvPr>
        </p:nvPicPr>
        <p:blipFill>
          <a:blip r:embed="rId2"/>
          <a:stretch>
            <a:fillRect/>
          </a:stretch>
        </p:blipFill>
        <p:spPr>
          <a:xfrm>
            <a:off x="1195797" y="1153908"/>
            <a:ext cx="6752406" cy="3086100"/>
          </a:xfrm>
          <a:prstGeom prst="rect">
            <a:avLst/>
          </a:prstGeom>
        </p:spPr>
      </p:pic>
      <p:sp>
        <p:nvSpPr>
          <p:cNvPr id="5" name="TextBox 4">
            <a:extLst>
              <a:ext uri="{FF2B5EF4-FFF2-40B4-BE49-F238E27FC236}">
                <a16:creationId xmlns:a16="http://schemas.microsoft.com/office/drawing/2014/main" id="{1B85F738-4C99-4919-BE23-BEADC471D162}"/>
              </a:ext>
            </a:extLst>
          </p:cNvPr>
          <p:cNvSpPr txBox="1"/>
          <p:nvPr/>
        </p:nvSpPr>
        <p:spPr>
          <a:xfrm>
            <a:off x="3042533" y="4240008"/>
            <a:ext cx="305893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i="0" dirty="0">
                <a:solidFill>
                  <a:schemeClr val="bg2"/>
                </a:solidFill>
              </a:rPr>
              <a:t>RR 0.58 ; 95% CI 0.43-0.76</a:t>
            </a:r>
            <a:endParaRPr lang="en-CA" i="0" dirty="0" err="1">
              <a:solidFill>
                <a:schemeClr val="bg2"/>
              </a:solidFill>
            </a:endParaRPr>
          </a:p>
        </p:txBody>
      </p:sp>
    </p:spTree>
    <p:extLst>
      <p:ext uri="{BB962C8B-B14F-4D97-AF65-F5344CB8AC3E}">
        <p14:creationId xmlns:p14="http://schemas.microsoft.com/office/powerpoint/2010/main" val="1312136526"/>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B6A2-5497-43DF-8D60-93690A1C25A3}"/>
              </a:ext>
            </a:extLst>
          </p:cNvPr>
          <p:cNvSpPr>
            <a:spLocks noGrp="1"/>
          </p:cNvSpPr>
          <p:nvPr>
            <p:ph type="title"/>
          </p:nvPr>
        </p:nvSpPr>
        <p:spPr>
          <a:xfrm>
            <a:off x="754702" y="378561"/>
            <a:ext cx="7634596" cy="566738"/>
          </a:xfrm>
        </p:spPr>
        <p:txBody>
          <a:bodyPr/>
          <a:lstStyle/>
          <a:p>
            <a:r>
              <a:rPr lang="en-US" dirty="0"/>
              <a:t>Meta-Analysis for  Major vascular complications</a:t>
            </a:r>
            <a:endParaRPr lang="en-CA" dirty="0"/>
          </a:p>
        </p:txBody>
      </p:sp>
      <p:sp>
        <p:nvSpPr>
          <p:cNvPr id="5" name="TextBox 4">
            <a:extLst>
              <a:ext uri="{FF2B5EF4-FFF2-40B4-BE49-F238E27FC236}">
                <a16:creationId xmlns:a16="http://schemas.microsoft.com/office/drawing/2014/main" id="{1B85F738-4C99-4919-BE23-BEADC471D162}"/>
              </a:ext>
            </a:extLst>
          </p:cNvPr>
          <p:cNvSpPr txBox="1"/>
          <p:nvPr/>
        </p:nvSpPr>
        <p:spPr>
          <a:xfrm>
            <a:off x="3050038" y="4109404"/>
            <a:ext cx="304392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i="0" dirty="0">
                <a:solidFill>
                  <a:schemeClr val="bg2"/>
                </a:solidFill>
              </a:rPr>
              <a:t>RR 0.49 ; 95% CI 0.34-0.69</a:t>
            </a:r>
            <a:endParaRPr lang="en-CA" i="0" dirty="0" err="1">
              <a:solidFill>
                <a:schemeClr val="bg2"/>
              </a:solidFill>
            </a:endParaRPr>
          </a:p>
        </p:txBody>
      </p:sp>
      <p:pic>
        <p:nvPicPr>
          <p:cNvPr id="7" name="Content Placeholder 6">
            <a:extLst>
              <a:ext uri="{FF2B5EF4-FFF2-40B4-BE49-F238E27FC236}">
                <a16:creationId xmlns:a16="http://schemas.microsoft.com/office/drawing/2014/main" id="{DC7BA719-15CE-4FAF-A079-417A0BFF2ACA}"/>
              </a:ext>
            </a:extLst>
          </p:cNvPr>
          <p:cNvPicPr>
            <a:picLocks noGrp="1" noChangeAspect="1"/>
          </p:cNvPicPr>
          <p:nvPr>
            <p:ph idx="1"/>
          </p:nvPr>
        </p:nvPicPr>
        <p:blipFill>
          <a:blip r:embed="rId2"/>
          <a:stretch>
            <a:fillRect/>
          </a:stretch>
        </p:blipFill>
        <p:spPr>
          <a:xfrm>
            <a:off x="1453561" y="945299"/>
            <a:ext cx="6236878" cy="3086100"/>
          </a:xfrm>
          <a:prstGeom prst="rect">
            <a:avLst/>
          </a:prstGeom>
        </p:spPr>
      </p:pic>
    </p:spTree>
    <p:extLst>
      <p:ext uri="{BB962C8B-B14F-4D97-AF65-F5344CB8AC3E}">
        <p14:creationId xmlns:p14="http://schemas.microsoft.com/office/powerpoint/2010/main" val="83176434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250E-FFFA-4DEC-AE8C-5850649B829D}"/>
              </a:ext>
            </a:extLst>
          </p:cNvPr>
          <p:cNvSpPr>
            <a:spLocks noGrp="1"/>
          </p:cNvSpPr>
          <p:nvPr>
            <p:ph type="title"/>
          </p:nvPr>
        </p:nvSpPr>
        <p:spPr/>
        <p:txBody>
          <a:bodyPr/>
          <a:lstStyle/>
          <a:p>
            <a:r>
              <a:rPr lang="en-US" dirty="0"/>
              <a:t>Conclusions	</a:t>
            </a:r>
            <a:endParaRPr lang="en-CA" dirty="0"/>
          </a:p>
        </p:txBody>
      </p:sp>
      <p:sp>
        <p:nvSpPr>
          <p:cNvPr id="3" name="Content Placeholder 2">
            <a:extLst>
              <a:ext uri="{FF2B5EF4-FFF2-40B4-BE49-F238E27FC236}">
                <a16:creationId xmlns:a16="http://schemas.microsoft.com/office/drawing/2014/main" id="{59659A69-8965-4F6B-84AC-C1DF8B06C8ED}"/>
              </a:ext>
            </a:extLst>
          </p:cNvPr>
          <p:cNvSpPr>
            <a:spLocks noGrp="1"/>
          </p:cNvSpPr>
          <p:nvPr>
            <p:ph idx="1"/>
          </p:nvPr>
        </p:nvSpPr>
        <p:spPr/>
        <p:txBody>
          <a:bodyPr/>
          <a:lstStyle/>
          <a:p>
            <a:r>
              <a:rPr lang="en-US" dirty="0"/>
              <a:t>US improved first attempt success but did not reduce bleeding or vascular complications in UNIVERSAL</a:t>
            </a:r>
          </a:p>
          <a:p>
            <a:r>
              <a:rPr lang="en-US" dirty="0"/>
              <a:t>US beneficial when closure device used</a:t>
            </a:r>
          </a:p>
          <a:p>
            <a:endParaRPr lang="en-US" dirty="0"/>
          </a:p>
          <a:p>
            <a:r>
              <a:rPr lang="en-US" dirty="0"/>
              <a:t>Updated meta-analyses support the benefit of US guided femoral access</a:t>
            </a:r>
          </a:p>
          <a:p>
            <a:endParaRPr lang="en-US" dirty="0"/>
          </a:p>
          <a:p>
            <a:endParaRPr lang="en-CA" dirty="0"/>
          </a:p>
        </p:txBody>
      </p:sp>
    </p:spTree>
    <p:extLst>
      <p:ext uri="{BB962C8B-B14F-4D97-AF65-F5344CB8AC3E}">
        <p14:creationId xmlns:p14="http://schemas.microsoft.com/office/powerpoint/2010/main" val="337854053"/>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C114-214B-406F-B086-536891DB176C}"/>
              </a:ext>
            </a:extLst>
          </p:cNvPr>
          <p:cNvSpPr>
            <a:spLocks noGrp="1"/>
          </p:cNvSpPr>
          <p:nvPr>
            <p:ph type="title"/>
          </p:nvPr>
        </p:nvSpPr>
        <p:spPr/>
        <p:txBody>
          <a:bodyPr/>
          <a:lstStyle/>
          <a:p>
            <a:r>
              <a:rPr lang="en-US" dirty="0"/>
              <a:t>Perspective</a:t>
            </a:r>
            <a:endParaRPr lang="en-CA" dirty="0"/>
          </a:p>
        </p:txBody>
      </p:sp>
      <p:sp>
        <p:nvSpPr>
          <p:cNvPr id="3" name="Content Placeholder 2">
            <a:extLst>
              <a:ext uri="{FF2B5EF4-FFF2-40B4-BE49-F238E27FC236}">
                <a16:creationId xmlns:a16="http://schemas.microsoft.com/office/drawing/2014/main" id="{32D31779-3A2C-47AB-A57D-04699E770425}"/>
              </a:ext>
            </a:extLst>
          </p:cNvPr>
          <p:cNvSpPr>
            <a:spLocks noGrp="1"/>
          </p:cNvSpPr>
          <p:nvPr>
            <p:ph idx="1"/>
          </p:nvPr>
        </p:nvSpPr>
        <p:spPr/>
        <p:txBody>
          <a:bodyPr/>
          <a:lstStyle/>
          <a:p>
            <a:r>
              <a:rPr lang="en-US" dirty="0"/>
              <a:t>US has no risks</a:t>
            </a:r>
          </a:p>
          <a:p>
            <a:r>
              <a:rPr lang="en-US" dirty="0"/>
              <a:t>Widely available</a:t>
            </a:r>
          </a:p>
          <a:p>
            <a:r>
              <a:rPr lang="en-US" dirty="0"/>
              <a:t>We need to focus on training and expertise</a:t>
            </a:r>
          </a:p>
          <a:p>
            <a:endParaRPr lang="en-US" dirty="0"/>
          </a:p>
          <a:p>
            <a:r>
              <a:rPr lang="en-US" dirty="0" err="1"/>
              <a:t>Transradial</a:t>
            </a:r>
            <a:r>
              <a:rPr lang="en-US" dirty="0"/>
              <a:t> access is still </a:t>
            </a:r>
            <a:r>
              <a:rPr lang="en-US"/>
              <a:t>safest approach</a:t>
            </a:r>
            <a:endParaRPr lang="en-US" dirty="0"/>
          </a:p>
          <a:p>
            <a:endParaRPr lang="en-CA" dirty="0"/>
          </a:p>
        </p:txBody>
      </p:sp>
    </p:spTree>
    <p:extLst>
      <p:ext uri="{BB962C8B-B14F-4D97-AF65-F5344CB8AC3E}">
        <p14:creationId xmlns:p14="http://schemas.microsoft.com/office/powerpoint/2010/main" val="1266179324"/>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18500"/>
            <a:ext cx="7886700" cy="992981"/>
          </a:xfrm>
        </p:spPr>
        <p:txBody>
          <a:bodyPr/>
          <a:lstStyle/>
          <a:p>
            <a:pPr marL="0" indent="0">
              <a:buNone/>
            </a:pPr>
            <a:r>
              <a:rPr lang="en-US" sz="2000" dirty="0"/>
              <a:t>Within the past 12 months, I or my spouse/partner have had a financial interest/arrangement or affiliation with the organization(s) listed below.</a:t>
            </a:r>
          </a:p>
        </p:txBody>
      </p:sp>
      <p:graphicFrame>
        <p:nvGraphicFramePr>
          <p:cNvPr id="4" name="Table 3"/>
          <p:cNvGraphicFramePr>
            <a:graphicFrameLocks noGrp="1"/>
          </p:cNvGraphicFramePr>
          <p:nvPr>
            <p:extLst>
              <p:ext uri="{D42A27DB-BD31-4B8C-83A1-F6EECF244321}">
                <p14:modId xmlns:p14="http://schemas.microsoft.com/office/powerpoint/2010/main" val="3488573155"/>
              </p:ext>
            </p:extLst>
          </p:nvPr>
        </p:nvGraphicFramePr>
        <p:xfrm>
          <a:off x="767593" y="1941466"/>
          <a:ext cx="7450138" cy="2255520"/>
        </p:xfrm>
        <a:graphic>
          <a:graphicData uri="http://schemas.openxmlformats.org/drawingml/2006/table">
            <a:tbl>
              <a:tblPr firstRow="1" bandRow="1">
                <a:tableStyleId>{5C22544A-7EE6-4342-B048-85BDC9FD1C3A}</a:tableStyleId>
              </a:tblPr>
              <a:tblGrid>
                <a:gridCol w="4391845">
                  <a:extLst>
                    <a:ext uri="{9D8B030D-6E8A-4147-A177-3AD203B41FA5}">
                      <a16:colId xmlns:a16="http://schemas.microsoft.com/office/drawing/2014/main" val="20000"/>
                    </a:ext>
                  </a:extLst>
                </a:gridCol>
                <a:gridCol w="3058293">
                  <a:extLst>
                    <a:ext uri="{9D8B030D-6E8A-4147-A177-3AD203B41FA5}">
                      <a16:colId xmlns:a16="http://schemas.microsoft.com/office/drawing/2014/main" val="20001"/>
                    </a:ext>
                  </a:extLst>
                </a:gridCol>
              </a:tblGrid>
              <a:tr h="230981">
                <a:tc>
                  <a:txBody>
                    <a:bodyPr/>
                    <a:lstStyle/>
                    <a:p>
                      <a:r>
                        <a:rPr lang="en-US" sz="1400" u="sng" dirty="0">
                          <a:solidFill>
                            <a:schemeClr val="bg1"/>
                          </a:solidFill>
                          <a:latin typeface="+mn-lt"/>
                        </a:rPr>
                        <a:t>Affiliation/Financial</a:t>
                      </a:r>
                      <a:r>
                        <a:rPr lang="en-US" sz="1400" u="sng" baseline="0" dirty="0">
                          <a:solidFill>
                            <a:schemeClr val="bg1"/>
                          </a:solidFill>
                          <a:latin typeface="+mn-lt"/>
                        </a:rPr>
                        <a:t> Relationship</a:t>
                      </a:r>
                      <a:endParaRPr lang="en-US" sz="1400" u="sng" dirty="0">
                        <a:solidFill>
                          <a:schemeClr val="bg1"/>
                        </a:solidFill>
                        <a:latin typeface="+mn-lt"/>
                      </a:endParaRPr>
                    </a:p>
                  </a:txBody>
                  <a:tcPr marL="68580" marR="68580" marT="34290" marB="3429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u="sng" dirty="0">
                          <a:solidFill>
                            <a:schemeClr val="bg1"/>
                          </a:solidFill>
                          <a:latin typeface="+mn-lt"/>
                        </a:rPr>
                        <a:t>Company</a:t>
                      </a:r>
                    </a:p>
                  </a:txBody>
                  <a:tcPr marL="68580" marR="68580" marT="34290" marB="3429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0981">
                <a:tc>
                  <a:txBody>
                    <a:bodyPr/>
                    <a:lstStyle/>
                    <a:p>
                      <a:r>
                        <a:rPr lang="en-US" sz="1400" dirty="0">
                          <a:solidFill>
                            <a:schemeClr val="bg1"/>
                          </a:solidFill>
                          <a:latin typeface="+mn-lt"/>
                        </a:rPr>
                        <a:t>Grant/Research Support</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2"/>
                          </a:solidFill>
                          <a:latin typeface="+mn-lt"/>
                        </a:rPr>
                        <a:t>Boston Scientific</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0981">
                <a:tc>
                  <a:txBody>
                    <a:bodyPr/>
                    <a:lstStyle/>
                    <a:p>
                      <a:r>
                        <a:rPr lang="en-US" sz="1400" dirty="0">
                          <a:solidFill>
                            <a:schemeClr val="bg1"/>
                          </a:solidFill>
                          <a:latin typeface="+mn-lt"/>
                        </a:rPr>
                        <a:t>Consulting</a:t>
                      </a:r>
                      <a:r>
                        <a:rPr lang="en-US" sz="1400" baseline="0" dirty="0">
                          <a:solidFill>
                            <a:schemeClr val="bg1"/>
                          </a:solidFill>
                          <a:latin typeface="+mn-lt"/>
                        </a:rPr>
                        <a:t> Fees/Honoraria</a:t>
                      </a:r>
                      <a:endParaRPr lang="en-US" sz="14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Medtronic, Penumbra</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0981">
                <a:tc>
                  <a:txBody>
                    <a:bodyPr/>
                    <a:lstStyle/>
                    <a:p>
                      <a:r>
                        <a:rPr lang="en-US" sz="1400" dirty="0">
                          <a:solidFill>
                            <a:schemeClr val="bg1"/>
                          </a:solidFill>
                          <a:latin typeface="+mn-lt"/>
                        </a:rPr>
                        <a:t>Major Stock Shareholder/Equity</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None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0981">
                <a:tc>
                  <a:txBody>
                    <a:bodyPr/>
                    <a:lstStyle/>
                    <a:p>
                      <a:r>
                        <a:rPr lang="en-US" sz="1400" dirty="0">
                          <a:solidFill>
                            <a:schemeClr val="bg1"/>
                          </a:solidFill>
                          <a:latin typeface="+mn-lt"/>
                        </a:rPr>
                        <a:t>Royalty Income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None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0981">
                <a:tc>
                  <a:txBody>
                    <a:bodyPr/>
                    <a:lstStyle/>
                    <a:p>
                      <a:r>
                        <a:rPr lang="en-US" sz="1400" dirty="0">
                          <a:solidFill>
                            <a:schemeClr val="bg1"/>
                          </a:solidFill>
                          <a:latin typeface="+mn-lt"/>
                        </a:rPr>
                        <a:t>Ownership/Founder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None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0981">
                <a:tc>
                  <a:txBody>
                    <a:bodyPr/>
                    <a:lstStyle/>
                    <a:p>
                      <a:r>
                        <a:rPr lang="en-US" sz="1400" dirty="0">
                          <a:solidFill>
                            <a:schemeClr val="bg1"/>
                          </a:solidFill>
                          <a:latin typeface="+mn-lt"/>
                        </a:rPr>
                        <a:t>Intellectual Property Rights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None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0981">
                <a:tc>
                  <a:txBody>
                    <a:bodyPr/>
                    <a:lstStyle/>
                    <a:p>
                      <a:r>
                        <a:rPr lang="en-US" sz="1400" dirty="0">
                          <a:solidFill>
                            <a:schemeClr val="bg1"/>
                          </a:solidFill>
                          <a:latin typeface="+mn-lt"/>
                        </a:rPr>
                        <a:t>Other Financial Benefit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None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5" name="Rectangle 4"/>
          <p:cNvSpPr txBox="1">
            <a:spLocks noChangeArrowheads="1"/>
          </p:cNvSpPr>
          <p:nvPr/>
        </p:nvSpPr>
        <p:spPr bwMode="auto">
          <a:xfrm>
            <a:off x="687388" y="266731"/>
            <a:ext cx="7769225" cy="425798"/>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700" b="1">
                <a:solidFill>
                  <a:schemeClr val="tx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eaLnBrk="1" hangingPunct="1"/>
            <a:r>
              <a:rPr lang="en-US" sz="2500" i="0" kern="0" dirty="0">
                <a:solidFill>
                  <a:schemeClr val="bg1"/>
                </a:solidFill>
              </a:rPr>
              <a:t>Disclosure Statement of Financial Interest</a:t>
            </a:r>
          </a:p>
        </p:txBody>
      </p:sp>
      <p:sp>
        <p:nvSpPr>
          <p:cNvPr id="7" name="TextBox 6">
            <a:extLst>
              <a:ext uri="{FF2B5EF4-FFF2-40B4-BE49-F238E27FC236}">
                <a16:creationId xmlns:a16="http://schemas.microsoft.com/office/drawing/2014/main" id="{BBFFAE31-1D81-4333-A0C9-CB6557031261}"/>
              </a:ext>
            </a:extLst>
          </p:cNvPr>
          <p:cNvSpPr txBox="1"/>
          <p:nvPr/>
        </p:nvSpPr>
        <p:spPr>
          <a:xfrm>
            <a:off x="2306798" y="4311772"/>
            <a:ext cx="4530407" cy="307777"/>
          </a:xfrm>
          <a:prstGeom prst="rect">
            <a:avLst/>
          </a:prstGeom>
          <a:noFill/>
        </p:spPr>
        <p:txBody>
          <a:bodyPr wrap="none" rtlCol="0">
            <a:spAutoFit/>
          </a:bodyPr>
          <a:lstStyle/>
          <a:p>
            <a:pPr algn="ctr"/>
            <a:r>
              <a:rPr lang="en-US" sz="1400" b="0" i="0" dirty="0">
                <a:solidFill>
                  <a:schemeClr val="bg1"/>
                </a:solidFill>
              </a:rPr>
              <a:t>Faculty disclosure information can be found on the app</a:t>
            </a:r>
          </a:p>
        </p:txBody>
      </p:sp>
    </p:spTree>
    <p:extLst>
      <p:ext uri="{BB962C8B-B14F-4D97-AF65-F5344CB8AC3E}">
        <p14:creationId xmlns:p14="http://schemas.microsoft.com/office/powerpoint/2010/main" val="4111188668"/>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7769-D02F-4535-98AF-0B98A3E0E752}"/>
              </a:ext>
            </a:extLst>
          </p:cNvPr>
          <p:cNvSpPr>
            <a:spLocks noGrp="1"/>
          </p:cNvSpPr>
          <p:nvPr>
            <p:ph type="title"/>
          </p:nvPr>
        </p:nvSpPr>
        <p:spPr/>
        <p:txBody>
          <a:bodyPr/>
          <a:lstStyle/>
          <a:p>
            <a:r>
              <a:rPr lang="en-US" dirty="0"/>
              <a:t>Acknowledgements</a:t>
            </a:r>
            <a:endParaRPr lang="en-CA" dirty="0"/>
          </a:p>
        </p:txBody>
      </p:sp>
      <p:graphicFrame>
        <p:nvGraphicFramePr>
          <p:cNvPr id="6" name="Content Placeholder 5">
            <a:extLst>
              <a:ext uri="{FF2B5EF4-FFF2-40B4-BE49-F238E27FC236}">
                <a16:creationId xmlns:a16="http://schemas.microsoft.com/office/drawing/2014/main" id="{8AB58D45-D41A-4C57-A42B-515C0BB3EB17}"/>
              </a:ext>
            </a:extLst>
          </p:cNvPr>
          <p:cNvGraphicFramePr>
            <a:graphicFrameLocks noGrp="1"/>
          </p:cNvGraphicFramePr>
          <p:nvPr>
            <p:ph idx="1"/>
            <p:extLst>
              <p:ext uri="{D42A27DB-BD31-4B8C-83A1-F6EECF244321}">
                <p14:modId xmlns:p14="http://schemas.microsoft.com/office/powerpoint/2010/main" val="800815974"/>
              </p:ext>
            </p:extLst>
          </p:nvPr>
        </p:nvGraphicFramePr>
        <p:xfrm>
          <a:off x="684214" y="895557"/>
          <a:ext cx="7772400" cy="1285240"/>
        </p:xfrm>
        <a:graphic>
          <a:graphicData uri="http://schemas.openxmlformats.org/drawingml/2006/table">
            <a:tbl>
              <a:tblPr firstRow="1" bandRow="1">
                <a:tableStyleId>{F2DE63D5-997A-4646-A377-4702673A728D}</a:tableStyleId>
              </a:tblPr>
              <a:tblGrid>
                <a:gridCol w="2590800">
                  <a:extLst>
                    <a:ext uri="{9D8B030D-6E8A-4147-A177-3AD203B41FA5}">
                      <a16:colId xmlns:a16="http://schemas.microsoft.com/office/drawing/2014/main" val="2317594738"/>
                    </a:ext>
                  </a:extLst>
                </a:gridCol>
                <a:gridCol w="2590800">
                  <a:extLst>
                    <a:ext uri="{9D8B030D-6E8A-4147-A177-3AD203B41FA5}">
                      <a16:colId xmlns:a16="http://schemas.microsoft.com/office/drawing/2014/main" val="3450449039"/>
                    </a:ext>
                  </a:extLst>
                </a:gridCol>
                <a:gridCol w="2590800">
                  <a:extLst>
                    <a:ext uri="{9D8B030D-6E8A-4147-A177-3AD203B41FA5}">
                      <a16:colId xmlns:a16="http://schemas.microsoft.com/office/drawing/2014/main" val="2574040777"/>
                    </a:ext>
                  </a:extLst>
                </a:gridCol>
              </a:tblGrid>
              <a:tr h="370840">
                <a:tc>
                  <a:txBody>
                    <a:bodyPr/>
                    <a:lstStyle/>
                    <a:p>
                      <a:r>
                        <a:rPr lang="en-US" dirty="0">
                          <a:solidFill>
                            <a:srgbClr val="203864"/>
                          </a:solidFill>
                        </a:rPr>
                        <a:t>Study Team</a:t>
                      </a:r>
                      <a:endParaRPr lang="en-CA" dirty="0">
                        <a:solidFill>
                          <a:srgbClr val="203864"/>
                        </a:solidFill>
                      </a:endParaRPr>
                    </a:p>
                  </a:txBody>
                  <a:tcPr/>
                </a:tc>
                <a:tc>
                  <a:txBody>
                    <a:bodyPr/>
                    <a:lstStyle/>
                    <a:p>
                      <a:r>
                        <a:rPr lang="en-US" dirty="0">
                          <a:solidFill>
                            <a:srgbClr val="203864"/>
                          </a:solidFill>
                        </a:rPr>
                        <a:t>Statistical Support</a:t>
                      </a:r>
                      <a:endParaRPr lang="en-CA" dirty="0">
                        <a:solidFill>
                          <a:srgbClr val="203864"/>
                        </a:solidFill>
                      </a:endParaRPr>
                    </a:p>
                  </a:txBody>
                  <a:tcPr/>
                </a:tc>
                <a:tc>
                  <a:txBody>
                    <a:bodyPr/>
                    <a:lstStyle/>
                    <a:p>
                      <a:r>
                        <a:rPr lang="en-US" dirty="0">
                          <a:solidFill>
                            <a:srgbClr val="203864"/>
                          </a:solidFill>
                        </a:rPr>
                        <a:t>ICT Support</a:t>
                      </a:r>
                      <a:endParaRPr lang="en-CA" dirty="0">
                        <a:solidFill>
                          <a:srgbClr val="203864"/>
                        </a:solidFill>
                      </a:endParaRPr>
                    </a:p>
                  </a:txBody>
                  <a:tcPr/>
                </a:tc>
                <a:extLst>
                  <a:ext uri="{0D108BD9-81ED-4DB2-BD59-A6C34878D82A}">
                    <a16:rowId xmlns:a16="http://schemas.microsoft.com/office/drawing/2014/main" val="1650488273"/>
                  </a:ext>
                </a:extLst>
              </a:tr>
              <a:tr h="370840">
                <a:tc>
                  <a:txBody>
                    <a:bodyPr/>
                    <a:lstStyle/>
                    <a:p>
                      <a:r>
                        <a:rPr lang="en-US" dirty="0">
                          <a:solidFill>
                            <a:srgbClr val="203864"/>
                          </a:solidFill>
                        </a:rPr>
                        <a:t>J Tyrwhitt</a:t>
                      </a:r>
                    </a:p>
                    <a:p>
                      <a:r>
                        <a:rPr lang="en-US" dirty="0">
                          <a:solidFill>
                            <a:srgbClr val="203864"/>
                          </a:solidFill>
                        </a:rPr>
                        <a:t>MA d’Entremont </a:t>
                      </a:r>
                    </a:p>
                    <a:p>
                      <a:r>
                        <a:rPr lang="en-US" dirty="0">
                          <a:solidFill>
                            <a:srgbClr val="203864"/>
                          </a:solidFill>
                        </a:rPr>
                        <a:t>E Skuriat</a:t>
                      </a:r>
                    </a:p>
                    <a:p>
                      <a:r>
                        <a:rPr lang="en-US" dirty="0">
                          <a:solidFill>
                            <a:srgbClr val="203864"/>
                          </a:solidFill>
                        </a:rPr>
                        <a:t>C Agrippa</a:t>
                      </a:r>
                      <a:endParaRPr lang="en-CA" dirty="0">
                        <a:solidFill>
                          <a:srgbClr val="203864"/>
                        </a:solidFill>
                      </a:endParaRPr>
                    </a:p>
                  </a:txBody>
                  <a:tcPr/>
                </a:tc>
                <a:tc>
                  <a:txBody>
                    <a:bodyPr/>
                    <a:lstStyle/>
                    <a:p>
                      <a:r>
                        <a:rPr lang="en-US" dirty="0">
                          <a:solidFill>
                            <a:srgbClr val="203864"/>
                          </a:solidFill>
                        </a:rPr>
                        <a:t>K Balasubramanian</a:t>
                      </a:r>
                    </a:p>
                    <a:p>
                      <a:r>
                        <a:rPr lang="en-US" dirty="0">
                          <a:solidFill>
                            <a:srgbClr val="203864"/>
                          </a:solidFill>
                        </a:rPr>
                        <a:t>L Heenan</a:t>
                      </a:r>
                    </a:p>
                    <a:p>
                      <a:r>
                        <a:rPr lang="en-US" dirty="0">
                          <a:solidFill>
                            <a:srgbClr val="203864"/>
                          </a:solidFill>
                        </a:rPr>
                        <a:t>A Wang</a:t>
                      </a:r>
                      <a:endParaRPr lang="en-CA" dirty="0">
                        <a:solidFill>
                          <a:srgbClr val="203864"/>
                        </a:solidFill>
                      </a:endParaRPr>
                    </a:p>
                  </a:txBody>
                  <a:tcPr/>
                </a:tc>
                <a:tc>
                  <a:txBody>
                    <a:bodyPr/>
                    <a:lstStyle/>
                    <a:p>
                      <a:r>
                        <a:rPr lang="en-US" dirty="0">
                          <a:solidFill>
                            <a:srgbClr val="203864"/>
                          </a:solidFill>
                        </a:rPr>
                        <a:t>H Wilton</a:t>
                      </a:r>
                    </a:p>
                    <a:p>
                      <a:r>
                        <a:rPr lang="en-US" dirty="0">
                          <a:solidFill>
                            <a:srgbClr val="203864"/>
                          </a:solidFill>
                        </a:rPr>
                        <a:t>J Orellana</a:t>
                      </a:r>
                    </a:p>
                    <a:p>
                      <a:r>
                        <a:rPr lang="en-US" dirty="0">
                          <a:solidFill>
                            <a:srgbClr val="203864"/>
                          </a:solidFill>
                        </a:rPr>
                        <a:t>A </a:t>
                      </a:r>
                      <a:r>
                        <a:rPr lang="en-US" dirty="0" err="1">
                          <a:solidFill>
                            <a:srgbClr val="203864"/>
                          </a:solidFill>
                        </a:rPr>
                        <a:t>Pineau</a:t>
                      </a:r>
                      <a:endParaRPr lang="en-CA" dirty="0">
                        <a:solidFill>
                          <a:srgbClr val="203864"/>
                        </a:solidFill>
                      </a:endParaRPr>
                    </a:p>
                  </a:txBody>
                  <a:tcPr/>
                </a:tc>
                <a:extLst>
                  <a:ext uri="{0D108BD9-81ED-4DB2-BD59-A6C34878D82A}">
                    <a16:rowId xmlns:a16="http://schemas.microsoft.com/office/drawing/2014/main" val="4209154134"/>
                  </a:ext>
                </a:extLst>
              </a:tr>
            </a:tbl>
          </a:graphicData>
        </a:graphic>
      </p:graphicFrame>
      <p:graphicFrame>
        <p:nvGraphicFramePr>
          <p:cNvPr id="10" name="Table 9">
            <a:extLst>
              <a:ext uri="{FF2B5EF4-FFF2-40B4-BE49-F238E27FC236}">
                <a16:creationId xmlns:a16="http://schemas.microsoft.com/office/drawing/2014/main" id="{F2E00721-6954-4DE9-BF3C-690D82F39586}"/>
              </a:ext>
            </a:extLst>
          </p:cNvPr>
          <p:cNvGraphicFramePr>
            <a:graphicFrameLocks noGrp="1"/>
          </p:cNvGraphicFramePr>
          <p:nvPr>
            <p:extLst>
              <p:ext uri="{D42A27DB-BD31-4B8C-83A1-F6EECF244321}">
                <p14:modId xmlns:p14="http://schemas.microsoft.com/office/powerpoint/2010/main" val="142856761"/>
              </p:ext>
            </p:extLst>
          </p:nvPr>
        </p:nvGraphicFramePr>
        <p:xfrm>
          <a:off x="687390" y="2282631"/>
          <a:ext cx="7769224" cy="1953260"/>
        </p:xfrm>
        <a:graphic>
          <a:graphicData uri="http://schemas.openxmlformats.org/drawingml/2006/table">
            <a:tbl>
              <a:tblPr firstRow="1" bandRow="1">
                <a:tableStyleId>{F2DE63D5-997A-4646-A377-4702673A728D}</a:tableStyleId>
              </a:tblPr>
              <a:tblGrid>
                <a:gridCol w="1590213">
                  <a:extLst>
                    <a:ext uri="{9D8B030D-6E8A-4147-A177-3AD203B41FA5}">
                      <a16:colId xmlns:a16="http://schemas.microsoft.com/office/drawing/2014/main" val="3379249292"/>
                    </a:ext>
                  </a:extLst>
                </a:gridCol>
                <a:gridCol w="6179011">
                  <a:extLst>
                    <a:ext uri="{9D8B030D-6E8A-4147-A177-3AD203B41FA5}">
                      <a16:colId xmlns:a16="http://schemas.microsoft.com/office/drawing/2014/main" val="3572689647"/>
                    </a:ext>
                  </a:extLst>
                </a:gridCol>
              </a:tblGrid>
              <a:tr h="370840">
                <a:tc gridSpan="2">
                  <a:txBody>
                    <a:bodyPr/>
                    <a:lstStyle/>
                    <a:p>
                      <a:r>
                        <a:rPr lang="en-US" dirty="0">
                          <a:solidFill>
                            <a:srgbClr val="203864"/>
                          </a:solidFill>
                        </a:rPr>
                        <a:t>Site Staff</a:t>
                      </a:r>
                      <a:endParaRPr lang="en-CA" dirty="0">
                        <a:solidFill>
                          <a:srgbClr val="203864"/>
                        </a:solidFill>
                      </a:endParaRPr>
                    </a:p>
                  </a:txBody>
                  <a:tcPr/>
                </a:tc>
                <a:tc hMerge="1">
                  <a:txBody>
                    <a:bodyPr/>
                    <a:lstStyle/>
                    <a:p>
                      <a:endParaRPr lang="en-CA" dirty="0"/>
                    </a:p>
                  </a:txBody>
                  <a:tcPr/>
                </a:tc>
                <a:extLst>
                  <a:ext uri="{0D108BD9-81ED-4DB2-BD59-A6C34878D82A}">
                    <a16:rowId xmlns:a16="http://schemas.microsoft.com/office/drawing/2014/main" val="1436495746"/>
                  </a:ext>
                </a:extLst>
              </a:tr>
              <a:tr h="370840">
                <a:tc>
                  <a:txBody>
                    <a:bodyPr/>
                    <a:lstStyle/>
                    <a:p>
                      <a:r>
                        <a:rPr lang="en-US" dirty="0">
                          <a:solidFill>
                            <a:srgbClr val="203864"/>
                          </a:solidFill>
                        </a:rPr>
                        <a:t>Investigators</a:t>
                      </a:r>
                      <a:endParaRPr lang="en-CA" dirty="0">
                        <a:solidFill>
                          <a:srgbClr val="203864"/>
                        </a:solidFill>
                      </a:endParaRPr>
                    </a:p>
                  </a:txBody>
                  <a:tcPr/>
                </a:tc>
                <a:tc>
                  <a:txBody>
                    <a:bodyPr/>
                    <a:lstStyle/>
                    <a:p>
                      <a:r>
                        <a:rPr lang="en-US" sz="1350" dirty="0">
                          <a:solidFill>
                            <a:srgbClr val="203864"/>
                          </a:solidFill>
                        </a:rPr>
                        <a:t>E Akl, O Alansari, S </a:t>
                      </a:r>
                      <a:r>
                        <a:rPr lang="en-US" sz="1350" dirty="0" err="1">
                          <a:solidFill>
                            <a:srgbClr val="203864"/>
                          </a:solidFill>
                        </a:rPr>
                        <a:t>Alradshidi</a:t>
                      </a:r>
                      <a:r>
                        <a:rPr lang="en-US" sz="1350" dirty="0">
                          <a:solidFill>
                            <a:srgbClr val="203864"/>
                          </a:solidFill>
                        </a:rPr>
                        <a:t>, B Brochu, G Dutra, A Kelly, S Mehta, M Natarajan, N Pinilla-Echeverri, M Raco, JD Schwalm, T Sheth, M Sibbald, M Tsang, N Valettas, J Velianou, J Winter</a:t>
                      </a:r>
                    </a:p>
                  </a:txBody>
                  <a:tcPr/>
                </a:tc>
                <a:extLst>
                  <a:ext uri="{0D108BD9-81ED-4DB2-BD59-A6C34878D82A}">
                    <a16:rowId xmlns:a16="http://schemas.microsoft.com/office/drawing/2014/main" val="3425224666"/>
                  </a:ext>
                </a:extLst>
              </a:tr>
              <a:tr h="370840">
                <a:tc>
                  <a:txBody>
                    <a:bodyPr/>
                    <a:lstStyle/>
                    <a:p>
                      <a:r>
                        <a:rPr lang="en-US" dirty="0">
                          <a:solidFill>
                            <a:srgbClr val="203864"/>
                          </a:solidFill>
                        </a:rPr>
                        <a:t>Coordinators</a:t>
                      </a:r>
                      <a:endParaRPr lang="en-CA" dirty="0">
                        <a:solidFill>
                          <a:srgbClr val="203864"/>
                        </a:solidFill>
                      </a:endParaRPr>
                    </a:p>
                  </a:txBody>
                  <a:tcPr/>
                </a:tc>
                <a:tc>
                  <a:txBody>
                    <a:bodyPr/>
                    <a:lstStyle/>
                    <a:p>
                      <a:r>
                        <a:rPr lang="en-US" dirty="0">
                          <a:solidFill>
                            <a:srgbClr val="203864"/>
                          </a:solidFill>
                        </a:rPr>
                        <a:t>S Tawadros, M Camargo, W Faidi, J Ferguson, B Sirotnik</a:t>
                      </a:r>
                      <a:endParaRPr lang="en-CA" dirty="0">
                        <a:solidFill>
                          <a:srgbClr val="203864"/>
                        </a:solidFill>
                      </a:endParaRPr>
                    </a:p>
                  </a:txBody>
                  <a:tcPr/>
                </a:tc>
                <a:extLst>
                  <a:ext uri="{0D108BD9-81ED-4DB2-BD59-A6C34878D82A}">
                    <a16:rowId xmlns:a16="http://schemas.microsoft.com/office/drawing/2014/main" val="4210670213"/>
                  </a:ext>
                </a:extLst>
              </a:tr>
              <a:tr h="370840">
                <a:tc>
                  <a:txBody>
                    <a:bodyPr/>
                    <a:lstStyle/>
                    <a:p>
                      <a:r>
                        <a:rPr lang="en-US" dirty="0">
                          <a:solidFill>
                            <a:srgbClr val="203864"/>
                          </a:solidFill>
                        </a:rPr>
                        <a:t>Angiographic Core laboratory </a:t>
                      </a:r>
                      <a:endParaRPr lang="en-CA" dirty="0">
                        <a:solidFill>
                          <a:srgbClr val="203864"/>
                        </a:solidFill>
                      </a:endParaRPr>
                    </a:p>
                  </a:txBody>
                  <a:tcPr/>
                </a:tc>
                <a:tc>
                  <a:txBody>
                    <a:bodyPr/>
                    <a:lstStyle/>
                    <a:p>
                      <a:r>
                        <a:rPr lang="en-US" dirty="0">
                          <a:solidFill>
                            <a:srgbClr val="203864"/>
                          </a:solidFill>
                        </a:rPr>
                        <a:t>J Bauer, R Moxham</a:t>
                      </a:r>
                      <a:endParaRPr lang="en-CA" dirty="0">
                        <a:solidFill>
                          <a:srgbClr val="203864"/>
                        </a:solidFill>
                      </a:endParaRPr>
                    </a:p>
                  </a:txBody>
                  <a:tcPr/>
                </a:tc>
                <a:extLst>
                  <a:ext uri="{0D108BD9-81ED-4DB2-BD59-A6C34878D82A}">
                    <a16:rowId xmlns:a16="http://schemas.microsoft.com/office/drawing/2014/main" val="3831503924"/>
                  </a:ext>
                </a:extLst>
              </a:tr>
            </a:tbl>
          </a:graphicData>
        </a:graphic>
      </p:graphicFrame>
    </p:spTree>
    <p:extLst>
      <p:ext uri="{BB962C8B-B14F-4D97-AF65-F5344CB8AC3E}">
        <p14:creationId xmlns:p14="http://schemas.microsoft.com/office/powerpoint/2010/main" val="77468110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A48FD-B508-F04D-B880-4E2DEF91C3AD}"/>
              </a:ext>
            </a:extLst>
          </p:cNvPr>
          <p:cNvSpPr>
            <a:spLocks noGrp="1"/>
          </p:cNvSpPr>
          <p:nvPr>
            <p:ph sz="quarter" idx="12"/>
          </p:nvPr>
        </p:nvSpPr>
        <p:spPr/>
        <p:txBody>
          <a:bodyPr/>
          <a:lstStyle/>
          <a:p>
            <a:r>
              <a:rPr lang="en-US" dirty="0"/>
              <a:t>Published September 18, 2022</a:t>
            </a:r>
          </a:p>
        </p:txBody>
      </p:sp>
      <p:sp>
        <p:nvSpPr>
          <p:cNvPr id="3" name="Text Placeholder 2">
            <a:extLst>
              <a:ext uri="{FF2B5EF4-FFF2-40B4-BE49-F238E27FC236}">
                <a16:creationId xmlns:a16="http://schemas.microsoft.com/office/drawing/2014/main" id="{D0EFA722-C84C-0A46-992A-566EF1C6A4B9}"/>
              </a:ext>
            </a:extLst>
          </p:cNvPr>
          <p:cNvSpPr>
            <a:spLocks noGrp="1"/>
          </p:cNvSpPr>
          <p:nvPr>
            <p:ph type="body" sz="quarter" idx="14"/>
          </p:nvPr>
        </p:nvSpPr>
        <p:spPr/>
        <p:txBody>
          <a:bodyPr/>
          <a:lstStyle/>
          <a:p>
            <a:r>
              <a:rPr lang="en-US" dirty="0" err="1"/>
              <a:t>Sanjit</a:t>
            </a:r>
            <a:r>
              <a:rPr lang="en-US" dirty="0"/>
              <a:t> S. Jolly, MD, MSc; </a:t>
            </a:r>
            <a:r>
              <a:rPr lang="en-US" dirty="0" err="1"/>
              <a:t>Sulaiman</a:t>
            </a:r>
            <a:r>
              <a:rPr lang="en-US" dirty="0"/>
              <a:t> </a:t>
            </a:r>
            <a:r>
              <a:rPr lang="en-US" dirty="0" err="1"/>
              <a:t>AlRashidi</a:t>
            </a:r>
            <a:r>
              <a:rPr lang="en-US" dirty="0"/>
              <a:t>, MD; Marc-André </a:t>
            </a:r>
            <a:r>
              <a:rPr lang="en-US" dirty="0" err="1"/>
              <a:t>d’Entremont</a:t>
            </a:r>
            <a:r>
              <a:rPr lang="en-US" dirty="0"/>
              <a:t>, MD, MPH; Omar </a:t>
            </a:r>
            <a:r>
              <a:rPr lang="en-US" dirty="0" err="1"/>
              <a:t>Alansari</a:t>
            </a:r>
            <a:r>
              <a:rPr lang="en-US" dirty="0"/>
              <a:t>, MD; Bradley </a:t>
            </a:r>
            <a:r>
              <a:rPr lang="en-US" dirty="0" err="1"/>
              <a:t>Brochu</a:t>
            </a:r>
            <a:r>
              <a:rPr lang="en-US" dirty="0"/>
              <a:t>, MD; Laura </a:t>
            </a:r>
            <a:r>
              <a:rPr lang="en-US" dirty="0" err="1"/>
              <a:t>Heenan</a:t>
            </a:r>
            <a:r>
              <a:rPr lang="en-US" dirty="0"/>
              <a:t>, MSc; Elizabeth </a:t>
            </a:r>
            <a:r>
              <a:rPr lang="en-US" dirty="0" err="1"/>
              <a:t>Skuriat</a:t>
            </a:r>
            <a:r>
              <a:rPr lang="en-US" dirty="0"/>
              <a:t>, MSc; Jessica Tyrwhitt, BSc; Michael </a:t>
            </a:r>
            <a:r>
              <a:rPr lang="en-US" dirty="0" err="1"/>
              <a:t>Raco</a:t>
            </a:r>
            <a:r>
              <a:rPr lang="en-US" dirty="0"/>
              <a:t>, MD; Michael Tsang, MD, MSc; Nicholas </a:t>
            </a:r>
            <a:r>
              <a:rPr lang="en-US" dirty="0" err="1"/>
              <a:t>Valettas</a:t>
            </a:r>
            <a:r>
              <a:rPr lang="en-US" dirty="0"/>
              <a:t>, MD, </a:t>
            </a:r>
            <a:r>
              <a:rPr lang="en-US" dirty="0" err="1"/>
              <a:t>MASc</a:t>
            </a:r>
            <a:r>
              <a:rPr lang="en-US" dirty="0"/>
              <a:t>; James L. </a:t>
            </a:r>
            <a:r>
              <a:rPr lang="en-US" dirty="0" err="1"/>
              <a:t>Velianou</a:t>
            </a:r>
            <a:r>
              <a:rPr lang="en-US" dirty="0"/>
              <a:t>, MD; </a:t>
            </a:r>
            <a:r>
              <a:rPr lang="en-US" dirty="0" err="1"/>
              <a:t>Tej</a:t>
            </a:r>
            <a:r>
              <a:rPr lang="en-US" dirty="0"/>
              <a:t> </a:t>
            </a:r>
            <a:r>
              <a:rPr lang="en-US" dirty="0" err="1"/>
              <a:t>Sheth</a:t>
            </a:r>
            <a:r>
              <a:rPr lang="en-US" dirty="0"/>
              <a:t>, MD; Matthew </a:t>
            </a:r>
            <a:r>
              <a:rPr lang="en-US" dirty="0" err="1"/>
              <a:t>Sibbald</a:t>
            </a:r>
            <a:r>
              <a:rPr lang="en-US" dirty="0"/>
              <a:t>, MD, PhD; Shamir R. Mehta, MD, MSc; Natalia Pinilla-</a:t>
            </a:r>
            <a:r>
              <a:rPr lang="en-US" dirty="0" err="1"/>
              <a:t>Echeverri</a:t>
            </a:r>
            <a:r>
              <a:rPr lang="en-US" dirty="0"/>
              <a:t>, MD, MSc; Jon David </a:t>
            </a:r>
            <a:r>
              <a:rPr lang="en-US" dirty="0" err="1"/>
              <a:t>Schwalm</a:t>
            </a:r>
            <a:r>
              <a:rPr lang="en-US" dirty="0"/>
              <a:t>, MD, MSc; Madhu K. Natarajan, MD, MSc; Andrew Kelly, MD; Elie </a:t>
            </a:r>
            <a:r>
              <a:rPr lang="en-US" dirty="0" err="1"/>
              <a:t>Akl</a:t>
            </a:r>
            <a:r>
              <a:rPr lang="en-US" dirty="0"/>
              <a:t>, MD; Sarah Tawadros, MBBCh; Mercedes Camargo, MD, </a:t>
            </a:r>
            <a:r>
              <a:rPr lang="en-US" dirty="0" err="1"/>
              <a:t>MASc</a:t>
            </a:r>
            <a:r>
              <a:rPr lang="en-US" dirty="0"/>
              <a:t>; </a:t>
            </a:r>
            <a:r>
              <a:rPr lang="en-US" dirty="0" err="1"/>
              <a:t>Walaa</a:t>
            </a:r>
            <a:r>
              <a:rPr lang="en-US" dirty="0"/>
              <a:t> </a:t>
            </a:r>
            <a:r>
              <a:rPr lang="en-US" dirty="0" err="1"/>
              <a:t>Faidi</a:t>
            </a:r>
            <a:r>
              <a:rPr lang="en-US" dirty="0"/>
              <a:t>, MSc; John Bauer, </a:t>
            </a:r>
            <a:r>
              <a:rPr lang="en-US" dirty="0" err="1"/>
              <a:t>BMRSc</a:t>
            </a:r>
            <a:r>
              <a:rPr lang="en-US" dirty="0"/>
              <a:t>; Rachel Moxham, BSc; James Nkurunziza, MD; Gustavo Dutra, MD; Jose Winter, MD</a:t>
            </a:r>
          </a:p>
        </p:txBody>
      </p:sp>
      <p:sp>
        <p:nvSpPr>
          <p:cNvPr id="4" name="Text Placeholder 3">
            <a:extLst>
              <a:ext uri="{FF2B5EF4-FFF2-40B4-BE49-F238E27FC236}">
                <a16:creationId xmlns:a16="http://schemas.microsoft.com/office/drawing/2014/main" id="{BD01A77C-6428-2246-B6CC-B86A7F5F01A1}"/>
              </a:ext>
            </a:extLst>
          </p:cNvPr>
          <p:cNvSpPr>
            <a:spLocks noGrp="1"/>
          </p:cNvSpPr>
          <p:nvPr>
            <p:ph type="body" sz="quarter" idx="15"/>
          </p:nvPr>
        </p:nvSpPr>
        <p:spPr>
          <a:xfrm>
            <a:off x="3993926" y="2937059"/>
            <a:ext cx="4857750" cy="865585"/>
          </a:xfrm>
        </p:spPr>
        <p:txBody>
          <a:bodyPr/>
          <a:lstStyle/>
          <a:p>
            <a:r>
              <a:rPr lang="en-US" dirty="0"/>
              <a:t>Routine Ultrasonography Guidance for Femoral Vascular Access for Cardiac Procedures</a:t>
            </a:r>
          </a:p>
          <a:p>
            <a:endParaRPr lang="en-US" dirty="0"/>
          </a:p>
          <a:p>
            <a:r>
              <a:rPr lang="en-US" b="0" dirty="0"/>
              <a:t>The UNIVERSAL Randomized Clinical Trial</a:t>
            </a:r>
            <a:endParaRPr lang="en-US" dirty="0"/>
          </a:p>
          <a:p>
            <a:endParaRPr lang="en-US" dirty="0"/>
          </a:p>
        </p:txBody>
      </p:sp>
      <p:pic>
        <p:nvPicPr>
          <p:cNvPr id="16" name="Picture 15" descr="Text, letter&#10;&#10;Description automatically generated">
            <a:extLst>
              <a:ext uri="{FF2B5EF4-FFF2-40B4-BE49-F238E27FC236}">
                <a16:creationId xmlns:a16="http://schemas.microsoft.com/office/drawing/2014/main" id="{447CEAD0-2A1B-EECB-1ACA-648537F2C05F}"/>
              </a:ext>
            </a:extLst>
          </p:cNvPr>
          <p:cNvPicPr>
            <a:picLocks noChangeAspect="1"/>
          </p:cNvPicPr>
          <p:nvPr/>
        </p:nvPicPr>
        <p:blipFill>
          <a:blip r:embed="rId2"/>
          <a:stretch>
            <a:fillRect/>
          </a:stretch>
        </p:blipFill>
        <p:spPr>
          <a:xfrm>
            <a:off x="476884" y="260228"/>
            <a:ext cx="2788531" cy="4295025"/>
          </a:xfrm>
          <a:prstGeom prst="rect">
            <a:avLst/>
          </a:prstGeom>
        </p:spPr>
      </p:pic>
    </p:spTree>
    <p:extLst>
      <p:ext uri="{BB962C8B-B14F-4D97-AF65-F5344CB8AC3E}">
        <p14:creationId xmlns:p14="http://schemas.microsoft.com/office/powerpoint/2010/main" val="218880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283459-FDB1-EB44-9DF2-7B0CAB1EBBE1}"/>
              </a:ext>
            </a:extLst>
          </p:cNvPr>
          <p:cNvSpPr>
            <a:spLocks noGrp="1"/>
          </p:cNvSpPr>
          <p:nvPr>
            <p:ph type="title"/>
          </p:nvPr>
        </p:nvSpPr>
        <p:spPr>
          <a:xfrm>
            <a:off x="277195" y="66703"/>
            <a:ext cx="7769225" cy="566738"/>
          </a:xfrm>
        </p:spPr>
        <p:txBody>
          <a:bodyPr/>
          <a:lstStyle/>
          <a:p>
            <a:r>
              <a:rPr lang="en-US" dirty="0"/>
              <a:t>We need to avoid Femoral Access Bleeding</a:t>
            </a:r>
            <a:endParaRPr lang="en-CA" dirty="0"/>
          </a:p>
        </p:txBody>
      </p:sp>
      <p:pic>
        <p:nvPicPr>
          <p:cNvPr id="5" name="Peripheral Angio.mov">
            <a:hlinkClick r:id="" action="ppaction://media"/>
            <a:extLst>
              <a:ext uri="{FF2B5EF4-FFF2-40B4-BE49-F238E27FC236}">
                <a16:creationId xmlns:a16="http://schemas.microsoft.com/office/drawing/2014/main" id="{F5B9D3C2-6A49-354E-B116-80842D8B993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834657" y="1246555"/>
            <a:ext cx="3263504" cy="3263504"/>
          </a:xfrm>
        </p:spPr>
      </p:pic>
      <p:sp>
        <p:nvSpPr>
          <p:cNvPr id="4" name="Marcador de contenido 3">
            <a:extLst>
              <a:ext uri="{FF2B5EF4-FFF2-40B4-BE49-F238E27FC236}">
                <a16:creationId xmlns:a16="http://schemas.microsoft.com/office/drawing/2014/main" id="{AD6B9135-5091-FA4A-B759-D758A003A676}"/>
              </a:ext>
            </a:extLst>
          </p:cNvPr>
          <p:cNvSpPr>
            <a:spLocks noGrp="1"/>
          </p:cNvSpPr>
          <p:nvPr>
            <p:ph sz="half" idx="2"/>
          </p:nvPr>
        </p:nvSpPr>
        <p:spPr/>
        <p:txBody>
          <a:bodyPr/>
          <a:lstStyle/>
          <a:p>
            <a:endParaRPr lang="en-CA"/>
          </a:p>
        </p:txBody>
      </p:sp>
      <p:pic>
        <p:nvPicPr>
          <p:cNvPr id="7" name="Imagen 6">
            <a:extLst>
              <a:ext uri="{FF2B5EF4-FFF2-40B4-BE49-F238E27FC236}">
                <a16:creationId xmlns:a16="http://schemas.microsoft.com/office/drawing/2014/main" id="{8EF67918-AFF0-EE46-BD85-1B4B67EF5B1C}"/>
              </a:ext>
            </a:extLst>
          </p:cNvPr>
          <p:cNvPicPr>
            <a:picLocks noChangeAspect="1"/>
          </p:cNvPicPr>
          <p:nvPr/>
        </p:nvPicPr>
        <p:blipFill rotWithShape="1">
          <a:blip r:embed="rId6">
            <a:extLst>
              <a:ext uri="{28A0092B-C50C-407E-A947-70E740481C1C}">
                <a14:useLocalDpi xmlns:a14="http://schemas.microsoft.com/office/drawing/2010/main" val="0"/>
              </a:ext>
            </a:extLst>
          </a:blip>
          <a:srcRect l="4053" t="2488" r="5546"/>
          <a:stretch/>
        </p:blipFill>
        <p:spPr>
          <a:xfrm>
            <a:off x="5311831" y="535897"/>
            <a:ext cx="2565443" cy="4441515"/>
          </a:xfrm>
          <a:prstGeom prst="rect">
            <a:avLst/>
          </a:prstGeom>
        </p:spPr>
      </p:pic>
    </p:spTree>
    <p:extLst>
      <p:ext uri="{BB962C8B-B14F-4D97-AF65-F5344CB8AC3E}">
        <p14:creationId xmlns:p14="http://schemas.microsoft.com/office/powerpoint/2010/main" val="26097433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71F4-2DEE-4421-87D3-596A17C2364D}"/>
              </a:ext>
            </a:extLst>
          </p:cNvPr>
          <p:cNvSpPr>
            <a:spLocks noGrp="1"/>
          </p:cNvSpPr>
          <p:nvPr>
            <p:ph type="title"/>
          </p:nvPr>
        </p:nvSpPr>
        <p:spPr/>
        <p:txBody>
          <a:bodyPr/>
          <a:lstStyle/>
          <a:p>
            <a:r>
              <a:rPr lang="en-US" dirty="0"/>
              <a:t>Background and Rationale</a:t>
            </a:r>
            <a:endParaRPr lang="en-CA" dirty="0"/>
          </a:p>
        </p:txBody>
      </p:sp>
      <p:sp>
        <p:nvSpPr>
          <p:cNvPr id="3" name="Content Placeholder 2">
            <a:extLst>
              <a:ext uri="{FF2B5EF4-FFF2-40B4-BE49-F238E27FC236}">
                <a16:creationId xmlns:a16="http://schemas.microsoft.com/office/drawing/2014/main" id="{02D0C434-8DF6-4A12-AF40-457C10E60244}"/>
              </a:ext>
            </a:extLst>
          </p:cNvPr>
          <p:cNvSpPr>
            <a:spLocks noGrp="1"/>
          </p:cNvSpPr>
          <p:nvPr>
            <p:ph idx="1"/>
          </p:nvPr>
        </p:nvSpPr>
        <p:spPr/>
        <p:txBody>
          <a:bodyPr/>
          <a:lstStyle/>
          <a:p>
            <a:r>
              <a:rPr lang="en-US" dirty="0" err="1"/>
              <a:t>Transradial</a:t>
            </a:r>
            <a:r>
              <a:rPr lang="en-US" dirty="0"/>
              <a:t> first reduces access site bleeding by more than 60%</a:t>
            </a:r>
          </a:p>
          <a:p>
            <a:r>
              <a:rPr lang="en-US" dirty="0"/>
              <a:t>Still need femoral access for large bore, occluded radial</a:t>
            </a:r>
          </a:p>
          <a:p>
            <a:endParaRPr lang="en-US" dirty="0"/>
          </a:p>
          <a:p>
            <a:r>
              <a:rPr lang="en-US" dirty="0"/>
              <a:t>Randomized trials of </a:t>
            </a:r>
            <a:r>
              <a:rPr lang="en-US"/>
              <a:t>US guidance </a:t>
            </a:r>
            <a:r>
              <a:rPr lang="en-US" dirty="0"/>
              <a:t>have shown mixed results</a:t>
            </a:r>
          </a:p>
          <a:p>
            <a:r>
              <a:rPr lang="en-US" dirty="0"/>
              <a:t>US used in about a third of cases for femoral access in surveys</a:t>
            </a:r>
          </a:p>
          <a:p>
            <a:endParaRPr lang="en-US" dirty="0"/>
          </a:p>
          <a:p>
            <a:endParaRPr lang="en-CA" dirty="0"/>
          </a:p>
        </p:txBody>
      </p:sp>
      <p:sp>
        <p:nvSpPr>
          <p:cNvPr id="4" name="Text Box 14">
            <a:extLst>
              <a:ext uri="{FF2B5EF4-FFF2-40B4-BE49-F238E27FC236}">
                <a16:creationId xmlns:a16="http://schemas.microsoft.com/office/drawing/2014/main" id="{5B897336-7E20-4CB1-8B09-FDA5DB1ACFA8}"/>
              </a:ext>
            </a:extLst>
          </p:cNvPr>
          <p:cNvSpPr txBox="1">
            <a:spLocks noChangeArrowheads="1"/>
          </p:cNvSpPr>
          <p:nvPr/>
        </p:nvSpPr>
        <p:spPr bwMode="auto">
          <a:xfrm>
            <a:off x="862781" y="3944188"/>
            <a:ext cx="5637878" cy="503150"/>
          </a:xfrm>
          <a:prstGeom prst="rect">
            <a:avLst/>
          </a:prstGeom>
          <a:noFill/>
          <a:ln w="9525">
            <a:noFill/>
            <a:miter lim="800000"/>
            <a:headEnd/>
            <a:tailEnd/>
          </a:ln>
        </p:spPr>
        <p:txBody>
          <a:bodyPr/>
          <a:lstStyle/>
          <a:p>
            <a:r>
              <a:rPr lang="en-US" sz="1000" b="0" i="0" dirty="0">
                <a:solidFill>
                  <a:schemeClr val="bg2"/>
                </a:solidFill>
              </a:rPr>
              <a:t>Gargiulo et al. Circ. 2022: online.</a:t>
            </a:r>
          </a:p>
          <a:p>
            <a:r>
              <a:rPr lang="en-US" sz="1000" b="0" i="0" dirty="0" err="1">
                <a:solidFill>
                  <a:schemeClr val="bg2"/>
                </a:solidFill>
              </a:rPr>
              <a:t>Seto</a:t>
            </a:r>
            <a:r>
              <a:rPr lang="en-US" sz="1000" b="0" i="0" dirty="0">
                <a:solidFill>
                  <a:schemeClr val="bg2"/>
                </a:solidFill>
              </a:rPr>
              <a:t> et al. JACC Int, 2010;3(7):751-8. </a:t>
            </a:r>
            <a:br>
              <a:rPr lang="en-US" sz="1000" b="0" i="0" dirty="0">
                <a:solidFill>
                  <a:schemeClr val="bg2"/>
                </a:solidFill>
              </a:rPr>
            </a:br>
            <a:r>
              <a:rPr lang="en-US" sz="1000" b="0" i="0" dirty="0">
                <a:solidFill>
                  <a:schemeClr val="bg2"/>
                </a:solidFill>
              </a:rPr>
              <a:t>Nguyen et al. </a:t>
            </a:r>
            <a:r>
              <a:rPr lang="en-US" sz="1000" b="0" i="0" dirty="0" err="1">
                <a:solidFill>
                  <a:schemeClr val="bg2"/>
                </a:solidFill>
              </a:rPr>
              <a:t>Eurointervention</a:t>
            </a:r>
            <a:r>
              <a:rPr lang="en-US" sz="1000" b="0" i="0" dirty="0">
                <a:solidFill>
                  <a:schemeClr val="bg2"/>
                </a:solidFill>
              </a:rPr>
              <a:t>. 2019:15(6):e22-30</a:t>
            </a:r>
            <a:r>
              <a:rPr lang="en-US" sz="1000" b="0" i="0" dirty="0">
                <a:solidFill>
                  <a:schemeClr val="tx1"/>
                </a:solidFill>
              </a:rPr>
              <a:t>.</a:t>
            </a:r>
          </a:p>
        </p:txBody>
      </p:sp>
    </p:spTree>
    <p:extLst>
      <p:ext uri="{BB962C8B-B14F-4D97-AF65-F5344CB8AC3E}">
        <p14:creationId xmlns:p14="http://schemas.microsoft.com/office/powerpoint/2010/main" val="59317209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9F73-33AD-4226-9818-AB611424390D}"/>
              </a:ext>
            </a:extLst>
          </p:cNvPr>
          <p:cNvSpPr>
            <a:spLocks noGrp="1"/>
          </p:cNvSpPr>
          <p:nvPr>
            <p:ph type="title"/>
          </p:nvPr>
        </p:nvSpPr>
        <p:spPr>
          <a:xfrm>
            <a:off x="684214" y="116681"/>
            <a:ext cx="7769225" cy="566738"/>
          </a:xfrm>
        </p:spPr>
        <p:txBody>
          <a:bodyPr/>
          <a:lstStyle/>
          <a:p>
            <a:r>
              <a:rPr lang="en-US" dirty="0"/>
              <a:t>Design of UNIVERSAL Trial</a:t>
            </a:r>
            <a:endParaRPr lang="en-CA" dirty="0"/>
          </a:p>
        </p:txBody>
      </p:sp>
      <p:sp>
        <p:nvSpPr>
          <p:cNvPr id="4" name="Rectangle 3">
            <a:extLst>
              <a:ext uri="{FF2B5EF4-FFF2-40B4-BE49-F238E27FC236}">
                <a16:creationId xmlns:a16="http://schemas.microsoft.com/office/drawing/2014/main" id="{C10B88CB-8061-47B0-8D9C-CFE9AB289350}"/>
              </a:ext>
            </a:extLst>
          </p:cNvPr>
          <p:cNvSpPr/>
          <p:nvPr/>
        </p:nvSpPr>
        <p:spPr bwMode="auto">
          <a:xfrm>
            <a:off x="2818084" y="953546"/>
            <a:ext cx="3501483" cy="892098"/>
          </a:xfrm>
          <a:prstGeom prst="rect">
            <a:avLst/>
          </a:prstGeom>
          <a:noFill/>
          <a:ln w="9525" cap="flat" cmpd="sng" algn="ctr">
            <a:solidFill>
              <a:srgbClr val="00206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002060"/>
                </a:solidFill>
                <a:ea typeface="ヒラギノ角ゴ Pro W3" pitchFamily="-111" charset="-128"/>
              </a:rPr>
              <a:t>Patients with planned femoral access for coronary procedures, N=621</a:t>
            </a:r>
            <a:endParaRPr kumimoji="0" lang="en-CA" sz="1800" b="1" i="1" u="none" strike="noStrike" cap="none" normalizeH="0" baseline="0" dirty="0">
              <a:ln>
                <a:noFill/>
              </a:ln>
              <a:solidFill>
                <a:srgbClr val="002060"/>
              </a:solidFill>
              <a:ea typeface="ヒラギノ角ゴ Pro W3" pitchFamily="-111" charset="-128"/>
            </a:endParaRPr>
          </a:p>
        </p:txBody>
      </p:sp>
      <p:sp>
        <p:nvSpPr>
          <p:cNvPr id="16" name="Rectangle 15">
            <a:extLst>
              <a:ext uri="{FF2B5EF4-FFF2-40B4-BE49-F238E27FC236}">
                <a16:creationId xmlns:a16="http://schemas.microsoft.com/office/drawing/2014/main" id="{1DDDBED2-7704-428A-88D3-12E61368B23C}"/>
              </a:ext>
            </a:extLst>
          </p:cNvPr>
          <p:cNvSpPr/>
          <p:nvPr/>
        </p:nvSpPr>
        <p:spPr bwMode="auto">
          <a:xfrm>
            <a:off x="1501312" y="2457488"/>
            <a:ext cx="2633544" cy="461907"/>
          </a:xfrm>
          <a:prstGeom prst="rect">
            <a:avLst/>
          </a:prstGeom>
          <a:noFill/>
          <a:ln w="9525" cap="flat" cmpd="sng" algn="ctr">
            <a:solidFill>
              <a:srgbClr val="00206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rgbClr val="002060"/>
                </a:solidFill>
                <a:ea typeface="ヒラギノ角ゴ Pro W3" pitchFamily="-111" charset="-128"/>
              </a:rPr>
              <a:t>US guided Access</a:t>
            </a:r>
            <a:endParaRPr kumimoji="0" lang="en-CA" sz="1800" b="1" i="1" u="none" strike="noStrike" cap="none" normalizeH="0" baseline="0" dirty="0">
              <a:ln>
                <a:noFill/>
              </a:ln>
              <a:solidFill>
                <a:srgbClr val="002060"/>
              </a:solidFill>
              <a:ea typeface="ヒラギノ角ゴ Pro W3" pitchFamily="-111" charset="-128"/>
            </a:endParaRPr>
          </a:p>
        </p:txBody>
      </p:sp>
      <p:sp>
        <p:nvSpPr>
          <p:cNvPr id="17" name="Rectangle 16">
            <a:extLst>
              <a:ext uri="{FF2B5EF4-FFF2-40B4-BE49-F238E27FC236}">
                <a16:creationId xmlns:a16="http://schemas.microsoft.com/office/drawing/2014/main" id="{42110E35-ACA8-408C-AC7F-C62274F6E13B}"/>
              </a:ext>
            </a:extLst>
          </p:cNvPr>
          <p:cNvSpPr/>
          <p:nvPr/>
        </p:nvSpPr>
        <p:spPr bwMode="auto">
          <a:xfrm>
            <a:off x="5002795" y="2457487"/>
            <a:ext cx="2633544" cy="461907"/>
          </a:xfrm>
          <a:prstGeom prst="rect">
            <a:avLst/>
          </a:prstGeom>
          <a:noFill/>
          <a:ln w="9525" cap="flat" cmpd="sng" algn="ctr">
            <a:solidFill>
              <a:srgbClr val="00206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rgbClr val="002060"/>
                </a:solidFill>
                <a:ea typeface="ヒラギノ角ゴ Pro W3" pitchFamily="-111" charset="-128"/>
              </a:rPr>
              <a:t>No US guided Access</a:t>
            </a:r>
            <a:endParaRPr kumimoji="0" lang="en-CA" sz="1800" b="1" i="1" u="none" strike="noStrike" cap="none" normalizeH="0" baseline="0" dirty="0">
              <a:ln>
                <a:noFill/>
              </a:ln>
              <a:solidFill>
                <a:srgbClr val="002060"/>
              </a:solidFill>
              <a:ea typeface="ヒラギノ角ゴ Pro W3" pitchFamily="-111" charset="-128"/>
            </a:endParaRPr>
          </a:p>
        </p:txBody>
      </p:sp>
      <p:sp>
        <p:nvSpPr>
          <p:cNvPr id="18" name="TextBox 17">
            <a:extLst>
              <a:ext uri="{FF2B5EF4-FFF2-40B4-BE49-F238E27FC236}">
                <a16:creationId xmlns:a16="http://schemas.microsoft.com/office/drawing/2014/main" id="{F8853496-65DB-483D-957F-05F64ACD4925}"/>
              </a:ext>
            </a:extLst>
          </p:cNvPr>
          <p:cNvSpPr txBox="1"/>
          <p:nvPr/>
        </p:nvSpPr>
        <p:spPr>
          <a:xfrm>
            <a:off x="4575176" y="1854989"/>
            <a:ext cx="2633541" cy="276999"/>
          </a:xfrm>
          <a:prstGeom prst="rect">
            <a:avLst/>
          </a:prstGeom>
          <a:noFill/>
        </p:spPr>
        <p:txBody>
          <a:bodyPr wrap="square" rtlCol="0">
            <a:spAutoFit/>
          </a:bodyPr>
          <a:lstStyle/>
          <a:p>
            <a:r>
              <a:rPr lang="en-US" sz="1200" i="0" dirty="0">
                <a:solidFill>
                  <a:srgbClr val="002060"/>
                </a:solidFill>
              </a:rPr>
              <a:t>Randomized 1:1</a:t>
            </a:r>
            <a:endParaRPr lang="en-CA" sz="1200" i="0" dirty="0" err="1">
              <a:solidFill>
                <a:srgbClr val="002060"/>
              </a:solidFill>
            </a:endParaRPr>
          </a:p>
        </p:txBody>
      </p:sp>
      <p:sp>
        <p:nvSpPr>
          <p:cNvPr id="19" name="TextBox 18">
            <a:extLst>
              <a:ext uri="{FF2B5EF4-FFF2-40B4-BE49-F238E27FC236}">
                <a16:creationId xmlns:a16="http://schemas.microsoft.com/office/drawing/2014/main" id="{BF1629AD-1E8A-4D52-A8C5-47C65C0AEA9F}"/>
              </a:ext>
            </a:extLst>
          </p:cNvPr>
          <p:cNvSpPr txBox="1"/>
          <p:nvPr/>
        </p:nvSpPr>
        <p:spPr>
          <a:xfrm>
            <a:off x="2510499" y="2928813"/>
            <a:ext cx="4116651" cy="307777"/>
          </a:xfrm>
          <a:prstGeom prst="rect">
            <a:avLst/>
          </a:prstGeom>
          <a:noFill/>
        </p:spPr>
        <p:txBody>
          <a:bodyPr wrap="square" rtlCol="0">
            <a:spAutoFit/>
          </a:bodyPr>
          <a:lstStyle/>
          <a:p>
            <a:pPr algn="ctr"/>
            <a:r>
              <a:rPr lang="en-US" sz="1400" i="0" dirty="0">
                <a:solidFill>
                  <a:srgbClr val="002060"/>
                </a:solidFill>
              </a:rPr>
              <a:t>Fluoroscopy landmarking for both groups</a:t>
            </a:r>
            <a:endParaRPr lang="en-CA" sz="1400" i="0" dirty="0" err="1">
              <a:solidFill>
                <a:srgbClr val="002060"/>
              </a:solidFill>
            </a:endParaRPr>
          </a:p>
        </p:txBody>
      </p:sp>
      <p:sp>
        <p:nvSpPr>
          <p:cNvPr id="20" name="TextBox 19">
            <a:extLst>
              <a:ext uri="{FF2B5EF4-FFF2-40B4-BE49-F238E27FC236}">
                <a16:creationId xmlns:a16="http://schemas.microsoft.com/office/drawing/2014/main" id="{7FC2193B-B142-4A76-B975-33E40A947478}"/>
              </a:ext>
            </a:extLst>
          </p:cNvPr>
          <p:cNvSpPr txBox="1"/>
          <p:nvPr/>
        </p:nvSpPr>
        <p:spPr>
          <a:xfrm>
            <a:off x="951030" y="3629056"/>
            <a:ext cx="7248292" cy="646331"/>
          </a:xfrm>
          <a:prstGeom prst="rect">
            <a:avLst/>
          </a:prstGeom>
          <a:noFill/>
          <a:ln>
            <a:solidFill>
              <a:srgbClr val="002060"/>
            </a:solidFill>
          </a:ln>
        </p:spPr>
        <p:txBody>
          <a:bodyPr wrap="square" rtlCol="0">
            <a:spAutoFit/>
          </a:bodyPr>
          <a:lstStyle/>
          <a:p>
            <a:pPr algn="ctr"/>
            <a:r>
              <a:rPr lang="en-US" i="0" dirty="0">
                <a:solidFill>
                  <a:srgbClr val="002060"/>
                </a:solidFill>
              </a:rPr>
              <a:t>Primary Outcome: BARC 2, 3 or 5 Bleeding and Major Vascular Complications within 30 days (blinded outcome assessment)</a:t>
            </a:r>
            <a:endParaRPr lang="en-CA" i="0" dirty="0" err="1">
              <a:solidFill>
                <a:srgbClr val="002060"/>
              </a:solidFill>
            </a:endParaRPr>
          </a:p>
        </p:txBody>
      </p:sp>
      <p:cxnSp>
        <p:nvCxnSpPr>
          <p:cNvPr id="11" name="Connector: Elbow 10">
            <a:extLst>
              <a:ext uri="{FF2B5EF4-FFF2-40B4-BE49-F238E27FC236}">
                <a16:creationId xmlns:a16="http://schemas.microsoft.com/office/drawing/2014/main" id="{4EC4EFBD-4038-454E-B124-B3A1A824C8D0}"/>
              </a:ext>
            </a:extLst>
          </p:cNvPr>
          <p:cNvCxnSpPr>
            <a:cxnSpLocks/>
            <a:stCxn id="4" idx="2"/>
            <a:endCxn id="17" idx="0"/>
          </p:cNvCxnSpPr>
          <p:nvPr/>
        </p:nvCxnSpPr>
        <p:spPr bwMode="auto">
          <a:xfrm rot="16200000" flipH="1">
            <a:off x="5138275" y="1276194"/>
            <a:ext cx="611843" cy="1750741"/>
          </a:xfrm>
          <a:prstGeom prst="bentConnector3">
            <a:avLst>
              <a:gd name="adj1" fmla="val 50000"/>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1" name="Connector: Elbow 20">
            <a:extLst>
              <a:ext uri="{FF2B5EF4-FFF2-40B4-BE49-F238E27FC236}">
                <a16:creationId xmlns:a16="http://schemas.microsoft.com/office/drawing/2014/main" id="{40C28F40-F08B-433F-AF5E-F2AA26ED485A}"/>
              </a:ext>
            </a:extLst>
          </p:cNvPr>
          <p:cNvCxnSpPr>
            <a:stCxn id="4" idx="2"/>
            <a:endCxn id="16" idx="0"/>
          </p:cNvCxnSpPr>
          <p:nvPr/>
        </p:nvCxnSpPr>
        <p:spPr bwMode="auto">
          <a:xfrm rot="5400000">
            <a:off x="3387533" y="1276195"/>
            <a:ext cx="611844" cy="1750742"/>
          </a:xfrm>
          <a:prstGeom prst="bentConnector3">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BB0B90D1-A82F-46ED-BD2D-6177DF058E89}"/>
              </a:ext>
            </a:extLst>
          </p:cNvPr>
          <p:cNvSpPr txBox="1"/>
          <p:nvPr/>
        </p:nvSpPr>
        <p:spPr>
          <a:xfrm>
            <a:off x="390292" y="1460810"/>
            <a:ext cx="1750741" cy="738664"/>
          </a:xfrm>
          <a:prstGeom prst="rect">
            <a:avLst/>
          </a:prstGeom>
          <a:noFill/>
        </p:spPr>
        <p:txBody>
          <a:bodyPr wrap="square" rtlCol="0">
            <a:spAutoFit/>
          </a:bodyPr>
          <a:lstStyle/>
          <a:p>
            <a:r>
              <a:rPr lang="en-US" sz="1400" i="0" dirty="0">
                <a:solidFill>
                  <a:schemeClr val="bg2"/>
                </a:solidFill>
              </a:rPr>
              <a:t>14% Control event rate, 80% power for a  50% RRR</a:t>
            </a:r>
            <a:endParaRPr lang="en-CA" sz="1400" i="0" dirty="0" err="1">
              <a:solidFill>
                <a:schemeClr val="bg2"/>
              </a:solidFill>
            </a:endParaRPr>
          </a:p>
        </p:txBody>
      </p:sp>
    </p:spTree>
    <p:extLst>
      <p:ext uri="{BB962C8B-B14F-4D97-AF65-F5344CB8AC3E}">
        <p14:creationId xmlns:p14="http://schemas.microsoft.com/office/powerpoint/2010/main" val="292443565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35C1-B6EF-49B3-8DC1-B3D353B32967}"/>
              </a:ext>
            </a:extLst>
          </p:cNvPr>
          <p:cNvSpPr>
            <a:spLocks noGrp="1"/>
          </p:cNvSpPr>
          <p:nvPr>
            <p:ph type="title"/>
          </p:nvPr>
        </p:nvSpPr>
        <p:spPr/>
        <p:txBody>
          <a:bodyPr/>
          <a:lstStyle/>
          <a:p>
            <a:r>
              <a:rPr lang="en-US" dirty="0"/>
              <a:t>Eligibility Criteria</a:t>
            </a:r>
            <a:endParaRPr lang="en-CA" dirty="0"/>
          </a:p>
        </p:txBody>
      </p:sp>
      <p:sp>
        <p:nvSpPr>
          <p:cNvPr id="3" name="Content Placeholder 2">
            <a:extLst>
              <a:ext uri="{FF2B5EF4-FFF2-40B4-BE49-F238E27FC236}">
                <a16:creationId xmlns:a16="http://schemas.microsoft.com/office/drawing/2014/main" id="{446B5C4A-17A7-4930-AF19-9786EBB4A267}"/>
              </a:ext>
            </a:extLst>
          </p:cNvPr>
          <p:cNvSpPr>
            <a:spLocks noGrp="1"/>
          </p:cNvSpPr>
          <p:nvPr>
            <p:ph idx="1"/>
          </p:nvPr>
        </p:nvSpPr>
        <p:spPr/>
        <p:txBody>
          <a:bodyPr/>
          <a:lstStyle/>
          <a:p>
            <a:pPr marL="0" indent="0">
              <a:buNone/>
            </a:pPr>
            <a:r>
              <a:rPr lang="en-US" b="1" dirty="0"/>
              <a:t>Inclusion</a:t>
            </a:r>
          </a:p>
          <a:p>
            <a:r>
              <a:rPr lang="en-CA" dirty="0"/>
              <a:t>Patients were eligible if referred for coronary angiography or percutaneous coronary intervention (PCI) with planned femoral access</a:t>
            </a:r>
          </a:p>
          <a:p>
            <a:pPr marL="0" indent="0">
              <a:buNone/>
            </a:pPr>
            <a:r>
              <a:rPr lang="en-US" b="1" dirty="0"/>
              <a:t>E</a:t>
            </a:r>
            <a:r>
              <a:rPr lang="en-CA" b="1" dirty="0" err="1"/>
              <a:t>xclusion</a:t>
            </a:r>
            <a:endParaRPr lang="en-CA" b="1" dirty="0"/>
          </a:p>
          <a:p>
            <a:r>
              <a:rPr lang="en-US" dirty="0"/>
              <a:t>&lt; 18 years</a:t>
            </a:r>
          </a:p>
          <a:p>
            <a:r>
              <a:rPr lang="en-US" dirty="0"/>
              <a:t>Acute ST-elevation myocardial infarction</a:t>
            </a:r>
          </a:p>
          <a:p>
            <a:r>
              <a:rPr lang="en-US" dirty="0"/>
              <a:t>Absence of a palpable femoral pulse</a:t>
            </a:r>
            <a:endParaRPr lang="en-CA" dirty="0"/>
          </a:p>
        </p:txBody>
      </p:sp>
    </p:spTree>
    <p:extLst>
      <p:ext uri="{BB962C8B-B14F-4D97-AF65-F5344CB8AC3E}">
        <p14:creationId xmlns:p14="http://schemas.microsoft.com/office/powerpoint/2010/main" val="327102868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EC95-3B96-4537-A0A0-6643C0C3BC7A}"/>
              </a:ext>
            </a:extLst>
          </p:cNvPr>
          <p:cNvSpPr>
            <a:spLocks noGrp="1"/>
          </p:cNvSpPr>
          <p:nvPr>
            <p:ph type="title"/>
          </p:nvPr>
        </p:nvSpPr>
        <p:spPr/>
        <p:txBody>
          <a:bodyPr/>
          <a:lstStyle/>
          <a:p>
            <a:r>
              <a:rPr lang="en-US" dirty="0"/>
              <a:t>Requirement for Operators</a:t>
            </a:r>
            <a:endParaRPr lang="en-CA" dirty="0"/>
          </a:p>
        </p:txBody>
      </p:sp>
      <p:sp>
        <p:nvSpPr>
          <p:cNvPr id="3" name="Content Placeholder 2">
            <a:extLst>
              <a:ext uri="{FF2B5EF4-FFF2-40B4-BE49-F238E27FC236}">
                <a16:creationId xmlns:a16="http://schemas.microsoft.com/office/drawing/2014/main" id="{87BB5AB1-EB8A-4084-9A93-BC3532BBFEEE}"/>
              </a:ext>
            </a:extLst>
          </p:cNvPr>
          <p:cNvSpPr>
            <a:spLocks noGrp="1"/>
          </p:cNvSpPr>
          <p:nvPr>
            <p:ph idx="1"/>
          </p:nvPr>
        </p:nvSpPr>
        <p:spPr/>
        <p:txBody>
          <a:bodyPr/>
          <a:lstStyle/>
          <a:p>
            <a:r>
              <a:rPr lang="en-US" dirty="0"/>
              <a:t>Needed to demonstrate following prior to enrolling:</a:t>
            </a:r>
          </a:p>
          <a:p>
            <a:pPr lvl="1"/>
            <a:r>
              <a:rPr lang="en-US" dirty="0"/>
              <a:t>Identifying femoral bifurcation and femoral head</a:t>
            </a:r>
          </a:p>
          <a:p>
            <a:pPr lvl="1"/>
            <a:r>
              <a:rPr lang="en-US" dirty="0"/>
              <a:t>Real time tracking of needle including indentation of anterior wall</a:t>
            </a:r>
          </a:p>
          <a:p>
            <a:pPr lvl="1"/>
            <a:r>
              <a:rPr lang="en-US" dirty="0"/>
              <a:t>Confirming wire position in orthogonal views  prior to sheath insertion</a:t>
            </a:r>
          </a:p>
          <a:p>
            <a:endParaRPr lang="en-US" dirty="0"/>
          </a:p>
          <a:p>
            <a:r>
              <a:rPr lang="en-US" dirty="0"/>
              <a:t>Each operator was approved after performing 10 cases demonstrating these skills </a:t>
            </a:r>
            <a:endParaRPr lang="en-CA" dirty="0"/>
          </a:p>
        </p:txBody>
      </p:sp>
    </p:spTree>
    <p:extLst>
      <p:ext uri="{BB962C8B-B14F-4D97-AF65-F5344CB8AC3E}">
        <p14:creationId xmlns:p14="http://schemas.microsoft.com/office/powerpoint/2010/main" val="1342016129"/>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ort axis puncture.mov" descr="Short axis puncture.mov">
            <a:hlinkClick r:id="" action="ppaction://media"/>
            <a:extLst>
              <a:ext uri="{FF2B5EF4-FFF2-40B4-BE49-F238E27FC236}">
                <a16:creationId xmlns:a16="http://schemas.microsoft.com/office/drawing/2014/main" id="{2424A40E-F10C-B140-9D99-73C1CF7F1B80}"/>
              </a:ext>
            </a:extLst>
          </p:cNvPr>
          <p:cNvPicPr>
            <a:picLocks noGrp="1" noChangeAspect="1"/>
          </p:cNvPicPr>
          <p:nvPr>
            <p:ph sz="half" idx="1"/>
            <a:videoFile r:link="rId1"/>
            <p:extLst>
              <p:ext uri="{DAA4B4D4-6D71-4841-9C94-3DE7FCFB9230}">
                <p14:media xmlns:p14="http://schemas.microsoft.com/office/powerpoint/2010/main" r:embed="rId2">
                  <p14:trim st="8829" end="6750.6785"/>
                </p14:media>
              </p:ext>
            </p:extLst>
          </p:nvPr>
        </p:nvPicPr>
        <p:blipFill rotWithShape="1">
          <a:blip r:embed="rId4"/>
          <a:srcRect l="27353" t="9804" r="14530" b="12079"/>
          <a:stretch/>
        </p:blipFill>
        <p:spPr>
          <a:xfrm>
            <a:off x="2828758" y="1287298"/>
            <a:ext cx="3061652" cy="3315293"/>
          </a:xfrm>
        </p:spPr>
      </p:pic>
      <p:sp>
        <p:nvSpPr>
          <p:cNvPr id="5" name="Title 1">
            <a:extLst>
              <a:ext uri="{FF2B5EF4-FFF2-40B4-BE49-F238E27FC236}">
                <a16:creationId xmlns:a16="http://schemas.microsoft.com/office/drawing/2014/main" id="{17BC7AA3-7BB5-5447-AA78-D74449BB837C}"/>
              </a:ext>
            </a:extLst>
          </p:cNvPr>
          <p:cNvSpPr txBox="1">
            <a:spLocks/>
          </p:cNvSpPr>
          <p:nvPr/>
        </p:nvSpPr>
        <p:spPr>
          <a:xfrm>
            <a:off x="704850" y="226219"/>
            <a:ext cx="7886700"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solidFill>
                  <a:schemeClr val="accent6">
                    <a:lumMod val="75000"/>
                  </a:schemeClr>
                </a:solidFill>
              </a:rPr>
              <a:t>Ultrasound for femoral Access can potential reduce complications</a:t>
            </a:r>
            <a:endParaRPr lang="en-US" sz="3300" dirty="0"/>
          </a:p>
        </p:txBody>
      </p:sp>
    </p:spTree>
    <p:extLst>
      <p:ext uri="{BB962C8B-B14F-4D97-AF65-F5344CB8AC3E}">
        <p14:creationId xmlns:p14="http://schemas.microsoft.com/office/powerpoint/2010/main" val="12432023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687387" y="302862"/>
            <a:ext cx="7769225" cy="566738"/>
          </a:xfrm>
        </p:spPr>
        <p:txBody>
          <a:bodyPr/>
          <a:lstStyle/>
          <a:p>
            <a:pPr eaLnBrk="1" hangingPunct="1"/>
            <a:r>
              <a:rPr lang="en-US" dirty="0"/>
              <a:t>Baseline Characteristics</a:t>
            </a:r>
            <a:endParaRPr lang="en-US" sz="2500" dirty="0"/>
          </a:p>
        </p:txBody>
      </p:sp>
      <p:graphicFrame>
        <p:nvGraphicFramePr>
          <p:cNvPr id="537604" name="Group 4"/>
          <p:cNvGraphicFramePr>
            <a:graphicFrameLocks noGrp="1"/>
          </p:cNvGraphicFramePr>
          <p:nvPr>
            <p:extLst>
              <p:ext uri="{D42A27DB-BD31-4B8C-83A1-F6EECF244321}">
                <p14:modId xmlns:p14="http://schemas.microsoft.com/office/powerpoint/2010/main" val="2878381824"/>
              </p:ext>
            </p:extLst>
          </p:nvPr>
        </p:nvGraphicFramePr>
        <p:xfrm>
          <a:off x="1565756" y="1158694"/>
          <a:ext cx="5998464" cy="2944943"/>
        </p:xfrm>
        <a:graphic>
          <a:graphicData uri="http://schemas.openxmlformats.org/drawingml/2006/table">
            <a:tbl>
              <a:tblPr/>
              <a:tblGrid>
                <a:gridCol w="3255264">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657291">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endParaRPr kumimoji="0" lang="en-US" sz="1800" b="1" i="0" u="none" strike="noStrike" cap="none" normalizeH="0" baseline="0" dirty="0">
                        <a:ln>
                          <a:noFill/>
                        </a:ln>
                        <a:solidFill>
                          <a:srgbClr val="FFFF00"/>
                        </a:solidFill>
                        <a:effectLst/>
                        <a:latin typeface="Arial" charset="0"/>
                      </a:endParaRPr>
                    </a:p>
                  </a:txBody>
                  <a:tcPr marL="68580" marR="68580" marT="34293" marB="3429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US</a:t>
                      </a:r>
                    </a:p>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1" i="0" u="none" strike="noStrike" cap="none" normalizeH="0" baseline="0" dirty="0">
                          <a:ln>
                            <a:noFill/>
                          </a:ln>
                          <a:solidFill>
                            <a:schemeClr val="tx2"/>
                          </a:solidFill>
                          <a:effectLst/>
                          <a:latin typeface="Arial" charset="0"/>
                        </a:rPr>
                        <a:t>n = 311</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No 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Arial" charset="0"/>
                        </a:rPr>
                        <a:t>n = 310</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A5F6F"/>
                    </a:solidFill>
                  </a:tcPr>
                </a:tc>
                <a:extLst>
                  <a:ext uri="{0D108BD9-81ED-4DB2-BD59-A6C34878D82A}">
                    <a16:rowId xmlns:a16="http://schemas.microsoft.com/office/drawing/2014/main" val="10000"/>
                  </a:ext>
                </a:extLst>
              </a:tr>
              <a:tr h="322204">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Age</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70.5</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70.7</a:t>
                      </a:r>
                    </a:p>
                  </a:txBody>
                  <a:tcPr marL="68580" marR="68580" marT="34293" marB="34293"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11D32"/>
                    </a:solidFill>
                  </a:tcPr>
                </a:tc>
                <a:extLst>
                  <a:ext uri="{0D108BD9-81ED-4DB2-BD59-A6C34878D82A}">
                    <a16:rowId xmlns:a16="http://schemas.microsoft.com/office/drawing/2014/main" val="10001"/>
                  </a:ext>
                </a:extLst>
              </a:tr>
              <a:tr h="322204">
                <a:tc>
                  <a:txBody>
                    <a:bodyPr/>
                    <a:lstStyle/>
                    <a:p>
                      <a:pPr marL="0" marR="0" lvl="0" indent="0" algn="l"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2"/>
                          </a:solidFill>
                          <a:effectLst/>
                          <a:latin typeface="Arial" charset="0"/>
                        </a:rPr>
                        <a:t>Female Sex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25.7</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25.2</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extLst>
                  <a:ext uri="{0D108BD9-81ED-4DB2-BD59-A6C34878D82A}">
                    <a16:rowId xmlns:a16="http://schemas.microsoft.com/office/drawing/2014/main" val="10002"/>
                  </a:ext>
                </a:extLst>
              </a:tr>
              <a:tr h="3222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Diabetes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42.8</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41.3</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extLst>
                  <a:ext uri="{0D108BD9-81ED-4DB2-BD59-A6C34878D82A}">
                    <a16:rowId xmlns:a16="http://schemas.microsoft.com/office/drawing/2014/main" val="10003"/>
                  </a:ext>
                </a:extLst>
              </a:tr>
              <a:tr h="3222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Previous PCI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45.0</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44.5</a:t>
                      </a:r>
                    </a:p>
                  </a:txBody>
                  <a:tcPr marL="68580" marR="68580" marT="34293" marB="34293" anchor="ctr" horzOverflow="overflow">
                    <a:lnL w="12700" cap="flat" cmpd="sng" algn="ctr">
                      <a:noFill/>
                      <a:prstDash val="solid"/>
                      <a:round/>
                      <a:headEnd type="none" w="med" len="med"/>
                      <a:tailEnd type="none" w="med" len="med"/>
                    </a:lnL>
                    <a:lnR>
                      <a:noFill/>
                    </a:lnR>
                    <a:lnT>
                      <a:noFill/>
                    </a:lnT>
                    <a:lnB>
                      <a:noFill/>
                    </a:lnB>
                    <a:lnTlToBr>
                      <a:noFill/>
                    </a:lnTlToBr>
                    <a:lnBlToTr>
                      <a:noFill/>
                    </a:lnBlToTr>
                    <a:solidFill>
                      <a:srgbClr val="011D32"/>
                    </a:solidFill>
                  </a:tcPr>
                </a:tc>
                <a:extLst>
                  <a:ext uri="{0D108BD9-81ED-4DB2-BD59-A6C34878D82A}">
                    <a16:rowId xmlns:a16="http://schemas.microsoft.com/office/drawing/2014/main" val="10004"/>
                  </a:ext>
                </a:extLst>
              </a:tr>
              <a:tr h="3337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Previous CABG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57.2</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56.5</a:t>
                      </a:r>
                    </a:p>
                  </a:txBody>
                  <a:tcPr marL="68580" marR="68580" marT="34293" marB="34293" anchor="ctr" horzOverflow="overflow">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a:noFill/>
                    </a:lnTlToBr>
                    <a:lnBlToTr>
                      <a:noFill/>
                    </a:lnBlToTr>
                    <a:solidFill>
                      <a:srgbClr val="011D32"/>
                    </a:solidFill>
                  </a:tcPr>
                </a:tc>
                <a:extLst>
                  <a:ext uri="{0D108BD9-81ED-4DB2-BD59-A6C34878D82A}">
                    <a16:rowId xmlns:a16="http://schemas.microsoft.com/office/drawing/2014/main" val="1728865284"/>
                  </a:ext>
                </a:extLst>
              </a:tr>
              <a:tr h="5308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2"/>
                          </a:solidFill>
                          <a:effectLst/>
                          <a:latin typeface="Arial" charset="0"/>
                        </a:rPr>
                        <a:t>Peripheral Artery Disease (%)</a:t>
                      </a:r>
                    </a:p>
                  </a:txBody>
                  <a:tcPr marL="68580" marR="68580" marT="34293" marB="34293"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18.3</a:t>
                      </a:r>
                    </a:p>
                  </a:txBody>
                  <a:tcPr marL="68580" marR="68580" marT="34293" marB="3429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011D32"/>
                    </a:solidFill>
                  </a:tcPr>
                </a:tc>
                <a:tc>
                  <a:txBody>
                    <a:bodyPr/>
                    <a:lstStyle/>
                    <a:p>
                      <a:pPr marL="0" marR="0" lvl="0" indent="0" algn="ctr" defTabSz="914400" rtl="0" eaLnBrk="1" fontAlgn="base" latinLnBrk="0" hangingPunct="1">
                        <a:lnSpc>
                          <a:spcPct val="100000"/>
                        </a:lnSpc>
                        <a:spcBef>
                          <a:spcPct val="3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17.1</a:t>
                      </a:r>
                    </a:p>
                  </a:txBody>
                  <a:tcPr marL="68580" marR="68580" marT="34293" marB="34293" anchor="ctr" horzOverflow="overflow">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11D32"/>
                    </a:solidFill>
                  </a:tcPr>
                </a:tc>
                <a:extLst>
                  <a:ext uri="{0D108BD9-81ED-4DB2-BD59-A6C34878D82A}">
                    <a16:rowId xmlns:a16="http://schemas.microsoft.com/office/drawing/2014/main" val="10005"/>
                  </a:ext>
                </a:extLst>
              </a:tr>
            </a:tbl>
          </a:graphicData>
        </a:graphic>
      </p:graphicFrame>
      <p:sp>
        <p:nvSpPr>
          <p:cNvPr id="25632" name="Rectangle 4"/>
          <p:cNvSpPr>
            <a:spLocks noChangeArrowheads="1"/>
          </p:cNvSpPr>
          <p:nvPr/>
        </p:nvSpPr>
        <p:spPr bwMode="auto">
          <a:xfrm>
            <a:off x="1143000" y="673831"/>
            <a:ext cx="6858000" cy="434579"/>
          </a:xfrm>
          <a:prstGeom prst="rect">
            <a:avLst/>
          </a:prstGeom>
          <a:noFill/>
          <a:ln w="9525">
            <a:noFill/>
            <a:miter lim="800000"/>
            <a:headEnd/>
            <a:tailEnd/>
          </a:ln>
        </p:spPr>
        <p:txBody>
          <a:bodyPr lIns="34290" rIns="34290" anchor="ctr"/>
          <a:lstStyle/>
          <a:p>
            <a:pPr algn="ctr">
              <a:lnSpc>
                <a:spcPct val="90000"/>
              </a:lnSpc>
            </a:pPr>
            <a:endParaRPr lang="en-US" dirty="0">
              <a:solidFill>
                <a:schemeClr val="bg1"/>
              </a:solidFill>
              <a:cs typeface="ヒラギノ角ゴ Pro W3"/>
            </a:endParaRPr>
          </a:p>
        </p:txBody>
      </p:sp>
      <p:sp>
        <p:nvSpPr>
          <p:cNvPr id="7" name="Text Box 14">
            <a:extLst>
              <a:ext uri="{FF2B5EF4-FFF2-40B4-BE49-F238E27FC236}">
                <a16:creationId xmlns:a16="http://schemas.microsoft.com/office/drawing/2014/main" id="{01BAD665-463B-4CBF-B5F7-6BF865377B40}"/>
              </a:ext>
            </a:extLst>
          </p:cNvPr>
          <p:cNvSpPr txBox="1">
            <a:spLocks noChangeArrowheads="1"/>
          </p:cNvSpPr>
          <p:nvPr/>
        </p:nvSpPr>
        <p:spPr bwMode="auto">
          <a:xfrm>
            <a:off x="2460066" y="4763183"/>
            <a:ext cx="4223868" cy="503150"/>
          </a:xfrm>
          <a:prstGeom prst="rect">
            <a:avLst/>
          </a:prstGeom>
          <a:noFill/>
          <a:ln w="9525">
            <a:noFill/>
            <a:miter lim="800000"/>
            <a:headEnd/>
            <a:tailEnd/>
          </a:ln>
        </p:spPr>
        <p:txBody>
          <a:bodyPr/>
          <a:lstStyle/>
          <a:p>
            <a:pPr algn="ctr"/>
            <a:endParaRPr lang="en-US" sz="1400" i="0" dirty="0">
              <a:solidFill>
                <a:schemeClr val="tx1"/>
              </a:solidFill>
            </a:endParaRPr>
          </a:p>
        </p:txBody>
      </p:sp>
    </p:spTree>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RF 2007 Template&amp;#x0D;&amp;#x0A;Title 44 pt Bold Arial&amp;quot;&quot;/&gt;&lt;property id=&quot;20307&quot; value=&quot;404&quot;/&gt;&lt;/object&gt;&lt;object type=&quot;3&quot; unique_id=&quot;10005&quot;&gt;&lt;property id=&quot;20148&quot; value=&quot;5&quot;/&gt;&lt;property id=&quot;20300&quot; value=&quot;Slide 2 - &amp;quot;Text Slide – Titles Need to be Titlecase&amp;quot;&quot;/&gt;&lt;property id=&quot;20307&quot; value=&quot;405&quot;/&gt;&lt;/object&gt;&lt;object type=&quot;3&quot; unique_id=&quot;10006&quot;&gt;&lt;property id=&quot;20148&quot; value=&quot;5&quot;/&gt;&lt;property id=&quot;20300&quot; value=&quot;Slide 3 - &amp;quot;Color Palette&amp;quot;&quot;/&gt;&lt;property id=&quot;20307&quot; value=&quot;409&quot;/&gt;&lt;/object&gt;&lt;object type=&quot;3&quot; unique_id=&quot;10007&quot;&gt;&lt;property id=&quot;20148&quot; value=&quot;5&quot;/&gt;&lt;property id=&quot;20300&quot; value=&quot;Slide 4 - &amp;quot;Charts Slide&amp;quot;&quot;/&gt;&lt;property id=&quot;20307&quot; value=&quot;406&quot;/&gt;&lt;/object&gt;&lt;object type=&quot;3&quot; unique_id=&quot;10008&quot;&gt;&lt;property id=&quot;20148&quot; value=&quot;5&quot;/&gt;&lt;property id=&quot;20300&quot; value=&quot;Slide 6 - &amp;quot;Table Slide&amp;quot;&quot;/&gt;&lt;property id=&quot;20307&quot; value=&quot;398&quot;/&gt;&lt;/object&gt;&lt;object type=&quot;3&quot; unique_id=&quot;10009&quot;&gt;&lt;property id=&quot;20148&quot; value=&quot;5&quot;/&gt;&lt;property id=&quot;20300&quot; value=&quot;Slide 7 - &amp;quot;Sample Org Chart&amp;quot;&quot;/&gt;&lt;property id=&quot;20307&quot; value=&quot;403&quot;/&gt;&lt;/object&gt;&lt;object type=&quot;3&quot; unique_id=&quot;10010&quot;&gt;&lt;property id=&quot;20148&quot; value=&quot;5&quot;/&gt;&lt;property id=&quot;20300&quot; value=&quot;Slide 8 - &amp;quot;Sample Line Chart&amp;quot;&quot;/&gt;&lt;property id=&quot;20307&quot; value=&quot;407&quot;/&gt;&lt;/object&gt;&lt;object type=&quot;3&quot; unique_id=&quot;10011&quot;&gt;&lt;property id=&quot;20148&quot; value=&quot;5&quot;/&gt;&lt;property id=&quot;20300&quot; value=&quot;Slide 10 - &amp;quot;Photos &amp;amp; Bulleted Text&amp;quot;&quot;/&gt;&lt;property id=&quot;20307&quot; value=&quot;410&quot;/&gt;&lt;/object&gt;&lt;object type=&quot;3&quot; unique_id=&quot;10012&quot;&gt;&lt;property id=&quot;20148&quot; value=&quot;5&quot;/&gt;&lt;property id=&quot;20300&quot; value=&quot;Slide 11 - &amp;quot;Photo&amp;quot;&quot;/&gt;&lt;property id=&quot;20307&quot; value=&quot;411&quot;/&gt;&lt;/object&gt;&lt;object type=&quot;3&quot; unique_id=&quot;17581&quot;&gt;&lt;property id=&quot;20148&quot; value=&quot;5&quot;/&gt;&lt;property id=&quot;20300&quot; value=&quot;Slide 5&quot;/&gt;&lt;property id=&quot;20307&quot; value=&quot;414&quot;/&gt;&lt;/object&gt;&lt;object type=&quot;3&quot; unique_id=&quot;17582&quot;&gt;&lt;property id=&quot;20148&quot; value=&quot;5&quot;/&gt;&lt;property id=&quot;20300&quot; value=&quot;Slide 9 - &amp;quot;Sample Line Chart&amp;quot;&quot;/&gt;&lt;property id=&quot;20307&quot; value=&quot;413&quot;/&gt;&lt;/object&gt;&lt;/object&gt;&lt;/object&gt;&lt;/database&gt;"/>
</p:tagLst>
</file>

<file path=ppt/theme/theme1.xml><?xml version="1.0" encoding="utf-8"?>
<a:theme xmlns:a="http://schemas.openxmlformats.org/drawingml/2006/main" name="CRF_2006_background">
  <a:themeElements>
    <a:clrScheme name="Custom 40">
      <a:dk1>
        <a:srgbClr val="000000"/>
      </a:dk1>
      <a:lt1>
        <a:srgbClr val="FFFFFF"/>
      </a:lt1>
      <a:dk2>
        <a:srgbClr val="1D384C"/>
      </a:dk2>
      <a:lt2>
        <a:srgbClr val="FEB91A"/>
      </a:lt2>
      <a:accent1>
        <a:srgbClr val="ED2937"/>
      </a:accent1>
      <a:accent2>
        <a:srgbClr val="6699FF"/>
      </a:accent2>
      <a:accent3>
        <a:srgbClr val="9A9A9C"/>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lnDef>
    <a:txDef>
      <a:spPr>
        <a:noFill/>
      </a:spPr>
      <a:bodyPr wrap="none" rtlCol="0">
        <a:spAutoFit/>
      </a:bodyPr>
      <a:lstStyle>
        <a:defPPr>
          <a:defRPr i="0" dirty="0" err="1" smtClean="0">
            <a:solidFill>
              <a:schemeClr val="tx1"/>
            </a:solidFill>
          </a:defRPr>
        </a:defPPr>
      </a:lstStyle>
    </a:tx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I220059 slide" id="{6A3B8BAB-0005-4CF8-95B4-280465E5D95B}" vid="{D19BCE0D-9397-426E-AC5A-1B17C3E9FE7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74CE3700D28D489030891823DF1937" ma:contentTypeVersion="0" ma:contentTypeDescription="Create a new document." ma:contentTypeScope="" ma:versionID="77e747e76a3f744111b48932557101d7">
  <xsd:schema xmlns:xsd="http://www.w3.org/2001/XMLSchema" xmlns:xs="http://www.w3.org/2001/XMLSchema" xmlns:p="http://schemas.microsoft.com/office/2006/metadata/properties" targetNamespace="http://schemas.microsoft.com/office/2006/metadata/properties" ma:root="true" ma:fieldsID="ed92e3d0ccb8a812b04da469a9ab2d5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B2CA87-1284-4986-91EF-7A367AF378CA}">
  <ds:schemaRefs>
    <ds:schemaRef ds:uri="http://schemas.microsoft.com/sharepoint/v3/contenttype/forms"/>
  </ds:schemaRefs>
</ds:datastoreItem>
</file>

<file path=customXml/itemProps2.xml><?xml version="1.0" encoding="utf-8"?>
<ds:datastoreItem xmlns:ds="http://schemas.openxmlformats.org/officeDocument/2006/customXml" ds:itemID="{DC25C78A-3E90-4DAF-A990-DFA6D4EFBB6A}">
  <ds:schemaRefs>
    <ds:schemaRef ds:uri="http://schemas.microsoft.com/office/2006/metadata/properties"/>
    <ds:schemaRef ds:uri="http://www.w3.org/XML/1998/namespace"/>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96293A29-ED75-4663-BF0F-E0C874BB1B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8735</TotalTime>
  <Words>1592</Words>
  <Application>Microsoft Office PowerPoint</Application>
  <PresentationFormat>On-screen Show (16:9)</PresentationFormat>
  <Paragraphs>339</Paragraphs>
  <Slides>21</Slides>
  <Notes>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Helvetica Light</vt:lpstr>
      <vt:lpstr>Wingdings 2</vt:lpstr>
      <vt:lpstr>ヒラギノ角ゴ Pro W3</vt:lpstr>
      <vt:lpstr>CRF_2006_background</vt:lpstr>
      <vt:lpstr>Office Theme</vt:lpstr>
      <vt:lpstr>TCT Template Title 30 pt Bold Arial</vt:lpstr>
      <vt:lpstr>PowerPoint Presentation</vt:lpstr>
      <vt:lpstr>We need to avoid Femoral Access Bleeding</vt:lpstr>
      <vt:lpstr>Background and Rationale</vt:lpstr>
      <vt:lpstr>Design of UNIVERSAL Trial</vt:lpstr>
      <vt:lpstr>Eligibility Criteria</vt:lpstr>
      <vt:lpstr>Requirement for Operators</vt:lpstr>
      <vt:lpstr>PowerPoint Presentation</vt:lpstr>
      <vt:lpstr>Baseline Characteristics</vt:lpstr>
      <vt:lpstr>Procedural Characteristics</vt:lpstr>
      <vt:lpstr>Procedural Outcomes</vt:lpstr>
      <vt:lpstr>Clinical Outcomes</vt:lpstr>
      <vt:lpstr>PowerPoint Presentation</vt:lpstr>
      <vt:lpstr>Subgroup finding with Closure devices</vt:lpstr>
      <vt:lpstr>Limitations</vt:lpstr>
      <vt:lpstr>Meta-Analysis for Composite of Major Bleed or Major vascular complications</vt:lpstr>
      <vt:lpstr>Meta-Analysis for  Major vascular complications</vt:lpstr>
      <vt:lpstr>Conclusions </vt:lpstr>
      <vt:lpstr>Perspective</vt:lpstr>
      <vt:lpstr>Acknowledgements</vt:lpstr>
      <vt:lpstr>PowerPoint Presentation</vt:lpstr>
    </vt:vector>
  </TitlesOfParts>
  <Company>CRF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Detrimental Impact of Chronic Renal Insufficiency</dc:title>
  <dc:creator>jzuccardy</dc:creator>
  <cp:lastModifiedBy>Jolly, Sanjit</cp:lastModifiedBy>
  <cp:revision>325</cp:revision>
  <dcterms:created xsi:type="dcterms:W3CDTF">2015-03-17T14:58:49Z</dcterms:created>
  <dcterms:modified xsi:type="dcterms:W3CDTF">2022-09-17T20:01:33Z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0x010100EB74CE3700D28D489030891823DF1937</vt:lpwstr>
  </property>
</Properties>
</file>