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5"/>
  </p:notesMasterIdLst>
  <p:handoutMasterIdLst>
    <p:handoutMasterId r:id="rId26"/>
  </p:handoutMasterIdLst>
  <p:sldIdLst>
    <p:sldId id="2147374358" r:id="rId2"/>
    <p:sldId id="429" r:id="rId3"/>
    <p:sldId id="430" r:id="rId4"/>
    <p:sldId id="2147374344" r:id="rId5"/>
    <p:sldId id="432" r:id="rId6"/>
    <p:sldId id="336" r:id="rId7"/>
    <p:sldId id="2147374357" r:id="rId8"/>
    <p:sldId id="2147374316" r:id="rId9"/>
    <p:sldId id="2147374352" r:id="rId10"/>
    <p:sldId id="2147374326" r:id="rId11"/>
    <p:sldId id="2147374314" r:id="rId12"/>
    <p:sldId id="2147374348" r:id="rId13"/>
    <p:sldId id="2147374347" r:id="rId14"/>
    <p:sldId id="2147374350" r:id="rId15"/>
    <p:sldId id="2147374349" r:id="rId16"/>
    <p:sldId id="2147374320" r:id="rId17"/>
    <p:sldId id="2147374328" r:id="rId18"/>
    <p:sldId id="2147374312" r:id="rId19"/>
    <p:sldId id="2147374308" r:id="rId20"/>
    <p:sldId id="2147374351" r:id="rId21"/>
    <p:sldId id="2147374359" r:id="rId22"/>
    <p:sldId id="2147374353" r:id="rId23"/>
    <p:sldId id="2147374323" r:id="rId24"/>
  </p:sldIdLst>
  <p:sldSz cx="9144000" cy="5143500" type="screen16x9"/>
  <p:notesSz cx="7086600" cy="9372600"/>
  <p:custDataLst>
    <p:tags r:id="rId27"/>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guide id="5" orient="horz" pos="4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hy, Martin [STS]" initials="FM[" lastIdx="17" clrIdx="6">
    <p:extLst>
      <p:ext uri="{19B8F6BF-5375-455C-9EA6-DF929625EA0E}">
        <p15:presenceInfo xmlns:p15="http://schemas.microsoft.com/office/powerpoint/2012/main" userId="S::fahym6@medtronic.com::acbe7c06-a61e-4058-a47b-3f4b24278c9c" providerId="AD"/>
      </p:ext>
    </p:extLst>
  </p:cmAuthor>
  <p:cmAuthor id="1" name="Pateraki, Sofia" initials="PS" lastIdx="106" clrIdx="0">
    <p:extLst>
      <p:ext uri="{19B8F6BF-5375-455C-9EA6-DF929625EA0E}">
        <p15:presenceInfo xmlns:p15="http://schemas.microsoft.com/office/powerpoint/2012/main" userId="S::paters1@medtronic.com::0bc23257-cdaf-499b-a8e0-a3d96eac0114" providerId="AD"/>
      </p:ext>
    </p:extLst>
  </p:cmAuthor>
  <p:cmAuthor id="2" name="Woods, Benjamin" initials="WB" lastIdx="5" clrIdx="1">
    <p:extLst>
      <p:ext uri="{19B8F6BF-5375-455C-9EA6-DF929625EA0E}">
        <p15:presenceInfo xmlns:p15="http://schemas.microsoft.com/office/powerpoint/2012/main" userId="S::woodsb3@medtronic.com::a036b1f0-bd7d-48f0-95db-86e6da9592e5" providerId="AD"/>
      </p:ext>
    </p:extLst>
  </p:cmAuthor>
  <p:cmAuthor id="3" name="Brar, Sandeep, M.D." initials="BM" lastIdx="12" clrIdx="2">
    <p:extLst>
      <p:ext uri="{19B8F6BF-5375-455C-9EA6-DF929625EA0E}">
        <p15:presenceInfo xmlns:p15="http://schemas.microsoft.com/office/powerpoint/2012/main" userId="S::brars1@medtronic.com::cd6c3826-0cc2-4d02-89aa-b660eec8977b" providerId="AD"/>
      </p:ext>
    </p:extLst>
  </p:cmAuthor>
  <p:cmAuthor id="4" name="DeBruin, Vanessa" initials="DV" lastIdx="7" clrIdx="3">
    <p:extLst>
      <p:ext uri="{19B8F6BF-5375-455C-9EA6-DF929625EA0E}">
        <p15:presenceInfo xmlns:p15="http://schemas.microsoft.com/office/powerpoint/2012/main" userId="S::debruv1@medtronic.com::9f1686da-7586-426d-97b3-e8d12ed6dfce" providerId="AD"/>
      </p:ext>
    </p:extLst>
  </p:cmAuthor>
  <p:cmAuthor id="5" name="Hettrick, Doug" initials="HD" lastIdx="18" clrIdx="4">
    <p:extLst>
      <p:ext uri="{19B8F6BF-5375-455C-9EA6-DF929625EA0E}">
        <p15:presenceInfo xmlns:p15="http://schemas.microsoft.com/office/powerpoint/2012/main" userId="S::hettrd1@medtronic.com::ac79a063-0baa-49a4-bb9e-d0df604427a9" providerId="AD"/>
      </p:ext>
    </p:extLst>
  </p:cmAuthor>
  <p:cmAuthor id="6" name="Bhatt, Deepak L.,MD, MPH" initials="BDLM" lastIdx="7" clrIdx="5">
    <p:extLst>
      <p:ext uri="{19B8F6BF-5375-455C-9EA6-DF929625EA0E}">
        <p15:presenceInfo xmlns:p15="http://schemas.microsoft.com/office/powerpoint/2012/main" userId="S::DBHATT@BWH.HARVARD.EDU::2f91dcee-b639-4730-80d9-a6f9bc3cd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C"/>
    <a:srgbClr val="0033CC"/>
    <a:srgbClr val="FFFFFF"/>
    <a:srgbClr val="777777"/>
    <a:srgbClr val="6195C8"/>
    <a:srgbClr val="CC675F"/>
    <a:srgbClr val="99FF66"/>
    <a:srgbClr val="CCFFCC"/>
    <a:srgbClr val="FF6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D58B3-2727-45B1-8CB9-1E46B8B6169B}" v="1" dt="2022-09-14T19:28:36.584"/>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252"/>
        <p:guide orient="horz" pos="492"/>
        <p:guide pos="336"/>
        <p:guide pos="5617"/>
        <p:guide orient="horz" pos="41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86321199942319E-2"/>
          <c:y val="0.101831830120096"/>
          <c:w val="0.76645121080135825"/>
          <c:h val="0.6832669636872609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SBP</c:v>
                </c:pt>
                <c:pt idx="1">
                  <c:v>24-hr SBP</c:v>
                </c:pt>
                <c:pt idx="2">
                  <c:v>Nighttime SBP</c:v>
                </c:pt>
              </c:strCache>
            </c:strRef>
          </c:cat>
          <c:val>
            <c:numRef>
              <c:f>Sheet1!$B$2:$B$4</c:f>
              <c:numCache>
                <c:formatCode>General</c:formatCode>
                <c:ptCount val="3"/>
                <c:pt idx="0">
                  <c:v>-14.13</c:v>
                </c:pt>
                <c:pt idx="1">
                  <c:v>-6.75</c:v>
                </c:pt>
                <c:pt idx="2">
                  <c:v>-6.1</c:v>
                </c:pt>
              </c:numCache>
            </c:numRef>
          </c:val>
          <c:extLst>
            <c:ext xmlns:c16="http://schemas.microsoft.com/office/drawing/2014/chart" uri="{C3380CC4-5D6E-409C-BE32-E72D297353CC}">
              <c16:uniqueId val="{00000000-9CE0-442B-9E77-C0E44796678F}"/>
            </c:ext>
          </c:extLst>
        </c:ser>
        <c:ser>
          <c:idx val="1"/>
          <c:order val="1"/>
          <c:tx>
            <c:strRef>
              <c:f>Sheet1!$C$1</c:f>
              <c:strCache>
                <c:ptCount val="1"/>
                <c:pt idx="0">
                  <c:v>Sham</c:v>
                </c:pt>
              </c:strCache>
            </c:strRef>
          </c:tx>
          <c:spPr>
            <a:solidFill>
              <a:schemeClr val="accent3"/>
            </a:solidFill>
            <a:ln>
              <a:noFill/>
            </a:ln>
            <a:effectLst/>
          </c:spPr>
          <c:invertIfNegative val="0"/>
          <c:dLbls>
            <c:dLbl>
              <c:idx val="2"/>
              <c:layout>
                <c:manualLayout>
                  <c:x val="0"/>
                  <c:y val="8.98065034286904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05-46A2-87B3-10D0095998C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SBP</c:v>
                </c:pt>
                <c:pt idx="1">
                  <c:v>24-hr SBP</c:v>
                </c:pt>
                <c:pt idx="2">
                  <c:v>Nighttime SBP</c:v>
                </c:pt>
              </c:strCache>
            </c:strRef>
          </c:cat>
          <c:val>
            <c:numRef>
              <c:f>Sheet1!$C$2:$C$4</c:f>
              <c:numCache>
                <c:formatCode>General</c:formatCode>
                <c:ptCount val="3"/>
                <c:pt idx="0">
                  <c:v>-11.74</c:v>
                </c:pt>
                <c:pt idx="1">
                  <c:v>-4.79</c:v>
                </c:pt>
                <c:pt idx="2">
                  <c:v>-1.6</c:v>
                </c:pt>
              </c:numCache>
            </c:numRef>
          </c:val>
          <c:extLst>
            <c:ext xmlns:c16="http://schemas.microsoft.com/office/drawing/2014/chart" uri="{C3380CC4-5D6E-409C-BE32-E72D297353CC}">
              <c16:uniqueId val="{00000001-9CE0-442B-9E77-C0E44796678F}"/>
            </c:ext>
          </c:extLst>
        </c:ser>
        <c:dLbls>
          <c:showLegendKey val="0"/>
          <c:showVal val="0"/>
          <c:showCatName val="0"/>
          <c:showSerName val="0"/>
          <c:showPercent val="0"/>
          <c:showBubbleSize val="0"/>
        </c:dLbls>
        <c:gapWidth val="150"/>
        <c:overlap val="-2"/>
        <c:axId val="1190270096"/>
        <c:axId val="1190272416"/>
      </c:barChart>
      <c:catAx>
        <c:axId val="1190270096"/>
        <c:scaling>
          <c:orientation val="minMax"/>
        </c:scaling>
        <c:delete val="0"/>
        <c:axPos val="b"/>
        <c:numFmt formatCode="General" sourceLinked="1"/>
        <c:majorTickMark val="in"/>
        <c:minorTickMark val="none"/>
        <c:tickLblPos val="none"/>
        <c:spPr>
          <a:noFill/>
          <a:ln w="1905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272416"/>
        <c:crosses val="autoZero"/>
        <c:auto val="1"/>
        <c:lblAlgn val="ctr"/>
        <c:lblOffset val="100"/>
        <c:noMultiLvlLbl val="0"/>
      </c:catAx>
      <c:valAx>
        <c:axId val="1190272416"/>
        <c:scaling>
          <c:orientation val="minMax"/>
          <c:max val="0"/>
          <c:min val="-15"/>
        </c:scaling>
        <c:delete val="1"/>
        <c:axPos val="l"/>
        <c:numFmt formatCode="General" sourceLinked="1"/>
        <c:majorTickMark val="out"/>
        <c:minorTickMark val="out"/>
        <c:tickLblPos val="nextTo"/>
        <c:crossAx val="1190270096"/>
        <c:crosses val="autoZero"/>
        <c:crossBetween val="between"/>
        <c:majorUnit val="5"/>
        <c:minorUnit val="5"/>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33CC"/>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89851975632419634"/>
          <c:y val="0.86481205085776092"/>
          <c:w val="9.8468818639734071E-2"/>
          <c:h val="0.135187949142239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53156797421"/>
          <c:y val="5.2770796308175508E-2"/>
          <c:w val="0.7487646672344342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1"/>
                <c:pt idx="0">
                  <c:v>48M</c:v>
                </c:pt>
              </c:strCache>
            </c:strRef>
          </c:cat>
          <c:val>
            <c:numRef>
              <c:f>Sheet1!$B$2:$B$3</c:f>
              <c:numCache>
                <c:formatCode>General</c:formatCode>
                <c:ptCount val="2"/>
                <c:pt idx="0">
                  <c:v>-16.3</c:v>
                </c:pt>
              </c:numCache>
            </c:numRef>
          </c:val>
          <c:extLst>
            <c:ext xmlns:c16="http://schemas.microsoft.com/office/drawing/2014/chart" uri="{C3380CC4-5D6E-409C-BE32-E72D297353CC}">
              <c16:uniqueId val="{00000003-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5"/>
          <c:min val="-20"/>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7.9481490050091308E-2"/>
          <c:w val="0.74876466723443424"/>
          <c:h val="0.8931985880488925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-4.5999999999999996</c:v>
                </c:pt>
                <c:pt idx="1">
                  <c:v>-7.2</c:v>
                </c:pt>
                <c:pt idx="2">
                  <c:v>-9.9</c:v>
                </c:pt>
              </c:numCache>
            </c:numRef>
          </c:val>
          <c:extLst>
            <c:ext xmlns:c16="http://schemas.microsoft.com/office/drawing/2014/chart" uri="{C3380CC4-5D6E-409C-BE32-E72D297353CC}">
              <c16:uniqueId val="{00000003-C6F2-4528-9EC5-227C75C20B51}"/>
            </c:ext>
          </c:extLst>
        </c:ser>
        <c:ser>
          <c:idx val="1"/>
          <c:order val="1"/>
          <c:tx>
            <c:strRef>
              <c:f>Sheet1!$C$1</c:f>
              <c:strCache>
                <c:ptCount val="1"/>
                <c:pt idx="0">
                  <c:v>Control</c:v>
                </c:pt>
              </c:strCache>
            </c:strRef>
          </c:tx>
          <c:spPr>
            <a:solidFill>
              <a:srgbClr val="9A9A9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7777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-0.4</c:v>
                </c:pt>
                <c:pt idx="1">
                  <c:v>-0.7</c:v>
                </c:pt>
                <c:pt idx="2">
                  <c:v>-0.5</c:v>
                </c:pt>
              </c:numCache>
            </c:numRef>
          </c:val>
          <c:extLst>
            <c:ext xmlns:c16="http://schemas.microsoft.com/office/drawing/2014/chart" uri="{C3380CC4-5D6E-409C-BE32-E72D297353CC}">
              <c16:uniqueId val="{00000007-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5"/>
          <c:min val="-20"/>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Diastolic BP change from baseline </a:t>
                </a:r>
                <a:r>
                  <a:rPr lang="en-US" sz="1000" b="0" i="0" u="none" strike="noStrike" baseline="0">
                    <a:effectLst/>
                  </a:rPr>
                  <a:t>(mmHg)</a:t>
                </a:r>
                <a:endParaRPr lang="en-US" sz="1000">
                  <a:latin typeface="Arial" panose="020B0604020202020204" pitchFamily="34" charset="0"/>
                  <a:cs typeface="Arial" panose="020B0604020202020204" pitchFamily="34" charset="0"/>
                </a:endParaRPr>
              </a:p>
            </c:rich>
          </c:tx>
          <c:layout>
            <c:manualLayout>
              <c:xMode val="edge"/>
              <c:yMode val="edge"/>
              <c:x val="2.1688095206706417E-2"/>
              <c:y val="0.1761980377104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7.8732749343625008E-2"/>
          <c:w val="0.74876466723443424"/>
          <c:h val="0.88874680575857323"/>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1"/>
                <c:pt idx="0">
                  <c:v>48M</c:v>
                </c:pt>
              </c:strCache>
            </c:strRef>
          </c:cat>
          <c:val>
            <c:numRef>
              <c:f>Sheet1!$B$2:$B$3</c:f>
              <c:numCache>
                <c:formatCode>General</c:formatCode>
                <c:ptCount val="2"/>
                <c:pt idx="0">
                  <c:v>-10.199999999999999</c:v>
                </c:pt>
              </c:numCache>
            </c:numRef>
          </c:val>
          <c:extLst>
            <c:ext xmlns:c16="http://schemas.microsoft.com/office/drawing/2014/chart" uri="{C3380CC4-5D6E-409C-BE32-E72D297353CC}">
              <c16:uniqueId val="{00000000-4D51-43B2-AEBD-C77C651EFA24}"/>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5"/>
          <c:min val="-20"/>
        </c:scaling>
        <c:delete val="1"/>
        <c:axPos val="l"/>
        <c:numFmt formatCode="General" sourceLinked="1"/>
        <c:majorTickMark val="out"/>
        <c:minorTickMark val="none"/>
        <c:tickLblPos val="nextTo"/>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62650537373209E-2"/>
          <c:y val="3.8988505115878237E-2"/>
          <c:w val="0.95327794961485102"/>
          <c:h val="0.80496159749721785"/>
        </c:manualLayout>
      </c:layout>
      <c:barChart>
        <c:barDir val="col"/>
        <c:grouping val="percentStacked"/>
        <c:varyColors val="0"/>
        <c:ser>
          <c:idx val="0"/>
          <c:order val="0"/>
          <c:tx>
            <c:strRef>
              <c:f>Sheet1!$B$1</c:f>
              <c:strCache>
                <c:ptCount val="1"/>
                <c:pt idx="0">
                  <c:v>&lt;140 mmHg</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B6F-4DBF-8ECF-6974EC91E6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6 months</c:v>
                </c:pt>
                <c:pt idx="2">
                  <c:v>36 months</c:v>
                </c:pt>
              </c:strCache>
            </c:strRef>
          </c:cat>
          <c:val>
            <c:numRef>
              <c:f>Sheet1!$B$2:$B$4</c:f>
              <c:numCache>
                <c:formatCode>General</c:formatCode>
                <c:ptCount val="3"/>
                <c:pt idx="0">
                  <c:v>0</c:v>
                </c:pt>
                <c:pt idx="1">
                  <c:v>15.1</c:v>
                </c:pt>
                <c:pt idx="2">
                  <c:v>27.4</c:v>
                </c:pt>
              </c:numCache>
            </c:numRef>
          </c:val>
          <c:extLst>
            <c:ext xmlns:c16="http://schemas.microsoft.com/office/drawing/2014/chart" uri="{C3380CC4-5D6E-409C-BE32-E72D297353CC}">
              <c16:uniqueId val="{00000003-8FEE-4A47-AA6A-6DCE5CE53AFA}"/>
            </c:ext>
          </c:extLst>
        </c:ser>
        <c:ser>
          <c:idx val="1"/>
          <c:order val="1"/>
          <c:tx>
            <c:strRef>
              <c:f>Sheet1!$C$1</c:f>
              <c:strCache>
                <c:ptCount val="1"/>
                <c:pt idx="0">
                  <c:v>&gt;=140 and &lt;150 mmHg</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B6F-4DBF-8ECF-6974EC91E6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6 months</c:v>
                </c:pt>
                <c:pt idx="2">
                  <c:v>36 months</c:v>
                </c:pt>
              </c:strCache>
            </c:strRef>
          </c:cat>
          <c:val>
            <c:numRef>
              <c:f>Sheet1!$C$2:$C$4</c:f>
              <c:numCache>
                <c:formatCode>General</c:formatCode>
                <c:ptCount val="3"/>
                <c:pt idx="0">
                  <c:v>0</c:v>
                </c:pt>
                <c:pt idx="1">
                  <c:v>12.3</c:v>
                </c:pt>
                <c:pt idx="2">
                  <c:v>22.8</c:v>
                </c:pt>
              </c:numCache>
            </c:numRef>
          </c:val>
          <c:extLst>
            <c:ext xmlns:c16="http://schemas.microsoft.com/office/drawing/2014/chart" uri="{C3380CC4-5D6E-409C-BE32-E72D297353CC}">
              <c16:uniqueId val="{00000007-8FEE-4A47-AA6A-6DCE5CE53AFA}"/>
            </c:ext>
          </c:extLst>
        </c:ser>
        <c:ser>
          <c:idx val="2"/>
          <c:order val="2"/>
          <c:tx>
            <c:strRef>
              <c:f>Sheet1!$D$1</c:f>
              <c:strCache>
                <c:ptCount val="1"/>
                <c:pt idx="0">
                  <c:v>&gt;=150 mmHg and &lt;160 mmHg</c:v>
                </c:pt>
              </c:strCache>
            </c:strRef>
          </c:tx>
          <c:spPr>
            <a:solidFill>
              <a:srgbClr val="FF99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B6F-4DBF-8ECF-6974EC91E6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6 months</c:v>
                </c:pt>
                <c:pt idx="2">
                  <c:v>36 months</c:v>
                </c:pt>
              </c:strCache>
            </c:strRef>
          </c:cat>
          <c:val>
            <c:numRef>
              <c:f>Sheet1!$D$2:$D$4</c:f>
              <c:numCache>
                <c:formatCode>General</c:formatCode>
                <c:ptCount val="3"/>
                <c:pt idx="0">
                  <c:v>0</c:v>
                </c:pt>
                <c:pt idx="1">
                  <c:v>15.1</c:v>
                </c:pt>
                <c:pt idx="2">
                  <c:v>17.8</c:v>
                </c:pt>
              </c:numCache>
            </c:numRef>
          </c:val>
          <c:extLst>
            <c:ext xmlns:c16="http://schemas.microsoft.com/office/drawing/2014/chart" uri="{C3380CC4-5D6E-409C-BE32-E72D297353CC}">
              <c16:uniqueId val="{0000000B-8FEE-4A47-AA6A-6DCE5CE53AFA}"/>
            </c:ext>
          </c:extLst>
        </c:ser>
        <c:ser>
          <c:idx val="3"/>
          <c:order val="3"/>
          <c:tx>
            <c:strRef>
              <c:f>Sheet1!$E$1</c:f>
              <c:strCache>
                <c:ptCount val="1"/>
                <c:pt idx="0">
                  <c:v>&gt;=160 and &lt;180 mmHg</c:v>
                </c:pt>
              </c:strCache>
            </c:strRef>
          </c:tx>
          <c:spPr>
            <a:solidFill>
              <a:srgbClr val="ED2937"/>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6 months</c:v>
                </c:pt>
                <c:pt idx="2">
                  <c:v>36 months</c:v>
                </c:pt>
              </c:strCache>
            </c:strRef>
          </c:cat>
          <c:val>
            <c:numRef>
              <c:f>Sheet1!$E$2:$E$4</c:f>
              <c:numCache>
                <c:formatCode>General</c:formatCode>
                <c:ptCount val="3"/>
                <c:pt idx="0">
                  <c:v>58.5</c:v>
                </c:pt>
                <c:pt idx="1">
                  <c:v>31.1</c:v>
                </c:pt>
                <c:pt idx="2">
                  <c:v>20.100000000000001</c:v>
                </c:pt>
              </c:numCache>
            </c:numRef>
          </c:val>
          <c:extLst>
            <c:ext xmlns:c16="http://schemas.microsoft.com/office/drawing/2014/chart" uri="{C3380CC4-5D6E-409C-BE32-E72D297353CC}">
              <c16:uniqueId val="{0000000C-8FEE-4A47-AA6A-6DCE5CE53AFA}"/>
            </c:ext>
          </c:extLst>
        </c:ser>
        <c:ser>
          <c:idx val="4"/>
          <c:order val="4"/>
          <c:tx>
            <c:strRef>
              <c:f>Sheet1!$F$1</c:f>
              <c:strCache>
                <c:ptCount val="1"/>
                <c:pt idx="0">
                  <c:v>&gt;=180 mmHg</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6 months</c:v>
                </c:pt>
                <c:pt idx="2">
                  <c:v>36 months</c:v>
                </c:pt>
              </c:strCache>
            </c:strRef>
          </c:cat>
          <c:val>
            <c:numRef>
              <c:f>Sheet1!$F$2:$F$4</c:f>
              <c:numCache>
                <c:formatCode>General</c:formatCode>
                <c:ptCount val="3"/>
                <c:pt idx="0">
                  <c:v>41.5</c:v>
                </c:pt>
                <c:pt idx="1">
                  <c:v>26.3</c:v>
                </c:pt>
                <c:pt idx="2">
                  <c:v>11.9</c:v>
                </c:pt>
              </c:numCache>
            </c:numRef>
          </c:val>
          <c:extLst>
            <c:ext xmlns:c16="http://schemas.microsoft.com/office/drawing/2014/chart" uri="{C3380CC4-5D6E-409C-BE32-E72D297353CC}">
              <c16:uniqueId val="{0000000D-8FEE-4A47-AA6A-6DCE5CE53AFA}"/>
            </c:ext>
          </c:extLst>
        </c:ser>
        <c:dLbls>
          <c:showLegendKey val="0"/>
          <c:showVal val="0"/>
          <c:showCatName val="0"/>
          <c:showSerName val="0"/>
          <c:showPercent val="0"/>
          <c:showBubbleSize val="0"/>
        </c:dLbls>
        <c:gapWidth val="65"/>
        <c:overlap val="100"/>
        <c:axId val="1368643040"/>
        <c:axId val="1368643368"/>
      </c:barChart>
      <c:catAx>
        <c:axId val="1368643040"/>
        <c:scaling>
          <c:orientation val="minMax"/>
        </c:scaling>
        <c:delete val="0"/>
        <c:axPos val="b"/>
        <c:numFmt formatCode="General" sourceLinked="1"/>
        <c:majorTickMark val="out"/>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8643368"/>
        <c:crosses val="autoZero"/>
        <c:auto val="1"/>
        <c:lblAlgn val="ctr"/>
        <c:lblOffset val="100"/>
        <c:noMultiLvlLbl val="0"/>
      </c:catAx>
      <c:valAx>
        <c:axId val="1368643368"/>
        <c:scaling>
          <c:orientation val="minMax"/>
        </c:scaling>
        <c:delete val="1"/>
        <c:axPos val="l"/>
        <c:numFmt formatCode="0%" sourceLinked="1"/>
        <c:majorTickMark val="out"/>
        <c:minorTickMark val="none"/>
        <c:tickLblPos val="nextTo"/>
        <c:crossAx val="136864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62650537373209E-2"/>
          <c:y val="3.8988505115878237E-2"/>
          <c:w val="0.95327794961485102"/>
          <c:h val="0.80496159749721785"/>
        </c:manualLayout>
      </c:layout>
      <c:barChart>
        <c:barDir val="col"/>
        <c:grouping val="percentStacked"/>
        <c:varyColors val="0"/>
        <c:ser>
          <c:idx val="0"/>
          <c:order val="0"/>
          <c:tx>
            <c:strRef>
              <c:f>Sheet1!$B$1</c:f>
              <c:strCache>
                <c:ptCount val="1"/>
                <c:pt idx="0">
                  <c:v>&lt;140 mmHg</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18E-428C-B03D-E09FBF603224}"/>
                </c:ext>
              </c:extLst>
            </c:dLbl>
            <c:dLbl>
              <c:idx val="1"/>
              <c:delete val="1"/>
              <c:extLst>
                <c:ext xmlns:c15="http://schemas.microsoft.com/office/drawing/2012/chart" uri="{CE6537A1-D6FC-4f65-9D91-7224C49458BB}"/>
                <c:ext xmlns:c16="http://schemas.microsoft.com/office/drawing/2014/chart" uri="{C3380CC4-5D6E-409C-BE32-E72D297353CC}">
                  <c16:uniqueId val="{00000004-418E-428C-B03D-E09FBF603224}"/>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18E-428C-B03D-E09FBF6032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baseline</c:v>
                </c:pt>
                <c:pt idx="1">
                  <c:v>6 months</c:v>
                </c:pt>
                <c:pt idx="2">
                  <c:v>36 months</c:v>
                </c:pt>
              </c:strCache>
            </c:strRef>
          </c:cat>
          <c:val>
            <c:numRef>
              <c:f>Sheet1!$B$5:$B$7</c:f>
              <c:numCache>
                <c:formatCode>General</c:formatCode>
                <c:ptCount val="3"/>
                <c:pt idx="0">
                  <c:v>0</c:v>
                </c:pt>
                <c:pt idx="1">
                  <c:v>0</c:v>
                </c:pt>
                <c:pt idx="2">
                  <c:v>27</c:v>
                </c:pt>
              </c:numCache>
            </c:numRef>
          </c:val>
          <c:extLst>
            <c:ext xmlns:c16="http://schemas.microsoft.com/office/drawing/2014/chart" uri="{C3380CC4-5D6E-409C-BE32-E72D297353CC}">
              <c16:uniqueId val="{00000003-8FEE-4A47-AA6A-6DCE5CE53AFA}"/>
            </c:ext>
          </c:extLst>
        </c:ser>
        <c:ser>
          <c:idx val="1"/>
          <c:order val="1"/>
          <c:tx>
            <c:strRef>
              <c:f>Sheet1!$C$1</c:f>
              <c:strCache>
                <c:ptCount val="1"/>
                <c:pt idx="0">
                  <c:v>&gt;=140 and &lt;150 mmHg</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18E-428C-B03D-E09FBF603224}"/>
                </c:ext>
              </c:extLst>
            </c:dLbl>
            <c:dLbl>
              <c:idx val="1"/>
              <c:delete val="1"/>
              <c:extLst>
                <c:ext xmlns:c15="http://schemas.microsoft.com/office/drawing/2012/chart" uri="{CE6537A1-D6FC-4f65-9D91-7224C49458BB}"/>
                <c:ext xmlns:c16="http://schemas.microsoft.com/office/drawing/2014/chart" uri="{C3380CC4-5D6E-409C-BE32-E72D297353CC}">
                  <c16:uniqueId val="{00000002-418E-428C-B03D-E09FBF6032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baseline</c:v>
                </c:pt>
                <c:pt idx="1">
                  <c:v>6 months</c:v>
                </c:pt>
                <c:pt idx="2">
                  <c:v>36 months</c:v>
                </c:pt>
              </c:strCache>
            </c:strRef>
          </c:cat>
          <c:val>
            <c:numRef>
              <c:f>Sheet1!$C$5:$C$7</c:f>
              <c:numCache>
                <c:formatCode>General</c:formatCode>
                <c:ptCount val="3"/>
                <c:pt idx="0">
                  <c:v>0</c:v>
                </c:pt>
                <c:pt idx="1">
                  <c:v>0</c:v>
                </c:pt>
                <c:pt idx="2">
                  <c:v>11.1</c:v>
                </c:pt>
              </c:numCache>
            </c:numRef>
          </c:val>
          <c:extLst>
            <c:ext xmlns:c16="http://schemas.microsoft.com/office/drawing/2014/chart" uri="{C3380CC4-5D6E-409C-BE32-E72D297353CC}">
              <c16:uniqueId val="{00000007-8FEE-4A47-AA6A-6DCE5CE53AFA}"/>
            </c:ext>
          </c:extLst>
        </c:ser>
        <c:ser>
          <c:idx val="2"/>
          <c:order val="2"/>
          <c:tx>
            <c:strRef>
              <c:f>Sheet1!$D$1</c:f>
              <c:strCache>
                <c:ptCount val="1"/>
                <c:pt idx="0">
                  <c:v>&gt;=150 mmHg and &lt;160 mmHg</c:v>
                </c:pt>
              </c:strCache>
            </c:strRef>
          </c:tx>
          <c:spPr>
            <a:solidFill>
              <a:srgbClr val="FF99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8E-428C-B03D-E09FBF603224}"/>
                </c:ext>
              </c:extLst>
            </c:dLbl>
            <c:dLbl>
              <c:idx val="1"/>
              <c:delete val="1"/>
              <c:extLst>
                <c:ext xmlns:c15="http://schemas.microsoft.com/office/drawing/2012/chart" uri="{CE6537A1-D6FC-4f65-9D91-7224C49458BB}"/>
                <c:ext xmlns:c16="http://schemas.microsoft.com/office/drawing/2014/chart" uri="{C3380CC4-5D6E-409C-BE32-E72D297353CC}">
                  <c16:uniqueId val="{00000003-418E-428C-B03D-E09FBF6032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baseline</c:v>
                </c:pt>
                <c:pt idx="1">
                  <c:v>6 months</c:v>
                </c:pt>
                <c:pt idx="2">
                  <c:v>36 months</c:v>
                </c:pt>
              </c:strCache>
            </c:strRef>
          </c:cat>
          <c:val>
            <c:numRef>
              <c:f>Sheet1!$D$5:$D$7</c:f>
              <c:numCache>
                <c:formatCode>General</c:formatCode>
                <c:ptCount val="3"/>
                <c:pt idx="0">
                  <c:v>0</c:v>
                </c:pt>
                <c:pt idx="1">
                  <c:v>0</c:v>
                </c:pt>
                <c:pt idx="2">
                  <c:v>20.6</c:v>
                </c:pt>
              </c:numCache>
            </c:numRef>
          </c:val>
          <c:extLst>
            <c:ext xmlns:c16="http://schemas.microsoft.com/office/drawing/2014/chart" uri="{C3380CC4-5D6E-409C-BE32-E72D297353CC}">
              <c16:uniqueId val="{0000000B-8FEE-4A47-AA6A-6DCE5CE53AFA}"/>
            </c:ext>
          </c:extLst>
        </c:ser>
        <c:ser>
          <c:idx val="3"/>
          <c:order val="3"/>
          <c:tx>
            <c:strRef>
              <c:f>Sheet1!$E$1</c:f>
              <c:strCache>
                <c:ptCount val="1"/>
                <c:pt idx="0">
                  <c:v>&gt;=160 and &lt;180 mmHg</c:v>
                </c:pt>
              </c:strCache>
            </c:strRef>
          </c:tx>
          <c:spPr>
            <a:solidFill>
              <a:srgbClr val="ED2937"/>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baseline</c:v>
                </c:pt>
                <c:pt idx="1">
                  <c:v>6 months</c:v>
                </c:pt>
                <c:pt idx="2">
                  <c:v>36 months</c:v>
                </c:pt>
              </c:strCache>
            </c:strRef>
          </c:cat>
          <c:val>
            <c:numRef>
              <c:f>Sheet1!$E$5:$E$7</c:f>
              <c:numCache>
                <c:formatCode>General</c:formatCode>
                <c:ptCount val="3"/>
                <c:pt idx="0">
                  <c:v>56.4</c:v>
                </c:pt>
                <c:pt idx="1">
                  <c:v>54.5</c:v>
                </c:pt>
                <c:pt idx="2">
                  <c:v>12.7</c:v>
                </c:pt>
              </c:numCache>
            </c:numRef>
          </c:val>
          <c:extLst>
            <c:ext xmlns:c16="http://schemas.microsoft.com/office/drawing/2014/chart" uri="{C3380CC4-5D6E-409C-BE32-E72D297353CC}">
              <c16:uniqueId val="{0000000C-8FEE-4A47-AA6A-6DCE5CE53AFA}"/>
            </c:ext>
          </c:extLst>
        </c:ser>
        <c:ser>
          <c:idx val="4"/>
          <c:order val="4"/>
          <c:tx>
            <c:strRef>
              <c:f>Sheet1!$F$1</c:f>
              <c:strCache>
                <c:ptCount val="1"/>
                <c:pt idx="0">
                  <c:v>&gt;=180 mmHg</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baseline</c:v>
                </c:pt>
                <c:pt idx="1">
                  <c:v>6 months</c:v>
                </c:pt>
                <c:pt idx="2">
                  <c:v>36 months</c:v>
                </c:pt>
              </c:strCache>
            </c:strRef>
          </c:cat>
          <c:val>
            <c:numRef>
              <c:f>Sheet1!$F$5:$F$7</c:f>
              <c:numCache>
                <c:formatCode>General</c:formatCode>
                <c:ptCount val="3"/>
                <c:pt idx="0">
                  <c:v>43.6</c:v>
                </c:pt>
                <c:pt idx="1">
                  <c:v>45.5</c:v>
                </c:pt>
                <c:pt idx="2">
                  <c:v>28.6</c:v>
                </c:pt>
              </c:numCache>
            </c:numRef>
          </c:val>
          <c:extLst>
            <c:ext xmlns:c16="http://schemas.microsoft.com/office/drawing/2014/chart" uri="{C3380CC4-5D6E-409C-BE32-E72D297353CC}">
              <c16:uniqueId val="{0000000D-8FEE-4A47-AA6A-6DCE5CE53AFA}"/>
            </c:ext>
          </c:extLst>
        </c:ser>
        <c:dLbls>
          <c:showLegendKey val="0"/>
          <c:showVal val="0"/>
          <c:showCatName val="0"/>
          <c:showSerName val="0"/>
          <c:showPercent val="0"/>
          <c:showBubbleSize val="0"/>
        </c:dLbls>
        <c:gapWidth val="65"/>
        <c:overlap val="100"/>
        <c:axId val="1368643040"/>
        <c:axId val="1368643368"/>
      </c:barChart>
      <c:catAx>
        <c:axId val="1368643040"/>
        <c:scaling>
          <c:orientation val="minMax"/>
        </c:scaling>
        <c:delete val="0"/>
        <c:axPos val="b"/>
        <c:numFmt formatCode="General" sourceLinked="1"/>
        <c:majorTickMark val="out"/>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8643368"/>
        <c:crosses val="autoZero"/>
        <c:auto val="1"/>
        <c:lblAlgn val="ctr"/>
        <c:lblOffset val="100"/>
        <c:noMultiLvlLbl val="0"/>
      </c:catAx>
      <c:valAx>
        <c:axId val="1368643368"/>
        <c:scaling>
          <c:orientation val="minMax"/>
        </c:scaling>
        <c:delete val="1"/>
        <c:axPos val="l"/>
        <c:numFmt formatCode="0%" sourceLinked="1"/>
        <c:majorTickMark val="out"/>
        <c:minorTickMark val="none"/>
        <c:tickLblPos val="nextTo"/>
        <c:crossAx val="136864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8.218610127405751E-2"/>
          <c:w val="0.82952101772282238"/>
          <c:h val="0.89049421840855036"/>
        </c:manualLayout>
      </c:layout>
      <c:barChart>
        <c:barDir val="col"/>
        <c:grouping val="clustered"/>
        <c:varyColors val="0"/>
        <c:ser>
          <c:idx val="0"/>
          <c:order val="0"/>
          <c:tx>
            <c:strRef>
              <c:f>Sheet1!$B$1</c:f>
              <c:strCache>
                <c:ptCount val="1"/>
                <c:pt idx="0">
                  <c:v>HTN-3</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-18.100000000000001</c:v>
                </c:pt>
                <c:pt idx="1">
                  <c:v>-23.2</c:v>
                </c:pt>
                <c:pt idx="2">
                  <c:v>-25.2</c:v>
                </c:pt>
              </c:numCache>
            </c:numRef>
          </c:val>
          <c:extLst>
            <c:ext xmlns:c16="http://schemas.microsoft.com/office/drawing/2014/chart" uri="{C3380CC4-5D6E-409C-BE32-E72D297353CC}">
              <c16:uniqueId val="{00000000-E48F-4552-B5A6-09928B9B205D}"/>
            </c:ext>
          </c:extLst>
        </c:ser>
        <c:ser>
          <c:idx val="1"/>
          <c:order val="1"/>
          <c:tx>
            <c:strRef>
              <c:f>Sheet1!$C$1</c:f>
              <c:strCache>
                <c:ptCount val="1"/>
                <c:pt idx="0">
                  <c:v>ON MED</c:v>
                </c:pt>
              </c:strCache>
            </c:strRef>
          </c:tx>
          <c:spPr>
            <a:solidFill>
              <a:srgbClr val="1D38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-19.2</c:v>
                </c:pt>
                <c:pt idx="1">
                  <c:v>-26.7</c:v>
                </c:pt>
                <c:pt idx="2">
                  <c:v>-28.5</c:v>
                </c:pt>
              </c:numCache>
            </c:numRef>
          </c:val>
          <c:extLst>
            <c:ext xmlns:c16="http://schemas.microsoft.com/office/drawing/2014/chart" uri="{C3380CC4-5D6E-409C-BE32-E72D297353CC}">
              <c16:uniqueId val="{00000001-E48F-4552-B5A6-09928B9B205D}"/>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1"/>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Systolic BP (mmHg) change from baseline</a:t>
                </a:r>
              </a:p>
            </c:rich>
          </c:tx>
          <c:layout>
            <c:manualLayout>
              <c:xMode val="edge"/>
              <c:yMode val="edge"/>
              <c:x val="4.2129649582547023E-2"/>
              <c:y val="0.124163627742476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8.218610127405751E-2"/>
          <c:w val="0.82952101772282238"/>
          <c:h val="0.89049421840855036"/>
        </c:manualLayout>
      </c:layout>
      <c:barChart>
        <c:barDir val="col"/>
        <c:grouping val="clustered"/>
        <c:varyColors val="0"/>
        <c:ser>
          <c:idx val="0"/>
          <c:order val="0"/>
          <c:tx>
            <c:strRef>
              <c:f>Sheet1!$B$1</c:f>
              <c:strCache>
                <c:ptCount val="1"/>
                <c:pt idx="0">
                  <c:v>HTN-3</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-7.1</c:v>
                </c:pt>
                <c:pt idx="1">
                  <c:v>-11.1</c:v>
                </c:pt>
                <c:pt idx="2">
                  <c:v>-15</c:v>
                </c:pt>
              </c:numCache>
            </c:numRef>
          </c:val>
          <c:extLst>
            <c:ext xmlns:c16="http://schemas.microsoft.com/office/drawing/2014/chart" uri="{C3380CC4-5D6E-409C-BE32-E72D297353CC}">
              <c16:uniqueId val="{00000000-3031-46CC-8CB4-2BFD0CE15A86}"/>
            </c:ext>
          </c:extLst>
        </c:ser>
        <c:ser>
          <c:idx val="1"/>
          <c:order val="1"/>
          <c:tx>
            <c:strRef>
              <c:f>Sheet1!$C$1</c:f>
              <c:strCache>
                <c:ptCount val="1"/>
                <c:pt idx="0">
                  <c:v>ON MED</c:v>
                </c:pt>
              </c:strCache>
            </c:strRef>
          </c:tx>
          <c:spPr>
            <a:solidFill>
              <a:srgbClr val="1D38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-12.9</c:v>
                </c:pt>
                <c:pt idx="1">
                  <c:v>-20.399999999999999</c:v>
                </c:pt>
                <c:pt idx="2">
                  <c:v>-22.1</c:v>
                </c:pt>
              </c:numCache>
            </c:numRef>
          </c:val>
          <c:extLst>
            <c:ext xmlns:c16="http://schemas.microsoft.com/office/drawing/2014/chart" uri="{C3380CC4-5D6E-409C-BE32-E72D297353CC}">
              <c16:uniqueId val="{00000001-3031-46CC-8CB4-2BFD0CE15A86}"/>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323348168435469E-2"/>
          <c:y val="0.12320564767629351"/>
          <c:w val="0.95839162767697517"/>
          <c:h val="0.69684427502879587"/>
        </c:manualLayout>
      </c:layout>
      <c:lineChart>
        <c:grouping val="standard"/>
        <c:varyColors val="0"/>
        <c:ser>
          <c:idx val="0"/>
          <c:order val="0"/>
          <c:tx>
            <c:strRef>
              <c:f>Sheet1!$B$1</c:f>
              <c:strCache>
                <c:ptCount val="1"/>
                <c:pt idx="0">
                  <c:v>RDN</c:v>
                </c:pt>
              </c:strCache>
            </c:strRef>
          </c:tx>
          <c:spPr>
            <a:ln w="28575" cap="rnd">
              <a:solidFill>
                <a:srgbClr val="0033CC"/>
              </a:solidFill>
              <a:round/>
            </a:ln>
            <a:effectLst/>
          </c:spPr>
          <c:marker>
            <c:symbol val="diamond"/>
            <c:size val="7"/>
            <c:spPr>
              <a:solidFill>
                <a:srgbClr val="0033CC"/>
              </a:solidFill>
              <a:ln w="9525">
                <a:solidFill>
                  <a:srgbClr val="0033CC"/>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33CC"/>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6M</c:v>
                </c:pt>
                <c:pt idx="2">
                  <c:v>12M</c:v>
                </c:pt>
                <c:pt idx="3">
                  <c:v>24M</c:v>
                </c:pt>
                <c:pt idx="4">
                  <c:v>36M</c:v>
                </c:pt>
              </c:strCache>
            </c:strRef>
          </c:cat>
          <c:val>
            <c:numRef>
              <c:f>Sheet1!$B$2:$B$6</c:f>
              <c:numCache>
                <c:formatCode>General</c:formatCode>
                <c:ptCount val="5"/>
                <c:pt idx="0">
                  <c:v>4.9000000000000004</c:v>
                </c:pt>
                <c:pt idx="1">
                  <c:v>4.8</c:v>
                </c:pt>
                <c:pt idx="2">
                  <c:v>4.7</c:v>
                </c:pt>
                <c:pt idx="3">
                  <c:v>4.5999999999999996</c:v>
                </c:pt>
                <c:pt idx="4">
                  <c:v>4.5999999999999996</c:v>
                </c:pt>
              </c:numCache>
            </c:numRef>
          </c:val>
          <c:smooth val="0"/>
          <c:extLst>
            <c:ext xmlns:c16="http://schemas.microsoft.com/office/drawing/2014/chart" uri="{C3380CC4-5D6E-409C-BE32-E72D297353CC}">
              <c16:uniqueId val="{00000001-23C7-4FAD-98CF-F2383A0A4873}"/>
            </c:ext>
          </c:extLst>
        </c:ser>
        <c:ser>
          <c:idx val="1"/>
          <c:order val="1"/>
          <c:tx>
            <c:strRef>
              <c:f>Sheet1!$C$1</c:f>
              <c:strCache>
                <c:ptCount val="1"/>
                <c:pt idx="0">
                  <c:v>Control</c:v>
                </c:pt>
              </c:strCache>
            </c:strRef>
          </c:tx>
          <c:spPr>
            <a:ln w="28575" cap="rnd">
              <a:solidFill>
                <a:schemeClr val="tx1">
                  <a:lumMod val="50000"/>
                  <a:lumOff val="50000"/>
                </a:schemeClr>
              </a:solidFill>
              <a:round/>
            </a:ln>
            <a:effectLst/>
          </c:spPr>
          <c:marker>
            <c:symbol val="diamond"/>
            <c:size val="7"/>
            <c:spPr>
              <a:solidFill>
                <a:schemeClr val="tx1">
                  <a:lumMod val="50000"/>
                  <a:lumOff val="50000"/>
                </a:schemeClr>
              </a:solidFill>
              <a:ln w="9525">
                <a:solidFill>
                  <a:schemeClr val="tx1">
                    <a:lumMod val="50000"/>
                    <a:lumOff val="50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F7F7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6M</c:v>
                </c:pt>
                <c:pt idx="2">
                  <c:v>12M</c:v>
                </c:pt>
                <c:pt idx="3">
                  <c:v>24M</c:v>
                </c:pt>
                <c:pt idx="4">
                  <c:v>36M</c:v>
                </c:pt>
              </c:strCache>
            </c:strRef>
          </c:cat>
          <c:val>
            <c:numRef>
              <c:f>Sheet1!$C$2:$C$6</c:f>
              <c:numCache>
                <c:formatCode>General</c:formatCode>
                <c:ptCount val="5"/>
                <c:pt idx="0">
                  <c:v>5</c:v>
                </c:pt>
                <c:pt idx="1">
                  <c:v>4.9000000000000004</c:v>
                </c:pt>
                <c:pt idx="2">
                  <c:v>4.7</c:v>
                </c:pt>
                <c:pt idx="3">
                  <c:v>4.7</c:v>
                </c:pt>
                <c:pt idx="4">
                  <c:v>4.7</c:v>
                </c:pt>
              </c:numCache>
            </c:numRef>
          </c:val>
          <c:smooth val="0"/>
          <c:extLst>
            <c:ext xmlns:c16="http://schemas.microsoft.com/office/drawing/2014/chart" uri="{C3380CC4-5D6E-409C-BE32-E72D297353CC}">
              <c16:uniqueId val="{00000003-23C7-4FAD-98CF-F2383A0A4873}"/>
            </c:ext>
          </c:extLst>
        </c:ser>
        <c:dLbls>
          <c:showLegendKey val="0"/>
          <c:showVal val="0"/>
          <c:showCatName val="0"/>
          <c:showSerName val="0"/>
          <c:showPercent val="0"/>
          <c:showBubbleSize val="0"/>
        </c:dLbls>
        <c:marker val="1"/>
        <c:smooth val="0"/>
        <c:axId val="1953193360"/>
        <c:axId val="1953193688"/>
      </c:lineChart>
      <c:catAx>
        <c:axId val="1953193360"/>
        <c:scaling>
          <c:orientation val="minMax"/>
        </c:scaling>
        <c:delete val="0"/>
        <c:axPos val="b"/>
        <c:numFmt formatCode="General" sourceLinked="1"/>
        <c:majorTickMark val="out"/>
        <c:minorTickMark val="none"/>
        <c:tickLblPos val="nextTo"/>
        <c:spPr>
          <a:noFill/>
          <a:ln w="22225" cap="flat" cmpd="sng" algn="ctr">
            <a:solidFill>
              <a:schemeClr val="tx1">
                <a:lumMod val="65000"/>
                <a:lumOff val="3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953193688"/>
        <c:crosses val="autoZero"/>
        <c:auto val="1"/>
        <c:lblAlgn val="ctr"/>
        <c:lblOffset val="100"/>
        <c:noMultiLvlLbl val="0"/>
      </c:catAx>
      <c:valAx>
        <c:axId val="1953193688"/>
        <c:scaling>
          <c:orientation val="minMax"/>
          <c:max val="6"/>
        </c:scaling>
        <c:delete val="0"/>
        <c:axPos val="l"/>
        <c:numFmt formatCode="General" sourceLinked="1"/>
        <c:majorTickMark val="out"/>
        <c:minorTickMark val="out"/>
        <c:tickLblPos val="nextTo"/>
        <c:spPr>
          <a:noFill/>
          <a:ln w="22225">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53193360"/>
        <c:crosses val="autoZero"/>
        <c:crossBetween val="between"/>
        <c:majorUnit val="1"/>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323348168435469E-2"/>
          <c:y val="0.12320564767629351"/>
          <c:w val="0.95839162767697517"/>
          <c:h val="0.69684427502879587"/>
        </c:manualLayout>
      </c:layout>
      <c:lineChart>
        <c:grouping val="standard"/>
        <c:varyColors val="0"/>
        <c:ser>
          <c:idx val="0"/>
          <c:order val="0"/>
          <c:tx>
            <c:strRef>
              <c:f>Sheet1!$B$1</c:f>
              <c:strCache>
                <c:ptCount val="1"/>
                <c:pt idx="0">
                  <c:v>RDN</c:v>
                </c:pt>
              </c:strCache>
            </c:strRef>
          </c:tx>
          <c:spPr>
            <a:ln w="28575" cap="rnd">
              <a:solidFill>
                <a:srgbClr val="0033CC"/>
              </a:solidFill>
              <a:round/>
            </a:ln>
            <a:effectLst/>
          </c:spPr>
          <c:marker>
            <c:symbol val="diamond"/>
            <c:size val="7"/>
            <c:spPr>
              <a:solidFill>
                <a:srgbClr val="0033CC"/>
              </a:solidFill>
              <a:ln w="9525">
                <a:solidFill>
                  <a:srgbClr val="0033CC"/>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33CC"/>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6M</c:v>
                </c:pt>
                <c:pt idx="2">
                  <c:v>12M</c:v>
                </c:pt>
                <c:pt idx="3">
                  <c:v>24M</c:v>
                </c:pt>
                <c:pt idx="4">
                  <c:v>36M</c:v>
                </c:pt>
              </c:strCache>
            </c:strRef>
          </c:cat>
          <c:val>
            <c:numRef>
              <c:f>Sheet1!$B$2:$B$6</c:f>
              <c:numCache>
                <c:formatCode>General</c:formatCode>
                <c:ptCount val="5"/>
                <c:pt idx="0">
                  <c:v>10.199999999999999</c:v>
                </c:pt>
                <c:pt idx="1">
                  <c:v>9.8000000000000007</c:v>
                </c:pt>
                <c:pt idx="2">
                  <c:v>9.4</c:v>
                </c:pt>
                <c:pt idx="3">
                  <c:v>8.8000000000000007</c:v>
                </c:pt>
                <c:pt idx="4">
                  <c:v>8.4</c:v>
                </c:pt>
              </c:numCache>
            </c:numRef>
          </c:val>
          <c:smooth val="0"/>
          <c:extLst>
            <c:ext xmlns:c16="http://schemas.microsoft.com/office/drawing/2014/chart" uri="{C3380CC4-5D6E-409C-BE32-E72D297353CC}">
              <c16:uniqueId val="{00000001-23C7-4FAD-98CF-F2383A0A4873}"/>
            </c:ext>
          </c:extLst>
        </c:ser>
        <c:ser>
          <c:idx val="1"/>
          <c:order val="1"/>
          <c:tx>
            <c:strRef>
              <c:f>Sheet1!$C$1</c:f>
              <c:strCache>
                <c:ptCount val="1"/>
                <c:pt idx="0">
                  <c:v>Control</c:v>
                </c:pt>
              </c:strCache>
            </c:strRef>
          </c:tx>
          <c:spPr>
            <a:ln w="28575" cap="rnd">
              <a:solidFill>
                <a:schemeClr val="tx1">
                  <a:lumMod val="50000"/>
                  <a:lumOff val="50000"/>
                </a:schemeClr>
              </a:solidFill>
              <a:round/>
            </a:ln>
            <a:effectLst/>
          </c:spPr>
          <c:marker>
            <c:symbol val="diamond"/>
            <c:size val="7"/>
            <c:spPr>
              <a:solidFill>
                <a:schemeClr val="tx1">
                  <a:lumMod val="50000"/>
                  <a:lumOff val="50000"/>
                </a:schemeClr>
              </a:solidFill>
              <a:ln w="9525">
                <a:solidFill>
                  <a:schemeClr val="tx1">
                    <a:lumMod val="50000"/>
                    <a:lumOff val="50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7F7F7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6M</c:v>
                </c:pt>
                <c:pt idx="2">
                  <c:v>12M</c:v>
                </c:pt>
                <c:pt idx="3">
                  <c:v>24M</c:v>
                </c:pt>
                <c:pt idx="4">
                  <c:v>36M</c:v>
                </c:pt>
              </c:strCache>
            </c:strRef>
          </c:cat>
          <c:val>
            <c:numRef>
              <c:f>Sheet1!$C$2:$C$6</c:f>
              <c:numCache>
                <c:formatCode>General</c:formatCode>
                <c:ptCount val="5"/>
                <c:pt idx="0">
                  <c:v>10.199999999999999</c:v>
                </c:pt>
                <c:pt idx="1">
                  <c:v>10.1</c:v>
                </c:pt>
                <c:pt idx="2">
                  <c:v>9.8000000000000007</c:v>
                </c:pt>
                <c:pt idx="3">
                  <c:v>9.8000000000000007</c:v>
                </c:pt>
                <c:pt idx="4">
                  <c:v>9.6999999999999993</c:v>
                </c:pt>
              </c:numCache>
            </c:numRef>
          </c:val>
          <c:smooth val="0"/>
          <c:extLst>
            <c:ext xmlns:c16="http://schemas.microsoft.com/office/drawing/2014/chart" uri="{C3380CC4-5D6E-409C-BE32-E72D297353CC}">
              <c16:uniqueId val="{00000003-23C7-4FAD-98CF-F2383A0A4873}"/>
            </c:ext>
          </c:extLst>
        </c:ser>
        <c:dLbls>
          <c:showLegendKey val="0"/>
          <c:showVal val="0"/>
          <c:showCatName val="0"/>
          <c:showSerName val="0"/>
          <c:showPercent val="0"/>
          <c:showBubbleSize val="0"/>
        </c:dLbls>
        <c:marker val="1"/>
        <c:smooth val="0"/>
        <c:axId val="1953193360"/>
        <c:axId val="1953193688"/>
      </c:lineChart>
      <c:catAx>
        <c:axId val="1953193360"/>
        <c:scaling>
          <c:orientation val="minMax"/>
        </c:scaling>
        <c:delete val="0"/>
        <c:axPos val="b"/>
        <c:numFmt formatCode="General" sourceLinked="1"/>
        <c:majorTickMark val="out"/>
        <c:minorTickMark val="none"/>
        <c:tickLblPos val="nextTo"/>
        <c:spPr>
          <a:noFill/>
          <a:ln w="22225" cap="flat" cmpd="sng" algn="ctr">
            <a:solidFill>
              <a:schemeClr val="tx1">
                <a:lumMod val="65000"/>
                <a:lumOff val="3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953193688"/>
        <c:crosses val="autoZero"/>
        <c:auto val="1"/>
        <c:lblAlgn val="ctr"/>
        <c:lblOffset val="100"/>
        <c:noMultiLvlLbl val="0"/>
      </c:catAx>
      <c:valAx>
        <c:axId val="1953193688"/>
        <c:scaling>
          <c:orientation val="minMax"/>
          <c:max val="12"/>
        </c:scaling>
        <c:delete val="0"/>
        <c:axPos val="l"/>
        <c:numFmt formatCode="General" sourceLinked="1"/>
        <c:majorTickMark val="out"/>
        <c:minorTickMark val="out"/>
        <c:tickLblPos val="nextTo"/>
        <c:spPr>
          <a:noFill/>
          <a:ln w="22225">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53193360"/>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5.277086494326768E-2"/>
          <c:w val="0.7487646672344342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-18.899999999999999</c:v>
                </c:pt>
                <c:pt idx="1">
                  <c:v>-24.1</c:v>
                </c:pt>
                <c:pt idx="2">
                  <c:v>-26.4</c:v>
                </c:pt>
              </c:numCache>
            </c:numRef>
          </c:val>
          <c:extLst>
            <c:ext xmlns:c16="http://schemas.microsoft.com/office/drawing/2014/chart" uri="{C3380CC4-5D6E-409C-BE32-E72D297353CC}">
              <c16:uniqueId val="{00000000-1CB0-4F75-BC9B-3E9B315D1711}"/>
            </c:ext>
          </c:extLst>
        </c:ser>
        <c:ser>
          <c:idx val="1"/>
          <c:order val="1"/>
          <c:tx>
            <c:strRef>
              <c:f>Sheet1!$C$1</c:f>
              <c:strCache>
                <c:ptCount val="1"/>
                <c:pt idx="0">
                  <c:v>Control</c:v>
                </c:pt>
              </c:strCache>
            </c:strRef>
          </c:tx>
          <c:spPr>
            <a:solidFill>
              <a:srgbClr val="9A9A9C"/>
            </a:solidFill>
            <a:ln>
              <a:noFill/>
            </a:ln>
            <a:effectLst/>
          </c:spPr>
          <c:invertIfNegative val="0"/>
          <c:dLbls>
            <c:dLbl>
              <c:idx val="1"/>
              <c:layout>
                <c:manualLayout>
                  <c:x val="0"/>
                  <c:y val="0.100974484627329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B0-4F75-BC9B-3E9B315D17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-6.3</c:v>
                </c:pt>
                <c:pt idx="1">
                  <c:v>-4.3</c:v>
                </c:pt>
                <c:pt idx="2">
                  <c:v>-5.7</c:v>
                </c:pt>
              </c:numCache>
            </c:numRef>
          </c:val>
          <c:extLst>
            <c:ext xmlns:c16="http://schemas.microsoft.com/office/drawing/2014/chart" uri="{C3380CC4-5D6E-409C-BE32-E72D297353CC}">
              <c16:uniqueId val="{00000002-1CB0-4F75-BC9B-3E9B315D171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Systolic BP change from baseline </a:t>
                </a:r>
                <a:r>
                  <a:rPr lang="en-US" sz="1000" b="0" i="0" u="none" strike="noStrike" baseline="0">
                    <a:effectLst/>
                  </a:rPr>
                  <a:t>(mmHg)</a:t>
                </a:r>
                <a:endParaRPr lang="en-US" sz="1000">
                  <a:latin typeface="Arial" panose="020B0604020202020204" pitchFamily="34" charset="0"/>
                  <a:cs typeface="Arial" panose="020B0604020202020204" pitchFamily="34" charset="0"/>
                </a:endParaRPr>
              </a:p>
            </c:rich>
          </c:tx>
          <c:layout>
            <c:manualLayout>
              <c:xMode val="edge"/>
              <c:yMode val="edge"/>
              <c:x val="2.1688095206706417E-2"/>
              <c:y val="0.1761980377104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5.277086494326768E-2"/>
          <c:w val="0.7487646672344342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-18.899999999999999</c:v>
                </c:pt>
                <c:pt idx="1">
                  <c:v>-24.1</c:v>
                </c:pt>
                <c:pt idx="2">
                  <c:v>-26.4</c:v>
                </c:pt>
              </c:numCache>
            </c:numRef>
          </c:val>
          <c:extLst>
            <c:ext xmlns:c16="http://schemas.microsoft.com/office/drawing/2014/chart" uri="{C3380CC4-5D6E-409C-BE32-E72D297353CC}">
              <c16:uniqueId val="{00000003-C6F2-4528-9EC5-227C75C20B51}"/>
            </c:ext>
          </c:extLst>
        </c:ser>
        <c:ser>
          <c:idx val="1"/>
          <c:order val="1"/>
          <c:tx>
            <c:strRef>
              <c:f>Sheet1!$C$1</c:f>
              <c:strCache>
                <c:ptCount val="1"/>
                <c:pt idx="0">
                  <c:v>Control</c:v>
                </c:pt>
              </c:strCache>
            </c:strRef>
          </c:tx>
          <c:spPr>
            <a:solidFill>
              <a:srgbClr val="9A9A9C"/>
            </a:solidFill>
            <a:ln>
              <a:noFill/>
            </a:ln>
            <a:effectLst/>
          </c:spPr>
          <c:invertIfNegative val="0"/>
          <c:dLbls>
            <c:dLbl>
              <c:idx val="1"/>
              <c:layout>
                <c:manualLayout>
                  <c:x val="0"/>
                  <c:y val="0.100974484627329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4-41E7-A2D1-3D8B3C3C3E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-6.3</c:v>
                </c:pt>
                <c:pt idx="1">
                  <c:v>-4.3</c:v>
                </c:pt>
                <c:pt idx="2">
                  <c:v>-5.7</c:v>
                </c:pt>
              </c:numCache>
            </c:numRef>
          </c:val>
          <c:extLst>
            <c:ext xmlns:c16="http://schemas.microsoft.com/office/drawing/2014/chart" uri="{C3380CC4-5D6E-409C-BE32-E72D297353CC}">
              <c16:uniqueId val="{00000007-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Systolic BP change from baseline </a:t>
                </a:r>
                <a:r>
                  <a:rPr lang="en-US" sz="1000" b="0" i="0" u="none" strike="noStrike" baseline="0">
                    <a:effectLst/>
                  </a:rPr>
                  <a:t>(mmHg)</a:t>
                </a:r>
                <a:endParaRPr lang="en-US" sz="1000">
                  <a:latin typeface="Arial" panose="020B0604020202020204" pitchFamily="34" charset="0"/>
                  <a:cs typeface="Arial" panose="020B0604020202020204" pitchFamily="34" charset="0"/>
                </a:endParaRPr>
              </a:p>
            </c:rich>
          </c:tx>
          <c:layout>
            <c:manualLayout>
              <c:xMode val="edge"/>
              <c:yMode val="edge"/>
              <c:x val="2.1688095206706417E-2"/>
              <c:y val="0.1761980377104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5.277086494326768E-2"/>
          <c:w val="0.7487646672344342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48M</c:v>
                </c:pt>
                <c:pt idx="1">
                  <c:v>54M</c:v>
                </c:pt>
              </c:strCache>
            </c:strRef>
          </c:cat>
          <c:val>
            <c:numRef>
              <c:f>Sheet1!$B$2:$B$3</c:f>
              <c:numCache>
                <c:formatCode>General</c:formatCode>
                <c:ptCount val="2"/>
                <c:pt idx="0">
                  <c:v>-31.9</c:v>
                </c:pt>
                <c:pt idx="1">
                  <c:v>-30.9</c:v>
                </c:pt>
              </c:numCache>
            </c:numRef>
          </c:val>
          <c:extLst>
            <c:ext xmlns:c16="http://schemas.microsoft.com/office/drawing/2014/chart" uri="{C3380CC4-5D6E-409C-BE32-E72D297353CC}">
              <c16:uniqueId val="{00000003-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7.9481490050091308E-2"/>
          <c:w val="0.74876466723443424"/>
          <c:h val="0.8931985880488925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-7.8</c:v>
                </c:pt>
                <c:pt idx="1">
                  <c:v>-10.6</c:v>
                </c:pt>
                <c:pt idx="2">
                  <c:v>-12.2</c:v>
                </c:pt>
              </c:numCache>
            </c:numRef>
          </c:val>
          <c:extLst>
            <c:ext xmlns:c16="http://schemas.microsoft.com/office/drawing/2014/chart" uri="{C3380CC4-5D6E-409C-BE32-E72D297353CC}">
              <c16:uniqueId val="{00000003-C6F2-4528-9EC5-227C75C20B51}"/>
            </c:ext>
          </c:extLst>
        </c:ser>
        <c:ser>
          <c:idx val="1"/>
          <c:order val="1"/>
          <c:tx>
            <c:strRef>
              <c:f>Sheet1!$C$1</c:f>
              <c:strCache>
                <c:ptCount val="1"/>
                <c:pt idx="0">
                  <c:v>Control</c:v>
                </c:pt>
              </c:strCache>
            </c:strRef>
          </c:tx>
          <c:spPr>
            <a:solidFill>
              <a:srgbClr val="9A9A9C"/>
            </a:solidFill>
            <a:ln>
              <a:noFill/>
            </a:ln>
            <a:effectLst/>
          </c:spPr>
          <c:invertIfNegative val="0"/>
          <c:dLbls>
            <c:dLbl>
              <c:idx val="1"/>
              <c:layout>
                <c:manualLayout>
                  <c:x val="0"/>
                  <c:y val="0.100974484627329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4-41E7-A2D1-3D8B3C3C3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-2.2999999999999998</c:v>
                </c:pt>
                <c:pt idx="1">
                  <c:v>-2.2999999999999998</c:v>
                </c:pt>
                <c:pt idx="2">
                  <c:v>-2</c:v>
                </c:pt>
              </c:numCache>
            </c:numRef>
          </c:val>
          <c:extLst>
            <c:ext xmlns:c16="http://schemas.microsoft.com/office/drawing/2014/chart" uri="{C3380CC4-5D6E-409C-BE32-E72D297353CC}">
              <c16:uniqueId val="{00000007-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0"/>
          <c:min val="-20"/>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Diastolic BP change from baseline </a:t>
                </a:r>
                <a:r>
                  <a:rPr lang="en-US" sz="1000" b="0" i="0" u="none" strike="noStrike" baseline="0">
                    <a:effectLst/>
                  </a:rPr>
                  <a:t>(mmHg)</a:t>
                </a:r>
                <a:endParaRPr lang="en-US" sz="1000">
                  <a:latin typeface="Arial" panose="020B0604020202020204" pitchFamily="34" charset="0"/>
                  <a:cs typeface="Arial" panose="020B0604020202020204" pitchFamily="34" charset="0"/>
                </a:endParaRPr>
              </a:p>
            </c:rich>
          </c:tx>
          <c:layout>
            <c:manualLayout>
              <c:xMode val="edge"/>
              <c:yMode val="edge"/>
              <c:x val="2.1688095206706417E-2"/>
              <c:y val="0.1761980377104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7.9481490050091308E-2"/>
          <c:w val="0.74876466723443424"/>
          <c:h val="0.8931985880488925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48M</c:v>
                </c:pt>
                <c:pt idx="1">
                  <c:v>54M</c:v>
                </c:pt>
              </c:strCache>
            </c:strRef>
          </c:cat>
          <c:val>
            <c:numRef>
              <c:f>Sheet1!$B$2:$B$3</c:f>
              <c:numCache>
                <c:formatCode>General</c:formatCode>
                <c:ptCount val="2"/>
                <c:pt idx="0">
                  <c:v>-14.8</c:v>
                </c:pt>
                <c:pt idx="1">
                  <c:v>-15.1</c:v>
                </c:pt>
              </c:numCache>
            </c:numRef>
          </c:val>
          <c:extLst>
            <c:ext xmlns:c16="http://schemas.microsoft.com/office/drawing/2014/chart" uri="{C3380CC4-5D6E-409C-BE32-E72D297353CC}">
              <c16:uniqueId val="{00000000-6F82-410E-81D5-449A6F84415B}"/>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0"/>
          <c:min val="-2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9467377690699"/>
          <c:y val="5.277086494326768E-2"/>
          <c:w val="0.7487646672344342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-7.5</c:v>
                </c:pt>
                <c:pt idx="1">
                  <c:v>-11.9</c:v>
                </c:pt>
                <c:pt idx="2">
                  <c:v>-15.6</c:v>
                </c:pt>
              </c:numCache>
            </c:numRef>
          </c:val>
          <c:extLst>
            <c:ext xmlns:c16="http://schemas.microsoft.com/office/drawing/2014/chart" uri="{C3380CC4-5D6E-409C-BE32-E72D297353CC}">
              <c16:uniqueId val="{00000003-C6F2-4528-9EC5-227C75C20B51}"/>
            </c:ext>
          </c:extLst>
        </c:ser>
        <c:ser>
          <c:idx val="1"/>
          <c:order val="1"/>
          <c:tx>
            <c:strRef>
              <c:f>Sheet1!$C$1</c:f>
              <c:strCache>
                <c:ptCount val="1"/>
                <c:pt idx="0">
                  <c:v>Control</c:v>
                </c:pt>
              </c:strCache>
            </c:strRef>
          </c:tx>
          <c:spPr>
            <a:solidFill>
              <a:srgbClr val="9A9A9C"/>
            </a:solidFill>
            <a:ln>
              <a:noFill/>
            </a:ln>
            <a:effectLst/>
          </c:spPr>
          <c:invertIfNegative val="0"/>
          <c:dLbls>
            <c:dLbl>
              <c:idx val="1"/>
              <c:layout>
                <c:manualLayout>
                  <c:x val="0"/>
                  <c:y val="1.63906211112629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4-41E7-A2D1-3D8B3C3C3E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77777"/>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-0.1</c:v>
                </c:pt>
                <c:pt idx="1">
                  <c:v>0.2</c:v>
                </c:pt>
                <c:pt idx="2">
                  <c:v>-0.3</c:v>
                </c:pt>
              </c:numCache>
            </c:numRef>
          </c:val>
          <c:extLst>
            <c:ext xmlns:c16="http://schemas.microsoft.com/office/drawing/2014/chart" uri="{C3380CC4-5D6E-409C-BE32-E72D297353CC}">
              <c16:uniqueId val="{00000007-C6F2-4528-9EC5-227C75C20B51}"/>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5"/>
          <c:min val="-20"/>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Systolic BP change from baseline </a:t>
                </a:r>
                <a:r>
                  <a:rPr lang="en-US" sz="1000" b="0" i="0" u="none" strike="noStrike" baseline="0">
                    <a:effectLst/>
                  </a:rPr>
                  <a:t>(mmHg)</a:t>
                </a:r>
                <a:endParaRPr lang="en-US" sz="1000">
                  <a:latin typeface="Arial" panose="020B0604020202020204" pitchFamily="34" charset="0"/>
                  <a:cs typeface="Arial" panose="020B0604020202020204" pitchFamily="34" charset="0"/>
                </a:endParaRPr>
              </a:p>
            </c:rich>
          </c:tx>
          <c:layout>
            <c:manualLayout>
              <c:xMode val="edge"/>
              <c:yMode val="edge"/>
              <c:x val="2.1688095206706417E-2"/>
              <c:y val="0.1761980377104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rgbClr val="000000">
                <a:lumMod val="65000"/>
                <a:lumOff val="35000"/>
              </a:srgbClr>
            </a:solid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dr:relSizeAnchor xmlns:cdr="http://schemas.openxmlformats.org/drawingml/2006/chartDrawing">
    <cdr:from>
      <cdr:x>0.39495</cdr:x>
      <cdr:y>0.00097</cdr:y>
    </cdr:from>
    <cdr:to>
      <cdr:x>0.48401</cdr:x>
      <cdr:y>0.07459</cdr:y>
    </cdr:to>
    <cdr:sp macro="" textlink="">
      <cdr:nvSpPr>
        <cdr:cNvPr id="5" name="TextBox 1"/>
        <cdr:cNvSpPr txBox="1"/>
      </cdr:nvSpPr>
      <cdr:spPr>
        <a:xfrm xmlns:a="http://schemas.openxmlformats.org/drawingml/2006/main">
          <a:off x="4484195" y="5442"/>
          <a:ext cx="1011183" cy="4110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C742A8D0-09EC-42FB-90C5-B1D1E1AB5C3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406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a:t>
            </a:fld>
            <a:endParaRPr lang="en-US"/>
          </a:p>
        </p:txBody>
      </p:sp>
    </p:spTree>
    <p:extLst>
      <p:ext uri="{BB962C8B-B14F-4D97-AF65-F5344CB8AC3E}">
        <p14:creationId xmlns:p14="http://schemas.microsoft.com/office/powerpoint/2010/main" val="275536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3</a:t>
            </a:fld>
            <a:endParaRPr lang="en-US"/>
          </a:p>
        </p:txBody>
      </p:sp>
    </p:spTree>
    <p:extLst>
      <p:ext uri="{BB962C8B-B14F-4D97-AF65-F5344CB8AC3E}">
        <p14:creationId xmlns:p14="http://schemas.microsoft.com/office/powerpoint/2010/main" val="300810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5</a:t>
            </a:fld>
            <a:endParaRPr lang="en-US"/>
          </a:p>
        </p:txBody>
      </p:sp>
    </p:spTree>
    <p:extLst>
      <p:ext uri="{BB962C8B-B14F-4D97-AF65-F5344CB8AC3E}">
        <p14:creationId xmlns:p14="http://schemas.microsoft.com/office/powerpoint/2010/main" val="16059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6</a:t>
            </a:fld>
            <a:endParaRPr lang="en-US"/>
          </a:p>
        </p:txBody>
      </p:sp>
    </p:spTree>
    <p:extLst>
      <p:ext uri="{BB962C8B-B14F-4D97-AF65-F5344CB8AC3E}">
        <p14:creationId xmlns:p14="http://schemas.microsoft.com/office/powerpoint/2010/main" val="360795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8</a:t>
            </a:fld>
            <a:endParaRPr lang="en-US"/>
          </a:p>
        </p:txBody>
      </p:sp>
    </p:spTree>
    <p:extLst>
      <p:ext uri="{BB962C8B-B14F-4D97-AF65-F5344CB8AC3E}">
        <p14:creationId xmlns:p14="http://schemas.microsoft.com/office/powerpoint/2010/main" val="335549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World Health Organization Collaborating Centre for Drug Statistics Methodology. ATC Classification Index with DDDs. Accessed [2019 </a:t>
            </a:r>
            <a:r>
              <a:rPr lang="en-US" sz="1200" err="1">
                <a:effectLst/>
                <a:latin typeface="Segoe UI" panose="020B0502040204020203" pitchFamily="34" charset="0"/>
              </a:rPr>
              <a:t>february</a:t>
            </a:r>
            <a:r>
              <a:rPr lang="en-US" sz="1200">
                <a:effectLst/>
                <a:latin typeface="Segoe UI" panose="020B0502040204020203" pitchFamily="34" charset="0"/>
              </a:rPr>
              <a:t> 25]; Available from: https://www.whocc.no/use_of_atc_ddd/.</a:t>
            </a: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9</a:t>
            </a:fld>
            <a:endParaRPr lang="en-US"/>
          </a:p>
        </p:txBody>
      </p:sp>
    </p:spTree>
    <p:extLst>
      <p:ext uri="{BB962C8B-B14F-4D97-AF65-F5344CB8AC3E}">
        <p14:creationId xmlns:p14="http://schemas.microsoft.com/office/powerpoint/2010/main" val="382282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C742A8D0-09EC-42FB-90C5-B1D1E1AB5C3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77805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22</a:t>
            </a:fld>
            <a:endParaRPr lang="en-US"/>
          </a:p>
        </p:txBody>
      </p:sp>
    </p:spTree>
    <p:extLst>
      <p:ext uri="{BB962C8B-B14F-4D97-AF65-F5344CB8AC3E}">
        <p14:creationId xmlns:p14="http://schemas.microsoft.com/office/powerpoint/2010/main" val="174841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bg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177251"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Content Placeholder 3">
            <a:extLst>
              <a:ext uri="{FF2B5EF4-FFF2-40B4-BE49-F238E27FC236}">
                <a16:creationId xmlns:a16="http://schemas.microsoft.com/office/drawing/2014/main" id="{E32BBB1C-5C22-4263-AFE2-F1516604015B}"/>
              </a:ext>
            </a:extLst>
          </p:cNvPr>
          <p:cNvPicPr>
            <a:picLocks noChangeAspect="1"/>
          </p:cNvPicPr>
          <p:nvPr userDrawn="1"/>
        </p:nvPicPr>
        <p:blipFill>
          <a:blip r:embed="rId11"/>
          <a:srcRect/>
          <a:stretch>
            <a:fillRect/>
          </a:stretch>
        </p:blipFill>
        <p:spPr bwMode="auto">
          <a:xfrm>
            <a:off x="7861465" y="26716"/>
            <a:ext cx="1252686" cy="6708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1737123" y="860391"/>
            <a:ext cx="5692378" cy="877163"/>
          </a:xfrm>
        </p:spPr>
        <p:txBody>
          <a:bodyPr/>
          <a:lstStyle/>
          <a:p>
            <a:pPr eaLnBrk="1" hangingPunct="1"/>
            <a:r>
              <a:rPr lang="en-US"/>
              <a:t>TCT </a:t>
            </a:r>
            <a:r>
              <a:rPr lang="en-US">
                <a:solidFill>
                  <a:schemeClr val="bg1"/>
                </a:solidFill>
              </a:rPr>
              <a:t>Template</a:t>
            </a:r>
            <a:br>
              <a:rPr lang="en-US">
                <a:solidFill>
                  <a:schemeClr val="bg1"/>
                </a:solidFill>
              </a:rPr>
            </a:br>
            <a:r>
              <a:rPr lang="en-US">
                <a:solidFill>
                  <a:schemeClr val="bg1"/>
                </a:solidFill>
              </a:rPr>
              <a:t>Title 30 pt Bold Arial</a:t>
            </a:r>
          </a:p>
        </p:txBody>
      </p:sp>
      <p:sp>
        <p:nvSpPr>
          <p:cNvPr id="12290" name="Rectangle 3"/>
          <p:cNvSpPr>
            <a:spLocks noGrp="1" noChangeArrowheads="1"/>
          </p:cNvSpPr>
          <p:nvPr>
            <p:ph type="subTitle" idx="1"/>
          </p:nvPr>
        </p:nvSpPr>
        <p:spPr>
          <a:xfrm>
            <a:off x="457200" y="2418160"/>
            <a:ext cx="8185150" cy="666750"/>
          </a:xfrm>
        </p:spPr>
        <p:txBody>
          <a:bodyPr/>
          <a:lstStyle/>
          <a:p>
            <a:pPr eaLnBrk="1" hangingPunct="1"/>
            <a:r>
              <a:rPr lang="en-US" sz="2500" b="1"/>
              <a:t>John Doe, MD</a:t>
            </a:r>
          </a:p>
          <a:p>
            <a:pPr eaLnBrk="1" hangingPunct="1"/>
            <a:r>
              <a:rPr lang="en-US" sz="2500" b="1"/>
              <a:t>Subtitle 25 </a:t>
            </a:r>
            <a:r>
              <a:rPr lang="en-US" sz="2500" b="1" err="1"/>
              <a:t>pt</a:t>
            </a:r>
            <a:r>
              <a:rPr lang="en-US" sz="2500" b="1"/>
              <a:t> Arial Bold Italics</a:t>
            </a:r>
          </a:p>
        </p:txBody>
      </p:sp>
      <p:pic>
        <p:nvPicPr>
          <p:cNvPr id="4" name="Picture 3" descr="Graphical user interface, website&#10;&#10;Description automatically generated">
            <a:extLst>
              <a:ext uri="{FF2B5EF4-FFF2-40B4-BE49-F238E27FC236}">
                <a16:creationId xmlns:a16="http://schemas.microsoft.com/office/drawing/2014/main" id="{7C96F627-2B6F-AAF5-DA4B-2FBB1DEA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9396"/>
            <a:ext cx="9141291" cy="5143500"/>
          </a:xfrm>
          <a:prstGeom prst="rect">
            <a:avLst/>
          </a:prstGeom>
        </p:spPr>
      </p:pic>
      <p:sp>
        <p:nvSpPr>
          <p:cNvPr id="5" name="TextBox 5">
            <a:extLst>
              <a:ext uri="{FF2B5EF4-FFF2-40B4-BE49-F238E27FC236}">
                <a16:creationId xmlns:a16="http://schemas.microsoft.com/office/drawing/2014/main" id="{CC050B3E-7583-0872-0B77-F77AD5119EF1}"/>
              </a:ext>
            </a:extLst>
          </p:cNvPr>
          <p:cNvSpPr txBox="1"/>
          <p:nvPr/>
        </p:nvSpPr>
        <p:spPr>
          <a:xfrm flipH="1">
            <a:off x="4548539" y="411480"/>
            <a:ext cx="4191695" cy="2677656"/>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B91A"/>
                </a:solidFill>
                <a:effectLst/>
                <a:uLnTx/>
                <a:uFillTx/>
                <a:latin typeface="Arial" charset="0"/>
                <a:cs typeface="Arial" charset="0"/>
              </a:rPr>
              <a:t>Long-term Outcomes Following Catheter-Based Renal Denervation in Patients with Uncontrolled Hypertension: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B91A"/>
                </a:solidFill>
                <a:effectLst/>
                <a:uLnTx/>
                <a:uFillTx/>
                <a:latin typeface="Arial" charset="0"/>
                <a:cs typeface="Arial" charset="0"/>
              </a:rPr>
              <a:t>Final Follow-up of the SYMPLICITY HTN-3 Trial</a:t>
            </a:r>
          </a:p>
        </p:txBody>
      </p:sp>
      <p:sp>
        <p:nvSpPr>
          <p:cNvPr id="6" name="TextBox 10">
            <a:extLst>
              <a:ext uri="{FF2B5EF4-FFF2-40B4-BE49-F238E27FC236}">
                <a16:creationId xmlns:a16="http://schemas.microsoft.com/office/drawing/2014/main" id="{B3E68527-8CD8-6711-010E-39FE63F42EAF}"/>
              </a:ext>
            </a:extLst>
          </p:cNvPr>
          <p:cNvSpPr txBox="1"/>
          <p:nvPr/>
        </p:nvSpPr>
        <p:spPr>
          <a:xfrm flipH="1">
            <a:off x="4548539" y="3407358"/>
            <a:ext cx="4500004" cy="892552"/>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cs typeface="Arial" charset="0"/>
              </a:rPr>
              <a:t>Deepak L. Bhatt, MD, MPH, MSCAI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cs typeface="Arial" charset="0"/>
              </a:rPr>
              <a:t>on Behalf of the SYMPLICITY HTN-3 Steering Committee and Investigators</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2DD1-963C-4E50-AE93-A4718144C3A1}"/>
              </a:ext>
            </a:extLst>
          </p:cNvPr>
          <p:cNvSpPr>
            <a:spLocks noGrp="1"/>
          </p:cNvSpPr>
          <p:nvPr>
            <p:ph type="title"/>
          </p:nvPr>
        </p:nvSpPr>
        <p:spPr>
          <a:xfrm>
            <a:off x="1125278" y="116681"/>
            <a:ext cx="6583203" cy="566738"/>
          </a:xfrm>
        </p:spPr>
        <p:txBody>
          <a:bodyPr/>
          <a:lstStyle/>
          <a:p>
            <a:r>
              <a:rPr lang="en-US"/>
              <a:t>Prescribed Anti-Hypertensive Medications</a:t>
            </a:r>
          </a:p>
        </p:txBody>
      </p:sp>
      <p:graphicFrame>
        <p:nvGraphicFramePr>
          <p:cNvPr id="6" name="Content Placeholder 6">
            <a:extLst>
              <a:ext uri="{FF2B5EF4-FFF2-40B4-BE49-F238E27FC236}">
                <a16:creationId xmlns:a16="http://schemas.microsoft.com/office/drawing/2014/main" id="{5470A050-5084-48D5-83CD-9C63D333C632}"/>
              </a:ext>
            </a:extLst>
          </p:cNvPr>
          <p:cNvGraphicFramePr>
            <a:graphicFrameLocks/>
          </p:cNvGraphicFramePr>
          <p:nvPr>
            <p:extLst>
              <p:ext uri="{D42A27DB-BD31-4B8C-83A1-F6EECF244321}">
                <p14:modId xmlns:p14="http://schemas.microsoft.com/office/powerpoint/2010/main" val="334307720"/>
              </p:ext>
            </p:extLst>
          </p:nvPr>
        </p:nvGraphicFramePr>
        <p:xfrm>
          <a:off x="559557" y="1351009"/>
          <a:ext cx="3417131" cy="27795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058C6A9-B897-4C62-B3DD-D1A428E581C5}"/>
              </a:ext>
            </a:extLst>
          </p:cNvPr>
          <p:cNvSpPr txBox="1"/>
          <p:nvPr/>
        </p:nvSpPr>
        <p:spPr>
          <a:xfrm>
            <a:off x="211506" y="898013"/>
            <a:ext cx="4102550" cy="338554"/>
          </a:xfrm>
          <a:prstGeom prst="rect">
            <a:avLst/>
          </a:prstGeom>
          <a:noFill/>
        </p:spPr>
        <p:txBody>
          <a:bodyPr wrap="square" rtlCol="0">
            <a:spAutoFit/>
          </a:bodyPr>
          <a:lstStyle/>
          <a:p>
            <a:pPr algn="ctr" fontAlgn="auto">
              <a:spcBef>
                <a:spcPts val="0"/>
              </a:spcBef>
              <a:spcAft>
                <a:spcPts val="0"/>
              </a:spcAft>
            </a:pPr>
            <a:r>
              <a:rPr lang="en-US" sz="1600" i="0">
                <a:solidFill>
                  <a:schemeClr val="accent6"/>
                </a:solidFill>
                <a:latin typeface="Arial" panose="020B0604020202020204"/>
                <a:ea typeface="+mn-ea"/>
                <a:cs typeface="+mn-cs"/>
              </a:rPr>
              <a:t>Number of medication classes</a:t>
            </a:r>
            <a:r>
              <a:rPr lang="en-US" sz="1600" i="0" baseline="30000">
                <a:solidFill>
                  <a:schemeClr val="accent6"/>
                </a:solidFill>
                <a:latin typeface="Arial" panose="020B0604020202020204"/>
                <a:ea typeface="+mn-ea"/>
                <a:cs typeface="+mn-cs"/>
              </a:rPr>
              <a:t>1</a:t>
            </a:r>
            <a:endParaRPr lang="en-US" sz="1600" b="0" i="0">
              <a:solidFill>
                <a:schemeClr val="accent6"/>
              </a:solidFill>
              <a:latin typeface="Arial" panose="020B0604020202020204"/>
              <a:ea typeface="+mn-ea"/>
              <a:cs typeface="+mn-cs"/>
            </a:endParaRPr>
          </a:p>
        </p:txBody>
      </p:sp>
      <p:graphicFrame>
        <p:nvGraphicFramePr>
          <p:cNvPr id="8" name="Table 8">
            <a:extLst>
              <a:ext uri="{FF2B5EF4-FFF2-40B4-BE49-F238E27FC236}">
                <a16:creationId xmlns:a16="http://schemas.microsoft.com/office/drawing/2014/main" id="{48029A25-F77F-420C-90F2-3ABA25A80FF1}"/>
              </a:ext>
            </a:extLst>
          </p:cNvPr>
          <p:cNvGraphicFramePr>
            <a:graphicFrameLocks noGrp="1"/>
          </p:cNvGraphicFramePr>
          <p:nvPr>
            <p:extLst>
              <p:ext uri="{D42A27DB-BD31-4B8C-83A1-F6EECF244321}">
                <p14:modId xmlns:p14="http://schemas.microsoft.com/office/powerpoint/2010/main" val="3270703231"/>
              </p:ext>
            </p:extLst>
          </p:nvPr>
        </p:nvGraphicFramePr>
        <p:xfrm>
          <a:off x="725655" y="3390680"/>
          <a:ext cx="3251035" cy="228600"/>
        </p:xfrm>
        <a:graphic>
          <a:graphicData uri="http://schemas.openxmlformats.org/drawingml/2006/table">
            <a:tbl>
              <a:tblPr firstRow="1" bandRow="1">
                <a:tableStyleId>{5C22544A-7EE6-4342-B048-85BDC9FD1C3A}</a:tableStyleId>
              </a:tblPr>
              <a:tblGrid>
                <a:gridCol w="650207">
                  <a:extLst>
                    <a:ext uri="{9D8B030D-6E8A-4147-A177-3AD203B41FA5}">
                      <a16:colId xmlns:a16="http://schemas.microsoft.com/office/drawing/2014/main" val="3860076348"/>
                    </a:ext>
                  </a:extLst>
                </a:gridCol>
                <a:gridCol w="650207">
                  <a:extLst>
                    <a:ext uri="{9D8B030D-6E8A-4147-A177-3AD203B41FA5}">
                      <a16:colId xmlns:a16="http://schemas.microsoft.com/office/drawing/2014/main" val="3441659678"/>
                    </a:ext>
                  </a:extLst>
                </a:gridCol>
                <a:gridCol w="650207">
                  <a:extLst>
                    <a:ext uri="{9D8B030D-6E8A-4147-A177-3AD203B41FA5}">
                      <a16:colId xmlns:a16="http://schemas.microsoft.com/office/drawing/2014/main" val="4040878323"/>
                    </a:ext>
                  </a:extLst>
                </a:gridCol>
                <a:gridCol w="650207">
                  <a:extLst>
                    <a:ext uri="{9D8B030D-6E8A-4147-A177-3AD203B41FA5}">
                      <a16:colId xmlns:a16="http://schemas.microsoft.com/office/drawing/2014/main" val="4292943996"/>
                    </a:ext>
                  </a:extLst>
                </a:gridCol>
                <a:gridCol w="650207">
                  <a:extLst>
                    <a:ext uri="{9D8B030D-6E8A-4147-A177-3AD203B41FA5}">
                      <a16:colId xmlns:a16="http://schemas.microsoft.com/office/drawing/2014/main" val="1281556307"/>
                    </a:ext>
                  </a:extLst>
                </a:gridCol>
              </a:tblGrid>
              <a:tr h="1828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=0.45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=0.35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=0.41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=0.62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9618697"/>
                  </a:ext>
                </a:extLst>
              </a:tr>
            </a:tbl>
          </a:graphicData>
        </a:graphic>
      </p:graphicFrame>
      <p:grpSp>
        <p:nvGrpSpPr>
          <p:cNvPr id="50" name="Group 49">
            <a:extLst>
              <a:ext uri="{FF2B5EF4-FFF2-40B4-BE49-F238E27FC236}">
                <a16:creationId xmlns:a16="http://schemas.microsoft.com/office/drawing/2014/main" id="{84AD34B7-324E-4551-9569-D2645E4E4A20}"/>
              </a:ext>
            </a:extLst>
          </p:cNvPr>
          <p:cNvGrpSpPr/>
          <p:nvPr/>
        </p:nvGrpSpPr>
        <p:grpSpPr>
          <a:xfrm>
            <a:off x="4131176" y="3992309"/>
            <a:ext cx="937710" cy="482533"/>
            <a:chOff x="7816494" y="3146584"/>
            <a:chExt cx="937710" cy="482533"/>
          </a:xfrm>
        </p:grpSpPr>
        <p:sp>
          <p:nvSpPr>
            <p:cNvPr id="51" name="TextBox 50">
              <a:extLst>
                <a:ext uri="{FF2B5EF4-FFF2-40B4-BE49-F238E27FC236}">
                  <a16:creationId xmlns:a16="http://schemas.microsoft.com/office/drawing/2014/main" id="{809F989E-E404-4CE8-A6B2-C9FD0F80C0DF}"/>
                </a:ext>
              </a:extLst>
            </p:cNvPr>
            <p:cNvSpPr txBox="1"/>
            <p:nvPr/>
          </p:nvSpPr>
          <p:spPr>
            <a:xfrm>
              <a:off x="8009342" y="3146584"/>
              <a:ext cx="744862"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33CC"/>
                  </a:solidFill>
                  <a:effectLst/>
                  <a:uLnTx/>
                  <a:uFillTx/>
                  <a:latin typeface="Arial" panose="020B0604020202020204" pitchFamily="34" charset="0"/>
                  <a:ea typeface="+mn-ea"/>
                  <a:cs typeface="Arial" panose="020B0604020202020204" pitchFamily="34" charset="0"/>
                </a:rPr>
                <a:t>RDN</a:t>
              </a:r>
            </a:p>
          </p:txBody>
        </p:sp>
        <p:sp>
          <p:nvSpPr>
            <p:cNvPr id="52" name="TextBox 51">
              <a:extLst>
                <a:ext uri="{FF2B5EF4-FFF2-40B4-BE49-F238E27FC236}">
                  <a16:creationId xmlns:a16="http://schemas.microsoft.com/office/drawing/2014/main" id="{470FB8CE-92F4-475D-A6EF-E6064586D48C}"/>
                </a:ext>
              </a:extLst>
            </p:cNvPr>
            <p:cNvSpPr txBox="1"/>
            <p:nvPr/>
          </p:nvSpPr>
          <p:spPr>
            <a:xfrm>
              <a:off x="8009342" y="3352118"/>
              <a:ext cx="744862"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Control</a:t>
              </a:r>
            </a:p>
          </p:txBody>
        </p:sp>
        <p:grpSp>
          <p:nvGrpSpPr>
            <p:cNvPr id="53" name="Group 52">
              <a:extLst>
                <a:ext uri="{FF2B5EF4-FFF2-40B4-BE49-F238E27FC236}">
                  <a16:creationId xmlns:a16="http://schemas.microsoft.com/office/drawing/2014/main" id="{B41A6454-FA76-427F-B117-039A235435CD}"/>
                </a:ext>
              </a:extLst>
            </p:cNvPr>
            <p:cNvGrpSpPr/>
            <p:nvPr/>
          </p:nvGrpSpPr>
          <p:grpSpPr>
            <a:xfrm>
              <a:off x="7816494" y="3253079"/>
              <a:ext cx="182880" cy="64008"/>
              <a:chOff x="6798151" y="3458614"/>
              <a:chExt cx="182880" cy="64008"/>
            </a:xfrm>
          </p:grpSpPr>
          <p:cxnSp>
            <p:nvCxnSpPr>
              <p:cNvPr id="57" name="Straight Connector 56">
                <a:extLst>
                  <a:ext uri="{FF2B5EF4-FFF2-40B4-BE49-F238E27FC236}">
                    <a16:creationId xmlns:a16="http://schemas.microsoft.com/office/drawing/2014/main" id="{FBA27825-2A89-4DAA-AC02-193D7C345B89}"/>
                  </a:ext>
                </a:extLst>
              </p:cNvPr>
              <p:cNvCxnSpPr>
                <a:cxnSpLocks/>
              </p:cNvCxnSpPr>
              <p:nvPr/>
            </p:nvCxnSpPr>
            <p:spPr>
              <a:xfrm>
                <a:off x="6798151" y="3490618"/>
                <a:ext cx="182880" cy="0"/>
              </a:xfrm>
              <a:prstGeom prst="line">
                <a:avLst/>
              </a:prstGeom>
              <a:noFill/>
              <a:ln w="28575" cap="flat" cmpd="sng" algn="ctr">
                <a:solidFill>
                  <a:srgbClr val="0033CC"/>
                </a:solidFill>
                <a:prstDash val="solid"/>
                <a:miter lim="800000"/>
              </a:ln>
              <a:effectLst/>
            </p:spPr>
          </p:cxnSp>
          <p:sp>
            <p:nvSpPr>
              <p:cNvPr id="58" name="Rectangle 57">
                <a:extLst>
                  <a:ext uri="{FF2B5EF4-FFF2-40B4-BE49-F238E27FC236}">
                    <a16:creationId xmlns:a16="http://schemas.microsoft.com/office/drawing/2014/main" id="{C9AC7C36-85B4-4E10-8640-EA473D8B5517}"/>
                  </a:ext>
                </a:extLst>
              </p:cNvPr>
              <p:cNvSpPr>
                <a:spLocks noChangeAspect="1"/>
              </p:cNvSpPr>
              <p:nvPr/>
            </p:nvSpPr>
            <p:spPr>
              <a:xfrm rot="2700000">
                <a:off x="6857587" y="3458614"/>
                <a:ext cx="64008" cy="64008"/>
              </a:xfrm>
              <a:prstGeom prst="rect">
                <a:avLst/>
              </a:prstGeom>
              <a:solidFill>
                <a:srgbClr val="003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54" name="Group 53">
              <a:extLst>
                <a:ext uri="{FF2B5EF4-FFF2-40B4-BE49-F238E27FC236}">
                  <a16:creationId xmlns:a16="http://schemas.microsoft.com/office/drawing/2014/main" id="{64C2611D-FA09-40C7-B036-A915DACC18F5}"/>
                </a:ext>
              </a:extLst>
            </p:cNvPr>
            <p:cNvGrpSpPr/>
            <p:nvPr/>
          </p:nvGrpSpPr>
          <p:grpSpPr>
            <a:xfrm>
              <a:off x="7816494" y="3458614"/>
              <a:ext cx="182880" cy="64008"/>
              <a:chOff x="7816494" y="3458614"/>
              <a:chExt cx="182880" cy="64008"/>
            </a:xfrm>
          </p:grpSpPr>
          <p:cxnSp>
            <p:nvCxnSpPr>
              <p:cNvPr id="55" name="Straight Connector 54">
                <a:extLst>
                  <a:ext uri="{FF2B5EF4-FFF2-40B4-BE49-F238E27FC236}">
                    <a16:creationId xmlns:a16="http://schemas.microsoft.com/office/drawing/2014/main" id="{65B56F3A-4352-4B43-A7F7-668C2163C983}"/>
                  </a:ext>
                </a:extLst>
              </p:cNvPr>
              <p:cNvCxnSpPr>
                <a:cxnSpLocks/>
              </p:cNvCxnSpPr>
              <p:nvPr/>
            </p:nvCxnSpPr>
            <p:spPr>
              <a:xfrm>
                <a:off x="7816494" y="3490618"/>
                <a:ext cx="182880" cy="0"/>
              </a:xfrm>
              <a:prstGeom prst="line">
                <a:avLst/>
              </a:prstGeom>
              <a:noFill/>
              <a:ln w="28575" cap="flat" cmpd="sng" algn="ctr">
                <a:solidFill>
                  <a:srgbClr val="7F7F7F"/>
                </a:solidFill>
                <a:prstDash val="solid"/>
                <a:miter lim="800000"/>
              </a:ln>
              <a:effectLst/>
            </p:spPr>
          </p:cxnSp>
          <p:sp>
            <p:nvSpPr>
              <p:cNvPr id="56" name="Rectangle 55">
                <a:extLst>
                  <a:ext uri="{FF2B5EF4-FFF2-40B4-BE49-F238E27FC236}">
                    <a16:creationId xmlns:a16="http://schemas.microsoft.com/office/drawing/2014/main" id="{B81CB8B9-0836-48E5-A2A9-F05F7B39C3F8}"/>
                  </a:ext>
                </a:extLst>
              </p:cNvPr>
              <p:cNvSpPr>
                <a:spLocks noChangeAspect="1"/>
              </p:cNvSpPr>
              <p:nvPr/>
            </p:nvSpPr>
            <p:spPr>
              <a:xfrm rot="2700000">
                <a:off x="7875930" y="3458614"/>
                <a:ext cx="64008" cy="64008"/>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sp>
        <p:nvSpPr>
          <p:cNvPr id="61" name="TextBox 60">
            <a:extLst>
              <a:ext uri="{FF2B5EF4-FFF2-40B4-BE49-F238E27FC236}">
                <a16:creationId xmlns:a16="http://schemas.microsoft.com/office/drawing/2014/main" id="{4434D6E3-E4FB-4951-BD6E-CF5AE705B049}"/>
              </a:ext>
            </a:extLst>
          </p:cNvPr>
          <p:cNvSpPr txBox="1"/>
          <p:nvPr/>
        </p:nvSpPr>
        <p:spPr>
          <a:xfrm>
            <a:off x="1278261" y="4653307"/>
            <a:ext cx="6798895" cy="523220"/>
          </a:xfrm>
          <a:prstGeom prst="rect">
            <a:avLst/>
          </a:prstGeom>
          <a:noFill/>
        </p:spPr>
        <p:txBody>
          <a:bodyPr wrap="square">
            <a:spAutoFit/>
          </a:bodyPr>
          <a:lstStyle/>
          <a:p>
            <a:r>
              <a:rPr lang="en-US" sz="700" b="0" i="0" baseline="30000" dirty="0">
                <a:solidFill>
                  <a:schemeClr val="tx1"/>
                </a:solidFill>
                <a:latin typeface="Arial" panose="020B0604020202020204" pitchFamily="34" charset="0"/>
                <a:cs typeface="Arial" panose="020B0604020202020204" pitchFamily="34" charset="0"/>
              </a:rPr>
              <a:t>1</a:t>
            </a:r>
            <a:r>
              <a:rPr lang="en-US" sz="700" b="0" i="0" dirty="0">
                <a:solidFill>
                  <a:schemeClr val="tx1"/>
                </a:solidFill>
                <a:latin typeface="Arial" panose="020B0604020202020204" pitchFamily="34" charset="0"/>
                <a:cs typeface="Arial" panose="020B0604020202020204" pitchFamily="34" charset="0"/>
              </a:rPr>
              <a:t> No drug testing performed to assess medication adherence.</a:t>
            </a:r>
          </a:p>
          <a:p>
            <a:r>
              <a:rPr lang="en-US" sz="700" b="0" i="0" baseline="30000" dirty="0">
                <a:solidFill>
                  <a:schemeClr val="tx1"/>
                </a:solidFill>
                <a:latin typeface="Arial" panose="020B0604020202020204" pitchFamily="34" charset="0"/>
                <a:cs typeface="Arial" panose="020B0604020202020204" pitchFamily="34" charset="0"/>
              </a:rPr>
              <a:t>2</a:t>
            </a:r>
            <a:r>
              <a:rPr lang="en-US" sz="700" b="0" i="0" dirty="0">
                <a:solidFill>
                  <a:schemeClr val="tx1"/>
                </a:solidFill>
                <a:latin typeface="Arial" panose="020B0604020202020204" pitchFamily="34" charset="0"/>
                <a:cs typeface="Arial" panose="020B0604020202020204" pitchFamily="34" charset="0"/>
              </a:rPr>
              <a:t> DDD is stated by WHO as the assumed average maintenance dose per day of a drug, based on class and daily dosage per AH medication. </a:t>
            </a:r>
          </a:p>
          <a:p>
            <a:r>
              <a:rPr lang="en-US" sz="700" b="0" dirty="0">
                <a:solidFill>
                  <a:schemeClr val="tx1"/>
                </a:solidFill>
                <a:latin typeface="Arial" panose="020B0604020202020204" pitchFamily="34" charset="0"/>
                <a:cs typeface="Arial" panose="020B0604020202020204" pitchFamily="34" charset="0"/>
              </a:rPr>
              <a:t>P</a:t>
            </a:r>
            <a:r>
              <a:rPr lang="en-US" sz="700" b="0" i="0" dirty="0">
                <a:solidFill>
                  <a:schemeClr val="tx1"/>
                </a:solidFill>
                <a:latin typeface="Arial" panose="020B0604020202020204" pitchFamily="34" charset="0"/>
                <a:cs typeface="Arial" panose="020B0604020202020204" pitchFamily="34" charset="0"/>
              </a:rPr>
              <a:t>-value calculated at baseline using t-test and all follow-up comparisons using ANCOVA. </a:t>
            </a:r>
          </a:p>
          <a:p>
            <a:r>
              <a:rPr lang="en-US" sz="700" b="0" i="0" dirty="0">
                <a:solidFill>
                  <a:schemeClr val="tx1"/>
                </a:solidFill>
                <a:latin typeface="Arial" panose="020B0604020202020204" pitchFamily="34" charset="0"/>
                <a:cs typeface="Arial" panose="020B0604020202020204" pitchFamily="34" charset="0"/>
              </a:rPr>
              <a:t>Control group include LOCF medication values for crossover patients from 6 months (blinded). </a:t>
            </a:r>
          </a:p>
        </p:txBody>
      </p:sp>
      <p:graphicFrame>
        <p:nvGraphicFramePr>
          <p:cNvPr id="35" name="Content Placeholder 6">
            <a:extLst>
              <a:ext uri="{FF2B5EF4-FFF2-40B4-BE49-F238E27FC236}">
                <a16:creationId xmlns:a16="http://schemas.microsoft.com/office/drawing/2014/main" id="{7E7BC9F7-B58B-4820-8231-D6B563A7F07C}"/>
              </a:ext>
            </a:extLst>
          </p:cNvPr>
          <p:cNvGraphicFramePr>
            <a:graphicFrameLocks/>
          </p:cNvGraphicFramePr>
          <p:nvPr>
            <p:extLst>
              <p:ext uri="{D42A27DB-BD31-4B8C-83A1-F6EECF244321}">
                <p14:modId xmlns:p14="http://schemas.microsoft.com/office/powerpoint/2010/main" val="148750871"/>
              </p:ext>
            </p:extLst>
          </p:nvPr>
        </p:nvGraphicFramePr>
        <p:xfrm>
          <a:off x="5077342" y="1351009"/>
          <a:ext cx="3417131" cy="2779573"/>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6A66E0C1-491B-4414-B7B2-3278845CB546}"/>
              </a:ext>
            </a:extLst>
          </p:cNvPr>
          <p:cNvSpPr txBox="1"/>
          <p:nvPr/>
        </p:nvSpPr>
        <p:spPr>
          <a:xfrm>
            <a:off x="4725062" y="898013"/>
            <a:ext cx="4102550" cy="523220"/>
          </a:xfrm>
          <a:prstGeom prst="rect">
            <a:avLst/>
          </a:prstGeom>
          <a:noFill/>
        </p:spPr>
        <p:txBody>
          <a:bodyPr wrap="square" rtlCol="0">
            <a:spAutoFit/>
          </a:bodyPr>
          <a:lstStyle/>
          <a:p>
            <a:pPr algn="ctr" fontAlgn="auto">
              <a:spcBef>
                <a:spcPts val="0"/>
              </a:spcBef>
              <a:spcAft>
                <a:spcPts val="0"/>
              </a:spcAft>
            </a:pPr>
            <a:r>
              <a:rPr lang="en-US" sz="1600" i="0">
                <a:solidFill>
                  <a:schemeClr val="accent6"/>
                </a:solidFill>
                <a:latin typeface="Arial" panose="020B0604020202020204"/>
                <a:ea typeface="+mn-ea"/>
                <a:cs typeface="+mn-cs"/>
              </a:rPr>
              <a:t>Medication burden</a:t>
            </a:r>
            <a:r>
              <a:rPr lang="en-US" sz="1600" i="0" baseline="30000">
                <a:solidFill>
                  <a:schemeClr val="accent6"/>
                </a:solidFill>
                <a:latin typeface="Arial" panose="020B0604020202020204"/>
                <a:ea typeface="+mn-ea"/>
                <a:cs typeface="+mn-cs"/>
              </a:rPr>
              <a:t>1,2</a:t>
            </a:r>
            <a:endParaRPr lang="en-US" sz="1600" b="0" i="0">
              <a:solidFill>
                <a:schemeClr val="accent6"/>
              </a:solidFill>
              <a:latin typeface="Arial" panose="020B0604020202020204"/>
              <a:ea typeface="+mn-ea"/>
              <a:cs typeface="+mn-cs"/>
            </a:endParaRPr>
          </a:p>
          <a:p>
            <a:pPr algn="ctr" fontAlgn="auto">
              <a:spcBef>
                <a:spcPts val="0"/>
              </a:spcBef>
              <a:spcAft>
                <a:spcPts val="0"/>
              </a:spcAft>
            </a:pPr>
            <a:r>
              <a:rPr lang="en-US" sz="1100" b="0" i="0">
                <a:solidFill>
                  <a:schemeClr val="bg1"/>
                </a:solidFill>
                <a:latin typeface="Arial" panose="020B0604020202020204"/>
                <a:ea typeface="+mn-ea"/>
                <a:cs typeface="+mn-cs"/>
              </a:rPr>
              <a:t>(based on dose per day of a drug, DDD)</a:t>
            </a:r>
            <a:endParaRPr lang="en-US" sz="1100" b="0" i="0">
              <a:solidFill>
                <a:schemeClr val="bg1"/>
              </a:solidFill>
              <a:highlight>
                <a:srgbClr val="FFFF00"/>
              </a:highlight>
              <a:latin typeface="Arial" panose="020B0604020202020204"/>
              <a:ea typeface="+mn-ea"/>
              <a:cs typeface="+mn-cs"/>
            </a:endParaRPr>
          </a:p>
        </p:txBody>
      </p:sp>
      <p:graphicFrame>
        <p:nvGraphicFramePr>
          <p:cNvPr id="37" name="Table 8">
            <a:extLst>
              <a:ext uri="{FF2B5EF4-FFF2-40B4-BE49-F238E27FC236}">
                <a16:creationId xmlns:a16="http://schemas.microsoft.com/office/drawing/2014/main" id="{6E450453-A62B-4A23-8837-110EE7756A14}"/>
              </a:ext>
            </a:extLst>
          </p:cNvPr>
          <p:cNvGraphicFramePr>
            <a:graphicFrameLocks noGrp="1"/>
          </p:cNvGraphicFramePr>
          <p:nvPr>
            <p:extLst>
              <p:ext uri="{D42A27DB-BD31-4B8C-83A1-F6EECF244321}">
                <p14:modId xmlns:p14="http://schemas.microsoft.com/office/powerpoint/2010/main" val="3062550648"/>
              </p:ext>
            </p:extLst>
          </p:nvPr>
        </p:nvGraphicFramePr>
        <p:xfrm>
          <a:off x="5290938" y="3390680"/>
          <a:ext cx="3203535" cy="228600"/>
        </p:xfrm>
        <a:graphic>
          <a:graphicData uri="http://schemas.openxmlformats.org/drawingml/2006/table">
            <a:tbl>
              <a:tblPr firstRow="1" bandRow="1">
                <a:tableStyleId>{5C22544A-7EE6-4342-B048-85BDC9FD1C3A}</a:tableStyleId>
              </a:tblPr>
              <a:tblGrid>
                <a:gridCol w="640707">
                  <a:extLst>
                    <a:ext uri="{9D8B030D-6E8A-4147-A177-3AD203B41FA5}">
                      <a16:colId xmlns:a16="http://schemas.microsoft.com/office/drawing/2014/main" val="3860076348"/>
                    </a:ext>
                  </a:extLst>
                </a:gridCol>
                <a:gridCol w="640707">
                  <a:extLst>
                    <a:ext uri="{9D8B030D-6E8A-4147-A177-3AD203B41FA5}">
                      <a16:colId xmlns:a16="http://schemas.microsoft.com/office/drawing/2014/main" val="3441659678"/>
                    </a:ext>
                  </a:extLst>
                </a:gridCol>
                <a:gridCol w="640707">
                  <a:extLst>
                    <a:ext uri="{9D8B030D-6E8A-4147-A177-3AD203B41FA5}">
                      <a16:colId xmlns:a16="http://schemas.microsoft.com/office/drawing/2014/main" val="4040878323"/>
                    </a:ext>
                  </a:extLst>
                </a:gridCol>
                <a:gridCol w="640707">
                  <a:extLst>
                    <a:ext uri="{9D8B030D-6E8A-4147-A177-3AD203B41FA5}">
                      <a16:colId xmlns:a16="http://schemas.microsoft.com/office/drawing/2014/main" val="4292943996"/>
                    </a:ext>
                  </a:extLst>
                </a:gridCol>
                <a:gridCol w="640707">
                  <a:extLst>
                    <a:ext uri="{9D8B030D-6E8A-4147-A177-3AD203B41FA5}">
                      <a16:colId xmlns:a16="http://schemas.microsoft.com/office/drawing/2014/main" val="1281556307"/>
                    </a:ext>
                  </a:extLst>
                </a:gridCol>
              </a:tblGrid>
              <a:tr h="1828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=0.96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=0.16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a:t>
                      </a:r>
                      <a:r>
                        <a:rPr kumimoji="0" lang="en-US" sz="900" b="1" i="0" u="none" strike="noStrike" kern="1200" cap="none" spc="0" normalizeH="0" baseline="0" noProof="0">
                          <a:ln>
                            <a:noFill/>
                          </a:ln>
                          <a:solidFill>
                            <a:srgbClr val="C00000"/>
                          </a:solidFill>
                          <a:effectLst/>
                          <a:uLnTx/>
                          <a:uFillTx/>
                          <a:latin typeface="+mn-lt"/>
                          <a:ea typeface="+mn-ea"/>
                          <a:cs typeface="+mn-cs"/>
                        </a:rPr>
                        <a:t>0.01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bg1"/>
                          </a:solidFill>
                          <a:effectLst/>
                          <a:uLnTx/>
                          <a:uFillTx/>
                          <a:latin typeface="+mn-lt"/>
                          <a:ea typeface="+mn-ea"/>
                          <a:cs typeface="+mn-cs"/>
                        </a:rPr>
                        <a:t>P</a:t>
                      </a:r>
                      <a:r>
                        <a:rPr kumimoji="0" lang="en-US" sz="900" b="0" i="0" u="none" strike="noStrike" kern="1200" cap="none" spc="0" normalizeH="0" baseline="0" noProof="0">
                          <a:ln>
                            <a:noFill/>
                          </a:ln>
                          <a:solidFill>
                            <a:schemeClr val="bg1"/>
                          </a:solidFill>
                          <a:effectLst/>
                          <a:uLnTx/>
                          <a:uFillTx/>
                          <a:latin typeface="+mn-lt"/>
                          <a:ea typeface="+mn-ea"/>
                          <a:cs typeface="+mn-cs"/>
                        </a:rPr>
                        <a:t>=</a:t>
                      </a:r>
                      <a:r>
                        <a:rPr kumimoji="0" lang="en-US" sz="900" b="1" i="0" u="none" strike="noStrike" kern="1200" cap="none" spc="0" normalizeH="0" baseline="0" noProof="0">
                          <a:ln>
                            <a:noFill/>
                          </a:ln>
                          <a:solidFill>
                            <a:srgbClr val="C00000"/>
                          </a:solidFill>
                          <a:effectLst/>
                          <a:uLnTx/>
                          <a:uFillTx/>
                          <a:latin typeface="+mn-lt"/>
                          <a:ea typeface="+mn-ea"/>
                          <a:cs typeface="+mn-cs"/>
                        </a:rPr>
                        <a:t>0.005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9618697"/>
                  </a:ext>
                </a:extLst>
              </a:tr>
            </a:tbl>
          </a:graphicData>
        </a:graphic>
      </p:graphicFrame>
      <p:graphicFrame>
        <p:nvGraphicFramePr>
          <p:cNvPr id="3" name="Table 3">
            <a:extLst>
              <a:ext uri="{FF2B5EF4-FFF2-40B4-BE49-F238E27FC236}">
                <a16:creationId xmlns:a16="http://schemas.microsoft.com/office/drawing/2014/main" id="{C08A4E30-4EE1-4814-AB97-A0129D6941D0}"/>
              </a:ext>
            </a:extLst>
          </p:cNvPr>
          <p:cNvGraphicFramePr>
            <a:graphicFrameLocks noGrp="1"/>
          </p:cNvGraphicFramePr>
          <p:nvPr>
            <p:extLst>
              <p:ext uri="{D42A27DB-BD31-4B8C-83A1-F6EECF244321}">
                <p14:modId xmlns:p14="http://schemas.microsoft.com/office/powerpoint/2010/main" val="1502565942"/>
              </p:ext>
            </p:extLst>
          </p:nvPr>
        </p:nvGraphicFramePr>
        <p:xfrm>
          <a:off x="5290938" y="4072728"/>
          <a:ext cx="3269420" cy="365760"/>
        </p:xfrm>
        <a:graphic>
          <a:graphicData uri="http://schemas.openxmlformats.org/drawingml/2006/table">
            <a:tbl>
              <a:tblPr firstRow="1" bandRow="1">
                <a:tableStyleId>{2D5ABB26-0587-4C30-8999-92F81FD0307C}</a:tableStyleId>
              </a:tblPr>
              <a:tblGrid>
                <a:gridCol w="653884">
                  <a:extLst>
                    <a:ext uri="{9D8B030D-6E8A-4147-A177-3AD203B41FA5}">
                      <a16:colId xmlns:a16="http://schemas.microsoft.com/office/drawing/2014/main" val="2017157509"/>
                    </a:ext>
                  </a:extLst>
                </a:gridCol>
                <a:gridCol w="653884">
                  <a:extLst>
                    <a:ext uri="{9D8B030D-6E8A-4147-A177-3AD203B41FA5}">
                      <a16:colId xmlns:a16="http://schemas.microsoft.com/office/drawing/2014/main" val="3657372763"/>
                    </a:ext>
                  </a:extLst>
                </a:gridCol>
                <a:gridCol w="653884">
                  <a:extLst>
                    <a:ext uri="{9D8B030D-6E8A-4147-A177-3AD203B41FA5}">
                      <a16:colId xmlns:a16="http://schemas.microsoft.com/office/drawing/2014/main" val="3041507203"/>
                    </a:ext>
                  </a:extLst>
                </a:gridCol>
                <a:gridCol w="653884">
                  <a:extLst>
                    <a:ext uri="{9D8B030D-6E8A-4147-A177-3AD203B41FA5}">
                      <a16:colId xmlns:a16="http://schemas.microsoft.com/office/drawing/2014/main" val="1572065308"/>
                    </a:ext>
                  </a:extLst>
                </a:gridCol>
                <a:gridCol w="653884">
                  <a:extLst>
                    <a:ext uri="{9D8B030D-6E8A-4147-A177-3AD203B41FA5}">
                      <a16:colId xmlns:a16="http://schemas.microsoft.com/office/drawing/2014/main" val="2352647992"/>
                    </a:ext>
                  </a:extLst>
                </a:gridCol>
              </a:tblGrid>
              <a:tr h="182880">
                <a:tc>
                  <a:txBody>
                    <a:bodyPr/>
                    <a:lstStyle/>
                    <a:p>
                      <a:pPr algn="l">
                        <a:lnSpc>
                          <a:spcPct val="80000"/>
                        </a:lnSpc>
                      </a:pPr>
                      <a:r>
                        <a:rPr lang="en-US" sz="700" b="0">
                          <a:solidFill>
                            <a:srgbClr val="0033CC"/>
                          </a:solidFill>
                        </a:rPr>
                        <a:t>n:  364</a:t>
                      </a:r>
                    </a:p>
                  </a:txBody>
                  <a:tcPr/>
                </a:tc>
                <a:tc>
                  <a:txBody>
                    <a:bodyPr/>
                    <a:lstStyle/>
                    <a:p>
                      <a:pPr algn="ctr">
                        <a:lnSpc>
                          <a:spcPct val="80000"/>
                        </a:lnSpc>
                      </a:pPr>
                      <a:r>
                        <a:rPr lang="en-US" sz="700" b="0">
                          <a:solidFill>
                            <a:srgbClr val="0033CC"/>
                          </a:solidFill>
                        </a:rPr>
                        <a:t>355</a:t>
                      </a:r>
                    </a:p>
                  </a:txBody>
                  <a:tcPr/>
                </a:tc>
                <a:tc>
                  <a:txBody>
                    <a:bodyPr/>
                    <a:lstStyle/>
                    <a:p>
                      <a:pPr algn="ctr">
                        <a:lnSpc>
                          <a:spcPct val="80000"/>
                        </a:lnSpc>
                      </a:pPr>
                      <a:r>
                        <a:rPr lang="en-US" sz="700" b="0">
                          <a:solidFill>
                            <a:srgbClr val="0033CC"/>
                          </a:solidFill>
                        </a:rPr>
                        <a:t>335</a:t>
                      </a:r>
                    </a:p>
                  </a:txBody>
                  <a:tcPr/>
                </a:tc>
                <a:tc>
                  <a:txBody>
                    <a:bodyPr/>
                    <a:lstStyle/>
                    <a:p>
                      <a:pPr algn="ctr">
                        <a:lnSpc>
                          <a:spcPct val="80000"/>
                        </a:lnSpc>
                      </a:pPr>
                      <a:r>
                        <a:rPr lang="en-US" sz="700" b="0">
                          <a:solidFill>
                            <a:srgbClr val="0033CC"/>
                          </a:solidFill>
                        </a:rPr>
                        <a:t>292</a:t>
                      </a:r>
                    </a:p>
                  </a:txBody>
                  <a:tcPr/>
                </a:tc>
                <a:tc>
                  <a:txBody>
                    <a:bodyPr/>
                    <a:lstStyle/>
                    <a:p>
                      <a:pPr algn="ctr">
                        <a:lnSpc>
                          <a:spcPct val="80000"/>
                        </a:lnSpc>
                      </a:pPr>
                      <a:r>
                        <a:rPr lang="en-US" sz="700" b="0">
                          <a:solidFill>
                            <a:srgbClr val="0033CC"/>
                          </a:solidFill>
                        </a:rPr>
                        <a:t>242</a:t>
                      </a:r>
                    </a:p>
                  </a:txBody>
                  <a:tcPr/>
                </a:tc>
                <a:extLst>
                  <a:ext uri="{0D108BD9-81ED-4DB2-BD59-A6C34878D82A}">
                    <a16:rowId xmlns:a16="http://schemas.microsoft.com/office/drawing/2014/main" val="4137509431"/>
                  </a:ext>
                </a:extLst>
              </a:tr>
              <a:tr h="182880">
                <a:tc>
                  <a:txBody>
                    <a:bodyPr/>
                    <a:lstStyle/>
                    <a:p>
                      <a:pPr marL="0" marR="0" lvl="0" indent="0" algn="l" defTabSz="685800" rtl="0" eaLnBrk="1" fontAlgn="auto" latinLnBrk="0" hangingPunct="1">
                        <a:lnSpc>
                          <a:spcPct val="80000"/>
                        </a:lnSpc>
                        <a:spcBef>
                          <a:spcPts val="0"/>
                        </a:spcBef>
                        <a:spcAft>
                          <a:spcPts val="0"/>
                        </a:spcAft>
                        <a:buClrTx/>
                        <a:buSzTx/>
                        <a:buFontTx/>
                        <a:buNone/>
                        <a:tabLst/>
                        <a:defRPr/>
                      </a:pPr>
                      <a:r>
                        <a:rPr lang="en-US" sz="700">
                          <a:solidFill>
                            <a:srgbClr val="777777"/>
                          </a:solidFill>
                        </a:rPr>
                        <a:t>n:  171</a:t>
                      </a:r>
                    </a:p>
                  </a:txBody>
                  <a:tcPr/>
                </a:tc>
                <a:tc>
                  <a:txBody>
                    <a:bodyPr/>
                    <a:lstStyle/>
                    <a:p>
                      <a:pPr algn="ctr">
                        <a:lnSpc>
                          <a:spcPct val="80000"/>
                        </a:lnSpc>
                      </a:pPr>
                      <a:r>
                        <a:rPr lang="en-US" sz="700">
                          <a:solidFill>
                            <a:srgbClr val="777777"/>
                          </a:solidFill>
                        </a:rPr>
                        <a:t>170</a:t>
                      </a:r>
                    </a:p>
                  </a:txBody>
                  <a:tcPr/>
                </a:tc>
                <a:tc>
                  <a:txBody>
                    <a:bodyPr/>
                    <a:lstStyle/>
                    <a:p>
                      <a:pPr algn="ctr">
                        <a:lnSpc>
                          <a:spcPct val="80000"/>
                        </a:lnSpc>
                      </a:pPr>
                      <a:r>
                        <a:rPr lang="en-US" sz="700">
                          <a:solidFill>
                            <a:srgbClr val="777777"/>
                          </a:solidFill>
                        </a:rPr>
                        <a:t>154</a:t>
                      </a:r>
                    </a:p>
                  </a:txBody>
                  <a:tcPr/>
                </a:tc>
                <a:tc>
                  <a:txBody>
                    <a:bodyPr/>
                    <a:lstStyle/>
                    <a:p>
                      <a:pPr algn="ctr">
                        <a:lnSpc>
                          <a:spcPct val="80000"/>
                        </a:lnSpc>
                      </a:pPr>
                      <a:r>
                        <a:rPr lang="en-US" sz="700">
                          <a:solidFill>
                            <a:srgbClr val="777777"/>
                          </a:solidFill>
                        </a:rPr>
                        <a:t>146</a:t>
                      </a:r>
                    </a:p>
                  </a:txBody>
                  <a:tcPr/>
                </a:tc>
                <a:tc>
                  <a:txBody>
                    <a:bodyPr/>
                    <a:lstStyle/>
                    <a:p>
                      <a:pPr algn="ctr">
                        <a:lnSpc>
                          <a:spcPct val="80000"/>
                        </a:lnSpc>
                      </a:pPr>
                      <a:r>
                        <a:rPr lang="en-US" sz="700">
                          <a:solidFill>
                            <a:srgbClr val="777777"/>
                          </a:solidFill>
                        </a:rPr>
                        <a:t>138</a:t>
                      </a:r>
                    </a:p>
                  </a:txBody>
                  <a:tcPr/>
                </a:tc>
                <a:extLst>
                  <a:ext uri="{0D108BD9-81ED-4DB2-BD59-A6C34878D82A}">
                    <a16:rowId xmlns:a16="http://schemas.microsoft.com/office/drawing/2014/main" val="221407644"/>
                  </a:ext>
                </a:extLst>
              </a:tr>
            </a:tbl>
          </a:graphicData>
        </a:graphic>
      </p:graphicFrame>
      <p:graphicFrame>
        <p:nvGraphicFramePr>
          <p:cNvPr id="20" name="Table 3">
            <a:extLst>
              <a:ext uri="{FF2B5EF4-FFF2-40B4-BE49-F238E27FC236}">
                <a16:creationId xmlns:a16="http://schemas.microsoft.com/office/drawing/2014/main" id="{B87521DD-CA01-41E3-924C-6C1BCDC44A0B}"/>
              </a:ext>
            </a:extLst>
          </p:cNvPr>
          <p:cNvGraphicFramePr>
            <a:graphicFrameLocks noGrp="1"/>
          </p:cNvGraphicFramePr>
          <p:nvPr>
            <p:extLst>
              <p:ext uri="{D42A27DB-BD31-4B8C-83A1-F6EECF244321}">
                <p14:modId xmlns:p14="http://schemas.microsoft.com/office/powerpoint/2010/main" val="1062447157"/>
              </p:ext>
            </p:extLst>
          </p:nvPr>
        </p:nvGraphicFramePr>
        <p:xfrm>
          <a:off x="730358" y="4072728"/>
          <a:ext cx="3269420" cy="365760"/>
        </p:xfrm>
        <a:graphic>
          <a:graphicData uri="http://schemas.openxmlformats.org/drawingml/2006/table">
            <a:tbl>
              <a:tblPr firstRow="1" bandRow="1">
                <a:tableStyleId>{2D5ABB26-0587-4C30-8999-92F81FD0307C}</a:tableStyleId>
              </a:tblPr>
              <a:tblGrid>
                <a:gridCol w="653884">
                  <a:extLst>
                    <a:ext uri="{9D8B030D-6E8A-4147-A177-3AD203B41FA5}">
                      <a16:colId xmlns:a16="http://schemas.microsoft.com/office/drawing/2014/main" val="2017157509"/>
                    </a:ext>
                  </a:extLst>
                </a:gridCol>
                <a:gridCol w="653884">
                  <a:extLst>
                    <a:ext uri="{9D8B030D-6E8A-4147-A177-3AD203B41FA5}">
                      <a16:colId xmlns:a16="http://schemas.microsoft.com/office/drawing/2014/main" val="3657372763"/>
                    </a:ext>
                  </a:extLst>
                </a:gridCol>
                <a:gridCol w="653884">
                  <a:extLst>
                    <a:ext uri="{9D8B030D-6E8A-4147-A177-3AD203B41FA5}">
                      <a16:colId xmlns:a16="http://schemas.microsoft.com/office/drawing/2014/main" val="3041507203"/>
                    </a:ext>
                  </a:extLst>
                </a:gridCol>
                <a:gridCol w="653884">
                  <a:extLst>
                    <a:ext uri="{9D8B030D-6E8A-4147-A177-3AD203B41FA5}">
                      <a16:colId xmlns:a16="http://schemas.microsoft.com/office/drawing/2014/main" val="1572065308"/>
                    </a:ext>
                  </a:extLst>
                </a:gridCol>
                <a:gridCol w="653884">
                  <a:extLst>
                    <a:ext uri="{9D8B030D-6E8A-4147-A177-3AD203B41FA5}">
                      <a16:colId xmlns:a16="http://schemas.microsoft.com/office/drawing/2014/main" val="2352647992"/>
                    </a:ext>
                  </a:extLst>
                </a:gridCol>
              </a:tblGrid>
              <a:tr h="182880">
                <a:tc>
                  <a:txBody>
                    <a:bodyPr/>
                    <a:lstStyle/>
                    <a:p>
                      <a:pPr algn="l">
                        <a:lnSpc>
                          <a:spcPct val="80000"/>
                        </a:lnSpc>
                      </a:pPr>
                      <a:r>
                        <a:rPr lang="en-US" sz="700" b="0">
                          <a:solidFill>
                            <a:srgbClr val="0033CC"/>
                          </a:solidFill>
                        </a:rPr>
                        <a:t>n:  364</a:t>
                      </a:r>
                    </a:p>
                  </a:txBody>
                  <a:tcPr/>
                </a:tc>
                <a:tc>
                  <a:txBody>
                    <a:bodyPr/>
                    <a:lstStyle/>
                    <a:p>
                      <a:pPr algn="ctr">
                        <a:lnSpc>
                          <a:spcPct val="80000"/>
                        </a:lnSpc>
                      </a:pPr>
                      <a:r>
                        <a:rPr lang="en-US" sz="700" b="0">
                          <a:solidFill>
                            <a:srgbClr val="0033CC"/>
                          </a:solidFill>
                        </a:rPr>
                        <a:t>355</a:t>
                      </a:r>
                    </a:p>
                  </a:txBody>
                  <a:tcPr/>
                </a:tc>
                <a:tc>
                  <a:txBody>
                    <a:bodyPr/>
                    <a:lstStyle/>
                    <a:p>
                      <a:pPr algn="ctr">
                        <a:lnSpc>
                          <a:spcPct val="80000"/>
                        </a:lnSpc>
                      </a:pPr>
                      <a:r>
                        <a:rPr lang="en-US" sz="700" b="0">
                          <a:solidFill>
                            <a:srgbClr val="0033CC"/>
                          </a:solidFill>
                        </a:rPr>
                        <a:t>335</a:t>
                      </a:r>
                    </a:p>
                  </a:txBody>
                  <a:tcPr/>
                </a:tc>
                <a:tc>
                  <a:txBody>
                    <a:bodyPr/>
                    <a:lstStyle/>
                    <a:p>
                      <a:pPr algn="ctr">
                        <a:lnSpc>
                          <a:spcPct val="80000"/>
                        </a:lnSpc>
                      </a:pPr>
                      <a:r>
                        <a:rPr lang="en-US" sz="700" b="0">
                          <a:solidFill>
                            <a:srgbClr val="0033CC"/>
                          </a:solidFill>
                        </a:rPr>
                        <a:t>292</a:t>
                      </a:r>
                    </a:p>
                  </a:txBody>
                  <a:tcPr/>
                </a:tc>
                <a:tc>
                  <a:txBody>
                    <a:bodyPr/>
                    <a:lstStyle/>
                    <a:p>
                      <a:pPr algn="ctr">
                        <a:lnSpc>
                          <a:spcPct val="80000"/>
                        </a:lnSpc>
                      </a:pPr>
                      <a:r>
                        <a:rPr lang="en-US" sz="700" b="0">
                          <a:solidFill>
                            <a:srgbClr val="0033CC"/>
                          </a:solidFill>
                        </a:rPr>
                        <a:t>242</a:t>
                      </a:r>
                    </a:p>
                  </a:txBody>
                  <a:tcPr/>
                </a:tc>
                <a:extLst>
                  <a:ext uri="{0D108BD9-81ED-4DB2-BD59-A6C34878D82A}">
                    <a16:rowId xmlns:a16="http://schemas.microsoft.com/office/drawing/2014/main" val="4137509431"/>
                  </a:ext>
                </a:extLst>
              </a:tr>
              <a:tr h="182880">
                <a:tc>
                  <a:txBody>
                    <a:bodyPr/>
                    <a:lstStyle/>
                    <a:p>
                      <a:pPr marL="0" marR="0" lvl="0" indent="0" algn="l" defTabSz="685800" rtl="0" eaLnBrk="1" fontAlgn="auto" latinLnBrk="0" hangingPunct="1">
                        <a:lnSpc>
                          <a:spcPct val="80000"/>
                        </a:lnSpc>
                        <a:spcBef>
                          <a:spcPts val="0"/>
                        </a:spcBef>
                        <a:spcAft>
                          <a:spcPts val="0"/>
                        </a:spcAft>
                        <a:buClrTx/>
                        <a:buSzTx/>
                        <a:buFontTx/>
                        <a:buNone/>
                        <a:tabLst/>
                        <a:defRPr/>
                      </a:pPr>
                      <a:r>
                        <a:rPr lang="en-US" sz="700">
                          <a:solidFill>
                            <a:srgbClr val="777777"/>
                          </a:solidFill>
                        </a:rPr>
                        <a:t>n:  171</a:t>
                      </a:r>
                    </a:p>
                  </a:txBody>
                  <a:tcPr/>
                </a:tc>
                <a:tc>
                  <a:txBody>
                    <a:bodyPr/>
                    <a:lstStyle/>
                    <a:p>
                      <a:pPr algn="ctr">
                        <a:lnSpc>
                          <a:spcPct val="80000"/>
                        </a:lnSpc>
                      </a:pPr>
                      <a:r>
                        <a:rPr lang="en-US" sz="700">
                          <a:solidFill>
                            <a:srgbClr val="777777"/>
                          </a:solidFill>
                        </a:rPr>
                        <a:t>170</a:t>
                      </a:r>
                    </a:p>
                  </a:txBody>
                  <a:tcPr/>
                </a:tc>
                <a:tc>
                  <a:txBody>
                    <a:bodyPr/>
                    <a:lstStyle/>
                    <a:p>
                      <a:pPr algn="ctr">
                        <a:lnSpc>
                          <a:spcPct val="80000"/>
                        </a:lnSpc>
                      </a:pPr>
                      <a:r>
                        <a:rPr lang="en-US" sz="700">
                          <a:solidFill>
                            <a:srgbClr val="777777"/>
                          </a:solidFill>
                        </a:rPr>
                        <a:t>154</a:t>
                      </a:r>
                    </a:p>
                  </a:txBody>
                  <a:tcPr/>
                </a:tc>
                <a:tc>
                  <a:txBody>
                    <a:bodyPr/>
                    <a:lstStyle/>
                    <a:p>
                      <a:pPr algn="ctr">
                        <a:lnSpc>
                          <a:spcPct val="80000"/>
                        </a:lnSpc>
                      </a:pPr>
                      <a:r>
                        <a:rPr lang="en-US" sz="700">
                          <a:solidFill>
                            <a:srgbClr val="777777"/>
                          </a:solidFill>
                        </a:rPr>
                        <a:t>146</a:t>
                      </a:r>
                    </a:p>
                  </a:txBody>
                  <a:tcPr/>
                </a:tc>
                <a:tc>
                  <a:txBody>
                    <a:bodyPr/>
                    <a:lstStyle/>
                    <a:p>
                      <a:pPr algn="ctr">
                        <a:lnSpc>
                          <a:spcPct val="80000"/>
                        </a:lnSpc>
                      </a:pPr>
                      <a:r>
                        <a:rPr lang="en-US" sz="700">
                          <a:solidFill>
                            <a:srgbClr val="777777"/>
                          </a:solidFill>
                        </a:rPr>
                        <a:t>138</a:t>
                      </a:r>
                    </a:p>
                  </a:txBody>
                  <a:tcPr/>
                </a:tc>
                <a:extLst>
                  <a:ext uri="{0D108BD9-81ED-4DB2-BD59-A6C34878D82A}">
                    <a16:rowId xmlns:a16="http://schemas.microsoft.com/office/drawing/2014/main" val="221407644"/>
                  </a:ext>
                </a:extLst>
              </a:tr>
            </a:tbl>
          </a:graphicData>
        </a:graphic>
      </p:graphicFrame>
    </p:spTree>
    <p:extLst>
      <p:ext uri="{BB962C8B-B14F-4D97-AF65-F5344CB8AC3E}">
        <p14:creationId xmlns:p14="http://schemas.microsoft.com/office/powerpoint/2010/main" val="833464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75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750"/>
                                        <p:tgtEl>
                                          <p:spTgt spid="6">
                                            <p:graphicEl>
                                              <a:chart seriesIdx="1" categoryIdx="-4" bldStep="series"/>
                                            </p:graphicEl>
                                          </p:spTgt>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750"/>
                                  </p:stCondLst>
                                  <p:childTnLst>
                                    <p:set>
                                      <p:cBhvr>
                                        <p:cTn id="18" dur="1" fill="hold">
                                          <p:stCondLst>
                                            <p:cond delay="0"/>
                                          </p:stCondLst>
                                        </p:cTn>
                                        <p:tgtEl>
                                          <p:spTgt spid="35">
                                            <p:graphicEl>
                                              <a:chart seriesIdx="0" categoryIdx="-4" bldStep="series"/>
                                            </p:graphicEl>
                                          </p:spTgt>
                                        </p:tgtEl>
                                        <p:attrNameLst>
                                          <p:attrName>style.visibility</p:attrName>
                                        </p:attrNameLst>
                                      </p:cBhvr>
                                      <p:to>
                                        <p:strVal val="visible"/>
                                      </p:to>
                                    </p:set>
                                    <p:animEffect transition="in" filter="wipe(left)">
                                      <p:cBhvr>
                                        <p:cTn id="19" dur="750"/>
                                        <p:tgtEl>
                                          <p:spTgt spid="35">
                                            <p:graphicEl>
                                              <a:chart seriesIdx="0"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
                                            <p:graphicEl>
                                              <a:chart seriesIdx="1" categoryIdx="-4" bldStep="series"/>
                                            </p:graphicEl>
                                          </p:spTgt>
                                        </p:tgtEl>
                                        <p:attrNameLst>
                                          <p:attrName>style.visibility</p:attrName>
                                        </p:attrNameLst>
                                      </p:cBhvr>
                                      <p:to>
                                        <p:strVal val="visible"/>
                                      </p:to>
                                    </p:set>
                                    <p:animEffect transition="in" filter="wipe(left)">
                                      <p:cBhvr>
                                        <p:cTn id="22" dur="750"/>
                                        <p:tgtEl>
                                          <p:spTgt spid="35">
                                            <p:graphicEl>
                                              <a:chart seriesIdx="1" categoryIdx="-4" bldStep="series"/>
                                            </p:graphic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Graphic spid="35" grpId="0" uiExpand="1">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8A75-6769-4BD8-9B71-DD57502DE576}"/>
              </a:ext>
            </a:extLst>
          </p:cNvPr>
          <p:cNvSpPr>
            <a:spLocks noGrp="1"/>
          </p:cNvSpPr>
          <p:nvPr>
            <p:ph type="title"/>
          </p:nvPr>
        </p:nvSpPr>
        <p:spPr/>
        <p:txBody>
          <a:bodyPr/>
          <a:lstStyle/>
          <a:p>
            <a:r>
              <a:rPr lang="en-US"/>
              <a:t>Change in Office Systolic BP</a:t>
            </a:r>
          </a:p>
        </p:txBody>
      </p:sp>
      <p:sp>
        <p:nvSpPr>
          <p:cNvPr id="39" name="TextBox 38">
            <a:extLst>
              <a:ext uri="{FF2B5EF4-FFF2-40B4-BE49-F238E27FC236}">
                <a16:creationId xmlns:a16="http://schemas.microsoft.com/office/drawing/2014/main" id="{138B6596-1AEB-46C1-9208-57FF1C3DF85A}"/>
              </a:ext>
            </a:extLst>
          </p:cNvPr>
          <p:cNvSpPr txBox="1"/>
          <p:nvPr/>
        </p:nvSpPr>
        <p:spPr>
          <a:xfrm>
            <a:off x="1262726" y="4719951"/>
            <a:ext cx="6798895" cy="307777"/>
          </a:xfrm>
          <a:prstGeom prst="rect">
            <a:avLst/>
          </a:prstGeom>
          <a:noFill/>
        </p:spPr>
        <p:txBody>
          <a:bodyPr wrap="square">
            <a:spAutoFit/>
          </a:bodyPr>
          <a:lstStyle/>
          <a:p>
            <a:r>
              <a:rPr lang="en-US" sz="700" b="0" i="0" dirty="0">
                <a:solidFill>
                  <a:schemeClr val="tx1"/>
                </a:solidFill>
                <a:latin typeface="Arial" panose="020B0604020202020204" pitchFamily="34" charset="0"/>
                <a:cs typeface="Arial" panose="020B0604020202020204" pitchFamily="34" charset="0"/>
              </a:rPr>
              <a:t>Treatment differences and p-values are ANCOVA adjusted for baseline BP. </a:t>
            </a:r>
          </a:p>
          <a:p>
            <a:r>
              <a:rPr lang="en-US" sz="700" b="0" i="0" dirty="0">
                <a:solidFill>
                  <a:schemeClr val="tx1"/>
                </a:solidFill>
                <a:latin typeface="Arial" panose="020B0604020202020204" pitchFamily="34" charset="0"/>
                <a:cs typeface="Arial" panose="020B0604020202020204" pitchFamily="34" charset="0"/>
              </a:rPr>
              <a:t>Control blood pressure measures include LOCF for crossover patients from 6 months (blinded). </a:t>
            </a:r>
          </a:p>
        </p:txBody>
      </p:sp>
      <p:graphicFrame>
        <p:nvGraphicFramePr>
          <p:cNvPr id="36" name="Chart 35">
            <a:extLst>
              <a:ext uri="{FF2B5EF4-FFF2-40B4-BE49-F238E27FC236}">
                <a16:creationId xmlns:a16="http://schemas.microsoft.com/office/drawing/2014/main" id="{D51F0626-CAE1-47A3-8D8E-CAE3086316F7}"/>
              </a:ext>
            </a:extLst>
          </p:cNvPr>
          <p:cNvGraphicFramePr/>
          <p:nvPr/>
        </p:nvGraphicFramePr>
        <p:xfrm>
          <a:off x="313051" y="988520"/>
          <a:ext cx="7054377" cy="2852790"/>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a:extLst>
              <a:ext uri="{FF2B5EF4-FFF2-40B4-BE49-F238E27FC236}">
                <a16:creationId xmlns:a16="http://schemas.microsoft.com/office/drawing/2014/main" id="{D78A0ED5-0E87-4329-BBFA-D9EBFA748649}"/>
              </a:ext>
            </a:extLst>
          </p:cNvPr>
          <p:cNvSpPr txBox="1"/>
          <p:nvPr/>
        </p:nvSpPr>
        <p:spPr>
          <a:xfrm>
            <a:off x="1474398" y="825808"/>
            <a:ext cx="1097913" cy="369332"/>
          </a:xfrm>
          <a:prstGeom prst="rect">
            <a:avLst/>
          </a:prstGeom>
          <a:noFill/>
        </p:spPr>
        <p:txBody>
          <a:bodyPr wrap="square" rtlCol="0">
            <a:spAutoFit/>
          </a:bodyPr>
          <a:lstStyle/>
          <a:p>
            <a:pPr algn="ctr"/>
            <a:r>
              <a:rPr lang="en-US" i="0">
                <a:solidFill>
                  <a:schemeClr val="bg2"/>
                </a:solidFill>
              </a:rPr>
              <a:t>12mo</a:t>
            </a:r>
          </a:p>
        </p:txBody>
      </p:sp>
      <p:sp>
        <p:nvSpPr>
          <p:cNvPr id="38" name="TextBox 37">
            <a:extLst>
              <a:ext uri="{FF2B5EF4-FFF2-40B4-BE49-F238E27FC236}">
                <a16:creationId xmlns:a16="http://schemas.microsoft.com/office/drawing/2014/main" id="{928ABB09-F533-450B-9A7D-4BD8371129C0}"/>
              </a:ext>
            </a:extLst>
          </p:cNvPr>
          <p:cNvSpPr txBox="1"/>
          <p:nvPr/>
        </p:nvSpPr>
        <p:spPr>
          <a:xfrm>
            <a:off x="3235438" y="825808"/>
            <a:ext cx="1097913" cy="369332"/>
          </a:xfrm>
          <a:prstGeom prst="rect">
            <a:avLst/>
          </a:prstGeom>
          <a:noFill/>
        </p:spPr>
        <p:txBody>
          <a:bodyPr wrap="square" rtlCol="0">
            <a:spAutoFit/>
          </a:bodyPr>
          <a:lstStyle/>
          <a:p>
            <a:pPr algn="ctr"/>
            <a:r>
              <a:rPr lang="en-US" i="0">
                <a:solidFill>
                  <a:schemeClr val="bg2"/>
                </a:solidFill>
              </a:rPr>
              <a:t>24mo</a:t>
            </a:r>
          </a:p>
        </p:txBody>
      </p:sp>
      <p:sp>
        <p:nvSpPr>
          <p:cNvPr id="40" name="TextBox 39">
            <a:extLst>
              <a:ext uri="{FF2B5EF4-FFF2-40B4-BE49-F238E27FC236}">
                <a16:creationId xmlns:a16="http://schemas.microsoft.com/office/drawing/2014/main" id="{B45A54CD-9C4C-4476-9153-027D6DABCAB0}"/>
              </a:ext>
            </a:extLst>
          </p:cNvPr>
          <p:cNvSpPr txBox="1"/>
          <p:nvPr/>
        </p:nvSpPr>
        <p:spPr>
          <a:xfrm>
            <a:off x="4999905" y="825808"/>
            <a:ext cx="1097913" cy="369332"/>
          </a:xfrm>
          <a:prstGeom prst="rect">
            <a:avLst/>
          </a:prstGeom>
          <a:noFill/>
        </p:spPr>
        <p:txBody>
          <a:bodyPr wrap="square" rtlCol="0">
            <a:spAutoFit/>
          </a:bodyPr>
          <a:lstStyle/>
          <a:p>
            <a:pPr algn="ctr"/>
            <a:r>
              <a:rPr lang="en-US" i="0">
                <a:solidFill>
                  <a:schemeClr val="bg2"/>
                </a:solidFill>
              </a:rPr>
              <a:t>36mo</a:t>
            </a:r>
          </a:p>
        </p:txBody>
      </p:sp>
      <p:grpSp>
        <p:nvGrpSpPr>
          <p:cNvPr id="41" name="Group 40">
            <a:extLst>
              <a:ext uri="{FF2B5EF4-FFF2-40B4-BE49-F238E27FC236}">
                <a16:creationId xmlns:a16="http://schemas.microsoft.com/office/drawing/2014/main" id="{6EF9AD57-62C3-4365-AF29-757CD413613A}"/>
              </a:ext>
            </a:extLst>
          </p:cNvPr>
          <p:cNvGrpSpPr/>
          <p:nvPr/>
        </p:nvGrpSpPr>
        <p:grpSpPr>
          <a:xfrm>
            <a:off x="1369986" y="3767551"/>
            <a:ext cx="1287753" cy="519423"/>
            <a:chOff x="1709167" y="5471529"/>
            <a:chExt cx="1870794" cy="519423"/>
          </a:xfrm>
        </p:grpSpPr>
        <p:sp>
          <p:nvSpPr>
            <p:cNvPr id="42" name="Left Bracket 41">
              <a:extLst>
                <a:ext uri="{FF2B5EF4-FFF2-40B4-BE49-F238E27FC236}">
                  <a16:creationId xmlns:a16="http://schemas.microsoft.com/office/drawing/2014/main" id="{6205C7A6-98EB-4288-8FE8-0524EABF0C75}"/>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43" name="TextBox 42">
              <a:extLst>
                <a:ext uri="{FF2B5EF4-FFF2-40B4-BE49-F238E27FC236}">
                  <a16:creationId xmlns:a16="http://schemas.microsoft.com/office/drawing/2014/main" id="{4A5C0197-910B-4DF4-903A-37D1DD764650}"/>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-13.4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44" name="Group 43">
            <a:extLst>
              <a:ext uri="{FF2B5EF4-FFF2-40B4-BE49-F238E27FC236}">
                <a16:creationId xmlns:a16="http://schemas.microsoft.com/office/drawing/2014/main" id="{7D95B977-D5B8-419B-A13F-82C43A7B62B3}"/>
              </a:ext>
            </a:extLst>
          </p:cNvPr>
          <p:cNvGrpSpPr/>
          <p:nvPr/>
        </p:nvGrpSpPr>
        <p:grpSpPr>
          <a:xfrm>
            <a:off x="3140517" y="3774401"/>
            <a:ext cx="1287753" cy="519423"/>
            <a:chOff x="1709167" y="5471529"/>
            <a:chExt cx="1870794" cy="519423"/>
          </a:xfrm>
        </p:grpSpPr>
        <p:sp>
          <p:nvSpPr>
            <p:cNvPr id="45" name="Left Bracket 44">
              <a:extLst>
                <a:ext uri="{FF2B5EF4-FFF2-40B4-BE49-F238E27FC236}">
                  <a16:creationId xmlns:a16="http://schemas.microsoft.com/office/drawing/2014/main" id="{0EAC141A-8E4C-4443-A9BD-FC5A8D7B55E4}"/>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46" name="TextBox 45">
              <a:extLst>
                <a:ext uri="{FF2B5EF4-FFF2-40B4-BE49-F238E27FC236}">
                  <a16:creationId xmlns:a16="http://schemas.microsoft.com/office/drawing/2014/main" id="{5A6551FC-DD88-4117-B75B-CED0B08425EC}"/>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-20.7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47" name="Group 46">
            <a:extLst>
              <a:ext uri="{FF2B5EF4-FFF2-40B4-BE49-F238E27FC236}">
                <a16:creationId xmlns:a16="http://schemas.microsoft.com/office/drawing/2014/main" id="{580E943E-1FFA-42B7-A34F-728B32BA8F02}"/>
              </a:ext>
            </a:extLst>
          </p:cNvPr>
          <p:cNvGrpSpPr/>
          <p:nvPr/>
        </p:nvGrpSpPr>
        <p:grpSpPr>
          <a:xfrm>
            <a:off x="4904984" y="3779515"/>
            <a:ext cx="1287753" cy="504034"/>
            <a:chOff x="1709167" y="5471529"/>
            <a:chExt cx="1870794" cy="504034"/>
          </a:xfrm>
        </p:grpSpPr>
        <p:sp>
          <p:nvSpPr>
            <p:cNvPr id="48" name="Left Bracket 47">
              <a:extLst>
                <a:ext uri="{FF2B5EF4-FFF2-40B4-BE49-F238E27FC236}">
                  <a16:creationId xmlns:a16="http://schemas.microsoft.com/office/drawing/2014/main" id="{1307F86E-29C5-4B44-A09C-263D3041867B}"/>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50" name="TextBox 49">
              <a:extLst>
                <a:ext uri="{FF2B5EF4-FFF2-40B4-BE49-F238E27FC236}">
                  <a16:creationId xmlns:a16="http://schemas.microsoft.com/office/drawing/2014/main" id="{2B640A56-3D3C-4663-84ED-C0F5755C253C}"/>
                </a:ext>
              </a:extLst>
            </p:cNvPr>
            <p:cNvSpPr txBox="1"/>
            <p:nvPr/>
          </p:nvSpPr>
          <p:spPr>
            <a:xfrm>
              <a:off x="1709167" y="5529287"/>
              <a:ext cx="1870794" cy="4462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-22.1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sp>
        <p:nvSpPr>
          <p:cNvPr id="51" name="TextBox 50">
            <a:extLst>
              <a:ext uri="{FF2B5EF4-FFF2-40B4-BE49-F238E27FC236}">
                <a16:creationId xmlns:a16="http://schemas.microsoft.com/office/drawing/2014/main" id="{CCFDA8B1-95CF-4408-873E-0646F0CD574C}"/>
              </a:ext>
            </a:extLst>
          </p:cNvPr>
          <p:cNvSpPr txBox="1"/>
          <p:nvPr/>
        </p:nvSpPr>
        <p:spPr>
          <a:xfrm>
            <a:off x="1477542"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n=320</a:t>
            </a:r>
          </a:p>
        </p:txBody>
      </p:sp>
      <p:sp>
        <p:nvSpPr>
          <p:cNvPr id="52" name="TextBox 51">
            <a:extLst>
              <a:ext uri="{FF2B5EF4-FFF2-40B4-BE49-F238E27FC236}">
                <a16:creationId xmlns:a16="http://schemas.microsoft.com/office/drawing/2014/main" id="{630FC459-D12D-4993-8896-028B23DCAAB0}"/>
              </a:ext>
            </a:extLst>
          </p:cNvPr>
          <p:cNvSpPr txBox="1"/>
          <p:nvPr/>
        </p:nvSpPr>
        <p:spPr>
          <a:xfrm>
            <a:off x="3211487"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n=266</a:t>
            </a:r>
          </a:p>
        </p:txBody>
      </p:sp>
      <p:sp>
        <p:nvSpPr>
          <p:cNvPr id="53" name="TextBox 52">
            <a:extLst>
              <a:ext uri="{FF2B5EF4-FFF2-40B4-BE49-F238E27FC236}">
                <a16:creationId xmlns:a16="http://schemas.microsoft.com/office/drawing/2014/main" id="{7BCD93AA-FE2A-46B7-B8C7-E7DB46CA3361}"/>
              </a:ext>
            </a:extLst>
          </p:cNvPr>
          <p:cNvSpPr txBox="1"/>
          <p:nvPr/>
        </p:nvSpPr>
        <p:spPr>
          <a:xfrm>
            <a:off x="5004255"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n=219</a:t>
            </a:r>
          </a:p>
        </p:txBody>
      </p:sp>
      <p:sp>
        <p:nvSpPr>
          <p:cNvPr id="54" name="TextBox 53">
            <a:extLst>
              <a:ext uri="{FF2B5EF4-FFF2-40B4-BE49-F238E27FC236}">
                <a16:creationId xmlns:a16="http://schemas.microsoft.com/office/drawing/2014/main" id="{3561BC3D-50D2-47B6-BE21-A8FB9D042B32}"/>
              </a:ext>
            </a:extLst>
          </p:cNvPr>
          <p:cNvSpPr txBox="1"/>
          <p:nvPr/>
        </p:nvSpPr>
        <p:spPr>
          <a:xfrm>
            <a:off x="2158391"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n=149</a:t>
            </a:r>
          </a:p>
        </p:txBody>
      </p:sp>
      <p:sp>
        <p:nvSpPr>
          <p:cNvPr id="55" name="TextBox 54">
            <a:extLst>
              <a:ext uri="{FF2B5EF4-FFF2-40B4-BE49-F238E27FC236}">
                <a16:creationId xmlns:a16="http://schemas.microsoft.com/office/drawing/2014/main" id="{588801BA-F58F-4A72-B313-5F6FAB28295C}"/>
              </a:ext>
            </a:extLst>
          </p:cNvPr>
          <p:cNvSpPr txBox="1"/>
          <p:nvPr/>
        </p:nvSpPr>
        <p:spPr>
          <a:xfrm>
            <a:off x="3919322"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n=137</a:t>
            </a:r>
          </a:p>
        </p:txBody>
      </p:sp>
      <p:sp>
        <p:nvSpPr>
          <p:cNvPr id="56" name="TextBox 55">
            <a:extLst>
              <a:ext uri="{FF2B5EF4-FFF2-40B4-BE49-F238E27FC236}">
                <a16:creationId xmlns:a16="http://schemas.microsoft.com/office/drawing/2014/main" id="{5161DAB7-9C3D-493D-8E4C-F3E9E194684C}"/>
              </a:ext>
            </a:extLst>
          </p:cNvPr>
          <p:cNvSpPr txBox="1"/>
          <p:nvPr/>
        </p:nvSpPr>
        <p:spPr>
          <a:xfrm>
            <a:off x="5684648"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n=134</a:t>
            </a:r>
          </a:p>
        </p:txBody>
      </p:sp>
      <p:grpSp>
        <p:nvGrpSpPr>
          <p:cNvPr id="57" name="Group 56">
            <a:extLst>
              <a:ext uri="{FF2B5EF4-FFF2-40B4-BE49-F238E27FC236}">
                <a16:creationId xmlns:a16="http://schemas.microsoft.com/office/drawing/2014/main" id="{6036DBA9-28E7-4DDF-9D8B-056679CF2A1A}"/>
              </a:ext>
            </a:extLst>
          </p:cNvPr>
          <p:cNvGrpSpPr/>
          <p:nvPr/>
        </p:nvGrpSpPr>
        <p:grpSpPr>
          <a:xfrm>
            <a:off x="6669451" y="4001990"/>
            <a:ext cx="2038402" cy="557281"/>
            <a:chOff x="8111824" y="3779613"/>
            <a:chExt cx="2038402" cy="557281"/>
          </a:xfrm>
        </p:grpSpPr>
        <p:grpSp>
          <p:nvGrpSpPr>
            <p:cNvPr id="58" name="Group 57">
              <a:extLst>
                <a:ext uri="{FF2B5EF4-FFF2-40B4-BE49-F238E27FC236}">
                  <a16:creationId xmlns:a16="http://schemas.microsoft.com/office/drawing/2014/main" id="{F3CF61F7-7DDE-41C1-B2BC-3A4AC98C58DB}"/>
                </a:ext>
              </a:extLst>
            </p:cNvPr>
            <p:cNvGrpSpPr/>
            <p:nvPr/>
          </p:nvGrpSpPr>
          <p:grpSpPr>
            <a:xfrm>
              <a:off x="8111824" y="3779613"/>
              <a:ext cx="1686295" cy="307777"/>
              <a:chOff x="8107111" y="3779613"/>
              <a:chExt cx="1686295" cy="307777"/>
            </a:xfrm>
          </p:grpSpPr>
          <p:sp>
            <p:nvSpPr>
              <p:cNvPr id="70" name="TextBox 69">
                <a:extLst>
                  <a:ext uri="{FF2B5EF4-FFF2-40B4-BE49-F238E27FC236}">
                    <a16:creationId xmlns:a16="http://schemas.microsoft.com/office/drawing/2014/main" id="{3D5F065C-9B3F-4883-899A-496E55F6865E}"/>
                  </a:ext>
                </a:extLst>
              </p:cNvPr>
              <p:cNvSpPr txBox="1"/>
              <p:nvPr/>
            </p:nvSpPr>
            <p:spPr>
              <a:xfrm>
                <a:off x="8150739" y="3779613"/>
                <a:ext cx="1642667" cy="307777"/>
              </a:xfrm>
              <a:prstGeom prst="rect">
                <a:avLst/>
              </a:prstGeom>
              <a:noFill/>
            </p:spPr>
            <p:txBody>
              <a:bodyPr wrap="square" rtlCol="0" anchor="ctr">
                <a:spAutoFit/>
              </a:bodyPr>
              <a:lstStyle/>
              <a:p>
                <a:r>
                  <a:rPr lang="en-US" sz="1400" i="0">
                    <a:solidFill>
                      <a:srgbClr val="0033CC"/>
                    </a:solidFill>
                  </a:rPr>
                  <a:t>RDN </a:t>
                </a:r>
                <a:r>
                  <a:rPr lang="en-US" sz="800" b="0" i="0">
                    <a:solidFill>
                      <a:srgbClr val="0033CC"/>
                    </a:solidFill>
                  </a:rPr>
                  <a:t>(baseline 180 mmHg)</a:t>
                </a:r>
                <a:endParaRPr lang="en-US" sz="1400" b="0" i="0">
                  <a:solidFill>
                    <a:srgbClr val="0033CC"/>
                  </a:solidFill>
                </a:endParaRPr>
              </a:p>
            </p:txBody>
          </p:sp>
          <p:sp>
            <p:nvSpPr>
              <p:cNvPr id="71" name="Rectangle 70">
                <a:extLst>
                  <a:ext uri="{FF2B5EF4-FFF2-40B4-BE49-F238E27FC236}">
                    <a16:creationId xmlns:a16="http://schemas.microsoft.com/office/drawing/2014/main" id="{106E2314-C9FE-44CB-9FAD-2AA06AE61C7C}"/>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59" name="Group 58">
              <a:extLst>
                <a:ext uri="{FF2B5EF4-FFF2-40B4-BE49-F238E27FC236}">
                  <a16:creationId xmlns:a16="http://schemas.microsoft.com/office/drawing/2014/main" id="{E763BE7B-5E75-4860-837D-5046EE25E23A}"/>
                </a:ext>
              </a:extLst>
            </p:cNvPr>
            <p:cNvGrpSpPr/>
            <p:nvPr/>
          </p:nvGrpSpPr>
          <p:grpSpPr>
            <a:xfrm>
              <a:off x="8111824" y="4029117"/>
              <a:ext cx="2038402" cy="307777"/>
              <a:chOff x="8107111" y="3779613"/>
              <a:chExt cx="2038402" cy="307777"/>
            </a:xfrm>
          </p:grpSpPr>
          <p:sp>
            <p:nvSpPr>
              <p:cNvPr id="68" name="TextBox 67">
                <a:extLst>
                  <a:ext uri="{FF2B5EF4-FFF2-40B4-BE49-F238E27FC236}">
                    <a16:creationId xmlns:a16="http://schemas.microsoft.com/office/drawing/2014/main" id="{EAEDD0D9-96A2-425D-B599-33CBB587DCF9}"/>
                  </a:ext>
                </a:extLst>
              </p:cNvPr>
              <p:cNvSpPr txBox="1"/>
              <p:nvPr/>
            </p:nvSpPr>
            <p:spPr>
              <a:xfrm>
                <a:off x="8150739" y="3779613"/>
                <a:ext cx="1994774" cy="307777"/>
              </a:xfrm>
              <a:prstGeom prst="rect">
                <a:avLst/>
              </a:prstGeom>
              <a:noFill/>
            </p:spPr>
            <p:txBody>
              <a:bodyPr wrap="square" rtlCol="0">
                <a:spAutoFit/>
              </a:bodyPr>
              <a:lstStyle/>
              <a:p>
                <a:r>
                  <a:rPr lang="en-US" sz="1400" i="0">
                    <a:solidFill>
                      <a:schemeClr val="bg2">
                        <a:lumMod val="50000"/>
                        <a:lumOff val="50000"/>
                      </a:schemeClr>
                    </a:solidFill>
                  </a:rPr>
                  <a:t>Control </a:t>
                </a:r>
                <a:r>
                  <a:rPr lang="en-US" sz="800" b="0" i="0">
                    <a:solidFill>
                      <a:schemeClr val="bg2">
                        <a:lumMod val="50000"/>
                        <a:lumOff val="50000"/>
                      </a:schemeClr>
                    </a:solidFill>
                  </a:rPr>
                  <a:t>(baseline 180 mmHg)</a:t>
                </a:r>
                <a:endParaRPr lang="en-US" sz="1400" b="0" i="0">
                  <a:solidFill>
                    <a:schemeClr val="bg2">
                      <a:lumMod val="50000"/>
                      <a:lumOff val="50000"/>
                    </a:schemeClr>
                  </a:solidFill>
                </a:endParaRPr>
              </a:p>
            </p:txBody>
          </p:sp>
          <p:sp>
            <p:nvSpPr>
              <p:cNvPr id="69" name="Rectangle 68">
                <a:extLst>
                  <a:ext uri="{FF2B5EF4-FFF2-40B4-BE49-F238E27FC236}">
                    <a16:creationId xmlns:a16="http://schemas.microsoft.com/office/drawing/2014/main" id="{1E8F45C3-BACA-4695-AA0B-DB4F4411C765}"/>
                  </a:ext>
                </a:extLst>
              </p:cNvPr>
              <p:cNvSpPr/>
              <p:nvPr/>
            </p:nvSpPr>
            <p:spPr bwMode="auto">
              <a:xfrm>
                <a:off x="8107111" y="3887781"/>
                <a:ext cx="91440" cy="91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cxnSp>
        <p:nvCxnSpPr>
          <p:cNvPr id="72" name="Straight Connector 71">
            <a:extLst>
              <a:ext uri="{FF2B5EF4-FFF2-40B4-BE49-F238E27FC236}">
                <a16:creationId xmlns:a16="http://schemas.microsoft.com/office/drawing/2014/main" id="{BD8723D8-2A86-4D76-A7FE-55FD9F9B6B58}"/>
              </a:ext>
            </a:extLst>
          </p:cNvPr>
          <p:cNvCxnSpPr/>
          <p:nvPr/>
        </p:nvCxnSpPr>
        <p:spPr bwMode="auto">
          <a:xfrm flipH="1">
            <a:off x="1334778" y="1214097"/>
            <a:ext cx="5080858"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1656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graphicEl>
                                              <a:chart seriesIdx="-4" categoryIdx="0" bldStep="category"/>
                                            </p:graphicEl>
                                          </p:spTgt>
                                        </p:tgtEl>
                                        <p:attrNameLst>
                                          <p:attrName>style.visibility</p:attrName>
                                        </p:attrNameLst>
                                      </p:cBhvr>
                                      <p:to>
                                        <p:strVal val="visible"/>
                                      </p:to>
                                    </p:set>
                                    <p:animEffect transition="in" filter="wipe(up)">
                                      <p:cBhvr>
                                        <p:cTn id="7" dur="500"/>
                                        <p:tgtEl>
                                          <p:spTgt spid="36">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par>
                          <p:cTn id="15" fill="hold">
                            <p:stCondLst>
                              <p:cond delay="1250"/>
                            </p:stCondLst>
                            <p:childTnLst>
                              <p:par>
                                <p:cTn id="16" presetID="22" presetClass="entr" presetSubtype="1" fill="hold" grpId="0" nodeType="afterEffect">
                                  <p:stCondLst>
                                    <p:cond delay="250"/>
                                  </p:stCondLst>
                                  <p:childTnLst>
                                    <p:set>
                                      <p:cBhvr>
                                        <p:cTn id="17" dur="1" fill="hold">
                                          <p:stCondLst>
                                            <p:cond delay="0"/>
                                          </p:stCondLst>
                                        </p:cTn>
                                        <p:tgtEl>
                                          <p:spTgt spid="36">
                                            <p:graphicEl>
                                              <a:chart seriesIdx="-4" categoryIdx="1" bldStep="category"/>
                                            </p:graphicEl>
                                          </p:spTgt>
                                        </p:tgtEl>
                                        <p:attrNameLst>
                                          <p:attrName>style.visibility</p:attrName>
                                        </p:attrNameLst>
                                      </p:cBhvr>
                                      <p:to>
                                        <p:strVal val="visible"/>
                                      </p:to>
                                    </p:set>
                                    <p:animEffect transition="in" filter="wipe(up)">
                                      <p:cBhvr>
                                        <p:cTn id="18" dur="500"/>
                                        <p:tgtEl>
                                          <p:spTgt spid="36">
                                            <p:graphicEl>
                                              <a:chart seriesIdx="-4" categoryIdx="1" bldStep="category"/>
                                            </p:graphic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par>
                          <p:cTn id="22" fill="hold">
                            <p:stCondLst>
                              <p:cond delay="2000"/>
                            </p:stCondLst>
                            <p:childTnLst>
                              <p:par>
                                <p:cTn id="23" presetID="10" presetClass="entr" presetSubtype="0" fill="hold" nodeType="afterEffect">
                                  <p:stCondLst>
                                    <p:cond delay="25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2750"/>
                            </p:stCondLst>
                            <p:childTnLst>
                              <p:par>
                                <p:cTn id="27" presetID="22" presetClass="entr" presetSubtype="1" fill="hold" grpId="0" nodeType="afterEffect">
                                  <p:stCondLst>
                                    <p:cond delay="250"/>
                                  </p:stCondLst>
                                  <p:childTnLst>
                                    <p:set>
                                      <p:cBhvr>
                                        <p:cTn id="28" dur="1" fill="hold">
                                          <p:stCondLst>
                                            <p:cond delay="0"/>
                                          </p:stCondLst>
                                        </p:cTn>
                                        <p:tgtEl>
                                          <p:spTgt spid="36">
                                            <p:graphicEl>
                                              <a:chart seriesIdx="-4" categoryIdx="2" bldStep="category"/>
                                            </p:graphicEl>
                                          </p:spTgt>
                                        </p:tgtEl>
                                        <p:attrNameLst>
                                          <p:attrName>style.visibility</p:attrName>
                                        </p:attrNameLst>
                                      </p:cBhvr>
                                      <p:to>
                                        <p:strVal val="visible"/>
                                      </p:to>
                                    </p:set>
                                    <p:animEffect transition="in" filter="wipe(up)">
                                      <p:cBhvr>
                                        <p:cTn id="29" dur="500"/>
                                        <p:tgtEl>
                                          <p:spTgt spid="36">
                                            <p:graphicEl>
                                              <a:chart seriesIdx="-4" categoryIdx="2" bldStep="category"/>
                                            </p:graphicEl>
                                          </p:spTgt>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3500"/>
                            </p:stCondLst>
                            <p:childTnLst>
                              <p:par>
                                <p:cTn id="34" presetID="10" presetClass="entr" presetSubtype="0" fill="hold" nodeType="afterEffect">
                                  <p:stCondLst>
                                    <p:cond delay="25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uiExpand="1">
        <p:bldSub>
          <a:bldChart bld="category" animBg="0"/>
        </p:bldSub>
      </p:bldGraphic>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8A75-6769-4BD8-9B71-DD57502DE576}"/>
              </a:ext>
            </a:extLst>
          </p:cNvPr>
          <p:cNvSpPr>
            <a:spLocks noGrp="1"/>
          </p:cNvSpPr>
          <p:nvPr>
            <p:ph type="title"/>
          </p:nvPr>
        </p:nvSpPr>
        <p:spPr/>
        <p:txBody>
          <a:bodyPr/>
          <a:lstStyle/>
          <a:p>
            <a:r>
              <a:rPr lang="en-US"/>
              <a:t>Change in Office Systolic BP</a:t>
            </a:r>
          </a:p>
        </p:txBody>
      </p:sp>
      <p:graphicFrame>
        <p:nvGraphicFramePr>
          <p:cNvPr id="5" name="Chart 4">
            <a:extLst>
              <a:ext uri="{FF2B5EF4-FFF2-40B4-BE49-F238E27FC236}">
                <a16:creationId xmlns:a16="http://schemas.microsoft.com/office/drawing/2014/main" id="{E0C7A702-513D-463F-855C-D5CAFE9A5854}"/>
              </a:ext>
            </a:extLst>
          </p:cNvPr>
          <p:cNvGraphicFramePr/>
          <p:nvPr/>
        </p:nvGraphicFramePr>
        <p:xfrm>
          <a:off x="313051" y="988520"/>
          <a:ext cx="7054377" cy="285279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0B53EB0-64F5-4B6F-BAA7-60B94B89111B}"/>
              </a:ext>
            </a:extLst>
          </p:cNvPr>
          <p:cNvSpPr txBox="1"/>
          <p:nvPr/>
        </p:nvSpPr>
        <p:spPr>
          <a:xfrm>
            <a:off x="1474398" y="825808"/>
            <a:ext cx="1097913" cy="369332"/>
          </a:xfrm>
          <a:prstGeom prst="rect">
            <a:avLst/>
          </a:prstGeom>
          <a:noFill/>
        </p:spPr>
        <p:txBody>
          <a:bodyPr wrap="square" rtlCol="0">
            <a:spAutoFit/>
          </a:bodyPr>
          <a:lstStyle/>
          <a:p>
            <a:pPr algn="ctr"/>
            <a:r>
              <a:rPr lang="en-US" i="0">
                <a:solidFill>
                  <a:schemeClr val="bg2"/>
                </a:solidFill>
              </a:rPr>
              <a:t>12mo</a:t>
            </a:r>
          </a:p>
        </p:txBody>
      </p:sp>
      <p:sp>
        <p:nvSpPr>
          <p:cNvPr id="15" name="TextBox 14">
            <a:extLst>
              <a:ext uri="{FF2B5EF4-FFF2-40B4-BE49-F238E27FC236}">
                <a16:creationId xmlns:a16="http://schemas.microsoft.com/office/drawing/2014/main" id="{F41A19A6-D836-41DC-A195-B65FD0AD1B0D}"/>
              </a:ext>
            </a:extLst>
          </p:cNvPr>
          <p:cNvSpPr txBox="1"/>
          <p:nvPr/>
        </p:nvSpPr>
        <p:spPr>
          <a:xfrm>
            <a:off x="3235438" y="825808"/>
            <a:ext cx="1097913" cy="369332"/>
          </a:xfrm>
          <a:prstGeom prst="rect">
            <a:avLst/>
          </a:prstGeom>
          <a:noFill/>
        </p:spPr>
        <p:txBody>
          <a:bodyPr wrap="square" rtlCol="0">
            <a:spAutoFit/>
          </a:bodyPr>
          <a:lstStyle/>
          <a:p>
            <a:pPr algn="ctr"/>
            <a:r>
              <a:rPr lang="en-US" i="0">
                <a:solidFill>
                  <a:schemeClr val="bg2"/>
                </a:solidFill>
              </a:rPr>
              <a:t>24mo</a:t>
            </a:r>
          </a:p>
        </p:txBody>
      </p:sp>
      <p:sp>
        <p:nvSpPr>
          <p:cNvPr id="16" name="TextBox 15">
            <a:extLst>
              <a:ext uri="{FF2B5EF4-FFF2-40B4-BE49-F238E27FC236}">
                <a16:creationId xmlns:a16="http://schemas.microsoft.com/office/drawing/2014/main" id="{D78907CA-DA80-4CC2-8EB1-981B0FEC120E}"/>
              </a:ext>
            </a:extLst>
          </p:cNvPr>
          <p:cNvSpPr txBox="1"/>
          <p:nvPr/>
        </p:nvSpPr>
        <p:spPr>
          <a:xfrm>
            <a:off x="4999905" y="825808"/>
            <a:ext cx="1097913" cy="369332"/>
          </a:xfrm>
          <a:prstGeom prst="rect">
            <a:avLst/>
          </a:prstGeom>
          <a:noFill/>
        </p:spPr>
        <p:txBody>
          <a:bodyPr wrap="square" rtlCol="0">
            <a:spAutoFit/>
          </a:bodyPr>
          <a:lstStyle/>
          <a:p>
            <a:pPr algn="ctr"/>
            <a:r>
              <a:rPr lang="en-US" i="0">
                <a:solidFill>
                  <a:schemeClr val="bg2"/>
                </a:solidFill>
              </a:rPr>
              <a:t>36mo</a:t>
            </a:r>
          </a:p>
        </p:txBody>
      </p:sp>
      <p:grpSp>
        <p:nvGrpSpPr>
          <p:cNvPr id="25" name="Group 24">
            <a:extLst>
              <a:ext uri="{FF2B5EF4-FFF2-40B4-BE49-F238E27FC236}">
                <a16:creationId xmlns:a16="http://schemas.microsoft.com/office/drawing/2014/main" id="{22583A7E-64E3-4503-88EC-FE302820DECB}"/>
              </a:ext>
            </a:extLst>
          </p:cNvPr>
          <p:cNvGrpSpPr/>
          <p:nvPr/>
        </p:nvGrpSpPr>
        <p:grpSpPr>
          <a:xfrm>
            <a:off x="1369986" y="3767551"/>
            <a:ext cx="1287753" cy="519423"/>
            <a:chOff x="1709167" y="5471529"/>
            <a:chExt cx="1870794" cy="519423"/>
          </a:xfrm>
        </p:grpSpPr>
        <p:sp>
          <p:nvSpPr>
            <p:cNvPr id="26" name="Left Bracket 25">
              <a:extLst>
                <a:ext uri="{FF2B5EF4-FFF2-40B4-BE49-F238E27FC236}">
                  <a16:creationId xmlns:a16="http://schemas.microsoft.com/office/drawing/2014/main" id="{079EC293-D896-4420-A35D-7EC221F3205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C7DFB906-77CB-4167-9410-BE8390643903}"/>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-13.4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29" name="Group 28">
            <a:extLst>
              <a:ext uri="{FF2B5EF4-FFF2-40B4-BE49-F238E27FC236}">
                <a16:creationId xmlns:a16="http://schemas.microsoft.com/office/drawing/2014/main" id="{BFB56E0B-ACF3-4FAA-9D0C-09A8AD012480}"/>
              </a:ext>
            </a:extLst>
          </p:cNvPr>
          <p:cNvGrpSpPr/>
          <p:nvPr/>
        </p:nvGrpSpPr>
        <p:grpSpPr>
          <a:xfrm>
            <a:off x="3140517" y="3774401"/>
            <a:ext cx="1287753" cy="519423"/>
            <a:chOff x="1709167" y="5471529"/>
            <a:chExt cx="1870794" cy="519423"/>
          </a:xfrm>
        </p:grpSpPr>
        <p:sp>
          <p:nvSpPr>
            <p:cNvPr id="30" name="Left Bracket 29">
              <a:extLst>
                <a:ext uri="{FF2B5EF4-FFF2-40B4-BE49-F238E27FC236}">
                  <a16:creationId xmlns:a16="http://schemas.microsoft.com/office/drawing/2014/main" id="{A881372A-7C55-4C41-BE5A-69A475838F9A}"/>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21EB583D-F320-4617-9797-6CBC70B1D51C}"/>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-20.7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32" name="Group 31">
            <a:extLst>
              <a:ext uri="{FF2B5EF4-FFF2-40B4-BE49-F238E27FC236}">
                <a16:creationId xmlns:a16="http://schemas.microsoft.com/office/drawing/2014/main" id="{7B75C88C-94C2-41BE-B0B3-0634F2850BB2}"/>
              </a:ext>
            </a:extLst>
          </p:cNvPr>
          <p:cNvGrpSpPr/>
          <p:nvPr/>
        </p:nvGrpSpPr>
        <p:grpSpPr>
          <a:xfrm>
            <a:off x="4904984" y="3779515"/>
            <a:ext cx="1287753" cy="504034"/>
            <a:chOff x="1709167" y="5471529"/>
            <a:chExt cx="1870794" cy="504034"/>
          </a:xfrm>
        </p:grpSpPr>
        <p:sp>
          <p:nvSpPr>
            <p:cNvPr id="33" name="Left Bracket 32">
              <a:extLst>
                <a:ext uri="{FF2B5EF4-FFF2-40B4-BE49-F238E27FC236}">
                  <a16:creationId xmlns:a16="http://schemas.microsoft.com/office/drawing/2014/main" id="{14464D65-3366-41BB-B296-7BAFDA7B467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5C5DBCD4-C8CE-4B96-8CAD-3DDAC0C97F60}"/>
                </a:ext>
              </a:extLst>
            </p:cNvPr>
            <p:cNvSpPr txBox="1"/>
            <p:nvPr/>
          </p:nvSpPr>
          <p:spPr>
            <a:xfrm>
              <a:off x="1709167" y="5529287"/>
              <a:ext cx="1870794" cy="4462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-22.1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sp>
        <p:nvSpPr>
          <p:cNvPr id="39" name="TextBox 38">
            <a:extLst>
              <a:ext uri="{FF2B5EF4-FFF2-40B4-BE49-F238E27FC236}">
                <a16:creationId xmlns:a16="http://schemas.microsoft.com/office/drawing/2014/main" id="{138B6596-1AEB-46C1-9208-57FF1C3DF85A}"/>
              </a:ext>
            </a:extLst>
          </p:cNvPr>
          <p:cNvSpPr txBox="1"/>
          <p:nvPr/>
        </p:nvSpPr>
        <p:spPr>
          <a:xfrm>
            <a:off x="1262726" y="4719951"/>
            <a:ext cx="6798895" cy="415498"/>
          </a:xfrm>
          <a:prstGeom prst="rect">
            <a:avLst/>
          </a:prstGeom>
          <a:noFill/>
        </p:spPr>
        <p:txBody>
          <a:bodyPr wrap="square">
            <a:spAutoFit/>
          </a:bodyPr>
          <a:lstStyle/>
          <a:p>
            <a:r>
              <a:rPr lang="en-US" sz="700" b="0" i="0" dirty="0">
                <a:solidFill>
                  <a:schemeClr val="tx1"/>
                </a:solidFill>
                <a:latin typeface="Arial" panose="020B0604020202020204" pitchFamily="34" charset="0"/>
                <a:cs typeface="Arial" panose="020B0604020202020204" pitchFamily="34" charset="0"/>
              </a:rPr>
              <a:t>Treatment differences and p-values are ANCOVA adjusted for baseline BP. </a:t>
            </a:r>
          </a:p>
          <a:p>
            <a:r>
              <a:rPr lang="en-US" sz="700" b="0" i="0" dirty="0">
                <a:solidFill>
                  <a:schemeClr val="tx1"/>
                </a:solidFill>
                <a:latin typeface="Arial" panose="020B0604020202020204" pitchFamily="34" charset="0"/>
                <a:cs typeface="Arial" panose="020B0604020202020204" pitchFamily="34" charset="0"/>
              </a:rPr>
              <a:t>Control blood pressure measures include LOCF for crossover patients from 6 months (blinded). </a:t>
            </a:r>
          </a:p>
          <a:p>
            <a:r>
              <a:rPr lang="en-US" sz="700" b="0" i="0" dirty="0">
                <a:solidFill>
                  <a:schemeClr val="tx1"/>
                </a:solidFill>
                <a:latin typeface="Arial" panose="020B0604020202020204" pitchFamily="34" charset="0"/>
                <a:cs typeface="Arial" panose="020B0604020202020204" pitchFamily="34" charset="0"/>
              </a:rPr>
              <a:t>Data beyond 36 months are not reported for the control arm because sample size was too small for imputation.</a:t>
            </a:r>
          </a:p>
        </p:txBody>
      </p:sp>
      <p:sp>
        <p:nvSpPr>
          <p:cNvPr id="60" name="TextBox 59">
            <a:extLst>
              <a:ext uri="{FF2B5EF4-FFF2-40B4-BE49-F238E27FC236}">
                <a16:creationId xmlns:a16="http://schemas.microsoft.com/office/drawing/2014/main" id="{EA803EAE-5B21-4849-864A-730599E2D106}"/>
              </a:ext>
            </a:extLst>
          </p:cNvPr>
          <p:cNvSpPr txBox="1"/>
          <p:nvPr/>
        </p:nvSpPr>
        <p:spPr>
          <a:xfrm>
            <a:off x="1477542"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n=320</a:t>
            </a:r>
          </a:p>
        </p:txBody>
      </p:sp>
      <p:sp>
        <p:nvSpPr>
          <p:cNvPr id="61" name="TextBox 60">
            <a:extLst>
              <a:ext uri="{FF2B5EF4-FFF2-40B4-BE49-F238E27FC236}">
                <a16:creationId xmlns:a16="http://schemas.microsoft.com/office/drawing/2014/main" id="{82AB599F-CD1F-4FF6-8B91-AD4CD445A804}"/>
              </a:ext>
            </a:extLst>
          </p:cNvPr>
          <p:cNvSpPr txBox="1"/>
          <p:nvPr/>
        </p:nvSpPr>
        <p:spPr>
          <a:xfrm>
            <a:off x="3211487"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n=266</a:t>
            </a:r>
          </a:p>
        </p:txBody>
      </p:sp>
      <p:sp>
        <p:nvSpPr>
          <p:cNvPr id="62" name="TextBox 61">
            <a:extLst>
              <a:ext uri="{FF2B5EF4-FFF2-40B4-BE49-F238E27FC236}">
                <a16:creationId xmlns:a16="http://schemas.microsoft.com/office/drawing/2014/main" id="{0E561EA3-2219-4FA2-A55B-5BE39ED7E3BA}"/>
              </a:ext>
            </a:extLst>
          </p:cNvPr>
          <p:cNvSpPr txBox="1"/>
          <p:nvPr/>
        </p:nvSpPr>
        <p:spPr>
          <a:xfrm>
            <a:off x="5004255"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n=219</a:t>
            </a:r>
          </a:p>
        </p:txBody>
      </p:sp>
      <p:sp>
        <p:nvSpPr>
          <p:cNvPr id="63" name="TextBox 62">
            <a:extLst>
              <a:ext uri="{FF2B5EF4-FFF2-40B4-BE49-F238E27FC236}">
                <a16:creationId xmlns:a16="http://schemas.microsoft.com/office/drawing/2014/main" id="{5A089C39-9890-482A-80DF-0F6FCAF614DD}"/>
              </a:ext>
            </a:extLst>
          </p:cNvPr>
          <p:cNvSpPr txBox="1"/>
          <p:nvPr/>
        </p:nvSpPr>
        <p:spPr>
          <a:xfrm>
            <a:off x="2158391"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n=149</a:t>
            </a:r>
          </a:p>
        </p:txBody>
      </p:sp>
      <p:sp>
        <p:nvSpPr>
          <p:cNvPr id="64" name="TextBox 63">
            <a:extLst>
              <a:ext uri="{FF2B5EF4-FFF2-40B4-BE49-F238E27FC236}">
                <a16:creationId xmlns:a16="http://schemas.microsoft.com/office/drawing/2014/main" id="{7D56D6F1-0E58-4E75-A865-1B41A70A11B8}"/>
              </a:ext>
            </a:extLst>
          </p:cNvPr>
          <p:cNvSpPr txBox="1"/>
          <p:nvPr/>
        </p:nvSpPr>
        <p:spPr>
          <a:xfrm>
            <a:off x="3919322"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n=137</a:t>
            </a:r>
          </a:p>
        </p:txBody>
      </p:sp>
      <p:sp>
        <p:nvSpPr>
          <p:cNvPr id="65" name="TextBox 64">
            <a:extLst>
              <a:ext uri="{FF2B5EF4-FFF2-40B4-BE49-F238E27FC236}">
                <a16:creationId xmlns:a16="http://schemas.microsoft.com/office/drawing/2014/main" id="{71874EA1-194C-4AC3-99B0-9080FFD4BC7F}"/>
              </a:ext>
            </a:extLst>
          </p:cNvPr>
          <p:cNvSpPr txBox="1"/>
          <p:nvPr/>
        </p:nvSpPr>
        <p:spPr>
          <a:xfrm>
            <a:off x="5684648"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n=134</a:t>
            </a:r>
          </a:p>
        </p:txBody>
      </p:sp>
      <p:grpSp>
        <p:nvGrpSpPr>
          <p:cNvPr id="41" name="Group 40">
            <a:extLst>
              <a:ext uri="{FF2B5EF4-FFF2-40B4-BE49-F238E27FC236}">
                <a16:creationId xmlns:a16="http://schemas.microsoft.com/office/drawing/2014/main" id="{6BBD4B2C-9D39-4E72-ADC5-4D4B613B737E}"/>
              </a:ext>
            </a:extLst>
          </p:cNvPr>
          <p:cNvGrpSpPr/>
          <p:nvPr/>
        </p:nvGrpSpPr>
        <p:grpSpPr>
          <a:xfrm>
            <a:off x="6669451" y="4001990"/>
            <a:ext cx="2038402" cy="557281"/>
            <a:chOff x="8111824" y="3779613"/>
            <a:chExt cx="2038402" cy="557281"/>
          </a:xfrm>
        </p:grpSpPr>
        <p:grpSp>
          <p:nvGrpSpPr>
            <p:cNvPr id="42" name="Group 41">
              <a:extLst>
                <a:ext uri="{FF2B5EF4-FFF2-40B4-BE49-F238E27FC236}">
                  <a16:creationId xmlns:a16="http://schemas.microsoft.com/office/drawing/2014/main" id="{489653CA-F047-4742-BE31-2933DDF8272C}"/>
                </a:ext>
              </a:extLst>
            </p:cNvPr>
            <p:cNvGrpSpPr/>
            <p:nvPr/>
          </p:nvGrpSpPr>
          <p:grpSpPr>
            <a:xfrm>
              <a:off x="8111824" y="3779613"/>
              <a:ext cx="1686295" cy="307777"/>
              <a:chOff x="8107111" y="3779613"/>
              <a:chExt cx="1686295" cy="307777"/>
            </a:xfrm>
          </p:grpSpPr>
          <p:sp>
            <p:nvSpPr>
              <p:cNvPr id="46" name="TextBox 45">
                <a:extLst>
                  <a:ext uri="{FF2B5EF4-FFF2-40B4-BE49-F238E27FC236}">
                    <a16:creationId xmlns:a16="http://schemas.microsoft.com/office/drawing/2014/main" id="{49264B01-BF52-48A3-AAF6-6BD264B52184}"/>
                  </a:ext>
                </a:extLst>
              </p:cNvPr>
              <p:cNvSpPr txBox="1"/>
              <p:nvPr/>
            </p:nvSpPr>
            <p:spPr>
              <a:xfrm>
                <a:off x="8150739" y="3779613"/>
                <a:ext cx="1642667" cy="307777"/>
              </a:xfrm>
              <a:prstGeom prst="rect">
                <a:avLst/>
              </a:prstGeom>
              <a:noFill/>
            </p:spPr>
            <p:txBody>
              <a:bodyPr wrap="square" rtlCol="0" anchor="ctr">
                <a:spAutoFit/>
              </a:bodyPr>
              <a:lstStyle/>
              <a:p>
                <a:r>
                  <a:rPr lang="en-US" sz="1400" i="0">
                    <a:solidFill>
                      <a:srgbClr val="0033CC"/>
                    </a:solidFill>
                  </a:rPr>
                  <a:t>RDN </a:t>
                </a:r>
                <a:r>
                  <a:rPr lang="en-US" sz="800" b="0" i="0">
                    <a:solidFill>
                      <a:srgbClr val="0033CC"/>
                    </a:solidFill>
                  </a:rPr>
                  <a:t>(baseline 180 mmHg)</a:t>
                </a:r>
                <a:endParaRPr lang="en-US" sz="1400" b="0" i="0">
                  <a:solidFill>
                    <a:srgbClr val="0033CC"/>
                  </a:solidFill>
                </a:endParaRPr>
              </a:p>
            </p:txBody>
          </p:sp>
          <p:sp>
            <p:nvSpPr>
              <p:cNvPr id="47" name="Rectangle 46">
                <a:extLst>
                  <a:ext uri="{FF2B5EF4-FFF2-40B4-BE49-F238E27FC236}">
                    <a16:creationId xmlns:a16="http://schemas.microsoft.com/office/drawing/2014/main" id="{352FDE54-7906-41DB-87DB-1918EB873AFF}"/>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43" name="Group 42">
              <a:extLst>
                <a:ext uri="{FF2B5EF4-FFF2-40B4-BE49-F238E27FC236}">
                  <a16:creationId xmlns:a16="http://schemas.microsoft.com/office/drawing/2014/main" id="{62CEF44B-E477-4196-BE22-6B0214FDCC49}"/>
                </a:ext>
              </a:extLst>
            </p:cNvPr>
            <p:cNvGrpSpPr/>
            <p:nvPr/>
          </p:nvGrpSpPr>
          <p:grpSpPr>
            <a:xfrm>
              <a:off x="8111824" y="4029117"/>
              <a:ext cx="2038402" cy="307777"/>
              <a:chOff x="8107111" y="3779613"/>
              <a:chExt cx="2038402" cy="307777"/>
            </a:xfrm>
          </p:grpSpPr>
          <p:sp>
            <p:nvSpPr>
              <p:cNvPr id="44" name="TextBox 43">
                <a:extLst>
                  <a:ext uri="{FF2B5EF4-FFF2-40B4-BE49-F238E27FC236}">
                    <a16:creationId xmlns:a16="http://schemas.microsoft.com/office/drawing/2014/main" id="{94E71A04-5A12-4C48-B3CB-9047ECDC67B5}"/>
                  </a:ext>
                </a:extLst>
              </p:cNvPr>
              <p:cNvSpPr txBox="1"/>
              <p:nvPr/>
            </p:nvSpPr>
            <p:spPr>
              <a:xfrm>
                <a:off x="8150739" y="3779613"/>
                <a:ext cx="1994774" cy="307777"/>
              </a:xfrm>
              <a:prstGeom prst="rect">
                <a:avLst/>
              </a:prstGeom>
              <a:noFill/>
            </p:spPr>
            <p:txBody>
              <a:bodyPr wrap="square" rtlCol="0">
                <a:spAutoFit/>
              </a:bodyPr>
              <a:lstStyle/>
              <a:p>
                <a:r>
                  <a:rPr lang="en-US" sz="1400" i="0">
                    <a:solidFill>
                      <a:schemeClr val="bg2">
                        <a:lumMod val="50000"/>
                        <a:lumOff val="50000"/>
                      </a:schemeClr>
                    </a:solidFill>
                  </a:rPr>
                  <a:t>Control </a:t>
                </a:r>
                <a:r>
                  <a:rPr lang="en-US" sz="800" b="0" i="0">
                    <a:solidFill>
                      <a:schemeClr val="bg2">
                        <a:lumMod val="50000"/>
                        <a:lumOff val="50000"/>
                      </a:schemeClr>
                    </a:solidFill>
                  </a:rPr>
                  <a:t>(baseline 180 mmHg)</a:t>
                </a:r>
                <a:endParaRPr lang="en-US" sz="1400" b="0" i="0">
                  <a:solidFill>
                    <a:schemeClr val="bg2">
                      <a:lumMod val="50000"/>
                      <a:lumOff val="50000"/>
                    </a:schemeClr>
                  </a:solidFill>
                </a:endParaRPr>
              </a:p>
            </p:txBody>
          </p:sp>
          <p:sp>
            <p:nvSpPr>
              <p:cNvPr id="45" name="Rectangle 44">
                <a:extLst>
                  <a:ext uri="{FF2B5EF4-FFF2-40B4-BE49-F238E27FC236}">
                    <a16:creationId xmlns:a16="http://schemas.microsoft.com/office/drawing/2014/main" id="{34CDB239-CCE7-4F86-8364-34D91F64AF34}"/>
                  </a:ext>
                </a:extLst>
              </p:cNvPr>
              <p:cNvSpPr/>
              <p:nvPr/>
            </p:nvSpPr>
            <p:spPr bwMode="auto">
              <a:xfrm>
                <a:off x="8107111" y="3887781"/>
                <a:ext cx="91440" cy="91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graphicFrame>
        <p:nvGraphicFramePr>
          <p:cNvPr id="54" name="Chart 53">
            <a:extLst>
              <a:ext uri="{FF2B5EF4-FFF2-40B4-BE49-F238E27FC236}">
                <a16:creationId xmlns:a16="http://schemas.microsoft.com/office/drawing/2014/main" id="{F248544B-AA43-437C-9E60-B290D3DF61A5}"/>
              </a:ext>
            </a:extLst>
          </p:cNvPr>
          <p:cNvGraphicFramePr/>
          <p:nvPr/>
        </p:nvGraphicFramePr>
        <p:xfrm>
          <a:off x="6082959" y="988520"/>
          <a:ext cx="2847617" cy="2852790"/>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a:extLst>
              <a:ext uri="{FF2B5EF4-FFF2-40B4-BE49-F238E27FC236}">
                <a16:creationId xmlns:a16="http://schemas.microsoft.com/office/drawing/2014/main" id="{56A30E19-CFE5-41E3-AC83-EF830766E8EE}"/>
              </a:ext>
            </a:extLst>
          </p:cNvPr>
          <p:cNvSpPr txBox="1"/>
          <p:nvPr/>
        </p:nvSpPr>
        <p:spPr>
          <a:xfrm>
            <a:off x="7797803" y="1171331"/>
            <a:ext cx="429768" cy="207749"/>
          </a:xfrm>
          <a:prstGeom prst="rect">
            <a:avLst/>
          </a:prstGeom>
          <a:noFill/>
        </p:spPr>
        <p:txBody>
          <a:bodyPr wrap="none" rtlCol="0">
            <a:no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n=39</a:t>
            </a:r>
          </a:p>
        </p:txBody>
      </p:sp>
      <p:sp>
        <p:nvSpPr>
          <p:cNvPr id="56" name="TextBox 55">
            <a:extLst>
              <a:ext uri="{FF2B5EF4-FFF2-40B4-BE49-F238E27FC236}">
                <a16:creationId xmlns:a16="http://schemas.microsoft.com/office/drawing/2014/main" id="{2BAD217C-72A8-46BD-9500-28506FF7B03C}"/>
              </a:ext>
            </a:extLst>
          </p:cNvPr>
          <p:cNvSpPr txBox="1"/>
          <p:nvPr/>
        </p:nvSpPr>
        <p:spPr>
          <a:xfrm>
            <a:off x="6741083" y="1171331"/>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n=104</a:t>
            </a:r>
          </a:p>
        </p:txBody>
      </p:sp>
      <p:sp>
        <p:nvSpPr>
          <p:cNvPr id="57" name="TextBox 56">
            <a:extLst>
              <a:ext uri="{FF2B5EF4-FFF2-40B4-BE49-F238E27FC236}">
                <a16:creationId xmlns:a16="http://schemas.microsoft.com/office/drawing/2014/main" id="{AE5935EF-5223-44C4-9B44-45CE35FF1C1A}"/>
              </a:ext>
            </a:extLst>
          </p:cNvPr>
          <p:cNvSpPr txBox="1"/>
          <p:nvPr/>
        </p:nvSpPr>
        <p:spPr>
          <a:xfrm>
            <a:off x="6398515" y="825808"/>
            <a:ext cx="1097913" cy="369332"/>
          </a:xfrm>
          <a:prstGeom prst="rect">
            <a:avLst/>
          </a:prstGeom>
          <a:noFill/>
        </p:spPr>
        <p:txBody>
          <a:bodyPr wrap="square" rtlCol="0">
            <a:spAutoFit/>
          </a:bodyPr>
          <a:lstStyle/>
          <a:p>
            <a:pPr algn="ctr"/>
            <a:r>
              <a:rPr lang="en-US" i="0">
                <a:solidFill>
                  <a:schemeClr val="bg2"/>
                </a:solidFill>
              </a:rPr>
              <a:t>48mo</a:t>
            </a:r>
          </a:p>
        </p:txBody>
      </p:sp>
      <p:sp>
        <p:nvSpPr>
          <p:cNvPr id="58" name="TextBox 57">
            <a:extLst>
              <a:ext uri="{FF2B5EF4-FFF2-40B4-BE49-F238E27FC236}">
                <a16:creationId xmlns:a16="http://schemas.microsoft.com/office/drawing/2014/main" id="{13E6A798-4D67-404B-AC8D-592135A93F65}"/>
              </a:ext>
            </a:extLst>
          </p:cNvPr>
          <p:cNvSpPr txBox="1"/>
          <p:nvPr/>
        </p:nvSpPr>
        <p:spPr>
          <a:xfrm>
            <a:off x="7465680" y="825808"/>
            <a:ext cx="1097913" cy="369332"/>
          </a:xfrm>
          <a:prstGeom prst="rect">
            <a:avLst/>
          </a:prstGeom>
          <a:noFill/>
        </p:spPr>
        <p:txBody>
          <a:bodyPr wrap="square" rtlCol="0">
            <a:spAutoFit/>
          </a:bodyPr>
          <a:lstStyle/>
          <a:p>
            <a:pPr algn="ctr"/>
            <a:r>
              <a:rPr lang="en-US" i="0">
                <a:solidFill>
                  <a:schemeClr val="bg2"/>
                </a:solidFill>
              </a:rPr>
              <a:t>54mo</a:t>
            </a:r>
          </a:p>
        </p:txBody>
      </p:sp>
      <p:cxnSp>
        <p:nvCxnSpPr>
          <p:cNvPr id="59" name="Straight Connector 58">
            <a:extLst>
              <a:ext uri="{FF2B5EF4-FFF2-40B4-BE49-F238E27FC236}">
                <a16:creationId xmlns:a16="http://schemas.microsoft.com/office/drawing/2014/main" id="{077D7EE3-A38D-4878-B3AA-F4235FA7BCCF}"/>
              </a:ext>
            </a:extLst>
          </p:cNvPr>
          <p:cNvCxnSpPr>
            <a:cxnSpLocks/>
          </p:cNvCxnSpPr>
          <p:nvPr/>
        </p:nvCxnSpPr>
        <p:spPr bwMode="auto">
          <a:xfrm>
            <a:off x="6415636" y="1195140"/>
            <a:ext cx="0" cy="2556840"/>
          </a:xfrm>
          <a:prstGeom prst="line">
            <a:avLst/>
          </a:prstGeom>
          <a:ln w="19050">
            <a:solidFill>
              <a:schemeClr val="bg2">
                <a:lumMod val="65000"/>
                <a:lumOff val="3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1E9D3D5E-41C8-429F-9A26-3D2250087F50}"/>
              </a:ext>
            </a:extLst>
          </p:cNvPr>
          <p:cNvCxnSpPr/>
          <p:nvPr/>
        </p:nvCxnSpPr>
        <p:spPr bwMode="auto">
          <a:xfrm flipH="1">
            <a:off x="1334778" y="1210620"/>
            <a:ext cx="7193827"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011439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4">
                                            <p:graphicEl>
                                              <a:chart seriesIdx="-4" categoryIdx="0" bldStep="category"/>
                                            </p:graphicEl>
                                          </p:spTgt>
                                        </p:tgtEl>
                                        <p:attrNameLst>
                                          <p:attrName>style.visibility</p:attrName>
                                        </p:attrNameLst>
                                      </p:cBhvr>
                                      <p:to>
                                        <p:strVal val="visible"/>
                                      </p:to>
                                    </p:set>
                                    <p:animEffect transition="in" filter="wipe(up)">
                                      <p:cBhvr>
                                        <p:cTn id="7" dur="500"/>
                                        <p:tgtEl>
                                          <p:spTgt spid="54">
                                            <p:graphicEl>
                                              <a:chart seriesIdx="-4" categoryIdx="0" bldStep="category"/>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graphicEl>
                                              <a:chart seriesIdx="-4" categoryIdx="1" bldStep="category"/>
                                            </p:graphicEl>
                                          </p:spTgt>
                                        </p:tgtEl>
                                        <p:attrNameLst>
                                          <p:attrName>style.visibility</p:attrName>
                                        </p:attrNameLst>
                                      </p:cBhvr>
                                      <p:to>
                                        <p:strVal val="visible"/>
                                      </p:to>
                                    </p:set>
                                    <p:animEffect transition="in" filter="wipe(up)">
                                      <p:cBhvr>
                                        <p:cTn id="10" dur="500"/>
                                        <p:tgtEl>
                                          <p:spTgt spid="54">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uiExpand="1">
        <p:bldSub>
          <a:bldChart bld="category"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8A75-6769-4BD8-9B71-DD57502DE576}"/>
              </a:ext>
            </a:extLst>
          </p:cNvPr>
          <p:cNvSpPr>
            <a:spLocks noGrp="1"/>
          </p:cNvSpPr>
          <p:nvPr>
            <p:ph type="title"/>
          </p:nvPr>
        </p:nvSpPr>
        <p:spPr/>
        <p:txBody>
          <a:bodyPr/>
          <a:lstStyle/>
          <a:p>
            <a:r>
              <a:rPr lang="en-US"/>
              <a:t>Change in Office Diastolic BP</a:t>
            </a:r>
          </a:p>
        </p:txBody>
      </p:sp>
      <p:graphicFrame>
        <p:nvGraphicFramePr>
          <p:cNvPr id="5" name="Chart 4">
            <a:extLst>
              <a:ext uri="{FF2B5EF4-FFF2-40B4-BE49-F238E27FC236}">
                <a16:creationId xmlns:a16="http://schemas.microsoft.com/office/drawing/2014/main" id="{E0C7A702-513D-463F-855C-D5CAFE9A5854}"/>
              </a:ext>
            </a:extLst>
          </p:cNvPr>
          <p:cNvGraphicFramePr/>
          <p:nvPr>
            <p:extLst>
              <p:ext uri="{D42A27DB-BD31-4B8C-83A1-F6EECF244321}">
                <p14:modId xmlns:p14="http://schemas.microsoft.com/office/powerpoint/2010/main" val="3298960227"/>
              </p:ext>
            </p:extLst>
          </p:nvPr>
        </p:nvGraphicFramePr>
        <p:xfrm>
          <a:off x="313051" y="988520"/>
          <a:ext cx="7054377" cy="285279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0B53EB0-64F5-4B6F-BAA7-60B94B89111B}"/>
              </a:ext>
            </a:extLst>
          </p:cNvPr>
          <p:cNvSpPr txBox="1"/>
          <p:nvPr/>
        </p:nvSpPr>
        <p:spPr>
          <a:xfrm>
            <a:off x="1474398" y="825808"/>
            <a:ext cx="1097913" cy="369332"/>
          </a:xfrm>
          <a:prstGeom prst="rect">
            <a:avLst/>
          </a:prstGeom>
          <a:noFill/>
        </p:spPr>
        <p:txBody>
          <a:bodyPr wrap="square" rtlCol="0">
            <a:spAutoFit/>
          </a:bodyPr>
          <a:lstStyle/>
          <a:p>
            <a:pPr algn="ctr"/>
            <a:r>
              <a:rPr lang="en-US" i="0">
                <a:solidFill>
                  <a:schemeClr val="bg2"/>
                </a:solidFill>
              </a:rPr>
              <a:t>12mo</a:t>
            </a:r>
          </a:p>
        </p:txBody>
      </p:sp>
      <p:sp>
        <p:nvSpPr>
          <p:cNvPr id="15" name="TextBox 14">
            <a:extLst>
              <a:ext uri="{FF2B5EF4-FFF2-40B4-BE49-F238E27FC236}">
                <a16:creationId xmlns:a16="http://schemas.microsoft.com/office/drawing/2014/main" id="{F41A19A6-D836-41DC-A195-B65FD0AD1B0D}"/>
              </a:ext>
            </a:extLst>
          </p:cNvPr>
          <p:cNvSpPr txBox="1"/>
          <p:nvPr/>
        </p:nvSpPr>
        <p:spPr>
          <a:xfrm>
            <a:off x="3235438" y="825808"/>
            <a:ext cx="1097913" cy="369332"/>
          </a:xfrm>
          <a:prstGeom prst="rect">
            <a:avLst/>
          </a:prstGeom>
          <a:noFill/>
        </p:spPr>
        <p:txBody>
          <a:bodyPr wrap="square" rtlCol="0">
            <a:spAutoFit/>
          </a:bodyPr>
          <a:lstStyle/>
          <a:p>
            <a:pPr algn="ctr"/>
            <a:r>
              <a:rPr lang="en-US" i="0">
                <a:solidFill>
                  <a:schemeClr val="bg2"/>
                </a:solidFill>
              </a:rPr>
              <a:t>24mo</a:t>
            </a:r>
          </a:p>
        </p:txBody>
      </p:sp>
      <p:sp>
        <p:nvSpPr>
          <p:cNvPr id="16" name="TextBox 15">
            <a:extLst>
              <a:ext uri="{FF2B5EF4-FFF2-40B4-BE49-F238E27FC236}">
                <a16:creationId xmlns:a16="http://schemas.microsoft.com/office/drawing/2014/main" id="{D78907CA-DA80-4CC2-8EB1-981B0FEC120E}"/>
              </a:ext>
            </a:extLst>
          </p:cNvPr>
          <p:cNvSpPr txBox="1"/>
          <p:nvPr/>
        </p:nvSpPr>
        <p:spPr>
          <a:xfrm>
            <a:off x="4999905" y="825808"/>
            <a:ext cx="1097913" cy="369332"/>
          </a:xfrm>
          <a:prstGeom prst="rect">
            <a:avLst/>
          </a:prstGeom>
          <a:noFill/>
        </p:spPr>
        <p:txBody>
          <a:bodyPr wrap="square" rtlCol="0">
            <a:spAutoFit/>
          </a:bodyPr>
          <a:lstStyle/>
          <a:p>
            <a:pPr algn="ctr"/>
            <a:r>
              <a:rPr lang="en-US" i="0">
                <a:solidFill>
                  <a:schemeClr val="bg2"/>
                </a:solidFill>
              </a:rPr>
              <a:t>36mo</a:t>
            </a:r>
          </a:p>
        </p:txBody>
      </p:sp>
      <p:grpSp>
        <p:nvGrpSpPr>
          <p:cNvPr id="25" name="Group 24">
            <a:extLst>
              <a:ext uri="{FF2B5EF4-FFF2-40B4-BE49-F238E27FC236}">
                <a16:creationId xmlns:a16="http://schemas.microsoft.com/office/drawing/2014/main" id="{22583A7E-64E3-4503-88EC-FE302820DECB}"/>
              </a:ext>
            </a:extLst>
          </p:cNvPr>
          <p:cNvGrpSpPr/>
          <p:nvPr/>
        </p:nvGrpSpPr>
        <p:grpSpPr>
          <a:xfrm>
            <a:off x="1369986" y="3767551"/>
            <a:ext cx="1287753" cy="519423"/>
            <a:chOff x="1709167" y="5471529"/>
            <a:chExt cx="1870794" cy="519423"/>
          </a:xfrm>
        </p:grpSpPr>
        <p:sp>
          <p:nvSpPr>
            <p:cNvPr id="26" name="Left Bracket 25">
              <a:extLst>
                <a:ext uri="{FF2B5EF4-FFF2-40B4-BE49-F238E27FC236}">
                  <a16:creationId xmlns:a16="http://schemas.microsoft.com/office/drawing/2014/main" id="{079EC293-D896-4420-A35D-7EC221F3205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C7DFB906-77CB-4167-9410-BE8390643903}"/>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200" b="0" i="0" kern="0">
                  <a:solidFill>
                    <a:prstClr val="black"/>
                  </a:solidFill>
                  <a:latin typeface="Arial" panose="020B0604020202020204" pitchFamily="34" charset="0"/>
                  <a:ea typeface="+mn-ea"/>
                  <a:cs typeface="Arial" panose="020B0604020202020204" pitchFamily="34" charset="0"/>
                </a:rPr>
                <a:t>6.2</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29" name="Group 28">
            <a:extLst>
              <a:ext uri="{FF2B5EF4-FFF2-40B4-BE49-F238E27FC236}">
                <a16:creationId xmlns:a16="http://schemas.microsoft.com/office/drawing/2014/main" id="{BFB56E0B-ACF3-4FAA-9D0C-09A8AD012480}"/>
              </a:ext>
            </a:extLst>
          </p:cNvPr>
          <p:cNvGrpSpPr/>
          <p:nvPr/>
        </p:nvGrpSpPr>
        <p:grpSpPr>
          <a:xfrm>
            <a:off x="3140517" y="3774401"/>
            <a:ext cx="1287753" cy="519423"/>
            <a:chOff x="1709167" y="5471529"/>
            <a:chExt cx="1870794" cy="519423"/>
          </a:xfrm>
        </p:grpSpPr>
        <p:sp>
          <p:nvSpPr>
            <p:cNvPr id="30" name="Left Bracket 29">
              <a:extLst>
                <a:ext uri="{FF2B5EF4-FFF2-40B4-BE49-F238E27FC236}">
                  <a16:creationId xmlns:a16="http://schemas.microsoft.com/office/drawing/2014/main" id="{A881372A-7C55-4C41-BE5A-69A475838F9A}"/>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21EB583D-F320-4617-9797-6CBC70B1D51C}"/>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200" b="0" i="0" kern="0">
                  <a:solidFill>
                    <a:prstClr val="black"/>
                  </a:solidFill>
                  <a:latin typeface="Arial" panose="020B0604020202020204" pitchFamily="34" charset="0"/>
                  <a:ea typeface="+mn-ea"/>
                  <a:cs typeface="Arial" panose="020B0604020202020204" pitchFamily="34" charset="0"/>
                </a:rPr>
                <a:t>9.5</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32" name="Group 31">
            <a:extLst>
              <a:ext uri="{FF2B5EF4-FFF2-40B4-BE49-F238E27FC236}">
                <a16:creationId xmlns:a16="http://schemas.microsoft.com/office/drawing/2014/main" id="{7B75C88C-94C2-41BE-B0B3-0634F2850BB2}"/>
              </a:ext>
            </a:extLst>
          </p:cNvPr>
          <p:cNvGrpSpPr/>
          <p:nvPr/>
        </p:nvGrpSpPr>
        <p:grpSpPr>
          <a:xfrm>
            <a:off x="4904984" y="3779515"/>
            <a:ext cx="1287753" cy="504034"/>
            <a:chOff x="1709167" y="5471529"/>
            <a:chExt cx="1870794" cy="504034"/>
          </a:xfrm>
        </p:grpSpPr>
        <p:sp>
          <p:nvSpPr>
            <p:cNvPr id="33" name="Left Bracket 32">
              <a:extLst>
                <a:ext uri="{FF2B5EF4-FFF2-40B4-BE49-F238E27FC236}">
                  <a16:creationId xmlns:a16="http://schemas.microsoft.com/office/drawing/2014/main" id="{14464D65-3366-41BB-B296-7BAFDA7B467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5C5DBCD4-C8CE-4B96-8CAD-3DDAC0C97F60}"/>
                </a:ext>
              </a:extLst>
            </p:cNvPr>
            <p:cNvSpPr txBox="1"/>
            <p:nvPr/>
          </p:nvSpPr>
          <p:spPr>
            <a:xfrm>
              <a:off x="1709167" y="5529287"/>
              <a:ext cx="1870794" cy="4462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200" b="0" i="0" kern="0">
                  <a:solidFill>
                    <a:prstClr val="black"/>
                  </a:solidFill>
                  <a:latin typeface="Arial" panose="020B0604020202020204" pitchFamily="34" charset="0"/>
                  <a:ea typeface="+mn-ea"/>
                  <a:cs typeface="Arial" panose="020B0604020202020204" pitchFamily="34" charset="0"/>
                </a:rPr>
                <a:t>12.0</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sp>
        <p:nvSpPr>
          <p:cNvPr id="39" name="TextBox 38">
            <a:extLst>
              <a:ext uri="{FF2B5EF4-FFF2-40B4-BE49-F238E27FC236}">
                <a16:creationId xmlns:a16="http://schemas.microsoft.com/office/drawing/2014/main" id="{138B6596-1AEB-46C1-9208-57FF1C3DF85A}"/>
              </a:ext>
            </a:extLst>
          </p:cNvPr>
          <p:cNvSpPr txBox="1"/>
          <p:nvPr/>
        </p:nvSpPr>
        <p:spPr>
          <a:xfrm>
            <a:off x="1262726" y="4719951"/>
            <a:ext cx="6798895" cy="415498"/>
          </a:xfrm>
          <a:prstGeom prst="rect">
            <a:avLst/>
          </a:prstGeom>
          <a:noFill/>
        </p:spPr>
        <p:txBody>
          <a:bodyPr wrap="square">
            <a:spAutoFit/>
          </a:bodyPr>
          <a:lstStyle/>
          <a:p>
            <a:r>
              <a:rPr lang="en-US" sz="700" b="0" i="0" dirty="0">
                <a:solidFill>
                  <a:schemeClr val="tx1"/>
                </a:solidFill>
                <a:latin typeface="Arial" panose="020B0604020202020204" pitchFamily="34" charset="0"/>
                <a:cs typeface="Arial" panose="020B0604020202020204" pitchFamily="34" charset="0"/>
              </a:rPr>
              <a:t>Treatment differences and p-values are ANCOVA adjusted for baseline BP. </a:t>
            </a:r>
          </a:p>
          <a:p>
            <a:r>
              <a:rPr lang="en-US" sz="700" b="0" i="0" dirty="0">
                <a:solidFill>
                  <a:schemeClr val="tx1"/>
                </a:solidFill>
                <a:latin typeface="Arial" panose="020B0604020202020204" pitchFamily="34" charset="0"/>
                <a:cs typeface="Arial" panose="020B0604020202020204" pitchFamily="34" charset="0"/>
              </a:rPr>
              <a:t>Control blood pressure measures include LOCF for crossover patients from 6 months (blinded). </a:t>
            </a:r>
          </a:p>
          <a:p>
            <a:r>
              <a:rPr lang="en-US" sz="700" b="0" i="0" dirty="0">
                <a:solidFill>
                  <a:schemeClr val="tx1"/>
                </a:solidFill>
                <a:latin typeface="Arial" panose="020B0604020202020204" pitchFamily="34" charset="0"/>
                <a:cs typeface="Arial" panose="020B0604020202020204" pitchFamily="34" charset="0"/>
              </a:rPr>
              <a:t>Data beyond 36 months are not reported for the control arm because sample size was too small for imputation.</a:t>
            </a:r>
          </a:p>
        </p:txBody>
      </p:sp>
      <p:sp>
        <p:nvSpPr>
          <p:cNvPr id="60" name="TextBox 59">
            <a:extLst>
              <a:ext uri="{FF2B5EF4-FFF2-40B4-BE49-F238E27FC236}">
                <a16:creationId xmlns:a16="http://schemas.microsoft.com/office/drawing/2014/main" id="{EA803EAE-5B21-4849-864A-730599E2D106}"/>
              </a:ext>
            </a:extLst>
          </p:cNvPr>
          <p:cNvSpPr txBox="1"/>
          <p:nvPr/>
        </p:nvSpPr>
        <p:spPr>
          <a:xfrm>
            <a:off x="1477542"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n=320</a:t>
            </a:r>
          </a:p>
        </p:txBody>
      </p:sp>
      <p:sp>
        <p:nvSpPr>
          <p:cNvPr id="61" name="TextBox 60">
            <a:extLst>
              <a:ext uri="{FF2B5EF4-FFF2-40B4-BE49-F238E27FC236}">
                <a16:creationId xmlns:a16="http://schemas.microsoft.com/office/drawing/2014/main" id="{82AB599F-CD1F-4FF6-8B91-AD4CD445A804}"/>
              </a:ext>
            </a:extLst>
          </p:cNvPr>
          <p:cNvSpPr txBox="1"/>
          <p:nvPr/>
        </p:nvSpPr>
        <p:spPr>
          <a:xfrm>
            <a:off x="3211487"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n=266</a:t>
            </a:r>
          </a:p>
        </p:txBody>
      </p:sp>
      <p:sp>
        <p:nvSpPr>
          <p:cNvPr id="62" name="TextBox 61">
            <a:extLst>
              <a:ext uri="{FF2B5EF4-FFF2-40B4-BE49-F238E27FC236}">
                <a16:creationId xmlns:a16="http://schemas.microsoft.com/office/drawing/2014/main" id="{0E561EA3-2219-4FA2-A55B-5BE39ED7E3BA}"/>
              </a:ext>
            </a:extLst>
          </p:cNvPr>
          <p:cNvSpPr txBox="1"/>
          <p:nvPr/>
        </p:nvSpPr>
        <p:spPr>
          <a:xfrm>
            <a:off x="5004255"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n=219</a:t>
            </a:r>
          </a:p>
        </p:txBody>
      </p:sp>
      <p:sp>
        <p:nvSpPr>
          <p:cNvPr id="63" name="TextBox 62">
            <a:extLst>
              <a:ext uri="{FF2B5EF4-FFF2-40B4-BE49-F238E27FC236}">
                <a16:creationId xmlns:a16="http://schemas.microsoft.com/office/drawing/2014/main" id="{5A089C39-9890-482A-80DF-0F6FCAF614DD}"/>
              </a:ext>
            </a:extLst>
          </p:cNvPr>
          <p:cNvSpPr txBox="1"/>
          <p:nvPr/>
        </p:nvSpPr>
        <p:spPr>
          <a:xfrm>
            <a:off x="2158391"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n=149</a:t>
            </a:r>
          </a:p>
        </p:txBody>
      </p:sp>
      <p:sp>
        <p:nvSpPr>
          <p:cNvPr id="64" name="TextBox 63">
            <a:extLst>
              <a:ext uri="{FF2B5EF4-FFF2-40B4-BE49-F238E27FC236}">
                <a16:creationId xmlns:a16="http://schemas.microsoft.com/office/drawing/2014/main" id="{7D56D6F1-0E58-4E75-A865-1B41A70A11B8}"/>
              </a:ext>
            </a:extLst>
          </p:cNvPr>
          <p:cNvSpPr txBox="1"/>
          <p:nvPr/>
        </p:nvSpPr>
        <p:spPr>
          <a:xfrm>
            <a:off x="3919322"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n=137</a:t>
            </a:r>
          </a:p>
        </p:txBody>
      </p:sp>
      <p:sp>
        <p:nvSpPr>
          <p:cNvPr id="65" name="TextBox 64">
            <a:extLst>
              <a:ext uri="{FF2B5EF4-FFF2-40B4-BE49-F238E27FC236}">
                <a16:creationId xmlns:a16="http://schemas.microsoft.com/office/drawing/2014/main" id="{71874EA1-194C-4AC3-99B0-9080FFD4BC7F}"/>
              </a:ext>
            </a:extLst>
          </p:cNvPr>
          <p:cNvSpPr txBox="1"/>
          <p:nvPr/>
        </p:nvSpPr>
        <p:spPr>
          <a:xfrm>
            <a:off x="5684648"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prstClr val="black"/>
                </a:solidFill>
                <a:latin typeface="Calibri" panose="020F0502020204030204"/>
                <a:ea typeface="+mn-ea"/>
                <a:cs typeface="+mn-cs"/>
              </a:rPr>
              <a:t>n=134</a:t>
            </a:r>
          </a:p>
        </p:txBody>
      </p:sp>
      <p:grpSp>
        <p:nvGrpSpPr>
          <p:cNvPr id="41" name="Group 40">
            <a:extLst>
              <a:ext uri="{FF2B5EF4-FFF2-40B4-BE49-F238E27FC236}">
                <a16:creationId xmlns:a16="http://schemas.microsoft.com/office/drawing/2014/main" id="{6BBD4B2C-9D39-4E72-ADC5-4D4B613B737E}"/>
              </a:ext>
            </a:extLst>
          </p:cNvPr>
          <p:cNvGrpSpPr/>
          <p:nvPr/>
        </p:nvGrpSpPr>
        <p:grpSpPr>
          <a:xfrm>
            <a:off x="6669451" y="4001990"/>
            <a:ext cx="2038402" cy="557281"/>
            <a:chOff x="8111824" y="3779613"/>
            <a:chExt cx="2038402" cy="557281"/>
          </a:xfrm>
        </p:grpSpPr>
        <p:grpSp>
          <p:nvGrpSpPr>
            <p:cNvPr id="42" name="Group 41">
              <a:extLst>
                <a:ext uri="{FF2B5EF4-FFF2-40B4-BE49-F238E27FC236}">
                  <a16:creationId xmlns:a16="http://schemas.microsoft.com/office/drawing/2014/main" id="{489653CA-F047-4742-BE31-2933DDF8272C}"/>
                </a:ext>
              </a:extLst>
            </p:cNvPr>
            <p:cNvGrpSpPr/>
            <p:nvPr/>
          </p:nvGrpSpPr>
          <p:grpSpPr>
            <a:xfrm>
              <a:off x="8111824" y="3779613"/>
              <a:ext cx="1686295" cy="307777"/>
              <a:chOff x="8107111" y="3779613"/>
              <a:chExt cx="1686295" cy="307777"/>
            </a:xfrm>
          </p:grpSpPr>
          <p:sp>
            <p:nvSpPr>
              <p:cNvPr id="46" name="TextBox 45">
                <a:extLst>
                  <a:ext uri="{FF2B5EF4-FFF2-40B4-BE49-F238E27FC236}">
                    <a16:creationId xmlns:a16="http://schemas.microsoft.com/office/drawing/2014/main" id="{49264B01-BF52-48A3-AAF6-6BD264B52184}"/>
                  </a:ext>
                </a:extLst>
              </p:cNvPr>
              <p:cNvSpPr txBox="1"/>
              <p:nvPr/>
            </p:nvSpPr>
            <p:spPr>
              <a:xfrm>
                <a:off x="8150739" y="3779613"/>
                <a:ext cx="1642667" cy="307777"/>
              </a:xfrm>
              <a:prstGeom prst="rect">
                <a:avLst/>
              </a:prstGeom>
              <a:noFill/>
            </p:spPr>
            <p:txBody>
              <a:bodyPr wrap="square" rtlCol="0" anchor="ctr">
                <a:spAutoFit/>
              </a:bodyPr>
              <a:lstStyle/>
              <a:p>
                <a:r>
                  <a:rPr lang="en-US" sz="1400" i="0">
                    <a:solidFill>
                      <a:srgbClr val="0033CC"/>
                    </a:solidFill>
                  </a:rPr>
                  <a:t>RDN </a:t>
                </a:r>
                <a:r>
                  <a:rPr lang="en-US" sz="800" b="0" i="0">
                    <a:solidFill>
                      <a:srgbClr val="0033CC"/>
                    </a:solidFill>
                  </a:rPr>
                  <a:t>(baseline 97 mmHg)</a:t>
                </a:r>
                <a:endParaRPr lang="en-US" sz="1400" b="0" i="0">
                  <a:solidFill>
                    <a:srgbClr val="0033CC"/>
                  </a:solidFill>
                </a:endParaRPr>
              </a:p>
            </p:txBody>
          </p:sp>
          <p:sp>
            <p:nvSpPr>
              <p:cNvPr id="47" name="Rectangle 46">
                <a:extLst>
                  <a:ext uri="{FF2B5EF4-FFF2-40B4-BE49-F238E27FC236}">
                    <a16:creationId xmlns:a16="http://schemas.microsoft.com/office/drawing/2014/main" id="{352FDE54-7906-41DB-87DB-1918EB873AFF}"/>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43" name="Group 42">
              <a:extLst>
                <a:ext uri="{FF2B5EF4-FFF2-40B4-BE49-F238E27FC236}">
                  <a16:creationId xmlns:a16="http://schemas.microsoft.com/office/drawing/2014/main" id="{62CEF44B-E477-4196-BE22-6B0214FDCC49}"/>
                </a:ext>
              </a:extLst>
            </p:cNvPr>
            <p:cNvGrpSpPr/>
            <p:nvPr/>
          </p:nvGrpSpPr>
          <p:grpSpPr>
            <a:xfrm>
              <a:off x="8111824" y="4029117"/>
              <a:ext cx="2038402" cy="307777"/>
              <a:chOff x="8107111" y="3779613"/>
              <a:chExt cx="2038402" cy="307777"/>
            </a:xfrm>
          </p:grpSpPr>
          <p:sp>
            <p:nvSpPr>
              <p:cNvPr id="44" name="TextBox 43">
                <a:extLst>
                  <a:ext uri="{FF2B5EF4-FFF2-40B4-BE49-F238E27FC236}">
                    <a16:creationId xmlns:a16="http://schemas.microsoft.com/office/drawing/2014/main" id="{94E71A04-5A12-4C48-B3CB-9047ECDC67B5}"/>
                  </a:ext>
                </a:extLst>
              </p:cNvPr>
              <p:cNvSpPr txBox="1"/>
              <p:nvPr/>
            </p:nvSpPr>
            <p:spPr>
              <a:xfrm>
                <a:off x="8150739" y="3779613"/>
                <a:ext cx="1994774" cy="307777"/>
              </a:xfrm>
              <a:prstGeom prst="rect">
                <a:avLst/>
              </a:prstGeom>
              <a:noFill/>
            </p:spPr>
            <p:txBody>
              <a:bodyPr wrap="square" rtlCol="0">
                <a:spAutoFit/>
              </a:bodyPr>
              <a:lstStyle/>
              <a:p>
                <a:r>
                  <a:rPr lang="en-US" sz="1400" i="0">
                    <a:solidFill>
                      <a:schemeClr val="bg2">
                        <a:lumMod val="50000"/>
                        <a:lumOff val="50000"/>
                      </a:schemeClr>
                    </a:solidFill>
                  </a:rPr>
                  <a:t>Control </a:t>
                </a:r>
                <a:r>
                  <a:rPr lang="en-US" sz="800" b="0" i="0">
                    <a:solidFill>
                      <a:schemeClr val="bg2">
                        <a:lumMod val="50000"/>
                        <a:lumOff val="50000"/>
                      </a:schemeClr>
                    </a:solidFill>
                  </a:rPr>
                  <a:t>(baseline 99 mmHg)</a:t>
                </a:r>
                <a:endParaRPr lang="en-US" sz="1400" b="0" i="0">
                  <a:solidFill>
                    <a:schemeClr val="bg2">
                      <a:lumMod val="50000"/>
                      <a:lumOff val="50000"/>
                    </a:schemeClr>
                  </a:solidFill>
                </a:endParaRPr>
              </a:p>
            </p:txBody>
          </p:sp>
          <p:sp>
            <p:nvSpPr>
              <p:cNvPr id="45" name="Rectangle 44">
                <a:extLst>
                  <a:ext uri="{FF2B5EF4-FFF2-40B4-BE49-F238E27FC236}">
                    <a16:creationId xmlns:a16="http://schemas.microsoft.com/office/drawing/2014/main" id="{34CDB239-CCE7-4F86-8364-34D91F64AF34}"/>
                  </a:ext>
                </a:extLst>
              </p:cNvPr>
              <p:cNvSpPr/>
              <p:nvPr/>
            </p:nvSpPr>
            <p:spPr bwMode="auto">
              <a:xfrm>
                <a:off x="8107111" y="3887781"/>
                <a:ext cx="91440" cy="91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graphicFrame>
        <p:nvGraphicFramePr>
          <p:cNvPr id="35" name="Chart 34">
            <a:extLst>
              <a:ext uri="{FF2B5EF4-FFF2-40B4-BE49-F238E27FC236}">
                <a16:creationId xmlns:a16="http://schemas.microsoft.com/office/drawing/2014/main" id="{CF538FAA-696E-4837-9F16-03CEEF6A2480}"/>
              </a:ext>
            </a:extLst>
          </p:cNvPr>
          <p:cNvGraphicFramePr/>
          <p:nvPr>
            <p:extLst>
              <p:ext uri="{D42A27DB-BD31-4B8C-83A1-F6EECF244321}">
                <p14:modId xmlns:p14="http://schemas.microsoft.com/office/powerpoint/2010/main" val="4083789248"/>
              </p:ext>
            </p:extLst>
          </p:nvPr>
        </p:nvGraphicFramePr>
        <p:xfrm>
          <a:off x="6082959" y="988520"/>
          <a:ext cx="2847617" cy="285279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942833A6-0A68-473D-BCD4-877B6E4B1F5E}"/>
              </a:ext>
            </a:extLst>
          </p:cNvPr>
          <p:cNvSpPr txBox="1"/>
          <p:nvPr/>
        </p:nvSpPr>
        <p:spPr>
          <a:xfrm>
            <a:off x="7797803" y="1164377"/>
            <a:ext cx="429768" cy="207749"/>
          </a:xfrm>
          <a:prstGeom prst="rect">
            <a:avLst/>
          </a:prstGeom>
          <a:noFill/>
        </p:spPr>
        <p:txBody>
          <a:bodyPr wrap="none" rtlCol="0">
            <a:no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n=39</a:t>
            </a:r>
          </a:p>
        </p:txBody>
      </p:sp>
      <p:sp>
        <p:nvSpPr>
          <p:cNvPr id="38" name="TextBox 37">
            <a:extLst>
              <a:ext uri="{FF2B5EF4-FFF2-40B4-BE49-F238E27FC236}">
                <a16:creationId xmlns:a16="http://schemas.microsoft.com/office/drawing/2014/main" id="{B9798FE6-52C4-443C-8F31-CF84EBFC6A94}"/>
              </a:ext>
            </a:extLst>
          </p:cNvPr>
          <p:cNvSpPr txBox="1"/>
          <p:nvPr/>
        </p:nvSpPr>
        <p:spPr>
          <a:xfrm>
            <a:off x="6741083" y="116437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n=104</a:t>
            </a:r>
          </a:p>
        </p:txBody>
      </p:sp>
      <p:sp>
        <p:nvSpPr>
          <p:cNvPr id="40" name="TextBox 39">
            <a:extLst>
              <a:ext uri="{FF2B5EF4-FFF2-40B4-BE49-F238E27FC236}">
                <a16:creationId xmlns:a16="http://schemas.microsoft.com/office/drawing/2014/main" id="{1035CDA8-50E7-429E-85E9-DBEDCDF64FDF}"/>
              </a:ext>
            </a:extLst>
          </p:cNvPr>
          <p:cNvSpPr txBox="1"/>
          <p:nvPr/>
        </p:nvSpPr>
        <p:spPr>
          <a:xfrm>
            <a:off x="6398515" y="825808"/>
            <a:ext cx="1097913" cy="369332"/>
          </a:xfrm>
          <a:prstGeom prst="rect">
            <a:avLst/>
          </a:prstGeom>
          <a:noFill/>
        </p:spPr>
        <p:txBody>
          <a:bodyPr wrap="square" rtlCol="0">
            <a:spAutoFit/>
          </a:bodyPr>
          <a:lstStyle/>
          <a:p>
            <a:pPr algn="ctr"/>
            <a:r>
              <a:rPr lang="en-US" i="0">
                <a:solidFill>
                  <a:schemeClr val="bg2"/>
                </a:solidFill>
              </a:rPr>
              <a:t>48mo</a:t>
            </a:r>
          </a:p>
        </p:txBody>
      </p:sp>
      <p:sp>
        <p:nvSpPr>
          <p:cNvPr id="48" name="TextBox 47">
            <a:extLst>
              <a:ext uri="{FF2B5EF4-FFF2-40B4-BE49-F238E27FC236}">
                <a16:creationId xmlns:a16="http://schemas.microsoft.com/office/drawing/2014/main" id="{BDB38177-A9B1-4136-85AF-B6A0759C404E}"/>
              </a:ext>
            </a:extLst>
          </p:cNvPr>
          <p:cNvSpPr txBox="1"/>
          <p:nvPr/>
        </p:nvSpPr>
        <p:spPr>
          <a:xfrm>
            <a:off x="7465680" y="825808"/>
            <a:ext cx="1097913" cy="369332"/>
          </a:xfrm>
          <a:prstGeom prst="rect">
            <a:avLst/>
          </a:prstGeom>
          <a:noFill/>
        </p:spPr>
        <p:txBody>
          <a:bodyPr wrap="square" rtlCol="0">
            <a:spAutoFit/>
          </a:bodyPr>
          <a:lstStyle/>
          <a:p>
            <a:pPr algn="ctr"/>
            <a:r>
              <a:rPr lang="en-US" i="0">
                <a:solidFill>
                  <a:schemeClr val="bg2"/>
                </a:solidFill>
              </a:rPr>
              <a:t>54mo</a:t>
            </a:r>
          </a:p>
        </p:txBody>
      </p:sp>
      <p:cxnSp>
        <p:nvCxnSpPr>
          <p:cNvPr id="49" name="Straight Connector 48">
            <a:extLst>
              <a:ext uri="{FF2B5EF4-FFF2-40B4-BE49-F238E27FC236}">
                <a16:creationId xmlns:a16="http://schemas.microsoft.com/office/drawing/2014/main" id="{5834ACB8-7842-484D-90C1-A9EF2526D1FB}"/>
              </a:ext>
            </a:extLst>
          </p:cNvPr>
          <p:cNvCxnSpPr>
            <a:cxnSpLocks/>
          </p:cNvCxnSpPr>
          <p:nvPr/>
        </p:nvCxnSpPr>
        <p:spPr bwMode="auto">
          <a:xfrm>
            <a:off x="6415636" y="1195140"/>
            <a:ext cx="0" cy="2556840"/>
          </a:xfrm>
          <a:prstGeom prst="line">
            <a:avLst/>
          </a:prstGeom>
          <a:ln w="19050">
            <a:solidFill>
              <a:schemeClr val="bg2">
                <a:lumMod val="65000"/>
                <a:lumOff val="3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0" name="Straight Connector 49">
            <a:extLst>
              <a:ext uri="{FF2B5EF4-FFF2-40B4-BE49-F238E27FC236}">
                <a16:creationId xmlns:a16="http://schemas.microsoft.com/office/drawing/2014/main" id="{2CBBB9E7-7A40-4A92-A6C2-9FBB66A4B09B}"/>
              </a:ext>
            </a:extLst>
          </p:cNvPr>
          <p:cNvCxnSpPr/>
          <p:nvPr/>
        </p:nvCxnSpPr>
        <p:spPr bwMode="auto">
          <a:xfrm flipH="1">
            <a:off x="1334779" y="1214097"/>
            <a:ext cx="5080857"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CC8144B6-BD9E-45A0-B8CB-4475916F1D78}"/>
              </a:ext>
            </a:extLst>
          </p:cNvPr>
          <p:cNvCxnSpPr/>
          <p:nvPr/>
        </p:nvCxnSpPr>
        <p:spPr bwMode="auto">
          <a:xfrm flipH="1">
            <a:off x="6415636" y="1214097"/>
            <a:ext cx="2085155"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4677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up)">
                                      <p:cBhvr>
                                        <p:cTn id="7" dur="500"/>
                                        <p:tgtEl>
                                          <p:spTgt spid="5">
                                            <p:graphicEl>
                                              <a:chart seriesIdx="-4" categoryIdx="0" bldStep="category"/>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par>
                          <p:cTn id="14" fill="hold">
                            <p:stCondLst>
                              <p:cond delay="750"/>
                            </p:stCondLst>
                            <p:childTnLst>
                              <p:par>
                                <p:cTn id="15" presetID="22" presetClass="entr" presetSubtype="1" fill="hold" grpId="0" nodeType="after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up)">
                                      <p:cBhvr>
                                        <p:cTn id="17" dur="500"/>
                                        <p:tgtEl>
                                          <p:spTgt spid="5">
                                            <p:graphicEl>
                                              <a:chart seriesIdx="-4" categoryIdx="1" bldStep="category"/>
                                            </p:graphic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up)">
                                      <p:cBhvr>
                                        <p:cTn id="27" dur="500"/>
                                        <p:tgtEl>
                                          <p:spTgt spid="5">
                                            <p:graphicEl>
                                              <a:chart seriesIdx="-4" categoryIdx="2" bldStep="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graphicEl>
                                              <a:chart seriesIdx="-3" categoryIdx="-3" bldStep="gridLegend"/>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22" presetClass="entr" presetSubtype="1" fill="hold" grpId="0" nodeType="withEffect">
                                  <p:stCondLst>
                                    <p:cond delay="0"/>
                                  </p:stCondLst>
                                  <p:childTnLst>
                                    <p:set>
                                      <p:cBhvr>
                                        <p:cTn id="47" dur="1" fill="hold">
                                          <p:stCondLst>
                                            <p:cond delay="0"/>
                                          </p:stCondLst>
                                        </p:cTn>
                                        <p:tgtEl>
                                          <p:spTgt spid="35">
                                            <p:graphicEl>
                                              <a:chart seriesIdx="0" categoryIdx="-4" bldStep="series"/>
                                            </p:graphicEl>
                                          </p:spTgt>
                                        </p:tgtEl>
                                        <p:attrNameLst>
                                          <p:attrName>style.visibility</p:attrName>
                                        </p:attrNameLst>
                                      </p:cBhvr>
                                      <p:to>
                                        <p:strVal val="visible"/>
                                      </p:to>
                                    </p:set>
                                    <p:animEffect transition="in" filter="wipe(up)">
                                      <p:cBhvr>
                                        <p:cTn id="48" dur="500"/>
                                        <p:tgtEl>
                                          <p:spTgt spid="35">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63" grpId="0"/>
      <p:bldP spid="64" grpId="0"/>
      <p:bldP spid="65" grpId="0"/>
      <p:bldGraphic spid="35" grpId="0" uiExpand="1">
        <p:bldSub>
          <a:bldChart bld="series"/>
        </p:bldSub>
      </p:bldGraphic>
      <p:bldP spid="40"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8A75-6769-4BD8-9B71-DD57502DE576}"/>
              </a:ext>
            </a:extLst>
          </p:cNvPr>
          <p:cNvSpPr>
            <a:spLocks noGrp="1"/>
          </p:cNvSpPr>
          <p:nvPr>
            <p:ph type="title"/>
          </p:nvPr>
        </p:nvSpPr>
        <p:spPr/>
        <p:txBody>
          <a:bodyPr/>
          <a:lstStyle/>
          <a:p>
            <a:r>
              <a:rPr lang="en-US"/>
              <a:t>Change in 24-Hour Systolic BP</a:t>
            </a:r>
          </a:p>
        </p:txBody>
      </p:sp>
      <p:graphicFrame>
        <p:nvGraphicFramePr>
          <p:cNvPr id="5" name="Chart 4">
            <a:extLst>
              <a:ext uri="{FF2B5EF4-FFF2-40B4-BE49-F238E27FC236}">
                <a16:creationId xmlns:a16="http://schemas.microsoft.com/office/drawing/2014/main" id="{E0C7A702-513D-463F-855C-D5CAFE9A5854}"/>
              </a:ext>
            </a:extLst>
          </p:cNvPr>
          <p:cNvGraphicFramePr/>
          <p:nvPr>
            <p:extLst>
              <p:ext uri="{D42A27DB-BD31-4B8C-83A1-F6EECF244321}">
                <p14:modId xmlns:p14="http://schemas.microsoft.com/office/powerpoint/2010/main" val="2153207458"/>
              </p:ext>
            </p:extLst>
          </p:nvPr>
        </p:nvGraphicFramePr>
        <p:xfrm>
          <a:off x="313051" y="988520"/>
          <a:ext cx="7054377" cy="285279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0B53EB0-64F5-4B6F-BAA7-60B94B89111B}"/>
              </a:ext>
            </a:extLst>
          </p:cNvPr>
          <p:cNvSpPr txBox="1"/>
          <p:nvPr/>
        </p:nvSpPr>
        <p:spPr>
          <a:xfrm>
            <a:off x="1474398" y="825808"/>
            <a:ext cx="1097913" cy="369332"/>
          </a:xfrm>
          <a:prstGeom prst="rect">
            <a:avLst/>
          </a:prstGeom>
          <a:noFill/>
        </p:spPr>
        <p:txBody>
          <a:bodyPr wrap="square" rtlCol="0">
            <a:spAutoFit/>
          </a:bodyPr>
          <a:lstStyle/>
          <a:p>
            <a:pPr algn="ctr"/>
            <a:r>
              <a:rPr lang="en-US" i="0">
                <a:solidFill>
                  <a:schemeClr val="bg2"/>
                </a:solidFill>
              </a:rPr>
              <a:t>12mo</a:t>
            </a:r>
          </a:p>
        </p:txBody>
      </p:sp>
      <p:sp>
        <p:nvSpPr>
          <p:cNvPr id="15" name="TextBox 14">
            <a:extLst>
              <a:ext uri="{FF2B5EF4-FFF2-40B4-BE49-F238E27FC236}">
                <a16:creationId xmlns:a16="http://schemas.microsoft.com/office/drawing/2014/main" id="{F41A19A6-D836-41DC-A195-B65FD0AD1B0D}"/>
              </a:ext>
            </a:extLst>
          </p:cNvPr>
          <p:cNvSpPr txBox="1"/>
          <p:nvPr/>
        </p:nvSpPr>
        <p:spPr>
          <a:xfrm>
            <a:off x="3235438" y="825808"/>
            <a:ext cx="1097913" cy="369332"/>
          </a:xfrm>
          <a:prstGeom prst="rect">
            <a:avLst/>
          </a:prstGeom>
          <a:noFill/>
        </p:spPr>
        <p:txBody>
          <a:bodyPr wrap="square" rtlCol="0">
            <a:spAutoFit/>
          </a:bodyPr>
          <a:lstStyle/>
          <a:p>
            <a:pPr algn="ctr"/>
            <a:r>
              <a:rPr lang="en-US" i="0">
                <a:solidFill>
                  <a:schemeClr val="bg2"/>
                </a:solidFill>
              </a:rPr>
              <a:t>24mo</a:t>
            </a:r>
          </a:p>
        </p:txBody>
      </p:sp>
      <p:sp>
        <p:nvSpPr>
          <p:cNvPr id="16" name="TextBox 15">
            <a:extLst>
              <a:ext uri="{FF2B5EF4-FFF2-40B4-BE49-F238E27FC236}">
                <a16:creationId xmlns:a16="http://schemas.microsoft.com/office/drawing/2014/main" id="{D78907CA-DA80-4CC2-8EB1-981B0FEC120E}"/>
              </a:ext>
            </a:extLst>
          </p:cNvPr>
          <p:cNvSpPr txBox="1"/>
          <p:nvPr/>
        </p:nvSpPr>
        <p:spPr>
          <a:xfrm>
            <a:off x="4999905" y="825808"/>
            <a:ext cx="1097913" cy="369332"/>
          </a:xfrm>
          <a:prstGeom prst="rect">
            <a:avLst/>
          </a:prstGeom>
          <a:noFill/>
        </p:spPr>
        <p:txBody>
          <a:bodyPr wrap="square" rtlCol="0">
            <a:spAutoFit/>
          </a:bodyPr>
          <a:lstStyle/>
          <a:p>
            <a:pPr algn="ctr"/>
            <a:r>
              <a:rPr lang="en-US" i="0">
                <a:solidFill>
                  <a:schemeClr val="bg2"/>
                </a:solidFill>
              </a:rPr>
              <a:t>36mo</a:t>
            </a:r>
          </a:p>
        </p:txBody>
      </p:sp>
      <p:grpSp>
        <p:nvGrpSpPr>
          <p:cNvPr id="25" name="Group 24">
            <a:extLst>
              <a:ext uri="{FF2B5EF4-FFF2-40B4-BE49-F238E27FC236}">
                <a16:creationId xmlns:a16="http://schemas.microsoft.com/office/drawing/2014/main" id="{22583A7E-64E3-4503-88EC-FE302820DECB}"/>
              </a:ext>
            </a:extLst>
          </p:cNvPr>
          <p:cNvGrpSpPr/>
          <p:nvPr/>
        </p:nvGrpSpPr>
        <p:grpSpPr>
          <a:xfrm>
            <a:off x="1369986" y="3767551"/>
            <a:ext cx="1287753" cy="519423"/>
            <a:chOff x="1709167" y="5471529"/>
            <a:chExt cx="1870794" cy="519423"/>
          </a:xfrm>
        </p:grpSpPr>
        <p:sp>
          <p:nvSpPr>
            <p:cNvPr id="26" name="Left Bracket 25">
              <a:extLst>
                <a:ext uri="{FF2B5EF4-FFF2-40B4-BE49-F238E27FC236}">
                  <a16:creationId xmlns:a16="http://schemas.microsoft.com/office/drawing/2014/main" id="{079EC293-D896-4420-A35D-7EC221F3205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C7DFB906-77CB-4167-9410-BE8390643903}"/>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-8.5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29" name="Group 28">
            <a:extLst>
              <a:ext uri="{FF2B5EF4-FFF2-40B4-BE49-F238E27FC236}">
                <a16:creationId xmlns:a16="http://schemas.microsoft.com/office/drawing/2014/main" id="{BFB56E0B-ACF3-4FAA-9D0C-09A8AD012480}"/>
              </a:ext>
            </a:extLst>
          </p:cNvPr>
          <p:cNvGrpSpPr/>
          <p:nvPr/>
        </p:nvGrpSpPr>
        <p:grpSpPr>
          <a:xfrm>
            <a:off x="3140517" y="3774401"/>
            <a:ext cx="1287753" cy="519423"/>
            <a:chOff x="1709167" y="5471529"/>
            <a:chExt cx="1870794" cy="519423"/>
          </a:xfrm>
        </p:grpSpPr>
        <p:sp>
          <p:nvSpPr>
            <p:cNvPr id="30" name="Left Bracket 29">
              <a:extLst>
                <a:ext uri="{FF2B5EF4-FFF2-40B4-BE49-F238E27FC236}">
                  <a16:creationId xmlns:a16="http://schemas.microsoft.com/office/drawing/2014/main" id="{A881372A-7C55-4C41-BE5A-69A475838F9A}"/>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21EB583D-F320-4617-9797-6CBC70B1D51C}"/>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-12.6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32" name="Group 31">
            <a:extLst>
              <a:ext uri="{FF2B5EF4-FFF2-40B4-BE49-F238E27FC236}">
                <a16:creationId xmlns:a16="http://schemas.microsoft.com/office/drawing/2014/main" id="{7B75C88C-94C2-41BE-B0B3-0634F2850BB2}"/>
              </a:ext>
            </a:extLst>
          </p:cNvPr>
          <p:cNvGrpSpPr/>
          <p:nvPr/>
        </p:nvGrpSpPr>
        <p:grpSpPr>
          <a:xfrm>
            <a:off x="4904984" y="3779515"/>
            <a:ext cx="1287753" cy="504034"/>
            <a:chOff x="1709167" y="5471529"/>
            <a:chExt cx="1870794" cy="504034"/>
          </a:xfrm>
        </p:grpSpPr>
        <p:sp>
          <p:nvSpPr>
            <p:cNvPr id="33" name="Left Bracket 32">
              <a:extLst>
                <a:ext uri="{FF2B5EF4-FFF2-40B4-BE49-F238E27FC236}">
                  <a16:creationId xmlns:a16="http://schemas.microsoft.com/office/drawing/2014/main" id="{14464D65-3366-41BB-B296-7BAFDA7B467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5C5DBCD4-C8CE-4B96-8CAD-3DDAC0C97F60}"/>
                </a:ext>
              </a:extLst>
            </p:cNvPr>
            <p:cNvSpPr txBox="1"/>
            <p:nvPr/>
          </p:nvSpPr>
          <p:spPr>
            <a:xfrm>
              <a:off x="1709167" y="5529287"/>
              <a:ext cx="1870794" cy="4462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-16.5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sp>
        <p:nvSpPr>
          <p:cNvPr id="39" name="TextBox 38">
            <a:extLst>
              <a:ext uri="{FF2B5EF4-FFF2-40B4-BE49-F238E27FC236}">
                <a16:creationId xmlns:a16="http://schemas.microsoft.com/office/drawing/2014/main" id="{138B6596-1AEB-46C1-9208-57FF1C3DF85A}"/>
              </a:ext>
            </a:extLst>
          </p:cNvPr>
          <p:cNvSpPr txBox="1"/>
          <p:nvPr/>
        </p:nvSpPr>
        <p:spPr>
          <a:xfrm>
            <a:off x="1262726" y="4719951"/>
            <a:ext cx="6798895" cy="415498"/>
          </a:xfrm>
          <a:prstGeom prst="rect">
            <a:avLst/>
          </a:prstGeom>
          <a:noFill/>
        </p:spPr>
        <p:txBody>
          <a:bodyPr wrap="square">
            <a:spAutoFit/>
          </a:bodyPr>
          <a:lstStyle/>
          <a:p>
            <a:r>
              <a:rPr lang="en-US" sz="700" b="0" i="0" dirty="0">
                <a:solidFill>
                  <a:schemeClr val="tx1"/>
                </a:solidFill>
                <a:latin typeface="Arial" panose="020B0604020202020204" pitchFamily="34" charset="0"/>
                <a:cs typeface="Arial" panose="020B0604020202020204" pitchFamily="34" charset="0"/>
              </a:rPr>
              <a:t>Treatment differences and p-values are ANCOVA adjusted for baseline BP. </a:t>
            </a:r>
          </a:p>
          <a:p>
            <a:r>
              <a:rPr lang="en-US" sz="700" b="0" i="0" dirty="0">
                <a:solidFill>
                  <a:schemeClr val="tx1"/>
                </a:solidFill>
                <a:latin typeface="Arial" panose="020B0604020202020204" pitchFamily="34" charset="0"/>
                <a:cs typeface="Arial" panose="020B0604020202020204" pitchFamily="34" charset="0"/>
              </a:rPr>
              <a:t>Control blood pressure measures include LOCF for crossover patients from 6 months (blinded). </a:t>
            </a:r>
          </a:p>
          <a:p>
            <a:r>
              <a:rPr lang="en-US" sz="700" b="0" i="0" dirty="0">
                <a:solidFill>
                  <a:schemeClr val="tx1"/>
                </a:solidFill>
                <a:latin typeface="Arial" panose="020B0604020202020204" pitchFamily="34" charset="0"/>
                <a:cs typeface="Arial" panose="020B0604020202020204" pitchFamily="34" charset="0"/>
              </a:rPr>
              <a:t>Data beyond 36 months are not reported for the control arm because sample size was too small for imputation.</a:t>
            </a:r>
          </a:p>
        </p:txBody>
      </p:sp>
      <p:sp>
        <p:nvSpPr>
          <p:cNvPr id="60" name="TextBox 59">
            <a:extLst>
              <a:ext uri="{FF2B5EF4-FFF2-40B4-BE49-F238E27FC236}">
                <a16:creationId xmlns:a16="http://schemas.microsoft.com/office/drawing/2014/main" id="{EA803EAE-5B21-4849-864A-730599E2D106}"/>
              </a:ext>
            </a:extLst>
          </p:cNvPr>
          <p:cNvSpPr txBox="1"/>
          <p:nvPr/>
        </p:nvSpPr>
        <p:spPr>
          <a:xfrm>
            <a:off x="1477542" y="1655630"/>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n=256</a:t>
            </a:r>
          </a:p>
        </p:txBody>
      </p:sp>
      <p:sp>
        <p:nvSpPr>
          <p:cNvPr id="61" name="TextBox 60">
            <a:extLst>
              <a:ext uri="{FF2B5EF4-FFF2-40B4-BE49-F238E27FC236}">
                <a16:creationId xmlns:a16="http://schemas.microsoft.com/office/drawing/2014/main" id="{82AB599F-CD1F-4FF6-8B91-AD4CD445A804}"/>
              </a:ext>
            </a:extLst>
          </p:cNvPr>
          <p:cNvSpPr txBox="1"/>
          <p:nvPr/>
        </p:nvSpPr>
        <p:spPr>
          <a:xfrm>
            <a:off x="3211487" y="1655630"/>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n=188</a:t>
            </a:r>
          </a:p>
        </p:txBody>
      </p:sp>
      <p:sp>
        <p:nvSpPr>
          <p:cNvPr id="62" name="TextBox 61">
            <a:extLst>
              <a:ext uri="{FF2B5EF4-FFF2-40B4-BE49-F238E27FC236}">
                <a16:creationId xmlns:a16="http://schemas.microsoft.com/office/drawing/2014/main" id="{0E561EA3-2219-4FA2-A55B-5BE39ED7E3BA}"/>
              </a:ext>
            </a:extLst>
          </p:cNvPr>
          <p:cNvSpPr txBox="1"/>
          <p:nvPr/>
        </p:nvSpPr>
        <p:spPr>
          <a:xfrm>
            <a:off x="5004255" y="1655630"/>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n=152</a:t>
            </a:r>
          </a:p>
        </p:txBody>
      </p:sp>
      <p:sp>
        <p:nvSpPr>
          <p:cNvPr id="63" name="TextBox 62">
            <a:extLst>
              <a:ext uri="{FF2B5EF4-FFF2-40B4-BE49-F238E27FC236}">
                <a16:creationId xmlns:a16="http://schemas.microsoft.com/office/drawing/2014/main" id="{5A089C39-9890-482A-80DF-0F6FCAF614DD}"/>
              </a:ext>
            </a:extLst>
          </p:cNvPr>
          <p:cNvSpPr txBox="1"/>
          <p:nvPr/>
        </p:nvSpPr>
        <p:spPr>
          <a:xfrm>
            <a:off x="2158391" y="1489682"/>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65000"/>
                    <a:lumOff val="35000"/>
                  </a:schemeClr>
                </a:solidFill>
                <a:latin typeface="Calibri" panose="020F0502020204030204"/>
                <a:ea typeface="+mn-ea"/>
                <a:cs typeface="+mn-cs"/>
              </a:rPr>
              <a:t>n=116</a:t>
            </a:r>
          </a:p>
        </p:txBody>
      </p:sp>
      <p:sp>
        <p:nvSpPr>
          <p:cNvPr id="64" name="TextBox 63">
            <a:extLst>
              <a:ext uri="{FF2B5EF4-FFF2-40B4-BE49-F238E27FC236}">
                <a16:creationId xmlns:a16="http://schemas.microsoft.com/office/drawing/2014/main" id="{7D56D6F1-0E58-4E75-A865-1B41A70A11B8}"/>
              </a:ext>
            </a:extLst>
          </p:cNvPr>
          <p:cNvSpPr txBox="1"/>
          <p:nvPr/>
        </p:nvSpPr>
        <p:spPr>
          <a:xfrm>
            <a:off x="3919322" y="1655630"/>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65000"/>
                    <a:lumOff val="35000"/>
                  </a:schemeClr>
                </a:solidFill>
                <a:latin typeface="Calibri" panose="020F0502020204030204"/>
                <a:ea typeface="+mn-ea"/>
                <a:cs typeface="+mn-cs"/>
              </a:rPr>
              <a:t>n=124</a:t>
            </a:r>
          </a:p>
        </p:txBody>
      </p:sp>
      <p:sp>
        <p:nvSpPr>
          <p:cNvPr id="65" name="TextBox 64">
            <a:extLst>
              <a:ext uri="{FF2B5EF4-FFF2-40B4-BE49-F238E27FC236}">
                <a16:creationId xmlns:a16="http://schemas.microsoft.com/office/drawing/2014/main" id="{71874EA1-194C-4AC3-99B0-9080FFD4BC7F}"/>
              </a:ext>
            </a:extLst>
          </p:cNvPr>
          <p:cNvSpPr txBox="1"/>
          <p:nvPr/>
        </p:nvSpPr>
        <p:spPr>
          <a:xfrm>
            <a:off x="5684648" y="1489682"/>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65000"/>
                    <a:lumOff val="35000"/>
                  </a:schemeClr>
                </a:solidFill>
                <a:latin typeface="Calibri" panose="020F0502020204030204"/>
                <a:ea typeface="+mn-ea"/>
                <a:cs typeface="+mn-cs"/>
              </a:rPr>
              <a:t>n=119</a:t>
            </a:r>
          </a:p>
        </p:txBody>
      </p:sp>
      <p:grpSp>
        <p:nvGrpSpPr>
          <p:cNvPr id="41" name="Group 40">
            <a:extLst>
              <a:ext uri="{FF2B5EF4-FFF2-40B4-BE49-F238E27FC236}">
                <a16:creationId xmlns:a16="http://schemas.microsoft.com/office/drawing/2014/main" id="{6BBD4B2C-9D39-4E72-ADC5-4D4B613B737E}"/>
              </a:ext>
            </a:extLst>
          </p:cNvPr>
          <p:cNvGrpSpPr/>
          <p:nvPr/>
        </p:nvGrpSpPr>
        <p:grpSpPr>
          <a:xfrm>
            <a:off x="6669451" y="4001990"/>
            <a:ext cx="2038402" cy="557281"/>
            <a:chOff x="8111824" y="3779613"/>
            <a:chExt cx="2038402" cy="557281"/>
          </a:xfrm>
        </p:grpSpPr>
        <p:grpSp>
          <p:nvGrpSpPr>
            <p:cNvPr id="42" name="Group 41">
              <a:extLst>
                <a:ext uri="{FF2B5EF4-FFF2-40B4-BE49-F238E27FC236}">
                  <a16:creationId xmlns:a16="http://schemas.microsoft.com/office/drawing/2014/main" id="{489653CA-F047-4742-BE31-2933DDF8272C}"/>
                </a:ext>
              </a:extLst>
            </p:cNvPr>
            <p:cNvGrpSpPr/>
            <p:nvPr/>
          </p:nvGrpSpPr>
          <p:grpSpPr>
            <a:xfrm>
              <a:off x="8111824" y="3779613"/>
              <a:ext cx="1686295" cy="307777"/>
              <a:chOff x="8107111" y="3779613"/>
              <a:chExt cx="1686295" cy="307777"/>
            </a:xfrm>
          </p:grpSpPr>
          <p:sp>
            <p:nvSpPr>
              <p:cNvPr id="46" name="TextBox 45">
                <a:extLst>
                  <a:ext uri="{FF2B5EF4-FFF2-40B4-BE49-F238E27FC236}">
                    <a16:creationId xmlns:a16="http://schemas.microsoft.com/office/drawing/2014/main" id="{49264B01-BF52-48A3-AAF6-6BD264B52184}"/>
                  </a:ext>
                </a:extLst>
              </p:cNvPr>
              <p:cNvSpPr txBox="1"/>
              <p:nvPr/>
            </p:nvSpPr>
            <p:spPr>
              <a:xfrm>
                <a:off x="8150739" y="3779613"/>
                <a:ext cx="1642667" cy="307777"/>
              </a:xfrm>
              <a:prstGeom prst="rect">
                <a:avLst/>
              </a:prstGeom>
              <a:noFill/>
            </p:spPr>
            <p:txBody>
              <a:bodyPr wrap="square" rtlCol="0" anchor="ctr">
                <a:spAutoFit/>
              </a:bodyPr>
              <a:lstStyle/>
              <a:p>
                <a:r>
                  <a:rPr lang="en-US" sz="1400" i="0">
                    <a:solidFill>
                      <a:srgbClr val="0033CC"/>
                    </a:solidFill>
                  </a:rPr>
                  <a:t>RDN </a:t>
                </a:r>
                <a:r>
                  <a:rPr lang="en-US" sz="800" b="0" i="0">
                    <a:solidFill>
                      <a:srgbClr val="0033CC"/>
                    </a:solidFill>
                  </a:rPr>
                  <a:t>(baseline 159 mmHg)</a:t>
                </a:r>
                <a:endParaRPr lang="en-US" sz="1400" b="0" i="0">
                  <a:solidFill>
                    <a:srgbClr val="0033CC"/>
                  </a:solidFill>
                </a:endParaRPr>
              </a:p>
            </p:txBody>
          </p:sp>
          <p:sp>
            <p:nvSpPr>
              <p:cNvPr id="47" name="Rectangle 46">
                <a:extLst>
                  <a:ext uri="{FF2B5EF4-FFF2-40B4-BE49-F238E27FC236}">
                    <a16:creationId xmlns:a16="http://schemas.microsoft.com/office/drawing/2014/main" id="{352FDE54-7906-41DB-87DB-1918EB873AFF}"/>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43" name="Group 42">
              <a:extLst>
                <a:ext uri="{FF2B5EF4-FFF2-40B4-BE49-F238E27FC236}">
                  <a16:creationId xmlns:a16="http://schemas.microsoft.com/office/drawing/2014/main" id="{62CEF44B-E477-4196-BE22-6B0214FDCC49}"/>
                </a:ext>
              </a:extLst>
            </p:cNvPr>
            <p:cNvGrpSpPr/>
            <p:nvPr/>
          </p:nvGrpSpPr>
          <p:grpSpPr>
            <a:xfrm>
              <a:off x="8111824" y="4029117"/>
              <a:ext cx="2038402" cy="307777"/>
              <a:chOff x="8107111" y="3779613"/>
              <a:chExt cx="2038402" cy="307777"/>
            </a:xfrm>
          </p:grpSpPr>
          <p:sp>
            <p:nvSpPr>
              <p:cNvPr id="44" name="TextBox 43">
                <a:extLst>
                  <a:ext uri="{FF2B5EF4-FFF2-40B4-BE49-F238E27FC236}">
                    <a16:creationId xmlns:a16="http://schemas.microsoft.com/office/drawing/2014/main" id="{94E71A04-5A12-4C48-B3CB-9047ECDC67B5}"/>
                  </a:ext>
                </a:extLst>
              </p:cNvPr>
              <p:cNvSpPr txBox="1"/>
              <p:nvPr/>
            </p:nvSpPr>
            <p:spPr>
              <a:xfrm>
                <a:off x="8150739" y="3779613"/>
                <a:ext cx="1994774" cy="307777"/>
              </a:xfrm>
              <a:prstGeom prst="rect">
                <a:avLst/>
              </a:prstGeom>
              <a:noFill/>
            </p:spPr>
            <p:txBody>
              <a:bodyPr wrap="square" rtlCol="0">
                <a:spAutoFit/>
              </a:bodyPr>
              <a:lstStyle/>
              <a:p>
                <a:r>
                  <a:rPr lang="en-US" sz="1400" i="0">
                    <a:solidFill>
                      <a:schemeClr val="bg2">
                        <a:lumMod val="50000"/>
                        <a:lumOff val="50000"/>
                      </a:schemeClr>
                    </a:solidFill>
                  </a:rPr>
                  <a:t>Control </a:t>
                </a:r>
                <a:r>
                  <a:rPr lang="en-US" sz="800" b="0" i="0">
                    <a:solidFill>
                      <a:schemeClr val="bg2">
                        <a:lumMod val="50000"/>
                        <a:lumOff val="50000"/>
                      </a:schemeClr>
                    </a:solidFill>
                  </a:rPr>
                  <a:t>(baseline 159 mmHg)</a:t>
                </a:r>
                <a:endParaRPr lang="en-US" sz="1400" b="0" i="0">
                  <a:solidFill>
                    <a:schemeClr val="bg2">
                      <a:lumMod val="50000"/>
                      <a:lumOff val="50000"/>
                    </a:schemeClr>
                  </a:solidFill>
                </a:endParaRPr>
              </a:p>
            </p:txBody>
          </p:sp>
          <p:sp>
            <p:nvSpPr>
              <p:cNvPr id="45" name="Rectangle 44">
                <a:extLst>
                  <a:ext uri="{FF2B5EF4-FFF2-40B4-BE49-F238E27FC236}">
                    <a16:creationId xmlns:a16="http://schemas.microsoft.com/office/drawing/2014/main" id="{34CDB239-CCE7-4F86-8364-34D91F64AF34}"/>
                  </a:ext>
                </a:extLst>
              </p:cNvPr>
              <p:cNvSpPr/>
              <p:nvPr/>
            </p:nvSpPr>
            <p:spPr bwMode="auto">
              <a:xfrm>
                <a:off x="8107111" y="3887781"/>
                <a:ext cx="91440" cy="91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graphicFrame>
        <p:nvGraphicFramePr>
          <p:cNvPr id="54" name="Chart 53">
            <a:extLst>
              <a:ext uri="{FF2B5EF4-FFF2-40B4-BE49-F238E27FC236}">
                <a16:creationId xmlns:a16="http://schemas.microsoft.com/office/drawing/2014/main" id="{F248544B-AA43-437C-9E60-B290D3DF61A5}"/>
              </a:ext>
            </a:extLst>
          </p:cNvPr>
          <p:cNvGraphicFramePr/>
          <p:nvPr>
            <p:extLst>
              <p:ext uri="{D42A27DB-BD31-4B8C-83A1-F6EECF244321}">
                <p14:modId xmlns:p14="http://schemas.microsoft.com/office/powerpoint/2010/main" val="565690695"/>
              </p:ext>
            </p:extLst>
          </p:nvPr>
        </p:nvGraphicFramePr>
        <p:xfrm>
          <a:off x="6082959" y="988520"/>
          <a:ext cx="2847617" cy="2852790"/>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a:extLst>
              <a:ext uri="{FF2B5EF4-FFF2-40B4-BE49-F238E27FC236}">
                <a16:creationId xmlns:a16="http://schemas.microsoft.com/office/drawing/2014/main" id="{2BAD217C-72A8-46BD-9500-28506FF7B03C}"/>
              </a:ext>
            </a:extLst>
          </p:cNvPr>
          <p:cNvSpPr txBox="1"/>
          <p:nvPr/>
        </p:nvSpPr>
        <p:spPr>
          <a:xfrm>
            <a:off x="6765128" y="1655630"/>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n=68</a:t>
            </a:r>
          </a:p>
        </p:txBody>
      </p:sp>
      <p:sp>
        <p:nvSpPr>
          <p:cNvPr id="57" name="TextBox 56">
            <a:extLst>
              <a:ext uri="{FF2B5EF4-FFF2-40B4-BE49-F238E27FC236}">
                <a16:creationId xmlns:a16="http://schemas.microsoft.com/office/drawing/2014/main" id="{AE5935EF-5223-44C4-9B44-45CE35FF1C1A}"/>
              </a:ext>
            </a:extLst>
          </p:cNvPr>
          <p:cNvSpPr txBox="1"/>
          <p:nvPr/>
        </p:nvSpPr>
        <p:spPr>
          <a:xfrm>
            <a:off x="6398515" y="825808"/>
            <a:ext cx="1097913" cy="369332"/>
          </a:xfrm>
          <a:prstGeom prst="rect">
            <a:avLst/>
          </a:prstGeom>
          <a:noFill/>
        </p:spPr>
        <p:txBody>
          <a:bodyPr wrap="square" rtlCol="0">
            <a:spAutoFit/>
          </a:bodyPr>
          <a:lstStyle/>
          <a:p>
            <a:pPr algn="ctr"/>
            <a:r>
              <a:rPr lang="en-US" i="0">
                <a:solidFill>
                  <a:schemeClr val="bg2"/>
                </a:solidFill>
              </a:rPr>
              <a:t>48mo</a:t>
            </a:r>
          </a:p>
        </p:txBody>
      </p:sp>
      <p:cxnSp>
        <p:nvCxnSpPr>
          <p:cNvPr id="59" name="Straight Connector 58">
            <a:extLst>
              <a:ext uri="{FF2B5EF4-FFF2-40B4-BE49-F238E27FC236}">
                <a16:creationId xmlns:a16="http://schemas.microsoft.com/office/drawing/2014/main" id="{077D7EE3-A38D-4878-B3AA-F4235FA7BCCF}"/>
              </a:ext>
            </a:extLst>
          </p:cNvPr>
          <p:cNvCxnSpPr>
            <a:cxnSpLocks/>
          </p:cNvCxnSpPr>
          <p:nvPr/>
        </p:nvCxnSpPr>
        <p:spPr bwMode="auto">
          <a:xfrm>
            <a:off x="6412431" y="1195140"/>
            <a:ext cx="0" cy="2556840"/>
          </a:xfrm>
          <a:prstGeom prst="line">
            <a:avLst/>
          </a:prstGeom>
          <a:ln w="19050">
            <a:solidFill>
              <a:schemeClr val="bg2">
                <a:lumMod val="65000"/>
                <a:lumOff val="3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1E9D3D5E-41C8-429F-9A26-3D2250087F50}"/>
              </a:ext>
            </a:extLst>
          </p:cNvPr>
          <p:cNvCxnSpPr/>
          <p:nvPr/>
        </p:nvCxnSpPr>
        <p:spPr bwMode="auto">
          <a:xfrm flipH="1">
            <a:off x="1349601" y="1664442"/>
            <a:ext cx="5080858"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a:extLst>
              <a:ext uri="{FF2B5EF4-FFF2-40B4-BE49-F238E27FC236}">
                <a16:creationId xmlns:a16="http://schemas.microsoft.com/office/drawing/2014/main" id="{3FBF6D8E-FD26-4534-B6E5-5BC1F446276A}"/>
              </a:ext>
            </a:extLst>
          </p:cNvPr>
          <p:cNvSpPr/>
          <p:nvPr/>
        </p:nvSpPr>
        <p:spPr bwMode="auto">
          <a:xfrm>
            <a:off x="7489654" y="1530782"/>
            <a:ext cx="1237785" cy="27077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36" name="Straight Connector 35">
            <a:extLst>
              <a:ext uri="{FF2B5EF4-FFF2-40B4-BE49-F238E27FC236}">
                <a16:creationId xmlns:a16="http://schemas.microsoft.com/office/drawing/2014/main" id="{746FD89B-FA29-4211-8D23-D53F61C7DC9F}"/>
              </a:ext>
            </a:extLst>
          </p:cNvPr>
          <p:cNvCxnSpPr/>
          <p:nvPr/>
        </p:nvCxnSpPr>
        <p:spPr bwMode="auto">
          <a:xfrm flipH="1">
            <a:off x="1129962" y="1662584"/>
            <a:ext cx="5239547" cy="6954"/>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2F4419CF-9734-4C3E-92F5-02D52CA7A316}"/>
              </a:ext>
            </a:extLst>
          </p:cNvPr>
          <p:cNvCxnSpPr/>
          <p:nvPr/>
        </p:nvCxnSpPr>
        <p:spPr bwMode="auto">
          <a:xfrm flipH="1">
            <a:off x="6417849" y="1662584"/>
            <a:ext cx="1051560"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95667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up)">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750"/>
                            </p:stCondLst>
                            <p:childTnLst>
                              <p:par>
                                <p:cTn id="15" presetID="22" presetClass="entr" presetSubtype="1" fill="hold" grpId="0" nodeType="after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up)">
                                      <p:cBhvr>
                                        <p:cTn id="17" dur="500"/>
                                        <p:tgtEl>
                                          <p:spTgt spid="5">
                                            <p:graphicEl>
                                              <a:chart seriesIdx="-4" categoryIdx="1" bldStep="category"/>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10" presetClass="entr" presetSubtype="0"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up)">
                                      <p:cBhvr>
                                        <p:cTn id="27" dur="500"/>
                                        <p:tgtEl>
                                          <p:spTgt spid="5">
                                            <p:graphicEl>
                                              <a:chart seriesIdx="-4" categoryIdx="2" bldStep="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4">
                                            <p:graphicEl>
                                              <a:chart seriesIdx="-3" categoryIdx="-3" bldStep="gridLegend"/>
                                            </p:graphic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 fill="hold">
                                          <p:stCondLst>
                                            <p:cond delay="0"/>
                                          </p:stCondLst>
                                        </p:cTn>
                                        <p:tgtEl>
                                          <p:spTgt spid="54">
                                            <p:graphicEl>
                                              <a:chart seriesIdx="-4" categoryIdx="0" bldStep="category"/>
                                            </p:graphicEl>
                                          </p:spTgt>
                                        </p:tgtEl>
                                        <p:attrNameLst>
                                          <p:attrName>style.visibility</p:attrName>
                                        </p:attrNameLst>
                                      </p:cBhvr>
                                      <p:to>
                                        <p:strVal val="visible"/>
                                      </p:to>
                                    </p:set>
                                    <p:animEffect transition="in" filter="wipe(up)">
                                      <p:cBhvr>
                                        <p:cTn id="46" dur="500"/>
                                        <p:tgtEl>
                                          <p:spTgt spid="54">
                                            <p:graphicEl>
                                              <a:chart seriesIdx="-4" categoryIdx="0" bldStep="category"/>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4">
                                            <p:graphicEl>
                                              <a:chart seriesIdx="-4" categoryIdx="1" bldStep="category"/>
                                            </p:graphicEl>
                                          </p:spTgt>
                                        </p:tgtEl>
                                        <p:attrNameLst>
                                          <p:attrName>style.visibility</p:attrName>
                                        </p:attrNameLst>
                                      </p:cBhvr>
                                      <p:to>
                                        <p:strVal val="visible"/>
                                      </p:to>
                                    </p:set>
                                    <p:animEffect transition="in" filter="wipe(up)">
                                      <p:cBhvr>
                                        <p:cTn id="49" dur="500"/>
                                        <p:tgtEl>
                                          <p:spTgt spid="54">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63" grpId="0"/>
      <p:bldP spid="64" grpId="0"/>
      <p:bldP spid="65" grpId="0"/>
      <p:bldGraphic spid="54" grpId="0" uiExpand="1">
        <p:bldSub>
          <a:bldChart bld="category"/>
        </p:bldSub>
      </p:bldGraphic>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8A75-6769-4BD8-9B71-DD57502DE576}"/>
              </a:ext>
            </a:extLst>
          </p:cNvPr>
          <p:cNvSpPr>
            <a:spLocks noGrp="1"/>
          </p:cNvSpPr>
          <p:nvPr>
            <p:ph type="title"/>
          </p:nvPr>
        </p:nvSpPr>
        <p:spPr/>
        <p:txBody>
          <a:bodyPr/>
          <a:lstStyle/>
          <a:p>
            <a:r>
              <a:rPr lang="en-US"/>
              <a:t>Change in 24-hour Diastolic BP</a:t>
            </a:r>
          </a:p>
        </p:txBody>
      </p:sp>
      <p:graphicFrame>
        <p:nvGraphicFramePr>
          <p:cNvPr id="5" name="Chart 4">
            <a:extLst>
              <a:ext uri="{FF2B5EF4-FFF2-40B4-BE49-F238E27FC236}">
                <a16:creationId xmlns:a16="http://schemas.microsoft.com/office/drawing/2014/main" id="{E0C7A702-513D-463F-855C-D5CAFE9A5854}"/>
              </a:ext>
            </a:extLst>
          </p:cNvPr>
          <p:cNvGraphicFramePr/>
          <p:nvPr>
            <p:extLst>
              <p:ext uri="{D42A27DB-BD31-4B8C-83A1-F6EECF244321}">
                <p14:modId xmlns:p14="http://schemas.microsoft.com/office/powerpoint/2010/main" val="1375276608"/>
              </p:ext>
            </p:extLst>
          </p:nvPr>
        </p:nvGraphicFramePr>
        <p:xfrm>
          <a:off x="313051" y="988520"/>
          <a:ext cx="7054377" cy="285279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0B53EB0-64F5-4B6F-BAA7-60B94B89111B}"/>
              </a:ext>
            </a:extLst>
          </p:cNvPr>
          <p:cNvSpPr txBox="1"/>
          <p:nvPr/>
        </p:nvSpPr>
        <p:spPr>
          <a:xfrm>
            <a:off x="1474398" y="825808"/>
            <a:ext cx="1097913" cy="369332"/>
          </a:xfrm>
          <a:prstGeom prst="rect">
            <a:avLst/>
          </a:prstGeom>
          <a:noFill/>
        </p:spPr>
        <p:txBody>
          <a:bodyPr wrap="square" rtlCol="0">
            <a:spAutoFit/>
          </a:bodyPr>
          <a:lstStyle/>
          <a:p>
            <a:pPr algn="ctr"/>
            <a:r>
              <a:rPr lang="en-US" i="0">
                <a:solidFill>
                  <a:schemeClr val="bg2"/>
                </a:solidFill>
              </a:rPr>
              <a:t>12mo</a:t>
            </a:r>
          </a:p>
        </p:txBody>
      </p:sp>
      <p:sp>
        <p:nvSpPr>
          <p:cNvPr id="15" name="TextBox 14">
            <a:extLst>
              <a:ext uri="{FF2B5EF4-FFF2-40B4-BE49-F238E27FC236}">
                <a16:creationId xmlns:a16="http://schemas.microsoft.com/office/drawing/2014/main" id="{F41A19A6-D836-41DC-A195-B65FD0AD1B0D}"/>
              </a:ext>
            </a:extLst>
          </p:cNvPr>
          <p:cNvSpPr txBox="1"/>
          <p:nvPr/>
        </p:nvSpPr>
        <p:spPr>
          <a:xfrm>
            <a:off x="3235438" y="825808"/>
            <a:ext cx="1097913" cy="369332"/>
          </a:xfrm>
          <a:prstGeom prst="rect">
            <a:avLst/>
          </a:prstGeom>
          <a:noFill/>
        </p:spPr>
        <p:txBody>
          <a:bodyPr wrap="square" rtlCol="0">
            <a:spAutoFit/>
          </a:bodyPr>
          <a:lstStyle/>
          <a:p>
            <a:pPr algn="ctr"/>
            <a:r>
              <a:rPr lang="en-US" i="0">
                <a:solidFill>
                  <a:schemeClr val="bg2"/>
                </a:solidFill>
              </a:rPr>
              <a:t>24mo</a:t>
            </a:r>
          </a:p>
        </p:txBody>
      </p:sp>
      <p:sp>
        <p:nvSpPr>
          <p:cNvPr id="16" name="TextBox 15">
            <a:extLst>
              <a:ext uri="{FF2B5EF4-FFF2-40B4-BE49-F238E27FC236}">
                <a16:creationId xmlns:a16="http://schemas.microsoft.com/office/drawing/2014/main" id="{D78907CA-DA80-4CC2-8EB1-981B0FEC120E}"/>
              </a:ext>
            </a:extLst>
          </p:cNvPr>
          <p:cNvSpPr txBox="1"/>
          <p:nvPr/>
        </p:nvSpPr>
        <p:spPr>
          <a:xfrm>
            <a:off x="4999905" y="825808"/>
            <a:ext cx="1097913" cy="369332"/>
          </a:xfrm>
          <a:prstGeom prst="rect">
            <a:avLst/>
          </a:prstGeom>
          <a:noFill/>
        </p:spPr>
        <p:txBody>
          <a:bodyPr wrap="square" rtlCol="0">
            <a:spAutoFit/>
          </a:bodyPr>
          <a:lstStyle/>
          <a:p>
            <a:pPr algn="ctr"/>
            <a:r>
              <a:rPr lang="en-US" i="0">
                <a:solidFill>
                  <a:schemeClr val="bg2"/>
                </a:solidFill>
              </a:rPr>
              <a:t>36mo</a:t>
            </a:r>
          </a:p>
        </p:txBody>
      </p:sp>
      <p:grpSp>
        <p:nvGrpSpPr>
          <p:cNvPr id="25" name="Group 24">
            <a:extLst>
              <a:ext uri="{FF2B5EF4-FFF2-40B4-BE49-F238E27FC236}">
                <a16:creationId xmlns:a16="http://schemas.microsoft.com/office/drawing/2014/main" id="{22583A7E-64E3-4503-88EC-FE302820DECB}"/>
              </a:ext>
            </a:extLst>
          </p:cNvPr>
          <p:cNvGrpSpPr/>
          <p:nvPr/>
        </p:nvGrpSpPr>
        <p:grpSpPr>
          <a:xfrm>
            <a:off x="1369986" y="3767551"/>
            <a:ext cx="1287753" cy="519423"/>
            <a:chOff x="1709167" y="5471529"/>
            <a:chExt cx="1870794" cy="519423"/>
          </a:xfrm>
        </p:grpSpPr>
        <p:sp>
          <p:nvSpPr>
            <p:cNvPr id="26" name="Left Bracket 25">
              <a:extLst>
                <a:ext uri="{FF2B5EF4-FFF2-40B4-BE49-F238E27FC236}">
                  <a16:creationId xmlns:a16="http://schemas.microsoft.com/office/drawing/2014/main" id="{079EC293-D896-4420-A35D-7EC221F3205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C7DFB906-77CB-4167-9410-BE8390643903}"/>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200" b="0" i="0" kern="0">
                  <a:solidFill>
                    <a:prstClr val="black"/>
                  </a:solidFill>
                  <a:latin typeface="Arial" panose="020B0604020202020204" pitchFamily="34" charset="0"/>
                  <a:ea typeface="+mn-ea"/>
                  <a:cs typeface="Arial" panose="020B0604020202020204" pitchFamily="34" charset="0"/>
                </a:rPr>
                <a:t>5.6</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29" name="Group 28">
            <a:extLst>
              <a:ext uri="{FF2B5EF4-FFF2-40B4-BE49-F238E27FC236}">
                <a16:creationId xmlns:a16="http://schemas.microsoft.com/office/drawing/2014/main" id="{BFB56E0B-ACF3-4FAA-9D0C-09A8AD012480}"/>
              </a:ext>
            </a:extLst>
          </p:cNvPr>
          <p:cNvGrpSpPr/>
          <p:nvPr/>
        </p:nvGrpSpPr>
        <p:grpSpPr>
          <a:xfrm>
            <a:off x="3140517" y="3774401"/>
            <a:ext cx="1287753" cy="519423"/>
            <a:chOff x="1709167" y="5471529"/>
            <a:chExt cx="1870794" cy="519423"/>
          </a:xfrm>
        </p:grpSpPr>
        <p:sp>
          <p:nvSpPr>
            <p:cNvPr id="30" name="Left Bracket 29">
              <a:extLst>
                <a:ext uri="{FF2B5EF4-FFF2-40B4-BE49-F238E27FC236}">
                  <a16:creationId xmlns:a16="http://schemas.microsoft.com/office/drawing/2014/main" id="{A881372A-7C55-4C41-BE5A-69A475838F9A}"/>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21EB583D-F320-4617-9797-6CBC70B1D51C}"/>
                </a:ext>
              </a:extLst>
            </p:cNvPr>
            <p:cNvSpPr txBox="1"/>
            <p:nvPr/>
          </p:nvSpPr>
          <p:spPr>
            <a:xfrm>
              <a:off x="1709167" y="5529287"/>
              <a:ext cx="18707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-7.5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grpSp>
        <p:nvGrpSpPr>
          <p:cNvPr id="32" name="Group 31">
            <a:extLst>
              <a:ext uri="{FF2B5EF4-FFF2-40B4-BE49-F238E27FC236}">
                <a16:creationId xmlns:a16="http://schemas.microsoft.com/office/drawing/2014/main" id="{7B75C88C-94C2-41BE-B0B3-0634F2850BB2}"/>
              </a:ext>
            </a:extLst>
          </p:cNvPr>
          <p:cNvGrpSpPr/>
          <p:nvPr/>
        </p:nvGrpSpPr>
        <p:grpSpPr>
          <a:xfrm>
            <a:off x="4904984" y="3779515"/>
            <a:ext cx="1287753" cy="504034"/>
            <a:chOff x="1709167" y="5471529"/>
            <a:chExt cx="1870794" cy="504034"/>
          </a:xfrm>
        </p:grpSpPr>
        <p:sp>
          <p:nvSpPr>
            <p:cNvPr id="33" name="Left Bracket 32">
              <a:extLst>
                <a:ext uri="{FF2B5EF4-FFF2-40B4-BE49-F238E27FC236}">
                  <a16:creationId xmlns:a16="http://schemas.microsoft.com/office/drawing/2014/main" id="{14464D65-3366-41BB-B296-7BAFDA7B467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5C5DBCD4-C8CE-4B96-8CAD-3DDAC0C97F60}"/>
                </a:ext>
              </a:extLst>
            </p:cNvPr>
            <p:cNvSpPr txBox="1"/>
            <p:nvPr/>
          </p:nvSpPr>
          <p:spPr>
            <a:xfrm>
              <a:off x="1709167" y="5529287"/>
              <a:ext cx="1870794" cy="4462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-11.2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&lt;0.0001</a:t>
              </a:r>
            </a:p>
          </p:txBody>
        </p:sp>
      </p:grpSp>
      <p:sp>
        <p:nvSpPr>
          <p:cNvPr id="39" name="TextBox 38">
            <a:extLst>
              <a:ext uri="{FF2B5EF4-FFF2-40B4-BE49-F238E27FC236}">
                <a16:creationId xmlns:a16="http://schemas.microsoft.com/office/drawing/2014/main" id="{138B6596-1AEB-46C1-9208-57FF1C3DF85A}"/>
              </a:ext>
            </a:extLst>
          </p:cNvPr>
          <p:cNvSpPr txBox="1"/>
          <p:nvPr/>
        </p:nvSpPr>
        <p:spPr>
          <a:xfrm>
            <a:off x="1262726" y="4719951"/>
            <a:ext cx="6798895" cy="415498"/>
          </a:xfrm>
          <a:prstGeom prst="rect">
            <a:avLst/>
          </a:prstGeom>
          <a:noFill/>
        </p:spPr>
        <p:txBody>
          <a:bodyPr wrap="square">
            <a:spAutoFit/>
          </a:bodyPr>
          <a:lstStyle/>
          <a:p>
            <a:r>
              <a:rPr lang="en-US" sz="700" b="0" i="0" dirty="0">
                <a:solidFill>
                  <a:schemeClr val="tx1"/>
                </a:solidFill>
                <a:latin typeface="Arial" panose="020B0604020202020204" pitchFamily="34" charset="0"/>
                <a:cs typeface="Arial" panose="020B0604020202020204" pitchFamily="34" charset="0"/>
              </a:rPr>
              <a:t>Treatment differences and p-values are ANCOVA adjusted for baseline BP. </a:t>
            </a:r>
          </a:p>
          <a:p>
            <a:r>
              <a:rPr lang="en-US" sz="700" b="0" i="0" dirty="0">
                <a:solidFill>
                  <a:schemeClr val="tx1"/>
                </a:solidFill>
                <a:latin typeface="Arial" panose="020B0604020202020204" pitchFamily="34" charset="0"/>
                <a:cs typeface="Arial" panose="020B0604020202020204" pitchFamily="34" charset="0"/>
              </a:rPr>
              <a:t>Control blood pressure measures include LOCF for crossover patients from 6 months (blinded). </a:t>
            </a:r>
          </a:p>
          <a:p>
            <a:r>
              <a:rPr lang="en-US" sz="700" b="0" i="0" dirty="0">
                <a:solidFill>
                  <a:schemeClr val="tx1"/>
                </a:solidFill>
                <a:latin typeface="Arial" panose="020B0604020202020204" pitchFamily="34" charset="0"/>
                <a:cs typeface="Arial" panose="020B0604020202020204" pitchFamily="34" charset="0"/>
              </a:rPr>
              <a:t>Data beyond 36 months are not reported for the control arm because sample size was too small for imputation. </a:t>
            </a:r>
          </a:p>
        </p:txBody>
      </p:sp>
      <p:sp>
        <p:nvSpPr>
          <p:cNvPr id="60" name="TextBox 59">
            <a:extLst>
              <a:ext uri="{FF2B5EF4-FFF2-40B4-BE49-F238E27FC236}">
                <a16:creationId xmlns:a16="http://schemas.microsoft.com/office/drawing/2014/main" id="{EA803EAE-5B21-4849-864A-730599E2D106}"/>
              </a:ext>
            </a:extLst>
          </p:cNvPr>
          <p:cNvSpPr txBox="1"/>
          <p:nvPr/>
        </p:nvSpPr>
        <p:spPr>
          <a:xfrm>
            <a:off x="1477542" y="15641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n=256</a:t>
            </a:r>
          </a:p>
        </p:txBody>
      </p:sp>
      <p:sp>
        <p:nvSpPr>
          <p:cNvPr id="61" name="TextBox 60">
            <a:extLst>
              <a:ext uri="{FF2B5EF4-FFF2-40B4-BE49-F238E27FC236}">
                <a16:creationId xmlns:a16="http://schemas.microsoft.com/office/drawing/2014/main" id="{82AB599F-CD1F-4FF6-8B91-AD4CD445A804}"/>
              </a:ext>
            </a:extLst>
          </p:cNvPr>
          <p:cNvSpPr txBox="1"/>
          <p:nvPr/>
        </p:nvSpPr>
        <p:spPr>
          <a:xfrm>
            <a:off x="3211487" y="15641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n=188</a:t>
            </a:r>
          </a:p>
        </p:txBody>
      </p:sp>
      <p:sp>
        <p:nvSpPr>
          <p:cNvPr id="62" name="TextBox 61">
            <a:extLst>
              <a:ext uri="{FF2B5EF4-FFF2-40B4-BE49-F238E27FC236}">
                <a16:creationId xmlns:a16="http://schemas.microsoft.com/office/drawing/2014/main" id="{0E561EA3-2219-4FA2-A55B-5BE39ED7E3BA}"/>
              </a:ext>
            </a:extLst>
          </p:cNvPr>
          <p:cNvSpPr txBox="1"/>
          <p:nvPr/>
        </p:nvSpPr>
        <p:spPr>
          <a:xfrm>
            <a:off x="5004255" y="15641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n=152</a:t>
            </a:r>
          </a:p>
        </p:txBody>
      </p:sp>
      <p:sp>
        <p:nvSpPr>
          <p:cNvPr id="63" name="TextBox 62">
            <a:extLst>
              <a:ext uri="{FF2B5EF4-FFF2-40B4-BE49-F238E27FC236}">
                <a16:creationId xmlns:a16="http://schemas.microsoft.com/office/drawing/2014/main" id="{5A089C39-9890-482A-80DF-0F6FCAF614DD}"/>
              </a:ext>
            </a:extLst>
          </p:cNvPr>
          <p:cNvSpPr txBox="1"/>
          <p:nvPr/>
        </p:nvSpPr>
        <p:spPr>
          <a:xfrm>
            <a:off x="2158391" y="15641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n=116</a:t>
            </a:r>
          </a:p>
        </p:txBody>
      </p:sp>
      <p:sp>
        <p:nvSpPr>
          <p:cNvPr id="64" name="TextBox 63">
            <a:extLst>
              <a:ext uri="{FF2B5EF4-FFF2-40B4-BE49-F238E27FC236}">
                <a16:creationId xmlns:a16="http://schemas.microsoft.com/office/drawing/2014/main" id="{7D56D6F1-0E58-4E75-A865-1B41A70A11B8}"/>
              </a:ext>
            </a:extLst>
          </p:cNvPr>
          <p:cNvSpPr txBox="1"/>
          <p:nvPr/>
        </p:nvSpPr>
        <p:spPr>
          <a:xfrm>
            <a:off x="3919322" y="15641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n=124</a:t>
            </a:r>
          </a:p>
        </p:txBody>
      </p:sp>
      <p:sp>
        <p:nvSpPr>
          <p:cNvPr id="65" name="TextBox 64">
            <a:extLst>
              <a:ext uri="{FF2B5EF4-FFF2-40B4-BE49-F238E27FC236}">
                <a16:creationId xmlns:a16="http://schemas.microsoft.com/office/drawing/2014/main" id="{71874EA1-194C-4AC3-99B0-9080FFD4BC7F}"/>
              </a:ext>
            </a:extLst>
          </p:cNvPr>
          <p:cNvSpPr txBox="1"/>
          <p:nvPr/>
        </p:nvSpPr>
        <p:spPr>
          <a:xfrm>
            <a:off x="5684648" y="155733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n=119</a:t>
            </a:r>
          </a:p>
        </p:txBody>
      </p:sp>
      <p:grpSp>
        <p:nvGrpSpPr>
          <p:cNvPr id="41" name="Group 40">
            <a:extLst>
              <a:ext uri="{FF2B5EF4-FFF2-40B4-BE49-F238E27FC236}">
                <a16:creationId xmlns:a16="http://schemas.microsoft.com/office/drawing/2014/main" id="{6BBD4B2C-9D39-4E72-ADC5-4D4B613B737E}"/>
              </a:ext>
            </a:extLst>
          </p:cNvPr>
          <p:cNvGrpSpPr/>
          <p:nvPr/>
        </p:nvGrpSpPr>
        <p:grpSpPr>
          <a:xfrm>
            <a:off x="6669451" y="4001990"/>
            <a:ext cx="2038402" cy="557281"/>
            <a:chOff x="8111824" y="3779613"/>
            <a:chExt cx="2038402" cy="557281"/>
          </a:xfrm>
        </p:grpSpPr>
        <p:grpSp>
          <p:nvGrpSpPr>
            <p:cNvPr id="42" name="Group 41">
              <a:extLst>
                <a:ext uri="{FF2B5EF4-FFF2-40B4-BE49-F238E27FC236}">
                  <a16:creationId xmlns:a16="http://schemas.microsoft.com/office/drawing/2014/main" id="{489653CA-F047-4742-BE31-2933DDF8272C}"/>
                </a:ext>
              </a:extLst>
            </p:cNvPr>
            <p:cNvGrpSpPr/>
            <p:nvPr/>
          </p:nvGrpSpPr>
          <p:grpSpPr>
            <a:xfrm>
              <a:off x="8111824" y="3779613"/>
              <a:ext cx="1686295" cy="307777"/>
              <a:chOff x="8107111" y="3779613"/>
              <a:chExt cx="1686295" cy="307777"/>
            </a:xfrm>
          </p:grpSpPr>
          <p:sp>
            <p:nvSpPr>
              <p:cNvPr id="46" name="TextBox 45">
                <a:extLst>
                  <a:ext uri="{FF2B5EF4-FFF2-40B4-BE49-F238E27FC236}">
                    <a16:creationId xmlns:a16="http://schemas.microsoft.com/office/drawing/2014/main" id="{49264B01-BF52-48A3-AAF6-6BD264B52184}"/>
                  </a:ext>
                </a:extLst>
              </p:cNvPr>
              <p:cNvSpPr txBox="1"/>
              <p:nvPr/>
            </p:nvSpPr>
            <p:spPr>
              <a:xfrm>
                <a:off x="8150739" y="3779613"/>
                <a:ext cx="1642667" cy="307777"/>
              </a:xfrm>
              <a:prstGeom prst="rect">
                <a:avLst/>
              </a:prstGeom>
              <a:noFill/>
            </p:spPr>
            <p:txBody>
              <a:bodyPr wrap="square" rtlCol="0" anchor="ctr">
                <a:spAutoFit/>
              </a:bodyPr>
              <a:lstStyle/>
              <a:p>
                <a:r>
                  <a:rPr lang="en-US" sz="1400" i="0">
                    <a:solidFill>
                      <a:srgbClr val="0033CC"/>
                    </a:solidFill>
                  </a:rPr>
                  <a:t>RDN </a:t>
                </a:r>
                <a:r>
                  <a:rPr lang="en-US" sz="800" b="0" i="0">
                    <a:solidFill>
                      <a:srgbClr val="0033CC"/>
                    </a:solidFill>
                  </a:rPr>
                  <a:t>(baseline 88 mmHg)</a:t>
                </a:r>
                <a:endParaRPr lang="en-US" sz="1400" b="0" i="0">
                  <a:solidFill>
                    <a:srgbClr val="0033CC"/>
                  </a:solidFill>
                </a:endParaRPr>
              </a:p>
            </p:txBody>
          </p:sp>
          <p:sp>
            <p:nvSpPr>
              <p:cNvPr id="47" name="Rectangle 46">
                <a:extLst>
                  <a:ext uri="{FF2B5EF4-FFF2-40B4-BE49-F238E27FC236}">
                    <a16:creationId xmlns:a16="http://schemas.microsoft.com/office/drawing/2014/main" id="{352FDE54-7906-41DB-87DB-1918EB873AFF}"/>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43" name="Group 42">
              <a:extLst>
                <a:ext uri="{FF2B5EF4-FFF2-40B4-BE49-F238E27FC236}">
                  <a16:creationId xmlns:a16="http://schemas.microsoft.com/office/drawing/2014/main" id="{62CEF44B-E477-4196-BE22-6B0214FDCC49}"/>
                </a:ext>
              </a:extLst>
            </p:cNvPr>
            <p:cNvGrpSpPr/>
            <p:nvPr/>
          </p:nvGrpSpPr>
          <p:grpSpPr>
            <a:xfrm>
              <a:off x="8111824" y="4029117"/>
              <a:ext cx="2038402" cy="307777"/>
              <a:chOff x="8107111" y="3779613"/>
              <a:chExt cx="2038402" cy="307777"/>
            </a:xfrm>
          </p:grpSpPr>
          <p:sp>
            <p:nvSpPr>
              <p:cNvPr id="44" name="TextBox 43">
                <a:extLst>
                  <a:ext uri="{FF2B5EF4-FFF2-40B4-BE49-F238E27FC236}">
                    <a16:creationId xmlns:a16="http://schemas.microsoft.com/office/drawing/2014/main" id="{94E71A04-5A12-4C48-B3CB-9047ECDC67B5}"/>
                  </a:ext>
                </a:extLst>
              </p:cNvPr>
              <p:cNvSpPr txBox="1"/>
              <p:nvPr/>
            </p:nvSpPr>
            <p:spPr>
              <a:xfrm>
                <a:off x="8150739" y="3779613"/>
                <a:ext cx="1994774" cy="307777"/>
              </a:xfrm>
              <a:prstGeom prst="rect">
                <a:avLst/>
              </a:prstGeom>
              <a:noFill/>
            </p:spPr>
            <p:txBody>
              <a:bodyPr wrap="square" rtlCol="0">
                <a:spAutoFit/>
              </a:bodyPr>
              <a:lstStyle/>
              <a:p>
                <a:r>
                  <a:rPr lang="en-US" sz="1400" i="0">
                    <a:solidFill>
                      <a:schemeClr val="bg2">
                        <a:lumMod val="50000"/>
                        <a:lumOff val="50000"/>
                      </a:schemeClr>
                    </a:solidFill>
                  </a:rPr>
                  <a:t>Control </a:t>
                </a:r>
                <a:r>
                  <a:rPr lang="en-US" sz="800" b="0" i="0">
                    <a:solidFill>
                      <a:schemeClr val="bg2">
                        <a:lumMod val="50000"/>
                        <a:lumOff val="50000"/>
                      </a:schemeClr>
                    </a:solidFill>
                  </a:rPr>
                  <a:t>(baseline 91 mmHg)</a:t>
                </a:r>
                <a:endParaRPr lang="en-US" sz="1400" b="0" i="0">
                  <a:solidFill>
                    <a:schemeClr val="bg2">
                      <a:lumMod val="50000"/>
                      <a:lumOff val="50000"/>
                    </a:schemeClr>
                  </a:solidFill>
                </a:endParaRPr>
              </a:p>
            </p:txBody>
          </p:sp>
          <p:sp>
            <p:nvSpPr>
              <p:cNvPr id="45" name="Rectangle 44">
                <a:extLst>
                  <a:ext uri="{FF2B5EF4-FFF2-40B4-BE49-F238E27FC236}">
                    <a16:creationId xmlns:a16="http://schemas.microsoft.com/office/drawing/2014/main" id="{34CDB239-CCE7-4F86-8364-34D91F64AF34}"/>
                  </a:ext>
                </a:extLst>
              </p:cNvPr>
              <p:cNvSpPr/>
              <p:nvPr/>
            </p:nvSpPr>
            <p:spPr bwMode="auto">
              <a:xfrm>
                <a:off x="8107111" y="3887781"/>
                <a:ext cx="91440" cy="91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graphicFrame>
        <p:nvGraphicFramePr>
          <p:cNvPr id="35" name="Chart 34">
            <a:extLst>
              <a:ext uri="{FF2B5EF4-FFF2-40B4-BE49-F238E27FC236}">
                <a16:creationId xmlns:a16="http://schemas.microsoft.com/office/drawing/2014/main" id="{5F8CF558-B0A8-48B8-AC9A-5F33C833C9ED}"/>
              </a:ext>
            </a:extLst>
          </p:cNvPr>
          <p:cNvGraphicFramePr/>
          <p:nvPr>
            <p:extLst>
              <p:ext uri="{D42A27DB-BD31-4B8C-83A1-F6EECF244321}">
                <p14:modId xmlns:p14="http://schemas.microsoft.com/office/powerpoint/2010/main" val="1517524935"/>
              </p:ext>
            </p:extLst>
          </p:nvPr>
        </p:nvGraphicFramePr>
        <p:xfrm>
          <a:off x="6082959" y="995474"/>
          <a:ext cx="2847617" cy="285279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70A1C8B1-EDE1-4C22-92F7-6315E73237E4}"/>
              </a:ext>
            </a:extLst>
          </p:cNvPr>
          <p:cNvSpPr txBox="1"/>
          <p:nvPr/>
        </p:nvSpPr>
        <p:spPr>
          <a:xfrm>
            <a:off x="6765128" y="1557335"/>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bg2">
                    <a:lumMod val="75000"/>
                    <a:lumOff val="25000"/>
                  </a:schemeClr>
                </a:solidFill>
                <a:latin typeface="Calibri" panose="020F0502020204030204"/>
                <a:ea typeface="+mn-ea"/>
                <a:cs typeface="+mn-cs"/>
              </a:rPr>
              <a:t>n=68</a:t>
            </a:r>
          </a:p>
        </p:txBody>
      </p:sp>
      <p:sp>
        <p:nvSpPr>
          <p:cNvPr id="38" name="TextBox 37">
            <a:extLst>
              <a:ext uri="{FF2B5EF4-FFF2-40B4-BE49-F238E27FC236}">
                <a16:creationId xmlns:a16="http://schemas.microsoft.com/office/drawing/2014/main" id="{D716773D-CFC2-42F9-9C34-D4CFC249E971}"/>
              </a:ext>
            </a:extLst>
          </p:cNvPr>
          <p:cNvSpPr txBox="1"/>
          <p:nvPr/>
        </p:nvSpPr>
        <p:spPr>
          <a:xfrm>
            <a:off x="6398515" y="825808"/>
            <a:ext cx="1097913" cy="369332"/>
          </a:xfrm>
          <a:prstGeom prst="rect">
            <a:avLst/>
          </a:prstGeom>
          <a:noFill/>
        </p:spPr>
        <p:txBody>
          <a:bodyPr wrap="square" rtlCol="0">
            <a:spAutoFit/>
          </a:bodyPr>
          <a:lstStyle/>
          <a:p>
            <a:pPr algn="ctr"/>
            <a:r>
              <a:rPr lang="en-US" i="0">
                <a:solidFill>
                  <a:schemeClr val="bg2"/>
                </a:solidFill>
              </a:rPr>
              <a:t>48mo</a:t>
            </a:r>
          </a:p>
        </p:txBody>
      </p:sp>
      <p:cxnSp>
        <p:nvCxnSpPr>
          <p:cNvPr id="40" name="Straight Connector 39">
            <a:extLst>
              <a:ext uri="{FF2B5EF4-FFF2-40B4-BE49-F238E27FC236}">
                <a16:creationId xmlns:a16="http://schemas.microsoft.com/office/drawing/2014/main" id="{72764BAC-3141-4D6A-8B53-FE593E1A4FE3}"/>
              </a:ext>
            </a:extLst>
          </p:cNvPr>
          <p:cNvCxnSpPr>
            <a:cxnSpLocks/>
          </p:cNvCxnSpPr>
          <p:nvPr/>
        </p:nvCxnSpPr>
        <p:spPr bwMode="auto">
          <a:xfrm>
            <a:off x="6412431" y="1195140"/>
            <a:ext cx="0" cy="2556840"/>
          </a:xfrm>
          <a:prstGeom prst="line">
            <a:avLst/>
          </a:prstGeom>
          <a:ln w="19050">
            <a:solidFill>
              <a:schemeClr val="bg2">
                <a:lumMod val="65000"/>
                <a:lumOff val="3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8" name="Rectangle 47">
            <a:extLst>
              <a:ext uri="{FF2B5EF4-FFF2-40B4-BE49-F238E27FC236}">
                <a16:creationId xmlns:a16="http://schemas.microsoft.com/office/drawing/2014/main" id="{C747EA02-A027-43C5-AC6A-AF37FDCD1ECF}"/>
              </a:ext>
            </a:extLst>
          </p:cNvPr>
          <p:cNvSpPr/>
          <p:nvPr/>
        </p:nvSpPr>
        <p:spPr bwMode="auto">
          <a:xfrm>
            <a:off x="7489654" y="1507066"/>
            <a:ext cx="1237785" cy="27077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49" name="Straight Connector 48">
            <a:extLst>
              <a:ext uri="{FF2B5EF4-FFF2-40B4-BE49-F238E27FC236}">
                <a16:creationId xmlns:a16="http://schemas.microsoft.com/office/drawing/2014/main" id="{94DD31A5-AB29-409E-B97D-8F76ED8D6BC9}"/>
              </a:ext>
            </a:extLst>
          </p:cNvPr>
          <p:cNvCxnSpPr/>
          <p:nvPr/>
        </p:nvCxnSpPr>
        <p:spPr bwMode="auto">
          <a:xfrm flipH="1">
            <a:off x="1334778" y="1725191"/>
            <a:ext cx="5080858"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53ADE8AE-1F6D-4C86-9062-5028D3B5108D}"/>
              </a:ext>
            </a:extLst>
          </p:cNvPr>
          <p:cNvCxnSpPr/>
          <p:nvPr/>
        </p:nvCxnSpPr>
        <p:spPr bwMode="auto">
          <a:xfrm flipH="1">
            <a:off x="1334778" y="1723565"/>
            <a:ext cx="5077653"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D6CF95E3-36BC-4150-8098-1C6BD8FC103A}"/>
              </a:ext>
            </a:extLst>
          </p:cNvPr>
          <p:cNvCxnSpPr/>
          <p:nvPr/>
        </p:nvCxnSpPr>
        <p:spPr bwMode="auto">
          <a:xfrm flipH="1">
            <a:off x="6417849" y="1725170"/>
            <a:ext cx="1051560" cy="0"/>
          </a:xfrm>
          <a:prstGeom prst="line">
            <a:avLst/>
          </a:prstGeom>
          <a:solidFill>
            <a:schemeClr val="accent1"/>
          </a:solidFill>
          <a:ln w="1905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2555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up)">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up)">
                                      <p:cBhvr>
                                        <p:cTn id="20" dur="500"/>
                                        <p:tgtEl>
                                          <p:spTgt spid="5">
                                            <p:graphicEl>
                                              <a:chart seriesIdx="-4" categoryIdx="1" bldStep="category"/>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nodeType="withEffect">
                                  <p:stCondLst>
                                    <p:cond delay="25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up)">
                                      <p:cBhvr>
                                        <p:cTn id="33" dur="500"/>
                                        <p:tgtEl>
                                          <p:spTgt spid="5">
                                            <p:graphicEl>
                                              <a:chart seriesIdx="-4" categoryIdx="2" bldStep="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nodeType="withEffect">
                                  <p:stCondLst>
                                    <p:cond delay="25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graphicEl>
                                              <a:chart seriesIdx="-3" categoryIdx="-3" bldStep="gridLegend"/>
                                            </p:graphic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5">
                                            <p:graphicEl>
                                              <a:chart seriesIdx="0" categoryIdx="-4" bldStep="series"/>
                                            </p:graphicEl>
                                          </p:spTgt>
                                        </p:tgtEl>
                                        <p:attrNameLst>
                                          <p:attrName>style.visibility</p:attrName>
                                        </p:attrNameLst>
                                      </p:cBhvr>
                                      <p:to>
                                        <p:strVal val="visible"/>
                                      </p:to>
                                    </p:set>
                                    <p:animEffect transition="in" filter="wipe(up)">
                                      <p:cBhvr>
                                        <p:cTn id="58" dur="500"/>
                                        <p:tgtEl>
                                          <p:spTgt spid="35">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60" grpId="0"/>
      <p:bldP spid="61" grpId="0"/>
      <p:bldP spid="62" grpId="0"/>
      <p:bldP spid="63" grpId="0"/>
      <p:bldP spid="64" grpId="0"/>
      <p:bldP spid="65" grpId="0"/>
      <p:bldGraphic spid="35" grpId="0" uiExpand="1">
        <p:bldSub>
          <a:bldChart bld="series"/>
        </p:bldSub>
      </p:bldGraphic>
      <p:bldP spid="36"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87DE4-60AB-4ACA-8FCB-B80C379A1DD8}"/>
              </a:ext>
            </a:extLst>
          </p:cNvPr>
          <p:cNvSpPr>
            <a:spLocks noGrp="1"/>
          </p:cNvSpPr>
          <p:nvPr>
            <p:ph type="title"/>
          </p:nvPr>
        </p:nvSpPr>
        <p:spPr/>
        <p:txBody>
          <a:bodyPr/>
          <a:lstStyle/>
          <a:p>
            <a:r>
              <a:rPr lang="en-US"/>
              <a:t>24-Hour Systolic BP</a:t>
            </a:r>
            <a:br>
              <a:rPr lang="en-US"/>
            </a:br>
            <a:r>
              <a:rPr lang="en-US" sz="2000" b="0">
                <a:solidFill>
                  <a:schemeClr val="accent6"/>
                </a:solidFill>
              </a:rPr>
              <a:t>Baseline vs 36 Months </a:t>
            </a:r>
            <a:endParaRPr lang="en-US" b="0">
              <a:solidFill>
                <a:schemeClr val="accent6"/>
              </a:solidFill>
            </a:endParaRPr>
          </a:p>
        </p:txBody>
      </p:sp>
      <p:sp>
        <p:nvSpPr>
          <p:cNvPr id="9" name="AutoShape 14">
            <a:extLst>
              <a:ext uri="{FF2B5EF4-FFF2-40B4-BE49-F238E27FC236}">
                <a16:creationId xmlns:a16="http://schemas.microsoft.com/office/drawing/2014/main" id="{4DFA6B8A-D60E-4B9E-B23B-3263F0473FF1}"/>
              </a:ext>
            </a:extLst>
          </p:cNvPr>
          <p:cNvSpPr>
            <a:spLocks noChangeArrowheads="1"/>
          </p:cNvSpPr>
          <p:nvPr/>
        </p:nvSpPr>
        <p:spPr bwMode="auto">
          <a:xfrm>
            <a:off x="5529627" y="1226091"/>
            <a:ext cx="2773107" cy="274320"/>
          </a:xfrm>
          <a:prstGeom prst="flowChartProcess">
            <a:avLst/>
          </a:prstGeom>
          <a:noFill/>
          <a:ln w="19050">
            <a:no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i="0">
                <a:solidFill>
                  <a:srgbClr val="C00000"/>
                </a:solidFill>
                <a:latin typeface="Arial" panose="020B0604020202020204" pitchFamily="34" charset="0"/>
                <a:ea typeface="MS Mincho"/>
                <a:cs typeface="Arial" panose="020B0604020202020204" pitchFamily="34" charset="0"/>
              </a:rPr>
              <a:t>Control</a:t>
            </a:r>
          </a:p>
        </p:txBody>
      </p:sp>
      <p:sp>
        <p:nvSpPr>
          <p:cNvPr id="10" name="AutoShape 19">
            <a:extLst>
              <a:ext uri="{FF2B5EF4-FFF2-40B4-BE49-F238E27FC236}">
                <a16:creationId xmlns:a16="http://schemas.microsoft.com/office/drawing/2014/main" id="{38397872-B253-4F31-B1F4-4F238EA9D551}"/>
              </a:ext>
            </a:extLst>
          </p:cNvPr>
          <p:cNvSpPr>
            <a:spLocks noChangeArrowheads="1"/>
          </p:cNvSpPr>
          <p:nvPr/>
        </p:nvSpPr>
        <p:spPr bwMode="auto">
          <a:xfrm>
            <a:off x="1192784" y="1203943"/>
            <a:ext cx="2782902" cy="274320"/>
          </a:xfrm>
          <a:prstGeom prst="flowChartProcess">
            <a:avLst/>
          </a:prstGeom>
          <a:noFill/>
          <a:ln w="19050">
            <a:no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a:ln>
                  <a:noFill/>
                </a:ln>
                <a:solidFill>
                  <a:srgbClr val="0033CC"/>
                </a:solidFill>
                <a:effectLst/>
                <a:uLnTx/>
                <a:uFillTx/>
                <a:latin typeface="Arial" panose="020B0604020202020204" pitchFamily="34" charset="0"/>
                <a:ea typeface="MS Mincho"/>
                <a:cs typeface="Arial" panose="020B0604020202020204" pitchFamily="34" charset="0"/>
              </a:rPr>
              <a:t>RDN</a:t>
            </a:r>
          </a:p>
        </p:txBody>
      </p:sp>
      <p:sp>
        <p:nvSpPr>
          <p:cNvPr id="283" name="Freeform: Shape 282">
            <a:extLst>
              <a:ext uri="{FF2B5EF4-FFF2-40B4-BE49-F238E27FC236}">
                <a16:creationId xmlns:a16="http://schemas.microsoft.com/office/drawing/2014/main" id="{56F08FD2-13E0-4979-A67D-7C1BA2326417}"/>
              </a:ext>
            </a:extLst>
          </p:cNvPr>
          <p:cNvSpPr/>
          <p:nvPr/>
        </p:nvSpPr>
        <p:spPr>
          <a:xfrm>
            <a:off x="6454939" y="1669318"/>
            <a:ext cx="1851183" cy="2284761"/>
          </a:xfrm>
          <a:custGeom>
            <a:avLst/>
            <a:gdLst>
              <a:gd name="connsiteX0" fmla="*/ 0 w 1851183"/>
              <a:gd name="connsiteY0" fmla="*/ 0 h 2284761"/>
              <a:gd name="connsiteX1" fmla="*/ 1851184 w 1851183"/>
              <a:gd name="connsiteY1" fmla="*/ 0 h 2284761"/>
              <a:gd name="connsiteX2" fmla="*/ 1851184 w 1851183"/>
              <a:gd name="connsiteY2" fmla="*/ 2284762 h 2284761"/>
              <a:gd name="connsiteX3" fmla="*/ 0 w 1851183"/>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1851183" h="2284761">
                <a:moveTo>
                  <a:pt x="0" y="0"/>
                </a:moveTo>
                <a:lnTo>
                  <a:pt x="1851184" y="0"/>
                </a:lnTo>
                <a:lnTo>
                  <a:pt x="1851184" y="2284762"/>
                </a:lnTo>
                <a:lnTo>
                  <a:pt x="0" y="2284762"/>
                </a:lnTo>
                <a:close/>
              </a:path>
            </a:pathLst>
          </a:custGeom>
          <a:pattFill prst="ltUpDiag">
            <a:fgClr>
              <a:schemeClr val="tx2">
                <a:lumMod val="40000"/>
                <a:lumOff val="60000"/>
              </a:schemeClr>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84" name="Freeform: Shape 283">
            <a:extLst>
              <a:ext uri="{FF2B5EF4-FFF2-40B4-BE49-F238E27FC236}">
                <a16:creationId xmlns:a16="http://schemas.microsoft.com/office/drawing/2014/main" id="{14EFCFC1-36B4-4305-B38D-5CC421FC5F36}"/>
              </a:ext>
            </a:extLst>
          </p:cNvPr>
          <p:cNvSpPr/>
          <p:nvPr/>
        </p:nvSpPr>
        <p:spPr>
          <a:xfrm>
            <a:off x="6144657" y="1674652"/>
            <a:ext cx="301942" cy="2284761"/>
          </a:xfrm>
          <a:custGeom>
            <a:avLst/>
            <a:gdLst>
              <a:gd name="connsiteX0" fmla="*/ 0 w 301942"/>
              <a:gd name="connsiteY0" fmla="*/ 0 h 2284761"/>
              <a:gd name="connsiteX1" fmla="*/ 301942 w 301942"/>
              <a:gd name="connsiteY1" fmla="*/ 0 h 2284761"/>
              <a:gd name="connsiteX2" fmla="*/ 301942 w 301942"/>
              <a:gd name="connsiteY2" fmla="*/ 2284762 h 2284761"/>
              <a:gd name="connsiteX3" fmla="*/ 0 w 301942"/>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301942" h="2284761">
                <a:moveTo>
                  <a:pt x="0" y="0"/>
                </a:moveTo>
                <a:lnTo>
                  <a:pt x="301942" y="0"/>
                </a:lnTo>
                <a:lnTo>
                  <a:pt x="301942" y="2284762"/>
                </a:lnTo>
                <a:lnTo>
                  <a:pt x="0" y="2284762"/>
                </a:lnTo>
                <a:close/>
              </a:path>
            </a:pathLst>
          </a:custGeom>
          <a:pattFill prst="ltUpDiag">
            <a:fgClr>
              <a:schemeClr val="accent4"/>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85" name="Freeform: Shape 284">
            <a:extLst>
              <a:ext uri="{FF2B5EF4-FFF2-40B4-BE49-F238E27FC236}">
                <a16:creationId xmlns:a16="http://schemas.microsoft.com/office/drawing/2014/main" id="{DEDEFFF0-5D13-439C-8733-728609F50A3E}"/>
              </a:ext>
            </a:extLst>
          </p:cNvPr>
          <p:cNvSpPr/>
          <p:nvPr/>
        </p:nvSpPr>
        <p:spPr>
          <a:xfrm>
            <a:off x="5193585" y="1673033"/>
            <a:ext cx="798195" cy="2284761"/>
          </a:xfrm>
          <a:custGeom>
            <a:avLst/>
            <a:gdLst>
              <a:gd name="connsiteX0" fmla="*/ 0 w 798195"/>
              <a:gd name="connsiteY0" fmla="*/ 0 h 2284761"/>
              <a:gd name="connsiteX1" fmla="*/ 798195 w 798195"/>
              <a:gd name="connsiteY1" fmla="*/ 0 h 2284761"/>
              <a:gd name="connsiteX2" fmla="*/ 798195 w 798195"/>
              <a:gd name="connsiteY2" fmla="*/ 2284762 h 2284761"/>
              <a:gd name="connsiteX3" fmla="*/ 0 w 798195"/>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798195" h="2284761">
                <a:moveTo>
                  <a:pt x="0" y="0"/>
                </a:moveTo>
                <a:lnTo>
                  <a:pt x="798195" y="0"/>
                </a:lnTo>
                <a:lnTo>
                  <a:pt x="798195" y="2284762"/>
                </a:lnTo>
                <a:lnTo>
                  <a:pt x="0" y="2284762"/>
                </a:lnTo>
                <a:close/>
              </a:path>
            </a:pathLst>
          </a:custGeom>
          <a:pattFill prst="dkUpDiag">
            <a:fgClr>
              <a:schemeClr val="accent6">
                <a:lumMod val="20000"/>
                <a:lumOff val="80000"/>
              </a:schemeClr>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0" name="Freeform: Shape 289">
            <a:extLst>
              <a:ext uri="{FF2B5EF4-FFF2-40B4-BE49-F238E27FC236}">
                <a16:creationId xmlns:a16="http://schemas.microsoft.com/office/drawing/2014/main" id="{0E9668C7-6295-444D-ABDE-9A556D82B6CE}"/>
              </a:ext>
            </a:extLst>
          </p:cNvPr>
          <p:cNvSpPr/>
          <p:nvPr/>
        </p:nvSpPr>
        <p:spPr>
          <a:xfrm>
            <a:off x="5054806" y="1874867"/>
            <a:ext cx="3567017" cy="1130045"/>
          </a:xfrm>
          <a:custGeom>
            <a:avLst/>
            <a:gdLst>
              <a:gd name="connsiteX0" fmla="*/ 0 w 3567017"/>
              <a:gd name="connsiteY0" fmla="*/ 914591 h 1130045"/>
              <a:gd name="connsiteX1" fmla="*/ 155067 w 3567017"/>
              <a:gd name="connsiteY1" fmla="*/ 1041178 h 1130045"/>
              <a:gd name="connsiteX2" fmla="*/ 310229 w 3567017"/>
              <a:gd name="connsiteY2" fmla="*/ 1130046 h 1130045"/>
              <a:gd name="connsiteX3" fmla="*/ 465296 w 3567017"/>
              <a:gd name="connsiteY3" fmla="*/ 1050036 h 1130045"/>
              <a:gd name="connsiteX4" fmla="*/ 620363 w 3567017"/>
              <a:gd name="connsiteY4" fmla="*/ 1024319 h 1130045"/>
              <a:gd name="connsiteX5" fmla="*/ 775430 w 3567017"/>
              <a:gd name="connsiteY5" fmla="*/ 877634 h 1130045"/>
              <a:gd name="connsiteX6" fmla="*/ 930497 w 3567017"/>
              <a:gd name="connsiteY6" fmla="*/ 644843 h 1130045"/>
              <a:gd name="connsiteX7" fmla="*/ 1085660 w 3567017"/>
              <a:gd name="connsiteY7" fmla="*/ 358807 h 1130045"/>
              <a:gd name="connsiteX8" fmla="*/ 1240727 w 3567017"/>
              <a:gd name="connsiteY8" fmla="*/ 273082 h 1130045"/>
              <a:gd name="connsiteX9" fmla="*/ 1395793 w 3567017"/>
              <a:gd name="connsiteY9" fmla="*/ 222218 h 1130045"/>
              <a:gd name="connsiteX10" fmla="*/ 1550861 w 3567017"/>
              <a:gd name="connsiteY10" fmla="*/ 161639 h 1130045"/>
              <a:gd name="connsiteX11" fmla="*/ 1706023 w 3567017"/>
              <a:gd name="connsiteY11" fmla="*/ 99536 h 1130045"/>
              <a:gd name="connsiteX12" fmla="*/ 1861090 w 3567017"/>
              <a:gd name="connsiteY12" fmla="*/ 148018 h 1130045"/>
              <a:gd name="connsiteX13" fmla="*/ 2016157 w 3567017"/>
              <a:gd name="connsiteY13" fmla="*/ 196406 h 1130045"/>
              <a:gd name="connsiteX14" fmla="*/ 2171224 w 3567017"/>
              <a:gd name="connsiteY14" fmla="*/ 337280 h 1130045"/>
              <a:gd name="connsiteX15" fmla="*/ 2326291 w 3567017"/>
              <a:gd name="connsiteY15" fmla="*/ 245364 h 1130045"/>
              <a:gd name="connsiteX16" fmla="*/ 2481453 w 3567017"/>
              <a:gd name="connsiteY16" fmla="*/ 237935 h 1130045"/>
              <a:gd name="connsiteX17" fmla="*/ 2636520 w 3567017"/>
              <a:gd name="connsiteY17" fmla="*/ 142113 h 1130045"/>
              <a:gd name="connsiteX18" fmla="*/ 2791587 w 3567017"/>
              <a:gd name="connsiteY18" fmla="*/ 0 h 1130045"/>
              <a:gd name="connsiteX19" fmla="*/ 2946654 w 3567017"/>
              <a:gd name="connsiteY19" fmla="*/ 27622 h 1130045"/>
              <a:gd name="connsiteX20" fmla="*/ 3101816 w 3567017"/>
              <a:gd name="connsiteY20" fmla="*/ 179356 h 1130045"/>
              <a:gd name="connsiteX21" fmla="*/ 3256883 w 3567017"/>
              <a:gd name="connsiteY21" fmla="*/ 222314 h 1130045"/>
              <a:gd name="connsiteX22" fmla="*/ 3411950 w 3567017"/>
              <a:gd name="connsiteY22" fmla="*/ 509016 h 1130045"/>
              <a:gd name="connsiteX23" fmla="*/ 3567017 w 3567017"/>
              <a:gd name="connsiteY23" fmla="*/ 723614 h 11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7017" h="1130045">
                <a:moveTo>
                  <a:pt x="0" y="914591"/>
                </a:moveTo>
                <a:lnTo>
                  <a:pt x="155067" y="1041178"/>
                </a:lnTo>
                <a:lnTo>
                  <a:pt x="310229" y="1130046"/>
                </a:lnTo>
                <a:lnTo>
                  <a:pt x="465296" y="1050036"/>
                </a:lnTo>
                <a:lnTo>
                  <a:pt x="620363" y="1024319"/>
                </a:lnTo>
                <a:lnTo>
                  <a:pt x="775430" y="877634"/>
                </a:lnTo>
                <a:lnTo>
                  <a:pt x="930497" y="644843"/>
                </a:lnTo>
                <a:lnTo>
                  <a:pt x="1085660" y="358807"/>
                </a:lnTo>
                <a:lnTo>
                  <a:pt x="1240727" y="273082"/>
                </a:lnTo>
                <a:lnTo>
                  <a:pt x="1395793" y="222218"/>
                </a:lnTo>
                <a:lnTo>
                  <a:pt x="1550861" y="161639"/>
                </a:lnTo>
                <a:lnTo>
                  <a:pt x="1706023" y="99536"/>
                </a:lnTo>
                <a:lnTo>
                  <a:pt x="1861090" y="148018"/>
                </a:lnTo>
                <a:lnTo>
                  <a:pt x="2016157" y="196406"/>
                </a:lnTo>
                <a:lnTo>
                  <a:pt x="2171224" y="337280"/>
                </a:lnTo>
                <a:lnTo>
                  <a:pt x="2326291" y="245364"/>
                </a:lnTo>
                <a:lnTo>
                  <a:pt x="2481453" y="237935"/>
                </a:lnTo>
                <a:lnTo>
                  <a:pt x="2636520" y="142113"/>
                </a:lnTo>
                <a:lnTo>
                  <a:pt x="2791587" y="0"/>
                </a:lnTo>
                <a:lnTo>
                  <a:pt x="2946654" y="27622"/>
                </a:lnTo>
                <a:lnTo>
                  <a:pt x="3101816" y="179356"/>
                </a:lnTo>
                <a:lnTo>
                  <a:pt x="3256883" y="222314"/>
                </a:lnTo>
                <a:lnTo>
                  <a:pt x="3411950" y="509016"/>
                </a:lnTo>
                <a:lnTo>
                  <a:pt x="3567017" y="723614"/>
                </a:lnTo>
              </a:path>
            </a:pathLst>
          </a:custGeom>
          <a:noFill/>
          <a:ln w="28575" cap="flat">
            <a:solidFill>
              <a:srgbClr val="C00000"/>
            </a:solidFill>
            <a:prstDash val="sysDash"/>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1" name="Freeform: Shape 290">
            <a:extLst>
              <a:ext uri="{FF2B5EF4-FFF2-40B4-BE49-F238E27FC236}">
                <a16:creationId xmlns:a16="http://schemas.microsoft.com/office/drawing/2014/main" id="{ECA26AC6-56AD-46FF-938A-73B510ACBFF3}"/>
              </a:ext>
            </a:extLst>
          </p:cNvPr>
          <p:cNvSpPr/>
          <p:nvPr/>
        </p:nvSpPr>
        <p:spPr>
          <a:xfrm>
            <a:off x="5054806" y="1995168"/>
            <a:ext cx="3567017" cy="850201"/>
          </a:xfrm>
          <a:custGeom>
            <a:avLst/>
            <a:gdLst>
              <a:gd name="connsiteX0" fmla="*/ 0 w 3567017"/>
              <a:gd name="connsiteY0" fmla="*/ 693611 h 850201"/>
              <a:gd name="connsiteX1" fmla="*/ 155067 w 3567017"/>
              <a:gd name="connsiteY1" fmla="*/ 800481 h 850201"/>
              <a:gd name="connsiteX2" fmla="*/ 310229 w 3567017"/>
              <a:gd name="connsiteY2" fmla="*/ 850202 h 850201"/>
              <a:gd name="connsiteX3" fmla="*/ 465296 w 3567017"/>
              <a:gd name="connsiteY3" fmla="*/ 823246 h 850201"/>
              <a:gd name="connsiteX4" fmla="*/ 620363 w 3567017"/>
              <a:gd name="connsiteY4" fmla="*/ 721138 h 850201"/>
              <a:gd name="connsiteX5" fmla="*/ 775430 w 3567017"/>
              <a:gd name="connsiteY5" fmla="*/ 572453 h 850201"/>
              <a:gd name="connsiteX6" fmla="*/ 930497 w 3567017"/>
              <a:gd name="connsiteY6" fmla="*/ 405860 h 850201"/>
              <a:gd name="connsiteX7" fmla="*/ 1085660 w 3567017"/>
              <a:gd name="connsiteY7" fmla="*/ 227838 h 850201"/>
              <a:gd name="connsiteX8" fmla="*/ 1240727 w 3567017"/>
              <a:gd name="connsiteY8" fmla="*/ 91821 h 850201"/>
              <a:gd name="connsiteX9" fmla="*/ 1395793 w 3567017"/>
              <a:gd name="connsiteY9" fmla="*/ 99251 h 850201"/>
              <a:gd name="connsiteX10" fmla="*/ 1550861 w 3567017"/>
              <a:gd name="connsiteY10" fmla="*/ 39719 h 850201"/>
              <a:gd name="connsiteX11" fmla="*/ 1706023 w 3567017"/>
              <a:gd name="connsiteY11" fmla="*/ 0 h 850201"/>
              <a:gd name="connsiteX12" fmla="*/ 1861090 w 3567017"/>
              <a:gd name="connsiteY12" fmla="*/ 47054 h 850201"/>
              <a:gd name="connsiteX13" fmla="*/ 2016157 w 3567017"/>
              <a:gd name="connsiteY13" fmla="*/ 114300 h 850201"/>
              <a:gd name="connsiteX14" fmla="*/ 2171224 w 3567017"/>
              <a:gd name="connsiteY14" fmla="*/ 167831 h 850201"/>
              <a:gd name="connsiteX15" fmla="*/ 2326291 w 3567017"/>
              <a:gd name="connsiteY15" fmla="*/ 69342 h 850201"/>
              <a:gd name="connsiteX16" fmla="*/ 2481453 w 3567017"/>
              <a:gd name="connsiteY16" fmla="*/ 94869 h 850201"/>
              <a:gd name="connsiteX17" fmla="*/ 2636520 w 3567017"/>
              <a:gd name="connsiteY17" fmla="*/ 38100 h 850201"/>
              <a:gd name="connsiteX18" fmla="*/ 2791587 w 3567017"/>
              <a:gd name="connsiteY18" fmla="*/ 74295 h 850201"/>
              <a:gd name="connsiteX19" fmla="*/ 2946654 w 3567017"/>
              <a:gd name="connsiteY19" fmla="*/ 110204 h 850201"/>
              <a:gd name="connsiteX20" fmla="*/ 3101816 w 3567017"/>
              <a:gd name="connsiteY20" fmla="*/ 93155 h 850201"/>
              <a:gd name="connsiteX21" fmla="*/ 3256883 w 3567017"/>
              <a:gd name="connsiteY21" fmla="*/ 187262 h 850201"/>
              <a:gd name="connsiteX22" fmla="*/ 3411950 w 3567017"/>
              <a:gd name="connsiteY22" fmla="*/ 406908 h 850201"/>
              <a:gd name="connsiteX23" fmla="*/ 3567017 w 3567017"/>
              <a:gd name="connsiteY23" fmla="*/ 546545 h 85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7017" h="850201">
                <a:moveTo>
                  <a:pt x="0" y="693611"/>
                </a:moveTo>
                <a:lnTo>
                  <a:pt x="155067" y="800481"/>
                </a:lnTo>
                <a:lnTo>
                  <a:pt x="310229" y="850202"/>
                </a:lnTo>
                <a:lnTo>
                  <a:pt x="465296" y="823246"/>
                </a:lnTo>
                <a:lnTo>
                  <a:pt x="620363" y="721138"/>
                </a:lnTo>
                <a:lnTo>
                  <a:pt x="775430" y="572453"/>
                </a:lnTo>
                <a:lnTo>
                  <a:pt x="930497" y="405860"/>
                </a:lnTo>
                <a:lnTo>
                  <a:pt x="1085660" y="227838"/>
                </a:lnTo>
                <a:lnTo>
                  <a:pt x="1240727" y="91821"/>
                </a:lnTo>
                <a:lnTo>
                  <a:pt x="1395793" y="99251"/>
                </a:lnTo>
                <a:lnTo>
                  <a:pt x="1550861" y="39719"/>
                </a:lnTo>
                <a:lnTo>
                  <a:pt x="1706023" y="0"/>
                </a:lnTo>
                <a:lnTo>
                  <a:pt x="1861090" y="47054"/>
                </a:lnTo>
                <a:lnTo>
                  <a:pt x="2016157" y="114300"/>
                </a:lnTo>
                <a:lnTo>
                  <a:pt x="2171224" y="167831"/>
                </a:lnTo>
                <a:lnTo>
                  <a:pt x="2326291" y="69342"/>
                </a:lnTo>
                <a:lnTo>
                  <a:pt x="2481453" y="94869"/>
                </a:lnTo>
                <a:lnTo>
                  <a:pt x="2636520" y="38100"/>
                </a:lnTo>
                <a:lnTo>
                  <a:pt x="2791587" y="74295"/>
                </a:lnTo>
                <a:lnTo>
                  <a:pt x="2946654" y="110204"/>
                </a:lnTo>
                <a:lnTo>
                  <a:pt x="3101816" y="93155"/>
                </a:lnTo>
                <a:lnTo>
                  <a:pt x="3256883" y="187262"/>
                </a:lnTo>
                <a:lnTo>
                  <a:pt x="3411950" y="406908"/>
                </a:lnTo>
                <a:lnTo>
                  <a:pt x="3567017" y="546545"/>
                </a:lnTo>
              </a:path>
            </a:pathLst>
          </a:custGeom>
          <a:noFill/>
          <a:ln w="28575" cap="flat">
            <a:solidFill>
              <a:srgbClr val="C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2" name="Freeform: Shape 291">
            <a:extLst>
              <a:ext uri="{FF2B5EF4-FFF2-40B4-BE49-F238E27FC236}">
                <a16:creationId xmlns:a16="http://schemas.microsoft.com/office/drawing/2014/main" id="{B7EC25B3-37EE-488F-8459-05E317DC5541}"/>
              </a:ext>
            </a:extLst>
          </p:cNvPr>
          <p:cNvSpPr/>
          <p:nvPr/>
        </p:nvSpPr>
        <p:spPr>
          <a:xfrm>
            <a:off x="8616966" y="2537712"/>
            <a:ext cx="4857" cy="4000"/>
          </a:xfrm>
          <a:custGeom>
            <a:avLst/>
            <a:gdLst>
              <a:gd name="connsiteX0" fmla="*/ 0 w 4857"/>
              <a:gd name="connsiteY0" fmla="*/ 0 h 4000"/>
              <a:gd name="connsiteX1" fmla="*/ 4858 w 4857"/>
              <a:gd name="connsiteY1" fmla="*/ 4000 h 4000"/>
            </a:gdLst>
            <a:ahLst/>
            <a:cxnLst>
              <a:cxn ang="0">
                <a:pos x="connsiteX0" y="connsiteY0"/>
              </a:cxn>
              <a:cxn ang="0">
                <a:pos x="connsiteX1" y="connsiteY1"/>
              </a:cxn>
            </a:cxnLst>
            <a:rect l="l" t="t" r="r" b="b"/>
            <a:pathLst>
              <a:path w="4857" h="4000">
                <a:moveTo>
                  <a:pt x="0" y="0"/>
                </a:moveTo>
                <a:lnTo>
                  <a:pt x="4858" y="4000"/>
                </a:lnTo>
              </a:path>
            </a:pathLst>
          </a:custGeom>
          <a:ln w="28575" cap="flat">
            <a:solidFill>
              <a:schemeClr val="accent1"/>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3" name="Freeform: Shape 292">
            <a:extLst>
              <a:ext uri="{FF2B5EF4-FFF2-40B4-BE49-F238E27FC236}">
                <a16:creationId xmlns:a16="http://schemas.microsoft.com/office/drawing/2014/main" id="{0EA1DEBD-CC95-404A-9E57-870403C1D603}"/>
              </a:ext>
            </a:extLst>
          </p:cNvPr>
          <p:cNvSpPr/>
          <p:nvPr/>
        </p:nvSpPr>
        <p:spPr>
          <a:xfrm>
            <a:off x="5000037" y="3969320"/>
            <a:ext cx="3681222" cy="9525"/>
          </a:xfrm>
          <a:custGeom>
            <a:avLst/>
            <a:gdLst>
              <a:gd name="connsiteX0" fmla="*/ 0 w 3681222"/>
              <a:gd name="connsiteY0" fmla="*/ 0 h 9525"/>
              <a:gd name="connsiteX1" fmla="*/ 3681222 w 3681222"/>
              <a:gd name="connsiteY1" fmla="*/ 0 h 9525"/>
            </a:gdLst>
            <a:ahLst/>
            <a:cxnLst>
              <a:cxn ang="0">
                <a:pos x="connsiteX0" y="connsiteY0"/>
              </a:cxn>
              <a:cxn ang="0">
                <a:pos x="connsiteX1" y="connsiteY1"/>
              </a:cxn>
            </a:cxnLst>
            <a:rect l="l" t="t" r="r" b="b"/>
            <a:pathLst>
              <a:path w="3681222" h="9525">
                <a:moveTo>
                  <a:pt x="0" y="0"/>
                </a:moveTo>
                <a:lnTo>
                  <a:pt x="3681222" y="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5" name="Freeform: Shape 294">
            <a:extLst>
              <a:ext uri="{FF2B5EF4-FFF2-40B4-BE49-F238E27FC236}">
                <a16:creationId xmlns:a16="http://schemas.microsoft.com/office/drawing/2014/main" id="{02824730-46E5-4DAA-9984-594609B46C3D}"/>
              </a:ext>
            </a:extLst>
          </p:cNvPr>
          <p:cNvSpPr/>
          <p:nvPr/>
        </p:nvSpPr>
        <p:spPr>
          <a:xfrm>
            <a:off x="520987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6" name="Freeform: Shape 295">
            <a:extLst>
              <a:ext uri="{FF2B5EF4-FFF2-40B4-BE49-F238E27FC236}">
                <a16:creationId xmlns:a16="http://schemas.microsoft.com/office/drawing/2014/main" id="{5663B10D-359E-47CB-94C5-DD695AFFA397}"/>
              </a:ext>
            </a:extLst>
          </p:cNvPr>
          <p:cNvSpPr/>
          <p:nvPr/>
        </p:nvSpPr>
        <p:spPr>
          <a:xfrm>
            <a:off x="5365035"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7" name="Freeform: Shape 296">
            <a:extLst>
              <a:ext uri="{FF2B5EF4-FFF2-40B4-BE49-F238E27FC236}">
                <a16:creationId xmlns:a16="http://schemas.microsoft.com/office/drawing/2014/main" id="{540C7A08-783C-4B3F-8A1D-3D8D9BEC2F8D}"/>
              </a:ext>
            </a:extLst>
          </p:cNvPr>
          <p:cNvSpPr/>
          <p:nvPr/>
        </p:nvSpPr>
        <p:spPr>
          <a:xfrm>
            <a:off x="552010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8" name="Freeform: Shape 297">
            <a:extLst>
              <a:ext uri="{FF2B5EF4-FFF2-40B4-BE49-F238E27FC236}">
                <a16:creationId xmlns:a16="http://schemas.microsoft.com/office/drawing/2014/main" id="{556ED7AD-813E-4621-A981-4A61AA25BEA5}"/>
              </a:ext>
            </a:extLst>
          </p:cNvPr>
          <p:cNvSpPr/>
          <p:nvPr/>
        </p:nvSpPr>
        <p:spPr>
          <a:xfrm>
            <a:off x="567516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299" name="Freeform: Shape 298">
            <a:extLst>
              <a:ext uri="{FF2B5EF4-FFF2-40B4-BE49-F238E27FC236}">
                <a16:creationId xmlns:a16="http://schemas.microsoft.com/office/drawing/2014/main" id="{22940B75-20F7-4DBF-9AF6-D1ECE4DB3478}"/>
              </a:ext>
            </a:extLst>
          </p:cNvPr>
          <p:cNvSpPr/>
          <p:nvPr/>
        </p:nvSpPr>
        <p:spPr>
          <a:xfrm>
            <a:off x="583023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0" name="Freeform: Shape 299">
            <a:extLst>
              <a:ext uri="{FF2B5EF4-FFF2-40B4-BE49-F238E27FC236}">
                <a16:creationId xmlns:a16="http://schemas.microsoft.com/office/drawing/2014/main" id="{97295626-0844-4ABE-A70A-3E2E3CAB95B5}"/>
              </a:ext>
            </a:extLst>
          </p:cNvPr>
          <p:cNvSpPr/>
          <p:nvPr/>
        </p:nvSpPr>
        <p:spPr>
          <a:xfrm>
            <a:off x="598530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1" name="Freeform: Shape 300">
            <a:extLst>
              <a:ext uri="{FF2B5EF4-FFF2-40B4-BE49-F238E27FC236}">
                <a16:creationId xmlns:a16="http://schemas.microsoft.com/office/drawing/2014/main" id="{A6791F71-74F0-4D1D-AF88-AAE1BA059F29}"/>
              </a:ext>
            </a:extLst>
          </p:cNvPr>
          <p:cNvSpPr/>
          <p:nvPr/>
        </p:nvSpPr>
        <p:spPr>
          <a:xfrm>
            <a:off x="614046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2" name="Freeform: Shape 301">
            <a:extLst>
              <a:ext uri="{FF2B5EF4-FFF2-40B4-BE49-F238E27FC236}">
                <a16:creationId xmlns:a16="http://schemas.microsoft.com/office/drawing/2014/main" id="{86570E38-DBB9-47B0-A59C-E0961105EC4B}"/>
              </a:ext>
            </a:extLst>
          </p:cNvPr>
          <p:cNvSpPr/>
          <p:nvPr/>
        </p:nvSpPr>
        <p:spPr>
          <a:xfrm>
            <a:off x="629553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3" name="Freeform: Shape 302">
            <a:extLst>
              <a:ext uri="{FF2B5EF4-FFF2-40B4-BE49-F238E27FC236}">
                <a16:creationId xmlns:a16="http://schemas.microsoft.com/office/drawing/2014/main" id="{727EE966-EA61-4238-8A95-BEF0A13FC350}"/>
              </a:ext>
            </a:extLst>
          </p:cNvPr>
          <p:cNvSpPr/>
          <p:nvPr/>
        </p:nvSpPr>
        <p:spPr>
          <a:xfrm>
            <a:off x="6450600"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4" name="Freeform: Shape 303">
            <a:extLst>
              <a:ext uri="{FF2B5EF4-FFF2-40B4-BE49-F238E27FC236}">
                <a16:creationId xmlns:a16="http://schemas.microsoft.com/office/drawing/2014/main" id="{8FDB34B4-F3CE-4511-B43F-BE8843E9DC28}"/>
              </a:ext>
            </a:extLst>
          </p:cNvPr>
          <p:cNvSpPr/>
          <p:nvPr/>
        </p:nvSpPr>
        <p:spPr>
          <a:xfrm>
            <a:off x="6605667"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5" name="Freeform: Shape 304">
            <a:extLst>
              <a:ext uri="{FF2B5EF4-FFF2-40B4-BE49-F238E27FC236}">
                <a16:creationId xmlns:a16="http://schemas.microsoft.com/office/drawing/2014/main" id="{634174DF-62F1-426B-B924-B6B76E9CE564}"/>
              </a:ext>
            </a:extLst>
          </p:cNvPr>
          <p:cNvSpPr/>
          <p:nvPr/>
        </p:nvSpPr>
        <p:spPr>
          <a:xfrm>
            <a:off x="676082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6" name="Freeform: Shape 305">
            <a:extLst>
              <a:ext uri="{FF2B5EF4-FFF2-40B4-BE49-F238E27FC236}">
                <a16:creationId xmlns:a16="http://schemas.microsoft.com/office/drawing/2014/main" id="{B6231214-7BC4-42BF-BCA8-21197A133116}"/>
              </a:ext>
            </a:extLst>
          </p:cNvPr>
          <p:cNvSpPr/>
          <p:nvPr/>
        </p:nvSpPr>
        <p:spPr>
          <a:xfrm>
            <a:off x="691589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7" name="Freeform: Shape 306">
            <a:extLst>
              <a:ext uri="{FF2B5EF4-FFF2-40B4-BE49-F238E27FC236}">
                <a16:creationId xmlns:a16="http://schemas.microsoft.com/office/drawing/2014/main" id="{DCE9B8B6-C451-48C8-A39B-FB899A2CA76A}"/>
              </a:ext>
            </a:extLst>
          </p:cNvPr>
          <p:cNvSpPr/>
          <p:nvPr/>
        </p:nvSpPr>
        <p:spPr>
          <a:xfrm>
            <a:off x="707096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8" name="Freeform: Shape 307">
            <a:extLst>
              <a:ext uri="{FF2B5EF4-FFF2-40B4-BE49-F238E27FC236}">
                <a16:creationId xmlns:a16="http://schemas.microsoft.com/office/drawing/2014/main" id="{34C5B7DE-6A90-4C1E-A752-75B4F1259E2C}"/>
              </a:ext>
            </a:extLst>
          </p:cNvPr>
          <p:cNvSpPr/>
          <p:nvPr/>
        </p:nvSpPr>
        <p:spPr>
          <a:xfrm>
            <a:off x="7226030"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09" name="Freeform: Shape 308">
            <a:extLst>
              <a:ext uri="{FF2B5EF4-FFF2-40B4-BE49-F238E27FC236}">
                <a16:creationId xmlns:a16="http://schemas.microsoft.com/office/drawing/2014/main" id="{6DAAC2FE-2C27-47DB-A811-8D7567B4319A}"/>
              </a:ext>
            </a:extLst>
          </p:cNvPr>
          <p:cNvSpPr/>
          <p:nvPr/>
        </p:nvSpPr>
        <p:spPr>
          <a:xfrm>
            <a:off x="7381097"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0" name="Freeform: Shape 309">
            <a:extLst>
              <a:ext uri="{FF2B5EF4-FFF2-40B4-BE49-F238E27FC236}">
                <a16:creationId xmlns:a16="http://schemas.microsoft.com/office/drawing/2014/main" id="{06651304-74A1-4AA0-8D36-3F86461E79B3}"/>
              </a:ext>
            </a:extLst>
          </p:cNvPr>
          <p:cNvSpPr/>
          <p:nvPr/>
        </p:nvSpPr>
        <p:spPr>
          <a:xfrm>
            <a:off x="753625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1" name="Freeform: Shape 310">
            <a:extLst>
              <a:ext uri="{FF2B5EF4-FFF2-40B4-BE49-F238E27FC236}">
                <a16:creationId xmlns:a16="http://schemas.microsoft.com/office/drawing/2014/main" id="{3010426F-7D43-4A15-8B7B-7BCE20754649}"/>
              </a:ext>
            </a:extLst>
          </p:cNvPr>
          <p:cNvSpPr/>
          <p:nvPr/>
        </p:nvSpPr>
        <p:spPr>
          <a:xfrm>
            <a:off x="769132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2" name="Freeform: Shape 311">
            <a:extLst>
              <a:ext uri="{FF2B5EF4-FFF2-40B4-BE49-F238E27FC236}">
                <a16:creationId xmlns:a16="http://schemas.microsoft.com/office/drawing/2014/main" id="{2E42CFC9-A963-47AD-8B48-FB22F12A951B}"/>
              </a:ext>
            </a:extLst>
          </p:cNvPr>
          <p:cNvSpPr/>
          <p:nvPr/>
        </p:nvSpPr>
        <p:spPr>
          <a:xfrm>
            <a:off x="784639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3" name="Freeform: Shape 312">
            <a:extLst>
              <a:ext uri="{FF2B5EF4-FFF2-40B4-BE49-F238E27FC236}">
                <a16:creationId xmlns:a16="http://schemas.microsoft.com/office/drawing/2014/main" id="{2F3389EA-E499-4A52-9663-26FDE92570AC}"/>
              </a:ext>
            </a:extLst>
          </p:cNvPr>
          <p:cNvSpPr/>
          <p:nvPr/>
        </p:nvSpPr>
        <p:spPr>
          <a:xfrm>
            <a:off x="8001460"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4" name="Freeform: Shape 313">
            <a:extLst>
              <a:ext uri="{FF2B5EF4-FFF2-40B4-BE49-F238E27FC236}">
                <a16:creationId xmlns:a16="http://schemas.microsoft.com/office/drawing/2014/main" id="{A407B7B6-DEF5-4400-9332-2F79EDC92213}"/>
              </a:ext>
            </a:extLst>
          </p:cNvPr>
          <p:cNvSpPr/>
          <p:nvPr/>
        </p:nvSpPr>
        <p:spPr>
          <a:xfrm>
            <a:off x="815662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5" name="Freeform: Shape 314">
            <a:extLst>
              <a:ext uri="{FF2B5EF4-FFF2-40B4-BE49-F238E27FC236}">
                <a16:creationId xmlns:a16="http://schemas.microsoft.com/office/drawing/2014/main" id="{57809483-9154-4AD3-AEED-50D1E439CABE}"/>
              </a:ext>
            </a:extLst>
          </p:cNvPr>
          <p:cNvSpPr/>
          <p:nvPr/>
        </p:nvSpPr>
        <p:spPr>
          <a:xfrm>
            <a:off x="831168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6" name="Freeform: Shape 315">
            <a:extLst>
              <a:ext uri="{FF2B5EF4-FFF2-40B4-BE49-F238E27FC236}">
                <a16:creationId xmlns:a16="http://schemas.microsoft.com/office/drawing/2014/main" id="{D62CEC6E-034B-4BF0-8037-B170FA2BD4C9}"/>
              </a:ext>
            </a:extLst>
          </p:cNvPr>
          <p:cNvSpPr/>
          <p:nvPr/>
        </p:nvSpPr>
        <p:spPr>
          <a:xfrm>
            <a:off x="846675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7" name="Freeform: Shape 316">
            <a:extLst>
              <a:ext uri="{FF2B5EF4-FFF2-40B4-BE49-F238E27FC236}">
                <a16:creationId xmlns:a16="http://schemas.microsoft.com/office/drawing/2014/main" id="{090CCA7F-927B-40AD-8652-BE1A08DA30BF}"/>
              </a:ext>
            </a:extLst>
          </p:cNvPr>
          <p:cNvSpPr/>
          <p:nvPr/>
        </p:nvSpPr>
        <p:spPr>
          <a:xfrm>
            <a:off x="862182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8" name="Freeform: Shape 317">
            <a:extLst>
              <a:ext uri="{FF2B5EF4-FFF2-40B4-BE49-F238E27FC236}">
                <a16:creationId xmlns:a16="http://schemas.microsoft.com/office/drawing/2014/main" id="{0793D3AB-987E-4B32-8EF4-8FA1621AABD2}"/>
              </a:ext>
            </a:extLst>
          </p:cNvPr>
          <p:cNvSpPr/>
          <p:nvPr/>
        </p:nvSpPr>
        <p:spPr>
          <a:xfrm>
            <a:off x="5004609" y="1672842"/>
            <a:ext cx="9525" cy="2296477"/>
          </a:xfrm>
          <a:custGeom>
            <a:avLst/>
            <a:gdLst>
              <a:gd name="connsiteX0" fmla="*/ 0 w 9525"/>
              <a:gd name="connsiteY0" fmla="*/ 2296478 h 2296477"/>
              <a:gd name="connsiteX1" fmla="*/ 0 w 9525"/>
              <a:gd name="connsiteY1" fmla="*/ 0 h 2296477"/>
            </a:gdLst>
            <a:ahLst/>
            <a:cxnLst>
              <a:cxn ang="0">
                <a:pos x="connsiteX0" y="connsiteY0"/>
              </a:cxn>
              <a:cxn ang="0">
                <a:pos x="connsiteX1" y="connsiteY1"/>
              </a:cxn>
            </a:cxnLst>
            <a:rect l="l" t="t" r="r" b="b"/>
            <a:pathLst>
              <a:path w="9525" h="2296477">
                <a:moveTo>
                  <a:pt x="0" y="2296478"/>
                </a:moveTo>
                <a:lnTo>
                  <a:pt x="0" y="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19" name="TextBox 318">
            <a:extLst>
              <a:ext uri="{FF2B5EF4-FFF2-40B4-BE49-F238E27FC236}">
                <a16:creationId xmlns:a16="http://schemas.microsoft.com/office/drawing/2014/main" id="{B9338962-194F-4041-81C2-BEDBFDBA573E}"/>
              </a:ext>
            </a:extLst>
          </p:cNvPr>
          <p:cNvSpPr txBox="1"/>
          <p:nvPr/>
        </p:nvSpPr>
        <p:spPr>
          <a:xfrm rot="16200000">
            <a:off x="4816205"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00:00</a:t>
            </a:r>
          </a:p>
        </p:txBody>
      </p:sp>
      <p:sp>
        <p:nvSpPr>
          <p:cNvPr id="320" name="TextBox 319">
            <a:extLst>
              <a:ext uri="{FF2B5EF4-FFF2-40B4-BE49-F238E27FC236}">
                <a16:creationId xmlns:a16="http://schemas.microsoft.com/office/drawing/2014/main" id="{317DCE5F-62C3-4109-9F08-26566E40EC6B}"/>
              </a:ext>
            </a:extLst>
          </p:cNvPr>
          <p:cNvSpPr txBox="1"/>
          <p:nvPr/>
        </p:nvSpPr>
        <p:spPr>
          <a:xfrm rot="16200000">
            <a:off x="5126910"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02:00</a:t>
            </a:r>
          </a:p>
        </p:txBody>
      </p:sp>
      <p:sp>
        <p:nvSpPr>
          <p:cNvPr id="321" name="TextBox 320">
            <a:extLst>
              <a:ext uri="{FF2B5EF4-FFF2-40B4-BE49-F238E27FC236}">
                <a16:creationId xmlns:a16="http://schemas.microsoft.com/office/drawing/2014/main" id="{D2955F17-938A-4FBB-A2CC-A027BBAEE4F0}"/>
              </a:ext>
            </a:extLst>
          </p:cNvPr>
          <p:cNvSpPr txBox="1"/>
          <p:nvPr/>
        </p:nvSpPr>
        <p:spPr>
          <a:xfrm rot="16200000">
            <a:off x="5437521"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04:00</a:t>
            </a:r>
          </a:p>
        </p:txBody>
      </p:sp>
      <p:sp>
        <p:nvSpPr>
          <p:cNvPr id="322" name="TextBox 321">
            <a:extLst>
              <a:ext uri="{FF2B5EF4-FFF2-40B4-BE49-F238E27FC236}">
                <a16:creationId xmlns:a16="http://schemas.microsoft.com/office/drawing/2014/main" id="{C978263C-725F-4FBB-B9B4-2733B1F0EC75}"/>
              </a:ext>
            </a:extLst>
          </p:cNvPr>
          <p:cNvSpPr txBox="1"/>
          <p:nvPr/>
        </p:nvSpPr>
        <p:spPr>
          <a:xfrm rot="16200000">
            <a:off x="5748131"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06:00</a:t>
            </a:r>
          </a:p>
        </p:txBody>
      </p:sp>
      <p:sp>
        <p:nvSpPr>
          <p:cNvPr id="323" name="TextBox 322">
            <a:extLst>
              <a:ext uri="{FF2B5EF4-FFF2-40B4-BE49-F238E27FC236}">
                <a16:creationId xmlns:a16="http://schemas.microsoft.com/office/drawing/2014/main" id="{ECE2C66A-74B9-4218-8683-13A3AB022C6C}"/>
              </a:ext>
            </a:extLst>
          </p:cNvPr>
          <p:cNvSpPr txBox="1"/>
          <p:nvPr/>
        </p:nvSpPr>
        <p:spPr>
          <a:xfrm rot="16200000">
            <a:off x="6058836"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08:00</a:t>
            </a:r>
          </a:p>
        </p:txBody>
      </p:sp>
      <p:sp>
        <p:nvSpPr>
          <p:cNvPr id="324" name="TextBox 323">
            <a:extLst>
              <a:ext uri="{FF2B5EF4-FFF2-40B4-BE49-F238E27FC236}">
                <a16:creationId xmlns:a16="http://schemas.microsoft.com/office/drawing/2014/main" id="{1E976F43-56F5-4CE6-A6EF-2675DB29F4B5}"/>
              </a:ext>
            </a:extLst>
          </p:cNvPr>
          <p:cNvSpPr txBox="1"/>
          <p:nvPr/>
        </p:nvSpPr>
        <p:spPr>
          <a:xfrm rot="16200000">
            <a:off x="6369447"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10:00</a:t>
            </a:r>
          </a:p>
        </p:txBody>
      </p:sp>
      <p:sp>
        <p:nvSpPr>
          <p:cNvPr id="325" name="TextBox 324">
            <a:extLst>
              <a:ext uri="{FF2B5EF4-FFF2-40B4-BE49-F238E27FC236}">
                <a16:creationId xmlns:a16="http://schemas.microsoft.com/office/drawing/2014/main" id="{6E41B639-CEDC-4B75-9910-F530FFB1B4EF}"/>
              </a:ext>
            </a:extLst>
          </p:cNvPr>
          <p:cNvSpPr txBox="1"/>
          <p:nvPr/>
        </p:nvSpPr>
        <p:spPr>
          <a:xfrm rot="16200000">
            <a:off x="6680057"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12:00</a:t>
            </a:r>
          </a:p>
        </p:txBody>
      </p:sp>
      <p:sp>
        <p:nvSpPr>
          <p:cNvPr id="326" name="TextBox 325">
            <a:extLst>
              <a:ext uri="{FF2B5EF4-FFF2-40B4-BE49-F238E27FC236}">
                <a16:creationId xmlns:a16="http://schemas.microsoft.com/office/drawing/2014/main" id="{33AC0669-E569-4CF5-8C88-238BC69C11AD}"/>
              </a:ext>
            </a:extLst>
          </p:cNvPr>
          <p:cNvSpPr txBox="1"/>
          <p:nvPr/>
        </p:nvSpPr>
        <p:spPr>
          <a:xfrm rot="16200000">
            <a:off x="6990762"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14:00</a:t>
            </a:r>
          </a:p>
        </p:txBody>
      </p:sp>
      <p:sp>
        <p:nvSpPr>
          <p:cNvPr id="327" name="TextBox 326">
            <a:extLst>
              <a:ext uri="{FF2B5EF4-FFF2-40B4-BE49-F238E27FC236}">
                <a16:creationId xmlns:a16="http://schemas.microsoft.com/office/drawing/2014/main" id="{F9BDB6B5-ADC8-479A-BCF4-B5DA7A17C75E}"/>
              </a:ext>
            </a:extLst>
          </p:cNvPr>
          <p:cNvSpPr txBox="1"/>
          <p:nvPr/>
        </p:nvSpPr>
        <p:spPr>
          <a:xfrm rot="16200000">
            <a:off x="7301373"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16:00</a:t>
            </a:r>
          </a:p>
        </p:txBody>
      </p:sp>
      <p:sp>
        <p:nvSpPr>
          <p:cNvPr id="328" name="TextBox 327">
            <a:extLst>
              <a:ext uri="{FF2B5EF4-FFF2-40B4-BE49-F238E27FC236}">
                <a16:creationId xmlns:a16="http://schemas.microsoft.com/office/drawing/2014/main" id="{39219C43-771F-4606-827A-6B52EB632EC7}"/>
              </a:ext>
            </a:extLst>
          </p:cNvPr>
          <p:cNvSpPr txBox="1"/>
          <p:nvPr/>
        </p:nvSpPr>
        <p:spPr>
          <a:xfrm rot="16200000">
            <a:off x="7611983"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18:00</a:t>
            </a:r>
          </a:p>
        </p:txBody>
      </p:sp>
      <p:sp>
        <p:nvSpPr>
          <p:cNvPr id="329" name="TextBox 328">
            <a:extLst>
              <a:ext uri="{FF2B5EF4-FFF2-40B4-BE49-F238E27FC236}">
                <a16:creationId xmlns:a16="http://schemas.microsoft.com/office/drawing/2014/main" id="{F08A1F3B-B90B-47B6-B406-75391230CBC6}"/>
              </a:ext>
            </a:extLst>
          </p:cNvPr>
          <p:cNvSpPr txBox="1"/>
          <p:nvPr/>
        </p:nvSpPr>
        <p:spPr>
          <a:xfrm rot="16200000">
            <a:off x="7922688"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20:00</a:t>
            </a:r>
          </a:p>
        </p:txBody>
      </p:sp>
      <p:sp>
        <p:nvSpPr>
          <p:cNvPr id="330" name="TextBox 329">
            <a:extLst>
              <a:ext uri="{FF2B5EF4-FFF2-40B4-BE49-F238E27FC236}">
                <a16:creationId xmlns:a16="http://schemas.microsoft.com/office/drawing/2014/main" id="{24D99007-EFE5-408C-85E9-24EE41864F9D}"/>
              </a:ext>
            </a:extLst>
          </p:cNvPr>
          <p:cNvSpPr txBox="1"/>
          <p:nvPr/>
        </p:nvSpPr>
        <p:spPr>
          <a:xfrm rot="16200000">
            <a:off x="8233299"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22:00</a:t>
            </a:r>
          </a:p>
        </p:txBody>
      </p:sp>
      <p:sp>
        <p:nvSpPr>
          <p:cNvPr id="331" name="TextBox 330">
            <a:extLst>
              <a:ext uri="{FF2B5EF4-FFF2-40B4-BE49-F238E27FC236}">
                <a16:creationId xmlns:a16="http://schemas.microsoft.com/office/drawing/2014/main" id="{56B041D9-48B9-4EE8-892B-687C15324E11}"/>
              </a:ext>
            </a:extLst>
          </p:cNvPr>
          <p:cNvSpPr txBox="1"/>
          <p:nvPr/>
        </p:nvSpPr>
        <p:spPr>
          <a:xfrm>
            <a:off x="5291549" y="1665699"/>
            <a:ext cx="537327" cy="276999"/>
          </a:xfrm>
          <a:prstGeom prst="rect">
            <a:avLst/>
          </a:prstGeom>
          <a:noFill/>
        </p:spPr>
        <p:txBody>
          <a:bodyPr wrap="none" rtlCol="0">
            <a:spAutoFit/>
          </a:bodyPr>
          <a:lstStyle/>
          <a:p>
            <a:pPr algn="ct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Night-time</a:t>
            </a:r>
          </a:p>
          <a:p>
            <a:pPr algn="ctr" fontAlgn="auto">
              <a:spcBef>
                <a:spcPts val="0"/>
              </a:spcBef>
              <a:spcAft>
                <a:spcPts val="0"/>
              </a:spcAft>
            </a:pPr>
            <a:r>
              <a:rPr lang="en-US" sz="600" b="0">
                <a:solidFill>
                  <a:srgbClr val="C00000"/>
                </a:solidFill>
                <a:latin typeface="Arial"/>
                <a:ea typeface="+mn-ea"/>
                <a:cs typeface="Arial"/>
                <a:sym typeface="Arial"/>
                <a:rtl val="0"/>
              </a:rPr>
              <a:t>P</a:t>
            </a:r>
            <a:r>
              <a:rPr lang="en-US" sz="600" b="0" i="0">
                <a:solidFill>
                  <a:srgbClr val="C00000"/>
                </a:solidFill>
                <a:latin typeface="Arial"/>
                <a:ea typeface="+mn-ea"/>
                <a:cs typeface="Arial"/>
                <a:sym typeface="Arial"/>
                <a:rtl val="0"/>
              </a:rPr>
              <a:t>=0.23</a:t>
            </a:r>
          </a:p>
        </p:txBody>
      </p:sp>
      <p:sp>
        <p:nvSpPr>
          <p:cNvPr id="332" name="TextBox 331">
            <a:extLst>
              <a:ext uri="{FF2B5EF4-FFF2-40B4-BE49-F238E27FC236}">
                <a16:creationId xmlns:a16="http://schemas.microsoft.com/office/drawing/2014/main" id="{59399D5C-3684-4658-B6A3-44006CBB894B}"/>
              </a:ext>
            </a:extLst>
          </p:cNvPr>
          <p:cNvSpPr txBox="1"/>
          <p:nvPr/>
        </p:nvSpPr>
        <p:spPr>
          <a:xfrm>
            <a:off x="6064788" y="1665699"/>
            <a:ext cx="474810" cy="276999"/>
          </a:xfrm>
          <a:prstGeom prst="rect">
            <a:avLst/>
          </a:prstGeom>
          <a:noFill/>
        </p:spPr>
        <p:txBody>
          <a:bodyPr wrap="none" rtlCol="0">
            <a:spAutoFit/>
          </a:bodyPr>
          <a:lstStyle/>
          <a:p>
            <a:pP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Morning</a:t>
            </a:r>
          </a:p>
          <a:p>
            <a:pPr fontAlgn="auto">
              <a:spcBef>
                <a:spcPts val="0"/>
              </a:spcBef>
              <a:spcAft>
                <a:spcPts val="0"/>
              </a:spcAft>
            </a:pPr>
            <a:r>
              <a:rPr lang="en-US" sz="600" b="0">
                <a:solidFill>
                  <a:srgbClr val="C00000"/>
                </a:solidFill>
                <a:latin typeface="Arial"/>
                <a:ea typeface="+mn-ea"/>
                <a:cs typeface="Arial"/>
                <a:sym typeface="Arial"/>
                <a:rtl val="0"/>
              </a:rPr>
              <a:t>P</a:t>
            </a:r>
            <a:r>
              <a:rPr lang="en-US" sz="600" b="0" i="0">
                <a:solidFill>
                  <a:srgbClr val="C00000"/>
                </a:solidFill>
                <a:latin typeface="Arial"/>
                <a:ea typeface="+mn-ea"/>
                <a:cs typeface="Arial"/>
                <a:sym typeface="Arial"/>
                <a:rtl val="0"/>
              </a:rPr>
              <a:t>=0.71</a:t>
            </a:r>
          </a:p>
        </p:txBody>
      </p:sp>
      <p:sp>
        <p:nvSpPr>
          <p:cNvPr id="333" name="TextBox 332">
            <a:extLst>
              <a:ext uri="{FF2B5EF4-FFF2-40B4-BE49-F238E27FC236}">
                <a16:creationId xmlns:a16="http://schemas.microsoft.com/office/drawing/2014/main" id="{4F2D5B7D-5A88-42C8-995F-566D44337BCD}"/>
              </a:ext>
            </a:extLst>
          </p:cNvPr>
          <p:cNvSpPr txBox="1"/>
          <p:nvPr/>
        </p:nvSpPr>
        <p:spPr>
          <a:xfrm>
            <a:off x="7143113" y="1665603"/>
            <a:ext cx="474810" cy="276999"/>
          </a:xfrm>
          <a:prstGeom prst="rect">
            <a:avLst/>
          </a:prstGeom>
          <a:noFill/>
        </p:spPr>
        <p:txBody>
          <a:bodyPr wrap="none" rtlCol="0">
            <a:spAutoFit/>
          </a:bodyPr>
          <a:lstStyle/>
          <a:p>
            <a:pP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Daytime</a:t>
            </a:r>
          </a:p>
          <a:p>
            <a:pPr fontAlgn="auto">
              <a:spcBef>
                <a:spcPts val="0"/>
              </a:spcBef>
              <a:spcAft>
                <a:spcPts val="0"/>
              </a:spcAft>
            </a:pPr>
            <a:r>
              <a:rPr lang="en-US" sz="600" b="0">
                <a:solidFill>
                  <a:srgbClr val="C00000"/>
                </a:solidFill>
                <a:latin typeface="Arial"/>
                <a:ea typeface="+mn-ea"/>
                <a:cs typeface="Arial"/>
                <a:sym typeface="Arial"/>
                <a:rtl val="0"/>
              </a:rPr>
              <a:t>P</a:t>
            </a:r>
            <a:r>
              <a:rPr lang="en-US" sz="600" b="0" i="0">
                <a:solidFill>
                  <a:srgbClr val="C00000"/>
                </a:solidFill>
                <a:latin typeface="Arial"/>
                <a:ea typeface="+mn-ea"/>
                <a:cs typeface="Arial"/>
                <a:sym typeface="Arial"/>
                <a:rtl val="0"/>
              </a:rPr>
              <a:t>=0.36</a:t>
            </a:r>
          </a:p>
        </p:txBody>
      </p:sp>
      <p:sp>
        <p:nvSpPr>
          <p:cNvPr id="334" name="Freeform: Shape 333">
            <a:extLst>
              <a:ext uri="{FF2B5EF4-FFF2-40B4-BE49-F238E27FC236}">
                <a16:creationId xmlns:a16="http://schemas.microsoft.com/office/drawing/2014/main" id="{1552883A-17D7-4F41-92E6-7DB2968047FC}"/>
              </a:ext>
            </a:extLst>
          </p:cNvPr>
          <p:cNvSpPr/>
          <p:nvPr/>
        </p:nvSpPr>
        <p:spPr>
          <a:xfrm>
            <a:off x="6780065" y="3660972"/>
            <a:ext cx="274320" cy="9525"/>
          </a:xfrm>
          <a:custGeom>
            <a:avLst/>
            <a:gdLst>
              <a:gd name="connsiteX0" fmla="*/ 0 w 447294"/>
              <a:gd name="connsiteY0" fmla="*/ 0 h 9525"/>
              <a:gd name="connsiteX1" fmla="*/ 447294 w 447294"/>
              <a:gd name="connsiteY1" fmla="*/ 0 h 9525"/>
            </a:gdLst>
            <a:ahLst/>
            <a:cxnLst>
              <a:cxn ang="0">
                <a:pos x="connsiteX0" y="connsiteY0"/>
              </a:cxn>
              <a:cxn ang="0">
                <a:pos x="connsiteX1" y="connsiteY1"/>
              </a:cxn>
            </a:cxnLst>
            <a:rect l="l" t="t" r="r" b="b"/>
            <a:pathLst>
              <a:path w="447294" h="9525">
                <a:moveTo>
                  <a:pt x="0" y="0"/>
                </a:moveTo>
                <a:lnTo>
                  <a:pt x="447294" y="0"/>
                </a:lnTo>
              </a:path>
            </a:pathLst>
          </a:custGeom>
          <a:ln w="28575" cap="flat">
            <a:solidFill>
              <a:srgbClr val="C00000"/>
            </a:solidFill>
            <a:prstDash val="sysDash"/>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44" name="TextBox 343">
            <a:extLst>
              <a:ext uri="{FF2B5EF4-FFF2-40B4-BE49-F238E27FC236}">
                <a16:creationId xmlns:a16="http://schemas.microsoft.com/office/drawing/2014/main" id="{17F69086-DF7D-47DB-A789-84C7441399CA}"/>
              </a:ext>
            </a:extLst>
          </p:cNvPr>
          <p:cNvSpPr txBox="1"/>
          <p:nvPr/>
        </p:nvSpPr>
        <p:spPr>
          <a:xfrm>
            <a:off x="7030566" y="3546576"/>
            <a:ext cx="1047082" cy="230832"/>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baseline (n=169)</a:t>
            </a:r>
          </a:p>
        </p:txBody>
      </p:sp>
      <p:sp>
        <p:nvSpPr>
          <p:cNvPr id="345" name="TextBox 344">
            <a:extLst>
              <a:ext uri="{FF2B5EF4-FFF2-40B4-BE49-F238E27FC236}">
                <a16:creationId xmlns:a16="http://schemas.microsoft.com/office/drawing/2014/main" id="{61EC800E-7E80-4DEC-9705-AB7593CD2403}"/>
              </a:ext>
            </a:extLst>
          </p:cNvPr>
          <p:cNvSpPr txBox="1"/>
          <p:nvPr/>
        </p:nvSpPr>
        <p:spPr>
          <a:xfrm>
            <a:off x="7022565" y="3717931"/>
            <a:ext cx="1156086" cy="230832"/>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36 months (n=120)</a:t>
            </a:r>
          </a:p>
        </p:txBody>
      </p:sp>
      <p:grpSp>
        <p:nvGrpSpPr>
          <p:cNvPr id="348" name="Graphic 4">
            <a:extLst>
              <a:ext uri="{FF2B5EF4-FFF2-40B4-BE49-F238E27FC236}">
                <a16:creationId xmlns:a16="http://schemas.microsoft.com/office/drawing/2014/main" id="{4D336891-AFAA-4B5C-9DE4-52B5D2242859}"/>
              </a:ext>
            </a:extLst>
          </p:cNvPr>
          <p:cNvGrpSpPr/>
          <p:nvPr/>
        </p:nvGrpSpPr>
        <p:grpSpPr>
          <a:xfrm>
            <a:off x="4957651" y="1730278"/>
            <a:ext cx="51244" cy="2186940"/>
            <a:chOff x="4461890" y="2070544"/>
            <a:chExt cx="51244" cy="2186940"/>
          </a:xfrm>
        </p:grpSpPr>
        <p:sp>
          <p:nvSpPr>
            <p:cNvPr id="349" name="Freeform: Shape 348">
              <a:extLst>
                <a:ext uri="{FF2B5EF4-FFF2-40B4-BE49-F238E27FC236}">
                  <a16:creationId xmlns:a16="http://schemas.microsoft.com/office/drawing/2014/main" id="{3CF9DF01-E510-4B84-BBB8-A7E6E10172B5}"/>
                </a:ext>
              </a:extLst>
            </p:cNvPr>
            <p:cNvSpPr/>
            <p:nvPr/>
          </p:nvSpPr>
          <p:spPr>
            <a:xfrm>
              <a:off x="4461890" y="425748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3516E3-52AF-4D7D-976E-E49CA1539AC3}"/>
                </a:ext>
              </a:extLst>
            </p:cNvPr>
            <p:cNvSpPr/>
            <p:nvPr/>
          </p:nvSpPr>
          <p:spPr>
            <a:xfrm>
              <a:off x="4461890" y="3710749"/>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51" name="Freeform: Shape 350">
              <a:extLst>
                <a:ext uri="{FF2B5EF4-FFF2-40B4-BE49-F238E27FC236}">
                  <a16:creationId xmlns:a16="http://schemas.microsoft.com/office/drawing/2014/main" id="{B0C12D7E-DFBA-43C6-9269-D168FA306CD8}"/>
                </a:ext>
              </a:extLst>
            </p:cNvPr>
            <p:cNvSpPr/>
            <p:nvPr/>
          </p:nvSpPr>
          <p:spPr>
            <a:xfrm>
              <a:off x="4461890" y="316401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52" name="Freeform: Shape 351">
              <a:extLst>
                <a:ext uri="{FF2B5EF4-FFF2-40B4-BE49-F238E27FC236}">
                  <a16:creationId xmlns:a16="http://schemas.microsoft.com/office/drawing/2014/main" id="{6E4D2CFD-79EC-46E0-BD8D-F5227747B0B1}"/>
                </a:ext>
              </a:extLst>
            </p:cNvPr>
            <p:cNvSpPr/>
            <p:nvPr/>
          </p:nvSpPr>
          <p:spPr>
            <a:xfrm>
              <a:off x="4461890" y="2617279"/>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353" name="Freeform: Shape 352">
              <a:extLst>
                <a:ext uri="{FF2B5EF4-FFF2-40B4-BE49-F238E27FC236}">
                  <a16:creationId xmlns:a16="http://schemas.microsoft.com/office/drawing/2014/main" id="{84DC7124-AF6D-461C-AE5A-7D0F292F3048}"/>
                </a:ext>
              </a:extLst>
            </p:cNvPr>
            <p:cNvSpPr/>
            <p:nvPr/>
          </p:nvSpPr>
          <p:spPr>
            <a:xfrm>
              <a:off x="4461890" y="207054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sp>
        <p:nvSpPr>
          <p:cNvPr id="354" name="TextBox 353">
            <a:extLst>
              <a:ext uri="{FF2B5EF4-FFF2-40B4-BE49-F238E27FC236}">
                <a16:creationId xmlns:a16="http://schemas.microsoft.com/office/drawing/2014/main" id="{1D3AB7DF-DC06-4552-9C9F-6653AD724582}"/>
              </a:ext>
            </a:extLst>
          </p:cNvPr>
          <p:cNvSpPr txBox="1"/>
          <p:nvPr/>
        </p:nvSpPr>
        <p:spPr>
          <a:xfrm>
            <a:off x="4671615" y="1620169"/>
            <a:ext cx="382904" cy="224789"/>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170</a:t>
            </a:r>
          </a:p>
        </p:txBody>
      </p:sp>
      <p:sp>
        <p:nvSpPr>
          <p:cNvPr id="355" name="TextBox 354">
            <a:extLst>
              <a:ext uri="{FF2B5EF4-FFF2-40B4-BE49-F238E27FC236}">
                <a16:creationId xmlns:a16="http://schemas.microsoft.com/office/drawing/2014/main" id="{7BC6C45A-230D-4BDE-98E7-7DF478E062DB}"/>
              </a:ext>
            </a:extLst>
          </p:cNvPr>
          <p:cNvSpPr txBox="1"/>
          <p:nvPr/>
        </p:nvSpPr>
        <p:spPr>
          <a:xfrm>
            <a:off x="4671615" y="2155474"/>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160</a:t>
            </a:r>
          </a:p>
        </p:txBody>
      </p:sp>
      <p:sp>
        <p:nvSpPr>
          <p:cNvPr id="356" name="TextBox 355">
            <a:extLst>
              <a:ext uri="{FF2B5EF4-FFF2-40B4-BE49-F238E27FC236}">
                <a16:creationId xmlns:a16="http://schemas.microsoft.com/office/drawing/2014/main" id="{DE0F1E8E-B146-48C9-9A58-36E1EB553B62}"/>
              </a:ext>
            </a:extLst>
          </p:cNvPr>
          <p:cNvSpPr txBox="1"/>
          <p:nvPr/>
        </p:nvSpPr>
        <p:spPr>
          <a:xfrm>
            <a:off x="4671615" y="2701733"/>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150</a:t>
            </a:r>
          </a:p>
        </p:txBody>
      </p:sp>
      <p:sp>
        <p:nvSpPr>
          <p:cNvPr id="357" name="TextBox 356">
            <a:extLst>
              <a:ext uri="{FF2B5EF4-FFF2-40B4-BE49-F238E27FC236}">
                <a16:creationId xmlns:a16="http://schemas.microsoft.com/office/drawing/2014/main" id="{B76D289D-7F57-4687-B187-F5B0590F7466}"/>
              </a:ext>
            </a:extLst>
          </p:cNvPr>
          <p:cNvSpPr txBox="1"/>
          <p:nvPr/>
        </p:nvSpPr>
        <p:spPr>
          <a:xfrm>
            <a:off x="4671615" y="3253326"/>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140</a:t>
            </a:r>
          </a:p>
        </p:txBody>
      </p:sp>
      <p:sp>
        <p:nvSpPr>
          <p:cNvPr id="358" name="TextBox 357">
            <a:extLst>
              <a:ext uri="{FF2B5EF4-FFF2-40B4-BE49-F238E27FC236}">
                <a16:creationId xmlns:a16="http://schemas.microsoft.com/office/drawing/2014/main" id="{094345CD-D026-40BF-A334-C620B395634F}"/>
              </a:ext>
            </a:extLst>
          </p:cNvPr>
          <p:cNvSpPr txBox="1"/>
          <p:nvPr/>
        </p:nvSpPr>
        <p:spPr>
          <a:xfrm>
            <a:off x="4671615" y="3805014"/>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130</a:t>
            </a:r>
          </a:p>
        </p:txBody>
      </p:sp>
      <p:sp>
        <p:nvSpPr>
          <p:cNvPr id="827" name="Freeform: Shape 826">
            <a:extLst>
              <a:ext uri="{FF2B5EF4-FFF2-40B4-BE49-F238E27FC236}">
                <a16:creationId xmlns:a16="http://schemas.microsoft.com/office/drawing/2014/main" id="{8891231D-ABA1-4462-A279-B7DF0611837A}"/>
              </a:ext>
            </a:extLst>
          </p:cNvPr>
          <p:cNvSpPr/>
          <p:nvPr/>
        </p:nvSpPr>
        <p:spPr>
          <a:xfrm>
            <a:off x="2115548" y="1669318"/>
            <a:ext cx="1851183" cy="2284761"/>
          </a:xfrm>
          <a:custGeom>
            <a:avLst/>
            <a:gdLst>
              <a:gd name="connsiteX0" fmla="*/ 0 w 1851183"/>
              <a:gd name="connsiteY0" fmla="*/ 0 h 2284761"/>
              <a:gd name="connsiteX1" fmla="*/ 1851184 w 1851183"/>
              <a:gd name="connsiteY1" fmla="*/ 0 h 2284761"/>
              <a:gd name="connsiteX2" fmla="*/ 1851184 w 1851183"/>
              <a:gd name="connsiteY2" fmla="*/ 2284762 h 2284761"/>
              <a:gd name="connsiteX3" fmla="*/ 0 w 1851183"/>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1851183" h="2284761">
                <a:moveTo>
                  <a:pt x="0" y="0"/>
                </a:moveTo>
                <a:lnTo>
                  <a:pt x="1851184" y="0"/>
                </a:lnTo>
                <a:lnTo>
                  <a:pt x="1851184" y="2284762"/>
                </a:lnTo>
                <a:lnTo>
                  <a:pt x="0" y="2284762"/>
                </a:lnTo>
                <a:close/>
              </a:path>
            </a:pathLst>
          </a:custGeom>
          <a:pattFill prst="ltUpDiag">
            <a:fgClr>
              <a:schemeClr val="tx2">
                <a:lumMod val="40000"/>
                <a:lumOff val="60000"/>
              </a:schemeClr>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28" name="Freeform: Shape 827">
            <a:extLst>
              <a:ext uri="{FF2B5EF4-FFF2-40B4-BE49-F238E27FC236}">
                <a16:creationId xmlns:a16="http://schemas.microsoft.com/office/drawing/2014/main" id="{26F0CB8A-EFFE-4E51-B0BE-CCBEBEC941A9}"/>
              </a:ext>
            </a:extLst>
          </p:cNvPr>
          <p:cNvSpPr/>
          <p:nvPr/>
        </p:nvSpPr>
        <p:spPr>
          <a:xfrm>
            <a:off x="1808653" y="1674652"/>
            <a:ext cx="301942" cy="2284761"/>
          </a:xfrm>
          <a:custGeom>
            <a:avLst/>
            <a:gdLst>
              <a:gd name="connsiteX0" fmla="*/ 0 w 301942"/>
              <a:gd name="connsiteY0" fmla="*/ 0 h 2284761"/>
              <a:gd name="connsiteX1" fmla="*/ 301942 w 301942"/>
              <a:gd name="connsiteY1" fmla="*/ 0 h 2284761"/>
              <a:gd name="connsiteX2" fmla="*/ 301942 w 301942"/>
              <a:gd name="connsiteY2" fmla="*/ 2284762 h 2284761"/>
              <a:gd name="connsiteX3" fmla="*/ 0 w 301942"/>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301942" h="2284761">
                <a:moveTo>
                  <a:pt x="0" y="0"/>
                </a:moveTo>
                <a:lnTo>
                  <a:pt x="301942" y="0"/>
                </a:lnTo>
                <a:lnTo>
                  <a:pt x="301942" y="2284762"/>
                </a:lnTo>
                <a:lnTo>
                  <a:pt x="0" y="2284762"/>
                </a:lnTo>
                <a:close/>
              </a:path>
            </a:pathLst>
          </a:custGeom>
          <a:pattFill prst="ltUpDiag">
            <a:fgClr>
              <a:schemeClr val="accent4"/>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29" name="Freeform: Shape 828">
            <a:extLst>
              <a:ext uri="{FF2B5EF4-FFF2-40B4-BE49-F238E27FC236}">
                <a16:creationId xmlns:a16="http://schemas.microsoft.com/office/drawing/2014/main" id="{56B95F0B-2CDE-4A3A-882C-2176AB23A3EB}"/>
              </a:ext>
            </a:extLst>
          </p:cNvPr>
          <p:cNvSpPr/>
          <p:nvPr/>
        </p:nvSpPr>
        <p:spPr>
          <a:xfrm>
            <a:off x="857581" y="1673033"/>
            <a:ext cx="798195" cy="2284761"/>
          </a:xfrm>
          <a:custGeom>
            <a:avLst/>
            <a:gdLst>
              <a:gd name="connsiteX0" fmla="*/ 0 w 798195"/>
              <a:gd name="connsiteY0" fmla="*/ 0 h 2284761"/>
              <a:gd name="connsiteX1" fmla="*/ 798195 w 798195"/>
              <a:gd name="connsiteY1" fmla="*/ 0 h 2284761"/>
              <a:gd name="connsiteX2" fmla="*/ 798195 w 798195"/>
              <a:gd name="connsiteY2" fmla="*/ 2284762 h 2284761"/>
              <a:gd name="connsiteX3" fmla="*/ 0 w 798195"/>
              <a:gd name="connsiteY3" fmla="*/ 2284762 h 2284761"/>
            </a:gdLst>
            <a:ahLst/>
            <a:cxnLst>
              <a:cxn ang="0">
                <a:pos x="connsiteX0" y="connsiteY0"/>
              </a:cxn>
              <a:cxn ang="0">
                <a:pos x="connsiteX1" y="connsiteY1"/>
              </a:cxn>
              <a:cxn ang="0">
                <a:pos x="connsiteX2" y="connsiteY2"/>
              </a:cxn>
              <a:cxn ang="0">
                <a:pos x="connsiteX3" y="connsiteY3"/>
              </a:cxn>
            </a:cxnLst>
            <a:rect l="l" t="t" r="r" b="b"/>
            <a:pathLst>
              <a:path w="798195" h="2284761">
                <a:moveTo>
                  <a:pt x="0" y="0"/>
                </a:moveTo>
                <a:lnTo>
                  <a:pt x="798195" y="0"/>
                </a:lnTo>
                <a:lnTo>
                  <a:pt x="798195" y="2284762"/>
                </a:lnTo>
                <a:lnTo>
                  <a:pt x="0" y="2284762"/>
                </a:lnTo>
                <a:close/>
              </a:path>
            </a:pathLst>
          </a:custGeom>
          <a:pattFill prst="dkUpDiag">
            <a:fgClr>
              <a:schemeClr val="accent6">
                <a:lumMod val="20000"/>
                <a:lumOff val="80000"/>
              </a:schemeClr>
            </a:fgClr>
            <a:bgClr>
              <a:schemeClr val="tx1"/>
            </a:bgClr>
          </a:pattFill>
          <a:ln w="9525" cap="flat">
            <a:no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30" name="Freeform: Shape 829">
            <a:extLst>
              <a:ext uri="{FF2B5EF4-FFF2-40B4-BE49-F238E27FC236}">
                <a16:creationId xmlns:a16="http://schemas.microsoft.com/office/drawing/2014/main" id="{D53013F1-9EDF-4005-A0FC-35688411FF2E}"/>
              </a:ext>
            </a:extLst>
          </p:cNvPr>
          <p:cNvSpPr/>
          <p:nvPr/>
        </p:nvSpPr>
        <p:spPr>
          <a:xfrm>
            <a:off x="718802" y="1953544"/>
            <a:ext cx="3567017" cy="940974"/>
          </a:xfrm>
          <a:custGeom>
            <a:avLst/>
            <a:gdLst>
              <a:gd name="connsiteX0" fmla="*/ 0 w 3567017"/>
              <a:gd name="connsiteY0" fmla="*/ 815340 h 940974"/>
              <a:gd name="connsiteX1" fmla="*/ 155067 w 3567017"/>
              <a:gd name="connsiteY1" fmla="*/ 880205 h 940974"/>
              <a:gd name="connsiteX2" fmla="*/ 310229 w 3567017"/>
              <a:gd name="connsiteY2" fmla="*/ 940975 h 940974"/>
              <a:gd name="connsiteX3" fmla="*/ 465296 w 3567017"/>
              <a:gd name="connsiteY3" fmla="*/ 858107 h 940974"/>
              <a:gd name="connsiteX4" fmla="*/ 620363 w 3567017"/>
              <a:gd name="connsiteY4" fmla="*/ 798386 h 940974"/>
              <a:gd name="connsiteX5" fmla="*/ 775430 w 3567017"/>
              <a:gd name="connsiteY5" fmla="*/ 601123 h 940974"/>
              <a:gd name="connsiteX6" fmla="*/ 930497 w 3567017"/>
              <a:gd name="connsiteY6" fmla="*/ 481108 h 940974"/>
              <a:gd name="connsiteX7" fmla="*/ 1085660 w 3567017"/>
              <a:gd name="connsiteY7" fmla="*/ 235839 h 940974"/>
              <a:gd name="connsiteX8" fmla="*/ 1240727 w 3567017"/>
              <a:gd name="connsiteY8" fmla="*/ 199930 h 940974"/>
              <a:gd name="connsiteX9" fmla="*/ 1395793 w 3567017"/>
              <a:gd name="connsiteY9" fmla="*/ 178403 h 940974"/>
              <a:gd name="connsiteX10" fmla="*/ 1550861 w 3567017"/>
              <a:gd name="connsiteY10" fmla="*/ 189928 h 940974"/>
              <a:gd name="connsiteX11" fmla="*/ 1706023 w 3567017"/>
              <a:gd name="connsiteY11" fmla="*/ 135731 h 940974"/>
              <a:gd name="connsiteX12" fmla="*/ 1861090 w 3567017"/>
              <a:gd name="connsiteY12" fmla="*/ 143161 h 940974"/>
              <a:gd name="connsiteX13" fmla="*/ 2016157 w 3567017"/>
              <a:gd name="connsiteY13" fmla="*/ 234601 h 940974"/>
              <a:gd name="connsiteX14" fmla="*/ 2171224 w 3567017"/>
              <a:gd name="connsiteY14" fmla="*/ 253175 h 940974"/>
              <a:gd name="connsiteX15" fmla="*/ 2326291 w 3567017"/>
              <a:gd name="connsiteY15" fmla="*/ 175736 h 940974"/>
              <a:gd name="connsiteX16" fmla="*/ 2481453 w 3567017"/>
              <a:gd name="connsiteY16" fmla="*/ 80105 h 940974"/>
              <a:gd name="connsiteX17" fmla="*/ 2636520 w 3567017"/>
              <a:gd name="connsiteY17" fmla="*/ 50006 h 940974"/>
              <a:gd name="connsiteX18" fmla="*/ 2791587 w 3567017"/>
              <a:gd name="connsiteY18" fmla="*/ 0 h 940974"/>
              <a:gd name="connsiteX19" fmla="*/ 2946654 w 3567017"/>
              <a:gd name="connsiteY19" fmla="*/ 102394 h 940974"/>
              <a:gd name="connsiteX20" fmla="*/ 3101816 w 3567017"/>
              <a:gd name="connsiteY20" fmla="*/ 210407 h 940974"/>
              <a:gd name="connsiteX21" fmla="*/ 3256883 w 3567017"/>
              <a:gd name="connsiteY21" fmla="*/ 313944 h 940974"/>
              <a:gd name="connsiteX22" fmla="*/ 3411950 w 3567017"/>
              <a:gd name="connsiteY22" fmla="*/ 495776 h 940974"/>
              <a:gd name="connsiteX23" fmla="*/ 3567017 w 3567017"/>
              <a:gd name="connsiteY23" fmla="*/ 705517 h 9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7017" h="940974">
                <a:moveTo>
                  <a:pt x="0" y="815340"/>
                </a:moveTo>
                <a:lnTo>
                  <a:pt x="155067" y="880205"/>
                </a:lnTo>
                <a:lnTo>
                  <a:pt x="310229" y="940975"/>
                </a:lnTo>
                <a:lnTo>
                  <a:pt x="465296" y="858107"/>
                </a:lnTo>
                <a:lnTo>
                  <a:pt x="620363" y="798386"/>
                </a:lnTo>
                <a:lnTo>
                  <a:pt x="775430" y="601123"/>
                </a:lnTo>
                <a:lnTo>
                  <a:pt x="930497" y="481108"/>
                </a:lnTo>
                <a:lnTo>
                  <a:pt x="1085660" y="235839"/>
                </a:lnTo>
                <a:lnTo>
                  <a:pt x="1240727" y="199930"/>
                </a:lnTo>
                <a:lnTo>
                  <a:pt x="1395793" y="178403"/>
                </a:lnTo>
                <a:lnTo>
                  <a:pt x="1550861" y="189928"/>
                </a:lnTo>
                <a:lnTo>
                  <a:pt x="1706023" y="135731"/>
                </a:lnTo>
                <a:lnTo>
                  <a:pt x="1861090" y="143161"/>
                </a:lnTo>
                <a:lnTo>
                  <a:pt x="2016157" y="234601"/>
                </a:lnTo>
                <a:lnTo>
                  <a:pt x="2171224" y="253175"/>
                </a:lnTo>
                <a:lnTo>
                  <a:pt x="2326291" y="175736"/>
                </a:lnTo>
                <a:lnTo>
                  <a:pt x="2481453" y="80105"/>
                </a:lnTo>
                <a:lnTo>
                  <a:pt x="2636520" y="50006"/>
                </a:lnTo>
                <a:lnTo>
                  <a:pt x="2791587" y="0"/>
                </a:lnTo>
                <a:lnTo>
                  <a:pt x="2946654" y="102394"/>
                </a:lnTo>
                <a:lnTo>
                  <a:pt x="3101816" y="210407"/>
                </a:lnTo>
                <a:lnTo>
                  <a:pt x="3256883" y="313944"/>
                </a:lnTo>
                <a:lnTo>
                  <a:pt x="3411950" y="495776"/>
                </a:lnTo>
                <a:lnTo>
                  <a:pt x="3567017" y="705517"/>
                </a:lnTo>
              </a:path>
            </a:pathLst>
          </a:custGeom>
          <a:noFill/>
          <a:ln w="28575" cap="flat">
            <a:solidFill>
              <a:srgbClr val="0033CC"/>
            </a:solidFill>
            <a:prstDash val="sysDash"/>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nvGrpSpPr>
          <p:cNvPr id="831" name="Graphic 4">
            <a:extLst>
              <a:ext uri="{FF2B5EF4-FFF2-40B4-BE49-F238E27FC236}">
                <a16:creationId xmlns:a16="http://schemas.microsoft.com/office/drawing/2014/main" id="{E0A52CE5-C041-45D5-BB6C-BDF1065E2F11}"/>
              </a:ext>
            </a:extLst>
          </p:cNvPr>
          <p:cNvGrpSpPr/>
          <p:nvPr/>
        </p:nvGrpSpPr>
        <p:grpSpPr>
          <a:xfrm>
            <a:off x="718802" y="2898424"/>
            <a:ext cx="3567017" cy="802100"/>
            <a:chOff x="4559045" y="3238690"/>
            <a:chExt cx="3567017" cy="802100"/>
          </a:xfrm>
          <a:noFill/>
        </p:grpSpPr>
        <p:sp>
          <p:nvSpPr>
            <p:cNvPr id="832" name="Freeform: Shape 831">
              <a:extLst>
                <a:ext uri="{FF2B5EF4-FFF2-40B4-BE49-F238E27FC236}">
                  <a16:creationId xmlns:a16="http://schemas.microsoft.com/office/drawing/2014/main" id="{B46C5CCF-F95F-4A5F-B5A3-F7E404FFA2DF}"/>
                </a:ext>
              </a:extLst>
            </p:cNvPr>
            <p:cNvSpPr/>
            <p:nvPr/>
          </p:nvSpPr>
          <p:spPr>
            <a:xfrm>
              <a:off x="4559045" y="3238690"/>
              <a:ext cx="3567017" cy="802100"/>
            </a:xfrm>
            <a:custGeom>
              <a:avLst/>
              <a:gdLst>
                <a:gd name="connsiteX0" fmla="*/ 0 w 3567017"/>
                <a:gd name="connsiteY0" fmla="*/ 749236 h 802100"/>
                <a:gd name="connsiteX1" fmla="*/ 155067 w 3567017"/>
                <a:gd name="connsiteY1" fmla="*/ 745712 h 802100"/>
                <a:gd name="connsiteX2" fmla="*/ 310229 w 3567017"/>
                <a:gd name="connsiteY2" fmla="*/ 802100 h 802100"/>
                <a:gd name="connsiteX3" fmla="*/ 465296 w 3567017"/>
                <a:gd name="connsiteY3" fmla="*/ 745808 h 802100"/>
                <a:gd name="connsiteX4" fmla="*/ 620363 w 3567017"/>
                <a:gd name="connsiteY4" fmla="*/ 751618 h 802100"/>
                <a:gd name="connsiteX5" fmla="*/ 775430 w 3567017"/>
                <a:gd name="connsiteY5" fmla="*/ 504254 h 802100"/>
                <a:gd name="connsiteX6" fmla="*/ 930497 w 3567017"/>
                <a:gd name="connsiteY6" fmla="*/ 292132 h 802100"/>
                <a:gd name="connsiteX7" fmla="*/ 1085660 w 3567017"/>
                <a:gd name="connsiteY7" fmla="*/ 105727 h 802100"/>
                <a:gd name="connsiteX8" fmla="*/ 1240727 w 3567017"/>
                <a:gd name="connsiteY8" fmla="*/ 19717 h 802100"/>
                <a:gd name="connsiteX9" fmla="*/ 1395793 w 3567017"/>
                <a:gd name="connsiteY9" fmla="*/ 152781 h 802100"/>
                <a:gd name="connsiteX10" fmla="*/ 1550861 w 3567017"/>
                <a:gd name="connsiteY10" fmla="*/ 138398 h 802100"/>
                <a:gd name="connsiteX11" fmla="*/ 1706023 w 3567017"/>
                <a:gd name="connsiteY11" fmla="*/ 174308 h 802100"/>
                <a:gd name="connsiteX12" fmla="*/ 1861090 w 3567017"/>
                <a:gd name="connsiteY12" fmla="*/ 195739 h 802100"/>
                <a:gd name="connsiteX13" fmla="*/ 2016157 w 3567017"/>
                <a:gd name="connsiteY13" fmla="*/ 205550 h 802100"/>
                <a:gd name="connsiteX14" fmla="*/ 2171224 w 3567017"/>
                <a:gd name="connsiteY14" fmla="*/ 297275 h 802100"/>
                <a:gd name="connsiteX15" fmla="*/ 2326291 w 3567017"/>
                <a:gd name="connsiteY15" fmla="*/ 253746 h 802100"/>
                <a:gd name="connsiteX16" fmla="*/ 2481453 w 3567017"/>
                <a:gd name="connsiteY16" fmla="*/ 152971 h 802100"/>
                <a:gd name="connsiteX17" fmla="*/ 2636520 w 3567017"/>
                <a:gd name="connsiteY17" fmla="*/ 38290 h 802100"/>
                <a:gd name="connsiteX18" fmla="*/ 2791587 w 3567017"/>
                <a:gd name="connsiteY18" fmla="*/ 0 h 802100"/>
                <a:gd name="connsiteX19" fmla="*/ 2946654 w 3567017"/>
                <a:gd name="connsiteY19" fmla="*/ 80581 h 802100"/>
                <a:gd name="connsiteX20" fmla="*/ 3101816 w 3567017"/>
                <a:gd name="connsiteY20" fmla="*/ 192024 h 802100"/>
                <a:gd name="connsiteX21" fmla="*/ 3256883 w 3567017"/>
                <a:gd name="connsiteY21" fmla="*/ 391287 h 802100"/>
                <a:gd name="connsiteX22" fmla="*/ 3411950 w 3567017"/>
                <a:gd name="connsiteY22" fmla="*/ 416623 h 802100"/>
                <a:gd name="connsiteX23" fmla="*/ 3567017 w 3567017"/>
                <a:gd name="connsiteY23" fmla="*/ 534734 h 8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7017" h="802100">
                  <a:moveTo>
                    <a:pt x="0" y="749236"/>
                  </a:moveTo>
                  <a:lnTo>
                    <a:pt x="155067" y="745712"/>
                  </a:lnTo>
                  <a:lnTo>
                    <a:pt x="310229" y="802100"/>
                  </a:lnTo>
                  <a:lnTo>
                    <a:pt x="465296" y="745808"/>
                  </a:lnTo>
                  <a:lnTo>
                    <a:pt x="620363" y="751618"/>
                  </a:lnTo>
                  <a:lnTo>
                    <a:pt x="775430" y="504254"/>
                  </a:lnTo>
                  <a:lnTo>
                    <a:pt x="930497" y="292132"/>
                  </a:lnTo>
                  <a:lnTo>
                    <a:pt x="1085660" y="105727"/>
                  </a:lnTo>
                  <a:lnTo>
                    <a:pt x="1240727" y="19717"/>
                  </a:lnTo>
                  <a:lnTo>
                    <a:pt x="1395793" y="152781"/>
                  </a:lnTo>
                  <a:lnTo>
                    <a:pt x="1550861" y="138398"/>
                  </a:lnTo>
                  <a:lnTo>
                    <a:pt x="1706023" y="174308"/>
                  </a:lnTo>
                  <a:lnTo>
                    <a:pt x="1861090" y="195739"/>
                  </a:lnTo>
                  <a:lnTo>
                    <a:pt x="2016157" y="205550"/>
                  </a:lnTo>
                  <a:lnTo>
                    <a:pt x="2171224" y="297275"/>
                  </a:lnTo>
                  <a:lnTo>
                    <a:pt x="2326291" y="253746"/>
                  </a:lnTo>
                  <a:lnTo>
                    <a:pt x="2481453" y="152971"/>
                  </a:lnTo>
                  <a:lnTo>
                    <a:pt x="2636520" y="38290"/>
                  </a:lnTo>
                  <a:lnTo>
                    <a:pt x="2791587" y="0"/>
                  </a:lnTo>
                  <a:lnTo>
                    <a:pt x="2946654" y="80581"/>
                  </a:lnTo>
                  <a:lnTo>
                    <a:pt x="3101816" y="192024"/>
                  </a:lnTo>
                  <a:lnTo>
                    <a:pt x="3256883" y="391287"/>
                  </a:lnTo>
                  <a:lnTo>
                    <a:pt x="3411950" y="416623"/>
                  </a:lnTo>
                  <a:lnTo>
                    <a:pt x="3567017" y="534734"/>
                  </a:lnTo>
                </a:path>
              </a:pathLst>
            </a:custGeom>
            <a:noFill/>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33" name="Freeform: Shape 832">
              <a:extLst>
                <a:ext uri="{FF2B5EF4-FFF2-40B4-BE49-F238E27FC236}">
                  <a16:creationId xmlns:a16="http://schemas.microsoft.com/office/drawing/2014/main" id="{216A35B8-BA0B-4A10-9311-D1A1D90A6B6D}"/>
                </a:ext>
              </a:extLst>
            </p:cNvPr>
            <p:cNvSpPr/>
            <p:nvPr/>
          </p:nvSpPr>
          <p:spPr>
            <a:xfrm>
              <a:off x="8121205" y="3769423"/>
              <a:ext cx="4857" cy="4000"/>
            </a:xfrm>
            <a:custGeom>
              <a:avLst/>
              <a:gdLst>
                <a:gd name="connsiteX0" fmla="*/ 0 w 4857"/>
                <a:gd name="connsiteY0" fmla="*/ 0 h 4000"/>
                <a:gd name="connsiteX1" fmla="*/ 4858 w 4857"/>
                <a:gd name="connsiteY1" fmla="*/ 4001 h 4000"/>
              </a:gdLst>
              <a:ahLst/>
              <a:cxnLst>
                <a:cxn ang="0">
                  <a:pos x="connsiteX0" y="connsiteY0"/>
                </a:cxn>
                <a:cxn ang="0">
                  <a:pos x="connsiteX1" y="connsiteY1"/>
                </a:cxn>
              </a:cxnLst>
              <a:rect l="l" t="t" r="r" b="b"/>
              <a:pathLst>
                <a:path w="4857" h="4000">
                  <a:moveTo>
                    <a:pt x="0" y="0"/>
                  </a:moveTo>
                  <a:lnTo>
                    <a:pt x="4858" y="4001"/>
                  </a:lnTo>
                </a:path>
              </a:pathLst>
            </a:custGeom>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sp>
        <p:nvSpPr>
          <p:cNvPr id="837" name="Freeform: Shape 836">
            <a:extLst>
              <a:ext uri="{FF2B5EF4-FFF2-40B4-BE49-F238E27FC236}">
                <a16:creationId xmlns:a16="http://schemas.microsoft.com/office/drawing/2014/main" id="{2C850C63-5405-4607-9FB1-D04E83D4AEA3}"/>
              </a:ext>
            </a:extLst>
          </p:cNvPr>
          <p:cNvSpPr/>
          <p:nvPr/>
        </p:nvSpPr>
        <p:spPr>
          <a:xfrm>
            <a:off x="664033" y="3969320"/>
            <a:ext cx="3681222" cy="9525"/>
          </a:xfrm>
          <a:custGeom>
            <a:avLst/>
            <a:gdLst>
              <a:gd name="connsiteX0" fmla="*/ 0 w 3681222"/>
              <a:gd name="connsiteY0" fmla="*/ 0 h 9525"/>
              <a:gd name="connsiteX1" fmla="*/ 3681222 w 3681222"/>
              <a:gd name="connsiteY1" fmla="*/ 0 h 9525"/>
            </a:gdLst>
            <a:ahLst/>
            <a:cxnLst>
              <a:cxn ang="0">
                <a:pos x="connsiteX0" y="connsiteY0"/>
              </a:cxn>
              <a:cxn ang="0">
                <a:pos x="connsiteX1" y="connsiteY1"/>
              </a:cxn>
            </a:cxnLst>
            <a:rect l="l" t="t" r="r" b="b"/>
            <a:pathLst>
              <a:path w="3681222" h="9525">
                <a:moveTo>
                  <a:pt x="0" y="0"/>
                </a:moveTo>
                <a:lnTo>
                  <a:pt x="3681222" y="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39" name="Freeform: Shape 838">
            <a:extLst>
              <a:ext uri="{FF2B5EF4-FFF2-40B4-BE49-F238E27FC236}">
                <a16:creationId xmlns:a16="http://schemas.microsoft.com/office/drawing/2014/main" id="{EE82C773-B35A-41CC-A2C7-3E718DAC2A7A}"/>
              </a:ext>
            </a:extLst>
          </p:cNvPr>
          <p:cNvSpPr/>
          <p:nvPr/>
        </p:nvSpPr>
        <p:spPr>
          <a:xfrm>
            <a:off x="87386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0" name="Freeform: Shape 839">
            <a:extLst>
              <a:ext uri="{FF2B5EF4-FFF2-40B4-BE49-F238E27FC236}">
                <a16:creationId xmlns:a16="http://schemas.microsoft.com/office/drawing/2014/main" id="{E5D5DA4B-8C9D-4115-8995-5F39D95ABD2B}"/>
              </a:ext>
            </a:extLst>
          </p:cNvPr>
          <p:cNvSpPr/>
          <p:nvPr/>
        </p:nvSpPr>
        <p:spPr>
          <a:xfrm>
            <a:off x="1029031"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1" name="Freeform: Shape 840">
            <a:extLst>
              <a:ext uri="{FF2B5EF4-FFF2-40B4-BE49-F238E27FC236}">
                <a16:creationId xmlns:a16="http://schemas.microsoft.com/office/drawing/2014/main" id="{924370ED-39A6-40A8-9BDC-FAC7F19F7A7C}"/>
              </a:ext>
            </a:extLst>
          </p:cNvPr>
          <p:cNvSpPr/>
          <p:nvPr/>
        </p:nvSpPr>
        <p:spPr>
          <a:xfrm>
            <a:off x="1184098"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2" name="Freeform: Shape 841">
            <a:extLst>
              <a:ext uri="{FF2B5EF4-FFF2-40B4-BE49-F238E27FC236}">
                <a16:creationId xmlns:a16="http://schemas.microsoft.com/office/drawing/2014/main" id="{A664008B-326F-43EA-B72D-694911265813}"/>
              </a:ext>
            </a:extLst>
          </p:cNvPr>
          <p:cNvSpPr/>
          <p:nvPr/>
        </p:nvSpPr>
        <p:spPr>
          <a:xfrm>
            <a:off x="1339165"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3" name="Freeform: Shape 842">
            <a:extLst>
              <a:ext uri="{FF2B5EF4-FFF2-40B4-BE49-F238E27FC236}">
                <a16:creationId xmlns:a16="http://schemas.microsoft.com/office/drawing/2014/main" id="{E2AFE43A-B680-4EEB-A637-271373293FF1}"/>
              </a:ext>
            </a:extLst>
          </p:cNvPr>
          <p:cNvSpPr/>
          <p:nvPr/>
        </p:nvSpPr>
        <p:spPr>
          <a:xfrm>
            <a:off x="149423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4" name="Freeform: Shape 843">
            <a:extLst>
              <a:ext uri="{FF2B5EF4-FFF2-40B4-BE49-F238E27FC236}">
                <a16:creationId xmlns:a16="http://schemas.microsoft.com/office/drawing/2014/main" id="{7AFF1CE7-AFD0-45D4-BE7E-26CC6E10A9F6}"/>
              </a:ext>
            </a:extLst>
          </p:cNvPr>
          <p:cNvSpPr/>
          <p:nvPr/>
        </p:nvSpPr>
        <p:spPr>
          <a:xfrm>
            <a:off x="164929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5" name="Freeform: Shape 844">
            <a:extLst>
              <a:ext uri="{FF2B5EF4-FFF2-40B4-BE49-F238E27FC236}">
                <a16:creationId xmlns:a16="http://schemas.microsoft.com/office/drawing/2014/main" id="{4882DC74-6689-471E-AE25-CCB9822C4A80}"/>
              </a:ext>
            </a:extLst>
          </p:cNvPr>
          <p:cNvSpPr/>
          <p:nvPr/>
        </p:nvSpPr>
        <p:spPr>
          <a:xfrm>
            <a:off x="180446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6" name="Freeform: Shape 845">
            <a:extLst>
              <a:ext uri="{FF2B5EF4-FFF2-40B4-BE49-F238E27FC236}">
                <a16:creationId xmlns:a16="http://schemas.microsoft.com/office/drawing/2014/main" id="{9623AF48-2405-4B1C-8CA4-048A7805511C}"/>
              </a:ext>
            </a:extLst>
          </p:cNvPr>
          <p:cNvSpPr/>
          <p:nvPr/>
        </p:nvSpPr>
        <p:spPr>
          <a:xfrm>
            <a:off x="195952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7" name="Freeform: Shape 846">
            <a:extLst>
              <a:ext uri="{FF2B5EF4-FFF2-40B4-BE49-F238E27FC236}">
                <a16:creationId xmlns:a16="http://schemas.microsoft.com/office/drawing/2014/main" id="{7F4288CF-4BDE-41C0-B3B6-5C0D47CEA30C}"/>
              </a:ext>
            </a:extLst>
          </p:cNvPr>
          <p:cNvSpPr/>
          <p:nvPr/>
        </p:nvSpPr>
        <p:spPr>
          <a:xfrm>
            <a:off x="211459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8" name="Freeform: Shape 847">
            <a:extLst>
              <a:ext uri="{FF2B5EF4-FFF2-40B4-BE49-F238E27FC236}">
                <a16:creationId xmlns:a16="http://schemas.microsoft.com/office/drawing/2014/main" id="{3F85C37A-5848-4895-B933-A1ED4ED5CD0E}"/>
              </a:ext>
            </a:extLst>
          </p:cNvPr>
          <p:cNvSpPr/>
          <p:nvPr/>
        </p:nvSpPr>
        <p:spPr>
          <a:xfrm>
            <a:off x="226966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49" name="Freeform: Shape 848">
            <a:extLst>
              <a:ext uri="{FF2B5EF4-FFF2-40B4-BE49-F238E27FC236}">
                <a16:creationId xmlns:a16="http://schemas.microsoft.com/office/drawing/2014/main" id="{664E13FF-9A8D-420E-A096-5C097B95249D}"/>
              </a:ext>
            </a:extLst>
          </p:cNvPr>
          <p:cNvSpPr/>
          <p:nvPr/>
        </p:nvSpPr>
        <p:spPr>
          <a:xfrm>
            <a:off x="2424825"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0" name="Freeform: Shape 849">
            <a:extLst>
              <a:ext uri="{FF2B5EF4-FFF2-40B4-BE49-F238E27FC236}">
                <a16:creationId xmlns:a16="http://schemas.microsoft.com/office/drawing/2014/main" id="{BDD4A2FF-5BA9-4139-AE72-B47D41016DAC}"/>
              </a:ext>
            </a:extLst>
          </p:cNvPr>
          <p:cNvSpPr/>
          <p:nvPr/>
        </p:nvSpPr>
        <p:spPr>
          <a:xfrm>
            <a:off x="257989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1" name="Freeform: Shape 850">
            <a:extLst>
              <a:ext uri="{FF2B5EF4-FFF2-40B4-BE49-F238E27FC236}">
                <a16:creationId xmlns:a16="http://schemas.microsoft.com/office/drawing/2014/main" id="{93C346CC-54FC-4E4F-A0F3-094AABD94F80}"/>
              </a:ext>
            </a:extLst>
          </p:cNvPr>
          <p:cNvSpPr/>
          <p:nvPr/>
        </p:nvSpPr>
        <p:spPr>
          <a:xfrm>
            <a:off x="273495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2" name="Freeform: Shape 851">
            <a:extLst>
              <a:ext uri="{FF2B5EF4-FFF2-40B4-BE49-F238E27FC236}">
                <a16:creationId xmlns:a16="http://schemas.microsoft.com/office/drawing/2014/main" id="{7DDD9E25-1041-447B-8177-6F8A9865C515}"/>
              </a:ext>
            </a:extLst>
          </p:cNvPr>
          <p:cNvSpPr/>
          <p:nvPr/>
        </p:nvSpPr>
        <p:spPr>
          <a:xfrm>
            <a:off x="289002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3" name="Freeform: Shape 852">
            <a:extLst>
              <a:ext uri="{FF2B5EF4-FFF2-40B4-BE49-F238E27FC236}">
                <a16:creationId xmlns:a16="http://schemas.microsoft.com/office/drawing/2014/main" id="{74A861F7-AE92-438A-8E01-AAD98F3BD83A}"/>
              </a:ext>
            </a:extLst>
          </p:cNvPr>
          <p:cNvSpPr/>
          <p:nvPr/>
        </p:nvSpPr>
        <p:spPr>
          <a:xfrm>
            <a:off x="3045093"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4" name="Freeform: Shape 853">
            <a:extLst>
              <a:ext uri="{FF2B5EF4-FFF2-40B4-BE49-F238E27FC236}">
                <a16:creationId xmlns:a16="http://schemas.microsoft.com/office/drawing/2014/main" id="{F18BA4FB-E797-4A34-A36E-457EC57BD3B5}"/>
              </a:ext>
            </a:extLst>
          </p:cNvPr>
          <p:cNvSpPr/>
          <p:nvPr/>
        </p:nvSpPr>
        <p:spPr>
          <a:xfrm>
            <a:off x="3200255"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5" name="Freeform: Shape 854">
            <a:extLst>
              <a:ext uri="{FF2B5EF4-FFF2-40B4-BE49-F238E27FC236}">
                <a16:creationId xmlns:a16="http://schemas.microsoft.com/office/drawing/2014/main" id="{5DC0A64C-E840-4A63-A61E-99FC26B8E52C}"/>
              </a:ext>
            </a:extLst>
          </p:cNvPr>
          <p:cNvSpPr/>
          <p:nvPr/>
        </p:nvSpPr>
        <p:spPr>
          <a:xfrm>
            <a:off x="335532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6" name="Freeform: Shape 855">
            <a:extLst>
              <a:ext uri="{FF2B5EF4-FFF2-40B4-BE49-F238E27FC236}">
                <a16:creationId xmlns:a16="http://schemas.microsoft.com/office/drawing/2014/main" id="{275BF82E-63D4-4C3A-B1C1-DE3A07BD6572}"/>
              </a:ext>
            </a:extLst>
          </p:cNvPr>
          <p:cNvSpPr/>
          <p:nvPr/>
        </p:nvSpPr>
        <p:spPr>
          <a:xfrm>
            <a:off x="351038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7" name="Freeform: Shape 856">
            <a:extLst>
              <a:ext uri="{FF2B5EF4-FFF2-40B4-BE49-F238E27FC236}">
                <a16:creationId xmlns:a16="http://schemas.microsoft.com/office/drawing/2014/main" id="{D7CD16DD-5F9C-460D-AE99-B9F8BFEBEF18}"/>
              </a:ext>
            </a:extLst>
          </p:cNvPr>
          <p:cNvSpPr/>
          <p:nvPr/>
        </p:nvSpPr>
        <p:spPr>
          <a:xfrm>
            <a:off x="3665456"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8" name="Freeform: Shape 857">
            <a:extLst>
              <a:ext uri="{FF2B5EF4-FFF2-40B4-BE49-F238E27FC236}">
                <a16:creationId xmlns:a16="http://schemas.microsoft.com/office/drawing/2014/main" id="{E056EC4E-D53A-4F68-A266-A9D83897A59A}"/>
              </a:ext>
            </a:extLst>
          </p:cNvPr>
          <p:cNvSpPr/>
          <p:nvPr/>
        </p:nvSpPr>
        <p:spPr>
          <a:xfrm>
            <a:off x="3820618"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59" name="Freeform: Shape 858">
            <a:extLst>
              <a:ext uri="{FF2B5EF4-FFF2-40B4-BE49-F238E27FC236}">
                <a16:creationId xmlns:a16="http://schemas.microsoft.com/office/drawing/2014/main" id="{767B7E08-CDBE-4A8E-AC8B-D4D62739B30E}"/>
              </a:ext>
            </a:extLst>
          </p:cNvPr>
          <p:cNvSpPr/>
          <p:nvPr/>
        </p:nvSpPr>
        <p:spPr>
          <a:xfrm>
            <a:off x="3975685"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60" name="Freeform: Shape 859">
            <a:extLst>
              <a:ext uri="{FF2B5EF4-FFF2-40B4-BE49-F238E27FC236}">
                <a16:creationId xmlns:a16="http://schemas.microsoft.com/office/drawing/2014/main" id="{C64345BB-FDBB-411E-8A5D-4C8A193D75E7}"/>
              </a:ext>
            </a:extLst>
          </p:cNvPr>
          <p:cNvSpPr/>
          <p:nvPr/>
        </p:nvSpPr>
        <p:spPr>
          <a:xfrm>
            <a:off x="4130752"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61" name="Freeform: Shape 860">
            <a:extLst>
              <a:ext uri="{FF2B5EF4-FFF2-40B4-BE49-F238E27FC236}">
                <a16:creationId xmlns:a16="http://schemas.microsoft.com/office/drawing/2014/main" id="{EEE03B8C-DFC5-4DD7-827D-36890CA42537}"/>
              </a:ext>
            </a:extLst>
          </p:cNvPr>
          <p:cNvSpPr/>
          <p:nvPr/>
        </p:nvSpPr>
        <p:spPr>
          <a:xfrm>
            <a:off x="4285819" y="3969320"/>
            <a:ext cx="9525" cy="43910"/>
          </a:xfrm>
          <a:custGeom>
            <a:avLst/>
            <a:gdLst>
              <a:gd name="connsiteX0" fmla="*/ 0 w 9525"/>
              <a:gd name="connsiteY0" fmla="*/ 0 h 43910"/>
              <a:gd name="connsiteX1" fmla="*/ 0 w 9525"/>
              <a:gd name="connsiteY1" fmla="*/ 43910 h 43910"/>
            </a:gdLst>
            <a:ahLst/>
            <a:cxnLst>
              <a:cxn ang="0">
                <a:pos x="connsiteX0" y="connsiteY0"/>
              </a:cxn>
              <a:cxn ang="0">
                <a:pos x="connsiteX1" y="connsiteY1"/>
              </a:cxn>
            </a:cxnLst>
            <a:rect l="l" t="t" r="r" b="b"/>
            <a:pathLst>
              <a:path w="9525" h="43910">
                <a:moveTo>
                  <a:pt x="0" y="0"/>
                </a:moveTo>
                <a:lnTo>
                  <a:pt x="0" y="4391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62" name="Freeform: Shape 861">
            <a:extLst>
              <a:ext uri="{FF2B5EF4-FFF2-40B4-BE49-F238E27FC236}">
                <a16:creationId xmlns:a16="http://schemas.microsoft.com/office/drawing/2014/main" id="{79B115C6-0A3D-446C-8847-37C374A1662A}"/>
              </a:ext>
            </a:extLst>
          </p:cNvPr>
          <p:cNvSpPr/>
          <p:nvPr/>
        </p:nvSpPr>
        <p:spPr>
          <a:xfrm>
            <a:off x="668605" y="1672842"/>
            <a:ext cx="9525" cy="2296477"/>
          </a:xfrm>
          <a:custGeom>
            <a:avLst/>
            <a:gdLst>
              <a:gd name="connsiteX0" fmla="*/ 0 w 9525"/>
              <a:gd name="connsiteY0" fmla="*/ 2296478 h 2296477"/>
              <a:gd name="connsiteX1" fmla="*/ 0 w 9525"/>
              <a:gd name="connsiteY1" fmla="*/ 0 h 2296477"/>
            </a:gdLst>
            <a:ahLst/>
            <a:cxnLst>
              <a:cxn ang="0">
                <a:pos x="connsiteX0" y="connsiteY0"/>
              </a:cxn>
              <a:cxn ang="0">
                <a:pos x="connsiteX1" y="connsiteY1"/>
              </a:cxn>
            </a:cxnLst>
            <a:rect l="l" t="t" r="r" b="b"/>
            <a:pathLst>
              <a:path w="9525" h="2296477">
                <a:moveTo>
                  <a:pt x="0" y="2296478"/>
                </a:moveTo>
                <a:lnTo>
                  <a:pt x="0" y="0"/>
                </a:lnTo>
              </a:path>
            </a:pathLst>
          </a:custGeom>
          <a:ln w="19050"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63" name="TextBox 862">
            <a:extLst>
              <a:ext uri="{FF2B5EF4-FFF2-40B4-BE49-F238E27FC236}">
                <a16:creationId xmlns:a16="http://schemas.microsoft.com/office/drawing/2014/main" id="{42F71B1A-D4C7-43E0-9936-B4DE287DC638}"/>
              </a:ext>
            </a:extLst>
          </p:cNvPr>
          <p:cNvSpPr txBox="1"/>
          <p:nvPr/>
        </p:nvSpPr>
        <p:spPr>
          <a:xfrm rot="16200000">
            <a:off x="480201"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00:00</a:t>
            </a:r>
          </a:p>
        </p:txBody>
      </p:sp>
      <p:sp>
        <p:nvSpPr>
          <p:cNvPr id="864" name="TextBox 863">
            <a:extLst>
              <a:ext uri="{FF2B5EF4-FFF2-40B4-BE49-F238E27FC236}">
                <a16:creationId xmlns:a16="http://schemas.microsoft.com/office/drawing/2014/main" id="{1C6FCB7F-0331-4E42-A329-E75B03C83994}"/>
              </a:ext>
            </a:extLst>
          </p:cNvPr>
          <p:cNvSpPr txBox="1"/>
          <p:nvPr/>
        </p:nvSpPr>
        <p:spPr>
          <a:xfrm rot="16200000">
            <a:off x="790906"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02:00</a:t>
            </a:r>
          </a:p>
        </p:txBody>
      </p:sp>
      <p:sp>
        <p:nvSpPr>
          <p:cNvPr id="865" name="TextBox 864">
            <a:extLst>
              <a:ext uri="{FF2B5EF4-FFF2-40B4-BE49-F238E27FC236}">
                <a16:creationId xmlns:a16="http://schemas.microsoft.com/office/drawing/2014/main" id="{862DF320-34FA-4AC8-B86C-7B8189ED0908}"/>
              </a:ext>
            </a:extLst>
          </p:cNvPr>
          <p:cNvSpPr txBox="1"/>
          <p:nvPr/>
        </p:nvSpPr>
        <p:spPr>
          <a:xfrm rot="16200000">
            <a:off x="1101517"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04:00</a:t>
            </a:r>
          </a:p>
        </p:txBody>
      </p:sp>
      <p:sp>
        <p:nvSpPr>
          <p:cNvPr id="866" name="TextBox 865">
            <a:extLst>
              <a:ext uri="{FF2B5EF4-FFF2-40B4-BE49-F238E27FC236}">
                <a16:creationId xmlns:a16="http://schemas.microsoft.com/office/drawing/2014/main" id="{798E6C85-DF83-43CE-BC44-CC3BECB6A615}"/>
              </a:ext>
            </a:extLst>
          </p:cNvPr>
          <p:cNvSpPr txBox="1"/>
          <p:nvPr/>
        </p:nvSpPr>
        <p:spPr>
          <a:xfrm rot="16200000">
            <a:off x="1412127"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06:00</a:t>
            </a:r>
          </a:p>
        </p:txBody>
      </p:sp>
      <p:sp>
        <p:nvSpPr>
          <p:cNvPr id="867" name="TextBox 866">
            <a:extLst>
              <a:ext uri="{FF2B5EF4-FFF2-40B4-BE49-F238E27FC236}">
                <a16:creationId xmlns:a16="http://schemas.microsoft.com/office/drawing/2014/main" id="{8B1001CD-B8C9-4A39-919A-73541875015C}"/>
              </a:ext>
            </a:extLst>
          </p:cNvPr>
          <p:cNvSpPr txBox="1"/>
          <p:nvPr/>
        </p:nvSpPr>
        <p:spPr>
          <a:xfrm rot="16200000">
            <a:off x="1722832"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08:00</a:t>
            </a:r>
          </a:p>
        </p:txBody>
      </p:sp>
      <p:sp>
        <p:nvSpPr>
          <p:cNvPr id="868" name="TextBox 867">
            <a:extLst>
              <a:ext uri="{FF2B5EF4-FFF2-40B4-BE49-F238E27FC236}">
                <a16:creationId xmlns:a16="http://schemas.microsoft.com/office/drawing/2014/main" id="{0E5FB1DF-DB56-4BC2-AC18-225C0EF2E785}"/>
              </a:ext>
            </a:extLst>
          </p:cNvPr>
          <p:cNvSpPr txBox="1"/>
          <p:nvPr/>
        </p:nvSpPr>
        <p:spPr>
          <a:xfrm rot="16200000">
            <a:off x="2033443"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10:00</a:t>
            </a:r>
          </a:p>
        </p:txBody>
      </p:sp>
      <p:sp>
        <p:nvSpPr>
          <p:cNvPr id="869" name="TextBox 868">
            <a:extLst>
              <a:ext uri="{FF2B5EF4-FFF2-40B4-BE49-F238E27FC236}">
                <a16:creationId xmlns:a16="http://schemas.microsoft.com/office/drawing/2014/main" id="{B019B75B-6FC4-4BF1-85DB-7086EDC1AF86}"/>
              </a:ext>
            </a:extLst>
          </p:cNvPr>
          <p:cNvSpPr txBox="1"/>
          <p:nvPr/>
        </p:nvSpPr>
        <p:spPr>
          <a:xfrm rot="16200000">
            <a:off x="2344053"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12:00</a:t>
            </a:r>
          </a:p>
        </p:txBody>
      </p:sp>
      <p:sp>
        <p:nvSpPr>
          <p:cNvPr id="870" name="TextBox 869">
            <a:extLst>
              <a:ext uri="{FF2B5EF4-FFF2-40B4-BE49-F238E27FC236}">
                <a16:creationId xmlns:a16="http://schemas.microsoft.com/office/drawing/2014/main" id="{98BA0AA1-DBF7-46A8-8B04-95360A4EC545}"/>
              </a:ext>
            </a:extLst>
          </p:cNvPr>
          <p:cNvSpPr txBox="1"/>
          <p:nvPr/>
        </p:nvSpPr>
        <p:spPr>
          <a:xfrm rot="16200000">
            <a:off x="2654758"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14:00</a:t>
            </a:r>
          </a:p>
        </p:txBody>
      </p:sp>
      <p:sp>
        <p:nvSpPr>
          <p:cNvPr id="871" name="TextBox 870">
            <a:extLst>
              <a:ext uri="{FF2B5EF4-FFF2-40B4-BE49-F238E27FC236}">
                <a16:creationId xmlns:a16="http://schemas.microsoft.com/office/drawing/2014/main" id="{9208A44B-5A56-4D49-AD83-01764216FBD0}"/>
              </a:ext>
            </a:extLst>
          </p:cNvPr>
          <p:cNvSpPr txBox="1"/>
          <p:nvPr/>
        </p:nvSpPr>
        <p:spPr>
          <a:xfrm rot="16200000">
            <a:off x="2965369"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16:00</a:t>
            </a:r>
          </a:p>
        </p:txBody>
      </p:sp>
      <p:sp>
        <p:nvSpPr>
          <p:cNvPr id="872" name="TextBox 871">
            <a:extLst>
              <a:ext uri="{FF2B5EF4-FFF2-40B4-BE49-F238E27FC236}">
                <a16:creationId xmlns:a16="http://schemas.microsoft.com/office/drawing/2014/main" id="{A7339FEA-1582-4625-BD33-CE057E654555}"/>
              </a:ext>
            </a:extLst>
          </p:cNvPr>
          <p:cNvSpPr txBox="1"/>
          <p:nvPr/>
        </p:nvSpPr>
        <p:spPr>
          <a:xfrm rot="16200000">
            <a:off x="3275979"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18:00</a:t>
            </a:r>
          </a:p>
        </p:txBody>
      </p:sp>
      <p:sp>
        <p:nvSpPr>
          <p:cNvPr id="873" name="TextBox 872">
            <a:extLst>
              <a:ext uri="{FF2B5EF4-FFF2-40B4-BE49-F238E27FC236}">
                <a16:creationId xmlns:a16="http://schemas.microsoft.com/office/drawing/2014/main" id="{170F63E9-BCA8-4A72-86BB-C58B963CBBE1}"/>
              </a:ext>
            </a:extLst>
          </p:cNvPr>
          <p:cNvSpPr txBox="1"/>
          <p:nvPr/>
        </p:nvSpPr>
        <p:spPr>
          <a:xfrm rot="16200000">
            <a:off x="3586684"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20:00</a:t>
            </a:r>
          </a:p>
        </p:txBody>
      </p:sp>
      <p:sp>
        <p:nvSpPr>
          <p:cNvPr id="874" name="TextBox 873">
            <a:extLst>
              <a:ext uri="{FF2B5EF4-FFF2-40B4-BE49-F238E27FC236}">
                <a16:creationId xmlns:a16="http://schemas.microsoft.com/office/drawing/2014/main" id="{A22EADE6-2223-4DBA-BF16-ACC325AFD2AE}"/>
              </a:ext>
            </a:extLst>
          </p:cNvPr>
          <p:cNvSpPr txBox="1"/>
          <p:nvPr/>
        </p:nvSpPr>
        <p:spPr>
          <a:xfrm rot="16200000">
            <a:off x="3897295" y="4095621"/>
            <a:ext cx="478155"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22:00</a:t>
            </a:r>
          </a:p>
        </p:txBody>
      </p:sp>
      <p:sp>
        <p:nvSpPr>
          <p:cNvPr id="875" name="TextBox 874">
            <a:extLst>
              <a:ext uri="{FF2B5EF4-FFF2-40B4-BE49-F238E27FC236}">
                <a16:creationId xmlns:a16="http://schemas.microsoft.com/office/drawing/2014/main" id="{A8C7C328-7A34-4A60-884D-A27C4E123983}"/>
              </a:ext>
            </a:extLst>
          </p:cNvPr>
          <p:cNvSpPr txBox="1"/>
          <p:nvPr/>
        </p:nvSpPr>
        <p:spPr>
          <a:xfrm>
            <a:off x="955545" y="1665699"/>
            <a:ext cx="537327" cy="276999"/>
          </a:xfrm>
          <a:prstGeom prst="rect">
            <a:avLst/>
          </a:prstGeom>
          <a:noFill/>
        </p:spPr>
        <p:txBody>
          <a:bodyPr wrap="none" rtlCol="0">
            <a:spAutoFit/>
          </a:bodyPr>
          <a:lstStyle/>
          <a:p>
            <a:pP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Night-time</a:t>
            </a:r>
          </a:p>
          <a:p>
            <a:pPr algn="ctr" fontAlgn="auto">
              <a:spcBef>
                <a:spcPts val="0"/>
              </a:spcBef>
              <a:spcAft>
                <a:spcPts val="0"/>
              </a:spcAft>
            </a:pPr>
            <a:r>
              <a:rPr lang="en-US" sz="600" b="0">
                <a:solidFill>
                  <a:srgbClr val="0033CC"/>
                </a:solidFill>
                <a:latin typeface="Arial"/>
                <a:ea typeface="+mn-ea"/>
                <a:cs typeface="Arial"/>
                <a:sym typeface="Arial"/>
                <a:rtl val="0"/>
              </a:rPr>
              <a:t>P</a:t>
            </a:r>
            <a:r>
              <a:rPr lang="en-US" sz="600" b="0" i="0">
                <a:solidFill>
                  <a:srgbClr val="0033CC"/>
                </a:solidFill>
                <a:latin typeface="Arial"/>
                <a:ea typeface="+mn-ea"/>
                <a:cs typeface="Arial"/>
                <a:sym typeface="Arial"/>
                <a:rtl val="0"/>
              </a:rPr>
              <a:t>&lt;0.001</a:t>
            </a:r>
          </a:p>
        </p:txBody>
      </p:sp>
      <p:sp>
        <p:nvSpPr>
          <p:cNvPr id="876" name="TextBox 875">
            <a:extLst>
              <a:ext uri="{FF2B5EF4-FFF2-40B4-BE49-F238E27FC236}">
                <a16:creationId xmlns:a16="http://schemas.microsoft.com/office/drawing/2014/main" id="{AC9D00A7-3C4C-4C31-847F-62E0516A1C9D}"/>
              </a:ext>
            </a:extLst>
          </p:cNvPr>
          <p:cNvSpPr txBox="1"/>
          <p:nvPr/>
        </p:nvSpPr>
        <p:spPr>
          <a:xfrm>
            <a:off x="1728784" y="1665699"/>
            <a:ext cx="474810" cy="276999"/>
          </a:xfrm>
          <a:prstGeom prst="rect">
            <a:avLst/>
          </a:prstGeom>
          <a:noFill/>
        </p:spPr>
        <p:txBody>
          <a:bodyPr wrap="none" rtlCol="0">
            <a:spAutoFit/>
          </a:bodyPr>
          <a:lstStyle/>
          <a:p>
            <a:pP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Morning</a:t>
            </a:r>
          </a:p>
          <a:p>
            <a:pPr fontAlgn="auto">
              <a:spcBef>
                <a:spcPts val="0"/>
              </a:spcBef>
              <a:spcAft>
                <a:spcPts val="0"/>
              </a:spcAft>
            </a:pPr>
            <a:r>
              <a:rPr lang="en-US" sz="600" b="0">
                <a:solidFill>
                  <a:srgbClr val="0033CC"/>
                </a:solidFill>
                <a:latin typeface="Arial"/>
                <a:ea typeface="+mn-ea"/>
                <a:cs typeface="Arial"/>
                <a:sym typeface="Arial"/>
                <a:rtl val="0"/>
              </a:rPr>
              <a:t>P</a:t>
            </a:r>
            <a:r>
              <a:rPr lang="en-US" sz="600" b="0" i="0">
                <a:solidFill>
                  <a:srgbClr val="0033CC"/>
                </a:solidFill>
                <a:latin typeface="Arial"/>
                <a:ea typeface="+mn-ea"/>
                <a:cs typeface="Arial"/>
                <a:sym typeface="Arial"/>
                <a:rtl val="0"/>
              </a:rPr>
              <a:t>&lt;0.001</a:t>
            </a:r>
          </a:p>
        </p:txBody>
      </p:sp>
      <p:sp>
        <p:nvSpPr>
          <p:cNvPr id="877" name="TextBox 876">
            <a:extLst>
              <a:ext uri="{FF2B5EF4-FFF2-40B4-BE49-F238E27FC236}">
                <a16:creationId xmlns:a16="http://schemas.microsoft.com/office/drawing/2014/main" id="{34C95050-E364-4AB5-ABC0-51B0626F3FA1}"/>
              </a:ext>
            </a:extLst>
          </p:cNvPr>
          <p:cNvSpPr txBox="1"/>
          <p:nvPr/>
        </p:nvSpPr>
        <p:spPr>
          <a:xfrm>
            <a:off x="2807109" y="1665603"/>
            <a:ext cx="474810" cy="276999"/>
          </a:xfrm>
          <a:prstGeom prst="rect">
            <a:avLst/>
          </a:prstGeom>
          <a:noFill/>
        </p:spPr>
        <p:txBody>
          <a:bodyPr wrap="none" rtlCol="0">
            <a:spAutoFit/>
          </a:bodyPr>
          <a:lstStyle/>
          <a:p>
            <a:pPr fontAlgn="auto">
              <a:spcBef>
                <a:spcPts val="0"/>
              </a:spcBef>
              <a:spcAft>
                <a:spcPts val="0"/>
              </a:spcAft>
            </a:pPr>
            <a:r>
              <a:rPr lang="en-US" sz="600" b="0" i="0">
                <a:solidFill>
                  <a:schemeClr val="bg2">
                    <a:lumMod val="65000"/>
                    <a:lumOff val="35000"/>
                  </a:schemeClr>
                </a:solidFill>
                <a:latin typeface="Arial"/>
                <a:ea typeface="+mn-ea"/>
                <a:cs typeface="Arial"/>
                <a:sym typeface="Arial"/>
                <a:rtl val="0"/>
              </a:rPr>
              <a:t>Daytime</a:t>
            </a:r>
          </a:p>
          <a:p>
            <a:pPr fontAlgn="auto">
              <a:spcBef>
                <a:spcPts val="0"/>
              </a:spcBef>
              <a:spcAft>
                <a:spcPts val="0"/>
              </a:spcAft>
            </a:pPr>
            <a:r>
              <a:rPr lang="en-US" sz="600" b="0">
                <a:solidFill>
                  <a:srgbClr val="0033CC"/>
                </a:solidFill>
                <a:latin typeface="Arial"/>
                <a:ea typeface="+mn-ea"/>
                <a:cs typeface="Arial"/>
                <a:sym typeface="Arial"/>
                <a:rtl val="0"/>
              </a:rPr>
              <a:t>P</a:t>
            </a:r>
            <a:r>
              <a:rPr lang="en-US" sz="600" b="0" i="0">
                <a:solidFill>
                  <a:srgbClr val="0033CC"/>
                </a:solidFill>
                <a:latin typeface="Arial"/>
                <a:ea typeface="+mn-ea"/>
                <a:cs typeface="Arial"/>
                <a:sym typeface="Arial"/>
                <a:rtl val="0"/>
              </a:rPr>
              <a:t>&lt;0.001</a:t>
            </a:r>
          </a:p>
        </p:txBody>
      </p:sp>
      <p:sp>
        <p:nvSpPr>
          <p:cNvPr id="883" name="Freeform: Shape 882">
            <a:extLst>
              <a:ext uri="{FF2B5EF4-FFF2-40B4-BE49-F238E27FC236}">
                <a16:creationId xmlns:a16="http://schemas.microsoft.com/office/drawing/2014/main" id="{DC0C3DF4-B408-4669-AB5D-94C659309275}"/>
              </a:ext>
            </a:extLst>
          </p:cNvPr>
          <p:cNvSpPr/>
          <p:nvPr/>
        </p:nvSpPr>
        <p:spPr>
          <a:xfrm>
            <a:off x="2444565" y="3839276"/>
            <a:ext cx="274320" cy="9525"/>
          </a:xfrm>
          <a:custGeom>
            <a:avLst/>
            <a:gdLst>
              <a:gd name="connsiteX0" fmla="*/ 0 w 447294"/>
              <a:gd name="connsiteY0" fmla="*/ 0 h 9525"/>
              <a:gd name="connsiteX1" fmla="*/ 447294 w 447294"/>
              <a:gd name="connsiteY1" fmla="*/ 0 h 9525"/>
            </a:gdLst>
            <a:ahLst/>
            <a:cxnLst>
              <a:cxn ang="0">
                <a:pos x="connsiteX0" y="connsiteY0"/>
              </a:cxn>
              <a:cxn ang="0">
                <a:pos x="connsiteX1" y="connsiteY1"/>
              </a:cxn>
            </a:cxnLst>
            <a:rect l="l" t="t" r="r" b="b"/>
            <a:pathLst>
              <a:path w="447294" h="9525">
                <a:moveTo>
                  <a:pt x="0" y="0"/>
                </a:moveTo>
                <a:lnTo>
                  <a:pt x="447294" y="0"/>
                </a:lnTo>
              </a:path>
            </a:pathLst>
          </a:custGeom>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90" name="TextBox 889">
            <a:extLst>
              <a:ext uri="{FF2B5EF4-FFF2-40B4-BE49-F238E27FC236}">
                <a16:creationId xmlns:a16="http://schemas.microsoft.com/office/drawing/2014/main" id="{F512CADB-A087-4877-9615-9898AD3C84EE}"/>
              </a:ext>
            </a:extLst>
          </p:cNvPr>
          <p:cNvSpPr txBox="1"/>
          <p:nvPr/>
        </p:nvSpPr>
        <p:spPr>
          <a:xfrm>
            <a:off x="2689264" y="3546029"/>
            <a:ext cx="1047082" cy="230832"/>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baseline (n=360)</a:t>
            </a:r>
          </a:p>
        </p:txBody>
      </p:sp>
      <p:sp>
        <p:nvSpPr>
          <p:cNvPr id="891" name="TextBox 890">
            <a:extLst>
              <a:ext uri="{FF2B5EF4-FFF2-40B4-BE49-F238E27FC236}">
                <a16:creationId xmlns:a16="http://schemas.microsoft.com/office/drawing/2014/main" id="{1B53549E-6213-4420-8698-C082A1F692C4}"/>
              </a:ext>
            </a:extLst>
          </p:cNvPr>
          <p:cNvSpPr txBox="1"/>
          <p:nvPr/>
        </p:nvSpPr>
        <p:spPr>
          <a:xfrm>
            <a:off x="2688597" y="3728623"/>
            <a:ext cx="1156086" cy="230832"/>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36 months (n=152)</a:t>
            </a:r>
          </a:p>
        </p:txBody>
      </p:sp>
      <p:grpSp>
        <p:nvGrpSpPr>
          <p:cNvPr id="892" name="Graphic 4">
            <a:extLst>
              <a:ext uri="{FF2B5EF4-FFF2-40B4-BE49-F238E27FC236}">
                <a16:creationId xmlns:a16="http://schemas.microsoft.com/office/drawing/2014/main" id="{FBB23243-8761-4812-8494-0F731B28BD2D}"/>
              </a:ext>
            </a:extLst>
          </p:cNvPr>
          <p:cNvGrpSpPr/>
          <p:nvPr/>
        </p:nvGrpSpPr>
        <p:grpSpPr>
          <a:xfrm>
            <a:off x="621647" y="1730278"/>
            <a:ext cx="51244" cy="2186940"/>
            <a:chOff x="4461890" y="2070544"/>
            <a:chExt cx="51244" cy="2186940"/>
          </a:xfrm>
        </p:grpSpPr>
        <p:sp>
          <p:nvSpPr>
            <p:cNvPr id="893" name="Freeform: Shape 892">
              <a:extLst>
                <a:ext uri="{FF2B5EF4-FFF2-40B4-BE49-F238E27FC236}">
                  <a16:creationId xmlns:a16="http://schemas.microsoft.com/office/drawing/2014/main" id="{01A83D1F-E5C3-415F-ABD8-DA888D665E66}"/>
                </a:ext>
              </a:extLst>
            </p:cNvPr>
            <p:cNvSpPr/>
            <p:nvPr/>
          </p:nvSpPr>
          <p:spPr>
            <a:xfrm>
              <a:off x="4461890" y="425748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94" name="Freeform: Shape 893">
              <a:extLst>
                <a:ext uri="{FF2B5EF4-FFF2-40B4-BE49-F238E27FC236}">
                  <a16:creationId xmlns:a16="http://schemas.microsoft.com/office/drawing/2014/main" id="{8494AFB3-DF96-43E8-BFA7-A66A3EC84694}"/>
                </a:ext>
              </a:extLst>
            </p:cNvPr>
            <p:cNvSpPr/>
            <p:nvPr/>
          </p:nvSpPr>
          <p:spPr>
            <a:xfrm>
              <a:off x="4461890" y="3710749"/>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95" name="Freeform: Shape 894">
              <a:extLst>
                <a:ext uri="{FF2B5EF4-FFF2-40B4-BE49-F238E27FC236}">
                  <a16:creationId xmlns:a16="http://schemas.microsoft.com/office/drawing/2014/main" id="{FE1CC757-B74E-4F37-B8B3-7066EA4112C8}"/>
                </a:ext>
              </a:extLst>
            </p:cNvPr>
            <p:cNvSpPr/>
            <p:nvPr/>
          </p:nvSpPr>
          <p:spPr>
            <a:xfrm>
              <a:off x="4461890" y="316401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96" name="Freeform: Shape 895">
              <a:extLst>
                <a:ext uri="{FF2B5EF4-FFF2-40B4-BE49-F238E27FC236}">
                  <a16:creationId xmlns:a16="http://schemas.microsoft.com/office/drawing/2014/main" id="{C0994E03-DBB0-4507-A82A-AF917D7C2E00}"/>
                </a:ext>
              </a:extLst>
            </p:cNvPr>
            <p:cNvSpPr/>
            <p:nvPr/>
          </p:nvSpPr>
          <p:spPr>
            <a:xfrm>
              <a:off x="4461890" y="2617279"/>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897" name="Freeform: Shape 896">
              <a:extLst>
                <a:ext uri="{FF2B5EF4-FFF2-40B4-BE49-F238E27FC236}">
                  <a16:creationId xmlns:a16="http://schemas.microsoft.com/office/drawing/2014/main" id="{A6423CB9-917A-498E-BC44-B70E626C9813}"/>
                </a:ext>
              </a:extLst>
            </p:cNvPr>
            <p:cNvSpPr/>
            <p:nvPr/>
          </p:nvSpPr>
          <p:spPr>
            <a:xfrm>
              <a:off x="4461890" y="2070544"/>
              <a:ext cx="51244" cy="9525"/>
            </a:xfrm>
            <a:custGeom>
              <a:avLst/>
              <a:gdLst>
                <a:gd name="connsiteX0" fmla="*/ 51244 w 51244"/>
                <a:gd name="connsiteY0" fmla="*/ 0 h 9525"/>
                <a:gd name="connsiteX1" fmla="*/ 0 w 51244"/>
                <a:gd name="connsiteY1" fmla="*/ 0 h 9525"/>
              </a:gdLst>
              <a:ahLst/>
              <a:cxnLst>
                <a:cxn ang="0">
                  <a:pos x="connsiteX0" y="connsiteY0"/>
                </a:cxn>
                <a:cxn ang="0">
                  <a:pos x="connsiteX1" y="connsiteY1"/>
                </a:cxn>
              </a:cxnLst>
              <a:rect l="l" t="t" r="r" b="b"/>
              <a:pathLst>
                <a:path w="51244" h="9525">
                  <a:moveTo>
                    <a:pt x="51244" y="0"/>
                  </a:moveTo>
                  <a:lnTo>
                    <a:pt x="0" y="0"/>
                  </a:lnTo>
                </a:path>
              </a:pathLst>
            </a:custGeom>
            <a:ln w="9144" cap="flat">
              <a:solidFill>
                <a:srgbClr val="0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sp>
        <p:nvSpPr>
          <p:cNvPr id="898" name="TextBox 897">
            <a:extLst>
              <a:ext uri="{FF2B5EF4-FFF2-40B4-BE49-F238E27FC236}">
                <a16:creationId xmlns:a16="http://schemas.microsoft.com/office/drawing/2014/main" id="{1013D5D4-F398-4A0C-BD2A-F958FF2C8B43}"/>
              </a:ext>
            </a:extLst>
          </p:cNvPr>
          <p:cNvSpPr txBox="1"/>
          <p:nvPr/>
        </p:nvSpPr>
        <p:spPr>
          <a:xfrm>
            <a:off x="335611" y="1620169"/>
            <a:ext cx="382904" cy="224789"/>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170</a:t>
            </a:r>
          </a:p>
        </p:txBody>
      </p:sp>
      <p:sp>
        <p:nvSpPr>
          <p:cNvPr id="899" name="TextBox 898">
            <a:extLst>
              <a:ext uri="{FF2B5EF4-FFF2-40B4-BE49-F238E27FC236}">
                <a16:creationId xmlns:a16="http://schemas.microsoft.com/office/drawing/2014/main" id="{2D857DA7-14D1-4174-A1C4-90CA5A994B46}"/>
              </a:ext>
            </a:extLst>
          </p:cNvPr>
          <p:cNvSpPr txBox="1"/>
          <p:nvPr/>
        </p:nvSpPr>
        <p:spPr>
          <a:xfrm>
            <a:off x="335611" y="2155474"/>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160</a:t>
            </a:r>
          </a:p>
        </p:txBody>
      </p:sp>
      <p:sp>
        <p:nvSpPr>
          <p:cNvPr id="900" name="TextBox 899">
            <a:extLst>
              <a:ext uri="{FF2B5EF4-FFF2-40B4-BE49-F238E27FC236}">
                <a16:creationId xmlns:a16="http://schemas.microsoft.com/office/drawing/2014/main" id="{97C531D7-08F5-4728-8D1F-22C350EA5D13}"/>
              </a:ext>
            </a:extLst>
          </p:cNvPr>
          <p:cNvSpPr txBox="1"/>
          <p:nvPr/>
        </p:nvSpPr>
        <p:spPr>
          <a:xfrm>
            <a:off x="335611" y="2701733"/>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150</a:t>
            </a:r>
          </a:p>
        </p:txBody>
      </p:sp>
      <p:sp>
        <p:nvSpPr>
          <p:cNvPr id="901" name="TextBox 900">
            <a:extLst>
              <a:ext uri="{FF2B5EF4-FFF2-40B4-BE49-F238E27FC236}">
                <a16:creationId xmlns:a16="http://schemas.microsoft.com/office/drawing/2014/main" id="{7A8CF4F7-6345-4B3B-9E9D-08B560835D9B}"/>
              </a:ext>
            </a:extLst>
          </p:cNvPr>
          <p:cNvSpPr txBox="1"/>
          <p:nvPr/>
        </p:nvSpPr>
        <p:spPr>
          <a:xfrm>
            <a:off x="335611" y="3253326"/>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140</a:t>
            </a:r>
          </a:p>
        </p:txBody>
      </p:sp>
      <p:sp>
        <p:nvSpPr>
          <p:cNvPr id="902" name="TextBox 901">
            <a:extLst>
              <a:ext uri="{FF2B5EF4-FFF2-40B4-BE49-F238E27FC236}">
                <a16:creationId xmlns:a16="http://schemas.microsoft.com/office/drawing/2014/main" id="{91824BBD-D43C-4394-94CA-FF71B6EE7D11}"/>
              </a:ext>
            </a:extLst>
          </p:cNvPr>
          <p:cNvSpPr txBox="1"/>
          <p:nvPr/>
        </p:nvSpPr>
        <p:spPr>
          <a:xfrm>
            <a:off x="335611" y="3805014"/>
            <a:ext cx="382904" cy="224790"/>
          </a:xfrm>
          <a:prstGeom prst="rect">
            <a:avLst/>
          </a:prstGeom>
          <a:noFill/>
        </p:spPr>
        <p:txBody>
          <a:bodyPr wrap="none" rtlCol="0">
            <a:spAutoFit/>
          </a:bodyPr>
          <a:lstStyle/>
          <a:p>
            <a:pPr fontAlgn="auto">
              <a:spcBef>
                <a:spcPts val="0"/>
              </a:spcBef>
              <a:spcAft>
                <a:spcPts val="0"/>
              </a:spcAft>
            </a:pPr>
            <a:r>
              <a:rPr lang="en-US" sz="900" b="0" i="0">
                <a:solidFill>
                  <a:srgbClr val="000000"/>
                </a:solidFill>
                <a:latin typeface="Arial"/>
                <a:ea typeface="+mn-ea"/>
                <a:cs typeface="Arial"/>
                <a:sym typeface="Arial"/>
                <a:rtl val="0"/>
              </a:rPr>
              <a:t>130</a:t>
            </a:r>
          </a:p>
        </p:txBody>
      </p:sp>
      <p:sp>
        <p:nvSpPr>
          <p:cNvPr id="905" name="TextBox 904">
            <a:extLst>
              <a:ext uri="{FF2B5EF4-FFF2-40B4-BE49-F238E27FC236}">
                <a16:creationId xmlns:a16="http://schemas.microsoft.com/office/drawing/2014/main" id="{D74EE180-8EC1-4381-8D1D-C93D9A90FDC3}"/>
              </a:ext>
            </a:extLst>
          </p:cNvPr>
          <p:cNvSpPr txBox="1"/>
          <p:nvPr/>
        </p:nvSpPr>
        <p:spPr>
          <a:xfrm rot="16200000">
            <a:off x="-541321" y="2708741"/>
            <a:ext cx="1582960" cy="230832"/>
          </a:xfrm>
          <a:prstGeom prst="rect">
            <a:avLst/>
          </a:prstGeom>
          <a:noFill/>
        </p:spPr>
        <p:txBody>
          <a:bodyPr wrap="square" rtlCol="0">
            <a:spAutoFit/>
          </a:bodyPr>
          <a:lstStyle/>
          <a:p>
            <a:pPr fontAlgn="auto">
              <a:spcBef>
                <a:spcPts val="0"/>
              </a:spcBef>
              <a:spcAft>
                <a:spcPts val="0"/>
              </a:spcAft>
            </a:pPr>
            <a:r>
              <a:rPr lang="en-US" sz="900" b="0" i="0">
                <a:solidFill>
                  <a:srgbClr val="000000"/>
                </a:solidFill>
                <a:latin typeface="Arial"/>
                <a:cs typeface="Arial"/>
                <a:sym typeface="Arial"/>
                <a:rtl val="0"/>
              </a:rPr>
              <a:t>24-hr systolic BP</a:t>
            </a:r>
            <a:r>
              <a:rPr lang="en-US" sz="900" b="0" i="0">
                <a:solidFill>
                  <a:srgbClr val="000000"/>
                </a:solidFill>
                <a:latin typeface="Arial"/>
                <a:ea typeface="+mn-ea"/>
                <a:cs typeface="Arial"/>
                <a:sym typeface="Arial"/>
                <a:rtl val="0"/>
              </a:rPr>
              <a:t> (mm Hg)</a:t>
            </a:r>
          </a:p>
        </p:txBody>
      </p:sp>
      <p:sp>
        <p:nvSpPr>
          <p:cNvPr id="1099" name="Freeform: Shape 1098">
            <a:extLst>
              <a:ext uri="{FF2B5EF4-FFF2-40B4-BE49-F238E27FC236}">
                <a16:creationId xmlns:a16="http://schemas.microsoft.com/office/drawing/2014/main" id="{E79CF24E-3174-40AC-8D36-686A6B2213A4}"/>
              </a:ext>
            </a:extLst>
          </p:cNvPr>
          <p:cNvSpPr/>
          <p:nvPr/>
        </p:nvSpPr>
        <p:spPr>
          <a:xfrm>
            <a:off x="6780065" y="3832452"/>
            <a:ext cx="274320" cy="9525"/>
          </a:xfrm>
          <a:custGeom>
            <a:avLst/>
            <a:gdLst>
              <a:gd name="connsiteX0" fmla="*/ 0 w 447294"/>
              <a:gd name="connsiteY0" fmla="*/ 0 h 9525"/>
              <a:gd name="connsiteX1" fmla="*/ 447294 w 447294"/>
              <a:gd name="connsiteY1" fmla="*/ 0 h 9525"/>
            </a:gdLst>
            <a:ahLst/>
            <a:cxnLst>
              <a:cxn ang="0">
                <a:pos x="connsiteX0" y="connsiteY0"/>
              </a:cxn>
              <a:cxn ang="0">
                <a:pos x="connsiteX1" y="connsiteY1"/>
              </a:cxn>
            </a:cxnLst>
            <a:rect l="l" t="t" r="r" b="b"/>
            <a:pathLst>
              <a:path w="447294" h="9525">
                <a:moveTo>
                  <a:pt x="0" y="0"/>
                </a:moveTo>
                <a:lnTo>
                  <a:pt x="447294" y="0"/>
                </a:lnTo>
              </a:path>
            </a:pathLst>
          </a:custGeom>
          <a:ln w="28575" cap="flat">
            <a:solidFill>
              <a:srgbClr val="C00000"/>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nvGrpSpPr>
          <p:cNvPr id="1100" name="Graphic 4">
            <a:extLst>
              <a:ext uri="{FF2B5EF4-FFF2-40B4-BE49-F238E27FC236}">
                <a16:creationId xmlns:a16="http://schemas.microsoft.com/office/drawing/2014/main" id="{FB113975-4646-4AE0-8CAE-32520ABC875F}"/>
              </a:ext>
            </a:extLst>
          </p:cNvPr>
          <p:cNvGrpSpPr/>
          <p:nvPr/>
        </p:nvGrpSpPr>
        <p:grpSpPr>
          <a:xfrm>
            <a:off x="2444565" y="3664118"/>
            <a:ext cx="274320" cy="9525"/>
            <a:chOff x="5793580" y="4181475"/>
            <a:chExt cx="447294" cy="9525"/>
          </a:xfrm>
        </p:grpSpPr>
        <p:sp>
          <p:nvSpPr>
            <p:cNvPr id="1101" name="Freeform: Shape 1100">
              <a:extLst>
                <a:ext uri="{FF2B5EF4-FFF2-40B4-BE49-F238E27FC236}">
                  <a16:creationId xmlns:a16="http://schemas.microsoft.com/office/drawing/2014/main" id="{1393B789-57C7-4815-8FE3-8AB2E70753E2}"/>
                </a:ext>
              </a:extLst>
            </p:cNvPr>
            <p:cNvSpPr/>
            <p:nvPr/>
          </p:nvSpPr>
          <p:spPr>
            <a:xfrm>
              <a:off x="5793580" y="4181475"/>
              <a:ext cx="95250" cy="9525"/>
            </a:xfrm>
            <a:custGeom>
              <a:avLst/>
              <a:gdLst>
                <a:gd name="connsiteX0" fmla="*/ 0 w 95250"/>
                <a:gd name="connsiteY0" fmla="*/ 0 h 9525"/>
                <a:gd name="connsiteX1" fmla="*/ 95250 w 95250"/>
                <a:gd name="connsiteY1" fmla="*/ 0 h 9525"/>
              </a:gdLst>
              <a:ahLst/>
              <a:cxnLst>
                <a:cxn ang="0">
                  <a:pos x="connsiteX0" y="connsiteY0"/>
                </a:cxn>
                <a:cxn ang="0">
                  <a:pos x="connsiteX1" y="connsiteY1"/>
                </a:cxn>
              </a:cxnLst>
              <a:rect l="l" t="t" r="r" b="b"/>
              <a:pathLst>
                <a:path w="95250" h="9525">
                  <a:moveTo>
                    <a:pt x="0" y="0"/>
                  </a:moveTo>
                  <a:lnTo>
                    <a:pt x="95250" y="0"/>
                  </a:lnTo>
                </a:path>
              </a:pathLst>
            </a:custGeom>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1102" name="Freeform: Shape 1101">
              <a:extLst>
                <a:ext uri="{FF2B5EF4-FFF2-40B4-BE49-F238E27FC236}">
                  <a16:creationId xmlns:a16="http://schemas.microsoft.com/office/drawing/2014/main" id="{8494318A-FAB0-4FF9-B5C4-7A9730EE0FAA}"/>
                </a:ext>
              </a:extLst>
            </p:cNvPr>
            <p:cNvSpPr/>
            <p:nvPr/>
          </p:nvSpPr>
          <p:spPr>
            <a:xfrm>
              <a:off x="5937027" y="4181475"/>
              <a:ext cx="184499" cy="9525"/>
            </a:xfrm>
            <a:custGeom>
              <a:avLst/>
              <a:gdLst>
                <a:gd name="connsiteX0" fmla="*/ 0 w 184499"/>
                <a:gd name="connsiteY0" fmla="*/ 0 h 9525"/>
                <a:gd name="connsiteX1" fmla="*/ 184499 w 184499"/>
                <a:gd name="connsiteY1" fmla="*/ 0 h 9525"/>
              </a:gdLst>
              <a:ahLst/>
              <a:cxnLst>
                <a:cxn ang="0">
                  <a:pos x="connsiteX0" y="connsiteY0"/>
                </a:cxn>
                <a:cxn ang="0">
                  <a:pos x="connsiteX1" y="connsiteY1"/>
                </a:cxn>
              </a:cxnLst>
              <a:rect l="l" t="t" r="r" b="b"/>
              <a:pathLst>
                <a:path w="184499" h="9525">
                  <a:moveTo>
                    <a:pt x="0" y="0"/>
                  </a:moveTo>
                  <a:lnTo>
                    <a:pt x="184499" y="0"/>
                  </a:lnTo>
                </a:path>
              </a:pathLst>
            </a:custGeom>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sp>
          <p:nvSpPr>
            <p:cNvPr id="1103" name="Freeform: Shape 1102">
              <a:extLst>
                <a:ext uri="{FF2B5EF4-FFF2-40B4-BE49-F238E27FC236}">
                  <a16:creationId xmlns:a16="http://schemas.microsoft.com/office/drawing/2014/main" id="{4F37B7D3-4D8E-4E13-B52D-A7EFBCCE5E3C}"/>
                </a:ext>
              </a:extLst>
            </p:cNvPr>
            <p:cNvSpPr/>
            <p:nvPr/>
          </p:nvSpPr>
          <p:spPr>
            <a:xfrm>
              <a:off x="6145624" y="4181475"/>
              <a:ext cx="95250" cy="9525"/>
            </a:xfrm>
            <a:custGeom>
              <a:avLst/>
              <a:gdLst>
                <a:gd name="connsiteX0" fmla="*/ 0 w 95250"/>
                <a:gd name="connsiteY0" fmla="*/ 0 h 9525"/>
                <a:gd name="connsiteX1" fmla="*/ 95250 w 95250"/>
                <a:gd name="connsiteY1" fmla="*/ 0 h 9525"/>
              </a:gdLst>
              <a:ahLst/>
              <a:cxnLst>
                <a:cxn ang="0">
                  <a:pos x="connsiteX0" y="connsiteY0"/>
                </a:cxn>
                <a:cxn ang="0">
                  <a:pos x="connsiteX1" y="connsiteY1"/>
                </a:cxn>
              </a:cxnLst>
              <a:rect l="l" t="t" r="r" b="b"/>
              <a:pathLst>
                <a:path w="95250" h="9525">
                  <a:moveTo>
                    <a:pt x="0" y="0"/>
                  </a:moveTo>
                  <a:lnTo>
                    <a:pt x="95250" y="0"/>
                  </a:lnTo>
                </a:path>
              </a:pathLst>
            </a:custGeom>
            <a:ln w="28575" cap="flat">
              <a:solidFill>
                <a:srgbClr val="0033CC"/>
              </a:solidFill>
              <a:prstDash val="solid"/>
              <a:miter/>
            </a:ln>
          </p:spPr>
          <p:txBody>
            <a:bodyPr rtlCol="0" anchor="ctr"/>
            <a:lstStyle/>
            <a:p>
              <a:pPr fontAlgn="auto">
                <a:spcBef>
                  <a:spcPts val="0"/>
                </a:spcBef>
                <a:spcAft>
                  <a:spcPts val="0"/>
                </a:spcAft>
              </a:pPr>
              <a:endParaRPr lang="en-US" b="0" i="0">
                <a:solidFill>
                  <a:prstClr val="black"/>
                </a:solidFill>
                <a:latin typeface="Calibri" panose="020F0502020204030204"/>
                <a:ea typeface="+mn-ea"/>
                <a:cs typeface="+mn-cs"/>
              </a:endParaRPr>
            </a:p>
          </p:txBody>
        </p:sp>
      </p:grpSp>
    </p:spTree>
    <p:extLst>
      <p:ext uri="{BB962C8B-B14F-4D97-AF65-F5344CB8AC3E}">
        <p14:creationId xmlns:p14="http://schemas.microsoft.com/office/powerpoint/2010/main" val="2866122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30"/>
                                        </p:tgtEl>
                                        <p:attrNameLst>
                                          <p:attrName>style.visibility</p:attrName>
                                        </p:attrNameLst>
                                      </p:cBhvr>
                                      <p:to>
                                        <p:strVal val="visible"/>
                                      </p:to>
                                    </p:set>
                                    <p:animEffect transition="in" filter="wipe(left)">
                                      <p:cBhvr>
                                        <p:cTn id="10" dur="500"/>
                                        <p:tgtEl>
                                          <p:spTgt spid="8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wipe(left)">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1"/>
                                        </p:tgtEl>
                                        <p:attrNameLst>
                                          <p:attrName>style.visibility</p:attrName>
                                        </p:attrNameLst>
                                      </p:cBhvr>
                                      <p:to>
                                        <p:strVal val="visible"/>
                                      </p:to>
                                    </p:set>
                                    <p:animEffect transition="in" filter="wipe(left)">
                                      <p:cBhvr>
                                        <p:cTn id="20"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1" grpId="0" animBg="1"/>
      <p:bldP spid="8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2244C3F-E133-4AC0-8B3E-F0B22F69FBA9}"/>
              </a:ext>
            </a:extLst>
          </p:cNvPr>
          <p:cNvGraphicFramePr/>
          <p:nvPr>
            <p:extLst>
              <p:ext uri="{D42A27DB-BD31-4B8C-83A1-F6EECF244321}">
                <p14:modId xmlns:p14="http://schemas.microsoft.com/office/powerpoint/2010/main" val="1844824236"/>
              </p:ext>
            </p:extLst>
          </p:nvPr>
        </p:nvGraphicFramePr>
        <p:xfrm>
          <a:off x="496752" y="1765317"/>
          <a:ext cx="3679748" cy="2612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a:extLst>
              <a:ext uri="{FF2B5EF4-FFF2-40B4-BE49-F238E27FC236}">
                <a16:creationId xmlns:a16="http://schemas.microsoft.com/office/drawing/2014/main" id="{A898104B-9B31-4240-AE02-9AA209FA5BDC}"/>
              </a:ext>
            </a:extLst>
          </p:cNvPr>
          <p:cNvGraphicFramePr/>
          <p:nvPr>
            <p:extLst>
              <p:ext uri="{D42A27DB-BD31-4B8C-83A1-F6EECF244321}">
                <p14:modId xmlns:p14="http://schemas.microsoft.com/office/powerpoint/2010/main" val="3788848262"/>
              </p:ext>
            </p:extLst>
          </p:nvPr>
        </p:nvGraphicFramePr>
        <p:xfrm>
          <a:off x="5317207" y="1765861"/>
          <a:ext cx="3679748" cy="2612779"/>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22711182-62F4-4E59-A0D0-B559A3D55BB2}"/>
              </a:ext>
            </a:extLst>
          </p:cNvPr>
          <p:cNvGrpSpPr/>
          <p:nvPr/>
        </p:nvGrpSpPr>
        <p:grpSpPr>
          <a:xfrm>
            <a:off x="1389560" y="1865135"/>
            <a:ext cx="670771" cy="2115210"/>
            <a:chOff x="1816700" y="1865135"/>
            <a:chExt cx="670771" cy="2115210"/>
          </a:xfrm>
        </p:grpSpPr>
        <p:grpSp>
          <p:nvGrpSpPr>
            <p:cNvPr id="48" name="Group 47">
              <a:extLst>
                <a:ext uri="{FF2B5EF4-FFF2-40B4-BE49-F238E27FC236}">
                  <a16:creationId xmlns:a16="http://schemas.microsoft.com/office/drawing/2014/main" id="{FAD6EB33-9532-4B6E-A69E-4ADBDFC40A18}"/>
                </a:ext>
              </a:extLst>
            </p:cNvPr>
            <p:cNvGrpSpPr/>
            <p:nvPr/>
          </p:nvGrpSpPr>
          <p:grpSpPr>
            <a:xfrm>
              <a:off x="1900265" y="1865137"/>
              <a:ext cx="474959" cy="2115208"/>
              <a:chOff x="1896422" y="1865137"/>
              <a:chExt cx="474959" cy="2115208"/>
            </a:xfrm>
            <a:solidFill>
              <a:srgbClr val="AE1022">
                <a:lumMod val="40000"/>
                <a:lumOff val="60000"/>
              </a:srgbClr>
            </a:solidFill>
          </p:grpSpPr>
          <p:sp>
            <p:nvSpPr>
              <p:cNvPr id="49" name="Rectangle 48">
                <a:extLst>
                  <a:ext uri="{FF2B5EF4-FFF2-40B4-BE49-F238E27FC236}">
                    <a16:creationId xmlns:a16="http://schemas.microsoft.com/office/drawing/2014/main" id="{6509BCBE-88C7-4DB8-AD98-0BAC8962557E}"/>
                  </a:ext>
                </a:extLst>
              </p:cNvPr>
              <p:cNvSpPr/>
              <p:nvPr/>
            </p:nvSpPr>
            <p:spPr>
              <a:xfrm>
                <a:off x="1896422" y="1865137"/>
                <a:ext cx="474959" cy="1216610"/>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Isosceles Triangle 49">
                <a:extLst>
                  <a:ext uri="{FF2B5EF4-FFF2-40B4-BE49-F238E27FC236}">
                    <a16:creationId xmlns:a16="http://schemas.microsoft.com/office/drawing/2014/main" id="{50B03FC8-DFD7-4FD7-89AB-84A07223275C}"/>
                  </a:ext>
                </a:extLst>
              </p:cNvPr>
              <p:cNvSpPr/>
              <p:nvPr/>
            </p:nvSpPr>
            <p:spPr>
              <a:xfrm rot="10800000">
                <a:off x="1900829" y="3081742"/>
                <a:ext cx="463718" cy="898603"/>
              </a:xfrm>
              <a:prstGeom prst="triangle">
                <a:avLst>
                  <a:gd name="adj" fmla="val 100000"/>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3" name="TextBox 52">
              <a:extLst>
                <a:ext uri="{FF2B5EF4-FFF2-40B4-BE49-F238E27FC236}">
                  <a16:creationId xmlns:a16="http://schemas.microsoft.com/office/drawing/2014/main" id="{0E25221E-91C0-4F99-9014-7A112F916E1C}"/>
                </a:ext>
              </a:extLst>
            </p:cNvPr>
            <p:cNvSpPr txBox="1"/>
            <p:nvPr/>
          </p:nvSpPr>
          <p:spPr>
            <a:xfrm>
              <a:off x="1816700" y="1865135"/>
              <a:ext cx="670771" cy="215444"/>
            </a:xfrm>
            <a:prstGeom prst="rect">
              <a:avLst/>
            </a:prstGeom>
            <a:noFill/>
          </p:spPr>
          <p:txBody>
            <a:bodyPr wrap="square" rtlCol="0">
              <a:spAutoFit/>
            </a:bodyPr>
            <a:lstStyle/>
            <a:p>
              <a:pPr algn="ctr" defTabSz="685800"/>
              <a:r>
                <a:rPr lang="en-US" sz="800" b="0">
                  <a:solidFill>
                    <a:schemeClr val="accent5">
                      <a:lumMod val="25000"/>
                    </a:schemeClr>
                  </a:solidFill>
                  <a:latin typeface="Arial" panose="020B0604020202020204" pitchFamily="34" charset="0"/>
                  <a:ea typeface="+mn-ea"/>
                  <a:cs typeface="Arial" panose="020B0604020202020204" pitchFamily="34" charset="0"/>
                </a:rPr>
                <a:t>P</a:t>
              </a:r>
              <a:r>
                <a:rPr lang="en-US" sz="800" b="0" i="0">
                  <a:solidFill>
                    <a:schemeClr val="accent5">
                      <a:lumMod val="25000"/>
                    </a:schemeClr>
                  </a:solidFill>
                  <a:latin typeface="Arial" panose="020B0604020202020204" pitchFamily="34" charset="0"/>
                  <a:ea typeface="+mn-ea"/>
                  <a:cs typeface="Arial" panose="020B0604020202020204" pitchFamily="34" charset="0"/>
                </a:rPr>
                <a:t>&lt;0.001</a:t>
              </a:r>
            </a:p>
          </p:txBody>
        </p:sp>
      </p:grpSp>
      <p:grpSp>
        <p:nvGrpSpPr>
          <p:cNvPr id="41" name="Group 40">
            <a:extLst>
              <a:ext uri="{FF2B5EF4-FFF2-40B4-BE49-F238E27FC236}">
                <a16:creationId xmlns:a16="http://schemas.microsoft.com/office/drawing/2014/main" id="{A6B90546-BB93-455E-9384-6AE367800875}"/>
              </a:ext>
            </a:extLst>
          </p:cNvPr>
          <p:cNvGrpSpPr/>
          <p:nvPr/>
        </p:nvGrpSpPr>
        <p:grpSpPr>
          <a:xfrm>
            <a:off x="7370297" y="1865683"/>
            <a:ext cx="670771" cy="2112732"/>
            <a:chOff x="1800880" y="1865135"/>
            <a:chExt cx="670771" cy="1209950"/>
          </a:xfrm>
        </p:grpSpPr>
        <p:grpSp>
          <p:nvGrpSpPr>
            <p:cNvPr id="42" name="Group 41">
              <a:extLst>
                <a:ext uri="{FF2B5EF4-FFF2-40B4-BE49-F238E27FC236}">
                  <a16:creationId xmlns:a16="http://schemas.microsoft.com/office/drawing/2014/main" id="{CC23DF5D-F122-47CC-8225-88F83CBD3F59}"/>
                </a:ext>
              </a:extLst>
            </p:cNvPr>
            <p:cNvGrpSpPr/>
            <p:nvPr/>
          </p:nvGrpSpPr>
          <p:grpSpPr>
            <a:xfrm>
              <a:off x="1900265" y="1865138"/>
              <a:ext cx="474959" cy="1209947"/>
              <a:chOff x="1896422" y="1865138"/>
              <a:chExt cx="474959" cy="1209947"/>
            </a:xfrm>
            <a:solidFill>
              <a:srgbClr val="AE1022">
                <a:lumMod val="40000"/>
                <a:lumOff val="60000"/>
              </a:srgbClr>
            </a:solidFill>
          </p:grpSpPr>
          <p:sp>
            <p:nvSpPr>
              <p:cNvPr id="44" name="Rectangle 43">
                <a:extLst>
                  <a:ext uri="{FF2B5EF4-FFF2-40B4-BE49-F238E27FC236}">
                    <a16:creationId xmlns:a16="http://schemas.microsoft.com/office/drawing/2014/main" id="{1396BFB2-559E-40C0-9285-A7132EB0F6A8}"/>
                  </a:ext>
                </a:extLst>
              </p:cNvPr>
              <p:cNvSpPr/>
              <p:nvPr/>
            </p:nvSpPr>
            <p:spPr>
              <a:xfrm>
                <a:off x="1896422" y="1865138"/>
                <a:ext cx="474959" cy="500388"/>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DBAB2C47-EBC1-4A3C-ACDC-D581BB5E49B0}"/>
                  </a:ext>
                </a:extLst>
              </p:cNvPr>
              <p:cNvSpPr/>
              <p:nvPr/>
            </p:nvSpPr>
            <p:spPr>
              <a:xfrm rot="10800000">
                <a:off x="1908546" y="2354371"/>
                <a:ext cx="462833" cy="720714"/>
              </a:xfrm>
              <a:prstGeom prst="triangle">
                <a:avLst>
                  <a:gd name="adj" fmla="val 100000"/>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D0D26647-6D05-4A5B-A692-BC7166DD086B}"/>
                </a:ext>
              </a:extLst>
            </p:cNvPr>
            <p:cNvSpPr txBox="1"/>
            <p:nvPr/>
          </p:nvSpPr>
          <p:spPr>
            <a:xfrm>
              <a:off x="1800880" y="1865135"/>
              <a:ext cx="670771" cy="123384"/>
            </a:xfrm>
            <a:prstGeom prst="rect">
              <a:avLst/>
            </a:prstGeom>
            <a:noFill/>
          </p:spPr>
          <p:txBody>
            <a:bodyPr wrap="square" rtlCol="0">
              <a:spAutoFit/>
            </a:bodyPr>
            <a:lstStyle/>
            <a:p>
              <a:pPr algn="ctr" defTabSz="685800"/>
              <a:r>
                <a:rPr lang="en-US" sz="800" b="0">
                  <a:solidFill>
                    <a:schemeClr val="accent5">
                      <a:lumMod val="25000"/>
                    </a:schemeClr>
                  </a:solidFill>
                  <a:latin typeface="Arial" panose="020B0604020202020204" pitchFamily="34" charset="0"/>
                  <a:ea typeface="+mn-ea"/>
                  <a:cs typeface="Arial" panose="020B0604020202020204" pitchFamily="34" charset="0"/>
                </a:rPr>
                <a:t>P</a:t>
              </a:r>
              <a:r>
                <a:rPr lang="en-US" sz="800" b="0" i="0">
                  <a:solidFill>
                    <a:schemeClr val="accent5">
                      <a:lumMod val="25000"/>
                    </a:schemeClr>
                  </a:solidFill>
                  <a:latin typeface="Arial" panose="020B0604020202020204" pitchFamily="34" charset="0"/>
                  <a:ea typeface="+mn-ea"/>
                  <a:cs typeface="Arial" panose="020B0604020202020204" pitchFamily="34" charset="0"/>
                </a:rPr>
                <a:t>&lt;0.001</a:t>
              </a:r>
            </a:p>
          </p:txBody>
        </p:sp>
      </p:grpSp>
      <p:sp>
        <p:nvSpPr>
          <p:cNvPr id="4" name="Title 3">
            <a:extLst>
              <a:ext uri="{FF2B5EF4-FFF2-40B4-BE49-F238E27FC236}">
                <a16:creationId xmlns:a16="http://schemas.microsoft.com/office/drawing/2014/main" id="{6C387DE4-60AB-4ACA-8FCB-B80C379A1DD8}"/>
              </a:ext>
            </a:extLst>
          </p:cNvPr>
          <p:cNvSpPr>
            <a:spLocks noGrp="1"/>
          </p:cNvSpPr>
          <p:nvPr>
            <p:ph type="title"/>
          </p:nvPr>
        </p:nvSpPr>
        <p:spPr/>
        <p:txBody>
          <a:bodyPr/>
          <a:lstStyle/>
          <a:p>
            <a:r>
              <a:rPr lang="en-US"/>
              <a:t>Office Systolic BP Distribution</a:t>
            </a:r>
            <a:br>
              <a:rPr lang="en-US"/>
            </a:br>
            <a:r>
              <a:rPr lang="en-US" sz="1800" b="0">
                <a:solidFill>
                  <a:schemeClr val="accent6"/>
                </a:solidFill>
              </a:rPr>
              <a:t>(% Patients)</a:t>
            </a:r>
            <a:endParaRPr lang="en-US" b="0">
              <a:solidFill>
                <a:schemeClr val="accent6"/>
              </a:solidFill>
            </a:endParaRPr>
          </a:p>
        </p:txBody>
      </p:sp>
      <p:sp>
        <p:nvSpPr>
          <p:cNvPr id="9" name="AutoShape 14">
            <a:extLst>
              <a:ext uri="{FF2B5EF4-FFF2-40B4-BE49-F238E27FC236}">
                <a16:creationId xmlns:a16="http://schemas.microsoft.com/office/drawing/2014/main" id="{4DFA6B8A-D60E-4B9E-B23B-3263F0473FF1}"/>
              </a:ext>
            </a:extLst>
          </p:cNvPr>
          <p:cNvSpPr>
            <a:spLocks noChangeArrowheads="1"/>
          </p:cNvSpPr>
          <p:nvPr/>
        </p:nvSpPr>
        <p:spPr bwMode="auto">
          <a:xfrm>
            <a:off x="5585650" y="1203943"/>
            <a:ext cx="3086912" cy="274320"/>
          </a:xfrm>
          <a:prstGeom prst="flowChartProcess">
            <a:avLst/>
          </a:prstGeom>
          <a:solidFill>
            <a:schemeClr val="accent3"/>
          </a:solidFill>
          <a:ln w="19050">
            <a:no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400" i="0">
                <a:solidFill>
                  <a:srgbClr val="FFFFFF"/>
                </a:solidFill>
                <a:latin typeface="Arial" panose="020B0604020202020204" pitchFamily="34" charset="0"/>
                <a:ea typeface="MS Mincho"/>
                <a:cs typeface="Arial" panose="020B0604020202020204" pitchFamily="34" charset="0"/>
              </a:rPr>
              <a:t>Crossover to RDN</a:t>
            </a:r>
          </a:p>
        </p:txBody>
      </p:sp>
      <p:sp>
        <p:nvSpPr>
          <p:cNvPr id="10" name="AutoShape 19">
            <a:extLst>
              <a:ext uri="{FF2B5EF4-FFF2-40B4-BE49-F238E27FC236}">
                <a16:creationId xmlns:a16="http://schemas.microsoft.com/office/drawing/2014/main" id="{38397872-B253-4F31-B1F4-4F238EA9D551}"/>
              </a:ext>
            </a:extLst>
          </p:cNvPr>
          <p:cNvSpPr>
            <a:spLocks noChangeArrowheads="1"/>
          </p:cNvSpPr>
          <p:nvPr/>
        </p:nvSpPr>
        <p:spPr bwMode="auto">
          <a:xfrm>
            <a:off x="765195" y="1203943"/>
            <a:ext cx="3061599" cy="274320"/>
          </a:xfrm>
          <a:prstGeom prst="flowChartProcess">
            <a:avLst/>
          </a:prstGeom>
          <a:solidFill>
            <a:srgbClr val="0033CC"/>
          </a:solidFill>
          <a:ln w="1905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FFFFFF"/>
                </a:solidFill>
                <a:effectLst/>
                <a:uLnTx/>
                <a:uFillTx/>
                <a:latin typeface="Arial" panose="020B0604020202020204" pitchFamily="34" charset="0"/>
                <a:ea typeface="MS Mincho"/>
                <a:cs typeface="Arial" panose="020B0604020202020204" pitchFamily="34" charset="0"/>
              </a:rPr>
              <a:t>RDN</a:t>
            </a:r>
          </a:p>
        </p:txBody>
      </p:sp>
      <p:grpSp>
        <p:nvGrpSpPr>
          <p:cNvPr id="23" name="Group 22">
            <a:extLst>
              <a:ext uri="{FF2B5EF4-FFF2-40B4-BE49-F238E27FC236}">
                <a16:creationId xmlns:a16="http://schemas.microsoft.com/office/drawing/2014/main" id="{F9C3470C-68EA-452E-AAFA-387706730BB8}"/>
              </a:ext>
            </a:extLst>
          </p:cNvPr>
          <p:cNvGrpSpPr/>
          <p:nvPr/>
        </p:nvGrpSpPr>
        <p:grpSpPr>
          <a:xfrm>
            <a:off x="4128763" y="1825751"/>
            <a:ext cx="1275418" cy="647691"/>
            <a:chOff x="3932559" y="5454871"/>
            <a:chExt cx="1700557" cy="863588"/>
          </a:xfrm>
        </p:grpSpPr>
        <p:sp>
          <p:nvSpPr>
            <p:cNvPr id="24" name="Rectangle 23">
              <a:extLst>
                <a:ext uri="{FF2B5EF4-FFF2-40B4-BE49-F238E27FC236}">
                  <a16:creationId xmlns:a16="http://schemas.microsoft.com/office/drawing/2014/main" id="{3D959232-0273-41E5-B7A4-E4B4C1BAAA5A}"/>
                </a:ext>
              </a:extLst>
            </p:cNvPr>
            <p:cNvSpPr/>
            <p:nvPr/>
          </p:nvSpPr>
          <p:spPr>
            <a:xfrm>
              <a:off x="3932559" y="5509729"/>
              <a:ext cx="91440" cy="91440"/>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2A616C12-2C89-4CE6-BE24-4F50AE02113C}"/>
                </a:ext>
              </a:extLst>
            </p:cNvPr>
            <p:cNvSpPr/>
            <p:nvPr/>
          </p:nvSpPr>
          <p:spPr>
            <a:xfrm>
              <a:off x="3932559" y="5662129"/>
              <a:ext cx="91440" cy="91440"/>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E2AE5787-F5D6-478A-B5A2-7D16B08C6670}"/>
                </a:ext>
              </a:extLst>
            </p:cNvPr>
            <p:cNvSpPr/>
            <p:nvPr/>
          </p:nvSpPr>
          <p:spPr>
            <a:xfrm>
              <a:off x="3932559" y="5814529"/>
              <a:ext cx="91440" cy="91440"/>
            </a:xfrm>
            <a:prstGeom prst="rect">
              <a:avLst/>
            </a:prstGeom>
            <a:solidFill>
              <a:srgbClr val="FF99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548A006E-758E-438D-BD23-37FA88F69C92}"/>
                </a:ext>
              </a:extLst>
            </p:cNvPr>
            <p:cNvSpPr/>
            <p:nvPr/>
          </p:nvSpPr>
          <p:spPr>
            <a:xfrm>
              <a:off x="3932560" y="5966929"/>
              <a:ext cx="91440" cy="91440"/>
            </a:xfrm>
            <a:prstGeom prst="rect">
              <a:avLst/>
            </a:prstGeom>
            <a:solidFill>
              <a:srgbClr val="FFC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D52079E0-66E6-4477-998B-35BA260CDF1F}"/>
                </a:ext>
              </a:extLst>
            </p:cNvPr>
            <p:cNvSpPr/>
            <p:nvPr/>
          </p:nvSpPr>
          <p:spPr>
            <a:xfrm>
              <a:off x="3932559" y="6119329"/>
              <a:ext cx="91440" cy="9144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5079DA5-217D-43D3-BA1D-859B3852474E}"/>
                </a:ext>
              </a:extLst>
            </p:cNvPr>
            <p:cNvSpPr txBox="1"/>
            <p:nvPr/>
          </p:nvSpPr>
          <p:spPr>
            <a:xfrm>
              <a:off x="3976106" y="5454871"/>
              <a:ext cx="1463039" cy="257764"/>
            </a:xfrm>
            <a:prstGeom prst="rect">
              <a:avLst/>
            </a:prstGeom>
            <a:noFill/>
          </p:spPr>
          <p:txBody>
            <a:bodyPr wrap="square" rtlCol="0">
              <a:sp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≥180 mmHg</a:t>
              </a:r>
            </a:p>
          </p:txBody>
        </p:sp>
        <p:sp>
          <p:nvSpPr>
            <p:cNvPr id="30" name="TextBox 29">
              <a:extLst>
                <a:ext uri="{FF2B5EF4-FFF2-40B4-BE49-F238E27FC236}">
                  <a16:creationId xmlns:a16="http://schemas.microsoft.com/office/drawing/2014/main" id="{7B2ECB8F-FC42-4FBB-9F7C-4D958FB6491F}"/>
                </a:ext>
              </a:extLst>
            </p:cNvPr>
            <p:cNvSpPr txBox="1"/>
            <p:nvPr/>
          </p:nvSpPr>
          <p:spPr>
            <a:xfrm>
              <a:off x="3976106" y="5606160"/>
              <a:ext cx="1657010" cy="254428"/>
            </a:xfrm>
            <a:prstGeom prst="rect">
              <a:avLst/>
            </a:prstGeom>
            <a:noFill/>
          </p:spPr>
          <p:txBody>
            <a:bodyPr wrap="square" rtlCol="0">
              <a:sp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≥160 and &lt;180 mmHg</a:t>
              </a:r>
            </a:p>
          </p:txBody>
        </p:sp>
        <p:sp>
          <p:nvSpPr>
            <p:cNvPr id="31" name="TextBox 30">
              <a:extLst>
                <a:ext uri="{FF2B5EF4-FFF2-40B4-BE49-F238E27FC236}">
                  <a16:creationId xmlns:a16="http://schemas.microsoft.com/office/drawing/2014/main" id="{9F3D206C-4532-4356-B80A-9B6DC7038E78}"/>
                </a:ext>
              </a:extLst>
            </p:cNvPr>
            <p:cNvSpPr txBox="1"/>
            <p:nvPr/>
          </p:nvSpPr>
          <p:spPr>
            <a:xfrm>
              <a:off x="3976106" y="5758560"/>
              <a:ext cx="1657010" cy="254428"/>
            </a:xfrm>
            <a:prstGeom prst="rect">
              <a:avLst/>
            </a:prstGeom>
            <a:noFill/>
          </p:spPr>
          <p:txBody>
            <a:bodyPr wrap="square" rtlCol="0">
              <a:sp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≥150 and &lt;160 mmHg</a:t>
              </a:r>
            </a:p>
          </p:txBody>
        </p:sp>
        <p:sp>
          <p:nvSpPr>
            <p:cNvPr id="32" name="TextBox 31">
              <a:extLst>
                <a:ext uri="{FF2B5EF4-FFF2-40B4-BE49-F238E27FC236}">
                  <a16:creationId xmlns:a16="http://schemas.microsoft.com/office/drawing/2014/main" id="{B57051AC-7A8C-4770-B0CF-15BCA9D705B4}"/>
                </a:ext>
              </a:extLst>
            </p:cNvPr>
            <p:cNvSpPr txBox="1"/>
            <p:nvPr/>
          </p:nvSpPr>
          <p:spPr>
            <a:xfrm>
              <a:off x="3976106" y="5913627"/>
              <a:ext cx="1657010" cy="254428"/>
            </a:xfrm>
            <a:prstGeom prst="rect">
              <a:avLst/>
            </a:prstGeom>
            <a:noFill/>
          </p:spPr>
          <p:txBody>
            <a:bodyPr wrap="square" rtlCol="0">
              <a:sp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≥140 and &lt;150 mmHg</a:t>
              </a:r>
            </a:p>
          </p:txBody>
        </p:sp>
        <p:sp>
          <p:nvSpPr>
            <p:cNvPr id="33" name="TextBox 32">
              <a:extLst>
                <a:ext uri="{FF2B5EF4-FFF2-40B4-BE49-F238E27FC236}">
                  <a16:creationId xmlns:a16="http://schemas.microsoft.com/office/drawing/2014/main" id="{160FDCB0-BED4-40E5-ABB4-7F3EF3E45597}"/>
                </a:ext>
              </a:extLst>
            </p:cNvPr>
            <p:cNvSpPr txBox="1"/>
            <p:nvPr/>
          </p:nvSpPr>
          <p:spPr>
            <a:xfrm>
              <a:off x="3976106" y="6060695"/>
              <a:ext cx="1463039" cy="257764"/>
            </a:xfrm>
            <a:prstGeom prst="rect">
              <a:avLst/>
            </a:prstGeom>
            <a:noFill/>
          </p:spPr>
          <p:txBody>
            <a:bodyPr wrap="square" rtlCol="0">
              <a:spAutoFit/>
            </a:bodyPr>
            <a:lstStyle/>
            <a:p>
              <a:pPr marL="0" marR="0" lvl="0" indent="0" defTabSz="457189"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&lt;140 mmHg</a:t>
              </a:r>
            </a:p>
          </p:txBody>
        </p:sp>
      </p:grpSp>
      <p:sp>
        <p:nvSpPr>
          <p:cNvPr id="36" name="TextBox 35">
            <a:extLst>
              <a:ext uri="{FF2B5EF4-FFF2-40B4-BE49-F238E27FC236}">
                <a16:creationId xmlns:a16="http://schemas.microsoft.com/office/drawing/2014/main" id="{50EEB535-7A87-4F5C-8C85-66D255706AD7}"/>
              </a:ext>
            </a:extLst>
          </p:cNvPr>
          <p:cNvSpPr txBox="1"/>
          <p:nvPr/>
        </p:nvSpPr>
        <p:spPr>
          <a:xfrm>
            <a:off x="655811" y="4099349"/>
            <a:ext cx="922855"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Baseline</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(N=364)</a:t>
            </a:r>
          </a:p>
        </p:txBody>
      </p:sp>
      <p:sp>
        <p:nvSpPr>
          <p:cNvPr id="37" name="TextBox 36">
            <a:extLst>
              <a:ext uri="{FF2B5EF4-FFF2-40B4-BE49-F238E27FC236}">
                <a16:creationId xmlns:a16="http://schemas.microsoft.com/office/drawing/2014/main" id="{7D00C3FB-D268-42BB-8BD8-2CA7DDDCAC15}"/>
              </a:ext>
            </a:extLst>
          </p:cNvPr>
          <p:cNvSpPr txBox="1"/>
          <p:nvPr/>
        </p:nvSpPr>
        <p:spPr>
          <a:xfrm>
            <a:off x="1968783" y="4099349"/>
            <a:ext cx="657379"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6 Mo</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(n=350)</a:t>
            </a:r>
          </a:p>
        </p:txBody>
      </p:sp>
      <p:sp>
        <p:nvSpPr>
          <p:cNvPr id="38" name="TextBox 37">
            <a:extLst>
              <a:ext uri="{FF2B5EF4-FFF2-40B4-BE49-F238E27FC236}">
                <a16:creationId xmlns:a16="http://schemas.microsoft.com/office/drawing/2014/main" id="{64884628-0C8D-4526-B9C2-4EAE916B0983}"/>
              </a:ext>
            </a:extLst>
          </p:cNvPr>
          <p:cNvSpPr txBox="1"/>
          <p:nvPr/>
        </p:nvSpPr>
        <p:spPr>
          <a:xfrm>
            <a:off x="3122707" y="4099349"/>
            <a:ext cx="704088"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36 Mo</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(n=219)</a:t>
            </a:r>
          </a:p>
        </p:txBody>
      </p:sp>
      <p:grpSp>
        <p:nvGrpSpPr>
          <p:cNvPr id="58" name="Group 57">
            <a:extLst>
              <a:ext uri="{FF2B5EF4-FFF2-40B4-BE49-F238E27FC236}">
                <a16:creationId xmlns:a16="http://schemas.microsoft.com/office/drawing/2014/main" id="{4CE84FE8-E6D5-4535-84F2-8DC0CF9F899E}"/>
              </a:ext>
            </a:extLst>
          </p:cNvPr>
          <p:cNvGrpSpPr/>
          <p:nvPr/>
        </p:nvGrpSpPr>
        <p:grpSpPr>
          <a:xfrm>
            <a:off x="2559301" y="1865135"/>
            <a:ext cx="670771" cy="1216606"/>
            <a:chOff x="1810339" y="1865135"/>
            <a:chExt cx="670771" cy="1216606"/>
          </a:xfrm>
        </p:grpSpPr>
        <p:grpSp>
          <p:nvGrpSpPr>
            <p:cNvPr id="59" name="Group 58">
              <a:extLst>
                <a:ext uri="{FF2B5EF4-FFF2-40B4-BE49-F238E27FC236}">
                  <a16:creationId xmlns:a16="http://schemas.microsoft.com/office/drawing/2014/main" id="{1C43A847-9DB4-42B3-ADFC-ED5057959F8B}"/>
                </a:ext>
              </a:extLst>
            </p:cNvPr>
            <p:cNvGrpSpPr/>
            <p:nvPr/>
          </p:nvGrpSpPr>
          <p:grpSpPr>
            <a:xfrm>
              <a:off x="1900265" y="1865137"/>
              <a:ext cx="474959" cy="1216604"/>
              <a:chOff x="1896422" y="1865137"/>
              <a:chExt cx="474959" cy="1216604"/>
            </a:xfrm>
            <a:solidFill>
              <a:srgbClr val="AE1022">
                <a:lumMod val="40000"/>
                <a:lumOff val="60000"/>
              </a:srgbClr>
            </a:solidFill>
          </p:grpSpPr>
          <p:sp>
            <p:nvSpPr>
              <p:cNvPr id="61" name="Rectangle 60">
                <a:extLst>
                  <a:ext uri="{FF2B5EF4-FFF2-40B4-BE49-F238E27FC236}">
                    <a16:creationId xmlns:a16="http://schemas.microsoft.com/office/drawing/2014/main" id="{6775E129-D82B-4876-99E7-9472DF9EB033}"/>
                  </a:ext>
                </a:extLst>
              </p:cNvPr>
              <p:cNvSpPr/>
              <p:nvPr/>
            </p:nvSpPr>
            <p:spPr>
              <a:xfrm>
                <a:off x="1896422" y="1865137"/>
                <a:ext cx="474959" cy="674853"/>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72C9DEE4-1829-48E8-8BD8-F71D13BEDDA6}"/>
                  </a:ext>
                </a:extLst>
              </p:cNvPr>
              <p:cNvSpPr/>
              <p:nvPr/>
            </p:nvSpPr>
            <p:spPr>
              <a:xfrm rot="10800000">
                <a:off x="1908469" y="2531530"/>
                <a:ext cx="462911" cy="550211"/>
              </a:xfrm>
              <a:prstGeom prst="triangle">
                <a:avLst>
                  <a:gd name="adj" fmla="val 100000"/>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60" name="TextBox 59">
              <a:extLst>
                <a:ext uri="{FF2B5EF4-FFF2-40B4-BE49-F238E27FC236}">
                  <a16:creationId xmlns:a16="http://schemas.microsoft.com/office/drawing/2014/main" id="{DA632C1F-A200-43DD-B1CD-60F4FBF59C63}"/>
                </a:ext>
              </a:extLst>
            </p:cNvPr>
            <p:cNvSpPr txBox="1"/>
            <p:nvPr/>
          </p:nvSpPr>
          <p:spPr>
            <a:xfrm>
              <a:off x="1810339" y="1865135"/>
              <a:ext cx="670771" cy="215444"/>
            </a:xfrm>
            <a:prstGeom prst="rect">
              <a:avLst/>
            </a:prstGeom>
            <a:noFill/>
          </p:spPr>
          <p:txBody>
            <a:bodyPr wrap="square" rtlCol="0">
              <a:spAutoFit/>
            </a:bodyPr>
            <a:lstStyle/>
            <a:p>
              <a:pPr algn="ctr" defTabSz="685800"/>
              <a:r>
                <a:rPr lang="en-US" sz="800" b="0">
                  <a:solidFill>
                    <a:schemeClr val="accent5">
                      <a:lumMod val="25000"/>
                    </a:schemeClr>
                  </a:solidFill>
                  <a:latin typeface="Arial" panose="020B0604020202020204" pitchFamily="34" charset="0"/>
                  <a:ea typeface="+mn-ea"/>
                  <a:cs typeface="Arial" panose="020B0604020202020204" pitchFamily="34" charset="0"/>
                </a:rPr>
                <a:t>P</a:t>
              </a:r>
              <a:r>
                <a:rPr lang="en-US" sz="800" b="0" i="0">
                  <a:solidFill>
                    <a:schemeClr val="accent5">
                      <a:lumMod val="25000"/>
                    </a:schemeClr>
                  </a:solidFill>
                  <a:latin typeface="Arial" panose="020B0604020202020204" pitchFamily="34" charset="0"/>
                  <a:ea typeface="+mn-ea"/>
                  <a:cs typeface="Arial" panose="020B0604020202020204" pitchFamily="34" charset="0"/>
                </a:rPr>
                <a:t>&lt;0.001</a:t>
              </a:r>
            </a:p>
          </p:txBody>
        </p:sp>
      </p:grpSp>
      <p:sp>
        <p:nvSpPr>
          <p:cNvPr id="57" name="Rectangle 56">
            <a:extLst>
              <a:ext uri="{FF2B5EF4-FFF2-40B4-BE49-F238E27FC236}">
                <a16:creationId xmlns:a16="http://schemas.microsoft.com/office/drawing/2014/main" id="{E50D272C-A532-440A-B0C1-03D492698888}"/>
              </a:ext>
            </a:extLst>
          </p:cNvPr>
          <p:cNvSpPr/>
          <p:nvPr/>
        </p:nvSpPr>
        <p:spPr bwMode="auto">
          <a:xfrm>
            <a:off x="3122707" y="1865750"/>
            <a:ext cx="704088" cy="674853"/>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sp>
        <p:nvSpPr>
          <p:cNvPr id="54" name="Rectangle 53">
            <a:extLst>
              <a:ext uri="{FF2B5EF4-FFF2-40B4-BE49-F238E27FC236}">
                <a16:creationId xmlns:a16="http://schemas.microsoft.com/office/drawing/2014/main" id="{76E6582A-9DD4-46AF-B996-5F7CCD3CBBFD}"/>
              </a:ext>
            </a:extLst>
          </p:cNvPr>
          <p:cNvSpPr/>
          <p:nvPr/>
        </p:nvSpPr>
        <p:spPr bwMode="auto">
          <a:xfrm>
            <a:off x="1956884" y="1865139"/>
            <a:ext cx="700549" cy="1216603"/>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sp>
        <p:nvSpPr>
          <p:cNvPr id="56" name="Rectangle 55">
            <a:extLst>
              <a:ext uri="{FF2B5EF4-FFF2-40B4-BE49-F238E27FC236}">
                <a16:creationId xmlns:a16="http://schemas.microsoft.com/office/drawing/2014/main" id="{DF408003-5C82-45E3-B698-62DDB8C51DC9}"/>
              </a:ext>
            </a:extLst>
          </p:cNvPr>
          <p:cNvSpPr/>
          <p:nvPr/>
        </p:nvSpPr>
        <p:spPr bwMode="auto">
          <a:xfrm>
            <a:off x="778754" y="1865139"/>
            <a:ext cx="704088" cy="2099729"/>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sp>
        <p:nvSpPr>
          <p:cNvPr id="35" name="TextBox 34">
            <a:extLst>
              <a:ext uri="{FF2B5EF4-FFF2-40B4-BE49-F238E27FC236}">
                <a16:creationId xmlns:a16="http://schemas.microsoft.com/office/drawing/2014/main" id="{E5905B5E-FBFB-49C0-851B-89C97AC32C1A}"/>
              </a:ext>
            </a:extLst>
          </p:cNvPr>
          <p:cNvSpPr txBox="1"/>
          <p:nvPr/>
        </p:nvSpPr>
        <p:spPr>
          <a:xfrm>
            <a:off x="5476266" y="4099893"/>
            <a:ext cx="922855"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Baseline</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(N=101)</a:t>
            </a:r>
          </a:p>
        </p:txBody>
      </p:sp>
      <p:sp>
        <p:nvSpPr>
          <p:cNvPr id="39" name="TextBox 38">
            <a:extLst>
              <a:ext uri="{FF2B5EF4-FFF2-40B4-BE49-F238E27FC236}">
                <a16:creationId xmlns:a16="http://schemas.microsoft.com/office/drawing/2014/main" id="{CAF7AFBF-059B-40ED-B03C-8AC3836A6D15}"/>
              </a:ext>
            </a:extLst>
          </p:cNvPr>
          <p:cNvSpPr txBox="1"/>
          <p:nvPr/>
        </p:nvSpPr>
        <p:spPr>
          <a:xfrm>
            <a:off x="6789238" y="4099893"/>
            <a:ext cx="657379"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6 Mo</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(n=101)</a:t>
            </a:r>
          </a:p>
        </p:txBody>
      </p:sp>
      <p:sp>
        <p:nvSpPr>
          <p:cNvPr id="40" name="TextBox 39">
            <a:extLst>
              <a:ext uri="{FF2B5EF4-FFF2-40B4-BE49-F238E27FC236}">
                <a16:creationId xmlns:a16="http://schemas.microsoft.com/office/drawing/2014/main" id="{0BA9D5D1-2AE6-4E8B-B012-624963900D1D}"/>
              </a:ext>
            </a:extLst>
          </p:cNvPr>
          <p:cNvSpPr txBox="1"/>
          <p:nvPr/>
        </p:nvSpPr>
        <p:spPr>
          <a:xfrm>
            <a:off x="7943162" y="4099893"/>
            <a:ext cx="704088" cy="418576"/>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1400" i="0" kern="0">
                <a:solidFill>
                  <a:prstClr val="black">
                    <a:lumMod val="85000"/>
                    <a:lumOff val="15000"/>
                  </a:prstClr>
                </a:solidFill>
                <a:latin typeface="Arial" panose="020B0604020202020204" pitchFamily="34" charset="0"/>
                <a:cs typeface="Arial" panose="020B0604020202020204" pitchFamily="34" charset="0"/>
              </a:rPr>
              <a:t>36 Mo</a:t>
            </a:r>
          </a:p>
          <a:p>
            <a:pPr algn="ctr" defTabSz="457189" fontAlgn="auto">
              <a:spcBef>
                <a:spcPts val="0"/>
              </a:spcBef>
              <a:spcAft>
                <a:spcPts val="0"/>
              </a:spcAft>
              <a:defRPr/>
            </a:pPr>
            <a:r>
              <a:rPr lang="en-US" sz="1000" b="0" i="0" kern="0">
                <a:solidFill>
                  <a:prstClr val="black">
                    <a:lumMod val="75000"/>
                    <a:lumOff val="25000"/>
                  </a:prstClr>
                </a:solidFill>
                <a:latin typeface="Arial" panose="020B0604020202020204" pitchFamily="34" charset="0"/>
                <a:cs typeface="Arial" panose="020B0604020202020204" pitchFamily="34" charset="0"/>
              </a:rPr>
              <a:t>(n=63)</a:t>
            </a:r>
          </a:p>
        </p:txBody>
      </p:sp>
      <p:grpSp>
        <p:nvGrpSpPr>
          <p:cNvPr id="46" name="Group 45">
            <a:extLst>
              <a:ext uri="{FF2B5EF4-FFF2-40B4-BE49-F238E27FC236}">
                <a16:creationId xmlns:a16="http://schemas.microsoft.com/office/drawing/2014/main" id="{0ACC8B74-2EB4-40A5-BE69-6462EDA596A3}"/>
              </a:ext>
            </a:extLst>
          </p:cNvPr>
          <p:cNvGrpSpPr/>
          <p:nvPr/>
        </p:nvGrpSpPr>
        <p:grpSpPr>
          <a:xfrm>
            <a:off x="6194195" y="1865679"/>
            <a:ext cx="670771" cy="2096318"/>
            <a:chOff x="1800880" y="1865135"/>
            <a:chExt cx="670771" cy="1217737"/>
          </a:xfrm>
        </p:grpSpPr>
        <p:sp>
          <p:nvSpPr>
            <p:cNvPr id="52" name="Rectangle 51">
              <a:extLst>
                <a:ext uri="{FF2B5EF4-FFF2-40B4-BE49-F238E27FC236}">
                  <a16:creationId xmlns:a16="http://schemas.microsoft.com/office/drawing/2014/main" id="{02F440E4-7AE4-4EEF-8C0C-C271FCAE2D7A}"/>
                </a:ext>
              </a:extLst>
            </p:cNvPr>
            <p:cNvSpPr/>
            <p:nvPr/>
          </p:nvSpPr>
          <p:spPr>
            <a:xfrm>
              <a:off x="1900265" y="1866262"/>
              <a:ext cx="474959" cy="1216610"/>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D27A0F29-BC3B-49CB-B5FC-539425A6F559}"/>
                </a:ext>
              </a:extLst>
            </p:cNvPr>
            <p:cNvSpPr txBox="1"/>
            <p:nvPr/>
          </p:nvSpPr>
          <p:spPr>
            <a:xfrm>
              <a:off x="1800880" y="1865135"/>
              <a:ext cx="670771" cy="125150"/>
            </a:xfrm>
            <a:prstGeom prst="rect">
              <a:avLst/>
            </a:prstGeom>
            <a:noFill/>
          </p:spPr>
          <p:txBody>
            <a:bodyPr wrap="square" rtlCol="0">
              <a:spAutoFit/>
            </a:bodyPr>
            <a:lstStyle/>
            <a:p>
              <a:pPr algn="ctr" defTabSz="685800"/>
              <a:r>
                <a:rPr lang="en-US" sz="800" b="0">
                  <a:solidFill>
                    <a:schemeClr val="accent5">
                      <a:lumMod val="25000"/>
                    </a:schemeClr>
                  </a:solidFill>
                  <a:latin typeface="Arial" panose="020B0604020202020204" pitchFamily="34" charset="0"/>
                  <a:ea typeface="+mn-ea"/>
                  <a:cs typeface="Arial" panose="020B0604020202020204" pitchFamily="34" charset="0"/>
                </a:rPr>
                <a:t>P</a:t>
              </a:r>
              <a:r>
                <a:rPr lang="en-US" sz="800" b="0" i="0">
                  <a:solidFill>
                    <a:schemeClr val="accent5">
                      <a:lumMod val="25000"/>
                    </a:schemeClr>
                  </a:solidFill>
                  <a:latin typeface="Arial" panose="020B0604020202020204" pitchFamily="34" charset="0"/>
                  <a:ea typeface="+mn-ea"/>
                  <a:cs typeface="Arial" panose="020B0604020202020204" pitchFamily="34" charset="0"/>
                </a:rPr>
                <a:t>=0.59</a:t>
              </a:r>
            </a:p>
          </p:txBody>
        </p:sp>
      </p:grpSp>
      <p:sp>
        <p:nvSpPr>
          <p:cNvPr id="63" name="Rectangle 62">
            <a:extLst>
              <a:ext uri="{FF2B5EF4-FFF2-40B4-BE49-F238E27FC236}">
                <a16:creationId xmlns:a16="http://schemas.microsoft.com/office/drawing/2014/main" id="{93A49AC8-2878-492D-854A-0C07DE4CB8CD}"/>
              </a:ext>
            </a:extLst>
          </p:cNvPr>
          <p:cNvSpPr/>
          <p:nvPr/>
        </p:nvSpPr>
        <p:spPr bwMode="auto">
          <a:xfrm>
            <a:off x="7943162" y="1866294"/>
            <a:ext cx="704088" cy="873742"/>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sp>
        <p:nvSpPr>
          <p:cNvPr id="64" name="Rectangle 63">
            <a:extLst>
              <a:ext uri="{FF2B5EF4-FFF2-40B4-BE49-F238E27FC236}">
                <a16:creationId xmlns:a16="http://schemas.microsoft.com/office/drawing/2014/main" id="{2266C279-3FB2-4335-B00D-47F671D301FC}"/>
              </a:ext>
            </a:extLst>
          </p:cNvPr>
          <p:cNvSpPr/>
          <p:nvPr/>
        </p:nvSpPr>
        <p:spPr bwMode="auto">
          <a:xfrm>
            <a:off x="6767654" y="1865682"/>
            <a:ext cx="700549" cy="2094381"/>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sp>
        <p:nvSpPr>
          <p:cNvPr id="65" name="Rectangle 64">
            <a:extLst>
              <a:ext uri="{FF2B5EF4-FFF2-40B4-BE49-F238E27FC236}">
                <a16:creationId xmlns:a16="http://schemas.microsoft.com/office/drawing/2014/main" id="{89776B9C-075F-447C-A64D-FA1805917595}"/>
              </a:ext>
            </a:extLst>
          </p:cNvPr>
          <p:cNvSpPr/>
          <p:nvPr/>
        </p:nvSpPr>
        <p:spPr bwMode="auto">
          <a:xfrm>
            <a:off x="5592630" y="1865683"/>
            <a:ext cx="704088" cy="2099729"/>
          </a:xfrm>
          <a:prstGeom prst="rect">
            <a:avLst/>
          </a:prstGeom>
          <a:noFill/>
          <a:ln w="28575" cap="flat" cmpd="sng" algn="ctr">
            <a:solidFill>
              <a:schemeClr val="accent5">
                <a:lumMod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350">
              <a:solidFill>
                <a:srgbClr val="240EA7"/>
              </a:solidFill>
              <a:effectLst>
                <a:outerShdw blurRad="38100" dist="38100" dir="2700000" algn="tl">
                  <a:srgbClr val="000000">
                    <a:alpha val="43137"/>
                  </a:srgbClr>
                </a:outerShdw>
              </a:effectLst>
              <a:ea typeface="ヒラギノ角ゴ Pro W3" pitchFamily="-111" charset="-128"/>
            </a:endParaRPr>
          </a:p>
        </p:txBody>
      </p:sp>
      <p:grpSp>
        <p:nvGrpSpPr>
          <p:cNvPr id="6" name="Group 5">
            <a:extLst>
              <a:ext uri="{FF2B5EF4-FFF2-40B4-BE49-F238E27FC236}">
                <a16:creationId xmlns:a16="http://schemas.microsoft.com/office/drawing/2014/main" id="{D11505DE-EA3F-4249-A5DA-6F20DB3C76DE}"/>
              </a:ext>
            </a:extLst>
          </p:cNvPr>
          <p:cNvGrpSpPr/>
          <p:nvPr/>
        </p:nvGrpSpPr>
        <p:grpSpPr>
          <a:xfrm>
            <a:off x="1237128" y="1525055"/>
            <a:ext cx="995100" cy="340079"/>
            <a:chOff x="1237128" y="1525055"/>
            <a:chExt cx="995100" cy="340079"/>
          </a:xfrm>
        </p:grpSpPr>
        <p:sp>
          <p:nvSpPr>
            <p:cNvPr id="2" name="Isosceles Triangle 1">
              <a:extLst>
                <a:ext uri="{FF2B5EF4-FFF2-40B4-BE49-F238E27FC236}">
                  <a16:creationId xmlns:a16="http://schemas.microsoft.com/office/drawing/2014/main" id="{72FD695E-24D8-422D-8E3D-938E84E46636}"/>
                </a:ext>
              </a:extLst>
            </p:cNvPr>
            <p:cNvSpPr/>
            <p:nvPr/>
          </p:nvSpPr>
          <p:spPr bwMode="auto">
            <a:xfrm rot="10800000">
              <a:off x="1653129" y="1717365"/>
              <a:ext cx="163100" cy="147769"/>
            </a:xfrm>
            <a:prstGeom prst="triangle">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0033CC"/>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 name="TextBox 2">
              <a:extLst>
                <a:ext uri="{FF2B5EF4-FFF2-40B4-BE49-F238E27FC236}">
                  <a16:creationId xmlns:a16="http://schemas.microsoft.com/office/drawing/2014/main" id="{B9B46620-2157-4B6C-8230-C50E32A48D92}"/>
                </a:ext>
              </a:extLst>
            </p:cNvPr>
            <p:cNvSpPr txBox="1"/>
            <p:nvPr/>
          </p:nvSpPr>
          <p:spPr>
            <a:xfrm>
              <a:off x="1237128" y="1525055"/>
              <a:ext cx="995100" cy="230832"/>
            </a:xfrm>
            <a:prstGeom prst="rect">
              <a:avLst/>
            </a:prstGeom>
            <a:noFill/>
          </p:spPr>
          <p:txBody>
            <a:bodyPr wrap="square" rtlCol="0">
              <a:spAutoFit/>
            </a:bodyPr>
            <a:lstStyle/>
            <a:p>
              <a:pPr algn="ctr"/>
              <a:r>
                <a:rPr lang="en-US" sz="900" b="0" i="0">
                  <a:solidFill>
                    <a:srgbClr val="0033CC"/>
                  </a:solidFill>
                </a:rPr>
                <a:t>RDN procedure</a:t>
              </a:r>
            </a:p>
          </p:txBody>
        </p:sp>
      </p:grpSp>
      <p:grpSp>
        <p:nvGrpSpPr>
          <p:cNvPr id="66" name="Group 65">
            <a:extLst>
              <a:ext uri="{FF2B5EF4-FFF2-40B4-BE49-F238E27FC236}">
                <a16:creationId xmlns:a16="http://schemas.microsoft.com/office/drawing/2014/main" id="{A029C41F-0862-413B-9987-A2E80C1F4859}"/>
              </a:ext>
            </a:extLst>
          </p:cNvPr>
          <p:cNvGrpSpPr/>
          <p:nvPr/>
        </p:nvGrpSpPr>
        <p:grpSpPr>
          <a:xfrm>
            <a:off x="7208133" y="1525292"/>
            <a:ext cx="995100" cy="340079"/>
            <a:chOff x="1237128" y="1525055"/>
            <a:chExt cx="995100" cy="340079"/>
          </a:xfrm>
        </p:grpSpPr>
        <p:sp>
          <p:nvSpPr>
            <p:cNvPr id="67" name="Isosceles Triangle 66">
              <a:extLst>
                <a:ext uri="{FF2B5EF4-FFF2-40B4-BE49-F238E27FC236}">
                  <a16:creationId xmlns:a16="http://schemas.microsoft.com/office/drawing/2014/main" id="{3515E7CA-1D6F-42BA-8FF9-17988898E5D5}"/>
                </a:ext>
              </a:extLst>
            </p:cNvPr>
            <p:cNvSpPr/>
            <p:nvPr/>
          </p:nvSpPr>
          <p:spPr bwMode="auto">
            <a:xfrm rot="10800000">
              <a:off x="1653129" y="1717365"/>
              <a:ext cx="163100" cy="147769"/>
            </a:xfrm>
            <a:prstGeom prst="triangle">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0033CC"/>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8" name="TextBox 67">
              <a:extLst>
                <a:ext uri="{FF2B5EF4-FFF2-40B4-BE49-F238E27FC236}">
                  <a16:creationId xmlns:a16="http://schemas.microsoft.com/office/drawing/2014/main" id="{BF34E342-0A0B-46BC-B3EA-99A476515C96}"/>
                </a:ext>
              </a:extLst>
            </p:cNvPr>
            <p:cNvSpPr txBox="1"/>
            <p:nvPr/>
          </p:nvSpPr>
          <p:spPr>
            <a:xfrm>
              <a:off x="1237128" y="1525055"/>
              <a:ext cx="995100" cy="230832"/>
            </a:xfrm>
            <a:prstGeom prst="rect">
              <a:avLst/>
            </a:prstGeom>
            <a:noFill/>
          </p:spPr>
          <p:txBody>
            <a:bodyPr wrap="square" rtlCol="0">
              <a:spAutoFit/>
            </a:bodyPr>
            <a:lstStyle/>
            <a:p>
              <a:pPr algn="ctr"/>
              <a:r>
                <a:rPr lang="en-US" sz="900" b="0" i="0">
                  <a:solidFill>
                    <a:srgbClr val="0033CC"/>
                  </a:solidFill>
                </a:rPr>
                <a:t>RDN procedure</a:t>
              </a:r>
            </a:p>
          </p:txBody>
        </p:sp>
      </p:grpSp>
    </p:spTree>
    <p:extLst>
      <p:ext uri="{BB962C8B-B14F-4D97-AF65-F5344CB8AC3E}">
        <p14:creationId xmlns:p14="http://schemas.microsoft.com/office/powerpoint/2010/main" val="313608814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C50B-0209-49BE-8D37-F1D2332088D6}"/>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id="{B1084336-82FE-43E8-B34A-FCF546A63351}"/>
              </a:ext>
            </a:extLst>
          </p:cNvPr>
          <p:cNvSpPr>
            <a:spLocks noGrp="1"/>
          </p:cNvSpPr>
          <p:nvPr>
            <p:ph idx="1"/>
          </p:nvPr>
        </p:nvSpPr>
        <p:spPr>
          <a:xfrm>
            <a:off x="684214" y="1028700"/>
            <a:ext cx="7724149" cy="3086100"/>
          </a:xfrm>
        </p:spPr>
        <p:txBody>
          <a:bodyPr/>
          <a:lstStyle/>
          <a:p>
            <a:pPr>
              <a:lnSpc>
                <a:spcPct val="90000"/>
              </a:lnSpc>
              <a:spcBef>
                <a:spcPts val="1200"/>
              </a:spcBef>
              <a:spcAft>
                <a:spcPts val="1200"/>
              </a:spcAft>
            </a:pPr>
            <a:r>
              <a:rPr lang="en-US" sz="1600" dirty="0"/>
              <a:t>Patients were unblinded after 6 months; however, crossover patients’ BPs after 6 months were imputed utilizing blinded 6-month BP values</a:t>
            </a:r>
          </a:p>
          <a:p>
            <a:pPr>
              <a:lnSpc>
                <a:spcPct val="90000"/>
              </a:lnSpc>
              <a:spcBef>
                <a:spcPts val="1200"/>
              </a:spcBef>
              <a:spcAft>
                <a:spcPts val="1200"/>
              </a:spcAft>
            </a:pPr>
            <a:r>
              <a:rPr lang="en-US" sz="1600" dirty="0"/>
              <a:t>Due to crossover, the number of control patients at long term follow up was smaller, but sensitivity analyses in which all missing data were imputed showed consistent results</a:t>
            </a:r>
          </a:p>
          <a:p>
            <a:pPr>
              <a:lnSpc>
                <a:spcPct val="90000"/>
              </a:lnSpc>
              <a:spcBef>
                <a:spcPts val="1200"/>
              </a:spcBef>
              <a:spcAft>
                <a:spcPts val="1200"/>
              </a:spcAft>
            </a:pPr>
            <a:r>
              <a:rPr lang="en-US" sz="1600" dirty="0"/>
              <a:t>Drug testing (urine/serum) to assess patient adherence to antihypertensive medications was not performed; however, patients were on maximum tolerated doses of medications</a:t>
            </a:r>
            <a:endParaRPr lang="en-US" sz="1600" dirty="0">
              <a:cs typeface="Arial"/>
            </a:endParaRPr>
          </a:p>
          <a:p>
            <a:pPr>
              <a:lnSpc>
                <a:spcPct val="90000"/>
              </a:lnSpc>
              <a:spcBef>
                <a:spcPts val="1200"/>
              </a:spcBef>
              <a:spcAft>
                <a:spcPts val="1200"/>
              </a:spcAft>
            </a:pPr>
            <a:endParaRPr lang="en-US" sz="1600" dirty="0"/>
          </a:p>
          <a:p>
            <a:endParaRPr lang="en-US" dirty="0"/>
          </a:p>
        </p:txBody>
      </p:sp>
    </p:spTree>
    <p:extLst>
      <p:ext uri="{BB962C8B-B14F-4D97-AF65-F5344CB8AC3E}">
        <p14:creationId xmlns:p14="http://schemas.microsoft.com/office/powerpoint/2010/main" val="677908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C27B-7240-4498-9C1B-52E50D7C1897}"/>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68EBDD6C-BFBF-4CA9-BC74-D2C1B24C2A3B}"/>
              </a:ext>
            </a:extLst>
          </p:cNvPr>
          <p:cNvSpPr>
            <a:spLocks noGrp="1"/>
          </p:cNvSpPr>
          <p:nvPr>
            <p:ph idx="1"/>
          </p:nvPr>
        </p:nvSpPr>
        <p:spPr/>
        <p:txBody>
          <a:bodyPr/>
          <a:lstStyle/>
          <a:p>
            <a:pPr marL="0" indent="0">
              <a:lnSpc>
                <a:spcPct val="90000"/>
              </a:lnSpc>
              <a:buNone/>
            </a:pPr>
            <a:r>
              <a:rPr lang="en-US" sz="1600" dirty="0"/>
              <a:t>The final follow-up from the SYMPLICITY HTN-3 trial, the largest and longest RCT of RDN to date, demonstrates:</a:t>
            </a:r>
          </a:p>
          <a:p>
            <a:pPr>
              <a:lnSpc>
                <a:spcPct val="90000"/>
              </a:lnSpc>
            </a:pPr>
            <a:r>
              <a:rPr lang="en-US" sz="1600" dirty="0"/>
              <a:t>RDN was safe through long-term follow-up, with no late-emerging complications</a:t>
            </a:r>
          </a:p>
          <a:p>
            <a:pPr>
              <a:lnSpc>
                <a:spcPct val="90000"/>
              </a:lnSpc>
            </a:pPr>
            <a:r>
              <a:rPr lang="en-US" sz="1600" dirty="0"/>
              <a:t>Despite potential confounding factors, significant reductions were seen after RDN </a:t>
            </a:r>
            <a:r>
              <a:rPr lang="en-US" sz="1600" i="1" dirty="0"/>
              <a:t>vs</a:t>
            </a:r>
            <a:r>
              <a:rPr lang="en-US" sz="1600" dirty="0"/>
              <a:t> control in office and 24-h BP out to 3 years, independent of medications</a:t>
            </a:r>
          </a:p>
          <a:p>
            <a:pPr>
              <a:lnSpc>
                <a:spcPct val="90000"/>
              </a:lnSpc>
            </a:pPr>
            <a:endParaRPr lang="en-US" sz="1600" dirty="0"/>
          </a:p>
          <a:p>
            <a:pPr marL="0" indent="0" algn="ctr">
              <a:lnSpc>
                <a:spcPct val="90000"/>
              </a:lnSpc>
              <a:spcBef>
                <a:spcPts val="1200"/>
              </a:spcBef>
              <a:spcAft>
                <a:spcPts val="1200"/>
              </a:spcAft>
              <a:buNone/>
            </a:pPr>
            <a:r>
              <a:rPr lang="en-US" sz="1800" b="1" dirty="0">
                <a:solidFill>
                  <a:schemeClr val="accent6">
                    <a:lumMod val="75000"/>
                  </a:schemeClr>
                </a:solidFill>
              </a:rPr>
              <a:t>These findings support that durable blood pressure reductions with radiofrequency renal artery denervation in the presence of lifestyle modification and maximal medical therapy are safely achievable</a:t>
            </a:r>
          </a:p>
        </p:txBody>
      </p:sp>
    </p:spTree>
    <p:extLst>
      <p:ext uri="{BB962C8B-B14F-4D97-AF65-F5344CB8AC3E}">
        <p14:creationId xmlns:p14="http://schemas.microsoft.com/office/powerpoint/2010/main" val="1215633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4242B-0F61-428C-A50E-7CDBC5082BC2}"/>
              </a:ext>
            </a:extLst>
          </p:cNvPr>
          <p:cNvSpPr/>
          <p:nvPr/>
        </p:nvSpPr>
        <p:spPr bwMode="auto">
          <a:xfrm>
            <a:off x="7501877" y="0"/>
            <a:ext cx="1642123" cy="9618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 name="Content Placeholder 2"/>
          <p:cNvSpPr>
            <a:spLocks noGrp="1"/>
          </p:cNvSpPr>
          <p:nvPr>
            <p:ph idx="1"/>
          </p:nvPr>
        </p:nvSpPr>
        <p:spPr>
          <a:xfrm>
            <a:off x="368608" y="772955"/>
            <a:ext cx="8406784" cy="992981"/>
          </a:xfrm>
        </p:spPr>
        <p:txBody>
          <a:bodyPr/>
          <a:lstStyle/>
          <a:p>
            <a:pPr marL="114300" indent="-114300">
              <a:buNone/>
            </a:pPr>
            <a:r>
              <a:rPr lang="en-US" sz="700" b="1"/>
              <a:t>Dr. Bhatt served as the co-Principal Investigator of SYMPLICITY HTN-3 with funding from Medtronic paid to Brigham and Women’s Hospital and discloses the following relationships – </a:t>
            </a:r>
          </a:p>
          <a:p>
            <a:pPr marL="114300" indent="-114300">
              <a:lnSpc>
                <a:spcPct val="80000"/>
              </a:lnSpc>
              <a:spcBef>
                <a:spcPts val="400"/>
              </a:spcBef>
            </a:pPr>
            <a:r>
              <a:rPr lang="en-US" sz="700" b="1"/>
              <a:t>Advisory Board</a:t>
            </a:r>
            <a:r>
              <a:rPr lang="en-US" sz="700"/>
              <a:t>: </a:t>
            </a:r>
            <a:r>
              <a:rPr lang="en-US" sz="700" err="1"/>
              <a:t>AngioWave</a:t>
            </a:r>
            <a:r>
              <a:rPr lang="en-US" sz="700"/>
              <a:t>, Bayer, Boehringer Ingelheim, </a:t>
            </a:r>
            <a:r>
              <a:rPr lang="en-US" sz="700" err="1"/>
              <a:t>Cardax</a:t>
            </a:r>
            <a:r>
              <a:rPr lang="en-US" sz="700"/>
              <a:t>, </a:t>
            </a:r>
            <a:r>
              <a:rPr lang="en-US" sz="700" err="1"/>
              <a:t>CellProthera</a:t>
            </a:r>
            <a:r>
              <a:rPr lang="en-US" sz="700"/>
              <a:t>, Cereno Scientific, Elsevier Practice Update Cardiology, High Enroll, Janssen, Level Ex, McKinsey, Medscape Cardiology, Merck, </a:t>
            </a:r>
            <a:r>
              <a:rPr lang="en-US" sz="700" err="1"/>
              <a:t>MyoKardia</a:t>
            </a:r>
            <a:r>
              <a:rPr lang="en-US" sz="700"/>
              <a:t>, NirvaMed, Novo Nordisk, </a:t>
            </a:r>
            <a:r>
              <a:rPr lang="en-US" sz="700" err="1"/>
              <a:t>PhaseBio</a:t>
            </a:r>
            <a:r>
              <a:rPr lang="en-US" sz="700"/>
              <a:t>, </a:t>
            </a:r>
            <a:r>
              <a:rPr lang="en-US" sz="700" err="1"/>
              <a:t>PLx</a:t>
            </a:r>
            <a:r>
              <a:rPr lang="en-US" sz="700"/>
              <a:t> Pharma, </a:t>
            </a:r>
            <a:r>
              <a:rPr lang="en-US" sz="700" err="1"/>
              <a:t>Regado</a:t>
            </a:r>
            <a:r>
              <a:rPr lang="en-US" sz="700"/>
              <a:t> Biosciences, </a:t>
            </a:r>
            <a:r>
              <a:rPr lang="en-US" sz="700" err="1"/>
              <a:t>Stasys</a:t>
            </a:r>
            <a:r>
              <a:rPr lang="en-US" sz="700"/>
              <a:t>; </a:t>
            </a:r>
          </a:p>
          <a:p>
            <a:pPr marL="114300" indent="-114300">
              <a:lnSpc>
                <a:spcPct val="80000"/>
              </a:lnSpc>
              <a:spcBef>
                <a:spcPts val="400"/>
              </a:spcBef>
            </a:pPr>
            <a:r>
              <a:rPr lang="en-US" sz="700" b="1"/>
              <a:t>Board of Directors</a:t>
            </a:r>
            <a:r>
              <a:rPr lang="en-US" sz="700"/>
              <a:t>: </a:t>
            </a:r>
            <a:r>
              <a:rPr lang="en-US" sz="700" err="1"/>
              <a:t>AngioWave</a:t>
            </a:r>
            <a:r>
              <a:rPr lang="en-US" sz="700"/>
              <a:t> (stock options), Boston VA Research Institute, Bristol Myers Squibb (stock), DRS.LINQ (stock options), High Enroll (stock), Society of Cardiovascular Patient Care, </a:t>
            </a:r>
            <a:r>
              <a:rPr lang="en-US" sz="700" err="1"/>
              <a:t>TobeSoft</a:t>
            </a:r>
            <a:r>
              <a:rPr lang="en-US" sz="700"/>
              <a:t>; </a:t>
            </a:r>
          </a:p>
          <a:p>
            <a:pPr marL="114300" indent="-114300">
              <a:lnSpc>
                <a:spcPct val="80000"/>
              </a:lnSpc>
              <a:spcBef>
                <a:spcPts val="400"/>
              </a:spcBef>
            </a:pPr>
            <a:r>
              <a:rPr lang="en-US" sz="700" b="1"/>
              <a:t>Chair</a:t>
            </a:r>
            <a:r>
              <a:rPr lang="en-US" sz="700"/>
              <a:t>: Inaugural Chair, American Heart Association Quality Oversight Committee; </a:t>
            </a:r>
          </a:p>
          <a:p>
            <a:pPr marL="114300" indent="-114300">
              <a:lnSpc>
                <a:spcPct val="80000"/>
              </a:lnSpc>
              <a:spcBef>
                <a:spcPts val="400"/>
              </a:spcBef>
            </a:pPr>
            <a:r>
              <a:rPr lang="en-US" sz="700" b="1"/>
              <a:t>Consultant</a:t>
            </a:r>
            <a:r>
              <a:rPr lang="en-US" sz="700"/>
              <a:t>: Broadview Ventures; </a:t>
            </a:r>
          </a:p>
          <a:p>
            <a:pPr marL="114300" indent="-114300">
              <a:lnSpc>
                <a:spcPct val="80000"/>
              </a:lnSpc>
              <a:spcBef>
                <a:spcPts val="400"/>
              </a:spcBef>
            </a:pPr>
            <a:r>
              <a:rPr lang="en-US" sz="700" b="1"/>
              <a:t>Data Monitoring Committees</a:t>
            </a:r>
            <a:r>
              <a:rPr lang="en-US" sz="700"/>
              <a:t>: </a:t>
            </a:r>
            <a:r>
              <a:rPr lang="en-US" sz="700" err="1"/>
              <a:t>Acesion</a:t>
            </a:r>
            <a:r>
              <a:rPr lang="en-US" sz="700"/>
              <a:t> Pharma, Assistance </a:t>
            </a:r>
            <a:r>
              <a:rPr lang="en-US" sz="700" err="1"/>
              <a:t>Publique-Hôpitaux</a:t>
            </a:r>
            <a:r>
              <a:rPr lang="en-US" sz="700"/>
              <a:t> de Paris, Baim Institute for Clinical Research (formerly Harvard Clinical Research Institute, for the PORTICO trial, funded by St. Jude Medical, now Abbott), Boston Scientific (Chair, PEITHO trial), Cleveland Clinic (including for the </a:t>
            </a:r>
            <a:r>
              <a:rPr lang="en-US" sz="700" err="1"/>
              <a:t>ExCEED</a:t>
            </a:r>
            <a:r>
              <a:rPr lang="en-US" sz="700"/>
              <a:t> trial, funded by Edwards), </a:t>
            </a:r>
            <a:r>
              <a:rPr lang="en-US" sz="700" err="1"/>
              <a:t>Contego</a:t>
            </a:r>
            <a:r>
              <a:rPr lang="en-US" sz="700"/>
              <a:t> Medical (Chair, PERFORMANCE 2), Duke Clinical Research Institute, Mayo Clinic, Mount Sinai School of Medicine (for the ENVISAGE trial, funded by Daiichi Sankyo; for the ABILITY-DM trial, funded by Concept Medical), Novartis, Population Health Research Institute; Rutgers University (for the NIH-funded MINT Trial); </a:t>
            </a:r>
          </a:p>
          <a:p>
            <a:pPr marL="114300" indent="-114300">
              <a:lnSpc>
                <a:spcPct val="80000"/>
              </a:lnSpc>
              <a:spcBef>
                <a:spcPts val="400"/>
              </a:spcBef>
            </a:pPr>
            <a:r>
              <a:rPr lang="en-US" sz="700" b="1"/>
              <a:t>Honoraria</a:t>
            </a:r>
            <a:r>
              <a:rPr lang="en-US" sz="700"/>
              <a:t>: American College of Cardiology (Senior Associate Editor, Clinical Trials and News, ACC.org; Chair, ACC Accreditation Oversight Committee), Arnold and Porter law firm (work related to Sanofi/Bristol-Myers Squibb clopidogrel litigation), Baim Institute for Clinical Research (formerly Harvard Clinical Research Institute; RE-DUAL PCI clinical trial steering committee funded by Boehringer Ingelheim; AEGIS-II executive committee funded by CSL Behring), Belvoir Publications (Editor in Chief, Harvard Heart Letter), Canadian Medical and Surgical Knowledge Translation Research Group (clinical trial steering committees), Cowen and Company, Duke Clinical Research Institute (clinical trial steering committees, including for the PRONOUNCE trial, funded by Ferring Pharmaceuticals), HMP Global (Editor in Chief, Journal of Invasive Cardiology), Journal of the American College of Cardiology (Guest Editor; Associate Editor), K2P (Co-Chair, interdisciplinary curriculum), Level Ex, </a:t>
            </a:r>
            <a:r>
              <a:rPr lang="en-US" sz="700" err="1"/>
              <a:t>Medtelligence</a:t>
            </a:r>
            <a:r>
              <a:rPr lang="en-US" sz="700"/>
              <a:t>/</a:t>
            </a:r>
            <a:r>
              <a:rPr lang="en-US" sz="700" err="1"/>
              <a:t>ReachMD</a:t>
            </a:r>
            <a:r>
              <a:rPr lang="en-US" sz="700"/>
              <a:t> (CME steering committees), MJH Life Sciences, </a:t>
            </a:r>
            <a:r>
              <a:rPr lang="en-US" sz="700" err="1"/>
              <a:t>Oakstone</a:t>
            </a:r>
            <a:r>
              <a:rPr lang="en-US" sz="700"/>
              <a:t> CME (Course Director, Comprehensive Review of Interventional Cardiology), Piper Sandler,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Wiley (steering committee); </a:t>
            </a:r>
          </a:p>
          <a:p>
            <a:pPr marL="114300" indent="-114300">
              <a:lnSpc>
                <a:spcPct val="80000"/>
              </a:lnSpc>
              <a:spcBef>
                <a:spcPts val="400"/>
              </a:spcBef>
            </a:pPr>
            <a:r>
              <a:rPr lang="en-US" sz="700" b="1"/>
              <a:t>Other</a:t>
            </a:r>
            <a:r>
              <a:rPr lang="en-US" sz="700"/>
              <a:t>: Clinical Cardiology (Deputy Editor), NCDR-ACTION Registry Steering Committee (Chair), VA CART Research and Publications Committee (Chair); Patent: Sotagliflozin (named on a patent for sotagliflozin assigned to Brigham and Women's Hospital who assigned to Lexicon; neither I nor Brigham and Women's Hospital receive any income from this patent.) </a:t>
            </a:r>
          </a:p>
          <a:p>
            <a:pPr marL="114300" indent="-114300">
              <a:lnSpc>
                <a:spcPct val="80000"/>
              </a:lnSpc>
              <a:spcBef>
                <a:spcPts val="400"/>
              </a:spcBef>
            </a:pPr>
            <a:r>
              <a:rPr lang="en-US" sz="700" b="1"/>
              <a:t>Research Funding</a:t>
            </a:r>
            <a:r>
              <a:rPr lang="en-US" sz="700"/>
              <a:t>: Abbott, </a:t>
            </a:r>
            <a:r>
              <a:rPr lang="en-US" sz="700" err="1"/>
              <a:t>Acesion</a:t>
            </a:r>
            <a:r>
              <a:rPr lang="en-US" sz="700"/>
              <a:t> Pharma, Afimmune, Aker </a:t>
            </a:r>
            <a:r>
              <a:rPr lang="en-US" sz="700" err="1"/>
              <a:t>Biomarine</a:t>
            </a:r>
            <a:r>
              <a:rPr lang="en-US" sz="700"/>
              <a:t>, </a:t>
            </a:r>
            <a:r>
              <a:rPr lang="en-US" sz="700" err="1"/>
              <a:t>Amarin</a:t>
            </a:r>
            <a:r>
              <a:rPr lang="en-US" sz="700"/>
              <a:t>, Amgen, AstraZeneca, Bayer, </a:t>
            </a:r>
            <a:r>
              <a:rPr lang="en-US" sz="700" err="1"/>
              <a:t>Beren</a:t>
            </a:r>
            <a:r>
              <a:rPr lang="en-US" sz="700"/>
              <a:t>, Boehringer Ingelheim, Boston Scientific, Bristol-Myers Squibb, </a:t>
            </a:r>
            <a:r>
              <a:rPr lang="en-US" sz="700" err="1"/>
              <a:t>Cardax</a:t>
            </a:r>
            <a:r>
              <a:rPr lang="en-US" sz="700"/>
              <a:t>, </a:t>
            </a:r>
            <a:r>
              <a:rPr lang="en-US" sz="700" err="1"/>
              <a:t>CellProthera</a:t>
            </a:r>
            <a:r>
              <a:rPr lang="en-US" sz="700"/>
              <a:t>, Cereno Scientific, </a:t>
            </a:r>
            <a:r>
              <a:rPr lang="en-US" sz="700" err="1"/>
              <a:t>Chiesi</a:t>
            </a:r>
            <a:r>
              <a:rPr lang="en-US" sz="700"/>
              <a:t>, CSL Behring, Eisai, Ethicon, Faraday Pharmaceuticals, Ferring Pharmaceuticals, Forest Laboratories, </a:t>
            </a:r>
            <a:r>
              <a:rPr lang="en-US" sz="700" err="1"/>
              <a:t>Fractyl</a:t>
            </a:r>
            <a:r>
              <a:rPr lang="en-US" sz="700"/>
              <a:t>, Garmin, HLS Therapeutics, Idorsia, Ironwood, </a:t>
            </a:r>
            <a:r>
              <a:rPr lang="en-US" sz="700" err="1"/>
              <a:t>Ischemix</a:t>
            </a:r>
            <a:r>
              <a:rPr lang="en-US" sz="700"/>
              <a:t>, Janssen, Javelin, Lexicon, Lilly, Medtronic, Merck, Moderna, </a:t>
            </a:r>
            <a:r>
              <a:rPr lang="en-US" sz="700" err="1"/>
              <a:t>MyoKardia</a:t>
            </a:r>
            <a:r>
              <a:rPr lang="en-US" sz="700"/>
              <a:t>, NirvaMed, Novartis, Novo Nordisk, </a:t>
            </a:r>
            <a:r>
              <a:rPr lang="en-US" sz="700" err="1"/>
              <a:t>Owkin</a:t>
            </a:r>
            <a:r>
              <a:rPr lang="en-US" sz="700"/>
              <a:t>, Pfizer, </a:t>
            </a:r>
            <a:r>
              <a:rPr lang="en-US" sz="700" err="1"/>
              <a:t>PhaseBio</a:t>
            </a:r>
            <a:r>
              <a:rPr lang="en-US" sz="700"/>
              <a:t>, </a:t>
            </a:r>
            <a:r>
              <a:rPr lang="en-US" sz="700" err="1"/>
              <a:t>PLx</a:t>
            </a:r>
            <a:r>
              <a:rPr lang="en-US" sz="700"/>
              <a:t> Pharma, Recardio, Regeneron, Reid Hoffman Foundation, Roche, Sanofi, </a:t>
            </a:r>
            <a:r>
              <a:rPr lang="en-US" sz="700" err="1"/>
              <a:t>Stasys</a:t>
            </a:r>
            <a:r>
              <a:rPr lang="en-US" sz="700"/>
              <a:t>, Synaptic, The Medicines Company, 89Bio; </a:t>
            </a:r>
          </a:p>
          <a:p>
            <a:pPr marL="114300" indent="-114300">
              <a:lnSpc>
                <a:spcPct val="80000"/>
              </a:lnSpc>
              <a:spcBef>
                <a:spcPts val="400"/>
              </a:spcBef>
            </a:pPr>
            <a:r>
              <a:rPr lang="en-US" sz="700" b="1"/>
              <a:t>Royalties</a:t>
            </a:r>
            <a:r>
              <a:rPr lang="en-US" sz="700"/>
              <a:t>: Elsevier (Editor, </a:t>
            </a:r>
            <a:r>
              <a:rPr lang="en-US" sz="700" err="1"/>
              <a:t>Braunwald’s</a:t>
            </a:r>
            <a:r>
              <a:rPr lang="en-US" sz="700"/>
              <a:t> Heart Disease); </a:t>
            </a:r>
          </a:p>
          <a:p>
            <a:pPr marL="114300" indent="-114300">
              <a:lnSpc>
                <a:spcPct val="80000"/>
              </a:lnSpc>
              <a:spcBef>
                <a:spcPts val="400"/>
              </a:spcBef>
            </a:pPr>
            <a:r>
              <a:rPr lang="en-US" sz="700" b="1"/>
              <a:t>Site Co-Investigator</a:t>
            </a:r>
            <a:r>
              <a:rPr lang="en-US" sz="700"/>
              <a:t>: Abbott, </a:t>
            </a:r>
            <a:r>
              <a:rPr lang="en-US" sz="700" err="1"/>
              <a:t>Biotronik</a:t>
            </a:r>
            <a:r>
              <a:rPr lang="en-US" sz="700"/>
              <a:t>, Boston Scientific, CSI, </a:t>
            </a:r>
            <a:r>
              <a:rPr lang="en-US" sz="700" err="1"/>
              <a:t>Endotronix</a:t>
            </a:r>
            <a:r>
              <a:rPr lang="en-US" sz="700"/>
              <a:t>, St. Jude Medical (now Abbott), Philips, </a:t>
            </a:r>
            <a:r>
              <a:rPr lang="en-US" sz="700" err="1"/>
              <a:t>SpectraWAVE</a:t>
            </a:r>
            <a:r>
              <a:rPr lang="en-US" sz="700"/>
              <a:t>, Svelte, Vascular Solutions; </a:t>
            </a:r>
          </a:p>
          <a:p>
            <a:pPr marL="114300" indent="-114300">
              <a:lnSpc>
                <a:spcPct val="80000"/>
              </a:lnSpc>
              <a:spcBef>
                <a:spcPts val="400"/>
              </a:spcBef>
            </a:pPr>
            <a:r>
              <a:rPr lang="en-US" sz="700" b="1"/>
              <a:t>Trustee</a:t>
            </a:r>
            <a:r>
              <a:rPr lang="en-US" sz="700"/>
              <a:t>: American College of Cardiology; </a:t>
            </a:r>
          </a:p>
          <a:p>
            <a:pPr marL="114300" indent="-114300">
              <a:lnSpc>
                <a:spcPct val="80000"/>
              </a:lnSpc>
              <a:spcBef>
                <a:spcPts val="400"/>
              </a:spcBef>
            </a:pPr>
            <a:r>
              <a:rPr lang="en-US" sz="700" b="1"/>
              <a:t>Unfunded Research</a:t>
            </a:r>
            <a:r>
              <a:rPr lang="en-US" sz="700"/>
              <a:t>: </a:t>
            </a:r>
            <a:r>
              <a:rPr lang="en-US" sz="700" err="1"/>
              <a:t>FlowCo</a:t>
            </a:r>
            <a:r>
              <a:rPr lang="en-US" sz="700"/>
              <a:t>, Takeda.</a:t>
            </a:r>
          </a:p>
        </p:txBody>
      </p:sp>
      <p:sp>
        <p:nvSpPr>
          <p:cNvPr id="5"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500" i="0" kern="0">
                <a:solidFill>
                  <a:schemeClr val="bg1"/>
                </a:solidFill>
              </a:rPr>
              <a:t>Disclosure Statement of Financial Interest</a:t>
            </a:r>
          </a:p>
        </p:txBody>
      </p:sp>
      <p:sp>
        <p:nvSpPr>
          <p:cNvPr id="6" name="TextBox 5">
            <a:extLst>
              <a:ext uri="{FF2B5EF4-FFF2-40B4-BE49-F238E27FC236}">
                <a16:creationId xmlns:a16="http://schemas.microsoft.com/office/drawing/2014/main" id="{B37BB32D-6DEB-4FC6-895A-707B208F6089}"/>
              </a:ext>
            </a:extLst>
          </p:cNvPr>
          <p:cNvSpPr txBox="1"/>
          <p:nvPr/>
        </p:nvSpPr>
        <p:spPr>
          <a:xfrm>
            <a:off x="368608" y="4040151"/>
            <a:ext cx="8326213" cy="461665"/>
          </a:xfrm>
          <a:prstGeom prst="rect">
            <a:avLst/>
          </a:prstGeom>
          <a:noFill/>
        </p:spPr>
        <p:txBody>
          <a:bodyPr wrap="square">
            <a:spAutoFit/>
          </a:bodyPr>
          <a:lstStyle/>
          <a:p>
            <a:r>
              <a:rPr lang="en-US" altLang="en-US" sz="1200" b="1" i="0">
                <a:solidFill>
                  <a:schemeClr val="accent6"/>
                </a:solidFill>
                <a:latin typeface="Arial" panose="020B0604020202020204" pitchFamily="34" charset="0"/>
                <a:cs typeface="Arial" panose="020B0604020202020204" pitchFamily="34" charset="0"/>
              </a:rPr>
              <a:t>UNLABELED/UNAPPROVED USES DISCLOSURE</a:t>
            </a:r>
            <a:endParaRPr lang="en-US" altLang="en-US" sz="1200" b="0" i="0">
              <a:solidFill>
                <a:schemeClr val="accent6"/>
              </a:solidFill>
              <a:latin typeface="+mn-lt"/>
              <a:ea typeface="+mn-ea"/>
              <a:cs typeface="+mn-cs"/>
            </a:endParaRPr>
          </a:p>
          <a:p>
            <a:r>
              <a:rPr lang="en-US" altLang="en-US" sz="1200" b="0" i="0">
                <a:solidFill>
                  <a:schemeClr val="bg1"/>
                </a:solidFill>
                <a:latin typeface="+mn-lt"/>
                <a:ea typeface="+mn-ea"/>
                <a:cs typeface="+mn-cs"/>
              </a:rPr>
              <a:t>In the United States, the use of renal denervation in hypertensive patients is limited to investigational use only.</a:t>
            </a:r>
            <a:endParaRPr lang="en-US" altLang="en-US" sz="700" b="0" i="0">
              <a:solidFill>
                <a:schemeClr val="bg1"/>
              </a:solidFill>
              <a:latin typeface="+mn-lt"/>
              <a:ea typeface="+mn-ea"/>
              <a:cs typeface="+mn-cs"/>
            </a:endParaRPr>
          </a:p>
        </p:txBody>
      </p:sp>
    </p:spTree>
    <p:extLst>
      <p:ext uri="{BB962C8B-B14F-4D97-AF65-F5344CB8AC3E}">
        <p14:creationId xmlns:p14="http://schemas.microsoft.com/office/powerpoint/2010/main" val="411118866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727-BA6C-4CB6-85EB-BED551C176E3}"/>
              </a:ext>
            </a:extLst>
          </p:cNvPr>
          <p:cNvSpPr>
            <a:spLocks noGrp="1"/>
          </p:cNvSpPr>
          <p:nvPr>
            <p:ph type="title"/>
          </p:nvPr>
        </p:nvSpPr>
        <p:spPr/>
        <p:txBody>
          <a:bodyPr/>
          <a:lstStyle/>
          <a:p>
            <a:r>
              <a:rPr lang="en-US"/>
              <a:t>Simultaneous Publication </a:t>
            </a:r>
          </a:p>
        </p:txBody>
      </p:sp>
      <p:sp>
        <p:nvSpPr>
          <p:cNvPr id="4" name="TextBox 3">
            <a:extLst>
              <a:ext uri="{FF2B5EF4-FFF2-40B4-BE49-F238E27FC236}">
                <a16:creationId xmlns:a16="http://schemas.microsoft.com/office/drawing/2014/main" id="{8C39D57B-EA2E-41C3-8E48-F24551EFAFA2}"/>
              </a:ext>
            </a:extLst>
          </p:cNvPr>
          <p:cNvSpPr txBox="1"/>
          <p:nvPr/>
        </p:nvSpPr>
        <p:spPr>
          <a:xfrm>
            <a:off x="1270259" y="4767007"/>
            <a:ext cx="6798895" cy="297517"/>
          </a:xfrm>
          <a:prstGeom prst="rect">
            <a:avLst/>
          </a:prstGeom>
          <a:noFill/>
        </p:spPr>
        <p:txBody>
          <a:bodyPr wrap="square">
            <a:spAutoFit/>
          </a:bodyPr>
          <a:lstStyle/>
          <a:p>
            <a:pPr algn="ctr"/>
            <a:endParaRPr lang="en-US" sz="800" b="0" i="0" baseline="30000">
              <a:solidFill>
                <a:schemeClr val="tx1"/>
              </a:solidFill>
              <a:latin typeface="Arial" panose="020B0604020202020204" pitchFamily="34" charset="0"/>
              <a:cs typeface="Arial" panose="020B0604020202020204" pitchFamily="34" charset="0"/>
            </a:endParaRPr>
          </a:p>
          <a:p>
            <a:pPr algn="ctr"/>
            <a:r>
              <a:rPr lang="da-DK" sz="800" b="0" i="0">
                <a:solidFill>
                  <a:schemeClr val="tx1"/>
                </a:solidFill>
                <a:latin typeface="Arial" panose="020B0604020202020204" pitchFamily="34" charset="0"/>
                <a:cs typeface="Arial" panose="020B0604020202020204" pitchFamily="34" charset="0"/>
              </a:rPr>
              <a:t>Bhatt DL, et al. </a:t>
            </a:r>
            <a:r>
              <a:rPr lang="da-DK" sz="800" b="0">
                <a:solidFill>
                  <a:schemeClr val="tx1"/>
                </a:solidFill>
                <a:latin typeface="Arial" panose="020B0604020202020204" pitchFamily="34" charset="0"/>
                <a:cs typeface="Arial" panose="020B0604020202020204" pitchFamily="34" charset="0"/>
              </a:rPr>
              <a:t>Lancet</a:t>
            </a:r>
            <a:r>
              <a:rPr lang="da-DK" sz="800" b="0" i="0">
                <a:solidFill>
                  <a:schemeClr val="tx1"/>
                </a:solidFill>
                <a:latin typeface="Arial" panose="020B0604020202020204" pitchFamily="34" charset="0"/>
                <a:cs typeface="Arial" panose="020B0604020202020204" pitchFamily="34" charset="0"/>
              </a:rPr>
              <a:t>. Published online September 18, 2022.</a:t>
            </a:r>
          </a:p>
        </p:txBody>
      </p:sp>
      <p:pic>
        <p:nvPicPr>
          <p:cNvPr id="8" name="Picture 7">
            <a:extLst>
              <a:ext uri="{FF2B5EF4-FFF2-40B4-BE49-F238E27FC236}">
                <a16:creationId xmlns:a16="http://schemas.microsoft.com/office/drawing/2014/main" id="{CD084C1C-E45D-43A3-8821-56415808DDD7}"/>
              </a:ext>
            </a:extLst>
          </p:cNvPr>
          <p:cNvPicPr>
            <a:picLocks noChangeAspect="1"/>
          </p:cNvPicPr>
          <p:nvPr/>
        </p:nvPicPr>
        <p:blipFill>
          <a:blip r:embed="rId2"/>
          <a:stretch>
            <a:fillRect/>
          </a:stretch>
        </p:blipFill>
        <p:spPr>
          <a:xfrm>
            <a:off x="654121" y="1535544"/>
            <a:ext cx="7880280" cy="1786002"/>
          </a:xfrm>
          <a:prstGeom prst="rect">
            <a:avLst/>
          </a:prstGeom>
        </p:spPr>
      </p:pic>
    </p:spTree>
    <p:extLst>
      <p:ext uri="{BB962C8B-B14F-4D97-AF65-F5344CB8AC3E}">
        <p14:creationId xmlns:p14="http://schemas.microsoft.com/office/powerpoint/2010/main" val="323431393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1737123" y="860391"/>
            <a:ext cx="5692378" cy="877163"/>
          </a:xfrm>
        </p:spPr>
        <p:txBody>
          <a:bodyPr/>
          <a:lstStyle/>
          <a:p>
            <a:pPr eaLnBrk="1" hangingPunct="1"/>
            <a:r>
              <a:rPr lang="en-US"/>
              <a:t>TCT </a:t>
            </a:r>
            <a:r>
              <a:rPr lang="en-US">
                <a:solidFill>
                  <a:schemeClr val="bg1"/>
                </a:solidFill>
              </a:rPr>
              <a:t>Template</a:t>
            </a:r>
            <a:br>
              <a:rPr lang="en-US">
                <a:solidFill>
                  <a:schemeClr val="bg1"/>
                </a:solidFill>
              </a:rPr>
            </a:br>
            <a:r>
              <a:rPr lang="en-US">
                <a:solidFill>
                  <a:schemeClr val="bg1"/>
                </a:solidFill>
              </a:rPr>
              <a:t>Title 30 pt Bold Arial</a:t>
            </a:r>
          </a:p>
        </p:txBody>
      </p:sp>
      <p:sp>
        <p:nvSpPr>
          <p:cNvPr id="12290" name="Rectangle 3"/>
          <p:cNvSpPr>
            <a:spLocks noGrp="1" noChangeArrowheads="1"/>
          </p:cNvSpPr>
          <p:nvPr>
            <p:ph type="subTitle" idx="1"/>
          </p:nvPr>
        </p:nvSpPr>
        <p:spPr>
          <a:xfrm>
            <a:off x="457200" y="2418160"/>
            <a:ext cx="8185150" cy="666750"/>
          </a:xfrm>
        </p:spPr>
        <p:txBody>
          <a:bodyPr/>
          <a:lstStyle/>
          <a:p>
            <a:pPr eaLnBrk="1" hangingPunct="1"/>
            <a:r>
              <a:rPr lang="en-US" sz="2500" b="1"/>
              <a:t>John Doe, MD</a:t>
            </a:r>
          </a:p>
          <a:p>
            <a:pPr eaLnBrk="1" hangingPunct="1"/>
            <a:r>
              <a:rPr lang="en-US" sz="2500" b="1"/>
              <a:t>Subtitle 25 </a:t>
            </a:r>
            <a:r>
              <a:rPr lang="en-US" sz="2500" b="1" err="1"/>
              <a:t>pt</a:t>
            </a:r>
            <a:r>
              <a:rPr lang="en-US" sz="2500" b="1"/>
              <a:t> Arial Bold Italics</a:t>
            </a:r>
          </a:p>
        </p:txBody>
      </p:sp>
      <p:pic>
        <p:nvPicPr>
          <p:cNvPr id="4" name="Picture 3" descr="Graphical user interface, website&#10;&#10;Description automatically generated">
            <a:extLst>
              <a:ext uri="{FF2B5EF4-FFF2-40B4-BE49-F238E27FC236}">
                <a16:creationId xmlns:a16="http://schemas.microsoft.com/office/drawing/2014/main" id="{7C96F627-2B6F-AAF5-DA4B-2FBB1DEA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9396"/>
            <a:ext cx="9141291" cy="5143500"/>
          </a:xfrm>
          <a:prstGeom prst="rect">
            <a:avLst/>
          </a:prstGeom>
        </p:spPr>
      </p:pic>
      <p:sp>
        <p:nvSpPr>
          <p:cNvPr id="5" name="TextBox 5">
            <a:extLst>
              <a:ext uri="{FF2B5EF4-FFF2-40B4-BE49-F238E27FC236}">
                <a16:creationId xmlns:a16="http://schemas.microsoft.com/office/drawing/2014/main" id="{CC050B3E-7583-0872-0B77-F77AD5119EF1}"/>
              </a:ext>
            </a:extLst>
          </p:cNvPr>
          <p:cNvSpPr txBox="1"/>
          <p:nvPr/>
        </p:nvSpPr>
        <p:spPr>
          <a:xfrm flipH="1">
            <a:off x="4548539" y="411480"/>
            <a:ext cx="4191695" cy="2677656"/>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B91A"/>
                </a:solidFill>
                <a:effectLst/>
                <a:uLnTx/>
                <a:uFillTx/>
                <a:latin typeface="Arial" charset="0"/>
                <a:cs typeface="Arial" charset="0"/>
              </a:rPr>
              <a:t>Long-term Outcomes Following Catheter-Based Renal Denervation in Patients with Uncontrolled Hypertension: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B91A"/>
                </a:solidFill>
                <a:effectLst/>
                <a:uLnTx/>
                <a:uFillTx/>
                <a:latin typeface="Arial" charset="0"/>
                <a:cs typeface="Arial" charset="0"/>
              </a:rPr>
              <a:t>Final Follow-up of the SYMPLICITY HTN-3 Trial</a:t>
            </a:r>
          </a:p>
        </p:txBody>
      </p:sp>
      <p:sp>
        <p:nvSpPr>
          <p:cNvPr id="6" name="TextBox 10">
            <a:extLst>
              <a:ext uri="{FF2B5EF4-FFF2-40B4-BE49-F238E27FC236}">
                <a16:creationId xmlns:a16="http://schemas.microsoft.com/office/drawing/2014/main" id="{B3E68527-8CD8-6711-010E-39FE63F42EAF}"/>
              </a:ext>
            </a:extLst>
          </p:cNvPr>
          <p:cNvSpPr txBox="1"/>
          <p:nvPr/>
        </p:nvSpPr>
        <p:spPr>
          <a:xfrm flipH="1">
            <a:off x="4548539" y="3407358"/>
            <a:ext cx="4500004" cy="892552"/>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cs typeface="Arial" charset="0"/>
              </a:rPr>
              <a:t>Deepak L. Bhatt, MD, MPH, MSCAI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cs typeface="Arial" charset="0"/>
              </a:rPr>
              <a:t>on Behalf of the SYMPLICITY HTN-3 Steering Committee and Investigators</a:t>
            </a:r>
          </a:p>
        </p:txBody>
      </p:sp>
    </p:spTree>
    <p:extLst>
      <p:ext uri="{BB962C8B-B14F-4D97-AF65-F5344CB8AC3E}">
        <p14:creationId xmlns:p14="http://schemas.microsoft.com/office/powerpoint/2010/main" val="33535046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ep9\Dropbox\RDN\RDN General Marketing\RDN Downstream Materials\Downstream_06DigitalMultimedia\Page 3_Product images\RDN_SymplicityCatheter_7w_300cmyk.jpg">
            <a:extLst>
              <a:ext uri="{FF2B5EF4-FFF2-40B4-BE49-F238E27FC236}">
                <a16:creationId xmlns:a16="http://schemas.microsoft.com/office/drawing/2014/main" id="{6120628D-9BCF-462C-966E-5A1118B26B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5234">
            <a:off x="4010945" y="2614785"/>
            <a:ext cx="433556" cy="318767"/>
          </a:xfrm>
          <a:prstGeom prst="rect">
            <a:avLst/>
          </a:prstGeom>
          <a:noFill/>
          <a:ln w="15875">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7ED50C-D008-45D4-B162-DEEAB0480090}"/>
              </a:ext>
            </a:extLst>
          </p:cNvPr>
          <p:cNvPicPr>
            <a:picLocks noChangeAspect="1"/>
          </p:cNvPicPr>
          <p:nvPr/>
        </p:nvPicPr>
        <p:blipFill>
          <a:blip r:embed="rId3"/>
          <a:stretch>
            <a:fillRect/>
          </a:stretch>
        </p:blipFill>
        <p:spPr>
          <a:xfrm>
            <a:off x="6562467" y="2611374"/>
            <a:ext cx="563085" cy="316735"/>
          </a:xfrm>
          <a:prstGeom prst="rect">
            <a:avLst/>
          </a:prstGeom>
        </p:spPr>
      </p:pic>
      <p:sp>
        <p:nvSpPr>
          <p:cNvPr id="2" name="Title 1">
            <a:extLst>
              <a:ext uri="{FF2B5EF4-FFF2-40B4-BE49-F238E27FC236}">
                <a16:creationId xmlns:a16="http://schemas.microsoft.com/office/drawing/2014/main" id="{D657C15E-643F-49CD-AFC3-61F2BC53E53C}"/>
              </a:ext>
            </a:extLst>
          </p:cNvPr>
          <p:cNvSpPr>
            <a:spLocks noGrp="1"/>
          </p:cNvSpPr>
          <p:nvPr>
            <p:ph type="title"/>
          </p:nvPr>
        </p:nvSpPr>
        <p:spPr/>
        <p:txBody>
          <a:bodyPr/>
          <a:lstStyle/>
          <a:p>
            <a:r>
              <a:rPr lang="en-US"/>
              <a:t>HTN-3 </a:t>
            </a:r>
            <a:r>
              <a:rPr lang="en-US" i="1"/>
              <a:t>vs</a:t>
            </a:r>
            <a:r>
              <a:rPr lang="en-US"/>
              <a:t> SPYRAL HTN – ON MED</a:t>
            </a:r>
            <a:br>
              <a:rPr lang="en-US"/>
            </a:br>
            <a:r>
              <a:rPr lang="en-US" sz="2000" b="0">
                <a:solidFill>
                  <a:schemeClr val="accent6"/>
                </a:solidFill>
              </a:rPr>
              <a:t>Study Comparison</a:t>
            </a:r>
            <a:endParaRPr lang="en-US" b="0">
              <a:solidFill>
                <a:schemeClr val="accent6"/>
              </a:solidFill>
            </a:endParaRPr>
          </a:p>
        </p:txBody>
      </p:sp>
      <p:graphicFrame>
        <p:nvGraphicFramePr>
          <p:cNvPr id="4" name="Table 4">
            <a:extLst>
              <a:ext uri="{FF2B5EF4-FFF2-40B4-BE49-F238E27FC236}">
                <a16:creationId xmlns:a16="http://schemas.microsoft.com/office/drawing/2014/main" id="{B9F18647-7229-41F4-BCDC-91B8F8ABDF8E}"/>
              </a:ext>
            </a:extLst>
          </p:cNvPr>
          <p:cNvGraphicFramePr>
            <a:graphicFrameLocks noGrp="1"/>
          </p:cNvGraphicFramePr>
          <p:nvPr>
            <p:ph idx="1"/>
            <p:extLst>
              <p:ext uri="{D42A27DB-BD31-4B8C-83A1-F6EECF244321}">
                <p14:modId xmlns:p14="http://schemas.microsoft.com/office/powerpoint/2010/main" val="252207052"/>
              </p:ext>
            </p:extLst>
          </p:nvPr>
        </p:nvGraphicFramePr>
        <p:xfrm>
          <a:off x="684214" y="1646571"/>
          <a:ext cx="7543887" cy="2245360"/>
        </p:xfrm>
        <a:graphic>
          <a:graphicData uri="http://schemas.openxmlformats.org/drawingml/2006/table">
            <a:tbl>
              <a:tblPr firstRow="1" bandRow="1">
                <a:tableStyleId>{C083E6E3-FA7D-4D7B-A595-EF9225AFEA82}</a:tableStyleId>
              </a:tblPr>
              <a:tblGrid>
                <a:gridCol w="2179933">
                  <a:extLst>
                    <a:ext uri="{9D8B030D-6E8A-4147-A177-3AD203B41FA5}">
                      <a16:colId xmlns:a16="http://schemas.microsoft.com/office/drawing/2014/main" val="2191229353"/>
                    </a:ext>
                  </a:extLst>
                </a:gridCol>
                <a:gridCol w="2681977">
                  <a:extLst>
                    <a:ext uri="{9D8B030D-6E8A-4147-A177-3AD203B41FA5}">
                      <a16:colId xmlns:a16="http://schemas.microsoft.com/office/drawing/2014/main" val="97202633"/>
                    </a:ext>
                  </a:extLst>
                </a:gridCol>
                <a:gridCol w="2681977">
                  <a:extLst>
                    <a:ext uri="{9D8B030D-6E8A-4147-A177-3AD203B41FA5}">
                      <a16:colId xmlns:a16="http://schemas.microsoft.com/office/drawing/2014/main" val="4176966110"/>
                    </a:ext>
                  </a:extLst>
                </a:gridCol>
              </a:tblGrid>
              <a:tr h="370840">
                <a:tc>
                  <a:txBody>
                    <a:bodyPr/>
                    <a:lstStyle/>
                    <a:p>
                      <a:endParaRPr lang="en-US" sz="1200">
                        <a:solidFill>
                          <a:schemeClr val="bg1"/>
                        </a:solidFill>
                      </a:endParaRPr>
                    </a:p>
                  </a:txBody>
                  <a:tcPr anchor="ctr"/>
                </a:tc>
                <a:tc>
                  <a:txBody>
                    <a:bodyPr/>
                    <a:lstStyle/>
                    <a:p>
                      <a:pPr algn="ctr"/>
                      <a:r>
                        <a:rPr lang="en-US" sz="1200">
                          <a:solidFill>
                            <a:schemeClr val="bg1"/>
                          </a:solidFill>
                        </a:rPr>
                        <a:t>HTN-3</a:t>
                      </a:r>
                    </a:p>
                  </a:txBody>
                  <a:tcPr anchor="ctr"/>
                </a:tc>
                <a:tc>
                  <a:txBody>
                    <a:bodyPr/>
                    <a:lstStyle/>
                    <a:p>
                      <a:pPr algn="ctr"/>
                      <a:r>
                        <a:rPr lang="en-US" sz="1200">
                          <a:solidFill>
                            <a:schemeClr val="bg1"/>
                          </a:solidFill>
                        </a:rPr>
                        <a:t>SPYRAL HTN – ON MED</a:t>
                      </a:r>
                      <a:r>
                        <a:rPr lang="en-US" sz="1200" baseline="30000">
                          <a:solidFill>
                            <a:schemeClr val="bg1"/>
                          </a:solidFill>
                        </a:rPr>
                        <a:t>1</a:t>
                      </a:r>
                      <a:endParaRPr lang="en-US" sz="1200">
                        <a:solidFill>
                          <a:schemeClr val="bg1"/>
                        </a:solidFill>
                      </a:endParaRPr>
                    </a:p>
                  </a:txBody>
                  <a:tcPr anchor="ctr"/>
                </a:tc>
                <a:extLst>
                  <a:ext uri="{0D108BD9-81ED-4DB2-BD59-A6C34878D82A}">
                    <a16:rowId xmlns:a16="http://schemas.microsoft.com/office/drawing/2014/main" val="3757929922"/>
                  </a:ext>
                </a:extLst>
              </a:tr>
              <a:tr h="370840">
                <a:tc>
                  <a:txBody>
                    <a:bodyPr/>
                    <a:lstStyle/>
                    <a:p>
                      <a:r>
                        <a:rPr lang="en-US" sz="1100" b="1">
                          <a:solidFill>
                            <a:schemeClr val="bg1"/>
                          </a:solidFill>
                        </a:rPr>
                        <a:t>RDN technology</a:t>
                      </a:r>
                    </a:p>
                  </a:txBody>
                  <a:tcPr anchor="ctr"/>
                </a:tc>
                <a:tc>
                  <a:txBody>
                    <a:bodyPr/>
                    <a:lstStyle/>
                    <a:p>
                      <a:pPr algn="ctr"/>
                      <a:r>
                        <a:rPr lang="en-US" sz="1100">
                          <a:solidFill>
                            <a:schemeClr val="bg1"/>
                          </a:solidFill>
                        </a:rPr>
                        <a:t>Radio-frequency ablation</a:t>
                      </a:r>
                    </a:p>
                  </a:txBody>
                  <a:tcPr anchor="ctr"/>
                </a:tc>
                <a:tc>
                  <a:txBody>
                    <a:bodyPr/>
                    <a:lstStyle/>
                    <a:p>
                      <a:pPr algn="ctr"/>
                      <a:r>
                        <a:rPr lang="en-US" sz="1100">
                          <a:solidFill>
                            <a:schemeClr val="bg1"/>
                          </a:solidFill>
                        </a:rPr>
                        <a:t>Radio-frequency ablation</a:t>
                      </a:r>
                    </a:p>
                  </a:txBody>
                  <a:tcPr anchor="ctr"/>
                </a:tc>
                <a:extLst>
                  <a:ext uri="{0D108BD9-81ED-4DB2-BD59-A6C34878D82A}">
                    <a16:rowId xmlns:a16="http://schemas.microsoft.com/office/drawing/2014/main" val="466933571"/>
                  </a:ext>
                </a:extLst>
              </a:tr>
              <a:tr h="370840">
                <a:tc>
                  <a:txBody>
                    <a:bodyPr/>
                    <a:lstStyle/>
                    <a:p>
                      <a:r>
                        <a:rPr lang="en-US" sz="1100" b="1">
                          <a:solidFill>
                            <a:schemeClr val="bg1"/>
                          </a:solidFill>
                        </a:rPr>
                        <a:t>Catheter</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a:solidFill>
                            <a:schemeClr val="bg1"/>
                          </a:solidFill>
                        </a:rPr>
                        <a:t>1</a:t>
                      </a:r>
                      <a:r>
                        <a:rPr lang="en-US" sz="1100" baseline="30000">
                          <a:solidFill>
                            <a:schemeClr val="bg1"/>
                          </a:solidFill>
                        </a:rPr>
                        <a:t>st</a:t>
                      </a:r>
                      <a:r>
                        <a:rPr lang="en-US" sz="1100">
                          <a:solidFill>
                            <a:schemeClr val="bg1"/>
                          </a:solidFill>
                        </a:rPr>
                        <a:t> generation, Symplicity (Flex)</a:t>
                      </a:r>
                      <a:r>
                        <a:rPr lang="en-US" sz="1100" baseline="30000">
                          <a:solidFill>
                            <a:schemeClr val="bg1"/>
                          </a:solidFill>
                        </a:rPr>
                        <a:t>™</a:t>
                      </a:r>
                      <a:endParaRPr lang="en-US" sz="1100" baseline="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aseline="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aseline="0">
                          <a:solidFill>
                            <a:schemeClr val="bg1"/>
                          </a:solidFill>
                        </a:rPr>
                        <a:t>1 electrode </a:t>
                      </a:r>
                      <a:endParaRPr lang="en-US" sz="1100">
                        <a:solidFill>
                          <a:schemeClr val="bg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a:solidFill>
                            <a:schemeClr val="bg1"/>
                          </a:solidFill>
                        </a:rPr>
                        <a:t>2</a:t>
                      </a:r>
                      <a:r>
                        <a:rPr lang="en-US" sz="1100" baseline="30000">
                          <a:solidFill>
                            <a:schemeClr val="bg1"/>
                          </a:solidFill>
                        </a:rPr>
                        <a:t>nd</a:t>
                      </a:r>
                      <a:r>
                        <a:rPr lang="en-US" sz="1100">
                          <a:solidFill>
                            <a:schemeClr val="bg1"/>
                          </a:solidFill>
                        </a:rPr>
                        <a:t> generation, Symplicity Spyral</a:t>
                      </a:r>
                      <a:r>
                        <a:rPr lang="en-US" sz="1100" baseline="30000">
                          <a:solidFill>
                            <a:schemeClr val="bg1"/>
                          </a:solidFill>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aseline="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aseline="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aseline="0">
                          <a:solidFill>
                            <a:schemeClr val="bg1"/>
                          </a:solidFill>
                        </a:rPr>
                        <a:t>4 electrodes</a:t>
                      </a:r>
                      <a:endParaRPr lang="en-US" sz="1100">
                        <a:solidFill>
                          <a:schemeClr val="bg1"/>
                        </a:solidFill>
                      </a:endParaRPr>
                    </a:p>
                  </a:txBody>
                  <a:tcPr anchor="ctr"/>
                </a:tc>
                <a:extLst>
                  <a:ext uri="{0D108BD9-81ED-4DB2-BD59-A6C34878D82A}">
                    <a16:rowId xmlns:a16="http://schemas.microsoft.com/office/drawing/2014/main" val="114259723"/>
                  </a:ext>
                </a:extLst>
              </a:tr>
              <a:tr h="370840">
                <a:tc>
                  <a:txBody>
                    <a:bodyPr/>
                    <a:lstStyle/>
                    <a:p>
                      <a:r>
                        <a:rPr lang="en-US" sz="1100" b="1">
                          <a:solidFill>
                            <a:schemeClr val="bg1"/>
                          </a:solidFill>
                        </a:rPr>
                        <a:t>Treatment location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a:solidFill>
                            <a:schemeClr val="bg1"/>
                          </a:solidFill>
                        </a:rPr>
                        <a:t>Main renal artery only </a:t>
                      </a:r>
                    </a:p>
                  </a:txBody>
                  <a:tcPr anchor="ctr"/>
                </a:tc>
                <a:tc>
                  <a:txBody>
                    <a:bodyPr/>
                    <a:lstStyle/>
                    <a:p>
                      <a:pPr algn="ctr"/>
                      <a:r>
                        <a:rPr lang="en-US" sz="1100">
                          <a:solidFill>
                            <a:schemeClr val="bg1"/>
                          </a:solidFill>
                        </a:rPr>
                        <a:t>Main renal artery and branches</a:t>
                      </a:r>
                    </a:p>
                  </a:txBody>
                  <a:tcPr anchor="ctr"/>
                </a:tc>
                <a:extLst>
                  <a:ext uri="{0D108BD9-81ED-4DB2-BD59-A6C34878D82A}">
                    <a16:rowId xmlns:a16="http://schemas.microsoft.com/office/drawing/2014/main" val="173355801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a:solidFill>
                            <a:schemeClr val="bg1"/>
                          </a:solidFill>
                        </a:rPr>
                        <a:t>Mean number of ablations / </a:t>
                      </a:r>
                      <a:r>
                        <a:rPr lang="en-US" sz="1100" b="1" err="1">
                          <a:solidFill>
                            <a:schemeClr val="bg1"/>
                          </a:solidFill>
                        </a:rPr>
                        <a:t>pt</a:t>
                      </a:r>
                      <a:endParaRPr lang="en-US" sz="1100" b="1">
                        <a:solidFill>
                          <a:schemeClr val="bg1"/>
                        </a:solidFill>
                      </a:endParaRPr>
                    </a:p>
                  </a:txBody>
                  <a:tcPr anchor="ctr"/>
                </a:tc>
                <a:tc>
                  <a:txBody>
                    <a:bodyPr/>
                    <a:lstStyle/>
                    <a:p>
                      <a:pPr algn="ctr"/>
                      <a:r>
                        <a:rPr lang="en-US" sz="1100">
                          <a:solidFill>
                            <a:schemeClr val="bg1"/>
                          </a:solidFill>
                        </a:rPr>
                        <a:t>11.2 ± 2.8</a:t>
                      </a:r>
                    </a:p>
                  </a:txBody>
                  <a:tcPr anchor="ctr"/>
                </a:tc>
                <a:tc>
                  <a:txBody>
                    <a:bodyPr/>
                    <a:lstStyle/>
                    <a:p>
                      <a:pPr algn="ctr"/>
                      <a:r>
                        <a:rPr lang="en-US" sz="1100">
                          <a:solidFill>
                            <a:schemeClr val="bg1"/>
                          </a:solidFill>
                        </a:rPr>
                        <a:t>45.9 ± 13.7</a:t>
                      </a:r>
                    </a:p>
                  </a:txBody>
                  <a:tcPr anchor="ctr"/>
                </a:tc>
                <a:extLst>
                  <a:ext uri="{0D108BD9-81ED-4DB2-BD59-A6C34878D82A}">
                    <a16:rowId xmlns:a16="http://schemas.microsoft.com/office/drawing/2014/main" val="2385626780"/>
                  </a:ext>
                </a:extLst>
              </a:tr>
            </a:tbl>
          </a:graphicData>
        </a:graphic>
      </p:graphicFrame>
      <p:sp>
        <p:nvSpPr>
          <p:cNvPr id="7" name="TextBox 6">
            <a:extLst>
              <a:ext uri="{FF2B5EF4-FFF2-40B4-BE49-F238E27FC236}">
                <a16:creationId xmlns:a16="http://schemas.microsoft.com/office/drawing/2014/main" id="{0B896C7A-60EB-460E-B601-6334BA8C874A}"/>
              </a:ext>
            </a:extLst>
          </p:cNvPr>
          <p:cNvSpPr txBox="1"/>
          <p:nvPr/>
        </p:nvSpPr>
        <p:spPr>
          <a:xfrm>
            <a:off x="1270259" y="4767007"/>
            <a:ext cx="6798895" cy="297517"/>
          </a:xfrm>
          <a:prstGeom prst="rect">
            <a:avLst/>
          </a:prstGeom>
          <a:noFill/>
        </p:spPr>
        <p:txBody>
          <a:bodyPr wrap="square">
            <a:spAutoFit/>
          </a:bodyPr>
          <a:lstStyle/>
          <a:p>
            <a:pPr algn="ctr"/>
            <a:endParaRPr lang="en-US" sz="800" b="0" i="0" baseline="30000">
              <a:solidFill>
                <a:schemeClr val="tx1"/>
              </a:solidFill>
              <a:latin typeface="Arial" panose="020B0604020202020204" pitchFamily="34" charset="0"/>
              <a:cs typeface="Arial" panose="020B0604020202020204" pitchFamily="34" charset="0"/>
            </a:endParaRPr>
          </a:p>
          <a:p>
            <a:pPr algn="ctr"/>
            <a:r>
              <a:rPr lang="en-US" sz="800" b="0" i="0" baseline="30000">
                <a:solidFill>
                  <a:schemeClr val="tx1"/>
                </a:solidFill>
                <a:latin typeface="Arial" panose="020B0604020202020204" pitchFamily="34" charset="0"/>
                <a:cs typeface="Arial" panose="020B0604020202020204" pitchFamily="34" charset="0"/>
              </a:rPr>
              <a:t>1</a:t>
            </a:r>
            <a:r>
              <a:rPr lang="en-US" sz="800" b="0" i="0">
                <a:solidFill>
                  <a:schemeClr val="tx1"/>
                </a:solidFill>
                <a:latin typeface="Arial" panose="020B0604020202020204" pitchFamily="34" charset="0"/>
                <a:cs typeface="Arial" panose="020B0604020202020204" pitchFamily="34" charset="0"/>
              </a:rPr>
              <a:t> </a:t>
            </a:r>
            <a:r>
              <a:rPr lang="da-DK" sz="800" b="0" i="0">
                <a:solidFill>
                  <a:schemeClr val="tx1"/>
                </a:solidFill>
                <a:latin typeface="Arial" panose="020B0604020202020204" pitchFamily="34" charset="0"/>
                <a:cs typeface="Arial" panose="020B0604020202020204" pitchFamily="34" charset="0"/>
              </a:rPr>
              <a:t>Mahfoud F, et al. </a:t>
            </a:r>
            <a:r>
              <a:rPr lang="da-DK" sz="800" b="0">
                <a:solidFill>
                  <a:schemeClr val="tx1"/>
                </a:solidFill>
                <a:latin typeface="Arial" panose="020B0604020202020204" pitchFamily="34" charset="0"/>
                <a:cs typeface="Arial" panose="020B0604020202020204" pitchFamily="34" charset="0"/>
              </a:rPr>
              <a:t>Lancet</a:t>
            </a:r>
            <a:r>
              <a:rPr lang="da-DK" sz="800" b="0" i="0">
                <a:solidFill>
                  <a:schemeClr val="tx1"/>
                </a:solidFill>
                <a:latin typeface="Arial" panose="020B0604020202020204" pitchFamily="34" charset="0"/>
                <a:cs typeface="Arial" panose="020B0604020202020204" pitchFamily="34" charset="0"/>
              </a:rPr>
              <a:t>. 2022;399:1401-10.</a:t>
            </a:r>
          </a:p>
        </p:txBody>
      </p:sp>
    </p:spTree>
    <p:extLst>
      <p:ext uri="{BB962C8B-B14F-4D97-AF65-F5344CB8AC3E}">
        <p14:creationId xmlns:p14="http://schemas.microsoft.com/office/powerpoint/2010/main" val="404688473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6ED7-2817-4186-AEBC-51C36058D9AE}"/>
              </a:ext>
            </a:extLst>
          </p:cNvPr>
          <p:cNvSpPr>
            <a:spLocks noGrp="1"/>
          </p:cNvSpPr>
          <p:nvPr>
            <p:ph type="title"/>
          </p:nvPr>
        </p:nvSpPr>
        <p:spPr/>
        <p:txBody>
          <a:bodyPr/>
          <a:lstStyle/>
          <a:p>
            <a:r>
              <a:rPr lang="en-US" sz="2400"/>
              <a:t>HTN-3 </a:t>
            </a:r>
            <a:r>
              <a:rPr lang="en-US" sz="2400" i="1"/>
              <a:t>vs</a:t>
            </a:r>
            <a:r>
              <a:rPr lang="en-US" sz="2400"/>
              <a:t> SPYRAL HTN-ON MED: RDN Patients</a:t>
            </a:r>
          </a:p>
        </p:txBody>
      </p:sp>
      <p:graphicFrame>
        <p:nvGraphicFramePr>
          <p:cNvPr id="34" name="Chart 33">
            <a:extLst>
              <a:ext uri="{FF2B5EF4-FFF2-40B4-BE49-F238E27FC236}">
                <a16:creationId xmlns:a16="http://schemas.microsoft.com/office/drawing/2014/main" id="{C6BD8E1F-99FA-4EAA-82AC-B211EF3DEB9B}"/>
              </a:ext>
            </a:extLst>
          </p:cNvPr>
          <p:cNvGraphicFramePr/>
          <p:nvPr>
            <p:extLst>
              <p:ext uri="{D42A27DB-BD31-4B8C-83A1-F6EECF244321}">
                <p14:modId xmlns:p14="http://schemas.microsoft.com/office/powerpoint/2010/main" val="4280041006"/>
              </p:ext>
            </p:extLst>
          </p:nvPr>
        </p:nvGraphicFramePr>
        <p:xfrm>
          <a:off x="115346" y="894944"/>
          <a:ext cx="4246107" cy="3492464"/>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4976B412-C317-48A9-AEFE-712497CD6B53}"/>
              </a:ext>
            </a:extLst>
          </p:cNvPr>
          <p:cNvSpPr txBox="1"/>
          <p:nvPr/>
        </p:nvSpPr>
        <p:spPr>
          <a:xfrm>
            <a:off x="754131" y="127335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n=320</a:t>
            </a:r>
          </a:p>
        </p:txBody>
      </p:sp>
      <p:sp>
        <p:nvSpPr>
          <p:cNvPr id="36" name="TextBox 35">
            <a:extLst>
              <a:ext uri="{FF2B5EF4-FFF2-40B4-BE49-F238E27FC236}">
                <a16:creationId xmlns:a16="http://schemas.microsoft.com/office/drawing/2014/main" id="{C3B34907-0DAA-49FD-84BE-087288C4ECB0}"/>
              </a:ext>
            </a:extLst>
          </p:cNvPr>
          <p:cNvSpPr txBox="1"/>
          <p:nvPr/>
        </p:nvSpPr>
        <p:spPr>
          <a:xfrm>
            <a:off x="1929216" y="127335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n=266</a:t>
            </a:r>
          </a:p>
        </p:txBody>
      </p:sp>
      <p:sp>
        <p:nvSpPr>
          <p:cNvPr id="37" name="TextBox 36">
            <a:extLst>
              <a:ext uri="{FF2B5EF4-FFF2-40B4-BE49-F238E27FC236}">
                <a16:creationId xmlns:a16="http://schemas.microsoft.com/office/drawing/2014/main" id="{698AF1A8-72FD-4290-8BA4-5719870E658C}"/>
              </a:ext>
            </a:extLst>
          </p:cNvPr>
          <p:cNvSpPr txBox="1"/>
          <p:nvPr/>
        </p:nvSpPr>
        <p:spPr>
          <a:xfrm>
            <a:off x="3102792" y="1273357"/>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n=219</a:t>
            </a:r>
          </a:p>
        </p:txBody>
      </p:sp>
      <p:sp>
        <p:nvSpPr>
          <p:cNvPr id="38" name="TextBox 37">
            <a:extLst>
              <a:ext uri="{FF2B5EF4-FFF2-40B4-BE49-F238E27FC236}">
                <a16:creationId xmlns:a16="http://schemas.microsoft.com/office/drawing/2014/main" id="{34227BE1-8576-403B-9DFE-F9E5F970B2F2}"/>
              </a:ext>
            </a:extLst>
          </p:cNvPr>
          <p:cNvSpPr txBox="1"/>
          <p:nvPr/>
        </p:nvSpPr>
        <p:spPr>
          <a:xfrm>
            <a:off x="1233479" y="1273357"/>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n=38</a:t>
            </a:r>
          </a:p>
        </p:txBody>
      </p:sp>
      <p:sp>
        <p:nvSpPr>
          <p:cNvPr id="39" name="TextBox 38">
            <a:extLst>
              <a:ext uri="{FF2B5EF4-FFF2-40B4-BE49-F238E27FC236}">
                <a16:creationId xmlns:a16="http://schemas.microsoft.com/office/drawing/2014/main" id="{667E2300-4DC7-4BD3-8777-52B6C37C6F00}"/>
              </a:ext>
            </a:extLst>
          </p:cNvPr>
          <p:cNvSpPr txBox="1"/>
          <p:nvPr/>
        </p:nvSpPr>
        <p:spPr>
          <a:xfrm>
            <a:off x="2405511" y="1273357"/>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n=34</a:t>
            </a:r>
          </a:p>
        </p:txBody>
      </p:sp>
      <p:sp>
        <p:nvSpPr>
          <p:cNvPr id="40" name="TextBox 39">
            <a:extLst>
              <a:ext uri="{FF2B5EF4-FFF2-40B4-BE49-F238E27FC236}">
                <a16:creationId xmlns:a16="http://schemas.microsoft.com/office/drawing/2014/main" id="{4D398D17-D065-4A25-ADAB-E1B0FAB52DA1}"/>
              </a:ext>
            </a:extLst>
          </p:cNvPr>
          <p:cNvSpPr txBox="1"/>
          <p:nvPr/>
        </p:nvSpPr>
        <p:spPr>
          <a:xfrm>
            <a:off x="3578781" y="1273357"/>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n=33</a:t>
            </a:r>
          </a:p>
        </p:txBody>
      </p:sp>
      <p:sp>
        <p:nvSpPr>
          <p:cNvPr id="41" name="TextBox 40">
            <a:extLst>
              <a:ext uri="{FF2B5EF4-FFF2-40B4-BE49-F238E27FC236}">
                <a16:creationId xmlns:a16="http://schemas.microsoft.com/office/drawing/2014/main" id="{F9CB72DB-0E71-4B8A-A97D-60609EAE66DB}"/>
              </a:ext>
            </a:extLst>
          </p:cNvPr>
          <p:cNvSpPr txBox="1"/>
          <p:nvPr/>
        </p:nvSpPr>
        <p:spPr>
          <a:xfrm>
            <a:off x="646903" y="895524"/>
            <a:ext cx="1097913" cy="369332"/>
          </a:xfrm>
          <a:prstGeom prst="rect">
            <a:avLst/>
          </a:prstGeom>
          <a:noFill/>
        </p:spPr>
        <p:txBody>
          <a:bodyPr wrap="square" rtlCol="0" anchor="b">
            <a:noAutofit/>
          </a:bodyPr>
          <a:lstStyle/>
          <a:p>
            <a:pPr algn="ctr"/>
            <a:r>
              <a:rPr lang="en-US" sz="1400" i="0">
                <a:solidFill>
                  <a:schemeClr val="bg2"/>
                </a:solidFill>
              </a:rPr>
              <a:t>12mo</a:t>
            </a:r>
          </a:p>
        </p:txBody>
      </p:sp>
      <p:sp>
        <p:nvSpPr>
          <p:cNvPr id="42" name="TextBox 41">
            <a:extLst>
              <a:ext uri="{FF2B5EF4-FFF2-40B4-BE49-F238E27FC236}">
                <a16:creationId xmlns:a16="http://schemas.microsoft.com/office/drawing/2014/main" id="{E8F80AFD-242D-4CB0-BC76-BD4018408AA2}"/>
              </a:ext>
            </a:extLst>
          </p:cNvPr>
          <p:cNvSpPr txBox="1"/>
          <p:nvPr/>
        </p:nvSpPr>
        <p:spPr>
          <a:xfrm>
            <a:off x="1822214" y="895524"/>
            <a:ext cx="1097913" cy="369332"/>
          </a:xfrm>
          <a:prstGeom prst="rect">
            <a:avLst/>
          </a:prstGeom>
          <a:noFill/>
        </p:spPr>
        <p:txBody>
          <a:bodyPr wrap="square" rtlCol="0" anchor="b">
            <a:noAutofit/>
          </a:bodyPr>
          <a:lstStyle/>
          <a:p>
            <a:pPr algn="ctr"/>
            <a:r>
              <a:rPr lang="en-US" sz="1400" i="0">
                <a:solidFill>
                  <a:schemeClr val="bg2"/>
                </a:solidFill>
              </a:rPr>
              <a:t>24mo</a:t>
            </a:r>
          </a:p>
        </p:txBody>
      </p:sp>
      <p:sp>
        <p:nvSpPr>
          <p:cNvPr id="43" name="TextBox 42">
            <a:extLst>
              <a:ext uri="{FF2B5EF4-FFF2-40B4-BE49-F238E27FC236}">
                <a16:creationId xmlns:a16="http://schemas.microsoft.com/office/drawing/2014/main" id="{F4F2BAA1-61A4-46B1-AA4C-1CB16582972D}"/>
              </a:ext>
            </a:extLst>
          </p:cNvPr>
          <p:cNvSpPr txBox="1"/>
          <p:nvPr/>
        </p:nvSpPr>
        <p:spPr>
          <a:xfrm>
            <a:off x="2994361" y="894944"/>
            <a:ext cx="1097913" cy="369332"/>
          </a:xfrm>
          <a:prstGeom prst="rect">
            <a:avLst/>
          </a:prstGeom>
          <a:noFill/>
        </p:spPr>
        <p:txBody>
          <a:bodyPr wrap="square" rtlCol="0" anchor="b">
            <a:noAutofit/>
          </a:bodyPr>
          <a:lstStyle/>
          <a:p>
            <a:pPr algn="ctr"/>
            <a:r>
              <a:rPr lang="en-US" sz="1400" i="0">
                <a:solidFill>
                  <a:schemeClr val="bg2"/>
                </a:solidFill>
              </a:rPr>
              <a:t>36mo</a:t>
            </a:r>
          </a:p>
        </p:txBody>
      </p:sp>
      <p:grpSp>
        <p:nvGrpSpPr>
          <p:cNvPr id="44" name="Group 43">
            <a:extLst>
              <a:ext uri="{FF2B5EF4-FFF2-40B4-BE49-F238E27FC236}">
                <a16:creationId xmlns:a16="http://schemas.microsoft.com/office/drawing/2014/main" id="{A2032778-C69F-4172-A10C-6C07165B8903}"/>
              </a:ext>
            </a:extLst>
          </p:cNvPr>
          <p:cNvGrpSpPr/>
          <p:nvPr/>
        </p:nvGrpSpPr>
        <p:grpSpPr>
          <a:xfrm>
            <a:off x="551982" y="3793416"/>
            <a:ext cx="1287753" cy="488645"/>
            <a:chOff x="1709167" y="5471529"/>
            <a:chExt cx="1870794" cy="488645"/>
          </a:xfrm>
        </p:grpSpPr>
        <p:sp>
          <p:nvSpPr>
            <p:cNvPr id="45" name="Left Bracket 44">
              <a:extLst>
                <a:ext uri="{FF2B5EF4-FFF2-40B4-BE49-F238E27FC236}">
                  <a16:creationId xmlns:a16="http://schemas.microsoft.com/office/drawing/2014/main" id="{9E89CBA4-0F10-4260-B6E5-CC9E324E3336}"/>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46" name="TextBox 45">
              <a:extLst>
                <a:ext uri="{FF2B5EF4-FFF2-40B4-BE49-F238E27FC236}">
                  <a16:creationId xmlns:a16="http://schemas.microsoft.com/office/drawing/2014/main" id="{CA59200D-82B8-41E3-AB21-47BB8BDC64C9}"/>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1.1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=0.81</a:t>
              </a:r>
            </a:p>
          </p:txBody>
        </p:sp>
      </p:grpSp>
      <p:grpSp>
        <p:nvGrpSpPr>
          <p:cNvPr id="47" name="Group 46">
            <a:extLst>
              <a:ext uri="{FF2B5EF4-FFF2-40B4-BE49-F238E27FC236}">
                <a16:creationId xmlns:a16="http://schemas.microsoft.com/office/drawing/2014/main" id="{114063D1-8427-427B-B567-BC39ECC876E9}"/>
              </a:ext>
            </a:extLst>
          </p:cNvPr>
          <p:cNvGrpSpPr/>
          <p:nvPr/>
        </p:nvGrpSpPr>
        <p:grpSpPr>
          <a:xfrm>
            <a:off x="1727293" y="3793416"/>
            <a:ext cx="1287753" cy="488645"/>
            <a:chOff x="1709167" y="5471529"/>
            <a:chExt cx="1870794" cy="488645"/>
          </a:xfrm>
        </p:grpSpPr>
        <p:sp>
          <p:nvSpPr>
            <p:cNvPr id="48" name="Left Bracket 47">
              <a:extLst>
                <a:ext uri="{FF2B5EF4-FFF2-40B4-BE49-F238E27FC236}">
                  <a16:creationId xmlns:a16="http://schemas.microsoft.com/office/drawing/2014/main" id="{E682CF73-569F-4302-B4DB-93AAD67F7172}"/>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49" name="TextBox 48">
              <a:extLst>
                <a:ext uri="{FF2B5EF4-FFF2-40B4-BE49-F238E27FC236}">
                  <a16:creationId xmlns:a16="http://schemas.microsoft.com/office/drawing/2014/main" id="{721FFD35-9860-4230-BA4D-F8BD9EAAE87C}"/>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3.5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=0.46</a:t>
              </a:r>
            </a:p>
          </p:txBody>
        </p:sp>
      </p:grpSp>
      <p:grpSp>
        <p:nvGrpSpPr>
          <p:cNvPr id="50" name="Group 49">
            <a:extLst>
              <a:ext uri="{FF2B5EF4-FFF2-40B4-BE49-F238E27FC236}">
                <a16:creationId xmlns:a16="http://schemas.microsoft.com/office/drawing/2014/main" id="{24D3C78B-3375-4729-9A7B-B7A2DA16EB84}"/>
              </a:ext>
            </a:extLst>
          </p:cNvPr>
          <p:cNvGrpSpPr/>
          <p:nvPr/>
        </p:nvGrpSpPr>
        <p:grpSpPr>
          <a:xfrm>
            <a:off x="2899440" y="3801110"/>
            <a:ext cx="1287753" cy="480951"/>
            <a:chOff x="1709167" y="5471529"/>
            <a:chExt cx="1870794" cy="480951"/>
          </a:xfrm>
        </p:grpSpPr>
        <p:sp>
          <p:nvSpPr>
            <p:cNvPr id="51" name="Left Bracket 50">
              <a:extLst>
                <a:ext uri="{FF2B5EF4-FFF2-40B4-BE49-F238E27FC236}">
                  <a16:creationId xmlns:a16="http://schemas.microsoft.com/office/drawing/2014/main" id="{7942307F-06FA-4BD0-A87B-A048DEE7B476}"/>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52" name="TextBox 51">
              <a:extLst>
                <a:ext uri="{FF2B5EF4-FFF2-40B4-BE49-F238E27FC236}">
                  <a16:creationId xmlns:a16="http://schemas.microsoft.com/office/drawing/2014/main" id="{A5204EFB-2BE3-4E5B-8F19-A8C0487AEA4D}"/>
                </a:ext>
              </a:extLst>
            </p:cNvPr>
            <p:cNvSpPr txBox="1"/>
            <p:nvPr/>
          </p:nvSpPr>
          <p:spPr>
            <a:xfrm>
              <a:off x="1709167" y="5529287"/>
              <a:ext cx="1870794" cy="4231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3.2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=0.50</a:t>
              </a:r>
            </a:p>
          </p:txBody>
        </p:sp>
      </p:grpSp>
      <p:sp>
        <p:nvSpPr>
          <p:cNvPr id="26" name="TextBox 25">
            <a:extLst>
              <a:ext uri="{FF2B5EF4-FFF2-40B4-BE49-F238E27FC236}">
                <a16:creationId xmlns:a16="http://schemas.microsoft.com/office/drawing/2014/main" id="{B96FC54F-31A7-4D4C-9207-B6FEB7E90556}"/>
              </a:ext>
            </a:extLst>
          </p:cNvPr>
          <p:cNvSpPr txBox="1"/>
          <p:nvPr/>
        </p:nvSpPr>
        <p:spPr>
          <a:xfrm>
            <a:off x="1627389" y="611106"/>
            <a:ext cx="1508747" cy="400110"/>
          </a:xfrm>
          <a:prstGeom prst="rect">
            <a:avLst/>
          </a:prstGeom>
          <a:noFill/>
        </p:spPr>
        <p:txBody>
          <a:bodyPr wrap="none" rtlCol="0">
            <a:spAutoFit/>
          </a:bodyPr>
          <a:lstStyle/>
          <a:p>
            <a:pPr algn="ctr" defTabSz="685800" fontAlgn="auto">
              <a:spcBef>
                <a:spcPts val="0"/>
              </a:spcBef>
              <a:spcAft>
                <a:spcPts val="0"/>
              </a:spcAft>
            </a:pPr>
            <a:r>
              <a:rPr lang="en-US" sz="2000" i="0">
                <a:solidFill>
                  <a:srgbClr val="C00000"/>
                </a:solidFill>
                <a:latin typeface="Arial" panose="020B0604020202020204" pitchFamily="34" charset="0"/>
                <a:cs typeface="Arial" panose="020B0604020202020204" pitchFamily="34" charset="0"/>
              </a:rPr>
              <a:t>Office SBP</a:t>
            </a:r>
          </a:p>
        </p:txBody>
      </p:sp>
      <p:graphicFrame>
        <p:nvGraphicFramePr>
          <p:cNvPr id="58" name="Chart 57">
            <a:extLst>
              <a:ext uri="{FF2B5EF4-FFF2-40B4-BE49-F238E27FC236}">
                <a16:creationId xmlns:a16="http://schemas.microsoft.com/office/drawing/2014/main" id="{F236A34E-9C4A-4914-B23A-5E52FC45ADC7}"/>
              </a:ext>
            </a:extLst>
          </p:cNvPr>
          <p:cNvGraphicFramePr/>
          <p:nvPr>
            <p:extLst>
              <p:ext uri="{D42A27DB-BD31-4B8C-83A1-F6EECF244321}">
                <p14:modId xmlns:p14="http://schemas.microsoft.com/office/powerpoint/2010/main" val="1821493179"/>
              </p:ext>
            </p:extLst>
          </p:nvPr>
        </p:nvGraphicFramePr>
        <p:xfrm>
          <a:off x="4669707" y="907572"/>
          <a:ext cx="4246107" cy="3492464"/>
        </p:xfrm>
        <a:graphic>
          <a:graphicData uri="http://schemas.openxmlformats.org/drawingml/2006/chart">
            <c:chart xmlns:c="http://schemas.openxmlformats.org/drawingml/2006/chart" xmlns:r="http://schemas.openxmlformats.org/officeDocument/2006/relationships" r:id="rId4"/>
          </a:graphicData>
        </a:graphic>
      </p:graphicFrame>
      <p:sp>
        <p:nvSpPr>
          <p:cNvPr id="59" name="TextBox 58">
            <a:extLst>
              <a:ext uri="{FF2B5EF4-FFF2-40B4-BE49-F238E27FC236}">
                <a16:creationId xmlns:a16="http://schemas.microsoft.com/office/drawing/2014/main" id="{24ABAE4F-1562-4E09-8B10-9F237E660710}"/>
              </a:ext>
            </a:extLst>
          </p:cNvPr>
          <p:cNvSpPr txBox="1"/>
          <p:nvPr/>
        </p:nvSpPr>
        <p:spPr>
          <a:xfrm>
            <a:off x="5308492" y="12859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n=256</a:t>
            </a:r>
          </a:p>
        </p:txBody>
      </p:sp>
      <p:sp>
        <p:nvSpPr>
          <p:cNvPr id="60" name="TextBox 59">
            <a:extLst>
              <a:ext uri="{FF2B5EF4-FFF2-40B4-BE49-F238E27FC236}">
                <a16:creationId xmlns:a16="http://schemas.microsoft.com/office/drawing/2014/main" id="{A4D2B77C-87C8-4EB7-9F7D-DE335D7CB1AB}"/>
              </a:ext>
            </a:extLst>
          </p:cNvPr>
          <p:cNvSpPr txBox="1"/>
          <p:nvPr/>
        </p:nvSpPr>
        <p:spPr>
          <a:xfrm>
            <a:off x="6483577" y="12859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n=188</a:t>
            </a:r>
          </a:p>
        </p:txBody>
      </p:sp>
      <p:sp>
        <p:nvSpPr>
          <p:cNvPr id="61" name="TextBox 60">
            <a:extLst>
              <a:ext uri="{FF2B5EF4-FFF2-40B4-BE49-F238E27FC236}">
                <a16:creationId xmlns:a16="http://schemas.microsoft.com/office/drawing/2014/main" id="{221532E2-7656-462E-8D85-3A3EFACC4226}"/>
              </a:ext>
            </a:extLst>
          </p:cNvPr>
          <p:cNvSpPr txBox="1"/>
          <p:nvPr/>
        </p:nvSpPr>
        <p:spPr>
          <a:xfrm>
            <a:off x="7657153" y="1285985"/>
            <a:ext cx="428322" cy="207749"/>
          </a:xfrm>
          <a:prstGeom prst="rect">
            <a:avLst/>
          </a:prstGeom>
          <a:noFill/>
        </p:spPr>
        <p:txBody>
          <a:bodyPr wrap="none" rtlCol="0">
            <a:spAutoFit/>
          </a:bodyPr>
          <a:lstStyle/>
          <a:p>
            <a:pPr algn="ctr" defTabSz="685800" fontAlgn="auto">
              <a:spcBef>
                <a:spcPts val="0"/>
              </a:spcBef>
              <a:spcAft>
                <a:spcPts val="0"/>
              </a:spcAft>
            </a:pPr>
            <a:r>
              <a:rPr lang="en-US" sz="750" b="0" i="0">
                <a:solidFill>
                  <a:srgbClr val="FFFFFF"/>
                </a:solidFill>
                <a:latin typeface="Calibri" panose="020F0502020204030204"/>
                <a:ea typeface="+mn-ea"/>
                <a:cs typeface="+mn-cs"/>
              </a:rPr>
              <a:t>n=152</a:t>
            </a:r>
          </a:p>
        </p:txBody>
      </p:sp>
      <p:sp>
        <p:nvSpPr>
          <p:cNvPr id="62" name="TextBox 61">
            <a:extLst>
              <a:ext uri="{FF2B5EF4-FFF2-40B4-BE49-F238E27FC236}">
                <a16:creationId xmlns:a16="http://schemas.microsoft.com/office/drawing/2014/main" id="{FED49FB9-B426-4071-AABD-0166CD3A26C1}"/>
              </a:ext>
            </a:extLst>
          </p:cNvPr>
          <p:cNvSpPr txBox="1"/>
          <p:nvPr/>
        </p:nvSpPr>
        <p:spPr>
          <a:xfrm>
            <a:off x="5787840" y="1285985"/>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n=36</a:t>
            </a:r>
          </a:p>
        </p:txBody>
      </p:sp>
      <p:sp>
        <p:nvSpPr>
          <p:cNvPr id="63" name="TextBox 62">
            <a:extLst>
              <a:ext uri="{FF2B5EF4-FFF2-40B4-BE49-F238E27FC236}">
                <a16:creationId xmlns:a16="http://schemas.microsoft.com/office/drawing/2014/main" id="{616F4DDB-55FB-4587-9C34-02903B1750E8}"/>
              </a:ext>
            </a:extLst>
          </p:cNvPr>
          <p:cNvSpPr txBox="1"/>
          <p:nvPr/>
        </p:nvSpPr>
        <p:spPr>
          <a:xfrm>
            <a:off x="6959872" y="1285985"/>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n=33</a:t>
            </a:r>
          </a:p>
        </p:txBody>
      </p:sp>
      <p:sp>
        <p:nvSpPr>
          <p:cNvPr id="64" name="TextBox 63">
            <a:extLst>
              <a:ext uri="{FF2B5EF4-FFF2-40B4-BE49-F238E27FC236}">
                <a16:creationId xmlns:a16="http://schemas.microsoft.com/office/drawing/2014/main" id="{6A204BCC-4D11-4A0B-860F-A2F20F8EDB88}"/>
              </a:ext>
            </a:extLst>
          </p:cNvPr>
          <p:cNvSpPr txBox="1"/>
          <p:nvPr/>
        </p:nvSpPr>
        <p:spPr>
          <a:xfrm>
            <a:off x="8133142" y="1285985"/>
            <a:ext cx="380232" cy="207749"/>
          </a:xfrm>
          <a:prstGeom prst="rect">
            <a:avLst/>
          </a:prstGeom>
          <a:noFill/>
        </p:spPr>
        <p:txBody>
          <a:bodyPr wrap="none" rtlCol="0">
            <a:spAutoFit/>
          </a:bodyPr>
          <a:lstStyle/>
          <a:p>
            <a:pPr algn="ctr" defTabSz="685800" fontAlgn="auto">
              <a:spcBef>
                <a:spcPts val="0"/>
              </a:spcBef>
              <a:spcAft>
                <a:spcPts val="0"/>
              </a:spcAft>
            </a:pPr>
            <a:r>
              <a:rPr lang="en-US" sz="750" b="0" i="0">
                <a:solidFill>
                  <a:schemeClr val="tx1"/>
                </a:solidFill>
                <a:latin typeface="Calibri" panose="020F0502020204030204"/>
                <a:ea typeface="+mn-ea"/>
                <a:cs typeface="+mn-cs"/>
              </a:rPr>
              <a:t>n=30</a:t>
            </a:r>
          </a:p>
        </p:txBody>
      </p:sp>
      <p:sp>
        <p:nvSpPr>
          <p:cNvPr id="65" name="TextBox 64">
            <a:extLst>
              <a:ext uri="{FF2B5EF4-FFF2-40B4-BE49-F238E27FC236}">
                <a16:creationId xmlns:a16="http://schemas.microsoft.com/office/drawing/2014/main" id="{FA7B561B-0616-4778-8BD9-C5C7D6D2EA1B}"/>
              </a:ext>
            </a:extLst>
          </p:cNvPr>
          <p:cNvSpPr txBox="1"/>
          <p:nvPr/>
        </p:nvSpPr>
        <p:spPr>
          <a:xfrm>
            <a:off x="5201264" y="908152"/>
            <a:ext cx="1097913" cy="369332"/>
          </a:xfrm>
          <a:prstGeom prst="rect">
            <a:avLst/>
          </a:prstGeom>
          <a:noFill/>
        </p:spPr>
        <p:txBody>
          <a:bodyPr wrap="square" rtlCol="0" anchor="b">
            <a:noAutofit/>
          </a:bodyPr>
          <a:lstStyle/>
          <a:p>
            <a:pPr algn="ctr"/>
            <a:r>
              <a:rPr lang="en-US" sz="1400" i="0">
                <a:solidFill>
                  <a:schemeClr val="bg2"/>
                </a:solidFill>
              </a:rPr>
              <a:t>12mo</a:t>
            </a:r>
          </a:p>
        </p:txBody>
      </p:sp>
      <p:sp>
        <p:nvSpPr>
          <p:cNvPr id="66" name="TextBox 65">
            <a:extLst>
              <a:ext uri="{FF2B5EF4-FFF2-40B4-BE49-F238E27FC236}">
                <a16:creationId xmlns:a16="http://schemas.microsoft.com/office/drawing/2014/main" id="{5485E42B-0D0C-4EAF-9EF7-2799BBD9896A}"/>
              </a:ext>
            </a:extLst>
          </p:cNvPr>
          <p:cNvSpPr txBox="1"/>
          <p:nvPr/>
        </p:nvSpPr>
        <p:spPr>
          <a:xfrm>
            <a:off x="6376575" y="908152"/>
            <a:ext cx="1097913" cy="369332"/>
          </a:xfrm>
          <a:prstGeom prst="rect">
            <a:avLst/>
          </a:prstGeom>
          <a:noFill/>
        </p:spPr>
        <p:txBody>
          <a:bodyPr wrap="square" rtlCol="0" anchor="b">
            <a:noAutofit/>
          </a:bodyPr>
          <a:lstStyle/>
          <a:p>
            <a:pPr algn="ctr"/>
            <a:r>
              <a:rPr lang="en-US" sz="1400" i="0">
                <a:solidFill>
                  <a:schemeClr val="bg2"/>
                </a:solidFill>
              </a:rPr>
              <a:t>24mo</a:t>
            </a:r>
          </a:p>
        </p:txBody>
      </p:sp>
      <p:sp>
        <p:nvSpPr>
          <p:cNvPr id="67" name="TextBox 66">
            <a:extLst>
              <a:ext uri="{FF2B5EF4-FFF2-40B4-BE49-F238E27FC236}">
                <a16:creationId xmlns:a16="http://schemas.microsoft.com/office/drawing/2014/main" id="{DBAEB93E-947A-4150-A58A-064864014B5B}"/>
              </a:ext>
            </a:extLst>
          </p:cNvPr>
          <p:cNvSpPr txBox="1"/>
          <p:nvPr/>
        </p:nvSpPr>
        <p:spPr>
          <a:xfrm>
            <a:off x="7548722" y="907572"/>
            <a:ext cx="1097913" cy="369332"/>
          </a:xfrm>
          <a:prstGeom prst="rect">
            <a:avLst/>
          </a:prstGeom>
          <a:noFill/>
        </p:spPr>
        <p:txBody>
          <a:bodyPr wrap="square" rtlCol="0" anchor="b">
            <a:noAutofit/>
          </a:bodyPr>
          <a:lstStyle/>
          <a:p>
            <a:pPr algn="ctr"/>
            <a:r>
              <a:rPr lang="en-US" sz="1400" i="0">
                <a:solidFill>
                  <a:schemeClr val="bg2"/>
                </a:solidFill>
              </a:rPr>
              <a:t>36mo</a:t>
            </a:r>
          </a:p>
        </p:txBody>
      </p:sp>
      <p:grpSp>
        <p:nvGrpSpPr>
          <p:cNvPr id="68" name="Group 67">
            <a:extLst>
              <a:ext uri="{FF2B5EF4-FFF2-40B4-BE49-F238E27FC236}">
                <a16:creationId xmlns:a16="http://schemas.microsoft.com/office/drawing/2014/main" id="{0A7BD998-155B-4FD2-931B-C6192E9DF10D}"/>
              </a:ext>
            </a:extLst>
          </p:cNvPr>
          <p:cNvGrpSpPr/>
          <p:nvPr/>
        </p:nvGrpSpPr>
        <p:grpSpPr>
          <a:xfrm>
            <a:off x="5106343" y="3806044"/>
            <a:ext cx="1287753" cy="488645"/>
            <a:chOff x="1709167" y="5471529"/>
            <a:chExt cx="1870794" cy="488645"/>
          </a:xfrm>
        </p:grpSpPr>
        <p:sp>
          <p:nvSpPr>
            <p:cNvPr id="69" name="Left Bracket 68">
              <a:extLst>
                <a:ext uri="{FF2B5EF4-FFF2-40B4-BE49-F238E27FC236}">
                  <a16:creationId xmlns:a16="http://schemas.microsoft.com/office/drawing/2014/main" id="{5E4B174D-88F0-4C41-971F-BC8287547710}"/>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70" name="TextBox 69">
              <a:extLst>
                <a:ext uri="{FF2B5EF4-FFF2-40B4-BE49-F238E27FC236}">
                  <a16:creationId xmlns:a16="http://schemas.microsoft.com/office/drawing/2014/main" id="{CAE13A3D-89BD-483B-9C88-E96E3A661271}"/>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5.8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=0.08</a:t>
              </a:r>
            </a:p>
          </p:txBody>
        </p:sp>
      </p:grpSp>
      <p:grpSp>
        <p:nvGrpSpPr>
          <p:cNvPr id="71" name="Group 70">
            <a:extLst>
              <a:ext uri="{FF2B5EF4-FFF2-40B4-BE49-F238E27FC236}">
                <a16:creationId xmlns:a16="http://schemas.microsoft.com/office/drawing/2014/main" id="{86D53B31-9F48-462E-B193-4D9F603ABFB0}"/>
              </a:ext>
            </a:extLst>
          </p:cNvPr>
          <p:cNvGrpSpPr/>
          <p:nvPr/>
        </p:nvGrpSpPr>
        <p:grpSpPr>
          <a:xfrm>
            <a:off x="6281654" y="3806044"/>
            <a:ext cx="1287753" cy="488645"/>
            <a:chOff x="1709167" y="5471529"/>
            <a:chExt cx="1870794" cy="488645"/>
          </a:xfrm>
        </p:grpSpPr>
        <p:sp>
          <p:nvSpPr>
            <p:cNvPr id="72" name="Left Bracket 71">
              <a:extLst>
                <a:ext uri="{FF2B5EF4-FFF2-40B4-BE49-F238E27FC236}">
                  <a16:creationId xmlns:a16="http://schemas.microsoft.com/office/drawing/2014/main" id="{248B0E5C-374C-49C4-864F-DDE5C51F43FA}"/>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73" name="TextBox 72">
              <a:extLst>
                <a:ext uri="{FF2B5EF4-FFF2-40B4-BE49-F238E27FC236}">
                  <a16:creationId xmlns:a16="http://schemas.microsoft.com/office/drawing/2014/main" id="{D6CBA585-1F1D-43FD-BB50-AEF139D01041}"/>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9.3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=0.004</a:t>
              </a:r>
            </a:p>
          </p:txBody>
        </p:sp>
      </p:grpSp>
      <p:grpSp>
        <p:nvGrpSpPr>
          <p:cNvPr id="74" name="Group 73">
            <a:extLst>
              <a:ext uri="{FF2B5EF4-FFF2-40B4-BE49-F238E27FC236}">
                <a16:creationId xmlns:a16="http://schemas.microsoft.com/office/drawing/2014/main" id="{9AA873F4-4414-4F4B-AF01-093F47119709}"/>
              </a:ext>
            </a:extLst>
          </p:cNvPr>
          <p:cNvGrpSpPr/>
          <p:nvPr/>
        </p:nvGrpSpPr>
        <p:grpSpPr>
          <a:xfrm>
            <a:off x="7453801" y="3813738"/>
            <a:ext cx="1287753" cy="480951"/>
            <a:chOff x="1709167" y="5471529"/>
            <a:chExt cx="1870794" cy="480951"/>
          </a:xfrm>
        </p:grpSpPr>
        <p:sp>
          <p:nvSpPr>
            <p:cNvPr id="75" name="Left Bracket 74">
              <a:extLst>
                <a:ext uri="{FF2B5EF4-FFF2-40B4-BE49-F238E27FC236}">
                  <a16:creationId xmlns:a16="http://schemas.microsoft.com/office/drawing/2014/main" id="{9AA1C295-22C5-417D-81F0-AFFBB9739B26}"/>
                </a:ext>
              </a:extLst>
            </p:cNvPr>
            <p:cNvSpPr/>
            <p:nvPr/>
          </p:nvSpPr>
          <p:spPr>
            <a:xfrm rot="5400000" flipH="1">
              <a:off x="2626277" y="5145091"/>
              <a:ext cx="36576"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76" name="TextBox 75">
              <a:extLst>
                <a:ext uri="{FF2B5EF4-FFF2-40B4-BE49-F238E27FC236}">
                  <a16:creationId xmlns:a16="http://schemas.microsoft.com/office/drawing/2014/main" id="{A25F6C1D-9E2F-4CDD-9173-5E4872DF2B8B}"/>
                </a:ext>
              </a:extLst>
            </p:cNvPr>
            <p:cNvSpPr txBox="1"/>
            <p:nvPr/>
          </p:nvSpPr>
          <p:spPr>
            <a:xfrm>
              <a:off x="1709167" y="5529287"/>
              <a:ext cx="1870794" cy="4231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7.1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=0.06</a:t>
              </a:r>
            </a:p>
          </p:txBody>
        </p:sp>
      </p:grpSp>
      <p:sp>
        <p:nvSpPr>
          <p:cNvPr id="77" name="TextBox 76">
            <a:extLst>
              <a:ext uri="{FF2B5EF4-FFF2-40B4-BE49-F238E27FC236}">
                <a16:creationId xmlns:a16="http://schemas.microsoft.com/office/drawing/2014/main" id="{7C564145-A371-4B81-9342-E0B0BF9BE96A}"/>
              </a:ext>
            </a:extLst>
          </p:cNvPr>
          <p:cNvSpPr txBox="1"/>
          <p:nvPr/>
        </p:nvSpPr>
        <p:spPr>
          <a:xfrm>
            <a:off x="6273122" y="623734"/>
            <a:ext cx="1326004" cy="400110"/>
          </a:xfrm>
          <a:prstGeom prst="rect">
            <a:avLst/>
          </a:prstGeom>
          <a:noFill/>
        </p:spPr>
        <p:txBody>
          <a:bodyPr wrap="none" rtlCol="0">
            <a:spAutoFit/>
          </a:bodyPr>
          <a:lstStyle/>
          <a:p>
            <a:pPr algn="ctr" defTabSz="685800" fontAlgn="auto">
              <a:spcBef>
                <a:spcPts val="0"/>
              </a:spcBef>
              <a:spcAft>
                <a:spcPts val="0"/>
              </a:spcAft>
            </a:pPr>
            <a:r>
              <a:rPr lang="en-US" sz="2000" i="0">
                <a:solidFill>
                  <a:srgbClr val="C00000"/>
                </a:solidFill>
                <a:latin typeface="Arial" panose="020B0604020202020204" pitchFamily="34" charset="0"/>
                <a:cs typeface="Arial" panose="020B0604020202020204" pitchFamily="34" charset="0"/>
              </a:rPr>
              <a:t>24hr SBP</a:t>
            </a:r>
          </a:p>
        </p:txBody>
      </p:sp>
      <p:sp>
        <p:nvSpPr>
          <p:cNvPr id="78" name="TextBox 77">
            <a:extLst>
              <a:ext uri="{FF2B5EF4-FFF2-40B4-BE49-F238E27FC236}">
                <a16:creationId xmlns:a16="http://schemas.microsoft.com/office/drawing/2014/main" id="{AFB49444-528E-40D3-A6EA-71BC2385ED68}"/>
              </a:ext>
            </a:extLst>
          </p:cNvPr>
          <p:cNvSpPr txBox="1"/>
          <p:nvPr/>
        </p:nvSpPr>
        <p:spPr>
          <a:xfrm>
            <a:off x="1270259" y="4767007"/>
            <a:ext cx="6798895" cy="361637"/>
          </a:xfrm>
          <a:prstGeom prst="rect">
            <a:avLst/>
          </a:prstGeom>
          <a:noFill/>
        </p:spPr>
        <p:txBody>
          <a:bodyPr wrap="square">
            <a:spAutoFit/>
          </a:bodyPr>
          <a:lstStyle/>
          <a:p>
            <a:pPr algn="ctr">
              <a:spcAft>
                <a:spcPts val="300"/>
              </a:spcAft>
            </a:pPr>
            <a:r>
              <a:rPr lang="en-US" sz="700" b="0" i="0">
                <a:solidFill>
                  <a:schemeClr val="tx1"/>
                </a:solidFill>
                <a:latin typeface="Arial" panose="020B0604020202020204" pitchFamily="34" charset="0"/>
                <a:cs typeface="Arial" panose="020B0604020202020204" pitchFamily="34" charset="0"/>
              </a:rPr>
              <a:t>Results are ANCOVA adjusted for baseline BP and number of prescribed AH medications at each timepoint. </a:t>
            </a:r>
          </a:p>
          <a:p>
            <a:pPr algn="ctr"/>
            <a:r>
              <a:rPr lang="en-US" sz="800" b="0" i="0" baseline="30000">
                <a:solidFill>
                  <a:schemeClr val="tx1"/>
                </a:solidFill>
                <a:latin typeface="Arial" panose="020B0604020202020204" pitchFamily="34" charset="0"/>
                <a:cs typeface="Arial" panose="020B0604020202020204" pitchFamily="34" charset="0"/>
              </a:rPr>
              <a:t>1</a:t>
            </a:r>
            <a:r>
              <a:rPr lang="en-US" sz="800" b="0" i="0">
                <a:solidFill>
                  <a:schemeClr val="tx1"/>
                </a:solidFill>
                <a:latin typeface="Arial" panose="020B0604020202020204" pitchFamily="34" charset="0"/>
                <a:cs typeface="Arial" panose="020B0604020202020204" pitchFamily="34" charset="0"/>
              </a:rPr>
              <a:t> </a:t>
            </a:r>
            <a:r>
              <a:rPr lang="da-DK" sz="800" b="0" i="0">
                <a:solidFill>
                  <a:schemeClr val="tx1"/>
                </a:solidFill>
                <a:latin typeface="Arial" panose="020B0604020202020204" pitchFamily="34" charset="0"/>
                <a:cs typeface="Arial" panose="020B0604020202020204" pitchFamily="34" charset="0"/>
              </a:rPr>
              <a:t>Mahfoud F, et al. </a:t>
            </a:r>
            <a:r>
              <a:rPr lang="da-DK" sz="800" b="0">
                <a:solidFill>
                  <a:schemeClr val="tx1"/>
                </a:solidFill>
                <a:latin typeface="Arial" panose="020B0604020202020204" pitchFamily="34" charset="0"/>
                <a:cs typeface="Arial" panose="020B0604020202020204" pitchFamily="34" charset="0"/>
              </a:rPr>
              <a:t>Lancet</a:t>
            </a:r>
            <a:r>
              <a:rPr lang="da-DK" sz="800" b="0" i="0">
                <a:solidFill>
                  <a:schemeClr val="tx1"/>
                </a:solidFill>
                <a:latin typeface="Arial" panose="020B0604020202020204" pitchFamily="34" charset="0"/>
                <a:cs typeface="Arial" panose="020B0604020202020204" pitchFamily="34" charset="0"/>
              </a:rPr>
              <a:t>. 2022;399:1401-10.</a:t>
            </a:r>
          </a:p>
        </p:txBody>
      </p:sp>
      <p:pic>
        <p:nvPicPr>
          <p:cNvPr id="79" name="Picture 2" descr="C:\Users\leep9\Dropbox\RDN\RDN General Marketing\RDN Downstream Materials\Downstream_06DigitalMultimedia\Page 3_Product images\RDN_SymplicityCatheter_7w_300cmyk.jpg">
            <a:extLst>
              <a:ext uri="{FF2B5EF4-FFF2-40B4-BE49-F238E27FC236}">
                <a16:creationId xmlns:a16="http://schemas.microsoft.com/office/drawing/2014/main" id="{7190E609-0264-4015-BE86-10E7C8579E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5234">
            <a:off x="5237161" y="4268616"/>
            <a:ext cx="307903" cy="226382"/>
          </a:xfrm>
          <a:prstGeom prst="rect">
            <a:avLst/>
          </a:prstGeom>
          <a:noFill/>
          <a:ln w="15875">
            <a:noFill/>
            <a:miter lim="800000"/>
            <a:headEnd/>
            <a:tailEnd/>
          </a:ln>
          <a:effectLst/>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A790F692-A43A-49C4-B8E7-2A9A385A2B9A}"/>
              </a:ext>
            </a:extLst>
          </p:cNvPr>
          <p:cNvPicPr>
            <a:picLocks noChangeAspect="1"/>
          </p:cNvPicPr>
          <p:nvPr/>
        </p:nvPicPr>
        <p:blipFill>
          <a:blip r:embed="rId6"/>
          <a:stretch>
            <a:fillRect/>
          </a:stretch>
        </p:blipFill>
        <p:spPr>
          <a:xfrm>
            <a:off x="5540417" y="4439811"/>
            <a:ext cx="399892" cy="224939"/>
          </a:xfrm>
          <a:prstGeom prst="rect">
            <a:avLst/>
          </a:prstGeom>
        </p:spPr>
      </p:pic>
      <p:grpSp>
        <p:nvGrpSpPr>
          <p:cNvPr id="57" name="Group 56">
            <a:extLst>
              <a:ext uri="{FF2B5EF4-FFF2-40B4-BE49-F238E27FC236}">
                <a16:creationId xmlns:a16="http://schemas.microsoft.com/office/drawing/2014/main" id="{71786D55-6805-4FA1-9291-8C52A91DEF13}"/>
              </a:ext>
            </a:extLst>
          </p:cNvPr>
          <p:cNvGrpSpPr/>
          <p:nvPr/>
        </p:nvGrpSpPr>
        <p:grpSpPr>
          <a:xfrm>
            <a:off x="3687501" y="4258156"/>
            <a:ext cx="2020380" cy="446276"/>
            <a:chOff x="4135679" y="4333115"/>
            <a:chExt cx="2020380" cy="446276"/>
          </a:xfrm>
        </p:grpSpPr>
        <p:sp>
          <p:nvSpPr>
            <p:cNvPr id="53" name="Rectangle 52">
              <a:extLst>
                <a:ext uri="{FF2B5EF4-FFF2-40B4-BE49-F238E27FC236}">
                  <a16:creationId xmlns:a16="http://schemas.microsoft.com/office/drawing/2014/main" id="{98C9B888-4A70-42C1-AEB0-BC5251BF447C}"/>
                </a:ext>
              </a:extLst>
            </p:cNvPr>
            <p:cNvSpPr/>
            <p:nvPr/>
          </p:nvSpPr>
          <p:spPr bwMode="auto">
            <a:xfrm>
              <a:off x="4135679" y="4390053"/>
              <a:ext cx="137160" cy="137160"/>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54" name="Rectangle 53">
              <a:extLst>
                <a:ext uri="{FF2B5EF4-FFF2-40B4-BE49-F238E27FC236}">
                  <a16:creationId xmlns:a16="http://schemas.microsoft.com/office/drawing/2014/main" id="{EA4F7793-F016-4D12-B0F8-26CD80280B2B}"/>
                </a:ext>
              </a:extLst>
            </p:cNvPr>
            <p:cNvSpPr/>
            <p:nvPr/>
          </p:nvSpPr>
          <p:spPr bwMode="auto">
            <a:xfrm>
              <a:off x="4135679" y="4586061"/>
              <a:ext cx="137160"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55" name="TextBox 54">
              <a:extLst>
                <a:ext uri="{FF2B5EF4-FFF2-40B4-BE49-F238E27FC236}">
                  <a16:creationId xmlns:a16="http://schemas.microsoft.com/office/drawing/2014/main" id="{A1D939F9-39EB-4654-9EE4-0EC52648810B}"/>
                </a:ext>
              </a:extLst>
            </p:cNvPr>
            <p:cNvSpPr txBox="1"/>
            <p:nvPr/>
          </p:nvSpPr>
          <p:spPr>
            <a:xfrm>
              <a:off x="4272839" y="4333115"/>
              <a:ext cx="1537843" cy="261610"/>
            </a:xfrm>
            <a:prstGeom prst="rect">
              <a:avLst/>
            </a:prstGeom>
            <a:noFill/>
          </p:spPr>
          <p:txBody>
            <a:bodyPr wrap="square" rtlCol="0">
              <a:spAutoFit/>
            </a:bodyPr>
            <a:lstStyle/>
            <a:p>
              <a:r>
                <a:rPr lang="en-US" sz="1100" i="0">
                  <a:solidFill>
                    <a:srgbClr val="0033CC"/>
                  </a:solidFill>
                </a:rPr>
                <a:t>SYMPLICITY HTN-3</a:t>
              </a:r>
            </a:p>
          </p:txBody>
        </p:sp>
        <p:sp>
          <p:nvSpPr>
            <p:cNvPr id="56" name="TextBox 55">
              <a:extLst>
                <a:ext uri="{FF2B5EF4-FFF2-40B4-BE49-F238E27FC236}">
                  <a16:creationId xmlns:a16="http://schemas.microsoft.com/office/drawing/2014/main" id="{35A79553-B0DC-4BFE-93DD-165A2DFA9450}"/>
                </a:ext>
              </a:extLst>
            </p:cNvPr>
            <p:cNvSpPr txBox="1"/>
            <p:nvPr/>
          </p:nvSpPr>
          <p:spPr>
            <a:xfrm>
              <a:off x="4272838" y="4517781"/>
              <a:ext cx="1883221" cy="261610"/>
            </a:xfrm>
            <a:prstGeom prst="rect">
              <a:avLst/>
            </a:prstGeom>
            <a:noFill/>
          </p:spPr>
          <p:txBody>
            <a:bodyPr wrap="square" rtlCol="0">
              <a:spAutoFit/>
            </a:bodyPr>
            <a:lstStyle/>
            <a:p>
              <a:r>
                <a:rPr lang="en-US" sz="1100" i="0">
                  <a:solidFill>
                    <a:schemeClr val="bg1"/>
                  </a:solidFill>
                </a:rPr>
                <a:t>SPYRAL HTN – ON MED</a:t>
              </a:r>
              <a:r>
                <a:rPr lang="en-US" sz="1100" i="0" baseline="30000">
                  <a:solidFill>
                    <a:schemeClr val="bg1"/>
                  </a:solidFill>
                </a:rPr>
                <a:t>1</a:t>
              </a:r>
              <a:endParaRPr lang="en-US" sz="1100" i="0">
                <a:solidFill>
                  <a:schemeClr val="bg1"/>
                </a:solidFill>
              </a:endParaRPr>
            </a:p>
          </p:txBody>
        </p:sp>
      </p:grpSp>
    </p:spTree>
    <p:extLst>
      <p:ext uri="{BB962C8B-B14F-4D97-AF65-F5344CB8AC3E}">
        <p14:creationId xmlns:p14="http://schemas.microsoft.com/office/powerpoint/2010/main" val="3887677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graphicEl>
                                              <a:chart seriesIdx="-4" categoryIdx="0" bldStep="category"/>
                                            </p:graphicEl>
                                          </p:spTgt>
                                        </p:tgtEl>
                                        <p:attrNameLst>
                                          <p:attrName>style.visibility</p:attrName>
                                        </p:attrNameLst>
                                      </p:cBhvr>
                                      <p:to>
                                        <p:strVal val="visible"/>
                                      </p:to>
                                    </p:set>
                                    <p:animEffect transition="in" filter="wipe(up)">
                                      <p:cBhvr>
                                        <p:cTn id="7" dur="500"/>
                                        <p:tgtEl>
                                          <p:spTgt spid="34">
                                            <p:graphicEl>
                                              <a:chart seriesIdx="-4" categoryIdx="0" bldStep="category"/>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
                                            <p:graphicEl>
                                              <a:chart seriesIdx="-4" categoryIdx="1" bldStep="category"/>
                                            </p:graphicEl>
                                          </p:spTgt>
                                        </p:tgtEl>
                                        <p:attrNameLst>
                                          <p:attrName>style.visibility</p:attrName>
                                        </p:attrNameLst>
                                      </p:cBhvr>
                                      <p:to>
                                        <p:strVal val="visible"/>
                                      </p:to>
                                    </p:set>
                                    <p:animEffect transition="in" filter="wipe(up)">
                                      <p:cBhvr>
                                        <p:cTn id="10" dur="500"/>
                                        <p:tgtEl>
                                          <p:spTgt spid="34">
                                            <p:graphicEl>
                                              <a:chart seriesIdx="-4" categoryIdx="1" bldStep="category"/>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
                                            <p:graphicEl>
                                              <a:chart seriesIdx="-4" categoryIdx="2" bldStep="category"/>
                                            </p:graphicEl>
                                          </p:spTgt>
                                        </p:tgtEl>
                                        <p:attrNameLst>
                                          <p:attrName>style.visibility</p:attrName>
                                        </p:attrNameLst>
                                      </p:cBhvr>
                                      <p:to>
                                        <p:strVal val="visible"/>
                                      </p:to>
                                    </p:set>
                                    <p:animEffect transition="in" filter="wipe(up)">
                                      <p:cBhvr>
                                        <p:cTn id="13" dur="500"/>
                                        <p:tgtEl>
                                          <p:spTgt spid="34">
                                            <p:graphicEl>
                                              <a:chart seriesIdx="-4" categoryIdx="2" bldStep="category"/>
                                            </p:graphic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8">
                                            <p:graphicEl>
                                              <a:chart seriesIdx="-4" categoryIdx="0" bldStep="category"/>
                                            </p:graphicEl>
                                          </p:spTgt>
                                        </p:tgtEl>
                                        <p:attrNameLst>
                                          <p:attrName>style.visibility</p:attrName>
                                        </p:attrNameLst>
                                      </p:cBhvr>
                                      <p:to>
                                        <p:strVal val="visible"/>
                                      </p:to>
                                    </p:set>
                                    <p:animEffect transition="in" filter="wipe(up)">
                                      <p:cBhvr>
                                        <p:cTn id="28" dur="500"/>
                                        <p:tgtEl>
                                          <p:spTgt spid="58">
                                            <p:graphicEl>
                                              <a:chart seriesIdx="-4" categoryIdx="0" bldStep="category"/>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8">
                                            <p:graphicEl>
                                              <a:chart seriesIdx="-4" categoryIdx="1" bldStep="category"/>
                                            </p:graphicEl>
                                          </p:spTgt>
                                        </p:tgtEl>
                                        <p:attrNameLst>
                                          <p:attrName>style.visibility</p:attrName>
                                        </p:attrNameLst>
                                      </p:cBhvr>
                                      <p:to>
                                        <p:strVal val="visible"/>
                                      </p:to>
                                    </p:set>
                                    <p:animEffect transition="in" filter="wipe(up)">
                                      <p:cBhvr>
                                        <p:cTn id="31" dur="500"/>
                                        <p:tgtEl>
                                          <p:spTgt spid="58">
                                            <p:graphicEl>
                                              <a:chart seriesIdx="-4" categoryIdx="1" bldStep="category"/>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8">
                                            <p:graphicEl>
                                              <a:chart seriesIdx="-4" categoryIdx="2" bldStep="category"/>
                                            </p:graphicEl>
                                          </p:spTgt>
                                        </p:tgtEl>
                                        <p:attrNameLst>
                                          <p:attrName>style.visibility</p:attrName>
                                        </p:attrNameLst>
                                      </p:cBhvr>
                                      <p:to>
                                        <p:strVal val="visible"/>
                                      </p:to>
                                    </p:set>
                                    <p:animEffect transition="in" filter="wipe(up)">
                                      <p:cBhvr>
                                        <p:cTn id="34" dur="500"/>
                                        <p:tgtEl>
                                          <p:spTgt spid="58">
                                            <p:graphicEl>
                                              <a:chart seriesIdx="-4" categoryIdx="2" bldStep="category"/>
                                            </p:graphic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10"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uiExpand="1">
        <p:bldSub>
          <a:bldChart bld="category" animBg="0"/>
        </p:bldSub>
      </p:bldGraphic>
      <p:bldGraphic spid="58" grpId="0" uiExpand="1">
        <p:bldSub>
          <a:bldChart bld="category" animBg="0"/>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ED94-4071-4952-8969-51236287F7E8}"/>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9A10EE13-9A36-488B-9A96-48313062565C}"/>
              </a:ext>
            </a:extLst>
          </p:cNvPr>
          <p:cNvSpPr>
            <a:spLocks noGrp="1"/>
          </p:cNvSpPr>
          <p:nvPr>
            <p:ph idx="1"/>
          </p:nvPr>
        </p:nvSpPr>
        <p:spPr>
          <a:xfrm>
            <a:off x="501702" y="1167829"/>
            <a:ext cx="8140596" cy="3027933"/>
          </a:xfrm>
        </p:spPr>
        <p:txBody>
          <a:bodyPr/>
          <a:lstStyle/>
          <a:p>
            <a:pPr>
              <a:lnSpc>
                <a:spcPct val="90000"/>
              </a:lnSpc>
              <a:spcBef>
                <a:spcPts val="600"/>
              </a:spcBef>
              <a:spcAft>
                <a:spcPts val="1200"/>
              </a:spcAft>
            </a:pPr>
            <a:r>
              <a:rPr lang="en-US" sz="1800" dirty="0">
                <a:cs typeface="Arial" panose="020B0604020202020204" pitchFamily="34" charset="0"/>
              </a:rPr>
              <a:t>SYMPLICITY HTN-3 is the first and largest randomized, sham-controlled clinical trial of renal denervation (RDN) for uncontrolled hypertension (HTN)</a:t>
            </a:r>
          </a:p>
          <a:p>
            <a:pPr>
              <a:lnSpc>
                <a:spcPct val="90000"/>
              </a:lnSpc>
              <a:spcBef>
                <a:spcPts val="600"/>
              </a:spcBef>
              <a:spcAft>
                <a:spcPts val="600"/>
              </a:spcAft>
            </a:pPr>
            <a:r>
              <a:rPr lang="en-US" sz="1800" dirty="0">
                <a:cs typeface="Arial"/>
              </a:rPr>
              <a:t>At 6 months, the primary safety endpoint was met, however the primary efficacy endpoint was not achieved in the overall trial</a:t>
            </a:r>
            <a:r>
              <a:rPr lang="en-US" sz="1800" baseline="30000" dirty="0">
                <a:cs typeface="Arial"/>
              </a:rPr>
              <a:t>1</a:t>
            </a:r>
            <a:endParaRPr lang="en-US" sz="1800" dirty="0">
              <a:cs typeface="Arial"/>
            </a:endParaRPr>
          </a:p>
          <a:p>
            <a:pPr lvl="1">
              <a:lnSpc>
                <a:spcPct val="90000"/>
              </a:lnSpc>
              <a:spcBef>
                <a:spcPts val="0"/>
              </a:spcBef>
              <a:spcAft>
                <a:spcPts val="600"/>
              </a:spcAft>
            </a:pPr>
            <a:r>
              <a:rPr lang="en-US" sz="1500" dirty="0">
                <a:cs typeface="Arial"/>
              </a:rPr>
              <a:t>Predictor analyses for these initial results identified potential confounding factors of medication changes, specific patient subgroups, and procedural factors</a:t>
            </a:r>
            <a:r>
              <a:rPr lang="en-US" sz="1500" baseline="30000" dirty="0">
                <a:cs typeface="Arial"/>
              </a:rPr>
              <a:t>2</a:t>
            </a:r>
          </a:p>
          <a:p>
            <a:pPr>
              <a:lnSpc>
                <a:spcPct val="90000"/>
              </a:lnSpc>
              <a:spcBef>
                <a:spcPts val="1200"/>
              </a:spcBef>
              <a:spcAft>
                <a:spcPts val="600"/>
              </a:spcAft>
            </a:pPr>
            <a:r>
              <a:rPr lang="en-US" sz="1800" dirty="0"/>
              <a:t>Long term data from HTN-3 assessing progression of the RDN treatment effect, and the impact of sham control, have not been previously presented</a:t>
            </a:r>
            <a:endParaRPr lang="en-US" sz="1800" strike="sngStrike" dirty="0">
              <a:cs typeface="Arial"/>
            </a:endParaRPr>
          </a:p>
        </p:txBody>
      </p:sp>
      <p:sp>
        <p:nvSpPr>
          <p:cNvPr id="5" name="TextBox 4">
            <a:extLst>
              <a:ext uri="{FF2B5EF4-FFF2-40B4-BE49-F238E27FC236}">
                <a16:creationId xmlns:a16="http://schemas.microsoft.com/office/drawing/2014/main" id="{6B549B12-7F59-448F-8D34-1E72929FE97E}"/>
              </a:ext>
            </a:extLst>
          </p:cNvPr>
          <p:cNvSpPr txBox="1"/>
          <p:nvPr/>
        </p:nvSpPr>
        <p:spPr>
          <a:xfrm>
            <a:off x="1902593" y="4740891"/>
            <a:ext cx="5338813" cy="369332"/>
          </a:xfrm>
          <a:prstGeom prst="rect">
            <a:avLst/>
          </a:prstGeom>
          <a:noFill/>
        </p:spPr>
        <p:txBody>
          <a:bodyPr wrap="square" rtlCol="0">
            <a:spAutoFit/>
          </a:bodyPr>
          <a:lstStyle/>
          <a:p>
            <a:pPr algn="ctr"/>
            <a:r>
              <a:rPr lang="nb-NO" sz="900" b="0" i="0" baseline="30000">
                <a:solidFill>
                  <a:schemeClr val="tx1"/>
                </a:solidFill>
              </a:rPr>
              <a:t>1 </a:t>
            </a:r>
            <a:r>
              <a:rPr lang="nb-NO" sz="900" b="0" i="0">
                <a:solidFill>
                  <a:schemeClr val="tx1"/>
                </a:solidFill>
              </a:rPr>
              <a:t>Bhatt DL, et al. </a:t>
            </a:r>
            <a:r>
              <a:rPr lang="nb-NO" sz="900" b="0">
                <a:solidFill>
                  <a:schemeClr val="tx1"/>
                </a:solidFill>
              </a:rPr>
              <a:t>N Engl J Med</a:t>
            </a:r>
            <a:r>
              <a:rPr lang="nb-NO" sz="900" b="0" i="0">
                <a:solidFill>
                  <a:schemeClr val="tx1"/>
                </a:solidFill>
              </a:rPr>
              <a:t>. 2014;370:1393–1401.</a:t>
            </a:r>
          </a:p>
          <a:p>
            <a:pPr algn="ctr"/>
            <a:r>
              <a:rPr lang="nb-NO" sz="900" b="0" i="0" baseline="30000">
                <a:solidFill>
                  <a:schemeClr val="tx1"/>
                </a:solidFill>
              </a:rPr>
              <a:t>2</a:t>
            </a:r>
            <a:r>
              <a:rPr lang="nb-NO" sz="900" b="0" i="0">
                <a:solidFill>
                  <a:schemeClr val="tx1"/>
                </a:solidFill>
              </a:rPr>
              <a:t> Kandzari DE, et al. </a:t>
            </a:r>
            <a:r>
              <a:rPr lang="nb-NO" sz="900" b="0">
                <a:solidFill>
                  <a:schemeClr val="tx1"/>
                </a:solidFill>
              </a:rPr>
              <a:t>Eur Heart J</a:t>
            </a:r>
            <a:r>
              <a:rPr lang="nb-NO" sz="900" b="0" i="0">
                <a:solidFill>
                  <a:schemeClr val="tx1"/>
                </a:solidFill>
              </a:rPr>
              <a:t>. 2015;36(4):219–27.</a:t>
            </a:r>
          </a:p>
        </p:txBody>
      </p:sp>
    </p:spTree>
    <p:extLst>
      <p:ext uri="{BB962C8B-B14F-4D97-AF65-F5344CB8AC3E}">
        <p14:creationId xmlns:p14="http://schemas.microsoft.com/office/powerpoint/2010/main" val="8671435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1571-A70B-4F9C-B76D-23270AC41AB9}"/>
              </a:ext>
            </a:extLst>
          </p:cNvPr>
          <p:cNvSpPr>
            <a:spLocks noGrp="1"/>
          </p:cNvSpPr>
          <p:nvPr>
            <p:ph type="title"/>
          </p:nvPr>
        </p:nvSpPr>
        <p:spPr/>
        <p:txBody>
          <a:bodyPr/>
          <a:lstStyle/>
          <a:p>
            <a:r>
              <a:rPr lang="en-US"/>
              <a:t>Endpoints at 6 Months</a:t>
            </a:r>
          </a:p>
        </p:txBody>
      </p:sp>
      <p:graphicFrame>
        <p:nvGraphicFramePr>
          <p:cNvPr id="114" name="Chart 113">
            <a:extLst>
              <a:ext uri="{FF2B5EF4-FFF2-40B4-BE49-F238E27FC236}">
                <a16:creationId xmlns:a16="http://schemas.microsoft.com/office/drawing/2014/main" id="{EC7DC99C-9D04-4DAD-B3F6-B17CC1473971}"/>
              </a:ext>
            </a:extLst>
          </p:cNvPr>
          <p:cNvGraphicFramePr/>
          <p:nvPr>
            <p:extLst>
              <p:ext uri="{D42A27DB-BD31-4B8C-83A1-F6EECF244321}">
                <p14:modId xmlns:p14="http://schemas.microsoft.com/office/powerpoint/2010/main" val="1396799359"/>
              </p:ext>
            </p:extLst>
          </p:nvPr>
        </p:nvGraphicFramePr>
        <p:xfrm>
          <a:off x="867103" y="1148467"/>
          <a:ext cx="7091330" cy="2251151"/>
        </p:xfrm>
        <a:graphic>
          <a:graphicData uri="http://schemas.openxmlformats.org/drawingml/2006/chart">
            <c:chart xmlns:c="http://schemas.openxmlformats.org/drawingml/2006/chart" xmlns:r="http://schemas.openxmlformats.org/officeDocument/2006/relationships" r:id="rId3"/>
          </a:graphicData>
        </a:graphic>
      </p:graphicFrame>
      <p:sp>
        <p:nvSpPr>
          <p:cNvPr id="121" name="Rectangle 120">
            <a:extLst>
              <a:ext uri="{FF2B5EF4-FFF2-40B4-BE49-F238E27FC236}">
                <a16:creationId xmlns:a16="http://schemas.microsoft.com/office/drawing/2014/main" id="{81868372-5D2C-4A1A-ACA7-E7E6A4C114A6}"/>
              </a:ext>
            </a:extLst>
          </p:cNvPr>
          <p:cNvSpPr/>
          <p:nvPr/>
        </p:nvSpPr>
        <p:spPr>
          <a:xfrm>
            <a:off x="5153877" y="893441"/>
            <a:ext cx="1483406"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Nighttime SBP</a:t>
            </a:r>
            <a:r>
              <a:rPr lang="en-US" sz="1400" i="0" baseline="30000">
                <a:solidFill>
                  <a:prstClr val="black"/>
                </a:solidFill>
                <a:latin typeface="+mn-lt"/>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ヒラギノ角ゴ Pro W3"/>
                <a:cs typeface="Arial" panose="020B0604020202020204" pitchFamily="34" charset="0"/>
              </a:rPr>
              <a:t>(1-6 am)</a:t>
            </a:r>
          </a:p>
        </p:txBody>
      </p:sp>
      <p:sp>
        <p:nvSpPr>
          <p:cNvPr id="131" name="Rectangle 130">
            <a:extLst>
              <a:ext uri="{FF2B5EF4-FFF2-40B4-BE49-F238E27FC236}">
                <a16:creationId xmlns:a16="http://schemas.microsoft.com/office/drawing/2014/main" id="{AAC93E98-129C-4B68-95DF-8C0A5CFB305B}"/>
              </a:ext>
            </a:extLst>
          </p:cNvPr>
          <p:cNvSpPr/>
          <p:nvPr/>
        </p:nvSpPr>
        <p:spPr>
          <a:xfrm>
            <a:off x="3277367" y="893441"/>
            <a:ext cx="1587665"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24-hour SBP</a:t>
            </a:r>
            <a:r>
              <a:rPr lang="en-US" sz="1400" i="0" baseline="30000">
                <a:solidFill>
                  <a:prstClr val="black"/>
                </a:solidFill>
                <a:latin typeface="+mn-lt"/>
                <a:ea typeface="+mn-ea"/>
                <a:cs typeface="Arial" panose="020B0604020202020204" pitchFamily="34" charset="0"/>
              </a:rPr>
              <a:t>1</a:t>
            </a:r>
            <a:r>
              <a:rPr lang="en-US" sz="1400" i="0">
                <a:solidFill>
                  <a:prstClr val="black"/>
                </a:solidFill>
                <a:latin typeface="+mn-lt"/>
                <a:ea typeface="+mn-ea"/>
                <a:cs typeface="Arial" panose="020B0604020202020204" pitchFamily="34" charset="0"/>
              </a:rPr>
              <a:t> </a:t>
            </a:r>
          </a:p>
          <a:p>
            <a:pPr algn="ctr" fontAlgn="auto">
              <a:spcBef>
                <a:spcPts val="0"/>
              </a:spcBef>
              <a:spcAft>
                <a:spcPts val="0"/>
              </a:spcAft>
            </a:pPr>
            <a:r>
              <a:rPr lang="en-US" sz="1050" b="0" i="0">
                <a:solidFill>
                  <a:prstClr val="black"/>
                </a:solidFill>
                <a:latin typeface="+mn-lt"/>
                <a:ea typeface="+mn-ea"/>
                <a:cs typeface="Arial" panose="020B0604020202020204" pitchFamily="34" charset="0"/>
              </a:rPr>
              <a:t>(powered 2⁰ endpoint)</a:t>
            </a:r>
          </a:p>
        </p:txBody>
      </p:sp>
      <p:sp>
        <p:nvSpPr>
          <p:cNvPr id="132" name="Rectangle 131">
            <a:extLst>
              <a:ext uri="{FF2B5EF4-FFF2-40B4-BE49-F238E27FC236}">
                <a16:creationId xmlns:a16="http://schemas.microsoft.com/office/drawing/2014/main" id="{1D7EA589-3511-4934-9CA2-23ACA3546348}"/>
              </a:ext>
            </a:extLst>
          </p:cNvPr>
          <p:cNvSpPr/>
          <p:nvPr/>
        </p:nvSpPr>
        <p:spPr>
          <a:xfrm>
            <a:off x="1492853" y="893441"/>
            <a:ext cx="1540431"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Office SBP</a:t>
            </a:r>
            <a:r>
              <a:rPr lang="en-US" sz="1400" i="0" baseline="30000">
                <a:solidFill>
                  <a:prstClr val="black"/>
                </a:solidFill>
                <a:latin typeface="+mn-lt"/>
                <a:ea typeface="+mn-ea"/>
                <a:cs typeface="Arial" panose="020B0604020202020204" pitchFamily="34" charset="0"/>
              </a:rPr>
              <a:t>1</a:t>
            </a:r>
            <a:endParaRPr lang="en-US" sz="1400" i="0">
              <a:solidFill>
                <a:prstClr val="black"/>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Arial" panose="020B0604020202020204" pitchFamily="34" charset="0"/>
              </a:rPr>
              <a:t>(powered 1⁰ endpoint)</a:t>
            </a:r>
          </a:p>
        </p:txBody>
      </p:sp>
      <p:grpSp>
        <p:nvGrpSpPr>
          <p:cNvPr id="141" name="Group 140">
            <a:extLst>
              <a:ext uri="{FF2B5EF4-FFF2-40B4-BE49-F238E27FC236}">
                <a16:creationId xmlns:a16="http://schemas.microsoft.com/office/drawing/2014/main" id="{D931B99A-A30C-4F89-861A-F722846E7ABE}"/>
              </a:ext>
            </a:extLst>
          </p:cNvPr>
          <p:cNvGrpSpPr/>
          <p:nvPr/>
        </p:nvGrpSpPr>
        <p:grpSpPr>
          <a:xfrm>
            <a:off x="3135802" y="2948316"/>
            <a:ext cx="1870794" cy="488645"/>
            <a:chOff x="1709167" y="5471529"/>
            <a:chExt cx="1870794" cy="488645"/>
          </a:xfrm>
        </p:grpSpPr>
        <p:sp>
          <p:nvSpPr>
            <p:cNvPr id="142" name="Left Bracket 141">
              <a:extLst>
                <a:ext uri="{FF2B5EF4-FFF2-40B4-BE49-F238E27FC236}">
                  <a16:creationId xmlns:a16="http://schemas.microsoft.com/office/drawing/2014/main" id="{6314CEEC-0724-4838-A9D0-03D5743503C3}"/>
                </a:ext>
              </a:extLst>
            </p:cNvPr>
            <p:cNvSpPr/>
            <p:nvPr/>
          </p:nvSpPr>
          <p:spPr>
            <a:xfrm rot="5400000" flipH="1">
              <a:off x="2621704" y="5149663"/>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sp>
          <p:nvSpPr>
            <p:cNvPr id="143" name="TextBox 142">
              <a:extLst>
                <a:ext uri="{FF2B5EF4-FFF2-40B4-BE49-F238E27FC236}">
                  <a16:creationId xmlns:a16="http://schemas.microsoft.com/office/drawing/2014/main" id="{34045400-71A1-470B-B35F-6163BE4ADA1D}"/>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Δ</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-2.0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*=0.98</a:t>
              </a:r>
            </a:p>
          </p:txBody>
        </p:sp>
      </p:grpSp>
      <p:grpSp>
        <p:nvGrpSpPr>
          <p:cNvPr id="144" name="Group 143">
            <a:extLst>
              <a:ext uri="{FF2B5EF4-FFF2-40B4-BE49-F238E27FC236}">
                <a16:creationId xmlns:a16="http://schemas.microsoft.com/office/drawing/2014/main" id="{681F8CC9-D4C8-4C7E-BD46-40B314FDE5A8}"/>
              </a:ext>
            </a:extLst>
          </p:cNvPr>
          <p:cNvGrpSpPr/>
          <p:nvPr/>
        </p:nvGrpSpPr>
        <p:grpSpPr>
          <a:xfrm>
            <a:off x="4947685" y="2948316"/>
            <a:ext cx="1870794" cy="320254"/>
            <a:chOff x="4178877" y="4749038"/>
            <a:chExt cx="1870794" cy="320254"/>
          </a:xfrm>
        </p:grpSpPr>
        <p:sp>
          <p:nvSpPr>
            <p:cNvPr id="145" name="TextBox 144">
              <a:extLst>
                <a:ext uri="{FF2B5EF4-FFF2-40B4-BE49-F238E27FC236}">
                  <a16:creationId xmlns:a16="http://schemas.microsoft.com/office/drawing/2014/main" id="{B233F806-6D4B-4950-8667-78EA4DA29861}"/>
                </a:ext>
              </a:extLst>
            </p:cNvPr>
            <p:cNvSpPr txBox="1"/>
            <p:nvPr/>
          </p:nvSpPr>
          <p:spPr>
            <a:xfrm>
              <a:off x="4178877" y="4807682"/>
              <a:ext cx="187079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a:t>
              </a: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=0.015</a:t>
              </a:r>
            </a:p>
          </p:txBody>
        </p:sp>
        <p:sp>
          <p:nvSpPr>
            <p:cNvPr id="146" name="Left Bracket 145">
              <a:extLst>
                <a:ext uri="{FF2B5EF4-FFF2-40B4-BE49-F238E27FC236}">
                  <a16:creationId xmlns:a16="http://schemas.microsoft.com/office/drawing/2014/main" id="{E7D9E80E-C036-40A5-BB09-775F10045A6D}"/>
                </a:ext>
              </a:extLst>
            </p:cNvPr>
            <p:cNvSpPr/>
            <p:nvPr/>
          </p:nvSpPr>
          <p:spPr>
            <a:xfrm rot="5400000" flipH="1">
              <a:off x="5091414" y="4427172"/>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grpSp>
      <p:grpSp>
        <p:nvGrpSpPr>
          <p:cNvPr id="150" name="Group 149">
            <a:extLst>
              <a:ext uri="{FF2B5EF4-FFF2-40B4-BE49-F238E27FC236}">
                <a16:creationId xmlns:a16="http://schemas.microsoft.com/office/drawing/2014/main" id="{1A0F0486-EC6E-4A89-BC06-F500D19C16A9}"/>
              </a:ext>
            </a:extLst>
          </p:cNvPr>
          <p:cNvGrpSpPr/>
          <p:nvPr/>
        </p:nvGrpSpPr>
        <p:grpSpPr>
          <a:xfrm>
            <a:off x="1327671" y="2948316"/>
            <a:ext cx="1870794" cy="488645"/>
            <a:chOff x="1709167" y="5471529"/>
            <a:chExt cx="1870794" cy="488645"/>
          </a:xfrm>
        </p:grpSpPr>
        <p:sp>
          <p:nvSpPr>
            <p:cNvPr id="151" name="Left Bracket 150">
              <a:extLst>
                <a:ext uri="{FF2B5EF4-FFF2-40B4-BE49-F238E27FC236}">
                  <a16:creationId xmlns:a16="http://schemas.microsoft.com/office/drawing/2014/main" id="{EBC6D7B2-DE37-4882-BD03-A31E8B012AB7}"/>
                </a:ext>
              </a:extLst>
            </p:cNvPr>
            <p:cNvSpPr/>
            <p:nvPr/>
          </p:nvSpPr>
          <p:spPr>
            <a:xfrm rot="5400000" flipH="1">
              <a:off x="2621704" y="5149663"/>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sp>
          <p:nvSpPr>
            <p:cNvPr id="152" name="TextBox 151">
              <a:extLst>
                <a:ext uri="{FF2B5EF4-FFF2-40B4-BE49-F238E27FC236}">
                  <a16:creationId xmlns:a16="http://schemas.microsoft.com/office/drawing/2014/main" id="{1E64545D-1A9E-44E2-8E0F-DB403BB2F4CF}"/>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Δ</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a:t>
              </a:r>
              <a:r>
                <a:rPr lang="en-US" sz="1100" b="0" i="0" kern="0">
                  <a:solidFill>
                    <a:prstClr val="black"/>
                  </a:solidFill>
                  <a:latin typeface="+mn-lt"/>
                  <a:ea typeface="+mn-ea"/>
                  <a:cs typeface="Arial" panose="020B0604020202020204" pitchFamily="34" charset="0"/>
                </a:rPr>
                <a:t>-</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2.4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*=0.26</a:t>
              </a:r>
            </a:p>
          </p:txBody>
        </p:sp>
      </p:grpSp>
      <p:sp>
        <p:nvSpPr>
          <p:cNvPr id="47" name="TextBox 46">
            <a:extLst>
              <a:ext uri="{FF2B5EF4-FFF2-40B4-BE49-F238E27FC236}">
                <a16:creationId xmlns:a16="http://schemas.microsoft.com/office/drawing/2014/main" id="{6F4A63F8-A852-44B4-94E2-780564E01BAB}"/>
              </a:ext>
            </a:extLst>
          </p:cNvPr>
          <p:cNvSpPr txBox="1"/>
          <p:nvPr/>
        </p:nvSpPr>
        <p:spPr>
          <a:xfrm>
            <a:off x="560324" y="3881434"/>
            <a:ext cx="7840608" cy="276999"/>
          </a:xfrm>
          <a:prstGeom prst="rect">
            <a:avLst/>
          </a:prstGeom>
          <a:solidFill>
            <a:schemeClr val="tx1">
              <a:lumMod val="95000"/>
            </a:schemeClr>
          </a:solidFill>
          <a:ln>
            <a:noFill/>
          </a:ln>
        </p:spPr>
        <p:txBody>
          <a:bodyPr wrap="none" rtlCol="0">
            <a:spAutoFit/>
          </a:bodyPr>
          <a:lstStyle/>
          <a:p>
            <a:r>
              <a:rPr lang="en-US" sz="1200" i="0">
                <a:solidFill>
                  <a:schemeClr val="bg1"/>
                </a:solidFill>
              </a:rPr>
              <a:t>Met primary safety endpoint:</a:t>
            </a:r>
            <a:r>
              <a:rPr lang="en-US" sz="1200" i="0" baseline="30000">
                <a:solidFill>
                  <a:schemeClr val="bg1"/>
                </a:solidFill>
              </a:rPr>
              <a:t>1</a:t>
            </a:r>
            <a:r>
              <a:rPr lang="en-US" sz="1200" i="0">
                <a:solidFill>
                  <a:schemeClr val="bg1"/>
                </a:solidFill>
              </a:rPr>
              <a:t> </a:t>
            </a:r>
            <a:r>
              <a:rPr lang="en-US" sz="1200" b="0" i="0">
                <a:solidFill>
                  <a:schemeClr val="bg1"/>
                </a:solidFill>
              </a:rPr>
              <a:t>Major adverse event (MAE) 1.4% observed vs 9.8% performance goal; </a:t>
            </a:r>
            <a:r>
              <a:rPr lang="en-US" sz="1200" b="0">
                <a:solidFill>
                  <a:schemeClr val="bg1"/>
                </a:solidFill>
              </a:rPr>
              <a:t>P</a:t>
            </a:r>
            <a:r>
              <a:rPr lang="en-US" sz="1200" b="0" i="0">
                <a:solidFill>
                  <a:schemeClr val="bg1"/>
                </a:solidFill>
              </a:rPr>
              <a:t>&lt;0.001 </a:t>
            </a:r>
          </a:p>
        </p:txBody>
      </p:sp>
      <p:sp>
        <p:nvSpPr>
          <p:cNvPr id="22" name="TextBox 21">
            <a:extLst>
              <a:ext uri="{FF2B5EF4-FFF2-40B4-BE49-F238E27FC236}">
                <a16:creationId xmlns:a16="http://schemas.microsoft.com/office/drawing/2014/main" id="{51010ECB-2EF1-4012-A253-4566F0BFAC36}"/>
              </a:ext>
            </a:extLst>
          </p:cNvPr>
          <p:cNvSpPr txBox="1"/>
          <p:nvPr/>
        </p:nvSpPr>
        <p:spPr>
          <a:xfrm rot="16200000">
            <a:off x="199503" y="2117073"/>
            <a:ext cx="1822806" cy="230832"/>
          </a:xfrm>
          <a:prstGeom prst="rect">
            <a:avLst/>
          </a:prstGeom>
          <a:noFill/>
        </p:spPr>
        <p:txBody>
          <a:bodyPr wrap="square">
            <a:spAutoFit/>
          </a:bodyPr>
          <a:lstStyle/>
          <a:p>
            <a:pPr algn="ctr" rtl="0">
              <a:defRPr sz="1000" b="0" i="0" u="none" strike="noStrike" kern="1200" baseline="0">
                <a:solidFill>
                  <a:prstClr val="black"/>
                </a:solidFill>
                <a:latin typeface="+mn-lt"/>
                <a:ea typeface="+mn-ea"/>
                <a:cs typeface="+mn-cs"/>
              </a:defRPr>
            </a:pPr>
            <a:r>
              <a:rPr lang="en-US" sz="900" b="0" i="0" baseline="0">
                <a:solidFill>
                  <a:schemeClr val="bg2">
                    <a:lumMod val="65000"/>
                    <a:lumOff val="35000"/>
                  </a:schemeClr>
                </a:solidFill>
                <a:effectLst/>
                <a:latin typeface="Arial" panose="020B0604020202020204" pitchFamily="34" charset="0"/>
                <a:cs typeface="Arial" panose="020B0604020202020204" pitchFamily="34" charset="0"/>
              </a:rPr>
              <a:t>BP change at 6 months (mmHg)</a:t>
            </a:r>
            <a:endParaRPr lang="en-US" sz="900" b="0" i="0">
              <a:solidFill>
                <a:schemeClr val="bg2">
                  <a:lumMod val="65000"/>
                  <a:lumOff val="35000"/>
                </a:schemeClr>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D2FCC6B-66AA-452B-A3BD-530E02D5122B}"/>
              </a:ext>
            </a:extLst>
          </p:cNvPr>
          <p:cNvSpPr txBox="1"/>
          <p:nvPr/>
        </p:nvSpPr>
        <p:spPr>
          <a:xfrm>
            <a:off x="2286000" y="4500383"/>
            <a:ext cx="4572000" cy="203133"/>
          </a:xfrm>
          <a:prstGeom prst="rect">
            <a:avLst/>
          </a:prstGeom>
          <a:noFill/>
        </p:spPr>
        <p:txBody>
          <a:bodyPr wrap="square">
            <a:spAutoFit/>
          </a:bodyPr>
          <a:lstStyle/>
          <a:p>
            <a:pPr marL="0" marR="0" lvl="0" indent="0" algn="ctr" defTabSz="914400" rtl="0" eaLnBrk="1" fontAlgn="base" latinLnBrk="0" hangingPunct="1">
              <a:lnSpc>
                <a:spcPct val="90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charset="0"/>
                <a:ea typeface="ヒラギノ角ゴ Pro W3"/>
                <a:cs typeface="Arial" charset="0"/>
              </a:rPr>
              <a:t>*</a:t>
            </a:r>
            <a:r>
              <a:rPr kumimoji="0" lang="en-US" sz="800" b="0" i="1" u="none" strike="noStrike" kern="1200" cap="none" spc="0" normalizeH="0" baseline="0" noProof="0">
                <a:ln>
                  <a:noFill/>
                </a:ln>
                <a:solidFill>
                  <a:schemeClr val="bg1"/>
                </a:solidFill>
                <a:effectLst/>
                <a:uLnTx/>
                <a:uFillTx/>
                <a:latin typeface="Arial" charset="0"/>
                <a:ea typeface="ヒラギノ角ゴ Pro W3"/>
                <a:cs typeface="Arial" charset="0"/>
              </a:rPr>
              <a:t>P</a:t>
            </a:r>
            <a:r>
              <a:rPr kumimoji="0" lang="en-US" sz="800" b="0" i="0" u="none" strike="noStrike" kern="1200" cap="none" spc="0" normalizeH="0" baseline="0" noProof="0">
                <a:ln>
                  <a:noFill/>
                </a:ln>
                <a:solidFill>
                  <a:schemeClr val="bg1"/>
                </a:solidFill>
                <a:effectLst/>
                <a:uLnTx/>
                <a:uFillTx/>
                <a:latin typeface="Arial" charset="0"/>
                <a:ea typeface="ヒラギノ角ゴ Pro W3"/>
                <a:cs typeface="Arial" charset="0"/>
              </a:rPr>
              <a:t>-value for superiority using a pre-specified superiority margin  </a:t>
            </a:r>
          </a:p>
        </p:txBody>
      </p:sp>
      <p:sp>
        <p:nvSpPr>
          <p:cNvPr id="21" name="TextBox 20">
            <a:extLst>
              <a:ext uri="{FF2B5EF4-FFF2-40B4-BE49-F238E27FC236}">
                <a16:creationId xmlns:a16="http://schemas.microsoft.com/office/drawing/2014/main" id="{59AE269E-CC93-4D23-B892-56C4F2A8EE50}"/>
              </a:ext>
            </a:extLst>
          </p:cNvPr>
          <p:cNvSpPr txBox="1"/>
          <p:nvPr/>
        </p:nvSpPr>
        <p:spPr>
          <a:xfrm>
            <a:off x="1902593" y="4742638"/>
            <a:ext cx="5338813" cy="369332"/>
          </a:xfrm>
          <a:prstGeom prst="rect">
            <a:avLst/>
          </a:prstGeom>
          <a:noFill/>
        </p:spPr>
        <p:txBody>
          <a:bodyPr wrap="square" rtlCol="0">
            <a:spAutoFit/>
          </a:bodyPr>
          <a:lstStyle/>
          <a:p>
            <a:pPr algn="ctr"/>
            <a:r>
              <a:rPr lang="nb-NO" sz="900" b="0" i="0" baseline="30000">
                <a:solidFill>
                  <a:schemeClr val="tx1"/>
                </a:solidFill>
              </a:rPr>
              <a:t>1 </a:t>
            </a:r>
            <a:r>
              <a:rPr lang="nb-NO" sz="900" b="0" i="0">
                <a:solidFill>
                  <a:schemeClr val="tx1"/>
                </a:solidFill>
              </a:rPr>
              <a:t>Bhatt DL, et al. </a:t>
            </a:r>
            <a:r>
              <a:rPr lang="nb-NO" sz="900" b="0">
                <a:solidFill>
                  <a:schemeClr val="tx1"/>
                </a:solidFill>
              </a:rPr>
              <a:t>N Engl J Med</a:t>
            </a:r>
            <a:r>
              <a:rPr lang="nb-NO" sz="900" b="0" i="0">
                <a:solidFill>
                  <a:schemeClr val="tx1"/>
                </a:solidFill>
              </a:rPr>
              <a:t>. 2014;370:1393–1401.</a:t>
            </a:r>
          </a:p>
          <a:p>
            <a:pPr algn="ctr"/>
            <a:r>
              <a:rPr lang="nb-NO" sz="900" b="0" i="0" baseline="30000">
                <a:solidFill>
                  <a:schemeClr val="tx1"/>
                </a:solidFill>
              </a:rPr>
              <a:t>2 </a:t>
            </a:r>
            <a:r>
              <a:rPr lang="nb-NO" sz="900" b="0" i="0">
                <a:solidFill>
                  <a:schemeClr val="tx1"/>
                </a:solidFill>
              </a:rPr>
              <a:t>Kario K, et al. </a:t>
            </a:r>
            <a:r>
              <a:rPr lang="nb-NO" sz="900" b="0">
                <a:solidFill>
                  <a:schemeClr val="tx1"/>
                </a:solidFill>
              </a:rPr>
              <a:t>Hypertension</a:t>
            </a:r>
            <a:r>
              <a:rPr lang="nb-NO" sz="900" b="0" i="0">
                <a:solidFill>
                  <a:schemeClr val="tx1"/>
                </a:solidFill>
              </a:rPr>
              <a:t>. 2015;66(6):1130-7.</a:t>
            </a:r>
          </a:p>
        </p:txBody>
      </p:sp>
    </p:spTree>
    <p:extLst>
      <p:ext uri="{BB962C8B-B14F-4D97-AF65-F5344CB8AC3E}">
        <p14:creationId xmlns:p14="http://schemas.microsoft.com/office/powerpoint/2010/main" val="110079713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D352-F261-461B-B09E-2603D0BC877A}"/>
              </a:ext>
            </a:extLst>
          </p:cNvPr>
          <p:cNvSpPr>
            <a:spLocks noGrp="1"/>
          </p:cNvSpPr>
          <p:nvPr>
            <p:ph type="title"/>
          </p:nvPr>
        </p:nvSpPr>
        <p:spPr/>
        <p:txBody>
          <a:bodyPr/>
          <a:lstStyle/>
          <a:p>
            <a:r>
              <a:rPr lang="en-US"/>
              <a:t>HTN-3 Trial Design</a:t>
            </a:r>
          </a:p>
        </p:txBody>
      </p:sp>
      <p:sp>
        <p:nvSpPr>
          <p:cNvPr id="3" name="Content Placeholder 2">
            <a:extLst>
              <a:ext uri="{FF2B5EF4-FFF2-40B4-BE49-F238E27FC236}">
                <a16:creationId xmlns:a16="http://schemas.microsoft.com/office/drawing/2014/main" id="{04780117-D39E-45F0-8F84-F07D0E260A69}"/>
              </a:ext>
            </a:extLst>
          </p:cNvPr>
          <p:cNvSpPr>
            <a:spLocks noGrp="1"/>
          </p:cNvSpPr>
          <p:nvPr>
            <p:ph idx="1"/>
          </p:nvPr>
        </p:nvSpPr>
        <p:spPr>
          <a:xfrm>
            <a:off x="684214" y="960955"/>
            <a:ext cx="7614994" cy="884506"/>
          </a:xfrm>
        </p:spPr>
        <p:txBody>
          <a:bodyPr/>
          <a:lstStyle/>
          <a:p>
            <a:pPr marL="173831" indent="-173831" defTabSz="685800" fontAlgn="auto">
              <a:lnSpc>
                <a:spcPct val="90000"/>
              </a:lnSpc>
              <a:spcBef>
                <a:spcPts val="0"/>
              </a:spcBef>
              <a:spcAft>
                <a:spcPts val="450"/>
              </a:spcAft>
            </a:pPr>
            <a:r>
              <a:rPr lang="en-US" sz="1400" b="0" i="0" dirty="0">
                <a:solidFill>
                  <a:prstClr val="black">
                    <a:lumMod val="95000"/>
                    <a:lumOff val="5000"/>
                  </a:prstClr>
                </a:solidFill>
                <a:latin typeface="+mj-lt"/>
              </a:rPr>
              <a:t>Randomized, sham-controlled, blinded trial at </a:t>
            </a:r>
            <a:r>
              <a:rPr lang="en-US" sz="1400" dirty="0">
                <a:solidFill>
                  <a:prstClr val="black">
                    <a:lumMod val="95000"/>
                    <a:lumOff val="5000"/>
                  </a:prstClr>
                </a:solidFill>
                <a:latin typeface="+mj-lt"/>
              </a:rPr>
              <a:t>88 US sites</a:t>
            </a:r>
          </a:p>
          <a:p>
            <a:pPr marL="173831" indent="-173831" defTabSz="685800" fontAlgn="auto">
              <a:lnSpc>
                <a:spcPct val="90000"/>
              </a:lnSpc>
              <a:spcBef>
                <a:spcPts val="0"/>
              </a:spcBef>
              <a:spcAft>
                <a:spcPts val="450"/>
              </a:spcAft>
            </a:pPr>
            <a:r>
              <a:rPr lang="en-US" sz="1400" dirty="0">
                <a:solidFill>
                  <a:prstClr val="black">
                    <a:lumMod val="95000"/>
                    <a:lumOff val="5000"/>
                  </a:prstClr>
                </a:solidFill>
                <a:latin typeface="+mj-lt"/>
              </a:rPr>
              <a:t>Radiofrequency (RF) RDN using 1</a:t>
            </a:r>
            <a:r>
              <a:rPr lang="en-US" sz="1400" baseline="30000" dirty="0">
                <a:solidFill>
                  <a:prstClr val="black">
                    <a:lumMod val="95000"/>
                    <a:lumOff val="5000"/>
                  </a:prstClr>
                </a:solidFill>
                <a:latin typeface="+mj-lt"/>
              </a:rPr>
              <a:t>st</a:t>
            </a:r>
            <a:r>
              <a:rPr lang="en-US" sz="1400" dirty="0">
                <a:solidFill>
                  <a:prstClr val="black">
                    <a:lumMod val="95000"/>
                    <a:lumOff val="5000"/>
                  </a:prstClr>
                </a:solidFill>
                <a:latin typeface="+mj-lt"/>
              </a:rPr>
              <a:t> gen. Symplicity Flex</a:t>
            </a:r>
            <a:r>
              <a:rPr lang="en-US" sz="1400" baseline="30000" dirty="0">
                <a:solidFill>
                  <a:prstClr val="black">
                    <a:lumMod val="95000"/>
                    <a:lumOff val="5000"/>
                  </a:prstClr>
                </a:solidFill>
                <a:latin typeface="+mj-lt"/>
              </a:rPr>
              <a:t>™</a:t>
            </a:r>
            <a:r>
              <a:rPr lang="en-US" sz="1400" dirty="0">
                <a:solidFill>
                  <a:prstClr val="black">
                    <a:lumMod val="95000"/>
                    <a:lumOff val="5000"/>
                  </a:prstClr>
                </a:solidFill>
                <a:latin typeface="+mj-lt"/>
              </a:rPr>
              <a:t> catheter</a:t>
            </a:r>
          </a:p>
          <a:p>
            <a:pPr marL="173831" indent="-173831" defTabSz="685800" fontAlgn="auto">
              <a:lnSpc>
                <a:spcPct val="90000"/>
              </a:lnSpc>
              <a:spcBef>
                <a:spcPts val="0"/>
              </a:spcBef>
              <a:spcAft>
                <a:spcPts val="450"/>
              </a:spcAft>
            </a:pPr>
            <a:endParaRPr lang="en-US" sz="1400" dirty="0">
              <a:solidFill>
                <a:prstClr val="black">
                  <a:lumMod val="95000"/>
                  <a:lumOff val="5000"/>
                </a:prstClr>
              </a:solidFill>
              <a:latin typeface="+mj-lt"/>
            </a:endParaRPr>
          </a:p>
          <a:p>
            <a:pPr marL="173831" indent="-173831" defTabSz="685800" fontAlgn="auto">
              <a:lnSpc>
                <a:spcPct val="90000"/>
              </a:lnSpc>
              <a:spcBef>
                <a:spcPts val="0"/>
              </a:spcBef>
              <a:spcAft>
                <a:spcPts val="450"/>
              </a:spcAft>
            </a:pPr>
            <a:endParaRPr lang="en-US" sz="1400" dirty="0">
              <a:solidFill>
                <a:prstClr val="black">
                  <a:lumMod val="95000"/>
                  <a:lumOff val="5000"/>
                </a:prstClr>
              </a:solidFill>
              <a:latin typeface="+mj-lt"/>
            </a:endParaRPr>
          </a:p>
          <a:p>
            <a:pPr marL="0" indent="0" defTabSz="685800" fontAlgn="auto">
              <a:lnSpc>
                <a:spcPct val="90000"/>
              </a:lnSpc>
              <a:spcBef>
                <a:spcPts val="0"/>
              </a:spcBef>
              <a:spcAft>
                <a:spcPts val="450"/>
              </a:spcAft>
              <a:buNone/>
            </a:pPr>
            <a:r>
              <a:rPr lang="en-US" sz="1400" b="1" dirty="0">
                <a:solidFill>
                  <a:schemeClr val="accent6"/>
                </a:solidFill>
                <a:latin typeface="+mj-lt"/>
              </a:rPr>
              <a:t>KEY INCLUSION CRITERIA</a:t>
            </a:r>
          </a:p>
          <a:p>
            <a:pPr marL="173831" indent="-173831" defTabSz="685800" fontAlgn="auto">
              <a:lnSpc>
                <a:spcPct val="90000"/>
              </a:lnSpc>
              <a:spcBef>
                <a:spcPts val="0"/>
              </a:spcBef>
              <a:spcAft>
                <a:spcPts val="450"/>
              </a:spcAft>
            </a:pPr>
            <a:r>
              <a:rPr lang="en-US" sz="1400" dirty="0">
                <a:solidFill>
                  <a:prstClr val="black">
                    <a:lumMod val="95000"/>
                    <a:lumOff val="5000"/>
                  </a:prstClr>
                </a:solidFill>
                <a:latin typeface="+mj-lt"/>
              </a:rPr>
              <a:t>Patients with </a:t>
            </a:r>
            <a:r>
              <a:rPr lang="en-US" sz="1400" i="1" dirty="0">
                <a:solidFill>
                  <a:srgbClr val="C00000"/>
                </a:solidFill>
                <a:latin typeface="+mj-lt"/>
              </a:rPr>
              <a:t>resistant</a:t>
            </a:r>
            <a:r>
              <a:rPr lang="en-US" sz="1400" dirty="0">
                <a:solidFill>
                  <a:prstClr val="black">
                    <a:lumMod val="95000"/>
                    <a:lumOff val="5000"/>
                  </a:prstClr>
                </a:solidFill>
                <a:latin typeface="+mj-lt"/>
              </a:rPr>
              <a:t> HTN </a:t>
            </a:r>
          </a:p>
          <a:p>
            <a:pPr marL="473869" lvl="1" indent="-173831" defTabSz="685800" fontAlgn="auto">
              <a:lnSpc>
                <a:spcPct val="90000"/>
              </a:lnSpc>
              <a:spcBef>
                <a:spcPts val="0"/>
              </a:spcBef>
              <a:spcAft>
                <a:spcPts val="450"/>
              </a:spcAft>
            </a:pPr>
            <a:r>
              <a:rPr lang="en-US" sz="1100" dirty="0">
                <a:solidFill>
                  <a:prstClr val="black">
                    <a:lumMod val="95000"/>
                    <a:lumOff val="5000"/>
                  </a:prstClr>
                </a:solidFill>
                <a:latin typeface="+mj-lt"/>
              </a:rPr>
              <a:t>Office SBP ≥160 mm Hg</a:t>
            </a:r>
          </a:p>
          <a:p>
            <a:pPr marL="473869" lvl="1" indent="-173831" defTabSz="685800" fontAlgn="auto">
              <a:lnSpc>
                <a:spcPct val="90000"/>
              </a:lnSpc>
              <a:spcBef>
                <a:spcPts val="0"/>
              </a:spcBef>
              <a:spcAft>
                <a:spcPts val="450"/>
              </a:spcAft>
            </a:pPr>
            <a:r>
              <a:rPr lang="en-US" sz="1100" dirty="0">
                <a:solidFill>
                  <a:prstClr val="black">
                    <a:lumMod val="95000"/>
                    <a:lumOff val="5000"/>
                  </a:prstClr>
                </a:solidFill>
                <a:latin typeface="+mj-lt"/>
              </a:rPr>
              <a:t>24hr ABPM ≥135 mm Hg</a:t>
            </a:r>
          </a:p>
          <a:p>
            <a:pPr marL="173831" indent="-173831" defTabSz="685800" fontAlgn="auto">
              <a:lnSpc>
                <a:spcPct val="90000"/>
              </a:lnSpc>
              <a:spcBef>
                <a:spcPts val="0"/>
              </a:spcBef>
              <a:spcAft>
                <a:spcPts val="450"/>
              </a:spcAft>
            </a:pPr>
            <a:r>
              <a:rPr lang="en-US" sz="1400" dirty="0">
                <a:solidFill>
                  <a:prstClr val="black">
                    <a:lumMod val="95000"/>
                    <a:lumOff val="5000"/>
                  </a:prstClr>
                </a:solidFill>
                <a:latin typeface="+mj-lt"/>
              </a:rPr>
              <a:t>On ≥3 anti-HTN medications</a:t>
            </a:r>
          </a:p>
          <a:p>
            <a:pPr marL="473869" lvl="1" indent="-173831" defTabSz="685800" fontAlgn="auto">
              <a:lnSpc>
                <a:spcPct val="90000"/>
              </a:lnSpc>
              <a:spcBef>
                <a:spcPts val="0"/>
              </a:spcBef>
              <a:spcAft>
                <a:spcPts val="450"/>
              </a:spcAft>
            </a:pPr>
            <a:r>
              <a:rPr lang="en-US" sz="1100" i="1" dirty="0">
                <a:solidFill>
                  <a:srgbClr val="C00000"/>
                </a:solidFill>
                <a:latin typeface="+mj-lt"/>
              </a:rPr>
              <a:t>Maximum tolerated dose</a:t>
            </a:r>
            <a:r>
              <a:rPr lang="en-US" sz="1100" dirty="0">
                <a:solidFill>
                  <a:prstClr val="black">
                    <a:lumMod val="95000"/>
                    <a:lumOff val="5000"/>
                  </a:prstClr>
                </a:solidFill>
                <a:latin typeface="+mj-lt"/>
              </a:rPr>
              <a:t> </a:t>
            </a:r>
          </a:p>
          <a:p>
            <a:pPr marL="473869" lvl="1" indent="-173831" defTabSz="685800" fontAlgn="auto">
              <a:lnSpc>
                <a:spcPct val="90000"/>
              </a:lnSpc>
              <a:spcBef>
                <a:spcPts val="0"/>
              </a:spcBef>
              <a:spcAft>
                <a:spcPts val="450"/>
              </a:spcAft>
            </a:pPr>
            <a:r>
              <a:rPr lang="en-US" sz="1100" dirty="0">
                <a:solidFill>
                  <a:prstClr val="black">
                    <a:lumMod val="95000"/>
                    <a:lumOff val="5000"/>
                  </a:prstClr>
                </a:solidFill>
                <a:latin typeface="+mj-lt"/>
              </a:rPr>
              <a:t>Including a diuretic</a:t>
            </a:r>
          </a:p>
          <a:p>
            <a:pPr marL="473869" lvl="1" indent="-173831" defTabSz="685800" fontAlgn="auto">
              <a:lnSpc>
                <a:spcPct val="90000"/>
              </a:lnSpc>
              <a:spcBef>
                <a:spcPts val="0"/>
              </a:spcBef>
              <a:spcAft>
                <a:spcPts val="450"/>
              </a:spcAft>
            </a:pPr>
            <a:r>
              <a:rPr lang="en-US" sz="1100" i="1" dirty="0">
                <a:solidFill>
                  <a:srgbClr val="C00000"/>
                </a:solidFill>
                <a:latin typeface="+mj-lt"/>
              </a:rPr>
              <a:t>No </a:t>
            </a:r>
            <a:r>
              <a:rPr lang="en-US" sz="1100" dirty="0">
                <a:solidFill>
                  <a:prstClr val="black">
                    <a:lumMod val="95000"/>
                    <a:lumOff val="5000"/>
                  </a:prstClr>
                </a:solidFill>
                <a:latin typeface="+mj-lt"/>
              </a:rPr>
              <a:t>drug testing</a:t>
            </a:r>
          </a:p>
          <a:p>
            <a:pPr marL="473869" lvl="1" indent="-173831" defTabSz="685800" fontAlgn="auto">
              <a:lnSpc>
                <a:spcPct val="90000"/>
              </a:lnSpc>
              <a:spcBef>
                <a:spcPts val="0"/>
              </a:spcBef>
              <a:spcAft>
                <a:spcPts val="450"/>
              </a:spcAft>
            </a:pPr>
            <a:endParaRPr lang="en-US" sz="1100" dirty="0">
              <a:solidFill>
                <a:prstClr val="black">
                  <a:lumMod val="95000"/>
                  <a:lumOff val="5000"/>
                </a:prstClr>
              </a:solidFill>
              <a:latin typeface="+mj-lt"/>
            </a:endParaRPr>
          </a:p>
          <a:p>
            <a:pPr marL="0" indent="0">
              <a:buNone/>
            </a:pPr>
            <a:endParaRPr lang="en-US" sz="1200" dirty="0">
              <a:latin typeface="+mj-lt"/>
            </a:endParaRPr>
          </a:p>
        </p:txBody>
      </p:sp>
      <p:sp>
        <p:nvSpPr>
          <p:cNvPr id="47" name="TextBox 46">
            <a:extLst>
              <a:ext uri="{FF2B5EF4-FFF2-40B4-BE49-F238E27FC236}">
                <a16:creationId xmlns:a16="http://schemas.microsoft.com/office/drawing/2014/main" id="{E9325E65-5D30-4EE3-A83A-B8C50BEC7D70}"/>
              </a:ext>
            </a:extLst>
          </p:cNvPr>
          <p:cNvSpPr txBox="1"/>
          <p:nvPr/>
        </p:nvSpPr>
        <p:spPr>
          <a:xfrm>
            <a:off x="1186135" y="4643231"/>
            <a:ext cx="7431196" cy="473206"/>
          </a:xfrm>
          <a:prstGeom prst="rect">
            <a:avLst/>
          </a:prstGeom>
          <a:noFill/>
        </p:spPr>
        <p:txBody>
          <a:bodyPr wrap="square" rtlCol="0" anchor="b">
            <a:spAutoFit/>
          </a:bodyPr>
          <a:lstStyle/>
          <a:p>
            <a:pPr defTabSz="342900" fontAlgn="auto">
              <a:spcBef>
                <a:spcPts val="0"/>
              </a:spcBef>
              <a:spcAft>
                <a:spcPts val="0"/>
              </a:spcAft>
            </a:pPr>
            <a:r>
              <a:rPr lang="nb-NO" sz="825" b="0" i="0">
                <a:solidFill>
                  <a:prstClr val="white"/>
                </a:solidFill>
                <a:latin typeface="Arial" panose="020B0604020202020204" pitchFamily="34" charset="0"/>
                <a:ea typeface="+mn-ea"/>
                <a:cs typeface="Arial" panose="020B0604020202020204" pitchFamily="34" charset="0"/>
              </a:rPr>
              <a:t>Clinicaltrials.gov: NCT01418261</a:t>
            </a:r>
          </a:p>
          <a:p>
            <a:pPr defTabSz="342900" fontAlgn="auto">
              <a:spcBef>
                <a:spcPts val="0"/>
              </a:spcBef>
              <a:spcAft>
                <a:spcPts val="0"/>
              </a:spcAft>
            </a:pPr>
            <a:r>
              <a:rPr lang="nb-NO" sz="825" b="0" i="0">
                <a:solidFill>
                  <a:prstClr val="white"/>
                </a:solidFill>
                <a:latin typeface="Arial" panose="020B0604020202020204" pitchFamily="34" charset="0"/>
                <a:ea typeface="+mn-ea"/>
                <a:cs typeface="Arial" panose="020B0604020202020204" pitchFamily="34" charset="0"/>
              </a:rPr>
              <a:t>Bhatt DL, et al. </a:t>
            </a:r>
            <a:r>
              <a:rPr lang="nb-NO" sz="825" b="0">
                <a:solidFill>
                  <a:prstClr val="white"/>
                </a:solidFill>
                <a:latin typeface="Arial" panose="020B0604020202020204" pitchFamily="34" charset="0"/>
                <a:ea typeface="+mn-ea"/>
                <a:cs typeface="Arial" panose="020B0604020202020204" pitchFamily="34" charset="0"/>
              </a:rPr>
              <a:t>N Engl J Med</a:t>
            </a:r>
            <a:r>
              <a:rPr lang="nb-NO" sz="825" b="0" i="0">
                <a:solidFill>
                  <a:prstClr val="white"/>
                </a:solidFill>
                <a:latin typeface="Arial" panose="020B0604020202020204" pitchFamily="34" charset="0"/>
                <a:ea typeface="+mn-ea"/>
                <a:cs typeface="Arial" panose="020B0604020202020204" pitchFamily="34" charset="0"/>
              </a:rPr>
              <a:t>. 2014;370:1393-1401.</a:t>
            </a:r>
          </a:p>
          <a:p>
            <a:pPr defTabSz="342900" fontAlgn="auto">
              <a:spcBef>
                <a:spcPts val="0"/>
              </a:spcBef>
              <a:spcAft>
                <a:spcPts val="0"/>
              </a:spcAft>
            </a:pPr>
            <a:r>
              <a:rPr lang="en-US" sz="825" b="0" i="0">
                <a:solidFill>
                  <a:prstClr val="white"/>
                </a:solidFill>
                <a:latin typeface="Arial" panose="020B0604020202020204" pitchFamily="34" charset="0"/>
                <a:ea typeface="+mn-ea"/>
                <a:cs typeface="Arial" panose="020B0604020202020204" pitchFamily="34" charset="0"/>
              </a:rPr>
              <a:t>In the United States, the use of renal denervation in hypertensive patients is limited to investigational use only.</a:t>
            </a:r>
          </a:p>
        </p:txBody>
      </p:sp>
      <p:sp>
        <p:nvSpPr>
          <p:cNvPr id="159" name="Rectangle 158">
            <a:extLst>
              <a:ext uri="{FF2B5EF4-FFF2-40B4-BE49-F238E27FC236}">
                <a16:creationId xmlns:a16="http://schemas.microsoft.com/office/drawing/2014/main" id="{E1093FEC-91EF-43C2-8037-974623426538}"/>
              </a:ext>
            </a:extLst>
          </p:cNvPr>
          <p:cNvSpPr/>
          <p:nvPr/>
        </p:nvSpPr>
        <p:spPr>
          <a:xfrm>
            <a:off x="4563014" y="2228603"/>
            <a:ext cx="1605665" cy="1551207"/>
          </a:xfrm>
          <a:prstGeom prst="rect">
            <a:avLst/>
          </a:prstGeom>
          <a:pattFill prst="ltUpDiag">
            <a:fgClr>
              <a:schemeClr val="accent3">
                <a:lumMod val="40000"/>
                <a:lumOff val="60000"/>
              </a:schemeClr>
            </a:fgClr>
            <a:bgClr>
              <a:schemeClr val="tx1"/>
            </a:bgClr>
          </a:patt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n-lt"/>
              <a:ea typeface="+mn-ea"/>
              <a:cs typeface="+mn-cs"/>
            </a:endParaRPr>
          </a:p>
        </p:txBody>
      </p:sp>
      <p:cxnSp>
        <p:nvCxnSpPr>
          <p:cNvPr id="171" name="Straight Connector 55">
            <a:extLst>
              <a:ext uri="{FF2B5EF4-FFF2-40B4-BE49-F238E27FC236}">
                <a16:creationId xmlns:a16="http://schemas.microsoft.com/office/drawing/2014/main" id="{08CC030B-7209-4B5D-9E7C-1F86D16711E1}"/>
              </a:ext>
            </a:extLst>
          </p:cNvPr>
          <p:cNvCxnSpPr/>
          <p:nvPr/>
        </p:nvCxnSpPr>
        <p:spPr>
          <a:xfrm>
            <a:off x="5046079" y="2235183"/>
            <a:ext cx="1028700" cy="0"/>
          </a:xfrm>
          <a:prstGeom prst="straightConnector1">
            <a:avLst/>
          </a:prstGeom>
          <a:noFill/>
          <a:ln w="19050" cap="flat" cmpd="sng" algn="ctr">
            <a:solidFill>
              <a:schemeClr val="accent3"/>
            </a:solidFill>
            <a:prstDash val="solid"/>
            <a:headEnd type="none" w="med" len="med"/>
            <a:tailEnd type="triangle" w="med" len="med"/>
          </a:ln>
          <a:effectLst/>
        </p:spPr>
      </p:cxnSp>
      <p:sp>
        <p:nvSpPr>
          <p:cNvPr id="172" name="Rectangle 171">
            <a:extLst>
              <a:ext uri="{FF2B5EF4-FFF2-40B4-BE49-F238E27FC236}">
                <a16:creationId xmlns:a16="http://schemas.microsoft.com/office/drawing/2014/main" id="{8A8EBEDA-AE99-4764-A780-80AD38988258}"/>
              </a:ext>
            </a:extLst>
          </p:cNvPr>
          <p:cNvSpPr/>
          <p:nvPr/>
        </p:nvSpPr>
        <p:spPr>
          <a:xfrm>
            <a:off x="5186972" y="2138130"/>
            <a:ext cx="205740" cy="194106"/>
          </a:xfrm>
          <a:prstGeom prst="rect">
            <a:avLst/>
          </a:prstGeom>
          <a:solidFill>
            <a:schemeClr val="tx1"/>
          </a:solidFill>
          <a:ln w="12700" cap="flat" cmpd="sng" algn="ctr">
            <a:solidFill>
              <a:schemeClr val="accent3"/>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mn-lt"/>
              <a:ea typeface="+mn-ea"/>
              <a:cs typeface="Arial" panose="020B0604020202020204" pitchFamily="34" charset="0"/>
            </a:endParaRPr>
          </a:p>
        </p:txBody>
      </p:sp>
      <p:sp>
        <p:nvSpPr>
          <p:cNvPr id="173" name="Rectangle 172">
            <a:extLst>
              <a:ext uri="{FF2B5EF4-FFF2-40B4-BE49-F238E27FC236}">
                <a16:creationId xmlns:a16="http://schemas.microsoft.com/office/drawing/2014/main" id="{ECA76437-D603-4EBE-8AF9-9E4C3213D805}"/>
              </a:ext>
            </a:extLst>
          </p:cNvPr>
          <p:cNvSpPr/>
          <p:nvPr/>
        </p:nvSpPr>
        <p:spPr>
          <a:xfrm>
            <a:off x="5587022" y="2138130"/>
            <a:ext cx="205740" cy="194106"/>
          </a:xfrm>
          <a:prstGeom prst="rect">
            <a:avLst/>
          </a:prstGeom>
          <a:solidFill>
            <a:schemeClr val="tx1"/>
          </a:solidFill>
          <a:ln w="12700" cap="flat" cmpd="sng" algn="ctr">
            <a:solidFill>
              <a:schemeClr val="accent3"/>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mn-lt"/>
              <a:ea typeface="+mn-ea"/>
              <a:cs typeface="Arial" panose="020B0604020202020204" pitchFamily="34" charset="0"/>
            </a:endParaRPr>
          </a:p>
        </p:txBody>
      </p:sp>
      <p:sp>
        <p:nvSpPr>
          <p:cNvPr id="174" name="Rectangle 173">
            <a:extLst>
              <a:ext uri="{FF2B5EF4-FFF2-40B4-BE49-F238E27FC236}">
                <a16:creationId xmlns:a16="http://schemas.microsoft.com/office/drawing/2014/main" id="{293595E4-C16C-42F9-AD52-9E75DC7DABE3}"/>
              </a:ext>
            </a:extLst>
          </p:cNvPr>
          <p:cNvSpPr/>
          <p:nvPr/>
        </p:nvSpPr>
        <p:spPr>
          <a:xfrm>
            <a:off x="6078158" y="2138130"/>
            <a:ext cx="205740" cy="194106"/>
          </a:xfrm>
          <a:prstGeom prst="rect">
            <a:avLst/>
          </a:prstGeom>
          <a:solidFill>
            <a:schemeClr val="tx1"/>
          </a:solidFill>
          <a:ln w="25400" cap="flat" cmpd="sng" algn="ctr">
            <a:solidFill>
              <a:schemeClr val="accent3"/>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mn-lt"/>
              <a:ea typeface="+mn-ea"/>
              <a:cs typeface="Arial" panose="020B0604020202020204" pitchFamily="34" charset="0"/>
            </a:endParaRPr>
          </a:p>
        </p:txBody>
      </p:sp>
      <p:cxnSp>
        <p:nvCxnSpPr>
          <p:cNvPr id="179" name="Straight Connector 178">
            <a:extLst>
              <a:ext uri="{FF2B5EF4-FFF2-40B4-BE49-F238E27FC236}">
                <a16:creationId xmlns:a16="http://schemas.microsoft.com/office/drawing/2014/main" id="{522236A8-3DB6-4895-B139-ECDA8E2DF657}"/>
              </a:ext>
            </a:extLst>
          </p:cNvPr>
          <p:cNvCxnSpPr>
            <a:cxnSpLocks/>
          </p:cNvCxnSpPr>
          <p:nvPr/>
        </p:nvCxnSpPr>
        <p:spPr>
          <a:xfrm>
            <a:off x="5046079" y="3779813"/>
            <a:ext cx="1028700" cy="0"/>
          </a:xfrm>
          <a:prstGeom prst="line">
            <a:avLst/>
          </a:prstGeom>
          <a:solidFill>
            <a:srgbClr val="9BBB59"/>
          </a:solidFill>
          <a:ln w="19050" cap="flat" cmpd="sng" algn="ctr">
            <a:solidFill>
              <a:srgbClr val="0033CC"/>
            </a:solidFill>
            <a:prstDash val="solid"/>
            <a:headEnd type="none" w="med" len="med"/>
            <a:tailEnd type="triangle" w="med" len="med"/>
          </a:ln>
          <a:effectLst/>
        </p:spPr>
      </p:cxnSp>
      <p:sp>
        <p:nvSpPr>
          <p:cNvPr id="180" name="Rectangle 179">
            <a:extLst>
              <a:ext uri="{FF2B5EF4-FFF2-40B4-BE49-F238E27FC236}">
                <a16:creationId xmlns:a16="http://schemas.microsoft.com/office/drawing/2014/main" id="{238A35CD-90CB-468A-8107-18ABF04F05AD}"/>
              </a:ext>
            </a:extLst>
          </p:cNvPr>
          <p:cNvSpPr/>
          <p:nvPr/>
        </p:nvSpPr>
        <p:spPr>
          <a:xfrm>
            <a:off x="5186972" y="3682760"/>
            <a:ext cx="205740" cy="194106"/>
          </a:xfrm>
          <a:prstGeom prst="rect">
            <a:avLst/>
          </a:prstGeom>
          <a:solidFill>
            <a:schemeClr val="tx1"/>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181" name="Rectangle 180">
            <a:extLst>
              <a:ext uri="{FF2B5EF4-FFF2-40B4-BE49-F238E27FC236}">
                <a16:creationId xmlns:a16="http://schemas.microsoft.com/office/drawing/2014/main" id="{1C0D3346-F4DA-4244-86F8-A345DDEC49B8}"/>
              </a:ext>
            </a:extLst>
          </p:cNvPr>
          <p:cNvSpPr/>
          <p:nvPr/>
        </p:nvSpPr>
        <p:spPr>
          <a:xfrm>
            <a:off x="5587022" y="3682760"/>
            <a:ext cx="205740" cy="194106"/>
          </a:xfrm>
          <a:prstGeom prst="rect">
            <a:avLst/>
          </a:prstGeom>
          <a:solidFill>
            <a:schemeClr val="tx1"/>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182" name="Rectangle 181">
            <a:extLst>
              <a:ext uri="{FF2B5EF4-FFF2-40B4-BE49-F238E27FC236}">
                <a16:creationId xmlns:a16="http://schemas.microsoft.com/office/drawing/2014/main" id="{67D88F94-B696-4481-8545-FF7313AA5F59}"/>
              </a:ext>
            </a:extLst>
          </p:cNvPr>
          <p:cNvSpPr/>
          <p:nvPr/>
        </p:nvSpPr>
        <p:spPr>
          <a:xfrm>
            <a:off x="6078158" y="3682760"/>
            <a:ext cx="205740" cy="194106"/>
          </a:xfrm>
          <a:prstGeom prst="rect">
            <a:avLst/>
          </a:prstGeom>
          <a:solidFill>
            <a:schemeClr val="tx1"/>
          </a:solidFill>
          <a:ln w="254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cxnSp>
        <p:nvCxnSpPr>
          <p:cNvPr id="191" name="Straight Connector 190">
            <a:extLst>
              <a:ext uri="{FF2B5EF4-FFF2-40B4-BE49-F238E27FC236}">
                <a16:creationId xmlns:a16="http://schemas.microsoft.com/office/drawing/2014/main" id="{1A4398D3-F4C1-4333-8E20-CAE05A020908}"/>
              </a:ext>
            </a:extLst>
          </p:cNvPr>
          <p:cNvCxnSpPr>
            <a:cxnSpLocks/>
            <a:stCxn id="65" idx="2"/>
          </p:cNvCxnSpPr>
          <p:nvPr/>
        </p:nvCxnSpPr>
        <p:spPr>
          <a:xfrm>
            <a:off x="4565838" y="2434925"/>
            <a:ext cx="4077" cy="1146101"/>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92" name="TextBox 191">
            <a:extLst>
              <a:ext uri="{FF2B5EF4-FFF2-40B4-BE49-F238E27FC236}">
                <a16:creationId xmlns:a16="http://schemas.microsoft.com/office/drawing/2014/main" id="{21EBC741-3CCF-49CC-899A-11A623F7E0F2}"/>
              </a:ext>
            </a:extLst>
          </p:cNvPr>
          <p:cNvSpPr txBox="1"/>
          <p:nvPr/>
        </p:nvSpPr>
        <p:spPr>
          <a:xfrm>
            <a:off x="4063813" y="2753675"/>
            <a:ext cx="1012204" cy="444208"/>
          </a:xfrm>
          <a:prstGeom prst="rect">
            <a:avLst/>
          </a:prstGeom>
          <a:solidFill>
            <a:schemeClr val="tx1"/>
          </a:solidFill>
          <a:ln w="25400" cap="flat" cmpd="sng" algn="ctr">
            <a:solidFill>
              <a:schemeClr val="bg2"/>
            </a:solidFill>
            <a:prstDash val="solid"/>
          </a:ln>
          <a:effectLst/>
        </p:spPr>
        <p:txBody>
          <a:bodyPr wrap="square" rtlCol="0" anchor="ctr" anchorCtr="0">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a:ln>
                  <a:noFill/>
                </a:ln>
                <a:solidFill>
                  <a:schemeClr val="bg2"/>
                </a:solidFill>
                <a:effectLst/>
                <a:uLnTx/>
                <a:uFillTx/>
                <a:latin typeface="+mn-lt"/>
                <a:ea typeface="+mn-ea"/>
                <a:cs typeface="Arial" panose="020B0604020202020204" pitchFamily="34" charset="0"/>
              </a:rPr>
              <a:t>2:1 Randomization</a:t>
            </a:r>
          </a:p>
        </p:txBody>
      </p:sp>
      <p:cxnSp>
        <p:nvCxnSpPr>
          <p:cNvPr id="206" name="Straight Connector 55">
            <a:extLst>
              <a:ext uri="{FF2B5EF4-FFF2-40B4-BE49-F238E27FC236}">
                <a16:creationId xmlns:a16="http://schemas.microsoft.com/office/drawing/2014/main" id="{E44F83F9-5FF8-4795-9228-EBEEB845E50A}"/>
              </a:ext>
            </a:extLst>
          </p:cNvPr>
          <p:cNvCxnSpPr>
            <a:cxnSpLocks/>
            <a:stCxn id="182" idx="3"/>
            <a:endCxn id="78" idx="1"/>
          </p:cNvCxnSpPr>
          <p:nvPr/>
        </p:nvCxnSpPr>
        <p:spPr>
          <a:xfrm>
            <a:off x="6283898" y="3779813"/>
            <a:ext cx="1504206" cy="5969"/>
          </a:xfrm>
          <a:prstGeom prst="straightConnector1">
            <a:avLst/>
          </a:prstGeom>
          <a:noFill/>
          <a:ln w="12700" cap="flat" cmpd="sng" algn="ctr">
            <a:solidFill>
              <a:srgbClr val="0033CC"/>
            </a:solidFill>
            <a:prstDash val="solid"/>
            <a:headEnd type="none" w="med" len="med"/>
            <a:tailEnd type="triangle" w="med" len="med"/>
          </a:ln>
          <a:effectLst/>
        </p:spPr>
      </p:cxnSp>
      <p:sp>
        <p:nvSpPr>
          <p:cNvPr id="208" name="Rectangle 207">
            <a:extLst>
              <a:ext uri="{FF2B5EF4-FFF2-40B4-BE49-F238E27FC236}">
                <a16:creationId xmlns:a16="http://schemas.microsoft.com/office/drawing/2014/main" id="{C3BB0A57-6CB2-439F-880B-7BEE889CA257}"/>
              </a:ext>
            </a:extLst>
          </p:cNvPr>
          <p:cNvSpPr/>
          <p:nvPr/>
        </p:nvSpPr>
        <p:spPr>
          <a:xfrm>
            <a:off x="7123745" y="3685908"/>
            <a:ext cx="205740" cy="194107"/>
          </a:xfrm>
          <a:prstGeom prst="rect">
            <a:avLst/>
          </a:prstGeom>
          <a:solidFill>
            <a:schemeClr val="tx1"/>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211" name="Rectangle 210">
            <a:extLst>
              <a:ext uri="{FF2B5EF4-FFF2-40B4-BE49-F238E27FC236}">
                <a16:creationId xmlns:a16="http://schemas.microsoft.com/office/drawing/2014/main" id="{885D4D49-8982-4E4B-B0D3-66407A546C48}"/>
              </a:ext>
            </a:extLst>
          </p:cNvPr>
          <p:cNvSpPr/>
          <p:nvPr/>
        </p:nvSpPr>
        <p:spPr>
          <a:xfrm>
            <a:off x="6804568" y="3685908"/>
            <a:ext cx="205740" cy="194107"/>
          </a:xfrm>
          <a:prstGeom prst="rect">
            <a:avLst/>
          </a:prstGeom>
          <a:solidFill>
            <a:schemeClr val="tx1"/>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213" name="Rectangle 212">
            <a:extLst>
              <a:ext uri="{FF2B5EF4-FFF2-40B4-BE49-F238E27FC236}">
                <a16:creationId xmlns:a16="http://schemas.microsoft.com/office/drawing/2014/main" id="{D0FBC150-4EFD-4340-B1F3-ACCA16BB0830}"/>
              </a:ext>
            </a:extLst>
          </p:cNvPr>
          <p:cNvSpPr/>
          <p:nvPr/>
        </p:nvSpPr>
        <p:spPr>
          <a:xfrm>
            <a:off x="6484922" y="3685908"/>
            <a:ext cx="205740" cy="194107"/>
          </a:xfrm>
          <a:prstGeom prst="rect">
            <a:avLst/>
          </a:prstGeom>
          <a:solidFill>
            <a:schemeClr val="tx1"/>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215" name="TextBox 214">
            <a:extLst>
              <a:ext uri="{FF2B5EF4-FFF2-40B4-BE49-F238E27FC236}">
                <a16:creationId xmlns:a16="http://schemas.microsoft.com/office/drawing/2014/main" id="{CAA368FB-DE91-4A72-9021-301A8C62B8F5}"/>
              </a:ext>
            </a:extLst>
          </p:cNvPr>
          <p:cNvSpPr txBox="1"/>
          <p:nvPr/>
        </p:nvSpPr>
        <p:spPr>
          <a:xfrm>
            <a:off x="1186135" y="4212521"/>
            <a:ext cx="5539182" cy="415498"/>
          </a:xfrm>
          <a:prstGeom prst="rect">
            <a:avLst/>
          </a:prstGeom>
          <a:noFill/>
        </p:spPr>
        <p:txBody>
          <a:bodyPr wrap="square" rtlCol="0" anchor="b">
            <a:spAutoFit/>
          </a:bodyPr>
          <a:lstStyle/>
          <a:p>
            <a:pPr marL="40481" indent="-40481" defTabSz="342900" fontAlgn="auto">
              <a:spcBef>
                <a:spcPts val="0"/>
              </a:spcBef>
              <a:spcAft>
                <a:spcPts val="0"/>
              </a:spcAft>
            </a:pPr>
            <a:r>
              <a:rPr lang="en-US" sz="700" b="0" i="0" baseline="30000">
                <a:solidFill>
                  <a:srgbClr val="000000"/>
                </a:solidFill>
                <a:latin typeface="Arial" panose="020B0604020202020204" pitchFamily="34" charset="0"/>
                <a:cs typeface="Arial" panose="020B0604020202020204" pitchFamily="34" charset="0"/>
              </a:rPr>
              <a:t>1</a:t>
            </a:r>
            <a:r>
              <a:rPr lang="en-US" sz="700" b="0" i="0">
                <a:solidFill>
                  <a:srgbClr val="000000"/>
                </a:solidFill>
                <a:latin typeface="Arial" panose="020B0604020202020204" pitchFamily="34" charset="0"/>
                <a:cs typeface="Arial" panose="020B0604020202020204" pitchFamily="34" charset="0"/>
              </a:rPr>
              <a:t> Patients, BP assessors, and study personnel were all blinded to treatment assignment until 6-month primary endpoint</a:t>
            </a:r>
          </a:p>
          <a:p>
            <a:pPr marL="40481" indent="-40481" defTabSz="342900" fontAlgn="auto">
              <a:spcBef>
                <a:spcPts val="0"/>
              </a:spcBef>
              <a:spcAft>
                <a:spcPts val="0"/>
              </a:spcAft>
            </a:pPr>
            <a:r>
              <a:rPr lang="en-US" sz="700" b="0" i="0" baseline="30000">
                <a:solidFill>
                  <a:srgbClr val="000000"/>
                </a:solidFill>
                <a:latin typeface="Arial" panose="020B0604020202020204" pitchFamily="34" charset="0"/>
                <a:cs typeface="Arial" panose="020B0604020202020204" pitchFamily="34" charset="0"/>
              </a:rPr>
              <a:t>2</a:t>
            </a:r>
            <a:r>
              <a:rPr lang="en-US" sz="700" b="0" i="0">
                <a:solidFill>
                  <a:srgbClr val="000000"/>
                </a:solidFill>
                <a:latin typeface="Arial" panose="020B0604020202020204" pitchFamily="34" charset="0"/>
                <a:cs typeface="Arial" panose="020B0604020202020204" pitchFamily="34" charset="0"/>
              </a:rPr>
              <a:t> Sham control patients were allowed to cross over to RDN therapy after 6 months </a:t>
            </a:r>
            <a:r>
              <a:rPr lang="en-US" sz="700" b="0">
                <a:solidFill>
                  <a:srgbClr val="000000"/>
                </a:solidFill>
                <a:latin typeface="Arial" panose="020B0604020202020204" pitchFamily="34" charset="0"/>
                <a:cs typeface="Arial" panose="020B0604020202020204" pitchFamily="34" charset="0"/>
              </a:rPr>
              <a:t>if they still met inclusion/exclusion criteria</a:t>
            </a:r>
          </a:p>
          <a:p>
            <a:pPr marL="40481" indent="-40481" defTabSz="342900" fontAlgn="auto">
              <a:spcBef>
                <a:spcPts val="0"/>
              </a:spcBef>
              <a:spcAft>
                <a:spcPts val="0"/>
              </a:spcAft>
            </a:pPr>
            <a:r>
              <a:rPr lang="en-US" sz="700" b="0" i="0" baseline="30000">
                <a:solidFill>
                  <a:srgbClr val="000000"/>
                </a:solidFill>
                <a:latin typeface="Arial" panose="020B0604020202020204" pitchFamily="34" charset="0"/>
                <a:cs typeface="Arial" panose="020B0604020202020204" pitchFamily="34" charset="0"/>
              </a:rPr>
              <a:t>3</a:t>
            </a:r>
            <a:r>
              <a:rPr lang="en-US" sz="700" b="0" i="0">
                <a:solidFill>
                  <a:srgbClr val="000000"/>
                </a:solidFill>
                <a:latin typeface="Arial" panose="020B0604020202020204" pitchFamily="34" charset="0"/>
                <a:cs typeface="Arial" panose="020B0604020202020204" pitchFamily="34" charset="0"/>
              </a:rPr>
              <a:t> Until 6-month follow-up, antihypertensive medication changes were not allowed </a:t>
            </a:r>
            <a:r>
              <a:rPr lang="en-US" sz="700" b="0">
                <a:solidFill>
                  <a:srgbClr val="000000"/>
                </a:solidFill>
                <a:latin typeface="Arial" panose="020B0604020202020204" pitchFamily="34" charset="0"/>
                <a:cs typeface="Arial" panose="020B0604020202020204" pitchFamily="34" charset="0"/>
              </a:rPr>
              <a:t>unless clinically required</a:t>
            </a:r>
            <a:endParaRPr lang="en-US" sz="700" b="0" baseline="30000">
              <a:solidFill>
                <a:srgbClr val="000000"/>
              </a:solidFill>
              <a:latin typeface="Arial" panose="020B0604020202020204" pitchFamily="34" charset="0"/>
              <a:cs typeface="Arial" panose="020B0604020202020204" pitchFamily="34" charset="0"/>
            </a:endParaRPr>
          </a:p>
        </p:txBody>
      </p:sp>
      <p:pic>
        <p:nvPicPr>
          <p:cNvPr id="226" name="Picture 2" descr="C:\Users\leep9\Dropbox\RDN\RDN General Marketing\RDN Downstream Materials\Downstream_06DigitalMultimedia\Page 3_Product images\RDN_SymplicityCatheter_7w_300cmyk.jpg">
            <a:extLst>
              <a:ext uri="{FF2B5EF4-FFF2-40B4-BE49-F238E27FC236}">
                <a16:creationId xmlns:a16="http://schemas.microsoft.com/office/drawing/2014/main" id="{70288A73-E4A4-480E-A403-A9F6494963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6494">
            <a:off x="6485487" y="1049702"/>
            <a:ext cx="738081" cy="542665"/>
          </a:xfrm>
          <a:prstGeom prst="rect">
            <a:avLst/>
          </a:prstGeom>
          <a:noFill/>
          <a:ln w="15875">
            <a:noFill/>
            <a:miter lim="800000"/>
            <a:headEnd/>
            <a:tailEnd/>
          </a:ln>
          <a:effectLst/>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EC5016BC-877E-46F7-8350-492888698F6B}"/>
              </a:ext>
            </a:extLst>
          </p:cNvPr>
          <p:cNvSpPr txBox="1"/>
          <p:nvPr/>
        </p:nvSpPr>
        <p:spPr>
          <a:xfrm>
            <a:off x="4085778" y="2065593"/>
            <a:ext cx="960120" cy="369332"/>
          </a:xfrm>
          <a:prstGeom prst="rect">
            <a:avLst/>
          </a:prstGeom>
          <a:solidFill>
            <a:schemeClr val="accent3"/>
          </a:solidFill>
          <a:ln w="25400" cap="flat" cmpd="sng" algn="ctr">
            <a:solidFill>
              <a:schemeClr val="accent3"/>
            </a:solidFill>
            <a:prstDash val="solid"/>
          </a:ln>
          <a:effectLst/>
        </p:spPr>
        <p:txBody>
          <a:bodyPr wrap="square" rtlCol="0" anchor="b" anchorCtr="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a:ln>
                  <a:noFill/>
                </a:ln>
                <a:solidFill>
                  <a:schemeClr val="tx1"/>
                </a:solidFill>
                <a:effectLst/>
                <a:uLnTx/>
                <a:uFillTx/>
                <a:latin typeface="+mn-lt"/>
                <a:ea typeface="+mn-ea"/>
                <a:cs typeface="Arial" panose="020B0604020202020204" pitchFamily="34" charset="0"/>
              </a:rPr>
              <a:t>Sham control</a:t>
            </a: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ea typeface="+mn-ea"/>
                <a:cs typeface="Arial" panose="020B0604020202020204" pitchFamily="34" charset="0"/>
              </a:rPr>
              <a:t>(N=171)</a:t>
            </a:r>
          </a:p>
        </p:txBody>
      </p:sp>
      <p:sp>
        <p:nvSpPr>
          <p:cNvPr id="66" name="TextBox 65">
            <a:extLst>
              <a:ext uri="{FF2B5EF4-FFF2-40B4-BE49-F238E27FC236}">
                <a16:creationId xmlns:a16="http://schemas.microsoft.com/office/drawing/2014/main" id="{17908C3B-F533-407C-8299-6A9E5A82851B}"/>
              </a:ext>
            </a:extLst>
          </p:cNvPr>
          <p:cNvSpPr txBox="1"/>
          <p:nvPr/>
        </p:nvSpPr>
        <p:spPr>
          <a:xfrm>
            <a:off x="4091940" y="3581026"/>
            <a:ext cx="960120" cy="369332"/>
          </a:xfrm>
          <a:prstGeom prst="rect">
            <a:avLst/>
          </a:prstGeom>
          <a:solidFill>
            <a:srgbClr val="0033CC"/>
          </a:solidFill>
          <a:ln w="25400" cap="flat" cmpd="sng" algn="ctr">
            <a:solidFill>
              <a:srgbClr val="0033CC"/>
            </a:solidFill>
            <a:prstDash val="solid"/>
          </a:ln>
          <a:effectLst/>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a:ln>
                  <a:noFill/>
                </a:ln>
                <a:solidFill>
                  <a:schemeClr val="tx1"/>
                </a:solidFill>
                <a:effectLst/>
                <a:uLnTx/>
                <a:uFillTx/>
                <a:latin typeface="+mn-lt"/>
                <a:ea typeface="+mn-ea"/>
                <a:cs typeface="Arial" panose="020B0604020202020204" pitchFamily="34" charset="0"/>
              </a:rPr>
              <a:t>RDN</a:t>
            </a: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ea typeface="+mn-ea"/>
                <a:cs typeface="Arial" panose="020B0604020202020204" pitchFamily="34" charset="0"/>
              </a:rPr>
              <a:t>(N=364) </a:t>
            </a:r>
          </a:p>
        </p:txBody>
      </p:sp>
      <p:sp>
        <p:nvSpPr>
          <p:cNvPr id="69" name="TextBox 68">
            <a:extLst>
              <a:ext uri="{FF2B5EF4-FFF2-40B4-BE49-F238E27FC236}">
                <a16:creationId xmlns:a16="http://schemas.microsoft.com/office/drawing/2014/main" id="{E28C583E-E772-4A6D-AFEE-552A51C14C4B}"/>
              </a:ext>
            </a:extLst>
          </p:cNvPr>
          <p:cNvSpPr txBox="1"/>
          <p:nvPr/>
        </p:nvSpPr>
        <p:spPr>
          <a:xfrm>
            <a:off x="5143809" y="3686365"/>
            <a:ext cx="292068" cy="184666"/>
          </a:xfrm>
          <a:prstGeom prst="rect">
            <a:avLst/>
          </a:prstGeom>
          <a:noFill/>
          <a:ln>
            <a:noFill/>
          </a:ln>
        </p:spPr>
        <p:txBody>
          <a:bodyPr wrap="none" rtlCol="0">
            <a:spAutoFit/>
          </a:bodyPr>
          <a:lstStyle>
            <a:defPPr>
              <a:defRPr lang="en-US"/>
            </a:defPPr>
            <a:lvl1pPr algn="ctr">
              <a:defRPr sz="1200" b="1" i="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1M</a:t>
            </a:r>
          </a:p>
        </p:txBody>
      </p:sp>
      <p:sp>
        <p:nvSpPr>
          <p:cNvPr id="70" name="TextBox 69">
            <a:extLst>
              <a:ext uri="{FF2B5EF4-FFF2-40B4-BE49-F238E27FC236}">
                <a16:creationId xmlns:a16="http://schemas.microsoft.com/office/drawing/2014/main" id="{CFDECE9C-5FB1-4354-8DBC-2E85B071D9CA}"/>
              </a:ext>
            </a:extLst>
          </p:cNvPr>
          <p:cNvSpPr txBox="1"/>
          <p:nvPr/>
        </p:nvSpPr>
        <p:spPr>
          <a:xfrm>
            <a:off x="5543859" y="3686365"/>
            <a:ext cx="29206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3M</a:t>
            </a:r>
          </a:p>
        </p:txBody>
      </p:sp>
      <p:sp>
        <p:nvSpPr>
          <p:cNvPr id="72" name="TextBox 71">
            <a:extLst>
              <a:ext uri="{FF2B5EF4-FFF2-40B4-BE49-F238E27FC236}">
                <a16:creationId xmlns:a16="http://schemas.microsoft.com/office/drawing/2014/main" id="{7687DC50-AF1A-4C54-84D0-B3A8BB5C6B16}"/>
              </a:ext>
            </a:extLst>
          </p:cNvPr>
          <p:cNvSpPr txBox="1"/>
          <p:nvPr/>
        </p:nvSpPr>
        <p:spPr>
          <a:xfrm>
            <a:off x="7062455" y="3686365"/>
            <a:ext cx="33534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24M</a:t>
            </a:r>
          </a:p>
        </p:txBody>
      </p:sp>
      <p:sp>
        <p:nvSpPr>
          <p:cNvPr id="73" name="TextBox 72">
            <a:extLst>
              <a:ext uri="{FF2B5EF4-FFF2-40B4-BE49-F238E27FC236}">
                <a16:creationId xmlns:a16="http://schemas.microsoft.com/office/drawing/2014/main" id="{31F6FB69-855B-4560-804C-541FD8CD2236}"/>
              </a:ext>
            </a:extLst>
          </p:cNvPr>
          <p:cNvSpPr txBox="1"/>
          <p:nvPr/>
        </p:nvSpPr>
        <p:spPr>
          <a:xfrm>
            <a:off x="6739763" y="3686365"/>
            <a:ext cx="33534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18M</a:t>
            </a:r>
          </a:p>
        </p:txBody>
      </p:sp>
      <p:sp>
        <p:nvSpPr>
          <p:cNvPr id="74" name="TextBox 73">
            <a:extLst>
              <a:ext uri="{FF2B5EF4-FFF2-40B4-BE49-F238E27FC236}">
                <a16:creationId xmlns:a16="http://schemas.microsoft.com/office/drawing/2014/main" id="{BAF142F2-3CA0-4B2E-8283-A5D9B093721C}"/>
              </a:ext>
            </a:extLst>
          </p:cNvPr>
          <p:cNvSpPr txBox="1"/>
          <p:nvPr/>
        </p:nvSpPr>
        <p:spPr>
          <a:xfrm>
            <a:off x="6420118" y="3686365"/>
            <a:ext cx="33534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12M</a:t>
            </a:r>
          </a:p>
        </p:txBody>
      </p:sp>
      <p:cxnSp>
        <p:nvCxnSpPr>
          <p:cNvPr id="76" name="Straight Connector 55">
            <a:extLst>
              <a:ext uri="{FF2B5EF4-FFF2-40B4-BE49-F238E27FC236}">
                <a16:creationId xmlns:a16="http://schemas.microsoft.com/office/drawing/2014/main" id="{F8B2D9C1-C987-400A-AC08-30E5C2286063}"/>
              </a:ext>
            </a:extLst>
          </p:cNvPr>
          <p:cNvCxnSpPr>
            <a:cxnSpLocks/>
          </p:cNvCxnSpPr>
          <p:nvPr/>
        </p:nvCxnSpPr>
        <p:spPr>
          <a:xfrm>
            <a:off x="7983136" y="3778698"/>
            <a:ext cx="435374" cy="1"/>
          </a:xfrm>
          <a:prstGeom prst="straightConnector1">
            <a:avLst/>
          </a:prstGeom>
          <a:noFill/>
          <a:ln w="12700" cap="flat" cmpd="sng" algn="ctr">
            <a:solidFill>
              <a:srgbClr val="0033CC"/>
            </a:solidFill>
            <a:prstDash val="sysDot"/>
            <a:headEnd type="none" w="med" len="med"/>
            <a:tailEnd type="none" w="med" len="med"/>
          </a:ln>
          <a:effectLst/>
        </p:spPr>
      </p:cxnSp>
      <p:sp>
        <p:nvSpPr>
          <p:cNvPr id="77" name="Rectangle 76">
            <a:extLst>
              <a:ext uri="{FF2B5EF4-FFF2-40B4-BE49-F238E27FC236}">
                <a16:creationId xmlns:a16="http://schemas.microsoft.com/office/drawing/2014/main" id="{6461A593-58AE-48B9-8D21-6E649C7B6739}"/>
              </a:ext>
            </a:extLst>
          </p:cNvPr>
          <p:cNvSpPr/>
          <p:nvPr/>
        </p:nvSpPr>
        <p:spPr>
          <a:xfrm>
            <a:off x="8107281" y="3688728"/>
            <a:ext cx="205740" cy="194107"/>
          </a:xfrm>
          <a:prstGeom prst="rect">
            <a:avLst/>
          </a:prstGeom>
          <a:solidFill>
            <a:schemeClr val="tx1"/>
          </a:solidFill>
          <a:ln w="12700" cap="flat" cmpd="sng" algn="ctr">
            <a:solidFill>
              <a:srgbClr val="0033CC"/>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78" name="Rectangle 77">
            <a:extLst>
              <a:ext uri="{FF2B5EF4-FFF2-40B4-BE49-F238E27FC236}">
                <a16:creationId xmlns:a16="http://schemas.microsoft.com/office/drawing/2014/main" id="{54BDB0B1-04E6-410A-9763-EE73ED0C2BC3}"/>
              </a:ext>
            </a:extLst>
          </p:cNvPr>
          <p:cNvSpPr/>
          <p:nvPr/>
        </p:nvSpPr>
        <p:spPr>
          <a:xfrm>
            <a:off x="7788104" y="3688728"/>
            <a:ext cx="205740" cy="194107"/>
          </a:xfrm>
          <a:prstGeom prst="rect">
            <a:avLst/>
          </a:prstGeom>
          <a:solidFill>
            <a:schemeClr val="tx1"/>
          </a:solidFill>
          <a:ln w="25400" cap="flat" cmpd="sng" algn="ctr">
            <a:solidFill>
              <a:srgbClr val="0033CC"/>
            </a:solidFill>
            <a:prstDash val="solid"/>
          </a:ln>
          <a:effectLst/>
        </p:spPr>
        <p:txBody>
          <a:bodyPr rtlCol="0" anchor="ctr"/>
          <a:lstStyle/>
          <a:p>
            <a:pPr algn="ctr" defTabSz="342900" fontAlgn="auto">
              <a:spcBef>
                <a:spcPts val="0"/>
              </a:spcBef>
              <a:spcAft>
                <a:spcPts val="0"/>
              </a:spcAft>
            </a:pPr>
            <a:endParaRPr lang="en-US" sz="1200" b="0" i="0" kern="0">
              <a:solidFill>
                <a:srgbClr val="0000FF"/>
              </a:solidFill>
              <a:latin typeface="+mn-lt"/>
              <a:ea typeface="+mn-ea"/>
              <a:cs typeface="Arial" panose="020B0604020202020204" pitchFamily="34" charset="0"/>
            </a:endParaRPr>
          </a:p>
        </p:txBody>
      </p:sp>
      <p:sp>
        <p:nvSpPr>
          <p:cNvPr id="79" name="Rectangle 78">
            <a:extLst>
              <a:ext uri="{FF2B5EF4-FFF2-40B4-BE49-F238E27FC236}">
                <a16:creationId xmlns:a16="http://schemas.microsoft.com/office/drawing/2014/main" id="{F245FCB2-6D5E-416E-B782-78041992371D}"/>
              </a:ext>
            </a:extLst>
          </p:cNvPr>
          <p:cNvSpPr/>
          <p:nvPr/>
        </p:nvSpPr>
        <p:spPr>
          <a:xfrm>
            <a:off x="7449474" y="3688728"/>
            <a:ext cx="205740" cy="194107"/>
          </a:xfrm>
          <a:prstGeom prst="rect">
            <a:avLst/>
          </a:prstGeom>
          <a:solidFill>
            <a:schemeClr val="tx1"/>
          </a:solidFill>
          <a:ln w="12700" cap="flat" cmpd="sng" algn="ctr">
            <a:solidFill>
              <a:srgbClr val="0033CC"/>
            </a:solidFill>
            <a:prstDash val="solid"/>
          </a:ln>
          <a:effectLst/>
        </p:spPr>
        <p:txBody>
          <a:bodyPr rtlCol="0" anchor="ctr"/>
          <a:lstStyle/>
          <a:p>
            <a:pPr algn="ctr" defTabSz="342900" fontAlgn="auto">
              <a:spcBef>
                <a:spcPts val="0"/>
              </a:spcBef>
              <a:spcAft>
                <a:spcPts val="0"/>
              </a:spcAft>
            </a:pPr>
            <a:endParaRPr lang="en-US" sz="1200" b="0" i="0" kern="0">
              <a:solidFill>
                <a:srgbClr val="0000FF"/>
              </a:solidFill>
              <a:latin typeface="+mn-lt"/>
              <a:ea typeface="+mn-ea"/>
              <a:cs typeface="Arial" panose="020B0604020202020204" pitchFamily="34" charset="0"/>
            </a:endParaRPr>
          </a:p>
        </p:txBody>
      </p:sp>
      <p:sp>
        <p:nvSpPr>
          <p:cNvPr id="80" name="TextBox 79">
            <a:extLst>
              <a:ext uri="{FF2B5EF4-FFF2-40B4-BE49-F238E27FC236}">
                <a16:creationId xmlns:a16="http://schemas.microsoft.com/office/drawing/2014/main" id="{31F18B35-192A-43CE-B516-440FCDD2A255}"/>
              </a:ext>
            </a:extLst>
          </p:cNvPr>
          <p:cNvSpPr txBox="1"/>
          <p:nvPr/>
        </p:nvSpPr>
        <p:spPr>
          <a:xfrm>
            <a:off x="8070528" y="3686365"/>
            <a:ext cx="279244"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600" b="0" i="0" kern="0">
                <a:solidFill>
                  <a:srgbClr val="0033CC"/>
                </a:solidFill>
                <a:latin typeface="+mn-lt"/>
                <a:cs typeface="Arial" panose="020B0604020202020204" pitchFamily="34" charset="0"/>
              </a:rPr>
              <a:t>4</a:t>
            </a: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Y</a:t>
            </a:r>
          </a:p>
        </p:txBody>
      </p:sp>
      <p:sp>
        <p:nvSpPr>
          <p:cNvPr id="81" name="TextBox 80">
            <a:extLst>
              <a:ext uri="{FF2B5EF4-FFF2-40B4-BE49-F238E27FC236}">
                <a16:creationId xmlns:a16="http://schemas.microsoft.com/office/drawing/2014/main" id="{E454DF48-A3A2-4498-BA2A-F8F11530F2B7}"/>
              </a:ext>
            </a:extLst>
          </p:cNvPr>
          <p:cNvSpPr txBox="1"/>
          <p:nvPr/>
        </p:nvSpPr>
        <p:spPr>
          <a:xfrm>
            <a:off x="7723299" y="3686365"/>
            <a:ext cx="335349"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600" b="0" i="0" kern="0">
                <a:solidFill>
                  <a:srgbClr val="0033CC"/>
                </a:solidFill>
                <a:latin typeface="+mn-lt"/>
                <a:cs typeface="Arial" panose="020B0604020202020204" pitchFamily="34" charset="0"/>
              </a:rPr>
              <a:t>36M</a:t>
            </a:r>
            <a:endPar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endParaRPr>
          </a:p>
        </p:txBody>
      </p:sp>
      <p:sp>
        <p:nvSpPr>
          <p:cNvPr id="82" name="TextBox 81">
            <a:extLst>
              <a:ext uri="{FF2B5EF4-FFF2-40B4-BE49-F238E27FC236}">
                <a16:creationId xmlns:a16="http://schemas.microsoft.com/office/drawing/2014/main" id="{9EC809CD-A7E5-48F5-8576-402373708991}"/>
              </a:ext>
            </a:extLst>
          </p:cNvPr>
          <p:cNvSpPr txBox="1"/>
          <p:nvPr/>
        </p:nvSpPr>
        <p:spPr>
          <a:xfrm>
            <a:off x="7383147" y="3686365"/>
            <a:ext cx="335349" cy="184666"/>
          </a:xfrm>
          <a:prstGeom prst="rect">
            <a:avLst/>
          </a:prstGeom>
          <a:noFill/>
          <a:ln>
            <a:noFill/>
          </a:ln>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600" b="0" i="0" kern="0">
                <a:solidFill>
                  <a:srgbClr val="0033CC"/>
                </a:solidFill>
                <a:latin typeface="+mn-lt"/>
                <a:cs typeface="Arial" panose="020B0604020202020204" pitchFamily="34" charset="0"/>
              </a:rPr>
              <a:t>30M</a:t>
            </a:r>
            <a:endPar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endParaRPr>
          </a:p>
        </p:txBody>
      </p:sp>
      <p:sp>
        <p:nvSpPr>
          <p:cNvPr id="87" name="TextBox 86">
            <a:extLst>
              <a:ext uri="{FF2B5EF4-FFF2-40B4-BE49-F238E27FC236}">
                <a16:creationId xmlns:a16="http://schemas.microsoft.com/office/drawing/2014/main" id="{13E3EDF3-F52C-4C34-9BF4-8B528E38ED32}"/>
              </a:ext>
            </a:extLst>
          </p:cNvPr>
          <p:cNvSpPr txBox="1"/>
          <p:nvPr/>
        </p:nvSpPr>
        <p:spPr>
          <a:xfrm>
            <a:off x="6008546" y="3664397"/>
            <a:ext cx="344966" cy="230832"/>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3CC"/>
                </a:solidFill>
                <a:effectLst/>
                <a:uLnTx/>
                <a:uFillTx/>
                <a:latin typeface="+mn-lt"/>
                <a:cs typeface="Arial" panose="020B0604020202020204" pitchFamily="34" charset="0"/>
              </a:rPr>
              <a:t>6M</a:t>
            </a:r>
          </a:p>
        </p:txBody>
      </p:sp>
      <p:cxnSp>
        <p:nvCxnSpPr>
          <p:cNvPr id="89" name="Straight Connector 55">
            <a:extLst>
              <a:ext uri="{FF2B5EF4-FFF2-40B4-BE49-F238E27FC236}">
                <a16:creationId xmlns:a16="http://schemas.microsoft.com/office/drawing/2014/main" id="{E9833D45-EC79-42E4-8167-AF611AAF758D}"/>
              </a:ext>
            </a:extLst>
          </p:cNvPr>
          <p:cNvCxnSpPr>
            <a:cxnSpLocks/>
            <a:endCxn id="243" idx="1"/>
          </p:cNvCxnSpPr>
          <p:nvPr/>
        </p:nvCxnSpPr>
        <p:spPr>
          <a:xfrm>
            <a:off x="6283898" y="2234572"/>
            <a:ext cx="1505203" cy="1115"/>
          </a:xfrm>
          <a:prstGeom prst="straightConnector1">
            <a:avLst/>
          </a:prstGeom>
          <a:noFill/>
          <a:ln w="12700" cap="flat" cmpd="sng" algn="ctr">
            <a:solidFill>
              <a:schemeClr val="accent3"/>
            </a:solidFill>
            <a:prstDash val="solid"/>
            <a:headEnd type="none" w="med" len="med"/>
            <a:tailEnd type="triangle" w="med" len="med"/>
          </a:ln>
          <a:effectLst/>
        </p:spPr>
      </p:cxnSp>
      <p:sp>
        <p:nvSpPr>
          <p:cNvPr id="90" name="Rectangle 89">
            <a:extLst>
              <a:ext uri="{FF2B5EF4-FFF2-40B4-BE49-F238E27FC236}">
                <a16:creationId xmlns:a16="http://schemas.microsoft.com/office/drawing/2014/main" id="{A4F95B80-277C-4605-9605-B1B95BCA8D1E}"/>
              </a:ext>
            </a:extLst>
          </p:cNvPr>
          <p:cNvSpPr/>
          <p:nvPr/>
        </p:nvSpPr>
        <p:spPr>
          <a:xfrm>
            <a:off x="7123745" y="2140667"/>
            <a:ext cx="205740" cy="194107"/>
          </a:xfrm>
          <a:prstGeom prst="rect">
            <a:avLst/>
          </a:prstGeom>
          <a:solidFill>
            <a:schemeClr val="tx1"/>
          </a:solidFill>
          <a:ln w="12700" cap="flat" cmpd="sng" algn="ctr">
            <a:solidFill>
              <a:schemeClr val="accent3"/>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2">
                  <a:lumMod val="50000"/>
                  <a:lumOff val="50000"/>
                </a:schemeClr>
              </a:solidFill>
              <a:effectLst/>
              <a:uLnTx/>
              <a:uFillTx/>
              <a:latin typeface="+mn-lt"/>
              <a:ea typeface="+mn-ea"/>
              <a:cs typeface="Arial" panose="020B0604020202020204" pitchFamily="34" charset="0"/>
            </a:endParaRPr>
          </a:p>
        </p:txBody>
      </p:sp>
      <p:sp>
        <p:nvSpPr>
          <p:cNvPr id="92" name="Rectangle 91">
            <a:extLst>
              <a:ext uri="{FF2B5EF4-FFF2-40B4-BE49-F238E27FC236}">
                <a16:creationId xmlns:a16="http://schemas.microsoft.com/office/drawing/2014/main" id="{80C4C7EA-29DA-4F22-9378-9912479DE7AF}"/>
              </a:ext>
            </a:extLst>
          </p:cNvPr>
          <p:cNvSpPr/>
          <p:nvPr/>
        </p:nvSpPr>
        <p:spPr>
          <a:xfrm>
            <a:off x="6484922" y="2140667"/>
            <a:ext cx="205740" cy="194107"/>
          </a:xfrm>
          <a:prstGeom prst="rect">
            <a:avLst/>
          </a:prstGeom>
          <a:solidFill>
            <a:schemeClr val="tx1"/>
          </a:solidFill>
          <a:ln w="12700" cap="flat" cmpd="sng" algn="ctr">
            <a:solidFill>
              <a:schemeClr val="accent3"/>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2">
                  <a:lumMod val="50000"/>
                  <a:lumOff val="50000"/>
                </a:schemeClr>
              </a:solidFill>
              <a:effectLst/>
              <a:uLnTx/>
              <a:uFillTx/>
              <a:latin typeface="+mn-lt"/>
              <a:ea typeface="+mn-ea"/>
              <a:cs typeface="Arial" panose="020B0604020202020204" pitchFamily="34" charset="0"/>
            </a:endParaRPr>
          </a:p>
        </p:txBody>
      </p:sp>
      <p:sp>
        <p:nvSpPr>
          <p:cNvPr id="93" name="TextBox 92">
            <a:extLst>
              <a:ext uri="{FF2B5EF4-FFF2-40B4-BE49-F238E27FC236}">
                <a16:creationId xmlns:a16="http://schemas.microsoft.com/office/drawing/2014/main" id="{80849A10-A6A6-402D-BA27-B5A2E45323E8}"/>
              </a:ext>
            </a:extLst>
          </p:cNvPr>
          <p:cNvSpPr txBox="1"/>
          <p:nvPr/>
        </p:nvSpPr>
        <p:spPr>
          <a:xfrm>
            <a:off x="5143809" y="2141124"/>
            <a:ext cx="292068" cy="184666"/>
          </a:xfrm>
          <a:prstGeom prst="rect">
            <a:avLst/>
          </a:prstGeom>
          <a:noFill/>
          <a:ln>
            <a:noFill/>
          </a:ln>
        </p:spPr>
        <p:txBody>
          <a:bodyPr wrap="none" rtlCol="0">
            <a:spAutoFit/>
          </a:bodyPr>
          <a:lstStyle>
            <a:defPPr>
              <a:defRPr lang="en-US"/>
            </a:defPPr>
            <a:lvl1pPr algn="ctr">
              <a:defRPr sz="1200" b="1" i="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1M</a:t>
            </a:r>
          </a:p>
        </p:txBody>
      </p:sp>
      <p:sp>
        <p:nvSpPr>
          <p:cNvPr id="94" name="TextBox 93">
            <a:extLst>
              <a:ext uri="{FF2B5EF4-FFF2-40B4-BE49-F238E27FC236}">
                <a16:creationId xmlns:a16="http://schemas.microsoft.com/office/drawing/2014/main" id="{BA798518-5728-4C34-B6E9-1ADF1F764E71}"/>
              </a:ext>
            </a:extLst>
          </p:cNvPr>
          <p:cNvSpPr txBox="1"/>
          <p:nvPr/>
        </p:nvSpPr>
        <p:spPr>
          <a:xfrm>
            <a:off x="5543859" y="2141124"/>
            <a:ext cx="29206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3M</a:t>
            </a:r>
          </a:p>
        </p:txBody>
      </p:sp>
      <p:sp>
        <p:nvSpPr>
          <p:cNvPr id="95" name="TextBox 94">
            <a:extLst>
              <a:ext uri="{FF2B5EF4-FFF2-40B4-BE49-F238E27FC236}">
                <a16:creationId xmlns:a16="http://schemas.microsoft.com/office/drawing/2014/main" id="{1ECC6245-A1B3-44AE-863E-B8D28E3A6B73}"/>
              </a:ext>
            </a:extLst>
          </p:cNvPr>
          <p:cNvSpPr txBox="1"/>
          <p:nvPr/>
        </p:nvSpPr>
        <p:spPr>
          <a:xfrm>
            <a:off x="7058939" y="2141124"/>
            <a:ext cx="33534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24M</a:t>
            </a:r>
          </a:p>
        </p:txBody>
      </p:sp>
      <p:sp>
        <p:nvSpPr>
          <p:cNvPr id="97" name="TextBox 96">
            <a:extLst>
              <a:ext uri="{FF2B5EF4-FFF2-40B4-BE49-F238E27FC236}">
                <a16:creationId xmlns:a16="http://schemas.microsoft.com/office/drawing/2014/main" id="{D8BDF771-9352-4B03-BE31-26850C34EB39}"/>
              </a:ext>
            </a:extLst>
          </p:cNvPr>
          <p:cNvSpPr txBox="1"/>
          <p:nvPr/>
        </p:nvSpPr>
        <p:spPr>
          <a:xfrm>
            <a:off x="6420118" y="2141124"/>
            <a:ext cx="335348"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12M</a:t>
            </a:r>
          </a:p>
        </p:txBody>
      </p:sp>
      <p:sp>
        <p:nvSpPr>
          <p:cNvPr id="105" name="TextBox 104">
            <a:extLst>
              <a:ext uri="{FF2B5EF4-FFF2-40B4-BE49-F238E27FC236}">
                <a16:creationId xmlns:a16="http://schemas.microsoft.com/office/drawing/2014/main" id="{2C761D36-25B7-457D-A457-316DE20802ED}"/>
              </a:ext>
            </a:extLst>
          </p:cNvPr>
          <p:cNvSpPr txBox="1"/>
          <p:nvPr/>
        </p:nvSpPr>
        <p:spPr>
          <a:xfrm>
            <a:off x="6008546" y="2119156"/>
            <a:ext cx="344966" cy="230832"/>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6M</a:t>
            </a:r>
          </a:p>
        </p:txBody>
      </p:sp>
      <p:cxnSp>
        <p:nvCxnSpPr>
          <p:cNvPr id="119" name="Straight Connector 118">
            <a:extLst>
              <a:ext uri="{FF2B5EF4-FFF2-40B4-BE49-F238E27FC236}">
                <a16:creationId xmlns:a16="http://schemas.microsoft.com/office/drawing/2014/main" id="{ABE711E3-97E9-438C-AC51-9E4F0535E684}"/>
              </a:ext>
            </a:extLst>
          </p:cNvPr>
          <p:cNvCxnSpPr>
            <a:cxnSpLocks/>
            <a:stCxn id="105" idx="2"/>
            <a:endCxn id="87" idx="0"/>
          </p:cNvCxnSpPr>
          <p:nvPr/>
        </p:nvCxnSpPr>
        <p:spPr>
          <a:xfrm>
            <a:off x="6181029" y="2349988"/>
            <a:ext cx="0" cy="1314409"/>
          </a:xfrm>
          <a:prstGeom prst="line">
            <a:avLst/>
          </a:prstGeom>
          <a:noFill/>
          <a:ln w="28575" cap="flat" cmpd="sng" algn="ctr">
            <a:solidFill>
              <a:srgbClr val="E1422A"/>
            </a:solidFill>
            <a:prstDash val="sysDot"/>
            <a:miter lim="800000"/>
            <a:headEnd type="none"/>
            <a:tailEnd type="none"/>
          </a:ln>
          <a:effectLst/>
        </p:spPr>
      </p:cxnSp>
      <p:pic>
        <p:nvPicPr>
          <p:cNvPr id="122" name="Graphic 121" descr="Flag with solid fill">
            <a:extLst>
              <a:ext uri="{FF2B5EF4-FFF2-40B4-BE49-F238E27FC236}">
                <a16:creationId xmlns:a16="http://schemas.microsoft.com/office/drawing/2014/main" id="{A0104325-4AD9-4536-AF4A-FFAF379AC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5418" y="2434390"/>
            <a:ext cx="230894" cy="230894"/>
          </a:xfrm>
          <a:prstGeom prst="rect">
            <a:avLst/>
          </a:prstGeom>
        </p:spPr>
      </p:pic>
      <p:cxnSp>
        <p:nvCxnSpPr>
          <p:cNvPr id="15" name="Straight Connector 14">
            <a:extLst>
              <a:ext uri="{FF2B5EF4-FFF2-40B4-BE49-F238E27FC236}">
                <a16:creationId xmlns:a16="http://schemas.microsoft.com/office/drawing/2014/main" id="{55AB4944-A072-4650-B78E-365CAB3C2D04}"/>
              </a:ext>
            </a:extLst>
          </p:cNvPr>
          <p:cNvCxnSpPr/>
          <p:nvPr/>
        </p:nvCxnSpPr>
        <p:spPr bwMode="auto">
          <a:xfrm flipH="1">
            <a:off x="6183513" y="2575874"/>
            <a:ext cx="3164" cy="27432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Box 120">
            <a:extLst>
              <a:ext uri="{FF2B5EF4-FFF2-40B4-BE49-F238E27FC236}">
                <a16:creationId xmlns:a16="http://schemas.microsoft.com/office/drawing/2014/main" id="{090BDD1C-1E79-4293-8A5A-927DC309FB65}"/>
              </a:ext>
            </a:extLst>
          </p:cNvPr>
          <p:cNvSpPr txBox="1"/>
          <p:nvPr/>
        </p:nvSpPr>
        <p:spPr>
          <a:xfrm>
            <a:off x="5748747" y="2503102"/>
            <a:ext cx="723519" cy="341632"/>
          </a:xfrm>
          <a:prstGeom prst="rect">
            <a:avLst/>
          </a:prstGeom>
          <a:noFill/>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Primary endpoint</a:t>
            </a:r>
          </a:p>
        </p:txBody>
      </p:sp>
      <p:grpSp>
        <p:nvGrpSpPr>
          <p:cNvPr id="232" name="Group 231">
            <a:extLst>
              <a:ext uri="{FF2B5EF4-FFF2-40B4-BE49-F238E27FC236}">
                <a16:creationId xmlns:a16="http://schemas.microsoft.com/office/drawing/2014/main" id="{B7325EF5-84DB-44EA-8983-5AEE397B5573}"/>
              </a:ext>
            </a:extLst>
          </p:cNvPr>
          <p:cNvGrpSpPr/>
          <p:nvPr/>
        </p:nvGrpSpPr>
        <p:grpSpPr>
          <a:xfrm>
            <a:off x="5552943" y="3293865"/>
            <a:ext cx="273476" cy="273476"/>
            <a:chOff x="8633803" y="3367442"/>
            <a:chExt cx="273476" cy="273476"/>
          </a:xfrm>
        </p:grpSpPr>
        <p:grpSp>
          <p:nvGrpSpPr>
            <p:cNvPr id="168" name="Group 167">
              <a:extLst>
                <a:ext uri="{FF2B5EF4-FFF2-40B4-BE49-F238E27FC236}">
                  <a16:creationId xmlns:a16="http://schemas.microsoft.com/office/drawing/2014/main" id="{E296DE1E-050A-442B-877C-9895AE51E2EF}"/>
                </a:ext>
              </a:extLst>
            </p:cNvPr>
            <p:cNvGrpSpPr/>
            <p:nvPr/>
          </p:nvGrpSpPr>
          <p:grpSpPr>
            <a:xfrm rot="13594243">
              <a:off x="8724012" y="3410928"/>
              <a:ext cx="91440" cy="182880"/>
              <a:chOff x="8571313" y="1680006"/>
              <a:chExt cx="182880" cy="365760"/>
            </a:xfrm>
          </p:grpSpPr>
          <p:sp>
            <p:nvSpPr>
              <p:cNvPr id="186" name="Oval 185">
                <a:extLst>
                  <a:ext uri="{FF2B5EF4-FFF2-40B4-BE49-F238E27FC236}">
                    <a16:creationId xmlns:a16="http://schemas.microsoft.com/office/drawing/2014/main" id="{0F049A6C-0782-47B9-9C7C-E834C180410F}"/>
                  </a:ext>
                </a:extLst>
              </p:cNvPr>
              <p:cNvSpPr/>
              <p:nvPr/>
            </p:nvSpPr>
            <p:spPr bwMode="auto">
              <a:xfrm>
                <a:off x="8571313" y="1680006"/>
                <a:ext cx="182880" cy="182880"/>
              </a:xfrm>
              <a:prstGeom prst="ellipse">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7" name="Oval 186">
                <a:extLst>
                  <a:ext uri="{FF2B5EF4-FFF2-40B4-BE49-F238E27FC236}">
                    <a16:creationId xmlns:a16="http://schemas.microsoft.com/office/drawing/2014/main" id="{D72D44EC-5872-4908-AFCA-53D7B2FADC19}"/>
                  </a:ext>
                </a:extLst>
              </p:cNvPr>
              <p:cNvSpPr/>
              <p:nvPr/>
            </p:nvSpPr>
            <p:spPr bwMode="auto">
              <a:xfrm>
                <a:off x="8571313" y="1862886"/>
                <a:ext cx="182880" cy="18288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8" name="Rectangle 187">
                <a:extLst>
                  <a:ext uri="{FF2B5EF4-FFF2-40B4-BE49-F238E27FC236}">
                    <a16:creationId xmlns:a16="http://schemas.microsoft.com/office/drawing/2014/main" id="{183F6404-C7E4-43EC-AF33-3DFCF81DF8A4}"/>
                  </a:ext>
                </a:extLst>
              </p:cNvPr>
              <p:cNvSpPr/>
              <p:nvPr/>
            </p:nvSpPr>
            <p:spPr bwMode="auto">
              <a:xfrm>
                <a:off x="8571313" y="1771446"/>
                <a:ext cx="182880" cy="91440"/>
              </a:xfrm>
              <a:prstGeom prst="rect">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9" name="Rectangle 188">
                <a:extLst>
                  <a:ext uri="{FF2B5EF4-FFF2-40B4-BE49-F238E27FC236}">
                    <a16:creationId xmlns:a16="http://schemas.microsoft.com/office/drawing/2014/main" id="{27C2C973-B8CB-434D-B45D-27253D40F6A8}"/>
                  </a:ext>
                </a:extLst>
              </p:cNvPr>
              <p:cNvSpPr/>
              <p:nvPr/>
            </p:nvSpPr>
            <p:spPr bwMode="auto">
              <a:xfrm>
                <a:off x="8571313" y="1862886"/>
                <a:ext cx="182880" cy="9144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pic>
          <p:nvPicPr>
            <p:cNvPr id="224" name="Graphic 223" descr="No sign outline">
              <a:extLst>
                <a:ext uri="{FF2B5EF4-FFF2-40B4-BE49-F238E27FC236}">
                  <a16:creationId xmlns:a16="http://schemas.microsoft.com/office/drawing/2014/main" id="{DB68DE42-92E2-4484-B9EB-5E98441A7B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3803" y="3367442"/>
              <a:ext cx="273476" cy="273476"/>
            </a:xfrm>
            <a:prstGeom prst="rect">
              <a:avLst/>
            </a:prstGeom>
          </p:spPr>
        </p:pic>
        <p:pic>
          <p:nvPicPr>
            <p:cNvPr id="169" name="Graphic 168" descr="Add with solid fill">
              <a:extLst>
                <a:ext uri="{FF2B5EF4-FFF2-40B4-BE49-F238E27FC236}">
                  <a16:creationId xmlns:a16="http://schemas.microsoft.com/office/drawing/2014/main" id="{1F35E04D-AB2E-4FE4-92A6-9B999F5922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66294">
              <a:off x="8732454" y="3462084"/>
              <a:ext cx="76175" cy="80577"/>
            </a:xfrm>
            <a:prstGeom prst="rect">
              <a:avLst/>
            </a:prstGeom>
          </p:spPr>
        </p:pic>
      </p:grpSp>
      <p:sp>
        <p:nvSpPr>
          <p:cNvPr id="235" name="Rectangle 234">
            <a:extLst>
              <a:ext uri="{FF2B5EF4-FFF2-40B4-BE49-F238E27FC236}">
                <a16:creationId xmlns:a16="http://schemas.microsoft.com/office/drawing/2014/main" id="{A504E4A8-6F82-4FF5-B86D-C2DD25C9D22D}"/>
              </a:ext>
            </a:extLst>
          </p:cNvPr>
          <p:cNvSpPr/>
          <p:nvPr/>
        </p:nvSpPr>
        <p:spPr>
          <a:xfrm>
            <a:off x="8423278" y="3685123"/>
            <a:ext cx="205740" cy="194107"/>
          </a:xfrm>
          <a:prstGeom prst="rect">
            <a:avLst/>
          </a:prstGeom>
          <a:solidFill>
            <a:schemeClr val="tx1"/>
          </a:solidFill>
          <a:ln w="12700" cap="flat" cmpd="sng" algn="ctr">
            <a:solidFill>
              <a:srgbClr val="0033CC"/>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236" name="TextBox 235">
            <a:extLst>
              <a:ext uri="{FF2B5EF4-FFF2-40B4-BE49-F238E27FC236}">
                <a16:creationId xmlns:a16="http://schemas.microsoft.com/office/drawing/2014/main" id="{0B8E82A9-EA13-412E-9BFD-C38F8BA7933E}"/>
              </a:ext>
            </a:extLst>
          </p:cNvPr>
          <p:cNvSpPr txBox="1"/>
          <p:nvPr/>
        </p:nvSpPr>
        <p:spPr>
          <a:xfrm>
            <a:off x="8386525" y="3682760"/>
            <a:ext cx="279244"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0033CC"/>
                </a:solidFill>
                <a:effectLst/>
                <a:uLnTx/>
                <a:uFillTx/>
                <a:latin typeface="+mn-lt"/>
                <a:cs typeface="Arial" panose="020B0604020202020204" pitchFamily="34" charset="0"/>
              </a:rPr>
              <a:t>5Y</a:t>
            </a:r>
          </a:p>
        </p:txBody>
      </p:sp>
      <p:cxnSp>
        <p:nvCxnSpPr>
          <p:cNvPr id="241" name="Straight Connector 55">
            <a:extLst>
              <a:ext uri="{FF2B5EF4-FFF2-40B4-BE49-F238E27FC236}">
                <a16:creationId xmlns:a16="http://schemas.microsoft.com/office/drawing/2014/main" id="{CA928467-E4AB-4D4E-B0C8-64B68F0776CF}"/>
              </a:ext>
            </a:extLst>
          </p:cNvPr>
          <p:cNvCxnSpPr>
            <a:cxnSpLocks/>
          </p:cNvCxnSpPr>
          <p:nvPr/>
        </p:nvCxnSpPr>
        <p:spPr>
          <a:xfrm>
            <a:off x="7980908" y="2239484"/>
            <a:ext cx="457200" cy="0"/>
          </a:xfrm>
          <a:prstGeom prst="straightConnector1">
            <a:avLst/>
          </a:prstGeom>
          <a:noFill/>
          <a:ln w="12700" cap="flat" cmpd="sng" algn="ctr">
            <a:solidFill>
              <a:schemeClr val="accent3"/>
            </a:solidFill>
            <a:prstDash val="sysDot"/>
            <a:headEnd type="none" w="med" len="med"/>
            <a:tailEnd type="none" w="med" len="med"/>
          </a:ln>
          <a:effectLst/>
        </p:spPr>
      </p:cxnSp>
      <p:sp>
        <p:nvSpPr>
          <p:cNvPr id="242" name="Rectangle 241">
            <a:extLst>
              <a:ext uri="{FF2B5EF4-FFF2-40B4-BE49-F238E27FC236}">
                <a16:creationId xmlns:a16="http://schemas.microsoft.com/office/drawing/2014/main" id="{D9C1EFA1-631C-4DF4-A2B2-C753417DD5BD}"/>
              </a:ext>
            </a:extLst>
          </p:cNvPr>
          <p:cNvSpPr/>
          <p:nvPr/>
        </p:nvSpPr>
        <p:spPr>
          <a:xfrm>
            <a:off x="8421514" y="2138633"/>
            <a:ext cx="205740" cy="194107"/>
          </a:xfrm>
          <a:prstGeom prst="rect">
            <a:avLst/>
          </a:prstGeom>
          <a:solidFill>
            <a:schemeClr val="tx1"/>
          </a:solidFill>
          <a:ln w="12700" cap="flat" cmpd="sng" algn="ctr">
            <a:solidFill>
              <a:schemeClr val="accent3"/>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mn-lt"/>
              <a:ea typeface="+mn-ea"/>
              <a:cs typeface="Arial" panose="020B0604020202020204" pitchFamily="34" charset="0"/>
            </a:endParaRPr>
          </a:p>
        </p:txBody>
      </p:sp>
      <p:sp>
        <p:nvSpPr>
          <p:cNvPr id="243" name="Rectangle 242">
            <a:extLst>
              <a:ext uri="{FF2B5EF4-FFF2-40B4-BE49-F238E27FC236}">
                <a16:creationId xmlns:a16="http://schemas.microsoft.com/office/drawing/2014/main" id="{9CEBFCD3-D91E-46E6-82E2-DE37CD0FD806}"/>
              </a:ext>
            </a:extLst>
          </p:cNvPr>
          <p:cNvSpPr/>
          <p:nvPr/>
        </p:nvSpPr>
        <p:spPr>
          <a:xfrm>
            <a:off x="7789101" y="2138633"/>
            <a:ext cx="205740" cy="194107"/>
          </a:xfrm>
          <a:prstGeom prst="rect">
            <a:avLst/>
          </a:prstGeom>
          <a:solidFill>
            <a:schemeClr val="tx1"/>
          </a:solidFill>
          <a:ln w="25400" cap="flat" cmpd="sng" algn="ctr">
            <a:solidFill>
              <a:schemeClr val="accent3"/>
            </a:solidFill>
            <a:prstDash val="solid"/>
          </a:ln>
          <a:effectLst/>
        </p:spPr>
        <p:txBody>
          <a:bodyPr rtlCol="0" anchor="ctr"/>
          <a:lstStyle/>
          <a:p>
            <a:pPr algn="ctr" defTabSz="342900" fontAlgn="auto">
              <a:spcBef>
                <a:spcPts val="0"/>
              </a:spcBef>
              <a:spcAft>
                <a:spcPts val="0"/>
              </a:spcAft>
            </a:pPr>
            <a:endParaRPr lang="en-US" sz="1200" b="0" i="0" kern="0">
              <a:solidFill>
                <a:srgbClr val="0000FF"/>
              </a:solidFill>
              <a:latin typeface="+mn-lt"/>
              <a:ea typeface="+mn-ea"/>
              <a:cs typeface="Arial" panose="020B0604020202020204" pitchFamily="34" charset="0"/>
            </a:endParaRPr>
          </a:p>
        </p:txBody>
      </p:sp>
      <p:sp>
        <p:nvSpPr>
          <p:cNvPr id="245" name="TextBox 244">
            <a:extLst>
              <a:ext uri="{FF2B5EF4-FFF2-40B4-BE49-F238E27FC236}">
                <a16:creationId xmlns:a16="http://schemas.microsoft.com/office/drawing/2014/main" id="{4F482C9F-2371-407C-8CE7-B50602C31EBF}"/>
              </a:ext>
            </a:extLst>
          </p:cNvPr>
          <p:cNvSpPr txBox="1"/>
          <p:nvPr/>
        </p:nvSpPr>
        <p:spPr>
          <a:xfrm>
            <a:off x="8384761" y="2136270"/>
            <a:ext cx="279244"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600" b="0" i="0" kern="0">
                <a:solidFill>
                  <a:schemeClr val="bg2">
                    <a:lumMod val="50000"/>
                    <a:lumOff val="50000"/>
                  </a:schemeClr>
                </a:solidFill>
                <a:latin typeface="+mn-lt"/>
                <a:cs typeface="Arial" panose="020B0604020202020204" pitchFamily="34" charset="0"/>
              </a:rPr>
              <a:t>4</a:t>
            </a:r>
            <a:r>
              <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rPr>
              <a:t>Y</a:t>
            </a:r>
          </a:p>
        </p:txBody>
      </p:sp>
      <p:sp>
        <p:nvSpPr>
          <p:cNvPr id="246" name="TextBox 245">
            <a:extLst>
              <a:ext uri="{FF2B5EF4-FFF2-40B4-BE49-F238E27FC236}">
                <a16:creationId xmlns:a16="http://schemas.microsoft.com/office/drawing/2014/main" id="{FFFBBF8C-AFCE-4A8F-808C-2D81B52FE96E}"/>
              </a:ext>
            </a:extLst>
          </p:cNvPr>
          <p:cNvSpPr txBox="1"/>
          <p:nvPr/>
        </p:nvSpPr>
        <p:spPr>
          <a:xfrm>
            <a:off x="7727588" y="2141124"/>
            <a:ext cx="335349" cy="184666"/>
          </a:xfrm>
          <a:prstGeom prst="rect">
            <a:avLst/>
          </a:prstGeom>
          <a:noFill/>
          <a:ln>
            <a:noFill/>
          </a:ln>
        </p:spPr>
        <p:txBody>
          <a:bodyPr wrap="non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600" b="0" i="0" kern="0">
                <a:solidFill>
                  <a:schemeClr val="bg2">
                    <a:lumMod val="50000"/>
                    <a:lumOff val="50000"/>
                  </a:schemeClr>
                </a:solidFill>
                <a:latin typeface="+mn-lt"/>
                <a:cs typeface="Arial" panose="020B0604020202020204" pitchFamily="34" charset="0"/>
              </a:rPr>
              <a:t>36M</a:t>
            </a:r>
            <a:endParaRPr kumimoji="0" lang="en-US" sz="600" b="0" i="0" u="none" strike="noStrike" kern="0" cap="none" spc="0" normalizeH="0" baseline="0" noProof="0">
              <a:ln>
                <a:noFill/>
              </a:ln>
              <a:solidFill>
                <a:schemeClr val="bg2">
                  <a:lumMod val="50000"/>
                  <a:lumOff val="50000"/>
                </a:schemeClr>
              </a:solidFill>
              <a:effectLst/>
              <a:uLnTx/>
              <a:uFillTx/>
              <a:latin typeface="+mn-lt"/>
              <a:cs typeface="Arial" panose="020B0604020202020204" pitchFamily="34" charset="0"/>
            </a:endParaRPr>
          </a:p>
        </p:txBody>
      </p:sp>
      <p:grpSp>
        <p:nvGrpSpPr>
          <p:cNvPr id="7" name="Group 6">
            <a:extLst>
              <a:ext uri="{FF2B5EF4-FFF2-40B4-BE49-F238E27FC236}">
                <a16:creationId xmlns:a16="http://schemas.microsoft.com/office/drawing/2014/main" id="{AF2AA2DA-AC96-469D-A4A8-C1EF4296CB7C}"/>
              </a:ext>
            </a:extLst>
          </p:cNvPr>
          <p:cNvGrpSpPr/>
          <p:nvPr/>
        </p:nvGrpSpPr>
        <p:grpSpPr>
          <a:xfrm>
            <a:off x="6207360" y="2236224"/>
            <a:ext cx="575059" cy="1543589"/>
            <a:chOff x="6207360" y="2236224"/>
            <a:chExt cx="575059" cy="1543589"/>
          </a:xfrm>
        </p:grpSpPr>
        <p:cxnSp>
          <p:nvCxnSpPr>
            <p:cNvPr id="124" name="Straight Arrow Connector 123">
              <a:extLst>
                <a:ext uri="{FF2B5EF4-FFF2-40B4-BE49-F238E27FC236}">
                  <a16:creationId xmlns:a16="http://schemas.microsoft.com/office/drawing/2014/main" id="{F0F62A79-A251-4054-8980-73F412AB41D1}"/>
                </a:ext>
              </a:extLst>
            </p:cNvPr>
            <p:cNvCxnSpPr>
              <a:cxnSpLocks/>
            </p:cNvCxnSpPr>
            <p:nvPr/>
          </p:nvCxnSpPr>
          <p:spPr>
            <a:xfrm flipH="1">
              <a:off x="6385152" y="2236224"/>
              <a:ext cx="0" cy="1543589"/>
            </a:xfrm>
            <a:prstGeom prst="straightConnector1">
              <a:avLst/>
            </a:prstGeom>
            <a:noFill/>
            <a:ln w="19050" cap="flat" cmpd="sng" algn="ctr">
              <a:gradFill flip="none" rotWithShape="1">
                <a:gsLst>
                  <a:gs pos="0">
                    <a:schemeClr val="accent3"/>
                  </a:gs>
                  <a:gs pos="66000">
                    <a:srgbClr val="0033CC"/>
                  </a:gs>
                  <a:gs pos="50000">
                    <a:schemeClr val="accent3"/>
                  </a:gs>
                  <a:gs pos="100000">
                    <a:srgbClr val="0033CC"/>
                  </a:gs>
                </a:gsLst>
                <a:lin ang="5400000" scaled="1"/>
                <a:tileRect/>
              </a:gradFill>
              <a:prstDash val="solid"/>
              <a:miter lim="800000"/>
              <a:tailEnd type="triangle"/>
            </a:ln>
            <a:effectLst/>
          </p:spPr>
        </p:cxnSp>
        <p:sp>
          <p:nvSpPr>
            <p:cNvPr id="125" name="TextBox 124">
              <a:extLst>
                <a:ext uri="{FF2B5EF4-FFF2-40B4-BE49-F238E27FC236}">
                  <a16:creationId xmlns:a16="http://schemas.microsoft.com/office/drawing/2014/main" id="{8FA4966E-9556-4696-9D07-05A3CA17BEE2}"/>
                </a:ext>
              </a:extLst>
            </p:cNvPr>
            <p:cNvSpPr txBox="1"/>
            <p:nvPr/>
          </p:nvSpPr>
          <p:spPr>
            <a:xfrm>
              <a:off x="6207360" y="3034862"/>
              <a:ext cx="575059" cy="164592"/>
            </a:xfrm>
            <a:prstGeom prst="rect">
              <a:avLst/>
            </a:prstGeom>
            <a:gradFill flip="none" rotWithShape="1">
              <a:gsLst>
                <a:gs pos="0">
                  <a:schemeClr val="accent3"/>
                </a:gs>
                <a:gs pos="90000">
                  <a:srgbClr val="0033CC"/>
                </a:gs>
                <a:gs pos="10000">
                  <a:schemeClr val="accent3"/>
                </a:gs>
                <a:gs pos="100000">
                  <a:srgbClr val="0033CC"/>
                </a:gs>
              </a:gsLst>
              <a:lin ang="2700000" scaled="1"/>
              <a:tileRect/>
            </a:gradFill>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highlight>
                  <a:srgbClr val="FFFF00"/>
                </a:highlight>
                <a:uLnTx/>
                <a:uFillTx/>
                <a:latin typeface="Arial" panose="020B0604020202020204" pitchFamily="34" charset="0"/>
                <a:ea typeface="+mn-ea"/>
                <a:cs typeface="Arial" panose="020B0604020202020204" pitchFamily="34" charset="0"/>
              </a:endParaRPr>
            </a:p>
          </p:txBody>
        </p:sp>
      </p:grpSp>
      <p:grpSp>
        <p:nvGrpSpPr>
          <p:cNvPr id="131" name="Group 130">
            <a:extLst>
              <a:ext uri="{FF2B5EF4-FFF2-40B4-BE49-F238E27FC236}">
                <a16:creationId xmlns:a16="http://schemas.microsoft.com/office/drawing/2014/main" id="{CB09B102-76C2-4B88-B058-CFFB4346DF25}"/>
              </a:ext>
            </a:extLst>
          </p:cNvPr>
          <p:cNvGrpSpPr/>
          <p:nvPr/>
        </p:nvGrpSpPr>
        <p:grpSpPr>
          <a:xfrm>
            <a:off x="6147476" y="3226121"/>
            <a:ext cx="796676" cy="353306"/>
            <a:chOff x="5437683" y="1831109"/>
            <a:chExt cx="985989" cy="425977"/>
          </a:xfrm>
        </p:grpSpPr>
        <p:sp>
          <p:nvSpPr>
            <p:cNvPr id="132" name="Arrow: Right 131">
              <a:extLst>
                <a:ext uri="{FF2B5EF4-FFF2-40B4-BE49-F238E27FC236}">
                  <a16:creationId xmlns:a16="http://schemas.microsoft.com/office/drawing/2014/main" id="{065F47B1-F0D6-476A-88B3-CBD33FB2944D}"/>
                </a:ext>
              </a:extLst>
            </p:cNvPr>
            <p:cNvSpPr/>
            <p:nvPr/>
          </p:nvSpPr>
          <p:spPr>
            <a:xfrm>
              <a:off x="5513058" y="1831109"/>
              <a:ext cx="910614" cy="378351"/>
            </a:xfrm>
            <a:prstGeom prst="rightArrow">
              <a:avLst>
                <a:gd name="adj1" fmla="val 100000"/>
                <a:gd name="adj2" fmla="val 50000"/>
              </a:avLst>
            </a:prstGeom>
            <a:solidFill>
              <a:srgbClr val="007A5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A5E"/>
                </a:solidFill>
                <a:effectLst/>
                <a:uLnTx/>
                <a:uFillTx/>
                <a:latin typeface="Arial" panose="020B0604020202020204"/>
                <a:ea typeface="+mn-ea"/>
                <a:cs typeface="+mn-cs"/>
              </a:endParaRPr>
            </a:p>
          </p:txBody>
        </p:sp>
        <p:sp>
          <p:nvSpPr>
            <p:cNvPr id="133" name="TextBox 132">
              <a:extLst>
                <a:ext uri="{FF2B5EF4-FFF2-40B4-BE49-F238E27FC236}">
                  <a16:creationId xmlns:a16="http://schemas.microsoft.com/office/drawing/2014/main" id="{B5C923DD-A738-4C7F-982B-C5375CD92BA2}"/>
                </a:ext>
              </a:extLst>
            </p:cNvPr>
            <p:cNvSpPr txBox="1"/>
            <p:nvPr/>
          </p:nvSpPr>
          <p:spPr>
            <a:xfrm>
              <a:off x="5437683" y="1831887"/>
              <a:ext cx="859407" cy="425199"/>
            </a:xfrm>
            <a:prstGeom prst="rect">
              <a:avLst/>
            </a:prstGeom>
            <a:noFill/>
            <a:ln>
              <a:noFill/>
            </a:ln>
          </p:spPr>
          <p:txBody>
            <a:bodyPr wrap="square" rtlCol="0"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Medication changes allowed</a:t>
              </a:r>
              <a:r>
                <a:rPr kumimoji="0" lang="en-US" sz="800" b="0" i="0" u="none" strike="noStrike" kern="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6" name="TextBox 85">
            <a:extLst>
              <a:ext uri="{FF2B5EF4-FFF2-40B4-BE49-F238E27FC236}">
                <a16:creationId xmlns:a16="http://schemas.microsoft.com/office/drawing/2014/main" id="{7A218CC4-37C0-4BB4-8A07-054D80FF90A6}"/>
              </a:ext>
            </a:extLst>
          </p:cNvPr>
          <p:cNvSpPr txBox="1"/>
          <p:nvPr/>
        </p:nvSpPr>
        <p:spPr>
          <a:xfrm>
            <a:off x="6150746" y="2992797"/>
            <a:ext cx="719442"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Crossover</a:t>
            </a:r>
            <a:r>
              <a:rPr kumimoji="0" lang="en-GB" sz="800" b="0" i="0" u="none" strike="noStrike" kern="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2</a:t>
            </a:r>
            <a:r>
              <a:rPr kumimoji="0" lang="en-GB" sz="9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900" b="0" i="0" u="none" strike="noStrike" kern="0" cap="none" spc="0" normalizeH="0" baseline="0" noProof="0">
              <a:ln>
                <a:noFill/>
              </a:ln>
              <a:solidFill>
                <a:prstClr val="white"/>
              </a:solidFill>
              <a:effectLst/>
              <a:highlight>
                <a:srgbClr val="FFFF00"/>
              </a:highlight>
              <a:uLnTx/>
              <a:uFillTx/>
              <a:latin typeface="Arial" panose="020B0604020202020204" pitchFamily="34" charset="0"/>
              <a:ea typeface="+mn-ea"/>
              <a:cs typeface="Arial" panose="020B0604020202020204" pitchFamily="34" charset="0"/>
            </a:endParaRPr>
          </a:p>
        </p:txBody>
      </p:sp>
      <p:grpSp>
        <p:nvGrpSpPr>
          <p:cNvPr id="126" name="Group 125">
            <a:extLst>
              <a:ext uri="{FF2B5EF4-FFF2-40B4-BE49-F238E27FC236}">
                <a16:creationId xmlns:a16="http://schemas.microsoft.com/office/drawing/2014/main" id="{B473D8A9-35F7-4A8F-AA6A-B50EA0C0AE01}"/>
              </a:ext>
            </a:extLst>
          </p:cNvPr>
          <p:cNvGrpSpPr/>
          <p:nvPr/>
        </p:nvGrpSpPr>
        <p:grpSpPr>
          <a:xfrm>
            <a:off x="6222387" y="2737243"/>
            <a:ext cx="662651" cy="262220"/>
            <a:chOff x="9565551" y="3433445"/>
            <a:chExt cx="662651" cy="262220"/>
          </a:xfrm>
        </p:grpSpPr>
        <p:sp>
          <p:nvSpPr>
            <p:cNvPr id="130" name="TextBox 129">
              <a:extLst>
                <a:ext uri="{FF2B5EF4-FFF2-40B4-BE49-F238E27FC236}">
                  <a16:creationId xmlns:a16="http://schemas.microsoft.com/office/drawing/2014/main" id="{A6350552-2877-413C-95A3-AECE1EC3D73C}"/>
                </a:ext>
              </a:extLst>
            </p:cNvPr>
            <p:cNvSpPr txBox="1"/>
            <p:nvPr/>
          </p:nvSpPr>
          <p:spPr>
            <a:xfrm>
              <a:off x="9565551" y="3546396"/>
              <a:ext cx="542036" cy="149269"/>
            </a:xfrm>
            <a:prstGeom prst="rect">
              <a:avLst/>
            </a:prstGeom>
            <a:solidFill>
              <a:sysClr val="window" lastClr="FFFFFF"/>
            </a:solidFill>
          </p:spPr>
          <p:txBody>
            <a:bodyPr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Unblinding</a:t>
              </a:r>
              <a:r>
                <a:rPr kumimoji="0" lang="en-GB" sz="800" b="0" i="0" u="none" strike="noStrike" kern="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900" b="0" i="0" u="none" strike="noStrike" kern="0" cap="none" spc="0" normalizeH="0" baseline="0" noProof="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pic>
          <p:nvPicPr>
            <p:cNvPr id="128" name="Picture 2" descr="Blindfold, eye mask, sleep, sleep mask icon - Download on Iconfinder">
              <a:extLst>
                <a:ext uri="{FF2B5EF4-FFF2-40B4-BE49-F238E27FC236}">
                  <a16:creationId xmlns:a16="http://schemas.microsoft.com/office/drawing/2014/main" id="{378CDC30-1299-4C7F-8D28-2EF3182739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82600">
              <a:off x="9994905" y="3433445"/>
              <a:ext cx="233297" cy="2332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 name="Group 215">
            <a:extLst>
              <a:ext uri="{FF2B5EF4-FFF2-40B4-BE49-F238E27FC236}">
                <a16:creationId xmlns:a16="http://schemas.microsoft.com/office/drawing/2014/main" id="{E4464267-4F14-44AF-974D-1C0B653B53BA}"/>
              </a:ext>
            </a:extLst>
          </p:cNvPr>
          <p:cNvGrpSpPr/>
          <p:nvPr/>
        </p:nvGrpSpPr>
        <p:grpSpPr>
          <a:xfrm rot="366294">
            <a:off x="6733148" y="3340636"/>
            <a:ext cx="91440" cy="182880"/>
            <a:chOff x="8353141" y="2182276"/>
            <a:chExt cx="448821" cy="848594"/>
          </a:xfrm>
        </p:grpSpPr>
        <p:grpSp>
          <p:nvGrpSpPr>
            <p:cNvPr id="223" name="Group 222">
              <a:extLst>
                <a:ext uri="{FF2B5EF4-FFF2-40B4-BE49-F238E27FC236}">
                  <a16:creationId xmlns:a16="http://schemas.microsoft.com/office/drawing/2014/main" id="{353047F9-E7F4-4EF3-8221-F6C3C68B1AD6}"/>
                </a:ext>
              </a:extLst>
            </p:cNvPr>
            <p:cNvGrpSpPr/>
            <p:nvPr/>
          </p:nvGrpSpPr>
          <p:grpSpPr>
            <a:xfrm rot="13227949">
              <a:off x="8353141" y="2182276"/>
              <a:ext cx="448821" cy="848594"/>
              <a:chOff x="8571313" y="1680006"/>
              <a:chExt cx="182880" cy="365760"/>
            </a:xfrm>
          </p:grpSpPr>
          <p:sp>
            <p:nvSpPr>
              <p:cNvPr id="228" name="Oval 227">
                <a:extLst>
                  <a:ext uri="{FF2B5EF4-FFF2-40B4-BE49-F238E27FC236}">
                    <a16:creationId xmlns:a16="http://schemas.microsoft.com/office/drawing/2014/main" id="{EE35DF53-F60F-4295-971B-FF1F97EF5D4B}"/>
                  </a:ext>
                </a:extLst>
              </p:cNvPr>
              <p:cNvSpPr/>
              <p:nvPr/>
            </p:nvSpPr>
            <p:spPr bwMode="auto">
              <a:xfrm>
                <a:off x="8571313" y="1680006"/>
                <a:ext cx="182880" cy="182880"/>
              </a:xfrm>
              <a:prstGeom prst="ellipse">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29" name="Oval 228">
                <a:extLst>
                  <a:ext uri="{FF2B5EF4-FFF2-40B4-BE49-F238E27FC236}">
                    <a16:creationId xmlns:a16="http://schemas.microsoft.com/office/drawing/2014/main" id="{7F8EA2CE-8568-4948-AB77-2C00AFCB89A5}"/>
                  </a:ext>
                </a:extLst>
              </p:cNvPr>
              <p:cNvSpPr/>
              <p:nvPr/>
            </p:nvSpPr>
            <p:spPr bwMode="auto">
              <a:xfrm>
                <a:off x="8571313" y="1862886"/>
                <a:ext cx="182880" cy="18288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0" name="Rectangle 229">
                <a:extLst>
                  <a:ext uri="{FF2B5EF4-FFF2-40B4-BE49-F238E27FC236}">
                    <a16:creationId xmlns:a16="http://schemas.microsoft.com/office/drawing/2014/main" id="{FB13B328-B92C-45DA-B4DE-E0546FD61F81}"/>
                  </a:ext>
                </a:extLst>
              </p:cNvPr>
              <p:cNvSpPr/>
              <p:nvPr/>
            </p:nvSpPr>
            <p:spPr bwMode="auto">
              <a:xfrm>
                <a:off x="8571313" y="1771446"/>
                <a:ext cx="182880" cy="91440"/>
              </a:xfrm>
              <a:prstGeom prst="rect">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1" name="Rectangle 230">
                <a:extLst>
                  <a:ext uri="{FF2B5EF4-FFF2-40B4-BE49-F238E27FC236}">
                    <a16:creationId xmlns:a16="http://schemas.microsoft.com/office/drawing/2014/main" id="{423D3CBA-21B9-4F6B-AD39-70A16823B41B}"/>
                  </a:ext>
                </a:extLst>
              </p:cNvPr>
              <p:cNvSpPr/>
              <p:nvPr/>
            </p:nvSpPr>
            <p:spPr bwMode="auto">
              <a:xfrm>
                <a:off x="8571313" y="1862886"/>
                <a:ext cx="182880" cy="9144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pic>
          <p:nvPicPr>
            <p:cNvPr id="227" name="Graphic 226" descr="Add with solid fill">
              <a:extLst>
                <a:ext uri="{FF2B5EF4-FFF2-40B4-BE49-F238E27FC236}">
                  <a16:creationId xmlns:a16="http://schemas.microsoft.com/office/drawing/2014/main" id="{D6D6DCE8-084F-4F8E-AF19-A9264AF6F3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4557" y="2419249"/>
              <a:ext cx="373895" cy="373891"/>
            </a:xfrm>
            <a:prstGeom prst="rect">
              <a:avLst/>
            </a:prstGeom>
          </p:spPr>
        </p:pic>
      </p:grpSp>
    </p:spTree>
    <p:extLst>
      <p:ext uri="{BB962C8B-B14F-4D97-AF65-F5344CB8AC3E}">
        <p14:creationId xmlns:p14="http://schemas.microsoft.com/office/powerpoint/2010/main" val="2678459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animEffect transition="in" filter="fade">
                                      <p:cBhvr>
                                        <p:cTn id="9" dur="250"/>
                                        <p:tgtEl>
                                          <p:spTgt spid="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
                                            <p:txEl>
                                              <p:pRg st="1" end="1"/>
                                            </p:txEl>
                                          </p:spTgt>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
                                            <p:txEl>
                                              <p:pRg st="2" end="2"/>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wipe(left)">
                                      <p:cBhvr>
                                        <p:cTn id="23" dur="500"/>
                                        <p:tgtEl>
                                          <p:spTgt spid="131"/>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p>
        </p:txBody>
      </p:sp>
      <p:sp>
        <p:nvSpPr>
          <p:cNvPr id="4" name="Content Placeholder 3"/>
          <p:cNvSpPr>
            <a:spLocks noGrp="1"/>
          </p:cNvSpPr>
          <p:nvPr>
            <p:ph idx="1"/>
          </p:nvPr>
        </p:nvSpPr>
        <p:spPr>
          <a:xfrm>
            <a:off x="488145" y="1109663"/>
            <a:ext cx="7699891" cy="3086100"/>
          </a:xfrm>
        </p:spPr>
        <p:txBody>
          <a:bodyPr>
            <a:normAutofit lnSpcReduction="10000"/>
          </a:bodyPr>
          <a:lstStyle/>
          <a:p>
            <a:pPr>
              <a:spcBef>
                <a:spcPts val="900"/>
              </a:spcBef>
              <a:spcAft>
                <a:spcPts val="1200"/>
              </a:spcAft>
            </a:pPr>
            <a:r>
              <a:rPr lang="en-US" sz="1500" dirty="0"/>
              <a:t>All clinicians and patients were </a:t>
            </a:r>
            <a:r>
              <a:rPr lang="en-US" sz="1500" b="1" dirty="0"/>
              <a:t>un-blinded</a:t>
            </a:r>
            <a:r>
              <a:rPr lang="en-US" sz="1500" dirty="0"/>
              <a:t> after the primary endpoint at 6 months</a:t>
            </a:r>
          </a:p>
          <a:p>
            <a:pPr>
              <a:spcBef>
                <a:spcPts val="900"/>
              </a:spcBef>
            </a:pPr>
            <a:r>
              <a:rPr lang="en-US" sz="1500" dirty="0"/>
              <a:t>Sham control patients were allowed to </a:t>
            </a:r>
            <a:r>
              <a:rPr lang="en-US" sz="1500" b="1" dirty="0"/>
              <a:t>cross over </a:t>
            </a:r>
            <a:r>
              <a:rPr lang="en-US" sz="1500" dirty="0"/>
              <a:t>and receive the RDN procedure following the primary endpoint </a:t>
            </a:r>
            <a:r>
              <a:rPr lang="en-US" sz="1500" dirty="0">
                <a:solidFill>
                  <a:schemeClr val="accent6">
                    <a:lumMod val="75000"/>
                  </a:schemeClr>
                </a:solidFill>
              </a:rPr>
              <a:t>if they continued to meet inclusion/exclusion criteria</a:t>
            </a:r>
            <a:endParaRPr lang="en-US" sz="1200" dirty="0"/>
          </a:p>
          <a:p>
            <a:pPr lvl="1">
              <a:spcBef>
                <a:spcPts val="600"/>
              </a:spcBef>
              <a:spcAft>
                <a:spcPts val="1200"/>
              </a:spcAft>
            </a:pPr>
            <a:r>
              <a:rPr lang="en-US" sz="1200" dirty="0"/>
              <a:t>For control subjects who crossed over to RDN, the last blinded 6-month BP and medication data          pre-crossover were imputed out to 3 years by LOCF (last observation carried forward)</a:t>
            </a:r>
            <a:r>
              <a:rPr lang="en-US" sz="1200" baseline="30000" dirty="0"/>
              <a:t>1,2</a:t>
            </a:r>
            <a:endParaRPr lang="en-US" sz="1200" dirty="0"/>
          </a:p>
          <a:p>
            <a:pPr>
              <a:spcBef>
                <a:spcPts val="900"/>
              </a:spcBef>
            </a:pPr>
            <a:r>
              <a:rPr lang="en-US" sz="1500" dirty="0"/>
              <a:t>Notable protocol changes </a:t>
            </a:r>
            <a:r>
              <a:rPr lang="en-US" sz="1600" dirty="0"/>
              <a:t>following the primary endpoint</a:t>
            </a:r>
            <a:r>
              <a:rPr lang="en-US" sz="1500" dirty="0"/>
              <a:t>:</a:t>
            </a:r>
          </a:p>
          <a:p>
            <a:pPr lvl="1">
              <a:spcBef>
                <a:spcPts val="600"/>
              </a:spcBef>
              <a:spcAft>
                <a:spcPts val="0"/>
              </a:spcAft>
            </a:pPr>
            <a:r>
              <a:rPr lang="en-US" sz="1200" dirty="0"/>
              <a:t>Additional long-term 24-hr BP measurements were added, but not all patients re-consented</a:t>
            </a:r>
          </a:p>
          <a:p>
            <a:pPr lvl="1">
              <a:spcBef>
                <a:spcPts val="600"/>
              </a:spcBef>
              <a:spcAft>
                <a:spcPts val="1200"/>
              </a:spcAft>
            </a:pPr>
            <a:r>
              <a:rPr lang="en-US" sz="1200" dirty="0"/>
              <a:t>Follow-up was reduced from 5 years to 3 years in consultation with the FDA; however, several patients had already completed a FU past 3 years</a:t>
            </a:r>
          </a:p>
          <a:p>
            <a:pPr>
              <a:spcBef>
                <a:spcPts val="900"/>
              </a:spcBef>
            </a:pPr>
            <a:r>
              <a:rPr lang="en-US" sz="1500" dirty="0"/>
              <a:t>Here we present the final long-term outcomes out to </a:t>
            </a:r>
            <a:r>
              <a:rPr lang="en-US" sz="1500" i="1" dirty="0"/>
              <a:t>at least </a:t>
            </a:r>
            <a:r>
              <a:rPr lang="en-US" sz="1500" dirty="0"/>
              <a:t>3 years</a:t>
            </a:r>
          </a:p>
        </p:txBody>
      </p:sp>
      <p:sp>
        <p:nvSpPr>
          <p:cNvPr id="5" name="TextBox 4">
            <a:extLst>
              <a:ext uri="{FF2B5EF4-FFF2-40B4-BE49-F238E27FC236}">
                <a16:creationId xmlns:a16="http://schemas.microsoft.com/office/drawing/2014/main" id="{19270092-B2F6-44F3-850E-9EE6F44FB292}"/>
              </a:ext>
            </a:extLst>
          </p:cNvPr>
          <p:cNvSpPr txBox="1"/>
          <p:nvPr/>
        </p:nvSpPr>
        <p:spPr>
          <a:xfrm>
            <a:off x="1902593" y="4743390"/>
            <a:ext cx="5338813" cy="369332"/>
          </a:xfrm>
          <a:prstGeom prst="rect">
            <a:avLst/>
          </a:prstGeom>
          <a:noFill/>
        </p:spPr>
        <p:txBody>
          <a:bodyPr wrap="square" rtlCol="0">
            <a:spAutoFit/>
          </a:bodyPr>
          <a:lstStyle/>
          <a:p>
            <a:pPr algn="ctr"/>
            <a:r>
              <a:rPr lang="en-US" sz="900" b="0" i="0" baseline="30000">
                <a:solidFill>
                  <a:schemeClr val="tx1"/>
                </a:solidFill>
                <a:latin typeface="Arial" panose="020B0604020202020204" pitchFamily="34" charset="0"/>
                <a:cs typeface="Arial" panose="020B0604020202020204" pitchFamily="34" charset="0"/>
              </a:rPr>
              <a:t>1</a:t>
            </a:r>
            <a:r>
              <a:rPr lang="en-US" sz="900" b="0" i="0">
                <a:solidFill>
                  <a:schemeClr val="tx1"/>
                </a:solidFill>
                <a:latin typeface="Arial" panose="020B0604020202020204" pitchFamily="34" charset="0"/>
                <a:cs typeface="Arial" panose="020B0604020202020204" pitchFamily="34" charset="0"/>
              </a:rPr>
              <a:t> </a:t>
            </a:r>
            <a:r>
              <a:rPr lang="da-DK" sz="900" b="0" i="0">
                <a:solidFill>
                  <a:schemeClr val="tx1"/>
                </a:solidFill>
                <a:latin typeface="Arial" panose="020B0604020202020204" pitchFamily="34" charset="0"/>
                <a:cs typeface="Arial" panose="020B0604020202020204" pitchFamily="34" charset="0"/>
              </a:rPr>
              <a:t>Mahfoud F, et al. </a:t>
            </a:r>
            <a:r>
              <a:rPr lang="da-DK" sz="900" b="0">
                <a:solidFill>
                  <a:schemeClr val="tx1"/>
                </a:solidFill>
                <a:latin typeface="Arial" panose="020B0604020202020204" pitchFamily="34" charset="0"/>
                <a:cs typeface="Arial" panose="020B0604020202020204" pitchFamily="34" charset="0"/>
              </a:rPr>
              <a:t>Lancet</a:t>
            </a:r>
            <a:r>
              <a:rPr lang="da-DK" sz="900" b="0" i="0">
                <a:solidFill>
                  <a:schemeClr val="tx1"/>
                </a:solidFill>
                <a:latin typeface="Arial" panose="020B0604020202020204" pitchFamily="34" charset="0"/>
                <a:cs typeface="Arial" panose="020B0604020202020204" pitchFamily="34" charset="0"/>
              </a:rPr>
              <a:t>. 2022;399:1401-10.</a:t>
            </a:r>
          </a:p>
          <a:p>
            <a:pPr algn="ctr"/>
            <a:r>
              <a:rPr lang="da-DK" sz="900" b="0" i="0" baseline="30000">
                <a:solidFill>
                  <a:schemeClr val="tx1"/>
                </a:solidFill>
                <a:latin typeface="Arial" panose="020B0604020202020204" pitchFamily="34" charset="0"/>
                <a:cs typeface="Arial" panose="020B0604020202020204" pitchFamily="34" charset="0"/>
              </a:rPr>
              <a:t>2</a:t>
            </a:r>
            <a:r>
              <a:rPr lang="da-DK" sz="900" b="0" i="0">
                <a:solidFill>
                  <a:schemeClr val="tx1"/>
                </a:solidFill>
                <a:latin typeface="Arial" panose="020B0604020202020204" pitchFamily="34" charset="0"/>
                <a:cs typeface="Arial" panose="020B0604020202020204" pitchFamily="34" charset="0"/>
              </a:rPr>
              <a:t> Papp KA, et al. </a:t>
            </a:r>
            <a:r>
              <a:rPr lang="da-DK" sz="900" b="0">
                <a:solidFill>
                  <a:schemeClr val="tx1"/>
                </a:solidFill>
                <a:latin typeface="Arial" panose="020B0604020202020204" pitchFamily="34" charset="0"/>
                <a:cs typeface="Arial" panose="020B0604020202020204" pitchFamily="34" charset="0"/>
              </a:rPr>
              <a:t>Curr Med Res Opin</a:t>
            </a:r>
            <a:r>
              <a:rPr lang="da-DK" sz="900" b="0" i="0">
                <a:solidFill>
                  <a:schemeClr val="tx1"/>
                </a:solidFill>
                <a:latin typeface="Arial" panose="020B0604020202020204" pitchFamily="34" charset="0"/>
                <a:cs typeface="Arial" panose="020B0604020202020204" pitchFamily="34" charset="0"/>
              </a:rPr>
              <a:t>. 2008;24(7):2001-8.</a:t>
            </a:r>
            <a:endParaRPr lang="da-DK" sz="900" b="0" i="0" baseline="30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316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5E90BD6-439C-4B4C-B7CE-0552C019DC8B}"/>
              </a:ext>
            </a:extLst>
          </p:cNvPr>
          <p:cNvSpPr/>
          <p:nvPr/>
        </p:nvSpPr>
        <p:spPr bwMode="auto">
          <a:xfrm>
            <a:off x="0" y="4445442"/>
            <a:ext cx="9144000" cy="698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8" name="Rectangle 7">
            <a:extLst>
              <a:ext uri="{FF2B5EF4-FFF2-40B4-BE49-F238E27FC236}">
                <a16:creationId xmlns:a16="http://schemas.microsoft.com/office/drawing/2014/main" id="{3EB7D8CA-88DA-4E5E-AD27-5895BF5E2C38}"/>
              </a:ext>
            </a:extLst>
          </p:cNvPr>
          <p:cNvSpPr/>
          <p:nvPr/>
        </p:nvSpPr>
        <p:spPr bwMode="auto">
          <a:xfrm>
            <a:off x="4691274" y="2243566"/>
            <a:ext cx="2637178" cy="257838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effectLst>
                <a:outerShdw blurRad="38100" dist="38100" dir="2700000" algn="tl">
                  <a:srgbClr val="000000">
                    <a:alpha val="43137"/>
                  </a:srgbClr>
                </a:outerShdw>
              </a:effectLst>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effectLst>
                <a:outerShdw blurRad="38100" dist="38100" dir="2700000" algn="tl">
                  <a:srgbClr val="000000">
                    <a:alpha val="43137"/>
                  </a:srgbClr>
                </a:outerShdw>
              </a:effectLst>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effectLst>
                <a:outerShdw blurRad="38100" dist="38100" dir="2700000" algn="tl">
                  <a:srgbClr val="000000">
                    <a:alpha val="43137"/>
                  </a:srgbClr>
                </a:outerShdw>
              </a:effectLst>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effectLst>
                <a:outerShdw blurRad="38100" dist="38100" dir="2700000" algn="tl">
                  <a:srgbClr val="000000">
                    <a:alpha val="43137"/>
                  </a:srgbClr>
                </a:outerShdw>
              </a:effectLst>
              <a:ea typeface="ヒラギノ角ゴ Pro W3" pitchFamily="-111" charset="-128"/>
            </a:endParaRPr>
          </a:p>
          <a:p>
            <a:pPr algn="ctr">
              <a:lnSpc>
                <a:spcPct val="80000"/>
              </a:lnSpc>
            </a:pPr>
            <a:r>
              <a:rPr kumimoji="0" lang="en-US" sz="1400" b="1" i="0" u="none" strike="noStrike" cap="none" normalizeH="0" baseline="0">
                <a:ln w="3175">
                  <a:noFill/>
                </a:ln>
                <a:solidFill>
                  <a:schemeClr val="tx1"/>
                </a:solidFill>
                <a:effectLst>
                  <a:outerShdw blurRad="38100" dist="38100" dir="2700000" algn="tl">
                    <a:srgbClr val="000000">
                      <a:alpha val="43137"/>
                    </a:srgbClr>
                  </a:outerShdw>
                </a:effectLst>
                <a:latin typeface="Arial" charset="0"/>
                <a:ea typeface="ヒラギノ角ゴ Pro W3" pitchFamily="-111" charset="-128"/>
              </a:rPr>
              <a:t>Control group at f/u</a:t>
            </a:r>
          </a:p>
        </p:txBody>
      </p:sp>
      <p:sp>
        <p:nvSpPr>
          <p:cNvPr id="2" name="Title 1">
            <a:extLst>
              <a:ext uri="{FF2B5EF4-FFF2-40B4-BE49-F238E27FC236}">
                <a16:creationId xmlns:a16="http://schemas.microsoft.com/office/drawing/2014/main" id="{BFC41591-9347-4610-AB43-8134A3F23D6A}"/>
              </a:ext>
            </a:extLst>
          </p:cNvPr>
          <p:cNvSpPr>
            <a:spLocks noGrp="1"/>
          </p:cNvSpPr>
          <p:nvPr>
            <p:ph type="title"/>
          </p:nvPr>
        </p:nvSpPr>
        <p:spPr>
          <a:xfrm>
            <a:off x="180350" y="116681"/>
            <a:ext cx="7681116" cy="566738"/>
          </a:xfrm>
        </p:spPr>
        <p:txBody>
          <a:bodyPr/>
          <a:lstStyle/>
          <a:p>
            <a:r>
              <a:rPr lang="en-US"/>
              <a:t>Patient Disposition</a:t>
            </a:r>
          </a:p>
        </p:txBody>
      </p:sp>
      <p:sp>
        <p:nvSpPr>
          <p:cNvPr id="45" name="AutoShape 12">
            <a:extLst>
              <a:ext uri="{FF2B5EF4-FFF2-40B4-BE49-F238E27FC236}">
                <a16:creationId xmlns:a16="http://schemas.microsoft.com/office/drawing/2014/main" id="{2359076C-1337-4FC5-B037-CB4EDBF23673}"/>
              </a:ext>
            </a:extLst>
          </p:cNvPr>
          <p:cNvSpPr>
            <a:spLocks noChangeArrowheads="1"/>
          </p:cNvSpPr>
          <p:nvPr/>
        </p:nvSpPr>
        <p:spPr bwMode="auto">
          <a:xfrm>
            <a:off x="6427602" y="1647328"/>
            <a:ext cx="1371600" cy="475870"/>
          </a:xfrm>
          <a:prstGeom prst="flowChartProcess">
            <a:avLst/>
          </a:prstGeom>
          <a:solidFill>
            <a:schemeClr val="accent4">
              <a:lumMod val="90000"/>
            </a:schemeClr>
          </a:solidFill>
          <a:ln w="1905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300"/>
              </a:spcBef>
              <a:spcAft>
                <a:spcPts val="0"/>
              </a:spcAft>
              <a:buClrTx/>
              <a:buSzTx/>
              <a:buFontTx/>
              <a:buNone/>
              <a:tabLst/>
              <a:defRPr/>
            </a:pPr>
            <a:r>
              <a:rPr kumimoji="0" lang="en-US" sz="1100" i="0" u="none" strike="noStrike" kern="0" cap="none" spc="0" normalizeH="0" baseline="0" noProof="0" dirty="0">
                <a:ln>
                  <a:noFill/>
                </a:ln>
                <a:solidFill>
                  <a:srgbClr val="FFFFFF"/>
                </a:solidFill>
                <a:effectLst/>
                <a:uLnTx/>
                <a:uFillTx/>
                <a:latin typeface="Arial" panose="020B0604020202020204" pitchFamily="34" charset="0"/>
                <a:ea typeface="MS Mincho"/>
                <a:cs typeface="Arial" panose="020B0604020202020204" pitchFamily="34" charset="0"/>
              </a:rPr>
              <a:t>Crossover to RDN</a:t>
            </a:r>
          </a:p>
          <a:p>
            <a:pPr marL="0" marR="0" lvl="0" indent="0" algn="ctr" defTabSz="342900" eaLnBrk="1" fontAlgn="auto" latinLnBrk="0" hangingPunct="1">
              <a:lnSpc>
                <a:spcPct val="100000"/>
              </a:lnSpc>
              <a:spcBef>
                <a:spcPts val="30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pitchFamily="34" charset="0"/>
                <a:ea typeface="MS Mincho"/>
                <a:cs typeface="Arial" panose="020B0604020202020204" pitchFamily="34" charset="0"/>
              </a:rPr>
              <a:t>(N=101)</a:t>
            </a:r>
          </a:p>
        </p:txBody>
      </p:sp>
      <p:sp>
        <p:nvSpPr>
          <p:cNvPr id="47" name="AutoShape 7">
            <a:extLst>
              <a:ext uri="{FF2B5EF4-FFF2-40B4-BE49-F238E27FC236}">
                <a16:creationId xmlns:a16="http://schemas.microsoft.com/office/drawing/2014/main" id="{676A9E27-4DB0-4823-91A3-BBFB83CB68BD}"/>
              </a:ext>
            </a:extLst>
          </p:cNvPr>
          <p:cNvSpPr>
            <a:spLocks noChangeArrowheads="1"/>
          </p:cNvSpPr>
          <p:nvPr/>
        </p:nvSpPr>
        <p:spPr bwMode="auto">
          <a:xfrm>
            <a:off x="7378872" y="2288350"/>
            <a:ext cx="1280160" cy="365760"/>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6M post-RDN f/u </a:t>
            </a:r>
            <a:r>
              <a:rPr lang="en-US" sz="1000" b="0" i="0" kern="0">
                <a:solidFill>
                  <a:schemeClr val="bg2">
                    <a:lumMod val="75000"/>
                    <a:lumOff val="25000"/>
                  </a:schemeClr>
                </a:solidFill>
                <a:latin typeface="Arial" panose="020B0604020202020204" pitchFamily="34" charset="0"/>
                <a:ea typeface="MS Mincho"/>
                <a:cs typeface="Arial" panose="020B0604020202020204" pitchFamily="34" charset="0"/>
              </a:rPr>
              <a:t>97% </a:t>
            </a:r>
            <a:r>
              <a:rPr lang="en-US" sz="800" b="0" i="0" kern="0">
                <a:solidFill>
                  <a:schemeClr val="bg2">
                    <a:lumMod val="75000"/>
                    <a:lumOff val="25000"/>
                  </a:schemeClr>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n=93/96)</a:t>
            </a:r>
            <a:endParaRPr kumimoji="0" lang="en-US" sz="10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sp>
        <p:nvSpPr>
          <p:cNvPr id="48" name="AutoShape 29">
            <a:extLst>
              <a:ext uri="{FF2B5EF4-FFF2-40B4-BE49-F238E27FC236}">
                <a16:creationId xmlns:a16="http://schemas.microsoft.com/office/drawing/2014/main" id="{EEB06DA8-9A41-4DA5-A080-2931BC930C9C}"/>
              </a:ext>
            </a:extLst>
          </p:cNvPr>
          <p:cNvSpPr>
            <a:spLocks noChangeArrowheads="1"/>
          </p:cNvSpPr>
          <p:nvPr/>
        </p:nvSpPr>
        <p:spPr bwMode="auto">
          <a:xfrm>
            <a:off x="7378872" y="2779072"/>
            <a:ext cx="1280160" cy="365760"/>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12M post-RDN f/u </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schemeClr val="bg2">
                    <a:lumMod val="75000"/>
                    <a:lumOff val="25000"/>
                  </a:schemeClr>
                </a:solidFill>
                <a:latin typeface="Arial" panose="020B0604020202020204" pitchFamily="34" charset="0"/>
                <a:ea typeface="MS Mincho"/>
                <a:cs typeface="Arial" panose="020B0604020202020204" pitchFamily="34" charset="0"/>
              </a:rPr>
              <a:t>89% </a:t>
            </a:r>
            <a:r>
              <a:rPr lang="en-US" sz="800" b="0" i="0" kern="0">
                <a:solidFill>
                  <a:schemeClr val="bg2">
                    <a:lumMod val="75000"/>
                    <a:lumOff val="25000"/>
                  </a:schemeClr>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n=84/94)</a:t>
            </a:r>
            <a:endParaRPr kumimoji="0" lang="en-US" sz="10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sp>
        <p:nvSpPr>
          <p:cNvPr id="49" name="AutoShape 14">
            <a:extLst>
              <a:ext uri="{FF2B5EF4-FFF2-40B4-BE49-F238E27FC236}">
                <a16:creationId xmlns:a16="http://schemas.microsoft.com/office/drawing/2014/main" id="{591A4234-A909-4E85-902A-F52BEBDF368F}"/>
              </a:ext>
            </a:extLst>
          </p:cNvPr>
          <p:cNvSpPr>
            <a:spLocks noChangeArrowheads="1"/>
          </p:cNvSpPr>
          <p:nvPr/>
        </p:nvSpPr>
        <p:spPr bwMode="auto">
          <a:xfrm>
            <a:off x="4789697" y="602780"/>
            <a:ext cx="3017520" cy="480060"/>
          </a:xfrm>
          <a:prstGeom prst="flowChartProcess">
            <a:avLst/>
          </a:prstGeom>
          <a:solidFill>
            <a:schemeClr val="accent3"/>
          </a:solidFill>
          <a:ln w="19050">
            <a:solidFill>
              <a:schemeClr val="accent3"/>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400" i="0">
                <a:solidFill>
                  <a:srgbClr val="FFFFFF"/>
                </a:solidFill>
                <a:latin typeface="Arial" panose="020B0604020202020204" pitchFamily="34" charset="0"/>
                <a:ea typeface="MS Mincho"/>
                <a:cs typeface="Arial" panose="020B0604020202020204" pitchFamily="34" charset="0"/>
              </a:rPr>
              <a:t>Sham control</a:t>
            </a:r>
          </a:p>
          <a:p>
            <a:pPr algn="ctr" defTabSz="342900" fontAlgn="auto">
              <a:spcBef>
                <a:spcPts val="0"/>
              </a:spcBef>
              <a:spcAft>
                <a:spcPts val="0"/>
              </a:spcAft>
            </a:pPr>
            <a:r>
              <a:rPr lang="en-US" sz="1400" i="0">
                <a:solidFill>
                  <a:srgbClr val="FFFFFF"/>
                </a:solidFill>
                <a:latin typeface="Arial" panose="020B0604020202020204" pitchFamily="34" charset="0"/>
                <a:ea typeface="MS Mincho"/>
                <a:cs typeface="Arial" panose="020B0604020202020204" pitchFamily="34" charset="0"/>
              </a:rPr>
              <a:t>(N=171)</a:t>
            </a:r>
          </a:p>
        </p:txBody>
      </p:sp>
      <p:sp>
        <p:nvSpPr>
          <p:cNvPr id="51" name="AutoShape 29">
            <a:extLst>
              <a:ext uri="{FF2B5EF4-FFF2-40B4-BE49-F238E27FC236}">
                <a16:creationId xmlns:a16="http://schemas.microsoft.com/office/drawing/2014/main" id="{9A6A6155-A248-4FF3-B480-7BE4A1950EE4}"/>
              </a:ext>
            </a:extLst>
          </p:cNvPr>
          <p:cNvSpPr>
            <a:spLocks noChangeArrowheads="1"/>
          </p:cNvSpPr>
          <p:nvPr/>
        </p:nvSpPr>
        <p:spPr bwMode="auto">
          <a:xfrm>
            <a:off x="7378872" y="3329277"/>
            <a:ext cx="1280160" cy="365760"/>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24M post-RDN f/u </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schemeClr val="bg2">
                    <a:lumMod val="75000"/>
                    <a:lumOff val="25000"/>
                  </a:schemeClr>
                </a:solidFill>
                <a:latin typeface="Arial" panose="020B0604020202020204" pitchFamily="34" charset="0"/>
                <a:ea typeface="MS Mincho"/>
                <a:cs typeface="Arial" panose="020B0604020202020204" pitchFamily="34" charset="0"/>
              </a:rPr>
              <a:t>80% </a:t>
            </a:r>
            <a:r>
              <a:rPr lang="en-US" sz="800" b="0" i="0" kern="0">
                <a:solidFill>
                  <a:schemeClr val="bg2">
                    <a:lumMod val="75000"/>
                    <a:lumOff val="25000"/>
                  </a:schemeClr>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n=69/86)</a:t>
            </a:r>
            <a:endParaRPr kumimoji="0" lang="en-US" sz="10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sp>
        <p:nvSpPr>
          <p:cNvPr id="53" name="AutoShape 30">
            <a:extLst>
              <a:ext uri="{FF2B5EF4-FFF2-40B4-BE49-F238E27FC236}">
                <a16:creationId xmlns:a16="http://schemas.microsoft.com/office/drawing/2014/main" id="{033F0638-CA6E-493A-AD69-8824C91C04C0}"/>
              </a:ext>
            </a:extLst>
          </p:cNvPr>
          <p:cNvSpPr>
            <a:spLocks noChangeArrowheads="1"/>
          </p:cNvSpPr>
          <p:nvPr/>
        </p:nvSpPr>
        <p:spPr bwMode="auto">
          <a:xfrm>
            <a:off x="1021837" y="3057504"/>
            <a:ext cx="1645920" cy="365760"/>
          </a:xfrm>
          <a:prstGeom prst="flowChartProcess">
            <a:avLst/>
          </a:prstGeom>
          <a:solidFill>
            <a:schemeClr val="tx1"/>
          </a:solidFill>
          <a:ln w="127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000" i="0" kern="0">
                <a:solidFill>
                  <a:prstClr val="black"/>
                </a:solidFill>
                <a:latin typeface="Arial" panose="020B0604020202020204" pitchFamily="34" charset="0"/>
                <a:ea typeface="MS Mincho"/>
                <a:cs typeface="Arial" panose="020B0604020202020204" pitchFamily="34" charset="0"/>
              </a:rPr>
              <a:t>24</a:t>
            </a: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79%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n=265/335)</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sp>
        <p:nvSpPr>
          <p:cNvPr id="54" name="AutoShape 12">
            <a:extLst>
              <a:ext uri="{FF2B5EF4-FFF2-40B4-BE49-F238E27FC236}">
                <a16:creationId xmlns:a16="http://schemas.microsoft.com/office/drawing/2014/main" id="{3DC4D94F-A57E-4987-9FCD-9FDA5604FC67}"/>
              </a:ext>
            </a:extLst>
          </p:cNvPr>
          <p:cNvSpPr>
            <a:spLocks noChangeArrowheads="1"/>
          </p:cNvSpPr>
          <p:nvPr/>
        </p:nvSpPr>
        <p:spPr bwMode="auto">
          <a:xfrm>
            <a:off x="1021837" y="2288350"/>
            <a:ext cx="1645920" cy="365760"/>
          </a:xfrm>
          <a:prstGeom prst="flowChartProcess">
            <a:avLst/>
          </a:prstGeom>
          <a:solidFill>
            <a:schemeClr val="tx1"/>
          </a:solidFill>
          <a:ln w="127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12M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91%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n=322/354)</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sp>
        <p:nvSpPr>
          <p:cNvPr id="55" name="AutoShape 19">
            <a:extLst>
              <a:ext uri="{FF2B5EF4-FFF2-40B4-BE49-F238E27FC236}">
                <a16:creationId xmlns:a16="http://schemas.microsoft.com/office/drawing/2014/main" id="{1EE97B02-BF6F-401E-9C58-1006EB7428D2}"/>
              </a:ext>
            </a:extLst>
          </p:cNvPr>
          <p:cNvSpPr>
            <a:spLocks noChangeArrowheads="1"/>
          </p:cNvSpPr>
          <p:nvPr/>
        </p:nvSpPr>
        <p:spPr bwMode="auto">
          <a:xfrm>
            <a:off x="332085" y="602779"/>
            <a:ext cx="3017520" cy="480060"/>
          </a:xfrm>
          <a:prstGeom prst="flowChartProcess">
            <a:avLst/>
          </a:prstGeom>
          <a:solidFill>
            <a:srgbClr val="0033CC"/>
          </a:solidFill>
          <a:ln w="1905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FFFFFF"/>
                </a:solidFill>
                <a:effectLst/>
                <a:uLnTx/>
                <a:uFillTx/>
                <a:latin typeface="Arial" panose="020B0604020202020204" pitchFamily="34" charset="0"/>
                <a:ea typeface="MS Mincho"/>
                <a:cs typeface="Arial" panose="020B0604020202020204" pitchFamily="34" charset="0"/>
              </a:rPr>
              <a:t>RDN</a:t>
            </a:r>
            <a:br>
              <a:rPr kumimoji="0" lang="en-US" sz="1400" i="0" u="none" strike="noStrike" kern="0" cap="none" spc="0" normalizeH="0" baseline="0" noProof="0">
                <a:ln>
                  <a:noFill/>
                </a:ln>
                <a:solidFill>
                  <a:srgbClr val="FFFFFF"/>
                </a:solidFill>
                <a:effectLst/>
                <a:uLnTx/>
                <a:uFillTx/>
                <a:latin typeface="Arial" panose="020B0604020202020204" pitchFamily="34" charset="0"/>
                <a:ea typeface="MS Mincho"/>
                <a:cs typeface="Arial" panose="020B0604020202020204" pitchFamily="34" charset="0"/>
              </a:rPr>
            </a:br>
            <a:r>
              <a:rPr kumimoji="0" lang="en-US" sz="1400" i="0" u="none" strike="noStrike" kern="0" cap="none" spc="0" normalizeH="0" baseline="0" noProof="0">
                <a:ln>
                  <a:noFill/>
                </a:ln>
                <a:solidFill>
                  <a:srgbClr val="FFFFFF"/>
                </a:solidFill>
                <a:effectLst/>
                <a:uLnTx/>
                <a:uFillTx/>
                <a:latin typeface="Arial" panose="020B0604020202020204" pitchFamily="34" charset="0"/>
                <a:ea typeface="MS Mincho"/>
                <a:cs typeface="Arial" panose="020B0604020202020204" pitchFamily="34" charset="0"/>
              </a:rPr>
              <a:t>(N=364)</a:t>
            </a:r>
          </a:p>
        </p:txBody>
      </p:sp>
      <p:sp>
        <p:nvSpPr>
          <p:cNvPr id="56" name="AutoShape 30">
            <a:extLst>
              <a:ext uri="{FF2B5EF4-FFF2-40B4-BE49-F238E27FC236}">
                <a16:creationId xmlns:a16="http://schemas.microsoft.com/office/drawing/2014/main" id="{EB1AD02C-D033-4332-A640-35F181561AF2}"/>
              </a:ext>
            </a:extLst>
          </p:cNvPr>
          <p:cNvSpPr>
            <a:spLocks noChangeArrowheads="1"/>
          </p:cNvSpPr>
          <p:nvPr/>
        </p:nvSpPr>
        <p:spPr bwMode="auto">
          <a:xfrm>
            <a:off x="1021837" y="3607709"/>
            <a:ext cx="1645920" cy="365760"/>
          </a:xfrm>
          <a:prstGeom prst="flowChartProcess">
            <a:avLst/>
          </a:prstGeom>
          <a:solidFill>
            <a:schemeClr val="tx1"/>
          </a:solidFill>
          <a:ln w="381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36M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70%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n=219/311)</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cxnSp>
        <p:nvCxnSpPr>
          <p:cNvPr id="59" name="Straight Arrow Connector 58">
            <a:extLst>
              <a:ext uri="{FF2B5EF4-FFF2-40B4-BE49-F238E27FC236}">
                <a16:creationId xmlns:a16="http://schemas.microsoft.com/office/drawing/2014/main" id="{2AEB83EB-1E51-4543-83B6-4E3AC21676AA}"/>
              </a:ext>
            </a:extLst>
          </p:cNvPr>
          <p:cNvCxnSpPr>
            <a:cxnSpLocks/>
            <a:stCxn id="55" idx="2"/>
            <a:endCxn id="82" idx="0"/>
          </p:cNvCxnSpPr>
          <p:nvPr/>
        </p:nvCxnSpPr>
        <p:spPr>
          <a:xfrm>
            <a:off x="1840845" y="1082839"/>
            <a:ext cx="3952" cy="112044"/>
          </a:xfrm>
          <a:prstGeom prst="straightConnector1">
            <a:avLst/>
          </a:prstGeom>
          <a:noFill/>
          <a:ln w="12700" cap="flat" cmpd="sng" algn="ctr">
            <a:solidFill>
              <a:srgbClr val="0033CC"/>
            </a:solidFill>
            <a:prstDash val="solid"/>
            <a:tailEnd type="triangle"/>
          </a:ln>
          <a:effectLst/>
        </p:spPr>
      </p:cxnSp>
      <p:cxnSp>
        <p:nvCxnSpPr>
          <p:cNvPr id="60" name="Straight Arrow Connector 59">
            <a:extLst>
              <a:ext uri="{FF2B5EF4-FFF2-40B4-BE49-F238E27FC236}">
                <a16:creationId xmlns:a16="http://schemas.microsoft.com/office/drawing/2014/main" id="{C2A726F4-4DCE-41D6-9516-0DE23522A924}"/>
              </a:ext>
            </a:extLst>
          </p:cNvPr>
          <p:cNvCxnSpPr>
            <a:cxnSpLocks/>
            <a:stCxn id="82" idx="2"/>
            <a:endCxn id="54" idx="0"/>
          </p:cNvCxnSpPr>
          <p:nvPr/>
        </p:nvCxnSpPr>
        <p:spPr>
          <a:xfrm>
            <a:off x="1844797" y="1560643"/>
            <a:ext cx="0" cy="727707"/>
          </a:xfrm>
          <a:prstGeom prst="straightConnector1">
            <a:avLst/>
          </a:prstGeom>
          <a:noFill/>
          <a:ln w="12700" cap="flat" cmpd="sng" algn="ctr">
            <a:solidFill>
              <a:srgbClr val="0033CC"/>
            </a:solidFill>
            <a:prstDash val="solid"/>
            <a:tailEnd type="triangle"/>
          </a:ln>
          <a:effectLst/>
        </p:spPr>
      </p:cxnSp>
      <p:cxnSp>
        <p:nvCxnSpPr>
          <p:cNvPr id="61" name="Straight Arrow Connector 60">
            <a:extLst>
              <a:ext uri="{FF2B5EF4-FFF2-40B4-BE49-F238E27FC236}">
                <a16:creationId xmlns:a16="http://schemas.microsoft.com/office/drawing/2014/main" id="{49DD088C-2151-4827-BEE9-2FC0ED1BF7A8}"/>
              </a:ext>
            </a:extLst>
          </p:cNvPr>
          <p:cNvCxnSpPr>
            <a:cxnSpLocks/>
            <a:stCxn id="54" idx="2"/>
            <a:endCxn id="53" idx="0"/>
          </p:cNvCxnSpPr>
          <p:nvPr/>
        </p:nvCxnSpPr>
        <p:spPr>
          <a:xfrm>
            <a:off x="1844797" y="2654110"/>
            <a:ext cx="0" cy="403394"/>
          </a:xfrm>
          <a:prstGeom prst="straightConnector1">
            <a:avLst/>
          </a:prstGeom>
          <a:noFill/>
          <a:ln w="12700" cap="flat" cmpd="sng" algn="ctr">
            <a:solidFill>
              <a:srgbClr val="0033CC"/>
            </a:solidFill>
            <a:prstDash val="solid"/>
            <a:tailEnd type="triangle"/>
          </a:ln>
          <a:effectLst/>
        </p:spPr>
      </p:cxnSp>
      <p:cxnSp>
        <p:nvCxnSpPr>
          <p:cNvPr id="62" name="Straight Arrow Connector 61">
            <a:extLst>
              <a:ext uri="{FF2B5EF4-FFF2-40B4-BE49-F238E27FC236}">
                <a16:creationId xmlns:a16="http://schemas.microsoft.com/office/drawing/2014/main" id="{671C5072-BAE7-4E22-A66E-D8F6D7A9B90E}"/>
              </a:ext>
            </a:extLst>
          </p:cNvPr>
          <p:cNvCxnSpPr>
            <a:cxnSpLocks/>
            <a:stCxn id="53" idx="2"/>
            <a:endCxn id="56" idx="0"/>
          </p:cNvCxnSpPr>
          <p:nvPr/>
        </p:nvCxnSpPr>
        <p:spPr>
          <a:xfrm>
            <a:off x="1844797" y="3423264"/>
            <a:ext cx="0" cy="184445"/>
          </a:xfrm>
          <a:prstGeom prst="straightConnector1">
            <a:avLst/>
          </a:prstGeom>
          <a:noFill/>
          <a:ln w="12700" cap="flat" cmpd="sng" algn="ctr">
            <a:solidFill>
              <a:srgbClr val="0033CC"/>
            </a:solidFill>
            <a:prstDash val="solid"/>
            <a:tailEnd type="triangle"/>
          </a:ln>
          <a:effectLst/>
        </p:spPr>
      </p:cxnSp>
      <p:cxnSp>
        <p:nvCxnSpPr>
          <p:cNvPr id="63" name="Straight Arrow Connector 62">
            <a:extLst>
              <a:ext uri="{FF2B5EF4-FFF2-40B4-BE49-F238E27FC236}">
                <a16:creationId xmlns:a16="http://schemas.microsoft.com/office/drawing/2014/main" id="{8377A5BB-4974-4644-BD58-6CDDFC38DCAA}"/>
              </a:ext>
            </a:extLst>
          </p:cNvPr>
          <p:cNvCxnSpPr>
            <a:cxnSpLocks/>
          </p:cNvCxnSpPr>
          <p:nvPr/>
        </p:nvCxnSpPr>
        <p:spPr>
          <a:xfrm>
            <a:off x="7614849" y="3144832"/>
            <a:ext cx="0" cy="184445"/>
          </a:xfrm>
          <a:prstGeom prst="straightConnector1">
            <a:avLst/>
          </a:prstGeom>
          <a:noFill/>
          <a:ln w="12700" cap="flat" cmpd="sng" algn="ctr">
            <a:solidFill>
              <a:schemeClr val="accent4">
                <a:lumMod val="90000"/>
              </a:schemeClr>
            </a:solidFill>
            <a:prstDash val="solid"/>
            <a:tailEnd type="triangle"/>
          </a:ln>
          <a:effectLst/>
        </p:spPr>
      </p:cxnSp>
      <p:cxnSp>
        <p:nvCxnSpPr>
          <p:cNvPr id="64" name="Straight Arrow Connector 63">
            <a:extLst>
              <a:ext uri="{FF2B5EF4-FFF2-40B4-BE49-F238E27FC236}">
                <a16:creationId xmlns:a16="http://schemas.microsoft.com/office/drawing/2014/main" id="{0421D4F8-AE79-4D04-BED4-8DFEC6E2B3C2}"/>
              </a:ext>
            </a:extLst>
          </p:cNvPr>
          <p:cNvCxnSpPr>
            <a:cxnSpLocks/>
          </p:cNvCxnSpPr>
          <p:nvPr/>
        </p:nvCxnSpPr>
        <p:spPr>
          <a:xfrm>
            <a:off x="7614849" y="2654110"/>
            <a:ext cx="0" cy="124962"/>
          </a:xfrm>
          <a:prstGeom prst="straightConnector1">
            <a:avLst/>
          </a:prstGeom>
          <a:noFill/>
          <a:ln w="12700" cap="flat" cmpd="sng" algn="ctr">
            <a:solidFill>
              <a:schemeClr val="accent4">
                <a:lumMod val="90000"/>
              </a:schemeClr>
            </a:solidFill>
            <a:prstDash val="solid"/>
            <a:tailEnd type="triangle"/>
          </a:ln>
          <a:effectLst/>
        </p:spPr>
      </p:cxnSp>
      <p:cxnSp>
        <p:nvCxnSpPr>
          <p:cNvPr id="65" name="Straight Arrow Connector 64">
            <a:extLst>
              <a:ext uri="{FF2B5EF4-FFF2-40B4-BE49-F238E27FC236}">
                <a16:creationId xmlns:a16="http://schemas.microsoft.com/office/drawing/2014/main" id="{F678BC37-0A8E-4DC2-BFFC-0CC3254226BD}"/>
              </a:ext>
            </a:extLst>
          </p:cNvPr>
          <p:cNvCxnSpPr>
            <a:cxnSpLocks/>
          </p:cNvCxnSpPr>
          <p:nvPr/>
        </p:nvCxnSpPr>
        <p:spPr>
          <a:xfrm>
            <a:off x="7614849" y="2117760"/>
            <a:ext cx="0" cy="160961"/>
          </a:xfrm>
          <a:prstGeom prst="straightConnector1">
            <a:avLst/>
          </a:prstGeom>
          <a:noFill/>
          <a:ln w="12700" cap="flat" cmpd="sng" algn="ctr">
            <a:solidFill>
              <a:schemeClr val="accent4">
                <a:lumMod val="90000"/>
              </a:schemeClr>
            </a:solidFill>
            <a:prstDash val="solid"/>
            <a:tailEnd type="triangle"/>
          </a:ln>
          <a:effectLst/>
        </p:spPr>
      </p:cxnSp>
      <p:cxnSp>
        <p:nvCxnSpPr>
          <p:cNvPr id="68" name="Straight Arrow Connector 67">
            <a:extLst>
              <a:ext uri="{FF2B5EF4-FFF2-40B4-BE49-F238E27FC236}">
                <a16:creationId xmlns:a16="http://schemas.microsoft.com/office/drawing/2014/main" id="{99D75B7C-9001-4CDF-B5A4-6220367472C4}"/>
              </a:ext>
            </a:extLst>
          </p:cNvPr>
          <p:cNvCxnSpPr>
            <a:cxnSpLocks/>
            <a:stCxn id="49" idx="2"/>
            <a:endCxn id="80" idx="0"/>
          </p:cNvCxnSpPr>
          <p:nvPr/>
        </p:nvCxnSpPr>
        <p:spPr>
          <a:xfrm>
            <a:off x="6298457" y="1082840"/>
            <a:ext cx="0" cy="112043"/>
          </a:xfrm>
          <a:prstGeom prst="straightConnector1">
            <a:avLst/>
          </a:prstGeom>
          <a:noFill/>
          <a:ln w="12700" cap="flat" cmpd="sng" algn="ctr">
            <a:solidFill>
              <a:schemeClr val="accent3"/>
            </a:solidFill>
            <a:prstDash val="solid"/>
            <a:tailEnd type="triangle"/>
          </a:ln>
          <a:effectLst/>
        </p:spPr>
      </p:cxnSp>
      <p:sp>
        <p:nvSpPr>
          <p:cNvPr id="82" name="AutoShape 19">
            <a:extLst>
              <a:ext uri="{FF2B5EF4-FFF2-40B4-BE49-F238E27FC236}">
                <a16:creationId xmlns:a16="http://schemas.microsoft.com/office/drawing/2014/main" id="{BE646538-E604-4D65-A0BD-7AA90C23C6E1}"/>
              </a:ext>
            </a:extLst>
          </p:cNvPr>
          <p:cNvSpPr>
            <a:spLocks noChangeArrowheads="1"/>
          </p:cNvSpPr>
          <p:nvPr/>
        </p:nvSpPr>
        <p:spPr bwMode="auto">
          <a:xfrm>
            <a:off x="1021837" y="1194883"/>
            <a:ext cx="1645920" cy="365760"/>
          </a:xfrm>
          <a:prstGeom prst="flowChartProcess">
            <a:avLst/>
          </a:prstGeom>
          <a:solidFill>
            <a:schemeClr val="tx1"/>
          </a:solidFill>
          <a:ln w="381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6M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97%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n=350/361)</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sp>
        <p:nvSpPr>
          <p:cNvPr id="86" name="AutoShape 30">
            <a:extLst>
              <a:ext uri="{FF2B5EF4-FFF2-40B4-BE49-F238E27FC236}">
                <a16:creationId xmlns:a16="http://schemas.microsoft.com/office/drawing/2014/main" id="{06D7D376-4F90-4582-AA16-B3774351125F}"/>
              </a:ext>
            </a:extLst>
          </p:cNvPr>
          <p:cNvSpPr>
            <a:spLocks noChangeArrowheads="1"/>
          </p:cNvSpPr>
          <p:nvPr/>
        </p:nvSpPr>
        <p:spPr bwMode="auto">
          <a:xfrm>
            <a:off x="1021837" y="4165845"/>
            <a:ext cx="1645920" cy="365760"/>
          </a:xfrm>
          <a:prstGeom prst="flowChartProcess">
            <a:avLst/>
          </a:prstGeom>
          <a:solidFill>
            <a:schemeClr val="tx1"/>
          </a:solidFill>
          <a:ln w="127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000" i="0" kern="0">
                <a:solidFill>
                  <a:prstClr val="black"/>
                </a:solidFill>
                <a:latin typeface="Arial" panose="020B0604020202020204" pitchFamily="34" charset="0"/>
                <a:ea typeface="MS Mincho"/>
                <a:cs typeface="Arial" panose="020B0604020202020204" pitchFamily="34" charset="0"/>
              </a:rPr>
              <a:t>48</a:t>
            </a: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37%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n=105/281)</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cxnSp>
        <p:nvCxnSpPr>
          <p:cNvPr id="87" name="Straight Arrow Connector 86">
            <a:extLst>
              <a:ext uri="{FF2B5EF4-FFF2-40B4-BE49-F238E27FC236}">
                <a16:creationId xmlns:a16="http://schemas.microsoft.com/office/drawing/2014/main" id="{80596DA5-160F-45E8-9936-2B3356F315C8}"/>
              </a:ext>
            </a:extLst>
          </p:cNvPr>
          <p:cNvCxnSpPr>
            <a:cxnSpLocks/>
            <a:stCxn id="56" idx="2"/>
            <a:endCxn id="86" idx="0"/>
          </p:cNvCxnSpPr>
          <p:nvPr/>
        </p:nvCxnSpPr>
        <p:spPr>
          <a:xfrm>
            <a:off x="1844797" y="3973469"/>
            <a:ext cx="0" cy="192376"/>
          </a:xfrm>
          <a:prstGeom prst="straightConnector1">
            <a:avLst/>
          </a:prstGeom>
          <a:noFill/>
          <a:ln w="12700" cap="flat" cmpd="sng" algn="ctr">
            <a:solidFill>
              <a:srgbClr val="0033CC"/>
            </a:solidFill>
            <a:prstDash val="solid"/>
            <a:tailEnd type="triangle"/>
          </a:ln>
          <a:effectLst/>
        </p:spPr>
      </p:cxnSp>
      <p:sp>
        <p:nvSpPr>
          <p:cNvPr id="91" name="AutoShape 30">
            <a:extLst>
              <a:ext uri="{FF2B5EF4-FFF2-40B4-BE49-F238E27FC236}">
                <a16:creationId xmlns:a16="http://schemas.microsoft.com/office/drawing/2014/main" id="{EB949692-286F-4759-B2F1-B50B76A4DA26}"/>
              </a:ext>
            </a:extLst>
          </p:cNvPr>
          <p:cNvSpPr>
            <a:spLocks noChangeArrowheads="1"/>
          </p:cNvSpPr>
          <p:nvPr/>
        </p:nvSpPr>
        <p:spPr bwMode="auto">
          <a:xfrm>
            <a:off x="1021837" y="4709426"/>
            <a:ext cx="1645920" cy="365760"/>
          </a:xfrm>
          <a:prstGeom prst="flowChartProcess">
            <a:avLst/>
          </a:prstGeom>
          <a:solidFill>
            <a:schemeClr val="tx1"/>
          </a:solidFill>
          <a:ln w="12700">
            <a:solidFill>
              <a:srgbClr val="0033CC"/>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000" i="0" kern="0">
                <a:solidFill>
                  <a:prstClr val="black"/>
                </a:solidFill>
                <a:latin typeface="Arial" panose="020B0604020202020204" pitchFamily="34" charset="0"/>
                <a:ea typeface="MS Mincho"/>
                <a:cs typeface="Arial" panose="020B0604020202020204" pitchFamily="34" charset="0"/>
              </a:rPr>
              <a:t>54</a:t>
            </a:r>
            <a:r>
              <a:rPr kumimoji="0" lang="en-US" sz="100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M follow-up</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prstClr val="black"/>
                </a:solidFill>
                <a:latin typeface="Arial" panose="020B0604020202020204" pitchFamily="34" charset="0"/>
                <a:ea typeface="MS Mincho"/>
                <a:cs typeface="Arial" panose="020B0604020202020204" pitchFamily="34" charset="0"/>
              </a:rPr>
              <a:t>26% </a:t>
            </a:r>
            <a:r>
              <a:rPr lang="en-US" sz="800" b="0" i="0" kern="0">
                <a:solidFill>
                  <a:prstClr val="black"/>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rPr>
              <a:t>n=38/147)</a:t>
            </a: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S Mincho"/>
              <a:cs typeface="Arial" panose="020B0604020202020204" pitchFamily="34" charset="0"/>
            </a:endParaRPr>
          </a:p>
        </p:txBody>
      </p:sp>
      <p:cxnSp>
        <p:nvCxnSpPr>
          <p:cNvPr id="92" name="Straight Arrow Connector 91">
            <a:extLst>
              <a:ext uri="{FF2B5EF4-FFF2-40B4-BE49-F238E27FC236}">
                <a16:creationId xmlns:a16="http://schemas.microsoft.com/office/drawing/2014/main" id="{47C5643C-F3F3-48A1-8C8B-8DDEFC7DFF3D}"/>
              </a:ext>
            </a:extLst>
          </p:cNvPr>
          <p:cNvCxnSpPr>
            <a:cxnSpLocks/>
            <a:stCxn id="86" idx="2"/>
            <a:endCxn id="91" idx="0"/>
          </p:cNvCxnSpPr>
          <p:nvPr/>
        </p:nvCxnSpPr>
        <p:spPr>
          <a:xfrm>
            <a:off x="1844797" y="4531605"/>
            <a:ext cx="0" cy="177821"/>
          </a:xfrm>
          <a:prstGeom prst="straightConnector1">
            <a:avLst/>
          </a:prstGeom>
          <a:noFill/>
          <a:ln w="12700" cap="flat" cmpd="sng" algn="ctr">
            <a:solidFill>
              <a:srgbClr val="0033CC"/>
            </a:solidFill>
            <a:prstDash val="solid"/>
            <a:tailEnd type="triangle"/>
          </a:ln>
          <a:effectLst/>
        </p:spPr>
      </p:cxnSp>
      <p:cxnSp>
        <p:nvCxnSpPr>
          <p:cNvPr id="100" name="Straight Arrow Connector 99">
            <a:extLst>
              <a:ext uri="{FF2B5EF4-FFF2-40B4-BE49-F238E27FC236}">
                <a16:creationId xmlns:a16="http://schemas.microsoft.com/office/drawing/2014/main" id="{D34DFD7B-0939-44E5-98CE-339A2FA6C4E8}"/>
              </a:ext>
            </a:extLst>
          </p:cNvPr>
          <p:cNvCxnSpPr>
            <a:cxnSpLocks/>
          </p:cNvCxnSpPr>
          <p:nvPr/>
        </p:nvCxnSpPr>
        <p:spPr>
          <a:xfrm>
            <a:off x="7614849" y="3969398"/>
            <a:ext cx="0" cy="192376"/>
          </a:xfrm>
          <a:prstGeom prst="straightConnector1">
            <a:avLst/>
          </a:prstGeom>
          <a:noFill/>
          <a:ln w="12700" cap="flat" cmpd="sng" algn="ctr">
            <a:solidFill>
              <a:schemeClr val="accent4">
                <a:lumMod val="90000"/>
              </a:schemeClr>
            </a:solidFill>
            <a:prstDash val="solid"/>
            <a:tailEnd type="triangle"/>
          </a:ln>
          <a:effectLst/>
        </p:spPr>
      </p:cxnSp>
      <p:sp>
        <p:nvSpPr>
          <p:cNvPr id="107" name="AutoShape 29">
            <a:extLst>
              <a:ext uri="{FF2B5EF4-FFF2-40B4-BE49-F238E27FC236}">
                <a16:creationId xmlns:a16="http://schemas.microsoft.com/office/drawing/2014/main" id="{08D09719-6870-4352-8B39-2BE190E45EE7}"/>
              </a:ext>
            </a:extLst>
          </p:cNvPr>
          <p:cNvSpPr>
            <a:spLocks noChangeArrowheads="1"/>
          </p:cNvSpPr>
          <p:nvPr/>
        </p:nvSpPr>
        <p:spPr bwMode="auto">
          <a:xfrm>
            <a:off x="7378872" y="3879482"/>
            <a:ext cx="1280160" cy="365760"/>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000" i="0" kern="0">
                <a:solidFill>
                  <a:schemeClr val="bg2">
                    <a:lumMod val="75000"/>
                    <a:lumOff val="25000"/>
                  </a:schemeClr>
                </a:solidFill>
                <a:latin typeface="Arial" panose="020B0604020202020204" pitchFamily="34" charset="0"/>
                <a:ea typeface="MS Mincho"/>
                <a:cs typeface="Arial" panose="020B0604020202020204" pitchFamily="34" charset="0"/>
              </a:rPr>
              <a:t>36</a:t>
            </a:r>
            <a:r>
              <a:rPr kumimoji="0" lang="en-US" sz="10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M post-RDN f/u </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schemeClr val="bg2">
                    <a:lumMod val="75000"/>
                    <a:lumOff val="25000"/>
                  </a:schemeClr>
                </a:solidFill>
                <a:latin typeface="Arial" panose="020B0604020202020204" pitchFamily="34" charset="0"/>
                <a:ea typeface="MS Mincho"/>
                <a:cs typeface="Arial" panose="020B0604020202020204" pitchFamily="34" charset="0"/>
              </a:rPr>
              <a:t>71% (</a:t>
            </a:r>
            <a:r>
              <a:rPr kumimoji="0" lang="en-US" sz="8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n=53/75)</a:t>
            </a:r>
            <a:endParaRPr kumimoji="0" lang="en-US" sz="10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cxnSp>
        <p:nvCxnSpPr>
          <p:cNvPr id="108" name="Straight Arrow Connector 107">
            <a:extLst>
              <a:ext uri="{FF2B5EF4-FFF2-40B4-BE49-F238E27FC236}">
                <a16:creationId xmlns:a16="http://schemas.microsoft.com/office/drawing/2014/main" id="{51E34A76-F91F-4EF1-BFB8-63D026A21A3D}"/>
              </a:ext>
            </a:extLst>
          </p:cNvPr>
          <p:cNvCxnSpPr>
            <a:cxnSpLocks/>
          </p:cNvCxnSpPr>
          <p:nvPr/>
        </p:nvCxnSpPr>
        <p:spPr>
          <a:xfrm>
            <a:off x="7614849" y="3695037"/>
            <a:ext cx="0" cy="184445"/>
          </a:xfrm>
          <a:prstGeom prst="straightConnector1">
            <a:avLst/>
          </a:prstGeom>
          <a:noFill/>
          <a:ln w="12700" cap="flat" cmpd="sng" algn="ctr">
            <a:solidFill>
              <a:schemeClr val="accent4">
                <a:lumMod val="90000"/>
              </a:schemeClr>
            </a:solidFill>
            <a:prstDash val="solid"/>
            <a:tailEnd type="triangle"/>
          </a:ln>
          <a:effectLst/>
        </p:spPr>
      </p:cxnSp>
      <p:sp>
        <p:nvSpPr>
          <p:cNvPr id="109" name="AutoShape 29">
            <a:extLst>
              <a:ext uri="{FF2B5EF4-FFF2-40B4-BE49-F238E27FC236}">
                <a16:creationId xmlns:a16="http://schemas.microsoft.com/office/drawing/2014/main" id="{73CBE086-6A80-453A-AF66-5F66127EBCBC}"/>
              </a:ext>
            </a:extLst>
          </p:cNvPr>
          <p:cNvSpPr>
            <a:spLocks noChangeArrowheads="1"/>
          </p:cNvSpPr>
          <p:nvPr/>
        </p:nvSpPr>
        <p:spPr bwMode="auto">
          <a:xfrm>
            <a:off x="7378872" y="4429687"/>
            <a:ext cx="1280160" cy="365760"/>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ctr"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48M post-RDN f/u </a:t>
            </a:r>
          </a:p>
          <a:p>
            <a:pPr marL="0" marR="0" lvl="0" indent="0" algn="ctr" defTabSz="342900" eaLnBrk="1" fontAlgn="auto" latinLnBrk="0" hangingPunct="1">
              <a:lnSpc>
                <a:spcPct val="100000"/>
              </a:lnSpc>
              <a:spcBef>
                <a:spcPts val="0"/>
              </a:spcBef>
              <a:spcAft>
                <a:spcPts val="0"/>
              </a:spcAft>
              <a:buClrTx/>
              <a:buSzTx/>
              <a:buFontTx/>
              <a:buNone/>
              <a:tabLst/>
              <a:defRPr/>
            </a:pPr>
            <a:r>
              <a:rPr lang="en-US" sz="1000" b="0" i="0" kern="0">
                <a:solidFill>
                  <a:schemeClr val="bg2">
                    <a:lumMod val="75000"/>
                    <a:lumOff val="25000"/>
                  </a:schemeClr>
                </a:solidFill>
                <a:latin typeface="Arial" panose="020B0604020202020204" pitchFamily="34" charset="0"/>
                <a:ea typeface="MS Mincho"/>
                <a:cs typeface="Arial" panose="020B0604020202020204" pitchFamily="34" charset="0"/>
              </a:rPr>
              <a:t>26% </a:t>
            </a:r>
            <a:r>
              <a:rPr lang="en-US" sz="800" b="0" i="0" kern="0">
                <a:solidFill>
                  <a:schemeClr val="bg2">
                    <a:lumMod val="75000"/>
                    <a:lumOff val="25000"/>
                  </a:schemeClr>
                </a:solidFill>
                <a:latin typeface="Arial" panose="020B0604020202020204" pitchFamily="34" charset="0"/>
                <a:ea typeface="MS Mincho"/>
                <a:cs typeface="Arial" panose="020B0604020202020204" pitchFamily="34" charset="0"/>
              </a:rPr>
              <a:t>(</a:t>
            </a:r>
            <a:r>
              <a:rPr kumimoji="0" lang="en-US" sz="8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n=9/34)</a:t>
            </a:r>
            <a:endParaRPr kumimoji="0" lang="en-US" sz="10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cxnSp>
        <p:nvCxnSpPr>
          <p:cNvPr id="110" name="Straight Arrow Connector 109">
            <a:extLst>
              <a:ext uri="{FF2B5EF4-FFF2-40B4-BE49-F238E27FC236}">
                <a16:creationId xmlns:a16="http://schemas.microsoft.com/office/drawing/2014/main" id="{07BC1B21-D447-4834-99D0-267E66AD8211}"/>
              </a:ext>
            </a:extLst>
          </p:cNvPr>
          <p:cNvCxnSpPr>
            <a:cxnSpLocks/>
          </p:cNvCxnSpPr>
          <p:nvPr/>
        </p:nvCxnSpPr>
        <p:spPr>
          <a:xfrm>
            <a:off x="7614849" y="4245242"/>
            <a:ext cx="0" cy="184445"/>
          </a:xfrm>
          <a:prstGeom prst="straightConnector1">
            <a:avLst/>
          </a:prstGeom>
          <a:noFill/>
          <a:ln w="12700" cap="flat" cmpd="sng" algn="ctr">
            <a:solidFill>
              <a:schemeClr val="accent4">
                <a:lumMod val="90000"/>
              </a:schemeClr>
            </a:solidFill>
            <a:prstDash val="solid"/>
            <a:tailEnd type="triangle"/>
          </a:ln>
          <a:effectLst/>
        </p:spPr>
      </p:cxnSp>
      <p:cxnSp>
        <p:nvCxnSpPr>
          <p:cNvPr id="134" name="Connector: Curved 133">
            <a:extLst>
              <a:ext uri="{FF2B5EF4-FFF2-40B4-BE49-F238E27FC236}">
                <a16:creationId xmlns:a16="http://schemas.microsoft.com/office/drawing/2014/main" id="{2A8C44F0-A000-416C-8036-3D6BA26AEAE9}"/>
              </a:ext>
            </a:extLst>
          </p:cNvPr>
          <p:cNvCxnSpPr>
            <a:cxnSpLocks/>
            <a:endCxn id="69" idx="3"/>
          </p:cNvCxnSpPr>
          <p:nvPr/>
        </p:nvCxnSpPr>
        <p:spPr bwMode="auto">
          <a:xfrm rot="5400000">
            <a:off x="6061560" y="1653645"/>
            <a:ext cx="322524" cy="136520"/>
          </a:xfrm>
          <a:prstGeom prst="curvedConnector2">
            <a:avLst/>
          </a:prstGeom>
          <a:noFill/>
          <a:ln w="12700" cap="flat" cmpd="sng" algn="ctr">
            <a:solidFill>
              <a:schemeClr val="bg2">
                <a:lumMod val="50000"/>
                <a:lumOff val="50000"/>
              </a:schemeClr>
            </a:solidFill>
            <a:prstDash val="solid"/>
            <a:tailEnd type="triangle"/>
          </a:ln>
          <a:effectLst/>
        </p:spPr>
      </p:cxnSp>
      <p:cxnSp>
        <p:nvCxnSpPr>
          <p:cNvPr id="132" name="Connector: Curved 131">
            <a:extLst>
              <a:ext uri="{FF2B5EF4-FFF2-40B4-BE49-F238E27FC236}">
                <a16:creationId xmlns:a16="http://schemas.microsoft.com/office/drawing/2014/main" id="{65E24246-5453-440A-A71D-FB58171A948A}"/>
              </a:ext>
            </a:extLst>
          </p:cNvPr>
          <p:cNvCxnSpPr>
            <a:cxnSpLocks/>
            <a:endCxn id="45" idx="1"/>
          </p:cNvCxnSpPr>
          <p:nvPr/>
        </p:nvCxnSpPr>
        <p:spPr bwMode="auto">
          <a:xfrm rot="16200000" flipH="1">
            <a:off x="6197032" y="1654693"/>
            <a:ext cx="324620" cy="136520"/>
          </a:xfrm>
          <a:prstGeom prst="curvedConnector2">
            <a:avLst/>
          </a:prstGeom>
          <a:noFill/>
          <a:ln w="12700" cap="flat" cmpd="sng" algn="ctr">
            <a:solidFill>
              <a:schemeClr val="accent4">
                <a:lumMod val="90000"/>
              </a:schemeClr>
            </a:solidFill>
            <a:prstDash val="solid"/>
            <a:tailEnd type="triangle"/>
          </a:ln>
          <a:effectLst/>
        </p:spPr>
      </p:cxnSp>
      <p:cxnSp>
        <p:nvCxnSpPr>
          <p:cNvPr id="79" name="Straight Connector 78">
            <a:extLst>
              <a:ext uri="{FF2B5EF4-FFF2-40B4-BE49-F238E27FC236}">
                <a16:creationId xmlns:a16="http://schemas.microsoft.com/office/drawing/2014/main" id="{8E0E114E-B329-442C-AAAC-62F04A5D05AD}"/>
              </a:ext>
            </a:extLst>
          </p:cNvPr>
          <p:cNvCxnSpPr>
            <a:cxnSpLocks/>
          </p:cNvCxnSpPr>
          <p:nvPr/>
        </p:nvCxnSpPr>
        <p:spPr>
          <a:xfrm flipH="1">
            <a:off x="854317" y="1605172"/>
            <a:ext cx="6391275" cy="0"/>
          </a:xfrm>
          <a:prstGeom prst="line">
            <a:avLst/>
          </a:prstGeom>
          <a:noFill/>
          <a:ln w="19050" cap="flat" cmpd="sng" algn="ctr">
            <a:solidFill>
              <a:srgbClr val="339933"/>
            </a:solidFill>
            <a:prstDash val="dash"/>
          </a:ln>
          <a:effectLst/>
        </p:spPr>
      </p:cxnSp>
      <p:sp>
        <p:nvSpPr>
          <p:cNvPr id="80" name="AutoShape 14">
            <a:extLst>
              <a:ext uri="{FF2B5EF4-FFF2-40B4-BE49-F238E27FC236}">
                <a16:creationId xmlns:a16="http://schemas.microsoft.com/office/drawing/2014/main" id="{8438631D-3ABA-4B43-BA29-655805FDDBD8}"/>
              </a:ext>
            </a:extLst>
          </p:cNvPr>
          <p:cNvSpPr>
            <a:spLocks noChangeArrowheads="1"/>
          </p:cNvSpPr>
          <p:nvPr/>
        </p:nvSpPr>
        <p:spPr bwMode="auto">
          <a:xfrm>
            <a:off x="5475497" y="1194883"/>
            <a:ext cx="1645920" cy="365760"/>
          </a:xfrm>
          <a:prstGeom prst="flowChartProcess">
            <a:avLst/>
          </a:prstGeom>
          <a:solidFill>
            <a:schemeClr val="tx1"/>
          </a:solidFill>
          <a:ln w="38100">
            <a:solidFill>
              <a:schemeClr val="accent3"/>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000" i="0">
                <a:solidFill>
                  <a:prstClr val="black"/>
                </a:solidFill>
                <a:latin typeface="Arial" panose="020B0604020202020204" pitchFamily="34" charset="0"/>
                <a:ea typeface="MS Mincho"/>
                <a:cs typeface="Arial" panose="020B0604020202020204" pitchFamily="34" charset="0"/>
              </a:rPr>
              <a:t>6M follow-up </a:t>
            </a:r>
          </a:p>
          <a:p>
            <a:pPr algn="ctr" defTabSz="342900" fontAlgn="auto">
              <a:spcBef>
                <a:spcPts val="0"/>
              </a:spcBef>
              <a:spcAft>
                <a:spcPts val="0"/>
              </a:spcAft>
            </a:pPr>
            <a:r>
              <a:rPr lang="en-US" sz="1000" b="0" i="0">
                <a:solidFill>
                  <a:prstClr val="black"/>
                </a:solidFill>
                <a:latin typeface="Arial" panose="020B0604020202020204" pitchFamily="34" charset="0"/>
                <a:ea typeface="MS Mincho"/>
                <a:cs typeface="Arial" panose="020B0604020202020204" pitchFamily="34" charset="0"/>
              </a:rPr>
              <a:t>99% </a:t>
            </a:r>
            <a:r>
              <a:rPr lang="en-US" sz="800" b="0" i="0">
                <a:solidFill>
                  <a:prstClr val="black"/>
                </a:solidFill>
                <a:latin typeface="Arial" panose="020B0604020202020204" pitchFamily="34" charset="0"/>
                <a:ea typeface="MS Mincho"/>
                <a:cs typeface="Arial" panose="020B0604020202020204" pitchFamily="34" charset="0"/>
              </a:rPr>
              <a:t>(n=169/171)</a:t>
            </a:r>
            <a:endParaRPr lang="en-US" sz="1000" b="0" i="0">
              <a:solidFill>
                <a:prstClr val="black"/>
              </a:solidFill>
              <a:latin typeface="Arial" panose="020B0604020202020204" pitchFamily="34" charset="0"/>
              <a:ea typeface="MS Mincho"/>
              <a:cs typeface="Arial" panose="020B0604020202020204" pitchFamily="34" charset="0"/>
            </a:endParaRPr>
          </a:p>
        </p:txBody>
      </p:sp>
      <p:sp>
        <p:nvSpPr>
          <p:cNvPr id="58" name="TextBox 57">
            <a:extLst>
              <a:ext uri="{FF2B5EF4-FFF2-40B4-BE49-F238E27FC236}">
                <a16:creationId xmlns:a16="http://schemas.microsoft.com/office/drawing/2014/main" id="{611CBFDA-7EAA-4385-B174-0A1CE2EBF320}"/>
              </a:ext>
            </a:extLst>
          </p:cNvPr>
          <p:cNvSpPr txBox="1"/>
          <p:nvPr/>
        </p:nvSpPr>
        <p:spPr>
          <a:xfrm>
            <a:off x="3609504" y="1469635"/>
            <a:ext cx="822949" cy="261610"/>
          </a:xfrm>
          <a:prstGeom prst="rect">
            <a:avLst/>
          </a:prstGeom>
          <a:solidFill>
            <a:schemeClr val="tx1"/>
          </a:solidFill>
          <a:ln>
            <a:noFill/>
          </a:ln>
        </p:spPr>
        <p:txBody>
          <a:bodyPr wrap="square" lIns="0" rIns="0" rtlCol="0">
            <a:spAutoFit/>
          </a:bodyPr>
          <a:lstStyle/>
          <a:p>
            <a:pPr algn="ctr" defTabSz="342900" fontAlgn="auto">
              <a:spcBef>
                <a:spcPts val="0"/>
              </a:spcBef>
              <a:spcAft>
                <a:spcPts val="0"/>
              </a:spcAft>
            </a:pPr>
            <a:r>
              <a:rPr lang="en-US" sz="1100" b="0" i="0">
                <a:solidFill>
                  <a:schemeClr val="bg2"/>
                </a:solidFill>
                <a:latin typeface="Arial" panose="020B0604020202020204" pitchFamily="34" charset="0"/>
                <a:cs typeface="Arial" panose="020B0604020202020204" pitchFamily="34" charset="0"/>
              </a:rPr>
              <a:t>unblinding</a:t>
            </a:r>
          </a:p>
        </p:txBody>
      </p:sp>
      <p:sp>
        <p:nvSpPr>
          <p:cNvPr id="69" name="AutoShape 12">
            <a:extLst>
              <a:ext uri="{FF2B5EF4-FFF2-40B4-BE49-F238E27FC236}">
                <a16:creationId xmlns:a16="http://schemas.microsoft.com/office/drawing/2014/main" id="{4266F80B-F42B-453E-B640-4F01154FE1B5}"/>
              </a:ext>
            </a:extLst>
          </p:cNvPr>
          <p:cNvSpPr>
            <a:spLocks noChangeArrowheads="1"/>
          </p:cNvSpPr>
          <p:nvPr/>
        </p:nvSpPr>
        <p:spPr bwMode="auto">
          <a:xfrm>
            <a:off x="4782962" y="1643137"/>
            <a:ext cx="1371600" cy="480060"/>
          </a:xfrm>
          <a:prstGeom prst="flowChartProcess">
            <a:avLst/>
          </a:prstGeom>
          <a:solidFill>
            <a:schemeClr val="bg2">
              <a:lumMod val="50000"/>
              <a:lumOff val="50000"/>
            </a:schemeClr>
          </a:solidFill>
          <a:ln w="19050">
            <a:solidFill>
              <a:schemeClr val="bg2">
                <a:lumMod val="50000"/>
                <a:lumOff val="50000"/>
              </a:schemeClr>
            </a:solidFill>
            <a:miter lim="800000"/>
            <a:headEnd/>
            <a:tailEnd/>
          </a:ln>
        </p:spPr>
        <p:txBody>
          <a:bodyPr rot="0" vert="horz" wrap="square" lIns="68580" tIns="34290" rIns="68580" bIns="34290" anchor="ctr" anchorCtr="1" upright="1">
            <a:noAutofit/>
          </a:bodyPr>
          <a:lstStyle/>
          <a:p>
            <a:pPr algn="ctr" defTabSz="342900" fontAlgn="auto">
              <a:spcBef>
                <a:spcPts val="300"/>
              </a:spcBef>
              <a:spcAft>
                <a:spcPts val="0"/>
              </a:spcAft>
            </a:pPr>
            <a:r>
              <a:rPr lang="en-US" sz="1100" i="0" dirty="0">
                <a:solidFill>
                  <a:schemeClr val="bg2"/>
                </a:solidFill>
                <a:latin typeface="Arial" panose="020B0604020202020204" pitchFamily="34" charset="0"/>
                <a:ea typeface="MS Mincho"/>
                <a:cs typeface="Arial" panose="020B0604020202020204" pitchFamily="34" charset="0"/>
              </a:rPr>
              <a:t>Non-Crossover</a:t>
            </a:r>
          </a:p>
          <a:p>
            <a:pPr algn="ctr" defTabSz="342900" fontAlgn="auto">
              <a:spcBef>
                <a:spcPts val="300"/>
              </a:spcBef>
              <a:spcAft>
                <a:spcPts val="0"/>
              </a:spcAft>
            </a:pPr>
            <a:r>
              <a:rPr lang="en-US" sz="1000" i="0" dirty="0">
                <a:solidFill>
                  <a:schemeClr val="bg2"/>
                </a:solidFill>
                <a:latin typeface="Arial" panose="020B0604020202020204" pitchFamily="34" charset="0"/>
                <a:ea typeface="MS Mincho"/>
                <a:cs typeface="Arial" panose="020B0604020202020204" pitchFamily="34" charset="0"/>
              </a:rPr>
              <a:t>(N=70)</a:t>
            </a:r>
          </a:p>
        </p:txBody>
      </p:sp>
      <p:sp>
        <p:nvSpPr>
          <p:cNvPr id="70" name="AutoShape 12">
            <a:extLst>
              <a:ext uri="{FF2B5EF4-FFF2-40B4-BE49-F238E27FC236}">
                <a16:creationId xmlns:a16="http://schemas.microsoft.com/office/drawing/2014/main" id="{433B06B1-D224-448F-8C6F-3E8D96106254}"/>
              </a:ext>
            </a:extLst>
          </p:cNvPr>
          <p:cNvSpPr>
            <a:spLocks noChangeArrowheads="1"/>
          </p:cNvSpPr>
          <p:nvPr/>
        </p:nvSpPr>
        <p:spPr bwMode="auto">
          <a:xfrm>
            <a:off x="4829344" y="2288350"/>
            <a:ext cx="1280160" cy="365760"/>
          </a:xfrm>
          <a:prstGeom prst="flowChartProcess">
            <a:avLst/>
          </a:prstGeom>
          <a:solidFill>
            <a:schemeClr val="tx1"/>
          </a:solidFill>
          <a:ln w="12700">
            <a:solidFill>
              <a:schemeClr val="bg2">
                <a:lumMod val="50000"/>
                <a:lumOff val="50000"/>
              </a:schemeClr>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000" i="0">
                <a:solidFill>
                  <a:prstClr val="black"/>
                </a:solidFill>
                <a:latin typeface="Arial" panose="020B0604020202020204" pitchFamily="34" charset="0"/>
                <a:ea typeface="MS Mincho"/>
                <a:cs typeface="Arial" panose="020B0604020202020204" pitchFamily="34" charset="0"/>
              </a:rPr>
              <a:t>12M follow-up </a:t>
            </a:r>
          </a:p>
          <a:p>
            <a:pPr algn="ctr" defTabSz="342900" fontAlgn="auto">
              <a:spcBef>
                <a:spcPts val="0"/>
              </a:spcBef>
              <a:spcAft>
                <a:spcPts val="0"/>
              </a:spcAft>
            </a:pPr>
            <a:r>
              <a:rPr lang="en-US" sz="1000" b="0" i="0">
                <a:solidFill>
                  <a:prstClr val="black"/>
                </a:solidFill>
                <a:latin typeface="Arial" panose="020B0604020202020204" pitchFamily="34" charset="0"/>
                <a:ea typeface="MS Mincho"/>
                <a:cs typeface="Arial" panose="020B0604020202020204" pitchFamily="34" charset="0"/>
              </a:rPr>
              <a:t>77% </a:t>
            </a:r>
            <a:r>
              <a:rPr lang="en-US" sz="800" b="0" i="0">
                <a:solidFill>
                  <a:prstClr val="black"/>
                </a:solidFill>
                <a:latin typeface="Arial" panose="020B0604020202020204" pitchFamily="34" charset="0"/>
                <a:ea typeface="MS Mincho"/>
                <a:cs typeface="Arial" panose="020B0604020202020204" pitchFamily="34" charset="0"/>
              </a:rPr>
              <a:t>(n=48/62)</a:t>
            </a:r>
            <a:endParaRPr lang="en-US" sz="1000" b="0" i="0">
              <a:solidFill>
                <a:prstClr val="black"/>
              </a:solidFill>
              <a:latin typeface="Arial" panose="020B0604020202020204" pitchFamily="34" charset="0"/>
              <a:ea typeface="MS Mincho"/>
              <a:cs typeface="Arial" panose="020B0604020202020204" pitchFamily="34" charset="0"/>
            </a:endParaRPr>
          </a:p>
        </p:txBody>
      </p:sp>
      <p:sp>
        <p:nvSpPr>
          <p:cNvPr id="71" name="AutoShape 11">
            <a:extLst>
              <a:ext uri="{FF2B5EF4-FFF2-40B4-BE49-F238E27FC236}">
                <a16:creationId xmlns:a16="http://schemas.microsoft.com/office/drawing/2014/main" id="{FF2842A4-50EA-471C-832C-1E901CCAA15B}"/>
              </a:ext>
            </a:extLst>
          </p:cNvPr>
          <p:cNvSpPr>
            <a:spLocks noChangeArrowheads="1"/>
          </p:cNvSpPr>
          <p:nvPr/>
        </p:nvSpPr>
        <p:spPr bwMode="auto">
          <a:xfrm>
            <a:off x="4829344" y="3607709"/>
            <a:ext cx="1280160" cy="365760"/>
          </a:xfrm>
          <a:prstGeom prst="flowChartProcess">
            <a:avLst/>
          </a:prstGeom>
          <a:solidFill>
            <a:schemeClr val="tx1"/>
          </a:solidFill>
          <a:ln w="38100">
            <a:solidFill>
              <a:schemeClr val="bg2">
                <a:lumMod val="50000"/>
                <a:lumOff val="50000"/>
              </a:schemeClr>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000" i="0">
                <a:solidFill>
                  <a:prstClr val="black"/>
                </a:solidFill>
                <a:latin typeface="Arial" panose="020B0604020202020204" pitchFamily="34" charset="0"/>
                <a:ea typeface="MS Mincho"/>
                <a:cs typeface="Arial" panose="020B0604020202020204" pitchFamily="34" charset="0"/>
              </a:rPr>
              <a:t>36M follow-up </a:t>
            </a:r>
          </a:p>
          <a:p>
            <a:pPr algn="ctr" defTabSz="342900" fontAlgn="auto">
              <a:spcBef>
                <a:spcPts val="0"/>
              </a:spcBef>
              <a:spcAft>
                <a:spcPts val="0"/>
              </a:spcAft>
            </a:pPr>
            <a:r>
              <a:rPr lang="en-US" sz="1000" b="0" i="0">
                <a:solidFill>
                  <a:prstClr val="black"/>
                </a:solidFill>
                <a:latin typeface="Arial" panose="020B0604020202020204" pitchFamily="34" charset="0"/>
                <a:ea typeface="MS Mincho"/>
                <a:cs typeface="Arial" panose="020B0604020202020204" pitchFamily="34" charset="0"/>
              </a:rPr>
              <a:t>69% </a:t>
            </a:r>
            <a:r>
              <a:rPr lang="en-US" sz="800" b="0" i="0">
                <a:solidFill>
                  <a:prstClr val="black"/>
                </a:solidFill>
                <a:latin typeface="Arial" panose="020B0604020202020204" pitchFamily="34" charset="0"/>
                <a:ea typeface="MS Mincho"/>
                <a:cs typeface="Arial" panose="020B0604020202020204" pitchFamily="34" charset="0"/>
              </a:rPr>
              <a:t>(n=33/48)</a:t>
            </a:r>
            <a:endParaRPr lang="en-US" sz="1000" b="0" i="0">
              <a:solidFill>
                <a:prstClr val="black"/>
              </a:solidFill>
              <a:latin typeface="Arial" panose="020B0604020202020204" pitchFamily="34" charset="0"/>
              <a:ea typeface="MS Mincho"/>
              <a:cs typeface="Arial" panose="020B0604020202020204" pitchFamily="34" charset="0"/>
            </a:endParaRPr>
          </a:p>
        </p:txBody>
      </p:sp>
      <p:cxnSp>
        <p:nvCxnSpPr>
          <p:cNvPr id="72" name="Straight Arrow Connector 71">
            <a:extLst>
              <a:ext uri="{FF2B5EF4-FFF2-40B4-BE49-F238E27FC236}">
                <a16:creationId xmlns:a16="http://schemas.microsoft.com/office/drawing/2014/main" id="{72AC4646-F320-4859-AF6F-5BF4BCF79714}"/>
              </a:ext>
            </a:extLst>
          </p:cNvPr>
          <p:cNvCxnSpPr/>
          <p:nvPr/>
        </p:nvCxnSpPr>
        <p:spPr>
          <a:xfrm>
            <a:off x="5468762" y="2115665"/>
            <a:ext cx="0" cy="165152"/>
          </a:xfrm>
          <a:prstGeom prst="straightConnector1">
            <a:avLst/>
          </a:prstGeom>
          <a:noFill/>
          <a:ln w="12700" cap="flat" cmpd="sng" algn="ctr">
            <a:solidFill>
              <a:schemeClr val="bg2">
                <a:lumMod val="50000"/>
                <a:lumOff val="50000"/>
              </a:schemeClr>
            </a:solidFill>
            <a:prstDash val="solid"/>
            <a:tailEnd type="triangle"/>
          </a:ln>
          <a:effectLst/>
        </p:spPr>
      </p:cxnSp>
      <p:cxnSp>
        <p:nvCxnSpPr>
          <p:cNvPr id="73" name="Straight Arrow Connector 72">
            <a:extLst>
              <a:ext uri="{FF2B5EF4-FFF2-40B4-BE49-F238E27FC236}">
                <a16:creationId xmlns:a16="http://schemas.microsoft.com/office/drawing/2014/main" id="{BACC5053-1F63-4595-8DD7-2F6B7853897F}"/>
              </a:ext>
            </a:extLst>
          </p:cNvPr>
          <p:cNvCxnSpPr>
            <a:cxnSpLocks/>
            <a:stCxn id="70" idx="2"/>
            <a:endCxn id="76" idx="0"/>
          </p:cNvCxnSpPr>
          <p:nvPr/>
        </p:nvCxnSpPr>
        <p:spPr>
          <a:xfrm>
            <a:off x="5469424" y="2654110"/>
            <a:ext cx="0" cy="399534"/>
          </a:xfrm>
          <a:prstGeom prst="straightConnector1">
            <a:avLst/>
          </a:prstGeom>
          <a:noFill/>
          <a:ln w="12700" cap="flat" cmpd="sng" algn="ctr">
            <a:solidFill>
              <a:schemeClr val="bg2">
                <a:lumMod val="50000"/>
                <a:lumOff val="50000"/>
              </a:schemeClr>
            </a:solidFill>
            <a:prstDash val="solid"/>
            <a:tailEnd type="triangle"/>
          </a:ln>
          <a:effectLst/>
        </p:spPr>
      </p:cxnSp>
      <p:sp>
        <p:nvSpPr>
          <p:cNvPr id="74" name="AutoShape 30">
            <a:extLst>
              <a:ext uri="{FF2B5EF4-FFF2-40B4-BE49-F238E27FC236}">
                <a16:creationId xmlns:a16="http://schemas.microsoft.com/office/drawing/2014/main" id="{CFB2E34A-4419-4224-AAB4-90E5675DEE14}"/>
              </a:ext>
            </a:extLst>
          </p:cNvPr>
          <p:cNvSpPr>
            <a:spLocks noChangeArrowheads="1"/>
          </p:cNvSpPr>
          <p:nvPr/>
        </p:nvSpPr>
        <p:spPr bwMode="auto">
          <a:xfrm>
            <a:off x="4829344" y="4161774"/>
            <a:ext cx="1280160" cy="365760"/>
          </a:xfrm>
          <a:prstGeom prst="flowChartProcess">
            <a:avLst/>
          </a:prstGeom>
          <a:solidFill>
            <a:schemeClr val="tx1"/>
          </a:solidFill>
          <a:ln w="12700">
            <a:solidFill>
              <a:schemeClr val="bg2">
                <a:lumMod val="50000"/>
                <a:lumOff val="50000"/>
              </a:schemeClr>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000" i="0">
                <a:solidFill>
                  <a:prstClr val="black"/>
                </a:solidFill>
                <a:latin typeface="Arial" panose="020B0604020202020204" pitchFamily="34" charset="0"/>
                <a:ea typeface="MS Mincho"/>
                <a:cs typeface="Arial" panose="020B0604020202020204" pitchFamily="34" charset="0"/>
              </a:rPr>
              <a:t>48M follow-up</a:t>
            </a:r>
          </a:p>
          <a:p>
            <a:pPr algn="ctr" defTabSz="342900" fontAlgn="auto">
              <a:spcBef>
                <a:spcPts val="0"/>
              </a:spcBef>
              <a:spcAft>
                <a:spcPts val="0"/>
              </a:spcAft>
            </a:pPr>
            <a:r>
              <a:rPr lang="en-US" sz="1000" b="0" i="0">
                <a:solidFill>
                  <a:prstClr val="black"/>
                </a:solidFill>
                <a:latin typeface="Arial" panose="020B0604020202020204" pitchFamily="34" charset="0"/>
                <a:ea typeface="MS Mincho"/>
                <a:cs typeface="Arial" panose="020B0604020202020204" pitchFamily="34" charset="0"/>
              </a:rPr>
              <a:t>36% </a:t>
            </a:r>
            <a:r>
              <a:rPr lang="en-US" sz="800" b="0" i="0">
                <a:solidFill>
                  <a:prstClr val="black"/>
                </a:solidFill>
                <a:latin typeface="Arial" panose="020B0604020202020204" pitchFamily="34" charset="0"/>
                <a:ea typeface="MS Mincho"/>
                <a:cs typeface="Arial" panose="020B0604020202020204" pitchFamily="34" charset="0"/>
              </a:rPr>
              <a:t>(n=16/44)</a:t>
            </a:r>
            <a:endParaRPr lang="en-US" sz="1000" b="0" i="0">
              <a:solidFill>
                <a:prstClr val="black"/>
              </a:solidFill>
              <a:latin typeface="Arial" panose="020B0604020202020204" pitchFamily="34" charset="0"/>
              <a:ea typeface="MS Mincho"/>
              <a:cs typeface="Arial" panose="020B0604020202020204" pitchFamily="34" charset="0"/>
            </a:endParaRPr>
          </a:p>
        </p:txBody>
      </p:sp>
      <p:cxnSp>
        <p:nvCxnSpPr>
          <p:cNvPr id="75" name="Straight Arrow Connector 74">
            <a:extLst>
              <a:ext uri="{FF2B5EF4-FFF2-40B4-BE49-F238E27FC236}">
                <a16:creationId xmlns:a16="http://schemas.microsoft.com/office/drawing/2014/main" id="{33F0D73D-4DD2-4B93-B32E-EA65DE66F54D}"/>
              </a:ext>
            </a:extLst>
          </p:cNvPr>
          <p:cNvCxnSpPr>
            <a:cxnSpLocks/>
            <a:stCxn id="71" idx="2"/>
            <a:endCxn id="74" idx="0"/>
          </p:cNvCxnSpPr>
          <p:nvPr/>
        </p:nvCxnSpPr>
        <p:spPr>
          <a:xfrm>
            <a:off x="5469424" y="3973469"/>
            <a:ext cx="0" cy="188305"/>
          </a:xfrm>
          <a:prstGeom prst="straightConnector1">
            <a:avLst/>
          </a:prstGeom>
          <a:noFill/>
          <a:ln w="12700" cap="flat" cmpd="sng" algn="ctr">
            <a:solidFill>
              <a:schemeClr val="bg2">
                <a:lumMod val="50000"/>
                <a:lumOff val="50000"/>
              </a:schemeClr>
            </a:solidFill>
            <a:prstDash val="solid"/>
            <a:tailEnd type="triangle"/>
          </a:ln>
          <a:effectLst/>
        </p:spPr>
      </p:cxnSp>
      <p:sp>
        <p:nvSpPr>
          <p:cNvPr id="76" name="AutoShape 11">
            <a:extLst>
              <a:ext uri="{FF2B5EF4-FFF2-40B4-BE49-F238E27FC236}">
                <a16:creationId xmlns:a16="http://schemas.microsoft.com/office/drawing/2014/main" id="{DA905E40-ABB2-4584-AC2D-BE1B4BDC65AC}"/>
              </a:ext>
            </a:extLst>
          </p:cNvPr>
          <p:cNvSpPr>
            <a:spLocks noChangeArrowheads="1"/>
          </p:cNvSpPr>
          <p:nvPr/>
        </p:nvSpPr>
        <p:spPr bwMode="auto">
          <a:xfrm>
            <a:off x="4829344" y="3053644"/>
            <a:ext cx="1280160" cy="365760"/>
          </a:xfrm>
          <a:prstGeom prst="flowChartProcess">
            <a:avLst/>
          </a:prstGeom>
          <a:solidFill>
            <a:schemeClr val="tx1"/>
          </a:solidFill>
          <a:ln w="12700">
            <a:solidFill>
              <a:schemeClr val="bg2">
                <a:lumMod val="50000"/>
                <a:lumOff val="50000"/>
              </a:schemeClr>
            </a:solidFill>
            <a:miter lim="800000"/>
            <a:headEnd/>
            <a:tailEnd/>
          </a:ln>
        </p:spPr>
        <p:txBody>
          <a:bodyPr rot="0" vert="horz" wrap="square" lIns="68580" tIns="34290" rIns="68580" bIns="34290" anchor="ctr" anchorCtr="1" upright="1">
            <a:noAutofit/>
          </a:bodyPr>
          <a:lstStyle/>
          <a:p>
            <a:pPr algn="ctr" defTabSz="342900" fontAlgn="auto">
              <a:spcBef>
                <a:spcPts val="0"/>
              </a:spcBef>
              <a:spcAft>
                <a:spcPts val="0"/>
              </a:spcAft>
            </a:pPr>
            <a:r>
              <a:rPr lang="en-US" sz="1000" i="0">
                <a:solidFill>
                  <a:prstClr val="black"/>
                </a:solidFill>
                <a:latin typeface="Arial" panose="020B0604020202020204" pitchFamily="34" charset="0"/>
                <a:ea typeface="MS Mincho"/>
                <a:cs typeface="Arial" panose="020B0604020202020204" pitchFamily="34" charset="0"/>
              </a:rPr>
              <a:t>24M follow-up </a:t>
            </a:r>
          </a:p>
          <a:p>
            <a:pPr algn="ctr" defTabSz="342900" fontAlgn="auto">
              <a:spcBef>
                <a:spcPts val="0"/>
              </a:spcBef>
              <a:spcAft>
                <a:spcPts val="0"/>
              </a:spcAft>
            </a:pPr>
            <a:r>
              <a:rPr lang="en-US" sz="1000" b="0" i="0">
                <a:solidFill>
                  <a:prstClr val="black"/>
                </a:solidFill>
                <a:latin typeface="Arial" panose="020B0604020202020204" pitchFamily="34" charset="0"/>
                <a:ea typeface="MS Mincho"/>
                <a:cs typeface="Arial" panose="020B0604020202020204" pitchFamily="34" charset="0"/>
              </a:rPr>
              <a:t>69% </a:t>
            </a:r>
            <a:r>
              <a:rPr lang="en-US" sz="800" b="0" i="0">
                <a:solidFill>
                  <a:prstClr val="black"/>
                </a:solidFill>
                <a:latin typeface="Arial" panose="020B0604020202020204" pitchFamily="34" charset="0"/>
                <a:ea typeface="MS Mincho"/>
                <a:cs typeface="Arial" panose="020B0604020202020204" pitchFamily="34" charset="0"/>
              </a:rPr>
              <a:t>(n=37/54)</a:t>
            </a:r>
            <a:endParaRPr lang="en-US" sz="1000" b="0" i="0">
              <a:solidFill>
                <a:prstClr val="black"/>
              </a:solidFill>
              <a:latin typeface="Arial" panose="020B0604020202020204" pitchFamily="34" charset="0"/>
              <a:ea typeface="MS Mincho"/>
              <a:cs typeface="Arial" panose="020B0604020202020204" pitchFamily="34" charset="0"/>
            </a:endParaRPr>
          </a:p>
        </p:txBody>
      </p:sp>
      <p:cxnSp>
        <p:nvCxnSpPr>
          <p:cNvPr id="77" name="Straight Arrow Connector 76">
            <a:extLst>
              <a:ext uri="{FF2B5EF4-FFF2-40B4-BE49-F238E27FC236}">
                <a16:creationId xmlns:a16="http://schemas.microsoft.com/office/drawing/2014/main" id="{AC45368D-2650-4345-968C-5A1049EF3FF7}"/>
              </a:ext>
            </a:extLst>
          </p:cNvPr>
          <p:cNvCxnSpPr>
            <a:cxnSpLocks/>
          </p:cNvCxnSpPr>
          <p:nvPr/>
        </p:nvCxnSpPr>
        <p:spPr>
          <a:xfrm>
            <a:off x="5468762" y="3415333"/>
            <a:ext cx="0" cy="192376"/>
          </a:xfrm>
          <a:prstGeom prst="straightConnector1">
            <a:avLst/>
          </a:prstGeom>
          <a:noFill/>
          <a:ln w="12700" cap="flat" cmpd="sng" algn="ctr">
            <a:solidFill>
              <a:schemeClr val="bg2">
                <a:lumMod val="50000"/>
                <a:lumOff val="50000"/>
              </a:schemeClr>
            </a:solidFill>
            <a:prstDash val="solid"/>
            <a:tailEnd type="triangle"/>
          </a:ln>
          <a:effectLst/>
        </p:spPr>
      </p:cxnSp>
      <p:cxnSp>
        <p:nvCxnSpPr>
          <p:cNvPr id="9" name="Straight Arrow Connector 8">
            <a:extLst>
              <a:ext uri="{FF2B5EF4-FFF2-40B4-BE49-F238E27FC236}">
                <a16:creationId xmlns:a16="http://schemas.microsoft.com/office/drawing/2014/main" id="{729BFAAA-A61E-4C4C-AAEB-10BB5D579613}"/>
              </a:ext>
            </a:extLst>
          </p:cNvPr>
          <p:cNvCxnSpPr>
            <a:stCxn id="55" idx="3"/>
            <a:endCxn id="49" idx="1"/>
          </p:cNvCxnSpPr>
          <p:nvPr/>
        </p:nvCxnSpPr>
        <p:spPr bwMode="auto">
          <a:xfrm>
            <a:off x="3349605" y="842809"/>
            <a:ext cx="1440092" cy="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ED58712D-6A5D-43FE-84FA-C9F3F4766C10}"/>
              </a:ext>
            </a:extLst>
          </p:cNvPr>
          <p:cNvSpPr txBox="1"/>
          <p:nvPr/>
        </p:nvSpPr>
        <p:spPr>
          <a:xfrm>
            <a:off x="3552177" y="635060"/>
            <a:ext cx="1030902" cy="415498"/>
          </a:xfrm>
          <a:prstGeom prst="rect">
            <a:avLst/>
          </a:prstGeom>
          <a:solidFill>
            <a:schemeClr val="tx1"/>
          </a:solidFill>
          <a:ln w="12700">
            <a:solidFill>
              <a:schemeClr val="bg2"/>
            </a:solidFill>
          </a:ln>
        </p:spPr>
        <p:txBody>
          <a:bodyPr wrap="square" lIns="0" rIns="0" rtlCol="0">
            <a:spAutoFit/>
          </a:bodyPr>
          <a:lstStyle/>
          <a:p>
            <a:pPr algn="ctr" defTabSz="342900" fontAlgn="auto">
              <a:spcBef>
                <a:spcPts val="0"/>
              </a:spcBef>
              <a:spcAft>
                <a:spcPts val="0"/>
              </a:spcAft>
            </a:pPr>
            <a:r>
              <a:rPr lang="en-US" sz="1050" i="0">
                <a:solidFill>
                  <a:schemeClr val="bg2"/>
                </a:solidFill>
                <a:latin typeface="Arial" panose="020B0604020202020204" pitchFamily="34" charset="0"/>
                <a:cs typeface="Arial" panose="020B0604020202020204" pitchFamily="34" charset="0"/>
              </a:rPr>
              <a:t>535 Patients randomized 2:1</a:t>
            </a:r>
            <a:endParaRPr lang="en-US" sz="1000" i="0">
              <a:solidFill>
                <a:schemeClr val="bg2"/>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300B11C-1821-456B-A62A-61389DC5A8E4}"/>
              </a:ext>
            </a:extLst>
          </p:cNvPr>
          <p:cNvSpPr txBox="1"/>
          <p:nvPr/>
        </p:nvSpPr>
        <p:spPr>
          <a:xfrm>
            <a:off x="3350266" y="1230128"/>
            <a:ext cx="1439431" cy="261610"/>
          </a:xfrm>
          <a:prstGeom prst="rect">
            <a:avLst/>
          </a:prstGeom>
          <a:solidFill>
            <a:schemeClr val="tx1"/>
          </a:solidFill>
          <a:ln>
            <a:noFill/>
          </a:ln>
        </p:spPr>
        <p:txBody>
          <a:bodyPr wrap="square" lIns="0" rIns="0" rtlCol="0">
            <a:spAutoFit/>
          </a:bodyPr>
          <a:lstStyle/>
          <a:p>
            <a:pPr algn="ctr" defTabSz="342900" fontAlgn="auto">
              <a:spcBef>
                <a:spcPts val="0"/>
              </a:spcBef>
              <a:spcAft>
                <a:spcPts val="0"/>
              </a:spcAft>
            </a:pPr>
            <a:r>
              <a:rPr lang="en-US" sz="1100" b="0" i="0">
                <a:solidFill>
                  <a:srgbClr val="C00000"/>
                </a:solidFill>
                <a:latin typeface="Arial" panose="020B0604020202020204" pitchFamily="34" charset="0"/>
                <a:cs typeface="Arial" panose="020B0604020202020204" pitchFamily="34" charset="0"/>
              </a:rPr>
              <a:t>Primary endpoint</a:t>
            </a:r>
          </a:p>
        </p:txBody>
      </p:sp>
      <p:sp>
        <p:nvSpPr>
          <p:cNvPr id="67" name="TextBox 66">
            <a:extLst>
              <a:ext uri="{FF2B5EF4-FFF2-40B4-BE49-F238E27FC236}">
                <a16:creationId xmlns:a16="http://schemas.microsoft.com/office/drawing/2014/main" id="{EB8BF0C8-2115-43BE-B5E4-B3093FE1D123}"/>
              </a:ext>
            </a:extLst>
          </p:cNvPr>
          <p:cNvSpPr txBox="1"/>
          <p:nvPr/>
        </p:nvSpPr>
        <p:spPr>
          <a:xfrm>
            <a:off x="2725104" y="4839029"/>
            <a:ext cx="6279823" cy="307777"/>
          </a:xfrm>
          <a:prstGeom prst="rect">
            <a:avLst/>
          </a:prstGeom>
          <a:noFill/>
        </p:spPr>
        <p:txBody>
          <a:bodyPr wrap="square" rtlCol="0">
            <a:spAutoFit/>
          </a:bodyPr>
          <a:lstStyle/>
          <a:p>
            <a:pPr marL="40481" indent="-40481" defTabSz="342900" fontAlgn="auto">
              <a:spcBef>
                <a:spcPts val="0"/>
              </a:spcBef>
              <a:spcAft>
                <a:spcPts val="0"/>
              </a:spcAft>
            </a:pPr>
            <a:endParaRPr lang="en-US" sz="700" b="0" i="0">
              <a:solidFill>
                <a:schemeClr val="bg2">
                  <a:lumMod val="75000"/>
                  <a:lumOff val="25000"/>
                </a:schemeClr>
              </a:solidFill>
              <a:latin typeface="Arial" panose="020B0604020202020204" pitchFamily="34" charset="0"/>
              <a:cs typeface="Arial" panose="020B0604020202020204" pitchFamily="34" charset="0"/>
            </a:endParaRPr>
          </a:p>
          <a:p>
            <a:pPr marL="40481" indent="-40481" defTabSz="342900" fontAlgn="auto">
              <a:spcBef>
                <a:spcPts val="0"/>
              </a:spcBef>
              <a:spcAft>
                <a:spcPts val="0"/>
              </a:spcAft>
            </a:pPr>
            <a:r>
              <a:rPr lang="en-US" sz="700" b="0" i="0">
                <a:solidFill>
                  <a:schemeClr val="bg2">
                    <a:lumMod val="75000"/>
                    <a:lumOff val="25000"/>
                  </a:schemeClr>
                </a:solidFill>
                <a:latin typeface="Arial" panose="020B0604020202020204" pitchFamily="34" charset="0"/>
                <a:cs typeface="Arial" panose="020B0604020202020204" pitchFamily="34" charset="0"/>
              </a:rPr>
              <a:t>Due to the protocol change in final study duration, not all patients were eligible for continued follow-up after 36 months.</a:t>
            </a:r>
          </a:p>
        </p:txBody>
      </p:sp>
      <p:pic>
        <p:nvPicPr>
          <p:cNvPr id="83" name="Picture 2" descr="Blindfold, eye mask, sleep, sleep mask icon - Download on Iconfinder">
            <a:extLst>
              <a:ext uri="{FF2B5EF4-FFF2-40B4-BE49-F238E27FC236}">
                <a16:creationId xmlns:a16="http://schemas.microsoft.com/office/drawing/2014/main" id="{ADFDE733-9FF5-44FF-A675-968AC65B6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2600">
            <a:off x="4240323" y="1425913"/>
            <a:ext cx="233297" cy="233297"/>
          </a:xfrm>
          <a:prstGeom prst="rect">
            <a:avLst/>
          </a:prstGeom>
          <a:noFill/>
          <a:extLst>
            <a:ext uri="{909E8E84-426E-40DD-AFC4-6F175D3DCCD1}">
              <a14:hiddenFill xmlns:a14="http://schemas.microsoft.com/office/drawing/2010/main">
                <a:solidFill>
                  <a:srgbClr val="FFFFFF"/>
                </a:solidFill>
              </a14:hiddenFill>
            </a:ext>
          </a:extLst>
        </p:spPr>
      </p:pic>
      <p:pic>
        <p:nvPicPr>
          <p:cNvPr id="84" name="Graphic 83" descr="Flag with solid fill">
            <a:extLst>
              <a:ext uri="{FF2B5EF4-FFF2-40B4-BE49-F238E27FC236}">
                <a16:creationId xmlns:a16="http://schemas.microsoft.com/office/drawing/2014/main" id="{310D54AD-EA32-4EB2-A133-482D0EF94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7115" y="1174618"/>
            <a:ext cx="230894" cy="230894"/>
          </a:xfrm>
          <a:prstGeom prst="rect">
            <a:avLst/>
          </a:prstGeom>
        </p:spPr>
      </p:pic>
      <p:sp>
        <p:nvSpPr>
          <p:cNvPr id="88" name="AutoShape 7">
            <a:extLst>
              <a:ext uri="{FF2B5EF4-FFF2-40B4-BE49-F238E27FC236}">
                <a16:creationId xmlns:a16="http://schemas.microsoft.com/office/drawing/2014/main" id="{EC4DD739-7749-4F1D-B730-4A8D99369EE7}"/>
              </a:ext>
            </a:extLst>
          </p:cNvPr>
          <p:cNvSpPr>
            <a:spLocks noChangeArrowheads="1"/>
          </p:cNvSpPr>
          <p:nvPr/>
        </p:nvSpPr>
        <p:spPr bwMode="auto">
          <a:xfrm>
            <a:off x="6298457" y="2288351"/>
            <a:ext cx="955187" cy="2239183"/>
          </a:xfrm>
          <a:prstGeom prst="flowChartProcess">
            <a:avLst/>
          </a:prstGeom>
          <a:solidFill>
            <a:schemeClr val="tx1"/>
          </a:solidFill>
          <a:ln w="12700">
            <a:solidFill>
              <a:schemeClr val="accent4">
                <a:lumMod val="90000"/>
              </a:schemeClr>
            </a:solidFill>
            <a:miter lim="800000"/>
            <a:headEnd/>
            <a:tailEnd/>
          </a:ln>
        </p:spPr>
        <p:txBody>
          <a:bodyPr rot="0" vert="horz" wrap="square" lIns="68580" tIns="34290" rIns="68580" bIns="34290" anchor="t" anchorCtr="1" upright="1">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Imputation</a:t>
            </a:r>
            <a:r>
              <a:rPr kumimoji="0" lang="en-US" sz="9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 </a:t>
            </a:r>
          </a:p>
          <a:p>
            <a:pPr marL="0" marR="0" lvl="0" indent="0" algn="ctr" defTabSz="342900" eaLnBrk="1" fontAlgn="auto" latinLnBrk="0" hangingPunct="1">
              <a:lnSpc>
                <a:spcPct val="100000"/>
              </a:lnSpc>
              <a:spcBef>
                <a:spcPts val="0"/>
              </a:spcBef>
              <a:spcAft>
                <a:spcPts val="0"/>
              </a:spcAft>
              <a:buClrTx/>
              <a:buSzTx/>
              <a:buFontTx/>
              <a:buNone/>
              <a:tabLst/>
              <a:defRPr/>
            </a:pPr>
            <a:r>
              <a:rPr lang="en-US" sz="900" b="0" i="0">
                <a:solidFill>
                  <a:schemeClr val="bg2">
                    <a:lumMod val="75000"/>
                    <a:lumOff val="25000"/>
                  </a:schemeClr>
                </a:solidFill>
                <a:latin typeface="Arial" panose="020B0604020202020204" pitchFamily="34" charset="0"/>
                <a:cs typeface="Arial" panose="020B0604020202020204" pitchFamily="34" charset="0"/>
              </a:rPr>
              <a:t>using blinded  6-month BP &amp; medication data </a:t>
            </a:r>
          </a:p>
          <a:p>
            <a:pPr marL="0" marR="0" lvl="0" indent="0" algn="ctr" defTabSz="342900" eaLnBrk="1" fontAlgn="auto" latinLnBrk="0" hangingPunct="1">
              <a:lnSpc>
                <a:spcPct val="100000"/>
              </a:lnSpc>
              <a:spcBef>
                <a:spcPts val="0"/>
              </a:spcBef>
              <a:spcAft>
                <a:spcPts val="0"/>
              </a:spcAft>
              <a:buClrTx/>
              <a:buSzTx/>
              <a:buFontTx/>
              <a:buNone/>
              <a:tabLst/>
              <a:defRPr/>
            </a:pPr>
            <a:r>
              <a:rPr lang="en-US" sz="900" b="0" i="0">
                <a:solidFill>
                  <a:schemeClr val="bg2">
                    <a:lumMod val="75000"/>
                    <a:lumOff val="25000"/>
                  </a:schemeClr>
                </a:solidFill>
                <a:latin typeface="Arial" panose="020B0604020202020204" pitchFamily="34" charset="0"/>
                <a:cs typeface="Arial" panose="020B0604020202020204" pitchFamily="34" charset="0"/>
              </a:rPr>
              <a:t>prior to crossover </a:t>
            </a:r>
          </a:p>
          <a:p>
            <a:pPr marL="0" marR="0" lvl="0" indent="0" algn="ctr" defTabSz="342900" eaLnBrk="1" fontAlgn="auto" latinLnBrk="0" hangingPunct="1">
              <a:lnSpc>
                <a:spcPct val="100000"/>
              </a:lnSpc>
              <a:spcBef>
                <a:spcPts val="0"/>
              </a:spcBef>
              <a:spcAft>
                <a:spcPts val="0"/>
              </a:spcAft>
              <a:buClrTx/>
              <a:buSzTx/>
              <a:buFontTx/>
              <a:buNone/>
              <a:tabLst/>
              <a:defRPr/>
            </a:pPr>
            <a:r>
              <a:rPr lang="en-US" sz="900" b="0" i="0">
                <a:solidFill>
                  <a:schemeClr val="bg2">
                    <a:lumMod val="75000"/>
                    <a:lumOff val="25000"/>
                  </a:schemeClr>
                </a:solidFill>
                <a:latin typeface="Arial" panose="020B0604020202020204" pitchFamily="34" charset="0"/>
                <a:cs typeface="Arial" panose="020B0604020202020204" pitchFamily="34" charset="0"/>
              </a:rPr>
              <a:t>(LOCF)</a:t>
            </a:r>
            <a:r>
              <a:rPr kumimoji="0" lang="en-US" sz="90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rPr>
              <a:t> </a:t>
            </a:r>
            <a:endParaRPr kumimoji="0" lang="en-US" sz="900" b="0" i="0" u="none" strike="noStrike" kern="0" cap="none" spc="0" normalizeH="0" baseline="0" noProof="0">
              <a:ln>
                <a:noFill/>
              </a:ln>
              <a:solidFill>
                <a:schemeClr val="bg2">
                  <a:lumMod val="75000"/>
                  <a:lumOff val="25000"/>
                </a:schemeClr>
              </a:solidFill>
              <a:effectLst/>
              <a:uLnTx/>
              <a:uFillTx/>
              <a:latin typeface="Arial" panose="020B0604020202020204" pitchFamily="34" charset="0"/>
              <a:ea typeface="MS Mincho"/>
              <a:cs typeface="Arial" panose="020B0604020202020204" pitchFamily="34" charset="0"/>
            </a:endParaRPr>
          </a:p>
        </p:txBody>
      </p:sp>
      <p:cxnSp>
        <p:nvCxnSpPr>
          <p:cNvPr id="89" name="Straight Arrow Connector 88">
            <a:extLst>
              <a:ext uri="{FF2B5EF4-FFF2-40B4-BE49-F238E27FC236}">
                <a16:creationId xmlns:a16="http://schemas.microsoft.com/office/drawing/2014/main" id="{EEF5DC33-E727-465D-939D-A838E72C58FD}"/>
              </a:ext>
            </a:extLst>
          </p:cNvPr>
          <p:cNvCxnSpPr/>
          <p:nvPr/>
        </p:nvCxnSpPr>
        <p:spPr>
          <a:xfrm>
            <a:off x="6776050" y="2129955"/>
            <a:ext cx="0" cy="160961"/>
          </a:xfrm>
          <a:prstGeom prst="straightConnector1">
            <a:avLst/>
          </a:prstGeom>
          <a:noFill/>
          <a:ln w="12700" cap="flat" cmpd="sng" algn="ctr">
            <a:solidFill>
              <a:schemeClr val="accent4">
                <a:lumMod val="90000"/>
              </a:schemeClr>
            </a:solidFill>
            <a:prstDash val="solid"/>
            <a:tailEnd type="triangle"/>
          </a:ln>
          <a:effectLst/>
        </p:spPr>
      </p:cxnSp>
    </p:spTree>
    <p:extLst>
      <p:ext uri="{BB962C8B-B14F-4D97-AF65-F5344CB8AC3E}">
        <p14:creationId xmlns:p14="http://schemas.microsoft.com/office/powerpoint/2010/main" val="990172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0D3D-2568-458D-9EA7-4B86FFB5D0B3}"/>
              </a:ext>
            </a:extLst>
          </p:cNvPr>
          <p:cNvSpPr>
            <a:spLocks noGrp="1"/>
          </p:cNvSpPr>
          <p:nvPr>
            <p:ph type="title"/>
          </p:nvPr>
        </p:nvSpPr>
        <p:spPr>
          <a:xfrm>
            <a:off x="1275097" y="116681"/>
            <a:ext cx="6586367" cy="566738"/>
          </a:xfrm>
        </p:spPr>
        <p:txBody>
          <a:bodyPr/>
          <a:lstStyle/>
          <a:p>
            <a:r>
              <a:rPr lang="en-US"/>
              <a:t>Patient Characteristics</a:t>
            </a:r>
          </a:p>
        </p:txBody>
      </p:sp>
      <p:graphicFrame>
        <p:nvGraphicFramePr>
          <p:cNvPr id="7" name="Table 6">
            <a:extLst>
              <a:ext uri="{FF2B5EF4-FFF2-40B4-BE49-F238E27FC236}">
                <a16:creationId xmlns:a16="http://schemas.microsoft.com/office/drawing/2014/main" id="{28FD04B3-FCEA-4FA3-B841-640FBBC7B8B4}"/>
              </a:ext>
            </a:extLst>
          </p:cNvPr>
          <p:cNvGraphicFramePr>
            <a:graphicFrameLocks noGrp="1"/>
          </p:cNvGraphicFramePr>
          <p:nvPr>
            <p:extLst>
              <p:ext uri="{D42A27DB-BD31-4B8C-83A1-F6EECF244321}">
                <p14:modId xmlns:p14="http://schemas.microsoft.com/office/powerpoint/2010/main" val="2205032399"/>
              </p:ext>
            </p:extLst>
          </p:nvPr>
        </p:nvGraphicFramePr>
        <p:xfrm>
          <a:off x="960120" y="689052"/>
          <a:ext cx="7223760" cy="3887959"/>
        </p:xfrm>
        <a:graphic>
          <a:graphicData uri="http://schemas.openxmlformats.org/drawingml/2006/table">
            <a:tbl>
              <a:tblPr firstRow="1" bandRow="1">
                <a:tableStyleId>{C083E6E3-FA7D-4D7B-A595-EF9225AFEA82}</a:tableStyleId>
              </a:tblPr>
              <a:tblGrid>
                <a:gridCol w="283464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822960">
                  <a:extLst>
                    <a:ext uri="{9D8B030D-6E8A-4147-A177-3AD203B41FA5}">
                      <a16:colId xmlns:a16="http://schemas.microsoft.com/office/drawing/2014/main" val="1253177583"/>
                    </a:ext>
                  </a:extLst>
                </a:gridCol>
              </a:tblGrid>
              <a:tr h="39037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spcBef>
                          <a:spcPts val="200"/>
                        </a:spcBef>
                        <a:spcAft>
                          <a:spcPts val="200"/>
                        </a:spcAft>
                      </a:pPr>
                      <a:r>
                        <a:rPr lang="en-US" sz="1000" b="0" kern="1200">
                          <a:solidFill>
                            <a:schemeClr val="bg2">
                              <a:lumMod val="50000"/>
                            </a:schemeClr>
                          </a:solidFill>
                          <a:effectLst/>
                          <a:latin typeface="+mn-lt"/>
                        </a:rPr>
                        <a:t>mean ± SD or %</a:t>
                      </a:r>
                      <a:endParaRPr lang="en-US" sz="1000" b="0" kern="1200">
                        <a:solidFill>
                          <a:schemeClr val="bg2">
                            <a:lumMod val="50000"/>
                          </a:schemeClr>
                        </a:solidFill>
                        <a:effectLst/>
                        <a:latin typeface="+mn-lt"/>
                        <a:ea typeface="Times New Roman"/>
                        <a:cs typeface="Arial" panose="020B0604020202020204" pitchFamily="34" charset="0"/>
                      </a:endParaRPr>
                    </a:p>
                  </a:txBody>
                  <a:tcPr marL="68580" marR="68580" marT="34290" marB="34290" anchor="b"/>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RDN</a:t>
                      </a:r>
                      <a:br>
                        <a:rPr lang="en-US" sz="1050" b="1">
                          <a:solidFill>
                            <a:schemeClr val="tx1"/>
                          </a:solidFill>
                          <a:effectLst/>
                          <a:latin typeface="+mn-lt"/>
                        </a:rPr>
                      </a:br>
                      <a:r>
                        <a:rPr lang="en-US" sz="1050" b="1">
                          <a:solidFill>
                            <a:schemeClr val="tx1"/>
                          </a:solidFill>
                          <a:effectLst/>
                          <a:latin typeface="+mn-lt"/>
                        </a:rPr>
                        <a:t>N=364</a:t>
                      </a:r>
                      <a:endParaRPr lang="en-US" sz="1050" b="1">
                        <a:solidFill>
                          <a:schemeClr val="tx1"/>
                        </a:solidFill>
                        <a:effectLst/>
                        <a:latin typeface="+mn-lt"/>
                        <a:ea typeface="Times New Roman"/>
                        <a:cs typeface="Arial" panose="020B0604020202020204" pitchFamily="34" charset="0"/>
                      </a:endParaRPr>
                    </a:p>
                  </a:txBody>
                  <a:tcPr marL="68580" marR="68580" marT="34290" marB="34290" anchor="b">
                    <a:solidFill>
                      <a:srgbClr val="0033CC"/>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Crossover </a:t>
                      </a:r>
                      <a:br>
                        <a:rPr lang="en-US" sz="1050" b="1">
                          <a:solidFill>
                            <a:schemeClr val="tx1"/>
                          </a:solidFill>
                          <a:effectLst/>
                          <a:latin typeface="+mn-lt"/>
                        </a:rPr>
                      </a:br>
                      <a:r>
                        <a:rPr lang="en-US" sz="1050" b="1">
                          <a:solidFill>
                            <a:schemeClr val="tx1"/>
                          </a:solidFill>
                          <a:effectLst/>
                          <a:latin typeface="+mn-lt"/>
                        </a:rPr>
                        <a:t>N=101</a:t>
                      </a:r>
                      <a:endParaRPr lang="en-US" sz="1050" b="1">
                        <a:solidFill>
                          <a:schemeClr val="tx1"/>
                        </a:solidFill>
                        <a:effectLst/>
                        <a:latin typeface="+mn-lt"/>
                        <a:ea typeface="Times New Roman"/>
                        <a:cs typeface="Arial" panose="020B0604020202020204" pitchFamily="34" charset="0"/>
                      </a:endParaRPr>
                    </a:p>
                  </a:txBody>
                  <a:tcPr marL="68580" marR="68580" marT="34290" marB="34290" anchor="b">
                    <a:solidFill>
                      <a:schemeClr val="accent4">
                        <a:lumMod val="9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Non-Crossover</a:t>
                      </a:r>
                      <a:br>
                        <a:rPr lang="en-US" sz="1050" b="1">
                          <a:solidFill>
                            <a:schemeClr val="tx1"/>
                          </a:solidFill>
                          <a:effectLst/>
                          <a:latin typeface="+mn-lt"/>
                        </a:rPr>
                      </a:br>
                      <a:r>
                        <a:rPr lang="en-US" sz="1050" b="1">
                          <a:solidFill>
                            <a:schemeClr val="tx1"/>
                          </a:solidFill>
                          <a:effectLst/>
                          <a:latin typeface="+mn-lt"/>
                        </a:rPr>
                        <a:t>N=70</a:t>
                      </a:r>
                      <a:endParaRPr lang="en-US" sz="1050" b="1">
                        <a:solidFill>
                          <a:schemeClr val="tx1"/>
                        </a:solidFill>
                        <a:effectLst/>
                        <a:latin typeface="+mn-lt"/>
                        <a:ea typeface="Times New Roman"/>
                        <a:cs typeface="Arial" panose="020B0604020202020204" pitchFamily="34" charset="0"/>
                      </a:endParaRPr>
                    </a:p>
                  </a:txBody>
                  <a:tcPr marL="68580" marR="68580" marT="34290" marB="34290" anchor="b">
                    <a:solidFill>
                      <a:schemeClr val="bg2">
                        <a:lumMod val="50000"/>
                        <a:lumOff val="50000"/>
                      </a:schemeClr>
                    </a:solidFill>
                  </a:tcPr>
                </a:tc>
                <a:tc>
                  <a:txBody>
                    <a:bodyPr/>
                    <a:lstStyle/>
                    <a:p>
                      <a:pPr marL="0" marR="0" algn="ctr">
                        <a:spcBef>
                          <a:spcPts val="200"/>
                        </a:spcBef>
                        <a:spcAft>
                          <a:spcPts val="200"/>
                        </a:spcAft>
                      </a:pPr>
                      <a:r>
                        <a:rPr lang="en-US" sz="1050" b="1">
                          <a:solidFill>
                            <a:schemeClr val="bg2"/>
                          </a:solidFill>
                          <a:effectLst/>
                          <a:latin typeface="+mn-lt"/>
                        </a:rPr>
                        <a:t>P-value</a:t>
                      </a:r>
                      <a:endParaRPr lang="en-US" sz="1050" b="1">
                        <a:solidFill>
                          <a:schemeClr val="bg2"/>
                        </a:solidFill>
                        <a:effectLst/>
                        <a:latin typeface="+mn-lt"/>
                        <a:ea typeface="Times New Roman"/>
                        <a:cs typeface="Arial" panose="020B0604020202020204" pitchFamily="34" charset="0"/>
                      </a:endParaRPr>
                    </a:p>
                  </a:txBody>
                  <a:tcPr marL="68580" marR="68580" marT="34290" marB="34290" anchor="b"/>
                </a:tc>
                <a:extLst>
                  <a:ext uri="{0D108BD9-81ED-4DB2-BD59-A6C34878D82A}">
                    <a16:rowId xmlns:a16="http://schemas.microsoft.com/office/drawing/2014/main" val="10000"/>
                  </a:ext>
                </a:extLst>
              </a:tr>
              <a:tr h="202311">
                <a:tc>
                  <a:txBody>
                    <a:bodyPr/>
                    <a:lstStyle/>
                    <a:p>
                      <a:pPr marL="0" marR="0">
                        <a:lnSpc>
                          <a:spcPct val="90000"/>
                        </a:lnSpc>
                        <a:spcBef>
                          <a:spcPts val="200"/>
                        </a:spcBef>
                        <a:spcAft>
                          <a:spcPts val="200"/>
                        </a:spcAft>
                      </a:pPr>
                      <a:r>
                        <a:rPr lang="en-US" sz="1000" b="1">
                          <a:solidFill>
                            <a:schemeClr val="bg1"/>
                          </a:solidFill>
                          <a:effectLst/>
                          <a:latin typeface="+mn-lt"/>
                        </a:rPr>
                        <a:t>Blood pressure (BP, mmHg)</a:t>
                      </a:r>
                      <a:endParaRPr lang="en-US" sz="1000" b="1">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p>
                      <a:pPr marL="0" marR="0" algn="ctr">
                        <a:lnSpc>
                          <a:spcPct val="90000"/>
                        </a:lnSpc>
                        <a:spcBef>
                          <a:spcPts val="200"/>
                        </a:spcBef>
                        <a:spcAft>
                          <a:spcPts val="200"/>
                        </a:spcAft>
                      </a:pPr>
                      <a:r>
                        <a:rPr lang="en-US" sz="800" b="0" i="1">
                          <a:solidFill>
                            <a:schemeClr val="bg1"/>
                          </a:solidFill>
                          <a:effectLst/>
                          <a:latin typeface="+mn-lt"/>
                          <a:ea typeface="Times New Roman"/>
                          <a:cs typeface="Arial" panose="020B0604020202020204" pitchFamily="34" charset="0"/>
                        </a:rPr>
                        <a:t>baseline</a:t>
                      </a:r>
                    </a:p>
                  </a:txBody>
                  <a:tcPr marL="68580" marR="68580" marT="34290" marB="34290"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gridSpan="2">
                  <a:txBody>
                    <a:bodyPr/>
                    <a:lstStyle/>
                    <a:p>
                      <a:pPr marL="0" marR="0" algn="ctr">
                        <a:lnSpc>
                          <a:spcPct val="90000"/>
                        </a:lnSpc>
                        <a:spcBef>
                          <a:spcPts val="200"/>
                        </a:spcBef>
                        <a:spcAft>
                          <a:spcPts val="200"/>
                        </a:spcAft>
                      </a:pPr>
                      <a:r>
                        <a:rPr lang="en-US" sz="800" b="0" i="1">
                          <a:solidFill>
                            <a:schemeClr val="bg1"/>
                          </a:solidFill>
                          <a:effectLst/>
                          <a:latin typeface="+mn-lt"/>
                        </a:rPr>
                        <a:t>pre-crossover*</a:t>
                      </a:r>
                      <a:endParaRPr lang="en-US" sz="800" b="0" i="1">
                        <a:solidFill>
                          <a:schemeClr val="bg1"/>
                        </a:solidFill>
                        <a:effectLst/>
                        <a:latin typeface="+mn-lt"/>
                        <a:ea typeface="Times New Roman"/>
                        <a:cs typeface="Arial" panose="020B0604020202020204" pitchFamily="34" charset="0"/>
                      </a:endParaRPr>
                    </a:p>
                  </a:txBody>
                  <a:tcPr marL="68580" marR="68580" marT="34290" marB="34290"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endParaRPr lang="en-US" sz="100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9801580"/>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728">
                        <a:lnSpc>
                          <a:spcPct val="90000"/>
                        </a:lnSpc>
                        <a:spcBef>
                          <a:spcPts val="200"/>
                        </a:spcBef>
                        <a:spcAft>
                          <a:spcPts val="200"/>
                        </a:spcAft>
                      </a:pPr>
                      <a:r>
                        <a:rPr lang="en-US" sz="1000" b="0">
                          <a:solidFill>
                            <a:schemeClr val="bg1"/>
                          </a:solidFill>
                          <a:effectLst/>
                          <a:latin typeface="+mn-lt"/>
                        </a:rPr>
                        <a:t>Office systolic BP</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180</a:t>
                      </a:r>
                      <a:r>
                        <a:rPr lang="en-US" sz="1000">
                          <a:solidFill>
                            <a:schemeClr val="bg1"/>
                          </a:solidFill>
                          <a:effectLst/>
                          <a:latin typeface="+mn-lt"/>
                        </a:rPr>
                        <a:t> ± 16</a:t>
                      </a:r>
                      <a:endParaRPr lang="en-US" sz="1000">
                        <a:solidFill>
                          <a:schemeClr val="bg1"/>
                        </a:solidFill>
                        <a:effectLst/>
                        <a:latin typeface="+mn-lt"/>
                        <a:ea typeface="Times New Roman"/>
                        <a:cs typeface="Arial" panose="020B0604020202020204" pitchFamily="34" charset="0"/>
                      </a:endParaRPr>
                    </a:p>
                  </a:txBody>
                  <a:tcPr marL="68580" marR="68580" marT="34290" marB="34290">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184</a:t>
                      </a:r>
                      <a:r>
                        <a:rPr lang="en-US" sz="1000">
                          <a:solidFill>
                            <a:schemeClr val="bg1"/>
                          </a:solidFill>
                          <a:effectLst/>
                          <a:latin typeface="+mn-lt"/>
                        </a:rPr>
                        <a:t> ± 19*</a:t>
                      </a:r>
                      <a:endParaRPr lang="en-US" sz="1000">
                        <a:solidFill>
                          <a:schemeClr val="bg1"/>
                        </a:solidFill>
                        <a:effectLst/>
                        <a:latin typeface="+mn-lt"/>
                        <a:ea typeface="Times New Roman"/>
                        <a:cs typeface="Arial" panose="020B0604020202020204" pitchFamily="34" charset="0"/>
                      </a:endParaRPr>
                    </a:p>
                  </a:txBody>
                  <a:tcPr marL="68580" marR="68580" marT="34290" marB="34290">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146</a:t>
                      </a:r>
                      <a:r>
                        <a:rPr lang="en-US" sz="1000">
                          <a:solidFill>
                            <a:schemeClr val="bg1"/>
                          </a:solidFill>
                          <a:effectLst/>
                          <a:latin typeface="+mn-lt"/>
                        </a:rPr>
                        <a:t> ± 25*</a:t>
                      </a:r>
                      <a:endParaRPr lang="en-US" sz="100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b="1">
                          <a:solidFill>
                            <a:srgbClr val="C00000"/>
                          </a:solidFill>
                          <a:effectLst/>
                          <a:latin typeface="+mn-lt"/>
                        </a:rPr>
                        <a:t>&lt;0.0001</a:t>
                      </a:r>
                      <a:endParaRPr lang="en-US" sz="1000" b="1">
                        <a:solidFill>
                          <a:srgbClr val="C00000"/>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1"/>
                  </a:ext>
                </a:extLst>
              </a:tr>
              <a:tr h="202311">
                <a:tc>
                  <a:txBody>
                    <a:bodyPr/>
                    <a:lstStyle/>
                    <a:p>
                      <a:pPr marL="0" marR="0" indent="109728">
                        <a:lnSpc>
                          <a:spcPct val="90000"/>
                        </a:lnSpc>
                        <a:spcBef>
                          <a:spcPts val="200"/>
                        </a:spcBef>
                        <a:spcAft>
                          <a:spcPts val="200"/>
                        </a:spcAft>
                      </a:pPr>
                      <a:r>
                        <a:rPr lang="en-US" sz="1000" b="0">
                          <a:solidFill>
                            <a:schemeClr val="bg1"/>
                          </a:solidFill>
                          <a:effectLst/>
                          <a:latin typeface="+mn-lt"/>
                        </a:rPr>
                        <a:t>Office diastolic BP</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97 ± 17</a:t>
                      </a:r>
                      <a:endParaRPr lang="en-US" sz="1000">
                        <a:solidFill>
                          <a:schemeClr val="bg1"/>
                        </a:solidFill>
                        <a:effectLst/>
                        <a:latin typeface="+mn-lt"/>
                        <a:ea typeface="Times New Roman"/>
                        <a:cs typeface="Arial" panose="020B0604020202020204" pitchFamily="34" charset="0"/>
                      </a:endParaRPr>
                    </a:p>
                  </a:txBody>
                  <a:tcPr marL="68580" marR="68580" marT="34290" marB="34290">
                    <a:lnR w="12700" cap="flat" cmpd="sng" algn="ctr">
                      <a:solidFill>
                        <a:schemeClr val="accent3"/>
                      </a:solidFill>
                      <a:prstDash val="solid"/>
                      <a:round/>
                      <a:headEnd type="none" w="med" len="med"/>
                      <a:tailEnd type="none" w="med" len="med"/>
                    </a:ln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102 ± 16*</a:t>
                      </a:r>
                      <a:endParaRPr lang="en-US" sz="1000">
                        <a:solidFill>
                          <a:schemeClr val="bg1"/>
                        </a:solidFill>
                        <a:effectLst/>
                        <a:latin typeface="+mn-lt"/>
                        <a:ea typeface="Times New Roman"/>
                        <a:cs typeface="Arial" panose="020B0604020202020204" pitchFamily="34" charset="0"/>
                      </a:endParaRPr>
                    </a:p>
                  </a:txBody>
                  <a:tcPr marL="68580" marR="68580" marT="34290" marB="34290">
                    <a:lnL w="12700" cap="flat" cmpd="sng" algn="ctr">
                      <a:solidFill>
                        <a:schemeClr val="accent3"/>
                      </a:solid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83 ± 13*</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lvl="0" indent="0" algn="ctr" defTabSz="685800" rtl="0" eaLnBrk="1" fontAlgn="auto" latinLnBrk="0" hangingPunct="1">
                        <a:lnSpc>
                          <a:spcPct val="90000"/>
                        </a:lnSpc>
                        <a:spcBef>
                          <a:spcPts val="200"/>
                        </a:spcBef>
                        <a:spcAft>
                          <a:spcPts val="200"/>
                        </a:spcAft>
                        <a:buClrTx/>
                        <a:buSzTx/>
                        <a:buFontTx/>
                        <a:buNone/>
                        <a:tabLst/>
                        <a:defRPr/>
                      </a:pPr>
                      <a:r>
                        <a:rPr kumimoji="0" lang="en-US" sz="1000" b="1" u="none" strike="noStrike" kern="1200" cap="none" spc="0" normalizeH="0" baseline="0" noProof="0">
                          <a:ln>
                            <a:noFill/>
                          </a:ln>
                          <a:solidFill>
                            <a:srgbClr val="C00000"/>
                          </a:solidFill>
                          <a:effectLst/>
                          <a:uLnTx/>
                          <a:uFillTx/>
                          <a:latin typeface="+mn-lt"/>
                        </a:rPr>
                        <a:t>&lt;0.0001</a:t>
                      </a:r>
                      <a:endParaRPr kumimoji="0" lang="en-US" sz="1000" b="1" i="0" u="none" strike="noStrike" kern="1200" cap="none" spc="0" normalizeH="0" baseline="0" noProof="0">
                        <a:ln>
                          <a:noFill/>
                        </a:ln>
                        <a:solidFill>
                          <a:srgbClr val="C00000"/>
                        </a:solidFill>
                        <a:effectLst/>
                        <a:uLnTx/>
                        <a:uFillTx/>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714775548"/>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728">
                        <a:lnSpc>
                          <a:spcPct val="90000"/>
                        </a:lnSpc>
                        <a:spcBef>
                          <a:spcPts val="200"/>
                        </a:spcBef>
                        <a:spcAft>
                          <a:spcPts val="200"/>
                        </a:spcAft>
                      </a:pPr>
                      <a:r>
                        <a:rPr lang="en-US" sz="1000" b="0">
                          <a:solidFill>
                            <a:schemeClr val="bg1"/>
                          </a:solidFill>
                          <a:effectLst/>
                          <a:latin typeface="+mn-lt"/>
                        </a:rPr>
                        <a:t>24-hr ambulatory systolic BP</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159</a:t>
                      </a:r>
                      <a:r>
                        <a:rPr lang="en-US" sz="1000">
                          <a:solidFill>
                            <a:schemeClr val="bg1"/>
                          </a:solidFill>
                          <a:effectLst/>
                          <a:latin typeface="+mn-lt"/>
                        </a:rPr>
                        <a:t> ± 13</a:t>
                      </a:r>
                      <a:endParaRPr lang="en-US" sz="1000">
                        <a:solidFill>
                          <a:schemeClr val="bg1"/>
                        </a:solidFill>
                        <a:effectLst/>
                        <a:latin typeface="+mn-lt"/>
                        <a:ea typeface="Times New Roman"/>
                        <a:cs typeface="Arial" panose="020B0604020202020204" pitchFamily="34" charset="0"/>
                      </a:endParaRPr>
                    </a:p>
                  </a:txBody>
                  <a:tcPr marL="68580" marR="68580" marT="34290" marB="34290">
                    <a:lnR w="12700" cap="flat" cmpd="sng" algn="ctr">
                      <a:solidFill>
                        <a:schemeClr val="accent3"/>
                      </a:solidFill>
                      <a:prstDash val="solid"/>
                      <a:round/>
                      <a:headEnd type="none" w="med" len="med"/>
                      <a:tailEnd type="none" w="med" len="med"/>
                    </a:ln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163</a:t>
                      </a:r>
                      <a:r>
                        <a:rPr lang="en-US" sz="1000" b="0">
                          <a:solidFill>
                            <a:schemeClr val="bg1"/>
                          </a:solidFill>
                          <a:effectLst/>
                          <a:latin typeface="+mn-lt"/>
                        </a:rPr>
                        <a:t> ± 16*</a:t>
                      </a:r>
                      <a:endParaRPr lang="en-US" sz="1000" b="0">
                        <a:solidFill>
                          <a:schemeClr val="bg1"/>
                        </a:solidFill>
                        <a:effectLst/>
                        <a:latin typeface="+mn-lt"/>
                        <a:ea typeface="Times New Roman"/>
                        <a:cs typeface="Arial" panose="020B0604020202020204" pitchFamily="34" charset="0"/>
                      </a:endParaRPr>
                    </a:p>
                  </a:txBody>
                  <a:tcPr marL="68580" marR="68580" marT="34290" marB="34290">
                    <a:lnL w="12700" cap="flat" cmpd="sng" algn="ctr">
                      <a:solidFill>
                        <a:schemeClr val="accent3"/>
                      </a:solid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1">
                          <a:solidFill>
                            <a:schemeClr val="bg1"/>
                          </a:solidFill>
                          <a:effectLst/>
                          <a:latin typeface="+mn-lt"/>
                        </a:rPr>
                        <a:t>140</a:t>
                      </a:r>
                      <a:r>
                        <a:rPr lang="en-US" sz="1000" b="0">
                          <a:solidFill>
                            <a:schemeClr val="bg1"/>
                          </a:solidFill>
                          <a:effectLst/>
                          <a:latin typeface="+mn-lt"/>
                        </a:rPr>
                        <a:t> ± 15*</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lvl="0" indent="0" algn="ctr" defTabSz="685800" rtl="0" eaLnBrk="1" fontAlgn="auto" latinLnBrk="0" hangingPunct="1">
                        <a:lnSpc>
                          <a:spcPct val="90000"/>
                        </a:lnSpc>
                        <a:spcBef>
                          <a:spcPts val="200"/>
                        </a:spcBef>
                        <a:spcAft>
                          <a:spcPts val="200"/>
                        </a:spcAft>
                        <a:buClrTx/>
                        <a:buSzTx/>
                        <a:buFontTx/>
                        <a:buNone/>
                        <a:tabLst/>
                        <a:defRPr/>
                      </a:pPr>
                      <a:r>
                        <a:rPr kumimoji="0" lang="en-US" sz="1000" b="1" u="none" strike="noStrike" kern="1200" cap="none" spc="0" normalizeH="0" baseline="0" noProof="0">
                          <a:ln>
                            <a:noFill/>
                          </a:ln>
                          <a:solidFill>
                            <a:srgbClr val="C00000"/>
                          </a:solidFill>
                          <a:effectLst/>
                          <a:uLnTx/>
                          <a:uFillTx/>
                          <a:latin typeface="+mn-lt"/>
                        </a:rPr>
                        <a:t>&lt;0.0001</a:t>
                      </a:r>
                      <a:endParaRPr kumimoji="0" lang="en-US" sz="1000" b="1" i="0" u="none" strike="noStrike" kern="1200" cap="none" spc="0" normalizeH="0" baseline="0" noProof="0">
                        <a:ln>
                          <a:noFill/>
                        </a:ln>
                        <a:solidFill>
                          <a:srgbClr val="C00000"/>
                        </a:solidFill>
                        <a:effectLst/>
                        <a:uLnTx/>
                        <a:uFillTx/>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202311">
                <a:tc>
                  <a:txBody>
                    <a:bodyPr/>
                    <a:lstStyle/>
                    <a:p>
                      <a:pPr marL="0" marR="0" lvl="0" indent="109728" algn="l" defTabSz="685800" rtl="0" eaLnBrk="1" fontAlgn="auto" latinLnBrk="0" hangingPunct="1">
                        <a:lnSpc>
                          <a:spcPct val="90000"/>
                        </a:lnSpc>
                        <a:spcBef>
                          <a:spcPts val="200"/>
                        </a:spcBef>
                        <a:spcAft>
                          <a:spcPts val="200"/>
                        </a:spcAft>
                        <a:buClrTx/>
                        <a:buSzTx/>
                        <a:buFontTx/>
                        <a:buNone/>
                        <a:tabLst/>
                        <a:defRPr/>
                      </a:pPr>
                      <a:r>
                        <a:rPr lang="en-US" sz="1000" b="0">
                          <a:solidFill>
                            <a:schemeClr val="bg1"/>
                          </a:solidFill>
                          <a:effectLst/>
                          <a:latin typeface="+mn-lt"/>
                        </a:rPr>
                        <a:t>24-hr ambulatory diastolic BP</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88 ± 14</a:t>
                      </a:r>
                      <a:endParaRPr lang="en-US" sz="1000">
                        <a:solidFill>
                          <a:schemeClr val="bg1"/>
                        </a:solidFill>
                        <a:effectLst/>
                        <a:latin typeface="+mn-lt"/>
                        <a:ea typeface="Times New Roman"/>
                        <a:cs typeface="Arial" panose="020B0604020202020204" pitchFamily="34" charset="0"/>
                      </a:endParaRPr>
                    </a:p>
                  </a:txBody>
                  <a:tcPr marL="68580" marR="68580" marT="34290" marB="3429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94 ± 14*</a:t>
                      </a:r>
                      <a:endParaRPr lang="en-US" sz="1000" b="0">
                        <a:solidFill>
                          <a:schemeClr val="bg1"/>
                        </a:solidFill>
                        <a:effectLst/>
                        <a:latin typeface="+mn-lt"/>
                        <a:ea typeface="Times New Roman"/>
                        <a:cs typeface="Arial" panose="020B0604020202020204" pitchFamily="34" charset="0"/>
                      </a:endParaRPr>
                    </a:p>
                  </a:txBody>
                  <a:tcPr marL="68580" marR="68580" marT="34290" marB="3429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78 ± 11*</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p>
                      <a:pPr marL="0" marR="0" lvl="0" indent="0" algn="ctr" defTabSz="685800" rtl="0" eaLnBrk="1" fontAlgn="auto" latinLnBrk="0" hangingPunct="1">
                        <a:lnSpc>
                          <a:spcPct val="90000"/>
                        </a:lnSpc>
                        <a:spcBef>
                          <a:spcPts val="200"/>
                        </a:spcBef>
                        <a:spcAft>
                          <a:spcPts val="200"/>
                        </a:spcAft>
                        <a:buClrTx/>
                        <a:buSzTx/>
                        <a:buFontTx/>
                        <a:buNone/>
                        <a:tabLst/>
                        <a:defRPr/>
                      </a:pPr>
                      <a:r>
                        <a:rPr kumimoji="0" lang="en-US" sz="1000" b="1" u="none" strike="noStrike" kern="1200" cap="none" spc="0" normalizeH="0" baseline="0" noProof="0">
                          <a:ln>
                            <a:noFill/>
                          </a:ln>
                          <a:solidFill>
                            <a:srgbClr val="C00000"/>
                          </a:solidFill>
                          <a:effectLst/>
                          <a:uLnTx/>
                          <a:uFillTx/>
                          <a:latin typeface="+mn-lt"/>
                        </a:rPr>
                        <a:t>&lt;0.0001</a:t>
                      </a:r>
                      <a:endParaRPr kumimoji="0" lang="en-US" sz="1000" b="1" i="0" u="none" strike="noStrike" kern="1200" cap="none" spc="0" normalizeH="0" baseline="0" noProof="0">
                        <a:ln>
                          <a:noFill/>
                        </a:ln>
                        <a:solidFill>
                          <a:srgbClr val="C00000"/>
                        </a:solidFill>
                        <a:effectLst/>
                        <a:uLnTx/>
                        <a:uFillTx/>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94091116"/>
                  </a:ext>
                </a:extLst>
              </a:tr>
              <a:tr h="202311">
                <a:tc gridSpan="5">
                  <a:txBody>
                    <a:bodyPr/>
                    <a:lstStyle/>
                    <a:p>
                      <a:pPr marL="0" marR="0">
                        <a:lnSpc>
                          <a:spcPct val="90000"/>
                        </a:lnSpc>
                        <a:spcBef>
                          <a:spcPts val="200"/>
                        </a:spcBef>
                        <a:spcAft>
                          <a:spcPts val="200"/>
                        </a:spcAft>
                      </a:pPr>
                      <a:r>
                        <a:rPr lang="en-US" sz="1000" b="1">
                          <a:solidFill>
                            <a:schemeClr val="bg1"/>
                          </a:solidFill>
                          <a:effectLst/>
                          <a:latin typeface="+mn-lt"/>
                        </a:rPr>
                        <a:t>Baseline demographics </a:t>
                      </a:r>
                      <a:endParaRPr lang="en-US" sz="1000" b="1">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0087646"/>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728">
                        <a:lnSpc>
                          <a:spcPct val="90000"/>
                        </a:lnSpc>
                        <a:spcBef>
                          <a:spcPts val="200"/>
                        </a:spcBef>
                        <a:spcAft>
                          <a:spcPts val="200"/>
                        </a:spcAft>
                      </a:pPr>
                      <a:r>
                        <a:rPr lang="en-US" sz="1000" b="0">
                          <a:solidFill>
                            <a:schemeClr val="bg1"/>
                          </a:solidFill>
                          <a:effectLst/>
                          <a:latin typeface="+mn-lt"/>
                        </a:rPr>
                        <a:t>Age (</a:t>
                      </a:r>
                      <a:r>
                        <a:rPr lang="en-US" sz="1000" b="0" err="1">
                          <a:solidFill>
                            <a:schemeClr val="bg1"/>
                          </a:solidFill>
                          <a:effectLst/>
                          <a:latin typeface="+mn-lt"/>
                        </a:rPr>
                        <a:t>yrs</a:t>
                      </a:r>
                      <a:r>
                        <a:rPr lang="en-US" sz="1000" b="0">
                          <a:solidFill>
                            <a:schemeClr val="bg1"/>
                          </a:solidFill>
                          <a:effectLst/>
                          <a:latin typeface="+mn-lt"/>
                        </a:rPr>
                        <a:t>)</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58 </a:t>
                      </a:r>
                      <a:r>
                        <a:rPr lang="en-US" sz="1000">
                          <a:solidFill>
                            <a:schemeClr val="bg1"/>
                          </a:solidFill>
                          <a:effectLst/>
                          <a:latin typeface="+mn-lt"/>
                        </a:rPr>
                        <a:t>±</a:t>
                      </a:r>
                      <a:r>
                        <a:rPr lang="en-US" sz="1000" b="0">
                          <a:solidFill>
                            <a:schemeClr val="bg1"/>
                          </a:solidFill>
                          <a:effectLst/>
                          <a:latin typeface="+mn-lt"/>
                        </a:rPr>
                        <a:t> 10</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55 </a:t>
                      </a:r>
                      <a:r>
                        <a:rPr lang="en-US" sz="1000">
                          <a:solidFill>
                            <a:schemeClr val="bg1"/>
                          </a:solidFill>
                          <a:effectLst/>
                          <a:latin typeface="+mn-lt"/>
                        </a:rPr>
                        <a:t>±</a:t>
                      </a:r>
                      <a:r>
                        <a:rPr lang="en-US" sz="1000" b="0">
                          <a:solidFill>
                            <a:schemeClr val="bg1"/>
                          </a:solidFill>
                          <a:effectLst/>
                          <a:latin typeface="+mn-lt"/>
                        </a:rPr>
                        <a:t> 11</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58 </a:t>
                      </a:r>
                      <a:r>
                        <a:rPr lang="en-US" sz="1000">
                          <a:solidFill>
                            <a:schemeClr val="bg1"/>
                          </a:solidFill>
                          <a:effectLst/>
                          <a:latin typeface="+mn-lt"/>
                        </a:rPr>
                        <a:t>±</a:t>
                      </a:r>
                      <a:r>
                        <a:rPr lang="en-US" sz="1000" b="0">
                          <a:solidFill>
                            <a:schemeClr val="bg1"/>
                          </a:solidFill>
                          <a:effectLst/>
                          <a:latin typeface="+mn-lt"/>
                        </a:rPr>
                        <a:t> 12</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b="0">
                          <a:solidFill>
                            <a:schemeClr val="bg1"/>
                          </a:solidFill>
                          <a:effectLst/>
                          <a:latin typeface="+mn-lt"/>
                        </a:rPr>
                        <a:t>0.08</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3"/>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728">
                        <a:lnSpc>
                          <a:spcPct val="90000"/>
                        </a:lnSpc>
                        <a:spcBef>
                          <a:spcPts val="200"/>
                        </a:spcBef>
                        <a:spcAft>
                          <a:spcPts val="200"/>
                        </a:spcAft>
                      </a:pPr>
                      <a:r>
                        <a:rPr lang="en-US" sz="1000" b="0">
                          <a:solidFill>
                            <a:schemeClr val="bg1"/>
                          </a:solidFill>
                          <a:effectLst/>
                          <a:latin typeface="+mn-lt"/>
                        </a:rPr>
                        <a:t>Male sex</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59.1 </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62.4 </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67.1</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a:solidFill>
                            <a:schemeClr val="bg1"/>
                          </a:solidFill>
                          <a:effectLst/>
                          <a:latin typeface="+mn-lt"/>
                        </a:rPr>
                        <a:t>0.19</a:t>
                      </a:r>
                      <a:endParaRPr lang="en-US" sz="100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109728" algn="l" defTabSz="457200" rtl="0" eaLnBrk="1" fontAlgn="auto" latinLnBrk="0" hangingPunct="1">
                        <a:lnSpc>
                          <a:spcPct val="90000"/>
                        </a:lnSpc>
                        <a:spcBef>
                          <a:spcPts val="200"/>
                        </a:spcBef>
                        <a:spcAft>
                          <a:spcPts val="200"/>
                        </a:spcAft>
                        <a:buClrTx/>
                        <a:buSzTx/>
                        <a:buFontTx/>
                        <a:buNone/>
                        <a:tabLst/>
                        <a:defRPr/>
                      </a:pPr>
                      <a:r>
                        <a:rPr lang="en-US" sz="1000" b="0">
                          <a:solidFill>
                            <a:schemeClr val="bg1"/>
                          </a:solidFill>
                          <a:effectLst/>
                          <a:latin typeface="+mn-lt"/>
                        </a:rPr>
                        <a:t>Black race</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24.8</a:t>
                      </a:r>
                      <a:endParaRPr lang="en-US" sz="100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27.7</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31.4</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tc>
                  <a:txBody>
                    <a:bodyPr/>
                    <a:lstStyle/>
                    <a:p>
                      <a:pPr marL="0" marR="0" algn="ctr">
                        <a:lnSpc>
                          <a:spcPct val="90000"/>
                        </a:lnSpc>
                        <a:spcBef>
                          <a:spcPts val="200"/>
                        </a:spcBef>
                        <a:spcAft>
                          <a:spcPts val="200"/>
                        </a:spcAft>
                      </a:pPr>
                      <a:r>
                        <a:rPr lang="en-US" sz="1000" b="0">
                          <a:solidFill>
                            <a:schemeClr val="bg1"/>
                          </a:solidFill>
                          <a:effectLst/>
                          <a:latin typeface="+mn-lt"/>
                        </a:rPr>
                        <a:t>0.46</a:t>
                      </a:r>
                      <a:endParaRPr lang="en-US" sz="1000" b="0">
                        <a:solidFill>
                          <a:schemeClr val="bg1"/>
                        </a:solidFill>
                        <a:effectLst/>
                        <a:latin typeface="+mn-lt"/>
                        <a:ea typeface="Times New Roman"/>
                        <a:cs typeface="Arial" panose="020B0604020202020204" pitchFamily="34" charset="0"/>
                      </a:endParaRPr>
                    </a:p>
                  </a:txBody>
                  <a:tcPr marL="68580" marR="68580" marT="34290" marB="3429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6"/>
                  </a:ext>
                </a:extLst>
              </a:tr>
              <a:tr h="202311">
                <a:tc gridSpan="5">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90000"/>
                        </a:lnSpc>
                        <a:spcBef>
                          <a:spcPts val="200"/>
                        </a:spcBef>
                        <a:spcAft>
                          <a:spcPts val="200"/>
                        </a:spcAft>
                      </a:pPr>
                      <a:r>
                        <a:rPr lang="en-US" sz="1000" b="1">
                          <a:solidFill>
                            <a:schemeClr val="bg1"/>
                          </a:solidFill>
                          <a:effectLst/>
                          <a:latin typeface="+mn-lt"/>
                        </a:rPr>
                        <a:t>Baseline medical history</a:t>
                      </a:r>
                      <a:endParaRPr lang="en-US" sz="1000" b="1">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endParaRPr lang="en-US" sz="100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pPr marL="0" marR="0" algn="ctr">
                        <a:lnSpc>
                          <a:spcPct val="90000"/>
                        </a:lnSpc>
                        <a:spcBef>
                          <a:spcPts val="200"/>
                        </a:spcBef>
                        <a:spcAft>
                          <a:spcPts val="200"/>
                        </a:spcAft>
                      </a:pP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9"/>
                  </a:ext>
                </a:extLst>
              </a:tr>
              <a:tr h="202311">
                <a:tc>
                  <a:txBody>
                    <a:bodyPr/>
                    <a:lstStyle/>
                    <a:p>
                      <a:pPr marL="0" marR="0" indent="109855">
                        <a:lnSpc>
                          <a:spcPct val="90000"/>
                        </a:lnSpc>
                        <a:spcBef>
                          <a:spcPts val="200"/>
                        </a:spcBef>
                        <a:spcAft>
                          <a:spcPts val="200"/>
                        </a:spcAft>
                      </a:pPr>
                      <a:r>
                        <a:rPr lang="en-US" sz="1000">
                          <a:solidFill>
                            <a:schemeClr val="bg1"/>
                          </a:solidFill>
                          <a:effectLst/>
                          <a:latin typeface="+mn-lt"/>
                        </a:rPr>
                        <a:t>Coronary artery disease</a:t>
                      </a:r>
                      <a:endParaRPr lang="en-US" sz="100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a:solidFill>
                            <a:schemeClr val="bg1"/>
                          </a:solidFill>
                          <a:effectLst/>
                          <a:latin typeface="+mn-lt"/>
                        </a:rPr>
                        <a:t>27.7</a:t>
                      </a:r>
                      <a:endParaRPr lang="en-US" sz="100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b="0">
                          <a:solidFill>
                            <a:schemeClr val="bg1"/>
                          </a:solidFill>
                          <a:effectLst/>
                          <a:latin typeface="+mn-lt"/>
                        </a:rPr>
                        <a:t>28.7</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b="0">
                          <a:solidFill>
                            <a:schemeClr val="bg1"/>
                          </a:solidFill>
                          <a:effectLst/>
                          <a:latin typeface="+mn-lt"/>
                        </a:rPr>
                        <a:t>22.9</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tc>
                  <a:txBody>
                    <a:bodyPr/>
                    <a:lstStyle/>
                    <a:p>
                      <a:pPr marL="0" marR="0" algn="ctr">
                        <a:lnSpc>
                          <a:spcPct val="90000"/>
                        </a:lnSpc>
                        <a:spcBef>
                          <a:spcPts val="200"/>
                        </a:spcBef>
                        <a:spcAft>
                          <a:spcPts val="200"/>
                        </a:spcAft>
                      </a:pPr>
                      <a:r>
                        <a:rPr lang="en-US" sz="1000" b="0">
                          <a:solidFill>
                            <a:schemeClr val="bg1"/>
                          </a:solidFill>
                          <a:effectLst/>
                          <a:latin typeface="+mn-lt"/>
                        </a:rPr>
                        <a:t>0.47</a:t>
                      </a:r>
                      <a:endParaRPr lang="en-US" sz="1000" b="0">
                        <a:solidFill>
                          <a:schemeClr val="bg1"/>
                        </a:solidFill>
                        <a:effectLst/>
                        <a:latin typeface="+mn-lt"/>
                        <a:ea typeface="Times New Roman"/>
                        <a:cs typeface="Arial" panose="020B0604020202020204" pitchFamily="34" charset="0"/>
                      </a:endParaRPr>
                    </a:p>
                  </a:txBody>
                  <a:tcPr marL="68580" marR="68580" marT="34290" marB="3429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84927848"/>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Diabetes type 2</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47.3</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37.6</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47.1</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0.24</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2562442893"/>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Obstructive sleep</a:t>
                      </a:r>
                      <a:r>
                        <a:rPr lang="en-US" sz="1000" baseline="0">
                          <a:solidFill>
                            <a:schemeClr val="bg1"/>
                          </a:solidFill>
                          <a:effectLst/>
                          <a:latin typeface="+mn-lt"/>
                        </a:rPr>
                        <a:t> apnea</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25.8</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37.6</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24.3</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0.06</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3317541553"/>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CKD (eGFR &lt;60</a:t>
                      </a:r>
                      <a:r>
                        <a:rPr lang="en-US" sz="1000" b="0" baseline="0">
                          <a:solidFill>
                            <a:schemeClr val="bg1"/>
                          </a:solidFill>
                          <a:effectLst/>
                          <a:latin typeface="+mn-lt"/>
                        </a:rPr>
                        <a:t>m</a:t>
                      </a:r>
                      <a:r>
                        <a:rPr lang="en-US" sz="1000" b="0">
                          <a:solidFill>
                            <a:schemeClr val="bg1"/>
                          </a:solidFill>
                          <a:effectLst/>
                          <a:latin typeface="+mn-lt"/>
                        </a:rPr>
                        <a:t>l/min/1.73m</a:t>
                      </a:r>
                      <a:r>
                        <a:rPr lang="en-US" sz="1000" b="0" baseline="30000">
                          <a:solidFill>
                            <a:schemeClr val="bg1"/>
                          </a:solidFill>
                          <a:effectLst/>
                          <a:latin typeface="+mn-lt"/>
                        </a:rPr>
                        <a:t>2</a:t>
                      </a:r>
                      <a:r>
                        <a:rPr lang="en-US" sz="1000">
                          <a:solidFill>
                            <a:schemeClr val="bg1"/>
                          </a:solidFill>
                          <a:effectLst/>
                          <a:latin typeface="+mn-lt"/>
                        </a:rPr>
                        <a:t>)</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9.6</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10.9</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10.0</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0.90</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10"/>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Prior stroke</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8.5</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11.9</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10.0</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0.54</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13"/>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History of hypertensive</a:t>
                      </a:r>
                      <a:r>
                        <a:rPr lang="en-US" sz="1000" baseline="0">
                          <a:solidFill>
                            <a:schemeClr val="bg1"/>
                          </a:solidFill>
                          <a:effectLst/>
                          <a:latin typeface="+mn-lt"/>
                        </a:rPr>
                        <a:t> crisis</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23.1</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20.8</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24.3</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0.84</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15"/>
                  </a:ext>
                </a:extLst>
              </a:tr>
              <a:tr h="2023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indent="109855">
                        <a:lnSpc>
                          <a:spcPct val="90000"/>
                        </a:lnSpc>
                        <a:spcBef>
                          <a:spcPts val="200"/>
                        </a:spcBef>
                        <a:spcAft>
                          <a:spcPts val="200"/>
                        </a:spcAft>
                      </a:pPr>
                      <a:r>
                        <a:rPr lang="en-US" sz="1000">
                          <a:solidFill>
                            <a:schemeClr val="bg1"/>
                          </a:solidFill>
                          <a:effectLst/>
                          <a:latin typeface="+mn-lt"/>
                        </a:rPr>
                        <a:t>Prescribed anti-hypertensive</a:t>
                      </a:r>
                      <a:r>
                        <a:rPr lang="en-US" sz="1000" baseline="0">
                          <a:solidFill>
                            <a:schemeClr val="bg1"/>
                          </a:solidFill>
                          <a:effectLst/>
                          <a:latin typeface="+mn-lt"/>
                        </a:rPr>
                        <a:t> drugs </a:t>
                      </a:r>
                      <a:r>
                        <a:rPr lang="en-US" sz="1000">
                          <a:solidFill>
                            <a:schemeClr val="bg1"/>
                          </a:solidFill>
                          <a:effectLst/>
                          <a:latin typeface="+mn-lt"/>
                        </a:rPr>
                        <a:t>&gt;10 </a:t>
                      </a:r>
                      <a:r>
                        <a:rPr lang="en-US" sz="1000" err="1">
                          <a:solidFill>
                            <a:schemeClr val="bg1"/>
                          </a:solidFill>
                          <a:effectLst/>
                          <a:latin typeface="+mn-lt"/>
                        </a:rPr>
                        <a:t>yrs</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a:solidFill>
                            <a:schemeClr val="bg1"/>
                          </a:solidFill>
                          <a:effectLst/>
                          <a:latin typeface="+mn-lt"/>
                        </a:rPr>
                        <a:t>68.1</a:t>
                      </a:r>
                      <a:endParaRPr lang="en-US" sz="100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72.3</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lnSpc>
                          <a:spcPct val="90000"/>
                        </a:lnSpc>
                        <a:spcBef>
                          <a:spcPts val="200"/>
                        </a:spcBef>
                        <a:spcAft>
                          <a:spcPts val="200"/>
                        </a:spcAft>
                      </a:pPr>
                      <a:r>
                        <a:rPr lang="en-US" sz="1000" b="0">
                          <a:solidFill>
                            <a:schemeClr val="bg1"/>
                          </a:solidFill>
                          <a:effectLst/>
                          <a:latin typeface="+mn-lt"/>
                        </a:rPr>
                        <a:t>62.9</a:t>
                      </a:r>
                      <a:endParaRPr lang="en-US" sz="1000" b="0">
                        <a:solidFill>
                          <a:schemeClr val="bg1"/>
                        </a:solidFill>
                        <a:effectLst/>
                        <a:latin typeface="+mn-lt"/>
                        <a:ea typeface="Times New Roman"/>
                        <a:cs typeface="Arial" panose="020B0604020202020204" pitchFamily="34" charset="0"/>
                      </a:endParaRPr>
                    </a:p>
                  </a:txBody>
                  <a:tcPr marL="68580" marR="68580" marT="34290" marB="34290"/>
                </a:tc>
                <a:tc>
                  <a:txBody>
                    <a:bodyPr/>
                    <a:lstStyle/>
                    <a:p>
                      <a:pPr marL="0" marR="0" algn="ctr">
                        <a:lnSpc>
                          <a:spcPct val="90000"/>
                        </a:lnSpc>
                        <a:spcBef>
                          <a:spcPts val="200"/>
                        </a:spcBef>
                        <a:spcAft>
                          <a:spcPts val="200"/>
                        </a:spcAft>
                      </a:pPr>
                      <a:r>
                        <a:rPr lang="en-US" sz="1000" b="0">
                          <a:solidFill>
                            <a:schemeClr val="bg1"/>
                          </a:solidFill>
                          <a:effectLst/>
                          <a:latin typeface="+mn-lt"/>
                        </a:rPr>
                        <a:t>0.44</a:t>
                      </a:r>
                      <a:endParaRPr lang="en-US" sz="1000" b="0">
                        <a:solidFill>
                          <a:schemeClr val="bg1"/>
                        </a:solidFill>
                        <a:effectLst/>
                        <a:latin typeface="+mn-lt"/>
                        <a:ea typeface="Times New Roman"/>
                        <a:cs typeface="Arial" panose="020B0604020202020204" pitchFamily="34" charset="0"/>
                      </a:endParaRPr>
                    </a:p>
                  </a:txBody>
                  <a:tcPr marL="68580" marR="68580" marT="34290" marB="34290"/>
                </a:tc>
                <a:extLst>
                  <a:ext uri="{0D108BD9-81ED-4DB2-BD59-A6C34878D82A}">
                    <a16:rowId xmlns:a16="http://schemas.microsoft.com/office/drawing/2014/main" val="10018"/>
                  </a:ext>
                </a:extLst>
              </a:tr>
            </a:tbl>
          </a:graphicData>
        </a:graphic>
      </p:graphicFrame>
      <p:sp>
        <p:nvSpPr>
          <p:cNvPr id="4" name="TextBox 3">
            <a:extLst>
              <a:ext uri="{FF2B5EF4-FFF2-40B4-BE49-F238E27FC236}">
                <a16:creationId xmlns:a16="http://schemas.microsoft.com/office/drawing/2014/main" id="{1338D551-51DD-4217-9839-BF2D5C0E3C05}"/>
              </a:ext>
            </a:extLst>
          </p:cNvPr>
          <p:cNvSpPr txBox="1"/>
          <p:nvPr/>
        </p:nvSpPr>
        <p:spPr>
          <a:xfrm>
            <a:off x="1180178" y="4799798"/>
            <a:ext cx="7003702" cy="307777"/>
          </a:xfrm>
          <a:prstGeom prst="rect">
            <a:avLst/>
          </a:prstGeom>
          <a:noFill/>
        </p:spPr>
        <p:txBody>
          <a:bodyPr wrap="square" rtlCol="0">
            <a:spAutoFit/>
          </a:bodyPr>
          <a:lstStyle/>
          <a:p>
            <a:pPr algn="ctr"/>
            <a:r>
              <a:rPr lang="en-US" sz="700" b="0" i="0">
                <a:solidFill>
                  <a:schemeClr val="tx1"/>
                </a:solidFill>
              </a:rPr>
              <a:t>*Measures for the crossover and non-crossover groups are the blinded, 6M f/u values used to determine eligibility for the crossover RDN procedure. </a:t>
            </a:r>
          </a:p>
          <a:p>
            <a:pPr algn="ctr"/>
            <a:r>
              <a:rPr lang="en-US" sz="700" b="0" i="0">
                <a:solidFill>
                  <a:schemeClr val="tx1"/>
                </a:solidFill>
              </a:rPr>
              <a:t>P-values for BP compare crossover with non-crossover only. All other P-values are three-way comparisons. </a:t>
            </a:r>
            <a:endParaRPr lang="nb-NO" sz="700" b="0" i="0">
              <a:solidFill>
                <a:schemeClr val="tx1"/>
              </a:solidFill>
            </a:endParaRPr>
          </a:p>
        </p:txBody>
      </p:sp>
      <p:sp>
        <p:nvSpPr>
          <p:cNvPr id="3" name="Rectangle 2">
            <a:extLst>
              <a:ext uri="{FF2B5EF4-FFF2-40B4-BE49-F238E27FC236}">
                <a16:creationId xmlns:a16="http://schemas.microsoft.com/office/drawing/2014/main" id="{D82E547B-9AF4-4DD3-9164-24D0EE8A5592}"/>
              </a:ext>
            </a:extLst>
          </p:cNvPr>
          <p:cNvSpPr/>
          <p:nvPr/>
        </p:nvSpPr>
        <p:spPr bwMode="auto">
          <a:xfrm>
            <a:off x="960120" y="1082093"/>
            <a:ext cx="7223760" cy="1031468"/>
          </a:xfrm>
          <a:prstGeom prst="rect">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22287433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7A79-E80F-4DB5-9392-B1F7DC0DAD70}"/>
              </a:ext>
            </a:extLst>
          </p:cNvPr>
          <p:cNvSpPr>
            <a:spLocks noGrp="1"/>
          </p:cNvSpPr>
          <p:nvPr>
            <p:ph type="title"/>
          </p:nvPr>
        </p:nvSpPr>
        <p:spPr>
          <a:xfrm>
            <a:off x="1325879" y="116681"/>
            <a:ext cx="6535586" cy="566738"/>
          </a:xfrm>
        </p:spPr>
        <p:txBody>
          <a:bodyPr/>
          <a:lstStyle/>
          <a:p>
            <a:r>
              <a:rPr lang="en-US"/>
              <a:t>Safety Outcomes</a:t>
            </a:r>
          </a:p>
        </p:txBody>
      </p:sp>
      <p:sp>
        <p:nvSpPr>
          <p:cNvPr id="9" name="TextBox 8">
            <a:extLst>
              <a:ext uri="{FF2B5EF4-FFF2-40B4-BE49-F238E27FC236}">
                <a16:creationId xmlns:a16="http://schemas.microsoft.com/office/drawing/2014/main" id="{1CE2EAFB-0AB5-4CE7-872D-50C728845168}"/>
              </a:ext>
            </a:extLst>
          </p:cNvPr>
          <p:cNvSpPr txBox="1"/>
          <p:nvPr/>
        </p:nvSpPr>
        <p:spPr>
          <a:xfrm>
            <a:off x="1325879" y="4718768"/>
            <a:ext cx="6858000" cy="383182"/>
          </a:xfrm>
          <a:prstGeom prst="rect">
            <a:avLst/>
          </a:prstGeom>
          <a:noFill/>
        </p:spPr>
        <p:txBody>
          <a:bodyPr wrap="square">
            <a:spAutoFit/>
          </a:bodyPr>
          <a:lstStyle/>
          <a:p>
            <a:pPr marL="0" marR="0">
              <a:lnSpc>
                <a:spcPct val="90000"/>
              </a:lnSpc>
              <a:spcBef>
                <a:spcPts val="0"/>
              </a:spcBef>
              <a:spcAft>
                <a:spcPts val="0"/>
              </a:spcAft>
            </a:pPr>
            <a:r>
              <a:rPr lang="en-GB" sz="700" b="0" i="0">
                <a:solidFill>
                  <a:schemeClr val="tx1"/>
                </a:solidFill>
                <a:effectLst/>
                <a:latin typeface="Arial" panose="020B0604020202020204" pitchFamily="34" charset="0"/>
                <a:ea typeface="Calibri" panose="020F0502020204030204" pitchFamily="34" charset="0"/>
                <a:cs typeface="Arial" panose="020B0604020202020204" pitchFamily="34" charset="0"/>
              </a:rPr>
              <a:t>* Reported safety events in crossover patients begins at time of crossover.</a:t>
            </a:r>
          </a:p>
          <a:p>
            <a:pPr marL="112713" marR="0" indent="-112713">
              <a:lnSpc>
                <a:spcPct val="90000"/>
              </a:lnSpc>
              <a:spcBef>
                <a:spcPts val="0"/>
              </a:spcBef>
              <a:spcAft>
                <a:spcPts val="0"/>
              </a:spcAft>
            </a:pPr>
            <a:r>
              <a:rPr lang="en-GB" sz="700" b="0" i="0">
                <a:solidFill>
                  <a:schemeClr val="tx1"/>
                </a:solidFill>
                <a:latin typeface="Arial" panose="020B0604020202020204" pitchFamily="34" charset="0"/>
                <a:ea typeface="Calibri" panose="020F0502020204030204" pitchFamily="34" charset="0"/>
                <a:cs typeface="Arial" panose="020B0604020202020204" pitchFamily="34" charset="0"/>
              </a:rPr>
              <a:t>** Defined as </a:t>
            </a:r>
            <a:r>
              <a:rPr lang="en-US" sz="700" b="0" i="0">
                <a:solidFill>
                  <a:schemeClr val="tx1"/>
                </a:solidFill>
                <a:latin typeface="Arial" panose="020B0604020202020204" pitchFamily="34" charset="0"/>
                <a:ea typeface="Calibri" panose="020F0502020204030204" pitchFamily="34" charset="0"/>
                <a:cs typeface="Arial" panose="020B0604020202020204" pitchFamily="34" charset="0"/>
              </a:rPr>
              <a:t>composite of death from any cause, end-stage renal disease, an embolic event resulting in end-organ damage, renal-artery or other vascular complications, hypertensive crisis, or new renal-artery stenosis &gt;70% within 6 months</a:t>
            </a:r>
            <a:endParaRPr lang="en-US" sz="700" b="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C598A61-4194-44B4-9ABD-9119B1615779}"/>
              </a:ext>
            </a:extLst>
          </p:cNvPr>
          <p:cNvGraphicFramePr>
            <a:graphicFrameLocks noGrp="1"/>
          </p:cNvGraphicFramePr>
          <p:nvPr>
            <p:extLst>
              <p:ext uri="{D42A27DB-BD31-4B8C-83A1-F6EECF244321}">
                <p14:modId xmlns:p14="http://schemas.microsoft.com/office/powerpoint/2010/main" val="962030271"/>
              </p:ext>
            </p:extLst>
          </p:nvPr>
        </p:nvGraphicFramePr>
        <p:xfrm>
          <a:off x="958728" y="684861"/>
          <a:ext cx="6858000" cy="3663931"/>
        </p:xfrm>
        <a:graphic>
          <a:graphicData uri="http://schemas.openxmlformats.org/drawingml/2006/table">
            <a:tbl>
              <a:tblPr firstRow="1" bandRow="1">
                <a:tableStyleId>{C083E6E3-FA7D-4D7B-A595-EF9225AFEA82}</a:tableStyleId>
              </a:tblPr>
              <a:tblGrid>
                <a:gridCol w="329184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tblGrid>
              <a:tr h="39037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spcBef>
                          <a:spcPts val="200"/>
                        </a:spcBef>
                        <a:spcAft>
                          <a:spcPts val="200"/>
                        </a:spcAft>
                      </a:pPr>
                      <a:r>
                        <a:rPr lang="en-US" sz="1000" b="0" kern="1200">
                          <a:solidFill>
                            <a:schemeClr val="bg2">
                              <a:lumMod val="50000"/>
                            </a:schemeClr>
                          </a:solidFill>
                          <a:effectLst/>
                          <a:latin typeface="+mn-lt"/>
                        </a:rPr>
                        <a:t>% (n)</a:t>
                      </a:r>
                      <a:endParaRPr lang="en-US" sz="1000" b="0" kern="1200">
                        <a:solidFill>
                          <a:schemeClr val="bg2">
                            <a:lumMod val="50000"/>
                          </a:schemeClr>
                        </a:solidFill>
                        <a:effectLst/>
                        <a:latin typeface="+mn-lt"/>
                        <a:ea typeface="Times New Roman"/>
                        <a:cs typeface="Arial" panose="020B0604020202020204" pitchFamily="34" charset="0"/>
                      </a:endParaRPr>
                    </a:p>
                  </a:txBody>
                  <a:tcPr marL="68580" marR="68580" marT="34290" marB="34290" anchor="b"/>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RDN</a:t>
                      </a:r>
                      <a:endParaRPr lang="en-US" sz="1050" b="1">
                        <a:solidFill>
                          <a:schemeClr val="tx1"/>
                        </a:solidFill>
                        <a:effectLst/>
                        <a:latin typeface="+mn-lt"/>
                        <a:ea typeface="Times New Roman"/>
                        <a:cs typeface="Arial" panose="020B0604020202020204" pitchFamily="34" charset="0"/>
                      </a:endParaRPr>
                    </a:p>
                  </a:txBody>
                  <a:tcPr marL="68580" marR="68580" marT="34290" marB="34290" anchor="ctr">
                    <a:solidFill>
                      <a:srgbClr val="0033CC"/>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Crossover*</a:t>
                      </a:r>
                      <a:endParaRPr lang="en-US" sz="1050" b="1">
                        <a:solidFill>
                          <a:schemeClr val="tx1"/>
                        </a:solidFill>
                        <a:effectLst/>
                        <a:latin typeface="+mn-lt"/>
                        <a:ea typeface="Times New Roman"/>
                        <a:cs typeface="Arial" panose="020B0604020202020204" pitchFamily="34" charset="0"/>
                      </a:endParaRPr>
                    </a:p>
                  </a:txBody>
                  <a:tcPr marL="68580" marR="68580" marT="34290" marB="34290" anchor="ctr">
                    <a:solidFill>
                      <a:schemeClr val="accent4">
                        <a:lumMod val="9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a:spcBef>
                          <a:spcPts val="200"/>
                        </a:spcBef>
                        <a:spcAft>
                          <a:spcPts val="200"/>
                        </a:spcAft>
                      </a:pPr>
                      <a:r>
                        <a:rPr lang="en-US" sz="1050" b="1">
                          <a:solidFill>
                            <a:schemeClr val="tx1"/>
                          </a:solidFill>
                          <a:effectLst/>
                          <a:latin typeface="+mn-lt"/>
                        </a:rPr>
                        <a:t>Non-Crossover</a:t>
                      </a:r>
                      <a:endParaRPr lang="en-US" sz="1050" b="1">
                        <a:solidFill>
                          <a:schemeClr val="tx1"/>
                        </a:solidFill>
                        <a:effectLst/>
                        <a:latin typeface="+mn-lt"/>
                        <a:ea typeface="Times New Roman"/>
                        <a:cs typeface="Arial" panose="020B0604020202020204" pitchFamily="34" charset="0"/>
                      </a:endParaRPr>
                    </a:p>
                  </a:txBody>
                  <a:tcPr marL="68580" marR="68580" marT="34290" marB="34290" anchor="ctr">
                    <a:solidFill>
                      <a:schemeClr val="bg2">
                        <a:lumMod val="50000"/>
                        <a:lumOff val="50000"/>
                      </a:schemeClr>
                    </a:solidFill>
                  </a:tcPr>
                </a:tc>
                <a:extLst>
                  <a:ext uri="{0D108BD9-81ED-4DB2-BD59-A6C34878D82A}">
                    <a16:rowId xmlns:a16="http://schemas.microsoft.com/office/drawing/2014/main" val="10000"/>
                  </a:ext>
                </a:extLst>
              </a:tr>
              <a:tr h="22860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90000"/>
                        </a:lnSpc>
                        <a:spcBef>
                          <a:spcPts val="200"/>
                        </a:spcBef>
                        <a:spcAft>
                          <a:spcPts val="200"/>
                        </a:spcAft>
                      </a:pPr>
                      <a:r>
                        <a:rPr lang="en-US" sz="1000" b="1">
                          <a:solidFill>
                            <a:schemeClr val="bg1"/>
                          </a:solidFill>
                          <a:effectLst/>
                          <a:latin typeface="+mn-lt"/>
                        </a:rPr>
                        <a:t>To 36 Months </a:t>
                      </a:r>
                      <a:endParaRPr lang="en-US" sz="1000" b="1">
                        <a:solidFill>
                          <a:schemeClr val="bg1"/>
                        </a:solidFill>
                        <a:effectLst/>
                        <a:latin typeface="+mn-lt"/>
                        <a:ea typeface="Times New Roman"/>
                        <a:cs typeface="Arial" panose="020B0604020202020204" pitchFamily="34" charset="0"/>
                      </a:endParaRPr>
                    </a:p>
                  </a:txBody>
                  <a:tcPr marL="68580" marR="68580" marT="34290" marB="34290" anchor="b">
                    <a:lnB w="12700" cap="flat" cmpd="sng" algn="ctr">
                      <a:solidFill>
                        <a:schemeClr val="accent3"/>
                      </a:solid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US" sz="1000" b="1"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(n=290)</a:t>
                      </a:r>
                    </a:p>
                  </a:txBody>
                  <a:tcPr marL="68580" marR="68580" marT="0" marB="0" anchor="b">
                    <a:lnB w="12700" cap="flat" cmpd="sng" algn="ctr">
                      <a:solidFill>
                        <a:schemeClr val="accent3"/>
                      </a:solid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GB" sz="1000" b="1"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(n=68)</a:t>
                      </a:r>
                      <a:endParaRPr lang="en-US" sz="1000" b="1"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B w="12700" cap="flat" cmpd="sng" algn="ctr">
                      <a:solidFill>
                        <a:schemeClr val="accent3"/>
                      </a:solid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US" sz="1000" b="1"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(n=46)</a:t>
                      </a:r>
                    </a:p>
                  </a:txBody>
                  <a:tcPr marL="68580" marR="68580" marT="0" marB="0" anchor="b">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0087646"/>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Composite Safety Endpoint to 36 months**</a:t>
                      </a: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12.4%</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12.4%</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14.5%</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7999384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Death</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4.1% (12)</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5.9% (4)</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10.9% (5)</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New-onset end-stage renal disease</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3.4% (10)</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2058397266"/>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Sig. embolic event resulting in end-organ damage</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0.3% (1)</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131336972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Vascular complication</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0.3% (1)</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3925939494"/>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Renal artery re-intervention</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 (3)</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10004"/>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Hypertensive crisis/emergency</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B w="12700" cap="flat" cmpd="sng" algn="ctr">
                      <a:solidFill>
                        <a:schemeClr val="accent3"/>
                      </a:solidFill>
                      <a:prstDash val="solid"/>
                      <a:round/>
                      <a:headEnd type="none" w="med" len="med"/>
                      <a:tailEnd type="none" w="med" len="med"/>
                    </a:lnB>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10.7% (31)</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B w="12700" cap="flat" cmpd="sng" algn="ctr">
                      <a:solidFill>
                        <a:schemeClr val="accent3"/>
                      </a:solidFill>
                      <a:prstDash val="solid"/>
                      <a:round/>
                      <a:headEnd type="none" w="med" len="med"/>
                      <a:tailEnd type="none" w="med" len="med"/>
                    </a:lnB>
                  </a:tcP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11.8% (8)</a:t>
                      </a:r>
                    </a:p>
                  </a:txBody>
                  <a:tcPr marL="68580" marR="68580" marT="0" marB="0" anchor="ctr">
                    <a:lnB w="12700" cap="flat" cmpd="sng" algn="ctr">
                      <a:solidFill>
                        <a:schemeClr val="accent3"/>
                      </a:solidFill>
                      <a:prstDash val="solid"/>
                      <a:round/>
                      <a:headEnd type="none" w="med" len="med"/>
                      <a:tailEnd type="none" w="med" len="med"/>
                    </a:lnB>
                  </a:tcPr>
                </a:tc>
                <a:tc>
                  <a:txBody>
                    <a:bodyPr/>
                    <a:lstStyle/>
                    <a:p>
                      <a:pPr marL="0" marR="0" algn="ctr">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10.9% (5)</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90000"/>
                        </a:lnSpc>
                        <a:spcBef>
                          <a:spcPts val="200"/>
                        </a:spcBef>
                        <a:spcAft>
                          <a:spcPts val="200"/>
                        </a:spcAft>
                      </a:pPr>
                      <a:r>
                        <a:rPr lang="en-US" sz="1000" b="1">
                          <a:solidFill>
                            <a:schemeClr val="bg1"/>
                          </a:solidFill>
                          <a:effectLst/>
                          <a:latin typeface="+mn-lt"/>
                        </a:rPr>
                        <a:t>To 48 Months </a:t>
                      </a:r>
                      <a:endParaRPr lang="en-US" sz="1000" b="1">
                        <a:solidFill>
                          <a:schemeClr val="bg1"/>
                        </a:solidFill>
                        <a:effectLst/>
                        <a:latin typeface="+mn-lt"/>
                        <a:ea typeface="Times New Roman"/>
                        <a:cs typeface="Arial" panose="020B0604020202020204" pitchFamily="34" charset="0"/>
                      </a:endParaRPr>
                    </a:p>
                  </a:txBody>
                  <a:tcPr marL="68580" marR="68580" marT="34290" marB="34290" anchor="b">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defTabSz="685800" rtl="0" eaLnBrk="1" latinLnBrk="0" hangingPunct="1">
                        <a:spcBef>
                          <a:spcPts val="0"/>
                        </a:spcBef>
                        <a:spcAft>
                          <a:spcPts val="0"/>
                        </a:spcAft>
                      </a:pPr>
                      <a:r>
                        <a:rPr lang="en-US" sz="1000" b="1" kern="1200">
                          <a:solidFill>
                            <a:schemeClr val="bg1"/>
                          </a:solidFill>
                          <a:effectLst/>
                          <a:latin typeface="Arial" panose="020B0604020202020204" pitchFamily="34" charset="0"/>
                          <a:cs typeface="Arial" panose="020B0604020202020204" pitchFamily="34" charset="0"/>
                        </a:rPr>
                        <a:t>(n=217)</a:t>
                      </a:r>
                      <a:endParaRPr lang="en-US" sz="1000" b="1" kern="1200">
                        <a:solidFill>
                          <a:schemeClr val="bg1"/>
                        </a:solidFill>
                        <a:effectLst/>
                        <a:latin typeface="Arial" panose="020B0604020202020204" pitchFamily="34" charset="0"/>
                        <a:ea typeface="Times New Roman"/>
                        <a:cs typeface="Arial" panose="020B0604020202020204" pitchFamily="34" charset="0"/>
                      </a:endParaRPr>
                    </a:p>
                  </a:txBody>
                  <a:tcPr marL="68580" marR="68580" marT="34290" marB="34290" anchor="b">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defTabSz="685800" rtl="0" eaLnBrk="1" latinLnBrk="0" hangingPunct="1">
                        <a:spcBef>
                          <a:spcPts val="0"/>
                        </a:spcBef>
                        <a:spcAft>
                          <a:spcPts val="0"/>
                        </a:spcAft>
                      </a:pPr>
                      <a:r>
                        <a:rPr lang="en-US" sz="1000" b="1" kern="1200">
                          <a:solidFill>
                            <a:schemeClr val="bg1"/>
                          </a:solidFill>
                          <a:effectLst/>
                          <a:latin typeface="Arial" panose="020B0604020202020204" pitchFamily="34" charset="0"/>
                          <a:cs typeface="Arial" panose="020B0604020202020204" pitchFamily="34" charset="0"/>
                        </a:rPr>
                        <a:t>(n=35)</a:t>
                      </a:r>
                      <a:endParaRPr lang="en-US" sz="1000" b="1" kern="1200">
                        <a:solidFill>
                          <a:schemeClr val="bg1"/>
                        </a:solidFill>
                        <a:effectLst/>
                        <a:latin typeface="Arial" panose="020B0604020202020204" pitchFamily="34" charset="0"/>
                        <a:ea typeface="Times New Roman"/>
                        <a:cs typeface="Arial" panose="020B0604020202020204" pitchFamily="34" charset="0"/>
                      </a:endParaRPr>
                    </a:p>
                  </a:txBody>
                  <a:tcPr marL="68580" marR="68580" marT="34290" marB="34290" anchor="b">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ctr" defTabSz="685800" rtl="0" eaLnBrk="1" latinLnBrk="0" hangingPunct="1">
                        <a:spcBef>
                          <a:spcPts val="0"/>
                        </a:spcBef>
                        <a:spcAft>
                          <a:spcPts val="0"/>
                        </a:spcAft>
                      </a:pPr>
                      <a:r>
                        <a:rPr lang="en-US" sz="1000" b="1" kern="1200">
                          <a:solidFill>
                            <a:schemeClr val="bg1"/>
                          </a:solidFill>
                          <a:effectLst/>
                          <a:latin typeface="Arial" panose="020B0604020202020204" pitchFamily="34" charset="0"/>
                          <a:cs typeface="Arial" panose="020B0604020202020204" pitchFamily="34" charset="0"/>
                        </a:rPr>
                        <a:t>(n=33)</a:t>
                      </a:r>
                      <a:endParaRPr lang="en-US" sz="1000" b="1" kern="1200">
                        <a:solidFill>
                          <a:schemeClr val="bg1"/>
                        </a:solidFill>
                        <a:effectLst/>
                        <a:latin typeface="Arial" panose="020B0604020202020204" pitchFamily="34" charset="0"/>
                        <a:ea typeface="Times New Roman"/>
                        <a:cs typeface="Arial" panose="020B0604020202020204" pitchFamily="34" charset="0"/>
                      </a:endParaRPr>
                    </a:p>
                  </a:txBody>
                  <a:tcPr marL="68580" marR="68580" marT="34290" marB="34290" anchor="b">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9"/>
                  </a:ext>
                </a:extLst>
              </a:tr>
              <a:tr h="201168">
                <a:tc>
                  <a:txBody>
                    <a:bodyPr/>
                    <a:lstStyle/>
                    <a:p>
                      <a:pPr marL="182880" marR="0" algn="l" defTabSz="685800" rtl="0" eaLnBrk="1" latinLnBrk="0" hangingPunct="1">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Composite Safety Endpoint to 48 months**</a:t>
                      </a: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15.3%</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13.5%</a:t>
                      </a: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685800" rtl="0" eaLnBrk="1" latinLnBrk="0" hangingPunct="1">
                        <a:spcBef>
                          <a:spcPts val="0"/>
                        </a:spcBef>
                        <a:spcAft>
                          <a:spcPts val="0"/>
                        </a:spcAft>
                      </a:pPr>
                      <a:r>
                        <a:rPr lang="en-GB"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14.5%</a:t>
                      </a:r>
                      <a:endPar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1859910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Death</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8.3% (18)</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00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17.1% (6)</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15.2% (5)</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484927848"/>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New-onset end-stage renal disease</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5.1% (11)</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256244289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Sig. embolic event resulting in end-organ damage</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0.5% (1)</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331754155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Vascular complication</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0.5% (1)</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10010"/>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Renal artery re-intervention</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1.4% (3)</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tc>
                  <a:txBody>
                    <a:bodyPr/>
                    <a:lstStyle/>
                    <a:p>
                      <a:pPr marL="0" marR="0" algn="ctr">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tc>
                <a:extLst>
                  <a:ext uri="{0D108BD9-81ED-4DB2-BD59-A6C34878D82A}">
                    <a16:rowId xmlns:a16="http://schemas.microsoft.com/office/drawing/2014/main" val="10013"/>
                  </a:ext>
                </a:extLst>
              </a:tr>
              <a:tr h="201168">
                <a:tc>
                  <a:txBody>
                    <a:bodyPr/>
                    <a:lstStyle/>
                    <a:p>
                      <a:pPr marL="182880" marR="0">
                        <a:spcBef>
                          <a:spcPts val="0"/>
                        </a:spcBef>
                        <a:spcAft>
                          <a:spcPts val="0"/>
                        </a:spcAft>
                      </a:pPr>
                      <a:r>
                        <a:rPr lang="en-US" sz="1000" b="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Hypertensive crisis/emergency</a:t>
                      </a:r>
                      <a:endParaRPr lang="en-US" sz="11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16.6% (36)</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22.9% (8)</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15.2% (5)</a:t>
                      </a:r>
                      <a:endPar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3913009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Custom 40">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3584</Words>
  <Application>Microsoft Office PowerPoint</Application>
  <PresentationFormat>On-screen Show (16:9)</PresentationFormat>
  <Paragraphs>651</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Wingdings 2</vt:lpstr>
      <vt:lpstr>CRF_2006_background</vt:lpstr>
      <vt:lpstr>TCT Template Title 30 pt Bold Arial</vt:lpstr>
      <vt:lpstr>PowerPoint Presentation</vt:lpstr>
      <vt:lpstr>Background</vt:lpstr>
      <vt:lpstr>Endpoints at 6 Months</vt:lpstr>
      <vt:lpstr>HTN-3 Trial Design</vt:lpstr>
      <vt:lpstr>Methods</vt:lpstr>
      <vt:lpstr>Patient Disposition</vt:lpstr>
      <vt:lpstr>Patient Characteristics</vt:lpstr>
      <vt:lpstr>Safety Outcomes</vt:lpstr>
      <vt:lpstr>Prescribed Anti-Hypertensive Medications</vt:lpstr>
      <vt:lpstr>Change in Office Systolic BP</vt:lpstr>
      <vt:lpstr>Change in Office Systolic BP</vt:lpstr>
      <vt:lpstr>Change in Office Diastolic BP</vt:lpstr>
      <vt:lpstr>Change in 24-Hour Systolic BP</vt:lpstr>
      <vt:lpstr>Change in 24-hour Diastolic BP</vt:lpstr>
      <vt:lpstr>24-Hour Systolic BP Baseline vs 36 Months </vt:lpstr>
      <vt:lpstr>Office Systolic BP Distribution (% Patients)</vt:lpstr>
      <vt:lpstr>Limitations</vt:lpstr>
      <vt:lpstr>Conclusion</vt:lpstr>
      <vt:lpstr>Simultaneous Publication </vt:lpstr>
      <vt:lpstr>TCT Template Title 30 pt Bold Arial</vt:lpstr>
      <vt:lpstr>HTN-3 vs SPYRAL HTN – ON MED Study Comparison</vt:lpstr>
      <vt:lpstr>HTN-3 vs SPYRAL HTN-ON MED: RDN Patients</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Pateraki, Sofia</cp:lastModifiedBy>
  <cp:revision>14</cp:revision>
  <dcterms:created xsi:type="dcterms:W3CDTF">2015-03-17T14:58:49Z</dcterms:created>
  <dcterms:modified xsi:type="dcterms:W3CDTF">2022-09-17T17:04:55Z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