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147375300" r:id="rId4"/>
    <p:sldId id="2147375301" r:id="rId5"/>
    <p:sldId id="2147375315" r:id="rId6"/>
    <p:sldId id="2147375316" r:id="rId7"/>
    <p:sldId id="2147375325" r:id="rId8"/>
    <p:sldId id="2147375317" r:id="rId9"/>
    <p:sldId id="2147375297" r:id="rId10"/>
    <p:sldId id="353" r:id="rId11"/>
    <p:sldId id="2147375321" r:id="rId12"/>
    <p:sldId id="2147375320" r:id="rId13"/>
    <p:sldId id="2147375307" r:id="rId14"/>
    <p:sldId id="2147375322" r:id="rId15"/>
    <p:sldId id="2147375327" r:id="rId16"/>
    <p:sldId id="2147375323" r:id="rId17"/>
    <p:sldId id="2147375326" r:id="rId18"/>
    <p:sldId id="2147375324" r:id="rId19"/>
    <p:sldId id="366" r:id="rId20"/>
    <p:sldId id="2147375271" r:id="rId21"/>
    <p:sldId id="2147375298" r:id="rId22"/>
  </p:sldIdLst>
  <p:sldSz cx="9144000" cy="5143500" type="screen16x9"/>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524">
          <p15:clr>
            <a:srgbClr val="A4A3A4"/>
          </p15:clr>
        </p15:guide>
        <p15:guide id="4" pos="2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COLLINGRIDGE" initials="SC" lastIdx="12" clrIdx="0">
    <p:extLst>
      <p:ext uri="{19B8F6BF-5375-455C-9EA6-DF929625EA0E}">
        <p15:presenceInfo xmlns:p15="http://schemas.microsoft.com/office/powerpoint/2012/main" userId="S::sally_collingridge@escardio.net::bbed4dc1-00b7-474a-8549-18dc7b873d66" providerId="AD"/>
      </p:ext>
    </p:extLst>
  </p:cmAuthor>
  <p:cmAuthor id="2" name="Laure-Emmanuelle PEYRET" initials="LP" lastIdx="7" clrIdx="1">
    <p:extLst>
      <p:ext uri="{19B8F6BF-5375-455C-9EA6-DF929625EA0E}">
        <p15:presenceInfo xmlns:p15="http://schemas.microsoft.com/office/powerpoint/2012/main" userId="S::laure-emmanuelle_peyret@escardio.net::96dd4d06-5b74-42e8-b054-0c0a8419bf7b" providerId="AD"/>
      </p:ext>
    </p:extLst>
  </p:cmAuthor>
  <p:cmAuthor id="3" name="John Alexander" initials="JA" lastIdx="17" clrIdx="2">
    <p:extLst>
      <p:ext uri="{19B8F6BF-5375-455C-9EA6-DF929625EA0E}">
        <p15:presenceInfo xmlns:p15="http://schemas.microsoft.com/office/powerpoint/2012/main" userId="S-1-5-21-2053149899-1891010372-398732264-1723" providerId="AD"/>
      </p:ext>
    </p:extLst>
  </p:cmAuthor>
  <p:cmAuthor id="4" name="Rosa Coppolecchia" initials="RC" lastIdx="6" clrIdx="3">
    <p:extLst>
      <p:ext uri="{19B8F6BF-5375-455C-9EA6-DF929625EA0E}">
        <p15:presenceInfo xmlns:p15="http://schemas.microsoft.com/office/powerpoint/2012/main" userId="S::rosa.coppolecchia@bayer.com::de11e2d3-f3d2-4936-9194-353c53f6edfe" providerId="AD"/>
      </p:ext>
    </p:extLst>
  </p:cmAuthor>
  <p:cmAuthor id="5" name="Hardi Mundl" initials="HM" lastIdx="16" clrIdx="4">
    <p:extLst>
      <p:ext uri="{19B8F6BF-5375-455C-9EA6-DF929625EA0E}">
        <p15:presenceInfo xmlns:p15="http://schemas.microsoft.com/office/powerpoint/2012/main" userId="S::hardi.mundl@bayer.com::d6d59fe6-1c77-4715-adca-8c1e2a389f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769"/>
    <a:srgbClr val="AE1022"/>
    <a:srgbClr val="F48E87"/>
    <a:srgbClr val="555A55"/>
    <a:srgbClr val="595959"/>
    <a:srgbClr val="DADADA"/>
    <a:srgbClr val="FAFAFA"/>
    <a:srgbClr val="F18B85"/>
    <a:srgbClr val="F58E87"/>
    <a:srgbClr val="552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2" autoAdjust="0"/>
    <p:restoredTop sz="95921"/>
  </p:normalViewPr>
  <p:slideViewPr>
    <p:cSldViewPr showGuides="1">
      <p:cViewPr varScale="1">
        <p:scale>
          <a:sx n="118" d="100"/>
          <a:sy n="118" d="100"/>
        </p:scale>
        <p:origin x="216" y="648"/>
      </p:cViewPr>
      <p:guideLst>
        <p:guide orient="horz" pos="1620"/>
        <p:guide pos="2880"/>
        <p:guide pos="5524"/>
        <p:guide pos="269"/>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123" d="100"/>
          <a:sy n="123" d="100"/>
        </p:scale>
        <p:origin x="41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89630230210834E-2"/>
          <c:y val="6.3090317903516394E-2"/>
          <c:w val="0.89086363335515928"/>
          <c:h val="0.80377798299900294"/>
        </c:manualLayout>
      </c:layout>
      <c:barChart>
        <c:barDir val="col"/>
        <c:grouping val="clustered"/>
        <c:varyColors val="0"/>
        <c:ser>
          <c:idx val="0"/>
          <c:order val="0"/>
          <c:tx>
            <c:strRef>
              <c:f>Sheet1!$B$1</c:f>
              <c:strCache>
                <c:ptCount val="1"/>
                <c:pt idx="0">
                  <c:v>Series 1</c:v>
                </c:pt>
              </c:strCache>
            </c:strRef>
          </c:tx>
          <c:spPr>
            <a:solidFill>
              <a:srgbClr val="F58E87"/>
            </a:solidFill>
            <a:ln>
              <a:noFill/>
            </a:ln>
            <a:effectLst/>
          </c:spPr>
          <c:invertIfNegative val="0"/>
          <c:dPt>
            <c:idx val="3"/>
            <c:invertIfNegative val="0"/>
            <c:bubble3D val="0"/>
            <c:spPr>
              <a:solidFill>
                <a:srgbClr val="7030A0"/>
              </a:solidFill>
              <a:ln>
                <a:noFill/>
              </a:ln>
              <a:effectLst/>
            </c:spPr>
            <c:extLst>
              <c:ext xmlns:c16="http://schemas.microsoft.com/office/drawing/2014/chart" uri="{C3380CC4-5D6E-409C-BE32-E72D297353CC}">
                <c16:uniqueId val="{00000001-24D5-9440-862E-2C2DA6500DA6}"/>
              </c:ext>
            </c:extLst>
          </c:dPt>
          <c:dLbls>
            <c:dLbl>
              <c:idx val="0"/>
              <c:tx>
                <c:rich>
                  <a:bodyPr/>
                  <a:lstStyle/>
                  <a:p>
                    <a:fld id="{9AD95CE6-850F-5E46-BE35-6DC2E0EE0D1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D5-9440-862E-2C2DA6500DA6}"/>
                </c:ext>
              </c:extLst>
            </c:dLbl>
            <c:dLbl>
              <c:idx val="1"/>
              <c:tx>
                <c:rich>
                  <a:bodyPr/>
                  <a:lstStyle/>
                  <a:p>
                    <a:fld id="{3D093619-DC1F-6147-A146-7F898D20A044}" type="VALUE">
                      <a:rPr lang="en-US" smtClean="0"/>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D5-9440-862E-2C2DA6500DA6}"/>
                </c:ext>
              </c:extLst>
            </c:dLbl>
            <c:dLbl>
              <c:idx val="2"/>
              <c:tx>
                <c:rich>
                  <a:bodyPr/>
                  <a:lstStyle/>
                  <a:p>
                    <a:fld id="{76D3843D-F5FB-9343-B108-420F36C6AC6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4D5-9440-862E-2C2DA6500DA6}"/>
                </c:ext>
              </c:extLst>
            </c:dLbl>
            <c:dLbl>
              <c:idx val="3"/>
              <c:tx>
                <c:rich>
                  <a:bodyPr/>
                  <a:lstStyle/>
                  <a:p>
                    <a:fld id="{521D3F3C-3BAF-3A48-BE9D-26CF94AA97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D5-9440-862E-2C2DA6500D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Asundexian 10</c:v>
                </c:pt>
                <c:pt idx="1">
                  <c:v>Asundexian 20</c:v>
                </c:pt>
                <c:pt idx="2">
                  <c:v>Asundexian 50</c:v>
                </c:pt>
                <c:pt idx="3">
                  <c:v>Placebo</c:v>
                </c:pt>
              </c:strCache>
            </c:strRef>
          </c:cat>
          <c:val>
            <c:numRef>
              <c:f>Sheet1!$B$2:$B$5</c:f>
              <c:numCache>
                <c:formatCode>General</c:formatCode>
                <c:ptCount val="4"/>
                <c:pt idx="0">
                  <c:v>18.899999999999999</c:v>
                </c:pt>
                <c:pt idx="1">
                  <c:v>22</c:v>
                </c:pt>
                <c:pt idx="2">
                  <c:v>20.100000000000001</c:v>
                </c:pt>
                <c:pt idx="3">
                  <c:v>19.100000000000001</c:v>
                </c:pt>
              </c:numCache>
            </c:numRef>
          </c:val>
          <c:extLst>
            <c:ext xmlns:c16="http://schemas.microsoft.com/office/drawing/2014/chart" uri="{C3380CC4-5D6E-409C-BE32-E72D297353CC}">
              <c16:uniqueId val="{00000000-24D5-9440-862E-2C2DA6500DA6}"/>
            </c:ext>
          </c:extLst>
        </c:ser>
        <c:dLbls>
          <c:dLblPos val="outEnd"/>
          <c:showLegendKey val="0"/>
          <c:showVal val="1"/>
          <c:showCatName val="0"/>
          <c:showSerName val="0"/>
          <c:showPercent val="0"/>
          <c:showBubbleSize val="0"/>
        </c:dLbls>
        <c:gapWidth val="219"/>
        <c:overlap val="-27"/>
        <c:axId val="124211824"/>
        <c:axId val="169152928"/>
      </c:barChart>
      <c:catAx>
        <c:axId val="12421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152928"/>
        <c:crosses val="autoZero"/>
        <c:auto val="1"/>
        <c:lblAlgn val="ctr"/>
        <c:lblOffset val="100"/>
        <c:noMultiLvlLbl val="0"/>
      </c:catAx>
      <c:valAx>
        <c:axId val="169152928"/>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patients</a:t>
                </a:r>
              </a:p>
            </c:rich>
          </c:tx>
          <c:layout>
            <c:manualLayout>
              <c:xMode val="edge"/>
              <c:yMode val="edge"/>
              <c:x val="3.7525381340607544E-3"/>
              <c:y val="0.3377175868764060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211824"/>
        <c:crosses val="autoZero"/>
        <c:crossBetween val="between"/>
        <c:majorUnit val="1"/>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03401642241769"/>
          <c:y val="6.3090317903516394E-2"/>
          <c:w val="0.86296598357758214"/>
          <c:h val="0.77870276206869704"/>
        </c:manualLayout>
      </c:layout>
      <c:barChart>
        <c:barDir val="col"/>
        <c:grouping val="clustered"/>
        <c:varyColors val="0"/>
        <c:ser>
          <c:idx val="0"/>
          <c:order val="0"/>
          <c:tx>
            <c:strRef>
              <c:f>Sheet1!$B$1</c:f>
              <c:strCache>
                <c:ptCount val="1"/>
                <c:pt idx="0">
                  <c:v>Series 1</c:v>
                </c:pt>
              </c:strCache>
            </c:strRef>
          </c:tx>
          <c:spPr>
            <a:solidFill>
              <a:srgbClr val="F58E87"/>
            </a:solidFill>
            <a:ln>
              <a:noFill/>
            </a:ln>
            <a:effectLst/>
          </c:spPr>
          <c:invertIfNegative val="0"/>
          <c:dPt>
            <c:idx val="1"/>
            <c:invertIfNegative val="0"/>
            <c:bubble3D val="0"/>
            <c:spPr>
              <a:solidFill>
                <a:srgbClr val="552682"/>
              </a:solidFill>
              <a:ln>
                <a:noFill/>
              </a:ln>
              <a:effectLst/>
            </c:spPr>
            <c:extLst>
              <c:ext xmlns:c16="http://schemas.microsoft.com/office/drawing/2014/chart" uri="{C3380CC4-5D6E-409C-BE32-E72D297353CC}">
                <c16:uniqueId val="{00000003-24D5-9440-862E-2C2DA6500DA6}"/>
              </c:ext>
            </c:extLst>
          </c:dPt>
          <c:dPt>
            <c:idx val="3"/>
            <c:invertIfNegative val="0"/>
            <c:bubble3D val="0"/>
            <c:spPr>
              <a:solidFill>
                <a:srgbClr val="7030A0"/>
              </a:solidFill>
              <a:ln>
                <a:noFill/>
              </a:ln>
              <a:effectLst/>
            </c:spPr>
            <c:extLst>
              <c:ext xmlns:c16="http://schemas.microsoft.com/office/drawing/2014/chart" uri="{C3380CC4-5D6E-409C-BE32-E72D297353CC}">
                <c16:uniqueId val="{00000001-24D5-9440-862E-2C2DA6500DA6}"/>
              </c:ext>
            </c:extLst>
          </c:dPt>
          <c:dLbls>
            <c:dLbl>
              <c:idx val="0"/>
              <c:tx>
                <c:rich>
                  <a:bodyPr/>
                  <a:lstStyle/>
                  <a:p>
                    <a:r>
                      <a:rPr lang="en-US" dirty="0"/>
                      <a:t>9.0%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4D5-9440-862E-2C2DA6500DA6}"/>
                </c:ext>
              </c:extLst>
            </c:dLbl>
            <c:dLbl>
              <c:idx val="1"/>
              <c:tx>
                <c:rich>
                  <a:bodyPr/>
                  <a:lstStyle/>
                  <a:p>
                    <a:fld id="{3D093619-DC1F-6147-A146-7F898D20A044}"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D5-9440-862E-2C2DA6500DA6}"/>
                </c:ext>
              </c:extLst>
            </c:dLbl>
            <c:dLbl>
              <c:idx val="2"/>
              <c:tx>
                <c:rich>
                  <a:bodyPr/>
                  <a:lstStyle/>
                  <a:p>
                    <a:fld id="{76D3843D-F5FB-9343-B108-420F36C6AC6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4D5-9440-862E-2C2DA6500DA6}"/>
                </c:ext>
              </c:extLst>
            </c:dLbl>
            <c:dLbl>
              <c:idx val="3"/>
              <c:tx>
                <c:rich>
                  <a:bodyPr/>
                  <a:lstStyle/>
                  <a:p>
                    <a:fld id="{521D3F3C-3BAF-3A48-BE9D-26CF94AA97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D5-9440-862E-2C2DA6500D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Asundexian 50</c:v>
                </c:pt>
                <c:pt idx="1">
                  <c:v>Placebo</c:v>
                </c:pt>
              </c:strCache>
            </c:strRef>
          </c:cat>
          <c:val>
            <c:numRef>
              <c:f>Sheet1!$B$2:$B$3</c:f>
              <c:numCache>
                <c:formatCode>General</c:formatCode>
                <c:ptCount val="2"/>
                <c:pt idx="0">
                  <c:v>9</c:v>
                </c:pt>
                <c:pt idx="1">
                  <c:v>15.8</c:v>
                </c:pt>
              </c:numCache>
            </c:numRef>
          </c:val>
          <c:extLst>
            <c:ext xmlns:c16="http://schemas.microsoft.com/office/drawing/2014/chart" uri="{C3380CC4-5D6E-409C-BE32-E72D297353CC}">
              <c16:uniqueId val="{00000000-24D5-9440-862E-2C2DA6500DA6}"/>
            </c:ext>
          </c:extLst>
        </c:ser>
        <c:dLbls>
          <c:dLblPos val="outEnd"/>
          <c:showLegendKey val="0"/>
          <c:showVal val="1"/>
          <c:showCatName val="0"/>
          <c:showSerName val="0"/>
          <c:showPercent val="0"/>
          <c:showBubbleSize val="0"/>
        </c:dLbls>
        <c:gapWidth val="219"/>
        <c:overlap val="-27"/>
        <c:axId val="124211824"/>
        <c:axId val="169152928"/>
      </c:barChart>
      <c:catAx>
        <c:axId val="12421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152928"/>
        <c:crosses val="autoZero"/>
        <c:auto val="1"/>
        <c:lblAlgn val="ctr"/>
        <c:lblOffset val="100"/>
        <c:noMultiLvlLbl val="0"/>
      </c:catAx>
      <c:valAx>
        <c:axId val="1691529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211824"/>
        <c:crosses val="autoZero"/>
        <c:crossBetween val="between"/>
        <c:majorUnit val="2"/>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0531052105322"/>
          <c:y val="6.3090317903516394E-2"/>
          <c:w val="0.8723056024078133"/>
          <c:h val="0.80600605483789201"/>
        </c:manualLayout>
      </c:layout>
      <c:barChart>
        <c:barDir val="col"/>
        <c:grouping val="clustered"/>
        <c:varyColors val="0"/>
        <c:ser>
          <c:idx val="0"/>
          <c:order val="0"/>
          <c:tx>
            <c:strRef>
              <c:f>Sheet1!$B$1</c:f>
              <c:strCache>
                <c:ptCount val="1"/>
                <c:pt idx="0">
                  <c:v>Series 1</c:v>
                </c:pt>
              </c:strCache>
            </c:strRef>
          </c:tx>
          <c:spPr>
            <a:solidFill>
              <a:srgbClr val="F58E87"/>
            </a:solidFill>
            <a:ln>
              <a:noFill/>
            </a:ln>
            <a:effectLst/>
          </c:spPr>
          <c:invertIfNegative val="0"/>
          <c:dPt>
            <c:idx val="1"/>
            <c:invertIfNegative val="0"/>
            <c:bubble3D val="0"/>
            <c:spPr>
              <a:solidFill>
                <a:srgbClr val="552682"/>
              </a:solidFill>
              <a:ln>
                <a:noFill/>
              </a:ln>
              <a:effectLst/>
            </c:spPr>
            <c:extLst>
              <c:ext xmlns:c16="http://schemas.microsoft.com/office/drawing/2014/chart" uri="{C3380CC4-5D6E-409C-BE32-E72D297353CC}">
                <c16:uniqueId val="{00000001-7996-C840-8009-B3799545E899}"/>
              </c:ext>
            </c:extLst>
          </c:dPt>
          <c:dPt>
            <c:idx val="3"/>
            <c:invertIfNegative val="0"/>
            <c:bubble3D val="0"/>
            <c:spPr>
              <a:solidFill>
                <a:srgbClr val="7030A0"/>
              </a:solidFill>
              <a:ln>
                <a:noFill/>
              </a:ln>
              <a:effectLst/>
            </c:spPr>
            <c:extLst>
              <c:ext xmlns:c16="http://schemas.microsoft.com/office/drawing/2014/chart" uri="{C3380CC4-5D6E-409C-BE32-E72D297353CC}">
                <c16:uniqueId val="{00000003-7996-C840-8009-B3799545E899}"/>
              </c:ext>
            </c:extLst>
          </c:dPt>
          <c:dLbls>
            <c:dLbl>
              <c:idx val="0"/>
              <c:tx>
                <c:rich>
                  <a:bodyPr/>
                  <a:lstStyle/>
                  <a:p>
                    <a:fld id="{9AD95CE6-850F-5E46-BE35-6DC2E0EE0D1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996-C840-8009-B3799545E899}"/>
                </c:ext>
              </c:extLst>
            </c:dLbl>
            <c:dLbl>
              <c:idx val="1"/>
              <c:tx>
                <c:rich>
                  <a:bodyPr/>
                  <a:lstStyle/>
                  <a:p>
                    <a:fld id="{3D093619-DC1F-6147-A146-7F898D20A044}"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96-C840-8009-B3799545E899}"/>
                </c:ext>
              </c:extLst>
            </c:dLbl>
            <c:dLbl>
              <c:idx val="2"/>
              <c:tx>
                <c:rich>
                  <a:bodyPr/>
                  <a:lstStyle/>
                  <a:p>
                    <a:fld id="{76D3843D-F5FB-9343-B108-420F36C6AC6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996-C840-8009-B3799545E899}"/>
                </c:ext>
              </c:extLst>
            </c:dLbl>
            <c:dLbl>
              <c:idx val="3"/>
              <c:tx>
                <c:rich>
                  <a:bodyPr/>
                  <a:lstStyle/>
                  <a:p>
                    <a:fld id="{521D3F3C-3BAF-3A48-BE9D-26CF94AA97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996-C840-8009-B3799545E8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Asundexian 50</c:v>
                </c:pt>
                <c:pt idx="1">
                  <c:v>Placebo</c:v>
                </c:pt>
              </c:strCache>
            </c:strRef>
          </c:cat>
          <c:val>
            <c:numRef>
              <c:f>Sheet1!$B$2:$B$3</c:f>
              <c:numCache>
                <c:formatCode>General</c:formatCode>
                <c:ptCount val="2"/>
                <c:pt idx="0">
                  <c:v>3.1</c:v>
                </c:pt>
                <c:pt idx="1">
                  <c:v>8.1</c:v>
                </c:pt>
              </c:numCache>
            </c:numRef>
          </c:val>
          <c:extLst>
            <c:ext xmlns:c16="http://schemas.microsoft.com/office/drawing/2014/chart" uri="{C3380CC4-5D6E-409C-BE32-E72D297353CC}">
              <c16:uniqueId val="{00000006-7996-C840-8009-B3799545E899}"/>
            </c:ext>
          </c:extLst>
        </c:ser>
        <c:dLbls>
          <c:dLblPos val="outEnd"/>
          <c:showLegendKey val="0"/>
          <c:showVal val="1"/>
          <c:showCatName val="0"/>
          <c:showSerName val="0"/>
          <c:showPercent val="0"/>
          <c:showBubbleSize val="0"/>
        </c:dLbls>
        <c:gapWidth val="219"/>
        <c:overlap val="-27"/>
        <c:axId val="124211824"/>
        <c:axId val="169152928"/>
      </c:barChart>
      <c:catAx>
        <c:axId val="12421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152928"/>
        <c:crosses val="autoZero"/>
        <c:auto val="1"/>
        <c:lblAlgn val="ctr"/>
        <c:lblOffset val="100"/>
        <c:noMultiLvlLbl val="0"/>
      </c:catAx>
      <c:valAx>
        <c:axId val="169152928"/>
        <c:scaling>
          <c:orientation val="minMax"/>
          <c:max val="9"/>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211824"/>
        <c:crosses val="autoZero"/>
        <c:crossBetween val="between"/>
        <c:majorUnit val="2"/>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68754755047621"/>
          <c:y val="6.6992656794966465E-2"/>
          <c:w val="0.86131245244952381"/>
          <c:h val="0.82372989730468249"/>
        </c:manualLayout>
      </c:layout>
      <c:barChart>
        <c:barDir val="col"/>
        <c:grouping val="clustered"/>
        <c:varyColors val="0"/>
        <c:ser>
          <c:idx val="0"/>
          <c:order val="0"/>
          <c:tx>
            <c:strRef>
              <c:f>Sheet1!$B$1</c:f>
              <c:strCache>
                <c:ptCount val="1"/>
                <c:pt idx="0">
                  <c:v>Series 1</c:v>
                </c:pt>
              </c:strCache>
            </c:strRef>
          </c:tx>
          <c:spPr>
            <a:solidFill>
              <a:srgbClr val="F58E87"/>
            </a:solidFill>
            <a:ln>
              <a:noFill/>
            </a:ln>
            <a:effectLst/>
          </c:spPr>
          <c:invertIfNegative val="0"/>
          <c:dPt>
            <c:idx val="3"/>
            <c:invertIfNegative val="0"/>
            <c:bubble3D val="0"/>
            <c:spPr>
              <a:solidFill>
                <a:srgbClr val="F18B85"/>
              </a:solidFill>
              <a:ln>
                <a:noFill/>
              </a:ln>
              <a:effectLst/>
            </c:spPr>
            <c:extLst>
              <c:ext xmlns:c16="http://schemas.microsoft.com/office/drawing/2014/chart" uri="{C3380CC4-5D6E-409C-BE32-E72D297353CC}">
                <c16:uniqueId val="{00000001-7CF1-844F-90D6-184539415F88}"/>
              </c:ext>
            </c:extLst>
          </c:dPt>
          <c:dPt>
            <c:idx val="4"/>
            <c:invertIfNegative val="0"/>
            <c:bubble3D val="0"/>
            <c:spPr>
              <a:solidFill>
                <a:srgbClr val="552682"/>
              </a:solidFill>
              <a:ln>
                <a:solidFill>
                  <a:srgbClr val="552682"/>
                </a:solidFill>
              </a:ln>
              <a:effectLst/>
            </c:spPr>
            <c:extLst>
              <c:ext xmlns:c16="http://schemas.microsoft.com/office/drawing/2014/chart" uri="{C3380CC4-5D6E-409C-BE32-E72D297353CC}">
                <c16:uniqueId val="{00000003-7CF1-844F-90D6-184539415F88}"/>
              </c:ext>
            </c:extLst>
          </c:dPt>
          <c:dLbls>
            <c:dLbl>
              <c:idx val="0"/>
              <c:tx>
                <c:rich>
                  <a:bodyPr/>
                  <a:lstStyle/>
                  <a:p>
                    <a:fld id="{9AD95CE6-850F-5E46-BE35-6DC2E0EE0D1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CF1-844F-90D6-184539415F88}"/>
                </c:ext>
              </c:extLst>
            </c:dLbl>
            <c:dLbl>
              <c:idx val="1"/>
              <c:tx>
                <c:rich>
                  <a:bodyPr/>
                  <a:lstStyle/>
                  <a:p>
                    <a:fld id="{3D093619-DC1F-6147-A146-7F898D20A044}"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CF1-844F-90D6-184539415F88}"/>
                </c:ext>
              </c:extLst>
            </c:dLbl>
            <c:dLbl>
              <c:idx val="2"/>
              <c:tx>
                <c:rich>
                  <a:bodyPr/>
                  <a:lstStyle/>
                  <a:p>
                    <a:fld id="{76D3843D-F5FB-9343-B108-420F36C6AC6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CF1-844F-90D6-184539415F88}"/>
                </c:ext>
              </c:extLst>
            </c:dLbl>
            <c:dLbl>
              <c:idx val="3"/>
              <c:tx>
                <c:rich>
                  <a:bodyPr/>
                  <a:lstStyle/>
                  <a:p>
                    <a:fld id="{521D3F3C-3BAF-3A48-BE9D-26CF94AA97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F1-844F-90D6-184539415F88}"/>
                </c:ext>
              </c:extLst>
            </c:dLbl>
            <c:dLbl>
              <c:idx val="4"/>
              <c:tx>
                <c:rich>
                  <a:bodyPr/>
                  <a:lstStyle/>
                  <a:p>
                    <a:fld id="{83AE6A1D-ACF1-984D-8B1E-4C06A6B80A5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CF1-844F-90D6-184539415F8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ASU 10</c:v>
                </c:pt>
                <c:pt idx="1">
                  <c:v>ASU 20</c:v>
                </c:pt>
                <c:pt idx="2">
                  <c:v>ASU 50</c:v>
                </c:pt>
                <c:pt idx="3">
                  <c:v>ASU pooled </c:v>
                </c:pt>
                <c:pt idx="4">
                  <c:v>Placebo</c:v>
                </c:pt>
              </c:strCache>
            </c:strRef>
          </c:cat>
          <c:val>
            <c:numRef>
              <c:f>Sheet1!$B$2:$B$6</c:f>
              <c:numCache>
                <c:formatCode>General</c:formatCode>
                <c:ptCount val="5"/>
                <c:pt idx="0">
                  <c:v>4.3</c:v>
                </c:pt>
                <c:pt idx="1">
                  <c:v>3.1</c:v>
                </c:pt>
                <c:pt idx="2">
                  <c:v>4.3</c:v>
                </c:pt>
                <c:pt idx="3">
                  <c:v>3.9</c:v>
                </c:pt>
                <c:pt idx="4">
                  <c:v>2.4</c:v>
                </c:pt>
              </c:numCache>
            </c:numRef>
          </c:val>
          <c:extLst>
            <c:ext xmlns:c16="http://schemas.microsoft.com/office/drawing/2014/chart" uri="{C3380CC4-5D6E-409C-BE32-E72D297353CC}">
              <c16:uniqueId val="{00000007-7CF1-844F-90D6-184539415F88}"/>
            </c:ext>
          </c:extLst>
        </c:ser>
        <c:dLbls>
          <c:dLblPos val="outEnd"/>
          <c:showLegendKey val="0"/>
          <c:showVal val="1"/>
          <c:showCatName val="0"/>
          <c:showSerName val="0"/>
          <c:showPercent val="0"/>
          <c:showBubbleSize val="0"/>
        </c:dLbls>
        <c:gapWidth val="219"/>
        <c:overlap val="-27"/>
        <c:axId val="124211824"/>
        <c:axId val="169152928"/>
      </c:barChart>
      <c:catAx>
        <c:axId val="12421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69152928"/>
        <c:crosses val="autoZero"/>
        <c:auto val="1"/>
        <c:lblAlgn val="ctr"/>
        <c:lblOffset val="100"/>
        <c:noMultiLvlLbl val="0"/>
      </c:catAx>
      <c:valAx>
        <c:axId val="1691529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dirty="0"/>
                  <a:t>%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211824"/>
        <c:crosses val="autoZero"/>
        <c:crossBetween val="between"/>
        <c:majorUnit val="1"/>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33423289750224"/>
          <c:y val="5.0279743804808284E-2"/>
          <c:w val="0.85031943188512538"/>
          <c:h val="0.85048586337829013"/>
        </c:manualLayout>
      </c:layout>
      <c:barChart>
        <c:barDir val="col"/>
        <c:grouping val="clustered"/>
        <c:varyColors val="0"/>
        <c:ser>
          <c:idx val="0"/>
          <c:order val="0"/>
          <c:tx>
            <c:strRef>
              <c:f>Sheet1!$B$1</c:f>
              <c:strCache>
                <c:ptCount val="1"/>
                <c:pt idx="0">
                  <c:v>Series 1</c:v>
                </c:pt>
              </c:strCache>
            </c:strRef>
          </c:tx>
          <c:spPr>
            <a:solidFill>
              <a:srgbClr val="F58E87"/>
            </a:solidFill>
            <a:ln>
              <a:noFill/>
            </a:ln>
            <a:effectLst/>
          </c:spPr>
          <c:invertIfNegative val="0"/>
          <c:dPt>
            <c:idx val="3"/>
            <c:invertIfNegative val="0"/>
            <c:bubble3D val="0"/>
            <c:spPr>
              <a:solidFill>
                <a:srgbClr val="F18B85"/>
              </a:solidFill>
              <a:ln>
                <a:noFill/>
              </a:ln>
              <a:effectLst/>
            </c:spPr>
            <c:extLst>
              <c:ext xmlns:c16="http://schemas.microsoft.com/office/drawing/2014/chart" uri="{C3380CC4-5D6E-409C-BE32-E72D297353CC}">
                <c16:uniqueId val="{00000001-582F-4EFC-A4A0-C56FF3A58887}"/>
              </c:ext>
            </c:extLst>
          </c:dPt>
          <c:dPt>
            <c:idx val="4"/>
            <c:invertIfNegative val="0"/>
            <c:bubble3D val="0"/>
            <c:spPr>
              <a:solidFill>
                <a:srgbClr val="552682"/>
              </a:solidFill>
              <a:ln>
                <a:solidFill>
                  <a:srgbClr val="552682"/>
                </a:solidFill>
              </a:ln>
              <a:effectLst/>
            </c:spPr>
            <c:extLst>
              <c:ext xmlns:c16="http://schemas.microsoft.com/office/drawing/2014/chart" uri="{C3380CC4-5D6E-409C-BE32-E72D297353CC}">
                <c16:uniqueId val="{00000003-582F-4EFC-A4A0-C56FF3A58887}"/>
              </c:ext>
            </c:extLst>
          </c:dPt>
          <c:dLbls>
            <c:dLbl>
              <c:idx val="0"/>
              <c:tx>
                <c:rich>
                  <a:bodyPr/>
                  <a:lstStyle/>
                  <a:p>
                    <a:r>
                      <a:rPr lang="en-US" dirty="0"/>
                      <a:t>8.3%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82F-4EFC-A4A0-C56FF3A58887}"/>
                </c:ext>
              </c:extLst>
            </c:dLbl>
            <c:dLbl>
              <c:idx val="1"/>
              <c:tx>
                <c:rich>
                  <a:bodyPr/>
                  <a:lstStyle/>
                  <a:p>
                    <a:r>
                      <a:rPr lang="en-US" dirty="0"/>
                      <a:t>10.8%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82F-4EFC-A4A0-C56FF3A58887}"/>
                </c:ext>
              </c:extLst>
            </c:dLbl>
            <c:dLbl>
              <c:idx val="2"/>
              <c:tx>
                <c:rich>
                  <a:bodyPr/>
                  <a:lstStyle/>
                  <a:p>
                    <a:r>
                      <a:rPr lang="en-US" dirty="0"/>
                      <a:t>10.8%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82F-4EFC-A4A0-C56FF3A58887}"/>
                </c:ext>
              </c:extLst>
            </c:dLbl>
            <c:dLbl>
              <c:idx val="3"/>
              <c:tx>
                <c:rich>
                  <a:bodyPr/>
                  <a:lstStyle/>
                  <a:p>
                    <a:r>
                      <a:rPr lang="en-US" dirty="0"/>
                      <a:t>10.0%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82F-4EFC-A4A0-C56FF3A58887}"/>
                </c:ext>
              </c:extLst>
            </c:dLbl>
            <c:dLbl>
              <c:idx val="4"/>
              <c:tx>
                <c:rich>
                  <a:bodyPr/>
                  <a:lstStyle/>
                  <a:p>
                    <a:r>
                      <a:rPr lang="en-US" dirty="0"/>
                      <a:t>10.0%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82F-4EFC-A4A0-C56FF3A5888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ASU 10</c:v>
                </c:pt>
                <c:pt idx="1">
                  <c:v>ASU 20</c:v>
                </c:pt>
                <c:pt idx="2">
                  <c:v>ASU 50</c:v>
                </c:pt>
                <c:pt idx="3">
                  <c:v>ASU pooled </c:v>
                </c:pt>
                <c:pt idx="4">
                  <c:v>Placebo</c:v>
                </c:pt>
              </c:strCache>
            </c:strRef>
          </c:cat>
          <c:val>
            <c:numRef>
              <c:f>Sheet1!$B$2:$B$6</c:f>
              <c:numCache>
                <c:formatCode>General</c:formatCode>
                <c:ptCount val="5"/>
                <c:pt idx="0">
                  <c:v>8.31</c:v>
                </c:pt>
                <c:pt idx="1">
                  <c:v>10.76</c:v>
                </c:pt>
                <c:pt idx="2">
                  <c:v>10.84</c:v>
                </c:pt>
                <c:pt idx="3">
                  <c:v>9.9700000000000006</c:v>
                </c:pt>
                <c:pt idx="4">
                  <c:v>9.73</c:v>
                </c:pt>
              </c:numCache>
            </c:numRef>
          </c:val>
          <c:extLst>
            <c:ext xmlns:c16="http://schemas.microsoft.com/office/drawing/2014/chart" uri="{C3380CC4-5D6E-409C-BE32-E72D297353CC}">
              <c16:uniqueId val="{00000007-582F-4EFC-A4A0-C56FF3A58887}"/>
            </c:ext>
          </c:extLst>
        </c:ser>
        <c:dLbls>
          <c:dLblPos val="outEnd"/>
          <c:showLegendKey val="0"/>
          <c:showVal val="1"/>
          <c:showCatName val="0"/>
          <c:showSerName val="0"/>
          <c:showPercent val="0"/>
          <c:showBubbleSize val="0"/>
        </c:dLbls>
        <c:gapWidth val="219"/>
        <c:overlap val="-27"/>
        <c:axId val="124211824"/>
        <c:axId val="169152928"/>
      </c:barChart>
      <c:catAx>
        <c:axId val="12421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69152928"/>
        <c:crosses val="autoZero"/>
        <c:auto val="1"/>
        <c:lblAlgn val="ctr"/>
        <c:lblOffset val="100"/>
        <c:noMultiLvlLbl val="0"/>
      </c:catAx>
      <c:valAx>
        <c:axId val="1691529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dirty="0"/>
                  <a:t>%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211824"/>
        <c:crosses val="autoZero"/>
        <c:crossBetween val="between"/>
        <c:majorUnit val="2"/>
        <c:min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1D2F4-8D24-7A40-9E5B-1A9B4E4B8F49}"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8F9A3434-FADA-4E48-BE4C-1625BE5B5DEE}">
      <dgm:prSet phldrT="[Text]"/>
      <dgm:spPr>
        <a:solidFill>
          <a:srgbClr val="F48E87"/>
        </a:solidFill>
        <a:ln>
          <a:solidFill>
            <a:srgbClr val="555A55"/>
          </a:solidFill>
        </a:ln>
      </dgm:spPr>
      <dgm:t>
        <a:bodyPr/>
        <a:lstStyle/>
        <a:p>
          <a:r>
            <a:rPr lang="en-US" b="1"/>
            <a:t>Ischemic Stroke</a:t>
          </a:r>
          <a:endParaRPr lang="en-US" b="1" dirty="0"/>
        </a:p>
      </dgm:t>
    </dgm:pt>
    <dgm:pt modelId="{A16521A2-97BE-9D42-801E-0A279518F0CB}" type="parTrans" cxnId="{A6F9EB29-C6EF-E149-86A5-4E0F946F352F}">
      <dgm:prSet/>
      <dgm:spPr/>
      <dgm:t>
        <a:bodyPr/>
        <a:lstStyle/>
        <a:p>
          <a:endParaRPr lang="en-US"/>
        </a:p>
      </dgm:t>
    </dgm:pt>
    <dgm:pt modelId="{7A17BFCA-05AB-594A-8D30-36E0B7E749B5}" type="sibTrans" cxnId="{A6F9EB29-C6EF-E149-86A5-4E0F946F352F}">
      <dgm:prSet/>
      <dgm:spPr/>
      <dgm:t>
        <a:bodyPr/>
        <a:lstStyle/>
        <a:p>
          <a:endParaRPr lang="en-US"/>
        </a:p>
      </dgm:t>
    </dgm:pt>
    <dgm:pt modelId="{AB7B77DF-CC31-3449-943C-0232890A7C15}">
      <dgm:prSet phldrT="[Text]"/>
      <dgm:spPr>
        <a:solidFill>
          <a:srgbClr val="F48E87"/>
        </a:solidFill>
        <a:ln>
          <a:solidFill>
            <a:srgbClr val="555A55"/>
          </a:solidFill>
        </a:ln>
      </dgm:spPr>
      <dgm:t>
        <a:bodyPr/>
        <a:lstStyle/>
        <a:p>
          <a:r>
            <a:rPr lang="en-US" b="1" dirty="0"/>
            <a:t>Cardioembolic</a:t>
          </a:r>
        </a:p>
        <a:p>
          <a:r>
            <a:rPr lang="en-US" b="1" dirty="0"/>
            <a:t>27%</a:t>
          </a:r>
        </a:p>
      </dgm:t>
    </dgm:pt>
    <dgm:pt modelId="{D81EDF5C-914F-EB43-BC66-0CB9172CD610}" type="parTrans" cxnId="{CD1C291F-E09D-6940-8CD4-549B48DE8AA1}">
      <dgm:prSet/>
      <dgm:spPr>
        <a:solidFill>
          <a:srgbClr val="F48E87"/>
        </a:solidFill>
        <a:ln>
          <a:solidFill>
            <a:srgbClr val="555A55"/>
          </a:solidFill>
        </a:ln>
      </dgm:spPr>
      <dgm:t>
        <a:bodyPr/>
        <a:lstStyle/>
        <a:p>
          <a:endParaRPr lang="en-US"/>
        </a:p>
      </dgm:t>
    </dgm:pt>
    <dgm:pt modelId="{9D9470DC-5AA6-C745-8562-7F7DF07B49F2}" type="sibTrans" cxnId="{CD1C291F-E09D-6940-8CD4-549B48DE8AA1}">
      <dgm:prSet/>
      <dgm:spPr/>
      <dgm:t>
        <a:bodyPr/>
        <a:lstStyle/>
        <a:p>
          <a:endParaRPr lang="en-US"/>
        </a:p>
      </dgm:t>
    </dgm:pt>
    <dgm:pt modelId="{9DEC2D80-A9C2-5641-BAB5-8CD803F45572}">
      <dgm:prSet phldrT="[Text]"/>
      <dgm:spPr>
        <a:solidFill>
          <a:srgbClr val="F48E87"/>
        </a:solidFill>
        <a:ln>
          <a:solidFill>
            <a:srgbClr val="555A55"/>
          </a:solidFill>
        </a:ln>
      </dgm:spPr>
      <dgm:t>
        <a:bodyPr/>
        <a:lstStyle/>
        <a:p>
          <a:r>
            <a:rPr lang="en-US" b="1" dirty="0"/>
            <a:t>Other</a:t>
          </a:r>
        </a:p>
        <a:p>
          <a:r>
            <a:rPr lang="en-US" b="1" dirty="0"/>
            <a:t>2%</a:t>
          </a:r>
        </a:p>
      </dgm:t>
    </dgm:pt>
    <dgm:pt modelId="{D00A33EE-1350-1C46-8328-C50F5AA62663}" type="parTrans" cxnId="{49C5A595-D5FB-544B-BBC2-D0A3ACF47CE3}">
      <dgm:prSet/>
      <dgm:spPr>
        <a:solidFill>
          <a:srgbClr val="F48E87"/>
        </a:solidFill>
        <a:ln>
          <a:solidFill>
            <a:srgbClr val="555A55"/>
          </a:solidFill>
        </a:ln>
      </dgm:spPr>
      <dgm:t>
        <a:bodyPr/>
        <a:lstStyle/>
        <a:p>
          <a:endParaRPr lang="en-US"/>
        </a:p>
      </dgm:t>
    </dgm:pt>
    <dgm:pt modelId="{AB80F437-3E39-7445-9B49-471DD689F836}" type="sibTrans" cxnId="{49C5A595-D5FB-544B-BBC2-D0A3ACF47CE3}">
      <dgm:prSet/>
      <dgm:spPr/>
      <dgm:t>
        <a:bodyPr/>
        <a:lstStyle/>
        <a:p>
          <a:endParaRPr lang="en-US"/>
        </a:p>
      </dgm:t>
    </dgm:pt>
    <dgm:pt modelId="{0A1F1E24-3426-6A46-BBC4-798DFB1519FB}">
      <dgm:prSet phldrT="[Text]"/>
      <dgm:spPr>
        <a:solidFill>
          <a:srgbClr val="F48E87"/>
        </a:solidFill>
        <a:ln>
          <a:solidFill>
            <a:srgbClr val="555A55"/>
          </a:solidFill>
        </a:ln>
      </dgm:spPr>
      <dgm:t>
        <a:bodyPr/>
        <a:lstStyle/>
        <a:p>
          <a:r>
            <a:rPr lang="en-US" b="1" dirty="0"/>
            <a:t>Cryptogenic</a:t>
          </a:r>
        </a:p>
        <a:p>
          <a:r>
            <a:rPr lang="en-US" b="1" dirty="0"/>
            <a:t>35%</a:t>
          </a:r>
        </a:p>
      </dgm:t>
    </dgm:pt>
    <dgm:pt modelId="{0338D084-0A6C-F346-9392-2F93F58A0CC3}" type="parTrans" cxnId="{CE98D0F4-2BAA-4540-8211-CA572B5818CC}">
      <dgm:prSet/>
      <dgm:spPr>
        <a:ln>
          <a:solidFill>
            <a:srgbClr val="555A55"/>
          </a:solidFill>
        </a:ln>
      </dgm:spPr>
      <dgm:t>
        <a:bodyPr/>
        <a:lstStyle/>
        <a:p>
          <a:endParaRPr lang="en-US"/>
        </a:p>
      </dgm:t>
    </dgm:pt>
    <dgm:pt modelId="{6F1DF7F1-487F-B644-A244-D5AE089E2BB7}" type="sibTrans" cxnId="{CE98D0F4-2BAA-4540-8211-CA572B5818CC}">
      <dgm:prSet/>
      <dgm:spPr/>
      <dgm:t>
        <a:bodyPr/>
        <a:lstStyle/>
        <a:p>
          <a:endParaRPr lang="en-US"/>
        </a:p>
      </dgm:t>
    </dgm:pt>
    <dgm:pt modelId="{23C8FF35-DBF3-3D4F-8436-F38EC699130F}">
      <dgm:prSet/>
      <dgm:spPr>
        <a:solidFill>
          <a:srgbClr val="F48E87"/>
        </a:solidFill>
        <a:ln>
          <a:solidFill>
            <a:srgbClr val="555A55"/>
          </a:solidFill>
        </a:ln>
      </dgm:spPr>
      <dgm:t>
        <a:bodyPr/>
        <a:lstStyle/>
        <a:p>
          <a:r>
            <a:rPr lang="en-US" b="1" dirty="0"/>
            <a:t>Small vessel disease </a:t>
          </a:r>
        </a:p>
        <a:p>
          <a:r>
            <a:rPr lang="en-US" b="1" dirty="0"/>
            <a:t>23%</a:t>
          </a:r>
        </a:p>
      </dgm:t>
    </dgm:pt>
    <dgm:pt modelId="{0877BD1D-62BC-B842-893C-637ADC2F8055}" type="parTrans" cxnId="{62F063CD-013F-984B-A1E6-91F94B3B76EE}">
      <dgm:prSet/>
      <dgm:spPr>
        <a:ln>
          <a:solidFill>
            <a:srgbClr val="555A55"/>
          </a:solidFill>
        </a:ln>
      </dgm:spPr>
      <dgm:t>
        <a:bodyPr/>
        <a:lstStyle/>
        <a:p>
          <a:endParaRPr lang="en-US"/>
        </a:p>
      </dgm:t>
    </dgm:pt>
    <dgm:pt modelId="{AA9E5BE5-70AC-724F-9CBF-0AAC150E7ED6}" type="sibTrans" cxnId="{62F063CD-013F-984B-A1E6-91F94B3B76EE}">
      <dgm:prSet/>
      <dgm:spPr/>
      <dgm:t>
        <a:bodyPr/>
        <a:lstStyle/>
        <a:p>
          <a:endParaRPr lang="en-US"/>
        </a:p>
      </dgm:t>
    </dgm:pt>
    <dgm:pt modelId="{80285C3E-43E7-CD42-98A5-EBD670D9D9C0}">
      <dgm:prSet/>
      <dgm:spPr>
        <a:solidFill>
          <a:srgbClr val="F48E87"/>
        </a:solidFill>
        <a:ln>
          <a:solidFill>
            <a:srgbClr val="555A55"/>
          </a:solidFill>
        </a:ln>
      </dgm:spPr>
      <dgm:t>
        <a:bodyPr/>
        <a:lstStyle/>
        <a:p>
          <a:r>
            <a:rPr lang="en-US" b="1" dirty="0"/>
            <a:t>Large artery atherosclerosis</a:t>
          </a:r>
        </a:p>
        <a:p>
          <a:r>
            <a:rPr lang="en-US" b="1" dirty="0"/>
            <a:t>13%</a:t>
          </a:r>
        </a:p>
      </dgm:t>
    </dgm:pt>
    <dgm:pt modelId="{36422575-BF75-0449-81B1-CB90C856A861}" type="parTrans" cxnId="{AD26195B-F8A7-C24E-A392-8787BE82AF96}">
      <dgm:prSet/>
      <dgm:spPr>
        <a:ln>
          <a:solidFill>
            <a:srgbClr val="555A55"/>
          </a:solidFill>
        </a:ln>
      </dgm:spPr>
      <dgm:t>
        <a:bodyPr/>
        <a:lstStyle/>
        <a:p>
          <a:endParaRPr lang="en-US"/>
        </a:p>
      </dgm:t>
    </dgm:pt>
    <dgm:pt modelId="{70EAD293-3D24-B344-AB83-1AFEF797DDB5}" type="sibTrans" cxnId="{AD26195B-F8A7-C24E-A392-8787BE82AF96}">
      <dgm:prSet/>
      <dgm:spPr/>
      <dgm:t>
        <a:bodyPr/>
        <a:lstStyle/>
        <a:p>
          <a:endParaRPr lang="en-US"/>
        </a:p>
      </dgm:t>
    </dgm:pt>
    <dgm:pt modelId="{5C6232B9-7DF9-5649-8BAC-D790140D9515}" type="pres">
      <dgm:prSet presAssocID="{5B01D2F4-8D24-7A40-9E5B-1A9B4E4B8F49}" presName="hierChild1" presStyleCnt="0">
        <dgm:presLayoutVars>
          <dgm:orgChart val="1"/>
          <dgm:chPref val="1"/>
          <dgm:dir/>
          <dgm:animOne val="branch"/>
          <dgm:animLvl val="lvl"/>
          <dgm:resizeHandles/>
        </dgm:presLayoutVars>
      </dgm:prSet>
      <dgm:spPr/>
    </dgm:pt>
    <dgm:pt modelId="{B8DF670E-CA73-974E-8AEF-DED23EEA30A7}" type="pres">
      <dgm:prSet presAssocID="{8F9A3434-FADA-4E48-BE4C-1625BE5B5DEE}" presName="hierRoot1" presStyleCnt="0">
        <dgm:presLayoutVars>
          <dgm:hierBranch val="init"/>
        </dgm:presLayoutVars>
      </dgm:prSet>
      <dgm:spPr/>
    </dgm:pt>
    <dgm:pt modelId="{AA30A35A-5F3E-334A-AE95-2A0122FAC1CD}" type="pres">
      <dgm:prSet presAssocID="{8F9A3434-FADA-4E48-BE4C-1625BE5B5DEE}" presName="rootComposite1" presStyleCnt="0"/>
      <dgm:spPr/>
    </dgm:pt>
    <dgm:pt modelId="{01E2BF99-CCC6-4F43-8833-405A18B85E49}" type="pres">
      <dgm:prSet presAssocID="{8F9A3434-FADA-4E48-BE4C-1625BE5B5DEE}" presName="rootText1" presStyleLbl="node0" presStyleIdx="0" presStyleCnt="1" custScaleX="161615">
        <dgm:presLayoutVars>
          <dgm:chPref val="3"/>
        </dgm:presLayoutVars>
      </dgm:prSet>
      <dgm:spPr/>
    </dgm:pt>
    <dgm:pt modelId="{A3DCA6FD-77A1-E54E-8FB0-04EE116B876C}" type="pres">
      <dgm:prSet presAssocID="{8F9A3434-FADA-4E48-BE4C-1625BE5B5DEE}" presName="rootConnector1" presStyleLbl="node1" presStyleIdx="0" presStyleCnt="0"/>
      <dgm:spPr/>
    </dgm:pt>
    <dgm:pt modelId="{3F7F637D-EFF0-1F44-9080-BB63EA2D3F10}" type="pres">
      <dgm:prSet presAssocID="{8F9A3434-FADA-4E48-BE4C-1625BE5B5DEE}" presName="hierChild2" presStyleCnt="0"/>
      <dgm:spPr/>
    </dgm:pt>
    <dgm:pt modelId="{28B2E701-4E51-714E-9688-271E6725973C}" type="pres">
      <dgm:prSet presAssocID="{D81EDF5C-914F-EB43-BC66-0CB9172CD610}" presName="Name37" presStyleLbl="parChTrans1D2" presStyleIdx="0" presStyleCnt="5"/>
      <dgm:spPr/>
    </dgm:pt>
    <dgm:pt modelId="{D1E8545B-70EC-8A4E-9564-351C150E54A6}" type="pres">
      <dgm:prSet presAssocID="{AB7B77DF-CC31-3449-943C-0232890A7C15}" presName="hierRoot2" presStyleCnt="0">
        <dgm:presLayoutVars>
          <dgm:hierBranch val="init"/>
        </dgm:presLayoutVars>
      </dgm:prSet>
      <dgm:spPr/>
    </dgm:pt>
    <dgm:pt modelId="{09B3F36B-2CD1-C449-B801-A68FE42F73A9}" type="pres">
      <dgm:prSet presAssocID="{AB7B77DF-CC31-3449-943C-0232890A7C15}" presName="rootComposite" presStyleCnt="0"/>
      <dgm:spPr/>
    </dgm:pt>
    <dgm:pt modelId="{4084FF34-5162-3B41-AEF0-88AE548755DC}" type="pres">
      <dgm:prSet presAssocID="{AB7B77DF-CC31-3449-943C-0232890A7C15}" presName="rootText" presStyleLbl="node2" presStyleIdx="0" presStyleCnt="5">
        <dgm:presLayoutVars>
          <dgm:chPref val="3"/>
        </dgm:presLayoutVars>
      </dgm:prSet>
      <dgm:spPr/>
    </dgm:pt>
    <dgm:pt modelId="{74C226EF-2C43-7D40-9A73-3864BAF0E538}" type="pres">
      <dgm:prSet presAssocID="{AB7B77DF-CC31-3449-943C-0232890A7C15}" presName="rootConnector" presStyleLbl="node2" presStyleIdx="0" presStyleCnt="5"/>
      <dgm:spPr/>
    </dgm:pt>
    <dgm:pt modelId="{1A4F295A-1969-0B44-9C37-70D997EBF7BA}" type="pres">
      <dgm:prSet presAssocID="{AB7B77DF-CC31-3449-943C-0232890A7C15}" presName="hierChild4" presStyleCnt="0"/>
      <dgm:spPr/>
    </dgm:pt>
    <dgm:pt modelId="{367CF53F-A358-3847-A1AC-2D282442304D}" type="pres">
      <dgm:prSet presAssocID="{AB7B77DF-CC31-3449-943C-0232890A7C15}" presName="hierChild5" presStyleCnt="0"/>
      <dgm:spPr/>
    </dgm:pt>
    <dgm:pt modelId="{C59FF8A9-DEED-B041-98B0-AFEACD982E56}" type="pres">
      <dgm:prSet presAssocID="{0877BD1D-62BC-B842-893C-637ADC2F8055}" presName="Name37" presStyleLbl="parChTrans1D2" presStyleIdx="1" presStyleCnt="5"/>
      <dgm:spPr/>
    </dgm:pt>
    <dgm:pt modelId="{C973889A-EEC5-D24B-A35E-1441C4DC2D25}" type="pres">
      <dgm:prSet presAssocID="{23C8FF35-DBF3-3D4F-8436-F38EC699130F}" presName="hierRoot2" presStyleCnt="0">
        <dgm:presLayoutVars>
          <dgm:hierBranch val="init"/>
        </dgm:presLayoutVars>
      </dgm:prSet>
      <dgm:spPr/>
    </dgm:pt>
    <dgm:pt modelId="{A514D70E-38A6-6349-823F-D51A90295AD9}" type="pres">
      <dgm:prSet presAssocID="{23C8FF35-DBF3-3D4F-8436-F38EC699130F}" presName="rootComposite" presStyleCnt="0"/>
      <dgm:spPr/>
    </dgm:pt>
    <dgm:pt modelId="{8D6BFA0A-276D-384F-8713-30A48EB60057}" type="pres">
      <dgm:prSet presAssocID="{23C8FF35-DBF3-3D4F-8436-F38EC699130F}" presName="rootText" presStyleLbl="node2" presStyleIdx="1" presStyleCnt="5">
        <dgm:presLayoutVars>
          <dgm:chPref val="3"/>
        </dgm:presLayoutVars>
      </dgm:prSet>
      <dgm:spPr/>
    </dgm:pt>
    <dgm:pt modelId="{2142807B-B983-CF48-8EE2-AC839BEC7E50}" type="pres">
      <dgm:prSet presAssocID="{23C8FF35-DBF3-3D4F-8436-F38EC699130F}" presName="rootConnector" presStyleLbl="node2" presStyleIdx="1" presStyleCnt="5"/>
      <dgm:spPr/>
    </dgm:pt>
    <dgm:pt modelId="{8A940EE1-1E72-6D44-A487-AD1A661E7848}" type="pres">
      <dgm:prSet presAssocID="{23C8FF35-DBF3-3D4F-8436-F38EC699130F}" presName="hierChild4" presStyleCnt="0"/>
      <dgm:spPr/>
    </dgm:pt>
    <dgm:pt modelId="{746F0D8B-1364-5B48-9B14-AF4C98260F1E}" type="pres">
      <dgm:prSet presAssocID="{23C8FF35-DBF3-3D4F-8436-F38EC699130F}" presName="hierChild5" presStyleCnt="0"/>
      <dgm:spPr/>
    </dgm:pt>
    <dgm:pt modelId="{AD392203-F00E-9940-8D7B-57E916EAF619}" type="pres">
      <dgm:prSet presAssocID="{36422575-BF75-0449-81B1-CB90C856A861}" presName="Name37" presStyleLbl="parChTrans1D2" presStyleIdx="2" presStyleCnt="5"/>
      <dgm:spPr/>
    </dgm:pt>
    <dgm:pt modelId="{4A5F92F7-CF42-694C-9A6B-51CBF29885D2}" type="pres">
      <dgm:prSet presAssocID="{80285C3E-43E7-CD42-98A5-EBD670D9D9C0}" presName="hierRoot2" presStyleCnt="0">
        <dgm:presLayoutVars>
          <dgm:hierBranch val="init"/>
        </dgm:presLayoutVars>
      </dgm:prSet>
      <dgm:spPr/>
    </dgm:pt>
    <dgm:pt modelId="{BFB27F12-5C4B-084E-A297-985B29D6AF6F}" type="pres">
      <dgm:prSet presAssocID="{80285C3E-43E7-CD42-98A5-EBD670D9D9C0}" presName="rootComposite" presStyleCnt="0"/>
      <dgm:spPr/>
    </dgm:pt>
    <dgm:pt modelId="{3EE41D96-9E38-2048-88D2-C85ED46CDFD0}" type="pres">
      <dgm:prSet presAssocID="{80285C3E-43E7-CD42-98A5-EBD670D9D9C0}" presName="rootText" presStyleLbl="node2" presStyleIdx="2" presStyleCnt="5">
        <dgm:presLayoutVars>
          <dgm:chPref val="3"/>
        </dgm:presLayoutVars>
      </dgm:prSet>
      <dgm:spPr/>
    </dgm:pt>
    <dgm:pt modelId="{A55F56F2-8F2D-5647-8F56-CA376D57A566}" type="pres">
      <dgm:prSet presAssocID="{80285C3E-43E7-CD42-98A5-EBD670D9D9C0}" presName="rootConnector" presStyleLbl="node2" presStyleIdx="2" presStyleCnt="5"/>
      <dgm:spPr/>
    </dgm:pt>
    <dgm:pt modelId="{5B24BFA7-0588-1C42-B208-08296018B0FC}" type="pres">
      <dgm:prSet presAssocID="{80285C3E-43E7-CD42-98A5-EBD670D9D9C0}" presName="hierChild4" presStyleCnt="0"/>
      <dgm:spPr/>
    </dgm:pt>
    <dgm:pt modelId="{D5E46098-1206-B149-8896-4C8A22137B64}" type="pres">
      <dgm:prSet presAssocID="{80285C3E-43E7-CD42-98A5-EBD670D9D9C0}" presName="hierChild5" presStyleCnt="0"/>
      <dgm:spPr/>
    </dgm:pt>
    <dgm:pt modelId="{C671ED76-7B16-994E-96FF-86527B307F3E}" type="pres">
      <dgm:prSet presAssocID="{D00A33EE-1350-1C46-8328-C50F5AA62663}" presName="Name37" presStyleLbl="parChTrans1D2" presStyleIdx="3" presStyleCnt="5"/>
      <dgm:spPr/>
    </dgm:pt>
    <dgm:pt modelId="{AF5679C7-2876-C447-BE2F-F0FA09326F96}" type="pres">
      <dgm:prSet presAssocID="{9DEC2D80-A9C2-5641-BAB5-8CD803F45572}" presName="hierRoot2" presStyleCnt="0">
        <dgm:presLayoutVars>
          <dgm:hierBranch val="init"/>
        </dgm:presLayoutVars>
      </dgm:prSet>
      <dgm:spPr/>
    </dgm:pt>
    <dgm:pt modelId="{426856A5-1E07-4B4A-813F-EC3CA2C08F58}" type="pres">
      <dgm:prSet presAssocID="{9DEC2D80-A9C2-5641-BAB5-8CD803F45572}" presName="rootComposite" presStyleCnt="0"/>
      <dgm:spPr/>
    </dgm:pt>
    <dgm:pt modelId="{BC2BDFE3-0DEB-1347-BC5D-2414134B7E90}" type="pres">
      <dgm:prSet presAssocID="{9DEC2D80-A9C2-5641-BAB5-8CD803F45572}" presName="rootText" presStyleLbl="node2" presStyleIdx="3" presStyleCnt="5">
        <dgm:presLayoutVars>
          <dgm:chPref val="3"/>
        </dgm:presLayoutVars>
      </dgm:prSet>
      <dgm:spPr/>
    </dgm:pt>
    <dgm:pt modelId="{60504691-E717-B848-8E87-5CD50B231322}" type="pres">
      <dgm:prSet presAssocID="{9DEC2D80-A9C2-5641-BAB5-8CD803F45572}" presName="rootConnector" presStyleLbl="node2" presStyleIdx="3" presStyleCnt="5"/>
      <dgm:spPr/>
    </dgm:pt>
    <dgm:pt modelId="{0B6B4A9D-3737-2040-A230-5BF6DD44FE79}" type="pres">
      <dgm:prSet presAssocID="{9DEC2D80-A9C2-5641-BAB5-8CD803F45572}" presName="hierChild4" presStyleCnt="0"/>
      <dgm:spPr/>
    </dgm:pt>
    <dgm:pt modelId="{E13E73E5-686A-994D-8266-E967B3D35698}" type="pres">
      <dgm:prSet presAssocID="{9DEC2D80-A9C2-5641-BAB5-8CD803F45572}" presName="hierChild5" presStyleCnt="0"/>
      <dgm:spPr/>
    </dgm:pt>
    <dgm:pt modelId="{2CDF4709-887C-734F-8BD0-D8FB7880677C}" type="pres">
      <dgm:prSet presAssocID="{0338D084-0A6C-F346-9392-2F93F58A0CC3}" presName="Name37" presStyleLbl="parChTrans1D2" presStyleIdx="4" presStyleCnt="5"/>
      <dgm:spPr/>
    </dgm:pt>
    <dgm:pt modelId="{5399AB77-E966-DC4F-883F-A5A5E0B15640}" type="pres">
      <dgm:prSet presAssocID="{0A1F1E24-3426-6A46-BBC4-798DFB1519FB}" presName="hierRoot2" presStyleCnt="0">
        <dgm:presLayoutVars>
          <dgm:hierBranch val="init"/>
        </dgm:presLayoutVars>
      </dgm:prSet>
      <dgm:spPr/>
    </dgm:pt>
    <dgm:pt modelId="{A190208B-EBF4-BC46-A97B-41DF3C7F0105}" type="pres">
      <dgm:prSet presAssocID="{0A1F1E24-3426-6A46-BBC4-798DFB1519FB}" presName="rootComposite" presStyleCnt="0"/>
      <dgm:spPr/>
    </dgm:pt>
    <dgm:pt modelId="{C4553366-ED73-6047-ACD2-1787EC0F3C05}" type="pres">
      <dgm:prSet presAssocID="{0A1F1E24-3426-6A46-BBC4-798DFB1519FB}" presName="rootText" presStyleLbl="node2" presStyleIdx="4" presStyleCnt="5">
        <dgm:presLayoutVars>
          <dgm:chPref val="3"/>
        </dgm:presLayoutVars>
      </dgm:prSet>
      <dgm:spPr/>
    </dgm:pt>
    <dgm:pt modelId="{9DFFEA8C-CB55-5148-AD6E-A29C44D35BAD}" type="pres">
      <dgm:prSet presAssocID="{0A1F1E24-3426-6A46-BBC4-798DFB1519FB}" presName="rootConnector" presStyleLbl="node2" presStyleIdx="4" presStyleCnt="5"/>
      <dgm:spPr/>
    </dgm:pt>
    <dgm:pt modelId="{46A5A723-8DB4-B040-B341-28C90B1AC1AB}" type="pres">
      <dgm:prSet presAssocID="{0A1F1E24-3426-6A46-BBC4-798DFB1519FB}" presName="hierChild4" presStyleCnt="0"/>
      <dgm:spPr/>
    </dgm:pt>
    <dgm:pt modelId="{2DCFB007-7B7A-6E43-8780-09819ADF088A}" type="pres">
      <dgm:prSet presAssocID="{0A1F1E24-3426-6A46-BBC4-798DFB1519FB}" presName="hierChild5" presStyleCnt="0"/>
      <dgm:spPr/>
    </dgm:pt>
    <dgm:pt modelId="{87893361-01FC-BE4A-909D-3E7417AA7AC4}" type="pres">
      <dgm:prSet presAssocID="{8F9A3434-FADA-4E48-BE4C-1625BE5B5DEE}" presName="hierChild3" presStyleCnt="0"/>
      <dgm:spPr/>
    </dgm:pt>
  </dgm:ptLst>
  <dgm:cxnLst>
    <dgm:cxn modelId="{9AF39815-3347-DE42-97C8-35F1159FE05A}" type="presOf" srcId="{80285C3E-43E7-CD42-98A5-EBD670D9D9C0}" destId="{A55F56F2-8F2D-5647-8F56-CA376D57A566}" srcOrd="1" destOrd="0" presId="urn:microsoft.com/office/officeart/2005/8/layout/orgChart1"/>
    <dgm:cxn modelId="{CD1C291F-E09D-6940-8CD4-549B48DE8AA1}" srcId="{8F9A3434-FADA-4E48-BE4C-1625BE5B5DEE}" destId="{AB7B77DF-CC31-3449-943C-0232890A7C15}" srcOrd="0" destOrd="0" parTransId="{D81EDF5C-914F-EB43-BC66-0CB9172CD610}" sibTransId="{9D9470DC-5AA6-C745-8562-7F7DF07B49F2}"/>
    <dgm:cxn modelId="{053AD320-1097-5240-92E5-F9E4F8144F5E}" type="presOf" srcId="{0A1F1E24-3426-6A46-BBC4-798DFB1519FB}" destId="{C4553366-ED73-6047-ACD2-1787EC0F3C05}" srcOrd="0" destOrd="0" presId="urn:microsoft.com/office/officeart/2005/8/layout/orgChart1"/>
    <dgm:cxn modelId="{8A71C623-8E26-8E45-9F0C-1B183D6DCC5B}" type="presOf" srcId="{23C8FF35-DBF3-3D4F-8436-F38EC699130F}" destId="{8D6BFA0A-276D-384F-8713-30A48EB60057}" srcOrd="0" destOrd="0" presId="urn:microsoft.com/office/officeart/2005/8/layout/orgChart1"/>
    <dgm:cxn modelId="{A6F9EB29-C6EF-E149-86A5-4E0F946F352F}" srcId="{5B01D2F4-8D24-7A40-9E5B-1A9B4E4B8F49}" destId="{8F9A3434-FADA-4E48-BE4C-1625BE5B5DEE}" srcOrd="0" destOrd="0" parTransId="{A16521A2-97BE-9D42-801E-0A279518F0CB}" sibTransId="{7A17BFCA-05AB-594A-8D30-36E0B7E749B5}"/>
    <dgm:cxn modelId="{18B41443-1777-0141-8465-84925B71F1C6}" type="presOf" srcId="{9DEC2D80-A9C2-5641-BAB5-8CD803F45572}" destId="{60504691-E717-B848-8E87-5CD50B231322}" srcOrd="1" destOrd="0" presId="urn:microsoft.com/office/officeart/2005/8/layout/orgChart1"/>
    <dgm:cxn modelId="{3334BF4B-862C-6E4B-842D-561A8D3BB119}" type="presOf" srcId="{0A1F1E24-3426-6A46-BBC4-798DFB1519FB}" destId="{9DFFEA8C-CB55-5148-AD6E-A29C44D35BAD}" srcOrd="1" destOrd="0" presId="urn:microsoft.com/office/officeart/2005/8/layout/orgChart1"/>
    <dgm:cxn modelId="{AD26195B-F8A7-C24E-A392-8787BE82AF96}" srcId="{8F9A3434-FADA-4E48-BE4C-1625BE5B5DEE}" destId="{80285C3E-43E7-CD42-98A5-EBD670D9D9C0}" srcOrd="2" destOrd="0" parTransId="{36422575-BF75-0449-81B1-CB90C856A861}" sibTransId="{70EAD293-3D24-B344-AB83-1AFEF797DDB5}"/>
    <dgm:cxn modelId="{2BEB235C-00E7-CF4A-B089-D904D6471F3F}" type="presOf" srcId="{5B01D2F4-8D24-7A40-9E5B-1A9B4E4B8F49}" destId="{5C6232B9-7DF9-5649-8BAC-D790140D9515}" srcOrd="0" destOrd="0" presId="urn:microsoft.com/office/officeart/2005/8/layout/orgChart1"/>
    <dgm:cxn modelId="{6BA7C660-453F-B743-8990-780AEC9FC972}" type="presOf" srcId="{0877BD1D-62BC-B842-893C-637ADC2F8055}" destId="{C59FF8A9-DEED-B041-98B0-AFEACD982E56}" srcOrd="0" destOrd="0" presId="urn:microsoft.com/office/officeart/2005/8/layout/orgChart1"/>
    <dgm:cxn modelId="{B6D2FE6E-D9E1-6A48-AAD3-AA73C3B603A6}" type="presOf" srcId="{D00A33EE-1350-1C46-8328-C50F5AA62663}" destId="{C671ED76-7B16-994E-96FF-86527B307F3E}" srcOrd="0" destOrd="0" presId="urn:microsoft.com/office/officeart/2005/8/layout/orgChart1"/>
    <dgm:cxn modelId="{DC370975-E02C-AE4A-A77B-72C207365819}" type="presOf" srcId="{AB7B77DF-CC31-3449-943C-0232890A7C15}" destId="{4084FF34-5162-3B41-AEF0-88AE548755DC}" srcOrd="0" destOrd="0" presId="urn:microsoft.com/office/officeart/2005/8/layout/orgChart1"/>
    <dgm:cxn modelId="{0E798F82-69DA-9849-B156-7982E557C3CC}" type="presOf" srcId="{AB7B77DF-CC31-3449-943C-0232890A7C15}" destId="{74C226EF-2C43-7D40-9A73-3864BAF0E538}" srcOrd="1" destOrd="0" presId="urn:microsoft.com/office/officeart/2005/8/layout/orgChart1"/>
    <dgm:cxn modelId="{F7612894-AD8B-8741-90C8-BEEFAD77F191}" type="presOf" srcId="{80285C3E-43E7-CD42-98A5-EBD670D9D9C0}" destId="{3EE41D96-9E38-2048-88D2-C85ED46CDFD0}" srcOrd="0" destOrd="0" presId="urn:microsoft.com/office/officeart/2005/8/layout/orgChart1"/>
    <dgm:cxn modelId="{49C5A595-D5FB-544B-BBC2-D0A3ACF47CE3}" srcId="{8F9A3434-FADA-4E48-BE4C-1625BE5B5DEE}" destId="{9DEC2D80-A9C2-5641-BAB5-8CD803F45572}" srcOrd="3" destOrd="0" parTransId="{D00A33EE-1350-1C46-8328-C50F5AA62663}" sibTransId="{AB80F437-3E39-7445-9B49-471DD689F836}"/>
    <dgm:cxn modelId="{827770B2-F65B-1348-AD35-BF8933FDAB41}" type="presOf" srcId="{36422575-BF75-0449-81B1-CB90C856A861}" destId="{AD392203-F00E-9940-8D7B-57E916EAF619}" srcOrd="0" destOrd="0" presId="urn:microsoft.com/office/officeart/2005/8/layout/orgChart1"/>
    <dgm:cxn modelId="{1E947EB8-8DA6-2247-8160-EC4A19D072CE}" type="presOf" srcId="{0338D084-0A6C-F346-9392-2F93F58A0CC3}" destId="{2CDF4709-887C-734F-8BD0-D8FB7880677C}" srcOrd="0" destOrd="0" presId="urn:microsoft.com/office/officeart/2005/8/layout/orgChart1"/>
    <dgm:cxn modelId="{B8473EC5-20A9-9045-B64E-43DD971E9222}" type="presOf" srcId="{23C8FF35-DBF3-3D4F-8436-F38EC699130F}" destId="{2142807B-B983-CF48-8EE2-AC839BEC7E50}" srcOrd="1" destOrd="0" presId="urn:microsoft.com/office/officeart/2005/8/layout/orgChart1"/>
    <dgm:cxn modelId="{62F063CD-013F-984B-A1E6-91F94B3B76EE}" srcId="{8F9A3434-FADA-4E48-BE4C-1625BE5B5DEE}" destId="{23C8FF35-DBF3-3D4F-8436-F38EC699130F}" srcOrd="1" destOrd="0" parTransId="{0877BD1D-62BC-B842-893C-637ADC2F8055}" sibTransId="{AA9E5BE5-70AC-724F-9CBF-0AAC150E7ED6}"/>
    <dgm:cxn modelId="{8A1EDCD1-8087-5E4E-81D0-FE322F37C8D1}" type="presOf" srcId="{8F9A3434-FADA-4E48-BE4C-1625BE5B5DEE}" destId="{01E2BF99-CCC6-4F43-8833-405A18B85E49}" srcOrd="0" destOrd="0" presId="urn:microsoft.com/office/officeart/2005/8/layout/orgChart1"/>
    <dgm:cxn modelId="{F27805F1-2E38-6A4D-A1A9-A40BB4A1AB46}" type="presOf" srcId="{8F9A3434-FADA-4E48-BE4C-1625BE5B5DEE}" destId="{A3DCA6FD-77A1-E54E-8FB0-04EE116B876C}" srcOrd="1" destOrd="0" presId="urn:microsoft.com/office/officeart/2005/8/layout/orgChart1"/>
    <dgm:cxn modelId="{CE98D0F4-2BAA-4540-8211-CA572B5818CC}" srcId="{8F9A3434-FADA-4E48-BE4C-1625BE5B5DEE}" destId="{0A1F1E24-3426-6A46-BBC4-798DFB1519FB}" srcOrd="4" destOrd="0" parTransId="{0338D084-0A6C-F346-9392-2F93F58A0CC3}" sibTransId="{6F1DF7F1-487F-B644-A244-D5AE089E2BB7}"/>
    <dgm:cxn modelId="{8B5007FE-8E62-DA4A-9B58-A9BFA45BA4A2}" type="presOf" srcId="{9DEC2D80-A9C2-5641-BAB5-8CD803F45572}" destId="{BC2BDFE3-0DEB-1347-BC5D-2414134B7E90}" srcOrd="0" destOrd="0" presId="urn:microsoft.com/office/officeart/2005/8/layout/orgChart1"/>
    <dgm:cxn modelId="{5A45ACFF-D54C-BC43-A2FA-9D7ADE03E325}" type="presOf" srcId="{D81EDF5C-914F-EB43-BC66-0CB9172CD610}" destId="{28B2E701-4E51-714E-9688-271E6725973C}" srcOrd="0" destOrd="0" presId="urn:microsoft.com/office/officeart/2005/8/layout/orgChart1"/>
    <dgm:cxn modelId="{14E7CA12-E126-7144-89DB-028ADAA4FE06}" type="presParOf" srcId="{5C6232B9-7DF9-5649-8BAC-D790140D9515}" destId="{B8DF670E-CA73-974E-8AEF-DED23EEA30A7}" srcOrd="0" destOrd="0" presId="urn:microsoft.com/office/officeart/2005/8/layout/orgChart1"/>
    <dgm:cxn modelId="{E6C21F2C-1341-3848-8DFB-E968D411C53F}" type="presParOf" srcId="{B8DF670E-CA73-974E-8AEF-DED23EEA30A7}" destId="{AA30A35A-5F3E-334A-AE95-2A0122FAC1CD}" srcOrd="0" destOrd="0" presId="urn:microsoft.com/office/officeart/2005/8/layout/orgChart1"/>
    <dgm:cxn modelId="{7AA1A049-71D0-7840-B2ED-BDA75E10DFEF}" type="presParOf" srcId="{AA30A35A-5F3E-334A-AE95-2A0122FAC1CD}" destId="{01E2BF99-CCC6-4F43-8833-405A18B85E49}" srcOrd="0" destOrd="0" presId="urn:microsoft.com/office/officeart/2005/8/layout/orgChart1"/>
    <dgm:cxn modelId="{2AB94CC4-E651-3740-845E-9C15E0A4DA4E}" type="presParOf" srcId="{AA30A35A-5F3E-334A-AE95-2A0122FAC1CD}" destId="{A3DCA6FD-77A1-E54E-8FB0-04EE116B876C}" srcOrd="1" destOrd="0" presId="urn:microsoft.com/office/officeart/2005/8/layout/orgChart1"/>
    <dgm:cxn modelId="{23650F21-A126-B748-8A11-7A5804DB735C}" type="presParOf" srcId="{B8DF670E-CA73-974E-8AEF-DED23EEA30A7}" destId="{3F7F637D-EFF0-1F44-9080-BB63EA2D3F10}" srcOrd="1" destOrd="0" presId="urn:microsoft.com/office/officeart/2005/8/layout/orgChart1"/>
    <dgm:cxn modelId="{71F5A581-A2C4-264A-8ACD-4F6A76BC4E12}" type="presParOf" srcId="{3F7F637D-EFF0-1F44-9080-BB63EA2D3F10}" destId="{28B2E701-4E51-714E-9688-271E6725973C}" srcOrd="0" destOrd="0" presId="urn:microsoft.com/office/officeart/2005/8/layout/orgChart1"/>
    <dgm:cxn modelId="{8DEA9094-1D7E-D74A-ABE5-576F8467B5C7}" type="presParOf" srcId="{3F7F637D-EFF0-1F44-9080-BB63EA2D3F10}" destId="{D1E8545B-70EC-8A4E-9564-351C150E54A6}" srcOrd="1" destOrd="0" presId="urn:microsoft.com/office/officeart/2005/8/layout/orgChart1"/>
    <dgm:cxn modelId="{3FFB9304-517C-A04F-98A1-AA7A8C2BCA10}" type="presParOf" srcId="{D1E8545B-70EC-8A4E-9564-351C150E54A6}" destId="{09B3F36B-2CD1-C449-B801-A68FE42F73A9}" srcOrd="0" destOrd="0" presId="urn:microsoft.com/office/officeart/2005/8/layout/orgChart1"/>
    <dgm:cxn modelId="{FD00B941-3AB1-C944-BF01-3EB78DBB1903}" type="presParOf" srcId="{09B3F36B-2CD1-C449-B801-A68FE42F73A9}" destId="{4084FF34-5162-3B41-AEF0-88AE548755DC}" srcOrd="0" destOrd="0" presId="urn:microsoft.com/office/officeart/2005/8/layout/orgChart1"/>
    <dgm:cxn modelId="{B1292C5F-B710-B949-BC0D-3773B252EBD7}" type="presParOf" srcId="{09B3F36B-2CD1-C449-B801-A68FE42F73A9}" destId="{74C226EF-2C43-7D40-9A73-3864BAF0E538}" srcOrd="1" destOrd="0" presId="urn:microsoft.com/office/officeart/2005/8/layout/orgChart1"/>
    <dgm:cxn modelId="{7BCDFCA2-F61C-DD4B-89F8-E81C3A0AD839}" type="presParOf" srcId="{D1E8545B-70EC-8A4E-9564-351C150E54A6}" destId="{1A4F295A-1969-0B44-9C37-70D997EBF7BA}" srcOrd="1" destOrd="0" presId="urn:microsoft.com/office/officeart/2005/8/layout/orgChart1"/>
    <dgm:cxn modelId="{FB64F7D1-9EC9-5942-9F37-196303B373F3}" type="presParOf" srcId="{D1E8545B-70EC-8A4E-9564-351C150E54A6}" destId="{367CF53F-A358-3847-A1AC-2D282442304D}" srcOrd="2" destOrd="0" presId="urn:microsoft.com/office/officeart/2005/8/layout/orgChart1"/>
    <dgm:cxn modelId="{2C37859F-404D-604E-B99C-C344D8C5EDFD}" type="presParOf" srcId="{3F7F637D-EFF0-1F44-9080-BB63EA2D3F10}" destId="{C59FF8A9-DEED-B041-98B0-AFEACD982E56}" srcOrd="2" destOrd="0" presId="urn:microsoft.com/office/officeart/2005/8/layout/orgChart1"/>
    <dgm:cxn modelId="{31B46E58-1E72-A441-96B2-337AD9047BE7}" type="presParOf" srcId="{3F7F637D-EFF0-1F44-9080-BB63EA2D3F10}" destId="{C973889A-EEC5-D24B-A35E-1441C4DC2D25}" srcOrd="3" destOrd="0" presId="urn:microsoft.com/office/officeart/2005/8/layout/orgChart1"/>
    <dgm:cxn modelId="{E5FEAAC9-B6EF-684D-8393-506D9048D0E9}" type="presParOf" srcId="{C973889A-EEC5-D24B-A35E-1441C4DC2D25}" destId="{A514D70E-38A6-6349-823F-D51A90295AD9}" srcOrd="0" destOrd="0" presId="urn:microsoft.com/office/officeart/2005/8/layout/orgChart1"/>
    <dgm:cxn modelId="{852FF56D-67B4-1B48-857B-763682939E87}" type="presParOf" srcId="{A514D70E-38A6-6349-823F-D51A90295AD9}" destId="{8D6BFA0A-276D-384F-8713-30A48EB60057}" srcOrd="0" destOrd="0" presId="urn:microsoft.com/office/officeart/2005/8/layout/orgChart1"/>
    <dgm:cxn modelId="{8BCD3E1C-ABDE-074A-9CBA-C6CCB6B13B32}" type="presParOf" srcId="{A514D70E-38A6-6349-823F-D51A90295AD9}" destId="{2142807B-B983-CF48-8EE2-AC839BEC7E50}" srcOrd="1" destOrd="0" presId="urn:microsoft.com/office/officeart/2005/8/layout/orgChart1"/>
    <dgm:cxn modelId="{A4E39DFF-C5C3-3F4B-92B4-61D6098E8DB8}" type="presParOf" srcId="{C973889A-EEC5-D24B-A35E-1441C4DC2D25}" destId="{8A940EE1-1E72-6D44-A487-AD1A661E7848}" srcOrd="1" destOrd="0" presId="urn:microsoft.com/office/officeart/2005/8/layout/orgChart1"/>
    <dgm:cxn modelId="{3493CE49-7593-1344-8D90-35C5EAA659FC}" type="presParOf" srcId="{C973889A-EEC5-D24B-A35E-1441C4DC2D25}" destId="{746F0D8B-1364-5B48-9B14-AF4C98260F1E}" srcOrd="2" destOrd="0" presId="urn:microsoft.com/office/officeart/2005/8/layout/orgChart1"/>
    <dgm:cxn modelId="{EB1C7FD8-FB71-AE41-82BE-2F6270E67DF2}" type="presParOf" srcId="{3F7F637D-EFF0-1F44-9080-BB63EA2D3F10}" destId="{AD392203-F00E-9940-8D7B-57E916EAF619}" srcOrd="4" destOrd="0" presId="urn:microsoft.com/office/officeart/2005/8/layout/orgChart1"/>
    <dgm:cxn modelId="{BBF1F7DF-7714-6D48-BB34-743EA814008B}" type="presParOf" srcId="{3F7F637D-EFF0-1F44-9080-BB63EA2D3F10}" destId="{4A5F92F7-CF42-694C-9A6B-51CBF29885D2}" srcOrd="5" destOrd="0" presId="urn:microsoft.com/office/officeart/2005/8/layout/orgChart1"/>
    <dgm:cxn modelId="{13DF78F3-44F8-AC4B-8823-74A009455943}" type="presParOf" srcId="{4A5F92F7-CF42-694C-9A6B-51CBF29885D2}" destId="{BFB27F12-5C4B-084E-A297-985B29D6AF6F}" srcOrd="0" destOrd="0" presId="urn:microsoft.com/office/officeart/2005/8/layout/orgChart1"/>
    <dgm:cxn modelId="{9D3B4DC6-A7FA-7146-B589-732940EB3359}" type="presParOf" srcId="{BFB27F12-5C4B-084E-A297-985B29D6AF6F}" destId="{3EE41D96-9E38-2048-88D2-C85ED46CDFD0}" srcOrd="0" destOrd="0" presId="urn:microsoft.com/office/officeart/2005/8/layout/orgChart1"/>
    <dgm:cxn modelId="{1F27C7D1-9DDA-2C4C-9B7E-0C42D02F85B5}" type="presParOf" srcId="{BFB27F12-5C4B-084E-A297-985B29D6AF6F}" destId="{A55F56F2-8F2D-5647-8F56-CA376D57A566}" srcOrd="1" destOrd="0" presId="urn:microsoft.com/office/officeart/2005/8/layout/orgChart1"/>
    <dgm:cxn modelId="{2CF17C0A-47DE-2343-A5D7-B12B7038B115}" type="presParOf" srcId="{4A5F92F7-CF42-694C-9A6B-51CBF29885D2}" destId="{5B24BFA7-0588-1C42-B208-08296018B0FC}" srcOrd="1" destOrd="0" presId="urn:microsoft.com/office/officeart/2005/8/layout/orgChart1"/>
    <dgm:cxn modelId="{38C8B7E8-4136-364E-A982-2A31DF99C4DE}" type="presParOf" srcId="{4A5F92F7-CF42-694C-9A6B-51CBF29885D2}" destId="{D5E46098-1206-B149-8896-4C8A22137B64}" srcOrd="2" destOrd="0" presId="urn:microsoft.com/office/officeart/2005/8/layout/orgChart1"/>
    <dgm:cxn modelId="{E2DB2E32-7D49-5040-876F-226910C00313}" type="presParOf" srcId="{3F7F637D-EFF0-1F44-9080-BB63EA2D3F10}" destId="{C671ED76-7B16-994E-96FF-86527B307F3E}" srcOrd="6" destOrd="0" presId="urn:microsoft.com/office/officeart/2005/8/layout/orgChart1"/>
    <dgm:cxn modelId="{21E77C9B-FDD4-CF42-8027-0798DAFEEB98}" type="presParOf" srcId="{3F7F637D-EFF0-1F44-9080-BB63EA2D3F10}" destId="{AF5679C7-2876-C447-BE2F-F0FA09326F96}" srcOrd="7" destOrd="0" presId="urn:microsoft.com/office/officeart/2005/8/layout/orgChart1"/>
    <dgm:cxn modelId="{402C1DD8-CDA2-C946-AF57-6CE0DE1B443E}" type="presParOf" srcId="{AF5679C7-2876-C447-BE2F-F0FA09326F96}" destId="{426856A5-1E07-4B4A-813F-EC3CA2C08F58}" srcOrd="0" destOrd="0" presId="urn:microsoft.com/office/officeart/2005/8/layout/orgChart1"/>
    <dgm:cxn modelId="{18993ED0-A1F9-2849-A4C4-ACA50ACB69A5}" type="presParOf" srcId="{426856A5-1E07-4B4A-813F-EC3CA2C08F58}" destId="{BC2BDFE3-0DEB-1347-BC5D-2414134B7E90}" srcOrd="0" destOrd="0" presId="urn:microsoft.com/office/officeart/2005/8/layout/orgChart1"/>
    <dgm:cxn modelId="{C794725C-08F4-D14B-A566-79F380827448}" type="presParOf" srcId="{426856A5-1E07-4B4A-813F-EC3CA2C08F58}" destId="{60504691-E717-B848-8E87-5CD50B231322}" srcOrd="1" destOrd="0" presId="urn:microsoft.com/office/officeart/2005/8/layout/orgChart1"/>
    <dgm:cxn modelId="{EF06331D-827F-8545-93A3-9585517DBA28}" type="presParOf" srcId="{AF5679C7-2876-C447-BE2F-F0FA09326F96}" destId="{0B6B4A9D-3737-2040-A230-5BF6DD44FE79}" srcOrd="1" destOrd="0" presId="urn:microsoft.com/office/officeart/2005/8/layout/orgChart1"/>
    <dgm:cxn modelId="{F6978EC1-9183-A146-BDE6-BD2168D14463}" type="presParOf" srcId="{AF5679C7-2876-C447-BE2F-F0FA09326F96}" destId="{E13E73E5-686A-994D-8266-E967B3D35698}" srcOrd="2" destOrd="0" presId="urn:microsoft.com/office/officeart/2005/8/layout/orgChart1"/>
    <dgm:cxn modelId="{5A1C8071-8BFC-8048-A42D-A90C72893BAB}" type="presParOf" srcId="{3F7F637D-EFF0-1F44-9080-BB63EA2D3F10}" destId="{2CDF4709-887C-734F-8BD0-D8FB7880677C}" srcOrd="8" destOrd="0" presId="urn:microsoft.com/office/officeart/2005/8/layout/orgChart1"/>
    <dgm:cxn modelId="{74172DCA-8465-1C44-9564-C5BE701D432D}" type="presParOf" srcId="{3F7F637D-EFF0-1F44-9080-BB63EA2D3F10}" destId="{5399AB77-E966-DC4F-883F-A5A5E0B15640}" srcOrd="9" destOrd="0" presId="urn:microsoft.com/office/officeart/2005/8/layout/orgChart1"/>
    <dgm:cxn modelId="{8AC07B66-737E-E84D-A412-0C0CB97F7F01}" type="presParOf" srcId="{5399AB77-E966-DC4F-883F-A5A5E0B15640}" destId="{A190208B-EBF4-BC46-A97B-41DF3C7F0105}" srcOrd="0" destOrd="0" presId="urn:microsoft.com/office/officeart/2005/8/layout/orgChart1"/>
    <dgm:cxn modelId="{9A9B216E-A61D-3646-B45B-B69BFA233E2D}" type="presParOf" srcId="{A190208B-EBF4-BC46-A97B-41DF3C7F0105}" destId="{C4553366-ED73-6047-ACD2-1787EC0F3C05}" srcOrd="0" destOrd="0" presId="urn:microsoft.com/office/officeart/2005/8/layout/orgChart1"/>
    <dgm:cxn modelId="{04B41443-B9BA-5444-96FB-E96626EF9D49}" type="presParOf" srcId="{A190208B-EBF4-BC46-A97B-41DF3C7F0105}" destId="{9DFFEA8C-CB55-5148-AD6E-A29C44D35BAD}" srcOrd="1" destOrd="0" presId="urn:microsoft.com/office/officeart/2005/8/layout/orgChart1"/>
    <dgm:cxn modelId="{2FD1BAAB-EE37-574B-A950-AAA5EF5C78DA}" type="presParOf" srcId="{5399AB77-E966-DC4F-883F-A5A5E0B15640}" destId="{46A5A723-8DB4-B040-B341-28C90B1AC1AB}" srcOrd="1" destOrd="0" presId="urn:microsoft.com/office/officeart/2005/8/layout/orgChart1"/>
    <dgm:cxn modelId="{594434E7-69AD-0840-BDF6-AEA19F0146EC}" type="presParOf" srcId="{5399AB77-E966-DC4F-883F-A5A5E0B15640}" destId="{2DCFB007-7B7A-6E43-8780-09819ADF088A}" srcOrd="2" destOrd="0" presId="urn:microsoft.com/office/officeart/2005/8/layout/orgChart1"/>
    <dgm:cxn modelId="{3C3705D6-0A18-6349-A4D0-B5DD367A81D0}" type="presParOf" srcId="{B8DF670E-CA73-974E-8AEF-DED23EEA30A7}" destId="{87893361-01FC-BE4A-909D-3E7417AA7AC4}"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F4709-887C-734F-8BD0-D8FB7880677C}">
      <dsp:nvSpPr>
        <dsp:cNvPr id="0" name=""/>
        <dsp:cNvSpPr/>
      </dsp:nvSpPr>
      <dsp:spPr>
        <a:xfrm>
          <a:off x="3850778" y="2163428"/>
          <a:ext cx="3190853" cy="276892"/>
        </a:xfrm>
        <a:custGeom>
          <a:avLst/>
          <a:gdLst/>
          <a:ahLst/>
          <a:cxnLst/>
          <a:rect l="0" t="0" r="0" b="0"/>
          <a:pathLst>
            <a:path>
              <a:moveTo>
                <a:pt x="0" y="0"/>
              </a:moveTo>
              <a:lnTo>
                <a:pt x="0" y="138446"/>
              </a:lnTo>
              <a:lnTo>
                <a:pt x="3190853" y="138446"/>
              </a:lnTo>
              <a:lnTo>
                <a:pt x="3190853" y="276892"/>
              </a:lnTo>
            </a:path>
          </a:pathLst>
        </a:custGeom>
        <a:noFill/>
        <a:ln w="25400" cap="flat" cmpd="sng" algn="ctr">
          <a:solidFill>
            <a:srgbClr val="555A55"/>
          </a:solidFill>
          <a:prstDash val="solid"/>
        </a:ln>
        <a:effectLst/>
      </dsp:spPr>
      <dsp:style>
        <a:lnRef idx="2">
          <a:scrgbClr r="0" g="0" b="0"/>
        </a:lnRef>
        <a:fillRef idx="0">
          <a:scrgbClr r="0" g="0" b="0"/>
        </a:fillRef>
        <a:effectRef idx="0">
          <a:scrgbClr r="0" g="0" b="0"/>
        </a:effectRef>
        <a:fontRef idx="minor"/>
      </dsp:style>
    </dsp:sp>
    <dsp:sp modelId="{C671ED76-7B16-994E-96FF-86527B307F3E}">
      <dsp:nvSpPr>
        <dsp:cNvPr id="0" name=""/>
        <dsp:cNvSpPr/>
      </dsp:nvSpPr>
      <dsp:spPr>
        <a:xfrm>
          <a:off x="3850778" y="2163428"/>
          <a:ext cx="1595426" cy="276892"/>
        </a:xfrm>
        <a:custGeom>
          <a:avLst/>
          <a:gdLst/>
          <a:ahLst/>
          <a:cxnLst/>
          <a:rect l="0" t="0" r="0" b="0"/>
          <a:pathLst>
            <a:path>
              <a:moveTo>
                <a:pt x="0" y="0"/>
              </a:moveTo>
              <a:lnTo>
                <a:pt x="0" y="138446"/>
              </a:lnTo>
              <a:lnTo>
                <a:pt x="1595426" y="138446"/>
              </a:lnTo>
              <a:lnTo>
                <a:pt x="1595426" y="276892"/>
              </a:lnTo>
            </a:path>
          </a:pathLst>
        </a:custGeom>
        <a:noFill/>
        <a:ln w="25400" cap="flat" cmpd="sng" algn="ctr">
          <a:solidFill>
            <a:srgbClr val="555A55"/>
          </a:solidFill>
          <a:prstDash val="solid"/>
        </a:ln>
        <a:effectLst/>
      </dsp:spPr>
      <dsp:style>
        <a:lnRef idx="2">
          <a:scrgbClr r="0" g="0" b="0"/>
        </a:lnRef>
        <a:fillRef idx="0">
          <a:scrgbClr r="0" g="0" b="0"/>
        </a:fillRef>
        <a:effectRef idx="0">
          <a:scrgbClr r="0" g="0" b="0"/>
        </a:effectRef>
        <a:fontRef idx="minor"/>
      </dsp:style>
    </dsp:sp>
    <dsp:sp modelId="{AD392203-F00E-9940-8D7B-57E916EAF619}">
      <dsp:nvSpPr>
        <dsp:cNvPr id="0" name=""/>
        <dsp:cNvSpPr/>
      </dsp:nvSpPr>
      <dsp:spPr>
        <a:xfrm>
          <a:off x="3805058" y="2163428"/>
          <a:ext cx="91440" cy="276892"/>
        </a:xfrm>
        <a:custGeom>
          <a:avLst/>
          <a:gdLst/>
          <a:ahLst/>
          <a:cxnLst/>
          <a:rect l="0" t="0" r="0" b="0"/>
          <a:pathLst>
            <a:path>
              <a:moveTo>
                <a:pt x="45720" y="0"/>
              </a:moveTo>
              <a:lnTo>
                <a:pt x="45720" y="276892"/>
              </a:lnTo>
            </a:path>
          </a:pathLst>
        </a:custGeom>
        <a:noFill/>
        <a:ln w="25400" cap="flat" cmpd="sng" algn="ctr">
          <a:solidFill>
            <a:srgbClr val="555A55"/>
          </a:solidFill>
          <a:prstDash val="solid"/>
        </a:ln>
        <a:effectLst/>
      </dsp:spPr>
      <dsp:style>
        <a:lnRef idx="2">
          <a:scrgbClr r="0" g="0" b="0"/>
        </a:lnRef>
        <a:fillRef idx="0">
          <a:scrgbClr r="0" g="0" b="0"/>
        </a:fillRef>
        <a:effectRef idx="0">
          <a:scrgbClr r="0" g="0" b="0"/>
        </a:effectRef>
        <a:fontRef idx="minor"/>
      </dsp:style>
    </dsp:sp>
    <dsp:sp modelId="{C59FF8A9-DEED-B041-98B0-AFEACD982E56}">
      <dsp:nvSpPr>
        <dsp:cNvPr id="0" name=""/>
        <dsp:cNvSpPr/>
      </dsp:nvSpPr>
      <dsp:spPr>
        <a:xfrm>
          <a:off x="2255351" y="2163428"/>
          <a:ext cx="1595426" cy="276892"/>
        </a:xfrm>
        <a:custGeom>
          <a:avLst/>
          <a:gdLst/>
          <a:ahLst/>
          <a:cxnLst/>
          <a:rect l="0" t="0" r="0" b="0"/>
          <a:pathLst>
            <a:path>
              <a:moveTo>
                <a:pt x="1595426" y="0"/>
              </a:moveTo>
              <a:lnTo>
                <a:pt x="1595426" y="138446"/>
              </a:lnTo>
              <a:lnTo>
                <a:pt x="0" y="138446"/>
              </a:lnTo>
              <a:lnTo>
                <a:pt x="0" y="276892"/>
              </a:lnTo>
            </a:path>
          </a:pathLst>
        </a:custGeom>
        <a:noFill/>
        <a:ln w="25400" cap="flat" cmpd="sng" algn="ctr">
          <a:solidFill>
            <a:srgbClr val="555A55"/>
          </a:solidFill>
          <a:prstDash val="solid"/>
        </a:ln>
        <a:effectLst/>
      </dsp:spPr>
      <dsp:style>
        <a:lnRef idx="2">
          <a:scrgbClr r="0" g="0" b="0"/>
        </a:lnRef>
        <a:fillRef idx="0">
          <a:scrgbClr r="0" g="0" b="0"/>
        </a:fillRef>
        <a:effectRef idx="0">
          <a:scrgbClr r="0" g="0" b="0"/>
        </a:effectRef>
        <a:fontRef idx="minor"/>
      </dsp:style>
    </dsp:sp>
    <dsp:sp modelId="{28B2E701-4E51-714E-9688-271E6725973C}">
      <dsp:nvSpPr>
        <dsp:cNvPr id="0" name=""/>
        <dsp:cNvSpPr/>
      </dsp:nvSpPr>
      <dsp:spPr>
        <a:xfrm>
          <a:off x="659925" y="2163428"/>
          <a:ext cx="3190853" cy="276892"/>
        </a:xfrm>
        <a:custGeom>
          <a:avLst/>
          <a:gdLst/>
          <a:ahLst/>
          <a:cxnLst/>
          <a:rect l="0" t="0" r="0" b="0"/>
          <a:pathLst>
            <a:path>
              <a:moveTo>
                <a:pt x="3190853" y="0"/>
              </a:moveTo>
              <a:lnTo>
                <a:pt x="3190853" y="138446"/>
              </a:lnTo>
              <a:lnTo>
                <a:pt x="0" y="138446"/>
              </a:lnTo>
              <a:lnTo>
                <a:pt x="0" y="276892"/>
              </a:lnTo>
            </a:path>
          </a:pathLst>
        </a:custGeom>
        <a:noFill/>
        <a:ln w="25400" cap="flat" cmpd="sng" algn="ctr">
          <a:solidFill>
            <a:srgbClr val="555A55"/>
          </a:solidFill>
          <a:prstDash val="solid"/>
        </a:ln>
        <a:effectLst/>
      </dsp:spPr>
      <dsp:style>
        <a:lnRef idx="2">
          <a:scrgbClr r="0" g="0" b="0"/>
        </a:lnRef>
        <a:fillRef idx="0">
          <a:scrgbClr r="0" g="0" b="0"/>
        </a:fillRef>
        <a:effectRef idx="0">
          <a:scrgbClr r="0" g="0" b="0"/>
        </a:effectRef>
        <a:fontRef idx="minor"/>
      </dsp:style>
    </dsp:sp>
    <dsp:sp modelId="{01E2BF99-CCC6-4F43-8833-405A18B85E49}">
      <dsp:nvSpPr>
        <dsp:cNvPr id="0" name=""/>
        <dsp:cNvSpPr/>
      </dsp:nvSpPr>
      <dsp:spPr>
        <a:xfrm>
          <a:off x="2785303" y="1504161"/>
          <a:ext cx="2130949" cy="659267"/>
        </a:xfrm>
        <a:prstGeom prst="rect">
          <a:avLst/>
        </a:prstGeom>
        <a:solidFill>
          <a:srgbClr val="F48E87"/>
        </a:solidFill>
        <a:ln w="25400" cap="flat" cmpd="sng" algn="ctr">
          <a:solidFill>
            <a:srgbClr val="555A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Ischemic Stroke</a:t>
          </a:r>
          <a:endParaRPr lang="en-US" sz="1300" b="1" kern="1200" dirty="0"/>
        </a:p>
      </dsp:txBody>
      <dsp:txXfrm>
        <a:off x="2785303" y="1504161"/>
        <a:ext cx="2130949" cy="659267"/>
      </dsp:txXfrm>
    </dsp:sp>
    <dsp:sp modelId="{4084FF34-5162-3B41-AEF0-88AE548755DC}">
      <dsp:nvSpPr>
        <dsp:cNvPr id="0" name=""/>
        <dsp:cNvSpPr/>
      </dsp:nvSpPr>
      <dsp:spPr>
        <a:xfrm>
          <a:off x="658" y="2440321"/>
          <a:ext cx="1318534" cy="659267"/>
        </a:xfrm>
        <a:prstGeom prst="rect">
          <a:avLst/>
        </a:prstGeom>
        <a:solidFill>
          <a:srgbClr val="F48E87"/>
        </a:solidFill>
        <a:ln w="25400" cap="flat" cmpd="sng" algn="ctr">
          <a:solidFill>
            <a:srgbClr val="555A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Cardioembolic</a:t>
          </a:r>
        </a:p>
        <a:p>
          <a:pPr marL="0" lvl="0" indent="0" algn="ctr" defTabSz="577850">
            <a:lnSpc>
              <a:spcPct val="90000"/>
            </a:lnSpc>
            <a:spcBef>
              <a:spcPct val="0"/>
            </a:spcBef>
            <a:spcAft>
              <a:spcPct val="35000"/>
            </a:spcAft>
            <a:buNone/>
          </a:pPr>
          <a:r>
            <a:rPr lang="en-US" sz="1300" b="1" kern="1200" dirty="0"/>
            <a:t>27%</a:t>
          </a:r>
        </a:p>
      </dsp:txBody>
      <dsp:txXfrm>
        <a:off x="658" y="2440321"/>
        <a:ext cx="1318534" cy="659267"/>
      </dsp:txXfrm>
    </dsp:sp>
    <dsp:sp modelId="{8D6BFA0A-276D-384F-8713-30A48EB60057}">
      <dsp:nvSpPr>
        <dsp:cNvPr id="0" name=""/>
        <dsp:cNvSpPr/>
      </dsp:nvSpPr>
      <dsp:spPr>
        <a:xfrm>
          <a:off x="1596084" y="2440321"/>
          <a:ext cx="1318534" cy="659267"/>
        </a:xfrm>
        <a:prstGeom prst="rect">
          <a:avLst/>
        </a:prstGeom>
        <a:solidFill>
          <a:srgbClr val="F48E87"/>
        </a:solidFill>
        <a:ln w="25400" cap="flat" cmpd="sng" algn="ctr">
          <a:solidFill>
            <a:srgbClr val="555A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Small vessel disease </a:t>
          </a:r>
        </a:p>
        <a:p>
          <a:pPr marL="0" lvl="0" indent="0" algn="ctr" defTabSz="577850">
            <a:lnSpc>
              <a:spcPct val="90000"/>
            </a:lnSpc>
            <a:spcBef>
              <a:spcPct val="0"/>
            </a:spcBef>
            <a:spcAft>
              <a:spcPct val="35000"/>
            </a:spcAft>
            <a:buNone/>
          </a:pPr>
          <a:r>
            <a:rPr lang="en-US" sz="1300" b="1" kern="1200" dirty="0"/>
            <a:t>23%</a:t>
          </a:r>
        </a:p>
      </dsp:txBody>
      <dsp:txXfrm>
        <a:off x="1596084" y="2440321"/>
        <a:ext cx="1318534" cy="659267"/>
      </dsp:txXfrm>
    </dsp:sp>
    <dsp:sp modelId="{3EE41D96-9E38-2048-88D2-C85ED46CDFD0}">
      <dsp:nvSpPr>
        <dsp:cNvPr id="0" name=""/>
        <dsp:cNvSpPr/>
      </dsp:nvSpPr>
      <dsp:spPr>
        <a:xfrm>
          <a:off x="3191511" y="2440321"/>
          <a:ext cx="1318534" cy="659267"/>
        </a:xfrm>
        <a:prstGeom prst="rect">
          <a:avLst/>
        </a:prstGeom>
        <a:solidFill>
          <a:srgbClr val="F48E87"/>
        </a:solidFill>
        <a:ln w="25400" cap="flat" cmpd="sng" algn="ctr">
          <a:solidFill>
            <a:srgbClr val="555A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Large artery atherosclerosis</a:t>
          </a:r>
        </a:p>
        <a:p>
          <a:pPr marL="0" lvl="0" indent="0" algn="ctr" defTabSz="577850">
            <a:lnSpc>
              <a:spcPct val="90000"/>
            </a:lnSpc>
            <a:spcBef>
              <a:spcPct val="0"/>
            </a:spcBef>
            <a:spcAft>
              <a:spcPct val="35000"/>
            </a:spcAft>
            <a:buNone/>
          </a:pPr>
          <a:r>
            <a:rPr lang="en-US" sz="1300" b="1" kern="1200" dirty="0"/>
            <a:t>13%</a:t>
          </a:r>
        </a:p>
      </dsp:txBody>
      <dsp:txXfrm>
        <a:off x="3191511" y="2440321"/>
        <a:ext cx="1318534" cy="659267"/>
      </dsp:txXfrm>
    </dsp:sp>
    <dsp:sp modelId="{BC2BDFE3-0DEB-1347-BC5D-2414134B7E90}">
      <dsp:nvSpPr>
        <dsp:cNvPr id="0" name=""/>
        <dsp:cNvSpPr/>
      </dsp:nvSpPr>
      <dsp:spPr>
        <a:xfrm>
          <a:off x="4786937" y="2440321"/>
          <a:ext cx="1318534" cy="659267"/>
        </a:xfrm>
        <a:prstGeom prst="rect">
          <a:avLst/>
        </a:prstGeom>
        <a:solidFill>
          <a:srgbClr val="F48E87"/>
        </a:solidFill>
        <a:ln w="25400" cap="flat" cmpd="sng" algn="ctr">
          <a:solidFill>
            <a:srgbClr val="555A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Other</a:t>
          </a:r>
        </a:p>
        <a:p>
          <a:pPr marL="0" lvl="0" indent="0" algn="ctr" defTabSz="577850">
            <a:lnSpc>
              <a:spcPct val="90000"/>
            </a:lnSpc>
            <a:spcBef>
              <a:spcPct val="0"/>
            </a:spcBef>
            <a:spcAft>
              <a:spcPct val="35000"/>
            </a:spcAft>
            <a:buNone/>
          </a:pPr>
          <a:r>
            <a:rPr lang="en-US" sz="1300" b="1" kern="1200" dirty="0"/>
            <a:t>2%</a:t>
          </a:r>
        </a:p>
      </dsp:txBody>
      <dsp:txXfrm>
        <a:off x="4786937" y="2440321"/>
        <a:ext cx="1318534" cy="659267"/>
      </dsp:txXfrm>
    </dsp:sp>
    <dsp:sp modelId="{C4553366-ED73-6047-ACD2-1787EC0F3C05}">
      <dsp:nvSpPr>
        <dsp:cNvPr id="0" name=""/>
        <dsp:cNvSpPr/>
      </dsp:nvSpPr>
      <dsp:spPr>
        <a:xfrm>
          <a:off x="6382364" y="2440321"/>
          <a:ext cx="1318534" cy="659267"/>
        </a:xfrm>
        <a:prstGeom prst="rect">
          <a:avLst/>
        </a:prstGeom>
        <a:solidFill>
          <a:srgbClr val="F48E87"/>
        </a:solidFill>
        <a:ln w="25400" cap="flat" cmpd="sng" algn="ctr">
          <a:solidFill>
            <a:srgbClr val="555A5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Cryptogenic</a:t>
          </a:r>
        </a:p>
        <a:p>
          <a:pPr marL="0" lvl="0" indent="0" algn="ctr" defTabSz="577850">
            <a:lnSpc>
              <a:spcPct val="90000"/>
            </a:lnSpc>
            <a:spcBef>
              <a:spcPct val="0"/>
            </a:spcBef>
            <a:spcAft>
              <a:spcPct val="35000"/>
            </a:spcAft>
            <a:buNone/>
          </a:pPr>
          <a:r>
            <a:rPr lang="en-US" sz="1300" b="1" kern="1200" dirty="0"/>
            <a:t>35%</a:t>
          </a:r>
        </a:p>
      </dsp:txBody>
      <dsp:txXfrm>
        <a:off x="6382364" y="2440321"/>
        <a:ext cx="1318534" cy="6592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4CCA8C-2727-A54D-B40F-70CF9669C616}" type="datetimeFigureOut">
              <a:rPr lang="fr-FR"/>
              <a:pPr/>
              <a:t>27/08/2022</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EFCA3-4FB0-F648-923A-3843471D4321}" type="slidenum">
              <a:rPr/>
              <a:pPr/>
              <a:t>‹#›</a:t>
            </a:fld>
            <a:endParaRPr lang="fr-FR"/>
          </a:p>
        </p:txBody>
      </p:sp>
    </p:spTree>
    <p:extLst>
      <p:ext uri="{BB962C8B-B14F-4D97-AF65-F5344CB8AC3E}">
        <p14:creationId xmlns:p14="http://schemas.microsoft.com/office/powerpoint/2010/main" val="2204206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7D4E0-ADF2-4269-A368-F8657ABA7EB7}" type="datetimeFigureOut">
              <a:rPr lang="en-US" smtClean="0"/>
              <a:pPr/>
              <a:t>8/27/22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DCFB2-2FC4-4A48-85D8-914292BD17B8}" type="slidenum">
              <a:rPr lang="en-GB" smtClean="0"/>
              <a:pPr/>
              <a:t>‹#›</a:t>
            </a:fld>
            <a:endParaRPr lang="en-GB"/>
          </a:p>
        </p:txBody>
      </p:sp>
    </p:spTree>
    <p:extLst>
      <p:ext uri="{BB962C8B-B14F-4D97-AF65-F5344CB8AC3E}">
        <p14:creationId xmlns:p14="http://schemas.microsoft.com/office/powerpoint/2010/main" val="22585154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Sall</a:t>
            </a:r>
            <a:r>
              <a:rPr lang="en-US" dirty="0"/>
              <a:t> vessel disease </a:t>
            </a:r>
          </a:p>
        </p:txBody>
      </p:sp>
      <p:sp>
        <p:nvSpPr>
          <p:cNvPr id="4" name="Slide Number Placeholder 3"/>
          <p:cNvSpPr>
            <a:spLocks noGrp="1"/>
          </p:cNvSpPr>
          <p:nvPr>
            <p:ph type="sldNum" sz="quarter" idx="5"/>
          </p:nvPr>
        </p:nvSpPr>
        <p:spPr/>
        <p:txBody>
          <a:bodyPr/>
          <a:lstStyle/>
          <a:p>
            <a:fld id="{BA8DCFB2-2FC4-4A48-85D8-914292BD17B8}" type="slidenum">
              <a:rPr lang="en-GB" smtClean="0"/>
              <a:pPr/>
              <a:t>4</a:t>
            </a:fld>
            <a:endParaRPr lang="en-GB"/>
          </a:p>
        </p:txBody>
      </p:sp>
    </p:spTree>
    <p:extLst>
      <p:ext uri="{BB962C8B-B14F-4D97-AF65-F5344CB8AC3E}">
        <p14:creationId xmlns:p14="http://schemas.microsoft.com/office/powerpoint/2010/main" val="85068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Asundexian is an attractive candidate to evaluate as a potential add-on to antiplatelet therapy in patients with acute ischemic stroke for secondary stroke prevention. </a:t>
            </a:r>
            <a:endParaRPr lang="en-US" dirty="0"/>
          </a:p>
        </p:txBody>
      </p:sp>
      <p:sp>
        <p:nvSpPr>
          <p:cNvPr id="4" name="Slide Number Placeholder 3"/>
          <p:cNvSpPr>
            <a:spLocks noGrp="1"/>
          </p:cNvSpPr>
          <p:nvPr>
            <p:ph type="sldNum" sz="quarter" idx="5"/>
          </p:nvPr>
        </p:nvSpPr>
        <p:spPr/>
        <p:txBody>
          <a:bodyPr/>
          <a:lstStyle/>
          <a:p>
            <a:fld id="{32F3CE37-8989-471A-BC57-D3CAAD03839D}" type="slidenum">
              <a:rPr lang="en-US" smtClean="0"/>
              <a:pPr/>
              <a:t>6</a:t>
            </a:fld>
            <a:endParaRPr lang="en-US" dirty="0"/>
          </a:p>
        </p:txBody>
      </p:sp>
    </p:spTree>
    <p:extLst>
      <p:ext uri="{BB962C8B-B14F-4D97-AF65-F5344CB8AC3E}">
        <p14:creationId xmlns:p14="http://schemas.microsoft.com/office/powerpoint/2010/main" val="416755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3CE37-8989-471A-BC57-D3CAAD03839D}" type="slidenum">
              <a:rPr lang="en-US" smtClean="0"/>
              <a:pPr/>
              <a:t>8</a:t>
            </a:fld>
            <a:endParaRPr lang="en-US" dirty="0"/>
          </a:p>
        </p:txBody>
      </p:sp>
    </p:spTree>
    <p:extLst>
      <p:ext uri="{BB962C8B-B14F-4D97-AF65-F5344CB8AC3E}">
        <p14:creationId xmlns:p14="http://schemas.microsoft.com/office/powerpoint/2010/main" val="320821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DCFB2-2FC4-4A48-85D8-914292BD17B8}" type="slidenum">
              <a:rPr lang="en-GB" smtClean="0"/>
              <a:pPr/>
              <a:t>9</a:t>
            </a:fld>
            <a:endParaRPr lang="en-GB"/>
          </a:p>
        </p:txBody>
      </p:sp>
    </p:spTree>
    <p:extLst>
      <p:ext uri="{BB962C8B-B14F-4D97-AF65-F5344CB8AC3E}">
        <p14:creationId xmlns:p14="http://schemas.microsoft.com/office/powerpoint/2010/main" val="389087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7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700" b="0" i="0" u="none" strike="noStrike" kern="1200" cap="none" spc="0" normalizeH="0" baseline="0" noProof="0" dirty="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73758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3CE37-8989-471A-BC57-D3CAAD03839D}" type="slidenum">
              <a:rPr lang="en-US" smtClean="0"/>
              <a:pPr/>
              <a:t>20</a:t>
            </a:fld>
            <a:endParaRPr lang="en-US" dirty="0"/>
          </a:p>
        </p:txBody>
      </p:sp>
    </p:spTree>
    <p:extLst>
      <p:ext uri="{BB962C8B-B14F-4D97-AF65-F5344CB8AC3E}">
        <p14:creationId xmlns:p14="http://schemas.microsoft.com/office/powerpoint/2010/main" val="155774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DCFB2-2FC4-4A48-85D8-914292BD17B8}" type="slidenum">
              <a:rPr lang="en-GB" smtClean="0"/>
              <a:pPr/>
              <a:t>21</a:t>
            </a:fld>
            <a:endParaRPr lang="en-GB"/>
          </a:p>
        </p:txBody>
      </p:sp>
    </p:spTree>
    <p:extLst>
      <p:ext uri="{BB962C8B-B14F-4D97-AF65-F5344CB8AC3E}">
        <p14:creationId xmlns:p14="http://schemas.microsoft.com/office/powerpoint/2010/main" val="1172597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2"/>
        </a:solidFill>
        <a:effectLst/>
      </p:bgPr>
    </p:bg>
    <p:spTree>
      <p:nvGrpSpPr>
        <p:cNvPr id="1" name=""/>
        <p:cNvGrpSpPr/>
        <p:nvPr/>
      </p:nvGrpSpPr>
      <p:grpSpPr>
        <a:xfrm>
          <a:off x="0" y="0"/>
          <a:ext cx="0" cy="0"/>
          <a:chOff x="0" y="0"/>
          <a:chExt cx="0" cy="0"/>
        </a:xfrm>
      </p:grpSpPr>
      <p:sp>
        <p:nvSpPr>
          <p:cNvPr id="33" name="Espace réservé du texte 32">
            <a:extLst>
              <a:ext uri="{FF2B5EF4-FFF2-40B4-BE49-F238E27FC236}">
                <a16:creationId xmlns:a16="http://schemas.microsoft.com/office/drawing/2014/main" id="{E87A3DCC-5F52-46C1-83E5-0DCD52BF0AF8}"/>
              </a:ext>
            </a:extLst>
          </p:cNvPr>
          <p:cNvSpPr>
            <a:spLocks noGrp="1" noChangeAspect="1"/>
          </p:cNvSpPr>
          <p:nvPr>
            <p:ph type="body" sz="quarter" idx="10" hasCustomPrompt="1"/>
          </p:nvPr>
        </p:nvSpPr>
        <p:spPr>
          <a:xfrm>
            <a:off x="1039771" y="2517053"/>
            <a:ext cx="6844590" cy="584775"/>
          </a:xfrm>
          <a:prstGeom prst="rect">
            <a:avLst/>
          </a:prstGeom>
        </p:spPr>
        <p:txBody>
          <a:bodyPr wrap="square">
            <a:spAutoFit/>
          </a:bodyPr>
          <a:lstStyle>
            <a:lvl1pPr marL="0" indent="0">
              <a:buNone/>
              <a:defRPr sz="1600" b="0">
                <a:solidFill>
                  <a:schemeClr val="tx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A short description about the subject of the presentation. Can be used as a subtitle. </a:t>
            </a:r>
          </a:p>
        </p:txBody>
      </p:sp>
      <p:sp>
        <p:nvSpPr>
          <p:cNvPr id="36" name="Espace réservé du texte 32">
            <a:extLst>
              <a:ext uri="{FF2B5EF4-FFF2-40B4-BE49-F238E27FC236}">
                <a16:creationId xmlns:a16="http://schemas.microsoft.com/office/drawing/2014/main" id="{16284A64-7B54-461F-9363-2BE4503F91FE}"/>
              </a:ext>
            </a:extLst>
          </p:cNvPr>
          <p:cNvSpPr>
            <a:spLocks noGrp="1"/>
          </p:cNvSpPr>
          <p:nvPr>
            <p:ph type="body" sz="quarter" idx="12" hasCustomPrompt="1"/>
          </p:nvPr>
        </p:nvSpPr>
        <p:spPr>
          <a:xfrm>
            <a:off x="1043597" y="3961569"/>
            <a:ext cx="5688626" cy="338554"/>
          </a:xfrm>
          <a:prstGeom prst="rect">
            <a:avLst/>
          </a:prstGeom>
        </p:spPr>
        <p:txBody>
          <a:bodyPr>
            <a:spAutoFit/>
          </a:bodyPr>
          <a:lstStyle>
            <a:lvl1pPr marL="0" indent="0">
              <a:buNone/>
              <a:defRPr sz="1600" b="0">
                <a:solidFill>
                  <a:schemeClr val="accent4"/>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Presentation date</a:t>
            </a:r>
          </a:p>
        </p:txBody>
      </p:sp>
      <p:sp>
        <p:nvSpPr>
          <p:cNvPr id="15" name="Espace réservé du texte 32">
            <a:extLst>
              <a:ext uri="{FF2B5EF4-FFF2-40B4-BE49-F238E27FC236}">
                <a16:creationId xmlns:a16="http://schemas.microsoft.com/office/drawing/2014/main" id="{DFFB4CC0-14B2-483B-83A6-DA9CE43781CA}"/>
              </a:ext>
            </a:extLst>
          </p:cNvPr>
          <p:cNvSpPr>
            <a:spLocks noGrp="1"/>
          </p:cNvSpPr>
          <p:nvPr>
            <p:ph type="body" sz="quarter" idx="13" hasCustomPrompt="1"/>
          </p:nvPr>
        </p:nvSpPr>
        <p:spPr>
          <a:xfrm>
            <a:off x="1043610" y="3577877"/>
            <a:ext cx="5688619" cy="338554"/>
          </a:xfrm>
          <a:prstGeom prst="rect">
            <a:avLst/>
          </a:prstGeom>
        </p:spPr>
        <p:txBody>
          <a:bodyPr>
            <a:spAutoFit/>
          </a:bodyPr>
          <a:lstStyle>
            <a:lvl1pPr marL="0" indent="0">
              <a:buNone/>
              <a:defRPr sz="1600" b="0">
                <a:solidFill>
                  <a:schemeClr val="tx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Presenter Name</a:t>
            </a:r>
          </a:p>
        </p:txBody>
      </p:sp>
      <p:sp>
        <p:nvSpPr>
          <p:cNvPr id="17" name="Espace réservé du texte 32">
            <a:extLst>
              <a:ext uri="{FF2B5EF4-FFF2-40B4-BE49-F238E27FC236}">
                <a16:creationId xmlns:a16="http://schemas.microsoft.com/office/drawing/2014/main" id="{495DAAF3-5ADD-3B4B-9B4A-F80003C2F6E4}"/>
              </a:ext>
            </a:extLst>
          </p:cNvPr>
          <p:cNvSpPr>
            <a:spLocks noGrp="1" noChangeAspect="1"/>
          </p:cNvSpPr>
          <p:nvPr>
            <p:ph type="body" sz="quarter" idx="14" hasCustomPrompt="1"/>
          </p:nvPr>
        </p:nvSpPr>
        <p:spPr>
          <a:xfrm>
            <a:off x="1043610" y="927760"/>
            <a:ext cx="6768746" cy="833178"/>
          </a:xfrm>
          <a:prstGeom prst="rect">
            <a:avLst/>
          </a:prstGeom>
        </p:spPr>
        <p:txBody>
          <a:bodyPr wrap="square" lIns="90000" tIns="46800" rIns="90000" bIns="46800">
            <a:spAutoFit/>
          </a:bodyPr>
          <a:lstStyle>
            <a:lvl1pPr marL="0" indent="0">
              <a:spcBef>
                <a:spcPts val="600"/>
              </a:spcBef>
              <a:buNone/>
              <a:defRPr sz="4800" b="1" i="0" baseline="0">
                <a:solidFill>
                  <a:schemeClr val="accent4"/>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tra Content">
    <p:bg>
      <p:bgPr>
        <a:solidFill>
          <a:schemeClr val="bg2"/>
        </a:solidFill>
        <a:effectLst/>
      </p:bgPr>
    </p:bg>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EC9FD404-747D-47CF-8BD6-85DE35A09CA4}"/>
              </a:ext>
            </a:extLst>
          </p:cNvPr>
          <p:cNvSpPr>
            <a:spLocks noGrp="1"/>
          </p:cNvSpPr>
          <p:nvPr>
            <p:ph type="body" sz="quarter" idx="10" hasCustomPrompt="1"/>
          </p:nvPr>
        </p:nvSpPr>
        <p:spPr>
          <a:xfrm>
            <a:off x="254819" y="137160"/>
            <a:ext cx="7773565" cy="473719"/>
          </a:xfrm>
          <a:prstGeom prst="rect">
            <a:avLst/>
          </a:prstGeom>
        </p:spPr>
        <p:txBody>
          <a:bodyPr wrap="square" tIns="91440">
            <a:spAutoFit/>
          </a:bodyPr>
          <a:lstStyle>
            <a:lvl1pPr marL="0" indent="0">
              <a:lnSpc>
                <a:spcPts val="2500"/>
              </a:lnSpc>
              <a:spcBef>
                <a:spcPts val="0"/>
              </a:spcBef>
              <a:buNone/>
              <a:defRPr sz="2800" b="1">
                <a:solidFill>
                  <a:schemeClr val="accent4"/>
                </a:solidFill>
                <a:latin typeface="+mj-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First line of the headline</a:t>
            </a:r>
          </a:p>
        </p:txBody>
      </p:sp>
      <p:sp>
        <p:nvSpPr>
          <p:cNvPr id="6" name="Content Placeholder 4">
            <a:extLst>
              <a:ext uri="{FF2B5EF4-FFF2-40B4-BE49-F238E27FC236}">
                <a16:creationId xmlns:a16="http://schemas.microsoft.com/office/drawing/2014/main" id="{448225EB-A123-4416-BF74-09996F924290}"/>
              </a:ext>
            </a:extLst>
          </p:cNvPr>
          <p:cNvSpPr>
            <a:spLocks noGrp="1"/>
          </p:cNvSpPr>
          <p:nvPr>
            <p:ph sz="quarter" idx="11"/>
          </p:nvPr>
        </p:nvSpPr>
        <p:spPr>
          <a:xfrm>
            <a:off x="254819" y="915566"/>
            <a:ext cx="7701731" cy="1828193"/>
          </a:xfrm>
          <a:prstGeom prst="rect">
            <a:avLst/>
          </a:prstGeom>
        </p:spPr>
        <p:txBody>
          <a:bodyPr/>
          <a:lstStyle>
            <a:lvl1pPr marL="180975" indent="-180975" defTabSz="360000">
              <a:buClr>
                <a:schemeClr val="accent6"/>
              </a:buClr>
              <a:buFont typeface="Arial" panose="020B0604020202020204" pitchFamily="34" charset="0"/>
              <a:buChar char="•"/>
              <a:defRPr>
                <a:solidFill>
                  <a:schemeClr val="tx1"/>
                </a:solidFill>
                <a:latin typeface="+mn-lt"/>
              </a:defRPr>
            </a:lvl1pPr>
            <a:lvl2pPr marL="447675" indent="-179388" defTabSz="358775">
              <a:buClr>
                <a:schemeClr val="accent6"/>
              </a:buClr>
              <a:buFont typeface="Arial" panose="020B0604020202020204" pitchFamily="34" charset="0"/>
              <a:buChar char="•"/>
              <a:defRPr>
                <a:solidFill>
                  <a:schemeClr val="tx1"/>
                </a:solidFill>
                <a:latin typeface="+mn-lt"/>
              </a:defRPr>
            </a:lvl2pPr>
            <a:lvl3pPr marL="628650" indent="-179388">
              <a:buClr>
                <a:schemeClr val="accent6"/>
              </a:buClr>
              <a:buFont typeface="Arial" panose="020B0604020202020204" pitchFamily="34" charset="0"/>
              <a:buChar char="•"/>
              <a:defRPr>
                <a:solidFill>
                  <a:schemeClr val="tx1"/>
                </a:solidFill>
                <a:latin typeface="+mn-lt"/>
              </a:defRPr>
            </a:lvl3pPr>
            <a:lvl4pPr marL="804863" indent="-179388">
              <a:buClr>
                <a:schemeClr val="accent6"/>
              </a:buClr>
              <a:buFont typeface="Arial" panose="020B0604020202020204" pitchFamily="34" charset="0"/>
              <a:buChar char="•"/>
              <a:tabLst>
                <a:tab pos="804863" algn="l"/>
              </a:tabLst>
              <a:defRPr>
                <a:solidFill>
                  <a:schemeClr val="tx1"/>
                </a:solidFill>
                <a:latin typeface="+mn-lt"/>
              </a:defRPr>
            </a:lvl4pPr>
            <a:lvl5pPr marL="985838" indent="-179388">
              <a:buClr>
                <a:schemeClr val="accent6"/>
              </a:buClr>
              <a:buFont typeface="Arial" panose="020B0604020202020204" pitchFamily="34" charset="0"/>
              <a:buChar char="•"/>
              <a:defRPr>
                <a:solidFill>
                  <a:schemeClr val="tx1"/>
                </a:solidFill>
                <a:latin typeface="+mn-lt"/>
              </a:defRPr>
            </a:lvl5pPr>
            <a:lvl6pPr marL="1166813" indent="-179388">
              <a:buClr>
                <a:srgbClr val="AE1022"/>
              </a:buClr>
              <a:buFont typeface="Arial" panose="020B0604020202020204" pitchFamily="34" charset="0"/>
              <a:buChar char="•"/>
              <a:tabLst>
                <a:tab pos="1076325" algn="l"/>
              </a:tabLst>
              <a:defRPr sz="1800"/>
            </a:lvl6pPr>
            <a:lvl7pPr marL="1346400" indent="-179388">
              <a:buClr>
                <a:srgbClr val="C00000"/>
              </a:buClr>
              <a:defRPr sz="1800"/>
            </a:lvl7pPr>
            <a:lvl8pPr marL="1530000" indent="-179388">
              <a:buClr>
                <a:srgbClr val="C00000"/>
              </a:buClr>
              <a:defRPr sz="1800"/>
            </a:lvl8pPr>
            <a:lvl9pPr marL="2424113" indent="-228600">
              <a:buClr>
                <a:srgbClr val="C00000"/>
              </a:buClr>
              <a:buNone/>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92094638"/>
      </p:ext>
    </p:extLst>
  </p:cSld>
  <p:clrMapOvr>
    <a:masterClrMapping/>
  </p:clrMapOvr>
  <p:extLst>
    <p:ext uri="{DCECCB84-F9BA-43D5-87BE-67443E8EF086}">
      <p15:sldGuideLst xmlns:p15="http://schemas.microsoft.com/office/powerpoint/2012/main">
        <p15:guide id="1" orient="horz" pos="78" userDrawn="1">
          <p15:clr>
            <a:srgbClr val="FBAE40"/>
          </p15:clr>
        </p15:guide>
        <p15:guide id="2" pos="15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Page">
    <p:spTree>
      <p:nvGrpSpPr>
        <p:cNvPr id="1" name=""/>
        <p:cNvGrpSpPr/>
        <p:nvPr/>
      </p:nvGrpSpPr>
      <p:grpSpPr>
        <a:xfrm>
          <a:off x="0" y="0"/>
          <a:ext cx="0" cy="0"/>
          <a:chOff x="0" y="0"/>
          <a:chExt cx="0" cy="0"/>
        </a:xfrm>
      </p:grpSpPr>
      <p:sp>
        <p:nvSpPr>
          <p:cNvPr id="5" name="Espace réservé du texte 5">
            <a:extLst>
              <a:ext uri="{FF2B5EF4-FFF2-40B4-BE49-F238E27FC236}">
                <a16:creationId xmlns:a16="http://schemas.microsoft.com/office/drawing/2014/main" id="{75713D93-C919-4892-838C-B532C4D773A2}"/>
              </a:ext>
            </a:extLst>
          </p:cNvPr>
          <p:cNvSpPr>
            <a:spLocks noGrp="1"/>
          </p:cNvSpPr>
          <p:nvPr>
            <p:ph type="body" sz="quarter" idx="10" hasCustomPrompt="1"/>
          </p:nvPr>
        </p:nvSpPr>
        <p:spPr>
          <a:xfrm>
            <a:off x="251520" y="137160"/>
            <a:ext cx="7776864" cy="473719"/>
          </a:xfrm>
          <a:prstGeom prst="rect">
            <a:avLst/>
          </a:prstGeom>
        </p:spPr>
        <p:txBody>
          <a:bodyPr wrap="square" tIns="91440">
            <a:spAutoFit/>
          </a:bodyPr>
          <a:lstStyle>
            <a:lvl1pPr marL="0" indent="0">
              <a:lnSpc>
                <a:spcPts val="2500"/>
              </a:lnSpc>
              <a:spcBef>
                <a:spcPts val="0"/>
              </a:spcBef>
              <a:buNone/>
              <a:defRPr sz="2800" b="1" baseline="0">
                <a:solidFill>
                  <a:schemeClr val="accent4"/>
                </a:solidFill>
                <a:latin typeface="+mj-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Want to use just a headline? =&gt; type here</a:t>
            </a:r>
          </a:p>
        </p:txBody>
      </p:sp>
    </p:spTree>
    <p:extLst>
      <p:ext uri="{BB962C8B-B14F-4D97-AF65-F5344CB8AC3E}">
        <p14:creationId xmlns:p14="http://schemas.microsoft.com/office/powerpoint/2010/main" val="197294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Sub-title">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8A1CE93C-D99C-4EDD-BA67-BCAAD80495D2}"/>
              </a:ext>
            </a:extLst>
          </p:cNvPr>
          <p:cNvSpPr>
            <a:spLocks noGrp="1"/>
          </p:cNvSpPr>
          <p:nvPr>
            <p:ph type="body" sz="quarter" idx="10" hasCustomPrompt="1"/>
          </p:nvPr>
        </p:nvSpPr>
        <p:spPr>
          <a:xfrm>
            <a:off x="358175" y="1364165"/>
            <a:ext cx="6825854" cy="1152592"/>
          </a:xfrm>
          <a:prstGeom prst="rect">
            <a:avLst/>
          </a:prstGeom>
        </p:spPr>
        <p:txBody>
          <a:bodyPr/>
          <a:lstStyle>
            <a:lvl1pPr marL="0" indent="0">
              <a:lnSpc>
                <a:spcPct val="100000"/>
              </a:lnSpc>
              <a:spcBef>
                <a:spcPts val="450"/>
              </a:spcBef>
              <a:buNone/>
              <a:defRPr sz="2800" b="1">
                <a:solidFill>
                  <a:schemeClr val="accent4"/>
                </a:solidFill>
                <a:latin typeface="+mj-lt"/>
              </a:defRPr>
            </a:lvl1pPr>
            <a:lvl2pPr marL="266693" indent="0">
              <a:buNone/>
              <a:defRPr/>
            </a:lvl2pPr>
            <a:lvl3pPr marL="531799" indent="0">
              <a:buNone/>
              <a:defRPr/>
            </a:lvl3pPr>
            <a:lvl4pPr marL="809605" indent="0">
              <a:buNone/>
              <a:defRPr/>
            </a:lvl4pPr>
            <a:lvl5pPr marL="1076298" indent="0">
              <a:buNone/>
              <a:defRPr/>
            </a:lvl5pPr>
          </a:lstStyle>
          <a:p>
            <a:pPr lvl="0"/>
            <a:r>
              <a:rPr lang="en-GB" dirty="0"/>
              <a:t>S</a:t>
            </a:r>
            <a:r>
              <a:rPr lang="en-US" dirty="0" err="1"/>
              <a:t>ub</a:t>
            </a:r>
            <a:r>
              <a:rPr lang="en-US" dirty="0"/>
              <a:t>-Title</a:t>
            </a:r>
          </a:p>
        </p:txBody>
      </p:sp>
      <p:sp>
        <p:nvSpPr>
          <p:cNvPr id="5" name="Text Placeholder 4">
            <a:extLst>
              <a:ext uri="{FF2B5EF4-FFF2-40B4-BE49-F238E27FC236}">
                <a16:creationId xmlns:a16="http://schemas.microsoft.com/office/drawing/2014/main" id="{6C2DF46A-1BA8-44CA-B779-2ACC2C31960D}"/>
              </a:ext>
            </a:extLst>
          </p:cNvPr>
          <p:cNvSpPr>
            <a:spLocks noGrp="1"/>
          </p:cNvSpPr>
          <p:nvPr>
            <p:ph type="body" sz="quarter" idx="11"/>
          </p:nvPr>
        </p:nvSpPr>
        <p:spPr>
          <a:xfrm>
            <a:off x="358176" y="2571750"/>
            <a:ext cx="6825853" cy="1643063"/>
          </a:xfrm>
          <a:prstGeom prst="rect">
            <a:avLst/>
          </a:prstGeom>
        </p:spPr>
        <p:txBody>
          <a:bodyPr/>
          <a:lstStyle>
            <a:lvl1pPr>
              <a:buFontTx/>
              <a:buNone/>
              <a:defRPr>
                <a:latin typeface="+mn-lt"/>
              </a:defRPr>
            </a:lvl1pPr>
            <a:lvl2pPr indent="-266400">
              <a:buClr>
                <a:srgbClr val="AE1022"/>
              </a:buClr>
              <a:buFont typeface="Arial" panose="020B0604020202020204" pitchFamily="34" charset="0"/>
              <a:buChar char="•"/>
              <a:defRPr>
                <a:latin typeface="+mn-lt"/>
              </a:defRPr>
            </a:lvl2pPr>
            <a:lvl3pPr indent="-266400">
              <a:buClr>
                <a:srgbClr val="AE1022"/>
              </a:buClr>
              <a:buFont typeface="Arial" panose="020B0604020202020204" pitchFamily="34" charset="0"/>
              <a:buChar char="•"/>
              <a:defRPr>
                <a:latin typeface="+mn-lt"/>
              </a:defRPr>
            </a:lvl3pPr>
            <a:lvl4pPr indent="-266400">
              <a:buClr>
                <a:srgbClr val="AE1022"/>
              </a:buClr>
              <a:buFont typeface="Arial" panose="020B0604020202020204" pitchFamily="34" charset="0"/>
              <a:buChar char="•"/>
              <a:defRPr>
                <a:latin typeface="+mn-lt"/>
              </a:defRPr>
            </a:lvl4pPr>
            <a:lvl5pPr indent="-266400">
              <a:buClr>
                <a:srgbClr val="AE1022"/>
              </a:buClr>
              <a:buFont typeface="Arial" panose="020B0604020202020204" pitchFamily="34" charset="0"/>
              <a:buChar char="•"/>
              <a:defRPr>
                <a:latin typeface="+mn-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93688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265026" y="853724"/>
            <a:ext cx="8571335" cy="189000"/>
          </a:xfrm>
        </p:spPr>
        <p:txBody>
          <a:bodyPr anchor="t"/>
          <a:lstStyle>
            <a:lvl1pPr marL="0" indent="0" algn="l">
              <a:buNone/>
              <a:defRPr sz="1350">
                <a:solidFill>
                  <a:schemeClr val="tx1">
                    <a:lumMod val="65000"/>
                    <a:lumOff val="35000"/>
                  </a:schemeClr>
                </a:solidFill>
              </a:defRPr>
            </a:lvl1pPr>
            <a:lvl2pPr marL="0" indent="0" algn="l">
              <a:buNone/>
              <a:defRPr sz="1350">
                <a:solidFill>
                  <a:schemeClr val="accent1"/>
                </a:solidFill>
              </a:defRPr>
            </a:lvl2pPr>
            <a:lvl3pPr marL="0" indent="0" algn="l">
              <a:buNone/>
              <a:defRPr sz="1350">
                <a:solidFill>
                  <a:schemeClr val="accent1"/>
                </a:solidFill>
              </a:defRPr>
            </a:lvl3pPr>
            <a:lvl4pPr marL="0" indent="0" algn="l">
              <a:buNone/>
              <a:defRPr sz="1350">
                <a:solidFill>
                  <a:schemeClr val="accent1"/>
                </a:solidFill>
              </a:defRPr>
            </a:lvl4pPr>
            <a:lvl5pPr marL="0" indent="0" algn="l">
              <a:buNone/>
              <a:defRPr sz="1350">
                <a:solidFill>
                  <a:schemeClr val="accent1"/>
                </a:solidFill>
              </a:defRPr>
            </a:lvl5pPr>
            <a:lvl6pPr marL="0" indent="0" algn="l">
              <a:buNone/>
              <a:defRPr sz="1350">
                <a:solidFill>
                  <a:schemeClr val="accent1"/>
                </a:solidFill>
              </a:defRPr>
            </a:lvl6pPr>
            <a:lvl7pPr marL="0" indent="0" algn="l">
              <a:buNone/>
              <a:defRPr sz="1350">
                <a:solidFill>
                  <a:schemeClr val="accent1"/>
                </a:solidFill>
              </a:defRPr>
            </a:lvl7pPr>
            <a:lvl8pPr marL="0" indent="0" algn="l">
              <a:buNone/>
              <a:defRPr sz="1350">
                <a:solidFill>
                  <a:schemeClr val="accent1"/>
                </a:solidFill>
              </a:defRPr>
            </a:lvl8pPr>
            <a:lvl9pPr marL="0" indent="0" algn="l">
              <a:buNone/>
              <a:defRPr sz="1350">
                <a:solidFill>
                  <a:schemeClr val="accent1"/>
                </a:solidFill>
              </a:defRPr>
            </a:lvl9pPr>
          </a:lstStyle>
          <a:p>
            <a:pPr lvl="0"/>
            <a:r>
              <a:rPr lang="de-DE" dirty="0"/>
              <a:t>Formatvorlage des Untertitelmasters durch Klicken bearbeiten</a:t>
            </a:r>
            <a:endParaRPr lang="en-US" dirty="0"/>
          </a:p>
        </p:txBody>
      </p:sp>
      <p:sp>
        <p:nvSpPr>
          <p:cNvPr id="2" name="Title 1"/>
          <p:cNvSpPr>
            <a:spLocks noGrp="1"/>
          </p:cNvSpPr>
          <p:nvPr>
            <p:ph type="title"/>
          </p:nvPr>
        </p:nvSpPr>
        <p:spPr bwMode="gray">
          <a:xfrm>
            <a:off x="258323" y="136454"/>
            <a:ext cx="7770061" cy="473719"/>
          </a:xfrm>
        </p:spPr>
        <p:txBody>
          <a:bodyPr/>
          <a:lstStyle/>
          <a:p>
            <a:r>
              <a:rPr lang="de-DE" dirty="0"/>
              <a:t>Titelmasterformat durch Klicken bearbeiten</a:t>
            </a:r>
            <a:endParaRPr lang="en-US" dirty="0"/>
          </a:p>
        </p:txBody>
      </p:sp>
      <p:sp>
        <p:nvSpPr>
          <p:cNvPr id="7" name="Inhaltsplatzhalter 6"/>
          <p:cNvSpPr>
            <a:spLocks noGrp="1"/>
          </p:cNvSpPr>
          <p:nvPr>
            <p:ph sz="quarter" idx="14"/>
          </p:nvPr>
        </p:nvSpPr>
        <p:spPr>
          <a:xfrm>
            <a:off x="265026" y="1299564"/>
            <a:ext cx="8571335" cy="3482999"/>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Logoschutz" hidden="1"/>
          <p:cNvSpPr/>
          <p:nvPr userDrawn="1">
            <p:custDataLst>
              <p:tags r:id="rId1"/>
            </p:custDataLst>
          </p:nvPr>
        </p:nvSpPr>
        <p:spPr bwMode="gray">
          <a:xfrm>
            <a:off x="64513" y="381992"/>
            <a:ext cx="459060" cy="459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75" dirty="0">
                <a:solidFill>
                  <a:schemeClr val="tx1"/>
                </a:solidFill>
              </a:rPr>
              <a:t>Logo</a:t>
            </a:r>
          </a:p>
          <a:p>
            <a:pPr algn="ctr"/>
            <a:r>
              <a:rPr lang="de-DE" sz="675" dirty="0">
                <a:solidFill>
                  <a:schemeClr val="tx1"/>
                </a:solidFill>
              </a:rPr>
              <a:t>Schutz</a:t>
            </a:r>
          </a:p>
        </p:txBody>
      </p:sp>
    </p:spTree>
    <p:extLst>
      <p:ext uri="{BB962C8B-B14F-4D97-AF65-F5344CB8AC3E}">
        <p14:creationId xmlns:p14="http://schemas.microsoft.com/office/powerpoint/2010/main" val="29255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 Ne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de-DE" dirty="0"/>
              <a:t>Titelmasterformat durch Klicken bearbeiten</a:t>
            </a:r>
            <a:endParaRPr lang="en-US" dirty="0"/>
          </a:p>
        </p:txBody>
      </p:sp>
      <p:sp>
        <p:nvSpPr>
          <p:cNvPr id="10" name="Logoschutz" hidden="1"/>
          <p:cNvSpPr/>
          <p:nvPr userDrawn="1">
            <p:custDataLst>
              <p:tags r:id="rId1"/>
            </p:custDataLst>
          </p:nvPr>
        </p:nvSpPr>
        <p:spPr bwMode="gray">
          <a:xfrm>
            <a:off x="64513" y="381992"/>
            <a:ext cx="459060" cy="459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75" dirty="0">
                <a:solidFill>
                  <a:schemeClr val="tx1"/>
                </a:solidFill>
              </a:rPr>
              <a:t>Logo</a:t>
            </a:r>
          </a:p>
          <a:p>
            <a:pPr algn="ctr"/>
            <a:r>
              <a:rPr lang="de-DE" sz="675" dirty="0">
                <a:solidFill>
                  <a:schemeClr val="tx1"/>
                </a:solidFill>
              </a:rPr>
              <a:t>Schutz</a:t>
            </a:r>
          </a:p>
        </p:txBody>
      </p:sp>
    </p:spTree>
    <p:extLst>
      <p:ext uri="{BB962C8B-B14F-4D97-AF65-F5344CB8AC3E}">
        <p14:creationId xmlns:p14="http://schemas.microsoft.com/office/powerpoint/2010/main" val="235402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 Ne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de-DE" dirty="0"/>
              <a:t>Titelmasterformat durch Klicken bearbeiten</a:t>
            </a:r>
            <a:endParaRPr lang="en-US" dirty="0"/>
          </a:p>
        </p:txBody>
      </p:sp>
      <p:sp>
        <p:nvSpPr>
          <p:cNvPr id="7" name="Inhaltsplatzhalter 6"/>
          <p:cNvSpPr>
            <a:spLocks noGrp="1"/>
          </p:cNvSpPr>
          <p:nvPr>
            <p:ph sz="quarter" idx="14"/>
          </p:nvPr>
        </p:nvSpPr>
        <p:spPr>
          <a:xfrm>
            <a:off x="324000" y="1053446"/>
            <a:ext cx="7886700" cy="3729117"/>
          </a:xfrm>
        </p:spPr>
        <p:txBody>
          <a:bodyPr/>
          <a:lstStyle>
            <a:lvl1pPr>
              <a:spcBef>
                <a:spcPts val="900"/>
              </a:spcBef>
              <a:defRPr sz="1500">
                <a:solidFill>
                  <a:schemeClr val="tx1">
                    <a:lumMod val="65000"/>
                    <a:lumOff val="35000"/>
                  </a:schemeClr>
                </a:solidFill>
              </a:defRPr>
            </a:lvl1pPr>
            <a:lvl2pPr>
              <a:spcBef>
                <a:spcPts val="900"/>
              </a:spcBef>
              <a:defRPr sz="1500">
                <a:solidFill>
                  <a:schemeClr val="tx1">
                    <a:lumMod val="65000"/>
                    <a:lumOff val="35000"/>
                  </a:schemeClr>
                </a:solidFill>
              </a:defRPr>
            </a:lvl2pPr>
            <a:lvl3pPr>
              <a:defRPr sz="1500">
                <a:solidFill>
                  <a:schemeClr val="tx1">
                    <a:lumMod val="65000"/>
                    <a:lumOff val="35000"/>
                  </a:schemeClr>
                </a:solidFill>
              </a:defRPr>
            </a:lvl3pPr>
            <a:lvl4pPr>
              <a:defRPr sz="1500">
                <a:solidFill>
                  <a:schemeClr val="tx1">
                    <a:lumMod val="65000"/>
                    <a:lumOff val="35000"/>
                  </a:schemeClr>
                </a:solidFill>
              </a:defRPr>
            </a:lvl4pPr>
            <a:lvl5pPr>
              <a:defRPr sz="1500">
                <a:solidFill>
                  <a:schemeClr val="tx1">
                    <a:lumMod val="65000"/>
                    <a:lumOff val="3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Logoschutz" hidden="1"/>
          <p:cNvSpPr/>
          <p:nvPr userDrawn="1">
            <p:custDataLst>
              <p:tags r:id="rId1"/>
            </p:custDataLst>
          </p:nvPr>
        </p:nvSpPr>
        <p:spPr bwMode="gray">
          <a:xfrm>
            <a:off x="64513" y="381992"/>
            <a:ext cx="459060" cy="459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75" dirty="0">
                <a:solidFill>
                  <a:schemeClr val="tx1"/>
                </a:solidFill>
              </a:rPr>
              <a:t>Logo</a:t>
            </a:r>
          </a:p>
          <a:p>
            <a:pPr algn="ctr"/>
            <a:r>
              <a:rPr lang="de-DE" sz="675" dirty="0">
                <a:solidFill>
                  <a:schemeClr val="tx1"/>
                </a:solidFill>
              </a:rPr>
              <a:t>Schutz</a:t>
            </a:r>
          </a:p>
        </p:txBody>
      </p:sp>
    </p:spTree>
    <p:extLst>
      <p:ext uri="{BB962C8B-B14F-4D97-AF65-F5344CB8AC3E}">
        <p14:creationId xmlns:p14="http://schemas.microsoft.com/office/powerpoint/2010/main" val="127494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265026" y="853724"/>
            <a:ext cx="8560303" cy="189000"/>
          </a:xfrm>
        </p:spPr>
        <p:txBody>
          <a:bodyPr anchor="t"/>
          <a:lstStyle>
            <a:lvl1pPr marL="0" indent="0" algn="l">
              <a:buNone/>
              <a:defRPr sz="1350">
                <a:solidFill>
                  <a:schemeClr val="accent1"/>
                </a:solidFill>
              </a:defRPr>
            </a:lvl1pPr>
            <a:lvl2pPr marL="0" indent="0" algn="l">
              <a:buNone/>
              <a:defRPr sz="1350">
                <a:solidFill>
                  <a:schemeClr val="accent1"/>
                </a:solidFill>
              </a:defRPr>
            </a:lvl2pPr>
            <a:lvl3pPr marL="0" indent="0" algn="l">
              <a:buNone/>
              <a:defRPr sz="1350">
                <a:solidFill>
                  <a:schemeClr val="accent1"/>
                </a:solidFill>
              </a:defRPr>
            </a:lvl3pPr>
            <a:lvl4pPr marL="0" indent="0" algn="l">
              <a:buNone/>
              <a:defRPr sz="1350">
                <a:solidFill>
                  <a:schemeClr val="accent1"/>
                </a:solidFill>
              </a:defRPr>
            </a:lvl4pPr>
            <a:lvl5pPr marL="0" indent="0" algn="l">
              <a:buNone/>
              <a:defRPr sz="1350">
                <a:solidFill>
                  <a:schemeClr val="accent1"/>
                </a:solidFill>
              </a:defRPr>
            </a:lvl5pPr>
            <a:lvl6pPr marL="0" indent="0" algn="l">
              <a:buNone/>
              <a:defRPr sz="1350">
                <a:solidFill>
                  <a:schemeClr val="accent1"/>
                </a:solidFill>
              </a:defRPr>
            </a:lvl6pPr>
            <a:lvl7pPr marL="0" indent="0" algn="l">
              <a:buNone/>
              <a:defRPr sz="1350">
                <a:solidFill>
                  <a:schemeClr val="accent1"/>
                </a:solidFill>
              </a:defRPr>
            </a:lvl7pPr>
            <a:lvl8pPr marL="0" indent="0" algn="l">
              <a:buNone/>
              <a:defRPr sz="1350">
                <a:solidFill>
                  <a:schemeClr val="accent1"/>
                </a:solidFill>
              </a:defRPr>
            </a:lvl8pPr>
            <a:lvl9pPr marL="0" indent="0" algn="l">
              <a:buNone/>
              <a:defRPr sz="1350">
                <a:solidFill>
                  <a:schemeClr val="accent1"/>
                </a:solidFill>
              </a:defRPr>
            </a:lvl9pPr>
          </a:lstStyle>
          <a:p>
            <a:pPr lvl="0"/>
            <a:r>
              <a:rPr lang="de-DE" dirty="0"/>
              <a:t>Formatvorlage des Untertitelmasters durch Klicken bearbeiten</a:t>
            </a:r>
            <a:endParaRPr lang="en-US" dirty="0"/>
          </a:p>
        </p:txBody>
      </p:sp>
      <p:sp>
        <p:nvSpPr>
          <p:cNvPr id="2" name="Title 1"/>
          <p:cNvSpPr>
            <a:spLocks noGrp="1"/>
          </p:cNvSpPr>
          <p:nvPr>
            <p:ph type="title"/>
          </p:nvPr>
        </p:nvSpPr>
        <p:spPr bwMode="gray"/>
        <p:txBody>
          <a:bodyPr/>
          <a:lstStyle/>
          <a:p>
            <a:r>
              <a:rPr lang="de-DE" dirty="0"/>
              <a:t>Titelmasterformat durch Klicken bearbeiten</a:t>
            </a:r>
            <a:endParaRPr lang="en-US" dirty="0"/>
          </a:p>
        </p:txBody>
      </p:sp>
      <p:sp>
        <p:nvSpPr>
          <p:cNvPr id="7" name="Inhaltsplatzhalter 6"/>
          <p:cNvSpPr>
            <a:spLocks noGrp="1"/>
          </p:cNvSpPr>
          <p:nvPr>
            <p:ph sz="quarter" idx="16"/>
          </p:nvPr>
        </p:nvSpPr>
        <p:spPr>
          <a:xfrm>
            <a:off x="230518" y="1348510"/>
            <a:ext cx="4138070" cy="356400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Inhaltsplatzhalter 12"/>
          <p:cNvSpPr>
            <a:spLocks noGrp="1"/>
          </p:cNvSpPr>
          <p:nvPr>
            <p:ph sz="quarter" idx="17"/>
          </p:nvPr>
        </p:nvSpPr>
        <p:spPr>
          <a:xfrm>
            <a:off x="4687259" y="1299563"/>
            <a:ext cx="4138070" cy="356400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64513" y="381992"/>
            <a:ext cx="459060" cy="459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75" dirty="0">
                <a:solidFill>
                  <a:schemeClr val="tx1"/>
                </a:solidFill>
              </a:rPr>
              <a:t>Logo</a:t>
            </a:r>
          </a:p>
          <a:p>
            <a:pPr algn="ctr"/>
            <a:r>
              <a:rPr lang="de-DE" sz="675" dirty="0">
                <a:solidFill>
                  <a:schemeClr val="tx1"/>
                </a:solidFill>
              </a:rPr>
              <a:t>Schutz</a:t>
            </a:r>
          </a:p>
        </p:txBody>
      </p:sp>
    </p:spTree>
    <p:extLst>
      <p:ext uri="{BB962C8B-B14F-4D97-AF65-F5344CB8AC3E}">
        <p14:creationId xmlns:p14="http://schemas.microsoft.com/office/powerpoint/2010/main" val="165821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08">
          <p15:clr>
            <a:srgbClr val="FBAE40"/>
          </p15:clr>
        </p15:guide>
        <p15:guide id="2" pos="4134">
          <p15:clr>
            <a:srgbClr val="FBAE40"/>
          </p15:clr>
        </p15:guide>
        <p15:guide id="3" orient="horz" pos="1094">
          <p15:clr>
            <a:srgbClr val="FBAE40"/>
          </p15:clr>
        </p15:guide>
        <p15:guide id="4" orient="horz" pos="4085">
          <p15:clr>
            <a:srgbClr val="FBAE40"/>
          </p15:clr>
        </p15:guide>
        <p15:guide id="5" pos="619">
          <p15:clr>
            <a:srgbClr val="FBAE40"/>
          </p15:clr>
        </p15:guide>
        <p15:guide id="7" pos="742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653D294-C201-4A3B-B65B-FA069F1352D5}"/>
              </a:ext>
            </a:extLst>
          </p:cNvPr>
          <p:cNvPicPr>
            <a:picLocks noChangeAspect="1"/>
          </p:cNvPicPr>
          <p:nvPr userDrawn="1"/>
        </p:nvPicPr>
        <p:blipFill rotWithShape="1">
          <a:blip r:embed="rId2"/>
          <a:srcRect r="11519"/>
          <a:stretch/>
        </p:blipFill>
        <p:spPr>
          <a:xfrm>
            <a:off x="4575987" y="0"/>
            <a:ext cx="4565351" cy="5143500"/>
          </a:xfrm>
          <a:prstGeom prst="rect">
            <a:avLst/>
          </a:prstGeom>
        </p:spPr>
      </p:pic>
      <p:sp>
        <p:nvSpPr>
          <p:cNvPr id="16" name="Freeform 15"/>
          <p:cNvSpPr/>
          <p:nvPr/>
        </p:nvSpPr>
        <p:spPr>
          <a:xfrm flipV="1">
            <a:off x="1" y="0"/>
            <a:ext cx="6149396" cy="5157788"/>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solidFill>
            <a:srgbClr val="F28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Subtitle 2"/>
          <p:cNvSpPr>
            <a:spLocks noGrp="1"/>
          </p:cNvSpPr>
          <p:nvPr>
            <p:ph type="subTitle" idx="1"/>
          </p:nvPr>
        </p:nvSpPr>
        <p:spPr bwMode="gray">
          <a:xfrm>
            <a:off x="531684" y="1478574"/>
            <a:ext cx="4036649" cy="265457"/>
          </a:xfrm>
        </p:spPr>
        <p:txBody>
          <a:bodyPr anchor="b"/>
          <a:lstStyle>
            <a:lvl1pPr marL="0" indent="0" algn="l">
              <a:buNone/>
              <a:defRPr sz="1125">
                <a:solidFill>
                  <a:schemeClr val="bg1"/>
                </a:solidFill>
              </a:defRPr>
            </a:lvl1pPr>
            <a:lvl2pPr marL="0" indent="0" algn="l">
              <a:buNone/>
              <a:defRPr sz="1125">
                <a:solidFill>
                  <a:schemeClr val="bg1"/>
                </a:solidFill>
              </a:defRPr>
            </a:lvl2pPr>
            <a:lvl3pPr marL="0" indent="0" algn="l">
              <a:buNone/>
              <a:defRPr sz="1125">
                <a:solidFill>
                  <a:schemeClr val="bg1"/>
                </a:solidFill>
              </a:defRPr>
            </a:lvl3pPr>
            <a:lvl4pPr marL="0" indent="0" algn="l">
              <a:buNone/>
              <a:defRPr sz="1125">
                <a:solidFill>
                  <a:schemeClr val="bg1"/>
                </a:solidFill>
              </a:defRPr>
            </a:lvl4pPr>
            <a:lvl5pPr marL="0" indent="0" algn="l">
              <a:buNone/>
              <a:defRPr sz="1125">
                <a:solidFill>
                  <a:schemeClr val="bg1"/>
                </a:solidFill>
              </a:defRPr>
            </a:lvl5pPr>
            <a:lvl6pPr marL="0" indent="0" algn="l">
              <a:buNone/>
              <a:defRPr sz="1125">
                <a:solidFill>
                  <a:schemeClr val="bg1"/>
                </a:solidFill>
              </a:defRPr>
            </a:lvl6pPr>
            <a:lvl7pPr marL="0" indent="0" algn="l">
              <a:buNone/>
              <a:defRPr sz="1125">
                <a:solidFill>
                  <a:schemeClr val="bg1"/>
                </a:solidFill>
              </a:defRPr>
            </a:lvl7pPr>
            <a:lvl8pPr marL="0" indent="0" algn="l">
              <a:buNone/>
              <a:defRPr sz="1125">
                <a:solidFill>
                  <a:schemeClr val="bg1"/>
                </a:solidFill>
              </a:defRPr>
            </a:lvl8pPr>
            <a:lvl9pPr marL="0" indent="0" algn="l">
              <a:buNone/>
              <a:defRPr sz="1125">
                <a:solidFill>
                  <a:schemeClr val="bg1"/>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bwMode="gray"/>
        <p:txBody>
          <a:bodyPr/>
          <a:lstStyle/>
          <a:p>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19766_PACIFIC STROKE_SC Meeting_20200205</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hasCustomPrompt="1"/>
          </p:nvPr>
        </p:nvSpPr>
        <p:spPr bwMode="white">
          <a:xfrm>
            <a:off x="531684" y="1818711"/>
            <a:ext cx="4036649" cy="559256"/>
          </a:xfrm>
        </p:spPr>
        <p:txBody>
          <a:bodyPr anchor="t"/>
          <a:lstStyle>
            <a:lvl1pPr>
              <a:defRPr sz="3038" i="1">
                <a:solidFill>
                  <a:schemeClr val="tx1">
                    <a:lumMod val="65000"/>
                    <a:lumOff val="35000"/>
                  </a:schemeClr>
                </a:solidFill>
              </a:defRPr>
            </a:lvl1pPr>
          </a:lstStyle>
          <a:p>
            <a:r>
              <a:rPr lang="de-DE" dirty="0" err="1"/>
              <a:t>Thank</a:t>
            </a:r>
            <a:r>
              <a:rPr lang="de-DE" dirty="0"/>
              <a:t> </a:t>
            </a:r>
            <a:r>
              <a:rPr lang="de-DE" dirty="0" err="1"/>
              <a:t>You</a:t>
            </a:r>
            <a:r>
              <a:rPr lang="de-DE" dirty="0"/>
              <a:t>!</a:t>
            </a:r>
            <a:endParaRPr lang="en-US" dirty="0"/>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034148" y="3030801"/>
            <a:ext cx="360671" cy="134793"/>
          </a:xfrm>
          <a:prstGeom prst="rect">
            <a:avLst/>
          </a:prstGeom>
          <a:noFill/>
        </p:spPr>
        <p:txBody>
          <a:bodyPr wrap="none" lIns="0" tIns="0" rIns="0" bIns="0" rtlCol="0" anchor="ctr">
            <a:noAutofit/>
          </a:bodyPr>
          <a:lstStyle/>
          <a:p>
            <a:pPr marL="0" marR="0" lvl="0" indent="0" algn="ctr" defTabSz="515087" eaLnBrk="1" fontAlgn="auto" latinLnBrk="0" hangingPunct="1">
              <a:lnSpc>
                <a:spcPct val="100000"/>
              </a:lnSpc>
              <a:spcBef>
                <a:spcPts val="0"/>
              </a:spcBef>
              <a:spcAft>
                <a:spcPts val="0"/>
              </a:spcAft>
              <a:buClrTx/>
              <a:buSzTx/>
              <a:buFontTx/>
              <a:buNone/>
              <a:tabLst/>
              <a:defRPr/>
            </a:pPr>
            <a:r>
              <a:rPr kumimoji="0" lang="en-US" sz="591" b="0" i="0" u="none" strike="noStrike" kern="0" cap="none" spc="0" normalizeH="0" baseline="0" noProof="0" dirty="0">
                <a:ln>
                  <a:noFill/>
                </a:ln>
                <a:solidFill>
                  <a:schemeClr val="tx2"/>
                </a:solidFill>
                <a:effectLst/>
                <a:uLnTx/>
                <a:uFillTx/>
              </a:rPr>
              <a:t>///////////</a:t>
            </a:r>
          </a:p>
        </p:txBody>
      </p:sp>
      <p:sp>
        <p:nvSpPr>
          <p:cNvPr id="21" name="Text Placeholder 20"/>
          <p:cNvSpPr>
            <a:spLocks noGrp="1"/>
          </p:cNvSpPr>
          <p:nvPr>
            <p:ph type="body" sz="quarter" idx="13"/>
          </p:nvPr>
        </p:nvSpPr>
        <p:spPr bwMode="gray">
          <a:xfrm>
            <a:off x="1060937" y="3196613"/>
            <a:ext cx="2700351" cy="1322926"/>
          </a:xfrm>
        </p:spPr>
        <p:txBody>
          <a:bodyPr/>
          <a:lstStyle>
            <a:lvl1pPr>
              <a:spcBef>
                <a:spcPts val="0"/>
              </a:spcBef>
              <a:spcAft>
                <a:spcPts val="0"/>
              </a:spcAft>
              <a:defRPr b="1">
                <a:solidFill>
                  <a:schemeClr val="bg1"/>
                </a:solidFill>
              </a:defRPr>
            </a:lvl1pPr>
            <a:lvl2pPr marL="0" indent="0">
              <a:spcBef>
                <a:spcPts val="1013"/>
              </a:spcBef>
              <a:spcAft>
                <a:spcPts val="0"/>
              </a:spcAft>
              <a:buFont typeface="Arial" panose="020B0604020202020204" pitchFamily="34" charset="0"/>
              <a:buNone/>
              <a:defRPr sz="591">
                <a:solidFill>
                  <a:schemeClr val="bg1"/>
                </a:solidFill>
              </a:defRPr>
            </a:lvl2pPr>
            <a:lvl3pPr marL="0" indent="0">
              <a:spcBef>
                <a:spcPts val="0"/>
              </a:spcBef>
              <a:spcAft>
                <a:spcPts val="0"/>
              </a:spcAft>
              <a:buFont typeface="Arial" panose="020B0604020202020204" pitchFamily="34" charset="0"/>
              <a:buNone/>
              <a:defRPr sz="591">
                <a:solidFill>
                  <a:schemeClr val="bg1"/>
                </a:solidFill>
              </a:defRPr>
            </a:lvl3pPr>
            <a:lvl4pPr marL="0" indent="0">
              <a:spcBef>
                <a:spcPts val="0"/>
              </a:spcBef>
              <a:spcAft>
                <a:spcPts val="0"/>
              </a:spcAft>
              <a:buFont typeface="Arial" panose="020B0604020202020204" pitchFamily="34" charset="0"/>
              <a:buNone/>
              <a:defRPr sz="591">
                <a:solidFill>
                  <a:schemeClr val="bg1"/>
                </a:solidFill>
              </a:defRPr>
            </a:lvl4pPr>
            <a:lvl5pPr marL="0" indent="0">
              <a:spcBef>
                <a:spcPts val="0"/>
              </a:spcBef>
              <a:spcAft>
                <a:spcPts val="0"/>
              </a:spcAft>
              <a:buFont typeface="Arial" panose="020B0604020202020204" pitchFamily="34" charset="0"/>
              <a:buNone/>
              <a:defRPr sz="591">
                <a:solidFill>
                  <a:schemeClr val="bg1"/>
                </a:solidFill>
              </a:defRPr>
            </a:lvl5pPr>
            <a:lvl6pPr marL="0" indent="0">
              <a:spcBef>
                <a:spcPts val="0"/>
              </a:spcBef>
              <a:spcAft>
                <a:spcPts val="0"/>
              </a:spcAft>
              <a:buFont typeface="Arial" panose="020B0604020202020204" pitchFamily="34" charset="0"/>
              <a:buNone/>
              <a:defRPr sz="591">
                <a:solidFill>
                  <a:schemeClr val="bg1"/>
                </a:solidFill>
              </a:defRPr>
            </a:lvl6pPr>
            <a:lvl7pPr marL="0" indent="0">
              <a:spcBef>
                <a:spcPts val="0"/>
              </a:spcBef>
              <a:spcAft>
                <a:spcPts val="0"/>
              </a:spcAft>
              <a:buFont typeface="Arial" panose="020B0604020202020204" pitchFamily="34" charset="0"/>
              <a:buNone/>
              <a:defRPr sz="591">
                <a:solidFill>
                  <a:schemeClr val="bg1"/>
                </a:solidFill>
              </a:defRPr>
            </a:lvl7pPr>
            <a:lvl8pPr marL="0" indent="0">
              <a:spcBef>
                <a:spcPts val="0"/>
              </a:spcBef>
              <a:spcAft>
                <a:spcPts val="0"/>
              </a:spcAft>
              <a:buFont typeface="Arial" panose="020B0604020202020204" pitchFamily="34" charset="0"/>
              <a:buNone/>
              <a:defRPr sz="591">
                <a:solidFill>
                  <a:schemeClr val="bg1"/>
                </a:solidFill>
              </a:defRPr>
            </a:lvl8pPr>
            <a:lvl9pPr marL="0" indent="0">
              <a:spcBef>
                <a:spcPts val="0"/>
              </a:spcBef>
              <a:spcAft>
                <a:spcPts val="0"/>
              </a:spcAft>
              <a:buFont typeface="Arial" panose="020B0604020202020204" pitchFamily="34" charset="0"/>
              <a:buNone/>
              <a:defRPr sz="591">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3" name="Freeform 6"/>
          <p:cNvSpPr>
            <a:spLocks/>
          </p:cNvSpPr>
          <p:nvPr/>
        </p:nvSpPr>
        <p:spPr bwMode="auto">
          <a:xfrm>
            <a:off x="3834001" y="0"/>
            <a:ext cx="2204435" cy="5157788"/>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tx2"/>
          </a:solidFill>
          <a:ln>
            <a:noFill/>
          </a:ln>
        </p:spPr>
        <p:txBody>
          <a:bodyPr vert="horz" wrap="square" lIns="51435" tIns="25718" rIns="51435" bIns="25718" numCol="1" anchor="t" anchorCtr="0" compatLnSpc="1">
            <a:prstTxWarp prst="textNoShape">
              <a:avLst/>
            </a:prstTxWarp>
          </a:bodyPr>
          <a:lstStyle/>
          <a:p>
            <a:endParaRPr lang="en-US" sz="1350"/>
          </a:p>
        </p:txBody>
      </p:sp>
      <p:grpSp>
        <p:nvGrpSpPr>
          <p:cNvPr id="14" name="Group 13">
            <a:extLst>
              <a:ext uri="{FF2B5EF4-FFF2-40B4-BE49-F238E27FC236}">
                <a16:creationId xmlns:a16="http://schemas.microsoft.com/office/drawing/2014/main" id="{7F650490-4E3B-436A-ABF3-33E208387BC9}"/>
              </a:ext>
            </a:extLst>
          </p:cNvPr>
          <p:cNvGrpSpPr/>
          <p:nvPr userDrawn="1"/>
        </p:nvGrpSpPr>
        <p:grpSpPr>
          <a:xfrm>
            <a:off x="33108" y="90243"/>
            <a:ext cx="758473" cy="720542"/>
            <a:chOff x="260167" y="65892"/>
            <a:chExt cx="1551357" cy="1155479"/>
          </a:xfrm>
        </p:grpSpPr>
        <p:pic>
          <p:nvPicPr>
            <p:cNvPr id="15" name="Picture 2">
              <a:extLst>
                <a:ext uri="{FF2B5EF4-FFF2-40B4-BE49-F238E27FC236}">
                  <a16:creationId xmlns:a16="http://schemas.microsoft.com/office/drawing/2014/main" id="{4E8A7CA3-BD19-4B4E-8905-D9B6D091DD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88246" y="476673"/>
              <a:ext cx="862372" cy="7446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3BF54CB2-0D4B-451E-AD17-39EFEF118F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0167" y="65892"/>
              <a:ext cx="1551357" cy="3545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813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descr="A seagull flying over water&#10;&#10;Description automatically generated">
            <a:extLst>
              <a:ext uri="{FF2B5EF4-FFF2-40B4-BE49-F238E27FC236}">
                <a16:creationId xmlns:a16="http://schemas.microsoft.com/office/drawing/2014/main" id="{A33476DD-EB9E-3AA9-3282-6676E7580883}"/>
              </a:ext>
            </a:extLst>
          </p:cNvPr>
          <p:cNvPicPr>
            <a:picLocks noChangeAspect="1"/>
          </p:cNvPicPr>
          <p:nvPr userDrawn="1"/>
        </p:nvPicPr>
        <p:blipFill>
          <a:blip r:embed="rId11"/>
          <a:stretch>
            <a:fillRect/>
          </a:stretch>
        </p:blipFill>
        <p:spPr>
          <a:xfrm>
            <a:off x="8001000" y="0"/>
            <a:ext cx="1143000" cy="977900"/>
          </a:xfrm>
          <a:prstGeom prst="rect">
            <a:avLst/>
          </a:prstGeom>
        </p:spPr>
      </p:pic>
      <p:sp>
        <p:nvSpPr>
          <p:cNvPr id="3" name="Title Placeholder 2">
            <a:extLst>
              <a:ext uri="{FF2B5EF4-FFF2-40B4-BE49-F238E27FC236}">
                <a16:creationId xmlns:a16="http://schemas.microsoft.com/office/drawing/2014/main" id="{89271022-20A5-4D9A-84BD-CFB63810A5C6}"/>
              </a:ext>
            </a:extLst>
          </p:cNvPr>
          <p:cNvSpPr>
            <a:spLocks noGrp="1"/>
          </p:cNvSpPr>
          <p:nvPr>
            <p:ph type="title"/>
          </p:nvPr>
        </p:nvSpPr>
        <p:spPr>
          <a:xfrm>
            <a:off x="258323" y="136454"/>
            <a:ext cx="7902724" cy="473719"/>
          </a:xfrm>
          <a:prstGeom prst="rect">
            <a:avLst/>
          </a:prstGeom>
        </p:spPr>
        <p:txBody>
          <a:bodyPr vert="horz" wrap="square" lIns="91440" tIns="91440" rIns="91440" bIns="45720" rtlCol="0">
            <a:spAutoFit/>
          </a:bodyPr>
          <a:lstStyle/>
          <a:p>
            <a:pPr marL="0" lvl="0" indent="0">
              <a:lnSpc>
                <a:spcPts val="2500"/>
              </a:lnSpc>
              <a:spcBef>
                <a:spcPts val="0"/>
              </a:spcBef>
              <a:buClr>
                <a:srgbClr val="D00040"/>
              </a:buClr>
              <a:buFont typeface="Arial" pitchFamily="34" charset="0"/>
            </a:pPr>
            <a:r>
              <a:rPr lang="fr-FR"/>
              <a:t>Modifiez le style du titre</a:t>
            </a:r>
            <a:endParaRPr lang="en-US"/>
          </a:p>
        </p:txBody>
      </p:sp>
      <p:sp>
        <p:nvSpPr>
          <p:cNvPr id="6" name="Text Placeholder 5">
            <a:extLst>
              <a:ext uri="{FF2B5EF4-FFF2-40B4-BE49-F238E27FC236}">
                <a16:creationId xmlns:a16="http://schemas.microsoft.com/office/drawing/2014/main" id="{B374904E-396E-4218-8F2B-633F1212695D}"/>
              </a:ext>
            </a:extLst>
          </p:cNvPr>
          <p:cNvSpPr>
            <a:spLocks noGrp="1"/>
          </p:cNvSpPr>
          <p:nvPr>
            <p:ph type="body" idx="1"/>
          </p:nvPr>
        </p:nvSpPr>
        <p:spPr>
          <a:xfrm>
            <a:off x="258323" y="914400"/>
            <a:ext cx="7952377" cy="1828193"/>
          </a:xfrm>
          <a:prstGeom prst="rect">
            <a:avLst/>
          </a:prstGeom>
        </p:spPr>
        <p:txBody>
          <a:bodyPr vert="horz" wrap="square" lIns="91440" tIns="45720" rIns="91440" bIns="45720" rtlCol="0">
            <a:spAutoFit/>
          </a:bodyPr>
          <a:lstStyle/>
          <a:p>
            <a:pPr marL="266700" lvl="0" indent="-266700"/>
            <a:r>
              <a:rPr lang="fr-FR"/>
              <a:t>Cliquez pour modifier les styles du texte du masque</a:t>
            </a:r>
          </a:p>
          <a:p>
            <a:pPr marL="266700" lvl="1" indent="-266700"/>
            <a:r>
              <a:rPr lang="fr-FR"/>
              <a:t>Deuxième niveau</a:t>
            </a:r>
          </a:p>
          <a:p>
            <a:pPr marL="266700" lvl="2" indent="-266700"/>
            <a:r>
              <a:rPr lang="fr-FR"/>
              <a:t>Troisième niveau</a:t>
            </a:r>
          </a:p>
          <a:p>
            <a:pPr marL="266700" lvl="3" indent="-266700"/>
            <a:r>
              <a:rPr lang="fr-FR"/>
              <a:t>Quatrième niveau</a:t>
            </a:r>
          </a:p>
          <a:p>
            <a:pPr marL="266700" lvl="4" indent="-266700"/>
            <a:r>
              <a:rPr lang="fr-FR"/>
              <a:t>Cinquième niveau</a:t>
            </a:r>
            <a:endParaRPr lang="en-US" dirty="0"/>
          </a:p>
        </p:txBody>
      </p:sp>
      <p:pic>
        <p:nvPicPr>
          <p:cNvPr id="7" name="Picture 6">
            <a:extLst>
              <a:ext uri="{FF2B5EF4-FFF2-40B4-BE49-F238E27FC236}">
                <a16:creationId xmlns:a16="http://schemas.microsoft.com/office/drawing/2014/main" id="{050807D6-BDBD-84D5-FEBB-F054F523ABA9}"/>
              </a:ext>
            </a:extLst>
          </p:cNvPr>
          <p:cNvPicPr>
            <a:picLocks noChangeAspect="1"/>
          </p:cNvPicPr>
          <p:nvPr userDrawn="1"/>
        </p:nvPicPr>
        <p:blipFill rotWithShape="1">
          <a:blip r:embed="rId12"/>
          <a:srcRect r="13750"/>
          <a:stretch/>
        </p:blipFill>
        <p:spPr>
          <a:xfrm>
            <a:off x="0" y="4584030"/>
            <a:ext cx="7886700" cy="508000"/>
          </a:xfrm>
          <a:prstGeom prst="rect">
            <a:avLst/>
          </a:prstGeom>
        </p:spPr>
      </p:pic>
      <p:pic>
        <p:nvPicPr>
          <p:cNvPr id="8" name="Picture 12">
            <a:extLst>
              <a:ext uri="{FF2B5EF4-FFF2-40B4-BE49-F238E27FC236}">
                <a16:creationId xmlns:a16="http://schemas.microsoft.com/office/drawing/2014/main" id="{8A2EDB69-635E-428E-B9EE-B7131D23EE81}"/>
              </a:ext>
            </a:extLst>
          </p:cNvPr>
          <p:cNvPicPr>
            <a:picLocks noChangeAspect="1"/>
          </p:cNvPicPr>
          <p:nvPr userDrawn="1"/>
        </p:nvPicPr>
        <p:blipFill>
          <a:blip r:embed="rId13"/>
          <a:stretch>
            <a:fillRect/>
          </a:stretch>
        </p:blipFill>
        <p:spPr>
          <a:xfrm>
            <a:off x="7956376" y="4503941"/>
            <a:ext cx="1008112" cy="444073"/>
          </a:xfrm>
          <a:prstGeom prst="rect">
            <a:avLst/>
          </a:prstGeom>
          <a:solidFill>
            <a:srgbClr val="FAFAFA"/>
          </a:solidFill>
        </p:spPr>
      </p:pic>
    </p:spTree>
  </p:cSld>
  <p:clrMap bg1="lt1" tx1="dk1" bg2="lt2" tx2="dk2" accent1="accent1" accent2="accent2" accent3="accent3" accent4="accent4" accent5="accent5" accent6="accent6" hlink="hlink" folHlink="folHlink"/>
  <p:sldLayoutIdLst>
    <p:sldLayoutId id="2147483649" r:id="rId1"/>
    <p:sldLayoutId id="2147483668" r:id="rId2"/>
    <p:sldLayoutId id="2147483665" r:id="rId3"/>
    <p:sldLayoutId id="2147483669" r:id="rId4"/>
    <p:sldLayoutId id="2147483671" r:id="rId5"/>
    <p:sldLayoutId id="2147483673" r:id="rId6"/>
    <p:sldLayoutId id="2147483674" r:id="rId7"/>
    <p:sldLayoutId id="2147483676" r:id="rId8"/>
    <p:sldLayoutId id="2147483677" r:id="rId9"/>
  </p:sldLayoutIdLst>
  <p:hf hdr="0" ftr="0" dt="0"/>
  <p:txStyles>
    <p:titleStyle>
      <a:lvl1pPr algn="l" defTabSz="914400" rtl="0" eaLnBrk="1" latinLnBrk="0" hangingPunct="1">
        <a:lnSpc>
          <a:spcPct val="90000"/>
        </a:lnSpc>
        <a:spcBef>
          <a:spcPct val="0"/>
        </a:spcBef>
        <a:buNone/>
        <a:defRPr lang="en-US" sz="2800" b="1" i="0" kern="1200" smtClean="0">
          <a:solidFill>
            <a:schemeClr val="accent4"/>
          </a:solidFill>
          <a:latin typeface="+mj-lt"/>
          <a:ea typeface="+mn-ea"/>
          <a:cs typeface="Verdana"/>
        </a:defRPr>
      </a:lvl1pPr>
    </p:titleStyle>
    <p:bodyStyle>
      <a:lvl1pPr marL="0" indent="0" algn="l" defTabSz="360000" rtl="0" eaLnBrk="1" latinLnBrk="0" hangingPunct="1">
        <a:spcBef>
          <a:spcPct val="20000"/>
        </a:spcBef>
        <a:buClr>
          <a:srgbClr val="C00000"/>
        </a:buClr>
        <a:buFont typeface="Arial" panose="020B0604020202020204" pitchFamily="34" charset="0"/>
        <a:buNone/>
        <a:defRPr lang="en-US" sz="2400" b="1" i="0" kern="1200" dirty="0" smtClean="0">
          <a:solidFill>
            <a:schemeClr val="tx1"/>
          </a:solidFill>
          <a:latin typeface="+mn-lt"/>
          <a:ea typeface="+mn-ea"/>
          <a:cs typeface="Verdana"/>
        </a:defRPr>
      </a:lvl1pPr>
      <a:lvl2pPr marL="266700" indent="0" algn="l" defTabSz="360000" rtl="0" eaLnBrk="1" latinLnBrk="0" hangingPunct="1">
        <a:spcBef>
          <a:spcPct val="20000"/>
        </a:spcBef>
        <a:buClr>
          <a:srgbClr val="C00000"/>
        </a:buClr>
        <a:buFont typeface="Arial" panose="020B0604020202020204" pitchFamily="34" charset="0"/>
        <a:buNone/>
        <a:defRPr lang="en-US" sz="2000" b="0" i="0" kern="1200" dirty="0" smtClean="0">
          <a:solidFill>
            <a:schemeClr val="tx1"/>
          </a:solidFill>
          <a:latin typeface="+mn-lt"/>
          <a:ea typeface="+mn-ea"/>
          <a:cs typeface="Verdana"/>
        </a:defRPr>
      </a:lvl2pPr>
      <a:lvl3pPr marL="531812"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3pPr>
      <a:lvl4pPr marL="809625"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4pPr>
      <a:lvl5pPr marL="1076325"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5pPr>
      <a:lvl6pPr marL="1981200" indent="0" algn="l" defTabSz="914400" rtl="0" eaLnBrk="1" latinLnBrk="0" hangingPunct="1">
        <a:spcBef>
          <a:spcPct val="20000"/>
        </a:spcBef>
        <a:buClr>
          <a:srgbClr val="C00000"/>
        </a:buClr>
        <a:buFont typeface="Arial" panose="020B0604020202020204" pitchFamily="34" charset="0"/>
        <a:buNone/>
        <a:defRPr lang="en-US" sz="1400" kern="1200" dirty="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vmlDrawing" Target="../drawings/vmlDrawing6.v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tags" Target="../tags/tag7.xml"/><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4.png"/><Relationship Id="rId5" Type="http://schemas.openxmlformats.org/officeDocument/2006/relationships/slideLayout" Target="../slideLayouts/slideLayout5.xml"/><Relationship Id="rId10" Type="http://schemas.openxmlformats.org/officeDocument/2006/relationships/image" Target="../media/image13.png"/><Relationship Id="rId4" Type="http://schemas.openxmlformats.org/officeDocument/2006/relationships/tags" Target="../tags/tag8.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0.wmf"/><Relationship Id="rId4" Type="http://schemas.openxmlformats.org/officeDocument/2006/relationships/image" Target="../media/image12.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image" Target="../media/image21.emf"/><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oleObject" Target="../embeddings/oleObject2.bin"/><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vmlDrawing" Target="../drawings/vmlDrawing2.v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notesSlide" Target="../notesSlides/notesSlide3.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slideLayout" Target="../slideLayouts/slideLayout6.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54CD9-6332-4018-80C0-8851DA2A6F56}"/>
              </a:ext>
            </a:extLst>
          </p:cNvPr>
          <p:cNvSpPr>
            <a:spLocks noGrp="1"/>
          </p:cNvSpPr>
          <p:nvPr>
            <p:ph type="body" sz="quarter" idx="12"/>
          </p:nvPr>
        </p:nvSpPr>
        <p:spPr>
          <a:xfrm>
            <a:off x="1009913" y="3185976"/>
            <a:ext cx="5688626" cy="634020"/>
          </a:xfrm>
        </p:spPr>
        <p:txBody>
          <a:bodyPr/>
          <a:lstStyle/>
          <a:p>
            <a:r>
              <a:rPr lang="en-US" dirty="0">
                <a:solidFill>
                  <a:srgbClr val="555A55"/>
                </a:solidFill>
              </a:rPr>
              <a:t>August 28, 2022</a:t>
            </a:r>
          </a:p>
          <a:p>
            <a:r>
              <a:rPr lang="en-US" dirty="0">
                <a:solidFill>
                  <a:srgbClr val="555A55"/>
                </a:solidFill>
              </a:rPr>
              <a:t>NCT: 04304508</a:t>
            </a:r>
          </a:p>
        </p:txBody>
      </p:sp>
      <p:sp>
        <p:nvSpPr>
          <p:cNvPr id="4" name="Text Placeholder 3">
            <a:extLst>
              <a:ext uri="{FF2B5EF4-FFF2-40B4-BE49-F238E27FC236}">
                <a16:creationId xmlns:a16="http://schemas.microsoft.com/office/drawing/2014/main" id="{5F110484-47B9-407B-AAD0-5EFF6D5A36BC}"/>
              </a:ext>
            </a:extLst>
          </p:cNvPr>
          <p:cNvSpPr>
            <a:spLocks noGrp="1"/>
          </p:cNvSpPr>
          <p:nvPr>
            <p:ph type="body" sz="quarter" idx="13"/>
          </p:nvPr>
        </p:nvSpPr>
        <p:spPr>
          <a:xfrm>
            <a:off x="971601" y="2476402"/>
            <a:ext cx="6768746" cy="646331"/>
          </a:xfrm>
        </p:spPr>
        <p:txBody>
          <a:bodyPr wrap="square">
            <a:spAutoFit/>
          </a:bodyPr>
          <a:lstStyle/>
          <a:p>
            <a:r>
              <a:rPr lang="en-US" sz="1800" dirty="0"/>
              <a:t>Ashkan </a:t>
            </a:r>
            <a:r>
              <a:rPr lang="en-US" sz="1800" dirty="0" err="1"/>
              <a:t>Shoamanesh</a:t>
            </a:r>
            <a:r>
              <a:rPr lang="en-US" sz="1800" dirty="0"/>
              <a:t>, MD, FRCPC</a:t>
            </a:r>
            <a:br>
              <a:rPr lang="en-US" sz="1800" dirty="0"/>
            </a:br>
            <a:r>
              <a:rPr lang="en-US" sz="1800" dirty="0"/>
              <a:t>on behalf of the PACIFIC-Stroke Steering Committee and Investigators</a:t>
            </a:r>
          </a:p>
        </p:txBody>
      </p:sp>
      <p:sp>
        <p:nvSpPr>
          <p:cNvPr id="5" name="Text Placeholder 4">
            <a:extLst>
              <a:ext uri="{FF2B5EF4-FFF2-40B4-BE49-F238E27FC236}">
                <a16:creationId xmlns:a16="http://schemas.microsoft.com/office/drawing/2014/main" id="{276148CC-D3A4-4136-AA81-28BD3CC083FD}"/>
              </a:ext>
            </a:extLst>
          </p:cNvPr>
          <p:cNvSpPr>
            <a:spLocks noGrp="1"/>
          </p:cNvSpPr>
          <p:nvPr>
            <p:ph type="body" sz="quarter" idx="14"/>
          </p:nvPr>
        </p:nvSpPr>
        <p:spPr>
          <a:xfrm>
            <a:off x="899592" y="411510"/>
            <a:ext cx="6912764" cy="1895007"/>
          </a:xfrm>
        </p:spPr>
        <p:txBody>
          <a:bodyPr/>
          <a:lstStyle/>
          <a:p>
            <a:r>
              <a:rPr lang="en-CA" sz="2800" dirty="0">
                <a:solidFill>
                  <a:srgbClr val="555A55"/>
                </a:solidFill>
              </a:rPr>
              <a:t>Phase 2 Program of </a:t>
            </a:r>
            <a:r>
              <a:rPr lang="en-CA" sz="2800" dirty="0" err="1">
                <a:solidFill>
                  <a:srgbClr val="555A55"/>
                </a:solidFill>
              </a:rPr>
              <a:t>AntiCoagulation</a:t>
            </a:r>
            <a:r>
              <a:rPr lang="en-CA" sz="2800" dirty="0">
                <a:solidFill>
                  <a:srgbClr val="555A55"/>
                </a:solidFill>
              </a:rPr>
              <a:t> via Inhibition of FXIa by the Oral Compound BAY 2433334 – Non-Cardioembolic Stroke Study</a:t>
            </a:r>
            <a:endParaRPr lang="en-US" sz="2800" dirty="0">
              <a:solidFill>
                <a:srgbClr val="555A55"/>
              </a:solidFill>
            </a:endParaRPr>
          </a:p>
          <a:p>
            <a:r>
              <a:rPr lang="en-US" sz="2800" b="0" dirty="0">
                <a:solidFill>
                  <a:srgbClr val="555A55"/>
                </a:solidFill>
              </a:rPr>
              <a:t>Main Results of the PACIFIC-Stroke Study</a:t>
            </a:r>
          </a:p>
        </p:txBody>
      </p:sp>
      <p:pic>
        <p:nvPicPr>
          <p:cNvPr id="12" name="Bildplatzhalter 12">
            <a:extLst>
              <a:ext uri="{FF2B5EF4-FFF2-40B4-BE49-F238E27FC236}">
                <a16:creationId xmlns:a16="http://schemas.microsoft.com/office/drawing/2014/main" id="{7EC2B8F4-9A05-4EC8-AAA7-0B67856C2B9A}"/>
              </a:ext>
            </a:extLst>
          </p:cNvPr>
          <p:cNvPicPr>
            <a:picLocks noChangeAspect="1"/>
          </p:cNvPicPr>
          <p:nvPr/>
        </p:nvPicPr>
        <p:blipFill>
          <a:blip r:embed="rId2"/>
          <a:srcRect t="7436" b="7436"/>
          <a:stretch>
            <a:fillRect/>
          </a:stretch>
        </p:blipFill>
        <p:spPr>
          <a:xfrm>
            <a:off x="7990164" y="1"/>
            <a:ext cx="1153835" cy="979214"/>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pic>
      <p:pic>
        <p:nvPicPr>
          <p:cNvPr id="7" name="Picture 2" descr="Population Health Research Institute - CMOCRO">
            <a:extLst>
              <a:ext uri="{FF2B5EF4-FFF2-40B4-BE49-F238E27FC236}">
                <a16:creationId xmlns:a16="http://schemas.microsoft.com/office/drawing/2014/main" id="{05E66AB2-0D6D-4746-BB06-B7C350E57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964" y="3762559"/>
            <a:ext cx="2232246" cy="620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82496DE-CF7D-4646-9A77-DA0A3ADD5AF2}"/>
              </a:ext>
            </a:extLst>
          </p:cNvPr>
          <p:cNvPicPr>
            <a:picLocks noChangeAspect="1"/>
          </p:cNvPicPr>
          <p:nvPr/>
        </p:nvPicPr>
        <p:blipFill>
          <a:blip r:embed="rId4"/>
          <a:stretch>
            <a:fillRect/>
          </a:stretch>
        </p:blipFill>
        <p:spPr>
          <a:xfrm>
            <a:off x="7524328" y="4587974"/>
            <a:ext cx="387363" cy="390366"/>
          </a:xfrm>
          <a:prstGeom prst="rect">
            <a:avLst/>
          </a:prstGeom>
        </p:spPr>
      </p:pic>
    </p:spTree>
    <p:extLst>
      <p:ext uri="{BB962C8B-B14F-4D97-AF65-F5344CB8AC3E}">
        <p14:creationId xmlns:p14="http://schemas.microsoft.com/office/powerpoint/2010/main" val="284531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8202E64-2724-4004-B256-89162BA0461B}"/>
              </a:ext>
            </a:extLst>
          </p:cNvPr>
          <p:cNvGraphicFramePr>
            <a:graphicFrameLocks noChangeAspect="1"/>
          </p:cNvGraphicFramePr>
          <p:nvPr>
            <p:custDataLst>
              <p:tags r:id="rId2"/>
            </p:custDataLst>
          </p:nvPr>
        </p:nvGraphicFramePr>
        <p:xfrm>
          <a:off x="1787" y="1191"/>
          <a:ext cx="1191" cy="1191"/>
        </p:xfrm>
        <a:graphic>
          <a:graphicData uri="http://schemas.openxmlformats.org/presentationml/2006/ole">
            <mc:AlternateContent xmlns:mc="http://schemas.openxmlformats.org/markup-compatibility/2006">
              <mc:Choice xmlns:v="urn:schemas-microsoft-com:vml" Requires="v">
                <p:oleObj spid="_x0000_s2136" name="think-cell Slide" r:id="rId5" imgW="359" imgH="358" progId="TCLayout.ActiveDocument.1">
                  <p:embed/>
                </p:oleObj>
              </mc:Choice>
              <mc:Fallback>
                <p:oleObj name="think-cell Slide" r:id="rId5" imgW="359" imgH="358" progId="TCLayout.ActiveDocument.1">
                  <p:embed/>
                  <p:pic>
                    <p:nvPicPr>
                      <p:cNvPr id="6" name="Object 5" hidden="1">
                        <a:extLst>
                          <a:ext uri="{FF2B5EF4-FFF2-40B4-BE49-F238E27FC236}">
                            <a16:creationId xmlns:a16="http://schemas.microsoft.com/office/drawing/2014/main" id="{48202E64-2724-4004-B256-89162BA0461B}"/>
                          </a:ext>
                        </a:extLst>
                      </p:cNvPr>
                      <p:cNvPicPr/>
                      <p:nvPr/>
                    </p:nvPicPr>
                    <p:blipFill>
                      <a:blip r:embed="rId6"/>
                      <a:stretch>
                        <a:fillRect/>
                      </a:stretch>
                    </p:blipFill>
                    <p:spPr>
                      <a:xfrm>
                        <a:off x="1787" y="1191"/>
                        <a:ext cx="1191" cy="1191"/>
                      </a:xfrm>
                      <a:prstGeom prst="rect">
                        <a:avLst/>
                      </a:prstGeom>
                    </p:spPr>
                  </p:pic>
                </p:oleObj>
              </mc:Fallback>
            </mc:AlternateContent>
          </a:graphicData>
        </a:graphic>
      </p:graphicFrame>
      <p:sp>
        <p:nvSpPr>
          <p:cNvPr id="8" name="Rechteck: abgerundete Ecken 7">
            <a:extLst>
              <a:ext uri="{FF2B5EF4-FFF2-40B4-BE49-F238E27FC236}">
                <a16:creationId xmlns:a16="http://schemas.microsoft.com/office/drawing/2014/main" id="{461DF4D8-F5E0-4CC8-9E06-BB7E6818AD79}"/>
              </a:ext>
            </a:extLst>
          </p:cNvPr>
          <p:cNvSpPr/>
          <p:nvPr/>
        </p:nvSpPr>
        <p:spPr bwMode="gray">
          <a:xfrm>
            <a:off x="2843808" y="627534"/>
            <a:ext cx="1938434" cy="685766"/>
          </a:xfrm>
          <a:prstGeom prst="roundRect">
            <a:avLst/>
          </a:prstGeom>
          <a:solidFill>
            <a:srgbClr val="F48E87"/>
          </a:solidFill>
          <a:ln w="12700">
            <a:solidFill>
              <a:srgbClr val="555A55"/>
            </a:solidFill>
            <a:miter lim="800000"/>
            <a:headEnd/>
            <a:tailEnd/>
          </a:ln>
          <a:effectLst>
            <a:outerShdw blurRad="50800" dist="38100" dir="2700000" algn="tl" rotWithShape="0">
              <a:prstClr val="black">
                <a:alpha val="40000"/>
              </a:prstClr>
            </a:outerShdw>
          </a:effectLst>
        </p:spPr>
        <p:txBody>
          <a:bodyPr lIns="68663" tIns="34331" rIns="68663" bIns="34331" anchor="ctr" anchorCtr="0"/>
          <a:lstStyle/>
          <a:p>
            <a:pPr algn="ctr" eaLnBrk="0" hangingPunct="0">
              <a:spcBef>
                <a:spcPts val="376"/>
              </a:spcBef>
            </a:pPr>
            <a:r>
              <a:rPr lang="de-DE" sz="1200" b="1" kern="0" dirty="0">
                <a:solidFill>
                  <a:schemeClr val="bg1"/>
                </a:solidFill>
                <a:latin typeface="Arial" charset="0"/>
                <a:cs typeface="Arial"/>
              </a:rPr>
              <a:t>Randomized </a:t>
            </a:r>
            <a:br>
              <a:rPr lang="de-DE" sz="1200" b="1" kern="0" dirty="0">
                <a:solidFill>
                  <a:schemeClr val="bg1"/>
                </a:solidFill>
                <a:latin typeface="Arial" charset="0"/>
                <a:cs typeface="Arial"/>
              </a:rPr>
            </a:br>
            <a:r>
              <a:rPr lang="de-DE" sz="1200" kern="0" dirty="0">
                <a:solidFill>
                  <a:schemeClr val="bg1"/>
                </a:solidFill>
                <a:latin typeface="Arial" charset="0"/>
                <a:cs typeface="Arial"/>
              </a:rPr>
              <a:t>1808</a:t>
            </a:r>
          </a:p>
        </p:txBody>
      </p:sp>
      <p:sp>
        <p:nvSpPr>
          <p:cNvPr id="9" name="Rechteck: abgerundete Ecken 8">
            <a:extLst>
              <a:ext uri="{FF2B5EF4-FFF2-40B4-BE49-F238E27FC236}">
                <a16:creationId xmlns:a16="http://schemas.microsoft.com/office/drawing/2014/main" id="{4C1DAF1F-7861-4AFF-B6A6-8729E2C6FFC2}"/>
              </a:ext>
            </a:extLst>
          </p:cNvPr>
          <p:cNvSpPr/>
          <p:nvPr/>
        </p:nvSpPr>
        <p:spPr bwMode="gray">
          <a:xfrm>
            <a:off x="2843808" y="1548526"/>
            <a:ext cx="1938434" cy="685766"/>
          </a:xfrm>
          <a:prstGeom prst="roundRect">
            <a:avLst/>
          </a:prstGeom>
          <a:solidFill>
            <a:srgbClr val="F48E87"/>
          </a:solidFill>
          <a:ln w="12700">
            <a:solidFill>
              <a:srgbClr val="555A55"/>
            </a:solidFill>
            <a:miter lim="800000"/>
            <a:headEnd/>
            <a:tailEnd/>
          </a:ln>
          <a:effectLst>
            <a:outerShdw blurRad="50800" dist="38100" dir="2700000" algn="tl" rotWithShape="0">
              <a:prstClr val="black">
                <a:alpha val="40000"/>
              </a:prstClr>
            </a:outerShdw>
          </a:effectLst>
        </p:spPr>
        <p:txBody>
          <a:bodyPr lIns="68663" tIns="34331" rIns="68663" bIns="34331" anchor="ctr" anchorCtr="0"/>
          <a:lstStyle/>
          <a:p>
            <a:pPr algn="ctr" eaLnBrk="0" hangingPunct="0">
              <a:spcBef>
                <a:spcPts val="376"/>
              </a:spcBef>
            </a:pPr>
            <a:r>
              <a:rPr lang="de-DE" sz="1200" b="1" kern="0" dirty="0">
                <a:solidFill>
                  <a:schemeClr val="bg1"/>
                </a:solidFill>
                <a:latin typeface="Arial" charset="0"/>
                <a:cs typeface="Arial"/>
              </a:rPr>
              <a:t>Treatment Phase Started</a:t>
            </a:r>
          </a:p>
          <a:p>
            <a:pPr algn="ctr" eaLnBrk="0" hangingPunct="0">
              <a:spcBef>
                <a:spcPts val="376"/>
              </a:spcBef>
            </a:pPr>
            <a:r>
              <a:rPr lang="de-DE" sz="1200" kern="0" dirty="0">
                <a:solidFill>
                  <a:schemeClr val="bg1"/>
                </a:solidFill>
                <a:latin typeface="Arial" charset="0"/>
                <a:cs typeface="Arial"/>
              </a:rPr>
              <a:t>1786</a:t>
            </a:r>
          </a:p>
        </p:txBody>
      </p:sp>
      <p:sp>
        <p:nvSpPr>
          <p:cNvPr id="10" name="Rechteck: abgerundete Ecken 9">
            <a:extLst>
              <a:ext uri="{FF2B5EF4-FFF2-40B4-BE49-F238E27FC236}">
                <a16:creationId xmlns:a16="http://schemas.microsoft.com/office/drawing/2014/main" id="{F1AAE8BC-C13A-4A6D-8A23-C6AF487DE1B2}"/>
              </a:ext>
            </a:extLst>
          </p:cNvPr>
          <p:cNvSpPr/>
          <p:nvPr/>
        </p:nvSpPr>
        <p:spPr bwMode="gray">
          <a:xfrm>
            <a:off x="2843808" y="2469518"/>
            <a:ext cx="1938434" cy="688792"/>
          </a:xfrm>
          <a:prstGeom prst="roundRect">
            <a:avLst/>
          </a:prstGeom>
          <a:solidFill>
            <a:srgbClr val="F48E87"/>
          </a:solidFill>
          <a:ln w="12700">
            <a:solidFill>
              <a:srgbClr val="555A55"/>
            </a:solidFill>
            <a:miter lim="800000"/>
            <a:headEnd/>
            <a:tailEnd/>
          </a:ln>
          <a:effectLst>
            <a:outerShdw blurRad="50800" dist="38100" dir="2700000" algn="tl" rotWithShape="0">
              <a:prstClr val="black">
                <a:alpha val="40000"/>
              </a:prstClr>
            </a:outerShdw>
          </a:effectLst>
        </p:spPr>
        <p:txBody>
          <a:bodyPr lIns="68663" tIns="34331" rIns="68663" bIns="34331" anchor="ctr" anchorCtr="0"/>
          <a:lstStyle/>
          <a:p>
            <a:pPr algn="ctr" eaLnBrk="0" hangingPunct="0">
              <a:spcBef>
                <a:spcPts val="376"/>
              </a:spcBef>
            </a:pPr>
            <a:r>
              <a:rPr lang="de-DE" sz="1200" b="1" kern="0" dirty="0">
                <a:solidFill>
                  <a:schemeClr val="bg1"/>
                </a:solidFill>
                <a:latin typeface="Arial" charset="0"/>
                <a:cs typeface="Arial"/>
              </a:rPr>
              <a:t>Treatment Phase Completed</a:t>
            </a:r>
          </a:p>
          <a:p>
            <a:pPr algn="ctr" eaLnBrk="0" hangingPunct="0">
              <a:spcBef>
                <a:spcPts val="376"/>
              </a:spcBef>
            </a:pPr>
            <a:r>
              <a:rPr lang="de-DE" sz="1200" kern="0" dirty="0">
                <a:solidFill>
                  <a:schemeClr val="bg1"/>
                </a:solidFill>
                <a:latin typeface="Arial" charset="0"/>
                <a:cs typeface="Arial"/>
              </a:rPr>
              <a:t>1581</a:t>
            </a:r>
          </a:p>
        </p:txBody>
      </p:sp>
      <p:sp>
        <p:nvSpPr>
          <p:cNvPr id="24" name="Rechteck 23">
            <a:extLst>
              <a:ext uri="{FF2B5EF4-FFF2-40B4-BE49-F238E27FC236}">
                <a16:creationId xmlns:a16="http://schemas.microsoft.com/office/drawing/2014/main" id="{EC53A554-A639-4A4A-A8BF-C52A8CE48978}"/>
              </a:ext>
            </a:extLst>
          </p:cNvPr>
          <p:cNvSpPr/>
          <p:nvPr/>
        </p:nvSpPr>
        <p:spPr bwMode="gray">
          <a:xfrm>
            <a:off x="5418771" y="1136922"/>
            <a:ext cx="2669917" cy="539773"/>
          </a:xfrm>
          <a:prstGeom prst="roundRect">
            <a:avLst/>
          </a:prstGeom>
          <a:ln w="19050">
            <a:solidFill>
              <a:schemeClr val="tx1">
                <a:lumMod val="50000"/>
                <a:lumOff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defTabSz="685800">
              <a:spcBef>
                <a:spcPts val="225"/>
              </a:spcBef>
              <a:defRPr/>
            </a:pPr>
            <a:r>
              <a:rPr lang="en-US" sz="900" b="1" dirty="0">
                <a:solidFill>
                  <a:srgbClr val="000000"/>
                </a:solidFill>
                <a:latin typeface="Arial"/>
                <a:cs typeface="Arial"/>
              </a:rPr>
              <a:t>Never received study drug 22 (1%)</a:t>
            </a:r>
          </a:p>
        </p:txBody>
      </p:sp>
      <p:grpSp>
        <p:nvGrpSpPr>
          <p:cNvPr id="41" name="Group 40">
            <a:extLst>
              <a:ext uri="{FF2B5EF4-FFF2-40B4-BE49-F238E27FC236}">
                <a16:creationId xmlns:a16="http://schemas.microsoft.com/office/drawing/2014/main" id="{97C779A9-CEB4-CC42-8F13-7BB589965CB5}"/>
              </a:ext>
            </a:extLst>
          </p:cNvPr>
          <p:cNvGrpSpPr/>
          <p:nvPr/>
        </p:nvGrpSpPr>
        <p:grpSpPr>
          <a:xfrm>
            <a:off x="5418771" y="1792310"/>
            <a:ext cx="2669920" cy="1366000"/>
            <a:chOff x="6464851" y="4338737"/>
            <a:chExt cx="3559903" cy="1461455"/>
          </a:xfrm>
        </p:grpSpPr>
        <p:sp>
          <p:nvSpPr>
            <p:cNvPr id="25" name="Rechteck 24">
              <a:extLst>
                <a:ext uri="{FF2B5EF4-FFF2-40B4-BE49-F238E27FC236}">
                  <a16:creationId xmlns:a16="http://schemas.microsoft.com/office/drawing/2014/main" id="{4F2D88F5-4C92-4B01-B5EA-375B09D97F3B}"/>
                </a:ext>
              </a:extLst>
            </p:cNvPr>
            <p:cNvSpPr/>
            <p:nvPr/>
          </p:nvSpPr>
          <p:spPr bwMode="gray">
            <a:xfrm>
              <a:off x="6464851" y="4338737"/>
              <a:ext cx="3559903" cy="1461455"/>
            </a:xfrm>
            <a:prstGeom prst="roundRect">
              <a:avLst>
                <a:gd name="adj" fmla="val 7485"/>
              </a:avLst>
            </a:prstGeom>
            <a:ln w="19050">
              <a:solidFill>
                <a:schemeClr val="tx1">
                  <a:lumMod val="50000"/>
                  <a:lumOff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r" defTabSz="685800">
                <a:spcBef>
                  <a:spcPts val="300"/>
                </a:spcBef>
                <a:defRPr/>
              </a:pPr>
              <a:r>
                <a:rPr lang="en-US" sz="900" b="1" dirty="0">
                  <a:solidFill>
                    <a:srgbClr val="000000"/>
                  </a:solidFill>
                  <a:latin typeface="Arial"/>
                  <a:cs typeface="Arial"/>
                </a:rPr>
                <a:t>Did not complete treatment phase 205 (11%)</a:t>
              </a:r>
            </a:p>
            <a:p>
              <a:pPr algn="r" defTabSz="685800">
                <a:spcBef>
                  <a:spcPts val="300"/>
                </a:spcBef>
                <a:defRPr/>
              </a:pPr>
              <a:r>
                <a:rPr lang="en-US" sz="900" i="1" dirty="0">
                  <a:solidFill>
                    <a:srgbClr val="000000"/>
                  </a:solidFill>
                  <a:latin typeface="Arial"/>
                  <a:cs typeface="Arial"/>
                </a:rPr>
                <a:t>Discontinued study drug due to AF 85 (5%)</a:t>
              </a:r>
            </a:p>
            <a:p>
              <a:pPr algn="r" defTabSz="685800">
                <a:spcBef>
                  <a:spcPts val="300"/>
                </a:spcBef>
                <a:defRPr/>
              </a:pPr>
              <a:r>
                <a:rPr lang="en-US" sz="900" i="1" dirty="0">
                  <a:solidFill>
                    <a:srgbClr val="000000"/>
                  </a:solidFill>
                  <a:latin typeface="Arial"/>
                  <a:cs typeface="Arial"/>
                </a:rPr>
                <a:t>Withdrawal of consent 57 (3%)</a:t>
              </a:r>
            </a:p>
            <a:p>
              <a:pPr algn="r" defTabSz="685800">
                <a:spcBef>
                  <a:spcPts val="300"/>
                </a:spcBef>
                <a:defRPr/>
              </a:pPr>
              <a:r>
                <a:rPr lang="en-US" sz="900" i="1" dirty="0">
                  <a:solidFill>
                    <a:srgbClr val="000000"/>
                  </a:solidFill>
                  <a:latin typeface="Arial"/>
                  <a:cs typeface="Arial"/>
                </a:rPr>
                <a:t>Lost-to-follow up 19 (1%)</a:t>
              </a:r>
            </a:p>
            <a:p>
              <a:pPr algn="r" defTabSz="685800">
                <a:spcBef>
                  <a:spcPts val="300"/>
                </a:spcBef>
                <a:defRPr/>
              </a:pPr>
              <a:r>
                <a:rPr lang="en-US" sz="900" i="1" dirty="0">
                  <a:solidFill>
                    <a:srgbClr val="000000"/>
                  </a:solidFill>
                  <a:latin typeface="Arial"/>
                  <a:cs typeface="Arial"/>
                </a:rPr>
                <a:t>Death 44 (2%) </a:t>
              </a:r>
            </a:p>
          </p:txBody>
        </p:sp>
        <p:cxnSp>
          <p:nvCxnSpPr>
            <p:cNvPr id="35" name="Straight Connector 34">
              <a:extLst>
                <a:ext uri="{FF2B5EF4-FFF2-40B4-BE49-F238E27FC236}">
                  <a16:creationId xmlns:a16="http://schemas.microsoft.com/office/drawing/2014/main" id="{24172FD2-F828-B442-AA07-2A13908CEBBA}"/>
                </a:ext>
              </a:extLst>
            </p:cNvPr>
            <p:cNvCxnSpPr>
              <a:cxnSpLocks/>
            </p:cNvCxnSpPr>
            <p:nvPr/>
          </p:nvCxnSpPr>
          <p:spPr bwMode="gray">
            <a:xfrm flipH="1" flipV="1">
              <a:off x="6671150" y="4777044"/>
              <a:ext cx="3168361" cy="23932"/>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AE7EB74D-433B-2C40-B999-F7970BC7316D}"/>
              </a:ext>
            </a:extLst>
          </p:cNvPr>
          <p:cNvCxnSpPr>
            <a:cxnSpLocks/>
          </p:cNvCxnSpPr>
          <p:nvPr/>
        </p:nvCxnSpPr>
        <p:spPr bwMode="gray">
          <a:xfrm>
            <a:off x="3813025" y="2317499"/>
            <a:ext cx="1553605" cy="0"/>
          </a:xfrm>
          <a:prstGeom prst="straightConnector1">
            <a:avLst/>
          </a:prstGeom>
          <a:ln w="12700">
            <a:solidFill>
              <a:schemeClr val="tx1">
                <a:lumMod val="50000"/>
                <a:lumOff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23" name="Rechteck: abgerundete Ecken 9">
            <a:extLst>
              <a:ext uri="{FF2B5EF4-FFF2-40B4-BE49-F238E27FC236}">
                <a16:creationId xmlns:a16="http://schemas.microsoft.com/office/drawing/2014/main" id="{E06AC71B-A765-4F96-B6AB-F4DBB8113EE2}"/>
              </a:ext>
            </a:extLst>
          </p:cNvPr>
          <p:cNvSpPr/>
          <p:nvPr/>
        </p:nvSpPr>
        <p:spPr bwMode="gray">
          <a:xfrm>
            <a:off x="2846350" y="3723878"/>
            <a:ext cx="1938434" cy="688792"/>
          </a:xfrm>
          <a:prstGeom prst="roundRect">
            <a:avLst/>
          </a:prstGeom>
          <a:solidFill>
            <a:srgbClr val="F48E87"/>
          </a:solidFill>
          <a:ln w="12700">
            <a:solidFill>
              <a:srgbClr val="555A55"/>
            </a:solidFill>
            <a:miter lim="800000"/>
            <a:headEnd/>
            <a:tailEnd/>
          </a:ln>
          <a:effectLst>
            <a:outerShdw blurRad="50800" dist="38100" dir="2700000" algn="tl" rotWithShape="0">
              <a:prstClr val="black">
                <a:alpha val="40000"/>
              </a:prstClr>
            </a:outerShdw>
          </a:effectLst>
        </p:spPr>
        <p:txBody>
          <a:bodyPr lIns="68663" tIns="34331" rIns="68663" bIns="34331" anchor="ctr" anchorCtr="0"/>
          <a:lstStyle/>
          <a:p>
            <a:pPr algn="ctr" eaLnBrk="0" hangingPunct="0">
              <a:spcBef>
                <a:spcPts val="376"/>
              </a:spcBef>
            </a:pPr>
            <a:r>
              <a:rPr lang="de-DE" sz="1200" b="1" kern="0" dirty="0">
                <a:solidFill>
                  <a:schemeClr val="bg1"/>
                </a:solidFill>
                <a:latin typeface="Arial" charset="0"/>
                <a:cs typeface="Arial"/>
              </a:rPr>
              <a:t>Included in Analysis</a:t>
            </a:r>
            <a:r>
              <a:rPr lang="de-DE" sz="1200" kern="0" dirty="0">
                <a:solidFill>
                  <a:schemeClr val="bg1"/>
                </a:solidFill>
                <a:latin typeface="Arial" charset="0"/>
                <a:cs typeface="Arial"/>
              </a:rPr>
              <a:t> </a:t>
            </a:r>
          </a:p>
          <a:p>
            <a:pPr algn="ctr" eaLnBrk="0" hangingPunct="0">
              <a:spcBef>
                <a:spcPts val="376"/>
              </a:spcBef>
            </a:pPr>
            <a:r>
              <a:rPr lang="de-DE" sz="1200" kern="0" dirty="0" err="1">
                <a:solidFill>
                  <a:schemeClr val="bg1"/>
                </a:solidFill>
                <a:latin typeface="Arial" charset="0"/>
                <a:cs typeface="Arial"/>
              </a:rPr>
              <a:t>Efficacy</a:t>
            </a:r>
            <a:r>
              <a:rPr lang="de-DE" sz="1200" kern="0" dirty="0">
                <a:solidFill>
                  <a:schemeClr val="bg1"/>
                </a:solidFill>
                <a:latin typeface="Arial" charset="0"/>
                <a:cs typeface="Arial"/>
              </a:rPr>
              <a:t> 1808</a:t>
            </a:r>
          </a:p>
          <a:p>
            <a:pPr algn="ctr" eaLnBrk="0" hangingPunct="0">
              <a:spcBef>
                <a:spcPts val="376"/>
              </a:spcBef>
            </a:pPr>
            <a:r>
              <a:rPr lang="de-DE" sz="1200" kern="0" dirty="0" err="1">
                <a:solidFill>
                  <a:schemeClr val="bg1"/>
                </a:solidFill>
                <a:latin typeface="Arial" charset="0"/>
                <a:cs typeface="Arial"/>
              </a:rPr>
              <a:t>Safety</a:t>
            </a:r>
            <a:r>
              <a:rPr lang="de-DE" sz="1200" kern="0" dirty="0">
                <a:solidFill>
                  <a:schemeClr val="bg1"/>
                </a:solidFill>
                <a:latin typeface="Arial" charset="0"/>
                <a:cs typeface="Arial"/>
              </a:rPr>
              <a:t> 1786</a:t>
            </a:r>
          </a:p>
        </p:txBody>
      </p:sp>
      <p:cxnSp>
        <p:nvCxnSpPr>
          <p:cNvPr id="19" name="Gerade Verbindung mit Pfeil 18">
            <a:extLst>
              <a:ext uri="{FF2B5EF4-FFF2-40B4-BE49-F238E27FC236}">
                <a16:creationId xmlns:a16="http://schemas.microsoft.com/office/drawing/2014/main" id="{56ACDF2E-C3C9-40B7-9129-342E81E6CF06}"/>
              </a:ext>
            </a:extLst>
          </p:cNvPr>
          <p:cNvCxnSpPr>
            <a:cxnSpLocks/>
            <a:stCxn id="9" idx="2"/>
            <a:endCxn id="10" idx="0"/>
          </p:cNvCxnSpPr>
          <p:nvPr/>
        </p:nvCxnSpPr>
        <p:spPr bwMode="gray">
          <a:xfrm>
            <a:off x="3813025" y="2234292"/>
            <a:ext cx="0" cy="235226"/>
          </a:xfrm>
          <a:prstGeom prst="straightConnector1">
            <a:avLst/>
          </a:prstGeom>
          <a:ln w="28575">
            <a:solidFill>
              <a:schemeClr val="tx2"/>
            </a:solidFill>
            <a:headEnd w="lg" len="med"/>
            <a:tailEnd type="triangle" w="lg" len="med"/>
          </a:ln>
          <a:effectLst/>
        </p:spPr>
        <p:style>
          <a:lnRef idx="3">
            <a:schemeClr val="dk1"/>
          </a:lnRef>
          <a:fillRef idx="0">
            <a:schemeClr val="dk1"/>
          </a:fillRef>
          <a:effectRef idx="2">
            <a:schemeClr val="dk1"/>
          </a:effectRef>
          <a:fontRef idx="minor">
            <a:schemeClr val="tx1"/>
          </a:fontRef>
        </p:style>
      </p:cxnSp>
      <p:cxnSp>
        <p:nvCxnSpPr>
          <p:cNvPr id="34" name="Gerade Verbindung mit Pfeil 33">
            <a:extLst>
              <a:ext uri="{FF2B5EF4-FFF2-40B4-BE49-F238E27FC236}">
                <a16:creationId xmlns:a16="http://schemas.microsoft.com/office/drawing/2014/main" id="{D60FFF2B-D4B1-485D-9662-D0FF7F42B006}"/>
              </a:ext>
            </a:extLst>
          </p:cNvPr>
          <p:cNvCxnSpPr>
            <a:cxnSpLocks/>
            <a:stCxn id="8" idx="2"/>
            <a:endCxn id="9" idx="0"/>
          </p:cNvCxnSpPr>
          <p:nvPr/>
        </p:nvCxnSpPr>
        <p:spPr bwMode="gray">
          <a:xfrm>
            <a:off x="3813025" y="1313300"/>
            <a:ext cx="0" cy="235226"/>
          </a:xfrm>
          <a:prstGeom prst="straightConnector1">
            <a:avLst/>
          </a:prstGeom>
          <a:ln w="28575">
            <a:solidFill>
              <a:schemeClr val="tx2"/>
            </a:solidFill>
            <a:headEnd w="lg" len="med"/>
            <a:tailEnd type="triangle" w="lg" len="med"/>
          </a:ln>
          <a:effectLst/>
        </p:spPr>
        <p:style>
          <a:lnRef idx="3">
            <a:schemeClr val="dk1"/>
          </a:lnRef>
          <a:fillRef idx="0">
            <a:schemeClr val="dk1"/>
          </a:fillRef>
          <a:effectRef idx="2">
            <a:schemeClr val="dk1"/>
          </a:effectRef>
          <a:fontRef idx="minor">
            <a:schemeClr val="tx1"/>
          </a:fontRef>
        </p:style>
      </p:cxnSp>
      <p:cxnSp>
        <p:nvCxnSpPr>
          <p:cNvPr id="22" name="Gerade Verbindung mit Pfeil 18">
            <a:extLst>
              <a:ext uri="{FF2B5EF4-FFF2-40B4-BE49-F238E27FC236}">
                <a16:creationId xmlns:a16="http://schemas.microsoft.com/office/drawing/2014/main" id="{46486A11-DB4A-4342-88B6-CD7E33BC0539}"/>
              </a:ext>
            </a:extLst>
          </p:cNvPr>
          <p:cNvCxnSpPr>
            <a:cxnSpLocks/>
            <a:stCxn id="10" idx="2"/>
            <a:endCxn id="23" idx="0"/>
          </p:cNvCxnSpPr>
          <p:nvPr/>
        </p:nvCxnSpPr>
        <p:spPr bwMode="gray">
          <a:xfrm>
            <a:off x="3813025" y="3158310"/>
            <a:ext cx="2542" cy="565568"/>
          </a:xfrm>
          <a:prstGeom prst="straightConnector1">
            <a:avLst/>
          </a:prstGeom>
          <a:ln w="28575">
            <a:solidFill>
              <a:schemeClr val="tx2"/>
            </a:solidFill>
            <a:prstDash val="sysDash"/>
            <a:headEnd w="lg" len="med"/>
            <a:tailEnd type="triangle" w="lg" len="med"/>
          </a:ln>
          <a:effectLst/>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533C347E-D41C-D4AC-903F-EC30B2DC0FB6}"/>
              </a:ext>
            </a:extLst>
          </p:cNvPr>
          <p:cNvCxnSpPr>
            <a:cxnSpLocks/>
          </p:cNvCxnSpPr>
          <p:nvPr/>
        </p:nvCxnSpPr>
        <p:spPr bwMode="gray">
          <a:xfrm>
            <a:off x="3813025" y="1406808"/>
            <a:ext cx="1553605" cy="0"/>
          </a:xfrm>
          <a:prstGeom prst="straightConnector1">
            <a:avLst/>
          </a:prstGeom>
          <a:ln w="12700">
            <a:solidFill>
              <a:schemeClr val="tx1">
                <a:lumMod val="50000"/>
                <a:lumOff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E694E737-B033-2146-B874-B865FF2BF9E5}"/>
              </a:ext>
            </a:extLst>
          </p:cNvPr>
          <p:cNvSpPr>
            <a:spLocks noGrp="1"/>
          </p:cNvSpPr>
          <p:nvPr>
            <p:ph type="title"/>
          </p:nvPr>
        </p:nvSpPr>
        <p:spPr>
          <a:xfrm>
            <a:off x="258323" y="136454"/>
            <a:ext cx="7902724" cy="526298"/>
          </a:xfrm>
        </p:spPr>
        <p:txBody>
          <a:bodyPr/>
          <a:lstStyle/>
          <a:p>
            <a:r>
              <a:rPr lang="en-US" dirty="0">
                <a:solidFill>
                  <a:srgbClr val="555A55"/>
                </a:solidFill>
              </a:rPr>
              <a:t>Study flow</a:t>
            </a:r>
          </a:p>
        </p:txBody>
      </p:sp>
      <p:sp>
        <p:nvSpPr>
          <p:cNvPr id="33" name="Rechteck 23">
            <a:extLst>
              <a:ext uri="{FF2B5EF4-FFF2-40B4-BE49-F238E27FC236}">
                <a16:creationId xmlns:a16="http://schemas.microsoft.com/office/drawing/2014/main" id="{E895A808-BA95-194B-B943-12A513F2D819}"/>
              </a:ext>
            </a:extLst>
          </p:cNvPr>
          <p:cNvSpPr/>
          <p:nvPr/>
        </p:nvSpPr>
        <p:spPr bwMode="gray">
          <a:xfrm>
            <a:off x="5418771" y="3795886"/>
            <a:ext cx="2669917" cy="539773"/>
          </a:xfrm>
          <a:prstGeom prst="roundRect">
            <a:avLst/>
          </a:prstGeom>
          <a:ln w="19050">
            <a:solidFill>
              <a:schemeClr val="tx1">
                <a:lumMod val="50000"/>
                <a:lumOff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defTabSz="685800">
              <a:spcBef>
                <a:spcPts val="225"/>
              </a:spcBef>
              <a:defRPr/>
            </a:pPr>
            <a:r>
              <a:rPr lang="en-US" sz="900" b="1" dirty="0">
                <a:solidFill>
                  <a:srgbClr val="000000"/>
                </a:solidFill>
                <a:latin typeface="Arial"/>
                <a:cs typeface="Arial"/>
              </a:rPr>
              <a:t>Did not have follow-up MRI 369 (20%)</a:t>
            </a:r>
          </a:p>
        </p:txBody>
      </p:sp>
      <p:cxnSp>
        <p:nvCxnSpPr>
          <p:cNvPr id="36" name="Straight Arrow Connector 35">
            <a:extLst>
              <a:ext uri="{FF2B5EF4-FFF2-40B4-BE49-F238E27FC236}">
                <a16:creationId xmlns:a16="http://schemas.microsoft.com/office/drawing/2014/main" id="{90C1C4D4-E126-5B4C-A535-E5FAD38D8FE1}"/>
              </a:ext>
            </a:extLst>
          </p:cNvPr>
          <p:cNvCxnSpPr>
            <a:cxnSpLocks/>
            <a:stCxn id="23" idx="3"/>
            <a:endCxn id="33" idx="1"/>
          </p:cNvCxnSpPr>
          <p:nvPr/>
        </p:nvCxnSpPr>
        <p:spPr bwMode="gray">
          <a:xfrm flipV="1">
            <a:off x="4784784" y="4065773"/>
            <a:ext cx="633987" cy="2501"/>
          </a:xfrm>
          <a:prstGeom prst="straightConnector1">
            <a:avLst/>
          </a:prstGeom>
          <a:ln w="12700">
            <a:solidFill>
              <a:schemeClr val="tx1">
                <a:lumMod val="50000"/>
                <a:lumOff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5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9ACE11F-8D2B-4F80-A0DA-DB2C293B6E82}"/>
              </a:ext>
            </a:extLst>
          </p:cNvPr>
          <p:cNvGraphicFramePr>
            <a:graphicFrameLocks noChangeAspect="1"/>
          </p:cNvGraphicFramePr>
          <p:nvPr>
            <p:custDataLst>
              <p:tags r:id="rId2"/>
            </p:custDataLst>
          </p:nvPr>
        </p:nvGraphicFramePr>
        <p:xfrm>
          <a:off x="1787" y="1191"/>
          <a:ext cx="1191" cy="1191"/>
        </p:xfrm>
        <a:graphic>
          <a:graphicData uri="http://schemas.openxmlformats.org/presentationml/2006/ole">
            <mc:AlternateContent xmlns:mc="http://schemas.openxmlformats.org/markup-compatibility/2006">
              <mc:Choice xmlns:v="urn:schemas-microsoft-com:vml" Requires="v">
                <p:oleObj spid="_x0000_s36919" name="think-cell Slide" r:id="rId4" imgW="359" imgH="358" progId="TCLayout.ActiveDocument.1">
                  <p:embed/>
                </p:oleObj>
              </mc:Choice>
              <mc:Fallback>
                <p:oleObj name="think-cell Slide" r:id="rId4" imgW="359" imgH="358" progId="TCLayout.ActiveDocument.1">
                  <p:embed/>
                  <p:pic>
                    <p:nvPicPr>
                      <p:cNvPr id="6" name="Object 5" hidden="1">
                        <a:extLst>
                          <a:ext uri="{FF2B5EF4-FFF2-40B4-BE49-F238E27FC236}">
                            <a16:creationId xmlns:a16="http://schemas.microsoft.com/office/drawing/2014/main" id="{C9ACE11F-8D2B-4F80-A0DA-DB2C293B6E82}"/>
                          </a:ext>
                        </a:extLst>
                      </p:cNvPr>
                      <p:cNvPicPr/>
                      <p:nvPr/>
                    </p:nvPicPr>
                    <p:blipFill>
                      <a:blip r:embed="rId5"/>
                      <a:stretch>
                        <a:fillRect/>
                      </a:stretch>
                    </p:blipFill>
                    <p:spPr>
                      <a:xfrm>
                        <a:off x="1787" y="1191"/>
                        <a:ext cx="1191" cy="1191"/>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1FA10ECA-ED63-4723-9207-FB7F225E7BF7}"/>
              </a:ext>
            </a:extLst>
          </p:cNvPr>
          <p:cNvSpPr>
            <a:spLocks noGrp="1"/>
          </p:cNvSpPr>
          <p:nvPr>
            <p:ph type="title"/>
          </p:nvPr>
        </p:nvSpPr>
        <p:spPr>
          <a:xfrm>
            <a:off x="251520" y="14650"/>
            <a:ext cx="7886700" cy="803297"/>
          </a:xfrm>
        </p:spPr>
        <p:txBody>
          <a:bodyPr/>
          <a:lstStyle/>
          <a:p>
            <a:r>
              <a:rPr lang="de-DE" dirty="0">
                <a:solidFill>
                  <a:srgbClr val="555A55"/>
                </a:solidFill>
              </a:rPr>
              <a:t>Baseline and Qualifying </a:t>
            </a:r>
            <a:r>
              <a:rPr lang="de-DE" dirty="0" err="1">
                <a:solidFill>
                  <a:srgbClr val="555A55"/>
                </a:solidFill>
              </a:rPr>
              <a:t>Stroke</a:t>
            </a:r>
            <a:r>
              <a:rPr lang="de-DE" dirty="0">
                <a:solidFill>
                  <a:srgbClr val="555A55"/>
                </a:solidFill>
              </a:rPr>
              <a:t> </a:t>
            </a:r>
            <a:r>
              <a:rPr lang="de-DE" dirty="0" err="1">
                <a:solidFill>
                  <a:srgbClr val="555A55"/>
                </a:solidFill>
              </a:rPr>
              <a:t>Characteristics</a:t>
            </a:r>
            <a:br>
              <a:rPr lang="de-DE" dirty="0">
                <a:solidFill>
                  <a:srgbClr val="555A55"/>
                </a:solidFill>
              </a:rPr>
            </a:br>
            <a:r>
              <a:rPr lang="de-DE" sz="2000" b="0" dirty="0">
                <a:solidFill>
                  <a:srgbClr val="555A55"/>
                </a:solidFill>
              </a:rPr>
              <a:t>Well Balanced Across Treatment Arms</a:t>
            </a:r>
            <a:endParaRPr lang="de-DE" sz="2400" b="0" dirty="0">
              <a:solidFill>
                <a:srgbClr val="555A55"/>
              </a:solidFill>
            </a:endParaRPr>
          </a:p>
        </p:txBody>
      </p:sp>
      <p:sp>
        <p:nvSpPr>
          <p:cNvPr id="2" name="Rectangle 1">
            <a:extLst>
              <a:ext uri="{FF2B5EF4-FFF2-40B4-BE49-F238E27FC236}">
                <a16:creationId xmlns:a16="http://schemas.microsoft.com/office/drawing/2014/main" id="{F6FF6B2B-0F64-D443-9EC2-AD1B353FC580}"/>
              </a:ext>
            </a:extLst>
          </p:cNvPr>
          <p:cNvSpPr/>
          <p:nvPr/>
        </p:nvSpPr>
        <p:spPr>
          <a:xfrm>
            <a:off x="0" y="4177359"/>
            <a:ext cx="7886700" cy="914400"/>
          </a:xfrm>
          <a:prstGeom prst="rect">
            <a:avLst/>
          </a:prstGeom>
          <a:solidFill>
            <a:srgbClr val="FAFAFA"/>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9" name="Tabelle 7">
            <a:extLst>
              <a:ext uri="{FF2B5EF4-FFF2-40B4-BE49-F238E27FC236}">
                <a16:creationId xmlns:a16="http://schemas.microsoft.com/office/drawing/2014/main" id="{31585560-8F24-ED45-9C04-D45B7229D77E}"/>
              </a:ext>
            </a:extLst>
          </p:cNvPr>
          <p:cNvGraphicFramePr>
            <a:graphicFrameLocks/>
          </p:cNvGraphicFramePr>
          <p:nvPr>
            <p:extLst>
              <p:ext uri="{D42A27DB-BD31-4B8C-83A1-F6EECF244321}">
                <p14:modId xmlns:p14="http://schemas.microsoft.com/office/powerpoint/2010/main" val="971715255"/>
              </p:ext>
            </p:extLst>
          </p:nvPr>
        </p:nvGraphicFramePr>
        <p:xfrm>
          <a:off x="1907704" y="821855"/>
          <a:ext cx="4733614" cy="4133680"/>
        </p:xfrm>
        <a:graphic>
          <a:graphicData uri="http://schemas.openxmlformats.org/drawingml/2006/table">
            <a:tbl>
              <a:tblPr firstRow="1" bandRow="1">
                <a:tableStyleId>{7DF18680-E054-41AD-8BC1-D1AEF772440D}</a:tableStyleId>
              </a:tblPr>
              <a:tblGrid>
                <a:gridCol w="3293454">
                  <a:extLst>
                    <a:ext uri="{9D8B030D-6E8A-4147-A177-3AD203B41FA5}">
                      <a16:colId xmlns:a16="http://schemas.microsoft.com/office/drawing/2014/main" val="374948393"/>
                    </a:ext>
                  </a:extLst>
                </a:gridCol>
                <a:gridCol w="1440160">
                  <a:extLst>
                    <a:ext uri="{9D8B030D-6E8A-4147-A177-3AD203B41FA5}">
                      <a16:colId xmlns:a16="http://schemas.microsoft.com/office/drawing/2014/main" val="435512347"/>
                    </a:ext>
                  </a:extLst>
                </a:gridCol>
              </a:tblGrid>
              <a:tr h="356358">
                <a:tc>
                  <a:txBody>
                    <a:bodyPr/>
                    <a:lstStyle/>
                    <a:p>
                      <a:endParaRPr lang="de-DE" sz="1400" dirty="0">
                        <a:latin typeface="+mj-lt"/>
                      </a:endParaRPr>
                    </a:p>
                  </a:txBody>
                  <a:tcPr marL="68580" marR="68580" marT="34290" marB="34290">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DADADA"/>
                    </a:solidFill>
                  </a:tcPr>
                </a:tc>
                <a:tc>
                  <a:txBody>
                    <a:bodyPr/>
                    <a:lstStyle/>
                    <a:p>
                      <a:pPr algn="ctr"/>
                      <a:r>
                        <a:rPr lang="de-DE" sz="1400" dirty="0">
                          <a:latin typeface="+mj-lt"/>
                        </a:rPr>
                        <a:t>All </a:t>
                      </a:r>
                      <a:r>
                        <a:rPr lang="de-DE" sz="1400" dirty="0" err="1">
                          <a:latin typeface="+mj-lt"/>
                        </a:rPr>
                        <a:t>patients</a:t>
                      </a:r>
                      <a:endParaRPr lang="de-DE" sz="1400" dirty="0">
                        <a:latin typeface="+mj-lt"/>
                      </a:endParaRPr>
                    </a:p>
                    <a:p>
                      <a:pPr algn="ctr"/>
                      <a:r>
                        <a:rPr lang="de-DE" sz="1400" b="0" dirty="0">
                          <a:latin typeface="+mj-lt"/>
                        </a:rPr>
                        <a:t>(</a:t>
                      </a:r>
                      <a:r>
                        <a:rPr lang="de-DE" sz="1400" b="0" dirty="0" err="1">
                          <a:latin typeface="+mj-lt"/>
                        </a:rPr>
                        <a:t>n</a:t>
                      </a:r>
                      <a:r>
                        <a:rPr lang="de-DE" sz="1400" b="0" dirty="0">
                          <a:latin typeface="+mj-lt"/>
                        </a:rPr>
                        <a:t>=1808)</a:t>
                      </a:r>
                    </a:p>
                  </a:txBody>
                  <a:tcPr marL="0" marR="0" marT="0" marB="0">
                    <a:solidFill>
                      <a:srgbClr val="F48E87"/>
                    </a:solidFill>
                  </a:tcPr>
                </a:tc>
                <a:extLst>
                  <a:ext uri="{0D108BD9-81ED-4DB2-BD59-A6C34878D82A}">
                    <a16:rowId xmlns:a16="http://schemas.microsoft.com/office/drawing/2014/main" val="3407318326"/>
                  </a:ext>
                </a:extLst>
              </a:tr>
              <a:tr h="290536">
                <a:tc>
                  <a:txBody>
                    <a:bodyPr/>
                    <a:lstStyle/>
                    <a:p>
                      <a:pPr marL="0" algn="l" defTabSz="914400" rtl="0" eaLnBrk="1" latinLnBrk="0" hangingPunct="1"/>
                      <a:r>
                        <a:rPr lang="de-DE" sz="1400" kern="1200" dirty="0">
                          <a:solidFill>
                            <a:schemeClr val="dk1"/>
                          </a:solidFill>
                          <a:latin typeface="+mj-lt"/>
                        </a:rPr>
                        <a:t>Age </a:t>
                      </a:r>
                      <a:r>
                        <a:rPr lang="en-GB" sz="1400" kern="1200" dirty="0">
                          <a:solidFill>
                            <a:schemeClr val="dk1"/>
                          </a:solidFill>
                          <a:latin typeface="+mj-lt"/>
                        </a:rPr>
                        <a:t>(</a:t>
                      </a:r>
                      <a:r>
                        <a:rPr lang="en-GB" sz="1400" kern="1200" dirty="0" err="1">
                          <a:solidFill>
                            <a:schemeClr val="dk1"/>
                          </a:solidFill>
                          <a:latin typeface="+mj-lt"/>
                        </a:rPr>
                        <a:t>yrs</a:t>
                      </a:r>
                      <a:r>
                        <a:rPr lang="en-GB" sz="1400" kern="1200" dirty="0">
                          <a:solidFill>
                            <a:schemeClr val="dk1"/>
                          </a:solidFill>
                          <a:latin typeface="+mj-lt"/>
                        </a:rPr>
                        <a:t>), mean ± </a:t>
                      </a:r>
                      <a:r>
                        <a:rPr lang="en-US" sz="1400" kern="1200" dirty="0">
                          <a:solidFill>
                            <a:schemeClr val="dk1"/>
                          </a:solidFill>
                          <a:effectLst/>
                          <a:latin typeface="+mj-lt"/>
                          <a:ea typeface="+mn-ea"/>
                          <a:cs typeface="+mn-cs"/>
                        </a:rPr>
                        <a:t>SD</a:t>
                      </a:r>
                      <a:r>
                        <a:rPr lang="en-CA" sz="1400" dirty="0">
                          <a:effectLst/>
                          <a:latin typeface="+mj-lt"/>
                        </a:rPr>
                        <a:t> </a:t>
                      </a:r>
                      <a:endParaRPr lang="en-US" sz="1400" kern="1200" dirty="0">
                        <a:solidFill>
                          <a:schemeClr val="dk1"/>
                        </a:solidFill>
                        <a:latin typeface="+mj-lt"/>
                        <a:ea typeface="+mn-ea"/>
                        <a:cs typeface="+mn-cs"/>
                      </a:endParaRPr>
                    </a:p>
                  </a:txBody>
                  <a:tcPr marL="72000" marR="0" marT="0" marB="0" anchor="ctr">
                    <a:solidFill>
                      <a:srgbClr val="595959">
                        <a:alpha val="9804"/>
                      </a:srgbClr>
                    </a:solidFill>
                  </a:tcPr>
                </a:tc>
                <a:tc>
                  <a:txBody>
                    <a:bodyPr/>
                    <a:lstStyle/>
                    <a:p>
                      <a:pPr algn="ctr"/>
                      <a:r>
                        <a:rPr lang="en-C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 </a:t>
                      </a:r>
                      <a:r>
                        <a:rPr lang="en-US" sz="14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en-C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solidFill>
                      <a:srgbClr val="F18B85">
                        <a:alpha val="10196"/>
                      </a:srgbClr>
                    </a:solidFill>
                  </a:tcPr>
                </a:tc>
                <a:extLst>
                  <a:ext uri="{0D108BD9-81ED-4DB2-BD59-A6C34878D82A}">
                    <a16:rowId xmlns:a16="http://schemas.microsoft.com/office/drawing/2014/main" val="2639616686"/>
                  </a:ext>
                </a:extLst>
              </a:tr>
              <a:tr h="216024">
                <a:tc>
                  <a:txBody>
                    <a:bodyPr/>
                    <a:lstStyle/>
                    <a:p>
                      <a:pPr marL="0" algn="l" defTabSz="914400" rtl="0" eaLnBrk="1" latinLnBrk="0" hangingPunct="1"/>
                      <a:r>
                        <a:rPr lang="pt-BR" sz="1400" kern="1200" dirty="0" err="1">
                          <a:solidFill>
                            <a:schemeClr val="dk1"/>
                          </a:solidFill>
                          <a:latin typeface="+mj-lt"/>
                        </a:rPr>
                        <a:t>Female</a:t>
                      </a:r>
                      <a:endParaRPr lang="en-US" sz="1400" kern="1200" dirty="0">
                        <a:solidFill>
                          <a:schemeClr val="dk1"/>
                        </a:solidFill>
                        <a:latin typeface="+mj-lt"/>
                        <a:ea typeface="+mn-ea"/>
                        <a:cs typeface="+mn-cs"/>
                      </a:endParaRPr>
                    </a:p>
                  </a:txBody>
                  <a:tcPr marL="72000" marR="0" marT="0" marB="0" anchor="ctr">
                    <a:solidFill>
                      <a:srgbClr val="595959">
                        <a:alpha val="20000"/>
                      </a:srgbClr>
                    </a:solidFill>
                  </a:tcPr>
                </a:tc>
                <a:tc>
                  <a:txBody>
                    <a:bodyPr/>
                    <a:lstStyle/>
                    <a:p>
                      <a:pPr algn="ctr"/>
                      <a:r>
                        <a:rPr lang="en-C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58E87">
                        <a:alpha val="19608"/>
                      </a:srgbClr>
                    </a:solidFill>
                  </a:tcPr>
                </a:tc>
                <a:extLst>
                  <a:ext uri="{0D108BD9-81ED-4DB2-BD59-A6C34878D82A}">
                    <a16:rowId xmlns:a16="http://schemas.microsoft.com/office/drawing/2014/main" val="442548910"/>
                  </a:ext>
                </a:extLst>
              </a:tr>
              <a:tr h="356358">
                <a:tc>
                  <a:txBody>
                    <a:bodyPr/>
                    <a:lstStyle/>
                    <a:p>
                      <a:pPr marL="0" algn="l" defTabSz="914400" rtl="0" eaLnBrk="1" latinLnBrk="0" hangingPunct="1">
                        <a:tabLst/>
                      </a:pPr>
                      <a:r>
                        <a:rPr lang="pt-BR" sz="1400" kern="1200" dirty="0" err="1">
                          <a:solidFill>
                            <a:schemeClr val="dk1"/>
                          </a:solidFill>
                          <a:latin typeface="+mj-lt"/>
                        </a:rPr>
                        <a:t>Race</a:t>
                      </a:r>
                      <a:r>
                        <a:rPr lang="pt-BR" sz="1400" kern="1200" dirty="0">
                          <a:solidFill>
                            <a:schemeClr val="dk1"/>
                          </a:solidFill>
                          <a:latin typeface="+mj-lt"/>
                        </a:rPr>
                        <a:t>   - </a:t>
                      </a:r>
                      <a:r>
                        <a:rPr lang="en-US" sz="1400" kern="1200" dirty="0">
                          <a:solidFill>
                            <a:schemeClr val="dk1"/>
                          </a:solidFill>
                          <a:latin typeface="+mj-lt"/>
                          <a:ea typeface="+mn-ea"/>
                          <a:cs typeface="+mn-cs"/>
                        </a:rPr>
                        <a:t>White</a:t>
                      </a:r>
                    </a:p>
                    <a:p>
                      <a:pPr marL="0" algn="l" defTabSz="914400" rtl="0" eaLnBrk="1" latinLnBrk="0" hangingPunct="1">
                        <a:tabLst/>
                      </a:pPr>
                      <a:r>
                        <a:rPr lang="en-US" sz="1400" kern="1200" dirty="0">
                          <a:solidFill>
                            <a:schemeClr val="dk1"/>
                          </a:solidFill>
                          <a:latin typeface="+mj-lt"/>
                          <a:ea typeface="+mn-ea"/>
                          <a:cs typeface="+mn-cs"/>
                        </a:rPr>
                        <a:t>            - Asian</a:t>
                      </a:r>
                    </a:p>
                  </a:txBody>
                  <a:tcPr marL="72000" marR="0" marT="0" marB="0" anchor="ctr">
                    <a:solidFill>
                      <a:srgbClr val="595959">
                        <a:alpha val="9804"/>
                      </a:srgbClr>
                    </a:solidFill>
                  </a:tcPr>
                </a:tc>
                <a:tc>
                  <a:txBody>
                    <a:bodyPr/>
                    <a:lstStyle/>
                    <a:p>
                      <a:pPr marL="0" algn="ctr" defTabSz="914400" rtl="0" eaLnBrk="1" latinLnBrk="0" hangingPunct="1">
                        <a:spcAft>
                          <a:spcPts val="0"/>
                        </a:spcAft>
                      </a:pPr>
                      <a:r>
                        <a:rPr lang="de-DE" sz="1400" kern="1200" dirty="0">
                          <a:solidFill>
                            <a:schemeClr val="dk1"/>
                          </a:solidFill>
                          <a:latin typeface="Calibri" panose="020F0502020204030204" pitchFamily="34" charset="0"/>
                          <a:ea typeface="+mn-ea"/>
                          <a:cs typeface="Calibri" panose="020F0502020204030204" pitchFamily="34" charset="0"/>
                        </a:rPr>
                        <a:t>83%</a:t>
                      </a:r>
                    </a:p>
                    <a:p>
                      <a:pPr marL="0" algn="ctr" defTabSz="914400" rtl="0" eaLnBrk="1" latinLnBrk="0" hangingPunct="1">
                        <a:spcAft>
                          <a:spcPts val="0"/>
                        </a:spcAft>
                      </a:pPr>
                      <a:r>
                        <a:rPr lang="de-DE" sz="1400" kern="1200" dirty="0">
                          <a:solidFill>
                            <a:schemeClr val="dk1"/>
                          </a:solidFill>
                          <a:latin typeface="Calibri" panose="020F0502020204030204" pitchFamily="34" charset="0"/>
                          <a:ea typeface="+mn-ea"/>
                          <a:cs typeface="Calibri" panose="020F0502020204030204" pitchFamily="34" charset="0"/>
                        </a:rPr>
                        <a:t>15%</a:t>
                      </a:r>
                    </a:p>
                  </a:txBody>
                  <a:tcPr marL="0" marR="0" marT="0" marB="0" anchor="ctr">
                    <a:solidFill>
                      <a:srgbClr val="F18B85">
                        <a:alpha val="10000"/>
                      </a:srgbClr>
                    </a:solidFill>
                  </a:tcPr>
                </a:tc>
                <a:extLst>
                  <a:ext uri="{0D108BD9-81ED-4DB2-BD59-A6C34878D82A}">
                    <a16:rowId xmlns:a16="http://schemas.microsoft.com/office/drawing/2014/main" val="4198389637"/>
                  </a:ext>
                </a:extLst>
              </a:tr>
              <a:tr h="178179">
                <a:tc>
                  <a:txBody>
                    <a:bodyPr/>
                    <a:lstStyle/>
                    <a:p>
                      <a:pPr marL="0" algn="l" defTabSz="914400" rtl="0" eaLnBrk="1" latinLnBrk="0" hangingPunct="1"/>
                      <a:r>
                        <a:rPr lang="de-DE" sz="1400" kern="1200" dirty="0">
                          <a:solidFill>
                            <a:schemeClr val="dk1"/>
                          </a:solidFill>
                          <a:latin typeface="+mj-lt"/>
                          <a:ea typeface="+mn-ea"/>
                          <a:cs typeface="+mn-cs"/>
                        </a:rPr>
                        <a:t>Hypertension</a:t>
                      </a:r>
                    </a:p>
                  </a:txBody>
                  <a:tcPr marL="72000" marR="0" marT="0" marB="0" anchor="ctr">
                    <a:solidFill>
                      <a:srgbClr val="595959">
                        <a:alpha val="20000"/>
                      </a:srgbClr>
                    </a:solidFill>
                  </a:tcPr>
                </a:tc>
                <a:tc>
                  <a:txBody>
                    <a:bodyPr/>
                    <a:lstStyle/>
                    <a:p>
                      <a:pPr algn="ctr"/>
                      <a:r>
                        <a:rPr lang="en-CA" sz="1400" dirty="0">
                          <a:effectLst/>
                          <a:latin typeface="Calibri" panose="020F0502020204030204" pitchFamily="34" charset="0"/>
                          <a:ea typeface="Times New Roman" panose="02020603050405020304" pitchFamily="18" charset="0"/>
                          <a:cs typeface="Calibri" panose="020F0502020204030204" pitchFamily="34" charset="0"/>
                        </a:rPr>
                        <a:t>77%</a:t>
                      </a:r>
                    </a:p>
                  </a:txBody>
                  <a:tcPr marL="0" marR="0" marT="0" marB="0" anchor="ctr">
                    <a:solidFill>
                      <a:srgbClr val="F18B85">
                        <a:alpha val="20000"/>
                      </a:srgbClr>
                    </a:solidFill>
                  </a:tcPr>
                </a:tc>
                <a:extLst>
                  <a:ext uri="{0D108BD9-81ED-4DB2-BD59-A6C34878D82A}">
                    <a16:rowId xmlns:a16="http://schemas.microsoft.com/office/drawing/2014/main" val="419693766"/>
                  </a:ext>
                </a:extLst>
              </a:tr>
              <a:tr h="178179">
                <a:tc>
                  <a:txBody>
                    <a:bodyPr/>
                    <a:lstStyle/>
                    <a:p>
                      <a:pPr marL="0" algn="l" defTabSz="914400" rtl="0" eaLnBrk="1" latinLnBrk="0" hangingPunct="1">
                        <a:spcAft>
                          <a:spcPts val="1200"/>
                        </a:spcAft>
                      </a:pPr>
                      <a:r>
                        <a:rPr lang="en-US" sz="1400" kern="1200" dirty="0">
                          <a:solidFill>
                            <a:schemeClr val="dk1"/>
                          </a:solidFill>
                          <a:latin typeface="+mj-lt"/>
                        </a:rPr>
                        <a:t>Diabetes mellitus</a:t>
                      </a:r>
                      <a:endParaRPr lang="de-DE" sz="1400" kern="1200" dirty="0">
                        <a:solidFill>
                          <a:schemeClr val="dk1"/>
                        </a:solidFill>
                        <a:latin typeface="+mj-lt"/>
                        <a:ea typeface="+mn-ea"/>
                        <a:cs typeface="+mn-cs"/>
                      </a:endParaRPr>
                    </a:p>
                  </a:txBody>
                  <a:tcPr marL="72000" marR="0" marT="0" marB="0" anchor="ctr">
                    <a:solidFill>
                      <a:srgbClr val="555A55">
                        <a:alpha val="10000"/>
                      </a:srgbClr>
                    </a:solidFill>
                  </a:tcPr>
                </a:tc>
                <a:tc>
                  <a:txBody>
                    <a:bodyPr/>
                    <a:lstStyle/>
                    <a:p>
                      <a:pPr marL="0" algn="ctr" defTabSz="914400" rtl="0" eaLnBrk="1" latinLnBrk="0" hangingPunct="1">
                        <a:spcAft>
                          <a:spcPts val="1200"/>
                        </a:spcAft>
                      </a:pPr>
                      <a:r>
                        <a:rPr lang="de-DE" sz="1400" kern="1200" dirty="0">
                          <a:solidFill>
                            <a:schemeClr val="dk1"/>
                          </a:solidFill>
                          <a:latin typeface="Calibri" panose="020F0502020204030204" pitchFamily="34" charset="0"/>
                          <a:ea typeface="+mn-ea"/>
                          <a:cs typeface="Calibri" panose="020F0502020204030204" pitchFamily="34" charset="0"/>
                        </a:rPr>
                        <a:t>28%</a:t>
                      </a:r>
                    </a:p>
                  </a:txBody>
                  <a:tcPr marL="0" marR="0" marT="0" marB="0" anchor="ctr">
                    <a:solidFill>
                      <a:srgbClr val="F18B85">
                        <a:alpha val="10000"/>
                      </a:srgbClr>
                    </a:solidFill>
                  </a:tcPr>
                </a:tc>
                <a:extLst>
                  <a:ext uri="{0D108BD9-81ED-4DB2-BD59-A6C34878D82A}">
                    <a16:rowId xmlns:a16="http://schemas.microsoft.com/office/drawing/2014/main" val="3625584245"/>
                  </a:ext>
                </a:extLst>
              </a:tr>
              <a:tr h="178179">
                <a:tc>
                  <a:txBody>
                    <a:bodyPr/>
                    <a:lstStyle/>
                    <a:p>
                      <a:pPr marL="0" algn="l" defTabSz="914400" rtl="0" eaLnBrk="1" latinLnBrk="0" hangingPunct="1"/>
                      <a:r>
                        <a:rPr lang="de-DE" sz="1400" kern="1200" dirty="0" err="1">
                          <a:solidFill>
                            <a:schemeClr val="dk1"/>
                          </a:solidFill>
                          <a:latin typeface="+mj-lt"/>
                          <a:ea typeface="+mn-ea"/>
                          <a:cs typeface="+mn-cs"/>
                        </a:rPr>
                        <a:t>Previous</a:t>
                      </a:r>
                      <a:r>
                        <a:rPr lang="de-DE" sz="1400" kern="1200" dirty="0">
                          <a:solidFill>
                            <a:schemeClr val="dk1"/>
                          </a:solidFill>
                          <a:latin typeface="+mj-lt"/>
                          <a:ea typeface="+mn-ea"/>
                          <a:cs typeface="+mn-cs"/>
                        </a:rPr>
                        <a:t> </a:t>
                      </a:r>
                      <a:r>
                        <a:rPr lang="de-DE" sz="1400" kern="1200" dirty="0" err="1">
                          <a:solidFill>
                            <a:schemeClr val="dk1"/>
                          </a:solidFill>
                          <a:latin typeface="+mj-lt"/>
                          <a:ea typeface="+mn-ea"/>
                          <a:cs typeface="+mn-cs"/>
                        </a:rPr>
                        <a:t>Stroke</a:t>
                      </a:r>
                      <a:r>
                        <a:rPr lang="de-DE" sz="1400" kern="1200" dirty="0">
                          <a:solidFill>
                            <a:schemeClr val="dk1"/>
                          </a:solidFill>
                          <a:latin typeface="+mj-lt"/>
                          <a:ea typeface="+mn-ea"/>
                          <a:cs typeface="+mn-cs"/>
                        </a:rPr>
                        <a:t> </a:t>
                      </a:r>
                      <a:r>
                        <a:rPr lang="de-DE" sz="1400" kern="1200" dirty="0" err="1">
                          <a:solidFill>
                            <a:schemeClr val="dk1"/>
                          </a:solidFill>
                          <a:latin typeface="+mj-lt"/>
                          <a:ea typeface="+mn-ea"/>
                          <a:cs typeface="+mn-cs"/>
                        </a:rPr>
                        <a:t>or</a:t>
                      </a:r>
                      <a:r>
                        <a:rPr lang="de-DE" sz="1400" kern="1200" dirty="0">
                          <a:solidFill>
                            <a:schemeClr val="dk1"/>
                          </a:solidFill>
                          <a:latin typeface="+mj-lt"/>
                          <a:ea typeface="+mn-ea"/>
                          <a:cs typeface="+mn-cs"/>
                        </a:rPr>
                        <a:t> TIA</a:t>
                      </a:r>
                    </a:p>
                  </a:txBody>
                  <a:tcPr marL="72000" marR="0" marT="0" marB="0" anchor="ctr">
                    <a:solidFill>
                      <a:srgbClr val="595959">
                        <a:alpha val="20000"/>
                      </a:srgbClr>
                    </a:solidFill>
                  </a:tcPr>
                </a:tc>
                <a:tc>
                  <a:txBody>
                    <a:bodyPr/>
                    <a:lstStyle/>
                    <a:p>
                      <a:pPr marL="0" algn="ctr" defTabSz="914400" rtl="0" eaLnBrk="1" latinLnBrk="0" hangingPunct="1"/>
                      <a:r>
                        <a:rPr lang="de-DE" sz="1400" kern="1200" dirty="0">
                          <a:solidFill>
                            <a:schemeClr val="dk1"/>
                          </a:solidFill>
                          <a:latin typeface="Calibri" panose="020F0502020204030204" pitchFamily="34" charset="0"/>
                          <a:ea typeface="+mn-ea"/>
                          <a:cs typeface="Calibri" panose="020F0502020204030204" pitchFamily="34" charset="0"/>
                        </a:rPr>
                        <a:t>16%</a:t>
                      </a:r>
                    </a:p>
                  </a:txBody>
                  <a:tcPr marL="0" marR="0" marT="0" marB="0" anchor="ctr">
                    <a:solidFill>
                      <a:srgbClr val="F18B85">
                        <a:alpha val="20000"/>
                      </a:srgbClr>
                    </a:solidFill>
                  </a:tcPr>
                </a:tc>
                <a:extLst>
                  <a:ext uri="{0D108BD9-81ED-4DB2-BD59-A6C34878D82A}">
                    <a16:rowId xmlns:a16="http://schemas.microsoft.com/office/drawing/2014/main" val="588337851"/>
                  </a:ext>
                </a:extLst>
              </a:tr>
              <a:tr h="178179">
                <a:tc>
                  <a:txBody>
                    <a:bodyPr/>
                    <a:lstStyle/>
                    <a:p>
                      <a:pPr marL="0" algn="l" defTabSz="914400" rtl="0" eaLnBrk="1" latinLnBrk="0" hangingPunct="1"/>
                      <a:r>
                        <a:rPr lang="en-US" sz="1400" kern="1200" dirty="0">
                          <a:solidFill>
                            <a:schemeClr val="dk1"/>
                          </a:solidFill>
                          <a:latin typeface="+mj-lt"/>
                          <a:ea typeface="+mn-ea"/>
                          <a:cs typeface="+mn-cs"/>
                        </a:rPr>
                        <a:t>Hours from qualifying stroke to randomization, </a:t>
                      </a:r>
                      <a:r>
                        <a:rPr lang="en-GB" sz="1400" kern="1200" dirty="0">
                          <a:solidFill>
                            <a:schemeClr val="dk1"/>
                          </a:solidFill>
                          <a:latin typeface="+mn-lt"/>
                          <a:ea typeface="+mn-ea"/>
                          <a:cs typeface="+mn-cs"/>
                        </a:rPr>
                        <a:t>mean ± </a:t>
                      </a:r>
                      <a:r>
                        <a:rPr lang="en-US" sz="1400" kern="1200" dirty="0">
                          <a:solidFill>
                            <a:schemeClr val="dk1"/>
                          </a:solidFill>
                          <a:effectLst/>
                          <a:latin typeface="+mn-lt"/>
                          <a:ea typeface="+mn-ea"/>
                          <a:cs typeface="+mn-cs"/>
                        </a:rPr>
                        <a:t>SD</a:t>
                      </a:r>
                      <a:r>
                        <a:rPr lang="en-CA" sz="1400" kern="1200" dirty="0">
                          <a:solidFill>
                            <a:schemeClr val="dk1"/>
                          </a:solidFill>
                          <a:effectLst/>
                          <a:latin typeface="+mn-lt"/>
                          <a:ea typeface="+mn-ea"/>
                          <a:cs typeface="+mn-cs"/>
                        </a:rPr>
                        <a:t> </a:t>
                      </a:r>
                      <a:endParaRPr lang="en-US" sz="1400" kern="1200" dirty="0">
                        <a:solidFill>
                          <a:schemeClr val="dk1"/>
                        </a:solidFill>
                        <a:latin typeface="+mj-lt"/>
                        <a:ea typeface="+mn-ea"/>
                        <a:cs typeface="+mn-cs"/>
                      </a:endParaRPr>
                    </a:p>
                  </a:txBody>
                  <a:tcPr marL="72000" marR="0" marT="0" marB="0" anchor="ctr">
                    <a:solidFill>
                      <a:srgbClr val="595959">
                        <a:alpha val="10000"/>
                      </a:srgbClr>
                    </a:solidFill>
                  </a:tcPr>
                </a:tc>
                <a:tc>
                  <a:txBody>
                    <a:bodyPr/>
                    <a:lstStyle/>
                    <a:p>
                      <a:pPr algn="ctr"/>
                      <a:r>
                        <a:rPr lang="en-C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 </a:t>
                      </a:r>
                      <a:r>
                        <a:rPr lang="en-US" sz="14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en-CA"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CA"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18B85">
                        <a:alpha val="10000"/>
                      </a:srgbClr>
                    </a:solidFill>
                  </a:tcPr>
                </a:tc>
                <a:extLst>
                  <a:ext uri="{0D108BD9-81ED-4DB2-BD59-A6C34878D82A}">
                    <a16:rowId xmlns:a16="http://schemas.microsoft.com/office/drawing/2014/main" val="2063293903"/>
                  </a:ext>
                </a:extLst>
              </a:tr>
              <a:tr h="838555">
                <a:tc>
                  <a:txBody>
                    <a:bodyPr/>
                    <a:lstStyle/>
                    <a:p>
                      <a:pPr marL="0" algn="l" defTabSz="914400" rtl="0" eaLnBrk="1" latinLnBrk="0" hangingPunct="1"/>
                      <a:r>
                        <a:rPr lang="en-CA" sz="1400" kern="1200" dirty="0">
                          <a:solidFill>
                            <a:schemeClr val="dk1"/>
                          </a:solidFill>
                          <a:latin typeface="+mj-lt"/>
                        </a:rPr>
                        <a:t>Qualifying stroke subtype</a:t>
                      </a:r>
                    </a:p>
                    <a:p>
                      <a:pPr marL="0" algn="l" defTabSz="914400" rtl="0" eaLnBrk="1" latinLnBrk="0" hangingPunct="1"/>
                      <a:r>
                        <a:rPr lang="en-CA" sz="1400" kern="1200" dirty="0">
                          <a:solidFill>
                            <a:schemeClr val="dk1"/>
                          </a:solidFill>
                          <a:latin typeface="+mj-lt"/>
                          <a:ea typeface="+mn-ea"/>
                          <a:cs typeface="+mn-cs"/>
                        </a:rPr>
                        <a:t> - Large artery atherosclerosis</a:t>
                      </a:r>
                    </a:p>
                    <a:p>
                      <a:pPr marL="0" algn="l" defTabSz="914400" rtl="0" eaLnBrk="1" latinLnBrk="0" hangingPunct="1"/>
                      <a:r>
                        <a:rPr lang="en-CA" sz="1400" kern="1200" dirty="0">
                          <a:solidFill>
                            <a:schemeClr val="dk1"/>
                          </a:solidFill>
                          <a:latin typeface="+mj-lt"/>
                          <a:ea typeface="+mn-ea"/>
                          <a:cs typeface="+mn-cs"/>
                        </a:rPr>
                        <a:t> - Small vessel occlusion</a:t>
                      </a:r>
                    </a:p>
                    <a:p>
                      <a:pPr marL="0" algn="l" defTabSz="914400" rtl="0" eaLnBrk="1" latinLnBrk="0" hangingPunct="1"/>
                      <a:r>
                        <a:rPr lang="en-CA" sz="1400" kern="1200" dirty="0">
                          <a:solidFill>
                            <a:schemeClr val="dk1"/>
                          </a:solidFill>
                          <a:latin typeface="+mj-lt"/>
                          <a:ea typeface="+mn-ea"/>
                          <a:cs typeface="+mn-cs"/>
                        </a:rPr>
                        <a:t> - Cryptogenic</a:t>
                      </a:r>
                    </a:p>
                  </a:txBody>
                  <a:tcPr marL="72000" marR="0" marT="0" marB="0" anchor="ctr">
                    <a:solidFill>
                      <a:srgbClr val="595959">
                        <a:alpha val="20000"/>
                      </a:srgbClr>
                    </a:solidFill>
                  </a:tcPr>
                </a:tc>
                <a:tc>
                  <a:txBody>
                    <a:bodyPr/>
                    <a:lstStyle/>
                    <a:p>
                      <a:pPr algn="ctr"/>
                      <a:endParaRPr lang="en-CA" sz="1400" b="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CA" sz="1400" b="0" dirty="0">
                          <a:effectLst/>
                          <a:latin typeface="Calibri" panose="020F0502020204030204" pitchFamily="34" charset="0"/>
                          <a:ea typeface="Times New Roman" panose="02020603050405020304" pitchFamily="18" charset="0"/>
                          <a:cs typeface="Calibri" panose="020F0502020204030204" pitchFamily="34" charset="0"/>
                        </a:rPr>
                        <a:t>18%</a:t>
                      </a:r>
                    </a:p>
                    <a:p>
                      <a:pPr algn="ctr"/>
                      <a:r>
                        <a:rPr lang="en-CA" sz="1400" b="0" dirty="0">
                          <a:effectLst/>
                          <a:latin typeface="Calibri" panose="020F0502020204030204" pitchFamily="34" charset="0"/>
                          <a:ea typeface="Times New Roman" panose="02020603050405020304" pitchFamily="18" charset="0"/>
                          <a:cs typeface="Calibri" panose="020F0502020204030204" pitchFamily="34" charset="0"/>
                        </a:rPr>
                        <a:t>45%</a:t>
                      </a:r>
                    </a:p>
                    <a:p>
                      <a:pPr algn="ctr"/>
                      <a:r>
                        <a:rPr lang="en-CA" sz="1400" b="0" dirty="0">
                          <a:effectLst/>
                          <a:latin typeface="Calibri" panose="020F0502020204030204" pitchFamily="34" charset="0"/>
                          <a:ea typeface="Times New Roman" panose="02020603050405020304" pitchFamily="18" charset="0"/>
                          <a:cs typeface="Calibri" panose="020F0502020204030204" pitchFamily="34" charset="0"/>
                        </a:rPr>
                        <a:t>35%</a:t>
                      </a:r>
                    </a:p>
                  </a:txBody>
                  <a:tcPr marL="0" marR="0" marT="0" marB="0">
                    <a:solidFill>
                      <a:srgbClr val="F18B85">
                        <a:alpha val="20000"/>
                      </a:srgbClr>
                    </a:solidFill>
                  </a:tcPr>
                </a:tc>
                <a:extLst>
                  <a:ext uri="{0D108BD9-81ED-4DB2-BD59-A6C34878D82A}">
                    <a16:rowId xmlns:a16="http://schemas.microsoft.com/office/drawing/2014/main" val="3599764220"/>
                  </a:ext>
                </a:extLst>
              </a:tr>
              <a:tr h="178179">
                <a:tc>
                  <a:txBody>
                    <a:bodyPr/>
                    <a:lstStyle/>
                    <a:p>
                      <a:pPr marL="0" algn="l" defTabSz="914400" rtl="0" eaLnBrk="1" latinLnBrk="0" hangingPunct="1"/>
                      <a:r>
                        <a:rPr lang="pt-BR" sz="1400" kern="1200" dirty="0">
                          <a:solidFill>
                            <a:schemeClr val="dk1"/>
                          </a:solidFill>
                          <a:latin typeface="+mj-lt"/>
                        </a:rPr>
                        <a:t>Extra- or </a:t>
                      </a:r>
                      <a:r>
                        <a:rPr lang="pt-BR" sz="1400" kern="1200" dirty="0" err="1">
                          <a:solidFill>
                            <a:schemeClr val="dk1"/>
                          </a:solidFill>
                          <a:latin typeface="+mj-lt"/>
                        </a:rPr>
                        <a:t>intracranial</a:t>
                      </a:r>
                      <a:r>
                        <a:rPr lang="pt-BR" sz="1400" kern="1200" dirty="0">
                          <a:solidFill>
                            <a:schemeClr val="dk1"/>
                          </a:solidFill>
                          <a:latin typeface="+mj-lt"/>
                        </a:rPr>
                        <a:t> </a:t>
                      </a:r>
                      <a:r>
                        <a:rPr lang="pt-BR" sz="1400" kern="1200" dirty="0" err="1">
                          <a:solidFill>
                            <a:schemeClr val="dk1"/>
                          </a:solidFill>
                          <a:latin typeface="+mj-lt"/>
                        </a:rPr>
                        <a:t>atherosclerosis</a:t>
                      </a:r>
                      <a:endParaRPr lang="en-US" sz="1400" kern="1200" dirty="0">
                        <a:solidFill>
                          <a:schemeClr val="dk1"/>
                        </a:solidFill>
                        <a:latin typeface="+mj-lt"/>
                        <a:ea typeface="+mn-ea"/>
                        <a:cs typeface="+mn-cs"/>
                      </a:endParaRPr>
                    </a:p>
                  </a:txBody>
                  <a:tcPr marL="72000" marR="0" marT="0" marB="0" anchor="ctr">
                    <a:solidFill>
                      <a:srgbClr val="595959">
                        <a:alpha val="10000"/>
                      </a:srgbClr>
                    </a:solidFill>
                  </a:tcPr>
                </a:tc>
                <a:tc>
                  <a:txBody>
                    <a:bodyPr/>
                    <a:lstStyle/>
                    <a:p>
                      <a:pPr algn="ctr"/>
                      <a:r>
                        <a:rPr lang="en-C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n-CA"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18B85">
                        <a:alpha val="10000"/>
                      </a:srgbClr>
                    </a:solidFill>
                  </a:tcPr>
                </a:tc>
                <a:extLst>
                  <a:ext uri="{0D108BD9-81ED-4DB2-BD59-A6C34878D82A}">
                    <a16:rowId xmlns:a16="http://schemas.microsoft.com/office/drawing/2014/main" val="1166138204"/>
                  </a:ext>
                </a:extLst>
              </a:tr>
              <a:tr h="178179">
                <a:tc>
                  <a:txBody>
                    <a:bodyPr/>
                    <a:lstStyle/>
                    <a:p>
                      <a:pPr marL="0" algn="l" defTabSz="914400" rtl="0" eaLnBrk="1" latinLnBrk="0" hangingPunct="1">
                        <a:tabLst/>
                      </a:pPr>
                      <a:r>
                        <a:rPr lang="en-CA" sz="1400" kern="1200" dirty="0">
                          <a:solidFill>
                            <a:schemeClr val="dk1"/>
                          </a:solidFill>
                          <a:latin typeface="+mj-lt"/>
                        </a:rPr>
                        <a:t>NIHSS score at randomization,</a:t>
                      </a:r>
                      <a:r>
                        <a:rPr lang="en-GB" sz="1400" kern="1200" dirty="0">
                          <a:solidFill>
                            <a:schemeClr val="dk1"/>
                          </a:solidFill>
                          <a:latin typeface="+mn-lt"/>
                          <a:ea typeface="+mn-ea"/>
                          <a:cs typeface="+mn-cs"/>
                        </a:rPr>
                        <a:t> mean ± </a:t>
                      </a:r>
                      <a:r>
                        <a:rPr lang="en-US" sz="1400" kern="1200" dirty="0">
                          <a:solidFill>
                            <a:schemeClr val="dk1"/>
                          </a:solidFill>
                          <a:effectLst/>
                          <a:latin typeface="+mn-lt"/>
                          <a:ea typeface="+mn-ea"/>
                          <a:cs typeface="+mn-cs"/>
                        </a:rPr>
                        <a:t>SD</a:t>
                      </a:r>
                      <a:r>
                        <a:rPr lang="en-CA" sz="1400" kern="1200" dirty="0">
                          <a:solidFill>
                            <a:schemeClr val="dk1"/>
                          </a:solidFill>
                          <a:effectLst/>
                          <a:latin typeface="+mn-lt"/>
                          <a:ea typeface="+mn-ea"/>
                          <a:cs typeface="+mn-cs"/>
                        </a:rPr>
                        <a:t> </a:t>
                      </a:r>
                      <a:endParaRPr lang="en-US" sz="1400" kern="1200" dirty="0">
                        <a:solidFill>
                          <a:schemeClr val="dk1"/>
                        </a:solidFill>
                        <a:latin typeface="+mj-lt"/>
                        <a:ea typeface="+mn-ea"/>
                        <a:cs typeface="+mn-cs"/>
                      </a:endParaRPr>
                    </a:p>
                  </a:txBody>
                  <a:tcPr marL="72000" marR="0" marT="0" marB="0" anchor="ctr">
                    <a:solidFill>
                      <a:srgbClr val="595959">
                        <a:alpha val="20000"/>
                      </a:srgbClr>
                    </a:solidFill>
                  </a:tcPr>
                </a:tc>
                <a:tc>
                  <a:txBody>
                    <a:bodyPr/>
                    <a:lstStyle/>
                    <a:p>
                      <a:pPr algn="ctr"/>
                      <a:r>
                        <a:rPr lang="en-C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a:t>
                      </a:r>
                      <a:r>
                        <a:rPr lang="en-US" sz="1400" b="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 </a:t>
                      </a:r>
                      <a:r>
                        <a:rPr lang="en-C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2</a:t>
                      </a:r>
                      <a:endParaRPr lang="en-CA"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18B85">
                        <a:alpha val="20000"/>
                      </a:srgbClr>
                    </a:solidFill>
                  </a:tcPr>
                </a:tc>
                <a:extLst>
                  <a:ext uri="{0D108BD9-81ED-4DB2-BD59-A6C34878D82A}">
                    <a16:rowId xmlns:a16="http://schemas.microsoft.com/office/drawing/2014/main" val="3033133048"/>
                  </a:ext>
                </a:extLst>
              </a:tr>
              <a:tr h="178179">
                <a:tc>
                  <a:txBody>
                    <a:bodyPr/>
                    <a:lstStyle/>
                    <a:p>
                      <a:pPr marL="0" algn="l" defTabSz="914400" rtl="0" eaLnBrk="1" latinLnBrk="0" hangingPunct="1"/>
                      <a:r>
                        <a:rPr lang="de-DE" sz="1400" kern="1200" dirty="0" err="1">
                          <a:solidFill>
                            <a:schemeClr val="dk1"/>
                          </a:solidFill>
                          <a:latin typeface="+mj-lt"/>
                          <a:ea typeface="+mn-ea"/>
                          <a:cs typeface="+mn-cs"/>
                        </a:rPr>
                        <a:t>Thrombolysis</a:t>
                      </a:r>
                      <a:r>
                        <a:rPr lang="de-DE" sz="1400" kern="1200" dirty="0">
                          <a:solidFill>
                            <a:schemeClr val="dk1"/>
                          </a:solidFill>
                          <a:latin typeface="+mj-lt"/>
                          <a:ea typeface="+mn-ea"/>
                          <a:cs typeface="+mn-cs"/>
                        </a:rPr>
                        <a:t> </a:t>
                      </a:r>
                      <a:r>
                        <a:rPr lang="de-DE" sz="1400" kern="1200" dirty="0" err="1">
                          <a:solidFill>
                            <a:schemeClr val="dk1"/>
                          </a:solidFill>
                          <a:latin typeface="+mj-lt"/>
                          <a:ea typeface="+mn-ea"/>
                          <a:cs typeface="+mn-cs"/>
                        </a:rPr>
                        <a:t>for</a:t>
                      </a:r>
                      <a:r>
                        <a:rPr lang="de-DE" sz="1400" kern="1200" dirty="0">
                          <a:solidFill>
                            <a:schemeClr val="dk1"/>
                          </a:solidFill>
                          <a:latin typeface="+mj-lt"/>
                          <a:ea typeface="+mn-ea"/>
                          <a:cs typeface="+mn-cs"/>
                        </a:rPr>
                        <a:t> </a:t>
                      </a:r>
                      <a:r>
                        <a:rPr lang="de-DE" sz="1400" kern="1200" dirty="0" err="1">
                          <a:solidFill>
                            <a:schemeClr val="dk1"/>
                          </a:solidFill>
                          <a:latin typeface="+mj-lt"/>
                          <a:ea typeface="+mn-ea"/>
                          <a:cs typeface="+mn-cs"/>
                        </a:rPr>
                        <a:t>index</a:t>
                      </a:r>
                      <a:r>
                        <a:rPr lang="de-DE" sz="1400" kern="1200" dirty="0">
                          <a:solidFill>
                            <a:schemeClr val="dk1"/>
                          </a:solidFill>
                          <a:latin typeface="+mj-lt"/>
                          <a:ea typeface="+mn-ea"/>
                          <a:cs typeface="+mn-cs"/>
                        </a:rPr>
                        <a:t> </a:t>
                      </a:r>
                      <a:r>
                        <a:rPr lang="de-DE" sz="1400" kern="1200" dirty="0" err="1">
                          <a:solidFill>
                            <a:schemeClr val="dk1"/>
                          </a:solidFill>
                          <a:latin typeface="+mj-lt"/>
                          <a:ea typeface="+mn-ea"/>
                          <a:cs typeface="+mn-cs"/>
                        </a:rPr>
                        <a:t>stroke</a:t>
                      </a:r>
                      <a:endParaRPr lang="de-DE" sz="1400" kern="1200" dirty="0">
                        <a:solidFill>
                          <a:schemeClr val="dk1"/>
                        </a:solidFill>
                        <a:latin typeface="+mj-lt"/>
                        <a:ea typeface="+mn-ea"/>
                        <a:cs typeface="+mn-cs"/>
                      </a:endParaRPr>
                    </a:p>
                  </a:txBody>
                  <a:tcPr marL="72000" marR="0" marT="0" marB="0" anchor="ctr">
                    <a:solidFill>
                      <a:srgbClr val="595959">
                        <a:alpha val="10000"/>
                      </a:srgbClr>
                    </a:solidFill>
                  </a:tcPr>
                </a:tc>
                <a:tc>
                  <a:txBody>
                    <a:bodyPr/>
                    <a:lstStyle/>
                    <a:p>
                      <a:pPr algn="ctr"/>
                      <a:r>
                        <a:rPr lang="en-CA"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CA"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F18B85">
                        <a:alpha val="10000"/>
                      </a:srgbClr>
                    </a:solidFill>
                  </a:tcPr>
                </a:tc>
                <a:extLst>
                  <a:ext uri="{0D108BD9-81ED-4DB2-BD59-A6C34878D82A}">
                    <a16:rowId xmlns:a16="http://schemas.microsoft.com/office/drawing/2014/main" val="4012729298"/>
                  </a:ext>
                </a:extLst>
              </a:tr>
              <a:tr h="0">
                <a:tc>
                  <a:txBody>
                    <a:bodyPr/>
                    <a:lstStyle/>
                    <a:p>
                      <a:pPr marL="0" algn="l" defTabSz="914400" rtl="0" eaLnBrk="1" latinLnBrk="0" hangingPunct="1"/>
                      <a:r>
                        <a:rPr lang="de-DE" sz="1400" kern="1200" dirty="0">
                          <a:solidFill>
                            <a:schemeClr val="dk1"/>
                          </a:solidFill>
                          <a:latin typeface="+mj-lt"/>
                          <a:ea typeface="+mn-ea"/>
                          <a:cs typeface="+mn-cs"/>
                        </a:rPr>
                        <a:t>Initial dual </a:t>
                      </a:r>
                      <a:r>
                        <a:rPr lang="de-DE" sz="1400" kern="1200" dirty="0" err="1">
                          <a:solidFill>
                            <a:schemeClr val="dk1"/>
                          </a:solidFill>
                          <a:latin typeface="+mj-lt"/>
                          <a:ea typeface="+mn-ea"/>
                          <a:cs typeface="+mn-cs"/>
                        </a:rPr>
                        <a:t>antiplatelet</a:t>
                      </a:r>
                      <a:r>
                        <a:rPr lang="de-DE" sz="1400" kern="1200" dirty="0">
                          <a:solidFill>
                            <a:schemeClr val="dk1"/>
                          </a:solidFill>
                          <a:latin typeface="+mj-lt"/>
                          <a:ea typeface="+mn-ea"/>
                          <a:cs typeface="+mn-cs"/>
                        </a:rPr>
                        <a:t> </a:t>
                      </a:r>
                      <a:r>
                        <a:rPr lang="de-DE" sz="1400" kern="1200" dirty="0" err="1">
                          <a:solidFill>
                            <a:schemeClr val="dk1"/>
                          </a:solidFill>
                          <a:latin typeface="+mj-lt"/>
                          <a:ea typeface="+mn-ea"/>
                          <a:cs typeface="+mn-cs"/>
                        </a:rPr>
                        <a:t>therapy</a:t>
                      </a:r>
                      <a:endParaRPr lang="de-DE" sz="1400" kern="1200" dirty="0">
                        <a:solidFill>
                          <a:schemeClr val="dk1"/>
                        </a:solidFill>
                        <a:latin typeface="+mj-lt"/>
                        <a:ea typeface="+mn-ea"/>
                        <a:cs typeface="+mn-cs"/>
                      </a:endParaRPr>
                    </a:p>
                  </a:txBody>
                  <a:tcPr marL="72000" marR="0" marT="0" marB="0" anchor="ctr">
                    <a:solidFill>
                      <a:srgbClr val="595959">
                        <a:alpha val="20000"/>
                      </a:srgbClr>
                    </a:solidFill>
                  </a:tcPr>
                </a:tc>
                <a:tc>
                  <a:txBody>
                    <a:bodyPr/>
                    <a:lstStyle/>
                    <a:p>
                      <a:pPr algn="ctr"/>
                      <a:r>
                        <a:rPr lang="en-CA" sz="1400" b="0" dirty="0">
                          <a:effectLst/>
                          <a:latin typeface="Calibri" panose="020F0502020204030204" pitchFamily="34" charset="0"/>
                          <a:ea typeface="Times New Roman" panose="02020603050405020304" pitchFamily="18" charset="0"/>
                          <a:cs typeface="Calibri" panose="020F0502020204030204" pitchFamily="34" charset="0"/>
                        </a:rPr>
                        <a:t>43%</a:t>
                      </a:r>
                    </a:p>
                  </a:txBody>
                  <a:tcPr marL="0" marR="0" marT="0" marB="0" anchor="ctr">
                    <a:solidFill>
                      <a:srgbClr val="F18B85">
                        <a:alpha val="20000"/>
                      </a:srgbClr>
                    </a:solidFill>
                  </a:tcPr>
                </a:tc>
                <a:extLst>
                  <a:ext uri="{0D108BD9-81ED-4DB2-BD59-A6C34878D82A}">
                    <a16:rowId xmlns:a16="http://schemas.microsoft.com/office/drawing/2014/main" val="520231404"/>
                  </a:ext>
                </a:extLst>
              </a:tr>
            </a:tbl>
          </a:graphicData>
        </a:graphic>
      </p:graphicFrame>
    </p:spTree>
    <p:extLst>
      <p:ext uri="{BB962C8B-B14F-4D97-AF65-F5344CB8AC3E}">
        <p14:creationId xmlns:p14="http://schemas.microsoft.com/office/powerpoint/2010/main" val="19116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6512AF-A284-40EC-8D4A-3525FA1CBFC2}"/>
              </a:ext>
            </a:extLst>
          </p:cNvPr>
          <p:cNvSpPr>
            <a:spLocks noGrp="1"/>
          </p:cNvSpPr>
          <p:nvPr>
            <p:ph type="title"/>
          </p:nvPr>
        </p:nvSpPr>
        <p:spPr>
          <a:xfrm>
            <a:off x="265113" y="155566"/>
            <a:ext cx="7886700" cy="1191095"/>
          </a:xfrm>
        </p:spPr>
        <p:txBody>
          <a:bodyPr/>
          <a:lstStyle/>
          <a:p>
            <a:r>
              <a:rPr lang="en-US" dirty="0">
                <a:solidFill>
                  <a:srgbClr val="555A55"/>
                </a:solidFill>
              </a:rPr>
              <a:t>Primary Efficacy Outcome</a:t>
            </a:r>
            <a:br>
              <a:rPr lang="en-US" dirty="0">
                <a:solidFill>
                  <a:srgbClr val="555A55"/>
                </a:solidFill>
              </a:rPr>
            </a:br>
            <a:r>
              <a:rPr lang="en-US" sz="2000" b="0" dirty="0">
                <a:solidFill>
                  <a:srgbClr val="555A55"/>
                </a:solidFill>
              </a:rPr>
              <a:t>Ischemic Stroke or Covert Infarcts at 6 months</a:t>
            </a:r>
            <a:br>
              <a:rPr lang="en-US" sz="2400" b="0" dirty="0">
                <a:solidFill>
                  <a:srgbClr val="555A55"/>
                </a:solidFill>
              </a:rPr>
            </a:br>
            <a:endParaRPr lang="en-US" b="0" dirty="0">
              <a:solidFill>
                <a:srgbClr val="555A55"/>
              </a:solidFill>
            </a:endParaRPr>
          </a:p>
        </p:txBody>
      </p:sp>
      <p:graphicFrame>
        <p:nvGraphicFramePr>
          <p:cNvPr id="22" name="Content Placeholder 7">
            <a:extLst>
              <a:ext uri="{FF2B5EF4-FFF2-40B4-BE49-F238E27FC236}">
                <a16:creationId xmlns:a16="http://schemas.microsoft.com/office/drawing/2014/main" id="{AED5CDBC-C742-BB4C-BA21-344C6B22994B}"/>
              </a:ext>
            </a:extLst>
          </p:cNvPr>
          <p:cNvGraphicFramePr>
            <a:graphicFrameLocks noGrp="1"/>
          </p:cNvGraphicFramePr>
          <p:nvPr>
            <p:ph sz="quarter" idx="14"/>
            <p:extLst>
              <p:ext uri="{D42A27DB-BD31-4B8C-83A1-F6EECF244321}">
                <p14:modId xmlns:p14="http://schemas.microsoft.com/office/powerpoint/2010/main" val="9403207"/>
              </p:ext>
            </p:extLst>
          </p:nvPr>
        </p:nvGraphicFramePr>
        <p:xfrm>
          <a:off x="755576" y="1220885"/>
          <a:ext cx="6768752" cy="2719017"/>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4428E7CB-9144-C248-8B1D-217D96E0EF1D}"/>
              </a:ext>
            </a:extLst>
          </p:cNvPr>
          <p:cNvSpPr txBox="1"/>
          <p:nvPr/>
        </p:nvSpPr>
        <p:spPr>
          <a:xfrm>
            <a:off x="1475656" y="4011910"/>
            <a:ext cx="5832648" cy="338554"/>
          </a:xfrm>
          <a:prstGeom prst="rect">
            <a:avLst/>
          </a:prstGeom>
          <a:noFill/>
          <a:ln w="12700">
            <a:solidFill>
              <a:srgbClr val="555A55"/>
            </a:solidFill>
          </a:ln>
        </p:spPr>
        <p:txBody>
          <a:bodyPr wrap="square">
            <a:spAutoFit/>
          </a:bodyPr>
          <a:lstStyle/>
          <a:p>
            <a:r>
              <a:rPr lang="en-US" sz="1600" dirty="0">
                <a:solidFill>
                  <a:srgbClr val="000000"/>
                </a:solidFill>
                <a:latin typeface="+mj-lt"/>
              </a:rPr>
              <a:t>No observed dose-response (Emax2 model t statistic: -0.68, p=0.80) </a:t>
            </a:r>
          </a:p>
        </p:txBody>
      </p:sp>
    </p:spTree>
    <p:extLst>
      <p:ext uri="{BB962C8B-B14F-4D97-AF65-F5344CB8AC3E}">
        <p14:creationId xmlns:p14="http://schemas.microsoft.com/office/powerpoint/2010/main" val="405904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9ACE11F-8D2B-4F80-A0DA-DB2C293B6E82}"/>
              </a:ext>
            </a:extLst>
          </p:cNvPr>
          <p:cNvGraphicFramePr>
            <a:graphicFrameLocks noChangeAspect="1"/>
          </p:cNvGraphicFramePr>
          <p:nvPr>
            <p:custDataLst>
              <p:tags r:id="rId2"/>
            </p:custDataLst>
          </p:nvPr>
        </p:nvGraphicFramePr>
        <p:xfrm>
          <a:off x="1787" y="1191"/>
          <a:ext cx="1191" cy="1191"/>
        </p:xfrm>
        <a:graphic>
          <a:graphicData uri="http://schemas.openxmlformats.org/presentationml/2006/ole">
            <mc:AlternateContent xmlns:mc="http://schemas.openxmlformats.org/markup-compatibility/2006">
              <mc:Choice xmlns:v="urn:schemas-microsoft-com:vml" Requires="v">
                <p:oleObj spid="_x0000_s13373" name="think-cell Slide" r:id="rId4" imgW="359" imgH="358" progId="TCLayout.ActiveDocument.1">
                  <p:embed/>
                </p:oleObj>
              </mc:Choice>
              <mc:Fallback>
                <p:oleObj name="think-cell Slide" r:id="rId4" imgW="359" imgH="358" progId="TCLayout.ActiveDocument.1">
                  <p:embed/>
                  <p:pic>
                    <p:nvPicPr>
                      <p:cNvPr id="6" name="Object 5" hidden="1">
                        <a:extLst>
                          <a:ext uri="{FF2B5EF4-FFF2-40B4-BE49-F238E27FC236}">
                            <a16:creationId xmlns:a16="http://schemas.microsoft.com/office/drawing/2014/main" id="{C9ACE11F-8D2B-4F80-A0DA-DB2C293B6E82}"/>
                          </a:ext>
                        </a:extLst>
                      </p:cNvPr>
                      <p:cNvPicPr/>
                      <p:nvPr/>
                    </p:nvPicPr>
                    <p:blipFill>
                      <a:blip r:embed="rId5"/>
                      <a:stretch>
                        <a:fillRect/>
                      </a:stretch>
                    </p:blipFill>
                    <p:spPr>
                      <a:xfrm>
                        <a:off x="1787" y="1191"/>
                        <a:ext cx="1191" cy="1191"/>
                      </a:xfrm>
                      <a:prstGeom prst="rect">
                        <a:avLst/>
                      </a:prstGeom>
                    </p:spPr>
                  </p:pic>
                </p:oleObj>
              </mc:Fallback>
            </mc:AlternateContent>
          </a:graphicData>
        </a:graphic>
      </p:graphicFrame>
      <p:pic>
        <p:nvPicPr>
          <p:cNvPr id="8" name="Picture 12">
            <a:extLst>
              <a:ext uri="{FF2B5EF4-FFF2-40B4-BE49-F238E27FC236}">
                <a16:creationId xmlns:a16="http://schemas.microsoft.com/office/drawing/2014/main" id="{5D9949E2-F631-9A46-86AB-2BF21A84C2F3}"/>
              </a:ext>
            </a:extLst>
          </p:cNvPr>
          <p:cNvPicPr>
            <a:picLocks noChangeAspect="1"/>
          </p:cNvPicPr>
          <p:nvPr/>
        </p:nvPicPr>
        <p:blipFill>
          <a:blip r:embed="rId6"/>
          <a:stretch>
            <a:fillRect/>
          </a:stretch>
        </p:blipFill>
        <p:spPr>
          <a:xfrm>
            <a:off x="7956376" y="4503941"/>
            <a:ext cx="1008112" cy="444073"/>
          </a:xfrm>
          <a:prstGeom prst="rect">
            <a:avLst/>
          </a:prstGeom>
          <a:solidFill>
            <a:srgbClr val="FAFAFA"/>
          </a:solidFill>
        </p:spPr>
      </p:pic>
      <p:graphicFrame>
        <p:nvGraphicFramePr>
          <p:cNvPr id="5" name="Table 8">
            <a:extLst>
              <a:ext uri="{FF2B5EF4-FFF2-40B4-BE49-F238E27FC236}">
                <a16:creationId xmlns:a16="http://schemas.microsoft.com/office/drawing/2014/main" id="{BC96E00A-951E-1845-9B4E-D89705BE088C}"/>
              </a:ext>
            </a:extLst>
          </p:cNvPr>
          <p:cNvGraphicFramePr>
            <a:graphicFrameLocks noGrp="1"/>
          </p:cNvGraphicFramePr>
          <p:nvPr>
            <p:ph sz="quarter" idx="14"/>
            <p:extLst>
              <p:ext uri="{D42A27DB-BD31-4B8C-83A1-F6EECF244321}">
                <p14:modId xmlns:p14="http://schemas.microsoft.com/office/powerpoint/2010/main" val="519333594"/>
              </p:ext>
            </p:extLst>
          </p:nvPr>
        </p:nvGraphicFramePr>
        <p:xfrm>
          <a:off x="4710" y="1563638"/>
          <a:ext cx="9139290" cy="2112315"/>
        </p:xfrm>
        <a:graphic>
          <a:graphicData uri="http://schemas.openxmlformats.org/drawingml/2006/table">
            <a:tbl>
              <a:tblPr firstRow="1" bandRow="1">
                <a:tableStyleId>{5C22544A-7EE6-4342-B048-85BDC9FD1C3A}</a:tableStyleId>
              </a:tblPr>
              <a:tblGrid>
                <a:gridCol w="1127944">
                  <a:extLst>
                    <a:ext uri="{9D8B030D-6E8A-4147-A177-3AD203B41FA5}">
                      <a16:colId xmlns:a16="http://schemas.microsoft.com/office/drawing/2014/main" val="1667774294"/>
                    </a:ext>
                  </a:extLst>
                </a:gridCol>
                <a:gridCol w="1127944">
                  <a:extLst>
                    <a:ext uri="{9D8B030D-6E8A-4147-A177-3AD203B41FA5}">
                      <a16:colId xmlns:a16="http://schemas.microsoft.com/office/drawing/2014/main" val="2806833044"/>
                    </a:ext>
                  </a:extLst>
                </a:gridCol>
                <a:gridCol w="1231282">
                  <a:extLst>
                    <a:ext uri="{9D8B030D-6E8A-4147-A177-3AD203B41FA5}">
                      <a16:colId xmlns:a16="http://schemas.microsoft.com/office/drawing/2014/main" val="375174128"/>
                    </a:ext>
                  </a:extLst>
                </a:gridCol>
                <a:gridCol w="1103471">
                  <a:extLst>
                    <a:ext uri="{9D8B030D-6E8A-4147-A177-3AD203B41FA5}">
                      <a16:colId xmlns:a16="http://schemas.microsoft.com/office/drawing/2014/main" val="3821074075"/>
                    </a:ext>
                  </a:extLst>
                </a:gridCol>
                <a:gridCol w="1257381">
                  <a:extLst>
                    <a:ext uri="{9D8B030D-6E8A-4147-A177-3AD203B41FA5}">
                      <a16:colId xmlns:a16="http://schemas.microsoft.com/office/drawing/2014/main" val="1115234531"/>
                    </a:ext>
                  </a:extLst>
                </a:gridCol>
                <a:gridCol w="951516">
                  <a:extLst>
                    <a:ext uri="{9D8B030D-6E8A-4147-A177-3AD203B41FA5}">
                      <a16:colId xmlns:a16="http://schemas.microsoft.com/office/drawing/2014/main" val="675076380"/>
                    </a:ext>
                  </a:extLst>
                </a:gridCol>
                <a:gridCol w="1224136">
                  <a:extLst>
                    <a:ext uri="{9D8B030D-6E8A-4147-A177-3AD203B41FA5}">
                      <a16:colId xmlns:a16="http://schemas.microsoft.com/office/drawing/2014/main" val="825806003"/>
                    </a:ext>
                  </a:extLst>
                </a:gridCol>
                <a:gridCol w="1115616">
                  <a:extLst>
                    <a:ext uri="{9D8B030D-6E8A-4147-A177-3AD203B41FA5}">
                      <a16:colId xmlns:a16="http://schemas.microsoft.com/office/drawing/2014/main" val="3811089687"/>
                    </a:ext>
                  </a:extLst>
                </a:gridCol>
              </a:tblGrid>
              <a:tr h="633695">
                <a:tc>
                  <a:txBody>
                    <a:bodyPr/>
                    <a:lstStyle/>
                    <a:p>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74902"/>
                      </a:srgbClr>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a:t>
                      </a:r>
                    </a:p>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10 mg </a:t>
                      </a:r>
                    </a:p>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(N=455)</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10 mg vs. placebo</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mg </a:t>
                      </a:r>
                    </a:p>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(N=450)</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mg vs. placebo</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mg (N=447)</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mg vs. placebo</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Placebo (N=456)</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solidFill>
                  </a:tcPr>
                </a:tc>
                <a:extLst>
                  <a:ext uri="{0D108BD9-81ED-4DB2-BD59-A6C34878D82A}">
                    <a16:rowId xmlns:a16="http://schemas.microsoft.com/office/drawing/2014/main" val="1660363237"/>
                  </a:ext>
                </a:extLst>
              </a:tr>
              <a:tr h="633695">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CIR</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CIR</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CIR</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alpha val="9804"/>
                      </a:srgbClr>
                    </a:solidFill>
                  </a:tcPr>
                </a:tc>
                <a:extLst>
                  <a:ext uri="{0D108BD9-81ED-4DB2-BD59-A6C34878D82A}">
                    <a16:rowId xmlns:a16="http://schemas.microsoft.com/office/drawing/2014/main" val="112510404"/>
                  </a:ext>
                </a:extLst>
              </a:tr>
              <a:tr h="844925">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Incident covert brain infarct(s) on MRI </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20000"/>
                      </a:srgbClr>
                    </a:solidFill>
                  </a:tcPr>
                </a:tc>
                <a:tc>
                  <a:txBody>
                    <a:bodyPr/>
                    <a:lstStyle/>
                    <a:p>
                      <a:pPr algn="ctr"/>
                      <a:r>
                        <a:rPr lang="en-CA" sz="12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63 (13.8%)</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0.99 (0.75 - 1.30)</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74 (16.4%)</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1.17 (0.90 - 1.51)</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74 (16.6%)</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1.17 (0.91 - 1.52)</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US" sz="12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64 (14.0%)</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alpha val="20000"/>
                      </a:srgbClr>
                    </a:solidFill>
                  </a:tcPr>
                </a:tc>
                <a:extLst>
                  <a:ext uri="{0D108BD9-81ED-4DB2-BD59-A6C34878D82A}">
                    <a16:rowId xmlns:a16="http://schemas.microsoft.com/office/drawing/2014/main" val="3835062248"/>
                  </a:ext>
                </a:extLst>
              </a:tr>
            </a:tbl>
          </a:graphicData>
        </a:graphic>
      </p:graphicFrame>
      <p:sp>
        <p:nvSpPr>
          <p:cNvPr id="12" name="Title 2">
            <a:extLst>
              <a:ext uri="{FF2B5EF4-FFF2-40B4-BE49-F238E27FC236}">
                <a16:creationId xmlns:a16="http://schemas.microsoft.com/office/drawing/2014/main" id="{3E68A22A-CBB1-384C-8549-77BE007C54ED}"/>
              </a:ext>
            </a:extLst>
          </p:cNvPr>
          <p:cNvSpPr>
            <a:spLocks noGrp="1"/>
          </p:cNvSpPr>
          <p:nvPr>
            <p:ph type="title"/>
          </p:nvPr>
        </p:nvSpPr>
        <p:spPr>
          <a:xfrm>
            <a:off x="265113" y="155566"/>
            <a:ext cx="7886700" cy="1468094"/>
          </a:xfrm>
        </p:spPr>
        <p:txBody>
          <a:bodyPr/>
          <a:lstStyle/>
          <a:p>
            <a:r>
              <a:rPr lang="en-US" dirty="0">
                <a:solidFill>
                  <a:srgbClr val="555A55"/>
                </a:solidFill>
              </a:rPr>
              <a:t>Secondary Efficacy Outcome</a:t>
            </a:r>
            <a:br>
              <a:rPr lang="en-US" dirty="0">
                <a:solidFill>
                  <a:srgbClr val="555A55"/>
                </a:solidFill>
              </a:rPr>
            </a:br>
            <a:r>
              <a:rPr lang="en-US" sz="2000" b="0" dirty="0">
                <a:solidFill>
                  <a:srgbClr val="555A55"/>
                </a:solidFill>
              </a:rPr>
              <a:t>Incident covert brain infarct(s) on MRI at 6 months (75% of events; 69% small subcortical infarcts)</a:t>
            </a:r>
            <a:br>
              <a:rPr lang="en-US" sz="2400" b="0" dirty="0">
                <a:solidFill>
                  <a:srgbClr val="555A55"/>
                </a:solidFill>
              </a:rPr>
            </a:br>
            <a:endParaRPr lang="en-US" b="0" dirty="0">
              <a:solidFill>
                <a:srgbClr val="555A55"/>
              </a:solidFill>
            </a:endParaRPr>
          </a:p>
        </p:txBody>
      </p:sp>
      <p:sp>
        <p:nvSpPr>
          <p:cNvPr id="7" name="TextBox 6">
            <a:extLst>
              <a:ext uri="{FF2B5EF4-FFF2-40B4-BE49-F238E27FC236}">
                <a16:creationId xmlns:a16="http://schemas.microsoft.com/office/drawing/2014/main" id="{BAD4D993-BC49-034C-B1AC-9C41007E2019}"/>
              </a:ext>
            </a:extLst>
          </p:cNvPr>
          <p:cNvSpPr txBox="1"/>
          <p:nvPr/>
        </p:nvSpPr>
        <p:spPr>
          <a:xfrm>
            <a:off x="2843808" y="3900939"/>
            <a:ext cx="3240360" cy="338554"/>
          </a:xfrm>
          <a:prstGeom prst="rect">
            <a:avLst/>
          </a:prstGeom>
          <a:noFill/>
          <a:ln w="12700">
            <a:solidFill>
              <a:srgbClr val="555A55"/>
            </a:solidFill>
          </a:ln>
        </p:spPr>
        <p:txBody>
          <a:bodyPr wrap="square">
            <a:spAutoFit/>
          </a:bodyPr>
          <a:lstStyle/>
          <a:p>
            <a:pPr algn="ctr"/>
            <a:r>
              <a:rPr lang="en-US" sz="1600" dirty="0">
                <a:solidFill>
                  <a:srgbClr val="000000"/>
                </a:solidFill>
                <a:latin typeface="+mj-lt"/>
                <a:ea typeface="Times New Roman" panose="02020603050405020304" pitchFamily="18" charset="0"/>
              </a:rPr>
              <a:t>N</a:t>
            </a:r>
            <a:r>
              <a:rPr lang="en-US" sz="1600" dirty="0">
                <a:solidFill>
                  <a:srgbClr val="000000"/>
                </a:solidFill>
                <a:effectLst/>
                <a:latin typeface="+mj-lt"/>
                <a:ea typeface="Times New Roman" panose="02020603050405020304" pitchFamily="18" charset="0"/>
              </a:rPr>
              <a:t>o effect on covert brain infarct</a:t>
            </a:r>
            <a:endParaRPr lang="en-US" sz="1600" dirty="0">
              <a:latin typeface="+mj-lt"/>
            </a:endParaRPr>
          </a:p>
        </p:txBody>
      </p:sp>
    </p:spTree>
    <p:extLst>
      <p:ext uri="{BB962C8B-B14F-4D97-AF65-F5344CB8AC3E}">
        <p14:creationId xmlns:p14="http://schemas.microsoft.com/office/powerpoint/2010/main" val="56259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9ACE11F-8D2B-4F80-A0DA-DB2C293B6E82}"/>
              </a:ext>
            </a:extLst>
          </p:cNvPr>
          <p:cNvGraphicFramePr>
            <a:graphicFrameLocks noChangeAspect="1"/>
          </p:cNvGraphicFramePr>
          <p:nvPr>
            <p:custDataLst>
              <p:tags r:id="rId2"/>
            </p:custDataLst>
          </p:nvPr>
        </p:nvGraphicFramePr>
        <p:xfrm>
          <a:off x="1787" y="1191"/>
          <a:ext cx="1191" cy="1191"/>
        </p:xfrm>
        <a:graphic>
          <a:graphicData uri="http://schemas.openxmlformats.org/presentationml/2006/ole">
            <mc:AlternateContent xmlns:mc="http://schemas.openxmlformats.org/markup-compatibility/2006">
              <mc:Choice xmlns:v="urn:schemas-microsoft-com:vml" Requires="v">
                <p:oleObj spid="_x0000_s37943" name="think-cell Slide" r:id="rId4" imgW="359" imgH="358" progId="TCLayout.ActiveDocument.1">
                  <p:embed/>
                </p:oleObj>
              </mc:Choice>
              <mc:Fallback>
                <p:oleObj name="think-cell Slide" r:id="rId4" imgW="359" imgH="358" progId="TCLayout.ActiveDocument.1">
                  <p:embed/>
                  <p:pic>
                    <p:nvPicPr>
                      <p:cNvPr id="6" name="Object 5" hidden="1">
                        <a:extLst>
                          <a:ext uri="{FF2B5EF4-FFF2-40B4-BE49-F238E27FC236}">
                            <a16:creationId xmlns:a16="http://schemas.microsoft.com/office/drawing/2014/main" id="{C9ACE11F-8D2B-4F80-A0DA-DB2C293B6E82}"/>
                          </a:ext>
                        </a:extLst>
                      </p:cNvPr>
                      <p:cNvPicPr/>
                      <p:nvPr/>
                    </p:nvPicPr>
                    <p:blipFill>
                      <a:blip r:embed="rId5"/>
                      <a:stretch>
                        <a:fillRect/>
                      </a:stretch>
                    </p:blipFill>
                    <p:spPr>
                      <a:xfrm>
                        <a:off x="1787" y="1191"/>
                        <a:ext cx="1191" cy="1191"/>
                      </a:xfrm>
                      <a:prstGeom prst="rect">
                        <a:avLst/>
                      </a:prstGeom>
                    </p:spPr>
                  </p:pic>
                </p:oleObj>
              </mc:Fallback>
            </mc:AlternateContent>
          </a:graphicData>
        </a:graphic>
      </p:graphicFrame>
      <p:sp>
        <p:nvSpPr>
          <p:cNvPr id="12" name="Title 2">
            <a:extLst>
              <a:ext uri="{FF2B5EF4-FFF2-40B4-BE49-F238E27FC236}">
                <a16:creationId xmlns:a16="http://schemas.microsoft.com/office/drawing/2014/main" id="{3E68A22A-CBB1-384C-8549-77BE007C54ED}"/>
              </a:ext>
            </a:extLst>
          </p:cNvPr>
          <p:cNvSpPr>
            <a:spLocks noGrp="1"/>
          </p:cNvSpPr>
          <p:nvPr>
            <p:ph type="title"/>
          </p:nvPr>
        </p:nvSpPr>
        <p:spPr>
          <a:xfrm>
            <a:off x="9615" y="-92546"/>
            <a:ext cx="7886700" cy="1191095"/>
          </a:xfrm>
        </p:spPr>
        <p:txBody>
          <a:bodyPr/>
          <a:lstStyle/>
          <a:p>
            <a:r>
              <a:rPr lang="en-US" dirty="0">
                <a:solidFill>
                  <a:srgbClr val="555A55"/>
                </a:solidFill>
              </a:rPr>
              <a:t>Secondary Efficacy Outcomes</a:t>
            </a:r>
            <a:br>
              <a:rPr lang="en-US" dirty="0">
                <a:solidFill>
                  <a:srgbClr val="555A55"/>
                </a:solidFill>
              </a:rPr>
            </a:br>
            <a:r>
              <a:rPr lang="en-US" sz="2000" b="0" dirty="0">
                <a:solidFill>
                  <a:srgbClr val="555A55"/>
                </a:solidFill>
              </a:rPr>
              <a:t>Total follow-up (median 10.6 months)</a:t>
            </a:r>
            <a:br>
              <a:rPr lang="en-US" sz="2400" b="0" dirty="0">
                <a:solidFill>
                  <a:srgbClr val="555A55"/>
                </a:solidFill>
              </a:rPr>
            </a:br>
            <a:endParaRPr lang="en-US" b="0" dirty="0">
              <a:solidFill>
                <a:srgbClr val="555A55"/>
              </a:solidFill>
            </a:endParaRPr>
          </a:p>
        </p:txBody>
      </p:sp>
      <p:sp>
        <p:nvSpPr>
          <p:cNvPr id="2" name="Rectangle 1">
            <a:extLst>
              <a:ext uri="{FF2B5EF4-FFF2-40B4-BE49-F238E27FC236}">
                <a16:creationId xmlns:a16="http://schemas.microsoft.com/office/drawing/2014/main" id="{3AD58AA2-1EEE-C241-AD97-E4F64BAA0573}"/>
              </a:ext>
            </a:extLst>
          </p:cNvPr>
          <p:cNvSpPr/>
          <p:nvPr/>
        </p:nvSpPr>
        <p:spPr>
          <a:xfrm>
            <a:off x="1330389" y="4299942"/>
            <a:ext cx="6583514" cy="288032"/>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Positive trend shown for reduction in ischemic stroke with asundexian 50 mg</a:t>
            </a:r>
          </a:p>
        </p:txBody>
      </p:sp>
      <p:graphicFrame>
        <p:nvGraphicFramePr>
          <p:cNvPr id="9" name="Table 8">
            <a:extLst>
              <a:ext uri="{FF2B5EF4-FFF2-40B4-BE49-F238E27FC236}">
                <a16:creationId xmlns:a16="http://schemas.microsoft.com/office/drawing/2014/main" id="{452BAA74-6AE9-F740-8BAD-D023FAE44A98}"/>
              </a:ext>
            </a:extLst>
          </p:cNvPr>
          <p:cNvGraphicFramePr>
            <a:graphicFrameLocks/>
          </p:cNvGraphicFramePr>
          <p:nvPr>
            <p:extLst>
              <p:ext uri="{D42A27DB-BD31-4B8C-83A1-F6EECF244321}">
                <p14:modId xmlns:p14="http://schemas.microsoft.com/office/powerpoint/2010/main" val="2163692952"/>
              </p:ext>
            </p:extLst>
          </p:nvPr>
        </p:nvGraphicFramePr>
        <p:xfrm>
          <a:off x="0" y="915567"/>
          <a:ext cx="9139290" cy="3303636"/>
        </p:xfrm>
        <a:graphic>
          <a:graphicData uri="http://schemas.openxmlformats.org/drawingml/2006/table">
            <a:tbl>
              <a:tblPr firstRow="1" bandRow="1">
                <a:tableStyleId>{5C22544A-7EE6-4342-B048-85BDC9FD1C3A}</a:tableStyleId>
              </a:tblPr>
              <a:tblGrid>
                <a:gridCol w="1127944">
                  <a:extLst>
                    <a:ext uri="{9D8B030D-6E8A-4147-A177-3AD203B41FA5}">
                      <a16:colId xmlns:a16="http://schemas.microsoft.com/office/drawing/2014/main" val="1667774294"/>
                    </a:ext>
                  </a:extLst>
                </a:gridCol>
                <a:gridCol w="1127944">
                  <a:extLst>
                    <a:ext uri="{9D8B030D-6E8A-4147-A177-3AD203B41FA5}">
                      <a16:colId xmlns:a16="http://schemas.microsoft.com/office/drawing/2014/main" val="2806833044"/>
                    </a:ext>
                  </a:extLst>
                </a:gridCol>
                <a:gridCol w="1235992">
                  <a:extLst>
                    <a:ext uri="{9D8B030D-6E8A-4147-A177-3AD203B41FA5}">
                      <a16:colId xmlns:a16="http://schemas.microsoft.com/office/drawing/2014/main" val="375174128"/>
                    </a:ext>
                  </a:extLst>
                </a:gridCol>
                <a:gridCol w="1008112">
                  <a:extLst>
                    <a:ext uri="{9D8B030D-6E8A-4147-A177-3AD203B41FA5}">
                      <a16:colId xmlns:a16="http://schemas.microsoft.com/office/drawing/2014/main" val="3821074075"/>
                    </a:ext>
                  </a:extLst>
                </a:gridCol>
                <a:gridCol w="1224136">
                  <a:extLst>
                    <a:ext uri="{9D8B030D-6E8A-4147-A177-3AD203B41FA5}">
                      <a16:colId xmlns:a16="http://schemas.microsoft.com/office/drawing/2014/main" val="1115234531"/>
                    </a:ext>
                  </a:extLst>
                </a:gridCol>
                <a:gridCol w="927804">
                  <a:extLst>
                    <a:ext uri="{9D8B030D-6E8A-4147-A177-3AD203B41FA5}">
                      <a16:colId xmlns:a16="http://schemas.microsoft.com/office/drawing/2014/main" val="675076380"/>
                    </a:ext>
                  </a:extLst>
                </a:gridCol>
                <a:gridCol w="1376452">
                  <a:extLst>
                    <a:ext uri="{9D8B030D-6E8A-4147-A177-3AD203B41FA5}">
                      <a16:colId xmlns:a16="http://schemas.microsoft.com/office/drawing/2014/main" val="825806003"/>
                    </a:ext>
                  </a:extLst>
                </a:gridCol>
                <a:gridCol w="1110906">
                  <a:extLst>
                    <a:ext uri="{9D8B030D-6E8A-4147-A177-3AD203B41FA5}">
                      <a16:colId xmlns:a16="http://schemas.microsoft.com/office/drawing/2014/main" val="3811089687"/>
                    </a:ext>
                  </a:extLst>
                </a:gridCol>
              </a:tblGrid>
              <a:tr h="528555">
                <a:tc>
                  <a:txBody>
                    <a:bodyPr/>
                    <a:lstStyle/>
                    <a:p>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74902"/>
                      </a:srgbClr>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a:t>
                      </a:r>
                    </a:p>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10 (N=455)</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10 vs. placebo</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(N=450)</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vs. placebo</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(N=447)</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vs. placebo</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Placebo (N=456)</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solidFill>
                  </a:tcPr>
                </a:tc>
                <a:extLst>
                  <a:ext uri="{0D108BD9-81ED-4DB2-BD59-A6C34878D82A}">
                    <a16:rowId xmlns:a16="http://schemas.microsoft.com/office/drawing/2014/main" val="1660363237"/>
                  </a:ext>
                </a:extLst>
              </a:tr>
              <a:tr h="429388">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alpha val="9804"/>
                      </a:srgbClr>
                    </a:solidFill>
                  </a:tcPr>
                </a:tc>
                <a:extLst>
                  <a:ext uri="{0D108BD9-81ED-4DB2-BD59-A6C34878D82A}">
                    <a16:rowId xmlns:a16="http://schemas.microsoft.com/office/drawing/2014/main" val="112510404"/>
                  </a:ext>
                </a:extLst>
              </a:tr>
              <a:tr h="572517">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Ischemic stroke</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20000"/>
                      </a:srgbClr>
                    </a:solidFill>
                  </a:tcPr>
                </a:tc>
                <a:tc>
                  <a:txBody>
                    <a:bodyPr/>
                    <a:lstStyle/>
                    <a:p>
                      <a:pPr algn="ctr"/>
                      <a:r>
                        <a:rPr lang="en-US" sz="12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26 (5.7%)</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US" sz="12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0.93 (0.59-1.45)</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US" sz="12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26 (5.8%)</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US" sz="12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0.94 (0.60-1.47)</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US" sz="1200" kern="1200">
                          <a:solidFill>
                            <a:srgbClr val="000000"/>
                          </a:solidFill>
                          <a:effectLst/>
                          <a:latin typeface="Calibri" panose="020F0502020204030204" pitchFamily="34" charset="0"/>
                          <a:ea typeface="Verdana" panose="020B0604030504040204" pitchFamily="34" charset="0"/>
                          <a:cs typeface="Calibri" panose="020F0502020204030204" pitchFamily="34" charset="0"/>
                        </a:rPr>
                        <a:t>22 (4.9%)</a:t>
                      </a:r>
                      <a:endParaRPr lang="en-CA"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US" sz="1400" b="1" kern="1200" dirty="0">
                          <a:solidFill>
                            <a:schemeClr val="accent1">
                              <a:lumMod val="60000"/>
                              <a:lumOff val="40000"/>
                            </a:schemeClr>
                          </a:solidFill>
                          <a:effectLst/>
                          <a:latin typeface="Calibri" panose="020F0502020204030204" pitchFamily="34" charset="0"/>
                          <a:ea typeface="Verdana" panose="020B0604030504040204" pitchFamily="34" charset="0"/>
                          <a:cs typeface="Calibri" panose="020F0502020204030204" pitchFamily="34" charset="0"/>
                        </a:rPr>
                        <a:t>0.80 (0.50-1.27)</a:t>
                      </a:r>
                      <a:endParaRPr lang="en-CA" sz="1400" b="1" dirty="0">
                        <a:solidFill>
                          <a:schemeClr val="accent1">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US" sz="1200" kern="1200">
                          <a:solidFill>
                            <a:srgbClr val="000000"/>
                          </a:solidFill>
                          <a:effectLst/>
                          <a:latin typeface="Calibri" panose="020F0502020204030204" pitchFamily="34" charset="0"/>
                          <a:ea typeface="Verdana" panose="020B0604030504040204" pitchFamily="34" charset="0"/>
                          <a:cs typeface="Calibri" panose="020F0502020204030204" pitchFamily="34" charset="0"/>
                        </a:rPr>
                        <a:t>28 (6.1%)</a:t>
                      </a:r>
                      <a:endParaRPr lang="en-CA"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alpha val="20000"/>
                      </a:srgbClr>
                    </a:solidFill>
                  </a:tcPr>
                </a:tc>
                <a:extLst>
                  <a:ext uri="{0D108BD9-81ED-4DB2-BD59-A6C34878D82A}">
                    <a16:rowId xmlns:a16="http://schemas.microsoft.com/office/drawing/2014/main" val="3835062248"/>
                  </a:ext>
                </a:extLst>
              </a:tr>
              <a:tr h="429388">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 recurrent stroke</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9804"/>
                      </a:srgbClr>
                    </a:solidFill>
                  </a:tcPr>
                </a:tc>
                <a:tc>
                  <a:txBody>
                    <a:bodyPr/>
                    <a:lstStyle/>
                    <a:p>
                      <a:pPr algn="ctr"/>
                      <a:r>
                        <a:rPr lang="en-US" sz="1200" kern="1200">
                          <a:solidFill>
                            <a:srgbClr val="000000"/>
                          </a:solidFill>
                          <a:effectLst/>
                          <a:latin typeface="Calibri" panose="020F0502020204030204" pitchFamily="34" charset="0"/>
                          <a:ea typeface="Verdana" panose="020B0604030504040204" pitchFamily="34" charset="0"/>
                          <a:cs typeface="Calibri" panose="020F0502020204030204" pitchFamily="34" charset="0"/>
                        </a:rPr>
                        <a:t>26 (5.7%)</a:t>
                      </a:r>
                      <a:endParaRPr lang="en-CA"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0.86 (0.56-1.34)</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26 (5.8%)</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0.88 (0.56-1.36)</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kern="1200">
                          <a:solidFill>
                            <a:srgbClr val="000000"/>
                          </a:solidFill>
                          <a:effectLst/>
                          <a:latin typeface="Calibri" panose="020F0502020204030204" pitchFamily="34" charset="0"/>
                          <a:ea typeface="Verdana" panose="020B0604030504040204" pitchFamily="34" charset="0"/>
                          <a:cs typeface="Calibri" panose="020F0502020204030204" pitchFamily="34" charset="0"/>
                        </a:rPr>
                        <a:t>25 (5.6%)</a:t>
                      </a:r>
                      <a:endParaRPr lang="en-CA"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b="1" kern="1200">
                          <a:solidFill>
                            <a:srgbClr val="000000"/>
                          </a:solidFill>
                          <a:effectLst/>
                          <a:latin typeface="Calibri" panose="020F0502020204030204" pitchFamily="34" charset="0"/>
                          <a:ea typeface="Verdana" panose="020B0604030504040204" pitchFamily="34" charset="0"/>
                          <a:cs typeface="Calibri" panose="020F0502020204030204" pitchFamily="34" charset="0"/>
                        </a:rPr>
                        <a:t>0.85 (0.54-1.32)</a:t>
                      </a:r>
                      <a:endParaRPr lang="en-CA" sz="12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kern="1200">
                          <a:solidFill>
                            <a:srgbClr val="000000"/>
                          </a:solidFill>
                          <a:effectLst/>
                          <a:latin typeface="Calibri" panose="020F0502020204030204" pitchFamily="34" charset="0"/>
                          <a:ea typeface="Verdana" panose="020B0604030504040204" pitchFamily="34" charset="0"/>
                          <a:cs typeface="Calibri" panose="020F0502020204030204" pitchFamily="34" charset="0"/>
                        </a:rPr>
                        <a:t>30 (6.6%)</a:t>
                      </a:r>
                      <a:endParaRPr lang="en-CA"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alpha val="9804"/>
                      </a:srgbClr>
                    </a:solidFill>
                  </a:tcPr>
                </a:tc>
                <a:extLst>
                  <a:ext uri="{0D108BD9-81ED-4DB2-BD59-A6C34878D82A}">
                    <a16:rowId xmlns:a16="http://schemas.microsoft.com/office/drawing/2014/main" val="2942860154"/>
                  </a:ext>
                </a:extLst>
              </a:tr>
              <a:tr h="779115">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Ischemic stroke, vascular death or myocardial infarction</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9804"/>
                      </a:srgbClr>
                    </a:solidFill>
                  </a:tcPr>
                </a:tc>
                <a:tc>
                  <a:txBody>
                    <a:bodyPr/>
                    <a:lstStyle/>
                    <a:p>
                      <a:pPr algn="ctr"/>
                      <a:r>
                        <a:rPr lang="en-US" sz="1200" kern="1200">
                          <a:solidFill>
                            <a:srgbClr val="000000"/>
                          </a:solidFill>
                          <a:effectLst/>
                          <a:latin typeface="Calibri" panose="020F0502020204030204" pitchFamily="34" charset="0"/>
                          <a:ea typeface="Verdana" panose="020B0604030504040204" pitchFamily="34" charset="0"/>
                          <a:cs typeface="Calibri" panose="020F0502020204030204" pitchFamily="34" charset="0"/>
                        </a:rPr>
                        <a:t>33 (7.3%)</a:t>
                      </a:r>
                      <a:endParaRPr lang="en-CA"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0.94 (0.63-1.40)</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30 (6.7%)</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0.87 (0.58-1.30)</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33 (7.4%)</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0.96 (0.64-1.43)</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35 (7.7%)</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alpha val="9804"/>
                      </a:srgbClr>
                    </a:solidFill>
                  </a:tcPr>
                </a:tc>
                <a:extLst>
                  <a:ext uri="{0D108BD9-81ED-4DB2-BD59-A6C34878D82A}">
                    <a16:rowId xmlns:a16="http://schemas.microsoft.com/office/drawing/2014/main" val="3031342217"/>
                  </a:ext>
                </a:extLst>
              </a:tr>
              <a:tr h="429388">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All-cause mortality</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9804"/>
                      </a:srgbClr>
                    </a:solidFill>
                  </a:tcPr>
                </a:tc>
                <a:tc>
                  <a:txBody>
                    <a:bodyPr/>
                    <a:lstStyle/>
                    <a:p>
                      <a:pPr algn="ctr"/>
                      <a:r>
                        <a:rPr lang="en-US" sz="1200" kern="1200">
                          <a:solidFill>
                            <a:srgbClr val="000000"/>
                          </a:solidFill>
                          <a:effectLst/>
                          <a:latin typeface="Calibri" panose="020F0502020204030204" pitchFamily="34" charset="0"/>
                          <a:ea typeface="Verdana" panose="020B0604030504040204" pitchFamily="34" charset="0"/>
                          <a:cs typeface="Calibri" panose="020F0502020204030204" pitchFamily="34" charset="0"/>
                        </a:rPr>
                        <a:t>10 (2.2%)</a:t>
                      </a:r>
                      <a:endParaRPr lang="en-CA"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1.00 (0.48-2.09)</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6 (1.3%)</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0.60 (0.26-1.41)</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17 (3.8%)</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b="1"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1.72 (0.89-3.32)</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kern="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10 (2.2%)</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alpha val="9804"/>
                      </a:srgbClr>
                    </a:solidFill>
                  </a:tcPr>
                </a:tc>
                <a:extLst>
                  <a:ext uri="{0D108BD9-81ED-4DB2-BD59-A6C34878D82A}">
                    <a16:rowId xmlns:a16="http://schemas.microsoft.com/office/drawing/2014/main" val="1689424284"/>
                  </a:ext>
                </a:extLst>
              </a:tr>
            </a:tbl>
          </a:graphicData>
        </a:graphic>
      </p:graphicFrame>
    </p:spTree>
    <p:extLst>
      <p:ext uri="{BB962C8B-B14F-4D97-AF65-F5344CB8AC3E}">
        <p14:creationId xmlns:p14="http://schemas.microsoft.com/office/powerpoint/2010/main" val="165362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9ACE11F-8D2B-4F80-A0DA-DB2C293B6E82}"/>
              </a:ext>
            </a:extLst>
          </p:cNvPr>
          <p:cNvGraphicFramePr>
            <a:graphicFrameLocks noChangeAspect="1"/>
          </p:cNvGraphicFramePr>
          <p:nvPr>
            <p:custDataLst>
              <p:tags r:id="rId2"/>
            </p:custDataLst>
          </p:nvPr>
        </p:nvGraphicFramePr>
        <p:xfrm>
          <a:off x="1787" y="1191"/>
          <a:ext cx="1191" cy="1191"/>
        </p:xfrm>
        <a:graphic>
          <a:graphicData uri="http://schemas.openxmlformats.org/presentationml/2006/ole">
            <mc:AlternateContent xmlns:mc="http://schemas.openxmlformats.org/markup-compatibility/2006">
              <mc:Choice xmlns:v="urn:schemas-microsoft-com:vml" Requires="v">
                <p:oleObj spid="_x0000_s45084" name="think-cell Slide" r:id="rId4" imgW="359" imgH="358" progId="TCLayout.ActiveDocument.1">
                  <p:embed/>
                </p:oleObj>
              </mc:Choice>
              <mc:Fallback>
                <p:oleObj name="think-cell Slide" r:id="rId4" imgW="359" imgH="358" progId="TCLayout.ActiveDocument.1">
                  <p:embed/>
                  <p:pic>
                    <p:nvPicPr>
                      <p:cNvPr id="6" name="Object 5" hidden="1">
                        <a:extLst>
                          <a:ext uri="{FF2B5EF4-FFF2-40B4-BE49-F238E27FC236}">
                            <a16:creationId xmlns:a16="http://schemas.microsoft.com/office/drawing/2014/main" id="{C9ACE11F-8D2B-4F80-A0DA-DB2C293B6E82}"/>
                          </a:ext>
                        </a:extLst>
                      </p:cNvPr>
                      <p:cNvPicPr/>
                      <p:nvPr/>
                    </p:nvPicPr>
                    <p:blipFill>
                      <a:blip r:embed="rId5"/>
                      <a:stretch>
                        <a:fillRect/>
                      </a:stretch>
                    </p:blipFill>
                    <p:spPr>
                      <a:xfrm>
                        <a:off x="1787" y="1191"/>
                        <a:ext cx="1191" cy="1191"/>
                      </a:xfrm>
                      <a:prstGeom prst="rect">
                        <a:avLst/>
                      </a:prstGeom>
                    </p:spPr>
                  </p:pic>
                </p:oleObj>
              </mc:Fallback>
            </mc:AlternateContent>
          </a:graphicData>
        </a:graphic>
      </p:graphicFrame>
      <p:pic>
        <p:nvPicPr>
          <p:cNvPr id="8" name="Picture 12">
            <a:extLst>
              <a:ext uri="{FF2B5EF4-FFF2-40B4-BE49-F238E27FC236}">
                <a16:creationId xmlns:a16="http://schemas.microsoft.com/office/drawing/2014/main" id="{5D9949E2-F631-9A46-86AB-2BF21A84C2F3}"/>
              </a:ext>
            </a:extLst>
          </p:cNvPr>
          <p:cNvPicPr>
            <a:picLocks noChangeAspect="1"/>
          </p:cNvPicPr>
          <p:nvPr/>
        </p:nvPicPr>
        <p:blipFill>
          <a:blip r:embed="rId6"/>
          <a:stretch>
            <a:fillRect/>
          </a:stretch>
        </p:blipFill>
        <p:spPr>
          <a:xfrm>
            <a:off x="7956376" y="4503941"/>
            <a:ext cx="1008112" cy="444073"/>
          </a:xfrm>
          <a:prstGeom prst="rect">
            <a:avLst/>
          </a:prstGeom>
          <a:solidFill>
            <a:srgbClr val="FAFAFA"/>
          </a:solidFill>
        </p:spPr>
      </p:pic>
      <p:sp>
        <p:nvSpPr>
          <p:cNvPr id="12" name="Title 2">
            <a:extLst>
              <a:ext uri="{FF2B5EF4-FFF2-40B4-BE49-F238E27FC236}">
                <a16:creationId xmlns:a16="http://schemas.microsoft.com/office/drawing/2014/main" id="{3E68A22A-CBB1-384C-8549-77BE007C54ED}"/>
              </a:ext>
            </a:extLst>
          </p:cNvPr>
          <p:cNvSpPr>
            <a:spLocks noGrp="1"/>
          </p:cNvSpPr>
          <p:nvPr>
            <p:ph type="title"/>
          </p:nvPr>
        </p:nvSpPr>
        <p:spPr>
          <a:xfrm>
            <a:off x="9615" y="123478"/>
            <a:ext cx="7886700" cy="1191095"/>
          </a:xfrm>
        </p:spPr>
        <p:txBody>
          <a:bodyPr/>
          <a:lstStyle/>
          <a:p>
            <a:r>
              <a:rPr lang="en-US" dirty="0">
                <a:solidFill>
                  <a:srgbClr val="555A55"/>
                </a:solidFill>
              </a:rPr>
              <a:t>Secondary Exploratory Outcomes</a:t>
            </a:r>
            <a:br>
              <a:rPr lang="en-US" dirty="0">
                <a:solidFill>
                  <a:srgbClr val="555A55"/>
                </a:solidFill>
              </a:rPr>
            </a:br>
            <a:r>
              <a:rPr lang="en-US" sz="2000" b="0" dirty="0">
                <a:solidFill>
                  <a:srgbClr val="555A55"/>
                </a:solidFill>
              </a:rPr>
              <a:t>Total follow-up (median 10.6 months)</a:t>
            </a:r>
            <a:br>
              <a:rPr lang="en-US" sz="2400" b="0" dirty="0">
                <a:solidFill>
                  <a:srgbClr val="555A55"/>
                </a:solidFill>
              </a:rPr>
            </a:br>
            <a:endParaRPr lang="en-US" b="0" dirty="0">
              <a:solidFill>
                <a:srgbClr val="555A55"/>
              </a:solidFill>
            </a:endParaRPr>
          </a:p>
        </p:txBody>
      </p:sp>
      <p:graphicFrame>
        <p:nvGraphicFramePr>
          <p:cNvPr id="9" name="Table 8">
            <a:extLst>
              <a:ext uri="{FF2B5EF4-FFF2-40B4-BE49-F238E27FC236}">
                <a16:creationId xmlns:a16="http://schemas.microsoft.com/office/drawing/2014/main" id="{452BAA74-6AE9-F740-8BAD-D023FAE44A98}"/>
              </a:ext>
            </a:extLst>
          </p:cNvPr>
          <p:cNvGraphicFramePr>
            <a:graphicFrameLocks/>
          </p:cNvGraphicFramePr>
          <p:nvPr>
            <p:extLst>
              <p:ext uri="{D42A27DB-BD31-4B8C-83A1-F6EECF244321}">
                <p14:modId xmlns:p14="http://schemas.microsoft.com/office/powerpoint/2010/main" val="2900706724"/>
              </p:ext>
            </p:extLst>
          </p:nvPr>
        </p:nvGraphicFramePr>
        <p:xfrm>
          <a:off x="9615" y="1314573"/>
          <a:ext cx="9139290" cy="2798556"/>
        </p:xfrm>
        <a:graphic>
          <a:graphicData uri="http://schemas.openxmlformats.org/drawingml/2006/table">
            <a:tbl>
              <a:tblPr firstRow="1" bandRow="1">
                <a:tableStyleId>{5C22544A-7EE6-4342-B048-85BDC9FD1C3A}</a:tableStyleId>
              </a:tblPr>
              <a:tblGrid>
                <a:gridCol w="1127944">
                  <a:extLst>
                    <a:ext uri="{9D8B030D-6E8A-4147-A177-3AD203B41FA5}">
                      <a16:colId xmlns:a16="http://schemas.microsoft.com/office/drawing/2014/main" val="1667774294"/>
                    </a:ext>
                  </a:extLst>
                </a:gridCol>
                <a:gridCol w="1058177">
                  <a:extLst>
                    <a:ext uri="{9D8B030D-6E8A-4147-A177-3AD203B41FA5}">
                      <a16:colId xmlns:a16="http://schemas.microsoft.com/office/drawing/2014/main" val="2806833044"/>
                    </a:ext>
                  </a:extLst>
                </a:gridCol>
                <a:gridCol w="1305759">
                  <a:extLst>
                    <a:ext uri="{9D8B030D-6E8A-4147-A177-3AD203B41FA5}">
                      <a16:colId xmlns:a16="http://schemas.microsoft.com/office/drawing/2014/main" val="375174128"/>
                    </a:ext>
                  </a:extLst>
                </a:gridCol>
                <a:gridCol w="926489">
                  <a:extLst>
                    <a:ext uri="{9D8B030D-6E8A-4147-A177-3AD203B41FA5}">
                      <a16:colId xmlns:a16="http://schemas.microsoft.com/office/drawing/2014/main" val="3821074075"/>
                    </a:ext>
                  </a:extLst>
                </a:gridCol>
                <a:gridCol w="1305759">
                  <a:extLst>
                    <a:ext uri="{9D8B030D-6E8A-4147-A177-3AD203B41FA5}">
                      <a16:colId xmlns:a16="http://schemas.microsoft.com/office/drawing/2014/main" val="1115234531"/>
                    </a:ext>
                  </a:extLst>
                </a:gridCol>
                <a:gridCol w="926489">
                  <a:extLst>
                    <a:ext uri="{9D8B030D-6E8A-4147-A177-3AD203B41FA5}">
                      <a16:colId xmlns:a16="http://schemas.microsoft.com/office/drawing/2014/main" val="675076380"/>
                    </a:ext>
                  </a:extLst>
                </a:gridCol>
                <a:gridCol w="1368152">
                  <a:extLst>
                    <a:ext uri="{9D8B030D-6E8A-4147-A177-3AD203B41FA5}">
                      <a16:colId xmlns:a16="http://schemas.microsoft.com/office/drawing/2014/main" val="825806003"/>
                    </a:ext>
                  </a:extLst>
                </a:gridCol>
                <a:gridCol w="1120521">
                  <a:extLst>
                    <a:ext uri="{9D8B030D-6E8A-4147-A177-3AD203B41FA5}">
                      <a16:colId xmlns:a16="http://schemas.microsoft.com/office/drawing/2014/main" val="3811089687"/>
                    </a:ext>
                  </a:extLst>
                </a:gridCol>
              </a:tblGrid>
              <a:tr h="754748">
                <a:tc>
                  <a:txBody>
                    <a:bodyPr/>
                    <a:lstStyle/>
                    <a:p>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74902"/>
                      </a:srgbClr>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10 (N=455)</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10 vs. placebo</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(N=450)</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vs. placebo</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(N=447)</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vs. placebo</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Placebo (N=456)</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solidFill>
                  </a:tcPr>
                </a:tc>
                <a:extLst>
                  <a:ext uri="{0D108BD9-81ED-4DB2-BD59-A6C34878D82A}">
                    <a16:rowId xmlns:a16="http://schemas.microsoft.com/office/drawing/2014/main" val="1660363237"/>
                  </a:ext>
                </a:extLst>
              </a:tr>
              <a:tr h="613143">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alpha val="9804"/>
                      </a:srgbClr>
                    </a:solidFill>
                  </a:tcPr>
                </a:tc>
                <a:extLst>
                  <a:ext uri="{0D108BD9-81ED-4DB2-BD59-A6C34878D82A}">
                    <a16:rowId xmlns:a16="http://schemas.microsoft.com/office/drawing/2014/main" val="112510404"/>
                  </a:ext>
                </a:extLst>
              </a:tr>
              <a:tr h="817522">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TIA</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20000"/>
                      </a:srgbClr>
                    </a:solidFill>
                  </a:tcPr>
                </a:tc>
                <a:tc>
                  <a:txBody>
                    <a:bodyPr/>
                    <a:lstStyle/>
                    <a:p>
                      <a:pPr algn="ct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(2.2%)</a:t>
                      </a:r>
                      <a:endParaRPr lang="en-CA"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 (0.44-1.87)</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(0.4%)</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 (0.05-0.64)</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(0.4%)</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 (0.05-0.65)</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a:solidFill>
                            <a:srgbClr val="000000"/>
                          </a:solidFill>
                          <a:effectLst/>
                          <a:latin typeface="Times" pitchFamily="2" charset="0"/>
                          <a:ea typeface="Times New Roman" panose="02020603050405020304" pitchFamily="18" charset="0"/>
                          <a:cs typeface="Times" pitchFamily="2" charset="0"/>
                        </a:rPr>
                        <a:t>11 (2.4%)</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552682">
                        <a:alpha val="20000"/>
                      </a:srgbClr>
                    </a:solidFill>
                  </a:tcPr>
                </a:tc>
                <a:extLst>
                  <a:ext uri="{0D108BD9-81ED-4DB2-BD59-A6C34878D82A}">
                    <a16:rowId xmlns:a16="http://schemas.microsoft.com/office/drawing/2014/main" val="3835062248"/>
                  </a:ext>
                </a:extLst>
              </a:tr>
              <a:tr h="613143">
                <a:tc>
                  <a:txBody>
                    <a:bodyPr/>
                    <a:lstStyle/>
                    <a:p>
                      <a:r>
                        <a:rPr lang="en-US"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Recurrent ischemic stroke or TIA </a:t>
                      </a:r>
                      <a:endParaRPr lang="en-CA"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9804"/>
                      </a:srgbClr>
                    </a:solidFill>
                  </a:tcPr>
                </a:tc>
                <a:tc>
                  <a:txBody>
                    <a:bodyPr/>
                    <a:lstStyle/>
                    <a:p>
                      <a:pPr algn="ctr"/>
                      <a:r>
                        <a:rPr lang="en-CA"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35 (7.7%)</a:t>
                      </a:r>
                    </a:p>
                  </a:txBody>
                  <a:tcPr marL="68580" marR="68580" marT="0" marB="0" anchor="ctr">
                    <a:solidFill>
                      <a:srgbClr val="F18B85">
                        <a:alpha val="9804"/>
                      </a:srgbClr>
                    </a:solidFill>
                  </a:tcPr>
                </a:tc>
                <a:tc>
                  <a:txBody>
                    <a:bodyPr/>
                    <a:lstStyle/>
                    <a:p>
                      <a:pPr algn="ctr"/>
                      <a:r>
                        <a:rPr lang="en-CA"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0.92 (0.63-1.35)</a:t>
                      </a:r>
                    </a:p>
                  </a:txBody>
                  <a:tcPr marL="68580" marR="68580" marT="0" marB="0" anchor="ctr">
                    <a:solidFill>
                      <a:srgbClr val="F18B85">
                        <a:alpha val="9804"/>
                      </a:srgbClr>
                    </a:solidFill>
                  </a:tcPr>
                </a:tc>
                <a:tc>
                  <a:txBody>
                    <a:bodyPr/>
                    <a:lstStyle/>
                    <a:p>
                      <a:pPr algn="ctr"/>
                      <a:r>
                        <a:rPr lang="en-CA"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 (6.2%)</a:t>
                      </a:r>
                    </a:p>
                  </a:txBody>
                  <a:tcPr marL="68580" marR="68580" marT="0" marB="0" anchor="ctr">
                    <a:solidFill>
                      <a:srgbClr val="F18B85">
                        <a:alpha val="9804"/>
                      </a:srgbClr>
                    </a:solidFill>
                  </a:tcPr>
                </a:tc>
                <a:tc>
                  <a:txBody>
                    <a:bodyPr/>
                    <a:lstStyle/>
                    <a:p>
                      <a:pPr algn="ctr"/>
                      <a:r>
                        <a:rPr lang="en-CA"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0.74 (0.49-1.12)</a:t>
                      </a:r>
                    </a:p>
                  </a:txBody>
                  <a:tcPr marL="68580" marR="68580" marT="0" marB="0" anchor="ctr">
                    <a:solidFill>
                      <a:srgbClr val="F18B85">
                        <a:alpha val="9804"/>
                      </a:srgbClr>
                    </a:solidFill>
                  </a:tcPr>
                </a:tc>
                <a:tc>
                  <a:txBody>
                    <a:bodyPr/>
                    <a:lstStyle/>
                    <a:p>
                      <a:pPr algn="ctr"/>
                      <a:r>
                        <a:rPr lang="en-CA"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24 (5.4%)</a:t>
                      </a:r>
                    </a:p>
                  </a:txBody>
                  <a:tcPr marL="68580" marR="68580" marT="0" marB="0" anchor="ctr">
                    <a:solidFill>
                      <a:srgbClr val="F18B85">
                        <a:alpha val="9804"/>
                      </a:srgbClr>
                    </a:solidFill>
                  </a:tcPr>
                </a:tc>
                <a:tc>
                  <a:txBody>
                    <a:bodyPr/>
                    <a:lstStyle/>
                    <a:p>
                      <a:pPr algn="ctr"/>
                      <a:r>
                        <a:rPr lang="en-CA"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0.64 (0.41-0.98)</a:t>
                      </a:r>
                    </a:p>
                  </a:txBody>
                  <a:tcPr marL="68580" marR="68580" marT="0" marB="0" anchor="ctr">
                    <a:solidFill>
                      <a:srgbClr val="F18B85">
                        <a:alpha val="9804"/>
                      </a:srgbClr>
                    </a:solidFill>
                  </a:tcPr>
                </a:tc>
                <a:tc>
                  <a:txBody>
                    <a:bodyPr/>
                    <a:lstStyle/>
                    <a:p>
                      <a:pPr algn="ctr"/>
                      <a:r>
                        <a:rPr lang="en-CA" sz="1200" dirty="0">
                          <a:solidFill>
                            <a:schemeClr val="tx1"/>
                          </a:solidFill>
                          <a:effectLst/>
                          <a:latin typeface="Times" pitchFamily="2" charset="0"/>
                          <a:ea typeface="Times New Roman" panose="02020603050405020304" pitchFamily="18" charset="0"/>
                          <a:cs typeface="Times" pitchFamily="2" charset="0"/>
                        </a:rPr>
                        <a:t>38 (8.3%)</a:t>
                      </a:r>
                      <a:endParaRPr lang="en-C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552682">
                        <a:alpha val="9804"/>
                      </a:srgbClr>
                    </a:solidFill>
                  </a:tcPr>
                </a:tc>
                <a:extLst>
                  <a:ext uri="{0D108BD9-81ED-4DB2-BD59-A6C34878D82A}">
                    <a16:rowId xmlns:a16="http://schemas.microsoft.com/office/drawing/2014/main" val="2942860154"/>
                  </a:ext>
                </a:extLst>
              </a:tr>
            </a:tbl>
          </a:graphicData>
        </a:graphic>
      </p:graphicFrame>
    </p:spTree>
    <p:extLst>
      <p:ext uri="{BB962C8B-B14F-4D97-AF65-F5344CB8AC3E}">
        <p14:creationId xmlns:p14="http://schemas.microsoft.com/office/powerpoint/2010/main" val="78379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9ACE11F-8D2B-4F80-A0DA-DB2C293B6E82}"/>
              </a:ext>
            </a:extLst>
          </p:cNvPr>
          <p:cNvGraphicFramePr>
            <a:graphicFrameLocks noChangeAspect="1"/>
          </p:cNvGraphicFramePr>
          <p:nvPr>
            <p:custDataLst>
              <p:tags r:id="rId2"/>
            </p:custDataLst>
          </p:nvPr>
        </p:nvGraphicFramePr>
        <p:xfrm>
          <a:off x="1787" y="1191"/>
          <a:ext cx="1191" cy="1191"/>
        </p:xfrm>
        <a:graphic>
          <a:graphicData uri="http://schemas.openxmlformats.org/presentationml/2006/ole">
            <mc:AlternateContent xmlns:mc="http://schemas.openxmlformats.org/markup-compatibility/2006">
              <mc:Choice xmlns:v="urn:schemas-microsoft-com:vml" Requires="v">
                <p:oleObj spid="_x0000_s38967" name="think-cell Slide" r:id="rId4" imgW="359" imgH="358" progId="TCLayout.ActiveDocument.1">
                  <p:embed/>
                </p:oleObj>
              </mc:Choice>
              <mc:Fallback>
                <p:oleObj name="think-cell Slide" r:id="rId4" imgW="359" imgH="358" progId="TCLayout.ActiveDocument.1">
                  <p:embed/>
                  <p:pic>
                    <p:nvPicPr>
                      <p:cNvPr id="6" name="Object 5" hidden="1">
                        <a:extLst>
                          <a:ext uri="{FF2B5EF4-FFF2-40B4-BE49-F238E27FC236}">
                            <a16:creationId xmlns:a16="http://schemas.microsoft.com/office/drawing/2014/main" id="{C9ACE11F-8D2B-4F80-A0DA-DB2C293B6E82}"/>
                          </a:ext>
                        </a:extLst>
                      </p:cNvPr>
                      <p:cNvPicPr/>
                      <p:nvPr/>
                    </p:nvPicPr>
                    <p:blipFill>
                      <a:blip r:embed="rId5"/>
                      <a:stretch>
                        <a:fillRect/>
                      </a:stretch>
                    </p:blipFill>
                    <p:spPr>
                      <a:xfrm>
                        <a:off x="1787" y="1191"/>
                        <a:ext cx="1191" cy="1191"/>
                      </a:xfrm>
                      <a:prstGeom prst="rect">
                        <a:avLst/>
                      </a:prstGeom>
                    </p:spPr>
                  </p:pic>
                </p:oleObj>
              </mc:Fallback>
            </mc:AlternateContent>
          </a:graphicData>
        </a:graphic>
      </p:graphicFrame>
      <p:pic>
        <p:nvPicPr>
          <p:cNvPr id="8" name="Picture 12">
            <a:extLst>
              <a:ext uri="{FF2B5EF4-FFF2-40B4-BE49-F238E27FC236}">
                <a16:creationId xmlns:a16="http://schemas.microsoft.com/office/drawing/2014/main" id="{5D9949E2-F631-9A46-86AB-2BF21A84C2F3}"/>
              </a:ext>
            </a:extLst>
          </p:cNvPr>
          <p:cNvPicPr>
            <a:picLocks noChangeAspect="1"/>
          </p:cNvPicPr>
          <p:nvPr/>
        </p:nvPicPr>
        <p:blipFill>
          <a:blip r:embed="rId6"/>
          <a:stretch>
            <a:fillRect/>
          </a:stretch>
        </p:blipFill>
        <p:spPr>
          <a:xfrm>
            <a:off x="7956376" y="4503941"/>
            <a:ext cx="1008112" cy="444073"/>
          </a:xfrm>
          <a:prstGeom prst="rect">
            <a:avLst/>
          </a:prstGeom>
          <a:solidFill>
            <a:srgbClr val="FAFAFA"/>
          </a:solidFill>
        </p:spPr>
      </p:pic>
      <p:sp>
        <p:nvSpPr>
          <p:cNvPr id="12" name="Title 2">
            <a:extLst>
              <a:ext uri="{FF2B5EF4-FFF2-40B4-BE49-F238E27FC236}">
                <a16:creationId xmlns:a16="http://schemas.microsoft.com/office/drawing/2014/main" id="{3E68A22A-CBB1-384C-8549-77BE007C54ED}"/>
              </a:ext>
            </a:extLst>
          </p:cNvPr>
          <p:cNvSpPr>
            <a:spLocks noGrp="1"/>
          </p:cNvSpPr>
          <p:nvPr>
            <p:ph type="title"/>
          </p:nvPr>
        </p:nvSpPr>
        <p:spPr>
          <a:xfrm>
            <a:off x="9615" y="123478"/>
            <a:ext cx="7886700" cy="1191095"/>
          </a:xfrm>
        </p:spPr>
        <p:txBody>
          <a:bodyPr/>
          <a:lstStyle/>
          <a:p>
            <a:r>
              <a:rPr lang="en-US" dirty="0">
                <a:solidFill>
                  <a:srgbClr val="555A55"/>
                </a:solidFill>
              </a:rPr>
              <a:t>Secondary Exploratory Outcomes</a:t>
            </a:r>
            <a:br>
              <a:rPr lang="en-US" dirty="0">
                <a:solidFill>
                  <a:srgbClr val="555A55"/>
                </a:solidFill>
              </a:rPr>
            </a:br>
            <a:r>
              <a:rPr lang="en-US" sz="2000" b="0" dirty="0">
                <a:solidFill>
                  <a:srgbClr val="555A55"/>
                </a:solidFill>
              </a:rPr>
              <a:t>Total follow-up (median 10.6 months)</a:t>
            </a:r>
            <a:br>
              <a:rPr lang="en-US" sz="2400" b="0" dirty="0">
                <a:solidFill>
                  <a:srgbClr val="555A55"/>
                </a:solidFill>
              </a:rPr>
            </a:br>
            <a:endParaRPr lang="en-US" b="0" dirty="0">
              <a:solidFill>
                <a:srgbClr val="555A55"/>
              </a:solidFill>
            </a:endParaRPr>
          </a:p>
        </p:txBody>
      </p:sp>
      <p:graphicFrame>
        <p:nvGraphicFramePr>
          <p:cNvPr id="9" name="Table 8">
            <a:extLst>
              <a:ext uri="{FF2B5EF4-FFF2-40B4-BE49-F238E27FC236}">
                <a16:creationId xmlns:a16="http://schemas.microsoft.com/office/drawing/2014/main" id="{452BAA74-6AE9-F740-8BAD-D023FAE44A98}"/>
              </a:ext>
            </a:extLst>
          </p:cNvPr>
          <p:cNvGraphicFramePr>
            <a:graphicFrameLocks/>
          </p:cNvGraphicFramePr>
          <p:nvPr>
            <p:extLst>
              <p:ext uri="{D42A27DB-BD31-4B8C-83A1-F6EECF244321}">
                <p14:modId xmlns:p14="http://schemas.microsoft.com/office/powerpoint/2010/main" val="4177707759"/>
              </p:ext>
            </p:extLst>
          </p:nvPr>
        </p:nvGraphicFramePr>
        <p:xfrm>
          <a:off x="9615" y="1314573"/>
          <a:ext cx="9139290" cy="2825493"/>
        </p:xfrm>
        <a:graphic>
          <a:graphicData uri="http://schemas.openxmlformats.org/drawingml/2006/table">
            <a:tbl>
              <a:tblPr firstRow="1" bandRow="1">
                <a:tableStyleId>{5C22544A-7EE6-4342-B048-85BDC9FD1C3A}</a:tableStyleId>
              </a:tblPr>
              <a:tblGrid>
                <a:gridCol w="1127944">
                  <a:extLst>
                    <a:ext uri="{9D8B030D-6E8A-4147-A177-3AD203B41FA5}">
                      <a16:colId xmlns:a16="http://schemas.microsoft.com/office/drawing/2014/main" val="1667774294"/>
                    </a:ext>
                  </a:extLst>
                </a:gridCol>
                <a:gridCol w="1058177">
                  <a:extLst>
                    <a:ext uri="{9D8B030D-6E8A-4147-A177-3AD203B41FA5}">
                      <a16:colId xmlns:a16="http://schemas.microsoft.com/office/drawing/2014/main" val="2806833044"/>
                    </a:ext>
                  </a:extLst>
                </a:gridCol>
                <a:gridCol w="1305759">
                  <a:extLst>
                    <a:ext uri="{9D8B030D-6E8A-4147-A177-3AD203B41FA5}">
                      <a16:colId xmlns:a16="http://schemas.microsoft.com/office/drawing/2014/main" val="375174128"/>
                    </a:ext>
                  </a:extLst>
                </a:gridCol>
                <a:gridCol w="926489">
                  <a:extLst>
                    <a:ext uri="{9D8B030D-6E8A-4147-A177-3AD203B41FA5}">
                      <a16:colId xmlns:a16="http://schemas.microsoft.com/office/drawing/2014/main" val="3821074075"/>
                    </a:ext>
                  </a:extLst>
                </a:gridCol>
                <a:gridCol w="1305759">
                  <a:extLst>
                    <a:ext uri="{9D8B030D-6E8A-4147-A177-3AD203B41FA5}">
                      <a16:colId xmlns:a16="http://schemas.microsoft.com/office/drawing/2014/main" val="1115234531"/>
                    </a:ext>
                  </a:extLst>
                </a:gridCol>
                <a:gridCol w="926489">
                  <a:extLst>
                    <a:ext uri="{9D8B030D-6E8A-4147-A177-3AD203B41FA5}">
                      <a16:colId xmlns:a16="http://schemas.microsoft.com/office/drawing/2014/main" val="675076380"/>
                    </a:ext>
                  </a:extLst>
                </a:gridCol>
                <a:gridCol w="1368152">
                  <a:extLst>
                    <a:ext uri="{9D8B030D-6E8A-4147-A177-3AD203B41FA5}">
                      <a16:colId xmlns:a16="http://schemas.microsoft.com/office/drawing/2014/main" val="825806003"/>
                    </a:ext>
                  </a:extLst>
                </a:gridCol>
                <a:gridCol w="1120521">
                  <a:extLst>
                    <a:ext uri="{9D8B030D-6E8A-4147-A177-3AD203B41FA5}">
                      <a16:colId xmlns:a16="http://schemas.microsoft.com/office/drawing/2014/main" val="3811089687"/>
                    </a:ext>
                  </a:extLst>
                </a:gridCol>
              </a:tblGrid>
              <a:tr h="754748">
                <a:tc>
                  <a:txBody>
                    <a:bodyPr/>
                    <a:lstStyle/>
                    <a:p>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74902"/>
                      </a:srgbClr>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10 (N=455)</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10 vs. placebo</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(N=450)</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vs. placebo</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(N=447)</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vs. placebo</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Placebo (N=456)</a:t>
                      </a:r>
                      <a:endParaRPr lang="en-CA"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solidFill>
                  </a:tcPr>
                </a:tc>
                <a:extLst>
                  <a:ext uri="{0D108BD9-81ED-4DB2-BD59-A6C34878D82A}">
                    <a16:rowId xmlns:a16="http://schemas.microsoft.com/office/drawing/2014/main" val="1660363237"/>
                  </a:ext>
                </a:extLst>
              </a:tr>
              <a:tr h="613143">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CI)</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of patients (%)</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alpha val="9804"/>
                      </a:srgbClr>
                    </a:solidFill>
                  </a:tcPr>
                </a:tc>
                <a:extLst>
                  <a:ext uri="{0D108BD9-81ED-4DB2-BD59-A6C34878D82A}">
                    <a16:rowId xmlns:a16="http://schemas.microsoft.com/office/drawing/2014/main" val="112510404"/>
                  </a:ext>
                </a:extLst>
              </a:tr>
              <a:tr h="817522">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TIA</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20000"/>
                      </a:srgbClr>
                    </a:solidFill>
                  </a:tcPr>
                </a:tc>
                <a:tc>
                  <a:txBody>
                    <a:bodyPr/>
                    <a:lstStyle/>
                    <a:p>
                      <a:pPr algn="ctr"/>
                      <a:r>
                        <a:rPr lang="en-CA"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(2.2%)</a:t>
                      </a:r>
                      <a:endParaRPr lang="en-CA"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 (0.44-1.87)</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(0.4%)</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 (0.05-0.64)</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(0.4%)</a:t>
                      </a:r>
                      <a:endParaRPr lang="en-C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0.18 (0.05-0.65)</a:t>
                      </a:r>
                      <a:endParaRPr lang="en-CA"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CA" sz="1200">
                          <a:solidFill>
                            <a:srgbClr val="000000"/>
                          </a:solidFill>
                          <a:effectLst/>
                          <a:latin typeface="Times" pitchFamily="2" charset="0"/>
                          <a:ea typeface="Times New Roman" panose="02020603050405020304" pitchFamily="18" charset="0"/>
                          <a:cs typeface="Times" pitchFamily="2" charset="0"/>
                        </a:rPr>
                        <a:t>11 (2.4%)</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552682">
                        <a:alpha val="20000"/>
                      </a:srgbClr>
                    </a:solidFill>
                  </a:tcPr>
                </a:tc>
                <a:extLst>
                  <a:ext uri="{0D108BD9-81ED-4DB2-BD59-A6C34878D82A}">
                    <a16:rowId xmlns:a16="http://schemas.microsoft.com/office/drawing/2014/main" val="3835062248"/>
                  </a:ext>
                </a:extLst>
              </a:tr>
              <a:tr h="613143">
                <a:tc>
                  <a:txBody>
                    <a:bodyPr/>
                    <a:lstStyle/>
                    <a:p>
                      <a:r>
                        <a:rPr lang="en-US" sz="1400" b="1" dirty="0">
                          <a:solidFill>
                            <a:schemeClr val="accent1">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Recurrent ischemic stroke or TIA </a:t>
                      </a:r>
                      <a:endParaRPr lang="en-CA" sz="1400" b="1" dirty="0">
                        <a:solidFill>
                          <a:schemeClr val="accent1">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9804"/>
                      </a:srgbClr>
                    </a:solidFill>
                  </a:tcPr>
                </a:tc>
                <a:tc>
                  <a:txBody>
                    <a:bodyPr/>
                    <a:lstStyle/>
                    <a:p>
                      <a:pPr algn="ctr"/>
                      <a:r>
                        <a:rPr lang="en-CA" sz="1200" dirty="0">
                          <a:solidFill>
                            <a:schemeClr val="accent1">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35 (7.7%)</a:t>
                      </a:r>
                    </a:p>
                  </a:txBody>
                  <a:tcPr marL="68580" marR="68580" marT="0" marB="0" anchor="ctr">
                    <a:solidFill>
                      <a:srgbClr val="F18B85">
                        <a:alpha val="9804"/>
                      </a:srgbClr>
                    </a:solidFill>
                  </a:tcPr>
                </a:tc>
                <a:tc>
                  <a:txBody>
                    <a:bodyPr/>
                    <a:lstStyle/>
                    <a:p>
                      <a:pPr algn="ctr"/>
                      <a:r>
                        <a:rPr lang="en-CA" sz="1400" b="1" dirty="0">
                          <a:solidFill>
                            <a:schemeClr val="accent1">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0.92 (0.63-1.35)</a:t>
                      </a:r>
                    </a:p>
                  </a:txBody>
                  <a:tcPr marL="68580" marR="68580" marT="0" marB="0" anchor="ctr">
                    <a:solidFill>
                      <a:srgbClr val="F18B85">
                        <a:alpha val="9804"/>
                      </a:srgbClr>
                    </a:solidFill>
                  </a:tcPr>
                </a:tc>
                <a:tc>
                  <a:txBody>
                    <a:bodyPr/>
                    <a:lstStyle/>
                    <a:p>
                      <a:pPr algn="ctr"/>
                      <a:r>
                        <a:rPr lang="en-CA" sz="1200" dirty="0">
                          <a:solidFill>
                            <a:schemeClr val="accent1">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28 (6.2%)</a:t>
                      </a:r>
                    </a:p>
                  </a:txBody>
                  <a:tcPr marL="68580" marR="68580" marT="0" marB="0" anchor="ctr">
                    <a:solidFill>
                      <a:srgbClr val="F18B85">
                        <a:alpha val="9804"/>
                      </a:srgbClr>
                    </a:solidFill>
                  </a:tcPr>
                </a:tc>
                <a:tc>
                  <a:txBody>
                    <a:bodyPr/>
                    <a:lstStyle/>
                    <a:p>
                      <a:pPr algn="ctr"/>
                      <a:r>
                        <a:rPr lang="en-CA" sz="1400" b="1" dirty="0">
                          <a:solidFill>
                            <a:schemeClr val="accent1">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0.74 (0.49-1.12)</a:t>
                      </a:r>
                    </a:p>
                  </a:txBody>
                  <a:tcPr marL="68580" marR="68580" marT="0" marB="0" anchor="ctr">
                    <a:solidFill>
                      <a:srgbClr val="F18B85">
                        <a:alpha val="9804"/>
                      </a:srgbClr>
                    </a:solidFill>
                  </a:tcPr>
                </a:tc>
                <a:tc>
                  <a:txBody>
                    <a:bodyPr/>
                    <a:lstStyle/>
                    <a:p>
                      <a:pPr algn="ctr"/>
                      <a:r>
                        <a:rPr lang="en-CA" sz="1200" dirty="0">
                          <a:solidFill>
                            <a:schemeClr val="accent1">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24 (5.4%)</a:t>
                      </a:r>
                    </a:p>
                  </a:txBody>
                  <a:tcPr marL="68580" marR="68580" marT="0" marB="0" anchor="ctr">
                    <a:solidFill>
                      <a:srgbClr val="F18B85">
                        <a:alpha val="9804"/>
                      </a:srgbClr>
                    </a:solidFill>
                  </a:tcPr>
                </a:tc>
                <a:tc>
                  <a:txBody>
                    <a:bodyPr/>
                    <a:lstStyle/>
                    <a:p>
                      <a:pPr algn="ctr"/>
                      <a:r>
                        <a:rPr lang="en-CA" sz="1400" b="1" dirty="0">
                          <a:solidFill>
                            <a:schemeClr val="accent1">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0.64 (0.41-0.98)</a:t>
                      </a:r>
                    </a:p>
                  </a:txBody>
                  <a:tcPr marL="68580" marR="68580" marT="0" marB="0" anchor="ctr">
                    <a:solidFill>
                      <a:srgbClr val="F18B85">
                        <a:alpha val="9804"/>
                      </a:srgbClr>
                    </a:solidFill>
                  </a:tcPr>
                </a:tc>
                <a:tc>
                  <a:txBody>
                    <a:bodyPr/>
                    <a:lstStyle/>
                    <a:p>
                      <a:pPr algn="ctr"/>
                      <a:r>
                        <a:rPr lang="en-CA" sz="1200" dirty="0">
                          <a:solidFill>
                            <a:schemeClr val="accent1">
                              <a:lumMod val="60000"/>
                              <a:lumOff val="40000"/>
                            </a:schemeClr>
                          </a:solidFill>
                          <a:effectLst/>
                          <a:latin typeface="Times" pitchFamily="2" charset="0"/>
                          <a:ea typeface="Times New Roman" panose="02020603050405020304" pitchFamily="18" charset="0"/>
                          <a:cs typeface="Times" pitchFamily="2" charset="0"/>
                        </a:rPr>
                        <a:t>38 (8.3%)</a:t>
                      </a:r>
                      <a:endParaRPr lang="en-CA" sz="1200"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552682">
                        <a:alpha val="9804"/>
                      </a:srgbClr>
                    </a:solidFill>
                  </a:tcPr>
                </a:tc>
                <a:extLst>
                  <a:ext uri="{0D108BD9-81ED-4DB2-BD59-A6C34878D82A}">
                    <a16:rowId xmlns:a16="http://schemas.microsoft.com/office/drawing/2014/main" val="2942860154"/>
                  </a:ext>
                </a:extLst>
              </a:tr>
            </a:tbl>
          </a:graphicData>
        </a:graphic>
      </p:graphicFrame>
      <p:sp>
        <p:nvSpPr>
          <p:cNvPr id="2" name="Rectangle 1">
            <a:extLst>
              <a:ext uri="{FF2B5EF4-FFF2-40B4-BE49-F238E27FC236}">
                <a16:creationId xmlns:a16="http://schemas.microsoft.com/office/drawing/2014/main" id="{E59BFA26-8EFB-8543-AD01-C980753C8410}"/>
              </a:ext>
            </a:extLst>
          </p:cNvPr>
          <p:cNvSpPr/>
          <p:nvPr/>
        </p:nvSpPr>
        <p:spPr>
          <a:xfrm>
            <a:off x="19816" y="3464485"/>
            <a:ext cx="9114569" cy="675582"/>
          </a:xfrm>
          <a:prstGeom prst="rect">
            <a:avLst/>
          </a:prstGeom>
          <a:solidFill>
            <a:schemeClr val="lt1">
              <a:alpha val="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F15769"/>
              </a:solidFill>
            </a:endParaRPr>
          </a:p>
        </p:txBody>
      </p:sp>
      <p:sp>
        <p:nvSpPr>
          <p:cNvPr id="7" name="Rectangle 6">
            <a:extLst>
              <a:ext uri="{FF2B5EF4-FFF2-40B4-BE49-F238E27FC236}">
                <a16:creationId xmlns:a16="http://schemas.microsoft.com/office/drawing/2014/main" id="{F43311BB-A955-034E-A7C3-EBD02E282F83}"/>
              </a:ext>
            </a:extLst>
          </p:cNvPr>
          <p:cNvSpPr/>
          <p:nvPr/>
        </p:nvSpPr>
        <p:spPr>
          <a:xfrm>
            <a:off x="1187624" y="4299942"/>
            <a:ext cx="7017917" cy="291314"/>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Dose dependent reduction of composite of ischemic stroke or TIA with asundexian</a:t>
            </a:r>
          </a:p>
        </p:txBody>
      </p:sp>
    </p:spTree>
    <p:extLst>
      <p:ext uri="{BB962C8B-B14F-4D97-AF65-F5344CB8AC3E}">
        <p14:creationId xmlns:p14="http://schemas.microsoft.com/office/powerpoint/2010/main" val="1137494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6512AF-A284-40EC-8D4A-3525FA1CBFC2}"/>
              </a:ext>
            </a:extLst>
          </p:cNvPr>
          <p:cNvSpPr>
            <a:spLocks noGrp="1"/>
          </p:cNvSpPr>
          <p:nvPr>
            <p:ph type="title"/>
          </p:nvPr>
        </p:nvSpPr>
        <p:spPr>
          <a:xfrm>
            <a:off x="252296" y="0"/>
            <a:ext cx="7886700" cy="1191095"/>
          </a:xfrm>
          <a:ln>
            <a:noFill/>
          </a:ln>
        </p:spPr>
        <p:txBody>
          <a:bodyPr/>
          <a:lstStyle/>
          <a:p>
            <a:r>
              <a:rPr lang="en-US" dirty="0">
                <a:solidFill>
                  <a:srgbClr val="555A55"/>
                </a:solidFill>
              </a:rPr>
              <a:t>Outcome: Recurrent stroke and TIA</a:t>
            </a:r>
            <a:br>
              <a:rPr lang="en-US" dirty="0">
                <a:solidFill>
                  <a:srgbClr val="555A55"/>
                </a:solidFill>
              </a:rPr>
            </a:br>
            <a:r>
              <a:rPr lang="en-US" sz="2000" b="0" dirty="0">
                <a:solidFill>
                  <a:srgbClr val="555A55"/>
                </a:solidFill>
              </a:rPr>
              <a:t>Exploratory post-hoc subgroup analysis</a:t>
            </a:r>
            <a:br>
              <a:rPr lang="en-US" sz="2400" b="0" dirty="0">
                <a:solidFill>
                  <a:srgbClr val="555A55"/>
                </a:solidFill>
              </a:rPr>
            </a:br>
            <a:endParaRPr lang="en-US" b="0" dirty="0">
              <a:solidFill>
                <a:srgbClr val="555A55"/>
              </a:solidFill>
            </a:endParaRPr>
          </a:p>
        </p:txBody>
      </p:sp>
      <p:graphicFrame>
        <p:nvGraphicFramePr>
          <p:cNvPr id="22" name="Content Placeholder 7">
            <a:extLst>
              <a:ext uri="{FF2B5EF4-FFF2-40B4-BE49-F238E27FC236}">
                <a16:creationId xmlns:a16="http://schemas.microsoft.com/office/drawing/2014/main" id="{AED5CDBC-C742-BB4C-BA21-344C6B22994B}"/>
              </a:ext>
            </a:extLst>
          </p:cNvPr>
          <p:cNvGraphicFramePr>
            <a:graphicFrameLocks noGrp="1"/>
          </p:cNvGraphicFramePr>
          <p:nvPr>
            <p:ph sz="quarter" idx="14"/>
            <p:extLst>
              <p:ext uri="{D42A27DB-BD31-4B8C-83A1-F6EECF244321}">
                <p14:modId xmlns:p14="http://schemas.microsoft.com/office/powerpoint/2010/main" val="2242228906"/>
              </p:ext>
            </p:extLst>
          </p:nvPr>
        </p:nvGraphicFramePr>
        <p:xfrm>
          <a:off x="287498" y="1419622"/>
          <a:ext cx="3960440" cy="22999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38632FAA-25E4-1F42-89DD-B25ACB205840}"/>
              </a:ext>
            </a:extLst>
          </p:cNvPr>
          <p:cNvGraphicFramePr>
            <a:graphicFrameLocks/>
          </p:cNvGraphicFramePr>
          <p:nvPr>
            <p:extLst>
              <p:ext uri="{D42A27DB-BD31-4B8C-83A1-F6EECF244321}">
                <p14:modId xmlns:p14="http://schemas.microsoft.com/office/powerpoint/2010/main" val="1994933955"/>
              </p:ext>
            </p:extLst>
          </p:nvPr>
        </p:nvGraphicFramePr>
        <p:xfrm>
          <a:off x="5004048" y="1419622"/>
          <a:ext cx="3960440" cy="2299979"/>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Brace 8">
            <a:extLst>
              <a:ext uri="{FF2B5EF4-FFF2-40B4-BE49-F238E27FC236}">
                <a16:creationId xmlns:a16="http://schemas.microsoft.com/office/drawing/2014/main" id="{0A6231DB-A6A9-EE49-B098-AA98ABD4074B}"/>
              </a:ext>
            </a:extLst>
          </p:cNvPr>
          <p:cNvSpPr/>
          <p:nvPr/>
        </p:nvSpPr>
        <p:spPr>
          <a:xfrm rot="5400000" flipV="1">
            <a:off x="2391297" y="2692821"/>
            <a:ext cx="184941" cy="2103040"/>
          </a:xfrm>
          <a:prstGeom prst="rightBrace">
            <a:avLst/>
          </a:prstGeom>
          <a:ln w="25400">
            <a:solidFill>
              <a:srgbClr val="555A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B27A719-3F9C-8848-B75A-24D79CEDB75F}"/>
              </a:ext>
            </a:extLst>
          </p:cNvPr>
          <p:cNvSpPr txBox="1"/>
          <p:nvPr/>
        </p:nvSpPr>
        <p:spPr>
          <a:xfrm>
            <a:off x="1259631" y="3869512"/>
            <a:ext cx="2448272" cy="338554"/>
          </a:xfrm>
          <a:prstGeom prst="rect">
            <a:avLst/>
          </a:prstGeom>
          <a:noFill/>
          <a:ln>
            <a:solidFill>
              <a:srgbClr val="555A55"/>
            </a:solidFill>
          </a:ln>
        </p:spPr>
        <p:txBody>
          <a:bodyPr wrap="square">
            <a:spAutoFit/>
          </a:bodyPr>
          <a:lstStyle/>
          <a:p>
            <a:pPr algn="ctr"/>
            <a:r>
              <a:rPr lang="en-US" sz="1600" dirty="0"/>
              <a:t>HR 0.56, 90% CI 0.26 – 1.19</a:t>
            </a:r>
            <a:r>
              <a:rPr lang="en-CA" sz="1600" dirty="0"/>
              <a:t> </a:t>
            </a:r>
            <a:endParaRPr lang="en-US" sz="1600" dirty="0"/>
          </a:p>
        </p:txBody>
      </p:sp>
      <p:sp>
        <p:nvSpPr>
          <p:cNvPr id="14" name="TextBox 13">
            <a:extLst>
              <a:ext uri="{FF2B5EF4-FFF2-40B4-BE49-F238E27FC236}">
                <a16:creationId xmlns:a16="http://schemas.microsoft.com/office/drawing/2014/main" id="{D5549D5E-69E6-4046-A030-098C48029558}"/>
              </a:ext>
            </a:extLst>
          </p:cNvPr>
          <p:cNvSpPr txBox="1"/>
          <p:nvPr/>
        </p:nvSpPr>
        <p:spPr>
          <a:xfrm>
            <a:off x="5857764" y="3898548"/>
            <a:ext cx="2526508" cy="338554"/>
          </a:xfrm>
          <a:prstGeom prst="rect">
            <a:avLst/>
          </a:prstGeom>
          <a:noFill/>
          <a:ln>
            <a:solidFill>
              <a:srgbClr val="555A55"/>
            </a:solidFill>
          </a:ln>
        </p:spPr>
        <p:txBody>
          <a:bodyPr wrap="square">
            <a:spAutoFit/>
          </a:bodyPr>
          <a:lstStyle/>
          <a:p>
            <a:pPr algn="ctr"/>
            <a:r>
              <a:rPr lang="en-US" sz="1600" b="1" dirty="0">
                <a:solidFill>
                  <a:srgbClr val="F15769"/>
                </a:solidFill>
              </a:rPr>
              <a:t>HR 0.39, 90% CI 0.18 – 0.85</a:t>
            </a:r>
            <a:r>
              <a:rPr lang="en-CA" sz="1600" b="1" dirty="0">
                <a:solidFill>
                  <a:srgbClr val="F15769"/>
                </a:solidFill>
              </a:rPr>
              <a:t> </a:t>
            </a:r>
            <a:endParaRPr lang="en-US" sz="1600" b="1" dirty="0">
              <a:solidFill>
                <a:srgbClr val="F15769"/>
              </a:solidFill>
            </a:endParaRPr>
          </a:p>
        </p:txBody>
      </p:sp>
      <p:sp>
        <p:nvSpPr>
          <p:cNvPr id="5" name="TextBox 4">
            <a:extLst>
              <a:ext uri="{FF2B5EF4-FFF2-40B4-BE49-F238E27FC236}">
                <a16:creationId xmlns:a16="http://schemas.microsoft.com/office/drawing/2014/main" id="{D8E12413-5623-7D49-AF0E-24E050ADB2A7}"/>
              </a:ext>
            </a:extLst>
          </p:cNvPr>
          <p:cNvSpPr txBox="1"/>
          <p:nvPr/>
        </p:nvSpPr>
        <p:spPr>
          <a:xfrm>
            <a:off x="395537" y="1084662"/>
            <a:ext cx="3744416" cy="292388"/>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US" sz="1300" b="1" dirty="0">
                <a:solidFill>
                  <a:srgbClr val="595959"/>
                </a:solidFill>
              </a:rPr>
              <a:t>A. Patients with large artery stroke (TOAST, N=320)</a:t>
            </a:r>
          </a:p>
        </p:txBody>
      </p:sp>
      <p:sp>
        <p:nvSpPr>
          <p:cNvPr id="16" name="TextBox 15">
            <a:extLst>
              <a:ext uri="{FF2B5EF4-FFF2-40B4-BE49-F238E27FC236}">
                <a16:creationId xmlns:a16="http://schemas.microsoft.com/office/drawing/2014/main" id="{B10A6B2D-9FED-8044-8B55-268C25606D6B}"/>
              </a:ext>
            </a:extLst>
          </p:cNvPr>
          <p:cNvSpPr txBox="1"/>
          <p:nvPr/>
        </p:nvSpPr>
        <p:spPr>
          <a:xfrm>
            <a:off x="5004048" y="1114534"/>
            <a:ext cx="3960440" cy="492443"/>
          </a:xfrm>
          <a:prstGeom prst="rect">
            <a:avLst/>
          </a:prstGeom>
          <a:noFill/>
        </p:spPr>
        <p:txBody>
          <a:bodyPr wrap="square" rtlCol="0">
            <a:spAutoFit/>
          </a:bodyPr>
          <a:lstStyle/>
          <a:p>
            <a:pPr marL="179388" indent="-141288" defTabSz="360000">
              <a:spcBef>
                <a:spcPct val="20000"/>
              </a:spcBef>
              <a:buClr>
                <a:srgbClr val="C00000"/>
              </a:buClr>
            </a:pPr>
            <a:r>
              <a:rPr lang="en-US" sz="1300" b="1" dirty="0">
                <a:solidFill>
                  <a:srgbClr val="595959"/>
                </a:solidFill>
              </a:rPr>
              <a:t>B. Patients with any extra-/intracranial atherosclerosis (vascular imaging, </a:t>
            </a:r>
            <a:r>
              <a:rPr lang="en-US" sz="1300" b="1">
                <a:solidFill>
                  <a:srgbClr val="595959"/>
                </a:solidFill>
              </a:rPr>
              <a:t>N= 791)</a:t>
            </a:r>
            <a:endParaRPr lang="en-US" sz="1300" b="1" dirty="0">
              <a:solidFill>
                <a:srgbClr val="595959"/>
              </a:solidFill>
            </a:endParaRPr>
          </a:p>
        </p:txBody>
      </p:sp>
      <p:sp>
        <p:nvSpPr>
          <p:cNvPr id="13" name="Rectangle 12">
            <a:extLst>
              <a:ext uri="{FF2B5EF4-FFF2-40B4-BE49-F238E27FC236}">
                <a16:creationId xmlns:a16="http://schemas.microsoft.com/office/drawing/2014/main" id="{C000E7B5-0747-483E-B987-ADFAA04DFFD7}"/>
              </a:ext>
            </a:extLst>
          </p:cNvPr>
          <p:cNvSpPr/>
          <p:nvPr/>
        </p:nvSpPr>
        <p:spPr>
          <a:xfrm>
            <a:off x="1043608" y="4321428"/>
            <a:ext cx="7488832" cy="338554"/>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Patients with atherosclerosis had fewer recurrent stroke and TIA with asundexian 50</a:t>
            </a:r>
          </a:p>
        </p:txBody>
      </p:sp>
      <p:sp>
        <p:nvSpPr>
          <p:cNvPr id="15" name="Right Brace 14">
            <a:extLst>
              <a:ext uri="{FF2B5EF4-FFF2-40B4-BE49-F238E27FC236}">
                <a16:creationId xmlns:a16="http://schemas.microsoft.com/office/drawing/2014/main" id="{27F1F169-4ADC-42ED-8B73-44748F932A5C}"/>
              </a:ext>
            </a:extLst>
          </p:cNvPr>
          <p:cNvSpPr/>
          <p:nvPr/>
        </p:nvSpPr>
        <p:spPr>
          <a:xfrm rot="5400000" flipV="1">
            <a:off x="6995006" y="2738207"/>
            <a:ext cx="184941" cy="2103040"/>
          </a:xfrm>
          <a:prstGeom prst="rightBrace">
            <a:avLst/>
          </a:prstGeom>
          <a:ln w="25400">
            <a:solidFill>
              <a:srgbClr val="555A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70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7">
            <a:extLst>
              <a:ext uri="{FF2B5EF4-FFF2-40B4-BE49-F238E27FC236}">
                <a16:creationId xmlns:a16="http://schemas.microsoft.com/office/drawing/2014/main" id="{28131CEA-A4BC-3043-8209-29DA11738D54}"/>
              </a:ext>
            </a:extLst>
          </p:cNvPr>
          <p:cNvGraphicFramePr>
            <a:graphicFrameLocks noGrp="1"/>
          </p:cNvGraphicFramePr>
          <p:nvPr>
            <p:ph sz="quarter" idx="14"/>
            <p:extLst>
              <p:ext uri="{D42A27DB-BD31-4B8C-83A1-F6EECF244321}">
                <p14:modId xmlns:p14="http://schemas.microsoft.com/office/powerpoint/2010/main" val="3840214787"/>
              </p:ext>
            </p:extLst>
          </p:nvPr>
        </p:nvGraphicFramePr>
        <p:xfrm>
          <a:off x="265113" y="1229731"/>
          <a:ext cx="3540974" cy="182631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3B4F672-B36B-124D-AA70-EF7FC6429EFB}"/>
              </a:ext>
            </a:extLst>
          </p:cNvPr>
          <p:cNvSpPr txBox="1"/>
          <p:nvPr/>
        </p:nvSpPr>
        <p:spPr>
          <a:xfrm>
            <a:off x="5662597" y="4903576"/>
            <a:ext cx="4572000" cy="215444"/>
          </a:xfrm>
          <a:prstGeom prst="rect">
            <a:avLst/>
          </a:prstGeom>
          <a:noFill/>
        </p:spPr>
        <p:txBody>
          <a:bodyPr wrap="square">
            <a:spAutoFit/>
          </a:bodyPr>
          <a:lstStyle/>
          <a:p>
            <a:r>
              <a:rPr lang="en-US" sz="800" baseline="30000" dirty="0"/>
              <a:t>1</a:t>
            </a:r>
            <a:r>
              <a:rPr lang="en-US" sz="800" dirty="0"/>
              <a:t>Schulman, S et al. J </a:t>
            </a:r>
            <a:r>
              <a:rPr lang="en-US" sz="800" dirty="0" err="1"/>
              <a:t>Thromb</a:t>
            </a:r>
            <a:r>
              <a:rPr lang="en-US" sz="800" dirty="0"/>
              <a:t> </a:t>
            </a:r>
            <a:r>
              <a:rPr lang="en-US" sz="800" dirty="0" err="1"/>
              <a:t>Haemost</a:t>
            </a:r>
            <a:r>
              <a:rPr lang="en-US" sz="800" dirty="0"/>
              <a:t> 2005; 3:692-4 </a:t>
            </a:r>
          </a:p>
        </p:txBody>
      </p:sp>
      <p:sp>
        <p:nvSpPr>
          <p:cNvPr id="2" name="Right Brace 1">
            <a:extLst>
              <a:ext uri="{FF2B5EF4-FFF2-40B4-BE49-F238E27FC236}">
                <a16:creationId xmlns:a16="http://schemas.microsoft.com/office/drawing/2014/main" id="{812360FD-AEA2-BB41-927D-E744034E9D94}"/>
              </a:ext>
            </a:extLst>
          </p:cNvPr>
          <p:cNvSpPr/>
          <p:nvPr/>
        </p:nvSpPr>
        <p:spPr>
          <a:xfrm rot="16200000" flipV="1">
            <a:off x="3183136" y="1079037"/>
            <a:ext cx="112174" cy="649329"/>
          </a:xfrm>
          <a:prstGeom prst="rightBrace">
            <a:avLst/>
          </a:prstGeom>
          <a:ln w="25400">
            <a:solidFill>
              <a:srgbClr val="555A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5E4DE450-7D75-9A46-84D7-B2DB94E2F5C6}"/>
              </a:ext>
            </a:extLst>
          </p:cNvPr>
          <p:cNvSpPr txBox="1"/>
          <p:nvPr/>
        </p:nvSpPr>
        <p:spPr>
          <a:xfrm>
            <a:off x="2542626" y="1101393"/>
            <a:ext cx="1728192" cy="246221"/>
          </a:xfrm>
          <a:prstGeom prst="rect">
            <a:avLst/>
          </a:prstGeom>
          <a:noFill/>
          <a:ln>
            <a:noFill/>
          </a:ln>
        </p:spPr>
        <p:txBody>
          <a:bodyPr wrap="square">
            <a:spAutoFit/>
          </a:bodyPr>
          <a:lstStyle/>
          <a:p>
            <a:pPr algn="ctr"/>
            <a:r>
              <a:rPr lang="en-US" sz="1000" dirty="0"/>
              <a:t>HR 1.57, 90% CI 0.91 – 2.71</a:t>
            </a:r>
            <a:r>
              <a:rPr lang="en-CA" sz="1000" dirty="0"/>
              <a:t> </a:t>
            </a:r>
            <a:endParaRPr lang="en-US" sz="1000" dirty="0"/>
          </a:p>
        </p:txBody>
      </p:sp>
      <p:graphicFrame>
        <p:nvGraphicFramePr>
          <p:cNvPr id="8" name="Content Placeholder 7">
            <a:extLst>
              <a:ext uri="{FF2B5EF4-FFF2-40B4-BE49-F238E27FC236}">
                <a16:creationId xmlns:a16="http://schemas.microsoft.com/office/drawing/2014/main" id="{1C7E2CA8-2DD6-49F6-A4BC-4C3AF44DDFE8}"/>
              </a:ext>
            </a:extLst>
          </p:cNvPr>
          <p:cNvGraphicFramePr>
            <a:graphicFrameLocks/>
          </p:cNvGraphicFramePr>
          <p:nvPr>
            <p:extLst>
              <p:ext uri="{D42A27DB-BD31-4B8C-83A1-F6EECF244321}">
                <p14:modId xmlns:p14="http://schemas.microsoft.com/office/powerpoint/2010/main" val="2905133526"/>
              </p:ext>
            </p:extLst>
          </p:nvPr>
        </p:nvGraphicFramePr>
        <p:xfrm>
          <a:off x="4685046" y="1226421"/>
          <a:ext cx="3540974" cy="18296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3450C4C-DEC0-9D41-B616-50A5C553BB80}"/>
              </a:ext>
            </a:extLst>
          </p:cNvPr>
          <p:cNvSpPr txBox="1"/>
          <p:nvPr/>
        </p:nvSpPr>
        <p:spPr>
          <a:xfrm>
            <a:off x="107504" y="748094"/>
            <a:ext cx="5263997" cy="292388"/>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US" sz="1300" b="1" i="0" kern="1200" dirty="0">
                <a:solidFill>
                  <a:srgbClr val="595959"/>
                </a:solidFill>
                <a:latin typeface="+mn-lt"/>
                <a:ea typeface="+mn-ea"/>
              </a:rPr>
              <a:t>A. Major or Clinically-Relevant Non-Major Bleeding (ISTH)</a:t>
            </a:r>
            <a:r>
              <a:rPr lang="en-US" sz="1300" b="1" i="0" kern="1200" baseline="30000" dirty="0">
                <a:solidFill>
                  <a:srgbClr val="595959"/>
                </a:solidFill>
                <a:latin typeface="+mn-lt"/>
                <a:ea typeface="+mn-ea"/>
              </a:rPr>
              <a:t>1</a:t>
            </a:r>
            <a:endParaRPr lang="en-US" sz="1300" b="1" i="0" kern="1200" dirty="0">
              <a:solidFill>
                <a:srgbClr val="595959"/>
              </a:solidFill>
              <a:latin typeface="+mn-lt"/>
              <a:ea typeface="+mn-ea"/>
            </a:endParaRPr>
          </a:p>
        </p:txBody>
      </p:sp>
      <p:sp>
        <p:nvSpPr>
          <p:cNvPr id="16" name="Title 2">
            <a:extLst>
              <a:ext uri="{FF2B5EF4-FFF2-40B4-BE49-F238E27FC236}">
                <a16:creationId xmlns:a16="http://schemas.microsoft.com/office/drawing/2014/main" id="{9932C884-14A7-A44E-8D58-B3FB09CDEC8D}"/>
              </a:ext>
            </a:extLst>
          </p:cNvPr>
          <p:cNvSpPr>
            <a:spLocks noGrp="1"/>
          </p:cNvSpPr>
          <p:nvPr>
            <p:ph type="title"/>
          </p:nvPr>
        </p:nvSpPr>
        <p:spPr>
          <a:xfrm>
            <a:off x="265113" y="155566"/>
            <a:ext cx="7886700" cy="720197"/>
          </a:xfrm>
        </p:spPr>
        <p:txBody>
          <a:bodyPr/>
          <a:lstStyle/>
          <a:p>
            <a:r>
              <a:rPr lang="en-US" dirty="0">
                <a:solidFill>
                  <a:srgbClr val="555A55"/>
                </a:solidFill>
              </a:rPr>
              <a:t>Bleeding Outcomes</a:t>
            </a:r>
            <a:br>
              <a:rPr lang="en-US" dirty="0">
                <a:solidFill>
                  <a:srgbClr val="555A55"/>
                </a:solidFill>
              </a:rPr>
            </a:br>
            <a:endParaRPr lang="en-US" sz="1400" b="0" dirty="0">
              <a:solidFill>
                <a:srgbClr val="555A55"/>
              </a:solidFill>
            </a:endParaRPr>
          </a:p>
        </p:txBody>
      </p:sp>
      <p:sp>
        <p:nvSpPr>
          <p:cNvPr id="18" name="TextBox 17">
            <a:extLst>
              <a:ext uri="{FF2B5EF4-FFF2-40B4-BE49-F238E27FC236}">
                <a16:creationId xmlns:a16="http://schemas.microsoft.com/office/drawing/2014/main" id="{DE70B066-119B-0647-81F9-3C9C98F6823E}"/>
              </a:ext>
            </a:extLst>
          </p:cNvPr>
          <p:cNvSpPr txBox="1"/>
          <p:nvPr/>
        </p:nvSpPr>
        <p:spPr>
          <a:xfrm>
            <a:off x="4996635" y="751805"/>
            <a:ext cx="5263997" cy="292388"/>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US" sz="1300" b="1" dirty="0">
                <a:solidFill>
                  <a:srgbClr val="595959"/>
                </a:solidFill>
              </a:rPr>
              <a:t>B</a:t>
            </a:r>
            <a:r>
              <a:rPr lang="en-US" sz="1300" b="1" i="0" kern="1200" dirty="0">
                <a:solidFill>
                  <a:srgbClr val="595959"/>
                </a:solidFill>
                <a:latin typeface="+mn-lt"/>
                <a:ea typeface="+mn-ea"/>
              </a:rPr>
              <a:t>. All Bleeding</a:t>
            </a:r>
          </a:p>
        </p:txBody>
      </p:sp>
      <p:sp>
        <p:nvSpPr>
          <p:cNvPr id="19" name="TextBox 18">
            <a:extLst>
              <a:ext uri="{FF2B5EF4-FFF2-40B4-BE49-F238E27FC236}">
                <a16:creationId xmlns:a16="http://schemas.microsoft.com/office/drawing/2014/main" id="{E78BEC4C-D402-CB4B-AC6B-D7098D9FB92A}"/>
              </a:ext>
            </a:extLst>
          </p:cNvPr>
          <p:cNvSpPr txBox="1"/>
          <p:nvPr/>
        </p:nvSpPr>
        <p:spPr>
          <a:xfrm>
            <a:off x="1475656" y="3224476"/>
            <a:ext cx="6624418" cy="566309"/>
          </a:xfrm>
          <a:prstGeom prst="rect">
            <a:avLst/>
          </a:prstGeom>
          <a:noFill/>
        </p:spPr>
        <p:txBody>
          <a:bodyPr wrap="square" rtlCol="0">
            <a:spAutoFit/>
          </a:bodyPr>
          <a:lstStyle/>
          <a:p>
            <a:pPr marL="38700" defTabSz="360000">
              <a:spcBef>
                <a:spcPct val="20000"/>
              </a:spcBef>
              <a:buClr>
                <a:srgbClr val="C00000"/>
              </a:buClr>
            </a:pPr>
            <a:r>
              <a:rPr lang="en-US" sz="1300" b="1" i="0" kern="1200" dirty="0">
                <a:solidFill>
                  <a:srgbClr val="595959"/>
                </a:solidFill>
                <a:latin typeface="+mn-lt"/>
                <a:ea typeface="+mn-ea"/>
              </a:rPr>
              <a:t>C</a:t>
            </a:r>
            <a:r>
              <a:rPr lang="en-US" sz="1300" b="1" dirty="0">
                <a:solidFill>
                  <a:srgbClr val="595959"/>
                </a:solidFill>
              </a:rPr>
              <a:t>. Hemorrhagic transformation in patients with baseline MRI after randomization</a:t>
            </a:r>
          </a:p>
          <a:p>
            <a:pPr marL="38700" indent="0" algn="l" defTabSz="360000" rtl="0" eaLnBrk="1" latinLnBrk="0" hangingPunct="1">
              <a:spcBef>
                <a:spcPct val="20000"/>
              </a:spcBef>
              <a:buClr>
                <a:srgbClr val="C00000"/>
              </a:buClr>
              <a:buFont typeface="Arial" panose="020B0604020202020204" pitchFamily="34" charset="0"/>
              <a:buNone/>
            </a:pPr>
            <a:endParaRPr lang="en-US" sz="1400" b="1" i="0" kern="1200" dirty="0">
              <a:solidFill>
                <a:srgbClr val="595959"/>
              </a:solidFill>
              <a:latin typeface="+mn-lt"/>
              <a:ea typeface="+mn-ea"/>
            </a:endParaRPr>
          </a:p>
        </p:txBody>
      </p:sp>
      <p:sp>
        <p:nvSpPr>
          <p:cNvPr id="14" name="TextBox 13">
            <a:extLst>
              <a:ext uri="{FF2B5EF4-FFF2-40B4-BE49-F238E27FC236}">
                <a16:creationId xmlns:a16="http://schemas.microsoft.com/office/drawing/2014/main" id="{32CFE84E-D069-434C-82CE-E518090BCD4D}"/>
              </a:ext>
            </a:extLst>
          </p:cNvPr>
          <p:cNvSpPr txBox="1"/>
          <p:nvPr/>
        </p:nvSpPr>
        <p:spPr>
          <a:xfrm>
            <a:off x="2267744" y="4906833"/>
            <a:ext cx="4014844" cy="215444"/>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US" sz="800" b="1" i="0" kern="1200" dirty="0">
                <a:solidFill>
                  <a:schemeClr val="tx1"/>
                </a:solidFill>
                <a:latin typeface="+mn-lt"/>
                <a:ea typeface="+mn-ea"/>
              </a:rPr>
              <a:t>ASU = </a:t>
            </a:r>
            <a:r>
              <a:rPr lang="en-US" sz="800" b="1" i="0" kern="1200" dirty="0" err="1">
                <a:solidFill>
                  <a:schemeClr val="tx1"/>
                </a:solidFill>
                <a:latin typeface="+mn-lt"/>
                <a:ea typeface="+mn-ea"/>
              </a:rPr>
              <a:t>Asundexian</a:t>
            </a:r>
            <a:r>
              <a:rPr lang="en-US" sz="800" b="1" i="0" kern="1200" dirty="0">
                <a:solidFill>
                  <a:schemeClr val="tx1"/>
                </a:solidFill>
                <a:latin typeface="+mn-lt"/>
                <a:ea typeface="+mn-ea"/>
              </a:rPr>
              <a:t>, HI = hemorrhagic infarct, PH = parenchymal hematoma</a:t>
            </a:r>
          </a:p>
        </p:txBody>
      </p:sp>
      <p:sp>
        <p:nvSpPr>
          <p:cNvPr id="13" name="Rectangle 12">
            <a:extLst>
              <a:ext uri="{FF2B5EF4-FFF2-40B4-BE49-F238E27FC236}">
                <a16:creationId xmlns:a16="http://schemas.microsoft.com/office/drawing/2014/main" id="{A59E5789-F690-4779-94F1-F9C590BBB846}"/>
              </a:ext>
            </a:extLst>
          </p:cNvPr>
          <p:cNvSpPr/>
          <p:nvPr/>
        </p:nvSpPr>
        <p:spPr>
          <a:xfrm>
            <a:off x="867750" y="4279644"/>
            <a:ext cx="7080847" cy="373566"/>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No significant increase in bleeding and hemorrhagic transformation of index stroke</a:t>
            </a:r>
          </a:p>
        </p:txBody>
      </p:sp>
      <p:graphicFrame>
        <p:nvGraphicFramePr>
          <p:cNvPr id="20" name="Table 19">
            <a:extLst>
              <a:ext uri="{FF2B5EF4-FFF2-40B4-BE49-F238E27FC236}">
                <a16:creationId xmlns:a16="http://schemas.microsoft.com/office/drawing/2014/main" id="{F1BA47BA-BB7F-8C4F-8BE6-E43E2D970955}"/>
              </a:ext>
            </a:extLst>
          </p:cNvPr>
          <p:cNvGraphicFramePr>
            <a:graphicFrameLocks noGrp="1"/>
          </p:cNvGraphicFramePr>
          <p:nvPr>
            <p:extLst>
              <p:ext uri="{D42A27DB-BD31-4B8C-83A1-F6EECF244321}">
                <p14:modId xmlns:p14="http://schemas.microsoft.com/office/powerpoint/2010/main" val="1286108079"/>
              </p:ext>
            </p:extLst>
          </p:nvPr>
        </p:nvGraphicFramePr>
        <p:xfrm>
          <a:off x="1286467" y="3507630"/>
          <a:ext cx="6571065" cy="727974"/>
        </p:xfrm>
        <a:graphic>
          <a:graphicData uri="http://schemas.openxmlformats.org/drawingml/2006/table">
            <a:tbl>
              <a:tblPr firstRow="1" bandRow="1">
                <a:tableStyleId>{5C22544A-7EE6-4342-B048-85BDC9FD1C3A}</a:tableStyleId>
              </a:tblPr>
              <a:tblGrid>
                <a:gridCol w="1210005">
                  <a:extLst>
                    <a:ext uri="{9D8B030D-6E8A-4147-A177-3AD203B41FA5}">
                      <a16:colId xmlns:a16="http://schemas.microsoft.com/office/drawing/2014/main" val="3166689568"/>
                    </a:ext>
                  </a:extLst>
                </a:gridCol>
                <a:gridCol w="1336223">
                  <a:extLst>
                    <a:ext uri="{9D8B030D-6E8A-4147-A177-3AD203B41FA5}">
                      <a16:colId xmlns:a16="http://schemas.microsoft.com/office/drawing/2014/main" val="316063153"/>
                    </a:ext>
                  </a:extLst>
                </a:gridCol>
                <a:gridCol w="1294740">
                  <a:extLst>
                    <a:ext uri="{9D8B030D-6E8A-4147-A177-3AD203B41FA5}">
                      <a16:colId xmlns:a16="http://schemas.microsoft.com/office/drawing/2014/main" val="2425008726"/>
                    </a:ext>
                  </a:extLst>
                </a:gridCol>
                <a:gridCol w="1396079">
                  <a:extLst>
                    <a:ext uri="{9D8B030D-6E8A-4147-A177-3AD203B41FA5}">
                      <a16:colId xmlns:a16="http://schemas.microsoft.com/office/drawing/2014/main" val="3999680963"/>
                    </a:ext>
                  </a:extLst>
                </a:gridCol>
                <a:gridCol w="1334018">
                  <a:extLst>
                    <a:ext uri="{9D8B030D-6E8A-4147-A177-3AD203B41FA5}">
                      <a16:colId xmlns:a16="http://schemas.microsoft.com/office/drawing/2014/main" val="588103176"/>
                    </a:ext>
                  </a:extLst>
                </a:gridCol>
              </a:tblGrid>
              <a:tr h="363988">
                <a:tc>
                  <a:txBody>
                    <a:bodyPr/>
                    <a:lstStyle/>
                    <a:p>
                      <a:endParaRPr lang="en-CA" sz="1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74902"/>
                      </a:srgbClr>
                    </a:solidFill>
                  </a:tcPr>
                </a:tc>
                <a:tc>
                  <a:txBody>
                    <a:bodyPr/>
                    <a:lstStyle/>
                    <a:p>
                      <a:pPr algn="ctr"/>
                      <a:r>
                        <a:rPr lang="en-US" sz="1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10 (N=277)</a:t>
                      </a:r>
                      <a:endParaRPr lang="en-CA" sz="1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20 (N=265)</a:t>
                      </a:r>
                      <a:endParaRPr lang="en-CA" sz="1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Asundexian, 50 (N=277)</a:t>
                      </a:r>
                      <a:endParaRPr lang="en-CA" sz="1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solidFill>
                  </a:tcPr>
                </a:tc>
                <a:tc>
                  <a:txBody>
                    <a:bodyPr/>
                    <a:lstStyle/>
                    <a:p>
                      <a:pPr algn="ctr"/>
                      <a:r>
                        <a:rPr lang="en-US" sz="11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Placebo (N=296)</a:t>
                      </a:r>
                      <a:endParaRPr lang="en-CA" sz="1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solidFill>
                  </a:tcPr>
                </a:tc>
                <a:extLst>
                  <a:ext uri="{0D108BD9-81ED-4DB2-BD59-A6C34878D82A}">
                    <a16:rowId xmlns:a16="http://schemas.microsoft.com/office/drawing/2014/main" val="1870604221"/>
                  </a:ext>
                </a:extLst>
              </a:tr>
              <a:tr h="181993">
                <a:tc>
                  <a:txBody>
                    <a:bodyPr/>
                    <a:lstStyle/>
                    <a:p>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HI1 and 2</a:t>
                      </a:r>
                      <a:endParaRPr lang="en-CA" sz="11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20000"/>
                      </a:srgbClr>
                    </a:solidFill>
                  </a:tcPr>
                </a:tc>
                <a:tc>
                  <a:txBody>
                    <a:bodyPr/>
                    <a:lstStyle/>
                    <a:p>
                      <a:pPr algn="ct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29.6%</a:t>
                      </a:r>
                      <a:endParaRPr lang="en-C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a:t>
                      </a:r>
                      <a:endParaRPr lang="en-C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30.3%</a:t>
                      </a:r>
                      <a:endParaRPr lang="en-C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20000"/>
                      </a:srgbClr>
                    </a:solidFill>
                  </a:tcPr>
                </a:tc>
                <a:tc>
                  <a:txBody>
                    <a:bodyPr/>
                    <a:lstStyle/>
                    <a:p>
                      <a:pPr algn="ct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32.8%</a:t>
                      </a:r>
                      <a:endParaRPr lang="en-C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alpha val="20000"/>
                      </a:srgbClr>
                    </a:solidFill>
                  </a:tcPr>
                </a:tc>
                <a:extLst>
                  <a:ext uri="{0D108BD9-81ED-4DB2-BD59-A6C34878D82A}">
                    <a16:rowId xmlns:a16="http://schemas.microsoft.com/office/drawing/2014/main" val="879192040"/>
                  </a:ext>
                </a:extLst>
              </a:tr>
              <a:tr h="181993">
                <a:tc>
                  <a:txBody>
                    <a:bodyPr/>
                    <a:lstStyle/>
                    <a:p>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PH1 and 2</a:t>
                      </a:r>
                      <a:endParaRPr lang="en-CA" sz="11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5A55">
                        <a:alpha val="9804"/>
                      </a:srgbClr>
                    </a:solidFill>
                  </a:tcPr>
                </a:tc>
                <a:tc>
                  <a:txBody>
                    <a:bodyPr/>
                    <a:lstStyle/>
                    <a:p>
                      <a:pPr algn="ct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C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a:t>
                      </a:r>
                      <a:endParaRPr lang="en-C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C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F18B85">
                        <a:alpha val="9804"/>
                      </a:srgbClr>
                    </a:solidFill>
                  </a:tcPr>
                </a:tc>
                <a:tc>
                  <a:txBody>
                    <a:bodyPr/>
                    <a:lstStyle/>
                    <a:p>
                      <a:pPr algn="ct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CA"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552682">
                        <a:alpha val="9804"/>
                      </a:srgbClr>
                    </a:solidFill>
                  </a:tcPr>
                </a:tc>
                <a:extLst>
                  <a:ext uri="{0D108BD9-81ED-4DB2-BD59-A6C34878D82A}">
                    <a16:rowId xmlns:a16="http://schemas.microsoft.com/office/drawing/2014/main" val="1874622143"/>
                  </a:ext>
                </a:extLst>
              </a:tr>
            </a:tbl>
          </a:graphicData>
        </a:graphic>
      </p:graphicFrame>
    </p:spTree>
    <p:extLst>
      <p:ext uri="{BB962C8B-B14F-4D97-AF65-F5344CB8AC3E}">
        <p14:creationId xmlns:p14="http://schemas.microsoft.com/office/powerpoint/2010/main" val="66591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D3094EB-907B-BE62-7802-CE331F121C5C}"/>
              </a:ext>
            </a:extLst>
          </p:cNvPr>
          <p:cNvSpPr>
            <a:spLocks noGrp="1"/>
          </p:cNvSpPr>
          <p:nvPr>
            <p:ph type="body" sz="quarter" idx="10"/>
          </p:nvPr>
        </p:nvSpPr>
        <p:spPr>
          <a:xfrm>
            <a:off x="197517" y="84838"/>
            <a:ext cx="7773565" cy="473719"/>
          </a:xfrm>
        </p:spPr>
        <p:txBody>
          <a:bodyPr/>
          <a:lstStyle/>
          <a:p>
            <a:r>
              <a:rPr lang="en-US" dirty="0">
                <a:solidFill>
                  <a:srgbClr val="555A55"/>
                </a:solidFill>
              </a:rPr>
              <a:t>Conclusions</a:t>
            </a:r>
          </a:p>
        </p:txBody>
      </p:sp>
      <p:sp>
        <p:nvSpPr>
          <p:cNvPr id="5" name="Content Placeholder 3">
            <a:extLst>
              <a:ext uri="{FF2B5EF4-FFF2-40B4-BE49-F238E27FC236}">
                <a16:creationId xmlns:a16="http://schemas.microsoft.com/office/drawing/2014/main" id="{784D2014-9B18-E045-8E46-69452E8F6C96}"/>
              </a:ext>
            </a:extLst>
          </p:cNvPr>
          <p:cNvSpPr txBox="1">
            <a:spLocks/>
          </p:cNvSpPr>
          <p:nvPr/>
        </p:nvSpPr>
        <p:spPr>
          <a:xfrm>
            <a:off x="0" y="843558"/>
            <a:ext cx="8168601" cy="3917909"/>
          </a:xfrm>
          <a:prstGeom prst="rect">
            <a:avLst/>
          </a:prstGeom>
        </p:spPr>
        <p:txBody>
          <a:bodyPr vert="horz" wrap="square" lIns="91440" tIns="45720" rIns="91440" bIns="45720" rtlCol="0">
            <a:noAutofit/>
          </a:bodyPr>
          <a:lstStyle>
            <a:lvl1pPr marL="180975" indent="-180975" algn="l" defTabSz="360000" rtl="0" eaLnBrk="1" latinLnBrk="0" hangingPunct="1">
              <a:spcBef>
                <a:spcPct val="20000"/>
              </a:spcBef>
              <a:buClr>
                <a:schemeClr val="accent6"/>
              </a:buClr>
              <a:buFont typeface="Arial" panose="020B0604020202020204" pitchFamily="34" charset="0"/>
              <a:buChar char="•"/>
              <a:defRPr lang="en-US" sz="2400" b="1" i="0" kern="1200">
                <a:solidFill>
                  <a:schemeClr val="tx1"/>
                </a:solidFill>
                <a:latin typeface="+mn-lt"/>
                <a:ea typeface="+mn-ea"/>
                <a:cs typeface="Verdana"/>
              </a:defRPr>
            </a:lvl1pPr>
            <a:lvl2pPr marL="447675" indent="-179388" algn="l" defTabSz="358775" rtl="0" eaLnBrk="1" latinLnBrk="0" hangingPunct="1">
              <a:spcBef>
                <a:spcPct val="20000"/>
              </a:spcBef>
              <a:buClr>
                <a:schemeClr val="accent6"/>
              </a:buClr>
              <a:buFont typeface="Arial" panose="020B0604020202020204" pitchFamily="34" charset="0"/>
              <a:buChar char="•"/>
              <a:defRPr lang="en-US" sz="2000" b="0" i="0" kern="1200">
                <a:solidFill>
                  <a:schemeClr val="tx1"/>
                </a:solidFill>
                <a:latin typeface="+mn-lt"/>
                <a:ea typeface="+mn-ea"/>
                <a:cs typeface="Verdana"/>
              </a:defRPr>
            </a:lvl2pPr>
            <a:lvl3pPr marL="628650" indent="-179388" algn="l" defTabSz="360000" rtl="0" eaLnBrk="1" latinLnBrk="0" hangingPunct="1">
              <a:spcBef>
                <a:spcPct val="20000"/>
              </a:spcBef>
              <a:buClr>
                <a:schemeClr val="accent6"/>
              </a:buClr>
              <a:buFont typeface="Arial" panose="020B0604020202020204" pitchFamily="34" charset="0"/>
              <a:buChar char="•"/>
              <a:defRPr lang="en-US" sz="1800" b="0" i="0" kern="1200">
                <a:solidFill>
                  <a:schemeClr val="tx1"/>
                </a:solidFill>
                <a:latin typeface="+mn-lt"/>
                <a:ea typeface="+mn-ea"/>
                <a:cs typeface="Verdana"/>
              </a:defRPr>
            </a:lvl3pPr>
            <a:lvl4pPr marL="804863" indent="-179388" algn="l" defTabSz="360000" rtl="0" eaLnBrk="1" latinLnBrk="0" hangingPunct="1">
              <a:spcBef>
                <a:spcPct val="20000"/>
              </a:spcBef>
              <a:buClr>
                <a:schemeClr val="accent6"/>
              </a:buClr>
              <a:buFont typeface="Arial" panose="020B0604020202020204" pitchFamily="34" charset="0"/>
              <a:buChar char="•"/>
              <a:tabLst>
                <a:tab pos="804863" algn="l"/>
              </a:tabLst>
              <a:defRPr lang="en-US" sz="1800" b="0" i="0" kern="1200">
                <a:solidFill>
                  <a:schemeClr val="tx1"/>
                </a:solidFill>
                <a:latin typeface="+mn-lt"/>
                <a:ea typeface="+mn-ea"/>
                <a:cs typeface="Verdana"/>
              </a:defRPr>
            </a:lvl4pPr>
            <a:lvl5pPr marL="985838" indent="-179388" algn="l" defTabSz="360000" rtl="0" eaLnBrk="1" latinLnBrk="0" hangingPunct="1">
              <a:spcBef>
                <a:spcPct val="20000"/>
              </a:spcBef>
              <a:buClr>
                <a:schemeClr val="accent6"/>
              </a:buClr>
              <a:buFont typeface="Arial" panose="020B0604020202020204" pitchFamily="34" charset="0"/>
              <a:buChar char="•"/>
              <a:defRPr lang="en-US" sz="1800" b="0" i="0" kern="1200">
                <a:solidFill>
                  <a:schemeClr val="tx1"/>
                </a:solidFill>
                <a:latin typeface="+mn-lt"/>
                <a:ea typeface="+mn-ea"/>
                <a:cs typeface="Verdana"/>
              </a:defRPr>
            </a:lvl5pPr>
            <a:lvl6pPr marL="1166813" indent="-179388" algn="l" defTabSz="914400" rtl="0" eaLnBrk="1" latinLnBrk="0" hangingPunct="1">
              <a:spcBef>
                <a:spcPct val="20000"/>
              </a:spcBef>
              <a:buClr>
                <a:srgbClr val="AE1022"/>
              </a:buClr>
              <a:buFont typeface="Arial" panose="020B0604020202020204" pitchFamily="34" charset="0"/>
              <a:buChar char="•"/>
              <a:tabLst>
                <a:tab pos="1076325" algn="l"/>
              </a:tabLst>
              <a:defRPr lang="en-US" sz="1800" kern="1200">
                <a:solidFill>
                  <a:schemeClr val="tx1"/>
                </a:solidFill>
                <a:latin typeface="+mn-lt"/>
                <a:ea typeface="+mn-ea"/>
                <a:cs typeface="+mn-cs"/>
              </a:defRPr>
            </a:lvl6pPr>
            <a:lvl7pPr marL="1346400" indent="-179388" algn="l" defTabSz="914400" rtl="0" eaLnBrk="1" latinLnBrk="0" hangingPunct="1">
              <a:spcBef>
                <a:spcPct val="20000"/>
              </a:spcBef>
              <a:buClr>
                <a:srgbClr val="C00000"/>
              </a:buClr>
              <a:buFont typeface="Arial" pitchFamily="34" charset="0"/>
              <a:buChar char="•"/>
              <a:defRPr lang="en-US" sz="1800" kern="1200">
                <a:solidFill>
                  <a:schemeClr val="tx1"/>
                </a:solidFill>
                <a:latin typeface="+mn-lt"/>
                <a:ea typeface="+mn-ea"/>
                <a:cs typeface="+mn-cs"/>
              </a:defRPr>
            </a:lvl7pPr>
            <a:lvl8pPr marL="1530000" indent="-179388" algn="l" defTabSz="914400" rtl="0" eaLnBrk="1" latinLnBrk="0" hangingPunct="1">
              <a:spcBef>
                <a:spcPct val="20000"/>
              </a:spcBef>
              <a:buClr>
                <a:srgbClr val="C00000"/>
              </a:buClr>
              <a:buFont typeface="Arial" pitchFamily="34" charset="0"/>
              <a:buChar char="•"/>
              <a:defRPr lang="en-US" sz="1800" kern="1200">
                <a:solidFill>
                  <a:schemeClr val="tx1"/>
                </a:solidFill>
                <a:latin typeface="+mn-lt"/>
                <a:ea typeface="+mn-ea"/>
                <a:cs typeface="+mn-cs"/>
              </a:defRPr>
            </a:lvl8pPr>
            <a:lvl9pPr marL="2424113" indent="-228600" algn="l" defTabSz="914400" rtl="0" eaLnBrk="1" latinLnBrk="0" hangingPunct="1">
              <a:spcBef>
                <a:spcPct val="20000"/>
              </a:spcBef>
              <a:buClr>
                <a:srgbClr val="C00000"/>
              </a:buClr>
              <a:buFont typeface="Arial" pitchFamily="34" charset="0"/>
              <a:buNone/>
              <a:defRPr sz="1400" kern="1200">
                <a:solidFill>
                  <a:schemeClr val="tx1"/>
                </a:solidFill>
                <a:latin typeface="+mn-lt"/>
                <a:ea typeface="+mn-ea"/>
                <a:cs typeface="+mn-cs"/>
              </a:defRPr>
            </a:lvl9pPr>
          </a:lstStyle>
          <a:p>
            <a:pPr marL="339725" lvl="1">
              <a:buClr>
                <a:schemeClr val="accent1"/>
              </a:buClr>
            </a:pPr>
            <a:r>
              <a:rPr lang="en-US" sz="1700" b="1" dirty="0"/>
              <a:t>In this phase 2 trial, inhibition of factor </a:t>
            </a:r>
            <a:r>
              <a:rPr lang="en-US" sz="1700" b="1" dirty="0" err="1"/>
              <a:t>XIa</a:t>
            </a:r>
            <a:r>
              <a:rPr lang="en-US" sz="1700" b="1" dirty="0"/>
              <a:t> with asundexian did not reduce the composite of covert brain infarction or ischemic stroke and no dose response could be shown in patients with acute, non-cardioembolic ischemic stroke. </a:t>
            </a:r>
          </a:p>
          <a:p>
            <a:pPr marL="520700" lvl="2">
              <a:buClr>
                <a:schemeClr val="accent1"/>
              </a:buClr>
            </a:pPr>
            <a:r>
              <a:rPr lang="en-US" sz="1500" b="1" dirty="0"/>
              <a:t>Driven by lack of effect on covert brain infarction (largely due to small vessel disease)</a:t>
            </a:r>
          </a:p>
          <a:p>
            <a:pPr marL="520700" lvl="2">
              <a:buClr>
                <a:schemeClr val="accent1"/>
              </a:buClr>
            </a:pPr>
            <a:endParaRPr lang="en-US" sz="1500" b="1" dirty="0"/>
          </a:p>
          <a:p>
            <a:pPr marL="339725" lvl="1">
              <a:buClr>
                <a:schemeClr val="accent1"/>
              </a:buClr>
            </a:pPr>
            <a:r>
              <a:rPr lang="en-US" sz="1700" b="1" dirty="0"/>
              <a:t>Treatment with asundexian 50mg reduced recurrent symptomatic ischemic strokes and TIAs, particularly among those with atherosclerosis</a:t>
            </a:r>
          </a:p>
          <a:p>
            <a:pPr marL="339725" lvl="1">
              <a:buClr>
                <a:schemeClr val="accent1"/>
              </a:buClr>
            </a:pPr>
            <a:endParaRPr lang="en-US" sz="1700" b="1" dirty="0"/>
          </a:p>
          <a:p>
            <a:pPr marL="339725" lvl="1">
              <a:buClr>
                <a:schemeClr val="accent1"/>
              </a:buClr>
            </a:pPr>
            <a:r>
              <a:rPr lang="en-US" sz="1700" b="1" dirty="0"/>
              <a:t>No significant increase in the risk of major or intracranial bleeding with asundexian</a:t>
            </a:r>
          </a:p>
          <a:p>
            <a:pPr marL="339725" lvl="1">
              <a:buClr>
                <a:schemeClr val="accent1"/>
              </a:buClr>
            </a:pPr>
            <a:endParaRPr lang="en-US" sz="1700" b="1" dirty="0"/>
          </a:p>
          <a:p>
            <a:pPr marL="339725" lvl="1">
              <a:buClr>
                <a:schemeClr val="accent1"/>
              </a:buClr>
            </a:pPr>
            <a:r>
              <a:rPr lang="en-GB" sz="1700" b="1" dirty="0"/>
              <a:t>The promising results from this phase 2 trial require validation in an adequately-powered phase 3 randomised trial</a:t>
            </a:r>
            <a:endParaRPr lang="en-US" sz="1700" b="1" dirty="0"/>
          </a:p>
          <a:p>
            <a:pPr marL="160337" lvl="1" indent="0">
              <a:buClr>
                <a:schemeClr val="accent1"/>
              </a:buClr>
              <a:buNone/>
            </a:pPr>
            <a:endParaRPr lang="en-CA" sz="1700" dirty="0"/>
          </a:p>
          <a:p>
            <a:pPr marL="339725" lvl="1">
              <a:buClr>
                <a:schemeClr val="accent1"/>
              </a:buClr>
            </a:pPr>
            <a:endParaRPr lang="en-US" sz="1700" dirty="0"/>
          </a:p>
          <a:p>
            <a:pPr marL="339725" lvl="1">
              <a:buClr>
                <a:schemeClr val="accent1"/>
              </a:buClr>
            </a:pPr>
            <a:endParaRPr lang="en-US" sz="1700" dirty="0"/>
          </a:p>
          <a:p>
            <a:pPr marL="339725" lvl="1">
              <a:buClr>
                <a:schemeClr val="accent1"/>
              </a:buClr>
            </a:pPr>
            <a:endParaRPr lang="en-US" sz="1700" dirty="0"/>
          </a:p>
          <a:p>
            <a:pPr marL="339725" lvl="1">
              <a:buClr>
                <a:schemeClr val="accent1"/>
              </a:buClr>
            </a:pPr>
            <a:endParaRPr lang="en-US" sz="1700" dirty="0"/>
          </a:p>
          <a:p>
            <a:pPr marL="339725" lvl="1">
              <a:buClr>
                <a:schemeClr val="accent1"/>
              </a:buClr>
            </a:pPr>
            <a:endParaRPr lang="en-CA" sz="1700" dirty="0">
              <a:solidFill>
                <a:srgbClr val="000000"/>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CA" sz="1700" dirty="0"/>
          </a:p>
        </p:txBody>
      </p:sp>
    </p:spTree>
    <p:extLst>
      <p:ext uri="{BB962C8B-B14F-4D97-AF65-F5344CB8AC3E}">
        <p14:creationId xmlns:p14="http://schemas.microsoft.com/office/powerpoint/2010/main" val="332094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79467-758D-49AF-9F9E-1C26E651381A}"/>
              </a:ext>
            </a:extLst>
          </p:cNvPr>
          <p:cNvSpPr>
            <a:spLocks noGrp="1"/>
          </p:cNvSpPr>
          <p:nvPr>
            <p:ph type="body" sz="quarter" idx="10"/>
          </p:nvPr>
        </p:nvSpPr>
        <p:spPr/>
        <p:txBody>
          <a:bodyPr/>
          <a:lstStyle/>
          <a:p>
            <a:r>
              <a:rPr lang="en-US" dirty="0">
                <a:solidFill>
                  <a:srgbClr val="555A55"/>
                </a:solidFill>
              </a:rPr>
              <a:t>Disclosures</a:t>
            </a:r>
          </a:p>
        </p:txBody>
      </p:sp>
      <p:sp>
        <p:nvSpPr>
          <p:cNvPr id="3" name="Content Placeholder 2">
            <a:extLst>
              <a:ext uri="{FF2B5EF4-FFF2-40B4-BE49-F238E27FC236}">
                <a16:creationId xmlns:a16="http://schemas.microsoft.com/office/drawing/2014/main" id="{C19A5A98-297F-4C9F-846A-FA7A7E3FD8DE}"/>
              </a:ext>
            </a:extLst>
          </p:cNvPr>
          <p:cNvSpPr>
            <a:spLocks noGrp="1"/>
          </p:cNvSpPr>
          <p:nvPr>
            <p:ph sz="quarter" idx="11"/>
          </p:nvPr>
        </p:nvSpPr>
        <p:spPr>
          <a:xfrm>
            <a:off x="287685" y="987574"/>
            <a:ext cx="8568630" cy="3323987"/>
          </a:xfrm>
        </p:spPr>
        <p:txBody>
          <a:bodyPr>
            <a:spAutoFit/>
          </a:bodyPr>
          <a:lstStyle/>
          <a:p>
            <a:pPr marL="0" indent="0">
              <a:spcBef>
                <a:spcPts val="1800"/>
              </a:spcBef>
              <a:buNone/>
            </a:pPr>
            <a:r>
              <a:rPr lang="de-DE" sz="2000" dirty="0"/>
              <a:t>PACIFIC-</a:t>
            </a:r>
            <a:r>
              <a:rPr lang="de-DE" sz="2000" dirty="0" err="1"/>
              <a:t>Stroke</a:t>
            </a:r>
            <a:r>
              <a:rPr lang="de-DE" sz="2000" dirty="0"/>
              <a:t>: </a:t>
            </a:r>
            <a:r>
              <a:rPr lang="de-DE" sz="2000" b="0" dirty="0"/>
              <a:t>Bayer AG</a:t>
            </a:r>
          </a:p>
          <a:p>
            <a:pPr marL="0" indent="0">
              <a:spcBef>
                <a:spcPts val="1800"/>
              </a:spcBef>
              <a:buNone/>
            </a:pPr>
            <a:r>
              <a:rPr lang="de-DE" sz="2000" dirty="0"/>
              <a:t>Other Research Grants: </a:t>
            </a:r>
            <a:r>
              <a:rPr lang="de-DE" sz="2000" b="0" dirty="0"/>
              <a:t>Bayer AG, </a:t>
            </a:r>
            <a:r>
              <a:rPr lang="en-US" sz="2000" b="0" dirty="0">
                <a:solidFill>
                  <a:prstClr val="black"/>
                </a:solidFill>
                <a:latin typeface="Calibri" panose="020F0502020204030204" pitchFamily="34" charset="0"/>
                <a:cs typeface="Calibri" panose="020F0502020204030204" pitchFamily="34" charset="0"/>
              </a:rPr>
              <a:t>Bristol Myers Squibb, </a:t>
            </a:r>
            <a:r>
              <a:rPr lang="en-US" sz="2000" b="0" dirty="0" err="1">
                <a:solidFill>
                  <a:prstClr val="black"/>
                </a:solidFill>
                <a:latin typeface="Calibri" panose="020F0502020204030204" pitchFamily="34" charset="0"/>
                <a:cs typeface="Calibri" panose="020F0502020204030204" pitchFamily="34" charset="0"/>
              </a:rPr>
              <a:t>CaSTOR</a:t>
            </a:r>
            <a:r>
              <a:rPr lang="en-US" sz="2000" b="0" dirty="0">
                <a:solidFill>
                  <a:prstClr val="black"/>
                </a:solidFill>
                <a:latin typeface="Calibri" panose="020F0502020204030204" pitchFamily="34" charset="0"/>
                <a:cs typeface="Calibri" panose="020F0502020204030204" pitchFamily="34" charset="0"/>
              </a:rPr>
              <a:t>, Canadian Institute of Health Research, Canadian Stroke Prevention Intervention Network, Daiichi Sankyo Ltd, Heart and Stroke Foundation of Canada, Marta and Owen Boris Foundation, National Institutes of Health, </a:t>
            </a:r>
            <a:r>
              <a:rPr lang="en-US" sz="2000" b="0" dirty="0" err="1">
                <a:solidFill>
                  <a:prstClr val="black"/>
                </a:solidFill>
                <a:latin typeface="Calibri" panose="020F0502020204030204" pitchFamily="34" charset="0"/>
                <a:cs typeface="Calibri" panose="020F0502020204030204" pitchFamily="34" charset="0"/>
              </a:rPr>
              <a:t>Octapharma</a:t>
            </a:r>
            <a:r>
              <a:rPr lang="en-US" sz="2000" b="0" dirty="0">
                <a:solidFill>
                  <a:prstClr val="black"/>
                </a:solidFill>
                <a:latin typeface="Calibri" panose="020F0502020204030204" pitchFamily="34" charset="0"/>
                <a:cs typeface="Calibri" panose="020F0502020204030204" pitchFamily="34" charset="0"/>
              </a:rPr>
              <a:t> Canada, Portola Pharmaceuticals and </a:t>
            </a:r>
            <a:r>
              <a:rPr lang="en-US" sz="2000" b="0" dirty="0" err="1">
                <a:solidFill>
                  <a:prstClr val="black"/>
                </a:solidFill>
                <a:latin typeface="Calibri" panose="020F0502020204030204" pitchFamily="34" charset="0"/>
                <a:cs typeface="Calibri" panose="020F0502020204030204" pitchFamily="34" charset="0"/>
              </a:rPr>
              <a:t>Servier</a:t>
            </a:r>
            <a:r>
              <a:rPr lang="en-US" sz="2000" b="0" dirty="0">
                <a:solidFill>
                  <a:prstClr val="black"/>
                </a:solidFill>
                <a:latin typeface="Calibri" panose="020F0502020204030204" pitchFamily="34" charset="0"/>
                <a:cs typeface="Calibri" panose="020F0502020204030204" pitchFamily="34" charset="0"/>
              </a:rPr>
              <a:t> Canada Inc </a:t>
            </a:r>
          </a:p>
          <a:p>
            <a:pPr marL="0" indent="0">
              <a:spcBef>
                <a:spcPts val="1800"/>
              </a:spcBef>
              <a:buNone/>
            </a:pPr>
            <a:r>
              <a:rPr lang="de-DE" sz="2000" dirty="0"/>
              <a:t>Advisory Board/Consulting: </a:t>
            </a:r>
            <a:r>
              <a:rPr lang="en-US" sz="2000" b="0" dirty="0" err="1">
                <a:solidFill>
                  <a:prstClr val="black"/>
                </a:solidFill>
                <a:latin typeface="Calibri" panose="020F0502020204030204" pitchFamily="34" charset="0"/>
                <a:cs typeface="Calibri" panose="020F0502020204030204" pitchFamily="34" charset="0"/>
              </a:rPr>
              <a:t>ApoPharma</a:t>
            </a:r>
            <a:r>
              <a:rPr lang="en-US" sz="2000" b="0" dirty="0">
                <a:solidFill>
                  <a:prstClr val="black"/>
                </a:solidFill>
                <a:latin typeface="Calibri" panose="020F0502020204030204" pitchFamily="34" charset="0"/>
                <a:cs typeface="Calibri" panose="020F0502020204030204" pitchFamily="34" charset="0"/>
              </a:rPr>
              <a:t> Inc, </a:t>
            </a:r>
            <a:r>
              <a:rPr lang="en-US" sz="2000" b="0" dirty="0" err="1">
                <a:solidFill>
                  <a:prstClr val="black"/>
                </a:solidFill>
                <a:latin typeface="Calibri" panose="020F0502020204030204" pitchFamily="34" charset="0"/>
                <a:cs typeface="Calibri" panose="020F0502020204030204" pitchFamily="34" charset="0"/>
              </a:rPr>
              <a:t>AztraZeneca</a:t>
            </a:r>
            <a:r>
              <a:rPr lang="en-US" sz="2000" b="0" dirty="0">
                <a:solidFill>
                  <a:prstClr val="black"/>
                </a:solidFill>
                <a:latin typeface="Calibri" panose="020F0502020204030204" pitchFamily="34" charset="0"/>
                <a:cs typeface="Calibri" panose="020F0502020204030204" pitchFamily="34" charset="0"/>
              </a:rPr>
              <a:t>, Bayer AG, </a:t>
            </a:r>
            <a:r>
              <a:rPr lang="de-DE" sz="2000" b="0" dirty="0" err="1">
                <a:solidFill>
                  <a:prstClr val="black"/>
                </a:solidFill>
                <a:latin typeface="Calibri" panose="020F0502020204030204" pitchFamily="34" charset="0"/>
                <a:cs typeface="Calibri" panose="020F0502020204030204" pitchFamily="34" charset="0"/>
              </a:rPr>
              <a:t>Bioxodes</a:t>
            </a:r>
            <a:r>
              <a:rPr lang="de-DE" sz="2000" b="0" dirty="0">
                <a:solidFill>
                  <a:prstClr val="black"/>
                </a:solidFill>
                <a:latin typeface="Calibri" panose="020F0502020204030204" pitchFamily="34" charset="0"/>
                <a:cs typeface="Calibri" panose="020F0502020204030204" pitchFamily="34" charset="0"/>
              </a:rPr>
              <a:t>, </a:t>
            </a:r>
            <a:r>
              <a:rPr lang="en-US" sz="2000" b="0" dirty="0">
                <a:solidFill>
                  <a:prstClr val="black"/>
                </a:solidFill>
                <a:latin typeface="Calibri" panose="020F0502020204030204" pitchFamily="34" charset="0"/>
                <a:cs typeface="Calibri" panose="020F0502020204030204" pitchFamily="34" charset="0"/>
              </a:rPr>
              <a:t>Daiichi Sankyo Ltd, </a:t>
            </a:r>
            <a:r>
              <a:rPr lang="en-US" sz="2000" b="0" dirty="0" err="1">
                <a:solidFill>
                  <a:prstClr val="black"/>
                </a:solidFill>
                <a:latin typeface="Calibri" panose="020F0502020204030204" pitchFamily="34" charset="0"/>
                <a:cs typeface="Calibri" panose="020F0502020204030204" pitchFamily="34" charset="0"/>
              </a:rPr>
              <a:t>Ensho</a:t>
            </a:r>
            <a:r>
              <a:rPr lang="en-US" sz="2000" b="0" dirty="0">
                <a:solidFill>
                  <a:prstClr val="black"/>
                </a:solidFill>
                <a:latin typeface="Calibri" panose="020F0502020204030204" pitchFamily="34" charset="0"/>
                <a:cs typeface="Calibri" panose="020F0502020204030204" pitchFamily="34" charset="0"/>
              </a:rPr>
              <a:t> Inc, </a:t>
            </a:r>
            <a:r>
              <a:rPr lang="de-DE" sz="2000" b="0" dirty="0" err="1">
                <a:solidFill>
                  <a:prstClr val="black"/>
                </a:solidFill>
                <a:latin typeface="Calibri" panose="020F0502020204030204" pitchFamily="34" charset="0"/>
                <a:cs typeface="Calibri" panose="020F0502020204030204" pitchFamily="34" charset="0"/>
              </a:rPr>
              <a:t>Javelin</a:t>
            </a:r>
            <a:r>
              <a:rPr lang="de-DE" sz="2000" b="0" dirty="0">
                <a:solidFill>
                  <a:prstClr val="black"/>
                </a:solidFill>
                <a:latin typeface="Calibri" panose="020F0502020204030204" pitchFamily="34" charset="0"/>
                <a:cs typeface="Calibri" panose="020F0502020204030204" pitchFamily="34" charset="0"/>
              </a:rPr>
              <a:t>, </a:t>
            </a:r>
            <a:r>
              <a:rPr lang="en-US" sz="2000" b="0" dirty="0" err="1">
                <a:solidFill>
                  <a:prstClr val="black"/>
                </a:solidFill>
                <a:latin typeface="Calibri" panose="020F0502020204030204" pitchFamily="34" charset="0"/>
                <a:cs typeface="Calibri" panose="020F0502020204030204" pitchFamily="34" charset="0"/>
              </a:rPr>
              <a:t>Servier</a:t>
            </a:r>
            <a:r>
              <a:rPr lang="en-US" sz="2000" b="0" dirty="0">
                <a:solidFill>
                  <a:prstClr val="black"/>
                </a:solidFill>
                <a:latin typeface="Calibri" panose="020F0502020204030204" pitchFamily="34" charset="0"/>
                <a:cs typeface="Calibri" panose="020F0502020204030204" pitchFamily="34" charset="0"/>
              </a:rPr>
              <a:t> Canada Inc, Takeda Pharmaceutical Company and </a:t>
            </a:r>
            <a:r>
              <a:rPr lang="en-US" sz="2000" b="0" dirty="0" err="1">
                <a:solidFill>
                  <a:prstClr val="black"/>
                </a:solidFill>
                <a:latin typeface="Calibri" panose="020F0502020204030204" pitchFamily="34" charset="0"/>
                <a:cs typeface="Calibri" panose="020F0502020204030204" pitchFamily="34" charset="0"/>
              </a:rPr>
              <a:t>VarmX</a:t>
            </a:r>
            <a:r>
              <a:rPr lang="de-DE" sz="2000" b="0" dirty="0">
                <a:solidFill>
                  <a:prstClr val="black"/>
                </a:solidFill>
                <a:latin typeface="Calibri" panose="020F0502020204030204" pitchFamily="34" charset="0"/>
                <a:cs typeface="Calibri" panose="020F0502020204030204" pitchFamily="34" charset="0"/>
              </a:rPr>
              <a:t>, </a:t>
            </a:r>
            <a:endParaRPr lang="fr-CA" sz="2000" b="0" dirty="0">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352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3EBA2C58-F7E7-43D0-946B-E4BC97AFA087}"/>
              </a:ext>
            </a:extLst>
          </p:cNvPr>
          <p:cNvSpPr txBox="1">
            <a:spLocks/>
          </p:cNvSpPr>
          <p:nvPr/>
        </p:nvSpPr>
        <p:spPr bwMode="gray">
          <a:xfrm>
            <a:off x="179512" y="897482"/>
            <a:ext cx="5184576" cy="3899745"/>
          </a:xfrm>
          <a:prstGeom prst="rect">
            <a:avLst/>
          </a:prstGeom>
        </p:spPr>
        <p:txBody>
          <a:bodyPr vert="horz" lIns="135000" tIns="0" rIns="0" bIns="0" numCol="3"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lumMod val="65000"/>
                    <a:lumOff val="35000"/>
                  </a:schemeClr>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lumMod val="65000"/>
                    <a:lumOff val="35000"/>
                  </a:schemeClr>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lumMod val="65000"/>
                    <a:lumOff val="35000"/>
                  </a:schemeClr>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tx1">
                    <a:lumMod val="65000"/>
                    <a:lumOff val="35000"/>
                  </a:schemeClr>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tx1">
                    <a:lumMod val="65000"/>
                    <a:lumOff val="35000"/>
                  </a:schemeClr>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a:spcBef>
                <a:spcPts val="75"/>
              </a:spcBef>
              <a:spcAft>
                <a:spcPts val="75"/>
              </a:spcAft>
            </a:pPr>
            <a:endParaRPr lang="en-US" sz="1200" dirty="0"/>
          </a:p>
        </p:txBody>
      </p:sp>
      <p:sp>
        <p:nvSpPr>
          <p:cNvPr id="2" name="Text Placeholder 1">
            <a:extLst>
              <a:ext uri="{FF2B5EF4-FFF2-40B4-BE49-F238E27FC236}">
                <a16:creationId xmlns:a16="http://schemas.microsoft.com/office/drawing/2014/main" id="{5A3341FF-42A4-4C7C-AA40-389643B51412}"/>
              </a:ext>
            </a:extLst>
          </p:cNvPr>
          <p:cNvSpPr>
            <a:spLocks noGrp="1"/>
          </p:cNvSpPr>
          <p:nvPr>
            <p:ph type="body" sz="quarter" idx="10"/>
          </p:nvPr>
        </p:nvSpPr>
        <p:spPr/>
        <p:txBody>
          <a:bodyPr/>
          <a:lstStyle/>
          <a:p>
            <a:r>
              <a:rPr lang="en-US" dirty="0">
                <a:solidFill>
                  <a:schemeClr val="tx1">
                    <a:lumMod val="65000"/>
                    <a:lumOff val="35000"/>
                  </a:schemeClr>
                </a:solidFill>
              </a:rPr>
              <a:t>Acknowledgements</a:t>
            </a:r>
          </a:p>
        </p:txBody>
      </p:sp>
      <p:sp>
        <p:nvSpPr>
          <p:cNvPr id="3" name="Content Placeholder 2">
            <a:extLst>
              <a:ext uri="{FF2B5EF4-FFF2-40B4-BE49-F238E27FC236}">
                <a16:creationId xmlns:a16="http://schemas.microsoft.com/office/drawing/2014/main" id="{A2E52FCB-F579-4B21-9BA4-0016F8B0ACCB}"/>
              </a:ext>
            </a:extLst>
          </p:cNvPr>
          <p:cNvSpPr>
            <a:spLocks noGrp="1"/>
          </p:cNvSpPr>
          <p:nvPr>
            <p:ph sz="quarter" idx="11"/>
          </p:nvPr>
        </p:nvSpPr>
        <p:spPr>
          <a:xfrm>
            <a:off x="254819" y="1004460"/>
            <a:ext cx="2856815" cy="3960440"/>
          </a:xfrm>
        </p:spPr>
        <p:txBody>
          <a:bodyPr numCol="1">
            <a:noAutofit/>
          </a:bodyPr>
          <a:lstStyle/>
          <a:p>
            <a:pPr marL="0" indent="0">
              <a:spcBef>
                <a:spcPts val="75"/>
              </a:spcBef>
              <a:spcAft>
                <a:spcPts val="75"/>
              </a:spcAft>
              <a:buNone/>
            </a:pPr>
            <a:r>
              <a:rPr lang="en-US" sz="1100" dirty="0"/>
              <a:t>Robert Hart (Co-PI)</a:t>
            </a:r>
          </a:p>
          <a:p>
            <a:pPr marL="0" indent="0">
              <a:spcBef>
                <a:spcPts val="75"/>
              </a:spcBef>
              <a:spcAft>
                <a:spcPts val="75"/>
              </a:spcAft>
              <a:buNone/>
            </a:pPr>
            <a:r>
              <a:rPr lang="en-US" sz="1100" dirty="0"/>
              <a:t>Stuart J. Connolly (Co-PI)</a:t>
            </a:r>
          </a:p>
          <a:p>
            <a:pPr marL="0" indent="0">
              <a:spcBef>
                <a:spcPts val="75"/>
              </a:spcBef>
              <a:spcAft>
                <a:spcPts val="75"/>
              </a:spcAft>
              <a:buNone/>
            </a:pPr>
            <a:r>
              <a:rPr lang="en-US" sz="1100" dirty="0" err="1"/>
              <a:t>Hardi</a:t>
            </a:r>
            <a:r>
              <a:rPr lang="en-US" sz="1100" dirty="0"/>
              <a:t> </a:t>
            </a:r>
            <a:r>
              <a:rPr lang="en-US" sz="1100" dirty="0" err="1"/>
              <a:t>Mundl</a:t>
            </a:r>
            <a:r>
              <a:rPr lang="en-US" sz="1100" dirty="0"/>
              <a:t> (Sponsor lead)</a:t>
            </a:r>
          </a:p>
          <a:p>
            <a:pPr marL="0" indent="0">
              <a:spcBef>
                <a:spcPts val="75"/>
              </a:spcBef>
              <a:spcAft>
                <a:spcPts val="75"/>
              </a:spcAft>
              <a:buNone/>
            </a:pPr>
            <a:r>
              <a:rPr lang="en-US" sz="1100" dirty="0"/>
              <a:t>Pablo Colorado (Sponsor)</a:t>
            </a:r>
          </a:p>
          <a:p>
            <a:pPr marL="0" indent="0">
              <a:spcBef>
                <a:spcPts val="75"/>
              </a:spcBef>
              <a:spcAft>
                <a:spcPts val="75"/>
              </a:spcAft>
              <a:buNone/>
            </a:pPr>
            <a:r>
              <a:rPr lang="en-US" sz="1100" dirty="0"/>
              <a:t>Eric Smith (MRI </a:t>
            </a:r>
            <a:r>
              <a:rPr lang="en-US" sz="1100" dirty="0" err="1"/>
              <a:t>Corelab</a:t>
            </a:r>
            <a:r>
              <a:rPr lang="en-US" sz="1100" dirty="0"/>
              <a:t>)</a:t>
            </a:r>
          </a:p>
          <a:p>
            <a:pPr marL="0" indent="0">
              <a:spcBef>
                <a:spcPts val="75"/>
              </a:spcBef>
              <a:spcAft>
                <a:spcPts val="75"/>
              </a:spcAft>
              <a:buNone/>
            </a:pPr>
            <a:r>
              <a:rPr lang="en-US" sz="1100" dirty="0"/>
              <a:t>Jaime </a:t>
            </a:r>
            <a:r>
              <a:rPr lang="en-US" sz="1100" dirty="0" err="1"/>
              <a:t>Masjuan</a:t>
            </a:r>
            <a:r>
              <a:rPr lang="en-US" sz="1100" dirty="0"/>
              <a:t> (Spain, n=216)</a:t>
            </a:r>
          </a:p>
          <a:p>
            <a:pPr marL="0" indent="0">
              <a:spcBef>
                <a:spcPts val="75"/>
              </a:spcBef>
              <a:spcAft>
                <a:spcPts val="75"/>
              </a:spcAft>
              <a:buNone/>
            </a:pPr>
            <a:r>
              <a:rPr lang="en-US" sz="1100" dirty="0"/>
              <a:t>Ivan </a:t>
            </a:r>
            <a:r>
              <a:rPr lang="en-US" sz="1100" dirty="0" err="1"/>
              <a:t>Malinov</a:t>
            </a:r>
            <a:r>
              <a:rPr lang="en-US" sz="1100" dirty="0"/>
              <a:t> (Bulgaria, n=177)</a:t>
            </a:r>
          </a:p>
          <a:p>
            <a:pPr marL="0" indent="0">
              <a:spcBef>
                <a:spcPts val="75"/>
              </a:spcBef>
              <a:spcAft>
                <a:spcPts val="75"/>
              </a:spcAft>
              <a:buNone/>
            </a:pPr>
            <a:r>
              <a:rPr lang="en-US" sz="1100" dirty="0"/>
              <a:t>Terry Hirano (Japan, n=173)</a:t>
            </a:r>
          </a:p>
          <a:p>
            <a:pPr marL="0" indent="0">
              <a:spcBef>
                <a:spcPts val="75"/>
              </a:spcBef>
              <a:spcAft>
                <a:spcPts val="75"/>
              </a:spcAft>
              <a:buNone/>
            </a:pPr>
            <a:r>
              <a:rPr lang="en-CA" sz="1100" dirty="0"/>
              <a:t>Alina </a:t>
            </a:r>
            <a:r>
              <a:rPr lang="en-CA" sz="1100" dirty="0" err="1"/>
              <a:t>Agafina</a:t>
            </a:r>
            <a:r>
              <a:rPr lang="en-CA" sz="1100" dirty="0"/>
              <a:t> (Russia, n=123)</a:t>
            </a:r>
            <a:endParaRPr lang="en-US" sz="1100" dirty="0"/>
          </a:p>
          <a:p>
            <a:pPr marL="0" indent="0">
              <a:spcBef>
                <a:spcPts val="75"/>
              </a:spcBef>
              <a:spcAft>
                <a:spcPts val="75"/>
              </a:spcAft>
              <a:buNone/>
            </a:pPr>
            <a:r>
              <a:rPr lang="en-US" sz="1100" dirty="0"/>
              <a:t>Bruce Campbell (Australia, n=116)</a:t>
            </a:r>
          </a:p>
          <a:p>
            <a:pPr marL="0" indent="0">
              <a:spcBef>
                <a:spcPts val="75"/>
              </a:spcBef>
              <a:spcAft>
                <a:spcPts val="75"/>
              </a:spcAft>
              <a:buNone/>
            </a:pPr>
            <a:r>
              <a:rPr lang="en-US" sz="1100" dirty="0"/>
              <a:t>Valeria Caso (Italy, n=87)</a:t>
            </a:r>
          </a:p>
          <a:p>
            <a:pPr marL="0" indent="0">
              <a:spcBef>
                <a:spcPts val="75"/>
              </a:spcBef>
              <a:spcAft>
                <a:spcPts val="75"/>
              </a:spcAft>
              <a:buNone/>
            </a:pPr>
            <a:r>
              <a:rPr lang="en-US" sz="1100" dirty="0"/>
              <a:t>Jean-Louis Mas (France, n=84)</a:t>
            </a:r>
          </a:p>
          <a:p>
            <a:pPr marL="0" indent="0">
              <a:spcBef>
                <a:spcPts val="75"/>
              </a:spcBef>
              <a:spcAft>
                <a:spcPts val="75"/>
              </a:spcAft>
              <a:buNone/>
            </a:pPr>
            <a:r>
              <a:rPr lang="en-US" sz="1100" dirty="0"/>
              <a:t>Qian Dong (China, n=81)</a:t>
            </a:r>
          </a:p>
          <a:p>
            <a:pPr marL="0" indent="0">
              <a:spcBef>
                <a:spcPts val="75"/>
              </a:spcBef>
              <a:spcAft>
                <a:spcPts val="75"/>
              </a:spcAft>
              <a:buNone/>
            </a:pPr>
            <a:r>
              <a:rPr lang="en-CA" sz="1100" dirty="0"/>
              <a:t>Peter </a:t>
            </a:r>
            <a:r>
              <a:rPr lang="en-CA" sz="1100" dirty="0" err="1"/>
              <a:t>Turcani</a:t>
            </a:r>
            <a:r>
              <a:rPr lang="en-CA" sz="1100" dirty="0"/>
              <a:t> (Slovakia, n=80)</a:t>
            </a:r>
            <a:endParaRPr lang="en-US" sz="1100" dirty="0"/>
          </a:p>
          <a:p>
            <a:pPr marL="0" indent="0">
              <a:spcBef>
                <a:spcPts val="75"/>
              </a:spcBef>
              <a:spcAft>
                <a:spcPts val="75"/>
              </a:spcAft>
              <a:buNone/>
            </a:pPr>
            <a:r>
              <a:rPr lang="en-US" sz="1100" dirty="0"/>
              <a:t>Hanne Christensen (Demark, n=79)</a:t>
            </a:r>
          </a:p>
          <a:p>
            <a:pPr marL="0" indent="0">
              <a:spcBef>
                <a:spcPts val="75"/>
              </a:spcBef>
              <a:spcAft>
                <a:spcPts val="75"/>
              </a:spcAft>
              <a:buNone/>
            </a:pPr>
            <a:r>
              <a:rPr lang="en-CA" sz="1100" dirty="0"/>
              <a:t>Jose Ferro (Portugal, n=79)</a:t>
            </a:r>
            <a:endParaRPr lang="en-US" sz="1100" dirty="0"/>
          </a:p>
          <a:p>
            <a:pPr marL="0" indent="0">
              <a:spcBef>
                <a:spcPts val="75"/>
              </a:spcBef>
              <a:spcAft>
                <a:spcPts val="75"/>
              </a:spcAft>
              <a:buNone/>
            </a:pPr>
            <a:r>
              <a:rPr lang="en-US" sz="1100" dirty="0"/>
              <a:t>Roland </a:t>
            </a:r>
            <a:r>
              <a:rPr lang="en-US" sz="1100" dirty="0" err="1"/>
              <a:t>Veltkamp</a:t>
            </a:r>
            <a:r>
              <a:rPr lang="en-US" sz="1100" dirty="0"/>
              <a:t> (Germany, n=73)</a:t>
            </a:r>
          </a:p>
          <a:p>
            <a:pPr marL="0" indent="0">
              <a:spcBef>
                <a:spcPts val="75"/>
              </a:spcBef>
              <a:spcAft>
                <a:spcPts val="75"/>
              </a:spcAft>
              <a:buNone/>
            </a:pPr>
            <a:r>
              <a:rPr lang="en-US" sz="1100" dirty="0"/>
              <a:t>Robert </a:t>
            </a:r>
            <a:r>
              <a:rPr lang="en-US" sz="1100" dirty="0" err="1"/>
              <a:t>Mikulik</a:t>
            </a:r>
            <a:r>
              <a:rPr lang="en-US" sz="1100" dirty="0"/>
              <a:t> (Czech Republic, n=68)</a:t>
            </a:r>
          </a:p>
          <a:p>
            <a:pPr marL="0" indent="0">
              <a:spcBef>
                <a:spcPts val="75"/>
              </a:spcBef>
              <a:spcAft>
                <a:spcPts val="75"/>
              </a:spcAft>
              <a:buNone/>
            </a:pPr>
            <a:endParaRPr lang="en-US" sz="1100" dirty="0"/>
          </a:p>
          <a:p>
            <a:pPr marL="0" indent="0">
              <a:spcBef>
                <a:spcPts val="75"/>
              </a:spcBef>
              <a:spcAft>
                <a:spcPts val="75"/>
              </a:spcAft>
              <a:buNone/>
            </a:pPr>
            <a:endParaRPr lang="en-US" sz="1100" dirty="0"/>
          </a:p>
          <a:p>
            <a:pPr marL="0" indent="0">
              <a:spcBef>
                <a:spcPts val="75"/>
              </a:spcBef>
              <a:spcAft>
                <a:spcPts val="75"/>
              </a:spcAft>
              <a:buNone/>
            </a:pPr>
            <a:endParaRPr lang="en-US" sz="1100" dirty="0"/>
          </a:p>
          <a:p>
            <a:pPr marL="0" indent="0">
              <a:spcBef>
                <a:spcPts val="75"/>
              </a:spcBef>
              <a:spcAft>
                <a:spcPts val="75"/>
              </a:spcAft>
              <a:buNone/>
            </a:pPr>
            <a:endParaRPr lang="de-DE" sz="1100" dirty="0">
              <a:solidFill>
                <a:schemeClr val="accent1"/>
              </a:solidFill>
            </a:endParaRPr>
          </a:p>
          <a:p>
            <a:pPr marL="0" indent="0">
              <a:spcBef>
                <a:spcPts val="75"/>
              </a:spcBef>
              <a:spcAft>
                <a:spcPts val="75"/>
              </a:spcAft>
              <a:buNone/>
            </a:pPr>
            <a:endParaRPr lang="en-US" sz="1100" dirty="0"/>
          </a:p>
        </p:txBody>
      </p:sp>
      <p:sp>
        <p:nvSpPr>
          <p:cNvPr id="12" name="Content Placeholder 2">
            <a:extLst>
              <a:ext uri="{FF2B5EF4-FFF2-40B4-BE49-F238E27FC236}">
                <a16:creationId xmlns:a16="http://schemas.microsoft.com/office/drawing/2014/main" id="{B612E420-6549-42FE-A549-2D5971AA5C42}"/>
              </a:ext>
            </a:extLst>
          </p:cNvPr>
          <p:cNvSpPr txBox="1">
            <a:spLocks/>
          </p:cNvSpPr>
          <p:nvPr/>
        </p:nvSpPr>
        <p:spPr>
          <a:xfrm>
            <a:off x="5878604" y="2599819"/>
            <a:ext cx="3010577" cy="3960440"/>
          </a:xfrm>
          <a:prstGeom prst="rect">
            <a:avLst/>
          </a:prstGeom>
        </p:spPr>
        <p:txBody>
          <a:bodyPr vert="horz" lIns="91440" tIns="45720" rIns="91440" bIns="45720" numCol="1" rtlCol="0">
            <a:noAutofit/>
          </a:bodyPr>
          <a:lstStyle>
            <a:lvl1pPr marL="180975" indent="-180975" algn="l" defTabSz="360000" rtl="0" eaLnBrk="1" latinLnBrk="0" hangingPunct="1">
              <a:spcBef>
                <a:spcPct val="20000"/>
              </a:spcBef>
              <a:buClr>
                <a:srgbClr val="C00000"/>
              </a:buClr>
              <a:buFont typeface="Arial" panose="020B0604020202020204" pitchFamily="34" charset="0"/>
              <a:buChar char="•"/>
              <a:defRPr lang="en-US" sz="2400" b="1" i="0" kern="1200">
                <a:solidFill>
                  <a:schemeClr val="tx1"/>
                </a:solidFill>
                <a:latin typeface="+mn-lt"/>
                <a:ea typeface="+mn-ea"/>
                <a:cs typeface="Verdana"/>
              </a:defRPr>
            </a:lvl1pPr>
            <a:lvl2pPr marL="447675" indent="-179388" algn="l" defTabSz="358775" rtl="0" eaLnBrk="1" latinLnBrk="0" hangingPunct="1">
              <a:spcBef>
                <a:spcPct val="20000"/>
              </a:spcBef>
              <a:buClr>
                <a:srgbClr val="AE1022"/>
              </a:buClr>
              <a:buFont typeface="Arial" panose="020B0604020202020204" pitchFamily="34" charset="0"/>
              <a:buChar char="•"/>
              <a:defRPr lang="en-US" sz="2000" b="0" i="0" kern="1200">
                <a:solidFill>
                  <a:schemeClr val="tx1"/>
                </a:solidFill>
                <a:latin typeface="+mn-lt"/>
                <a:ea typeface="+mn-ea"/>
                <a:cs typeface="Verdana"/>
              </a:defRPr>
            </a:lvl2pPr>
            <a:lvl3pPr marL="628650" indent="-179388" algn="l" defTabSz="360000" rtl="0" eaLnBrk="1" latinLnBrk="0" hangingPunct="1">
              <a:spcBef>
                <a:spcPct val="20000"/>
              </a:spcBef>
              <a:buClr>
                <a:srgbClr val="AE1022"/>
              </a:buClr>
              <a:buFont typeface="Arial" panose="020B0604020202020204" pitchFamily="34" charset="0"/>
              <a:buChar char="•"/>
              <a:defRPr lang="en-US" sz="1800" b="0" i="0" kern="1200">
                <a:solidFill>
                  <a:schemeClr val="tx1"/>
                </a:solidFill>
                <a:latin typeface="+mn-lt"/>
                <a:ea typeface="+mn-ea"/>
                <a:cs typeface="Verdana"/>
              </a:defRPr>
            </a:lvl3pPr>
            <a:lvl4pPr marL="804863" indent="-179388" algn="l" defTabSz="360000" rtl="0" eaLnBrk="1" latinLnBrk="0" hangingPunct="1">
              <a:spcBef>
                <a:spcPct val="20000"/>
              </a:spcBef>
              <a:buClr>
                <a:srgbClr val="AE1022"/>
              </a:buClr>
              <a:buFont typeface="Arial" panose="020B0604020202020204" pitchFamily="34" charset="0"/>
              <a:buChar char="•"/>
              <a:tabLst>
                <a:tab pos="804863" algn="l"/>
              </a:tabLst>
              <a:defRPr lang="en-US" sz="1800" b="0" i="0" kern="1200">
                <a:solidFill>
                  <a:schemeClr val="tx1"/>
                </a:solidFill>
                <a:latin typeface="+mn-lt"/>
                <a:ea typeface="+mn-ea"/>
                <a:cs typeface="Verdana"/>
              </a:defRPr>
            </a:lvl4pPr>
            <a:lvl5pPr marL="985838" indent="-179388" algn="l" defTabSz="360000" rtl="0" eaLnBrk="1" latinLnBrk="0" hangingPunct="1">
              <a:spcBef>
                <a:spcPct val="20000"/>
              </a:spcBef>
              <a:buClr>
                <a:srgbClr val="AE1022"/>
              </a:buClr>
              <a:buFont typeface="Arial" panose="020B0604020202020204" pitchFamily="34" charset="0"/>
              <a:buChar char="•"/>
              <a:defRPr lang="en-US" sz="1800" b="0" i="0" kern="1200">
                <a:solidFill>
                  <a:schemeClr val="tx1"/>
                </a:solidFill>
                <a:latin typeface="+mn-lt"/>
                <a:ea typeface="+mn-ea"/>
                <a:cs typeface="Verdana"/>
              </a:defRPr>
            </a:lvl5pPr>
            <a:lvl6pPr marL="1166813" indent="-179388" algn="l" defTabSz="914400" rtl="0" eaLnBrk="1" latinLnBrk="0" hangingPunct="1">
              <a:spcBef>
                <a:spcPct val="20000"/>
              </a:spcBef>
              <a:buClr>
                <a:srgbClr val="AE1022"/>
              </a:buClr>
              <a:buFont typeface="Arial" panose="020B0604020202020204" pitchFamily="34" charset="0"/>
              <a:buChar char="•"/>
              <a:tabLst>
                <a:tab pos="1076325" algn="l"/>
              </a:tabLst>
              <a:defRPr lang="en-US" sz="1800" kern="1200">
                <a:solidFill>
                  <a:schemeClr val="tx1"/>
                </a:solidFill>
                <a:latin typeface="+mn-lt"/>
                <a:ea typeface="+mn-ea"/>
                <a:cs typeface="+mn-cs"/>
              </a:defRPr>
            </a:lvl6pPr>
            <a:lvl7pPr marL="1346400" indent="-179388" algn="l" defTabSz="914400" rtl="0" eaLnBrk="1" latinLnBrk="0" hangingPunct="1">
              <a:spcBef>
                <a:spcPct val="20000"/>
              </a:spcBef>
              <a:buClr>
                <a:srgbClr val="C00000"/>
              </a:buClr>
              <a:buFont typeface="Arial" pitchFamily="34" charset="0"/>
              <a:buChar char="•"/>
              <a:defRPr lang="en-US" sz="1800" kern="1200">
                <a:solidFill>
                  <a:schemeClr val="tx1"/>
                </a:solidFill>
                <a:latin typeface="+mn-lt"/>
                <a:ea typeface="+mn-ea"/>
                <a:cs typeface="+mn-cs"/>
              </a:defRPr>
            </a:lvl7pPr>
            <a:lvl8pPr marL="1530000" indent="-179388" algn="l" defTabSz="914400" rtl="0" eaLnBrk="1" latinLnBrk="0" hangingPunct="1">
              <a:spcBef>
                <a:spcPct val="20000"/>
              </a:spcBef>
              <a:buClr>
                <a:srgbClr val="C00000"/>
              </a:buClr>
              <a:buFont typeface="Arial" pitchFamily="34" charset="0"/>
              <a:buChar char="•"/>
              <a:defRPr lang="en-US" sz="1800" kern="1200">
                <a:solidFill>
                  <a:schemeClr val="tx1"/>
                </a:solidFill>
                <a:latin typeface="+mn-lt"/>
                <a:ea typeface="+mn-ea"/>
                <a:cs typeface="+mn-cs"/>
              </a:defRPr>
            </a:lvl8pPr>
            <a:lvl9pPr marL="2424113" indent="-228600" algn="l" defTabSz="914400" rtl="0" eaLnBrk="1" latinLnBrk="0" hangingPunct="1">
              <a:spcBef>
                <a:spcPct val="20000"/>
              </a:spcBef>
              <a:buClr>
                <a:srgbClr val="C00000"/>
              </a:buClr>
              <a:buFont typeface="Arial" pitchFamily="34" charset="0"/>
              <a:buNone/>
              <a:defRPr sz="1400" kern="1200">
                <a:solidFill>
                  <a:schemeClr val="tx1"/>
                </a:solidFill>
                <a:latin typeface="+mn-lt"/>
                <a:ea typeface="+mn-ea"/>
                <a:cs typeface="+mn-cs"/>
              </a:defRPr>
            </a:lvl9pPr>
          </a:lstStyle>
          <a:p>
            <a:pPr marL="0" indent="0">
              <a:spcBef>
                <a:spcPts val="75"/>
              </a:spcBef>
              <a:spcAft>
                <a:spcPts val="75"/>
              </a:spcAft>
              <a:buNone/>
            </a:pPr>
            <a:r>
              <a:rPr lang="de-DE" sz="1100" dirty="0"/>
              <a:t>Amanda Taylor</a:t>
            </a:r>
          </a:p>
          <a:p>
            <a:pPr marL="0" indent="0">
              <a:spcBef>
                <a:spcPts val="75"/>
              </a:spcBef>
              <a:spcAft>
                <a:spcPts val="75"/>
              </a:spcAft>
              <a:buNone/>
            </a:pPr>
            <a:r>
              <a:rPr lang="de-DE" sz="1100" dirty="0"/>
              <a:t>Laura </a:t>
            </a:r>
            <a:r>
              <a:rPr lang="de-DE" sz="1100" dirty="0" err="1"/>
              <a:t>Heenan</a:t>
            </a:r>
            <a:endParaRPr lang="de-DE" sz="1100" dirty="0"/>
          </a:p>
          <a:p>
            <a:pPr marL="0" indent="0">
              <a:spcBef>
                <a:spcPts val="75"/>
              </a:spcBef>
              <a:spcAft>
                <a:spcPts val="75"/>
              </a:spcAft>
              <a:buNone/>
            </a:pPr>
            <a:r>
              <a:rPr lang="de-DE" sz="1100" dirty="0"/>
              <a:t>Elham </a:t>
            </a:r>
            <a:r>
              <a:rPr lang="de-DE" sz="1100" dirty="0" err="1"/>
              <a:t>Ramezani</a:t>
            </a:r>
            <a:endParaRPr lang="de-DE" sz="1100" dirty="0"/>
          </a:p>
          <a:p>
            <a:pPr marL="0" indent="0">
              <a:spcBef>
                <a:spcPts val="75"/>
              </a:spcBef>
              <a:spcAft>
                <a:spcPts val="75"/>
              </a:spcAft>
              <a:buNone/>
            </a:pPr>
            <a:r>
              <a:rPr lang="de-DE" sz="1100" dirty="0" err="1"/>
              <a:t>Kumiko</a:t>
            </a:r>
            <a:r>
              <a:rPr lang="de-DE" sz="1100" dirty="0"/>
              <a:t> Stefani</a:t>
            </a:r>
          </a:p>
          <a:p>
            <a:pPr marL="0" indent="0">
              <a:spcBef>
                <a:spcPts val="75"/>
              </a:spcBef>
              <a:spcAft>
                <a:spcPts val="75"/>
              </a:spcAft>
              <a:buNone/>
            </a:pPr>
            <a:r>
              <a:rPr lang="de-DE" sz="1100" dirty="0" err="1"/>
              <a:t>Lizhen</a:t>
            </a:r>
            <a:r>
              <a:rPr lang="de-DE" sz="1100" dirty="0"/>
              <a:t> </a:t>
            </a:r>
            <a:r>
              <a:rPr lang="de-DE" sz="1100" dirty="0" err="1"/>
              <a:t>Xu</a:t>
            </a:r>
            <a:endParaRPr lang="de-DE" sz="1100" dirty="0"/>
          </a:p>
          <a:p>
            <a:pPr marL="0" indent="0">
              <a:spcBef>
                <a:spcPts val="75"/>
              </a:spcBef>
              <a:spcAft>
                <a:spcPts val="75"/>
              </a:spcAft>
              <a:buNone/>
            </a:pPr>
            <a:endParaRPr lang="de-DE" sz="1100" dirty="0"/>
          </a:p>
          <a:p>
            <a:pPr marL="0" indent="0">
              <a:spcBef>
                <a:spcPts val="75"/>
              </a:spcBef>
              <a:spcAft>
                <a:spcPts val="75"/>
              </a:spcAft>
              <a:buNone/>
            </a:pPr>
            <a:endParaRPr lang="de-DE" sz="1100" dirty="0"/>
          </a:p>
          <a:p>
            <a:pPr marL="0" indent="0">
              <a:spcBef>
                <a:spcPts val="75"/>
              </a:spcBef>
              <a:spcAft>
                <a:spcPts val="75"/>
              </a:spcAft>
              <a:buNone/>
            </a:pPr>
            <a:endParaRPr lang="en-US" sz="1100" dirty="0"/>
          </a:p>
        </p:txBody>
      </p:sp>
      <p:sp>
        <p:nvSpPr>
          <p:cNvPr id="8" name="Content Placeholder 2">
            <a:extLst>
              <a:ext uri="{FF2B5EF4-FFF2-40B4-BE49-F238E27FC236}">
                <a16:creationId xmlns:a16="http://schemas.microsoft.com/office/drawing/2014/main" id="{574CF089-875D-9B49-879A-FFAA71A42B1D}"/>
              </a:ext>
            </a:extLst>
          </p:cNvPr>
          <p:cNvSpPr txBox="1">
            <a:spLocks/>
          </p:cNvSpPr>
          <p:nvPr/>
        </p:nvSpPr>
        <p:spPr>
          <a:xfrm>
            <a:off x="3111634" y="1004460"/>
            <a:ext cx="2856815" cy="3960440"/>
          </a:xfrm>
          <a:prstGeom prst="rect">
            <a:avLst/>
          </a:prstGeom>
        </p:spPr>
        <p:txBody>
          <a:bodyPr vert="horz" wrap="square" lIns="91440" tIns="45720" rIns="91440" bIns="45720" numCol="1" rtlCol="0">
            <a:noAutofit/>
          </a:bodyPr>
          <a:lstStyle>
            <a:lvl1pPr marL="180975" indent="-180975" algn="l" defTabSz="360000" rtl="0" eaLnBrk="1" latinLnBrk="0" hangingPunct="1">
              <a:spcBef>
                <a:spcPct val="20000"/>
              </a:spcBef>
              <a:buClr>
                <a:schemeClr val="accent6"/>
              </a:buClr>
              <a:buFont typeface="Arial" panose="020B0604020202020204" pitchFamily="34" charset="0"/>
              <a:buChar char="•"/>
              <a:defRPr lang="en-US" sz="2400" b="1" i="0" kern="1200">
                <a:solidFill>
                  <a:schemeClr val="tx1"/>
                </a:solidFill>
                <a:latin typeface="+mn-lt"/>
                <a:ea typeface="+mn-ea"/>
                <a:cs typeface="Verdana"/>
              </a:defRPr>
            </a:lvl1pPr>
            <a:lvl2pPr marL="447675" indent="-179388" algn="l" defTabSz="358775" rtl="0" eaLnBrk="1" latinLnBrk="0" hangingPunct="1">
              <a:spcBef>
                <a:spcPct val="20000"/>
              </a:spcBef>
              <a:buClr>
                <a:schemeClr val="accent6"/>
              </a:buClr>
              <a:buFont typeface="Arial" panose="020B0604020202020204" pitchFamily="34" charset="0"/>
              <a:buChar char="•"/>
              <a:defRPr lang="en-US" sz="2000" b="0" i="0" kern="1200">
                <a:solidFill>
                  <a:schemeClr val="tx1"/>
                </a:solidFill>
                <a:latin typeface="+mn-lt"/>
                <a:ea typeface="+mn-ea"/>
                <a:cs typeface="Verdana"/>
              </a:defRPr>
            </a:lvl2pPr>
            <a:lvl3pPr marL="628650" indent="-179388" algn="l" defTabSz="360000" rtl="0" eaLnBrk="1" latinLnBrk="0" hangingPunct="1">
              <a:spcBef>
                <a:spcPct val="20000"/>
              </a:spcBef>
              <a:buClr>
                <a:schemeClr val="accent6"/>
              </a:buClr>
              <a:buFont typeface="Arial" panose="020B0604020202020204" pitchFamily="34" charset="0"/>
              <a:buChar char="•"/>
              <a:defRPr lang="en-US" sz="1800" b="0" i="0" kern="1200">
                <a:solidFill>
                  <a:schemeClr val="tx1"/>
                </a:solidFill>
                <a:latin typeface="+mn-lt"/>
                <a:ea typeface="+mn-ea"/>
                <a:cs typeface="Verdana"/>
              </a:defRPr>
            </a:lvl3pPr>
            <a:lvl4pPr marL="804863" indent="-179388" algn="l" defTabSz="360000" rtl="0" eaLnBrk="1" latinLnBrk="0" hangingPunct="1">
              <a:spcBef>
                <a:spcPct val="20000"/>
              </a:spcBef>
              <a:buClr>
                <a:schemeClr val="accent6"/>
              </a:buClr>
              <a:buFont typeface="Arial" panose="020B0604020202020204" pitchFamily="34" charset="0"/>
              <a:buChar char="•"/>
              <a:tabLst>
                <a:tab pos="804863" algn="l"/>
              </a:tabLst>
              <a:defRPr lang="en-US" sz="1800" b="0" i="0" kern="1200">
                <a:solidFill>
                  <a:schemeClr val="tx1"/>
                </a:solidFill>
                <a:latin typeface="+mn-lt"/>
                <a:ea typeface="+mn-ea"/>
                <a:cs typeface="Verdana"/>
              </a:defRPr>
            </a:lvl4pPr>
            <a:lvl5pPr marL="985838" indent="-179388" algn="l" defTabSz="360000" rtl="0" eaLnBrk="1" latinLnBrk="0" hangingPunct="1">
              <a:spcBef>
                <a:spcPct val="20000"/>
              </a:spcBef>
              <a:buClr>
                <a:schemeClr val="accent6"/>
              </a:buClr>
              <a:buFont typeface="Arial" panose="020B0604020202020204" pitchFamily="34" charset="0"/>
              <a:buChar char="•"/>
              <a:defRPr lang="en-US" sz="1800" b="0" i="0" kern="1200">
                <a:solidFill>
                  <a:schemeClr val="tx1"/>
                </a:solidFill>
                <a:latin typeface="+mn-lt"/>
                <a:ea typeface="+mn-ea"/>
                <a:cs typeface="Verdana"/>
              </a:defRPr>
            </a:lvl5pPr>
            <a:lvl6pPr marL="1166813" indent="-179388" algn="l" defTabSz="914400" rtl="0" eaLnBrk="1" latinLnBrk="0" hangingPunct="1">
              <a:spcBef>
                <a:spcPct val="20000"/>
              </a:spcBef>
              <a:buClr>
                <a:srgbClr val="AE1022"/>
              </a:buClr>
              <a:buFont typeface="Arial" panose="020B0604020202020204" pitchFamily="34" charset="0"/>
              <a:buChar char="•"/>
              <a:tabLst>
                <a:tab pos="1076325" algn="l"/>
              </a:tabLst>
              <a:defRPr lang="en-US" sz="1800" kern="1200">
                <a:solidFill>
                  <a:schemeClr val="tx1"/>
                </a:solidFill>
                <a:latin typeface="+mn-lt"/>
                <a:ea typeface="+mn-ea"/>
                <a:cs typeface="+mn-cs"/>
              </a:defRPr>
            </a:lvl6pPr>
            <a:lvl7pPr marL="1346400" indent="-179388" algn="l" defTabSz="914400" rtl="0" eaLnBrk="1" latinLnBrk="0" hangingPunct="1">
              <a:spcBef>
                <a:spcPct val="20000"/>
              </a:spcBef>
              <a:buClr>
                <a:srgbClr val="C00000"/>
              </a:buClr>
              <a:buFont typeface="Arial" pitchFamily="34" charset="0"/>
              <a:buChar char="•"/>
              <a:defRPr lang="en-US" sz="1800" kern="1200">
                <a:solidFill>
                  <a:schemeClr val="tx1"/>
                </a:solidFill>
                <a:latin typeface="+mn-lt"/>
                <a:ea typeface="+mn-ea"/>
                <a:cs typeface="+mn-cs"/>
              </a:defRPr>
            </a:lvl7pPr>
            <a:lvl8pPr marL="1530000" indent="-179388" algn="l" defTabSz="914400" rtl="0" eaLnBrk="1" latinLnBrk="0" hangingPunct="1">
              <a:spcBef>
                <a:spcPct val="20000"/>
              </a:spcBef>
              <a:buClr>
                <a:srgbClr val="C00000"/>
              </a:buClr>
              <a:buFont typeface="Arial" pitchFamily="34" charset="0"/>
              <a:buChar char="•"/>
              <a:defRPr lang="en-US" sz="1800" kern="1200">
                <a:solidFill>
                  <a:schemeClr val="tx1"/>
                </a:solidFill>
                <a:latin typeface="+mn-lt"/>
                <a:ea typeface="+mn-ea"/>
                <a:cs typeface="+mn-cs"/>
              </a:defRPr>
            </a:lvl8pPr>
            <a:lvl9pPr marL="2424113" indent="-228600" algn="l" defTabSz="914400" rtl="0" eaLnBrk="1" latinLnBrk="0" hangingPunct="1">
              <a:spcBef>
                <a:spcPct val="20000"/>
              </a:spcBef>
              <a:buClr>
                <a:srgbClr val="C00000"/>
              </a:buClr>
              <a:buFont typeface="Arial" pitchFamily="34" charset="0"/>
              <a:buNone/>
              <a:defRPr sz="1400" kern="1200">
                <a:solidFill>
                  <a:schemeClr val="tx1"/>
                </a:solidFill>
                <a:latin typeface="+mn-lt"/>
                <a:ea typeface="+mn-ea"/>
                <a:cs typeface="+mn-cs"/>
              </a:defRPr>
            </a:lvl9pPr>
          </a:lstStyle>
          <a:p>
            <a:pPr marL="0" indent="0">
              <a:spcBef>
                <a:spcPts val="75"/>
              </a:spcBef>
              <a:spcAft>
                <a:spcPts val="75"/>
              </a:spcAft>
              <a:buNone/>
            </a:pPr>
            <a:r>
              <a:rPr lang="en-CA" sz="1100" dirty="0"/>
              <a:t>Gian Marco De </a:t>
            </a:r>
            <a:r>
              <a:rPr lang="en-CA" sz="1100" dirty="0" err="1"/>
              <a:t>Marchis</a:t>
            </a:r>
            <a:r>
              <a:rPr lang="en-CA" sz="1100" dirty="0"/>
              <a:t> (Switzerland, n=64)</a:t>
            </a:r>
          </a:p>
          <a:p>
            <a:pPr marL="0" indent="0">
              <a:spcBef>
                <a:spcPts val="75"/>
              </a:spcBef>
              <a:spcAft>
                <a:spcPts val="75"/>
              </a:spcAft>
              <a:buNone/>
            </a:pPr>
            <a:r>
              <a:rPr lang="en-CA" sz="1100" dirty="0"/>
              <a:t>Thompson Robinson (UK, n=55)</a:t>
            </a:r>
            <a:endParaRPr lang="en-US" sz="1100" dirty="0"/>
          </a:p>
          <a:p>
            <a:pPr marL="0" indent="0">
              <a:spcBef>
                <a:spcPts val="75"/>
              </a:spcBef>
              <a:spcAft>
                <a:spcPts val="75"/>
              </a:spcAft>
              <a:buNone/>
            </a:pPr>
            <a:r>
              <a:rPr lang="en-US" sz="1100" dirty="0"/>
              <a:t>Robin </a:t>
            </a:r>
            <a:r>
              <a:rPr lang="en-US" sz="1100" dirty="0" err="1"/>
              <a:t>Lemmens</a:t>
            </a:r>
            <a:r>
              <a:rPr lang="en-US" sz="1100" dirty="0"/>
              <a:t> (Belgium, n=51)</a:t>
            </a:r>
            <a:endParaRPr lang="en-CA" sz="1100" dirty="0"/>
          </a:p>
          <a:p>
            <a:pPr marL="0" indent="0">
              <a:spcBef>
                <a:spcPts val="75"/>
              </a:spcBef>
              <a:spcAft>
                <a:spcPts val="75"/>
              </a:spcAft>
              <a:buNone/>
            </a:pPr>
            <a:r>
              <a:rPr lang="en-CA" sz="1100" dirty="0"/>
              <a:t>Adam </a:t>
            </a:r>
            <a:r>
              <a:rPr lang="en-CA" sz="1100" dirty="0" err="1"/>
              <a:t>Stepien</a:t>
            </a:r>
            <a:r>
              <a:rPr lang="en-CA" sz="1100" dirty="0"/>
              <a:t> (Poland, n=47)</a:t>
            </a:r>
            <a:endParaRPr lang="en-US" sz="1100" dirty="0"/>
          </a:p>
          <a:p>
            <a:pPr marL="0" indent="0">
              <a:spcBef>
                <a:spcPts val="75"/>
              </a:spcBef>
              <a:spcAft>
                <a:spcPts val="75"/>
              </a:spcAft>
              <a:buNone/>
            </a:pPr>
            <a:r>
              <a:rPr lang="en-US" sz="1100" dirty="0"/>
              <a:t>Stefan </a:t>
            </a:r>
            <a:r>
              <a:rPr lang="en-US" sz="1100" dirty="0" err="1"/>
              <a:t>Greisenegger</a:t>
            </a:r>
            <a:r>
              <a:rPr lang="en-US" sz="1100" dirty="0"/>
              <a:t> (Austria, n=40)</a:t>
            </a:r>
          </a:p>
          <a:p>
            <a:pPr marL="0" indent="0">
              <a:spcBef>
                <a:spcPts val="75"/>
              </a:spcBef>
              <a:spcAft>
                <a:spcPts val="75"/>
              </a:spcAft>
              <a:buNone/>
            </a:pPr>
            <a:r>
              <a:rPr lang="en-US" sz="1100" dirty="0" err="1"/>
              <a:t>Risto</a:t>
            </a:r>
            <a:r>
              <a:rPr lang="en-US" sz="1100" dirty="0"/>
              <a:t> </a:t>
            </a:r>
            <a:r>
              <a:rPr lang="en-US" sz="1100" dirty="0" err="1"/>
              <a:t>Roine</a:t>
            </a:r>
            <a:r>
              <a:rPr lang="en-US" sz="1100" dirty="0"/>
              <a:t> (Finland, n=39)</a:t>
            </a:r>
          </a:p>
          <a:p>
            <a:pPr marL="0" indent="0">
              <a:spcBef>
                <a:spcPts val="75"/>
              </a:spcBef>
              <a:spcAft>
                <a:spcPts val="75"/>
              </a:spcAft>
              <a:buNone/>
            </a:pPr>
            <a:r>
              <a:rPr lang="en-US" sz="1100" dirty="0" err="1"/>
              <a:t>Laslo</a:t>
            </a:r>
            <a:r>
              <a:rPr lang="en-US" sz="1100" dirty="0"/>
              <a:t> </a:t>
            </a:r>
            <a:r>
              <a:rPr lang="en-US" sz="1100" dirty="0" err="1"/>
              <a:t>Csiba</a:t>
            </a:r>
            <a:r>
              <a:rPr lang="en-US" sz="1100" dirty="0"/>
              <a:t> (Hungary, n=29)</a:t>
            </a:r>
          </a:p>
          <a:p>
            <a:pPr marL="0" indent="0">
              <a:spcBef>
                <a:spcPts val="75"/>
              </a:spcBef>
              <a:spcAft>
                <a:spcPts val="75"/>
              </a:spcAft>
              <a:buNone/>
            </a:pPr>
            <a:r>
              <a:rPr lang="en-CA" sz="1100" dirty="0"/>
              <a:t>Pooja Khatri (USA, n=23)</a:t>
            </a:r>
          </a:p>
          <a:p>
            <a:pPr marL="0" indent="0">
              <a:spcBef>
                <a:spcPts val="75"/>
              </a:spcBef>
              <a:spcAft>
                <a:spcPts val="75"/>
              </a:spcAft>
              <a:buNone/>
            </a:pPr>
            <a:r>
              <a:rPr lang="en-US" sz="1100" dirty="0"/>
              <a:t>Jonathan Coutinho (Netherlands, n=18)</a:t>
            </a:r>
            <a:endParaRPr lang="en-CA" sz="1100" dirty="0"/>
          </a:p>
          <a:p>
            <a:pPr marL="0" indent="0">
              <a:spcBef>
                <a:spcPts val="75"/>
              </a:spcBef>
              <a:spcAft>
                <a:spcPts val="75"/>
              </a:spcAft>
              <a:buFont typeface="Arial" panose="020B0604020202020204" pitchFamily="34" charset="0"/>
              <a:buNone/>
            </a:pPr>
            <a:r>
              <a:rPr lang="en-CA" sz="1100" dirty="0"/>
              <a:t>Arne Lindgren (Sweden, n=9)</a:t>
            </a:r>
          </a:p>
          <a:p>
            <a:pPr marL="0" indent="0">
              <a:spcBef>
                <a:spcPts val="75"/>
              </a:spcBef>
              <a:spcAft>
                <a:spcPts val="75"/>
              </a:spcAft>
              <a:buNone/>
            </a:pPr>
            <a:r>
              <a:rPr lang="en-US" sz="1100" dirty="0"/>
              <a:t>Andrew Demchuk (Canada)</a:t>
            </a:r>
          </a:p>
          <a:p>
            <a:pPr marL="0" indent="0">
              <a:spcBef>
                <a:spcPts val="75"/>
              </a:spcBef>
              <a:spcAft>
                <a:spcPts val="75"/>
              </a:spcAft>
              <a:buFont typeface="Arial" panose="020B0604020202020204" pitchFamily="34" charset="0"/>
              <a:buNone/>
            </a:pPr>
            <a:endParaRPr lang="en-CA" sz="1100" dirty="0"/>
          </a:p>
          <a:p>
            <a:pPr marL="0" indent="0">
              <a:spcBef>
                <a:spcPts val="75"/>
              </a:spcBef>
              <a:spcAft>
                <a:spcPts val="75"/>
              </a:spcAft>
              <a:buFont typeface="Arial" panose="020B0604020202020204" pitchFamily="34" charset="0"/>
              <a:buNone/>
            </a:pPr>
            <a:endParaRPr lang="en-CA" sz="1100" dirty="0"/>
          </a:p>
          <a:p>
            <a:pPr marL="0" indent="0">
              <a:spcBef>
                <a:spcPts val="75"/>
              </a:spcBef>
              <a:spcAft>
                <a:spcPts val="75"/>
              </a:spcAft>
              <a:buFont typeface="Arial" panose="020B0604020202020204" pitchFamily="34" charset="0"/>
              <a:buNone/>
            </a:pPr>
            <a:endParaRPr lang="en-CA" sz="1100" dirty="0"/>
          </a:p>
          <a:p>
            <a:pPr marL="0" indent="0">
              <a:spcBef>
                <a:spcPts val="75"/>
              </a:spcBef>
              <a:spcAft>
                <a:spcPts val="75"/>
              </a:spcAft>
              <a:buFont typeface="Arial" panose="020B0604020202020204" pitchFamily="34" charset="0"/>
              <a:buNone/>
            </a:pPr>
            <a:endParaRPr lang="en-CA" sz="1100" dirty="0"/>
          </a:p>
          <a:p>
            <a:pPr marL="0" indent="0">
              <a:spcBef>
                <a:spcPts val="75"/>
              </a:spcBef>
              <a:spcAft>
                <a:spcPts val="75"/>
              </a:spcAft>
              <a:buFont typeface="Arial" panose="020B0604020202020204" pitchFamily="34" charset="0"/>
              <a:buNone/>
            </a:pPr>
            <a:endParaRPr lang="en-CA" sz="1400" dirty="0">
              <a:solidFill>
                <a:srgbClr val="F48E87"/>
              </a:solidFill>
            </a:endParaRPr>
          </a:p>
          <a:p>
            <a:pPr marL="0" indent="0">
              <a:spcBef>
                <a:spcPts val="75"/>
              </a:spcBef>
              <a:spcAft>
                <a:spcPts val="75"/>
              </a:spcAft>
              <a:buFont typeface="Arial" panose="020B0604020202020204" pitchFamily="34" charset="0"/>
              <a:buNone/>
            </a:pPr>
            <a:endParaRPr lang="en-CA" sz="1100" dirty="0">
              <a:solidFill>
                <a:schemeClr val="accent1"/>
              </a:solidFill>
            </a:endParaRPr>
          </a:p>
          <a:p>
            <a:pPr marL="0" indent="0">
              <a:spcBef>
                <a:spcPts val="75"/>
              </a:spcBef>
              <a:spcAft>
                <a:spcPts val="75"/>
              </a:spcAft>
              <a:buFont typeface="Arial" panose="020B0604020202020204" pitchFamily="34" charset="0"/>
              <a:buNone/>
            </a:pPr>
            <a:endParaRPr lang="en-CA" sz="1100" dirty="0"/>
          </a:p>
        </p:txBody>
      </p:sp>
      <p:sp>
        <p:nvSpPr>
          <p:cNvPr id="10" name="TextBox 9">
            <a:extLst>
              <a:ext uri="{FF2B5EF4-FFF2-40B4-BE49-F238E27FC236}">
                <a16:creationId xmlns:a16="http://schemas.microsoft.com/office/drawing/2014/main" id="{2A5193FB-E8AC-EC4F-BBF0-4CF4A4CAA159}"/>
              </a:ext>
            </a:extLst>
          </p:cNvPr>
          <p:cNvSpPr txBox="1"/>
          <p:nvPr/>
        </p:nvSpPr>
        <p:spPr>
          <a:xfrm>
            <a:off x="3127987" y="3638048"/>
            <a:ext cx="2468478" cy="1041311"/>
          </a:xfrm>
          <a:prstGeom prst="rect">
            <a:avLst/>
          </a:prstGeom>
          <a:noFill/>
        </p:spPr>
        <p:txBody>
          <a:bodyPr wrap="square">
            <a:spAutoFit/>
          </a:bodyPr>
          <a:lstStyle/>
          <a:p>
            <a:pPr marL="0" indent="0">
              <a:spcBef>
                <a:spcPts val="75"/>
              </a:spcBef>
              <a:spcAft>
                <a:spcPts val="75"/>
              </a:spcAft>
              <a:buFont typeface="Arial" panose="020B0604020202020204" pitchFamily="34" charset="0"/>
              <a:buNone/>
            </a:pPr>
            <a:r>
              <a:rPr lang="en-CA" sz="1100" b="1" dirty="0"/>
              <a:t>Jonathan Halperin </a:t>
            </a:r>
          </a:p>
          <a:p>
            <a:pPr marL="0" indent="0">
              <a:spcBef>
                <a:spcPts val="75"/>
              </a:spcBef>
              <a:spcAft>
                <a:spcPts val="75"/>
              </a:spcAft>
              <a:buFont typeface="Arial" panose="020B0604020202020204" pitchFamily="34" charset="0"/>
              <a:buNone/>
            </a:pPr>
            <a:r>
              <a:rPr lang="en-CA" sz="1100" b="1" dirty="0"/>
              <a:t>Steven Greenberg</a:t>
            </a:r>
          </a:p>
          <a:p>
            <a:pPr marL="0" indent="0">
              <a:spcBef>
                <a:spcPts val="75"/>
              </a:spcBef>
              <a:spcAft>
                <a:spcPts val="75"/>
              </a:spcAft>
              <a:buFont typeface="Arial" panose="020B0604020202020204" pitchFamily="34" charset="0"/>
              <a:buNone/>
            </a:pPr>
            <a:r>
              <a:rPr lang="en-CA" sz="1100" b="1" dirty="0"/>
              <a:t>Thomas Cook</a:t>
            </a:r>
          </a:p>
          <a:p>
            <a:pPr marL="0" indent="0">
              <a:spcBef>
                <a:spcPts val="75"/>
              </a:spcBef>
              <a:spcAft>
                <a:spcPts val="75"/>
              </a:spcAft>
              <a:buFont typeface="Arial" panose="020B0604020202020204" pitchFamily="34" charset="0"/>
              <a:buNone/>
            </a:pPr>
            <a:r>
              <a:rPr lang="en-CA" sz="1100" b="1" dirty="0"/>
              <a:t>Saskia </a:t>
            </a:r>
            <a:r>
              <a:rPr lang="en-CA" sz="1100" b="1" dirty="0" err="1"/>
              <a:t>Middeldorp</a:t>
            </a:r>
            <a:endParaRPr lang="en-CA" sz="1100" b="1" dirty="0"/>
          </a:p>
          <a:p>
            <a:pPr marL="0" indent="0">
              <a:spcBef>
                <a:spcPts val="75"/>
              </a:spcBef>
              <a:spcAft>
                <a:spcPts val="75"/>
              </a:spcAft>
              <a:buFont typeface="Arial" panose="020B0604020202020204" pitchFamily="34" charset="0"/>
              <a:buNone/>
            </a:pPr>
            <a:r>
              <a:rPr lang="en-CA" sz="1100" b="1" dirty="0"/>
              <a:t>Christoph Bode</a:t>
            </a:r>
          </a:p>
        </p:txBody>
      </p:sp>
      <p:sp>
        <p:nvSpPr>
          <p:cNvPr id="5" name="TextBox 4">
            <a:extLst>
              <a:ext uri="{FF2B5EF4-FFF2-40B4-BE49-F238E27FC236}">
                <a16:creationId xmlns:a16="http://schemas.microsoft.com/office/drawing/2014/main" id="{A0BBA646-4CAA-5246-B302-3FAEA729E6A3}"/>
              </a:ext>
            </a:extLst>
          </p:cNvPr>
          <p:cNvSpPr txBox="1"/>
          <p:nvPr/>
        </p:nvSpPr>
        <p:spPr>
          <a:xfrm>
            <a:off x="254819" y="658242"/>
            <a:ext cx="5325293" cy="338554"/>
          </a:xfrm>
          <a:prstGeom prst="rect">
            <a:avLst/>
          </a:prstGeom>
          <a:noFill/>
          <a:ln>
            <a:solidFill>
              <a:srgbClr val="595959"/>
            </a:solidFill>
          </a:ln>
        </p:spPr>
        <p:txBody>
          <a:bodyPr wrap="square" rtlCol="0">
            <a:spAutoFit/>
          </a:bodyPr>
          <a:lstStyle/>
          <a:p>
            <a:pPr marL="38700" indent="0" algn="ctr" defTabSz="360000" rtl="0" eaLnBrk="1" latinLnBrk="0" hangingPunct="1">
              <a:spcBef>
                <a:spcPct val="20000"/>
              </a:spcBef>
              <a:buClr>
                <a:srgbClr val="C00000"/>
              </a:buClr>
              <a:buFont typeface="Arial" panose="020B0604020202020204" pitchFamily="34" charset="0"/>
              <a:buNone/>
            </a:pPr>
            <a:r>
              <a:rPr lang="en-US" sz="1600" b="1" i="0" kern="1200" dirty="0">
                <a:solidFill>
                  <a:srgbClr val="F15769"/>
                </a:solidFill>
                <a:latin typeface="+mn-lt"/>
                <a:ea typeface="+mn-ea"/>
              </a:rPr>
              <a:t>Steering Committee</a:t>
            </a:r>
          </a:p>
        </p:txBody>
      </p:sp>
      <p:sp>
        <p:nvSpPr>
          <p:cNvPr id="13" name="TextBox 12">
            <a:extLst>
              <a:ext uri="{FF2B5EF4-FFF2-40B4-BE49-F238E27FC236}">
                <a16:creationId xmlns:a16="http://schemas.microsoft.com/office/drawing/2014/main" id="{26D1B3E2-CD32-4A43-B89D-5C4380DFEF54}"/>
              </a:ext>
            </a:extLst>
          </p:cNvPr>
          <p:cNvSpPr txBox="1"/>
          <p:nvPr/>
        </p:nvSpPr>
        <p:spPr>
          <a:xfrm>
            <a:off x="3127987" y="3291830"/>
            <a:ext cx="2452125" cy="338554"/>
          </a:xfrm>
          <a:prstGeom prst="rect">
            <a:avLst/>
          </a:prstGeom>
          <a:noFill/>
          <a:ln>
            <a:solidFill>
              <a:srgbClr val="595959"/>
            </a:solidFill>
          </a:ln>
        </p:spPr>
        <p:txBody>
          <a:bodyPr wrap="square" rtlCol="0">
            <a:spAutoFit/>
          </a:bodyPr>
          <a:lstStyle/>
          <a:p>
            <a:pPr marL="38700" indent="0" algn="ctr" defTabSz="360000" rtl="0" eaLnBrk="1" latinLnBrk="0" hangingPunct="1">
              <a:spcBef>
                <a:spcPct val="20000"/>
              </a:spcBef>
              <a:buClr>
                <a:srgbClr val="C00000"/>
              </a:buClr>
              <a:buFont typeface="Arial" panose="020B0604020202020204" pitchFamily="34" charset="0"/>
              <a:buNone/>
            </a:pPr>
            <a:r>
              <a:rPr lang="en-US" sz="1600" b="1" i="0" kern="1200" dirty="0">
                <a:solidFill>
                  <a:srgbClr val="F15769"/>
                </a:solidFill>
                <a:latin typeface="+mn-lt"/>
                <a:ea typeface="+mn-ea"/>
              </a:rPr>
              <a:t>IDMC</a:t>
            </a:r>
          </a:p>
        </p:txBody>
      </p:sp>
      <p:sp>
        <p:nvSpPr>
          <p:cNvPr id="15" name="TextBox 14">
            <a:extLst>
              <a:ext uri="{FF2B5EF4-FFF2-40B4-BE49-F238E27FC236}">
                <a16:creationId xmlns:a16="http://schemas.microsoft.com/office/drawing/2014/main" id="{F1188469-0183-EE4F-9678-E7ACF6D83621}"/>
              </a:ext>
            </a:extLst>
          </p:cNvPr>
          <p:cNvSpPr txBox="1"/>
          <p:nvPr/>
        </p:nvSpPr>
        <p:spPr>
          <a:xfrm>
            <a:off x="5878604" y="655602"/>
            <a:ext cx="2077772" cy="338554"/>
          </a:xfrm>
          <a:prstGeom prst="rect">
            <a:avLst/>
          </a:prstGeom>
          <a:noFill/>
          <a:ln>
            <a:solidFill>
              <a:srgbClr val="595959"/>
            </a:solidFill>
          </a:ln>
        </p:spPr>
        <p:txBody>
          <a:bodyPr wrap="square" rtlCol="0">
            <a:spAutoFit/>
          </a:bodyPr>
          <a:lstStyle/>
          <a:p>
            <a:pPr marL="38700" indent="0" algn="ctr" defTabSz="360000" rtl="0" eaLnBrk="1" latinLnBrk="0" hangingPunct="1">
              <a:spcBef>
                <a:spcPct val="20000"/>
              </a:spcBef>
              <a:buClr>
                <a:srgbClr val="C00000"/>
              </a:buClr>
              <a:buFont typeface="Arial" panose="020B0604020202020204" pitchFamily="34" charset="0"/>
              <a:buNone/>
            </a:pPr>
            <a:r>
              <a:rPr lang="en-US" sz="1600" b="1" i="0" kern="1200" dirty="0">
                <a:solidFill>
                  <a:srgbClr val="F15769"/>
                </a:solidFill>
                <a:latin typeface="+mn-lt"/>
                <a:ea typeface="+mn-ea"/>
              </a:rPr>
              <a:t>Bayer</a:t>
            </a:r>
          </a:p>
        </p:txBody>
      </p:sp>
      <p:sp>
        <p:nvSpPr>
          <p:cNvPr id="16" name="TextBox 15">
            <a:extLst>
              <a:ext uri="{FF2B5EF4-FFF2-40B4-BE49-F238E27FC236}">
                <a16:creationId xmlns:a16="http://schemas.microsoft.com/office/drawing/2014/main" id="{79E135D4-894C-014C-9FA4-15C058A7DE4C}"/>
              </a:ext>
            </a:extLst>
          </p:cNvPr>
          <p:cNvSpPr txBox="1"/>
          <p:nvPr/>
        </p:nvSpPr>
        <p:spPr>
          <a:xfrm>
            <a:off x="5878604" y="1003517"/>
            <a:ext cx="4700238" cy="1041311"/>
          </a:xfrm>
          <a:prstGeom prst="rect">
            <a:avLst/>
          </a:prstGeom>
          <a:noFill/>
        </p:spPr>
        <p:txBody>
          <a:bodyPr wrap="square">
            <a:spAutoFit/>
          </a:bodyPr>
          <a:lstStyle/>
          <a:p>
            <a:pPr marL="0" indent="0">
              <a:spcBef>
                <a:spcPts val="75"/>
              </a:spcBef>
              <a:spcAft>
                <a:spcPts val="75"/>
              </a:spcAft>
              <a:buNone/>
            </a:pPr>
            <a:r>
              <a:rPr lang="en-US" sz="1100" b="1" dirty="0"/>
              <a:t>Christoph Neumann</a:t>
            </a:r>
          </a:p>
          <a:p>
            <a:pPr marL="0" indent="0">
              <a:spcBef>
                <a:spcPts val="75"/>
              </a:spcBef>
              <a:spcAft>
                <a:spcPts val="75"/>
              </a:spcAft>
              <a:buNone/>
            </a:pPr>
            <a:r>
              <a:rPr lang="en-US" sz="1100" b="1" dirty="0"/>
              <a:t>Bodo Kirsch</a:t>
            </a:r>
          </a:p>
          <a:p>
            <a:pPr marL="0" indent="0">
              <a:spcBef>
                <a:spcPts val="75"/>
              </a:spcBef>
              <a:spcAft>
                <a:spcPts val="75"/>
              </a:spcAft>
              <a:buNone/>
            </a:pPr>
            <a:r>
              <a:rPr lang="en-US" sz="1100" b="1" dirty="0"/>
              <a:t>Vicki Clarke</a:t>
            </a:r>
          </a:p>
          <a:p>
            <a:pPr marL="0" indent="0">
              <a:spcBef>
                <a:spcPts val="75"/>
              </a:spcBef>
              <a:spcAft>
                <a:spcPts val="75"/>
              </a:spcAft>
              <a:buNone/>
            </a:pPr>
            <a:r>
              <a:rPr lang="en-US" sz="1100" b="1" dirty="0"/>
              <a:t>Karen Ho</a:t>
            </a:r>
          </a:p>
          <a:p>
            <a:pPr marL="0" indent="0">
              <a:spcBef>
                <a:spcPts val="75"/>
              </a:spcBef>
              <a:spcAft>
                <a:spcPts val="75"/>
              </a:spcAft>
              <a:buNone/>
            </a:pPr>
            <a:r>
              <a:rPr lang="en-US" sz="1100" b="1" dirty="0" err="1"/>
              <a:t>Gerlind</a:t>
            </a:r>
            <a:r>
              <a:rPr lang="en-US" sz="1100" b="1" dirty="0"/>
              <a:t> </a:t>
            </a:r>
            <a:r>
              <a:rPr lang="en-US" sz="1100" b="1" dirty="0" err="1"/>
              <a:t>Holberg</a:t>
            </a:r>
            <a:endParaRPr lang="en-US" sz="1100" b="1" dirty="0"/>
          </a:p>
        </p:txBody>
      </p:sp>
      <p:sp>
        <p:nvSpPr>
          <p:cNvPr id="17" name="TextBox 16">
            <a:extLst>
              <a:ext uri="{FF2B5EF4-FFF2-40B4-BE49-F238E27FC236}">
                <a16:creationId xmlns:a16="http://schemas.microsoft.com/office/drawing/2014/main" id="{084C0474-DDC5-044E-AAEC-EF38E878E269}"/>
              </a:ext>
            </a:extLst>
          </p:cNvPr>
          <p:cNvSpPr txBox="1"/>
          <p:nvPr/>
        </p:nvSpPr>
        <p:spPr>
          <a:xfrm>
            <a:off x="5878604" y="2233196"/>
            <a:ext cx="2077772" cy="338554"/>
          </a:xfrm>
          <a:prstGeom prst="rect">
            <a:avLst/>
          </a:prstGeom>
          <a:noFill/>
          <a:ln>
            <a:solidFill>
              <a:srgbClr val="595959"/>
            </a:solidFill>
          </a:ln>
        </p:spPr>
        <p:txBody>
          <a:bodyPr wrap="square" rtlCol="0">
            <a:spAutoFit/>
          </a:bodyPr>
          <a:lstStyle/>
          <a:p>
            <a:pPr marL="38700" indent="0" algn="ctr" defTabSz="360000" rtl="0" eaLnBrk="1" latinLnBrk="0" hangingPunct="1">
              <a:spcBef>
                <a:spcPct val="20000"/>
              </a:spcBef>
              <a:buClr>
                <a:srgbClr val="C00000"/>
              </a:buClr>
              <a:buFont typeface="Arial" panose="020B0604020202020204" pitchFamily="34" charset="0"/>
              <a:buNone/>
            </a:pPr>
            <a:r>
              <a:rPr lang="en-US" sz="1600" b="1" i="0" kern="1200" dirty="0">
                <a:solidFill>
                  <a:srgbClr val="F15769"/>
                </a:solidFill>
                <a:latin typeface="+mn-lt"/>
                <a:ea typeface="+mn-ea"/>
              </a:rPr>
              <a:t>PHRI</a:t>
            </a:r>
          </a:p>
        </p:txBody>
      </p:sp>
    </p:spTree>
    <p:extLst>
      <p:ext uri="{BB962C8B-B14F-4D97-AF65-F5344CB8AC3E}">
        <p14:creationId xmlns:p14="http://schemas.microsoft.com/office/powerpoint/2010/main" val="3656703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0E3DEE2-B262-4993-8366-7C62F1C704B6}"/>
              </a:ext>
            </a:extLst>
          </p:cNvPr>
          <p:cNvSpPr>
            <a:spLocks noGrp="1"/>
          </p:cNvSpPr>
          <p:nvPr>
            <p:ph type="ftr" sz="quarter" idx="11"/>
          </p:nvPr>
        </p:nvSpPr>
        <p:spPr/>
        <p:txBody>
          <a:bodyPr/>
          <a:lstStyle/>
          <a:p>
            <a:pPr algn="ctr" defTabSz="685732">
              <a:defRPr/>
            </a:pPr>
            <a:r>
              <a:rPr lang="en-US" sz="900" dirty="0">
                <a:latin typeface="Calibri" panose="020F0502020204030204"/>
              </a:rPr>
              <a:t>19766_PACIFIC STROKE_SC Meeting_20200205</a:t>
            </a:r>
          </a:p>
        </p:txBody>
      </p:sp>
      <p:sp>
        <p:nvSpPr>
          <p:cNvPr id="5" name="Foliennummernplatzhalter 4">
            <a:extLst>
              <a:ext uri="{FF2B5EF4-FFF2-40B4-BE49-F238E27FC236}">
                <a16:creationId xmlns:a16="http://schemas.microsoft.com/office/drawing/2014/main" id="{5B942DFD-18C8-41B3-9732-DD89D3896590}"/>
              </a:ext>
            </a:extLst>
          </p:cNvPr>
          <p:cNvSpPr>
            <a:spLocks noGrp="1"/>
          </p:cNvSpPr>
          <p:nvPr>
            <p:ph type="sldNum" sz="quarter" idx="12"/>
          </p:nvPr>
        </p:nvSpPr>
        <p:spPr/>
        <p:txBody>
          <a:bodyPr/>
          <a:lstStyle/>
          <a:p>
            <a:pPr algn="r" defTabSz="685732">
              <a:defRPr/>
            </a:pPr>
            <a:fld id="{EEAD9179-7A6B-4268-BEB2-F3B8EB06115B}" type="slidenum">
              <a:rPr lang="en-US" sz="900">
                <a:latin typeface="Calibri" panose="020F0502020204030204"/>
              </a:rPr>
              <a:pPr algn="r" defTabSz="685732">
                <a:defRPr/>
              </a:pPr>
              <a:t>21</a:t>
            </a:fld>
            <a:endParaRPr lang="en-US" sz="900" dirty="0">
              <a:latin typeface="Calibri" panose="020F0502020204030204"/>
            </a:endParaRPr>
          </a:p>
        </p:txBody>
      </p:sp>
      <p:sp>
        <p:nvSpPr>
          <p:cNvPr id="7" name="Rectangle 6">
            <a:extLst>
              <a:ext uri="{FF2B5EF4-FFF2-40B4-BE49-F238E27FC236}">
                <a16:creationId xmlns:a16="http://schemas.microsoft.com/office/drawing/2014/main" id="{DD209ED9-E801-4E41-B454-FAD0DB517B63}"/>
              </a:ext>
            </a:extLst>
          </p:cNvPr>
          <p:cNvSpPr/>
          <p:nvPr/>
        </p:nvSpPr>
        <p:spPr>
          <a:xfrm>
            <a:off x="893934" y="2931790"/>
            <a:ext cx="914400" cy="914400"/>
          </a:xfrm>
          <a:prstGeom prst="rect">
            <a:avLst/>
          </a:prstGeom>
          <a:solidFill>
            <a:srgbClr val="F58D88"/>
          </a:solidFill>
          <a:ln>
            <a:solidFill>
              <a:srgbClr val="F58D88"/>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12F2650F-2B32-3649-A23A-5CA7DE9A95F1}"/>
              </a:ext>
            </a:extLst>
          </p:cNvPr>
          <p:cNvSpPr/>
          <p:nvPr/>
        </p:nvSpPr>
        <p:spPr>
          <a:xfrm>
            <a:off x="0" y="53219"/>
            <a:ext cx="914400" cy="914400"/>
          </a:xfrm>
          <a:prstGeom prst="rect">
            <a:avLst/>
          </a:prstGeom>
          <a:solidFill>
            <a:srgbClr val="F58D88"/>
          </a:solidFill>
          <a:ln>
            <a:solidFill>
              <a:srgbClr val="F58D88"/>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riangle 15">
            <a:extLst>
              <a:ext uri="{FF2B5EF4-FFF2-40B4-BE49-F238E27FC236}">
                <a16:creationId xmlns:a16="http://schemas.microsoft.com/office/drawing/2014/main" id="{C6414265-E389-524F-9634-B118D0AEEF2E}"/>
              </a:ext>
            </a:extLst>
          </p:cNvPr>
          <p:cNvSpPr/>
          <p:nvPr/>
        </p:nvSpPr>
        <p:spPr>
          <a:xfrm>
            <a:off x="4572000" y="4697107"/>
            <a:ext cx="1060704" cy="459520"/>
          </a:xfrm>
          <a:prstGeom prst="triangle">
            <a:avLst>
              <a:gd name="adj" fmla="val 13754"/>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9D3798ED-23E3-9842-90D2-4537D6BEDB4F}"/>
              </a:ext>
            </a:extLst>
          </p:cNvPr>
          <p:cNvSpPr/>
          <p:nvPr/>
        </p:nvSpPr>
        <p:spPr>
          <a:xfrm>
            <a:off x="4716016" y="4697107"/>
            <a:ext cx="4427984" cy="45719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8" name="Picture 12">
            <a:extLst>
              <a:ext uri="{FF2B5EF4-FFF2-40B4-BE49-F238E27FC236}">
                <a16:creationId xmlns:a16="http://schemas.microsoft.com/office/drawing/2014/main" id="{B45E4D0E-7A7F-D143-8E7C-67B386EA0DD4}"/>
              </a:ext>
            </a:extLst>
          </p:cNvPr>
          <p:cNvPicPr>
            <a:picLocks noChangeAspect="1"/>
          </p:cNvPicPr>
          <p:nvPr/>
        </p:nvPicPr>
        <p:blipFill>
          <a:blip r:embed="rId3"/>
          <a:stretch>
            <a:fillRect/>
          </a:stretch>
        </p:blipFill>
        <p:spPr>
          <a:xfrm>
            <a:off x="8127001" y="4686300"/>
            <a:ext cx="1008112" cy="457200"/>
          </a:xfrm>
          <a:prstGeom prst="rect">
            <a:avLst/>
          </a:prstGeom>
          <a:solidFill>
            <a:schemeClr val="bg1"/>
          </a:solidFill>
        </p:spPr>
      </p:pic>
      <p:sp>
        <p:nvSpPr>
          <p:cNvPr id="11" name="Rectangle 10">
            <a:extLst>
              <a:ext uri="{FF2B5EF4-FFF2-40B4-BE49-F238E27FC236}">
                <a16:creationId xmlns:a16="http://schemas.microsoft.com/office/drawing/2014/main" id="{501ED1A2-BEFD-B246-AF01-797036188A5D}"/>
              </a:ext>
            </a:extLst>
          </p:cNvPr>
          <p:cNvSpPr/>
          <p:nvPr/>
        </p:nvSpPr>
        <p:spPr>
          <a:xfrm>
            <a:off x="0" y="4697107"/>
            <a:ext cx="3771025" cy="45212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5" name="Picture 2" descr="Population Health Research Institute - CMOCRO">
            <a:extLst>
              <a:ext uri="{FF2B5EF4-FFF2-40B4-BE49-F238E27FC236}">
                <a16:creationId xmlns:a16="http://schemas.microsoft.com/office/drawing/2014/main" id="{A4162261-F3E2-4C41-9D32-248EDE3E1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19" y="4744293"/>
            <a:ext cx="1286994" cy="357748"/>
          </a:xfrm>
          <a:prstGeom prst="rect">
            <a:avLst/>
          </a:prstGeom>
          <a:noFill/>
          <a:extLst>
            <a:ext uri="{909E8E84-426E-40DD-AFC4-6F175D3DCCD1}">
              <a14:hiddenFill xmlns:a14="http://schemas.microsoft.com/office/drawing/2010/main">
                <a:solidFill>
                  <a:srgbClr val="FFFFFF"/>
                </a:solidFill>
              </a14:hiddenFill>
            </a:ext>
          </a:extLst>
        </p:spPr>
      </p:pic>
      <p:sp>
        <p:nvSpPr>
          <p:cNvPr id="19" name="Triangle 18">
            <a:extLst>
              <a:ext uri="{FF2B5EF4-FFF2-40B4-BE49-F238E27FC236}">
                <a16:creationId xmlns:a16="http://schemas.microsoft.com/office/drawing/2014/main" id="{CB240B25-9591-0E44-B449-49FD6796B463}"/>
              </a:ext>
            </a:extLst>
          </p:cNvPr>
          <p:cNvSpPr/>
          <p:nvPr/>
        </p:nvSpPr>
        <p:spPr>
          <a:xfrm flipV="1">
            <a:off x="3398179" y="4697106"/>
            <a:ext cx="597757" cy="493110"/>
          </a:xfrm>
          <a:prstGeom prst="triangle">
            <a:avLst>
              <a:gd name="adj" fmla="val 66347"/>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platzhalter 10">
            <a:extLst>
              <a:ext uri="{FF2B5EF4-FFF2-40B4-BE49-F238E27FC236}">
                <a16:creationId xmlns:a16="http://schemas.microsoft.com/office/drawing/2014/main" id="{2BBBAA3D-ECC1-784E-A42A-60AC3A07E971}"/>
              </a:ext>
            </a:extLst>
          </p:cNvPr>
          <p:cNvSpPr txBox="1">
            <a:spLocks/>
          </p:cNvSpPr>
          <p:nvPr/>
        </p:nvSpPr>
        <p:spPr bwMode="gray">
          <a:xfrm>
            <a:off x="1393013" y="1995686"/>
            <a:ext cx="3456805" cy="1569660"/>
          </a:xfrm>
          <a:prstGeom prst="rect">
            <a:avLst/>
          </a:prstGeom>
        </p:spPr>
        <p:txBody>
          <a:bodyPr vert="horz" wrap="square" lIns="91440" tIns="45720" rIns="91440" bIns="45720" rtlCol="0">
            <a:spAutoFit/>
          </a:bodyPr>
          <a:lstStyle>
            <a:lvl1pPr marL="0" indent="0" algn="l" defTabSz="360000" rtl="0" eaLnBrk="1" latinLnBrk="0" hangingPunct="1">
              <a:spcBef>
                <a:spcPts val="0"/>
              </a:spcBef>
              <a:spcAft>
                <a:spcPts val="0"/>
              </a:spcAft>
              <a:buClr>
                <a:srgbClr val="C00000"/>
              </a:buClr>
              <a:buFont typeface="Arial" panose="020B0604020202020204" pitchFamily="34" charset="0"/>
              <a:buNone/>
              <a:defRPr lang="en-US" sz="2400" b="1" i="0" kern="1200">
                <a:solidFill>
                  <a:schemeClr val="bg1"/>
                </a:solidFill>
                <a:latin typeface="+mn-lt"/>
                <a:ea typeface="+mn-ea"/>
                <a:cs typeface="Verdana"/>
              </a:defRPr>
            </a:lvl1pPr>
            <a:lvl2pPr marL="0" indent="0" algn="l" defTabSz="360000" rtl="0" eaLnBrk="1" latinLnBrk="0" hangingPunct="1">
              <a:spcBef>
                <a:spcPts val="1013"/>
              </a:spcBef>
              <a:spcAft>
                <a:spcPts val="0"/>
              </a:spcAft>
              <a:buClr>
                <a:srgbClr val="C00000"/>
              </a:buClr>
              <a:buFont typeface="Arial" panose="020B0604020202020204" pitchFamily="34" charset="0"/>
              <a:buNone/>
              <a:defRPr lang="en-US" sz="591" b="0" i="0" kern="1200">
                <a:solidFill>
                  <a:schemeClr val="bg1"/>
                </a:solidFill>
                <a:latin typeface="+mn-lt"/>
                <a:ea typeface="+mn-ea"/>
                <a:cs typeface="Verdana"/>
              </a:defRPr>
            </a:lvl2pPr>
            <a:lvl3pPr marL="0" indent="0" algn="l" defTabSz="360000" rtl="0" eaLnBrk="1" latinLnBrk="0" hangingPunct="1">
              <a:spcBef>
                <a:spcPts val="0"/>
              </a:spcBef>
              <a:spcAft>
                <a:spcPts val="0"/>
              </a:spcAft>
              <a:buClr>
                <a:srgbClr val="C00000"/>
              </a:buClr>
              <a:buFont typeface="Arial" panose="020B0604020202020204" pitchFamily="34" charset="0"/>
              <a:buNone/>
              <a:defRPr lang="en-US" sz="591" b="0" i="0" kern="1200">
                <a:solidFill>
                  <a:schemeClr val="bg1"/>
                </a:solidFill>
                <a:latin typeface="+mn-lt"/>
                <a:ea typeface="+mn-ea"/>
                <a:cs typeface="Verdana"/>
              </a:defRPr>
            </a:lvl3pPr>
            <a:lvl4pPr marL="0" indent="0" algn="l" defTabSz="360000" rtl="0" eaLnBrk="1" latinLnBrk="0" hangingPunct="1">
              <a:spcBef>
                <a:spcPts val="0"/>
              </a:spcBef>
              <a:spcAft>
                <a:spcPts val="0"/>
              </a:spcAft>
              <a:buClr>
                <a:srgbClr val="C00000"/>
              </a:buClr>
              <a:buFont typeface="Arial" panose="020B0604020202020204" pitchFamily="34" charset="0"/>
              <a:buNone/>
              <a:defRPr lang="en-US" sz="591" b="0" i="0" kern="1200">
                <a:solidFill>
                  <a:schemeClr val="bg1"/>
                </a:solidFill>
                <a:latin typeface="+mn-lt"/>
                <a:ea typeface="+mn-ea"/>
                <a:cs typeface="Verdana"/>
              </a:defRPr>
            </a:lvl4pPr>
            <a:lvl5pPr marL="0" indent="0" algn="l" defTabSz="360000" rtl="0" eaLnBrk="1" latinLnBrk="0" hangingPunct="1">
              <a:spcBef>
                <a:spcPts val="0"/>
              </a:spcBef>
              <a:spcAft>
                <a:spcPts val="0"/>
              </a:spcAft>
              <a:buClr>
                <a:srgbClr val="C00000"/>
              </a:buClr>
              <a:buFont typeface="Arial" panose="020B0604020202020204" pitchFamily="34" charset="0"/>
              <a:buNone/>
              <a:defRPr lang="en-US" sz="591" b="0" i="0" kern="1200">
                <a:solidFill>
                  <a:schemeClr val="bg1"/>
                </a:solidFill>
                <a:latin typeface="+mn-lt"/>
                <a:ea typeface="+mn-ea"/>
                <a:cs typeface="Verdana"/>
              </a:defRPr>
            </a:lvl5pPr>
            <a:lvl6pPr marL="0" indent="0" algn="l" defTabSz="914400" rtl="0" eaLnBrk="1" latinLnBrk="0" hangingPunct="1">
              <a:spcBef>
                <a:spcPts val="0"/>
              </a:spcBef>
              <a:spcAft>
                <a:spcPts val="0"/>
              </a:spcAft>
              <a:buClr>
                <a:srgbClr val="C00000"/>
              </a:buClr>
              <a:buFont typeface="Arial" panose="020B0604020202020204" pitchFamily="34" charset="0"/>
              <a:buNone/>
              <a:defRPr lang="en-US" sz="591" kern="1200">
                <a:solidFill>
                  <a:schemeClr val="bg1"/>
                </a:solidFill>
                <a:latin typeface="+mn-lt"/>
                <a:ea typeface="+mn-ea"/>
                <a:cs typeface="+mn-cs"/>
              </a:defRPr>
            </a:lvl6pPr>
            <a:lvl7pPr marL="0" indent="0" algn="l" defTabSz="914400" rtl="0" eaLnBrk="1" latinLnBrk="0" hangingPunct="1">
              <a:spcBef>
                <a:spcPts val="0"/>
              </a:spcBef>
              <a:spcAft>
                <a:spcPts val="0"/>
              </a:spcAft>
              <a:buFont typeface="Arial" panose="020B0604020202020204" pitchFamily="34" charset="0"/>
              <a:buNone/>
              <a:defRPr lang="en-US" sz="591" kern="1200">
                <a:solidFill>
                  <a:schemeClr val="bg1"/>
                </a:solidFill>
                <a:latin typeface="+mn-lt"/>
                <a:ea typeface="+mn-ea"/>
                <a:cs typeface="+mn-cs"/>
              </a:defRPr>
            </a:lvl7pPr>
            <a:lvl8pPr marL="0" indent="0" algn="l" defTabSz="914400" rtl="0" eaLnBrk="1" latinLnBrk="0" hangingPunct="1">
              <a:spcBef>
                <a:spcPts val="0"/>
              </a:spcBef>
              <a:spcAft>
                <a:spcPts val="0"/>
              </a:spcAft>
              <a:buFont typeface="Arial" panose="020B0604020202020204" pitchFamily="34" charset="0"/>
              <a:buNone/>
              <a:defRPr lang="en-US" sz="591" kern="1200">
                <a:solidFill>
                  <a:schemeClr val="bg1"/>
                </a:solidFill>
                <a:latin typeface="+mn-lt"/>
                <a:ea typeface="+mn-ea"/>
                <a:cs typeface="+mn-cs"/>
              </a:defRPr>
            </a:lvl8pPr>
            <a:lvl9pPr marL="0" indent="0" algn="l" defTabSz="914400" rtl="0" eaLnBrk="1" latinLnBrk="0" hangingPunct="1">
              <a:spcBef>
                <a:spcPts val="0"/>
              </a:spcBef>
              <a:spcAft>
                <a:spcPts val="0"/>
              </a:spcAft>
              <a:buFont typeface="Arial" panose="020B0604020202020204" pitchFamily="34" charset="0"/>
              <a:buNone/>
              <a:defRPr sz="591" kern="1200">
                <a:solidFill>
                  <a:schemeClr val="bg1"/>
                </a:solidFill>
                <a:latin typeface="+mn-lt"/>
                <a:ea typeface="+mn-ea"/>
                <a:cs typeface="+mn-cs"/>
              </a:defRPr>
            </a:lvl9pPr>
          </a:lstStyle>
          <a:p>
            <a:r>
              <a:rPr lang="de-DE" sz="4800" dirty="0" err="1"/>
              <a:t>Thank</a:t>
            </a:r>
            <a:r>
              <a:rPr lang="de-DE" sz="4800" dirty="0"/>
              <a:t> </a:t>
            </a:r>
            <a:r>
              <a:rPr lang="de-DE" sz="4800" dirty="0" err="1"/>
              <a:t>you</a:t>
            </a:r>
            <a:r>
              <a:rPr lang="de-DE" sz="4800" dirty="0"/>
              <a:t>!</a:t>
            </a:r>
          </a:p>
        </p:txBody>
      </p:sp>
      <p:pic>
        <p:nvPicPr>
          <p:cNvPr id="20" name="Picture 2" descr="Our Supporters - Bayer - Hemophilia Ontario">
            <a:extLst>
              <a:ext uri="{FF2B5EF4-FFF2-40B4-BE49-F238E27FC236}">
                <a16:creationId xmlns:a16="http://schemas.microsoft.com/office/drawing/2014/main" id="{FD403C19-A108-4E48-84FD-A896D169BB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6368" y="4719348"/>
            <a:ext cx="448625" cy="44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62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EA131E-2575-0840-B99E-D6C7312FD693}"/>
              </a:ext>
            </a:extLst>
          </p:cNvPr>
          <p:cNvSpPr>
            <a:spLocks noGrp="1"/>
          </p:cNvSpPr>
          <p:nvPr>
            <p:ph type="body" sz="quarter" idx="10"/>
          </p:nvPr>
        </p:nvSpPr>
        <p:spPr>
          <a:xfrm>
            <a:off x="254819" y="137160"/>
            <a:ext cx="7773565" cy="473719"/>
          </a:xfrm>
        </p:spPr>
        <p:txBody>
          <a:bodyPr/>
          <a:lstStyle/>
          <a:p>
            <a:r>
              <a:rPr lang="en-US" dirty="0">
                <a:solidFill>
                  <a:srgbClr val="555A55"/>
                </a:solidFill>
              </a:rPr>
              <a:t>Non-Cardioembolic Ischemic Stroke</a:t>
            </a:r>
          </a:p>
        </p:txBody>
      </p:sp>
      <p:sp>
        <p:nvSpPr>
          <p:cNvPr id="5" name="Right Brace 4">
            <a:extLst>
              <a:ext uri="{FF2B5EF4-FFF2-40B4-BE49-F238E27FC236}">
                <a16:creationId xmlns:a16="http://schemas.microsoft.com/office/drawing/2014/main" id="{C379044E-DF6D-7646-A5D4-31C4FA54562A}"/>
              </a:ext>
            </a:extLst>
          </p:cNvPr>
          <p:cNvSpPr/>
          <p:nvPr/>
        </p:nvSpPr>
        <p:spPr>
          <a:xfrm rot="5400000">
            <a:off x="4605146" y="-197700"/>
            <a:ext cx="581780" cy="6120680"/>
          </a:xfrm>
          <a:prstGeom prst="rightBrace">
            <a:avLst/>
          </a:prstGeom>
          <a:ln w="25400">
            <a:solidFill>
              <a:srgbClr val="555A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55A55"/>
              </a:solidFill>
            </a:endParaRPr>
          </a:p>
        </p:txBody>
      </p:sp>
      <p:sp>
        <p:nvSpPr>
          <p:cNvPr id="6" name="TextBox 5">
            <a:extLst>
              <a:ext uri="{FF2B5EF4-FFF2-40B4-BE49-F238E27FC236}">
                <a16:creationId xmlns:a16="http://schemas.microsoft.com/office/drawing/2014/main" id="{94C13C4C-1A80-664F-9BDE-C5D7DE18D69B}"/>
              </a:ext>
            </a:extLst>
          </p:cNvPr>
          <p:cNvSpPr txBox="1"/>
          <p:nvPr/>
        </p:nvSpPr>
        <p:spPr>
          <a:xfrm>
            <a:off x="2699792" y="3219822"/>
            <a:ext cx="4392488" cy="338554"/>
          </a:xfrm>
          <a:prstGeom prst="rect">
            <a:avLst/>
          </a:prstGeom>
          <a:noFill/>
          <a:ln w="19050">
            <a:solidFill>
              <a:srgbClr val="555A55"/>
            </a:solidFill>
          </a:ln>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US" sz="1600" b="1" i="0" kern="1200" dirty="0">
                <a:solidFill>
                  <a:srgbClr val="555A55"/>
                </a:solidFill>
                <a:latin typeface="+mn-lt"/>
                <a:ea typeface="+mn-ea"/>
              </a:rPr>
              <a:t>Non-cardioembolic: ~75% of all ischemic stroke</a:t>
            </a:r>
            <a:r>
              <a:rPr lang="en-US" sz="1600" b="1" i="0" kern="1200" baseline="30000" dirty="0">
                <a:solidFill>
                  <a:srgbClr val="555A55"/>
                </a:solidFill>
                <a:latin typeface="+mn-lt"/>
                <a:ea typeface="+mn-ea"/>
              </a:rPr>
              <a:t>1</a:t>
            </a:r>
            <a:endParaRPr lang="en-US" sz="1600" b="1" i="0" kern="1200" dirty="0">
              <a:solidFill>
                <a:srgbClr val="555A55"/>
              </a:solidFill>
              <a:latin typeface="+mn-lt"/>
              <a:ea typeface="+mn-ea"/>
            </a:endParaRPr>
          </a:p>
        </p:txBody>
      </p:sp>
      <p:sp>
        <p:nvSpPr>
          <p:cNvPr id="10" name="TextBox 9">
            <a:extLst>
              <a:ext uri="{FF2B5EF4-FFF2-40B4-BE49-F238E27FC236}">
                <a16:creationId xmlns:a16="http://schemas.microsoft.com/office/drawing/2014/main" id="{AB930DA8-E72E-194B-B110-166BAEA497FE}"/>
              </a:ext>
            </a:extLst>
          </p:cNvPr>
          <p:cNvSpPr txBox="1"/>
          <p:nvPr/>
        </p:nvSpPr>
        <p:spPr>
          <a:xfrm>
            <a:off x="280427" y="4948014"/>
            <a:ext cx="8527334" cy="215444"/>
          </a:xfrm>
          <a:prstGeom prst="rect">
            <a:avLst/>
          </a:prstGeom>
          <a:noFill/>
        </p:spPr>
        <p:txBody>
          <a:bodyPr wrap="none" rtlCol="0">
            <a:spAutoFit/>
          </a:bodyPr>
          <a:lstStyle/>
          <a:p>
            <a:pPr marL="38700" defTabSz="360000">
              <a:spcBef>
                <a:spcPct val="20000"/>
              </a:spcBef>
              <a:buClr>
                <a:srgbClr val="C00000"/>
              </a:buClr>
            </a:pPr>
            <a:r>
              <a:rPr lang="en-US" sz="800" i="0" kern="1200" baseline="30000" dirty="0">
                <a:solidFill>
                  <a:schemeClr val="tx1"/>
                </a:solidFill>
                <a:latin typeface="+mn-lt"/>
                <a:ea typeface="+mn-ea"/>
              </a:rPr>
              <a:t>1</a:t>
            </a:r>
            <a:r>
              <a:rPr lang="en-US" sz="800" i="0" kern="1200" dirty="0">
                <a:solidFill>
                  <a:schemeClr val="tx1"/>
                </a:solidFill>
                <a:latin typeface="+mn-lt"/>
                <a:ea typeface="+mn-ea"/>
              </a:rPr>
              <a:t>Kleindorfer, et al. </a:t>
            </a:r>
            <a:r>
              <a:rPr lang="en-US" sz="800" dirty="0"/>
              <a:t>Stroke 2021; 52: e364–467;  </a:t>
            </a:r>
            <a:r>
              <a:rPr lang="en-US" sz="800" baseline="30000" dirty="0"/>
              <a:t>2</a:t>
            </a:r>
            <a:r>
              <a:rPr lang="en-US" sz="800" dirty="0"/>
              <a:t>Wang, et al. NEJM 2013; 369:11-9; </a:t>
            </a:r>
            <a:r>
              <a:rPr lang="en-US" sz="800" baseline="30000" dirty="0"/>
              <a:t>3</a:t>
            </a:r>
            <a:r>
              <a:rPr lang="en-US" sz="800" dirty="0"/>
              <a:t>Johnston, et al. NEJM 2018; 379:215-25; </a:t>
            </a:r>
            <a:r>
              <a:rPr lang="en-US" sz="800" baseline="30000" dirty="0"/>
              <a:t>4</a:t>
            </a:r>
            <a:r>
              <a:rPr lang="en-US" sz="800" dirty="0"/>
              <a:t>Johnston, et al. NEJM 2020;383:207-17; </a:t>
            </a:r>
            <a:r>
              <a:rPr lang="en-US" sz="800" baseline="30000" dirty="0"/>
              <a:t>5</a:t>
            </a:r>
            <a:r>
              <a:rPr lang="en-US" sz="800" dirty="0"/>
              <a:t>Dawson, et al. Eur  Stroke J 2022</a:t>
            </a:r>
            <a:endParaRPr lang="en-US" sz="800" b="1" i="0" kern="1200" dirty="0">
              <a:solidFill>
                <a:schemeClr val="tx1"/>
              </a:solidFill>
              <a:latin typeface="+mn-lt"/>
              <a:ea typeface="+mn-ea"/>
            </a:endParaRPr>
          </a:p>
        </p:txBody>
      </p:sp>
      <p:cxnSp>
        <p:nvCxnSpPr>
          <p:cNvPr id="11" name="Straight Arrow Connector 10">
            <a:extLst>
              <a:ext uri="{FF2B5EF4-FFF2-40B4-BE49-F238E27FC236}">
                <a16:creationId xmlns:a16="http://schemas.microsoft.com/office/drawing/2014/main" id="{AFA70308-5CC5-1D4C-AD04-A997C2DD2CDF}"/>
              </a:ext>
            </a:extLst>
          </p:cNvPr>
          <p:cNvCxnSpPr>
            <a:cxnSpLocks/>
          </p:cNvCxnSpPr>
          <p:nvPr/>
        </p:nvCxnSpPr>
        <p:spPr>
          <a:xfrm>
            <a:off x="4932040" y="3558376"/>
            <a:ext cx="0" cy="438222"/>
          </a:xfrm>
          <a:prstGeom prst="straightConnector1">
            <a:avLst/>
          </a:prstGeom>
          <a:ln w="25400">
            <a:solidFill>
              <a:srgbClr val="555A5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A93D92-912A-E84E-B13F-D63AEF23AB23}"/>
              </a:ext>
            </a:extLst>
          </p:cNvPr>
          <p:cNvSpPr txBox="1"/>
          <p:nvPr/>
        </p:nvSpPr>
        <p:spPr>
          <a:xfrm>
            <a:off x="2727518" y="4042764"/>
            <a:ext cx="4392487" cy="584775"/>
          </a:xfrm>
          <a:prstGeom prst="rect">
            <a:avLst/>
          </a:prstGeom>
          <a:noFill/>
          <a:ln w="19050">
            <a:solidFill>
              <a:srgbClr val="555A55"/>
            </a:solidFill>
          </a:ln>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US" sz="1600" b="1" i="0" kern="1200" dirty="0">
                <a:solidFill>
                  <a:srgbClr val="555A55"/>
                </a:solidFill>
                <a:latin typeface="+mn-lt"/>
                <a:ea typeface="+mn-ea"/>
              </a:rPr>
              <a:t>Substantial recurrence rate (&gt;6%/</a:t>
            </a:r>
            <a:r>
              <a:rPr lang="en-US" sz="1600" b="1" i="0" kern="1200" dirty="0" err="1">
                <a:solidFill>
                  <a:srgbClr val="555A55"/>
                </a:solidFill>
                <a:latin typeface="+mn-lt"/>
                <a:ea typeface="+mn-ea"/>
              </a:rPr>
              <a:t>yr</a:t>
            </a:r>
            <a:r>
              <a:rPr lang="en-US" sz="1600" b="1" i="0" kern="1200" dirty="0">
                <a:solidFill>
                  <a:srgbClr val="555A55"/>
                </a:solidFill>
                <a:latin typeface="+mn-lt"/>
                <a:ea typeface="+mn-ea"/>
              </a:rPr>
              <a:t>) despite current guideline recommended treatment</a:t>
            </a:r>
            <a:r>
              <a:rPr lang="en-US" sz="1600" b="1" i="0" kern="1200" baseline="30000" dirty="0">
                <a:solidFill>
                  <a:srgbClr val="555A55"/>
                </a:solidFill>
                <a:latin typeface="+mn-lt"/>
                <a:ea typeface="+mn-ea"/>
              </a:rPr>
              <a:t>2-5</a:t>
            </a:r>
            <a:r>
              <a:rPr lang="en-US" sz="1600" b="1" i="0" kern="1200" dirty="0">
                <a:solidFill>
                  <a:srgbClr val="555A55"/>
                </a:solidFill>
                <a:latin typeface="+mn-lt"/>
                <a:ea typeface="+mn-ea"/>
              </a:rPr>
              <a:t> </a:t>
            </a:r>
          </a:p>
        </p:txBody>
      </p:sp>
      <p:graphicFrame>
        <p:nvGraphicFramePr>
          <p:cNvPr id="22" name="Diagram 21">
            <a:extLst>
              <a:ext uri="{FF2B5EF4-FFF2-40B4-BE49-F238E27FC236}">
                <a16:creationId xmlns:a16="http://schemas.microsoft.com/office/drawing/2014/main" id="{2D9CDBD4-ACB9-674E-B120-2F25FA6AAD29}"/>
              </a:ext>
            </a:extLst>
          </p:cNvPr>
          <p:cNvGraphicFramePr/>
          <p:nvPr>
            <p:extLst>
              <p:ext uri="{D42A27DB-BD31-4B8C-83A1-F6EECF244321}">
                <p14:modId xmlns:p14="http://schemas.microsoft.com/office/powerpoint/2010/main" val="2245478430"/>
              </p:ext>
            </p:extLst>
          </p:nvPr>
        </p:nvGraphicFramePr>
        <p:xfrm>
          <a:off x="227676" y="-607152"/>
          <a:ext cx="7701557"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35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EA131E-2575-0840-B99E-D6C7312FD693}"/>
              </a:ext>
            </a:extLst>
          </p:cNvPr>
          <p:cNvSpPr>
            <a:spLocks noGrp="1"/>
          </p:cNvSpPr>
          <p:nvPr>
            <p:ph type="body" sz="quarter" idx="10"/>
          </p:nvPr>
        </p:nvSpPr>
        <p:spPr>
          <a:xfrm>
            <a:off x="254819" y="137160"/>
            <a:ext cx="7773565" cy="473719"/>
          </a:xfrm>
        </p:spPr>
        <p:txBody>
          <a:bodyPr/>
          <a:lstStyle/>
          <a:p>
            <a:r>
              <a:rPr lang="en-US" dirty="0">
                <a:solidFill>
                  <a:srgbClr val="555A55"/>
                </a:solidFill>
              </a:rPr>
              <a:t>Covert brain infarction</a:t>
            </a:r>
          </a:p>
        </p:txBody>
      </p:sp>
      <p:pic>
        <p:nvPicPr>
          <p:cNvPr id="5122" name="Picture 2" descr="Preventing Covert Brain Infarct-Related Cognitive Impairment and Dementia |  Canadian Journal of Neurological Sciences | Cambridge Core">
            <a:extLst>
              <a:ext uri="{FF2B5EF4-FFF2-40B4-BE49-F238E27FC236}">
                <a16:creationId xmlns:a16="http://schemas.microsoft.com/office/drawing/2014/main" id="{AA9DBF6F-F52A-9943-B23A-00E33A858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99542"/>
            <a:ext cx="5879234" cy="30243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0D2D635-E450-D348-9F46-7DEF70E10788}"/>
              </a:ext>
            </a:extLst>
          </p:cNvPr>
          <p:cNvSpPr txBox="1"/>
          <p:nvPr/>
        </p:nvSpPr>
        <p:spPr>
          <a:xfrm>
            <a:off x="1259632" y="3812540"/>
            <a:ext cx="6023250" cy="634020"/>
          </a:xfrm>
          <a:prstGeom prst="rect">
            <a:avLst/>
          </a:prstGeom>
          <a:noFill/>
        </p:spPr>
        <p:txBody>
          <a:bodyPr wrap="square" rtlCol="0">
            <a:spAutoFit/>
          </a:bodyPr>
          <a:lstStyle/>
          <a:p>
            <a:pPr marL="324450" indent="-285750" algn="l" defTabSz="360000" rtl="0" eaLnBrk="1" latinLnBrk="0" hangingPunct="1">
              <a:spcBef>
                <a:spcPct val="20000"/>
              </a:spcBef>
              <a:buClr>
                <a:srgbClr val="C00000"/>
              </a:buClr>
              <a:buFont typeface="Arial" panose="020B0604020202020204" pitchFamily="34" charset="0"/>
              <a:buChar char="•"/>
            </a:pPr>
            <a:r>
              <a:rPr lang="en-US" sz="1600" b="1" i="0" kern="1200" dirty="0">
                <a:solidFill>
                  <a:schemeClr val="tx1"/>
                </a:solidFill>
                <a:latin typeface="+mn-lt"/>
                <a:ea typeface="+mn-ea"/>
              </a:rPr>
              <a:t>Substantial burden of covert brain infarction </a:t>
            </a:r>
          </a:p>
          <a:p>
            <a:pPr marL="324450" indent="-285750" algn="l" defTabSz="360000" rtl="0" eaLnBrk="1" latinLnBrk="0" hangingPunct="1">
              <a:spcBef>
                <a:spcPct val="20000"/>
              </a:spcBef>
              <a:buClr>
                <a:srgbClr val="C00000"/>
              </a:buClr>
              <a:buFont typeface="Arial" panose="020B0604020202020204" pitchFamily="34" charset="0"/>
              <a:buChar char="•"/>
            </a:pPr>
            <a:r>
              <a:rPr lang="en-US" sz="1600" b="1" i="0" kern="1200" dirty="0">
                <a:solidFill>
                  <a:schemeClr val="tx1"/>
                </a:solidFill>
                <a:latin typeface="+mn-lt"/>
                <a:ea typeface="+mn-ea"/>
              </a:rPr>
              <a:t>Contributor to post-stroke cognitive and functional decline</a:t>
            </a:r>
            <a:r>
              <a:rPr lang="en-US" sz="1600" b="1" i="0" kern="1200" baseline="30000" dirty="0">
                <a:solidFill>
                  <a:schemeClr val="tx1"/>
                </a:solidFill>
                <a:latin typeface="+mn-lt"/>
                <a:ea typeface="+mn-ea"/>
              </a:rPr>
              <a:t>1,2</a:t>
            </a:r>
            <a:r>
              <a:rPr lang="en-US" sz="1600" b="1" i="0" kern="1200" dirty="0">
                <a:solidFill>
                  <a:schemeClr val="tx1"/>
                </a:solidFill>
                <a:latin typeface="+mn-lt"/>
                <a:ea typeface="+mn-ea"/>
              </a:rPr>
              <a:t>  </a:t>
            </a:r>
          </a:p>
        </p:txBody>
      </p:sp>
      <p:sp>
        <p:nvSpPr>
          <p:cNvPr id="12" name="TextBox 11">
            <a:extLst>
              <a:ext uri="{FF2B5EF4-FFF2-40B4-BE49-F238E27FC236}">
                <a16:creationId xmlns:a16="http://schemas.microsoft.com/office/drawing/2014/main" id="{C1070C58-51AA-CD4D-9C93-146D4FAED339}"/>
              </a:ext>
            </a:extLst>
          </p:cNvPr>
          <p:cNvSpPr txBox="1"/>
          <p:nvPr/>
        </p:nvSpPr>
        <p:spPr>
          <a:xfrm>
            <a:off x="3995936" y="4898618"/>
            <a:ext cx="4572000" cy="215444"/>
          </a:xfrm>
          <a:prstGeom prst="rect">
            <a:avLst/>
          </a:prstGeom>
          <a:noFill/>
        </p:spPr>
        <p:txBody>
          <a:bodyPr wrap="square">
            <a:spAutoFit/>
          </a:bodyPr>
          <a:lstStyle/>
          <a:p>
            <a:r>
              <a:rPr lang="en-US" sz="800" baseline="30000" dirty="0"/>
              <a:t>1</a:t>
            </a:r>
            <a:r>
              <a:rPr lang="en-US" sz="800" dirty="0"/>
              <a:t>Vermeer SE, et al. NEJM 2003;348:1215-22; </a:t>
            </a:r>
            <a:r>
              <a:rPr lang="en-US" sz="800" baseline="30000" dirty="0"/>
              <a:t>2</a:t>
            </a:r>
            <a:r>
              <a:rPr lang="en-US" sz="800" dirty="0"/>
              <a:t>Durrani R, et al. Can J Neurol Sci 2020;47:456-63 </a:t>
            </a:r>
          </a:p>
        </p:txBody>
      </p:sp>
    </p:spTree>
    <p:extLst>
      <p:ext uri="{BB962C8B-B14F-4D97-AF65-F5344CB8AC3E}">
        <p14:creationId xmlns:p14="http://schemas.microsoft.com/office/powerpoint/2010/main" val="3963559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6ADBE217-CB02-414A-B334-028E6A703AAA}"/>
              </a:ext>
            </a:extLst>
          </p:cNvPr>
          <p:cNvGraphicFramePr>
            <a:graphicFrameLocks noChangeAspect="1"/>
          </p:cNvGraphicFramePr>
          <p:nvPr>
            <p:custDataLst>
              <p:tags r:id="rId2"/>
            </p:custDataLst>
          </p:nvPr>
        </p:nvGraphicFramePr>
        <p:xfrm>
          <a:off x="1787" y="1191"/>
          <a:ext cx="1191" cy="1191"/>
        </p:xfrm>
        <a:graphic>
          <a:graphicData uri="http://schemas.openxmlformats.org/presentationml/2006/ole">
            <mc:AlternateContent xmlns:mc="http://schemas.openxmlformats.org/markup-compatibility/2006">
              <mc:Choice xmlns:v="urn:schemas-microsoft-com:vml" Requires="v">
                <p:oleObj spid="_x0000_s46107" name="think-cell Slide" r:id="rId6" imgW="473" imgH="473" progId="TCLayout.ActiveDocument.1">
                  <p:embed/>
                </p:oleObj>
              </mc:Choice>
              <mc:Fallback>
                <p:oleObj name="think-cell Slide" r:id="rId6" imgW="473" imgH="473" progId="TCLayout.ActiveDocument.1">
                  <p:embed/>
                  <p:pic>
                    <p:nvPicPr>
                      <p:cNvPr id="19" name="Object 18" hidden="1">
                        <a:extLst>
                          <a:ext uri="{FF2B5EF4-FFF2-40B4-BE49-F238E27FC236}">
                            <a16:creationId xmlns:a16="http://schemas.microsoft.com/office/drawing/2014/main" id="{6ADBE217-CB02-414A-B334-028E6A703AAA}"/>
                          </a:ext>
                        </a:extLst>
                      </p:cNvPr>
                      <p:cNvPicPr/>
                      <p:nvPr/>
                    </p:nvPicPr>
                    <p:blipFill>
                      <a:blip r:embed="rId7"/>
                      <a:stretch>
                        <a:fillRect/>
                      </a:stretch>
                    </p:blipFill>
                    <p:spPr>
                      <a:xfrm>
                        <a:off x="1787" y="1191"/>
                        <a:ext cx="1191" cy="1191"/>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63FDCA4A-45BC-4E4B-AD3F-4EE8D87BFE34}"/>
              </a:ext>
            </a:extLst>
          </p:cNvPr>
          <p:cNvSpPr/>
          <p:nvPr>
            <p:custDataLst>
              <p:tags r:id="rId3"/>
            </p:custDataLst>
          </p:nvPr>
        </p:nvSpPr>
        <p:spPr bwMode="gray">
          <a:xfrm>
            <a:off x="595" y="0"/>
            <a:ext cx="119063" cy="119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 name="Subtitle 1">
            <a:extLst>
              <a:ext uri="{FF2B5EF4-FFF2-40B4-BE49-F238E27FC236}">
                <a16:creationId xmlns:a16="http://schemas.microsoft.com/office/drawing/2014/main" id="{9CD0CA51-F77E-410D-AED3-8F1E1965ED5D}"/>
              </a:ext>
            </a:extLst>
          </p:cNvPr>
          <p:cNvSpPr>
            <a:spLocks noGrp="1"/>
          </p:cNvSpPr>
          <p:nvPr>
            <p:ph type="subTitle" idx="13"/>
          </p:nvPr>
        </p:nvSpPr>
        <p:spPr>
          <a:xfrm>
            <a:off x="286332" y="159102"/>
            <a:ext cx="7530751" cy="646331"/>
          </a:xfrm>
        </p:spPr>
        <p:txBody>
          <a:bodyPr/>
          <a:lstStyle/>
          <a:p>
            <a:r>
              <a:rPr lang="en-US" sz="1800" dirty="0">
                <a:latin typeface="+mj-lt"/>
              </a:rPr>
              <a:t>Human genetic data as well as clinical data support the testing of </a:t>
            </a:r>
            <a:r>
              <a:rPr lang="en-US" sz="1800" dirty="0" err="1">
                <a:latin typeface="+mj-lt"/>
              </a:rPr>
              <a:t>asundexian</a:t>
            </a:r>
            <a:r>
              <a:rPr lang="en-US" sz="1800" dirty="0">
                <a:latin typeface="+mj-lt"/>
              </a:rPr>
              <a:t>, a FXIa inhibitor, for secondary stroke prevention</a:t>
            </a:r>
            <a:endParaRPr lang="de-DE" sz="1800" dirty="0">
              <a:latin typeface="+mj-lt"/>
            </a:endParaRPr>
          </a:p>
        </p:txBody>
      </p:sp>
      <p:grpSp>
        <p:nvGrpSpPr>
          <p:cNvPr id="5" name="Group 4">
            <a:extLst>
              <a:ext uri="{FF2B5EF4-FFF2-40B4-BE49-F238E27FC236}">
                <a16:creationId xmlns:a16="http://schemas.microsoft.com/office/drawing/2014/main" id="{DE2A660D-8F73-45F3-899E-4F9BB4AE0397}"/>
              </a:ext>
            </a:extLst>
          </p:cNvPr>
          <p:cNvGrpSpPr/>
          <p:nvPr/>
        </p:nvGrpSpPr>
        <p:grpSpPr>
          <a:xfrm>
            <a:off x="4115277" y="1192094"/>
            <a:ext cx="240699" cy="3458546"/>
            <a:chOff x="6130503" y="1590695"/>
            <a:chExt cx="320932" cy="4611395"/>
          </a:xfrm>
        </p:grpSpPr>
        <p:cxnSp>
          <p:nvCxnSpPr>
            <p:cNvPr id="24" name="Straight Connector 23">
              <a:extLst>
                <a:ext uri="{FF2B5EF4-FFF2-40B4-BE49-F238E27FC236}">
                  <a16:creationId xmlns:a16="http://schemas.microsoft.com/office/drawing/2014/main" id="{75B17179-F077-4C67-8D42-5A229598B55C}"/>
                </a:ext>
              </a:extLst>
            </p:cNvPr>
            <p:cNvCxnSpPr>
              <a:cxnSpLocks/>
            </p:cNvCxnSpPr>
            <p:nvPr/>
          </p:nvCxnSpPr>
          <p:spPr bwMode="gray">
            <a:xfrm>
              <a:off x="6290969" y="1952308"/>
              <a:ext cx="0" cy="424978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6" name="DoubleChevron3 15">
              <a:extLst>
                <a:ext uri="{FF2B5EF4-FFF2-40B4-BE49-F238E27FC236}">
                  <a16:creationId xmlns:a16="http://schemas.microsoft.com/office/drawing/2014/main" id="{AF2D4736-3D05-44FE-ADDB-707B11C8327D}"/>
                </a:ext>
              </a:extLst>
            </p:cNvPr>
            <p:cNvGrpSpPr/>
            <p:nvPr>
              <p:custDataLst>
                <p:tags r:id="rId4"/>
              </p:custDataLst>
            </p:nvPr>
          </p:nvGrpSpPr>
          <p:grpSpPr>
            <a:xfrm>
              <a:off x="6130503" y="1590695"/>
              <a:ext cx="320932" cy="361613"/>
              <a:chOff x="1270000" y="1270000"/>
              <a:chExt cx="450850" cy="508000"/>
            </a:xfrm>
            <a:solidFill>
              <a:schemeClr val="accent1"/>
            </a:solidFill>
          </p:grpSpPr>
          <p:sp>
            <p:nvSpPr>
              <p:cNvPr id="38" name="Chevron1">
                <a:extLst>
                  <a:ext uri="{FF2B5EF4-FFF2-40B4-BE49-F238E27FC236}">
                    <a16:creationId xmlns:a16="http://schemas.microsoft.com/office/drawing/2014/main" id="{4B98E423-3C2B-4C1F-860C-4C61112EBDD2}"/>
                  </a:ext>
                </a:extLst>
              </p:cNvPr>
              <p:cNvSpPr>
                <a:spLocks noChangeAspect="1"/>
              </p:cNvSpPr>
              <p:nvPr/>
            </p:nvSpPr>
            <p:spPr bwMode="gray">
              <a:xfrm>
                <a:off x="1270000" y="1320800"/>
                <a:ext cx="238760"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9" name="Chevron2">
                <a:extLst>
                  <a:ext uri="{FF2B5EF4-FFF2-40B4-BE49-F238E27FC236}">
                    <a16:creationId xmlns:a16="http://schemas.microsoft.com/office/drawing/2014/main" id="{40F6F679-86FE-48FD-9CF7-0FA3E874CDC8}"/>
                  </a:ext>
                </a:extLst>
              </p:cNvPr>
              <p:cNvSpPr>
                <a:spLocks noChangeAspect="1"/>
              </p:cNvSpPr>
              <p:nvPr/>
            </p:nvSpPr>
            <p:spPr bwMode="gray">
              <a:xfrm>
                <a:off x="1422400" y="1270000"/>
                <a:ext cx="298450"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grpSp>
      <p:sp>
        <p:nvSpPr>
          <p:cNvPr id="160" name="TextBox 159">
            <a:extLst>
              <a:ext uri="{FF2B5EF4-FFF2-40B4-BE49-F238E27FC236}">
                <a16:creationId xmlns:a16="http://schemas.microsoft.com/office/drawing/2014/main" id="{91943582-7CDC-4572-9710-781F4D1A735B}"/>
              </a:ext>
            </a:extLst>
          </p:cNvPr>
          <p:cNvSpPr txBox="1">
            <a:spLocks/>
          </p:cNvSpPr>
          <p:nvPr/>
        </p:nvSpPr>
        <p:spPr bwMode="gray">
          <a:xfrm>
            <a:off x="540940" y="1136181"/>
            <a:ext cx="2648061" cy="632165"/>
          </a:xfrm>
          <a:prstGeom prst="rect">
            <a:avLst/>
          </a:prstGeom>
        </p:spPr>
        <p:txBody>
          <a:bodyPr vert="horz" lIns="0" tIns="0" rIns="0" bIns="13716" rtlCol="0" anchor="t">
            <a:noAutofit/>
          </a:bodyPr>
          <a:lstStyle>
            <a:lvl1pPr lvl="0" indent="0">
              <a:spcBef>
                <a:spcPts val="1200"/>
              </a:spcBef>
              <a:spcAft>
                <a:spcPts val="600"/>
              </a:spcAft>
              <a:buFont typeface="Arial" panose="020B0604020202020204" pitchFamily="34" charset="0"/>
              <a:buNone/>
              <a:defRPr>
                <a:solidFill>
                  <a:schemeClr val="accent1"/>
                </a:solidFill>
              </a:defRPr>
            </a:lvl1pPr>
            <a:lvl2pPr marL="270000" lvl="1" indent="-270000">
              <a:spcBef>
                <a:spcPts val="300"/>
              </a:spcBef>
              <a:spcAft>
                <a:spcPts val="600"/>
              </a:spcAft>
              <a:buFontTx/>
              <a:buBlip>
                <a:blip r:embed="rId8"/>
              </a:buBlip>
              <a:defRPr>
                <a:solidFill>
                  <a:schemeClr val="accent1"/>
                </a:solidFill>
              </a:defRPr>
            </a:lvl2pPr>
            <a:lvl3pPr marL="540000" lvl="2" indent="-270000">
              <a:spcBef>
                <a:spcPts val="300"/>
              </a:spcBef>
              <a:spcAft>
                <a:spcPts val="600"/>
              </a:spcAft>
              <a:buFontTx/>
              <a:buBlip>
                <a:blip r:embed="rId9"/>
              </a:buBlip>
              <a:defRPr>
                <a:solidFill>
                  <a:schemeClr val="accent1"/>
                </a:solidFill>
              </a:defRPr>
            </a:lvl3pPr>
            <a:lvl4pPr marL="810000" lvl="3" indent="-270000">
              <a:spcBef>
                <a:spcPts val="300"/>
              </a:spcBef>
              <a:spcAft>
                <a:spcPts val="600"/>
              </a:spcAft>
              <a:buFontTx/>
              <a:buBlip>
                <a:blip r:embed="rId10"/>
              </a:buBlip>
              <a:defRPr>
                <a:solidFill>
                  <a:schemeClr val="accent1"/>
                </a:solidFill>
              </a:defRPr>
            </a:lvl4pPr>
            <a:lvl5pPr marL="1080000" lvl="4" indent="-270000">
              <a:spcBef>
                <a:spcPts val="300"/>
              </a:spcBef>
              <a:spcAft>
                <a:spcPts val="600"/>
              </a:spcAft>
              <a:buFontTx/>
              <a:buBlip>
                <a:blip r:embed="rId11"/>
              </a:buBlip>
              <a:defRPr>
                <a:solidFill>
                  <a:schemeClr val="accent1"/>
                </a:solidFill>
              </a:defRPr>
            </a:lvl5pPr>
            <a:lvl6pPr marL="1080000" indent="-270000">
              <a:spcBef>
                <a:spcPts val="300"/>
              </a:spcBef>
              <a:spcAft>
                <a:spcPts val="600"/>
              </a:spcAft>
              <a:buFontTx/>
              <a:buBlip>
                <a:blip r:embed="rId11"/>
              </a:buBlip>
              <a:defRPr baseline="0">
                <a:solidFill>
                  <a:schemeClr val="accent1"/>
                </a:solidFill>
              </a:defRPr>
            </a:lvl6pPr>
            <a:lvl7pPr marL="1080000" indent="-270000">
              <a:spcBef>
                <a:spcPts val="300"/>
              </a:spcBef>
              <a:spcAft>
                <a:spcPts val="600"/>
              </a:spcAft>
              <a:buFontTx/>
              <a:buBlip>
                <a:blip r:embed="rId11"/>
              </a:buBlip>
              <a:defRPr baseline="0">
                <a:solidFill>
                  <a:schemeClr val="accent1"/>
                </a:solidFill>
              </a:defRPr>
            </a:lvl7pPr>
            <a:lvl8pPr marL="1080000" indent="-270000">
              <a:spcBef>
                <a:spcPts val="300"/>
              </a:spcBef>
              <a:spcAft>
                <a:spcPts val="600"/>
              </a:spcAft>
              <a:buFontTx/>
              <a:buBlip>
                <a:blip r:embed="rId11"/>
              </a:buBlip>
              <a:defRPr baseline="0">
                <a:solidFill>
                  <a:schemeClr val="accent1"/>
                </a:solidFill>
              </a:defRPr>
            </a:lvl8pPr>
            <a:lvl9pPr marL="1080000" indent="-270000">
              <a:spcBef>
                <a:spcPts val="300"/>
              </a:spcBef>
              <a:spcAft>
                <a:spcPts val="600"/>
              </a:spcAft>
              <a:buFontTx/>
              <a:buBlip>
                <a:blip r:embed="rId11"/>
              </a:buBlip>
              <a:defRPr baseline="0">
                <a:solidFill>
                  <a:schemeClr val="accent1"/>
                </a:solidFill>
              </a:defRPr>
            </a:lvl9pPr>
          </a:lstStyle>
          <a:p>
            <a:pPr>
              <a:spcBef>
                <a:spcPts val="0"/>
              </a:spcBef>
              <a:spcAft>
                <a:spcPts val="0"/>
              </a:spcAft>
            </a:pPr>
            <a:r>
              <a:rPr lang="en-US" sz="1400" dirty="0">
                <a:solidFill>
                  <a:srgbClr val="0091DF"/>
                </a:solidFill>
              </a:rPr>
              <a:t>Significant reduced risk for CV events and ischemic stroke in FXI-deficient individuals</a:t>
            </a:r>
          </a:p>
        </p:txBody>
      </p:sp>
      <p:sp>
        <p:nvSpPr>
          <p:cNvPr id="31" name="TextBox 30">
            <a:extLst>
              <a:ext uri="{FF2B5EF4-FFF2-40B4-BE49-F238E27FC236}">
                <a16:creationId xmlns:a16="http://schemas.microsoft.com/office/drawing/2014/main" id="{CF23486F-CB40-4690-B189-42D8F7E0A4F6}"/>
              </a:ext>
            </a:extLst>
          </p:cNvPr>
          <p:cNvSpPr txBox="1"/>
          <p:nvPr/>
        </p:nvSpPr>
        <p:spPr>
          <a:xfrm>
            <a:off x="604830" y="4450585"/>
            <a:ext cx="2520279" cy="200055"/>
          </a:xfrm>
          <a:prstGeom prst="rect">
            <a:avLst/>
          </a:prstGeom>
          <a:noFill/>
        </p:spPr>
        <p:txBody>
          <a:bodyPr wrap="square">
            <a:spAutoFit/>
          </a:bodyPr>
          <a:lstStyle/>
          <a:p>
            <a:pPr>
              <a:spcBef>
                <a:spcPts val="0"/>
              </a:spcBef>
              <a:spcAft>
                <a:spcPts val="0"/>
              </a:spcAft>
            </a:pPr>
            <a:r>
              <a:rPr lang="en-US" sz="700" dirty="0">
                <a:solidFill>
                  <a:srgbClr val="10384F"/>
                </a:solidFill>
              </a:rPr>
              <a:t>Georgi B, et al. (Stroke. 2019;50:3004-3012)</a:t>
            </a:r>
          </a:p>
        </p:txBody>
      </p:sp>
      <p:sp>
        <p:nvSpPr>
          <p:cNvPr id="32" name="TextBox 31">
            <a:extLst>
              <a:ext uri="{FF2B5EF4-FFF2-40B4-BE49-F238E27FC236}">
                <a16:creationId xmlns:a16="http://schemas.microsoft.com/office/drawing/2014/main" id="{C50CF951-42D5-47E0-A2E2-EC766C4FCF6E}"/>
              </a:ext>
            </a:extLst>
          </p:cNvPr>
          <p:cNvSpPr txBox="1">
            <a:spLocks/>
          </p:cNvSpPr>
          <p:nvPr/>
        </p:nvSpPr>
        <p:spPr bwMode="gray">
          <a:xfrm>
            <a:off x="5169022" y="1147221"/>
            <a:ext cx="2648061" cy="632165"/>
          </a:xfrm>
          <a:prstGeom prst="rect">
            <a:avLst/>
          </a:prstGeom>
        </p:spPr>
        <p:txBody>
          <a:bodyPr vert="horz" lIns="0" tIns="0" rIns="0" bIns="13716" rtlCol="0" anchor="t">
            <a:noAutofit/>
          </a:bodyPr>
          <a:lstStyle>
            <a:lvl1pPr lvl="0" indent="0">
              <a:spcBef>
                <a:spcPts val="1200"/>
              </a:spcBef>
              <a:spcAft>
                <a:spcPts val="600"/>
              </a:spcAft>
              <a:buFont typeface="Arial" panose="020B0604020202020204" pitchFamily="34" charset="0"/>
              <a:buNone/>
              <a:defRPr>
                <a:solidFill>
                  <a:schemeClr val="accent1"/>
                </a:solidFill>
              </a:defRPr>
            </a:lvl1pPr>
            <a:lvl2pPr marL="270000" lvl="1" indent="-270000">
              <a:spcBef>
                <a:spcPts val="300"/>
              </a:spcBef>
              <a:spcAft>
                <a:spcPts val="600"/>
              </a:spcAft>
              <a:buFontTx/>
              <a:buBlip>
                <a:blip r:embed="rId8"/>
              </a:buBlip>
              <a:defRPr>
                <a:solidFill>
                  <a:schemeClr val="accent1"/>
                </a:solidFill>
              </a:defRPr>
            </a:lvl2pPr>
            <a:lvl3pPr marL="540000" lvl="2" indent="-270000">
              <a:spcBef>
                <a:spcPts val="300"/>
              </a:spcBef>
              <a:spcAft>
                <a:spcPts val="600"/>
              </a:spcAft>
              <a:buFontTx/>
              <a:buBlip>
                <a:blip r:embed="rId9"/>
              </a:buBlip>
              <a:defRPr>
                <a:solidFill>
                  <a:schemeClr val="accent1"/>
                </a:solidFill>
              </a:defRPr>
            </a:lvl3pPr>
            <a:lvl4pPr marL="810000" lvl="3" indent="-270000">
              <a:spcBef>
                <a:spcPts val="300"/>
              </a:spcBef>
              <a:spcAft>
                <a:spcPts val="600"/>
              </a:spcAft>
              <a:buFontTx/>
              <a:buBlip>
                <a:blip r:embed="rId10"/>
              </a:buBlip>
              <a:defRPr>
                <a:solidFill>
                  <a:schemeClr val="accent1"/>
                </a:solidFill>
              </a:defRPr>
            </a:lvl4pPr>
            <a:lvl5pPr marL="1080000" lvl="4" indent="-270000">
              <a:spcBef>
                <a:spcPts val="300"/>
              </a:spcBef>
              <a:spcAft>
                <a:spcPts val="600"/>
              </a:spcAft>
              <a:buFontTx/>
              <a:buBlip>
                <a:blip r:embed="rId11"/>
              </a:buBlip>
              <a:defRPr>
                <a:solidFill>
                  <a:schemeClr val="accent1"/>
                </a:solidFill>
              </a:defRPr>
            </a:lvl5pPr>
            <a:lvl6pPr marL="1080000" indent="-270000">
              <a:spcBef>
                <a:spcPts val="300"/>
              </a:spcBef>
              <a:spcAft>
                <a:spcPts val="600"/>
              </a:spcAft>
              <a:buFontTx/>
              <a:buBlip>
                <a:blip r:embed="rId11"/>
              </a:buBlip>
              <a:defRPr baseline="0">
                <a:solidFill>
                  <a:schemeClr val="accent1"/>
                </a:solidFill>
              </a:defRPr>
            </a:lvl6pPr>
            <a:lvl7pPr marL="1080000" indent="-270000">
              <a:spcBef>
                <a:spcPts val="300"/>
              </a:spcBef>
              <a:spcAft>
                <a:spcPts val="600"/>
              </a:spcAft>
              <a:buFontTx/>
              <a:buBlip>
                <a:blip r:embed="rId11"/>
              </a:buBlip>
              <a:defRPr baseline="0">
                <a:solidFill>
                  <a:schemeClr val="accent1"/>
                </a:solidFill>
              </a:defRPr>
            </a:lvl7pPr>
            <a:lvl8pPr marL="1080000" indent="-270000">
              <a:spcBef>
                <a:spcPts val="300"/>
              </a:spcBef>
              <a:spcAft>
                <a:spcPts val="600"/>
              </a:spcAft>
              <a:buFontTx/>
              <a:buBlip>
                <a:blip r:embed="rId11"/>
              </a:buBlip>
              <a:defRPr baseline="0">
                <a:solidFill>
                  <a:schemeClr val="accent1"/>
                </a:solidFill>
              </a:defRPr>
            </a:lvl8pPr>
            <a:lvl9pPr marL="1080000" indent="-270000">
              <a:spcBef>
                <a:spcPts val="300"/>
              </a:spcBef>
              <a:spcAft>
                <a:spcPts val="600"/>
              </a:spcAft>
              <a:buFontTx/>
              <a:buBlip>
                <a:blip r:embed="rId11"/>
              </a:buBlip>
              <a:defRPr baseline="0">
                <a:solidFill>
                  <a:schemeClr val="accent1"/>
                </a:solidFill>
              </a:defRPr>
            </a:lvl9pPr>
          </a:lstStyle>
          <a:p>
            <a:pPr>
              <a:spcBef>
                <a:spcPts val="0"/>
              </a:spcBef>
              <a:spcAft>
                <a:spcPts val="0"/>
              </a:spcAft>
            </a:pPr>
            <a:r>
              <a:rPr lang="en-US" sz="1400" dirty="0">
                <a:solidFill>
                  <a:srgbClr val="0091DF"/>
                </a:solidFill>
              </a:rPr>
              <a:t>Significant reduced risk for ischemic stroke in patients with CAD and PAD treated with dual pathway inhibition (Rivaroxaban and Aspirin)</a:t>
            </a:r>
          </a:p>
        </p:txBody>
      </p:sp>
      <p:pic>
        <p:nvPicPr>
          <p:cNvPr id="33" name="Content Placeholder 3" descr="W:\Compass\42RivaUnblind\Substudies\Stroke\report\output\km\Fig3_km_iust.emf">
            <a:extLst>
              <a:ext uri="{FF2B5EF4-FFF2-40B4-BE49-F238E27FC236}">
                <a16:creationId xmlns:a16="http://schemas.microsoft.com/office/drawing/2014/main" id="{0BFF957B-48FF-4ABC-8F92-99D56CA197C2}"/>
              </a:ext>
            </a:extLst>
          </p:cNvPr>
          <p:cNvPicPr>
            <a:picLocks/>
          </p:cNvPicPr>
          <p:nvPr/>
        </p:nvPicPr>
        <p:blipFill rotWithShape="1">
          <a:blip r:embed="rId12" cstate="print">
            <a:extLst>
              <a:ext uri="{28A0092B-C50C-407E-A947-70E740481C1C}">
                <a14:useLocalDpi xmlns:a14="http://schemas.microsoft.com/office/drawing/2010/main" val="0"/>
              </a:ext>
            </a:extLst>
          </a:blip>
          <a:srcRect l="28635" t="27434" r="-1" b="12829"/>
          <a:stretch/>
        </p:blipFill>
        <p:spPr bwMode="auto">
          <a:xfrm>
            <a:off x="4788024" y="2106399"/>
            <a:ext cx="3519701" cy="2294914"/>
          </a:xfrm>
          <a:prstGeom prst="rect">
            <a:avLst/>
          </a:prstGeom>
          <a:noFill/>
          <a:ln>
            <a:noFill/>
          </a:ln>
          <a:extLst>
            <a:ext uri="{53640926-AAD7-44d8-BBD7-CCE9431645EC}">
              <a14:shadowObscured xmlns="" xmlns:a14="http://schemas.microsoft.com/office/drawing/2010/main"/>
            </a:ext>
          </a:extLst>
        </p:spPr>
      </p:pic>
      <p:sp>
        <p:nvSpPr>
          <p:cNvPr id="34" name="Rectangle 33">
            <a:extLst>
              <a:ext uri="{FF2B5EF4-FFF2-40B4-BE49-F238E27FC236}">
                <a16:creationId xmlns:a16="http://schemas.microsoft.com/office/drawing/2014/main" id="{73D912BB-6C36-4E02-8A56-F0DA6A2EE68B}"/>
              </a:ext>
            </a:extLst>
          </p:cNvPr>
          <p:cNvSpPr/>
          <p:nvPr/>
        </p:nvSpPr>
        <p:spPr bwMode="gray">
          <a:xfrm>
            <a:off x="4733987" y="2143644"/>
            <a:ext cx="3654437" cy="2228306"/>
          </a:xfrm>
          <a:prstGeom prst="rect">
            <a:avLst/>
          </a:prstGeom>
          <a:no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8CD2148-C7C1-4F48-B85C-FBE89D053147}"/>
              </a:ext>
            </a:extLst>
          </p:cNvPr>
          <p:cNvSpPr txBox="1"/>
          <p:nvPr/>
        </p:nvSpPr>
        <p:spPr>
          <a:xfrm>
            <a:off x="5652120" y="2757267"/>
            <a:ext cx="1366141" cy="338554"/>
          </a:xfrm>
          <a:prstGeom prst="rect">
            <a:avLst/>
          </a:prstGeom>
          <a:noFill/>
        </p:spPr>
        <p:txBody>
          <a:bodyPr wrap="square">
            <a:spAutoFit/>
          </a:bodyPr>
          <a:lstStyle/>
          <a:p>
            <a:pPr algn="ctr"/>
            <a:r>
              <a:rPr lang="en-US" sz="800" dirty="0">
                <a:solidFill>
                  <a:srgbClr val="555A55"/>
                </a:solidFill>
              </a:rPr>
              <a:t>Ri</a:t>
            </a:r>
            <a:r>
              <a:rPr lang="en-US" sz="800" dirty="0">
                <a:solidFill>
                  <a:schemeClr val="tx2"/>
                </a:solidFill>
              </a:rPr>
              <a:t>varoxaba</a:t>
            </a:r>
            <a:r>
              <a:rPr lang="en-US" sz="800" dirty="0">
                <a:solidFill>
                  <a:srgbClr val="555A55"/>
                </a:solidFill>
              </a:rPr>
              <a:t>n plus aspirin:</a:t>
            </a:r>
          </a:p>
          <a:p>
            <a:pPr algn="ctr"/>
            <a:r>
              <a:rPr lang="en-US" sz="800" dirty="0">
                <a:solidFill>
                  <a:srgbClr val="555A55"/>
                </a:solidFill>
              </a:rPr>
              <a:t>  HR 0.51 (95% CI, 0.38-0.69)</a:t>
            </a:r>
          </a:p>
        </p:txBody>
      </p:sp>
      <p:sp>
        <p:nvSpPr>
          <p:cNvPr id="37" name="TextBox 36">
            <a:extLst>
              <a:ext uri="{FF2B5EF4-FFF2-40B4-BE49-F238E27FC236}">
                <a16:creationId xmlns:a16="http://schemas.microsoft.com/office/drawing/2014/main" id="{A21ED549-C94C-4718-BB8C-A50C183304E8}"/>
              </a:ext>
            </a:extLst>
          </p:cNvPr>
          <p:cNvSpPr txBox="1"/>
          <p:nvPr/>
        </p:nvSpPr>
        <p:spPr>
          <a:xfrm>
            <a:off x="5004048" y="4409195"/>
            <a:ext cx="2520279" cy="215444"/>
          </a:xfrm>
          <a:prstGeom prst="rect">
            <a:avLst/>
          </a:prstGeom>
          <a:noFill/>
        </p:spPr>
        <p:txBody>
          <a:bodyPr wrap="square">
            <a:spAutoFit/>
          </a:bodyPr>
          <a:lstStyle/>
          <a:p>
            <a:pPr>
              <a:spcBef>
                <a:spcPts val="0"/>
              </a:spcBef>
              <a:spcAft>
                <a:spcPts val="0"/>
              </a:spcAft>
            </a:pPr>
            <a:r>
              <a:rPr lang="en-US" sz="800" dirty="0">
                <a:solidFill>
                  <a:srgbClr val="10384F"/>
                </a:solidFill>
              </a:rPr>
              <a:t> </a:t>
            </a:r>
            <a:r>
              <a:rPr lang="en-US" sz="700" dirty="0">
                <a:solidFill>
                  <a:srgbClr val="10384F"/>
                </a:solidFill>
              </a:rPr>
              <a:t>Sharma, M, et al. (Circulation. 2019;139:1134–1145)</a:t>
            </a:r>
            <a:endParaRPr lang="en-US" sz="800" dirty="0">
              <a:solidFill>
                <a:srgbClr val="10384F"/>
              </a:solidFill>
            </a:endParaRPr>
          </a:p>
        </p:txBody>
      </p:sp>
      <p:pic>
        <p:nvPicPr>
          <p:cNvPr id="4" name="Picture 3">
            <a:extLst>
              <a:ext uri="{FF2B5EF4-FFF2-40B4-BE49-F238E27FC236}">
                <a16:creationId xmlns:a16="http://schemas.microsoft.com/office/drawing/2014/main" id="{933FA900-A497-45A7-AF4F-8B483B2D1CA8}"/>
              </a:ext>
            </a:extLst>
          </p:cNvPr>
          <p:cNvPicPr>
            <a:picLocks noChangeAspect="1"/>
          </p:cNvPicPr>
          <p:nvPr/>
        </p:nvPicPr>
        <p:blipFill>
          <a:blip r:embed="rId13"/>
          <a:stretch>
            <a:fillRect/>
          </a:stretch>
        </p:blipFill>
        <p:spPr>
          <a:xfrm>
            <a:off x="558806" y="2067694"/>
            <a:ext cx="2807262" cy="1981655"/>
          </a:xfrm>
          <a:prstGeom prst="rect">
            <a:avLst/>
          </a:prstGeom>
          <a:ln w="38100">
            <a:noFill/>
          </a:ln>
        </p:spPr>
      </p:pic>
      <p:sp>
        <p:nvSpPr>
          <p:cNvPr id="22" name="TextBox 21">
            <a:extLst>
              <a:ext uri="{FF2B5EF4-FFF2-40B4-BE49-F238E27FC236}">
                <a16:creationId xmlns:a16="http://schemas.microsoft.com/office/drawing/2014/main" id="{A70A48BB-40CE-4176-B537-CB692EE6AA89}"/>
              </a:ext>
            </a:extLst>
          </p:cNvPr>
          <p:cNvSpPr txBox="1"/>
          <p:nvPr/>
        </p:nvSpPr>
        <p:spPr>
          <a:xfrm>
            <a:off x="668722" y="4052408"/>
            <a:ext cx="2520279" cy="200055"/>
          </a:xfrm>
          <a:prstGeom prst="rect">
            <a:avLst/>
          </a:prstGeom>
          <a:noFill/>
        </p:spPr>
        <p:txBody>
          <a:bodyPr wrap="square">
            <a:spAutoFit/>
          </a:bodyPr>
          <a:lstStyle/>
          <a:p>
            <a:pPr>
              <a:spcBef>
                <a:spcPts val="0"/>
              </a:spcBef>
              <a:spcAft>
                <a:spcPts val="0"/>
              </a:spcAft>
            </a:pPr>
            <a:r>
              <a:rPr lang="en-US" sz="700" dirty="0" err="1">
                <a:solidFill>
                  <a:srgbClr val="10384F"/>
                </a:solidFill>
              </a:rPr>
              <a:t>Preis</a:t>
            </a:r>
            <a:r>
              <a:rPr lang="en-US" sz="700" dirty="0">
                <a:solidFill>
                  <a:srgbClr val="10384F"/>
                </a:solidFill>
              </a:rPr>
              <a:t> M, et al. (Blood. 2017;129(9):1210-121)</a:t>
            </a:r>
          </a:p>
        </p:txBody>
      </p:sp>
      <p:sp>
        <p:nvSpPr>
          <p:cNvPr id="23" name="TextBox 22">
            <a:extLst>
              <a:ext uri="{FF2B5EF4-FFF2-40B4-BE49-F238E27FC236}">
                <a16:creationId xmlns:a16="http://schemas.microsoft.com/office/drawing/2014/main" id="{BF20E37F-529D-4396-ADC1-919D1954A4AD}"/>
              </a:ext>
            </a:extLst>
          </p:cNvPr>
          <p:cNvSpPr txBox="1">
            <a:spLocks/>
          </p:cNvSpPr>
          <p:nvPr/>
        </p:nvSpPr>
        <p:spPr bwMode="gray">
          <a:xfrm>
            <a:off x="539552" y="4318504"/>
            <a:ext cx="2801125" cy="215444"/>
          </a:xfrm>
          <a:prstGeom prst="rect">
            <a:avLst/>
          </a:prstGeom>
        </p:spPr>
        <p:txBody>
          <a:bodyPr vert="horz" lIns="0" tIns="0" rIns="0" bIns="13716" rtlCol="0" anchor="t">
            <a:noAutofit/>
          </a:bodyPr>
          <a:lstStyle>
            <a:lvl1pPr lvl="0" indent="0">
              <a:spcBef>
                <a:spcPts val="1200"/>
              </a:spcBef>
              <a:spcAft>
                <a:spcPts val="600"/>
              </a:spcAft>
              <a:buFont typeface="Arial" panose="020B0604020202020204" pitchFamily="34" charset="0"/>
              <a:buNone/>
              <a:defRPr>
                <a:solidFill>
                  <a:schemeClr val="accent1"/>
                </a:solidFill>
              </a:defRPr>
            </a:lvl1pPr>
            <a:lvl2pPr marL="270000" lvl="1" indent="-270000">
              <a:spcBef>
                <a:spcPts val="300"/>
              </a:spcBef>
              <a:spcAft>
                <a:spcPts val="600"/>
              </a:spcAft>
              <a:buFontTx/>
              <a:buBlip>
                <a:blip r:embed="rId8"/>
              </a:buBlip>
              <a:defRPr>
                <a:solidFill>
                  <a:schemeClr val="accent1"/>
                </a:solidFill>
              </a:defRPr>
            </a:lvl2pPr>
            <a:lvl3pPr marL="540000" lvl="2" indent="-270000">
              <a:spcBef>
                <a:spcPts val="300"/>
              </a:spcBef>
              <a:spcAft>
                <a:spcPts val="600"/>
              </a:spcAft>
              <a:buFontTx/>
              <a:buBlip>
                <a:blip r:embed="rId9"/>
              </a:buBlip>
              <a:defRPr>
                <a:solidFill>
                  <a:schemeClr val="accent1"/>
                </a:solidFill>
              </a:defRPr>
            </a:lvl3pPr>
            <a:lvl4pPr marL="810000" lvl="3" indent="-270000">
              <a:spcBef>
                <a:spcPts val="300"/>
              </a:spcBef>
              <a:spcAft>
                <a:spcPts val="600"/>
              </a:spcAft>
              <a:buFontTx/>
              <a:buBlip>
                <a:blip r:embed="rId10"/>
              </a:buBlip>
              <a:defRPr>
                <a:solidFill>
                  <a:schemeClr val="accent1"/>
                </a:solidFill>
              </a:defRPr>
            </a:lvl4pPr>
            <a:lvl5pPr marL="1080000" lvl="4" indent="-270000">
              <a:spcBef>
                <a:spcPts val="300"/>
              </a:spcBef>
              <a:spcAft>
                <a:spcPts val="600"/>
              </a:spcAft>
              <a:buFontTx/>
              <a:buBlip>
                <a:blip r:embed="rId11"/>
              </a:buBlip>
              <a:defRPr>
                <a:solidFill>
                  <a:schemeClr val="accent1"/>
                </a:solidFill>
              </a:defRPr>
            </a:lvl5pPr>
            <a:lvl6pPr marL="1080000" indent="-270000">
              <a:spcBef>
                <a:spcPts val="300"/>
              </a:spcBef>
              <a:spcAft>
                <a:spcPts val="600"/>
              </a:spcAft>
              <a:buFontTx/>
              <a:buBlip>
                <a:blip r:embed="rId11"/>
              </a:buBlip>
              <a:defRPr baseline="0">
                <a:solidFill>
                  <a:schemeClr val="accent1"/>
                </a:solidFill>
              </a:defRPr>
            </a:lvl6pPr>
            <a:lvl7pPr marL="1080000" indent="-270000">
              <a:spcBef>
                <a:spcPts val="300"/>
              </a:spcBef>
              <a:spcAft>
                <a:spcPts val="600"/>
              </a:spcAft>
              <a:buFontTx/>
              <a:buBlip>
                <a:blip r:embed="rId11"/>
              </a:buBlip>
              <a:defRPr baseline="0">
                <a:solidFill>
                  <a:schemeClr val="accent1"/>
                </a:solidFill>
              </a:defRPr>
            </a:lvl7pPr>
            <a:lvl8pPr marL="1080000" indent="-270000">
              <a:spcBef>
                <a:spcPts val="300"/>
              </a:spcBef>
              <a:spcAft>
                <a:spcPts val="600"/>
              </a:spcAft>
              <a:buFontTx/>
              <a:buBlip>
                <a:blip r:embed="rId11"/>
              </a:buBlip>
              <a:defRPr baseline="0">
                <a:solidFill>
                  <a:schemeClr val="accent1"/>
                </a:solidFill>
              </a:defRPr>
            </a:lvl8pPr>
            <a:lvl9pPr marL="1080000" indent="-270000">
              <a:spcBef>
                <a:spcPts val="300"/>
              </a:spcBef>
              <a:spcAft>
                <a:spcPts val="600"/>
              </a:spcAft>
              <a:buFontTx/>
              <a:buBlip>
                <a:blip r:embed="rId11"/>
              </a:buBlip>
              <a:defRPr baseline="0">
                <a:solidFill>
                  <a:schemeClr val="accent1"/>
                </a:solidFill>
              </a:defRPr>
            </a:lvl9pPr>
          </a:lstStyle>
          <a:p>
            <a:pPr>
              <a:spcBef>
                <a:spcPts val="0"/>
              </a:spcBef>
              <a:spcAft>
                <a:spcPts val="0"/>
              </a:spcAft>
            </a:pPr>
            <a:r>
              <a:rPr lang="en-US" sz="1000" dirty="0">
                <a:solidFill>
                  <a:srgbClr val="0091DF"/>
                </a:solidFill>
              </a:rPr>
              <a:t>Odds ratio for ischemic stroke 0.47 (95% CI 0.36-0.61)</a:t>
            </a:r>
          </a:p>
        </p:txBody>
      </p:sp>
      <p:sp>
        <p:nvSpPr>
          <p:cNvPr id="25" name="TextBox 24">
            <a:extLst>
              <a:ext uri="{FF2B5EF4-FFF2-40B4-BE49-F238E27FC236}">
                <a16:creationId xmlns:a16="http://schemas.microsoft.com/office/drawing/2014/main" id="{9DC99E71-5A10-41DB-9275-5DA31F275C99}"/>
              </a:ext>
            </a:extLst>
          </p:cNvPr>
          <p:cNvSpPr txBox="1">
            <a:spLocks/>
          </p:cNvSpPr>
          <p:nvPr/>
        </p:nvSpPr>
        <p:spPr bwMode="gray">
          <a:xfrm>
            <a:off x="967187" y="1849190"/>
            <a:ext cx="2092646" cy="506535"/>
          </a:xfrm>
          <a:prstGeom prst="rect">
            <a:avLst/>
          </a:prstGeom>
        </p:spPr>
        <p:txBody>
          <a:bodyPr vert="horz" lIns="0" tIns="0" rIns="0" bIns="13716" rtlCol="0" anchor="t">
            <a:noAutofit/>
          </a:bodyPr>
          <a:lstStyle>
            <a:lvl1pPr lvl="0" indent="0">
              <a:spcBef>
                <a:spcPts val="1200"/>
              </a:spcBef>
              <a:spcAft>
                <a:spcPts val="600"/>
              </a:spcAft>
              <a:buFont typeface="Arial" panose="020B0604020202020204" pitchFamily="34" charset="0"/>
              <a:buNone/>
              <a:defRPr>
                <a:solidFill>
                  <a:schemeClr val="accent1"/>
                </a:solidFill>
              </a:defRPr>
            </a:lvl1pPr>
            <a:lvl2pPr marL="270000" lvl="1" indent="-270000">
              <a:spcBef>
                <a:spcPts val="300"/>
              </a:spcBef>
              <a:spcAft>
                <a:spcPts val="600"/>
              </a:spcAft>
              <a:buFontTx/>
              <a:buBlip>
                <a:blip r:embed="rId8"/>
              </a:buBlip>
              <a:defRPr>
                <a:solidFill>
                  <a:schemeClr val="accent1"/>
                </a:solidFill>
              </a:defRPr>
            </a:lvl2pPr>
            <a:lvl3pPr marL="540000" lvl="2" indent="-270000">
              <a:spcBef>
                <a:spcPts val="300"/>
              </a:spcBef>
              <a:spcAft>
                <a:spcPts val="600"/>
              </a:spcAft>
              <a:buFontTx/>
              <a:buBlip>
                <a:blip r:embed="rId9"/>
              </a:buBlip>
              <a:defRPr>
                <a:solidFill>
                  <a:schemeClr val="accent1"/>
                </a:solidFill>
              </a:defRPr>
            </a:lvl3pPr>
            <a:lvl4pPr marL="810000" lvl="3" indent="-270000">
              <a:spcBef>
                <a:spcPts val="300"/>
              </a:spcBef>
              <a:spcAft>
                <a:spcPts val="600"/>
              </a:spcAft>
              <a:buFontTx/>
              <a:buBlip>
                <a:blip r:embed="rId10"/>
              </a:buBlip>
              <a:defRPr>
                <a:solidFill>
                  <a:schemeClr val="accent1"/>
                </a:solidFill>
              </a:defRPr>
            </a:lvl4pPr>
            <a:lvl5pPr marL="1080000" lvl="4" indent="-270000">
              <a:spcBef>
                <a:spcPts val="300"/>
              </a:spcBef>
              <a:spcAft>
                <a:spcPts val="600"/>
              </a:spcAft>
              <a:buFontTx/>
              <a:buBlip>
                <a:blip r:embed="rId11"/>
              </a:buBlip>
              <a:defRPr>
                <a:solidFill>
                  <a:schemeClr val="accent1"/>
                </a:solidFill>
              </a:defRPr>
            </a:lvl5pPr>
            <a:lvl6pPr marL="1080000" indent="-270000">
              <a:spcBef>
                <a:spcPts val="300"/>
              </a:spcBef>
              <a:spcAft>
                <a:spcPts val="600"/>
              </a:spcAft>
              <a:buFontTx/>
              <a:buBlip>
                <a:blip r:embed="rId11"/>
              </a:buBlip>
              <a:defRPr baseline="0">
                <a:solidFill>
                  <a:schemeClr val="accent1"/>
                </a:solidFill>
              </a:defRPr>
            </a:lvl6pPr>
            <a:lvl7pPr marL="1080000" indent="-270000">
              <a:spcBef>
                <a:spcPts val="300"/>
              </a:spcBef>
              <a:spcAft>
                <a:spcPts val="600"/>
              </a:spcAft>
              <a:buFontTx/>
              <a:buBlip>
                <a:blip r:embed="rId11"/>
              </a:buBlip>
              <a:defRPr baseline="0">
                <a:solidFill>
                  <a:schemeClr val="accent1"/>
                </a:solidFill>
              </a:defRPr>
            </a:lvl7pPr>
            <a:lvl8pPr marL="1080000" indent="-270000">
              <a:spcBef>
                <a:spcPts val="300"/>
              </a:spcBef>
              <a:spcAft>
                <a:spcPts val="600"/>
              </a:spcAft>
              <a:buFontTx/>
              <a:buBlip>
                <a:blip r:embed="rId11"/>
              </a:buBlip>
              <a:defRPr baseline="0">
                <a:solidFill>
                  <a:schemeClr val="accent1"/>
                </a:solidFill>
              </a:defRPr>
            </a:lvl8pPr>
            <a:lvl9pPr marL="1080000" indent="-270000">
              <a:spcBef>
                <a:spcPts val="300"/>
              </a:spcBef>
              <a:spcAft>
                <a:spcPts val="600"/>
              </a:spcAft>
              <a:buFontTx/>
              <a:buBlip>
                <a:blip r:embed="rId11"/>
              </a:buBlip>
              <a:defRPr baseline="0">
                <a:solidFill>
                  <a:schemeClr val="accent1"/>
                </a:solidFill>
              </a:defRPr>
            </a:lvl9pPr>
          </a:lstStyle>
          <a:p>
            <a:pPr>
              <a:spcBef>
                <a:spcPts val="0"/>
              </a:spcBef>
              <a:spcAft>
                <a:spcPts val="0"/>
              </a:spcAft>
            </a:pPr>
            <a:r>
              <a:rPr lang="en-US" sz="900" dirty="0">
                <a:solidFill>
                  <a:schemeClr val="tx2"/>
                </a:solidFill>
              </a:rPr>
              <a:t>HR for CV events</a:t>
            </a:r>
            <a:br>
              <a:rPr lang="en-US" sz="900" dirty="0">
                <a:solidFill>
                  <a:schemeClr val="tx2"/>
                </a:solidFill>
              </a:rPr>
            </a:br>
            <a:r>
              <a:rPr lang="en-US" sz="800" dirty="0">
                <a:solidFill>
                  <a:schemeClr val="tx2"/>
                </a:solidFill>
              </a:rPr>
              <a:t>0.57 (95% CI 0.35-0.93) for ≤30% FXI activity</a:t>
            </a:r>
          </a:p>
          <a:p>
            <a:pPr>
              <a:spcBef>
                <a:spcPts val="0"/>
              </a:spcBef>
              <a:spcAft>
                <a:spcPts val="0"/>
              </a:spcAft>
            </a:pPr>
            <a:r>
              <a:rPr lang="en-US" sz="800" dirty="0">
                <a:solidFill>
                  <a:schemeClr val="tx2"/>
                </a:solidFill>
              </a:rPr>
              <a:t>0.52 (95% CI 0.31-0.87) - for 30-50% FXI activity</a:t>
            </a:r>
          </a:p>
        </p:txBody>
      </p:sp>
      <p:sp>
        <p:nvSpPr>
          <p:cNvPr id="6" name="Rectangle 5">
            <a:extLst>
              <a:ext uri="{FF2B5EF4-FFF2-40B4-BE49-F238E27FC236}">
                <a16:creationId xmlns:a16="http://schemas.microsoft.com/office/drawing/2014/main" id="{98FA48C5-A7D0-4B1C-8423-177428F8EAD8}"/>
              </a:ext>
            </a:extLst>
          </p:cNvPr>
          <p:cNvSpPr/>
          <p:nvPr/>
        </p:nvSpPr>
        <p:spPr>
          <a:xfrm>
            <a:off x="558806" y="1849190"/>
            <a:ext cx="2807261" cy="2200159"/>
          </a:xfrm>
          <a:prstGeom prst="rect">
            <a:avLst/>
          </a:prstGeom>
          <a:noFill/>
          <a:ln w="317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5858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F62B8EA-64AC-46D5-A74B-8C931E5683B8}"/>
              </a:ext>
            </a:extLst>
          </p:cNvPr>
          <p:cNvSpPr>
            <a:spLocks noGrp="1"/>
          </p:cNvSpPr>
          <p:nvPr>
            <p:ph type="title"/>
          </p:nvPr>
        </p:nvSpPr>
        <p:spPr>
          <a:xfrm>
            <a:off x="651295" y="123478"/>
            <a:ext cx="7377088" cy="666209"/>
          </a:xfrm>
        </p:spPr>
        <p:txBody>
          <a:bodyPr/>
          <a:lstStyle/>
          <a:p>
            <a:r>
              <a:rPr lang="en-US" dirty="0"/>
              <a:t>PACIFIC Program	</a:t>
            </a:r>
          </a:p>
        </p:txBody>
      </p:sp>
      <p:sp>
        <p:nvSpPr>
          <p:cNvPr id="15" name="Text Placeholder 2">
            <a:extLst>
              <a:ext uri="{FF2B5EF4-FFF2-40B4-BE49-F238E27FC236}">
                <a16:creationId xmlns:a16="http://schemas.microsoft.com/office/drawing/2014/main" id="{FBA84DCE-DB89-4D08-8A41-613D8B52B5E3}"/>
              </a:ext>
            </a:extLst>
          </p:cNvPr>
          <p:cNvSpPr txBox="1">
            <a:spLocks/>
          </p:cNvSpPr>
          <p:nvPr/>
        </p:nvSpPr>
        <p:spPr bwMode="gray">
          <a:xfrm>
            <a:off x="737461" y="1299730"/>
            <a:ext cx="8097791" cy="3563535"/>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214291" indent="-214291">
              <a:spcBef>
                <a:spcPts val="0"/>
              </a:spcBef>
              <a:buSzPct val="100000"/>
              <a:buFont typeface="Arial" panose="020B0604020202020204" pitchFamily="34" charset="0"/>
              <a:buChar char="•"/>
              <a:defRPr/>
            </a:pPr>
            <a:endParaRPr lang="en-US" sz="1350" b="1" dirty="0">
              <a:solidFill>
                <a:schemeClr val="tx1">
                  <a:lumMod val="85000"/>
                  <a:lumOff val="15000"/>
                </a:schemeClr>
              </a:solidFill>
              <a:latin typeface="Arial"/>
              <a:cs typeface="Arial"/>
            </a:endParaRPr>
          </a:p>
        </p:txBody>
      </p:sp>
      <p:sp>
        <p:nvSpPr>
          <p:cNvPr id="16" name="TextBox 15">
            <a:extLst>
              <a:ext uri="{FF2B5EF4-FFF2-40B4-BE49-F238E27FC236}">
                <a16:creationId xmlns:a16="http://schemas.microsoft.com/office/drawing/2014/main" id="{1C18DFEE-DCBA-4B10-934D-258684977BEB}"/>
              </a:ext>
            </a:extLst>
          </p:cNvPr>
          <p:cNvSpPr txBox="1"/>
          <p:nvPr/>
        </p:nvSpPr>
        <p:spPr bwMode="gray">
          <a:xfrm>
            <a:off x="7639193" y="-2152"/>
            <a:ext cx="1503617" cy="316348"/>
          </a:xfrm>
          <a:prstGeom prst="rect">
            <a:avLst/>
          </a:prstGeom>
          <a:noFill/>
        </p:spPr>
        <p:txBody>
          <a:bodyPr wrap="none" lIns="0" tIns="0" rIns="0" bIns="0" rtlCol="0" anchor="ctr">
            <a:noAutofit/>
          </a:bodyPr>
          <a:lstStyle/>
          <a:p>
            <a:pPr algn="ctr">
              <a:defRPr/>
            </a:pPr>
            <a:endParaRPr lang="en-US" sz="1350" dirty="0">
              <a:solidFill>
                <a:schemeClr val="tx1">
                  <a:lumMod val="85000"/>
                  <a:lumOff val="15000"/>
                </a:schemeClr>
              </a:solidFill>
              <a:latin typeface="Arial"/>
              <a:cs typeface="Arial"/>
            </a:endParaRPr>
          </a:p>
        </p:txBody>
      </p:sp>
      <p:sp>
        <p:nvSpPr>
          <p:cNvPr id="18" name="TextBox 19">
            <a:extLst>
              <a:ext uri="{FF2B5EF4-FFF2-40B4-BE49-F238E27FC236}">
                <a16:creationId xmlns:a16="http://schemas.microsoft.com/office/drawing/2014/main" id="{9965DA9A-91F0-44BE-89EE-8F47B40810AE}"/>
              </a:ext>
            </a:extLst>
          </p:cNvPr>
          <p:cNvSpPr txBox="1"/>
          <p:nvPr/>
        </p:nvSpPr>
        <p:spPr bwMode="gray">
          <a:xfrm>
            <a:off x="6230744" y="2847860"/>
            <a:ext cx="2661736" cy="621144"/>
          </a:xfrm>
          <a:prstGeom prst="rect">
            <a:avLst/>
          </a:prstGeom>
          <a:solidFill>
            <a:srgbClr val="F48D88"/>
          </a:solidFill>
        </p:spPr>
        <p:txBody>
          <a:bodyPr wrap="square" lIns="0" tIns="0" rIns="0" bIns="0" rtlCol="0" anchor="ctr" anchorCtr="0">
            <a:noAutofit/>
          </a:bodyPr>
          <a:lstStyle/>
          <a:p>
            <a:pPr algn="ctr">
              <a:defRPr/>
            </a:pPr>
            <a:r>
              <a:rPr lang="en-US" sz="1200" b="1" dirty="0">
                <a:solidFill>
                  <a:schemeClr val="tx1">
                    <a:lumMod val="85000"/>
                    <a:lumOff val="15000"/>
                  </a:schemeClr>
                </a:solidFill>
                <a:latin typeface="Arial"/>
                <a:cs typeface="Arial"/>
              </a:rPr>
              <a:t>~ 1800 patients randomized</a:t>
            </a:r>
            <a:br>
              <a:rPr lang="en-US" sz="1200" b="1" dirty="0">
                <a:solidFill>
                  <a:schemeClr val="tx1">
                    <a:lumMod val="85000"/>
                    <a:lumOff val="15000"/>
                  </a:schemeClr>
                </a:solidFill>
                <a:latin typeface="Arial"/>
                <a:cs typeface="Arial"/>
              </a:rPr>
            </a:br>
            <a:r>
              <a:rPr lang="en-US" sz="1200" b="1" dirty="0">
                <a:solidFill>
                  <a:schemeClr val="tx1">
                    <a:lumMod val="85000"/>
                    <a:lumOff val="15000"/>
                  </a:schemeClr>
                </a:solidFill>
                <a:latin typeface="Arial"/>
                <a:cs typeface="Arial"/>
              </a:rPr>
              <a:t>Results at ESC 2022</a:t>
            </a:r>
          </a:p>
        </p:txBody>
      </p:sp>
      <p:sp>
        <p:nvSpPr>
          <p:cNvPr id="19" name="TextBox 20">
            <a:extLst>
              <a:ext uri="{FF2B5EF4-FFF2-40B4-BE49-F238E27FC236}">
                <a16:creationId xmlns:a16="http://schemas.microsoft.com/office/drawing/2014/main" id="{0BB3B47E-3645-424B-A1FC-17A17AC7225F}"/>
              </a:ext>
            </a:extLst>
          </p:cNvPr>
          <p:cNvSpPr txBox="1"/>
          <p:nvPr/>
        </p:nvSpPr>
        <p:spPr bwMode="gray">
          <a:xfrm>
            <a:off x="442260" y="2838035"/>
            <a:ext cx="2661737" cy="617455"/>
          </a:xfrm>
          <a:prstGeom prst="rect">
            <a:avLst/>
          </a:prstGeom>
          <a:solidFill>
            <a:srgbClr val="ED7D00"/>
          </a:solidFill>
        </p:spPr>
        <p:txBody>
          <a:bodyPr wrap="square" lIns="0" tIns="0" rIns="0" bIns="0" rtlCol="0" anchor="ctr" anchorCtr="0">
            <a:noAutofit/>
          </a:bodyPr>
          <a:lstStyle/>
          <a:p>
            <a:pPr algn="ctr">
              <a:defRPr/>
            </a:pPr>
            <a:r>
              <a:rPr lang="en-US" sz="1200" b="1" dirty="0">
                <a:solidFill>
                  <a:schemeClr val="tx1">
                    <a:lumMod val="85000"/>
                    <a:lumOff val="15000"/>
                  </a:schemeClr>
                </a:solidFill>
                <a:latin typeface="Arial"/>
                <a:cs typeface="Arial"/>
              </a:rPr>
              <a:t>~750 patients randomized</a:t>
            </a:r>
          </a:p>
          <a:p>
            <a:pPr algn="ctr">
              <a:defRPr/>
            </a:pPr>
            <a:r>
              <a:rPr lang="en-US" sz="1200" b="1" dirty="0">
                <a:solidFill>
                  <a:schemeClr val="tx1">
                    <a:lumMod val="85000"/>
                    <a:lumOff val="15000"/>
                  </a:schemeClr>
                </a:solidFill>
                <a:latin typeface="Arial"/>
                <a:cs typeface="Arial"/>
              </a:rPr>
              <a:t>Results at ACC 2022</a:t>
            </a:r>
          </a:p>
        </p:txBody>
      </p:sp>
      <p:sp>
        <p:nvSpPr>
          <p:cNvPr id="20" name="TextBox 21">
            <a:extLst>
              <a:ext uri="{FF2B5EF4-FFF2-40B4-BE49-F238E27FC236}">
                <a16:creationId xmlns:a16="http://schemas.microsoft.com/office/drawing/2014/main" id="{BDA3DDA5-CCF4-4307-AC64-F68470C9E7A3}"/>
              </a:ext>
            </a:extLst>
          </p:cNvPr>
          <p:cNvSpPr txBox="1"/>
          <p:nvPr/>
        </p:nvSpPr>
        <p:spPr bwMode="gray">
          <a:xfrm>
            <a:off x="3347864" y="2846498"/>
            <a:ext cx="2661737" cy="621144"/>
          </a:xfrm>
          <a:prstGeom prst="rect">
            <a:avLst/>
          </a:prstGeom>
          <a:solidFill>
            <a:srgbClr val="E6AD00"/>
          </a:solidFill>
        </p:spPr>
        <p:txBody>
          <a:bodyPr wrap="square" lIns="0" tIns="0" rIns="0" bIns="0" rtlCol="0" anchor="ctr" anchorCtr="0">
            <a:noAutofit/>
          </a:bodyPr>
          <a:lstStyle/>
          <a:p>
            <a:pPr algn="ctr">
              <a:defRPr/>
            </a:pPr>
            <a:r>
              <a:rPr lang="en-US" sz="1200" b="1" dirty="0">
                <a:solidFill>
                  <a:schemeClr val="tx1">
                    <a:lumMod val="85000"/>
                    <a:lumOff val="15000"/>
                  </a:schemeClr>
                </a:solidFill>
                <a:latin typeface="Arial"/>
                <a:cs typeface="Arial"/>
              </a:rPr>
              <a:t>~ </a:t>
            </a:r>
            <a:r>
              <a:rPr lang="de-DE" sz="1200" b="1" dirty="0">
                <a:solidFill>
                  <a:schemeClr val="tx1">
                    <a:lumMod val="85000"/>
                    <a:lumOff val="15000"/>
                  </a:schemeClr>
                </a:solidFill>
                <a:latin typeface="Arial"/>
                <a:cs typeface="Arial"/>
              </a:rPr>
              <a:t>1600 </a:t>
            </a:r>
            <a:r>
              <a:rPr lang="en-US" sz="1200" b="1" dirty="0">
                <a:solidFill>
                  <a:schemeClr val="tx1">
                    <a:lumMod val="85000"/>
                    <a:lumOff val="15000"/>
                  </a:schemeClr>
                </a:solidFill>
                <a:latin typeface="Arial"/>
                <a:cs typeface="Arial"/>
              </a:rPr>
              <a:t>patients randomized</a:t>
            </a:r>
          </a:p>
          <a:p>
            <a:pPr algn="ctr">
              <a:defRPr/>
            </a:pPr>
            <a:r>
              <a:rPr lang="en-US" sz="1200" b="1" dirty="0">
                <a:solidFill>
                  <a:schemeClr val="tx1">
                    <a:lumMod val="85000"/>
                    <a:lumOff val="15000"/>
                  </a:schemeClr>
                </a:solidFill>
                <a:latin typeface="Arial"/>
                <a:cs typeface="Arial"/>
              </a:rPr>
              <a:t>Results at ESC 2022</a:t>
            </a:r>
          </a:p>
        </p:txBody>
      </p:sp>
      <p:sp>
        <p:nvSpPr>
          <p:cNvPr id="21" name="Textfeld 13">
            <a:extLst>
              <a:ext uri="{FF2B5EF4-FFF2-40B4-BE49-F238E27FC236}">
                <a16:creationId xmlns:a16="http://schemas.microsoft.com/office/drawing/2014/main" id="{DAE7FC02-DCAB-4086-90F5-668645766441}"/>
              </a:ext>
            </a:extLst>
          </p:cNvPr>
          <p:cNvSpPr txBox="1"/>
          <p:nvPr/>
        </p:nvSpPr>
        <p:spPr bwMode="gray">
          <a:xfrm>
            <a:off x="442260" y="1847904"/>
            <a:ext cx="2601457" cy="908110"/>
          </a:xfrm>
          <a:prstGeom prst="rect">
            <a:avLst/>
          </a:prstGeom>
          <a:noFill/>
        </p:spPr>
        <p:txBody>
          <a:bodyPr wrap="square" lIns="0" tIns="0" rIns="0" bIns="0" rtlCol="0">
            <a:noAutofit/>
          </a:bodyPr>
          <a:lstStyle/>
          <a:p>
            <a:r>
              <a:rPr lang="en-US" sz="1200" b="1" dirty="0">
                <a:solidFill>
                  <a:schemeClr val="tx1">
                    <a:lumMod val="85000"/>
                    <a:lumOff val="15000"/>
                  </a:schemeClr>
                </a:solidFill>
              </a:rPr>
              <a:t>Atrial fibrillation</a:t>
            </a:r>
          </a:p>
          <a:p>
            <a:r>
              <a:rPr lang="en-US" sz="1050" dirty="0">
                <a:solidFill>
                  <a:schemeClr val="tx1">
                    <a:lumMod val="85000"/>
                    <a:lumOff val="15000"/>
                  </a:schemeClr>
                </a:solidFill>
              </a:rPr>
              <a:t>20mg </a:t>
            </a:r>
            <a:r>
              <a:rPr lang="en-US" sz="1050" dirty="0" err="1">
                <a:solidFill>
                  <a:schemeClr val="tx1">
                    <a:lumMod val="85000"/>
                    <a:lumOff val="15000"/>
                  </a:schemeClr>
                </a:solidFill>
              </a:rPr>
              <a:t>asundexian</a:t>
            </a:r>
            <a:endParaRPr lang="en-US" sz="1050" dirty="0">
              <a:solidFill>
                <a:schemeClr val="tx1">
                  <a:lumMod val="85000"/>
                  <a:lumOff val="15000"/>
                </a:schemeClr>
              </a:solidFill>
            </a:endParaRPr>
          </a:p>
          <a:p>
            <a:r>
              <a:rPr lang="en-US" sz="1050" dirty="0">
                <a:solidFill>
                  <a:schemeClr val="tx1">
                    <a:lumMod val="85000"/>
                    <a:lumOff val="15000"/>
                  </a:schemeClr>
                </a:solidFill>
              </a:rPr>
              <a:t>50mg </a:t>
            </a:r>
            <a:r>
              <a:rPr lang="en-US" sz="1050" dirty="0" err="1">
                <a:solidFill>
                  <a:schemeClr val="tx1">
                    <a:lumMod val="85000"/>
                    <a:lumOff val="15000"/>
                  </a:schemeClr>
                </a:solidFill>
              </a:rPr>
              <a:t>asundexian</a:t>
            </a:r>
            <a:endParaRPr lang="en-US" sz="1050" dirty="0">
              <a:solidFill>
                <a:schemeClr val="tx1">
                  <a:lumMod val="85000"/>
                  <a:lumOff val="15000"/>
                </a:schemeClr>
              </a:solidFill>
            </a:endParaRPr>
          </a:p>
          <a:p>
            <a:r>
              <a:rPr lang="en-US" sz="1050" dirty="0">
                <a:solidFill>
                  <a:schemeClr val="tx1">
                    <a:lumMod val="85000"/>
                    <a:lumOff val="15000"/>
                  </a:schemeClr>
                </a:solidFill>
              </a:rPr>
              <a:t>apixaban</a:t>
            </a:r>
          </a:p>
          <a:p>
            <a:pPr marL="214291" indent="-214291">
              <a:buFont typeface="Arial" panose="020B0604020202020204" pitchFamily="34" charset="0"/>
              <a:buChar char="•"/>
            </a:pPr>
            <a:endParaRPr lang="de-DE" sz="1050" dirty="0">
              <a:solidFill>
                <a:schemeClr val="tx1">
                  <a:lumMod val="85000"/>
                  <a:lumOff val="15000"/>
                </a:schemeClr>
              </a:solidFill>
            </a:endParaRPr>
          </a:p>
        </p:txBody>
      </p:sp>
      <p:sp>
        <p:nvSpPr>
          <p:cNvPr id="22" name="Textfeld 17">
            <a:extLst>
              <a:ext uri="{FF2B5EF4-FFF2-40B4-BE49-F238E27FC236}">
                <a16:creationId xmlns:a16="http://schemas.microsoft.com/office/drawing/2014/main" id="{3053C597-7D30-4846-B8BE-DB67F446A9E6}"/>
              </a:ext>
            </a:extLst>
          </p:cNvPr>
          <p:cNvSpPr txBox="1"/>
          <p:nvPr/>
        </p:nvSpPr>
        <p:spPr bwMode="gray">
          <a:xfrm>
            <a:off x="6228184" y="1847904"/>
            <a:ext cx="2723158" cy="908110"/>
          </a:xfrm>
          <a:prstGeom prst="rect">
            <a:avLst/>
          </a:prstGeom>
          <a:noFill/>
        </p:spPr>
        <p:txBody>
          <a:bodyPr wrap="square" lIns="0" tIns="0" rIns="0" bIns="0" rtlCol="0">
            <a:noAutofit/>
          </a:bodyPr>
          <a:lstStyle/>
          <a:p>
            <a:r>
              <a:rPr lang="en-US" sz="1200" b="1" dirty="0">
                <a:solidFill>
                  <a:schemeClr val="tx1">
                    <a:lumMod val="85000"/>
                    <a:lumOff val="15000"/>
                  </a:schemeClr>
                </a:solidFill>
              </a:rPr>
              <a:t>Non-cardioembolic ischemic stroke</a:t>
            </a:r>
          </a:p>
          <a:p>
            <a:r>
              <a:rPr lang="en-US" sz="1050" dirty="0">
                <a:solidFill>
                  <a:schemeClr val="tx1">
                    <a:lumMod val="85000"/>
                    <a:lumOff val="15000"/>
                  </a:schemeClr>
                </a:solidFill>
              </a:rPr>
              <a:t>10mg </a:t>
            </a:r>
            <a:r>
              <a:rPr lang="en-US" sz="1050" dirty="0" err="1">
                <a:solidFill>
                  <a:schemeClr val="tx1">
                    <a:lumMod val="85000"/>
                    <a:lumOff val="15000"/>
                  </a:schemeClr>
                </a:solidFill>
              </a:rPr>
              <a:t>asundexian</a:t>
            </a:r>
            <a:endParaRPr lang="en-US" sz="1050" dirty="0">
              <a:solidFill>
                <a:schemeClr val="tx1">
                  <a:lumMod val="85000"/>
                  <a:lumOff val="15000"/>
                </a:schemeClr>
              </a:solidFill>
            </a:endParaRPr>
          </a:p>
          <a:p>
            <a:r>
              <a:rPr lang="en-US" sz="1050" dirty="0">
                <a:solidFill>
                  <a:schemeClr val="tx1">
                    <a:lumMod val="85000"/>
                    <a:lumOff val="15000"/>
                  </a:schemeClr>
                </a:solidFill>
              </a:rPr>
              <a:t>20mg </a:t>
            </a:r>
            <a:r>
              <a:rPr lang="en-US" sz="1050" dirty="0" err="1">
                <a:solidFill>
                  <a:schemeClr val="tx1">
                    <a:lumMod val="85000"/>
                    <a:lumOff val="15000"/>
                  </a:schemeClr>
                </a:solidFill>
              </a:rPr>
              <a:t>asundexian</a:t>
            </a:r>
            <a:endParaRPr lang="en-US" sz="1050" dirty="0">
              <a:solidFill>
                <a:schemeClr val="tx1">
                  <a:lumMod val="85000"/>
                  <a:lumOff val="15000"/>
                </a:schemeClr>
              </a:solidFill>
            </a:endParaRPr>
          </a:p>
          <a:p>
            <a:r>
              <a:rPr lang="en-US" sz="1050" dirty="0">
                <a:solidFill>
                  <a:schemeClr val="tx1">
                    <a:lumMod val="85000"/>
                    <a:lumOff val="15000"/>
                  </a:schemeClr>
                </a:solidFill>
              </a:rPr>
              <a:t>50mg </a:t>
            </a:r>
            <a:r>
              <a:rPr lang="en-US" sz="1050" dirty="0" err="1">
                <a:solidFill>
                  <a:schemeClr val="tx1">
                    <a:lumMod val="85000"/>
                    <a:lumOff val="15000"/>
                  </a:schemeClr>
                </a:solidFill>
              </a:rPr>
              <a:t>asundexian</a:t>
            </a:r>
            <a:endParaRPr lang="en-US" sz="1050" dirty="0">
              <a:solidFill>
                <a:schemeClr val="tx1">
                  <a:lumMod val="85000"/>
                  <a:lumOff val="15000"/>
                </a:schemeClr>
              </a:solidFill>
            </a:endParaRPr>
          </a:p>
          <a:p>
            <a:r>
              <a:rPr lang="en-US" sz="1050" dirty="0">
                <a:solidFill>
                  <a:schemeClr val="tx1">
                    <a:lumMod val="85000"/>
                    <a:lumOff val="15000"/>
                  </a:schemeClr>
                </a:solidFill>
              </a:rPr>
              <a:t>placebo</a:t>
            </a:r>
          </a:p>
          <a:p>
            <a:pPr marL="214291" indent="-214291">
              <a:buFont typeface="Arial" panose="020B0604020202020204" pitchFamily="34" charset="0"/>
              <a:buChar char="•"/>
            </a:pPr>
            <a:endParaRPr lang="de-DE" sz="1050" dirty="0">
              <a:solidFill>
                <a:schemeClr val="tx1">
                  <a:lumMod val="85000"/>
                  <a:lumOff val="15000"/>
                </a:schemeClr>
              </a:solidFill>
            </a:endParaRPr>
          </a:p>
        </p:txBody>
      </p:sp>
      <p:sp>
        <p:nvSpPr>
          <p:cNvPr id="23" name="Textfeld 18">
            <a:extLst>
              <a:ext uri="{FF2B5EF4-FFF2-40B4-BE49-F238E27FC236}">
                <a16:creationId xmlns:a16="http://schemas.microsoft.com/office/drawing/2014/main" id="{473343B6-3E69-46AA-BE8F-317C86294E84}"/>
              </a:ext>
            </a:extLst>
          </p:cNvPr>
          <p:cNvSpPr txBox="1"/>
          <p:nvPr/>
        </p:nvSpPr>
        <p:spPr bwMode="gray">
          <a:xfrm>
            <a:off x="3347864" y="1847904"/>
            <a:ext cx="2661737" cy="908110"/>
          </a:xfrm>
          <a:prstGeom prst="rect">
            <a:avLst/>
          </a:prstGeom>
          <a:noFill/>
        </p:spPr>
        <p:txBody>
          <a:bodyPr wrap="square" lIns="0" tIns="0" rIns="0" bIns="0" rtlCol="0">
            <a:noAutofit/>
          </a:bodyPr>
          <a:lstStyle/>
          <a:p>
            <a:r>
              <a:rPr lang="en-US" sz="1200" b="1" dirty="0">
                <a:solidFill>
                  <a:schemeClr val="tx1">
                    <a:lumMod val="85000"/>
                    <a:lumOff val="15000"/>
                  </a:schemeClr>
                </a:solidFill>
              </a:rPr>
              <a:t>Acute myocardial infarction</a:t>
            </a:r>
          </a:p>
          <a:p>
            <a:r>
              <a:rPr lang="en-US" sz="1050" dirty="0">
                <a:solidFill>
                  <a:schemeClr val="tx1">
                    <a:lumMod val="85000"/>
                    <a:lumOff val="15000"/>
                  </a:schemeClr>
                </a:solidFill>
              </a:rPr>
              <a:t>10mg </a:t>
            </a:r>
            <a:r>
              <a:rPr lang="en-US" sz="1050" dirty="0" err="1">
                <a:solidFill>
                  <a:schemeClr val="tx1">
                    <a:lumMod val="85000"/>
                    <a:lumOff val="15000"/>
                  </a:schemeClr>
                </a:solidFill>
              </a:rPr>
              <a:t>asundexian</a:t>
            </a:r>
            <a:endParaRPr lang="en-US" sz="1050" dirty="0">
              <a:solidFill>
                <a:schemeClr val="tx1">
                  <a:lumMod val="85000"/>
                  <a:lumOff val="15000"/>
                </a:schemeClr>
              </a:solidFill>
            </a:endParaRPr>
          </a:p>
          <a:p>
            <a:r>
              <a:rPr lang="en-US" sz="1050" dirty="0">
                <a:solidFill>
                  <a:schemeClr val="tx1">
                    <a:lumMod val="85000"/>
                    <a:lumOff val="15000"/>
                  </a:schemeClr>
                </a:solidFill>
              </a:rPr>
              <a:t>20mg </a:t>
            </a:r>
            <a:r>
              <a:rPr lang="en-US" sz="1050" dirty="0" err="1">
                <a:solidFill>
                  <a:schemeClr val="tx1">
                    <a:lumMod val="85000"/>
                    <a:lumOff val="15000"/>
                  </a:schemeClr>
                </a:solidFill>
              </a:rPr>
              <a:t>asundexian</a:t>
            </a:r>
            <a:endParaRPr lang="en-US" sz="1050" dirty="0">
              <a:solidFill>
                <a:schemeClr val="tx1">
                  <a:lumMod val="85000"/>
                  <a:lumOff val="15000"/>
                </a:schemeClr>
              </a:solidFill>
            </a:endParaRPr>
          </a:p>
          <a:p>
            <a:r>
              <a:rPr lang="en-US" sz="1050" dirty="0">
                <a:solidFill>
                  <a:schemeClr val="tx1">
                    <a:lumMod val="85000"/>
                    <a:lumOff val="15000"/>
                  </a:schemeClr>
                </a:solidFill>
              </a:rPr>
              <a:t>50mg </a:t>
            </a:r>
            <a:r>
              <a:rPr lang="en-US" sz="1050" dirty="0" err="1">
                <a:solidFill>
                  <a:schemeClr val="tx1">
                    <a:lumMod val="85000"/>
                    <a:lumOff val="15000"/>
                  </a:schemeClr>
                </a:solidFill>
              </a:rPr>
              <a:t>asundexian</a:t>
            </a:r>
            <a:endParaRPr lang="en-US" sz="1050" dirty="0">
              <a:solidFill>
                <a:schemeClr val="tx1">
                  <a:lumMod val="85000"/>
                  <a:lumOff val="15000"/>
                </a:schemeClr>
              </a:solidFill>
            </a:endParaRPr>
          </a:p>
          <a:p>
            <a:r>
              <a:rPr lang="en-US" sz="1050" dirty="0">
                <a:solidFill>
                  <a:schemeClr val="tx1">
                    <a:lumMod val="85000"/>
                    <a:lumOff val="15000"/>
                  </a:schemeClr>
                </a:solidFill>
              </a:rPr>
              <a:t>placebo</a:t>
            </a:r>
          </a:p>
          <a:p>
            <a:pPr marL="214291" indent="-214291">
              <a:buFont typeface="Arial" panose="020B0604020202020204" pitchFamily="34" charset="0"/>
              <a:buChar char="•"/>
            </a:pPr>
            <a:endParaRPr lang="de-DE" sz="1050" dirty="0">
              <a:solidFill>
                <a:schemeClr val="tx1">
                  <a:lumMod val="85000"/>
                  <a:lumOff val="15000"/>
                </a:schemeClr>
              </a:solidFill>
            </a:endParaRPr>
          </a:p>
        </p:txBody>
      </p:sp>
      <p:pic>
        <p:nvPicPr>
          <p:cNvPr id="25" name="Grafik 4">
            <a:extLst>
              <a:ext uri="{FF2B5EF4-FFF2-40B4-BE49-F238E27FC236}">
                <a16:creationId xmlns:a16="http://schemas.microsoft.com/office/drawing/2014/main" id="{7F01D8A0-2D6C-4028-BAEF-A59F2680A88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244394" y="1026476"/>
            <a:ext cx="1553691" cy="768848"/>
          </a:xfrm>
          <a:prstGeom prst="rect">
            <a:avLst/>
          </a:prstGeom>
        </p:spPr>
      </p:pic>
      <p:pic>
        <p:nvPicPr>
          <p:cNvPr id="26" name="Grafik 5">
            <a:extLst>
              <a:ext uri="{FF2B5EF4-FFF2-40B4-BE49-F238E27FC236}">
                <a16:creationId xmlns:a16="http://schemas.microsoft.com/office/drawing/2014/main" id="{92231894-6FCE-4A7B-A22C-01E0E00FF139}"/>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341444" y="1029978"/>
            <a:ext cx="1553691" cy="726984"/>
          </a:xfrm>
          <a:prstGeom prst="rect">
            <a:avLst/>
          </a:prstGeom>
        </p:spPr>
      </p:pic>
      <p:pic>
        <p:nvPicPr>
          <p:cNvPr id="27" name="Grafik 6">
            <a:extLst>
              <a:ext uri="{FF2B5EF4-FFF2-40B4-BE49-F238E27FC236}">
                <a16:creationId xmlns:a16="http://schemas.microsoft.com/office/drawing/2014/main" id="{077B3F0D-0879-451A-8B81-0E79A18457F5}"/>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42260" y="1029978"/>
            <a:ext cx="1549925" cy="749097"/>
          </a:xfrm>
          <a:prstGeom prst="rect">
            <a:avLst/>
          </a:prstGeom>
        </p:spPr>
      </p:pic>
      <p:sp>
        <p:nvSpPr>
          <p:cNvPr id="29" name="TextBox 28">
            <a:extLst>
              <a:ext uri="{FF2B5EF4-FFF2-40B4-BE49-F238E27FC236}">
                <a16:creationId xmlns:a16="http://schemas.microsoft.com/office/drawing/2014/main" id="{DD11D12A-995A-467F-8816-D982ABA3C021}"/>
              </a:ext>
            </a:extLst>
          </p:cNvPr>
          <p:cNvSpPr txBox="1"/>
          <p:nvPr/>
        </p:nvSpPr>
        <p:spPr bwMode="gray">
          <a:xfrm>
            <a:off x="7519944" y="2127120"/>
            <a:ext cx="1275204" cy="543935"/>
          </a:xfrm>
          <a:prstGeom prst="rect">
            <a:avLst/>
          </a:prstGeom>
          <a:noFill/>
        </p:spPr>
        <p:txBody>
          <a:bodyPr wrap="square" lIns="0" tIns="0" rIns="0" bIns="0" rtlCol="0">
            <a:noAutofit/>
          </a:bodyPr>
          <a:lstStyle/>
          <a:p>
            <a:r>
              <a:rPr lang="en-US" sz="1050" dirty="0">
                <a:solidFill>
                  <a:schemeClr val="tx1">
                    <a:lumMod val="85000"/>
                    <a:lumOff val="15000"/>
                  </a:schemeClr>
                </a:solidFill>
              </a:rPr>
              <a:t>+ single or dual antiplatelet therapy</a:t>
            </a:r>
          </a:p>
        </p:txBody>
      </p:sp>
      <p:sp>
        <p:nvSpPr>
          <p:cNvPr id="30" name="TextBox 29">
            <a:extLst>
              <a:ext uri="{FF2B5EF4-FFF2-40B4-BE49-F238E27FC236}">
                <a16:creationId xmlns:a16="http://schemas.microsoft.com/office/drawing/2014/main" id="{5206EFCE-8630-454C-B434-0E4BA67E671A}"/>
              </a:ext>
            </a:extLst>
          </p:cNvPr>
          <p:cNvSpPr txBox="1"/>
          <p:nvPr/>
        </p:nvSpPr>
        <p:spPr bwMode="gray">
          <a:xfrm>
            <a:off x="4520932" y="2184396"/>
            <a:ext cx="1275204" cy="543935"/>
          </a:xfrm>
          <a:prstGeom prst="rect">
            <a:avLst/>
          </a:prstGeom>
          <a:noFill/>
        </p:spPr>
        <p:txBody>
          <a:bodyPr wrap="square" lIns="0" tIns="0" rIns="0" bIns="0" rtlCol="0">
            <a:noAutofit/>
          </a:bodyPr>
          <a:lstStyle/>
          <a:p>
            <a:r>
              <a:rPr lang="en-US" sz="1050" dirty="0">
                <a:solidFill>
                  <a:schemeClr val="tx1">
                    <a:lumMod val="85000"/>
                    <a:lumOff val="15000"/>
                  </a:schemeClr>
                </a:solidFill>
              </a:rPr>
              <a:t>+ dual antiplatelet therapy</a:t>
            </a:r>
          </a:p>
        </p:txBody>
      </p:sp>
      <p:sp>
        <p:nvSpPr>
          <p:cNvPr id="31" name="Subtitle 5">
            <a:extLst>
              <a:ext uri="{FF2B5EF4-FFF2-40B4-BE49-F238E27FC236}">
                <a16:creationId xmlns:a16="http://schemas.microsoft.com/office/drawing/2014/main" id="{7720FAFA-9F2B-497A-B874-DB3367608AC7}"/>
              </a:ext>
            </a:extLst>
          </p:cNvPr>
          <p:cNvSpPr txBox="1">
            <a:spLocks/>
          </p:cNvSpPr>
          <p:nvPr/>
        </p:nvSpPr>
        <p:spPr>
          <a:xfrm>
            <a:off x="651295" y="784454"/>
            <a:ext cx="7312262" cy="258271"/>
          </a:xfrm>
          <a:prstGeom prst="rect">
            <a:avLst/>
          </a:prstGeom>
        </p:spPr>
        <p:txBody>
          <a:bodyPr lIns="0" rIns="0"/>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lumMod val="75000"/>
                    <a:lumOff val="25000"/>
                  </a:schemeClr>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lumMod val="75000"/>
                    <a:lumOff val="25000"/>
                  </a:schemeClr>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tx1">
                    <a:lumMod val="75000"/>
                    <a:lumOff val="25000"/>
                  </a:schemeClr>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tx1">
                    <a:lumMod val="75000"/>
                    <a:lumOff val="25000"/>
                  </a:schemeClr>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r>
              <a:rPr lang="en-US" sz="1350" i="1" dirty="0">
                <a:solidFill>
                  <a:schemeClr val="tx1">
                    <a:lumMod val="85000"/>
                    <a:lumOff val="15000"/>
                  </a:schemeClr>
                </a:solidFill>
              </a:rPr>
              <a:t>Concerted evaluation across phase 2 programs</a:t>
            </a:r>
          </a:p>
        </p:txBody>
      </p:sp>
      <p:pic>
        <p:nvPicPr>
          <p:cNvPr id="32" name="Picture 2" descr="\\nas-mainz\Projekte_vertraulich\Bayer\17-0612_Fischer_CI-Redesign\vom Kunden\Bayer_Cross_2017_on-Screen_RGB_170630.wmf">
            <a:extLst>
              <a:ext uri="{FF2B5EF4-FFF2-40B4-BE49-F238E27FC236}">
                <a16:creationId xmlns:a16="http://schemas.microsoft.com/office/drawing/2014/main" id="{4CF25852-7102-4226-8443-263D2707A0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gray">
          <a:xfrm>
            <a:off x="353960" y="236399"/>
            <a:ext cx="299830" cy="299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6EA3DBB-7A9A-4415-ACD6-81EF8D006780}"/>
              </a:ext>
            </a:extLst>
          </p:cNvPr>
          <p:cNvSpPr/>
          <p:nvPr/>
        </p:nvSpPr>
        <p:spPr>
          <a:xfrm>
            <a:off x="442260" y="3552424"/>
            <a:ext cx="2661737" cy="738664"/>
          </a:xfrm>
          <a:prstGeom prst="rect">
            <a:avLst/>
          </a:prstGeom>
        </p:spPr>
        <p:txBody>
          <a:bodyPr wrap="square">
            <a:spAutoFit/>
          </a:bodyPr>
          <a:lstStyle/>
          <a:p>
            <a:pPr marL="0" lvl="1">
              <a:spcAft>
                <a:spcPts val="900"/>
              </a:spcAft>
            </a:pPr>
            <a:r>
              <a:rPr lang="en-US" sz="1400" dirty="0">
                <a:solidFill>
                  <a:schemeClr val="tx1">
                    <a:lumMod val="85000"/>
                    <a:lumOff val="15000"/>
                  </a:schemeClr>
                </a:solidFill>
              </a:rPr>
              <a:t>Less bleeding with </a:t>
            </a:r>
            <a:r>
              <a:rPr lang="en-US" sz="1400" dirty="0" err="1">
                <a:solidFill>
                  <a:schemeClr val="tx1">
                    <a:lumMod val="85000"/>
                    <a:lumOff val="15000"/>
                  </a:schemeClr>
                </a:solidFill>
              </a:rPr>
              <a:t>asundexian</a:t>
            </a:r>
            <a:r>
              <a:rPr lang="en-US" sz="1400" dirty="0">
                <a:solidFill>
                  <a:schemeClr val="tx1">
                    <a:lumMod val="85000"/>
                    <a:lumOff val="15000"/>
                  </a:schemeClr>
                </a:solidFill>
              </a:rPr>
              <a:t> 20 or 50 mg QD than with apixaban in patients with AF</a:t>
            </a:r>
            <a:r>
              <a:rPr lang="en-US" sz="1400" baseline="30000" dirty="0">
                <a:solidFill>
                  <a:schemeClr val="tx1">
                    <a:lumMod val="85000"/>
                    <a:lumOff val="15000"/>
                  </a:schemeClr>
                </a:solidFill>
              </a:rPr>
              <a:t>1</a:t>
            </a:r>
          </a:p>
        </p:txBody>
      </p:sp>
      <p:sp>
        <p:nvSpPr>
          <p:cNvPr id="3" name="TextBox 2">
            <a:extLst>
              <a:ext uri="{FF2B5EF4-FFF2-40B4-BE49-F238E27FC236}">
                <a16:creationId xmlns:a16="http://schemas.microsoft.com/office/drawing/2014/main" id="{1B001295-F658-406A-B3E1-F75995286378}"/>
              </a:ext>
            </a:extLst>
          </p:cNvPr>
          <p:cNvSpPr txBox="1"/>
          <p:nvPr/>
        </p:nvSpPr>
        <p:spPr>
          <a:xfrm>
            <a:off x="5697905" y="4899324"/>
            <a:ext cx="2086469" cy="215444"/>
          </a:xfrm>
          <a:prstGeom prst="rect">
            <a:avLst/>
          </a:prstGeom>
          <a:noFill/>
        </p:spPr>
        <p:txBody>
          <a:bodyPr wrap="none" rtlCol="0">
            <a:spAutoFit/>
          </a:bodyPr>
          <a:lstStyle/>
          <a:p>
            <a:pPr marL="38700" defTabSz="360000">
              <a:spcBef>
                <a:spcPct val="20000"/>
              </a:spcBef>
              <a:buClr>
                <a:srgbClr val="C00000"/>
              </a:buClr>
            </a:pPr>
            <a:r>
              <a:rPr lang="en-US" sz="800" i="0" kern="1200" baseline="30000" dirty="0">
                <a:solidFill>
                  <a:schemeClr val="tx1"/>
                </a:solidFill>
                <a:latin typeface="+mn-lt"/>
                <a:ea typeface="+mn-ea"/>
              </a:rPr>
              <a:t>1</a:t>
            </a:r>
            <a:r>
              <a:rPr lang="en-US" sz="800" i="0" kern="1200" dirty="0">
                <a:solidFill>
                  <a:schemeClr val="tx1"/>
                </a:solidFill>
                <a:latin typeface="+mn-lt"/>
                <a:ea typeface="+mn-ea"/>
              </a:rPr>
              <a:t>Piccini JP, et al. </a:t>
            </a:r>
            <a:r>
              <a:rPr lang="en-US" sz="800" dirty="0"/>
              <a:t>Lancet 2022; 399: 1383–90 </a:t>
            </a:r>
            <a:endParaRPr lang="en-US" sz="800" b="1" i="0" kern="1200" dirty="0">
              <a:solidFill>
                <a:schemeClr val="tx1"/>
              </a:solidFill>
              <a:latin typeface="+mn-lt"/>
              <a:ea typeface="+mn-ea"/>
            </a:endParaRPr>
          </a:p>
        </p:txBody>
      </p:sp>
      <p:sp>
        <p:nvSpPr>
          <p:cNvPr id="28" name="Rectangle 27">
            <a:extLst>
              <a:ext uri="{FF2B5EF4-FFF2-40B4-BE49-F238E27FC236}">
                <a16:creationId xmlns:a16="http://schemas.microsoft.com/office/drawing/2014/main" id="{0CC265D8-6414-4AC7-A1B8-BB39407310F7}"/>
              </a:ext>
            </a:extLst>
          </p:cNvPr>
          <p:cNvSpPr/>
          <p:nvPr/>
        </p:nvSpPr>
        <p:spPr>
          <a:xfrm>
            <a:off x="3350423" y="3561278"/>
            <a:ext cx="2661737" cy="523220"/>
          </a:xfrm>
          <a:prstGeom prst="rect">
            <a:avLst/>
          </a:prstGeom>
        </p:spPr>
        <p:txBody>
          <a:bodyPr wrap="square">
            <a:spAutoFit/>
          </a:bodyPr>
          <a:lstStyle/>
          <a:p>
            <a:pPr marL="0" lvl="1">
              <a:spcAft>
                <a:spcPts val="900"/>
              </a:spcAft>
            </a:pPr>
            <a:r>
              <a:rPr lang="en-US" sz="1400" dirty="0">
                <a:solidFill>
                  <a:schemeClr val="tx1">
                    <a:lumMod val="85000"/>
                    <a:lumOff val="15000"/>
                  </a:schemeClr>
                </a:solidFill>
              </a:rPr>
              <a:t>No increase in bleeding on top of dual antiplatelet therapy</a:t>
            </a:r>
            <a:endParaRPr lang="en-US" sz="1400" baseline="30000" dirty="0">
              <a:solidFill>
                <a:schemeClr val="tx1">
                  <a:lumMod val="85000"/>
                  <a:lumOff val="15000"/>
                </a:schemeClr>
              </a:solidFill>
            </a:endParaRPr>
          </a:p>
        </p:txBody>
      </p:sp>
      <p:sp>
        <p:nvSpPr>
          <p:cNvPr id="33" name="Rectangle 32">
            <a:extLst>
              <a:ext uri="{FF2B5EF4-FFF2-40B4-BE49-F238E27FC236}">
                <a16:creationId xmlns:a16="http://schemas.microsoft.com/office/drawing/2014/main" id="{C26DCDF3-0DFD-4CB1-8F1A-8FE0C103AD19}"/>
              </a:ext>
            </a:extLst>
          </p:cNvPr>
          <p:cNvSpPr/>
          <p:nvPr/>
        </p:nvSpPr>
        <p:spPr bwMode="gray">
          <a:xfrm>
            <a:off x="6100285" y="1014581"/>
            <a:ext cx="2936287" cy="3312948"/>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831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1FA51-BBB4-4EC6-A82D-324814B957DE}"/>
              </a:ext>
            </a:extLst>
          </p:cNvPr>
          <p:cNvSpPr>
            <a:spLocks noGrp="1"/>
          </p:cNvSpPr>
          <p:nvPr>
            <p:ph type="body" sz="quarter" idx="10"/>
          </p:nvPr>
        </p:nvSpPr>
        <p:spPr/>
        <p:txBody>
          <a:bodyPr/>
          <a:lstStyle/>
          <a:p>
            <a:r>
              <a:rPr lang="en-US" dirty="0">
                <a:solidFill>
                  <a:srgbClr val="555A55"/>
                </a:solidFill>
              </a:rPr>
              <a:t>PACIFIC-Stroke study</a:t>
            </a:r>
          </a:p>
        </p:txBody>
      </p:sp>
      <p:sp>
        <p:nvSpPr>
          <p:cNvPr id="4" name="Content Placeholder 3">
            <a:extLst>
              <a:ext uri="{FF2B5EF4-FFF2-40B4-BE49-F238E27FC236}">
                <a16:creationId xmlns:a16="http://schemas.microsoft.com/office/drawing/2014/main" id="{443CD9C1-9BA3-410A-8EF2-EEB1DC189232}"/>
              </a:ext>
            </a:extLst>
          </p:cNvPr>
          <p:cNvSpPr>
            <a:spLocks noGrp="1"/>
          </p:cNvSpPr>
          <p:nvPr>
            <p:ph sz="quarter" idx="11"/>
          </p:nvPr>
        </p:nvSpPr>
        <p:spPr>
          <a:xfrm>
            <a:off x="288069" y="779643"/>
            <a:ext cx="8567862" cy="3890434"/>
          </a:xfrm>
        </p:spPr>
        <p:txBody>
          <a:bodyPr>
            <a:normAutofit fontScale="25000" lnSpcReduction="20000"/>
          </a:bodyPr>
          <a:lstStyle/>
          <a:p>
            <a:pPr marL="0" indent="0">
              <a:buNone/>
            </a:pPr>
            <a:r>
              <a:rPr lang="en-US" sz="7600" dirty="0">
                <a:latin typeface="Calibri" panose="020F0502020204030204" pitchFamily="34" charset="0"/>
                <a:cs typeface="Calibri" panose="020F0502020204030204" pitchFamily="34" charset="0"/>
              </a:rPr>
              <a:t>Objectives:</a:t>
            </a:r>
          </a:p>
          <a:p>
            <a:pPr marL="339725" lvl="1">
              <a:buClr>
                <a:schemeClr val="accent1"/>
              </a:buClr>
            </a:pPr>
            <a:r>
              <a:rPr lang="en-US" sz="7600" dirty="0">
                <a:solidFill>
                  <a:srgbClr val="000000"/>
                </a:solidFill>
                <a:latin typeface="Calibri" panose="020F0502020204030204" pitchFamily="34" charset="0"/>
                <a:cs typeface="Calibri" panose="020F0502020204030204" pitchFamily="34" charset="0"/>
              </a:rPr>
              <a:t>To assess the dose-response of 3 different dosages of asundexian compared with placebo on the primary efficacy outcome and, separately, to evaluate the incidence of the primary safety outcomes to determine the dosage that is most efficacious and safe for testing in a phase 3 trial.</a:t>
            </a:r>
          </a:p>
          <a:p>
            <a:pPr marL="0" indent="0">
              <a:buNone/>
            </a:pPr>
            <a:r>
              <a:rPr lang="en-US" sz="7600" dirty="0">
                <a:latin typeface="Calibri" panose="020F0502020204030204" pitchFamily="34" charset="0"/>
                <a:cs typeface="Calibri" panose="020F0502020204030204" pitchFamily="34" charset="0"/>
              </a:rPr>
              <a:t>Primary Efficacy Outcome:</a:t>
            </a:r>
          </a:p>
          <a:p>
            <a:pPr marL="339725" lvl="1">
              <a:buClr>
                <a:schemeClr val="accent1"/>
              </a:buClr>
            </a:pPr>
            <a:r>
              <a:rPr lang="en-US" sz="7600" dirty="0">
                <a:solidFill>
                  <a:srgbClr val="000000"/>
                </a:solidFill>
                <a:latin typeface="Calibri" panose="020F0502020204030204" pitchFamily="34" charset="0"/>
                <a:cs typeface="Calibri" panose="020F0502020204030204" pitchFamily="34" charset="0"/>
              </a:rPr>
              <a:t>The incidence of symptomatic ischemic stroke or covert brain infarcts detected by MRI at 6 months following a non-cardioembolic ischemic stroke for each of the different doses of asundexian and placebo.</a:t>
            </a:r>
          </a:p>
          <a:p>
            <a:pPr marL="0" indent="0">
              <a:buNone/>
            </a:pPr>
            <a:r>
              <a:rPr lang="en-US" sz="7600" dirty="0">
                <a:latin typeface="Calibri" panose="020F0502020204030204" pitchFamily="34" charset="0"/>
                <a:cs typeface="Calibri" panose="020F0502020204030204" pitchFamily="34" charset="0"/>
              </a:rPr>
              <a:t>Primary Safety Outcome:</a:t>
            </a:r>
          </a:p>
          <a:p>
            <a:pPr marL="339725" lvl="1">
              <a:buClr>
                <a:schemeClr val="accent1"/>
              </a:buClr>
            </a:pPr>
            <a:r>
              <a:rPr lang="en-US" sz="7600" dirty="0">
                <a:solidFill>
                  <a:srgbClr val="000000"/>
                </a:solidFill>
                <a:latin typeface="Calibri" panose="020F0502020204030204" pitchFamily="34" charset="0"/>
                <a:cs typeface="Calibri" panose="020F0502020204030204" pitchFamily="34" charset="0"/>
              </a:rPr>
              <a:t>The composite of ISTH</a:t>
            </a:r>
            <a:r>
              <a:rPr lang="en-US" sz="7600" baseline="30000" dirty="0">
                <a:solidFill>
                  <a:srgbClr val="000000"/>
                </a:solidFill>
                <a:latin typeface="Calibri" panose="020F0502020204030204" pitchFamily="34" charset="0"/>
                <a:cs typeface="Calibri" panose="020F0502020204030204" pitchFamily="34" charset="0"/>
              </a:rPr>
              <a:t>1</a:t>
            </a:r>
            <a:r>
              <a:rPr lang="en-US" sz="7600" dirty="0">
                <a:solidFill>
                  <a:srgbClr val="000000"/>
                </a:solidFill>
                <a:latin typeface="Calibri" panose="020F0502020204030204" pitchFamily="34" charset="0"/>
                <a:cs typeface="Calibri" panose="020F0502020204030204" pitchFamily="34" charset="0"/>
              </a:rPr>
              <a:t> major bleeding and clinically relevant non-major bleeding pooled across all asundexian doses and compared to placebo.</a:t>
            </a:r>
          </a:p>
          <a:p>
            <a:pPr marL="0" indent="0">
              <a:buNone/>
            </a:pPr>
            <a:r>
              <a:rPr lang="en-US" sz="7600" dirty="0">
                <a:latin typeface="Calibri" panose="020F0502020204030204" pitchFamily="34" charset="0"/>
                <a:cs typeface="Calibri" panose="020F0502020204030204" pitchFamily="34" charset="0"/>
              </a:rPr>
              <a:t>Primary analysis:</a:t>
            </a:r>
          </a:p>
          <a:p>
            <a:pPr marL="339725" lvl="1">
              <a:buClr>
                <a:schemeClr val="accent1"/>
              </a:buClr>
            </a:pPr>
            <a:r>
              <a:rPr lang="en-CA" sz="7600" dirty="0">
                <a:latin typeface="Calibri" panose="020F0502020204030204" pitchFamily="34" charset="0"/>
                <a:cs typeface="Calibri" panose="020F0502020204030204" pitchFamily="34" charset="0"/>
              </a:rPr>
              <a:t>Dose response effect of asundexian on the primary efficacy outcome at 6 months</a:t>
            </a:r>
            <a:r>
              <a:rPr lang="en-CA" sz="2100" dirty="0"/>
              <a:t>. </a:t>
            </a:r>
            <a:endParaRPr lang="en-US" sz="2100" dirty="0"/>
          </a:p>
        </p:txBody>
      </p:sp>
      <p:pic>
        <p:nvPicPr>
          <p:cNvPr id="5" name="Picture 12">
            <a:extLst>
              <a:ext uri="{FF2B5EF4-FFF2-40B4-BE49-F238E27FC236}">
                <a16:creationId xmlns:a16="http://schemas.microsoft.com/office/drawing/2014/main" id="{66075187-9754-0E47-865E-A6F3005F7919}"/>
              </a:ext>
            </a:extLst>
          </p:cNvPr>
          <p:cNvPicPr>
            <a:picLocks noChangeAspect="1"/>
          </p:cNvPicPr>
          <p:nvPr/>
        </p:nvPicPr>
        <p:blipFill>
          <a:blip r:embed="rId2"/>
          <a:stretch>
            <a:fillRect/>
          </a:stretch>
        </p:blipFill>
        <p:spPr>
          <a:xfrm>
            <a:off x="7956376" y="4503941"/>
            <a:ext cx="1008112" cy="444073"/>
          </a:xfrm>
          <a:prstGeom prst="rect">
            <a:avLst/>
          </a:prstGeom>
          <a:solidFill>
            <a:srgbClr val="FAFAFA"/>
          </a:solidFill>
        </p:spPr>
      </p:pic>
      <p:sp>
        <p:nvSpPr>
          <p:cNvPr id="6" name="TextBox 5">
            <a:extLst>
              <a:ext uri="{FF2B5EF4-FFF2-40B4-BE49-F238E27FC236}">
                <a16:creationId xmlns:a16="http://schemas.microsoft.com/office/drawing/2014/main" id="{B947D862-BC45-7B44-8473-F49D20FE6861}"/>
              </a:ext>
            </a:extLst>
          </p:cNvPr>
          <p:cNvSpPr txBox="1"/>
          <p:nvPr/>
        </p:nvSpPr>
        <p:spPr>
          <a:xfrm>
            <a:off x="5670376" y="4865827"/>
            <a:ext cx="4572000" cy="215444"/>
          </a:xfrm>
          <a:prstGeom prst="rect">
            <a:avLst/>
          </a:prstGeom>
          <a:noFill/>
        </p:spPr>
        <p:txBody>
          <a:bodyPr wrap="square">
            <a:spAutoFit/>
          </a:bodyPr>
          <a:lstStyle/>
          <a:p>
            <a:r>
              <a:rPr lang="en-US" sz="800" baseline="30000" dirty="0"/>
              <a:t>1</a:t>
            </a:r>
            <a:r>
              <a:rPr lang="en-US" sz="800" dirty="0"/>
              <a:t>Schulman, S et al. J </a:t>
            </a:r>
            <a:r>
              <a:rPr lang="en-US" sz="800" dirty="0" err="1"/>
              <a:t>Thromb</a:t>
            </a:r>
            <a:r>
              <a:rPr lang="en-US" sz="800" dirty="0"/>
              <a:t> </a:t>
            </a:r>
            <a:r>
              <a:rPr lang="en-US" sz="800" dirty="0" err="1"/>
              <a:t>Haemost</a:t>
            </a:r>
            <a:r>
              <a:rPr lang="en-US" sz="800" dirty="0"/>
              <a:t> 2005; 3:692-4 </a:t>
            </a:r>
          </a:p>
        </p:txBody>
      </p:sp>
    </p:spTree>
    <p:extLst>
      <p:ext uri="{BB962C8B-B14F-4D97-AF65-F5344CB8AC3E}">
        <p14:creationId xmlns:p14="http://schemas.microsoft.com/office/powerpoint/2010/main" val="323100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27">
            <a:extLst>
              <a:ext uri="{FF2B5EF4-FFF2-40B4-BE49-F238E27FC236}">
                <a16:creationId xmlns:a16="http://schemas.microsoft.com/office/drawing/2014/main" id="{C934EC99-1145-4655-B806-7F6B02069C30}"/>
              </a:ext>
            </a:extLst>
          </p:cNvPr>
          <p:cNvSpPr>
            <a:spLocks noChangeShapeType="1"/>
          </p:cNvSpPr>
          <p:nvPr>
            <p:custDataLst>
              <p:tags r:id="rId2"/>
            </p:custDataLst>
          </p:nvPr>
        </p:nvSpPr>
        <p:spPr bwMode="gray">
          <a:xfrm>
            <a:off x="2740119" y="2611649"/>
            <a:ext cx="3816294" cy="145963"/>
          </a:xfrm>
          <a:custGeom>
            <a:avLst/>
            <a:gdLst>
              <a:gd name="T0" fmla="*/ 4327525 w 2694"/>
              <a:gd name="T1" fmla="*/ 347663 h 219"/>
              <a:gd name="T2" fmla="*/ 486726 w 2694"/>
              <a:gd name="T3" fmla="*/ 347663 h 219"/>
              <a:gd name="T4" fmla="*/ 0 w 2694"/>
              <a:gd name="T5" fmla="*/ 0 h 219"/>
              <a:gd name="T6" fmla="*/ 0 60000 65536"/>
              <a:gd name="T7" fmla="*/ 0 60000 65536"/>
              <a:gd name="T8" fmla="*/ 0 60000 65536"/>
              <a:gd name="T9" fmla="*/ 0 w 2694"/>
              <a:gd name="T10" fmla="*/ 0 h 219"/>
              <a:gd name="T11" fmla="*/ 2694 w 2694"/>
              <a:gd name="T12" fmla="*/ 219 h 219"/>
            </a:gdLst>
            <a:ahLst/>
            <a:cxnLst>
              <a:cxn ang="T6">
                <a:pos x="T0" y="T1"/>
              </a:cxn>
              <a:cxn ang="T7">
                <a:pos x="T2" y="T3"/>
              </a:cxn>
              <a:cxn ang="T8">
                <a:pos x="T4" y="T5"/>
              </a:cxn>
            </a:cxnLst>
            <a:rect l="T9" t="T10" r="T11" b="T12"/>
            <a:pathLst>
              <a:path w="2694" h="219">
                <a:moveTo>
                  <a:pt x="2694" y="219"/>
                </a:moveTo>
                <a:lnTo>
                  <a:pt x="303" y="219"/>
                </a:lnTo>
                <a:lnTo>
                  <a:pt x="0" y="0"/>
                </a:lnTo>
              </a:path>
            </a:pathLst>
          </a:custGeom>
          <a:noFill/>
          <a:ln w="28575">
            <a:solidFill>
              <a:srgbClr val="F58D88"/>
            </a:solidFill>
            <a:round/>
            <a:headEnd type="triangle" w="lg" len="med"/>
            <a:tailEnd/>
          </a:ln>
        </p:spPr>
        <p:txBody>
          <a:bodyPr lIns="68663" tIns="34331" rIns="68663" bIns="34331"/>
          <a:lstStyle/>
          <a:p>
            <a:pPr defTabSz="685800">
              <a:defRPr/>
            </a:pPr>
            <a:endParaRPr lang="en-US" sz="750" kern="0" dirty="0">
              <a:solidFill>
                <a:srgbClr val="624963"/>
              </a:solidFill>
              <a:latin typeface="Arial"/>
              <a:cs typeface="Arial" charset="0"/>
            </a:endParaRPr>
          </a:p>
        </p:txBody>
      </p:sp>
      <p:sp>
        <p:nvSpPr>
          <p:cNvPr id="42" name="Line 27">
            <a:extLst>
              <a:ext uri="{FF2B5EF4-FFF2-40B4-BE49-F238E27FC236}">
                <a16:creationId xmlns:a16="http://schemas.microsoft.com/office/drawing/2014/main" id="{74B987E1-C658-9F49-B3F5-9819027D7A2B}"/>
              </a:ext>
            </a:extLst>
          </p:cNvPr>
          <p:cNvSpPr>
            <a:spLocks noChangeShapeType="1"/>
          </p:cNvSpPr>
          <p:nvPr>
            <p:custDataLst>
              <p:tags r:id="rId3"/>
            </p:custDataLst>
          </p:nvPr>
        </p:nvSpPr>
        <p:spPr bwMode="gray">
          <a:xfrm flipV="1">
            <a:off x="2743460" y="2348057"/>
            <a:ext cx="3812953" cy="125093"/>
          </a:xfrm>
          <a:custGeom>
            <a:avLst/>
            <a:gdLst>
              <a:gd name="T0" fmla="*/ 4327525 w 2694"/>
              <a:gd name="T1" fmla="*/ 347663 h 219"/>
              <a:gd name="T2" fmla="*/ 486726 w 2694"/>
              <a:gd name="T3" fmla="*/ 347663 h 219"/>
              <a:gd name="T4" fmla="*/ 0 w 2694"/>
              <a:gd name="T5" fmla="*/ 0 h 219"/>
              <a:gd name="T6" fmla="*/ 0 60000 65536"/>
              <a:gd name="T7" fmla="*/ 0 60000 65536"/>
              <a:gd name="T8" fmla="*/ 0 60000 65536"/>
              <a:gd name="T9" fmla="*/ 0 w 2694"/>
              <a:gd name="T10" fmla="*/ 0 h 219"/>
              <a:gd name="T11" fmla="*/ 2694 w 2694"/>
              <a:gd name="T12" fmla="*/ 219 h 219"/>
            </a:gdLst>
            <a:ahLst/>
            <a:cxnLst>
              <a:cxn ang="T6">
                <a:pos x="T0" y="T1"/>
              </a:cxn>
              <a:cxn ang="T7">
                <a:pos x="T2" y="T3"/>
              </a:cxn>
              <a:cxn ang="T8">
                <a:pos x="T4" y="T5"/>
              </a:cxn>
            </a:cxnLst>
            <a:rect l="T9" t="T10" r="T11" b="T12"/>
            <a:pathLst>
              <a:path w="2694" h="219">
                <a:moveTo>
                  <a:pt x="2694" y="219"/>
                </a:moveTo>
                <a:lnTo>
                  <a:pt x="303" y="219"/>
                </a:lnTo>
                <a:lnTo>
                  <a:pt x="0" y="0"/>
                </a:lnTo>
              </a:path>
            </a:pathLst>
          </a:custGeom>
          <a:noFill/>
          <a:ln w="28575">
            <a:solidFill>
              <a:srgbClr val="F58D88"/>
            </a:solidFill>
            <a:round/>
            <a:headEnd type="triangle" w="lg" len="med"/>
            <a:tailEnd/>
          </a:ln>
        </p:spPr>
        <p:txBody>
          <a:bodyPr lIns="68663" tIns="34331" rIns="68663" bIns="34331"/>
          <a:lstStyle/>
          <a:p>
            <a:pPr defTabSz="685800">
              <a:defRPr/>
            </a:pPr>
            <a:endParaRPr lang="en-US" sz="750" kern="0" dirty="0">
              <a:solidFill>
                <a:srgbClr val="624963"/>
              </a:solidFill>
              <a:latin typeface="Arial"/>
              <a:cs typeface="Arial" charset="0"/>
            </a:endParaRPr>
          </a:p>
        </p:txBody>
      </p:sp>
      <p:sp>
        <p:nvSpPr>
          <p:cNvPr id="43" name="Line 27">
            <a:extLst>
              <a:ext uri="{FF2B5EF4-FFF2-40B4-BE49-F238E27FC236}">
                <a16:creationId xmlns:a16="http://schemas.microsoft.com/office/drawing/2014/main" id="{C181512B-1574-DD41-A89F-C207059CA1AD}"/>
              </a:ext>
            </a:extLst>
          </p:cNvPr>
          <p:cNvSpPr>
            <a:spLocks noChangeShapeType="1"/>
          </p:cNvSpPr>
          <p:nvPr>
            <p:custDataLst>
              <p:tags r:id="rId4"/>
            </p:custDataLst>
          </p:nvPr>
        </p:nvSpPr>
        <p:spPr bwMode="gray">
          <a:xfrm flipV="1">
            <a:off x="2743460" y="1975450"/>
            <a:ext cx="3812953" cy="497702"/>
          </a:xfrm>
          <a:custGeom>
            <a:avLst/>
            <a:gdLst>
              <a:gd name="T0" fmla="*/ 4327525 w 2694"/>
              <a:gd name="T1" fmla="*/ 347663 h 219"/>
              <a:gd name="T2" fmla="*/ 486726 w 2694"/>
              <a:gd name="T3" fmla="*/ 347663 h 219"/>
              <a:gd name="T4" fmla="*/ 0 w 2694"/>
              <a:gd name="T5" fmla="*/ 0 h 219"/>
              <a:gd name="T6" fmla="*/ 0 60000 65536"/>
              <a:gd name="T7" fmla="*/ 0 60000 65536"/>
              <a:gd name="T8" fmla="*/ 0 60000 65536"/>
              <a:gd name="T9" fmla="*/ 0 w 2694"/>
              <a:gd name="T10" fmla="*/ 0 h 219"/>
              <a:gd name="T11" fmla="*/ 2694 w 2694"/>
              <a:gd name="T12" fmla="*/ 219 h 219"/>
            </a:gdLst>
            <a:ahLst/>
            <a:cxnLst>
              <a:cxn ang="T6">
                <a:pos x="T0" y="T1"/>
              </a:cxn>
              <a:cxn ang="T7">
                <a:pos x="T2" y="T3"/>
              </a:cxn>
              <a:cxn ang="T8">
                <a:pos x="T4" y="T5"/>
              </a:cxn>
            </a:cxnLst>
            <a:rect l="T9" t="T10" r="T11" b="T12"/>
            <a:pathLst>
              <a:path w="2694" h="219">
                <a:moveTo>
                  <a:pt x="2694" y="219"/>
                </a:moveTo>
                <a:lnTo>
                  <a:pt x="303" y="219"/>
                </a:lnTo>
                <a:lnTo>
                  <a:pt x="0" y="0"/>
                </a:lnTo>
              </a:path>
            </a:pathLst>
          </a:custGeom>
          <a:noFill/>
          <a:ln w="28575">
            <a:solidFill>
              <a:srgbClr val="F58D88"/>
            </a:solidFill>
            <a:round/>
            <a:headEnd type="triangle" w="lg" len="med"/>
            <a:tailEnd/>
          </a:ln>
        </p:spPr>
        <p:txBody>
          <a:bodyPr lIns="68663" tIns="34331" rIns="68663" bIns="34331"/>
          <a:lstStyle/>
          <a:p>
            <a:pPr defTabSz="685800">
              <a:defRPr/>
            </a:pPr>
            <a:endParaRPr lang="en-US" sz="750" kern="0" dirty="0">
              <a:solidFill>
                <a:srgbClr val="624963"/>
              </a:solidFill>
              <a:latin typeface="Arial"/>
              <a:cs typeface="Arial" charset="0"/>
            </a:endParaRPr>
          </a:p>
        </p:txBody>
      </p:sp>
      <p:sp>
        <p:nvSpPr>
          <p:cNvPr id="37" name="Text Box 89">
            <a:extLst>
              <a:ext uri="{FF2B5EF4-FFF2-40B4-BE49-F238E27FC236}">
                <a16:creationId xmlns:a16="http://schemas.microsoft.com/office/drawing/2014/main" id="{1BF4EA64-DAD7-2041-A16E-4F5FAACC12CD}"/>
              </a:ext>
            </a:extLst>
          </p:cNvPr>
          <p:cNvSpPr txBox="1">
            <a:spLocks noChangeArrowheads="1"/>
          </p:cNvSpPr>
          <p:nvPr>
            <p:custDataLst>
              <p:tags r:id="rId5"/>
            </p:custDataLst>
          </p:nvPr>
        </p:nvSpPr>
        <p:spPr bwMode="auto">
          <a:xfrm>
            <a:off x="5976717" y="3631936"/>
            <a:ext cx="122359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defTabSz="685800">
              <a:defRPr/>
            </a:pPr>
            <a:r>
              <a:rPr lang="en-US" sz="1200" b="1" dirty="0">
                <a:solidFill>
                  <a:srgbClr val="000000"/>
                </a:solidFill>
                <a:cs typeface="Arial" charset="0"/>
              </a:rPr>
              <a:t>6-12 Months</a:t>
            </a:r>
          </a:p>
          <a:p>
            <a:pPr algn="ctr" defTabSz="685800">
              <a:defRPr/>
            </a:pPr>
            <a:r>
              <a:rPr lang="en-US" sz="1200" dirty="0">
                <a:solidFill>
                  <a:srgbClr val="000000"/>
                </a:solidFill>
                <a:cs typeface="Arial" charset="0"/>
              </a:rPr>
              <a:t>EOT</a:t>
            </a:r>
          </a:p>
          <a:p>
            <a:pPr algn="ctr" defTabSz="685800">
              <a:defRPr/>
            </a:pPr>
            <a:r>
              <a:rPr lang="en-US" sz="1200" dirty="0">
                <a:solidFill>
                  <a:srgbClr val="000000"/>
                </a:solidFill>
                <a:cs typeface="Arial" charset="0"/>
              </a:rPr>
              <a:t>MRI</a:t>
            </a:r>
          </a:p>
        </p:txBody>
      </p:sp>
      <p:sp>
        <p:nvSpPr>
          <p:cNvPr id="38" name="Line 94">
            <a:extLst>
              <a:ext uri="{FF2B5EF4-FFF2-40B4-BE49-F238E27FC236}">
                <a16:creationId xmlns:a16="http://schemas.microsoft.com/office/drawing/2014/main" id="{358E50AE-52EA-9C48-9F31-0948DFDDD697}"/>
              </a:ext>
            </a:extLst>
          </p:cNvPr>
          <p:cNvSpPr>
            <a:spLocks noChangeShapeType="1"/>
          </p:cNvSpPr>
          <p:nvPr>
            <p:custDataLst>
              <p:tags r:id="rId6"/>
            </p:custDataLst>
          </p:nvPr>
        </p:nvSpPr>
        <p:spPr bwMode="auto">
          <a:xfrm flipH="1" flipV="1">
            <a:off x="6588516" y="1717922"/>
            <a:ext cx="0" cy="1813922"/>
          </a:xfrm>
          <a:prstGeom prst="line">
            <a:avLst/>
          </a:prstGeom>
          <a:noFill/>
          <a:ln w="15875">
            <a:solidFill>
              <a:schemeClr val="bg1">
                <a:lumMod val="75000"/>
              </a:schemeClr>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663" tIns="34331" rIns="68663" bIns="34331"/>
          <a:lstStyle/>
          <a:p>
            <a:pPr defTabSz="685800">
              <a:defRPr/>
            </a:pPr>
            <a:endParaRPr lang="en-US" sz="750" dirty="0">
              <a:solidFill>
                <a:srgbClr val="624963"/>
              </a:solidFill>
              <a:latin typeface="Arial"/>
              <a:cs typeface="Arial"/>
            </a:endParaRPr>
          </a:p>
        </p:txBody>
      </p:sp>
      <p:cxnSp>
        <p:nvCxnSpPr>
          <p:cNvPr id="26" name="AutoShape 31">
            <a:extLst>
              <a:ext uri="{FF2B5EF4-FFF2-40B4-BE49-F238E27FC236}">
                <a16:creationId xmlns:a16="http://schemas.microsoft.com/office/drawing/2014/main" id="{77008848-B5A0-4983-86BA-BB59E673C17E}"/>
              </a:ext>
            </a:extLst>
          </p:cNvPr>
          <p:cNvCxnSpPr>
            <a:cxnSpLocks noChangeShapeType="1"/>
          </p:cNvCxnSpPr>
          <p:nvPr>
            <p:custDataLst>
              <p:tags r:id="rId7"/>
            </p:custDataLst>
          </p:nvPr>
        </p:nvCxnSpPr>
        <p:spPr bwMode="gray">
          <a:xfrm>
            <a:off x="2242511" y="2558937"/>
            <a:ext cx="247693" cy="0"/>
          </a:xfrm>
          <a:prstGeom prst="straightConnector1">
            <a:avLst/>
          </a:prstGeom>
          <a:noFill/>
          <a:ln w="28575">
            <a:solidFill>
              <a:schemeClr val="tx2"/>
            </a:solidFill>
            <a:round/>
            <a:headEnd w="lg" len="med"/>
            <a:tailEnd type="triangle" w="lg" len="med"/>
          </a:ln>
          <a:extLst>
            <a:ext uri="{909E8E84-426E-40DD-AFC4-6F175D3DCCD1}">
              <a14:hiddenFill xmlns:a14="http://schemas.microsoft.com/office/drawing/2010/main">
                <a:noFill/>
              </a14:hiddenFill>
            </a:ext>
          </a:extLst>
        </p:spPr>
      </p:cxnSp>
      <p:graphicFrame>
        <p:nvGraphicFramePr>
          <p:cNvPr id="3" name="Object 2" hidden="1">
            <a:extLst>
              <a:ext uri="{FF2B5EF4-FFF2-40B4-BE49-F238E27FC236}">
                <a16:creationId xmlns:a16="http://schemas.microsoft.com/office/drawing/2014/main" id="{14FF8960-5F19-488B-A232-8AEEBD2204BD}"/>
              </a:ext>
            </a:extLst>
          </p:cNvPr>
          <p:cNvGraphicFramePr>
            <a:graphicFrameLocks noChangeAspect="1"/>
          </p:cNvGraphicFramePr>
          <p:nvPr>
            <p:custDataLst>
              <p:tags r:id="rId8"/>
            </p:custDataLst>
          </p:nvPr>
        </p:nvGraphicFramePr>
        <p:xfrm>
          <a:off x="1787" y="1191"/>
          <a:ext cx="1191" cy="1191"/>
        </p:xfrm>
        <a:graphic>
          <a:graphicData uri="http://schemas.openxmlformats.org/presentationml/2006/ole">
            <mc:AlternateContent xmlns:mc="http://schemas.openxmlformats.org/markup-compatibility/2006">
              <mc:Choice xmlns:v="urn:schemas-microsoft-com:vml" Requires="v">
                <p:oleObj spid="_x0000_s32825" name="think-cell Slide" r:id="rId25" imgW="359" imgH="358" progId="TCLayout.ActiveDocument.1">
                  <p:embed/>
                </p:oleObj>
              </mc:Choice>
              <mc:Fallback>
                <p:oleObj name="think-cell Slide" r:id="rId25" imgW="359" imgH="358" progId="TCLayout.ActiveDocument.1">
                  <p:embed/>
                  <p:pic>
                    <p:nvPicPr>
                      <p:cNvPr id="3" name="Object 2" hidden="1">
                        <a:extLst>
                          <a:ext uri="{FF2B5EF4-FFF2-40B4-BE49-F238E27FC236}">
                            <a16:creationId xmlns:a16="http://schemas.microsoft.com/office/drawing/2014/main" id="{14FF8960-5F19-488B-A232-8AEEBD2204BD}"/>
                          </a:ext>
                        </a:extLst>
                      </p:cNvPr>
                      <p:cNvPicPr/>
                      <p:nvPr/>
                    </p:nvPicPr>
                    <p:blipFill>
                      <a:blip r:embed="rId26"/>
                      <a:stretch>
                        <a:fillRect/>
                      </a:stretch>
                    </p:blipFill>
                    <p:spPr>
                      <a:xfrm>
                        <a:off x="1787" y="1191"/>
                        <a:ext cx="1191" cy="1191"/>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D3CAEAA2-1EC3-46B0-9B4E-9FC29B507CBF}"/>
              </a:ext>
            </a:extLst>
          </p:cNvPr>
          <p:cNvSpPr>
            <a:spLocks noGrp="1"/>
          </p:cNvSpPr>
          <p:nvPr>
            <p:ph type="title"/>
          </p:nvPr>
        </p:nvSpPr>
        <p:spPr>
          <a:xfrm>
            <a:off x="265586" y="123479"/>
            <a:ext cx="7474766" cy="526298"/>
          </a:xfrm>
        </p:spPr>
        <p:txBody>
          <a:bodyPr/>
          <a:lstStyle/>
          <a:p>
            <a:r>
              <a:rPr lang="en-US" dirty="0">
                <a:solidFill>
                  <a:srgbClr val="555A55"/>
                </a:solidFill>
              </a:rPr>
              <a:t>PACIFIC-Stroke: Schema</a:t>
            </a:r>
            <a:endParaRPr lang="de-DE" dirty="0">
              <a:solidFill>
                <a:srgbClr val="555A55"/>
              </a:solidFill>
            </a:endParaRPr>
          </a:p>
        </p:txBody>
      </p:sp>
      <p:sp>
        <p:nvSpPr>
          <p:cNvPr id="11" name="Textfeld 2">
            <a:extLst>
              <a:ext uri="{FF2B5EF4-FFF2-40B4-BE49-F238E27FC236}">
                <a16:creationId xmlns:a16="http://schemas.microsoft.com/office/drawing/2014/main" id="{5C83E566-CED6-496A-9F50-ACFA8123EE3B}"/>
              </a:ext>
            </a:extLst>
          </p:cNvPr>
          <p:cNvSpPr txBox="1">
            <a:spLocks noChangeArrowheads="1"/>
          </p:cNvSpPr>
          <p:nvPr>
            <p:custDataLst>
              <p:tags r:id="rId9"/>
            </p:custDataLst>
          </p:nvPr>
        </p:nvSpPr>
        <p:spPr bwMode="gray">
          <a:xfrm>
            <a:off x="323218" y="1903953"/>
            <a:ext cx="1939606" cy="1315869"/>
          </a:xfrm>
          <a:prstGeom prst="rect">
            <a:avLst/>
          </a:prstGeom>
          <a:solidFill>
            <a:srgbClr val="F48D88"/>
          </a:solidFill>
          <a:ln w="12700">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lIns="68663" tIns="34331" rIns="68663" bIns="34331" anchor="ctr" anchorCtr="0"/>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50000"/>
              </a:spcBef>
              <a:spcAft>
                <a:spcPct val="0"/>
              </a:spcAft>
              <a:defRPr sz="1100">
                <a:solidFill>
                  <a:schemeClr val="tx1"/>
                </a:solidFill>
                <a:latin typeface="Arial" charset="0"/>
              </a:defRPr>
            </a:lvl6pPr>
            <a:lvl7pPr marL="2971800" indent="-228600" eaLnBrk="0" fontAlgn="base" hangingPunct="0">
              <a:spcBef>
                <a:spcPct val="50000"/>
              </a:spcBef>
              <a:spcAft>
                <a:spcPct val="0"/>
              </a:spcAft>
              <a:defRPr sz="1100">
                <a:solidFill>
                  <a:schemeClr val="tx1"/>
                </a:solidFill>
                <a:latin typeface="Arial" charset="0"/>
              </a:defRPr>
            </a:lvl7pPr>
            <a:lvl8pPr marL="3429000" indent="-228600" eaLnBrk="0" fontAlgn="base" hangingPunct="0">
              <a:spcBef>
                <a:spcPct val="50000"/>
              </a:spcBef>
              <a:spcAft>
                <a:spcPct val="0"/>
              </a:spcAft>
              <a:defRPr sz="1100">
                <a:solidFill>
                  <a:schemeClr val="tx1"/>
                </a:solidFill>
                <a:latin typeface="Arial" charset="0"/>
              </a:defRPr>
            </a:lvl8pPr>
            <a:lvl9pPr marL="3886200" indent="-228600" eaLnBrk="0" fontAlgn="base" hangingPunct="0">
              <a:spcBef>
                <a:spcPct val="50000"/>
              </a:spcBef>
              <a:spcAft>
                <a:spcPct val="0"/>
              </a:spcAft>
              <a:defRPr sz="1100">
                <a:solidFill>
                  <a:schemeClr val="tx1"/>
                </a:solidFill>
                <a:latin typeface="Arial" charset="0"/>
              </a:defRPr>
            </a:lvl9pPr>
          </a:lstStyle>
          <a:p>
            <a:pPr algn="ctr" defTabSz="685800">
              <a:spcBef>
                <a:spcPts val="376"/>
              </a:spcBef>
              <a:defRPr/>
            </a:pPr>
            <a:r>
              <a:rPr lang="en-US" sz="1200" b="1" kern="0" dirty="0">
                <a:solidFill>
                  <a:schemeClr val="bg1"/>
                </a:solidFill>
                <a:cs typeface="Arial"/>
              </a:rPr>
              <a:t>Patients with </a:t>
            </a:r>
            <a:br>
              <a:rPr lang="en-US" sz="1200" b="1" kern="0" dirty="0">
                <a:solidFill>
                  <a:schemeClr val="bg1"/>
                </a:solidFill>
                <a:cs typeface="Arial"/>
              </a:rPr>
            </a:br>
            <a:r>
              <a:rPr lang="en-US" sz="1200" b="1" kern="0" dirty="0">
                <a:solidFill>
                  <a:schemeClr val="bg1"/>
                </a:solidFill>
                <a:cs typeface="Arial"/>
              </a:rPr>
              <a:t>Non-Cardioembolic Ischemic stroke </a:t>
            </a:r>
            <a:r>
              <a:rPr lang="en-US" sz="1200" b="1" spc="-25" dirty="0">
                <a:solidFill>
                  <a:srgbClr val="FFFFFF"/>
                </a:solidFill>
                <a:latin typeface="Arial"/>
                <a:cs typeface="Arial"/>
              </a:rPr>
              <a:t>≤48 </a:t>
            </a:r>
            <a:r>
              <a:rPr lang="en-US" sz="1200" b="1" kern="0" dirty="0" err="1">
                <a:solidFill>
                  <a:schemeClr val="bg1"/>
                </a:solidFill>
                <a:cs typeface="Arial"/>
              </a:rPr>
              <a:t>hrs</a:t>
            </a:r>
            <a:r>
              <a:rPr lang="en-US" sz="1200" b="1" kern="0" dirty="0">
                <a:solidFill>
                  <a:schemeClr val="bg1"/>
                </a:solidFill>
                <a:cs typeface="Arial"/>
              </a:rPr>
              <a:t> from symptom onset</a:t>
            </a:r>
          </a:p>
        </p:txBody>
      </p:sp>
      <p:sp>
        <p:nvSpPr>
          <p:cNvPr id="14" name="Text Box 33">
            <a:extLst>
              <a:ext uri="{FF2B5EF4-FFF2-40B4-BE49-F238E27FC236}">
                <a16:creationId xmlns:a16="http://schemas.microsoft.com/office/drawing/2014/main" id="{D76307C4-42E1-45FC-A7BF-A27B333DF159}"/>
              </a:ext>
            </a:extLst>
          </p:cNvPr>
          <p:cNvSpPr txBox="1">
            <a:spLocks noChangeArrowheads="1"/>
          </p:cNvSpPr>
          <p:nvPr>
            <p:custDataLst>
              <p:tags r:id="rId10"/>
            </p:custDataLst>
          </p:nvPr>
        </p:nvSpPr>
        <p:spPr bwMode="gray">
          <a:xfrm>
            <a:off x="3634736" y="1985200"/>
            <a:ext cx="675202" cy="11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defTabSz="685800" eaLnBrk="1" hangingPunct="1">
              <a:spcBef>
                <a:spcPct val="0"/>
              </a:spcBef>
              <a:defRPr/>
            </a:pPr>
            <a:endParaRPr lang="en-US" sz="750" b="1" dirty="0">
              <a:solidFill>
                <a:srgbClr val="624963"/>
              </a:solidFill>
              <a:cs typeface="Arial" charset="0"/>
            </a:endParaRPr>
          </a:p>
        </p:txBody>
      </p:sp>
      <p:sp>
        <p:nvSpPr>
          <p:cNvPr id="15" name="Text Box 29">
            <a:extLst>
              <a:ext uri="{FF2B5EF4-FFF2-40B4-BE49-F238E27FC236}">
                <a16:creationId xmlns:a16="http://schemas.microsoft.com/office/drawing/2014/main" id="{31347BBA-E885-4A96-8C5E-F6657AA85BF2}"/>
              </a:ext>
            </a:extLst>
          </p:cNvPr>
          <p:cNvSpPr txBox="1">
            <a:spLocks noChangeArrowheads="1"/>
          </p:cNvSpPr>
          <p:nvPr>
            <p:custDataLst>
              <p:tags r:id="rId11"/>
            </p:custDataLst>
          </p:nvPr>
        </p:nvSpPr>
        <p:spPr bwMode="gray">
          <a:xfrm>
            <a:off x="3353364" y="2888734"/>
            <a:ext cx="2763147" cy="211562"/>
          </a:xfrm>
          <a:prstGeom prst="rect">
            <a:avLst/>
          </a:prstGeom>
          <a:noFill/>
          <a:ln>
            <a:noFill/>
          </a:ln>
        </p:spPr>
        <p:txBody>
          <a:bodyPr wrap="square" lIns="0" tIns="0" rIns="0" bIns="0">
            <a:no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defTabSz="685800">
              <a:lnSpc>
                <a:spcPct val="115000"/>
              </a:lnSpc>
              <a:spcBef>
                <a:spcPct val="15000"/>
              </a:spcBef>
              <a:defRPr/>
            </a:pPr>
            <a:r>
              <a:rPr lang="en-US" sz="1400" b="1" kern="0" dirty="0">
                <a:solidFill>
                  <a:schemeClr val="accent2"/>
                </a:solidFill>
              </a:rPr>
              <a:t>Placebo</a:t>
            </a:r>
            <a:r>
              <a:rPr lang="en-US" sz="1400" kern="0" dirty="0">
                <a:solidFill>
                  <a:schemeClr val="accent2"/>
                </a:solidFill>
              </a:rPr>
              <a:t> QD n = 456</a:t>
            </a:r>
          </a:p>
        </p:txBody>
      </p:sp>
      <p:sp>
        <p:nvSpPr>
          <p:cNvPr id="17" name="Text Box 89">
            <a:extLst>
              <a:ext uri="{FF2B5EF4-FFF2-40B4-BE49-F238E27FC236}">
                <a16:creationId xmlns:a16="http://schemas.microsoft.com/office/drawing/2014/main" id="{F41FD214-801C-4F29-8694-CE4833360023}"/>
              </a:ext>
            </a:extLst>
          </p:cNvPr>
          <p:cNvSpPr txBox="1">
            <a:spLocks noChangeArrowheads="1"/>
          </p:cNvSpPr>
          <p:nvPr>
            <p:custDataLst>
              <p:tags r:id="rId12"/>
            </p:custDataLst>
          </p:nvPr>
        </p:nvSpPr>
        <p:spPr bwMode="auto">
          <a:xfrm>
            <a:off x="1524535" y="3598766"/>
            <a:ext cx="223108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defTabSz="685800">
              <a:defRPr/>
            </a:pPr>
            <a:r>
              <a:rPr lang="en-US" sz="1200" b="1" dirty="0">
                <a:solidFill>
                  <a:srgbClr val="000000"/>
                </a:solidFill>
                <a:cs typeface="Arial" charset="0"/>
              </a:rPr>
              <a:t>Day 1</a:t>
            </a:r>
          </a:p>
          <a:p>
            <a:pPr algn="ctr" defTabSz="685800">
              <a:defRPr/>
            </a:pPr>
            <a:r>
              <a:rPr lang="en-US" sz="1200" dirty="0">
                <a:solidFill>
                  <a:srgbClr val="000000"/>
                </a:solidFill>
                <a:cs typeface="Arial" charset="0"/>
              </a:rPr>
              <a:t>Randomization</a:t>
            </a:r>
          </a:p>
          <a:p>
            <a:pPr algn="ctr" defTabSz="685800">
              <a:defRPr/>
            </a:pPr>
            <a:r>
              <a:rPr lang="en-US" sz="1200" dirty="0">
                <a:solidFill>
                  <a:srgbClr val="000000"/>
                </a:solidFill>
                <a:cs typeface="Arial" charset="0"/>
              </a:rPr>
              <a:t>MRI prior to or up to 72 hours post randomization</a:t>
            </a:r>
          </a:p>
        </p:txBody>
      </p:sp>
      <p:sp>
        <p:nvSpPr>
          <p:cNvPr id="18" name="Line 94">
            <a:extLst>
              <a:ext uri="{FF2B5EF4-FFF2-40B4-BE49-F238E27FC236}">
                <a16:creationId xmlns:a16="http://schemas.microsoft.com/office/drawing/2014/main" id="{84537A7B-9AAD-426A-8D81-E169D2D86B1E}"/>
              </a:ext>
            </a:extLst>
          </p:cNvPr>
          <p:cNvSpPr>
            <a:spLocks noChangeShapeType="1"/>
          </p:cNvSpPr>
          <p:nvPr>
            <p:custDataLst>
              <p:tags r:id="rId13"/>
            </p:custDataLst>
          </p:nvPr>
        </p:nvSpPr>
        <p:spPr bwMode="auto">
          <a:xfrm flipH="1" flipV="1">
            <a:off x="2644690" y="1717922"/>
            <a:ext cx="0" cy="1813922"/>
          </a:xfrm>
          <a:prstGeom prst="line">
            <a:avLst/>
          </a:prstGeom>
          <a:noFill/>
          <a:ln w="15875">
            <a:solidFill>
              <a:schemeClr val="bg1">
                <a:lumMod val="75000"/>
              </a:schemeClr>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663" tIns="34331" rIns="68663" bIns="34331"/>
          <a:lstStyle/>
          <a:p>
            <a:pPr defTabSz="685800">
              <a:defRPr/>
            </a:pPr>
            <a:endParaRPr lang="en-US" sz="750" dirty="0">
              <a:solidFill>
                <a:srgbClr val="624963"/>
              </a:solidFill>
              <a:latin typeface="Arial"/>
              <a:cs typeface="Arial"/>
            </a:endParaRPr>
          </a:p>
        </p:txBody>
      </p:sp>
      <p:sp>
        <p:nvSpPr>
          <p:cNvPr id="25" name="Oval 32">
            <a:extLst>
              <a:ext uri="{FF2B5EF4-FFF2-40B4-BE49-F238E27FC236}">
                <a16:creationId xmlns:a16="http://schemas.microsoft.com/office/drawing/2014/main" id="{A2D1F6E8-9563-46B7-B383-484BF190295F}"/>
              </a:ext>
            </a:extLst>
          </p:cNvPr>
          <p:cNvSpPr>
            <a:spLocks noChangeArrowheads="1"/>
          </p:cNvSpPr>
          <p:nvPr>
            <p:custDataLst>
              <p:tags r:id="rId14"/>
            </p:custDataLst>
          </p:nvPr>
        </p:nvSpPr>
        <p:spPr bwMode="gray">
          <a:xfrm>
            <a:off x="2490032" y="2407905"/>
            <a:ext cx="300089" cy="302065"/>
          </a:xfrm>
          <a:prstGeom prst="ellipse">
            <a:avLst/>
          </a:prstGeom>
          <a:solidFill>
            <a:schemeClr val="tx2"/>
          </a:solidFill>
          <a:ln w="12700">
            <a:solidFill>
              <a:schemeClr val="bg1"/>
            </a:solidFill>
            <a:round/>
            <a:headEnd/>
            <a:tailEnd/>
          </a:ln>
          <a:effectLst>
            <a:outerShdw blurRad="50800" dist="38100" dir="2700000" algn="tl" rotWithShape="0">
              <a:prstClr val="black">
                <a:alpha val="40000"/>
              </a:prstClr>
            </a:outerShdw>
          </a:effectLst>
        </p:spPr>
        <p:txBody>
          <a:bodyPr wrap="none" lIns="68663" tIns="34331" rIns="68663" bIns="34331" anchor="ctr"/>
          <a:lstStyle/>
          <a:p>
            <a:pPr defTabSz="685800">
              <a:defRPr/>
            </a:pPr>
            <a:r>
              <a:rPr lang="en-US" sz="900" b="1" kern="0" dirty="0">
                <a:solidFill>
                  <a:srgbClr val="FFFFFF"/>
                </a:solidFill>
                <a:latin typeface="Arial"/>
                <a:cs typeface="Arial" charset="0"/>
              </a:rPr>
              <a:t>R</a:t>
            </a:r>
          </a:p>
        </p:txBody>
      </p:sp>
      <p:sp>
        <p:nvSpPr>
          <p:cNvPr id="28" name="Line 27">
            <a:extLst>
              <a:ext uri="{FF2B5EF4-FFF2-40B4-BE49-F238E27FC236}">
                <a16:creationId xmlns:a16="http://schemas.microsoft.com/office/drawing/2014/main" id="{523CA2B9-1FE5-4932-9ED9-37376133529C}"/>
              </a:ext>
            </a:extLst>
          </p:cNvPr>
          <p:cNvSpPr>
            <a:spLocks noChangeShapeType="1"/>
          </p:cNvSpPr>
          <p:nvPr>
            <p:custDataLst>
              <p:tags r:id="rId15"/>
            </p:custDataLst>
          </p:nvPr>
        </p:nvSpPr>
        <p:spPr bwMode="gray">
          <a:xfrm>
            <a:off x="2771801" y="2656380"/>
            <a:ext cx="3784612" cy="463292"/>
          </a:xfrm>
          <a:custGeom>
            <a:avLst/>
            <a:gdLst>
              <a:gd name="T0" fmla="*/ 4327525 w 2694"/>
              <a:gd name="T1" fmla="*/ 347663 h 219"/>
              <a:gd name="T2" fmla="*/ 486726 w 2694"/>
              <a:gd name="T3" fmla="*/ 347663 h 219"/>
              <a:gd name="T4" fmla="*/ 0 w 2694"/>
              <a:gd name="T5" fmla="*/ 0 h 219"/>
              <a:gd name="T6" fmla="*/ 0 60000 65536"/>
              <a:gd name="T7" fmla="*/ 0 60000 65536"/>
              <a:gd name="T8" fmla="*/ 0 60000 65536"/>
              <a:gd name="T9" fmla="*/ 0 w 2694"/>
              <a:gd name="T10" fmla="*/ 0 h 219"/>
              <a:gd name="T11" fmla="*/ 2694 w 2694"/>
              <a:gd name="T12" fmla="*/ 219 h 219"/>
            </a:gdLst>
            <a:ahLst/>
            <a:cxnLst>
              <a:cxn ang="T6">
                <a:pos x="T0" y="T1"/>
              </a:cxn>
              <a:cxn ang="T7">
                <a:pos x="T2" y="T3"/>
              </a:cxn>
              <a:cxn ang="T8">
                <a:pos x="T4" y="T5"/>
              </a:cxn>
            </a:cxnLst>
            <a:rect l="T9" t="T10" r="T11" b="T12"/>
            <a:pathLst>
              <a:path w="2694" h="219">
                <a:moveTo>
                  <a:pt x="2694" y="219"/>
                </a:moveTo>
                <a:lnTo>
                  <a:pt x="303" y="219"/>
                </a:lnTo>
                <a:lnTo>
                  <a:pt x="0" y="0"/>
                </a:lnTo>
              </a:path>
            </a:pathLst>
          </a:custGeom>
          <a:noFill/>
          <a:ln w="28575">
            <a:solidFill>
              <a:schemeClr val="accent2"/>
            </a:solidFill>
            <a:round/>
            <a:headEnd type="triangle" w="lg" len="med"/>
            <a:tailEnd/>
          </a:ln>
        </p:spPr>
        <p:txBody>
          <a:bodyPr lIns="68663" tIns="34331" rIns="68663" bIns="34331"/>
          <a:lstStyle/>
          <a:p>
            <a:pPr defTabSz="685800">
              <a:defRPr/>
            </a:pPr>
            <a:endParaRPr lang="en-US" sz="750" kern="0" dirty="0">
              <a:solidFill>
                <a:srgbClr val="624963"/>
              </a:solidFill>
              <a:latin typeface="Arial"/>
              <a:cs typeface="Arial" charset="0"/>
            </a:endParaRPr>
          </a:p>
        </p:txBody>
      </p:sp>
      <p:sp>
        <p:nvSpPr>
          <p:cNvPr id="30" name="Text Box 29">
            <a:extLst>
              <a:ext uri="{FF2B5EF4-FFF2-40B4-BE49-F238E27FC236}">
                <a16:creationId xmlns:a16="http://schemas.microsoft.com/office/drawing/2014/main" id="{7305D9B1-850D-44C1-8E72-A318FF733065}"/>
              </a:ext>
            </a:extLst>
          </p:cNvPr>
          <p:cNvSpPr txBox="1">
            <a:spLocks noChangeArrowheads="1"/>
          </p:cNvSpPr>
          <p:nvPr>
            <p:custDataLst>
              <p:tags r:id="rId16"/>
            </p:custDataLst>
          </p:nvPr>
        </p:nvSpPr>
        <p:spPr bwMode="gray">
          <a:xfrm>
            <a:off x="3334545" y="2086111"/>
            <a:ext cx="2763158" cy="226125"/>
          </a:xfrm>
          <a:prstGeom prst="rect">
            <a:avLst/>
          </a:prstGeom>
          <a:noFill/>
          <a:ln>
            <a:noFill/>
          </a:ln>
        </p:spPr>
        <p:txBody>
          <a:bodyPr wrap="square" lIns="0" tIns="0" rIns="0" bIns="0">
            <a:no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defTabSz="685800">
              <a:lnSpc>
                <a:spcPct val="115000"/>
              </a:lnSpc>
              <a:spcBef>
                <a:spcPct val="15000"/>
              </a:spcBef>
              <a:defRPr/>
            </a:pPr>
            <a:r>
              <a:rPr lang="en-US" sz="1400" b="1" kern="0" dirty="0">
                <a:solidFill>
                  <a:srgbClr val="F58D88"/>
                </a:solidFill>
              </a:rPr>
              <a:t>Asundexian</a:t>
            </a:r>
            <a:r>
              <a:rPr lang="en-US" sz="1400" kern="0" dirty="0">
                <a:solidFill>
                  <a:srgbClr val="F58D88"/>
                </a:solidFill>
              </a:rPr>
              <a:t> 20 mg QD n = 450</a:t>
            </a:r>
          </a:p>
        </p:txBody>
      </p:sp>
      <p:sp>
        <p:nvSpPr>
          <p:cNvPr id="39" name="Text Box 89">
            <a:extLst>
              <a:ext uri="{FF2B5EF4-FFF2-40B4-BE49-F238E27FC236}">
                <a16:creationId xmlns:a16="http://schemas.microsoft.com/office/drawing/2014/main" id="{D5755B4A-1F92-2B47-A2D6-533CB025FBCD}"/>
              </a:ext>
            </a:extLst>
          </p:cNvPr>
          <p:cNvSpPr txBox="1">
            <a:spLocks noChangeArrowheads="1"/>
          </p:cNvSpPr>
          <p:nvPr>
            <p:custDataLst>
              <p:tags r:id="rId17"/>
            </p:custDataLst>
          </p:nvPr>
        </p:nvSpPr>
        <p:spPr bwMode="auto">
          <a:xfrm>
            <a:off x="7560601" y="3615102"/>
            <a:ext cx="12235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defTabSz="685800">
              <a:defRPr/>
            </a:pPr>
            <a:r>
              <a:rPr lang="en-US" sz="1200" b="1" dirty="0">
                <a:solidFill>
                  <a:srgbClr val="000000"/>
                </a:solidFill>
                <a:cs typeface="Arial" charset="0"/>
              </a:rPr>
              <a:t> EOS</a:t>
            </a:r>
          </a:p>
        </p:txBody>
      </p:sp>
      <p:sp>
        <p:nvSpPr>
          <p:cNvPr id="40" name="Line 94">
            <a:extLst>
              <a:ext uri="{FF2B5EF4-FFF2-40B4-BE49-F238E27FC236}">
                <a16:creationId xmlns:a16="http://schemas.microsoft.com/office/drawing/2014/main" id="{B5F86853-4F89-5D4B-ADA2-2F23970F57B4}"/>
              </a:ext>
            </a:extLst>
          </p:cNvPr>
          <p:cNvSpPr>
            <a:spLocks noChangeShapeType="1"/>
          </p:cNvSpPr>
          <p:nvPr>
            <p:custDataLst>
              <p:tags r:id="rId18"/>
            </p:custDataLst>
          </p:nvPr>
        </p:nvSpPr>
        <p:spPr bwMode="auto">
          <a:xfrm flipH="1" flipV="1">
            <a:off x="8172400" y="1717922"/>
            <a:ext cx="0" cy="1813922"/>
          </a:xfrm>
          <a:prstGeom prst="line">
            <a:avLst/>
          </a:prstGeom>
          <a:noFill/>
          <a:ln w="15875">
            <a:solidFill>
              <a:schemeClr val="bg1">
                <a:lumMod val="75000"/>
              </a:schemeClr>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663" tIns="34331" rIns="68663" bIns="34331"/>
          <a:lstStyle/>
          <a:p>
            <a:pPr defTabSz="685800">
              <a:defRPr/>
            </a:pPr>
            <a:endParaRPr lang="en-US" sz="750" dirty="0">
              <a:solidFill>
                <a:srgbClr val="624963"/>
              </a:solidFill>
              <a:latin typeface="Arial"/>
              <a:cs typeface="Arial"/>
            </a:endParaRPr>
          </a:p>
        </p:txBody>
      </p:sp>
      <p:sp>
        <p:nvSpPr>
          <p:cNvPr id="41" name="Textfeld 2">
            <a:extLst>
              <a:ext uri="{FF2B5EF4-FFF2-40B4-BE49-F238E27FC236}">
                <a16:creationId xmlns:a16="http://schemas.microsoft.com/office/drawing/2014/main" id="{5CAA59FF-84C3-A44B-BD62-FCCFE1218DE2}"/>
              </a:ext>
            </a:extLst>
          </p:cNvPr>
          <p:cNvSpPr txBox="1">
            <a:spLocks noChangeArrowheads="1"/>
          </p:cNvSpPr>
          <p:nvPr>
            <p:custDataLst>
              <p:tags r:id="rId19"/>
            </p:custDataLst>
          </p:nvPr>
        </p:nvSpPr>
        <p:spPr bwMode="gray">
          <a:xfrm>
            <a:off x="6646283" y="1858824"/>
            <a:ext cx="1454109" cy="1254498"/>
          </a:xfrm>
          <a:prstGeom prst="rect">
            <a:avLst/>
          </a:prstGeom>
          <a:solidFill>
            <a:srgbClr val="F48D88"/>
          </a:solidFill>
          <a:ln w="12700">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lIns="68663" tIns="34331" rIns="68663" bIns="34331" anchor="ctr" anchorCtr="0"/>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50000"/>
              </a:spcBef>
              <a:spcAft>
                <a:spcPct val="0"/>
              </a:spcAft>
              <a:defRPr sz="1100">
                <a:solidFill>
                  <a:schemeClr val="tx1"/>
                </a:solidFill>
                <a:latin typeface="Arial" charset="0"/>
              </a:defRPr>
            </a:lvl6pPr>
            <a:lvl7pPr marL="2971800" indent="-228600" eaLnBrk="0" fontAlgn="base" hangingPunct="0">
              <a:spcBef>
                <a:spcPct val="50000"/>
              </a:spcBef>
              <a:spcAft>
                <a:spcPct val="0"/>
              </a:spcAft>
              <a:defRPr sz="1100">
                <a:solidFill>
                  <a:schemeClr val="tx1"/>
                </a:solidFill>
                <a:latin typeface="Arial" charset="0"/>
              </a:defRPr>
            </a:lvl7pPr>
            <a:lvl8pPr marL="3429000" indent="-228600" eaLnBrk="0" fontAlgn="base" hangingPunct="0">
              <a:spcBef>
                <a:spcPct val="50000"/>
              </a:spcBef>
              <a:spcAft>
                <a:spcPct val="0"/>
              </a:spcAft>
              <a:defRPr sz="1100">
                <a:solidFill>
                  <a:schemeClr val="tx1"/>
                </a:solidFill>
                <a:latin typeface="Arial" charset="0"/>
              </a:defRPr>
            </a:lvl8pPr>
            <a:lvl9pPr marL="3886200" indent="-228600" eaLnBrk="0" fontAlgn="base" hangingPunct="0">
              <a:spcBef>
                <a:spcPct val="50000"/>
              </a:spcBef>
              <a:spcAft>
                <a:spcPct val="0"/>
              </a:spcAft>
              <a:defRPr sz="1100">
                <a:solidFill>
                  <a:schemeClr val="tx1"/>
                </a:solidFill>
                <a:latin typeface="Arial" charset="0"/>
              </a:defRPr>
            </a:lvl9pPr>
          </a:lstStyle>
          <a:p>
            <a:pPr algn="ctr">
              <a:spcBef>
                <a:spcPts val="376"/>
              </a:spcBef>
              <a:defRPr/>
            </a:pPr>
            <a:r>
              <a:rPr lang="en-US" sz="1400" kern="0" dirty="0">
                <a:solidFill>
                  <a:schemeClr val="bg1"/>
                </a:solidFill>
              </a:rPr>
              <a:t>2 weeks </a:t>
            </a:r>
            <a:br>
              <a:rPr lang="en-US" sz="1400" kern="0" dirty="0">
                <a:solidFill>
                  <a:schemeClr val="bg1"/>
                </a:solidFill>
              </a:rPr>
            </a:br>
            <a:r>
              <a:rPr lang="en-US" sz="1400" kern="0" dirty="0">
                <a:solidFill>
                  <a:schemeClr val="bg1"/>
                </a:solidFill>
              </a:rPr>
              <a:t>post study drug</a:t>
            </a:r>
            <a:br>
              <a:rPr lang="en-US" sz="1400" kern="0" dirty="0">
                <a:solidFill>
                  <a:schemeClr val="bg1"/>
                </a:solidFill>
              </a:rPr>
            </a:br>
            <a:r>
              <a:rPr lang="en-US" sz="1400" kern="0" dirty="0">
                <a:solidFill>
                  <a:schemeClr val="bg1"/>
                </a:solidFill>
              </a:rPr>
              <a:t>observation period</a:t>
            </a:r>
          </a:p>
        </p:txBody>
      </p:sp>
      <p:sp>
        <p:nvSpPr>
          <p:cNvPr id="44" name="Text Box 29">
            <a:extLst>
              <a:ext uri="{FF2B5EF4-FFF2-40B4-BE49-F238E27FC236}">
                <a16:creationId xmlns:a16="http://schemas.microsoft.com/office/drawing/2014/main" id="{6B7593D1-4400-0147-86BD-63CAE93FBDBB}"/>
              </a:ext>
            </a:extLst>
          </p:cNvPr>
          <p:cNvSpPr txBox="1">
            <a:spLocks noChangeArrowheads="1"/>
          </p:cNvSpPr>
          <p:nvPr>
            <p:custDataLst>
              <p:tags r:id="rId20"/>
            </p:custDataLst>
          </p:nvPr>
        </p:nvSpPr>
        <p:spPr bwMode="gray">
          <a:xfrm>
            <a:off x="3339984" y="1709043"/>
            <a:ext cx="2763158" cy="288117"/>
          </a:xfrm>
          <a:prstGeom prst="rect">
            <a:avLst/>
          </a:prstGeom>
          <a:noFill/>
          <a:ln>
            <a:noFill/>
          </a:ln>
        </p:spPr>
        <p:txBody>
          <a:bodyPr wrap="square" lIns="0" tIns="0" rIns="0" bIns="0">
            <a:no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defTabSz="685800">
              <a:lnSpc>
                <a:spcPct val="115000"/>
              </a:lnSpc>
              <a:spcBef>
                <a:spcPct val="15000"/>
              </a:spcBef>
              <a:defRPr/>
            </a:pPr>
            <a:r>
              <a:rPr lang="en-US" sz="1400" b="1" kern="0" dirty="0">
                <a:solidFill>
                  <a:srgbClr val="F58D88"/>
                </a:solidFill>
              </a:rPr>
              <a:t>Asundexian</a:t>
            </a:r>
            <a:r>
              <a:rPr lang="en-US" sz="1400" kern="0" dirty="0">
                <a:solidFill>
                  <a:srgbClr val="F58D88"/>
                </a:solidFill>
              </a:rPr>
              <a:t> 50 mg QD n = 447</a:t>
            </a:r>
          </a:p>
        </p:txBody>
      </p:sp>
      <p:sp>
        <p:nvSpPr>
          <p:cNvPr id="45" name="Content Placeholder 2">
            <a:extLst>
              <a:ext uri="{FF2B5EF4-FFF2-40B4-BE49-F238E27FC236}">
                <a16:creationId xmlns:a16="http://schemas.microsoft.com/office/drawing/2014/main" id="{31E864A2-ECEE-2447-8A82-9FA24C02694C}"/>
              </a:ext>
            </a:extLst>
          </p:cNvPr>
          <p:cNvSpPr>
            <a:spLocks/>
          </p:cNvSpPr>
          <p:nvPr>
            <p:custDataLst>
              <p:tags r:id="rId21"/>
            </p:custDataLst>
          </p:nvPr>
        </p:nvSpPr>
        <p:spPr bwMode="gray">
          <a:xfrm>
            <a:off x="683571" y="891809"/>
            <a:ext cx="7056781" cy="625981"/>
          </a:xfrm>
          <a:prstGeom prst="rect">
            <a:avLst/>
          </a:prstGeom>
          <a:solidFill>
            <a:srgbClr val="555A55"/>
          </a:solidFill>
          <a:ln w="12700">
            <a:solidFill>
              <a:srgbClr val="F58E87"/>
            </a:solidFill>
            <a:miter lim="800000"/>
            <a:headEnd/>
            <a:tailEnd/>
          </a:ln>
          <a:effectLst>
            <a:outerShdw blurRad="50800" dist="38100" dir="2700000" algn="tl" rotWithShape="0">
              <a:prstClr val="black">
                <a:alpha val="40000"/>
              </a:prstClr>
            </a:outerShdw>
          </a:effectLst>
        </p:spPr>
        <p:txBody>
          <a:bodyPr lIns="68663" tIns="34331" rIns="68663" bIns="34331" anchor="ctr" anchorCtr="0"/>
          <a:lstStyle/>
          <a:p>
            <a:pPr algn="ctr" eaLnBrk="0" hangingPunct="0">
              <a:spcBef>
                <a:spcPts val="376"/>
              </a:spcBef>
            </a:pPr>
            <a:r>
              <a:rPr lang="en-US" sz="1600" b="1" kern="0" dirty="0">
                <a:solidFill>
                  <a:schemeClr val="bg1"/>
                </a:solidFill>
                <a:latin typeface="Arial" charset="0"/>
                <a:cs typeface="Arial"/>
              </a:rPr>
              <a:t>Prospective, randomized, double-blind, placebo-controlled, phase 2, dose-ranging study</a:t>
            </a:r>
          </a:p>
        </p:txBody>
      </p:sp>
      <p:sp>
        <p:nvSpPr>
          <p:cNvPr id="32" name="Text Box 29">
            <a:extLst>
              <a:ext uri="{FF2B5EF4-FFF2-40B4-BE49-F238E27FC236}">
                <a16:creationId xmlns:a16="http://schemas.microsoft.com/office/drawing/2014/main" id="{5BD74CBD-C01B-4EAD-B884-A11618731905}"/>
              </a:ext>
            </a:extLst>
          </p:cNvPr>
          <p:cNvSpPr txBox="1">
            <a:spLocks noChangeArrowheads="1"/>
          </p:cNvSpPr>
          <p:nvPr>
            <p:custDataLst>
              <p:tags r:id="rId22"/>
            </p:custDataLst>
          </p:nvPr>
        </p:nvSpPr>
        <p:spPr bwMode="gray">
          <a:xfrm>
            <a:off x="3338701" y="2482902"/>
            <a:ext cx="2763147" cy="296306"/>
          </a:xfrm>
          <a:prstGeom prst="rect">
            <a:avLst/>
          </a:prstGeom>
          <a:noFill/>
          <a:ln>
            <a:noFill/>
          </a:ln>
        </p:spPr>
        <p:txBody>
          <a:bodyPr wrap="square" lIns="0" tIns="0" rIns="0" bIns="0">
            <a:no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defTabSz="685800">
              <a:lnSpc>
                <a:spcPct val="115000"/>
              </a:lnSpc>
              <a:spcBef>
                <a:spcPct val="15000"/>
              </a:spcBef>
              <a:defRPr/>
            </a:pPr>
            <a:r>
              <a:rPr lang="en-US" sz="1400" b="1" kern="0" dirty="0">
                <a:solidFill>
                  <a:srgbClr val="F58D88"/>
                </a:solidFill>
              </a:rPr>
              <a:t>Asundexian</a:t>
            </a:r>
            <a:r>
              <a:rPr lang="en-US" sz="1400" kern="0" dirty="0">
                <a:solidFill>
                  <a:srgbClr val="F58D88"/>
                </a:solidFill>
              </a:rPr>
              <a:t> 10 mg QD n = 455</a:t>
            </a:r>
          </a:p>
        </p:txBody>
      </p:sp>
      <p:sp>
        <p:nvSpPr>
          <p:cNvPr id="2" name="TextBox 1">
            <a:extLst>
              <a:ext uri="{FF2B5EF4-FFF2-40B4-BE49-F238E27FC236}">
                <a16:creationId xmlns:a16="http://schemas.microsoft.com/office/drawing/2014/main" id="{5CAF073B-94A8-456C-BEF4-4094F74031E9}"/>
              </a:ext>
            </a:extLst>
          </p:cNvPr>
          <p:cNvSpPr txBox="1"/>
          <p:nvPr/>
        </p:nvSpPr>
        <p:spPr>
          <a:xfrm>
            <a:off x="968532" y="3259284"/>
            <a:ext cx="1466812" cy="276999"/>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US" sz="1200" b="1" i="0" kern="1200" dirty="0">
                <a:solidFill>
                  <a:schemeClr val="tx1"/>
                </a:solidFill>
                <a:latin typeface="Arial" panose="020B0604020202020204" pitchFamily="34" charset="0"/>
                <a:cs typeface="Arial" panose="020B0604020202020204" pitchFamily="34" charset="0"/>
              </a:rPr>
              <a:t>Background APT</a:t>
            </a:r>
          </a:p>
        </p:txBody>
      </p:sp>
      <p:cxnSp>
        <p:nvCxnSpPr>
          <p:cNvPr id="5" name="Straight Arrow Connector 4">
            <a:extLst>
              <a:ext uri="{FF2B5EF4-FFF2-40B4-BE49-F238E27FC236}">
                <a16:creationId xmlns:a16="http://schemas.microsoft.com/office/drawing/2014/main" id="{2CECA37A-7093-4923-871A-68E8BB654975}"/>
              </a:ext>
            </a:extLst>
          </p:cNvPr>
          <p:cNvCxnSpPr>
            <a:cxnSpLocks/>
          </p:cNvCxnSpPr>
          <p:nvPr/>
        </p:nvCxnSpPr>
        <p:spPr>
          <a:xfrm flipV="1">
            <a:off x="2327994" y="3397783"/>
            <a:ext cx="5785709" cy="6884"/>
          </a:xfrm>
          <a:prstGeom prst="straightConnector1">
            <a:avLst/>
          </a:prstGeom>
          <a:ln w="28575">
            <a:solidFill>
              <a:srgbClr val="555A55"/>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CAAA421-8ABE-EF46-8BEE-2E08E98E3E76}"/>
              </a:ext>
            </a:extLst>
          </p:cNvPr>
          <p:cNvSpPr txBox="1"/>
          <p:nvPr/>
        </p:nvSpPr>
        <p:spPr>
          <a:xfrm>
            <a:off x="1411914" y="4402878"/>
            <a:ext cx="7048518" cy="523220"/>
          </a:xfrm>
          <a:prstGeom prst="rect">
            <a:avLst/>
          </a:prstGeom>
          <a:noFill/>
        </p:spPr>
        <p:txBody>
          <a:bodyPr wrap="square">
            <a:spAutoFit/>
          </a:bodyPr>
          <a:lstStyle/>
          <a:p>
            <a:r>
              <a:rPr lang="en-US" sz="1400" b="1" dirty="0">
                <a:solidFill>
                  <a:schemeClr val="tx1">
                    <a:lumMod val="65000"/>
                    <a:lumOff val="35000"/>
                  </a:schemeClr>
                </a:solidFill>
                <a:latin typeface="Times New Roman" panose="02020603050405020304" pitchFamily="18" charset="0"/>
                <a:ea typeface="Times New Roman" panose="02020603050405020304" pitchFamily="18" charset="0"/>
              </a:rPr>
              <a:t>Enrollment: </a:t>
            </a:r>
            <a:r>
              <a:rPr lang="en-US" sz="1400" dirty="0">
                <a:latin typeface="Times New Roman" panose="02020603050405020304" pitchFamily="18" charset="0"/>
                <a:ea typeface="Times New Roman" panose="02020603050405020304" pitchFamily="18" charset="0"/>
              </a:rPr>
              <a:t>1808 patients between </a:t>
            </a:r>
            <a:r>
              <a:rPr lang="en-US" sz="1400" dirty="0">
                <a:solidFill>
                  <a:srgbClr val="000000"/>
                </a:solidFill>
                <a:latin typeface="Times New Roman" panose="02020603050405020304" pitchFamily="18" charset="0"/>
                <a:ea typeface="Times New Roman" panose="02020603050405020304" pitchFamily="18" charset="0"/>
              </a:rPr>
              <a:t>June 15, 2020 and July 22, 2021 at </a:t>
            </a:r>
            <a:r>
              <a:rPr lang="en-US" sz="1400" dirty="0">
                <a:solidFill>
                  <a:srgbClr val="000000"/>
                </a:solidFill>
                <a:effectLst/>
                <a:latin typeface="Times New Roman" panose="02020603050405020304" pitchFamily="18" charset="0"/>
                <a:ea typeface="Times New Roman" panose="02020603050405020304" pitchFamily="18" charset="0"/>
              </a:rPr>
              <a:t>196 sites in 23 countries</a:t>
            </a:r>
          </a:p>
          <a:p>
            <a:pPr marL="285750" indent="-285750">
              <a:buFont typeface="Arial" panose="020B0604020202020204" pitchFamily="34" charset="0"/>
              <a:buChar char="•"/>
            </a:pPr>
            <a:endParaRPr lang="en-US" sz="1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210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0E3DEE2-B262-4993-8366-7C62F1C704B6}"/>
              </a:ext>
            </a:extLst>
          </p:cNvPr>
          <p:cNvSpPr>
            <a:spLocks noGrp="1"/>
          </p:cNvSpPr>
          <p:nvPr>
            <p:ph type="ftr" sz="quarter" idx="11"/>
          </p:nvPr>
        </p:nvSpPr>
        <p:spPr/>
        <p:txBody>
          <a:bodyPr/>
          <a:lstStyle/>
          <a:p>
            <a:pPr algn="ctr" defTabSz="685732">
              <a:defRPr/>
            </a:pPr>
            <a:r>
              <a:rPr lang="en-US" sz="900" dirty="0">
                <a:latin typeface="Calibri" panose="020F0502020204030204"/>
              </a:rPr>
              <a:t>19766_PACIFIC STROKE_SC Meeting_20200205</a:t>
            </a:r>
          </a:p>
        </p:txBody>
      </p:sp>
      <p:sp>
        <p:nvSpPr>
          <p:cNvPr id="5" name="Foliennummernplatzhalter 4">
            <a:extLst>
              <a:ext uri="{FF2B5EF4-FFF2-40B4-BE49-F238E27FC236}">
                <a16:creationId xmlns:a16="http://schemas.microsoft.com/office/drawing/2014/main" id="{5B942DFD-18C8-41B3-9732-DD89D3896590}"/>
              </a:ext>
            </a:extLst>
          </p:cNvPr>
          <p:cNvSpPr>
            <a:spLocks noGrp="1"/>
          </p:cNvSpPr>
          <p:nvPr>
            <p:ph type="sldNum" sz="quarter" idx="12"/>
          </p:nvPr>
        </p:nvSpPr>
        <p:spPr/>
        <p:txBody>
          <a:bodyPr/>
          <a:lstStyle/>
          <a:p>
            <a:pPr algn="r" defTabSz="685732">
              <a:defRPr/>
            </a:pPr>
            <a:fld id="{EEAD9179-7A6B-4268-BEB2-F3B8EB06115B}" type="slidenum">
              <a:rPr lang="en-US" sz="900">
                <a:latin typeface="Calibri" panose="020F0502020204030204"/>
              </a:rPr>
              <a:pPr algn="r" defTabSz="685732">
                <a:defRPr/>
              </a:pPr>
              <a:t>9</a:t>
            </a:fld>
            <a:endParaRPr lang="en-US" sz="900" dirty="0">
              <a:latin typeface="Calibri" panose="020F0502020204030204"/>
            </a:endParaRPr>
          </a:p>
        </p:txBody>
      </p:sp>
      <p:sp>
        <p:nvSpPr>
          <p:cNvPr id="7" name="Rectangle 6">
            <a:extLst>
              <a:ext uri="{FF2B5EF4-FFF2-40B4-BE49-F238E27FC236}">
                <a16:creationId xmlns:a16="http://schemas.microsoft.com/office/drawing/2014/main" id="{DD209ED9-E801-4E41-B454-FAD0DB517B63}"/>
              </a:ext>
            </a:extLst>
          </p:cNvPr>
          <p:cNvSpPr/>
          <p:nvPr/>
        </p:nvSpPr>
        <p:spPr>
          <a:xfrm>
            <a:off x="893934" y="2931790"/>
            <a:ext cx="914400" cy="914400"/>
          </a:xfrm>
          <a:prstGeom prst="rect">
            <a:avLst/>
          </a:prstGeom>
          <a:solidFill>
            <a:srgbClr val="F58D88"/>
          </a:solidFill>
          <a:ln>
            <a:solidFill>
              <a:srgbClr val="F58D88"/>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platzhalter 10">
            <a:extLst>
              <a:ext uri="{FF2B5EF4-FFF2-40B4-BE49-F238E27FC236}">
                <a16:creationId xmlns:a16="http://schemas.microsoft.com/office/drawing/2014/main" id="{80FDA583-6420-F045-AAE9-8EBF67A9142A}"/>
              </a:ext>
            </a:extLst>
          </p:cNvPr>
          <p:cNvSpPr txBox="1">
            <a:spLocks/>
          </p:cNvSpPr>
          <p:nvPr/>
        </p:nvSpPr>
        <p:spPr bwMode="gray">
          <a:xfrm>
            <a:off x="1669777" y="1731461"/>
            <a:ext cx="3456805" cy="1200329"/>
          </a:xfrm>
          <a:prstGeom prst="rect">
            <a:avLst/>
          </a:prstGeom>
        </p:spPr>
        <p:txBody>
          <a:bodyPr vert="horz" wrap="square" lIns="91440" tIns="45720" rIns="91440" bIns="45720" rtlCol="0">
            <a:spAutoFit/>
          </a:bodyPr>
          <a:lstStyle>
            <a:lvl1pPr marL="0" indent="0" algn="l" defTabSz="360000" rtl="0" eaLnBrk="1" latinLnBrk="0" hangingPunct="1">
              <a:spcBef>
                <a:spcPts val="0"/>
              </a:spcBef>
              <a:spcAft>
                <a:spcPts val="0"/>
              </a:spcAft>
              <a:buClr>
                <a:srgbClr val="C00000"/>
              </a:buClr>
              <a:buFont typeface="Arial" panose="020B0604020202020204" pitchFamily="34" charset="0"/>
              <a:buNone/>
              <a:defRPr lang="en-US" sz="2400" b="1" i="0" kern="1200">
                <a:solidFill>
                  <a:schemeClr val="bg1"/>
                </a:solidFill>
                <a:latin typeface="+mn-lt"/>
                <a:ea typeface="+mn-ea"/>
                <a:cs typeface="Verdana"/>
              </a:defRPr>
            </a:lvl1pPr>
            <a:lvl2pPr marL="0" indent="0" algn="l" defTabSz="360000" rtl="0" eaLnBrk="1" latinLnBrk="0" hangingPunct="1">
              <a:spcBef>
                <a:spcPts val="1013"/>
              </a:spcBef>
              <a:spcAft>
                <a:spcPts val="0"/>
              </a:spcAft>
              <a:buClr>
                <a:srgbClr val="C00000"/>
              </a:buClr>
              <a:buFont typeface="Arial" panose="020B0604020202020204" pitchFamily="34" charset="0"/>
              <a:buNone/>
              <a:defRPr lang="en-US" sz="591" b="0" i="0" kern="1200">
                <a:solidFill>
                  <a:schemeClr val="bg1"/>
                </a:solidFill>
                <a:latin typeface="+mn-lt"/>
                <a:ea typeface="+mn-ea"/>
                <a:cs typeface="Verdana"/>
              </a:defRPr>
            </a:lvl2pPr>
            <a:lvl3pPr marL="0" indent="0" algn="l" defTabSz="360000" rtl="0" eaLnBrk="1" latinLnBrk="0" hangingPunct="1">
              <a:spcBef>
                <a:spcPts val="0"/>
              </a:spcBef>
              <a:spcAft>
                <a:spcPts val="0"/>
              </a:spcAft>
              <a:buClr>
                <a:srgbClr val="C00000"/>
              </a:buClr>
              <a:buFont typeface="Arial" panose="020B0604020202020204" pitchFamily="34" charset="0"/>
              <a:buNone/>
              <a:defRPr lang="en-US" sz="591" b="0" i="0" kern="1200">
                <a:solidFill>
                  <a:schemeClr val="bg1"/>
                </a:solidFill>
                <a:latin typeface="+mn-lt"/>
                <a:ea typeface="+mn-ea"/>
                <a:cs typeface="Verdana"/>
              </a:defRPr>
            </a:lvl3pPr>
            <a:lvl4pPr marL="0" indent="0" algn="l" defTabSz="360000" rtl="0" eaLnBrk="1" latinLnBrk="0" hangingPunct="1">
              <a:spcBef>
                <a:spcPts val="0"/>
              </a:spcBef>
              <a:spcAft>
                <a:spcPts val="0"/>
              </a:spcAft>
              <a:buClr>
                <a:srgbClr val="C00000"/>
              </a:buClr>
              <a:buFont typeface="Arial" panose="020B0604020202020204" pitchFamily="34" charset="0"/>
              <a:buNone/>
              <a:defRPr lang="en-US" sz="591" b="0" i="0" kern="1200">
                <a:solidFill>
                  <a:schemeClr val="bg1"/>
                </a:solidFill>
                <a:latin typeface="+mn-lt"/>
                <a:ea typeface="+mn-ea"/>
                <a:cs typeface="Verdana"/>
              </a:defRPr>
            </a:lvl4pPr>
            <a:lvl5pPr marL="0" indent="0" algn="l" defTabSz="360000" rtl="0" eaLnBrk="1" latinLnBrk="0" hangingPunct="1">
              <a:spcBef>
                <a:spcPts val="0"/>
              </a:spcBef>
              <a:spcAft>
                <a:spcPts val="0"/>
              </a:spcAft>
              <a:buClr>
                <a:srgbClr val="C00000"/>
              </a:buClr>
              <a:buFont typeface="Arial" panose="020B0604020202020204" pitchFamily="34" charset="0"/>
              <a:buNone/>
              <a:defRPr lang="en-US" sz="591" b="0" i="0" kern="1200">
                <a:solidFill>
                  <a:schemeClr val="bg1"/>
                </a:solidFill>
                <a:latin typeface="+mn-lt"/>
                <a:ea typeface="+mn-ea"/>
                <a:cs typeface="Verdana"/>
              </a:defRPr>
            </a:lvl5pPr>
            <a:lvl6pPr marL="0" indent="0" algn="l" defTabSz="914400" rtl="0" eaLnBrk="1" latinLnBrk="0" hangingPunct="1">
              <a:spcBef>
                <a:spcPts val="0"/>
              </a:spcBef>
              <a:spcAft>
                <a:spcPts val="0"/>
              </a:spcAft>
              <a:buClr>
                <a:srgbClr val="C00000"/>
              </a:buClr>
              <a:buFont typeface="Arial" panose="020B0604020202020204" pitchFamily="34" charset="0"/>
              <a:buNone/>
              <a:defRPr lang="en-US" sz="591" kern="1200">
                <a:solidFill>
                  <a:schemeClr val="bg1"/>
                </a:solidFill>
                <a:latin typeface="+mn-lt"/>
                <a:ea typeface="+mn-ea"/>
                <a:cs typeface="+mn-cs"/>
              </a:defRPr>
            </a:lvl6pPr>
            <a:lvl7pPr marL="0" indent="0" algn="l" defTabSz="914400" rtl="0" eaLnBrk="1" latinLnBrk="0" hangingPunct="1">
              <a:spcBef>
                <a:spcPts val="0"/>
              </a:spcBef>
              <a:spcAft>
                <a:spcPts val="0"/>
              </a:spcAft>
              <a:buFont typeface="Arial" panose="020B0604020202020204" pitchFamily="34" charset="0"/>
              <a:buNone/>
              <a:defRPr lang="en-US" sz="591" kern="1200">
                <a:solidFill>
                  <a:schemeClr val="bg1"/>
                </a:solidFill>
                <a:latin typeface="+mn-lt"/>
                <a:ea typeface="+mn-ea"/>
                <a:cs typeface="+mn-cs"/>
              </a:defRPr>
            </a:lvl7pPr>
            <a:lvl8pPr marL="0" indent="0" algn="l" defTabSz="914400" rtl="0" eaLnBrk="1" latinLnBrk="0" hangingPunct="1">
              <a:spcBef>
                <a:spcPts val="0"/>
              </a:spcBef>
              <a:spcAft>
                <a:spcPts val="0"/>
              </a:spcAft>
              <a:buFont typeface="Arial" panose="020B0604020202020204" pitchFamily="34" charset="0"/>
              <a:buNone/>
              <a:defRPr lang="en-US" sz="591" kern="1200">
                <a:solidFill>
                  <a:schemeClr val="bg1"/>
                </a:solidFill>
                <a:latin typeface="+mn-lt"/>
                <a:ea typeface="+mn-ea"/>
                <a:cs typeface="+mn-cs"/>
              </a:defRPr>
            </a:lvl8pPr>
            <a:lvl9pPr marL="0" indent="0" algn="l" defTabSz="914400" rtl="0" eaLnBrk="1" latinLnBrk="0" hangingPunct="1">
              <a:spcBef>
                <a:spcPts val="0"/>
              </a:spcBef>
              <a:spcAft>
                <a:spcPts val="0"/>
              </a:spcAft>
              <a:buFont typeface="Arial" panose="020B0604020202020204" pitchFamily="34" charset="0"/>
              <a:buNone/>
              <a:defRPr sz="591" kern="1200">
                <a:solidFill>
                  <a:schemeClr val="bg1"/>
                </a:solidFill>
                <a:latin typeface="+mn-lt"/>
                <a:ea typeface="+mn-ea"/>
                <a:cs typeface="+mn-cs"/>
              </a:defRPr>
            </a:lvl9pPr>
          </a:lstStyle>
          <a:p>
            <a:r>
              <a:rPr lang="de-DE" sz="3600" dirty="0" err="1"/>
              <a:t>Results</a:t>
            </a:r>
            <a:r>
              <a:rPr lang="de-DE" sz="3600" dirty="0"/>
              <a:t> </a:t>
            </a:r>
            <a:r>
              <a:rPr lang="de-DE" sz="3600" dirty="0" err="1"/>
              <a:t>of</a:t>
            </a:r>
            <a:r>
              <a:rPr lang="de-DE" sz="3600" dirty="0"/>
              <a:t> </a:t>
            </a:r>
          </a:p>
          <a:p>
            <a:r>
              <a:rPr lang="de-DE" sz="3600" dirty="0"/>
              <a:t>PACIFIC-</a:t>
            </a:r>
            <a:r>
              <a:rPr lang="de-DE" sz="3600" dirty="0" err="1"/>
              <a:t>Stroke</a:t>
            </a:r>
            <a:endParaRPr lang="de-DE" sz="3600" dirty="0"/>
          </a:p>
        </p:txBody>
      </p:sp>
      <p:sp>
        <p:nvSpPr>
          <p:cNvPr id="13" name="Rectangle 12">
            <a:extLst>
              <a:ext uri="{FF2B5EF4-FFF2-40B4-BE49-F238E27FC236}">
                <a16:creationId xmlns:a16="http://schemas.microsoft.com/office/drawing/2014/main" id="{12F2650F-2B32-3649-A23A-5CA7DE9A95F1}"/>
              </a:ext>
            </a:extLst>
          </p:cNvPr>
          <p:cNvSpPr/>
          <p:nvPr/>
        </p:nvSpPr>
        <p:spPr>
          <a:xfrm>
            <a:off x="0" y="53219"/>
            <a:ext cx="914400" cy="914400"/>
          </a:xfrm>
          <a:prstGeom prst="rect">
            <a:avLst/>
          </a:prstGeom>
          <a:solidFill>
            <a:srgbClr val="F58D88"/>
          </a:solidFill>
          <a:ln>
            <a:solidFill>
              <a:srgbClr val="F58D88"/>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riangle 15">
            <a:extLst>
              <a:ext uri="{FF2B5EF4-FFF2-40B4-BE49-F238E27FC236}">
                <a16:creationId xmlns:a16="http://schemas.microsoft.com/office/drawing/2014/main" id="{C6414265-E389-524F-9634-B118D0AEEF2E}"/>
              </a:ext>
            </a:extLst>
          </p:cNvPr>
          <p:cNvSpPr/>
          <p:nvPr/>
        </p:nvSpPr>
        <p:spPr>
          <a:xfrm>
            <a:off x="4572000" y="4697107"/>
            <a:ext cx="1060704" cy="459520"/>
          </a:xfrm>
          <a:prstGeom prst="triangle">
            <a:avLst>
              <a:gd name="adj" fmla="val 13754"/>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9D3798ED-23E3-9842-90D2-4537D6BEDB4F}"/>
              </a:ext>
            </a:extLst>
          </p:cNvPr>
          <p:cNvSpPr/>
          <p:nvPr/>
        </p:nvSpPr>
        <p:spPr>
          <a:xfrm>
            <a:off x="4716016" y="4697107"/>
            <a:ext cx="4427984" cy="45719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501ED1A2-BEFD-B246-AF01-797036188A5D}"/>
              </a:ext>
            </a:extLst>
          </p:cNvPr>
          <p:cNvSpPr/>
          <p:nvPr/>
        </p:nvSpPr>
        <p:spPr>
          <a:xfrm>
            <a:off x="0" y="4697107"/>
            <a:ext cx="3771025" cy="45212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5" name="Picture 2" descr="Population Health Research Institute - CMOCRO">
            <a:extLst>
              <a:ext uri="{FF2B5EF4-FFF2-40B4-BE49-F238E27FC236}">
                <a16:creationId xmlns:a16="http://schemas.microsoft.com/office/drawing/2014/main" id="{A4162261-F3E2-4C41-9D32-248EDE3E1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8" y="4736026"/>
            <a:ext cx="1286994" cy="357748"/>
          </a:xfrm>
          <a:prstGeom prst="rect">
            <a:avLst/>
          </a:prstGeom>
          <a:noFill/>
          <a:extLst>
            <a:ext uri="{909E8E84-426E-40DD-AFC4-6F175D3DCCD1}">
              <a14:hiddenFill xmlns:a14="http://schemas.microsoft.com/office/drawing/2010/main">
                <a:solidFill>
                  <a:srgbClr val="FFFFFF"/>
                </a:solidFill>
              </a14:hiddenFill>
            </a:ext>
          </a:extLst>
        </p:spPr>
      </p:pic>
      <p:sp>
        <p:nvSpPr>
          <p:cNvPr id="19" name="Triangle 18">
            <a:extLst>
              <a:ext uri="{FF2B5EF4-FFF2-40B4-BE49-F238E27FC236}">
                <a16:creationId xmlns:a16="http://schemas.microsoft.com/office/drawing/2014/main" id="{CB240B25-9591-0E44-B449-49FD6796B463}"/>
              </a:ext>
            </a:extLst>
          </p:cNvPr>
          <p:cNvSpPr/>
          <p:nvPr/>
        </p:nvSpPr>
        <p:spPr>
          <a:xfrm flipV="1">
            <a:off x="3398179" y="4697106"/>
            <a:ext cx="597757" cy="493110"/>
          </a:xfrm>
          <a:prstGeom prst="triangle">
            <a:avLst>
              <a:gd name="adj" fmla="val 66347"/>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170" name="Picture 2" descr="Our Supporters - Bayer - Hemophilia Ontario">
            <a:extLst>
              <a:ext uri="{FF2B5EF4-FFF2-40B4-BE49-F238E27FC236}">
                <a16:creationId xmlns:a16="http://schemas.microsoft.com/office/drawing/2014/main" id="{39C42470-351A-A445-98F6-F529C5B9F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6368" y="4719348"/>
            <a:ext cx="448625" cy="448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a:extLst>
              <a:ext uri="{FF2B5EF4-FFF2-40B4-BE49-F238E27FC236}">
                <a16:creationId xmlns:a16="http://schemas.microsoft.com/office/drawing/2014/main" id="{0EAACAE0-03F2-46F3-917E-8285E1C3ED7B}"/>
              </a:ext>
            </a:extLst>
          </p:cNvPr>
          <p:cNvPicPr>
            <a:picLocks noChangeAspect="1"/>
          </p:cNvPicPr>
          <p:nvPr/>
        </p:nvPicPr>
        <p:blipFill>
          <a:blip r:embed="rId5"/>
          <a:stretch>
            <a:fillRect/>
          </a:stretch>
        </p:blipFill>
        <p:spPr>
          <a:xfrm>
            <a:off x="8095440" y="4703234"/>
            <a:ext cx="1008112" cy="444073"/>
          </a:xfrm>
          <a:prstGeom prst="rect">
            <a:avLst/>
          </a:prstGeom>
          <a:solidFill>
            <a:srgbClr val="FAFAFA"/>
          </a:solidFill>
        </p:spPr>
      </p:pic>
    </p:spTree>
    <p:extLst>
      <p:ext uri="{BB962C8B-B14F-4D97-AF65-F5344CB8AC3E}">
        <p14:creationId xmlns:p14="http://schemas.microsoft.com/office/powerpoint/2010/main" val="265911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IAAAAAAAAAAwAAAAMAAAAA/////wQAPwwAAAAAAAAAAAAAIAD///////////////8AAAD///////////////8DAAAAAwD///////8DAAAAAwD///////////////////////////////////////////////////////////////////////////////////////////////////////////////////////////////////////////////////////////////////////////////////////////////////////////////////////////////////////////////////////////////////////////////////////////////////////////////////////////////////////////////////////////////////////////////////////////////////////////////////////////////////////////////////////////////////////////////////////////////8BACAA////////////////AAAO////////AwAAAAIA////////////////////////////////////////////////////////////////////////////////////////////////////////////////////////////////////////////////////////////////////////////////////////////////////////////////////////////////////////////////////////////////////////////////////////////////////////////////////////////////////////////////////////////////////////////////////////////////////////////////////////////////////////////////////////////////////////////////////////////////////////////////////////AgABAP///////wQAAAACABAAC/5q+nI6oKREt4U1cIcwZfIFAAAAAAADAAAAAwADAAAAAQADAAIA////////BAAAAAMAEAALK4flATldF0qtiHZKV0P8nwUAAAABAAMAAAAAAAMAAAACAA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wMAAAAAAAAAAAAACAB////////////////AAAA////////////////BAAAAAMA////////////////////////////////////////////////////////////////////////////////////////////////////////////////////////////////////////////////////////////////////////////////////////////////////////////////////////////////////////////////////////////////////////////////////////////////////////////////////////////////////////////////////////////////////////////////////////////////////////////////////////////////////////////////////////////////////////////////////////////////////////////////AQAgAf///////////////wAADv///////wQAAAACAP///////////////////////////////////////////////////////////////////////////////////////////////////////////////////////////////////////////////////////////////////////////////////////////////////////////////////////////////////////////////////////////////////////////////////////////////////////////////////////////////////////////////////////////////////////////////////////////////////////////////////////////////////////////////////////////////////////////////////////////////////////////////////////wIAAQEDAAAAAgD///////8aAAZMaW5rZWRTaGFwZXNEYXRhUHJvcGVydHlfMAUAAAAAAAQAAAADAAQAAAABAA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P5q+nI6oKREt4U1cIcwZfIDRGF0YQAbAAAABExpbmtlZFNoYXBlRGF0YQAFAAAAAAACTmFtZQAZAAAATGlua2VkU2hhcGVzRGF0YVByb3BlcnR5ABBWZXJzaW9uAAAAAAAJTGFzdFdyaXRlAOuf8hCCAQAAAAEA/////8YAxgAAAAVfaWQAEAAAAAQrh+UBOV0XSq2IdkpXQ/yfA0RhdGEAUwAAAAhQcmVzZW50YXRpb25TY2FubmVkRm9yTGlua2VkU2hhcGVzAAECTnVtYmVyRm9ybWF0U2VwYXJhdG9yTW9kZQAKAAAAQXV0b21hdGljAAACTmFtZQAkAAAATGlua2VkU2hhcGVQcmVzZW50YXRpb25TZXR0aW5nc0RhdGEAEFZlcnNpb24AAAAAAAlMYXN0V3JpdGUAGqDyEI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MnGewl6AbUKhLKBRoFQsg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nGewl6AbUKhLKBRoFQsg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BYJyx_BEUSl5k7jxUrb1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zuZwO24bUyQgcz1RA40p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Q0xLh5owEqddtn1yDKS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IdvjoZCfU.cuAfCLu1A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5ewuGMv0OzbeLVzrOwT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zNfl0jxuEi6HXBczFmd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BBYJyx_BEUSl5k7jxUrb1Q"/>
</p:tagLst>
</file>

<file path=ppt/tags/tag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zuZwO24bUyQgcz1RA40p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pa9RjO53kmheImNVXzVP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nGewl6AbUKhLKBRoFQsg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lzNfl0jxuEi6HXBczFmdP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BBYJyx_BEUSl5k7jxUrb1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ezuZwO24bUyQgcz1RA40p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ZIdvjoZCfU.cuAfCLu1AS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lzNfl0jxuEi6HXBczFmdP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3.8j_DvSxUOuUaiNTggUq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zNfl0jxuEi6HXBczFmdPg"/>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PkhBixsQ4qlVgwpPni51A"/>
</p:tagLst>
</file>

<file path=ppt/tags/tag8.xml><?xml version="1.0" encoding="utf-8"?>
<p:tagLst xmlns:a="http://schemas.openxmlformats.org/drawingml/2006/main" xmlns:r="http://schemas.openxmlformats.org/officeDocument/2006/relationships" xmlns:p="http://schemas.openxmlformats.org/presentationml/2006/main">
  <p:tag name="NAME" val="DoubleChevron3"/>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nGewl6AbUKhLKBRoFQsgg"/>
</p:tagLst>
</file>

<file path=ppt/theme/theme1.xml><?xml version="1.0" encoding="utf-8"?>
<a:theme xmlns:a="http://schemas.openxmlformats.org/drawingml/2006/main" name="ESC_PPT_Light_220817-16-9">
  <a:themeElements>
    <a:clrScheme name="Custom 32">
      <a:dk1>
        <a:srgbClr val="000000"/>
      </a:dk1>
      <a:lt1>
        <a:srgbClr val="FFFFFF"/>
      </a:lt1>
      <a:dk2>
        <a:srgbClr val="595959"/>
      </a:dk2>
      <a:lt2>
        <a:srgbClr val="FAFAFA"/>
      </a:lt2>
      <a:accent1>
        <a:srgbClr val="AE1022"/>
      </a:accent1>
      <a:accent2>
        <a:srgbClr val="552682"/>
      </a:accent2>
      <a:accent3>
        <a:srgbClr val="00ABAA"/>
      </a:accent3>
      <a:accent4>
        <a:srgbClr val="005694"/>
      </a:accent4>
      <a:accent5>
        <a:srgbClr val="E5AC00"/>
      </a:accent5>
      <a:accent6>
        <a:srgbClr val="EF7918"/>
      </a:accent6>
      <a:hlink>
        <a:srgbClr val="E5AC00"/>
      </a:hlink>
      <a:folHlink>
        <a:srgbClr val="F5832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marL="38700" indent="0" algn="l" defTabSz="360000" rtl="0" eaLnBrk="1" latinLnBrk="0" hangingPunct="1">
          <a:spcBef>
            <a:spcPct val="20000"/>
          </a:spcBef>
          <a:buClr>
            <a:srgbClr val="C00000"/>
          </a:buClr>
          <a:buFont typeface="Arial" panose="020B0604020202020204" pitchFamily="34" charset="0"/>
          <a:buNone/>
          <a:defRPr sz="1600" b="1" i="0" kern="1200" dirty="0" smtClean="0">
            <a:solidFill>
              <a:schemeClr val="tx1"/>
            </a:solidFill>
            <a:latin typeface="+mn-lt"/>
            <a:ea typeface="+mn-ea"/>
          </a:defRPr>
        </a:defPPr>
      </a:lstStyle>
    </a:txDef>
  </a:objectDefaults>
  <a:extraClrSchemeLst/>
  <a:extLst>
    <a:ext uri="{05A4C25C-085E-4340-85A3-A5531E510DB2}">
      <thm15:themeFamily xmlns:thm15="http://schemas.microsoft.com/office/thememl/2012/main" name="ESC_PPT_GENERIC_12012021  -  Read-Only" id="{8CB5A6F9-0108-4F1C-927D-5872DF40D793}" vid="{717AFAD0-94CD-4965-A011-B2544BC082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ESC_PPT_Light_220817-16-9</Template>
  <TotalTime>202</TotalTime>
  <Words>2451</Words>
  <Application>Microsoft Macintosh PowerPoint</Application>
  <PresentationFormat>On-screen Show (16:9)</PresentationFormat>
  <Paragraphs>448</Paragraphs>
  <Slides>21</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Times</vt:lpstr>
      <vt:lpstr>Times New Roman</vt:lpstr>
      <vt:lpstr>ESC_PPT_Light_220817-16-9</vt:lpstr>
      <vt:lpstr>think-cell Slide</vt:lpstr>
      <vt:lpstr>PowerPoint Presentation</vt:lpstr>
      <vt:lpstr>PowerPoint Presentation</vt:lpstr>
      <vt:lpstr>PowerPoint Presentation</vt:lpstr>
      <vt:lpstr>PowerPoint Presentation</vt:lpstr>
      <vt:lpstr>PowerPoint Presentation</vt:lpstr>
      <vt:lpstr>PACIFIC Program </vt:lpstr>
      <vt:lpstr>PowerPoint Presentation</vt:lpstr>
      <vt:lpstr>PACIFIC-Stroke: Schema</vt:lpstr>
      <vt:lpstr>PowerPoint Presentation</vt:lpstr>
      <vt:lpstr>Study flow</vt:lpstr>
      <vt:lpstr>Baseline and Qualifying Stroke Characteristics Well Balanced Across Treatment Arms</vt:lpstr>
      <vt:lpstr>Primary Efficacy Outcome Ischemic Stroke or Covert Infarcts at 6 months </vt:lpstr>
      <vt:lpstr>Secondary Efficacy Outcome Incident covert brain infarct(s) on MRI at 6 months (75% of events; 69% small subcortical infarcts) </vt:lpstr>
      <vt:lpstr>Secondary Efficacy Outcomes Total follow-up (median 10.6 months) </vt:lpstr>
      <vt:lpstr>Secondary Exploratory Outcomes Total follow-up (median 10.6 months) </vt:lpstr>
      <vt:lpstr>Secondary Exploratory Outcomes Total follow-up (median 10.6 months) </vt:lpstr>
      <vt:lpstr>Outcome: Recurrent stroke and TIA Exploratory post-hoc subgroup analysis </vt:lpstr>
      <vt:lpstr>Bleeding Outcomes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Roland COLLIN</dc:creator>
  <cp:lastModifiedBy>Microsoft Office User</cp:lastModifiedBy>
  <cp:revision>143</cp:revision>
  <dcterms:created xsi:type="dcterms:W3CDTF">2021-07-16T09:19:14Z</dcterms:created>
  <dcterms:modified xsi:type="dcterms:W3CDTF">2022-08-27T16:45:59Z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etDate">
    <vt:lpwstr>2022-07-17T20:30:21Z</vt:lpwstr>
  </property>
  <property fmtid="{D5CDD505-2E9C-101B-9397-08002B2CF9AE}" pid="4" name="MSIP_Label_7f850223-87a8-40c3-9eb2-432606efca2a_Method">
    <vt:lpwstr>Standard</vt:lpwstr>
  </property>
  <property fmtid="{D5CDD505-2E9C-101B-9397-08002B2CF9AE}" pid="5" name="MSIP_Label_7f850223-87a8-40c3-9eb2-432606efca2a_Name">
    <vt:lpwstr>7f850223-87a8-40c3-9eb2-432606efca2a</vt:lpwstr>
  </property>
  <property fmtid="{D5CDD505-2E9C-101B-9397-08002B2CF9AE}" pid="6" name="MSIP_Label_7f850223-87a8-40c3-9eb2-432606efca2a_SiteId">
    <vt:lpwstr>fcb2b37b-5da0-466b-9b83-0014b67a7c78</vt:lpwstr>
  </property>
  <property fmtid="{D5CDD505-2E9C-101B-9397-08002B2CF9AE}" pid="7" name="MSIP_Label_7f850223-87a8-40c3-9eb2-432606efca2a_ActionId">
    <vt:lpwstr>a7fde2fa-73a2-4240-9cab-74033c92e026</vt:lpwstr>
  </property>
  <property fmtid="{D5CDD505-2E9C-101B-9397-08002B2CF9AE}" pid="8" name="MSIP_Label_7f850223-87a8-40c3-9eb2-432606efca2a_ContentBits">
    <vt:lpwstr>0</vt:lpwstr>
  </property>
</Properties>
</file>