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68" r:id="rId4"/>
    <p:sldId id="288" r:id="rId5"/>
    <p:sldId id="269" r:id="rId6"/>
    <p:sldId id="272" r:id="rId7"/>
    <p:sldId id="270" r:id="rId8"/>
    <p:sldId id="271" r:id="rId9"/>
    <p:sldId id="289" r:id="rId10"/>
    <p:sldId id="258" r:id="rId11"/>
    <p:sldId id="259" r:id="rId12"/>
    <p:sldId id="282" r:id="rId13"/>
    <p:sldId id="260" r:id="rId14"/>
    <p:sldId id="285" r:id="rId15"/>
    <p:sldId id="284" r:id="rId16"/>
    <p:sldId id="283" r:id="rId17"/>
    <p:sldId id="266" r:id="rId18"/>
    <p:sldId id="286" r:id="rId19"/>
    <p:sldId id="287" r:id="rId20"/>
    <p:sldId id="273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24">
          <p15:clr>
            <a:srgbClr val="A4A3A4"/>
          </p15:clr>
        </p15:guide>
        <p15:guide id="4" pos="2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ly COLLINGRIDGE" initials="SC" lastIdx="12" clrIdx="0">
    <p:extLst>
      <p:ext uri="{19B8F6BF-5375-455C-9EA6-DF929625EA0E}">
        <p15:presenceInfo xmlns:p15="http://schemas.microsoft.com/office/powerpoint/2012/main" userId="S::sally_collingridge@escardio.net::bbed4dc1-00b7-474a-8549-18dc7b873d66" providerId="AD"/>
      </p:ext>
    </p:extLst>
  </p:cmAuthor>
  <p:cmAuthor id="2" name="Laure-Emmanuelle PEYRET" initials="LP" lastIdx="7" clrIdx="1">
    <p:extLst>
      <p:ext uri="{19B8F6BF-5375-455C-9EA6-DF929625EA0E}">
        <p15:presenceInfo xmlns:p15="http://schemas.microsoft.com/office/powerpoint/2012/main" userId="S::laure-emmanuelle_peyret@escardio.net::96dd4d06-5b74-42e8-b054-0c0a8419b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B9A"/>
    <a:srgbClr val="B62A79"/>
    <a:srgbClr val="E6E7E8"/>
    <a:srgbClr val="0066FF"/>
    <a:srgbClr val="0000FF"/>
    <a:srgbClr val="E7F0FF"/>
    <a:srgbClr val="552682"/>
    <a:srgbClr val="F1C5DE"/>
    <a:srgbClr val="B4D0FE"/>
    <a:srgbClr val="DDC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25" autoAdjust="0"/>
    <p:restoredTop sz="96197"/>
  </p:normalViewPr>
  <p:slideViewPr>
    <p:cSldViewPr showGuides="1">
      <p:cViewPr>
        <p:scale>
          <a:sx n="90" d="100"/>
          <a:sy n="90" d="100"/>
        </p:scale>
        <p:origin x="368" y="1048"/>
      </p:cViewPr>
      <p:guideLst>
        <p:guide orient="horz" pos="1620"/>
        <p:guide pos="2880"/>
        <p:guide pos="5524"/>
        <p:guide pos="2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23" d="100"/>
          <a:sy n="123" d="100"/>
        </p:scale>
        <p:origin x="41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CCA8C-2727-A54D-B40F-70CF9669C616}" type="datetimeFigureOut">
              <a:rPr lang="fr-FR"/>
              <a:pPr/>
              <a:t>22/08/2022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EFCA3-4FB0-F648-923A-3843471D4321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2067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7D4E0-ADF2-4269-A368-F8657ABA7EB7}" type="datetimeFigureOut">
              <a:rPr lang="en-US" smtClean="0"/>
              <a:pPr/>
              <a:t>8/22/22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DCFB2-2FC4-4A48-85D8-914292BD17B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15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texte 32">
            <a:extLst>
              <a:ext uri="{FF2B5EF4-FFF2-40B4-BE49-F238E27FC236}">
                <a16:creationId xmlns:a16="http://schemas.microsoft.com/office/drawing/2014/main" id="{E87A3DCC-5F52-46C1-83E5-0DCD52BF0AF8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1039771" y="2517053"/>
            <a:ext cx="684459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A short description about the subject of the presentation. Can be used as a subtitle. </a:t>
            </a:r>
          </a:p>
        </p:txBody>
      </p:sp>
      <p:sp>
        <p:nvSpPr>
          <p:cNvPr id="36" name="Espace réservé du texte 32">
            <a:extLst>
              <a:ext uri="{FF2B5EF4-FFF2-40B4-BE49-F238E27FC236}">
                <a16:creationId xmlns:a16="http://schemas.microsoft.com/office/drawing/2014/main" id="{16284A64-7B54-461F-9363-2BE4503F91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3597" y="3961569"/>
            <a:ext cx="5688626" cy="2880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rgbClr val="AE1022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date</a:t>
            </a:r>
          </a:p>
        </p:txBody>
      </p:sp>
      <p:sp>
        <p:nvSpPr>
          <p:cNvPr id="15" name="Espace réservé du texte 32">
            <a:extLst>
              <a:ext uri="{FF2B5EF4-FFF2-40B4-BE49-F238E27FC236}">
                <a16:creationId xmlns:a16="http://schemas.microsoft.com/office/drawing/2014/main" id="{DFFB4CC0-14B2-483B-83A6-DA9CE43781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3610" y="3577877"/>
            <a:ext cx="5688619" cy="290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Espace réservé du texte 32">
            <a:extLst>
              <a:ext uri="{FF2B5EF4-FFF2-40B4-BE49-F238E27FC236}">
                <a16:creationId xmlns:a16="http://schemas.microsoft.com/office/drawing/2014/main" id="{495DAAF3-5ADD-3B4B-9B4A-F80003C2F6E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043610" y="927760"/>
            <a:ext cx="6768746" cy="833178"/>
          </a:xfrm>
          <a:prstGeom prst="rect">
            <a:avLst/>
          </a:prstGeom>
        </p:spPr>
        <p:txBody>
          <a:bodyPr wrap="square" lIns="90000" tIns="46800" rIns="90000" bIns="46800">
            <a:spAutoFit/>
          </a:bodyPr>
          <a:lstStyle>
            <a:lvl1pPr marL="0" indent="0">
              <a:spcBef>
                <a:spcPts val="600"/>
              </a:spcBef>
              <a:buNone/>
              <a:defRPr sz="4800" b="1" i="0" baseline="0">
                <a:solidFill>
                  <a:schemeClr val="accent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EC9FD404-747D-47CF-8BD6-85DE35A09C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First line of the headline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48225EB-A123-4416-BF74-09996F9242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850" y="915566"/>
            <a:ext cx="7632700" cy="3890434"/>
          </a:xfrm>
          <a:prstGeom prst="rect">
            <a:avLst/>
          </a:prstGeom>
        </p:spPr>
        <p:txBody>
          <a:bodyPr/>
          <a:lstStyle>
            <a:lvl1pPr marL="180975" indent="-180975" defTabSz="3600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1pPr>
            <a:lvl2pPr marL="447675" indent="-179388" defTabSz="358775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2pPr>
            <a:lvl3pPr marL="628650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80486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804863" algn="l"/>
              </a:tabLst>
              <a:defRPr>
                <a:solidFill>
                  <a:schemeClr val="tx1"/>
                </a:solidFill>
                <a:latin typeface="+mn-lt"/>
              </a:defRPr>
            </a:lvl4pPr>
            <a:lvl5pPr marL="985838" indent="-179388">
              <a:buClr>
                <a:srgbClr val="AE1022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1166813" indent="-179388">
              <a:buClr>
                <a:srgbClr val="AE1022"/>
              </a:buClr>
              <a:buFont typeface="Arial" panose="020B0604020202020204" pitchFamily="34" charset="0"/>
              <a:buChar char="•"/>
              <a:tabLst>
                <a:tab pos="1076325" algn="l"/>
              </a:tabLst>
              <a:defRPr sz="1800"/>
            </a:lvl6pPr>
            <a:lvl7pPr marL="1346400" indent="-179388">
              <a:buClr>
                <a:srgbClr val="C00000"/>
              </a:buClr>
              <a:defRPr sz="1800"/>
            </a:lvl7pPr>
            <a:lvl8pPr marL="1530000" indent="-179388">
              <a:buClr>
                <a:srgbClr val="C00000"/>
              </a:buClr>
              <a:defRPr sz="1800"/>
            </a:lvl8pPr>
            <a:lvl9pPr marL="2424113" indent="-228600">
              <a:buClr>
                <a:srgbClr val="C00000"/>
              </a:buClr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4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75713D93-C919-4892-838C-B532C4D773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618" y="339502"/>
            <a:ext cx="7631757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800" b="1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31812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Want to use just a headline? =&gt; type here</a:t>
            </a:r>
          </a:p>
        </p:txBody>
      </p:sp>
    </p:spTree>
    <p:extLst>
      <p:ext uri="{BB962C8B-B14F-4D97-AF65-F5344CB8AC3E}">
        <p14:creationId xmlns:p14="http://schemas.microsoft.com/office/powerpoint/2010/main" val="197294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A1CE93C-D99C-4EDD-BA67-BCAAD80495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175" y="1364165"/>
            <a:ext cx="6825854" cy="11525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  <a:lvl2pPr marL="266693" indent="0">
              <a:buNone/>
              <a:defRPr/>
            </a:lvl2pPr>
            <a:lvl3pPr marL="531799" indent="0">
              <a:buNone/>
              <a:defRPr/>
            </a:lvl3pPr>
            <a:lvl4pPr marL="809605" indent="0">
              <a:buNone/>
              <a:defRPr/>
            </a:lvl4pPr>
            <a:lvl5pPr marL="1076298" indent="0">
              <a:buNone/>
              <a:defRPr/>
            </a:lvl5pPr>
          </a:lstStyle>
          <a:p>
            <a:pPr lvl="0"/>
            <a:r>
              <a:rPr lang="en-GB" dirty="0"/>
              <a:t>S</a:t>
            </a:r>
            <a:r>
              <a:rPr lang="en-US" dirty="0" err="1"/>
              <a:t>ub</a:t>
            </a:r>
            <a:r>
              <a:rPr lang="en-US" dirty="0"/>
              <a:t>-Title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DF46A-1BA8-44CA-B779-2ACC2C319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176" y="2571750"/>
            <a:ext cx="6825853" cy="16430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latin typeface="+mn-lt"/>
              </a:defRPr>
            </a:lvl1pPr>
            <a:lvl2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indent="-266400">
              <a:buClr>
                <a:srgbClr val="AE1022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8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555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033E-3F7B-45E0-ABDF-01A0CE20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714FD-761C-47A2-A622-A0FB7AE3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CDE6E-63FD-4F5C-A5B4-2B7B3967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E7727-F1A8-4896-B04C-19D284E77F91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A5E37-D689-4BBB-B8C3-DE0ACCD8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93994-3AE7-4833-AD30-5F0B32A9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B450-AE67-492D-B46C-7711C77612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29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89271022-20A5-4D9A-84BD-CFB6381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38401"/>
            <a:ext cx="7886700" cy="409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lnSpc>
                <a:spcPts val="2500"/>
              </a:lnSpc>
              <a:spcBef>
                <a:spcPts val="0"/>
              </a:spcBef>
              <a:buClr>
                <a:srgbClr val="D00040"/>
              </a:buClr>
              <a:buFont typeface="Arial" pitchFamily="34" charset="0"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74904E-396E-4218-8F2B-633F1212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914400"/>
            <a:ext cx="7886700" cy="391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6700" lvl="0" indent="-266700"/>
            <a:r>
              <a:rPr lang="fr-FR"/>
              <a:t>Cliquez pour modifier les styles du texte du masque</a:t>
            </a:r>
          </a:p>
          <a:p>
            <a:pPr marL="266700" lvl="1" indent="-266700"/>
            <a:r>
              <a:rPr lang="fr-FR"/>
              <a:t>Deuxième niveau</a:t>
            </a:r>
          </a:p>
          <a:p>
            <a:pPr marL="266700" lvl="2" indent="-266700"/>
            <a:r>
              <a:rPr lang="fr-FR"/>
              <a:t>Troisième niveau</a:t>
            </a:r>
          </a:p>
          <a:p>
            <a:pPr marL="266700" lvl="3" indent="-266700"/>
            <a:r>
              <a:rPr lang="fr-FR"/>
              <a:t>Quatrième niveau</a:t>
            </a:r>
          </a:p>
          <a:p>
            <a:pPr marL="266700" lvl="4" indent="-266700"/>
            <a:r>
              <a:rPr lang="fr-FR"/>
              <a:t>Cinquième niveau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9" r:id="rId4"/>
    <p:sldLayoutId id="2147483666" r:id="rId5"/>
    <p:sldLayoutId id="2147483670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2800" b="1" i="0" kern="1200" smtClean="0">
          <a:solidFill>
            <a:schemeClr val="accent1"/>
          </a:solidFill>
          <a:latin typeface="+mj-lt"/>
          <a:ea typeface="+mn-ea"/>
          <a:cs typeface="Verdana"/>
        </a:defRPr>
      </a:lvl1pPr>
    </p:titleStyle>
    <p:bodyStyle>
      <a:lvl1pPr marL="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400" b="1" i="0" kern="1200" dirty="0" smtClean="0">
          <a:solidFill>
            <a:schemeClr val="tx1"/>
          </a:solidFill>
          <a:latin typeface="+mn-lt"/>
          <a:ea typeface="+mn-ea"/>
          <a:cs typeface="Verdana"/>
        </a:defRPr>
      </a:lvl1pPr>
      <a:lvl2pPr marL="266700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20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2pPr>
      <a:lvl3pPr marL="531812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3pPr>
      <a:lvl4pPr marL="8096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4pPr>
      <a:lvl5pPr marL="1076325" indent="0" algn="l" defTabSz="3600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800" b="0" i="0" kern="1200" dirty="0" smtClean="0">
          <a:solidFill>
            <a:schemeClr val="tx1"/>
          </a:solidFill>
          <a:latin typeface="+mn-lt"/>
          <a:ea typeface="+mn-ea"/>
          <a:cs typeface="Verdana"/>
        </a:defRPr>
      </a:lvl5pPr>
      <a:lvl6pPr marL="1981200" indent="0" algn="l" defTabSz="914400" rtl="0" eaLnBrk="1" latinLnBrk="0" hangingPunct="1">
        <a:spcBef>
          <a:spcPct val="20000"/>
        </a:spcBef>
        <a:buClr>
          <a:srgbClr val="C00000"/>
        </a:buClr>
        <a:buFont typeface="Arial" panose="020B0604020202020204" pitchFamily="34" charset="0"/>
        <a:buNone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BB9E31-CDF4-E8C3-A22A-5E17E1CE5592}"/>
              </a:ext>
            </a:extLst>
          </p:cNvPr>
          <p:cNvSpPr/>
          <p:nvPr/>
        </p:nvSpPr>
        <p:spPr>
          <a:xfrm>
            <a:off x="5220072" y="2931790"/>
            <a:ext cx="3312368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484-47B9-407B-AAD0-5EFF6D5A3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1774" y="3003798"/>
            <a:ext cx="3820265" cy="79208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Prof Divaka Perera MD FRCP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King’s College London, UK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On behalf of the REVIVED investigators</a:t>
            </a:r>
          </a:p>
          <a:p>
            <a:pPr>
              <a:spcBef>
                <a:spcPts val="0"/>
              </a:spcBef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148CC-D3A4-4136-AA81-28BD3CC083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7584" y="430777"/>
            <a:ext cx="7488832" cy="1202510"/>
          </a:xfrm>
        </p:spPr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Percutaneous </a:t>
            </a:r>
            <a:r>
              <a:rPr lang="en-US" sz="3600" dirty="0" err="1">
                <a:solidFill>
                  <a:schemeClr val="accent2"/>
                </a:solidFill>
              </a:rPr>
              <a:t>Revascularisation</a:t>
            </a:r>
            <a:r>
              <a:rPr lang="en-US" sz="3600" dirty="0">
                <a:solidFill>
                  <a:schemeClr val="accent2"/>
                </a:solidFill>
              </a:rPr>
              <a:t> for </a:t>
            </a:r>
            <a:r>
              <a:rPr lang="en-US" sz="3600" dirty="0" err="1">
                <a:solidFill>
                  <a:schemeClr val="accent2"/>
                </a:solidFill>
              </a:rPr>
              <a:t>Ischaemic</a:t>
            </a:r>
            <a:r>
              <a:rPr lang="en-US" sz="3600" dirty="0">
                <a:solidFill>
                  <a:schemeClr val="accent2"/>
                </a:solidFill>
              </a:rPr>
              <a:t> Left Ventricular Dysfunction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DB8E2F-2342-2A0C-30EA-BCDE8244E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584" y="1745804"/>
            <a:ext cx="6628573" cy="646331"/>
          </a:xfrm>
        </p:spPr>
        <p:txBody>
          <a:bodyPr/>
          <a:lstStyle/>
          <a:p>
            <a:r>
              <a:rPr lang="en-US" sz="1800" i="1" dirty="0">
                <a:solidFill>
                  <a:srgbClr val="B62A79"/>
                </a:solidFill>
              </a:rPr>
              <a:t>A randomi</a:t>
            </a:r>
            <a:r>
              <a:rPr lang="en-GB" sz="1800" i="1" dirty="0" err="1">
                <a:solidFill>
                  <a:srgbClr val="B62A79"/>
                </a:solidFill>
              </a:rPr>
              <a:t>sed</a:t>
            </a:r>
            <a:r>
              <a:rPr lang="en-GB" sz="1800" i="1" dirty="0">
                <a:solidFill>
                  <a:srgbClr val="B62A79"/>
                </a:solidFill>
              </a:rPr>
              <a:t> trial of percutaneous coronary intervention versus optimal medical therapy for severe ischaemic cardiomyopathy</a:t>
            </a:r>
            <a:endParaRPr lang="en-US" sz="1800" i="1" dirty="0">
              <a:solidFill>
                <a:srgbClr val="B62A79"/>
              </a:solidFill>
            </a:endParaRPr>
          </a:p>
        </p:txBody>
      </p:sp>
      <p:pic>
        <p:nvPicPr>
          <p:cNvPr id="8" name="Picture 1" descr="J:\REVIVED\Promotion\Logo\REVIVED_Logo_text_large.jpg">
            <a:extLst>
              <a:ext uri="{FF2B5EF4-FFF2-40B4-BE49-F238E27FC236}">
                <a16:creationId xmlns:a16="http://schemas.microsoft.com/office/drawing/2014/main" id="{2EF73F42-513A-65B6-9427-9DCA3795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003798"/>
            <a:ext cx="3168352" cy="1494364"/>
          </a:xfrm>
          <a:prstGeom prst="rect">
            <a:avLst/>
          </a:prstGeom>
          <a:noFill/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944B974-FD2F-53F9-2DA3-10FAAE79262D}"/>
              </a:ext>
            </a:extLst>
          </p:cNvPr>
          <p:cNvSpPr txBox="1">
            <a:spLocks/>
          </p:cNvSpPr>
          <p:nvPr/>
        </p:nvSpPr>
        <p:spPr>
          <a:xfrm>
            <a:off x="1111774" y="3939902"/>
            <a:ext cx="2520291" cy="288032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600" b="0" i="0" kern="1200">
                <a:solidFill>
                  <a:srgbClr val="AE1022"/>
                </a:solidFill>
                <a:latin typeface="+mn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i="1" dirty="0">
                <a:solidFill>
                  <a:srgbClr val="B62A79"/>
                </a:solidFill>
              </a:rPr>
              <a:t>Saturday 27</a:t>
            </a:r>
            <a:r>
              <a:rPr lang="en-GB" sz="1200" i="1" baseline="30000" dirty="0">
                <a:solidFill>
                  <a:srgbClr val="B62A79"/>
                </a:solidFill>
              </a:rPr>
              <a:t>th</a:t>
            </a:r>
            <a:r>
              <a:rPr lang="en-GB" sz="1200" i="1" dirty="0">
                <a:solidFill>
                  <a:srgbClr val="B62A79"/>
                </a:solidFill>
              </a:rPr>
              <a:t> August 2022</a:t>
            </a:r>
          </a:p>
        </p:txBody>
      </p:sp>
    </p:spTree>
    <p:extLst>
      <p:ext uri="{BB962C8B-B14F-4D97-AF65-F5344CB8AC3E}">
        <p14:creationId xmlns:p14="http://schemas.microsoft.com/office/powerpoint/2010/main" val="284531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99AD4D7-2691-104A-D172-6B71500ECFA5}"/>
              </a:ext>
            </a:extLst>
          </p:cNvPr>
          <p:cNvGrpSpPr>
            <a:grpSpLocks noChangeAspect="1"/>
          </p:cNvGrpSpPr>
          <p:nvPr/>
        </p:nvGrpSpPr>
        <p:grpSpPr>
          <a:xfrm>
            <a:off x="2339752" y="195486"/>
            <a:ext cx="5925215" cy="4545165"/>
            <a:chOff x="2332072" y="1492484"/>
            <a:chExt cx="4414421" cy="3386252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98665F4-AC7E-9986-50F3-B94C65E3FCF6}"/>
                </a:ext>
              </a:extLst>
            </p:cNvPr>
            <p:cNvCxnSpPr>
              <a:cxnSpLocks/>
            </p:cNvCxnSpPr>
            <p:nvPr/>
          </p:nvCxnSpPr>
          <p:spPr>
            <a:xfrm>
              <a:off x="4538447" y="1649867"/>
              <a:ext cx="0" cy="29775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21FFC3C-AF71-6310-F135-F0112160C7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7725" y="1949136"/>
              <a:ext cx="246781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A419950C-E978-54DD-1442-AFF7D85BE277}"/>
                </a:ext>
              </a:extLst>
            </p:cNvPr>
            <p:cNvCxnSpPr>
              <a:cxnSpLocks/>
            </p:cNvCxnSpPr>
            <p:nvPr/>
          </p:nvCxnSpPr>
          <p:spPr>
            <a:xfrm>
              <a:off x="3297725" y="1955635"/>
              <a:ext cx="1320" cy="28714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7D923C1-C89E-B092-9C96-35A9821791B1}"/>
                </a:ext>
              </a:extLst>
            </p:cNvPr>
            <p:cNvCxnSpPr>
              <a:cxnSpLocks/>
            </p:cNvCxnSpPr>
            <p:nvPr/>
          </p:nvCxnSpPr>
          <p:spPr>
            <a:xfrm>
              <a:off x="5769356" y="1956456"/>
              <a:ext cx="2159" cy="280788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00EB68BD-5BF5-669F-9358-E726B9E38AD4}"/>
                </a:ext>
              </a:extLst>
            </p:cNvPr>
            <p:cNvCxnSpPr>
              <a:cxnSpLocks/>
            </p:cNvCxnSpPr>
            <p:nvPr/>
          </p:nvCxnSpPr>
          <p:spPr>
            <a:xfrm>
              <a:off x="3297725" y="2415348"/>
              <a:ext cx="0" cy="5522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FFF420F-CDFF-E5CA-05A0-515A26B3EC0E}"/>
                </a:ext>
              </a:extLst>
            </p:cNvPr>
            <p:cNvSpPr/>
            <p:nvPr/>
          </p:nvSpPr>
          <p:spPr>
            <a:xfrm>
              <a:off x="2342654" y="2246893"/>
              <a:ext cx="1931310" cy="432297"/>
            </a:xfrm>
            <a:prstGeom prst="rect">
              <a:avLst/>
            </a:prstGeom>
            <a:solidFill>
              <a:srgbClr val="7030A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56799" tIns="28400" rIns="56799" bIns="28400" rtlCol="0" anchor="ctr"/>
            <a:lstStyle/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347 Assigned to 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 PCI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319670C-16F0-028F-39B7-95B1737F1029}"/>
                </a:ext>
              </a:extLst>
            </p:cNvPr>
            <p:cNvCxnSpPr>
              <a:cxnSpLocks/>
            </p:cNvCxnSpPr>
            <p:nvPr/>
          </p:nvCxnSpPr>
          <p:spPr>
            <a:xfrm>
              <a:off x="5778864" y="2423653"/>
              <a:ext cx="0" cy="5522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CE9BF98-B491-8B7D-CE77-700AC7B032EB}"/>
                </a:ext>
              </a:extLst>
            </p:cNvPr>
            <p:cNvSpPr/>
            <p:nvPr/>
          </p:nvSpPr>
          <p:spPr>
            <a:xfrm>
              <a:off x="4815393" y="2246893"/>
              <a:ext cx="1931099" cy="428255"/>
            </a:xfrm>
            <a:prstGeom prst="rect">
              <a:avLst/>
            </a:prstGeom>
            <a:solidFill>
              <a:srgbClr val="D54B9A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56799" tIns="28400" rIns="56799" bIns="28400" rtlCol="0" anchor="ctr"/>
            <a:lstStyle/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353 Assigned to 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Receive OMT 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5F2A435-C9B3-198B-6A47-509D43624CA5}"/>
                </a:ext>
              </a:extLst>
            </p:cNvPr>
            <p:cNvSpPr/>
            <p:nvPr/>
          </p:nvSpPr>
          <p:spPr>
            <a:xfrm>
              <a:off x="3347868" y="1492484"/>
              <a:ext cx="2373358" cy="2830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Randomisation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2F24E827-C355-A5D9-949F-2635FCE33045}"/>
                </a:ext>
              </a:extLst>
            </p:cNvPr>
            <p:cNvCxnSpPr>
              <a:cxnSpLocks/>
            </p:cNvCxnSpPr>
            <p:nvPr/>
          </p:nvCxnSpPr>
          <p:spPr>
            <a:xfrm>
              <a:off x="3302520" y="3397815"/>
              <a:ext cx="0" cy="5522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25E8BE1-3134-E0CB-971B-EF3DDCA02E4E}"/>
                </a:ext>
              </a:extLst>
            </p:cNvPr>
            <p:cNvCxnSpPr>
              <a:cxnSpLocks/>
            </p:cNvCxnSpPr>
            <p:nvPr/>
          </p:nvCxnSpPr>
          <p:spPr>
            <a:xfrm>
              <a:off x="5782472" y="3397815"/>
              <a:ext cx="0" cy="552254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8B8C36D-BD08-1067-AD6A-E4E4A0FD1605}"/>
                </a:ext>
              </a:extLst>
            </p:cNvPr>
            <p:cNvSpPr txBox="1"/>
            <p:nvPr/>
          </p:nvSpPr>
          <p:spPr>
            <a:xfrm>
              <a:off x="4815393" y="3950069"/>
              <a:ext cx="1931099" cy="928667"/>
            </a:xfrm>
            <a:prstGeom prst="rect">
              <a:avLst/>
            </a:prstGeom>
            <a:solidFill>
              <a:srgbClr val="D54B9A"/>
            </a:solidFill>
            <a:ln w="9525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Final follow-up at median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41 [28 to 60] months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Primary outcome available in 351 (99.4%)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686A144-BE0D-B57C-054D-AB17B36E8FAD}"/>
                </a:ext>
              </a:extLst>
            </p:cNvPr>
            <p:cNvSpPr txBox="1"/>
            <p:nvPr/>
          </p:nvSpPr>
          <p:spPr>
            <a:xfrm>
              <a:off x="2332072" y="2962861"/>
              <a:ext cx="1931306" cy="664972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Min 24 months follow up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Primary outcome available in 343 (98.8%)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844EF80-AB44-60AB-89EE-28EB732BD378}"/>
                </a:ext>
              </a:extLst>
            </p:cNvPr>
            <p:cNvSpPr txBox="1"/>
            <p:nvPr/>
          </p:nvSpPr>
          <p:spPr>
            <a:xfrm>
              <a:off x="2333390" y="3950069"/>
              <a:ext cx="1931310" cy="928667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Final follow-up at median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41 [28 to 60] months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Primary outcome available in 343 (98.8%)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07799CF-6DCA-D827-54D9-765D66D97A40}"/>
                </a:ext>
              </a:extLst>
            </p:cNvPr>
            <p:cNvSpPr txBox="1"/>
            <p:nvPr/>
          </p:nvSpPr>
          <p:spPr>
            <a:xfrm>
              <a:off x="4815394" y="2966879"/>
              <a:ext cx="1931099" cy="664972"/>
            </a:xfrm>
            <a:prstGeom prst="rect">
              <a:avLst/>
            </a:prstGeom>
            <a:solidFill>
              <a:srgbClr val="D54B9A"/>
            </a:solidFill>
            <a:ln w="9525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Min 24 months follow up</a:t>
              </a: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  <a:p>
              <a:pPr marL="0" marR="0" lvl="0" indent="0" algn="ctr" defTabSz="28401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Primary outcome available in 351 (99.4%)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36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8ADF8A-D05A-72D5-7516-B776BF710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45910"/>
              </p:ext>
            </p:extLst>
          </p:nvPr>
        </p:nvGraphicFramePr>
        <p:xfrm>
          <a:off x="2123728" y="123478"/>
          <a:ext cx="6443522" cy="4536502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525859">
                  <a:extLst>
                    <a:ext uri="{9D8B030D-6E8A-4147-A177-3AD203B41FA5}">
                      <a16:colId xmlns:a16="http://schemas.microsoft.com/office/drawing/2014/main" val="1413382436"/>
                    </a:ext>
                  </a:extLst>
                </a:gridCol>
                <a:gridCol w="1547010">
                  <a:extLst>
                    <a:ext uri="{9D8B030D-6E8A-4147-A177-3AD203B41FA5}">
                      <a16:colId xmlns:a16="http://schemas.microsoft.com/office/drawing/2014/main" val="4067787167"/>
                    </a:ext>
                  </a:extLst>
                </a:gridCol>
                <a:gridCol w="1370653">
                  <a:extLst>
                    <a:ext uri="{9D8B030D-6E8A-4147-A177-3AD203B41FA5}">
                      <a16:colId xmlns:a16="http://schemas.microsoft.com/office/drawing/2014/main" val="3724860512"/>
                    </a:ext>
                  </a:extLst>
                </a:gridCol>
              </a:tblGrid>
              <a:tr h="489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PCI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(N = 347)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OMT</a:t>
                      </a:r>
                      <a:endParaRPr lang="en-GB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(N = 353)</a:t>
                      </a:r>
                      <a:endParaRPr lang="en-GB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4B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53253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Age –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</a:rPr>
                        <a:t>yrs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70.0 ± 9.0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68.8 ± 9.1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071594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Male sex – no.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302 (87)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312 (88)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75949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Hypertension – no.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184 (53)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207 (59)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77809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Diabetes – no.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136 (39)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153 (43)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619735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Left ventricular ejection fraction - %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27.0 ± 6.6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27.0 ± 6.9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112656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Viability assessment – no.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 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41703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Cardiac MRI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246 (71)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247 (70)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321217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Stress echocardiography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91 (26)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93 (26)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074855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SPECT/PET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14 (4)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17 (5)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61914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Coronary artery disease characteristics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807677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Median BCIS jeopardy score (IQR) 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10 (8 to 12)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10 (8 to 12)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662036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Left main coronary artery disease – no.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50 (14)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45 (13)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920104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3-vessel coronary artery disease – no. (%) 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133 (38)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148 (42)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516258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2-vessel coronary artery disease – no. (%)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178 (51)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166 (47)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97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181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8ADF8A-D05A-72D5-7516-B776BF710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608549"/>
              </p:ext>
            </p:extLst>
          </p:nvPr>
        </p:nvGraphicFramePr>
        <p:xfrm>
          <a:off x="2123728" y="174101"/>
          <a:ext cx="6443522" cy="436665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525859">
                  <a:extLst>
                    <a:ext uri="{9D8B030D-6E8A-4147-A177-3AD203B41FA5}">
                      <a16:colId xmlns:a16="http://schemas.microsoft.com/office/drawing/2014/main" val="1413382436"/>
                    </a:ext>
                  </a:extLst>
                </a:gridCol>
                <a:gridCol w="1547010">
                  <a:extLst>
                    <a:ext uri="{9D8B030D-6E8A-4147-A177-3AD203B41FA5}">
                      <a16:colId xmlns:a16="http://schemas.microsoft.com/office/drawing/2014/main" val="4067787167"/>
                    </a:ext>
                  </a:extLst>
                </a:gridCol>
                <a:gridCol w="1370653">
                  <a:extLst>
                    <a:ext uri="{9D8B030D-6E8A-4147-A177-3AD203B41FA5}">
                      <a16:colId xmlns:a16="http://schemas.microsoft.com/office/drawing/2014/main" val="3724860512"/>
                    </a:ext>
                  </a:extLst>
                </a:gridCol>
              </a:tblGrid>
              <a:tr h="4894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 = 347)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>
                    <a:solidFill>
                      <a:srgbClr val="5526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OMT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(N = 353)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>
                    <a:solidFill>
                      <a:srgbClr val="D54B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753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Hospitalization for heart failure ≤ 2 years before randomization – no. (%)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112 (32)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121 (34)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13853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NYHA functional class – no. (%)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 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435664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Class I/II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265 (77)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248 (71)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402601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Class III/IV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80 (23)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102 (29)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15904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Heart failure medication – no. (%)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563050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ACEi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/ARB/ARNI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305 (88)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 (89)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837088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Beta-blocker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 (91)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319 (90)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63425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Mineralocorticoid receptor antagonist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176 (51)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 (48)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76364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Heart failure device - no. (%)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85 (24)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77 (22)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071594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ICD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47 (55)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35 (45)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75949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CRT-D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32 (38)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35 (45)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477809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CRT-P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6 (7)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7 (9)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619735"/>
                  </a:ext>
                </a:extLst>
              </a:tr>
              <a:tr h="2890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Median NT-</a:t>
                      </a:r>
                      <a:r>
                        <a:rPr lang="en-US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proBNP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- </a:t>
                      </a:r>
                      <a:r>
                        <a:rPr lang="en-US" sz="12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pg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/ml (IQR)</a:t>
                      </a:r>
                      <a:endParaRPr lang="en-GB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1376 (697 to 3426)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DDC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1200" dirty="0">
                          <a:effectLst/>
                        </a:rPr>
                        <a:t>1461 (712 to 3365)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918" marR="46918" marT="0" marB="0" anchor="ctr">
                    <a:solidFill>
                      <a:srgbClr val="F1C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26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21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6F1DB3E-CFC2-FA4F-9F3D-B4A29E996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67494"/>
            <a:ext cx="6124717" cy="44542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BC86EB8-5761-0960-0150-2369FF973A36}"/>
              </a:ext>
            </a:extLst>
          </p:cNvPr>
          <p:cNvSpPr/>
          <p:nvPr/>
        </p:nvSpPr>
        <p:spPr>
          <a:xfrm>
            <a:off x="251520" y="2101124"/>
            <a:ext cx="1813039" cy="786940"/>
          </a:xfrm>
          <a:prstGeom prst="roundRect">
            <a:avLst/>
          </a:prstGeom>
          <a:solidFill>
            <a:srgbClr val="B62A7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bg1"/>
                </a:solidFill>
              </a:rPr>
              <a:t>Primary Outcome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D8B4D-0A09-362A-3706-DCE77AB1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42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15DF89B-DECF-D24D-B626-44BEB341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266400"/>
            <a:ext cx="6123600" cy="4454919"/>
          </a:xfrm>
          <a:prstGeom prst="rect">
            <a:avLst/>
          </a:prstGeom>
          <a:noFill/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8E1868D-D312-915A-D5DA-3D725D82C7CA}"/>
              </a:ext>
            </a:extLst>
          </p:cNvPr>
          <p:cNvSpPr/>
          <p:nvPr/>
        </p:nvSpPr>
        <p:spPr>
          <a:xfrm>
            <a:off x="251520" y="2101124"/>
            <a:ext cx="1813039" cy="786940"/>
          </a:xfrm>
          <a:prstGeom prst="roundRect">
            <a:avLst/>
          </a:prstGeom>
          <a:solidFill>
            <a:srgbClr val="B62A7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bg1"/>
                </a:solidFill>
              </a:rPr>
              <a:t>Primary Outcome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42B9BE-4984-F039-46EE-4E2DBA5E4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BF10A-F658-33A2-0B8B-4705A906B9D5}"/>
              </a:ext>
            </a:extLst>
          </p:cNvPr>
          <p:cNvSpPr txBox="1"/>
          <p:nvPr/>
        </p:nvSpPr>
        <p:spPr>
          <a:xfrm>
            <a:off x="6347439" y="2715766"/>
            <a:ext cx="16423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ctr" defTabSz="360000" rtl="0" eaLnBrk="1" latinLnBrk="0" hangingPunct="1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400" b="1" i="0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Hazard Ratio 0.99 </a:t>
            </a:r>
          </a:p>
          <a:p>
            <a:pPr marL="38700" indent="0" algn="ctr" defTabSz="360000" rtl="0" eaLnBrk="1" latinLnBrk="0" hangingPunct="1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400" b="1" i="0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95% CI 0.78 to 1.27</a:t>
            </a:r>
          </a:p>
          <a:p>
            <a:pPr marL="38700" indent="0" algn="ctr" defTabSz="360000" rtl="0" eaLnBrk="1" latinLnBrk="0" hangingPunct="1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400" b="1" i="0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p=0.96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8F7F1-C2C3-B57D-C56E-6C7487F057FF}"/>
              </a:ext>
            </a:extLst>
          </p:cNvPr>
          <p:cNvSpPr txBox="1"/>
          <p:nvPr/>
        </p:nvSpPr>
        <p:spPr>
          <a:xfrm>
            <a:off x="4860032" y="459418"/>
            <a:ext cx="143526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defTabSz="360000" rtl="0" eaLnBrk="1" latinLnBrk="0" hangingPunct="1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200" b="1" i="0" kern="1200" dirty="0">
                <a:solidFill>
                  <a:srgbClr val="7030A0"/>
                </a:solidFill>
                <a:latin typeface="+mn-lt"/>
                <a:ea typeface="+mn-ea"/>
              </a:rPr>
              <a:t>129 events (37.2%)</a:t>
            </a:r>
          </a:p>
          <a:p>
            <a:pPr marL="38700" indent="0" defTabSz="360000" rtl="0" eaLnBrk="1" latinLnBrk="0" hangingPunct="1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200" b="1" dirty="0">
                <a:solidFill>
                  <a:srgbClr val="D54B9A"/>
                </a:solidFill>
              </a:rPr>
              <a:t>134 events (38.0%)</a:t>
            </a:r>
            <a:endParaRPr lang="en-GB" sz="1200" b="1" i="0" kern="1200" dirty="0">
              <a:solidFill>
                <a:srgbClr val="D54B9A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978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D5CAF95-2F7B-614A-B971-E4DB4C28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1" y="1057626"/>
            <a:ext cx="4359308" cy="3170307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8D64F4A-0381-6540-A1F6-08F478507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08" y="1057626"/>
            <a:ext cx="4359311" cy="317030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CDDCE-FBC7-2073-260B-0C12442A6C93}"/>
              </a:ext>
            </a:extLst>
          </p:cNvPr>
          <p:cNvSpPr/>
          <p:nvPr/>
        </p:nvSpPr>
        <p:spPr>
          <a:xfrm>
            <a:off x="2159732" y="195486"/>
            <a:ext cx="4824536" cy="470626"/>
          </a:xfrm>
          <a:prstGeom prst="roundRect">
            <a:avLst/>
          </a:prstGeom>
          <a:solidFill>
            <a:srgbClr val="B62A7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400" b="1" dirty="0">
                <a:solidFill>
                  <a:schemeClr val="bg1"/>
                </a:solidFill>
              </a:rPr>
              <a:t>Components of primary outcome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11AE8-5531-E980-BF15-C3A69907CAE1}"/>
              </a:ext>
            </a:extLst>
          </p:cNvPr>
          <p:cNvSpPr txBox="1"/>
          <p:nvPr/>
        </p:nvSpPr>
        <p:spPr>
          <a:xfrm>
            <a:off x="2195736" y="3075806"/>
            <a:ext cx="1944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0.90; 95% CI 0.75 to 1.26</a:t>
            </a:r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en-GB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D2183-FF09-DEA1-464C-8C48372D8939}"/>
              </a:ext>
            </a:extLst>
          </p:cNvPr>
          <p:cNvSpPr txBox="1"/>
          <p:nvPr/>
        </p:nvSpPr>
        <p:spPr>
          <a:xfrm>
            <a:off x="6804248" y="3068446"/>
            <a:ext cx="19442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HR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0.97; 95% CI 0.66 to 1.43</a:t>
            </a:r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en-GB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27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787A90D9-B0FB-B64A-ABA4-C4EE5A4A5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266400"/>
            <a:ext cx="6123600" cy="445338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E0F7B8D-1537-807A-BB13-4E45BCD56B17}"/>
              </a:ext>
            </a:extLst>
          </p:cNvPr>
          <p:cNvSpPr/>
          <p:nvPr/>
        </p:nvSpPr>
        <p:spPr>
          <a:xfrm>
            <a:off x="251520" y="1609708"/>
            <a:ext cx="1813039" cy="1766770"/>
          </a:xfrm>
          <a:prstGeom prst="roundRect">
            <a:avLst/>
          </a:prstGeom>
          <a:solidFill>
            <a:srgbClr val="B62A7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Primary outcome by prespecified subgroups 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C6B7C-11D5-3B73-9E19-6C6E90BE2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8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633F12A-72DE-6646-B147-1B2DD31EB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266400"/>
            <a:ext cx="6123600" cy="44533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F770AB-63F0-DD00-91A8-1F736B53ADC8}"/>
              </a:ext>
            </a:extLst>
          </p:cNvPr>
          <p:cNvSpPr/>
          <p:nvPr/>
        </p:nvSpPr>
        <p:spPr>
          <a:xfrm>
            <a:off x="251520" y="1717721"/>
            <a:ext cx="1872208" cy="15507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Major secondary outcome:</a:t>
            </a: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LVEF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3C9B6-9103-4B4F-8AC9-F88B2FE4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C5E18-D66A-26E2-4B68-2BF9C64F05FF}"/>
              </a:ext>
            </a:extLst>
          </p:cNvPr>
          <p:cNvSpPr txBox="1"/>
          <p:nvPr/>
        </p:nvSpPr>
        <p:spPr>
          <a:xfrm>
            <a:off x="5004048" y="2614141"/>
            <a:ext cx="1637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Difference: -1.6%</a:t>
            </a:r>
          </a:p>
          <a:p>
            <a:pPr algn="ctr"/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95% CI: 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-3.7% to 0.5%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en-GB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2C6CB-4F32-E5C8-95AA-5F5E9CD9B0E9}"/>
              </a:ext>
            </a:extLst>
          </p:cNvPr>
          <p:cNvSpPr txBox="1"/>
          <p:nvPr/>
        </p:nvSpPr>
        <p:spPr>
          <a:xfrm>
            <a:off x="7182544" y="2614140"/>
            <a:ext cx="1637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Difference: 0.9%</a:t>
            </a:r>
          </a:p>
          <a:p>
            <a:pPr algn="ctr"/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95% CI: 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-1.7% to 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3.4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%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en-GB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F696D9E-9BBE-2648-BE50-FB8E3C414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266400"/>
            <a:ext cx="6123600" cy="4453387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AC2441-9438-61CE-5FD3-72E7231FA693}"/>
              </a:ext>
            </a:extLst>
          </p:cNvPr>
          <p:cNvSpPr/>
          <p:nvPr/>
        </p:nvSpPr>
        <p:spPr>
          <a:xfrm>
            <a:off x="251520" y="1717720"/>
            <a:ext cx="1872208" cy="15507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Major secondary outcome:</a:t>
            </a: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KCCQ Score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39C4D-3A7A-0F94-B990-84EC4AE4B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8A1D9-3AE7-510D-2403-D234CBB1E0C5}"/>
              </a:ext>
            </a:extLst>
          </p:cNvPr>
          <p:cNvSpPr txBox="1"/>
          <p:nvPr/>
        </p:nvSpPr>
        <p:spPr>
          <a:xfrm>
            <a:off x="3851920" y="2614141"/>
            <a:ext cx="1637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Difference: 6.5</a:t>
            </a:r>
          </a:p>
          <a:p>
            <a:pPr algn="ctr"/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95% CI: 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3.5 to 9.5</a:t>
            </a:r>
            <a:endParaRPr lang="en-GB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40375-D5BA-2032-0C50-25C777828AF5}"/>
              </a:ext>
            </a:extLst>
          </p:cNvPr>
          <p:cNvSpPr txBox="1"/>
          <p:nvPr/>
        </p:nvSpPr>
        <p:spPr>
          <a:xfrm>
            <a:off x="7236296" y="2614140"/>
            <a:ext cx="1637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Difference: 2.6</a:t>
            </a:r>
          </a:p>
          <a:p>
            <a:pPr algn="ctr"/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95% CI: 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-0.7 to 5.8</a:t>
            </a:r>
            <a:endParaRPr lang="en-GB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94B47-FA81-2788-9392-5CD2DC89BF96}"/>
              </a:ext>
            </a:extLst>
          </p:cNvPr>
          <p:cNvSpPr txBox="1"/>
          <p:nvPr/>
        </p:nvSpPr>
        <p:spPr>
          <a:xfrm>
            <a:off x="363046" y="3525227"/>
            <a:ext cx="1637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score ranges from </a:t>
            </a:r>
          </a:p>
          <a:p>
            <a:pPr algn="ctr"/>
            <a:r>
              <a:rPr lang="en-GB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 (very poor health) to 100 (excellent health)</a:t>
            </a:r>
            <a:r>
              <a:rPr lang="en-GB" sz="1200" dirty="0">
                <a:effectLst/>
              </a:rPr>
              <a:t>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626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AC2441-9438-61CE-5FD3-72E7231FA693}"/>
              </a:ext>
            </a:extLst>
          </p:cNvPr>
          <p:cNvSpPr/>
          <p:nvPr/>
        </p:nvSpPr>
        <p:spPr>
          <a:xfrm>
            <a:off x="251520" y="1717720"/>
            <a:ext cx="1872208" cy="15507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Major secondary outcome:</a:t>
            </a: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EQ-5D-5L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39C4D-3A7A-0F94-B990-84EC4AE4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A94B47-FA81-2788-9392-5CD2DC89BF96}"/>
              </a:ext>
            </a:extLst>
          </p:cNvPr>
          <p:cNvSpPr txBox="1"/>
          <p:nvPr/>
        </p:nvSpPr>
        <p:spPr>
          <a:xfrm>
            <a:off x="251521" y="3525227"/>
            <a:ext cx="1932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score of 1: perfect health, </a:t>
            </a:r>
          </a:p>
          <a:p>
            <a:pPr algn="ctr"/>
            <a:r>
              <a:rPr lang="en-GB" sz="1200" dirty="0">
                <a:ea typeface="Calibri" panose="020F0502020204030204" pitchFamily="34" charset="0"/>
                <a:cs typeface="Times New Roman" panose="02020603050405020304" pitchFamily="18" charset="0"/>
              </a:rPr>
              <a:t>score &lt;1: declining health </a:t>
            </a:r>
            <a:endParaRPr lang="en-GB" sz="1200" dirty="0"/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5387F993-C61B-221D-87CC-9A2B66E76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000" y="266400"/>
            <a:ext cx="6123600" cy="4453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7937E2-3BA9-CC39-32CC-151BA794C171}"/>
              </a:ext>
            </a:extLst>
          </p:cNvPr>
          <p:cNvSpPr txBox="1"/>
          <p:nvPr/>
        </p:nvSpPr>
        <p:spPr>
          <a:xfrm>
            <a:off x="3851920" y="2758157"/>
            <a:ext cx="1637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Difference: 0.04</a:t>
            </a:r>
          </a:p>
          <a:p>
            <a:pPr algn="ctr"/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95% CI: 0.01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to 0.07</a:t>
            </a:r>
            <a:endParaRPr lang="en-GB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0E183-6C72-2271-4780-F144012F2E91}"/>
              </a:ext>
            </a:extLst>
          </p:cNvPr>
          <p:cNvSpPr txBox="1"/>
          <p:nvPr/>
        </p:nvSpPr>
        <p:spPr>
          <a:xfrm>
            <a:off x="7236296" y="2758156"/>
            <a:ext cx="1637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Difference: 0.02</a:t>
            </a:r>
          </a:p>
          <a:p>
            <a:pPr algn="ctr"/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95% CI: 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-0.02 to 0.06</a:t>
            </a:r>
            <a:endParaRPr lang="en-GB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4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3781EF-E000-EFF1-F516-4E442CF75543}"/>
              </a:ext>
            </a:extLst>
          </p:cNvPr>
          <p:cNvSpPr/>
          <p:nvPr/>
        </p:nvSpPr>
        <p:spPr>
          <a:xfrm>
            <a:off x="4669664" y="1082452"/>
            <a:ext cx="4132760" cy="335278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F44C69-BFE5-622D-10ED-A83FFE429A4C}"/>
              </a:ext>
            </a:extLst>
          </p:cNvPr>
          <p:cNvSpPr/>
          <p:nvPr/>
        </p:nvSpPr>
        <p:spPr>
          <a:xfrm>
            <a:off x="323528" y="1085655"/>
            <a:ext cx="4132760" cy="3352783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379467-758D-49AF-9F9E-1C26E6513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44" y="411510"/>
            <a:ext cx="8423846" cy="43204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Background: CABG for </a:t>
            </a:r>
            <a:r>
              <a:rPr lang="en-US" sz="2400" dirty="0" err="1">
                <a:solidFill>
                  <a:srgbClr val="7030A0"/>
                </a:solidFill>
              </a:rPr>
              <a:t>ischaemic</a:t>
            </a:r>
            <a:r>
              <a:rPr lang="en-US" sz="2400" dirty="0">
                <a:solidFill>
                  <a:srgbClr val="7030A0"/>
                </a:solidFill>
              </a:rPr>
              <a:t> cardiomyopathy</a:t>
            </a:r>
          </a:p>
        </p:txBody>
      </p:sp>
      <p:pic>
        <p:nvPicPr>
          <p:cNvPr id="10" name="Picture 9" descr="Screen Shot 2016-04-12 at 07.54.42.png">
            <a:extLst>
              <a:ext uri="{FF2B5EF4-FFF2-40B4-BE49-F238E27FC236}">
                <a16:creationId xmlns:a16="http://schemas.microsoft.com/office/drawing/2014/main" id="{CB1543A5-7BD1-D15C-564A-B84BACF94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28" y="1235693"/>
            <a:ext cx="3645343" cy="2672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C5618B-2743-1096-9AC2-511B97DDF5C7}"/>
              </a:ext>
            </a:extLst>
          </p:cNvPr>
          <p:cNvSpPr txBox="1"/>
          <p:nvPr/>
        </p:nvSpPr>
        <p:spPr>
          <a:xfrm>
            <a:off x="467544" y="4130662"/>
            <a:ext cx="3758647" cy="313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Calibri" panose="020F0502020204030204" pitchFamily="34" charset="0"/>
              </a:rPr>
              <a:t>     Velazquez EJ et al, NEJM 2011;364:1607–16 </a:t>
            </a:r>
            <a:endParaRPr lang="en-GB" sz="14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4C150A-4CB6-2F97-68D9-0999F86F368B}"/>
              </a:ext>
            </a:extLst>
          </p:cNvPr>
          <p:cNvSpPr txBox="1"/>
          <p:nvPr/>
        </p:nvSpPr>
        <p:spPr>
          <a:xfrm>
            <a:off x="4803379" y="4124646"/>
            <a:ext cx="37586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Calibri" panose="020F0502020204030204" pitchFamily="34" charset="0"/>
              </a:rPr>
              <a:t>   Velazquez EJ et al, </a:t>
            </a:r>
            <a:r>
              <a:rPr lang="en-GB" sz="1400" i="1" dirty="0">
                <a:latin typeface="Calibri" panose="020F0502020204030204" pitchFamily="34" charset="0"/>
              </a:rPr>
              <a:t>NEJM 2016; 374:1511–20 </a:t>
            </a:r>
            <a:r>
              <a:rPr lang="en-GB" sz="1400" i="1" dirty="0">
                <a:effectLst/>
                <a:latin typeface="Calibri" panose="020F0502020204030204" pitchFamily="34" charset="0"/>
              </a:rPr>
              <a:t> </a:t>
            </a:r>
            <a:endParaRPr lang="en-GB" sz="1400" i="1" dirty="0"/>
          </a:p>
        </p:txBody>
      </p:sp>
      <p:pic>
        <p:nvPicPr>
          <p:cNvPr id="17" name="Picture 16" descr="Diagram, box and whisker chart&#10;&#10;Description automatically generated">
            <a:extLst>
              <a:ext uri="{FF2B5EF4-FFF2-40B4-BE49-F238E27FC236}">
                <a16:creationId xmlns:a16="http://schemas.microsoft.com/office/drawing/2014/main" id="{3089C4C1-41B0-E55B-51A7-8F99355F0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43" y="1235693"/>
            <a:ext cx="3766826" cy="2672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671F9-A2CA-B49F-8AEE-4091A7E36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95599"/>
            <a:ext cx="470545" cy="4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B3BFF0E-364A-0B42-BCBD-0480BA01E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266400"/>
            <a:ext cx="6123600" cy="44533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67CD814-24F5-F4D1-76C9-AB22FBA97DC3}"/>
              </a:ext>
            </a:extLst>
          </p:cNvPr>
          <p:cNvSpPr/>
          <p:nvPr/>
        </p:nvSpPr>
        <p:spPr>
          <a:xfrm>
            <a:off x="251520" y="1717721"/>
            <a:ext cx="1872208" cy="15507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Secondary outcome:</a:t>
            </a: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NT-</a:t>
            </a:r>
            <a:r>
              <a:rPr lang="en-GB" sz="2000" b="1" dirty="0" err="1">
                <a:solidFill>
                  <a:schemeClr val="bg1"/>
                </a:solidFill>
              </a:rPr>
              <a:t>proBNP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44B09-FE47-F826-135D-42D9787FB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7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064832F0-535B-CA4F-B223-57D2604E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266400"/>
            <a:ext cx="6123600" cy="44533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9B54159-86BF-D1EA-06C0-A1E60CC28F98}"/>
              </a:ext>
            </a:extLst>
          </p:cNvPr>
          <p:cNvSpPr/>
          <p:nvPr/>
        </p:nvSpPr>
        <p:spPr>
          <a:xfrm>
            <a:off x="107504" y="1717721"/>
            <a:ext cx="2160496" cy="15507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1900" b="1" dirty="0">
                <a:solidFill>
                  <a:schemeClr val="bg1"/>
                </a:solidFill>
              </a:rPr>
              <a:t>Secondary outcome:</a:t>
            </a: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1900" b="1" dirty="0">
                <a:solidFill>
                  <a:schemeClr val="bg1"/>
                </a:solidFill>
              </a:rPr>
              <a:t>Unplanned Revascularisation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80074-08C2-DD7B-E2BA-8AC4E79BF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0C147-4510-57CA-5371-E4B775FA3CB9}"/>
              </a:ext>
            </a:extLst>
          </p:cNvPr>
          <p:cNvSpPr txBox="1"/>
          <p:nvPr/>
        </p:nvSpPr>
        <p:spPr>
          <a:xfrm>
            <a:off x="4932040" y="550552"/>
            <a:ext cx="2664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HR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0.27; 95% CI 0.13 to 0.53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en-GB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B749290-E2F8-3B4E-B7AE-D52466E23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000" y="266400"/>
            <a:ext cx="6123600" cy="4453388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FA49212-D81B-C2E7-DE0D-9DF1C01A1045}"/>
              </a:ext>
            </a:extLst>
          </p:cNvPr>
          <p:cNvSpPr/>
          <p:nvPr/>
        </p:nvSpPr>
        <p:spPr>
          <a:xfrm>
            <a:off x="107504" y="1717721"/>
            <a:ext cx="2160496" cy="1550746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1900" b="1" dirty="0">
                <a:solidFill>
                  <a:schemeClr val="bg1"/>
                </a:solidFill>
              </a:rPr>
              <a:t>Secondary outcome:</a:t>
            </a: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1900" b="1" dirty="0">
                <a:solidFill>
                  <a:schemeClr val="bg1"/>
                </a:solidFill>
              </a:rPr>
              <a:t>Acute Myocardial Infarction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5AACB-8D3D-E133-EC32-C947E0B1E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B78D48-B4C2-423E-7A26-C40D840DD64F}"/>
              </a:ext>
            </a:extLst>
          </p:cNvPr>
          <p:cNvSpPr txBox="1"/>
          <p:nvPr/>
        </p:nvSpPr>
        <p:spPr>
          <a:xfrm>
            <a:off x="4932040" y="550552"/>
            <a:ext cx="2664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HR 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1.01; 95% CI 0.64 to 1.60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endParaRPr lang="en-GB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9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0133D3-4EAA-DACB-6CF1-953121DC9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44" y="411510"/>
            <a:ext cx="8423846" cy="43204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Conclusions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63DAC7-6A0B-EB95-9A00-8E30C1FF41DF}"/>
              </a:ext>
            </a:extLst>
          </p:cNvPr>
          <p:cNvSpPr/>
          <p:nvPr/>
        </p:nvSpPr>
        <p:spPr>
          <a:xfrm>
            <a:off x="467544" y="1059582"/>
            <a:ext cx="8423846" cy="91440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Patients with ischaemic cardiomyopathy continue to have high rates of mortality and hospitalisation for heart failure, even with contemporary medical and device therapy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C2E9B3-CDF2-65C3-0BB2-CE4083518C1B}"/>
              </a:ext>
            </a:extLst>
          </p:cNvPr>
          <p:cNvSpPr/>
          <p:nvPr/>
        </p:nvSpPr>
        <p:spPr>
          <a:xfrm>
            <a:off x="467544" y="2255119"/>
            <a:ext cx="8423846" cy="914400"/>
          </a:xfrm>
          <a:prstGeom prst="roundRect">
            <a:avLst/>
          </a:prstGeom>
          <a:solidFill>
            <a:srgbClr val="B62A79"/>
          </a:solidFill>
          <a:ln>
            <a:solidFill>
              <a:srgbClr val="B62A7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Percutaneous coronary intervention did not reduce the composite incidence of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all-cause death or hospitalisation for heart failure at a median of 3.4 years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88E537-A0DC-71E6-D150-A7B6FE43BF9B}"/>
              </a:ext>
            </a:extLst>
          </p:cNvPr>
          <p:cNvSpPr/>
          <p:nvPr/>
        </p:nvSpPr>
        <p:spPr>
          <a:xfrm>
            <a:off x="467544" y="3465021"/>
            <a:ext cx="8423846" cy="91440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030A0"/>
                </a:solidFill>
              </a:rPr>
              <a:t>Percutaneous coronary intervention did not incrementally improve left ventricular ejection fraction or provide a sustained difference in 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13322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D5BCA9-BAC8-FD1E-108D-6940BD9D28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44" y="411510"/>
            <a:ext cx="8423846" cy="43204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Acknowledgements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3F2260-4C6A-EECC-E6DD-F02C32E6A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9582"/>
            <a:ext cx="4315323" cy="334025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22C9DF5-F634-BB8A-DEFA-FB9D079796AC}"/>
              </a:ext>
            </a:extLst>
          </p:cNvPr>
          <p:cNvSpPr/>
          <p:nvPr/>
        </p:nvSpPr>
        <p:spPr>
          <a:xfrm>
            <a:off x="5796136" y="1796118"/>
            <a:ext cx="2376264" cy="1639728"/>
          </a:xfrm>
          <a:prstGeom prst="roundRect">
            <a:avLst/>
          </a:prstGeom>
          <a:solidFill>
            <a:srgbClr val="B62A7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Patients</a:t>
            </a:r>
          </a:p>
          <a:p>
            <a:pPr algn="ctr"/>
            <a:r>
              <a:rPr lang="en-GB" sz="1400" i="1" dirty="0">
                <a:solidFill>
                  <a:schemeClr val="bg1"/>
                </a:solidFill>
              </a:rPr>
              <a:t>who selflessly volunteered </a:t>
            </a:r>
          </a:p>
        </p:txBody>
      </p:sp>
    </p:spTree>
    <p:extLst>
      <p:ext uri="{BB962C8B-B14F-4D97-AF65-F5344CB8AC3E}">
        <p14:creationId xmlns:p14="http://schemas.microsoft.com/office/powerpoint/2010/main" val="98571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E17ECE-518A-F73A-39EE-CD08ABAD9867}"/>
              </a:ext>
            </a:extLst>
          </p:cNvPr>
          <p:cNvSpPr txBox="1"/>
          <p:nvPr/>
        </p:nvSpPr>
        <p:spPr>
          <a:xfrm>
            <a:off x="5364088" y="2355726"/>
            <a:ext cx="227466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700" indent="0" algn="l" defTabSz="360000" rtl="0" eaLnBrk="1" latinLnBrk="0" hangingPunct="1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chemeClr val="accent2"/>
                </a:solidFill>
                <a:latin typeface="+mn-lt"/>
                <a:ea typeface="+mn-ea"/>
              </a:rPr>
              <a:t>NEJM </a:t>
            </a:r>
            <a:r>
              <a:rPr lang="en-GB" sz="1600" b="1" i="0" kern="1200" dirty="0" err="1">
                <a:solidFill>
                  <a:schemeClr val="accent2"/>
                </a:solidFill>
                <a:latin typeface="+mn-lt"/>
                <a:ea typeface="+mn-ea"/>
              </a:rPr>
              <a:t>doi</a:t>
            </a:r>
            <a:endParaRPr lang="en-GB" sz="1600" b="1" dirty="0">
              <a:solidFill>
                <a:schemeClr val="accent2"/>
              </a:solidFill>
            </a:endParaRPr>
          </a:p>
          <a:p>
            <a:pPr marL="38700" indent="0" algn="l" defTabSz="360000" rtl="0" eaLnBrk="1" latinLnBrk="0" hangingPunct="1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i="0" kern="1200" dirty="0">
                <a:solidFill>
                  <a:schemeClr val="accent2"/>
                </a:solidFill>
                <a:latin typeface="+mn-lt"/>
                <a:ea typeface="+mn-ea"/>
              </a:rPr>
              <a:t>@REVIVED_BCIS2</a:t>
            </a:r>
            <a:endParaRPr lang="en-GB" sz="1600" i="1" dirty="0">
              <a:solidFill>
                <a:schemeClr val="accent2"/>
              </a:solidFill>
            </a:endParaRPr>
          </a:p>
          <a:p>
            <a:pPr marL="38700" indent="0" algn="l" defTabSz="360000" rtl="0" eaLnBrk="1" latinLnBrk="0" hangingPunct="1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i="1" dirty="0">
                <a:solidFill>
                  <a:schemeClr val="accent2"/>
                </a:solidFill>
              </a:rPr>
              <a:t>@</a:t>
            </a:r>
            <a:r>
              <a:rPr lang="en-GB" sz="1600" i="1" dirty="0" err="1">
                <a:solidFill>
                  <a:schemeClr val="accent2"/>
                </a:solidFill>
              </a:rPr>
              <a:t>divaka_perera</a:t>
            </a:r>
            <a:endParaRPr lang="en-GB" sz="1600" dirty="0">
              <a:solidFill>
                <a:schemeClr val="accent2"/>
              </a:solidFill>
            </a:endParaRPr>
          </a:p>
          <a:p>
            <a:pPr marL="38700" indent="0" algn="l" defTabSz="360000" rtl="0" eaLnBrk="1" latinLnBrk="0" hangingPunct="1">
              <a:spcAft>
                <a:spcPts val="12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i="1" kern="1200" dirty="0" err="1">
                <a:solidFill>
                  <a:schemeClr val="accent2"/>
                </a:solidFill>
                <a:latin typeface="+mn-lt"/>
                <a:ea typeface="+mn-ea"/>
              </a:rPr>
              <a:t>Divaka.Perera@kcl.ac.uk</a:t>
            </a:r>
            <a:endParaRPr lang="en-GB" sz="1600" i="1" kern="1200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555B6-FD5E-1BA7-5F78-3F7AC83E7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483518"/>
            <a:ext cx="3600400" cy="1742279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7CFBFF-FF88-9952-522D-8DF65DE6E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14" t="5199" r="12988" b="15687"/>
          <a:stretch/>
        </p:blipFill>
        <p:spPr>
          <a:xfrm>
            <a:off x="107504" y="627534"/>
            <a:ext cx="485762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5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E7C5A35-E0D6-3429-FC11-21AF97F3A66A}"/>
              </a:ext>
            </a:extLst>
          </p:cNvPr>
          <p:cNvSpPr txBox="1">
            <a:spLocks/>
          </p:cNvSpPr>
          <p:nvPr/>
        </p:nvSpPr>
        <p:spPr>
          <a:xfrm>
            <a:off x="467544" y="411510"/>
            <a:ext cx="842384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360000" rtl="0" eaLnBrk="1" latinLnBrk="0" hangingPunct="1">
              <a:lnSpc>
                <a:spcPts val="2500"/>
              </a:lnSpc>
              <a:spcBef>
                <a:spcPts val="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800" b="1" i="0" kern="1200">
                <a:solidFill>
                  <a:schemeClr val="accent1"/>
                </a:solidFill>
                <a:latin typeface="+mj-lt"/>
                <a:ea typeface="+mn-ea"/>
                <a:cs typeface="Verdana"/>
              </a:defRPr>
            </a:lvl1pPr>
            <a:lvl2pPr marL="266700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20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2pPr>
            <a:lvl3pPr marL="531812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3pPr>
            <a:lvl4pPr marL="8096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4pPr>
            <a:lvl5pPr marL="1076325" indent="0" algn="l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800" b="0" i="0" kern="1200">
                <a:solidFill>
                  <a:schemeClr val="tx1"/>
                </a:solidFill>
                <a:latin typeface="+mn-lt"/>
                <a:ea typeface="+mn-ea"/>
                <a:cs typeface="Verdana"/>
              </a:defRPr>
            </a:lvl5pPr>
            <a:lvl6pPr marL="198120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rgbClr val="7030A0"/>
                </a:solidFill>
              </a:rPr>
              <a:t>Background: PCI for ischaemic cardiomyopathy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0B2D9DD-D82A-29D5-367F-B58BD5D8BD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7584" y="1305014"/>
            <a:ext cx="8007118" cy="584775"/>
          </a:xfrm>
        </p:spPr>
        <p:txBody>
          <a:bodyPr/>
          <a:lstStyle/>
          <a:p>
            <a:r>
              <a:rPr lang="en-US" sz="1900" dirty="0">
                <a:solidFill>
                  <a:srgbClr val="B62A79"/>
                </a:solidFill>
              </a:rPr>
              <a:t>No randomi</a:t>
            </a:r>
            <a:r>
              <a:rPr lang="en-GB" sz="1900" dirty="0" err="1">
                <a:solidFill>
                  <a:srgbClr val="B62A79"/>
                </a:solidFill>
              </a:rPr>
              <a:t>sed</a:t>
            </a:r>
            <a:r>
              <a:rPr lang="en-GB" sz="1900" dirty="0">
                <a:solidFill>
                  <a:srgbClr val="B62A79"/>
                </a:solidFill>
              </a:rPr>
              <a:t> evidence to date , guidelines based on consensus opinion </a:t>
            </a:r>
            <a:endParaRPr lang="en-US" sz="1900" dirty="0">
              <a:solidFill>
                <a:srgbClr val="B62A7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C5FE66-A2E2-EBDB-21C4-4BF189D7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98457"/>
            <a:ext cx="703350" cy="4332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A71F34-4D01-D7B2-04A1-10949A784E15}"/>
              </a:ext>
            </a:extLst>
          </p:cNvPr>
          <p:cNvGrpSpPr/>
          <p:nvPr/>
        </p:nvGrpSpPr>
        <p:grpSpPr>
          <a:xfrm>
            <a:off x="125456" y="1991457"/>
            <a:ext cx="8893088" cy="2204232"/>
            <a:chOff x="125456" y="1991457"/>
            <a:chExt cx="8893088" cy="22042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423C5F-CD8F-5BDC-9BF7-E03A969E0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56" y="1991457"/>
              <a:ext cx="8893088" cy="219234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0EBB0C-E554-F130-E2D3-AA6801B36D8C}"/>
                </a:ext>
              </a:extLst>
            </p:cNvPr>
            <p:cNvSpPr/>
            <p:nvPr/>
          </p:nvSpPr>
          <p:spPr>
            <a:xfrm>
              <a:off x="125456" y="2003343"/>
              <a:ext cx="8893088" cy="219234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7B01086-A9C9-6AC0-37D5-DE9C84EB1035}"/>
              </a:ext>
            </a:extLst>
          </p:cNvPr>
          <p:cNvSpPr txBox="1"/>
          <p:nvPr/>
        </p:nvSpPr>
        <p:spPr>
          <a:xfrm>
            <a:off x="6213953" y="3939902"/>
            <a:ext cx="3758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    Ryan M et al, 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Heart</a:t>
            </a:r>
            <a:r>
              <a:rPr lang="en-GB" sz="1200" i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 2021; 107: 612-618</a:t>
            </a:r>
            <a:endParaRPr lang="en-GB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17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8A1DEE-D01E-FE4B-7E92-ACF2A9803753}"/>
              </a:ext>
            </a:extLst>
          </p:cNvPr>
          <p:cNvSpPr/>
          <p:nvPr/>
        </p:nvSpPr>
        <p:spPr>
          <a:xfrm>
            <a:off x="362612" y="2541860"/>
            <a:ext cx="3734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Segoe UI"/>
              </a:rPr>
              <a:t>ISRCTN45979711; NCT01920048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C939FF5-BCBD-AE07-4539-3939ABE8B987}"/>
              </a:ext>
            </a:extLst>
          </p:cNvPr>
          <p:cNvSpPr/>
          <p:nvPr/>
        </p:nvSpPr>
        <p:spPr>
          <a:xfrm>
            <a:off x="5009346" y="915566"/>
            <a:ext cx="3595102" cy="3056135"/>
          </a:xfrm>
          <a:prstGeom prst="roundRect">
            <a:avLst/>
          </a:prstGeom>
          <a:solidFill>
            <a:srgbClr val="B62A7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rtlCol="0" anchor="ctr"/>
          <a:lstStyle/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chemeClr val="bg1"/>
                </a:solidFill>
              </a:rPr>
              <a:t>HYPOTHESIS</a:t>
            </a: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endParaRPr lang="en-GB" b="1" dirty="0">
              <a:solidFill>
                <a:schemeClr val="bg1"/>
              </a:solidFill>
            </a:endParaRPr>
          </a:p>
          <a:p>
            <a:pPr marL="3870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b="1" dirty="0">
                <a:solidFill>
                  <a:schemeClr val="bg1"/>
                </a:solidFill>
              </a:rPr>
              <a:t>Revascularisation with PCI improves event-free survival in patients with severe ischaemic left ventricular systolic dysfunction, compared to optimal medical therapy alone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215A3-C1E3-F5E6-BABF-E4A638FB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12" y="483518"/>
            <a:ext cx="3886829" cy="1880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5F6D7-094B-4652-CC53-4AB67397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474" y="3036061"/>
            <a:ext cx="1124302" cy="543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65505-0304-AEDB-DA96-21D66DE25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036060"/>
            <a:ext cx="1440160" cy="672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076D6-B083-9EF2-4D62-6D1559A9D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80" y="3036060"/>
            <a:ext cx="881996" cy="7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A5E7E3-B457-09D9-8410-BB43FC8E08BE}"/>
              </a:ext>
            </a:extLst>
          </p:cNvPr>
          <p:cNvSpPr txBox="1"/>
          <p:nvPr/>
        </p:nvSpPr>
        <p:spPr>
          <a:xfrm>
            <a:off x="500400" y="986400"/>
            <a:ext cx="8144281" cy="156966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8700" indent="0" algn="ct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Inclusion Criteria</a:t>
            </a:r>
          </a:p>
          <a:p>
            <a:pPr marL="38700" algn="ctr" defTabSz="360000" rtl="0" eaLnBrk="1" latinLnBrk="0" hangingPunct="1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Left ventricular ejection fraction ≤ 35%</a:t>
            </a:r>
          </a:p>
          <a:p>
            <a:pPr marL="38700" algn="ctr" defTabSz="360000" rtl="0" eaLnBrk="1" latinLnBrk="0" hangingPunct="1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Extensive coronary artery disease (BCIS-Jeopardy Score ≥ 6)</a:t>
            </a:r>
          </a:p>
          <a:p>
            <a:pPr marL="38700" algn="ctr" defTabSz="360000" rtl="0" eaLnBrk="1" latinLnBrk="0" hangingPunct="1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Viability in ≥ 4 myocardial segments that can be revascularised by PCI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DF866-B57A-B460-A35E-1A882EC52C87}"/>
              </a:ext>
            </a:extLst>
          </p:cNvPr>
          <p:cNvSpPr txBox="1"/>
          <p:nvPr/>
        </p:nvSpPr>
        <p:spPr>
          <a:xfrm>
            <a:off x="499856" y="3003798"/>
            <a:ext cx="8144281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38700" indent="0" algn="ct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Exclusion Criteria</a:t>
            </a:r>
          </a:p>
          <a:p>
            <a:pPr marL="38700" lvl="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Acute myocardial infarction &lt; 4 weeks previously</a:t>
            </a:r>
          </a:p>
          <a:p>
            <a:pPr marL="38700" lvl="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Acute decompensated heart failure or sustained ventricular arrhythmias </a:t>
            </a:r>
            <a:endParaRPr lang="en-GB" sz="2400" b="1" i="0" kern="1200" dirty="0">
              <a:solidFill>
                <a:srgbClr val="B62A7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871C62-9BAC-233C-101C-E0BB85346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8" y="174421"/>
            <a:ext cx="2004997" cy="5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6">
            <a:extLst>
              <a:ext uri="{FF2B5EF4-FFF2-40B4-BE49-F238E27FC236}">
                <a16:creationId xmlns:a16="http://schemas.microsoft.com/office/drawing/2014/main" id="{AF5E8C59-8F86-10C2-2FBF-0BEB86B2124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915817" y="1259388"/>
            <a:ext cx="5502013" cy="892503"/>
          </a:xfrm>
          <a:prstGeom prst="rect">
            <a:avLst/>
          </a:prstGeom>
          <a:solidFill>
            <a:schemeClr val="bg2">
              <a:lumMod val="75000"/>
              <a:alpha val="55000"/>
            </a:schemeClr>
          </a:solidFill>
          <a:ln w="28575" cmpd="sng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 wrap="square" tIns="108000" bIns="10800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Viable Myocardium</a:t>
            </a:r>
          </a:p>
          <a:p>
            <a:pPr lvl="0" algn="ctr">
              <a:defRPr/>
            </a:pPr>
            <a:r>
              <a:rPr lang="en-US" sz="1200" kern="0" dirty="0">
                <a:solidFill>
                  <a:schemeClr val="accent2">
                    <a:lumMod val="75000"/>
                  </a:schemeClr>
                </a:solidFill>
              </a:rPr>
              <a:t>on CMR, DSE, SPECT or PET</a:t>
            </a:r>
            <a:endParaRPr kumimoji="0" lang="en-US" sz="1200" b="1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chemeClr val="accent2">
                    <a:lumMod val="75000"/>
                  </a:schemeClr>
                </a:solidFill>
              </a:rPr>
              <a:t>PCI feasible to lesions subtending ≥4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dysfunctional but viable segments 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C8DC9BF7-6017-6EAD-063A-6BBADE1441C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915817" y="171403"/>
            <a:ext cx="5502013" cy="769765"/>
          </a:xfrm>
          <a:prstGeom prst="rect">
            <a:avLst/>
          </a:prstGeom>
          <a:solidFill>
            <a:schemeClr val="bg2">
              <a:lumMod val="75000"/>
              <a:alpha val="55000"/>
            </a:schemeClr>
          </a:solidFill>
          <a:ln w="28575">
            <a:solidFill>
              <a:srgbClr val="151230"/>
            </a:solidFill>
            <a:miter lim="800000"/>
            <a:headEnd/>
            <a:tailEnd/>
          </a:ln>
        </p:spPr>
        <p:txBody>
          <a:bodyPr wrap="square" tIns="108000" bIns="10800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LV Ejection Fraction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Arial" pitchFamily="-112" charset="0"/>
                <a:cs typeface="Arial" pitchFamily="-112" charset="0"/>
              </a:rPr>
              <a:t>≤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 35%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</a:rPr>
              <a:t>Extensive Coronary Disease (BCIS-JS ≥6)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ea typeface="Arial" pitchFamily="-112" charset="0"/>
              <a:cs typeface="Arial" pitchFamily="-11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4B537F6-FFCF-5F51-5B46-E62EE3F94150}"/>
              </a:ext>
            </a:extLst>
          </p:cNvPr>
          <p:cNvSpPr txBox="1"/>
          <p:nvPr/>
        </p:nvSpPr>
        <p:spPr>
          <a:xfrm>
            <a:off x="203839" y="4279001"/>
            <a:ext cx="2322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Calibri" panose="020F0502020204030204" pitchFamily="34" charset="0"/>
              </a:rPr>
              <a:t>Perera D et al, JACC HF 2018</a:t>
            </a:r>
            <a:endParaRPr lang="en-GB" sz="1400" i="1" dirty="0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CB86A2AE-2AFD-FA9C-68F0-FA19A05FF35E}"/>
              </a:ext>
            </a:extLst>
          </p:cNvPr>
          <p:cNvSpPr/>
          <p:nvPr/>
        </p:nvSpPr>
        <p:spPr>
          <a:xfrm>
            <a:off x="5558811" y="948189"/>
            <a:ext cx="216021" cy="270000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1CC3894-A007-E50F-371E-80C64EA4561D}"/>
              </a:ext>
            </a:extLst>
          </p:cNvPr>
          <p:cNvGrpSpPr/>
          <p:nvPr/>
        </p:nvGrpSpPr>
        <p:grpSpPr>
          <a:xfrm>
            <a:off x="2915816" y="2158290"/>
            <a:ext cx="5502013" cy="1617650"/>
            <a:chOff x="3491877" y="2146101"/>
            <a:chExt cx="5502013" cy="1617650"/>
          </a:xfrm>
        </p:grpSpPr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366DF3CF-F4E2-FE5F-E75C-5F7440CC3CA6}"/>
                </a:ext>
              </a:extLst>
            </p:cNvPr>
            <p:cNvSpPr/>
            <p:nvPr/>
          </p:nvSpPr>
          <p:spPr>
            <a:xfrm>
              <a:off x="4679864" y="2933474"/>
              <a:ext cx="216021" cy="270000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Down Arrow 5">
              <a:extLst>
                <a:ext uri="{FF2B5EF4-FFF2-40B4-BE49-F238E27FC236}">
                  <a16:creationId xmlns:a16="http://schemas.microsoft.com/office/drawing/2014/main" id="{DD60B0C8-B952-CC50-56DF-4BD94C70F180}"/>
                </a:ext>
              </a:extLst>
            </p:cNvPr>
            <p:cNvSpPr/>
            <p:nvPr/>
          </p:nvSpPr>
          <p:spPr>
            <a:xfrm>
              <a:off x="7589879" y="2933474"/>
              <a:ext cx="216021" cy="270000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B9D3C7B1-3356-6F4E-AA77-C5780997A27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91877" y="2454210"/>
              <a:ext cx="5502013" cy="495108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 tIns="108000" bIns="108000" anchor="ctr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RANDOMISE</a:t>
              </a:r>
              <a:endParaRPr kumimoji="0" lang="en-GB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4" name="Down Arrow 3">
              <a:extLst>
                <a:ext uri="{FF2B5EF4-FFF2-40B4-BE49-F238E27FC236}">
                  <a16:creationId xmlns:a16="http://schemas.microsoft.com/office/drawing/2014/main" id="{7F1BFEB7-C24C-333A-5940-797BA6FF08DC}"/>
                </a:ext>
              </a:extLst>
            </p:cNvPr>
            <p:cNvSpPr/>
            <p:nvPr/>
          </p:nvSpPr>
          <p:spPr>
            <a:xfrm>
              <a:off x="6134871" y="2146101"/>
              <a:ext cx="216021" cy="270000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 Box 10">
              <a:extLst>
                <a:ext uri="{FF2B5EF4-FFF2-40B4-BE49-F238E27FC236}">
                  <a16:creationId xmlns:a16="http://schemas.microsoft.com/office/drawing/2014/main" id="{6D5915C6-626F-74F0-FBFE-8BEFE500A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877" y="3266889"/>
              <a:ext cx="2592000" cy="496799"/>
            </a:xfrm>
            <a:prstGeom prst="rect">
              <a:avLst/>
            </a:prstGeom>
            <a:solidFill>
              <a:srgbClr val="7030A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108000" bIns="108000" anchor="ctr" anchorCtr="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b="1" kern="0" dirty="0">
                  <a:solidFill>
                    <a:schemeClr val="bg1"/>
                  </a:solidFill>
                </a:rPr>
                <a:t>PCI</a:t>
              </a:r>
            </a:p>
          </p:txBody>
        </p:sp>
        <p:sp>
          <p:nvSpPr>
            <p:cNvPr id="29" name="Text Box 11">
              <a:extLst>
                <a:ext uri="{FF2B5EF4-FFF2-40B4-BE49-F238E27FC236}">
                  <a16:creationId xmlns:a16="http://schemas.microsoft.com/office/drawing/2014/main" id="{B5B2D06C-ABCF-1A92-FAEE-C0021598E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1890" y="3266824"/>
              <a:ext cx="2592000" cy="496927"/>
            </a:xfrm>
            <a:prstGeom prst="rect">
              <a:avLst/>
            </a:prstGeom>
            <a:solidFill>
              <a:srgbClr val="D54B9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tIns="108000" bIns="108000" anchor="ctr" anchorCtr="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b="1" kern="0" dirty="0">
                  <a:solidFill>
                    <a:schemeClr val="bg1"/>
                  </a:solidFill>
                </a:rPr>
                <a:t>Optimal Medical Therapy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131417-7852-F32C-4CED-F9B5274C4678}"/>
              </a:ext>
            </a:extLst>
          </p:cNvPr>
          <p:cNvGrpSpPr/>
          <p:nvPr/>
        </p:nvGrpSpPr>
        <p:grpSpPr>
          <a:xfrm>
            <a:off x="2915816" y="3769200"/>
            <a:ext cx="5502013" cy="1034798"/>
            <a:chOff x="3491877" y="3757011"/>
            <a:chExt cx="5502013" cy="1034798"/>
          </a:xfrm>
        </p:grpSpPr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39651318-A232-11ED-5F3E-91E89E403667}"/>
                </a:ext>
              </a:extLst>
            </p:cNvPr>
            <p:cNvSpPr/>
            <p:nvPr/>
          </p:nvSpPr>
          <p:spPr>
            <a:xfrm>
              <a:off x="7589879" y="3757011"/>
              <a:ext cx="216021" cy="270000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BD105875-FA28-AF68-7AE9-C77D0CE6CF71}"/>
                </a:ext>
              </a:extLst>
            </p:cNvPr>
            <p:cNvSpPr/>
            <p:nvPr/>
          </p:nvSpPr>
          <p:spPr>
            <a:xfrm>
              <a:off x="4679865" y="3757011"/>
              <a:ext cx="216021" cy="270000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 Box 12">
              <a:extLst>
                <a:ext uri="{FF2B5EF4-FFF2-40B4-BE49-F238E27FC236}">
                  <a16:creationId xmlns:a16="http://schemas.microsoft.com/office/drawing/2014/main" id="{04EF9F05-13EC-8FCF-1BAF-C5660A4A4CE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491877" y="4081257"/>
              <a:ext cx="5502013" cy="710552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 tIns="108000" bIns="108000" anchor="ctr" anchorCtr="0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600" kern="0" dirty="0">
                  <a:solidFill>
                    <a:schemeClr val="accent2">
                      <a:lumMod val="75000"/>
                    </a:schemeClr>
                  </a:solidFill>
                </a:rPr>
                <a:t>Echocardiography at 6m, 12m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</a:rPr>
                <a:t>Clinical, ICD, biochemical follow up </a:t>
              </a:r>
              <a:r>
                <a:rPr lang="en-US" sz="1600" kern="0" dirty="0">
                  <a:solidFill>
                    <a:schemeClr val="accent2">
                      <a:lumMod val="75000"/>
                    </a:schemeClr>
                  </a:solidFill>
                </a:rPr>
                <a:t>at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</a:rPr>
                <a:t>6m, </a:t>
              </a:r>
              <a:r>
                <a:rPr lang="en-US" sz="1600" kern="0" dirty="0">
                  <a:solidFill>
                    <a:schemeClr val="accent2">
                      <a:lumMod val="75000"/>
                    </a:schemeClr>
                  </a:solidFill>
                </a:rPr>
                <a:t>12m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</a:rPr>
                <a:t>, 24m+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5DF08B4-103E-F514-CFDB-5EBBFA0D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7494"/>
            <a:ext cx="2004997" cy="5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A5E7E3-B457-09D9-8410-BB43FC8E08BE}"/>
              </a:ext>
            </a:extLst>
          </p:cNvPr>
          <p:cNvSpPr txBox="1"/>
          <p:nvPr/>
        </p:nvSpPr>
        <p:spPr>
          <a:xfrm>
            <a:off x="499858" y="986400"/>
            <a:ext cx="8144281" cy="120032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8700" indent="0" algn="ct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Primary Outcome</a:t>
            </a:r>
          </a:p>
          <a:p>
            <a:pPr marL="38700" algn="ctr" defTabSz="360000" rtl="0" eaLnBrk="1" latinLnBrk="0" hangingPunct="1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All-cause death or hospitalisation for heart failure</a:t>
            </a:r>
          </a:p>
          <a:p>
            <a:pPr marL="38700" algn="ctr" defTabSz="360000" rtl="0" eaLnBrk="1" latinLnBrk="0" hangingPunct="1">
              <a:spcBef>
                <a:spcPct val="20000"/>
              </a:spcBef>
              <a:buClr>
                <a:srgbClr val="C00000"/>
              </a:buClr>
            </a:pPr>
            <a:r>
              <a:rPr lang="en-GB" sz="2000" i="1" dirty="0">
                <a:solidFill>
                  <a:srgbClr val="B62A79"/>
                </a:solidFill>
              </a:rPr>
              <a:t>at a minimum of 24 months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DF866-B57A-B460-A35E-1A882EC52C87}"/>
              </a:ext>
            </a:extLst>
          </p:cNvPr>
          <p:cNvSpPr txBox="1"/>
          <p:nvPr/>
        </p:nvSpPr>
        <p:spPr>
          <a:xfrm>
            <a:off x="499857" y="2787774"/>
            <a:ext cx="8144281" cy="147117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8700" indent="0" algn="ct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Sample Size </a:t>
            </a:r>
          </a:p>
          <a:p>
            <a:pPr marL="38700" indent="0" algn="ct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rgbClr val="B62A79"/>
                </a:solidFill>
              </a:rPr>
              <a:t>700 patients would provide &gt; 85% power to detect a hazard ratio of 0.70 for the primary outcome, if 300 experience a primary event</a:t>
            </a:r>
          </a:p>
          <a:p>
            <a:pPr marL="38700" lvl="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i="1" dirty="0">
                <a:solidFill>
                  <a:srgbClr val="B62A79"/>
                </a:solidFill>
              </a:rPr>
              <a:t>at 5% significance, allowing for up to 5% losses </a:t>
            </a:r>
            <a:endParaRPr lang="en-GB" sz="2000" i="1" kern="1200" dirty="0">
              <a:solidFill>
                <a:srgbClr val="B62A7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7211AC-9798-9169-0B3F-EF21CE6A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8" y="174421"/>
            <a:ext cx="2004997" cy="5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A5E7E3-B457-09D9-8410-BB43FC8E08BE}"/>
              </a:ext>
            </a:extLst>
          </p:cNvPr>
          <p:cNvSpPr txBox="1"/>
          <p:nvPr/>
        </p:nvSpPr>
        <p:spPr>
          <a:xfrm>
            <a:off x="499858" y="986400"/>
            <a:ext cx="8144281" cy="204363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8700" indent="0" algn="ct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Major Secondary Outcomes</a:t>
            </a:r>
          </a:p>
          <a:p>
            <a:pPr marL="38700" lvl="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Left ventricular ejection fraction at 6- and 12-months</a:t>
            </a:r>
          </a:p>
          <a:p>
            <a:pPr marL="38700" algn="ctr" defTabSz="360000" rtl="0" eaLnBrk="1" latinLnBrk="0" hangingPunct="1">
              <a:buClr>
                <a:srgbClr val="C00000"/>
              </a:buClr>
            </a:pPr>
            <a:r>
              <a:rPr lang="en-GB" i="1" dirty="0">
                <a:solidFill>
                  <a:srgbClr val="B62A79"/>
                </a:solidFill>
              </a:rPr>
              <a:t>by blinded core laboratory analysis</a:t>
            </a:r>
          </a:p>
          <a:p>
            <a:pPr marL="38700" algn="ctr" defTabSz="360000" rtl="0" eaLnBrk="1" latinLnBrk="0" hangingPunct="1">
              <a:spcBef>
                <a:spcPct val="20000"/>
              </a:spcBef>
              <a:buClr>
                <a:srgbClr val="C00000"/>
              </a:buClr>
            </a:pPr>
            <a:endParaRPr lang="en-GB" sz="1200" i="1" dirty="0">
              <a:solidFill>
                <a:srgbClr val="B62A79"/>
              </a:solidFill>
            </a:endParaRPr>
          </a:p>
          <a:p>
            <a:pPr marL="38700" lvl="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sz="2000" b="1" dirty="0">
                <a:solidFill>
                  <a:srgbClr val="B62A79"/>
                </a:solidFill>
              </a:rPr>
              <a:t>Quality of life outcomes at 6-, 12- and 24-months</a:t>
            </a:r>
          </a:p>
          <a:p>
            <a:pPr marL="38700" algn="ctr" defTabSz="360000">
              <a:buClr>
                <a:srgbClr val="C00000"/>
              </a:buClr>
            </a:pPr>
            <a:r>
              <a:rPr lang="en-GB" sz="2000" i="1" dirty="0">
                <a:solidFill>
                  <a:srgbClr val="B62A79"/>
                </a:solidFill>
              </a:rPr>
              <a:t>Kansas City Cardiomyopathy Questionnaire, EQ-5D-5L Index, NHYA class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8B62D-3252-1F0A-6650-D110660D0901}"/>
              </a:ext>
            </a:extLst>
          </p:cNvPr>
          <p:cNvSpPr txBox="1"/>
          <p:nvPr/>
        </p:nvSpPr>
        <p:spPr>
          <a:xfrm>
            <a:off x="499855" y="3219822"/>
            <a:ext cx="8144281" cy="134806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8700" indent="0" algn="ctr" defTabSz="3600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Other Secondary Outcomes</a:t>
            </a:r>
          </a:p>
          <a:p>
            <a:pPr marL="38700" lvl="0" algn="ctr" defTabSz="360000">
              <a:spcBef>
                <a:spcPct val="20000"/>
              </a:spcBef>
              <a:buClr>
                <a:srgbClr val="C00000"/>
              </a:buClr>
            </a:pPr>
            <a:r>
              <a:rPr lang="en-GB" dirty="0">
                <a:solidFill>
                  <a:srgbClr val="B62A79"/>
                </a:solidFill>
              </a:rPr>
              <a:t>All-cause death, hospitalisation for heart failure, cardiovascular death, acute myocardial infarction, unplanned revascularisation, serial NT-</a:t>
            </a:r>
            <a:r>
              <a:rPr lang="en-GB" dirty="0" err="1">
                <a:solidFill>
                  <a:srgbClr val="B62A79"/>
                </a:solidFill>
              </a:rPr>
              <a:t>proBNP</a:t>
            </a:r>
            <a:r>
              <a:rPr lang="en-GB" dirty="0">
                <a:solidFill>
                  <a:srgbClr val="B62A79"/>
                </a:solidFill>
              </a:rPr>
              <a:t> levels, appropriate ICD therapies, angina class, major bleeding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A9495-9748-5AE9-3431-FABAF5FA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8" y="174421"/>
            <a:ext cx="2004997" cy="56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61968B54-1A46-C48F-2485-6786A781C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"/>
          <a:stretch/>
        </p:blipFill>
        <p:spPr>
          <a:xfrm>
            <a:off x="2229656" y="123478"/>
            <a:ext cx="4541575" cy="5020022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A561C4F6-1C06-4096-923F-65D214837119}"/>
              </a:ext>
            </a:extLst>
          </p:cNvPr>
          <p:cNvSpPr/>
          <p:nvPr/>
        </p:nvSpPr>
        <p:spPr>
          <a:xfrm>
            <a:off x="4760024" y="2989334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A6A639C-DA28-416B-BEE9-B020E1348C43}"/>
              </a:ext>
            </a:extLst>
          </p:cNvPr>
          <p:cNvSpPr/>
          <p:nvPr/>
        </p:nvSpPr>
        <p:spPr>
          <a:xfrm>
            <a:off x="6587844" y="3905037"/>
            <a:ext cx="569318" cy="542261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/>
              <a:t>124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86614B-8FF3-4063-8F87-9DDF7CC3E73D}"/>
              </a:ext>
            </a:extLst>
          </p:cNvPr>
          <p:cNvSpPr/>
          <p:nvPr/>
        </p:nvSpPr>
        <p:spPr>
          <a:xfrm>
            <a:off x="4913860" y="3294164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EEDDA7-3D03-474E-88C6-25B241767F5E}"/>
              </a:ext>
            </a:extLst>
          </p:cNvPr>
          <p:cNvSpPr/>
          <p:nvPr/>
        </p:nvSpPr>
        <p:spPr>
          <a:xfrm>
            <a:off x="4694877" y="2876231"/>
            <a:ext cx="251294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010450A-327E-4728-AE4A-83AE5D1262F9}"/>
              </a:ext>
            </a:extLst>
          </p:cNvPr>
          <p:cNvSpPr/>
          <p:nvPr/>
        </p:nvSpPr>
        <p:spPr>
          <a:xfrm>
            <a:off x="5357898" y="1944330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50" dirty="0"/>
              <a:t>26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FB6BA2-58D6-4AE9-9673-542947F9A945}"/>
              </a:ext>
            </a:extLst>
          </p:cNvPr>
          <p:cNvSpPr/>
          <p:nvPr/>
        </p:nvSpPr>
        <p:spPr>
          <a:xfrm>
            <a:off x="5436318" y="4531833"/>
            <a:ext cx="491075" cy="433278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56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3D4B35F-3757-41E5-9977-F94562D82D58}"/>
              </a:ext>
            </a:extLst>
          </p:cNvPr>
          <p:cNvSpPr/>
          <p:nvPr/>
        </p:nvSpPr>
        <p:spPr>
          <a:xfrm>
            <a:off x="5140902" y="4625082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9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700E23-E65B-49FA-A905-AFD10AFC4F4A}"/>
              </a:ext>
            </a:extLst>
          </p:cNvPr>
          <p:cNvSpPr/>
          <p:nvPr/>
        </p:nvSpPr>
        <p:spPr>
          <a:xfrm>
            <a:off x="6532778" y="4317168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50" dirty="0"/>
              <a:t>25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1C3F423-7DE5-47A6-9CBB-50B44E63CF25}"/>
              </a:ext>
            </a:extLst>
          </p:cNvPr>
          <p:cNvSpPr/>
          <p:nvPr/>
        </p:nvSpPr>
        <p:spPr>
          <a:xfrm>
            <a:off x="4477198" y="1688940"/>
            <a:ext cx="479893" cy="448864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/>
              <a:t>83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DCFF0CF-8528-4954-9AF5-9786218D092A}"/>
              </a:ext>
            </a:extLst>
          </p:cNvPr>
          <p:cNvSpPr/>
          <p:nvPr/>
        </p:nvSpPr>
        <p:spPr>
          <a:xfrm>
            <a:off x="5102048" y="2992525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12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320AA4-4BE1-4F27-BDBB-9AC10B3A1D4C}"/>
              </a:ext>
            </a:extLst>
          </p:cNvPr>
          <p:cNvSpPr/>
          <p:nvPr/>
        </p:nvSpPr>
        <p:spPr>
          <a:xfrm>
            <a:off x="5579211" y="3528242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27E8FE8-FE43-4A8C-8AC6-7B20D3817851}"/>
              </a:ext>
            </a:extLst>
          </p:cNvPr>
          <p:cNvSpPr/>
          <p:nvPr/>
        </p:nvSpPr>
        <p:spPr>
          <a:xfrm>
            <a:off x="5397032" y="3205235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5ECAA48-825C-4926-96D8-FEF725275C46}"/>
              </a:ext>
            </a:extLst>
          </p:cNvPr>
          <p:cNvSpPr/>
          <p:nvPr/>
        </p:nvSpPr>
        <p:spPr>
          <a:xfrm>
            <a:off x="6681572" y="3604441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50" dirty="0"/>
              <a:t>6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A0C8C9-2206-4BFA-80C7-A25DC1E119C4}"/>
              </a:ext>
            </a:extLst>
          </p:cNvPr>
          <p:cNvSpPr/>
          <p:nvPr/>
        </p:nvSpPr>
        <p:spPr>
          <a:xfrm>
            <a:off x="5255574" y="2580478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50" b="1" dirty="0"/>
              <a:t>54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4F2AF20-D0B0-42D7-B3C0-FB5ACAD59A6C}"/>
              </a:ext>
            </a:extLst>
          </p:cNvPr>
          <p:cNvSpPr/>
          <p:nvPr/>
        </p:nvSpPr>
        <p:spPr>
          <a:xfrm>
            <a:off x="6386926" y="3795720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50" dirty="0"/>
              <a:t>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6183EA-4731-4BFF-AE87-A458B20C3B95}"/>
              </a:ext>
            </a:extLst>
          </p:cNvPr>
          <p:cNvSpPr/>
          <p:nvPr/>
        </p:nvSpPr>
        <p:spPr>
          <a:xfrm>
            <a:off x="3809990" y="2047735"/>
            <a:ext cx="479893" cy="448864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32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73CBA91-079A-4AB2-82DF-21CAC7D43802}"/>
              </a:ext>
            </a:extLst>
          </p:cNvPr>
          <p:cNvSpPr/>
          <p:nvPr/>
        </p:nvSpPr>
        <p:spPr>
          <a:xfrm>
            <a:off x="4326419" y="4694312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DBD3843-5028-4965-9E97-7B2EC44C899B}"/>
              </a:ext>
            </a:extLst>
          </p:cNvPr>
          <p:cNvSpPr/>
          <p:nvPr/>
        </p:nvSpPr>
        <p:spPr>
          <a:xfrm>
            <a:off x="4872214" y="3603110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238A4B9-5237-4DE1-BA0C-4213F156C1A6}"/>
              </a:ext>
            </a:extLst>
          </p:cNvPr>
          <p:cNvSpPr/>
          <p:nvPr/>
        </p:nvSpPr>
        <p:spPr>
          <a:xfrm>
            <a:off x="5426420" y="4178237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460D74E-B3E5-4CE3-9EFC-B251E4F0896D}"/>
              </a:ext>
            </a:extLst>
          </p:cNvPr>
          <p:cNvSpPr/>
          <p:nvPr/>
        </p:nvSpPr>
        <p:spPr>
          <a:xfrm>
            <a:off x="4365870" y="4277295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8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70AF04F-4D9F-40B3-B6C2-30F0C078BE76}"/>
              </a:ext>
            </a:extLst>
          </p:cNvPr>
          <p:cNvSpPr/>
          <p:nvPr/>
        </p:nvSpPr>
        <p:spPr>
          <a:xfrm>
            <a:off x="5807762" y="4733369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8A452CD-6CED-4278-AA58-8C822CD75D29}"/>
              </a:ext>
            </a:extLst>
          </p:cNvPr>
          <p:cNvSpPr/>
          <p:nvPr/>
        </p:nvSpPr>
        <p:spPr>
          <a:xfrm>
            <a:off x="5275064" y="3475070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A7A555-6D2C-49F9-A37F-6CD3078C5F82}"/>
              </a:ext>
            </a:extLst>
          </p:cNvPr>
          <p:cNvSpPr/>
          <p:nvPr/>
        </p:nvSpPr>
        <p:spPr>
          <a:xfrm>
            <a:off x="6958731" y="3641763"/>
            <a:ext cx="482863" cy="434178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/>
              <a:t>63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ABAC5DF-76CA-4DFA-9E0F-28DED4929F95}"/>
              </a:ext>
            </a:extLst>
          </p:cNvPr>
          <p:cNvSpPr/>
          <p:nvPr/>
        </p:nvSpPr>
        <p:spPr>
          <a:xfrm>
            <a:off x="5173515" y="4334710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E2B133-9789-4D3B-9603-788ED7260883}"/>
              </a:ext>
            </a:extLst>
          </p:cNvPr>
          <p:cNvSpPr/>
          <p:nvPr/>
        </p:nvSpPr>
        <p:spPr>
          <a:xfrm>
            <a:off x="5526873" y="3844821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8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D72C19-C086-4321-81F8-9C1D04AD36F2}"/>
              </a:ext>
            </a:extLst>
          </p:cNvPr>
          <p:cNvSpPr/>
          <p:nvPr/>
        </p:nvSpPr>
        <p:spPr>
          <a:xfrm>
            <a:off x="4985209" y="2785097"/>
            <a:ext cx="251294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338B5D-BA89-4938-8554-B1BD07CF05AA}"/>
              </a:ext>
            </a:extLst>
          </p:cNvPr>
          <p:cNvSpPr/>
          <p:nvPr/>
        </p:nvSpPr>
        <p:spPr>
          <a:xfrm>
            <a:off x="5212349" y="3921513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F731740-4845-45FF-BB12-34216CC94119}"/>
              </a:ext>
            </a:extLst>
          </p:cNvPr>
          <p:cNvSpPr/>
          <p:nvPr/>
        </p:nvSpPr>
        <p:spPr>
          <a:xfrm>
            <a:off x="4542606" y="3224521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A87FF8F-DC1C-4682-8F32-D96275E9A836}"/>
              </a:ext>
            </a:extLst>
          </p:cNvPr>
          <p:cNvSpPr/>
          <p:nvPr/>
        </p:nvSpPr>
        <p:spPr>
          <a:xfrm>
            <a:off x="5152458" y="1248109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B636CF7-E7DC-4E53-899B-97A3F54CA760}"/>
              </a:ext>
            </a:extLst>
          </p:cNvPr>
          <p:cNvSpPr/>
          <p:nvPr/>
        </p:nvSpPr>
        <p:spPr>
          <a:xfrm>
            <a:off x="4784472" y="2582466"/>
            <a:ext cx="251294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3DB3262-2F92-4FB8-8E42-194190C67F97}"/>
              </a:ext>
            </a:extLst>
          </p:cNvPr>
          <p:cNvSpPr/>
          <p:nvPr/>
        </p:nvSpPr>
        <p:spPr>
          <a:xfrm>
            <a:off x="7081605" y="4147599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50" dirty="0"/>
              <a:t>17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FE07CD3-258C-4C9F-B652-059A4D7B383F}"/>
              </a:ext>
            </a:extLst>
          </p:cNvPr>
          <p:cNvSpPr/>
          <p:nvPr/>
        </p:nvSpPr>
        <p:spPr>
          <a:xfrm>
            <a:off x="4829394" y="4591434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FE743C3-1074-42F3-8F1F-1FD2B1130B0A}"/>
              </a:ext>
            </a:extLst>
          </p:cNvPr>
          <p:cNvSpPr/>
          <p:nvPr/>
        </p:nvSpPr>
        <p:spPr>
          <a:xfrm>
            <a:off x="4756757" y="3872697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18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82E9A34-7ABF-4D79-A231-1098E792D000}"/>
              </a:ext>
            </a:extLst>
          </p:cNvPr>
          <p:cNvSpPr/>
          <p:nvPr/>
        </p:nvSpPr>
        <p:spPr>
          <a:xfrm>
            <a:off x="5703580" y="4141612"/>
            <a:ext cx="381393" cy="348108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9C4C4F3-8450-4874-B429-55AC92A0F683}"/>
              </a:ext>
            </a:extLst>
          </p:cNvPr>
          <p:cNvCxnSpPr>
            <a:cxnSpLocks/>
            <a:stCxn id="48" idx="0"/>
            <a:endCxn id="53" idx="1"/>
          </p:cNvCxnSpPr>
          <p:nvPr/>
        </p:nvCxnSpPr>
        <p:spPr>
          <a:xfrm flipV="1">
            <a:off x="5894277" y="3752323"/>
            <a:ext cx="610894" cy="389289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04B40AC-8905-4C2F-9ACF-9CC4978ECCAD}"/>
              </a:ext>
            </a:extLst>
          </p:cNvPr>
          <p:cNvCxnSpPr>
            <a:cxnSpLocks/>
          </p:cNvCxnSpPr>
          <p:nvPr/>
        </p:nvCxnSpPr>
        <p:spPr>
          <a:xfrm>
            <a:off x="5892174" y="4489721"/>
            <a:ext cx="846358" cy="263974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7E5F7B4F-7D41-4434-BE7F-78B18A675DAC}"/>
              </a:ext>
            </a:extLst>
          </p:cNvPr>
          <p:cNvSpPr/>
          <p:nvPr/>
        </p:nvSpPr>
        <p:spPr>
          <a:xfrm>
            <a:off x="6314953" y="3574787"/>
            <a:ext cx="1298879" cy="1212294"/>
          </a:xfrm>
          <a:prstGeom prst="ellipse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D4846B-83F9-0B8F-E5DC-4DBF80965473}"/>
              </a:ext>
            </a:extLst>
          </p:cNvPr>
          <p:cNvSpPr/>
          <p:nvPr/>
        </p:nvSpPr>
        <p:spPr>
          <a:xfrm>
            <a:off x="4942626" y="1550666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22DD2F-389B-0526-8DD8-42310647CBD3}"/>
              </a:ext>
            </a:extLst>
          </p:cNvPr>
          <p:cNvSpPr/>
          <p:nvPr/>
        </p:nvSpPr>
        <p:spPr>
          <a:xfrm>
            <a:off x="5101964" y="2992525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455FD40-FAAF-5306-AF9C-66BDB3322F92}"/>
              </a:ext>
            </a:extLst>
          </p:cNvPr>
          <p:cNvSpPr/>
          <p:nvPr/>
        </p:nvSpPr>
        <p:spPr>
          <a:xfrm>
            <a:off x="5837017" y="4518533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5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2C59F1-2486-2CFD-8667-DAB21EA7C80C}"/>
              </a:ext>
            </a:extLst>
          </p:cNvPr>
          <p:cNvSpPr/>
          <p:nvPr/>
        </p:nvSpPr>
        <p:spPr>
          <a:xfrm>
            <a:off x="395536" y="1023602"/>
            <a:ext cx="2314855" cy="665501"/>
          </a:xfrm>
          <a:prstGeom prst="rect">
            <a:avLst/>
          </a:prstGeom>
          <a:solidFill>
            <a:srgbClr val="B62A79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40 UK centres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BB1800-3F2E-AC2D-5484-C962EFA4C025}"/>
              </a:ext>
            </a:extLst>
          </p:cNvPr>
          <p:cNvSpPr txBox="1"/>
          <p:nvPr/>
        </p:nvSpPr>
        <p:spPr>
          <a:xfrm>
            <a:off x="6144257" y="1433674"/>
            <a:ext cx="282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ctr" defTabSz="360000" rtl="0" eaLnBrk="1" latinLnBrk="0" hangingPunct="1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Recruited between </a:t>
            </a:r>
          </a:p>
          <a:p>
            <a:pPr marL="38700" indent="0" algn="ctr" defTabSz="360000" rtl="0" eaLnBrk="1" latinLnBrk="0" hangingPunct="1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rgbClr val="B62A79"/>
                </a:solidFill>
                <a:latin typeface="+mn-lt"/>
                <a:ea typeface="+mn-ea"/>
              </a:rPr>
              <a:t>August 2013 and March 2020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8132FF-FC36-FC19-04E6-A65C84470AA3}"/>
              </a:ext>
            </a:extLst>
          </p:cNvPr>
          <p:cNvSpPr txBox="1"/>
          <p:nvPr/>
        </p:nvSpPr>
        <p:spPr>
          <a:xfrm>
            <a:off x="6258070" y="2091652"/>
            <a:ext cx="259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00" indent="0" algn="ctr" defTabSz="360000" rtl="0" eaLnBrk="1" latinLnBrk="0" hangingPunct="1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</a:rPr>
              <a:t>Follow-up ended</a:t>
            </a:r>
          </a:p>
          <a:p>
            <a:pPr marL="38700" indent="0" algn="ctr" defTabSz="360000" rtl="0" eaLnBrk="1" latinLnBrk="0" hangingPunct="1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en-GB" sz="1600" b="1" i="0" kern="1200" dirty="0">
                <a:solidFill>
                  <a:srgbClr val="B62A79"/>
                </a:solidFill>
                <a:latin typeface="+mn-lt"/>
                <a:ea typeface="+mn-ea"/>
              </a:rPr>
              <a:t>March 2022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EF88DA-ECA0-EE5B-33BF-0F8087088C61}"/>
              </a:ext>
            </a:extLst>
          </p:cNvPr>
          <p:cNvSpPr txBox="1"/>
          <p:nvPr/>
        </p:nvSpPr>
        <p:spPr>
          <a:xfrm>
            <a:off x="6489047" y="773017"/>
            <a:ext cx="2127551" cy="523220"/>
          </a:xfrm>
          <a:prstGeom prst="rect">
            <a:avLst/>
          </a:prstGeom>
          <a:solidFill>
            <a:srgbClr val="55268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i="0" kern="1200" dirty="0">
                <a:solidFill>
                  <a:schemeClr val="bg1"/>
                </a:solidFill>
                <a:latin typeface="+mn-lt"/>
                <a:ea typeface="+mn-ea"/>
              </a:rPr>
              <a:t>700 patients 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0EE328C-4321-4B44-A84F-D0ED7C716F51}"/>
              </a:ext>
            </a:extLst>
          </p:cNvPr>
          <p:cNvSpPr/>
          <p:nvPr/>
        </p:nvSpPr>
        <p:spPr>
          <a:xfrm>
            <a:off x="5543775" y="3009137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4737B9-3409-4F25-8570-A844A81B1862}"/>
              </a:ext>
            </a:extLst>
          </p:cNvPr>
          <p:cNvSpPr/>
          <p:nvPr/>
        </p:nvSpPr>
        <p:spPr>
          <a:xfrm>
            <a:off x="5713776" y="2471956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45682CE-7EB2-4910-81CD-AEBF7034AF2C}"/>
              </a:ext>
            </a:extLst>
          </p:cNvPr>
          <p:cNvSpPr/>
          <p:nvPr/>
        </p:nvSpPr>
        <p:spPr>
          <a:xfrm>
            <a:off x="5829431" y="2796105"/>
            <a:ext cx="441726" cy="377140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16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C3DDE4-E3DF-44AF-879A-8E86CE4E7853}"/>
              </a:ext>
            </a:extLst>
          </p:cNvPr>
          <p:cNvSpPr/>
          <p:nvPr/>
        </p:nvSpPr>
        <p:spPr>
          <a:xfrm>
            <a:off x="5989939" y="3124840"/>
            <a:ext cx="441726" cy="39340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/>
              <a:t>10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4E19B85-EDA9-476B-8E39-02EBB758FD7B}"/>
              </a:ext>
            </a:extLst>
          </p:cNvPr>
          <p:cNvSpPr/>
          <p:nvPr/>
        </p:nvSpPr>
        <p:spPr>
          <a:xfrm>
            <a:off x="5963908" y="2580349"/>
            <a:ext cx="277160" cy="236575"/>
          </a:xfrm>
          <a:prstGeom prst="ellipse">
            <a:avLst/>
          </a:prstGeom>
          <a:solidFill>
            <a:srgbClr val="B62A7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204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SC_PPT_Light_220817-16-9">
  <a:themeElements>
    <a:clrScheme name="ESC // branding 2017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AE1022"/>
      </a:accent1>
      <a:accent2>
        <a:srgbClr val="552682"/>
      </a:accent2>
      <a:accent3>
        <a:srgbClr val="00ABAA"/>
      </a:accent3>
      <a:accent4>
        <a:srgbClr val="005694"/>
      </a:accent4>
      <a:accent5>
        <a:srgbClr val="FBB800"/>
      </a:accent5>
      <a:accent6>
        <a:srgbClr val="EF7918"/>
      </a:accent6>
      <a:hlink>
        <a:srgbClr val="F8B836"/>
      </a:hlink>
      <a:folHlink>
        <a:srgbClr val="F5832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marL="38700" indent="0" algn="l" defTabSz="360000" rtl="0" eaLnBrk="1" latinLnBrk="0" hangingPunct="1">
          <a:spcBef>
            <a:spcPct val="20000"/>
          </a:spcBef>
          <a:buClr>
            <a:srgbClr val="C00000"/>
          </a:buClr>
          <a:buFont typeface="Arial" panose="020B0604020202020204" pitchFamily="34" charset="0"/>
          <a:buNone/>
          <a:defRPr sz="1600" b="1" i="0" kern="1200" dirty="0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C_PPT_GENERIC_12012021  -  Read-Only" id="{8CB5A6F9-0108-4F1C-927D-5872DF40D793}" vid="{717AFAD0-94CD-4965-A011-B2544BC082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ESC_PPT_Light_220817-16-9</Template>
  <TotalTime>369</TotalTime>
  <Words>1142</Words>
  <Application>Microsoft Macintosh PowerPoint</Application>
  <PresentationFormat>On-screen Show (16:9)</PresentationFormat>
  <Paragraphs>256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Segoe UI</vt:lpstr>
      <vt:lpstr>ESC_PPT_Light_220817-16-9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Roland COLLIN</dc:creator>
  <cp:lastModifiedBy>Perera Divaka</cp:lastModifiedBy>
  <cp:revision>79</cp:revision>
  <dcterms:created xsi:type="dcterms:W3CDTF">2021-07-16T09:19:14Z</dcterms:created>
  <dcterms:modified xsi:type="dcterms:W3CDTF">2022-08-22T12:23:39Z</dcterms:modified>
</cp:coreProperties>
</file>