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9" r:id="rId2"/>
    <p:sldId id="670" r:id="rId3"/>
    <p:sldId id="687" r:id="rId4"/>
    <p:sldId id="684" r:id="rId5"/>
    <p:sldId id="683" r:id="rId6"/>
    <p:sldId id="672" r:id="rId7"/>
    <p:sldId id="685" r:id="rId8"/>
    <p:sldId id="686" r:id="rId9"/>
    <p:sldId id="671" r:id="rId10"/>
    <p:sldId id="673" r:id="rId11"/>
    <p:sldId id="674" r:id="rId12"/>
    <p:sldId id="688" r:id="rId13"/>
    <p:sldId id="675" r:id="rId14"/>
    <p:sldId id="676" r:id="rId15"/>
    <p:sldId id="677" r:id="rId16"/>
    <p:sldId id="689" r:id="rId17"/>
    <p:sldId id="678" r:id="rId18"/>
    <p:sldId id="679" r:id="rId19"/>
    <p:sldId id="680" r:id="rId20"/>
    <p:sldId id="681" r:id="rId2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5524">
          <p15:clr>
            <a:srgbClr val="A4A3A4"/>
          </p15:clr>
        </p15:guide>
        <p15:guide id="4" pos="26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lly COLLINGRIDGE" initials="SC" lastIdx="12" clrIdx="0">
    <p:extLst>
      <p:ext uri="{19B8F6BF-5375-455C-9EA6-DF929625EA0E}">
        <p15:presenceInfo xmlns:p15="http://schemas.microsoft.com/office/powerpoint/2012/main" userId="S::sally_collingridge@escardio.net::bbed4dc1-00b7-474a-8549-18dc7b873d66" providerId="AD"/>
      </p:ext>
    </p:extLst>
  </p:cmAuthor>
  <p:cmAuthor id="2" name="Laure-Emmanuelle PEYRET" initials="LP" lastIdx="7" clrIdx="1">
    <p:extLst>
      <p:ext uri="{19B8F6BF-5375-455C-9EA6-DF929625EA0E}">
        <p15:presenceInfo xmlns:p15="http://schemas.microsoft.com/office/powerpoint/2012/main" userId="S::laure-emmanuelle_peyret@escardio.net::96dd4d06-5b74-42e8-b054-0c0a8419bf7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1022"/>
    <a:srgbClr val="878787"/>
    <a:srgbClr val="D0D0D0"/>
    <a:srgbClr val="D3D3D3"/>
    <a:srgbClr val="E0E0E0"/>
    <a:srgbClr val="F28C26"/>
    <a:srgbClr val="FFBF08"/>
    <a:srgbClr val="B62A79"/>
    <a:srgbClr val="F3BC00"/>
    <a:srgbClr val="D00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3" autoAdjust="0"/>
    <p:restoredTop sz="96197"/>
  </p:normalViewPr>
  <p:slideViewPr>
    <p:cSldViewPr showGuides="1">
      <p:cViewPr varScale="1">
        <p:scale>
          <a:sx n="146" d="100"/>
          <a:sy n="146" d="100"/>
        </p:scale>
        <p:origin x="616" y="176"/>
      </p:cViewPr>
      <p:guideLst>
        <p:guide orient="horz" pos="1620"/>
        <p:guide pos="2880"/>
        <p:guide pos="5524"/>
        <p:guide pos="26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123" d="100"/>
          <a:sy n="123" d="100"/>
        </p:scale>
        <p:origin x="412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6B17F1-DCE0-482E-8844-C1947B03819B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EC4EBAA-21EA-4E6F-8B8D-1A1A7E4E5A0F}">
      <dgm:prSet custT="1"/>
      <dgm:spPr/>
      <dgm:t>
        <a:bodyPr/>
        <a:lstStyle/>
        <a:p>
          <a:pPr algn="ctr"/>
          <a:r>
            <a:rPr lang="en-US" sz="2800" dirty="0"/>
            <a:t>Radiotracer</a:t>
          </a:r>
          <a:r>
            <a:rPr lang="en-US" sz="2800" baseline="30000" dirty="0"/>
            <a:t>*</a:t>
          </a:r>
          <a:r>
            <a:rPr lang="en-US" sz="2800" dirty="0"/>
            <a:t>: </a:t>
          </a:r>
        </a:p>
        <a:p>
          <a:pPr algn="ctr"/>
          <a:r>
            <a:rPr lang="en-US" sz="2800" dirty="0"/>
            <a:t>6·0±0·3 mSv </a:t>
          </a:r>
        </a:p>
      </dgm:t>
    </dgm:pt>
    <dgm:pt modelId="{33AB73D5-89AC-40C3-BF70-9DCDF1E6C377}" type="parTrans" cxnId="{712364FC-AA79-4772-BE28-1DD6FC72F011}">
      <dgm:prSet/>
      <dgm:spPr/>
      <dgm:t>
        <a:bodyPr/>
        <a:lstStyle/>
        <a:p>
          <a:pPr algn="ctr"/>
          <a:endParaRPr lang="en-US"/>
        </a:p>
      </dgm:t>
    </dgm:pt>
    <dgm:pt modelId="{E3069B68-981F-4C3E-8E9D-282005C858F4}" type="sibTrans" cxnId="{712364FC-AA79-4772-BE28-1DD6FC72F011}">
      <dgm:prSet/>
      <dgm:spPr/>
      <dgm:t>
        <a:bodyPr/>
        <a:lstStyle/>
        <a:p>
          <a:pPr algn="ctr"/>
          <a:endParaRPr lang="en-US"/>
        </a:p>
      </dgm:t>
    </dgm:pt>
    <dgm:pt modelId="{F52E5928-45B8-4CB4-AC24-44FAEC920A1D}">
      <dgm:prSet custT="1"/>
      <dgm:spPr/>
      <dgm:t>
        <a:bodyPr/>
        <a:lstStyle/>
        <a:p>
          <a:pPr algn="ctr"/>
          <a:r>
            <a:rPr lang="en-US" sz="2800" dirty="0"/>
            <a:t>CT attenuation correction, calcium score and angiogram</a:t>
          </a:r>
          <a:r>
            <a:rPr lang="en-GB" sz="2800" b="0" baseline="30000" dirty="0"/>
            <a:t>†</a:t>
          </a:r>
          <a:r>
            <a:rPr lang="en-US" sz="2800" dirty="0"/>
            <a:t>: </a:t>
          </a:r>
        </a:p>
        <a:p>
          <a:pPr algn="ctr"/>
          <a:r>
            <a:rPr lang="en-US" sz="2800" dirty="0"/>
            <a:t>4·9±3·0 mSv</a:t>
          </a:r>
        </a:p>
      </dgm:t>
    </dgm:pt>
    <dgm:pt modelId="{73116E8B-EFBD-4DF9-8AE7-B7211DA6F292}" type="parTrans" cxnId="{DE853A60-C6AF-48B7-A65F-014619DC394E}">
      <dgm:prSet/>
      <dgm:spPr/>
      <dgm:t>
        <a:bodyPr/>
        <a:lstStyle/>
        <a:p>
          <a:pPr algn="ctr"/>
          <a:endParaRPr lang="en-US"/>
        </a:p>
      </dgm:t>
    </dgm:pt>
    <dgm:pt modelId="{1ED9F9AE-6F98-488C-9696-4F86F0C9DA33}" type="sibTrans" cxnId="{DE853A60-C6AF-48B7-A65F-014619DC394E}">
      <dgm:prSet/>
      <dgm:spPr/>
      <dgm:t>
        <a:bodyPr/>
        <a:lstStyle/>
        <a:p>
          <a:pPr algn="ctr"/>
          <a:endParaRPr lang="en-US"/>
        </a:p>
      </dgm:t>
    </dgm:pt>
    <dgm:pt modelId="{C836D755-F9B7-084A-AB39-CE5FCB4B69B5}" type="pres">
      <dgm:prSet presAssocID="{B46B17F1-DCE0-482E-8844-C1947B03819B}" presName="linear" presStyleCnt="0">
        <dgm:presLayoutVars>
          <dgm:animLvl val="lvl"/>
          <dgm:resizeHandles val="exact"/>
        </dgm:presLayoutVars>
      </dgm:prSet>
      <dgm:spPr/>
    </dgm:pt>
    <dgm:pt modelId="{1AB1FE61-3156-3546-AAC5-EAEBD082A4B4}" type="pres">
      <dgm:prSet presAssocID="{DEC4EBAA-21EA-4E6F-8B8D-1A1A7E4E5A0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59E5C27-9624-F548-9FB5-58A2797B18E8}" type="pres">
      <dgm:prSet presAssocID="{E3069B68-981F-4C3E-8E9D-282005C858F4}" presName="spacer" presStyleCnt="0"/>
      <dgm:spPr/>
    </dgm:pt>
    <dgm:pt modelId="{7E4BC303-70FD-5140-BE42-41C6F47CDE8D}" type="pres">
      <dgm:prSet presAssocID="{F52E5928-45B8-4CB4-AC24-44FAEC920A1D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2835F044-4CBF-8140-9853-47A8068C23FA}" type="presOf" srcId="{DEC4EBAA-21EA-4E6F-8B8D-1A1A7E4E5A0F}" destId="{1AB1FE61-3156-3546-AAC5-EAEBD082A4B4}" srcOrd="0" destOrd="0" presId="urn:microsoft.com/office/officeart/2005/8/layout/vList2"/>
    <dgm:cxn modelId="{3FEAA94C-5BC5-E944-B37C-8EB618272D44}" type="presOf" srcId="{B46B17F1-DCE0-482E-8844-C1947B03819B}" destId="{C836D755-F9B7-084A-AB39-CE5FCB4B69B5}" srcOrd="0" destOrd="0" presId="urn:microsoft.com/office/officeart/2005/8/layout/vList2"/>
    <dgm:cxn modelId="{DE853A60-C6AF-48B7-A65F-014619DC394E}" srcId="{B46B17F1-DCE0-482E-8844-C1947B03819B}" destId="{F52E5928-45B8-4CB4-AC24-44FAEC920A1D}" srcOrd="1" destOrd="0" parTransId="{73116E8B-EFBD-4DF9-8AE7-B7211DA6F292}" sibTransId="{1ED9F9AE-6F98-488C-9696-4F86F0C9DA33}"/>
    <dgm:cxn modelId="{02BF08F7-F1E2-1843-A730-5FCB0FC7F586}" type="presOf" srcId="{F52E5928-45B8-4CB4-AC24-44FAEC920A1D}" destId="{7E4BC303-70FD-5140-BE42-41C6F47CDE8D}" srcOrd="0" destOrd="0" presId="urn:microsoft.com/office/officeart/2005/8/layout/vList2"/>
    <dgm:cxn modelId="{712364FC-AA79-4772-BE28-1DD6FC72F011}" srcId="{B46B17F1-DCE0-482E-8844-C1947B03819B}" destId="{DEC4EBAA-21EA-4E6F-8B8D-1A1A7E4E5A0F}" srcOrd="0" destOrd="0" parTransId="{33AB73D5-89AC-40C3-BF70-9DCDF1E6C377}" sibTransId="{E3069B68-981F-4C3E-8E9D-282005C858F4}"/>
    <dgm:cxn modelId="{66EEE551-4545-2E4C-A922-DB64473B3EC2}" type="presParOf" srcId="{C836D755-F9B7-084A-AB39-CE5FCB4B69B5}" destId="{1AB1FE61-3156-3546-AAC5-EAEBD082A4B4}" srcOrd="0" destOrd="0" presId="urn:microsoft.com/office/officeart/2005/8/layout/vList2"/>
    <dgm:cxn modelId="{6A274D15-3D2E-E341-8EC2-ACA278B50C3E}" type="presParOf" srcId="{C836D755-F9B7-084A-AB39-CE5FCB4B69B5}" destId="{959E5C27-9624-F548-9FB5-58A2797B18E8}" srcOrd="1" destOrd="0" presId="urn:microsoft.com/office/officeart/2005/8/layout/vList2"/>
    <dgm:cxn modelId="{C63D7565-909A-C041-B16B-EB3BAFE3ACC5}" type="presParOf" srcId="{C836D755-F9B7-084A-AB39-CE5FCB4B69B5}" destId="{7E4BC303-70FD-5140-BE42-41C6F47CDE8D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B1FE61-3156-3546-AAC5-EAEBD082A4B4}">
      <dsp:nvSpPr>
        <dsp:cNvPr id="0" name=""/>
        <dsp:cNvSpPr/>
      </dsp:nvSpPr>
      <dsp:spPr>
        <a:xfrm>
          <a:off x="0" y="1183"/>
          <a:ext cx="4394863" cy="17243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Radiotracer</a:t>
          </a:r>
          <a:r>
            <a:rPr lang="en-US" sz="2800" kern="1200" baseline="30000" dirty="0"/>
            <a:t>*</a:t>
          </a:r>
          <a:r>
            <a:rPr lang="en-US" sz="2800" kern="1200" dirty="0"/>
            <a:t>: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6·0±0·3 mSv </a:t>
          </a:r>
        </a:p>
      </dsp:txBody>
      <dsp:txXfrm>
        <a:off x="84173" y="85356"/>
        <a:ext cx="4226517" cy="1555954"/>
      </dsp:txXfrm>
    </dsp:sp>
    <dsp:sp modelId="{7E4BC303-70FD-5140-BE42-41C6F47CDE8D}">
      <dsp:nvSpPr>
        <dsp:cNvPr id="0" name=""/>
        <dsp:cNvSpPr/>
      </dsp:nvSpPr>
      <dsp:spPr>
        <a:xfrm>
          <a:off x="0" y="1736916"/>
          <a:ext cx="4394863" cy="1724300"/>
        </a:xfrm>
        <a:prstGeom prst="roundRect">
          <a:avLst/>
        </a:prstGeom>
        <a:solidFill>
          <a:schemeClr val="accent2">
            <a:hueOff val="-5460182"/>
            <a:satOff val="45236"/>
            <a:lumOff val="5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CT attenuation correction, calcium score and angiogram</a:t>
          </a:r>
          <a:r>
            <a:rPr lang="en-GB" sz="2800" b="0" kern="1200" baseline="30000" dirty="0"/>
            <a:t>†</a:t>
          </a:r>
          <a:r>
            <a:rPr lang="en-US" sz="2800" kern="1200" dirty="0"/>
            <a:t>: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4·9±3·0 mSv</a:t>
          </a:r>
        </a:p>
      </dsp:txBody>
      <dsp:txXfrm>
        <a:off x="84173" y="1821089"/>
        <a:ext cx="4226517" cy="15559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4CCA8C-2727-A54D-B40F-70CF9669C616}" type="datetimeFigureOut">
              <a:rPr lang="fr-FR"/>
              <a:pPr/>
              <a:t>10/08/2022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CEFCA3-4FB0-F648-923A-3843471D4321}" type="slidenum">
              <a:rPr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42067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0T11:03:36.916"/>
    </inkml:context>
    <inkml:brush xml:id="br0">
      <inkml:brushProperty name="width" value="0.1" units="cm"/>
      <inkml:brushProperty name="height" value="0.1" units="cm"/>
      <inkml:brushProperty name="color" value="#4D524B"/>
    </inkml:brush>
  </inkml:definitions>
  <inkml:trace contextRef="#ctx0" brushRef="#br0">1 1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0T11:03:36.913"/>
    </inkml:context>
    <inkml:brush xml:id="br0">
      <inkml:brushProperty name="width" value="0.1" units="cm"/>
      <inkml:brushProperty name="height" value="0.1" units="cm"/>
      <inkml:brushProperty name="color" value="#4D524B"/>
    </inkml:brush>
  </inkml:definitions>
  <inkml:trace contextRef="#ctx0" brushRef="#br0">0 0 24575,'0'8'0,"0"0"0,0-3 0,0 0 0,0 0 0,0 1 0,0 0 0,0-3 0,0 2 0,0-1 0,0-1 0,0 0 0,0 0 0,0 0 0,0 1 0,0-2 0,0 1 0,0-1 0,0 0 0,0 1 0,0-1 0,0 1 0,0-1 0,0 0 0,0 0 0,0 1 0,0-1 0,0 0 0,0 1 0,2-1 0,-2 1 0,0 0 0,1-2 0,0 2 0,1-1 0,-2 1 0,2-2 0,-2 1 0,1 0 0,0 1 0,0 0 0,1 1 0,0-2 0,-2 0 0,2 1 0,-2-1 0,0 1 0,1-1 0,-1-1 0,0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0T11:03:36.917"/>
    </inkml:context>
    <inkml:brush xml:id="br0">
      <inkml:brushProperty name="width" value="0.1" units="cm"/>
      <inkml:brushProperty name="height" value="0.1" units="cm"/>
      <inkml:brushProperty name="color" value="#4D524B"/>
    </inkml:brush>
  </inkml:definitions>
  <inkml:trace contextRef="#ctx0" brushRef="#br0">1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0T11:03:36.918"/>
    </inkml:context>
    <inkml:brush xml:id="br0">
      <inkml:brushProperty name="width" value="0.1" units="cm"/>
      <inkml:brushProperty name="height" value="0.1" units="cm"/>
      <inkml:brushProperty name="color" value="#4D524B"/>
    </inkml:brush>
  </inkml:definitions>
  <inkml:trace contextRef="#ctx0" brushRef="#br0">0 0 24575,'0'5'0,"0"1"0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0T11:03:36.919"/>
    </inkml:context>
    <inkml:brush xml:id="br0">
      <inkml:brushProperty name="width" value="0.1" units="cm"/>
      <inkml:brushProperty name="height" value="0.1" units="cm"/>
      <inkml:brushProperty name="color" value="#4D524B"/>
    </inkml:brush>
  </inkml:definitions>
  <inkml:trace contextRef="#ctx0" brushRef="#br0">0 1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0T11:03:36.920"/>
    </inkml:context>
    <inkml:brush xml:id="br0">
      <inkml:brushProperty name="width" value="0.1" units="cm"/>
      <inkml:brushProperty name="height" value="0.1" units="cm"/>
      <inkml:brushProperty name="color" value="#4D524B"/>
    </inkml:brush>
  </inkml:definitions>
  <inkml:trace contextRef="#ctx0" brushRef="#br0">0 1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0T11:03:36.921"/>
    </inkml:context>
    <inkml:brush xml:id="br0">
      <inkml:brushProperty name="width" value="0.1" units="cm"/>
      <inkml:brushProperty name="height" value="0.1" units="cm"/>
      <inkml:brushProperty name="color" value="#4D524B"/>
    </inkml:brush>
  </inkml:definitions>
  <inkml:trace contextRef="#ctx0" brushRef="#br0">56 0 24575,'-4'3'0,"-1"-2"0,3 2 0,1-1 0,-1-1 0,1 0 0,0 1 0,-1 0 0,1 0 0,-1 0 0,0 1 0,1-1 0,-1 0 0,1 3 0,-1-3 0,1 2 0,0-2 0,1 1 0,-2-1 0,2 0 0,0 1 0,0-1 0,0 2 0,0-1 0,0 0 0,0 0 0,0-1 0,0 0 0,0 1 0,0-1 0,0 1 0,0-1 0,0 2 0,0-1 0,0 3 0,0-3 0,0 1 0,0-2 0,0 1 0,0 0 0,0-2 0,0 2 0,0-1 0,0 1 0,0-1 0,0 0 0,0 1 0,0-1 0,0 1 0,0-1 0,0 1 0,0-2 0,0 2 0,0 0 0,0-1 0,0 0 0,-1 1 0,1-1 0,-1 1 0,0-1 0,1 0 0,-1 1 0,1-1 0,0 1 0,0-1 0,-1 0 0,1 0 0,-2 1 0,0 0 0,2-1 0,-3 1 0,2-2 0,-1 2 0,1 0 0,-1-1 0,1 1 0,0-1 0,0-1 0,1 2 0,-1-2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0T11:03:36.914"/>
    </inkml:context>
    <inkml:brush xml:id="br0">
      <inkml:brushProperty name="width" value="0.1" units="cm"/>
      <inkml:brushProperty name="height" value="0.1" units="cm"/>
      <inkml:brushProperty name="color" value="#4D524B"/>
    </inkml:brush>
  </inkml:definitions>
  <inkml:trace contextRef="#ctx0" brushRef="#br0">150 1 24575,'-2'7'0,"1"-2"0,0-2 0,-1-1 0,1 2 0,-1-1 0,2 1 0,-3-2 0,3 0 0,-3 1 0,1 0 0,1 0 0,-2 0 0,3 0 0,-1-1 0,0 1 0,-2-1 0,2 1 0,-2-1 0,2 1 0,-1-1 0,-1 1 0,1-1 0,1 0 0,-1 1 0,1 1 0,-2-2 0,1 3 0,0-4 0,-1 2 0,1-1 0,-1 1 0,1 1 0,1-2 0,-2 4 0,0-4 0,1 2 0,-2-1 0,2 1 0,-3 1 0,3 0 0,-4-1 0,4 0 0,-3-2 0,3 3 0,-2-3 0,1 1 0,1-1 0,-2 1 0,2 0 0,-1-1 0,0 0 0,2 0 0,-1 0 0,1-1 0,1 1 0,-2 1 0,1-1 0,-1 0 0,0 1 0,2-1 0,-2 0 0,2 1 0,-2-1 0,2 1 0,-1-1 0,-1 0 0,2 0 0,0 1 0,-1-1 0,0 2 0,-1-1 0,2 0 0,-1 1 0,0-1 0,1 1 0,-1-2 0,0 1 0,1-1 0,-1 1 0,1-1 0,0 0 0,-2 0 0,2 0 0,-1-1 0,1 1 0,0-1 0,-2 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0T11:03:36.915"/>
    </inkml:context>
    <inkml:brush xml:id="br0">
      <inkml:brushProperty name="width" value="0.1" units="cm"/>
      <inkml:brushProperty name="height" value="0.1" units="cm"/>
      <inkml:brushProperty name="color" value="#4D524B"/>
    </inkml:brush>
  </inkml:definitions>
  <inkml:trace contextRef="#ctx0" brushRef="#br0">63 1 24575,'0'4'0,"0"2"0,0-1 0,0 0 0,0-1 0,0 1 0,0-3 0,0 3 0,0-4 0,0 2 0,0 0 0,0-1 0,0 0 0,0 1 0,0-1 0,0 1 0,0 0 0,0 0 0,-2 0 0,2 0 0,-1 1 0,1-2 0,-1 3 0,1-3 0,-2 0 0,2 1 0,-1-1 0,1 1 0,0-1 0,0 0 0,-1 1 0,0-1 0,0 1 0,1-1 0,-1 0 0,0 1 0,1 0 0,-1-1 0,1 0 0,-2 1 0,2-1 0,0 1 0,0-1 0,-2-1 0,1 2 0,-1-2 0,1 1 0,-1 1 0,1-1 0,-2 0 0,2 0 0,-1 1 0,1 0 0,-1-1 0,1 1 0,-1-2 0,1 1 0,-1-2 0,1 2 0,-1-2 0,-1 2 0,0-1 0,0 2 0,1-1 0,0-1 0,0 0 0,0 1 0,1-2 0,-1 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0T11:03:36.912"/>
    </inkml:context>
    <inkml:brush xml:id="br0">
      <inkml:brushProperty name="width" value="0.1" units="cm"/>
      <inkml:brushProperty name="height" value="0.1" units="cm"/>
      <inkml:brushProperty name="color" value="#4D524B"/>
    </inkml:brush>
  </inkml:definitions>
  <inkml:trace contextRef="#ctx0" brushRef="#br0">0 1 24575,'6'2'0,"1"-1"0,-3 3 0,0-1 0,0 2 0,0-3 0,-1 2 0,0 0 0,-1-1 0,1 2 0,-2-2 0,2 0 0,0 0 0,-2-1 0,1 1 0,0 0 0,-2-2 0,2 2 0,-1-1 0,0 0 0,1-1 0,-1 1 0,1 1 0,-1-2 0,1 2 0,0 0 0,0-1 0,1 0 0,-1 1 0,0-1 0,0 1 0,1-1 0,-1 0 0,0 1 0,0-1 0,-1 1 0,1-1 0,0 0 0,-1 1 0,2-1 0,-1 0 0,1-1 0,-1 1 0,0-1 0,-1 2 0,1-3 0,-2 2 0,3-1 0,-1 2 0,1-1 0,-1 0 0,0 1 0,1-1 0,-1 0 0,-1 0 0,1-2 0,-2 2 0,2-2 0,-1 3 0,0-2 0,-1 1 0,3 1 0,-3-1 0,2 0 0,0 1 0,-2-1 0,2 1 0,-2-1 0,3 1 0,-3-1 0,1 0 0,0 1 0,0-1 0,-1 1 0,0-2 0,1 2 0,1 0 0,-1 0 0,2 2 0,-1-1 0,1 0 0,-1-1 0,-1 1 0,2-1 0,-3-1 0,0 0 0,1 0 0,1-1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47D4E0-ADF2-4269-A368-F8657ABA7EB7}" type="datetimeFigureOut">
              <a:rPr lang="en-US" smtClean="0"/>
              <a:pPr/>
              <a:t>8/10/22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8DCFB2-2FC4-4A48-85D8-914292BD17B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515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7C43A-F101-D543-9EFB-4599C53B9C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907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7C43A-F101-D543-9EFB-4599C53B9C3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428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7C43A-F101-D543-9EFB-4599C53B9C3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85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Espace réservé du texte 32">
            <a:extLst>
              <a:ext uri="{FF2B5EF4-FFF2-40B4-BE49-F238E27FC236}">
                <a16:creationId xmlns:a16="http://schemas.microsoft.com/office/drawing/2014/main" id="{E87A3DCC-5F52-46C1-83E5-0DCD52BF0AF8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1039771" y="2517053"/>
            <a:ext cx="684459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31812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A short description about the subject of the presentation. Can be used as a subtitle. </a:t>
            </a:r>
          </a:p>
        </p:txBody>
      </p:sp>
      <p:sp>
        <p:nvSpPr>
          <p:cNvPr id="36" name="Espace réservé du texte 32">
            <a:extLst>
              <a:ext uri="{FF2B5EF4-FFF2-40B4-BE49-F238E27FC236}">
                <a16:creationId xmlns:a16="http://schemas.microsoft.com/office/drawing/2014/main" id="{16284A64-7B54-461F-9363-2BE4503F91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3597" y="3961569"/>
            <a:ext cx="5688626" cy="288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rgbClr val="AE1022"/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31812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Presentation date</a:t>
            </a:r>
          </a:p>
        </p:txBody>
      </p:sp>
      <p:sp>
        <p:nvSpPr>
          <p:cNvPr id="15" name="Espace réservé du texte 32">
            <a:extLst>
              <a:ext uri="{FF2B5EF4-FFF2-40B4-BE49-F238E27FC236}">
                <a16:creationId xmlns:a16="http://schemas.microsoft.com/office/drawing/2014/main" id="{DFFB4CC0-14B2-483B-83A6-DA9CE43781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3610" y="3577877"/>
            <a:ext cx="5688619" cy="2900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31812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7" name="Espace réservé du texte 32">
            <a:extLst>
              <a:ext uri="{FF2B5EF4-FFF2-40B4-BE49-F238E27FC236}">
                <a16:creationId xmlns:a16="http://schemas.microsoft.com/office/drawing/2014/main" id="{495DAAF3-5ADD-3B4B-9B4A-F80003C2F6E4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043610" y="927760"/>
            <a:ext cx="6768746" cy="833178"/>
          </a:xfrm>
          <a:prstGeom prst="rect">
            <a:avLst/>
          </a:prstGeom>
        </p:spPr>
        <p:txBody>
          <a:bodyPr wrap="square" lIns="90000" tIns="46800" rIns="90000" bIns="46800">
            <a:spAutoFit/>
          </a:bodyPr>
          <a:lstStyle>
            <a:lvl1pPr marL="0" indent="0">
              <a:spcBef>
                <a:spcPts val="600"/>
              </a:spcBef>
              <a:buNone/>
              <a:defRPr sz="4800" b="1" i="0" baseline="0">
                <a:solidFill>
                  <a:schemeClr val="accent1"/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31812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Presentation Title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EC9FD404-747D-47CF-8BD6-85DE35A09C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4618" y="339502"/>
            <a:ext cx="7631757" cy="4320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31812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First line of the headline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448225EB-A123-4416-BF74-09996F92429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23850" y="915566"/>
            <a:ext cx="7632700" cy="3890434"/>
          </a:xfrm>
          <a:prstGeom prst="rect">
            <a:avLst/>
          </a:prstGeom>
        </p:spPr>
        <p:txBody>
          <a:bodyPr/>
          <a:lstStyle>
            <a:lvl1pPr marL="180975" indent="-180975" defTabSz="3600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</a:defRPr>
            </a:lvl1pPr>
            <a:lvl2pPr marL="447675" indent="-179388" defTabSz="358775">
              <a:buClr>
                <a:srgbClr val="AE102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</a:defRPr>
            </a:lvl2pPr>
            <a:lvl3pPr marL="628650" indent="-179388">
              <a:buClr>
                <a:srgbClr val="AE102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804863" indent="-179388">
              <a:buClr>
                <a:srgbClr val="AE1022"/>
              </a:buClr>
              <a:buFont typeface="Arial" panose="020B0604020202020204" pitchFamily="34" charset="0"/>
              <a:buChar char="•"/>
              <a:tabLst>
                <a:tab pos="804863" algn="l"/>
              </a:tabLst>
              <a:defRPr>
                <a:solidFill>
                  <a:schemeClr val="tx1"/>
                </a:solidFill>
                <a:latin typeface="+mn-lt"/>
              </a:defRPr>
            </a:lvl4pPr>
            <a:lvl5pPr marL="985838" indent="-179388">
              <a:buClr>
                <a:srgbClr val="AE102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</a:defRPr>
            </a:lvl5pPr>
            <a:lvl6pPr marL="1166813" indent="-179388">
              <a:buClr>
                <a:srgbClr val="AE1022"/>
              </a:buClr>
              <a:buFont typeface="Arial" panose="020B0604020202020204" pitchFamily="34" charset="0"/>
              <a:buChar char="•"/>
              <a:tabLst>
                <a:tab pos="1076325" algn="l"/>
              </a:tabLst>
              <a:defRPr sz="1800"/>
            </a:lvl6pPr>
            <a:lvl7pPr marL="1346400" indent="-179388">
              <a:buClr>
                <a:srgbClr val="C00000"/>
              </a:buClr>
              <a:defRPr sz="1800"/>
            </a:lvl7pPr>
            <a:lvl8pPr marL="1530000" indent="-179388">
              <a:buClr>
                <a:srgbClr val="C00000"/>
              </a:buClr>
              <a:defRPr sz="1800"/>
            </a:lvl8pPr>
            <a:lvl9pPr marL="2424113" indent="-228600">
              <a:buClr>
                <a:srgbClr val="C00000"/>
              </a:buClr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94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75713D93-C919-4892-838C-B532C4D773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4618" y="339502"/>
            <a:ext cx="7631757" cy="4320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800" b="1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31812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Want to use just a headline? =&gt; type here</a:t>
            </a:r>
          </a:p>
        </p:txBody>
      </p:sp>
    </p:spTree>
    <p:extLst>
      <p:ext uri="{BB962C8B-B14F-4D97-AF65-F5344CB8AC3E}">
        <p14:creationId xmlns:p14="http://schemas.microsoft.com/office/powerpoint/2010/main" val="1972944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u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8A1CE93C-D99C-4EDD-BA67-BCAAD80495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8175" y="1364165"/>
            <a:ext cx="6825854" cy="11525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buNone/>
              <a:defRPr sz="2800" b="1">
                <a:solidFill>
                  <a:schemeClr val="accent1"/>
                </a:solidFill>
                <a:latin typeface="+mj-lt"/>
              </a:defRPr>
            </a:lvl1pPr>
            <a:lvl2pPr marL="266693" indent="0">
              <a:buNone/>
              <a:defRPr/>
            </a:lvl2pPr>
            <a:lvl3pPr marL="531799" indent="0">
              <a:buNone/>
              <a:defRPr/>
            </a:lvl3pPr>
            <a:lvl4pPr marL="809605" indent="0">
              <a:buNone/>
              <a:defRPr/>
            </a:lvl4pPr>
            <a:lvl5pPr marL="1076298" indent="0">
              <a:buNone/>
              <a:defRPr/>
            </a:lvl5pPr>
          </a:lstStyle>
          <a:p>
            <a:pPr lvl="0"/>
            <a:r>
              <a:rPr lang="en-GB" dirty="0"/>
              <a:t>S</a:t>
            </a:r>
            <a:r>
              <a:rPr lang="en-US" dirty="0" err="1"/>
              <a:t>ub</a:t>
            </a:r>
            <a:r>
              <a:rPr lang="en-US" dirty="0"/>
              <a:t>-Title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2DF46A-1BA8-44CA-B779-2ACC2C3196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176" y="2571750"/>
            <a:ext cx="6825853" cy="164306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latin typeface="+mn-lt"/>
              </a:defRPr>
            </a:lvl1pPr>
            <a:lvl2pPr indent="-266400">
              <a:buClr>
                <a:srgbClr val="AE1022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2pPr>
            <a:lvl3pPr indent="-266400">
              <a:buClr>
                <a:srgbClr val="AE1022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3pPr>
            <a:lvl4pPr indent="-266400">
              <a:buClr>
                <a:srgbClr val="AE1022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4pPr>
            <a:lvl5pPr indent="-266400">
              <a:buClr>
                <a:srgbClr val="AE1022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887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555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C880A-1051-89B6-A955-4D5D975C3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619C3B-362B-39FE-DEC6-C58A665A48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A59D3-5971-691E-8CB5-3D70D516E5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84B9597-ED7A-FC49-94B7-B7E1366035DD}" type="datetimeFigureOut">
              <a:rPr lang="en-US" smtClean="0"/>
              <a:t>8/10/22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C75746-CE13-AFC4-E28E-B7EF49107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CB6C1-4CC6-EF0E-D244-2DF2FD2D4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E80D4-1A24-2147-80CD-C4A92C58D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6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781DB-CA5A-6CBB-DE19-78CD024AD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CAFB5-5BF6-4ABC-D735-E3E30424D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AE25BD-973C-6756-F16B-2C418B5D32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84B9597-ED7A-FC49-94B7-B7E1366035DD}" type="datetimeFigureOut">
              <a:rPr lang="en-US" smtClean="0"/>
              <a:t>8/10/22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A0B84-64B1-6C12-8D48-8A0DA700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633F5-D897-D8B7-A248-D913C88BC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E80D4-1A24-2147-80CD-C4A92C58D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535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35D431-5AA0-653C-B564-C02DF757724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79512" y="267494"/>
            <a:ext cx="1298777" cy="64533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65" r:id="rId3"/>
    <p:sldLayoutId id="2147483669" r:id="rId4"/>
    <p:sldLayoutId id="2147483666" r:id="rId5"/>
    <p:sldLayoutId id="2147483670" r:id="rId6"/>
    <p:sldLayoutId id="2147483671" r:id="rId7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lang="en-US" sz="2800" b="1" i="0" kern="1200" smtClean="0">
          <a:solidFill>
            <a:schemeClr val="accent1"/>
          </a:solidFill>
          <a:latin typeface="+mj-lt"/>
          <a:ea typeface="+mn-ea"/>
          <a:cs typeface="Verdana"/>
        </a:defRPr>
      </a:lvl1pPr>
    </p:titleStyle>
    <p:bodyStyle>
      <a:lvl1pPr marL="0" indent="0" algn="l" defTabSz="360000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None/>
        <a:defRPr lang="en-US" sz="2400" b="1" i="0" kern="1200" dirty="0" smtClean="0">
          <a:solidFill>
            <a:schemeClr val="tx1"/>
          </a:solidFill>
          <a:latin typeface="+mn-lt"/>
          <a:ea typeface="+mn-ea"/>
          <a:cs typeface="Verdana"/>
        </a:defRPr>
      </a:lvl1pPr>
      <a:lvl2pPr marL="266700" indent="0" algn="l" defTabSz="360000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None/>
        <a:defRPr lang="en-US" sz="2000" b="0" i="0" kern="1200" dirty="0" smtClean="0">
          <a:solidFill>
            <a:schemeClr val="tx1"/>
          </a:solidFill>
          <a:latin typeface="+mn-lt"/>
          <a:ea typeface="+mn-ea"/>
          <a:cs typeface="Verdana"/>
        </a:defRPr>
      </a:lvl2pPr>
      <a:lvl3pPr marL="531812" indent="0" algn="l" defTabSz="360000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None/>
        <a:defRPr lang="en-US" sz="1800" b="0" i="0" kern="1200" dirty="0" smtClean="0">
          <a:solidFill>
            <a:schemeClr val="tx1"/>
          </a:solidFill>
          <a:latin typeface="+mn-lt"/>
          <a:ea typeface="+mn-ea"/>
          <a:cs typeface="Verdana"/>
        </a:defRPr>
      </a:lvl3pPr>
      <a:lvl4pPr marL="809625" indent="0" algn="l" defTabSz="360000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None/>
        <a:defRPr lang="en-US" sz="1800" b="0" i="0" kern="1200" dirty="0" smtClean="0">
          <a:solidFill>
            <a:schemeClr val="tx1"/>
          </a:solidFill>
          <a:latin typeface="+mn-lt"/>
          <a:ea typeface="+mn-ea"/>
          <a:cs typeface="Verdana"/>
        </a:defRPr>
      </a:lvl4pPr>
      <a:lvl5pPr marL="1076325" indent="0" algn="l" defTabSz="360000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None/>
        <a:defRPr lang="en-US" sz="1800" b="0" i="0" kern="1200" dirty="0" smtClean="0">
          <a:solidFill>
            <a:schemeClr val="tx1"/>
          </a:solidFill>
          <a:latin typeface="+mn-lt"/>
          <a:ea typeface="+mn-ea"/>
          <a:cs typeface="Verdana"/>
        </a:defRPr>
      </a:lvl5pPr>
      <a:lvl6pPr marL="1981200" indent="0" algn="l" defTabSz="914400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None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tiff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17.png"/><Relationship Id="rId3" Type="http://schemas.microsoft.com/office/2007/relationships/media" Target="../media/media2.mov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6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video" Target="../media/media3.mov"/><Relationship Id="rId11" Type="http://schemas.openxmlformats.org/officeDocument/2006/relationships/image" Target="../media/image15.png"/><Relationship Id="rId5" Type="http://schemas.microsoft.com/office/2007/relationships/media" Target="../media/media3.mov"/><Relationship Id="rId10" Type="http://schemas.openxmlformats.org/officeDocument/2006/relationships/image" Target="../media/image14.png"/><Relationship Id="rId4" Type="http://schemas.openxmlformats.org/officeDocument/2006/relationships/video" Target="../media/media2.mov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customXml" Target="../ink/ink7.xml"/><Relationship Id="rId18" Type="http://schemas.openxmlformats.org/officeDocument/2006/relationships/image" Target="NULL"/><Relationship Id="rId3" Type="http://schemas.openxmlformats.org/officeDocument/2006/relationships/image" Target="../media/image20.PNG"/><Relationship Id="rId7" Type="http://schemas.openxmlformats.org/officeDocument/2006/relationships/customXml" Target="../ink/ink3.xml"/><Relationship Id="rId12" Type="http://schemas.openxmlformats.org/officeDocument/2006/relationships/image" Target="NULL"/><Relationship Id="rId17" Type="http://schemas.openxmlformats.org/officeDocument/2006/relationships/customXml" Target="../ink/ink9.xml"/><Relationship Id="rId2" Type="http://schemas.openxmlformats.org/officeDocument/2006/relationships/image" Target="../media/image19.png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11" Type="http://schemas.openxmlformats.org/officeDocument/2006/relationships/customXml" Target="../ink/ink6.xml"/><Relationship Id="rId5" Type="http://schemas.openxmlformats.org/officeDocument/2006/relationships/image" Target="NULL"/><Relationship Id="rId15" Type="http://schemas.openxmlformats.org/officeDocument/2006/relationships/customXml" Target="../ink/ink8.xml"/><Relationship Id="rId10" Type="http://schemas.openxmlformats.org/officeDocument/2006/relationships/customXml" Target="../ink/ink5.xml"/><Relationship Id="rId19" Type="http://schemas.openxmlformats.org/officeDocument/2006/relationships/customXml" Target="../ink/ink10.xml"/><Relationship Id="rId4" Type="http://schemas.openxmlformats.org/officeDocument/2006/relationships/customXml" Target="../ink/ink1.xml"/><Relationship Id="rId9" Type="http://schemas.openxmlformats.org/officeDocument/2006/relationships/customXml" Target="../ink/ink4.xml"/><Relationship Id="rId14" Type="http://schemas.openxmlformats.org/officeDocument/2006/relationships/image" Target="NUL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jpeg"/><Relationship Id="rId2" Type="http://schemas.openxmlformats.org/officeDocument/2006/relationships/image" Target="../media/image26.jpe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5" Type="http://schemas.openxmlformats.org/officeDocument/2006/relationships/image" Target="../media/image39.jpeg"/><Relationship Id="rId10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3.jpeg"/><Relationship Id="rId1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F6095-A073-1DCF-2556-1F7E13512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0678" y="1359967"/>
            <a:ext cx="8082644" cy="1790700"/>
          </a:xfrm>
        </p:spPr>
        <p:txBody>
          <a:bodyPr anchor="t"/>
          <a:lstStyle/>
          <a:p>
            <a:pPr algn="l">
              <a:lnSpc>
                <a:spcPct val="100000"/>
              </a:lnSpc>
            </a:pPr>
            <a:r>
              <a:rPr lang="en-GB" sz="3600" dirty="0"/>
              <a:t>Coronary Atherosclerotic Plaque Activity  </a:t>
            </a:r>
            <a:br>
              <a:rPr lang="en-GB" sz="3600" dirty="0"/>
            </a:br>
            <a:r>
              <a:rPr lang="en-GB" sz="3600" dirty="0"/>
              <a:t>and Future Coronary Events </a:t>
            </a: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3BD82A-B668-B2E5-EF3F-B314475196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2564" y="3867894"/>
            <a:ext cx="7298872" cy="809114"/>
          </a:xfrm>
        </p:spPr>
        <p:txBody>
          <a:bodyPr>
            <a:no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 </a:t>
            </a:r>
            <a:r>
              <a:rPr lang="en-GB" sz="1400" b="1" dirty="0">
                <a:solidFill>
                  <a:schemeClr val="bg1">
                    <a:lumMod val="50000"/>
                  </a:schemeClr>
                </a:solidFill>
              </a:rPr>
              <a:t>Prediction of Recurrent Events with 18F-Fluoride to Identify Ruptured and High-risk Coronary Artery Plaques in Patients with Myocardial Infarction</a:t>
            </a:r>
          </a:p>
          <a:p>
            <a:endParaRPr lang="en-GB" sz="800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 sz="1400" b="1" dirty="0">
                <a:solidFill>
                  <a:schemeClr val="bg1">
                    <a:lumMod val="50000"/>
                  </a:schemeClr>
                </a:solidFill>
              </a:rPr>
              <a:t>EudraCT: 2014-004021-41</a:t>
            </a:r>
          </a:p>
          <a:p>
            <a:r>
              <a:rPr lang="en-GB" sz="1400" b="1" dirty="0">
                <a:solidFill>
                  <a:schemeClr val="bg1">
                    <a:lumMod val="50000"/>
                  </a:schemeClr>
                </a:solidFill>
              </a:rPr>
              <a:t>Trial Registration: NCT02278211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5875DF-4548-7BAF-49E7-3DD68F985E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766"/>
          <a:stretch/>
        </p:blipFill>
        <p:spPr>
          <a:xfrm>
            <a:off x="8023860" y="89905"/>
            <a:ext cx="1120140" cy="1022513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3A65F38-E62B-C8CE-FE74-2AFF200849E8}"/>
              </a:ext>
            </a:extLst>
          </p:cNvPr>
          <p:cNvSpPr txBox="1">
            <a:spLocks/>
          </p:cNvSpPr>
          <p:nvPr/>
        </p:nvSpPr>
        <p:spPr>
          <a:xfrm>
            <a:off x="530665" y="3027450"/>
            <a:ext cx="5688626" cy="2880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AE1022"/>
                </a:solidFill>
              </a:rPr>
              <a:t>Hot Line Session 7</a:t>
            </a:r>
          </a:p>
          <a:p>
            <a:r>
              <a:rPr lang="en-US" b="1" dirty="0">
                <a:solidFill>
                  <a:srgbClr val="AE1022"/>
                </a:solidFill>
              </a:rPr>
              <a:t>28</a:t>
            </a:r>
            <a:r>
              <a:rPr lang="en-US" b="1" baseline="30000" dirty="0">
                <a:solidFill>
                  <a:srgbClr val="AE1022"/>
                </a:solidFill>
              </a:rPr>
              <a:t>th</a:t>
            </a:r>
            <a:r>
              <a:rPr lang="en-US" b="1" dirty="0">
                <a:solidFill>
                  <a:srgbClr val="AE1022"/>
                </a:solidFill>
              </a:rPr>
              <a:t> August 2022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0793A6F-5818-B075-B84D-10DB1054A747}"/>
              </a:ext>
            </a:extLst>
          </p:cNvPr>
          <p:cNvSpPr txBox="1">
            <a:spLocks/>
          </p:cNvSpPr>
          <p:nvPr/>
        </p:nvSpPr>
        <p:spPr>
          <a:xfrm>
            <a:off x="530678" y="2643758"/>
            <a:ext cx="5688619" cy="290018"/>
          </a:xfrm>
          <a:prstGeom prst="rect">
            <a:avLst/>
          </a:prstGeom>
        </p:spPr>
        <p:txBody>
          <a:bodyPr/>
          <a:lstStyle>
            <a:lvl1pPr marL="0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  <a:defRPr lang="en-US" sz="2400" b="1" i="0" kern="1200" dirty="0" smtClean="0">
                <a:solidFill>
                  <a:schemeClr val="tx1"/>
                </a:solidFill>
                <a:latin typeface="+mn-lt"/>
                <a:ea typeface="+mn-ea"/>
                <a:cs typeface="Verdana"/>
              </a:defRPr>
            </a:lvl1pPr>
            <a:lvl2pPr marL="266700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  <a:defRPr lang="en-US" sz="2000" b="0" i="0" kern="1200" dirty="0" smtClean="0">
                <a:solidFill>
                  <a:schemeClr val="tx1"/>
                </a:solidFill>
                <a:latin typeface="+mn-lt"/>
                <a:ea typeface="+mn-ea"/>
                <a:cs typeface="Verdana"/>
              </a:defRPr>
            </a:lvl2pPr>
            <a:lvl3pPr marL="531812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  <a:defRPr lang="en-US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Verdana"/>
              </a:defRPr>
            </a:lvl3pPr>
            <a:lvl4pPr marL="809625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  <a:defRPr lang="en-US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Verdana"/>
              </a:defRPr>
            </a:lvl4pPr>
            <a:lvl5pPr marL="1076325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  <a:defRPr lang="en-US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Verdana"/>
              </a:defRPr>
            </a:lvl5pPr>
            <a:lvl6pPr marL="1981200" indent="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David Newby, University of Edinburgh</a:t>
            </a:r>
          </a:p>
        </p:txBody>
      </p:sp>
    </p:spTree>
    <p:extLst>
      <p:ext uri="{BB962C8B-B14F-4D97-AF65-F5344CB8AC3E}">
        <p14:creationId xmlns:p14="http://schemas.microsoft.com/office/powerpoint/2010/main" val="1775518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C21496-DD42-8933-1FBA-2757E0B03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34" y="1621022"/>
            <a:ext cx="4887626" cy="3254739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84A48115-2615-08E8-07FD-B56253726E7F}"/>
              </a:ext>
            </a:extLst>
          </p:cNvPr>
          <p:cNvGrpSpPr>
            <a:grpSpLocks noChangeAspect="1"/>
          </p:cNvGrpSpPr>
          <p:nvPr/>
        </p:nvGrpSpPr>
        <p:grpSpPr>
          <a:xfrm>
            <a:off x="244436" y="915566"/>
            <a:ext cx="3646875" cy="4032448"/>
            <a:chOff x="3087686" y="-591185"/>
            <a:chExt cx="7029377" cy="8730547"/>
          </a:xfrm>
        </p:grpSpPr>
        <p:sp>
          <p:nvSpPr>
            <p:cNvPr id="37" name="Text Box 5">
              <a:extLst>
                <a:ext uri="{FF2B5EF4-FFF2-40B4-BE49-F238E27FC236}">
                  <a16:creationId xmlns:a16="http://schemas.microsoft.com/office/drawing/2014/main" id="{16FC3E93-9864-98CF-648A-C3CD8293A9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0227" y="2491104"/>
              <a:ext cx="3383535" cy="689051"/>
            </a:xfrm>
            <a:prstGeom prst="rect">
              <a:avLst/>
            </a:prstGeom>
            <a:solidFill>
              <a:srgbClr val="FFFF00">
                <a:alpha val="25000"/>
              </a:srgbClr>
            </a:solidFill>
            <a:ln w="9525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vert="horz" wrap="square" lIns="54000" tIns="40500" rIns="54000" bIns="40500" anchor="t" anchorCtr="0" upright="1">
              <a:noAutofit/>
            </a:bodyPr>
            <a:lstStyle/>
            <a:p>
              <a:pPr algn="ctr"/>
              <a:r>
                <a:rPr lang="en-GB" sz="600" dirty="0">
                  <a:latin typeface="Calibri Light" panose="020F0302020204030204" pitchFamily="34" charset="0"/>
                  <a:ea typeface="Times New Roman" panose="02020603050405020304" pitchFamily="18" charset="0"/>
                  <a:cs typeface="Calibri Light" panose="020F0302020204030204" pitchFamily="34" charset="0"/>
                </a:rPr>
                <a:t>Attended baseline visit and received </a:t>
              </a:r>
            </a:p>
            <a:p>
              <a:pPr algn="ctr"/>
              <a:r>
                <a:rPr lang="en-GB" sz="600" dirty="0">
                  <a:latin typeface="Calibri Light" panose="020F0302020204030204" pitchFamily="34" charset="0"/>
                  <a:ea typeface="Times New Roman" panose="02020603050405020304" pitchFamily="18" charset="0"/>
                  <a:cs typeface="Calibri Light" panose="020F0302020204030204" pitchFamily="34" charset="0"/>
                </a:rPr>
                <a:t>radioactive tracer [</a:t>
              </a:r>
              <a:r>
                <a:rPr lang="en-GB" sz="600" baseline="30000" dirty="0">
                  <a:latin typeface="Calibri Light" panose="020F0302020204030204" pitchFamily="34" charset="0"/>
                  <a:ea typeface="Times New Roman" panose="02020603050405020304" pitchFamily="18" charset="0"/>
                  <a:cs typeface="Calibri Light" panose="020F0302020204030204" pitchFamily="34" charset="0"/>
                </a:rPr>
                <a:t>18</a:t>
              </a:r>
              <a:r>
                <a:rPr lang="en-GB" sz="600" dirty="0">
                  <a:latin typeface="Calibri Light" panose="020F0302020204030204" pitchFamily="34" charset="0"/>
                  <a:ea typeface="Times New Roman" panose="02020603050405020304" pitchFamily="18" charset="0"/>
                  <a:cs typeface="Calibri Light" panose="020F0302020204030204" pitchFamily="34" charset="0"/>
                </a:rPr>
                <a:t>F-NaF]</a:t>
              </a:r>
            </a:p>
            <a:p>
              <a:pPr algn="ctr"/>
              <a:r>
                <a:rPr lang="en-GB" sz="600" dirty="0">
                  <a:latin typeface="Calibri Light" panose="020F0302020204030204" pitchFamily="34" charset="0"/>
                  <a:ea typeface="Times New Roman" panose="02020603050405020304" pitchFamily="18" charset="0"/>
                  <a:cs typeface="Calibri Light" panose="020F0302020204030204" pitchFamily="34" charset="0"/>
                </a:rPr>
                <a:t>(n = 712)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EC90682-0ACC-0773-A09A-169048EA5685}"/>
                </a:ext>
              </a:extLst>
            </p:cNvPr>
            <p:cNvGrpSpPr/>
            <p:nvPr/>
          </p:nvGrpSpPr>
          <p:grpSpPr>
            <a:xfrm>
              <a:off x="3087686" y="-591185"/>
              <a:ext cx="7029377" cy="8730547"/>
              <a:chOff x="-1" y="0"/>
              <a:chExt cx="7029922" cy="8731767"/>
            </a:xfrm>
          </p:grpSpPr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C706833A-AA37-A668-0BC3-19094C2A9A3F}"/>
                  </a:ext>
                </a:extLst>
              </p:cNvPr>
              <p:cNvCxnSpPr>
                <a:cxnSpLocks/>
                <a:endCxn id="48" idx="1"/>
              </p:cNvCxnSpPr>
              <p:nvPr/>
            </p:nvCxnSpPr>
            <p:spPr>
              <a:xfrm>
                <a:off x="1690347" y="4347432"/>
                <a:ext cx="1954262" cy="21351"/>
              </a:xfrm>
              <a:prstGeom prst="straightConnector1">
                <a:avLst/>
              </a:prstGeom>
              <a:ln w="9525">
                <a:tailEnd type="triangle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83875639-83B8-D997-4381-3CEA85DFE33A}"/>
                  </a:ext>
                </a:extLst>
              </p:cNvPr>
              <p:cNvCxnSpPr>
                <a:cxnSpLocks/>
                <a:stCxn id="37" idx="2"/>
                <a:endCxn id="45" idx="0"/>
              </p:cNvCxnSpPr>
              <p:nvPr/>
            </p:nvCxnSpPr>
            <p:spPr>
              <a:xfrm flipH="1">
                <a:off x="1693169" y="3771864"/>
                <a:ext cx="1269" cy="940813"/>
              </a:xfrm>
              <a:prstGeom prst="straightConnector1">
                <a:avLst/>
              </a:prstGeom>
              <a:ln w="9525">
                <a:tailEnd type="triangle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7F74386A-A1E5-F8BC-7AB9-01C901805AE9}"/>
                  </a:ext>
                </a:extLst>
              </p:cNvPr>
              <p:cNvCxnSpPr>
                <a:cxnSpLocks/>
                <a:stCxn id="46" idx="2"/>
              </p:cNvCxnSpPr>
              <p:nvPr/>
            </p:nvCxnSpPr>
            <p:spPr>
              <a:xfrm>
                <a:off x="1691888" y="557892"/>
                <a:ext cx="8831" cy="878976"/>
              </a:xfrm>
              <a:prstGeom prst="straightConnector1">
                <a:avLst/>
              </a:prstGeom>
              <a:ln w="9525">
                <a:tailEnd type="triangle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E4169FBE-26A8-B4A2-91E3-133FB708C60A}"/>
                  </a:ext>
                </a:extLst>
              </p:cNvPr>
              <p:cNvCxnSpPr>
                <a:cxnSpLocks/>
                <a:endCxn id="50" idx="1"/>
              </p:cNvCxnSpPr>
              <p:nvPr/>
            </p:nvCxnSpPr>
            <p:spPr>
              <a:xfrm>
                <a:off x="1691888" y="2655799"/>
                <a:ext cx="1954262" cy="0"/>
              </a:xfrm>
              <a:prstGeom prst="straightConnector1">
                <a:avLst/>
              </a:prstGeom>
              <a:ln w="9525">
                <a:tailEnd type="triangle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D4605BB3-D9BF-E8D8-8DBE-C54D5AD63B1F}"/>
                  </a:ext>
                </a:extLst>
              </p:cNvPr>
              <p:cNvCxnSpPr>
                <a:cxnSpLocks/>
                <a:stCxn id="49" idx="2"/>
              </p:cNvCxnSpPr>
              <p:nvPr/>
            </p:nvCxnSpPr>
            <p:spPr>
              <a:xfrm>
                <a:off x="1691890" y="2161279"/>
                <a:ext cx="8829" cy="900407"/>
              </a:xfrm>
              <a:prstGeom prst="straightConnector1">
                <a:avLst/>
              </a:prstGeom>
              <a:ln w="9525">
                <a:tailEnd type="triangle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39E3E6D8-BCFD-EF4A-4A49-49C1515D1F5D}"/>
                  </a:ext>
                </a:extLst>
              </p:cNvPr>
              <p:cNvCxnSpPr>
                <a:cxnSpLocks/>
                <a:endCxn id="47" idx="1"/>
              </p:cNvCxnSpPr>
              <p:nvPr/>
            </p:nvCxnSpPr>
            <p:spPr>
              <a:xfrm>
                <a:off x="1690479" y="996430"/>
                <a:ext cx="1954262" cy="19159"/>
              </a:xfrm>
              <a:prstGeom prst="straightConnector1">
                <a:avLst/>
              </a:prstGeom>
              <a:ln w="9525">
                <a:tailEnd type="triangle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45" name="Text Box 7">
                <a:extLst>
                  <a:ext uri="{FF2B5EF4-FFF2-40B4-BE49-F238E27FC236}">
                    <a16:creationId xmlns:a16="http://schemas.microsoft.com/office/drawing/2014/main" id="{3FE7E70F-C67B-A502-5856-EF87163F03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4712678"/>
                <a:ext cx="3386336" cy="518205"/>
              </a:xfrm>
              <a:prstGeom prst="rect">
                <a:avLst/>
              </a:prstGeom>
              <a:solidFill>
                <a:srgbClr val="FFFF00">
                  <a:alpha val="25000"/>
                </a:srgbClr>
              </a:solidFill>
              <a:ln w="9525"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vert="horz" wrap="square" lIns="54000" tIns="40500" rIns="54000" bIns="40500" anchor="t" anchorCtr="0" upright="1">
                <a:noAutofit/>
              </a:bodyPr>
              <a:lstStyle/>
              <a:p>
                <a:pPr algn="ctr"/>
                <a:r>
                  <a:rPr lang="en-GB" sz="600" dirty="0">
                    <a:latin typeface="Calibri Light" panose="020F0302020204030204" pitchFamily="34" charset="0"/>
                    <a:ea typeface="Times New Roman" panose="02020603050405020304" pitchFamily="18" charset="0"/>
                    <a:cs typeface="Calibri Light" panose="020F0302020204030204" pitchFamily="34" charset="0"/>
                  </a:rPr>
                  <a:t>PET-CT scan completed</a:t>
                </a:r>
              </a:p>
              <a:p>
                <a:pPr algn="ctr"/>
                <a:r>
                  <a:rPr lang="en-GB" sz="600" dirty="0">
                    <a:latin typeface="Calibri Light" panose="020F0302020204030204" pitchFamily="34" charset="0"/>
                    <a:ea typeface="Times New Roman" panose="02020603050405020304" pitchFamily="18" charset="0"/>
                    <a:cs typeface="Calibri Light" panose="020F0302020204030204" pitchFamily="34" charset="0"/>
                  </a:rPr>
                  <a:t>(n = 706)</a:t>
                </a:r>
              </a:p>
            </p:txBody>
          </p:sp>
          <p:sp>
            <p:nvSpPr>
              <p:cNvPr id="46" name="Text Box 1">
                <a:extLst>
                  <a:ext uri="{FF2B5EF4-FFF2-40B4-BE49-F238E27FC236}">
                    <a16:creationId xmlns:a16="http://schemas.microsoft.com/office/drawing/2014/main" id="{F968C2D9-AC1E-CB6C-8E8A-9CD3C2F9665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3383774" cy="557892"/>
              </a:xfrm>
              <a:prstGeom prst="rect">
                <a:avLst/>
              </a:prstGeom>
              <a:solidFill>
                <a:srgbClr val="FFFF00">
                  <a:alpha val="25000"/>
                </a:srgbClr>
              </a:solidFill>
              <a:ln w="9525"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vert="horz" wrap="square" lIns="54000" tIns="40500" rIns="54000" bIns="40500" anchor="t" anchorCtr="0" upright="1">
                <a:noAutofit/>
              </a:bodyPr>
              <a:lstStyle/>
              <a:p>
                <a:pPr algn="ctr"/>
                <a:r>
                  <a:rPr lang="en-GB" sz="600" dirty="0">
                    <a:latin typeface="Calibri Light" panose="020F0302020204030204" pitchFamily="34" charset="0"/>
                    <a:ea typeface="Times New Roman" panose="02020603050405020304" pitchFamily="18" charset="0"/>
                    <a:cs typeface="Calibri Light" panose="020F0302020204030204" pitchFamily="34" charset="0"/>
                  </a:rPr>
                  <a:t>Patients approached to participate in study</a:t>
                </a:r>
              </a:p>
              <a:p>
                <a:pPr algn="ctr"/>
                <a:r>
                  <a:rPr lang="en-GB" sz="600" dirty="0">
                    <a:latin typeface="Calibri Light" panose="020F0302020204030204" pitchFamily="34" charset="0"/>
                    <a:ea typeface="Times New Roman" panose="02020603050405020304" pitchFamily="18" charset="0"/>
                    <a:cs typeface="Calibri Light" panose="020F0302020204030204" pitchFamily="34" charset="0"/>
                  </a:rPr>
                  <a:t>(n = 2,684)</a:t>
                </a:r>
              </a:p>
            </p:txBody>
          </p:sp>
          <p:sp>
            <p:nvSpPr>
              <p:cNvPr id="47" name="Text Box 2">
                <a:extLst>
                  <a:ext uri="{FF2B5EF4-FFF2-40B4-BE49-F238E27FC236}">
                    <a16:creationId xmlns:a16="http://schemas.microsoft.com/office/drawing/2014/main" id="{55A60F45-64AA-1F4A-9E01-639A76039E0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44740" y="436555"/>
                <a:ext cx="3383770" cy="1158067"/>
              </a:xfrm>
              <a:prstGeom prst="rect">
                <a:avLst/>
              </a:prstGeom>
              <a:solidFill>
                <a:srgbClr val="FF0000">
                  <a:alpha val="25000"/>
                </a:srgbClr>
              </a:solidFill>
              <a:ln w="9525"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vert="horz" wrap="square" lIns="54000" tIns="40500" rIns="54000" bIns="40500" anchor="t" anchorCtr="0" upright="1">
                <a:noAutofit/>
              </a:bodyPr>
              <a:lstStyle/>
              <a:p>
                <a:r>
                  <a:rPr lang="en-GB" sz="600" dirty="0">
                    <a:latin typeface="Calibri Light" panose="020F0302020204030204" pitchFamily="34" charset="0"/>
                    <a:ea typeface="Times New Roman" panose="02020603050405020304" pitchFamily="18" charset="0"/>
                    <a:cs typeface="Calibri Light" panose="020F0302020204030204" pitchFamily="34" charset="0"/>
                  </a:rPr>
                  <a:t>Excluded (n = 1,689)</a:t>
                </a:r>
              </a:p>
              <a:p>
                <a:pPr marL="80963"/>
                <a:r>
                  <a:rPr lang="en-GB" sz="600" dirty="0">
                    <a:latin typeface="Calibri Light" panose="020F0302020204030204" pitchFamily="34" charset="0"/>
                    <a:ea typeface="Times New Roman" panose="02020603050405020304" pitchFamily="18" charset="0"/>
                    <a:cs typeface="Calibri Light" panose="020F0302020204030204" pitchFamily="34" charset="0"/>
                  </a:rPr>
                  <a:t>Ineligible (n = 388)</a:t>
                </a:r>
              </a:p>
              <a:p>
                <a:pPr marL="80963"/>
                <a:r>
                  <a:rPr lang="en-GB" sz="600" dirty="0">
                    <a:latin typeface="Calibri Light" panose="020F0302020204030204" pitchFamily="34" charset="0"/>
                    <a:ea typeface="Times New Roman" panose="02020603050405020304" pitchFamily="18" charset="0"/>
                    <a:cs typeface="Calibri Light" panose="020F0302020204030204" pitchFamily="34" charset="0"/>
                  </a:rPr>
                  <a:t>Declined to participate (n = 812)</a:t>
                </a:r>
              </a:p>
              <a:p>
                <a:pPr marL="80963"/>
                <a:r>
                  <a:rPr lang="en-GB" sz="600" dirty="0">
                    <a:latin typeface="Calibri Light" panose="020F0302020204030204" pitchFamily="34" charset="0"/>
                    <a:ea typeface="Times New Roman" panose="02020603050405020304" pitchFamily="18" charset="0"/>
                    <a:cs typeface="Calibri Light" panose="020F0302020204030204" pitchFamily="34" charset="0"/>
                  </a:rPr>
                  <a:t>Clinician/investigator decision (n = 197)</a:t>
                </a:r>
              </a:p>
              <a:p>
                <a:pPr marL="80963"/>
                <a:r>
                  <a:rPr lang="en-GB" sz="600" dirty="0">
                    <a:latin typeface="Calibri Light" panose="020F0302020204030204" pitchFamily="34" charset="0"/>
                    <a:ea typeface="Times New Roman" panose="02020603050405020304" pitchFamily="18" charset="0"/>
                    <a:cs typeface="Calibri Light" panose="020F0302020204030204" pitchFamily="34" charset="0"/>
                  </a:rPr>
                  <a:t>Other (n = 292)</a:t>
                </a:r>
              </a:p>
            </p:txBody>
          </p:sp>
          <p:sp>
            <p:nvSpPr>
              <p:cNvPr id="48" name="Text Box 6">
                <a:extLst>
                  <a:ext uri="{FF2B5EF4-FFF2-40B4-BE49-F238E27FC236}">
                    <a16:creationId xmlns:a16="http://schemas.microsoft.com/office/drawing/2014/main" id="{981757E1-46F7-0A8D-ECD2-C3825FB14C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44609" y="3741768"/>
                <a:ext cx="3378696" cy="1254028"/>
              </a:xfrm>
              <a:prstGeom prst="rect">
                <a:avLst/>
              </a:prstGeom>
              <a:solidFill>
                <a:srgbClr val="FF0000">
                  <a:alpha val="25000"/>
                </a:srgbClr>
              </a:solidFill>
              <a:ln w="9525"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vert="horz" wrap="square" lIns="54000" tIns="40500" rIns="54000" bIns="40500" anchor="t" anchorCtr="0" upright="1">
                <a:noAutofit/>
              </a:bodyPr>
              <a:lstStyle/>
              <a:p>
                <a:r>
                  <a:rPr lang="en-GB" sz="600">
                    <a:latin typeface="Calibri Light" panose="020F0302020204030204" pitchFamily="34" charset="0"/>
                    <a:ea typeface="Times New Roman" panose="02020603050405020304" pitchFamily="18" charset="0"/>
                    <a:cs typeface="Calibri Light" panose="020F0302020204030204" pitchFamily="34" charset="0"/>
                  </a:rPr>
                  <a:t>PET-CT scan incomplete (n = 6)</a:t>
                </a:r>
              </a:p>
              <a:p>
                <a:pPr marL="80963"/>
                <a:r>
                  <a:rPr lang="en-GB" sz="600">
                    <a:latin typeface="Calibri Light" panose="020F0302020204030204" pitchFamily="34" charset="0"/>
                    <a:ea typeface="Times New Roman" panose="02020603050405020304" pitchFamily="18" charset="0"/>
                    <a:cs typeface="Calibri Light" panose="020F0302020204030204" pitchFamily="34" charset="0"/>
                  </a:rPr>
                  <a:t>Claustrophobia (n = 3)</a:t>
                </a:r>
              </a:p>
              <a:p>
                <a:pPr marL="80963"/>
                <a:r>
                  <a:rPr lang="en-GB" sz="600">
                    <a:latin typeface="Calibri Light" panose="020F0302020204030204" pitchFamily="34" charset="0"/>
                    <a:ea typeface="Times New Roman" panose="02020603050405020304" pitchFamily="18" charset="0"/>
                    <a:cs typeface="Calibri Light" panose="020F0302020204030204" pitchFamily="34" charset="0"/>
                  </a:rPr>
                  <a:t>Panic attack (n = 1)</a:t>
                </a:r>
              </a:p>
              <a:p>
                <a:pPr marL="80963"/>
                <a:r>
                  <a:rPr lang="en-GB" sz="600">
                    <a:latin typeface="Calibri Light" panose="020F0302020204030204" pitchFamily="34" charset="0"/>
                    <a:ea typeface="Times New Roman" panose="02020603050405020304" pitchFamily="18" charset="0"/>
                    <a:cs typeface="Calibri Light" panose="020F0302020204030204" pitchFamily="34" charset="0"/>
                  </a:rPr>
                  <a:t>Patient very anxious (n = 1)</a:t>
                </a:r>
              </a:p>
              <a:p>
                <a:pPr marL="80963"/>
                <a:r>
                  <a:rPr lang="en-GB" sz="600">
                    <a:latin typeface="Calibri Light" panose="020F0302020204030204" pitchFamily="34" charset="0"/>
                    <a:ea typeface="Times New Roman" panose="02020603050405020304" pitchFamily="18" charset="0"/>
                    <a:cs typeface="Calibri Light" panose="020F0302020204030204" pitchFamily="34" charset="0"/>
                  </a:rPr>
                  <a:t>Scanner malfunction (n = 1)</a:t>
                </a:r>
              </a:p>
            </p:txBody>
          </p:sp>
          <p:sp>
            <p:nvSpPr>
              <p:cNvPr id="49" name="Text Box 3">
                <a:extLst>
                  <a:ext uri="{FF2B5EF4-FFF2-40B4-BE49-F238E27FC236}">
                    <a16:creationId xmlns:a16="http://schemas.microsoft.com/office/drawing/2014/main" id="{A19FF9E6-32AC-EACA-30B3-931EFFD72E7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" y="1477108"/>
                <a:ext cx="3383779" cy="684171"/>
              </a:xfrm>
              <a:prstGeom prst="rect">
                <a:avLst/>
              </a:prstGeom>
              <a:solidFill>
                <a:srgbClr val="FFFF00">
                  <a:alpha val="25000"/>
                </a:srgbClr>
              </a:solidFill>
              <a:ln w="9525"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vert="horz" wrap="square" lIns="54000" tIns="40500" rIns="54000" bIns="40500" anchor="t" anchorCtr="0" upright="1">
                <a:noAutofit/>
              </a:bodyPr>
              <a:lstStyle/>
              <a:p>
                <a:pPr algn="ctr"/>
                <a:r>
                  <a:rPr lang="en-GB" sz="600" dirty="0">
                    <a:latin typeface="Calibri Light" panose="020F0302020204030204" pitchFamily="34" charset="0"/>
                    <a:ea typeface="Times New Roman" panose="02020603050405020304" pitchFamily="18" charset="0"/>
                    <a:cs typeface="Calibri Light" panose="020F0302020204030204" pitchFamily="34" charset="0"/>
                  </a:rPr>
                  <a:t>Initially assessed as eligible, written informed consent obtained, and screening visit done</a:t>
                </a:r>
              </a:p>
              <a:p>
                <a:pPr algn="ctr"/>
                <a:r>
                  <a:rPr lang="en-GB" sz="600" dirty="0">
                    <a:latin typeface="Calibri Light" panose="020F0302020204030204" pitchFamily="34" charset="0"/>
                    <a:ea typeface="Times New Roman" panose="02020603050405020304" pitchFamily="18" charset="0"/>
                    <a:cs typeface="Calibri Light" panose="020F0302020204030204" pitchFamily="34" charset="0"/>
                  </a:rPr>
                  <a:t>(n = 995)</a:t>
                </a:r>
              </a:p>
            </p:txBody>
          </p:sp>
          <p:sp>
            <p:nvSpPr>
              <p:cNvPr id="50" name="Text Box 4">
                <a:extLst>
                  <a:ext uri="{FF2B5EF4-FFF2-40B4-BE49-F238E27FC236}">
                    <a16:creationId xmlns:a16="http://schemas.microsoft.com/office/drawing/2014/main" id="{B4065A77-7FCC-48B9-7563-7227021497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46150" y="1668357"/>
                <a:ext cx="3383771" cy="1974882"/>
              </a:xfrm>
              <a:prstGeom prst="rect">
                <a:avLst/>
              </a:prstGeom>
              <a:solidFill>
                <a:srgbClr val="FF0000">
                  <a:alpha val="25000"/>
                </a:srgbClr>
              </a:solidFill>
              <a:ln w="9525"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vert="horz" wrap="square" lIns="54000" tIns="40500" rIns="54000" bIns="40500" anchor="t" anchorCtr="0" upright="1">
                <a:noAutofit/>
              </a:bodyPr>
              <a:lstStyle/>
              <a:p>
                <a:r>
                  <a:rPr lang="en-GB" sz="600" dirty="0">
                    <a:latin typeface="Calibri Light" panose="020F0302020204030204" pitchFamily="34" charset="0"/>
                    <a:ea typeface="Times New Roman" panose="02020603050405020304" pitchFamily="18" charset="0"/>
                    <a:cs typeface="Calibri Light" panose="020F0302020204030204" pitchFamily="34" charset="0"/>
                  </a:rPr>
                  <a:t>Excluded (n = 283)</a:t>
                </a:r>
              </a:p>
              <a:p>
                <a:pPr marL="80963"/>
                <a:r>
                  <a:rPr lang="en-GB" sz="600" dirty="0">
                    <a:latin typeface="Calibri Light" panose="020F0302020204030204" pitchFamily="34" charset="0"/>
                    <a:ea typeface="Times New Roman" panose="02020603050405020304" pitchFamily="18" charset="0"/>
                    <a:cs typeface="Calibri Light" panose="020F0302020204030204" pitchFamily="34" charset="0"/>
                  </a:rPr>
                  <a:t>Changed their mind about participating (n = 142)</a:t>
                </a:r>
              </a:p>
              <a:p>
                <a:pPr marL="80963"/>
                <a:r>
                  <a:rPr lang="en-GB" sz="600" dirty="0">
                    <a:latin typeface="Calibri Light" panose="020F0302020204030204" pitchFamily="34" charset="0"/>
                    <a:ea typeface="Times New Roman" panose="02020603050405020304" pitchFamily="18" charset="0"/>
                    <a:cs typeface="Calibri Light" panose="020F0302020204030204" pitchFamily="34" charset="0"/>
                  </a:rPr>
                  <a:t>Unable to scan within protocol window (n = 82)</a:t>
                </a:r>
              </a:p>
              <a:p>
                <a:pPr marL="80963"/>
                <a:r>
                  <a:rPr lang="en-GB" sz="600" dirty="0">
                    <a:latin typeface="Calibri Light" panose="020F0302020204030204" pitchFamily="34" charset="0"/>
                    <a:ea typeface="Times New Roman" panose="02020603050405020304" pitchFamily="18" charset="0"/>
                    <a:cs typeface="Calibri Light" panose="020F0302020204030204" pitchFamily="34" charset="0"/>
                  </a:rPr>
                  <a:t>Health subsequently deteriorated precluding inclusion (n = 22) </a:t>
                </a:r>
              </a:p>
              <a:p>
                <a:pPr marL="80963"/>
                <a:r>
                  <a:rPr lang="en-GB" sz="600" dirty="0">
                    <a:latin typeface="Calibri Light" panose="020F0302020204030204" pitchFamily="34" charset="0"/>
                    <a:ea typeface="Times New Roman" panose="02020603050405020304" pitchFamily="18" charset="0"/>
                    <a:cs typeface="Calibri Light" panose="020F0302020204030204" pitchFamily="34" charset="0"/>
                  </a:rPr>
                  <a:t>Unable to contact patient (n = 19)</a:t>
                </a:r>
              </a:p>
              <a:p>
                <a:pPr marL="80963"/>
                <a:r>
                  <a:rPr lang="en-GB" sz="600" dirty="0">
                    <a:latin typeface="Calibri Light" panose="020F0302020204030204" pitchFamily="34" charset="0"/>
                    <a:ea typeface="Times New Roman" panose="02020603050405020304" pitchFamily="18" charset="0"/>
                    <a:cs typeface="Calibri Light" panose="020F0302020204030204" pitchFamily="34" charset="0"/>
                  </a:rPr>
                  <a:t>Ineligible (n = 10)</a:t>
                </a:r>
              </a:p>
              <a:p>
                <a:pPr marL="80963"/>
                <a:r>
                  <a:rPr lang="en-GB" sz="600" dirty="0">
                    <a:latin typeface="Calibri Light" panose="020F0302020204030204" pitchFamily="34" charset="0"/>
                    <a:ea typeface="Times New Roman" panose="02020603050405020304" pitchFamily="18" charset="0"/>
                    <a:cs typeface="Calibri Light" panose="020F0302020204030204" pitchFamily="34" charset="0"/>
                  </a:rPr>
                  <a:t>Deceased (n = 6)</a:t>
                </a:r>
              </a:p>
              <a:p>
                <a:pPr marL="80963"/>
                <a:r>
                  <a:rPr lang="en-GB" sz="600" dirty="0">
                    <a:latin typeface="Calibri Light" panose="020F0302020204030204" pitchFamily="34" charset="0"/>
                    <a:ea typeface="Times New Roman" panose="02020603050405020304" pitchFamily="18" charset="0"/>
                    <a:cs typeface="Calibri Light" panose="020F0302020204030204" pitchFamily="34" charset="0"/>
                  </a:rPr>
                  <a:t>Clinician/investigator decision (n = 2)</a:t>
                </a:r>
              </a:p>
            </p:txBody>
          </p:sp>
          <p:sp>
            <p:nvSpPr>
              <p:cNvPr id="51" name="Text Box 7">
                <a:extLst>
                  <a:ext uri="{FF2B5EF4-FFF2-40B4-BE49-F238E27FC236}">
                    <a16:creationId xmlns:a16="http://schemas.microsoft.com/office/drawing/2014/main" id="{E87684EC-4519-6ED0-F5DA-F27485B8DB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5711559"/>
                <a:ext cx="3386358" cy="1189803"/>
              </a:xfrm>
              <a:prstGeom prst="rect">
                <a:avLst/>
              </a:prstGeom>
              <a:solidFill>
                <a:srgbClr val="FFFF00">
                  <a:alpha val="25000"/>
                </a:srgbClr>
              </a:solidFill>
              <a:ln w="9525"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vert="horz" wrap="square" lIns="27000" tIns="40500" rIns="27000" bIns="40500" anchor="t" anchorCtr="0" upright="1">
                <a:noAutofit/>
              </a:bodyPr>
              <a:lstStyle/>
              <a:p>
                <a:r>
                  <a:rPr lang="en-GB" sz="600" dirty="0">
                    <a:latin typeface="Calibri Light" panose="020F0302020204030204" pitchFamily="34" charset="0"/>
                    <a:ea typeface="Times New Roman" panose="02020603050405020304" pitchFamily="18" charset="0"/>
                    <a:cs typeface="Calibri Light" panose="020F0302020204030204" pitchFamily="34" charset="0"/>
                  </a:rPr>
                  <a:t>Follow-up discontinued prematurely (n = 13)</a:t>
                </a:r>
              </a:p>
              <a:p>
                <a:pPr marL="135255"/>
                <a:r>
                  <a:rPr lang="en-GB" sz="600" dirty="0">
                    <a:latin typeface="Calibri Light" panose="020F0302020204030204" pitchFamily="34" charset="0"/>
                    <a:ea typeface="Times New Roman" panose="02020603050405020304" pitchFamily="18" charset="0"/>
                    <a:cs typeface="Calibri Light" panose="020F0302020204030204" pitchFamily="34" charset="0"/>
                  </a:rPr>
                  <a:t>Withdrew consent to any further follow-up (n = 3)</a:t>
                </a:r>
              </a:p>
              <a:p>
                <a:pPr marL="135255"/>
                <a:r>
                  <a:rPr lang="en-GB" sz="600" dirty="0">
                    <a:latin typeface="Calibri Light" panose="020F0302020204030204" pitchFamily="34" charset="0"/>
                    <a:ea typeface="Times New Roman" panose="02020603050405020304" pitchFamily="18" charset="0"/>
                    <a:cs typeface="Calibri Light" panose="020F0302020204030204" pitchFamily="34" charset="0"/>
                  </a:rPr>
                  <a:t>Withdrawn from study by clinician (n = 4)</a:t>
                </a:r>
              </a:p>
              <a:p>
                <a:pPr marL="135255"/>
                <a:r>
                  <a:rPr lang="en-GB" sz="600" dirty="0">
                    <a:latin typeface="Calibri Light" panose="020F0302020204030204" pitchFamily="34" charset="0"/>
                    <a:ea typeface="Times New Roman" panose="02020603050405020304" pitchFamily="18" charset="0"/>
                    <a:cs typeface="Calibri Light" panose="020F0302020204030204" pitchFamily="34" charset="0"/>
                  </a:rPr>
                  <a:t>Lost to follow-up (n = 2)</a:t>
                </a:r>
              </a:p>
              <a:p>
                <a:pPr marL="135255"/>
                <a:r>
                  <a:rPr lang="en-GB" sz="600" dirty="0">
                    <a:latin typeface="Calibri Light" panose="020F0302020204030204" pitchFamily="34" charset="0"/>
                    <a:ea typeface="Times New Roman" panose="02020603050405020304" pitchFamily="18" charset="0"/>
                    <a:cs typeface="Calibri Light" panose="020F0302020204030204" pitchFamily="34" charset="0"/>
                  </a:rPr>
                  <a:t>Final annual follow-up not completed (n = 4)</a:t>
                </a:r>
              </a:p>
              <a:p>
                <a:pPr marL="135255"/>
                <a:r>
                  <a:rPr lang="en-GB" sz="600" dirty="0">
                    <a:latin typeface="Calibri Light" panose="020F0302020204030204" pitchFamily="34" charset="0"/>
                    <a:ea typeface="Times New Roman" panose="02020603050405020304" pitchFamily="18" charset="0"/>
                    <a:cs typeface="Calibri Light" panose="020F0302020204030204" pitchFamily="34" charset="0"/>
                  </a:rPr>
                  <a:t> </a:t>
                </a:r>
              </a:p>
            </p:txBody>
          </p: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10FEAF05-EAA4-222D-3BC9-96F49846DAF7}"/>
                  </a:ext>
                </a:extLst>
              </p:cNvPr>
              <p:cNvCxnSpPr>
                <a:cxnSpLocks/>
                <a:stCxn id="45" idx="2"/>
                <a:endCxn id="51" idx="0"/>
              </p:cNvCxnSpPr>
              <p:nvPr/>
            </p:nvCxnSpPr>
            <p:spPr>
              <a:xfrm>
                <a:off x="1693169" y="5230882"/>
                <a:ext cx="12" cy="480676"/>
              </a:xfrm>
              <a:prstGeom prst="straightConnector1">
                <a:avLst/>
              </a:prstGeom>
              <a:ln w="9525">
                <a:tailEnd type="triangle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53" name="Text Box 7">
                <a:extLst>
                  <a:ext uri="{FF2B5EF4-FFF2-40B4-BE49-F238E27FC236}">
                    <a16:creationId xmlns:a16="http://schemas.microsoft.com/office/drawing/2014/main" id="{71215467-D868-A947-2186-5F12CE030F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" y="7367639"/>
                <a:ext cx="3383777" cy="1364128"/>
              </a:xfrm>
              <a:prstGeom prst="rect">
                <a:avLst/>
              </a:prstGeom>
              <a:solidFill>
                <a:srgbClr val="FFFF00">
                  <a:alpha val="25000"/>
                </a:srgbClr>
              </a:solidFill>
              <a:ln w="9525"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vert="horz" wrap="square" lIns="54000" tIns="40500" rIns="54000" bIns="40500" anchor="t" anchorCtr="0" upright="1">
                <a:noAutofit/>
              </a:bodyPr>
              <a:lstStyle/>
              <a:p>
                <a:pPr algn="ctr"/>
                <a:r>
                  <a:rPr lang="en-GB" sz="1350" b="1" dirty="0">
                    <a:latin typeface="Calibri Light" panose="020F0302020204030204" pitchFamily="34" charset="0"/>
                    <a:ea typeface="Times New Roman" panose="02020603050405020304" pitchFamily="18" charset="0"/>
                    <a:cs typeface="Calibri Light" panose="020F0302020204030204" pitchFamily="34" charset="0"/>
                  </a:rPr>
                  <a:t>Analysis population for the primary outcome </a:t>
                </a:r>
              </a:p>
              <a:p>
                <a:pPr algn="ctr"/>
                <a:r>
                  <a:rPr lang="en-GB" sz="1350" b="1" dirty="0">
                    <a:latin typeface="Calibri Light" panose="020F0302020204030204" pitchFamily="34" charset="0"/>
                    <a:ea typeface="Times New Roman" panose="02020603050405020304" pitchFamily="18" charset="0"/>
                    <a:cs typeface="Calibri Light" panose="020F0302020204030204" pitchFamily="34" charset="0"/>
                  </a:rPr>
                  <a:t>(n = 704)</a:t>
                </a:r>
              </a:p>
              <a:p>
                <a:pPr algn="ctr"/>
                <a:r>
                  <a:rPr lang="en-GB" sz="1350" b="1" dirty="0">
                    <a:latin typeface="Calibri Light" panose="020F0302020204030204" pitchFamily="34" charset="0"/>
                    <a:ea typeface="Times New Roman" panose="02020603050405020304" pitchFamily="18" charset="0"/>
                    <a:cs typeface="Calibri Light" panose="020F0302020204030204" pitchFamily="34" charset="0"/>
                  </a:rPr>
                  <a:t> </a:t>
                </a:r>
              </a:p>
            </p:txBody>
          </p: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6A25AFC9-D0C2-6B65-43A4-ECF9568991FA}"/>
                  </a:ext>
                </a:extLst>
              </p:cNvPr>
              <p:cNvCxnSpPr>
                <a:cxnSpLocks/>
                <a:stCxn id="51" idx="2"/>
                <a:endCxn id="53" idx="0"/>
              </p:cNvCxnSpPr>
              <p:nvPr/>
            </p:nvCxnSpPr>
            <p:spPr>
              <a:xfrm flipH="1">
                <a:off x="1691888" y="6901363"/>
                <a:ext cx="1293" cy="466276"/>
              </a:xfrm>
              <a:prstGeom prst="straightConnector1">
                <a:avLst/>
              </a:prstGeom>
              <a:ln w="9525">
                <a:tailEnd type="triangle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</p:grpSp>
      </p:grpSp>
      <p:sp>
        <p:nvSpPr>
          <p:cNvPr id="71" name="Title 1">
            <a:extLst>
              <a:ext uri="{FF2B5EF4-FFF2-40B4-BE49-F238E27FC236}">
                <a16:creationId xmlns:a16="http://schemas.microsoft.com/office/drawing/2014/main" id="{E4F89915-9127-A84E-E367-EB33F1437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2237"/>
            <a:ext cx="7886700" cy="560847"/>
          </a:xfrm>
        </p:spPr>
        <p:txBody>
          <a:bodyPr/>
          <a:lstStyle/>
          <a:p>
            <a:pPr algn="ctr"/>
            <a:r>
              <a:rPr lang="en-US" b="1" dirty="0"/>
              <a:t>Trial Recruitment and Population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053863A5-16AF-E736-EBB0-8032A4CAE00F}"/>
              </a:ext>
            </a:extLst>
          </p:cNvPr>
          <p:cNvSpPr/>
          <p:nvPr/>
        </p:nvSpPr>
        <p:spPr>
          <a:xfrm>
            <a:off x="2135173" y="3366309"/>
            <a:ext cx="1752706" cy="923330"/>
          </a:xfrm>
          <a:prstGeom prst="rect">
            <a:avLst/>
          </a:prstGeom>
          <a:solidFill>
            <a:srgbClr val="00B050">
              <a:alpha val="25000"/>
            </a:srgb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350" b="1" dirty="0"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At study completion, follow up was available in 693 (98·2%) participants</a:t>
            </a:r>
            <a:r>
              <a:rPr lang="en-GB" sz="135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n-US" sz="135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C67D08B-D3E7-EC70-93D5-E009488EA78E}"/>
              </a:ext>
            </a:extLst>
          </p:cNvPr>
          <p:cNvCxnSpPr>
            <a:cxnSpLocks/>
            <a:stCxn id="51" idx="3"/>
            <a:endCxn id="72" idx="1"/>
          </p:cNvCxnSpPr>
          <p:nvPr/>
        </p:nvCxnSpPr>
        <p:spPr>
          <a:xfrm flipV="1">
            <a:off x="2001160" y="3827974"/>
            <a:ext cx="134013" cy="1"/>
          </a:xfrm>
          <a:prstGeom prst="straightConnector1">
            <a:avLst/>
          </a:prstGeom>
          <a:ln w="9525"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</p:spTree>
    <p:extLst>
      <p:ext uri="{BB962C8B-B14F-4D97-AF65-F5344CB8AC3E}">
        <p14:creationId xmlns:p14="http://schemas.microsoft.com/office/powerpoint/2010/main" val="3737912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C0932-6B23-33F1-7BA6-658C99D28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79" y="2067694"/>
            <a:ext cx="2390073" cy="2303930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3000" dirty="0">
                <a:solidFill>
                  <a:srgbClr val="FFFFFF"/>
                </a:solidFill>
                <a:ea typeface="+mj-ea"/>
                <a:cs typeface="+mj-cs"/>
              </a:rPr>
              <a:t>Trial Population</a:t>
            </a:r>
            <a:br>
              <a:rPr lang="en-US" sz="3000" dirty="0">
                <a:solidFill>
                  <a:srgbClr val="FFFFFF"/>
                </a:solidFill>
                <a:ea typeface="+mj-ea"/>
                <a:cs typeface="+mj-cs"/>
              </a:rPr>
            </a:br>
            <a:r>
              <a:rPr lang="en-US" sz="3000" dirty="0">
                <a:solidFill>
                  <a:srgbClr val="FFFFFF"/>
                </a:solidFill>
                <a:ea typeface="+mj-ea"/>
                <a:cs typeface="+mj-cs"/>
              </a:rPr>
              <a:t>Characteristics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0D15E22-AC89-B39B-8E40-E35C855E9F8F}"/>
              </a:ext>
            </a:extLst>
          </p:cNvPr>
          <p:cNvGraphicFramePr>
            <a:graphicFrameLocks noGrp="1"/>
          </p:cNvGraphicFramePr>
          <p:nvPr/>
        </p:nvGraphicFramePr>
        <p:xfrm>
          <a:off x="3376821" y="523927"/>
          <a:ext cx="5419310" cy="4502750"/>
        </p:xfrm>
        <a:graphic>
          <a:graphicData uri="http://schemas.openxmlformats.org/drawingml/2006/table">
            <a:tbl>
              <a:tblPr firstRow="1" firstCol="1" bandRow="1"/>
              <a:tblGrid>
                <a:gridCol w="2620613">
                  <a:extLst>
                    <a:ext uri="{9D8B030D-6E8A-4147-A177-3AD203B41FA5}">
                      <a16:colId xmlns:a16="http://schemas.microsoft.com/office/drawing/2014/main" val="3186223618"/>
                    </a:ext>
                  </a:extLst>
                </a:gridCol>
                <a:gridCol w="847439">
                  <a:extLst>
                    <a:ext uri="{9D8B030D-6E8A-4147-A177-3AD203B41FA5}">
                      <a16:colId xmlns:a16="http://schemas.microsoft.com/office/drawing/2014/main" val="214277489"/>
                    </a:ext>
                  </a:extLst>
                </a:gridCol>
                <a:gridCol w="975629">
                  <a:extLst>
                    <a:ext uri="{9D8B030D-6E8A-4147-A177-3AD203B41FA5}">
                      <a16:colId xmlns:a16="http://schemas.microsoft.com/office/drawing/2014/main" val="2228103998"/>
                    </a:ext>
                  </a:extLst>
                </a:gridCol>
                <a:gridCol w="975629">
                  <a:extLst>
                    <a:ext uri="{9D8B030D-6E8A-4147-A177-3AD203B41FA5}">
                      <a16:colId xmlns:a16="http://schemas.microsoft.com/office/drawing/2014/main" val="3416069387"/>
                    </a:ext>
                  </a:extLst>
                </a:gridCol>
              </a:tblGrid>
              <a:tr h="807776">
                <a:tc>
                  <a:txBody>
                    <a:bodyPr/>
                    <a:lstStyle/>
                    <a:p>
                      <a:pPr algn="just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Population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Low coronary atherosclerotic plaque activity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CMA = 0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High coronary atherosclerotic plaque activity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CMA &gt; 0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4469452"/>
                  </a:ext>
                </a:extLst>
              </a:tr>
              <a:tr h="184533">
                <a:tc>
                  <a:txBody>
                    <a:bodyPr/>
                    <a:lstStyle/>
                    <a:p>
                      <a:pPr algn="just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Number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704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283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421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4047015"/>
                  </a:ext>
                </a:extLst>
              </a:tr>
              <a:tr h="184533">
                <a:tc>
                  <a:txBody>
                    <a:bodyPr/>
                    <a:lstStyle/>
                    <a:p>
                      <a:pPr algn="just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Age </a:t>
                      </a: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(years)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63·8±8·2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61·8±7·4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65·1±8·4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6096382"/>
                  </a:ext>
                </a:extLst>
              </a:tr>
              <a:tr h="184533">
                <a:tc>
                  <a:txBody>
                    <a:bodyPr/>
                    <a:lstStyle/>
                    <a:p>
                      <a:pPr algn="just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Sex </a:t>
                      </a: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(female)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103 (15%)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 (22%)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 (10%)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9229322"/>
                  </a:ext>
                </a:extLst>
              </a:tr>
              <a:tr h="184533">
                <a:tc>
                  <a:txBody>
                    <a:bodyPr/>
                    <a:lstStyle/>
                    <a:p>
                      <a:pPr algn="just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Body-mass index </a:t>
                      </a: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(kg/m</a:t>
                      </a:r>
                      <a:r>
                        <a:rPr lang="en-GB" sz="1100" b="0" i="0" u="none" strike="noStrike" baseline="30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28·3±4·4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28·6±4·7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28·1±4·2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8667479"/>
                  </a:ext>
                </a:extLst>
              </a:tr>
              <a:tr h="184533">
                <a:tc>
                  <a:txBody>
                    <a:bodyPr/>
                    <a:lstStyle/>
                    <a:p>
                      <a:pPr algn="just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Cardiovascular risk factors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6049514"/>
                  </a:ext>
                </a:extLst>
              </a:tr>
              <a:tr h="184533">
                <a:tc>
                  <a:txBody>
                    <a:bodyPr/>
                    <a:lstStyle/>
                    <a:p>
                      <a:pPr algn="just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Smoking habit     Current Smoker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193 (27%)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 (32%)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103 (24%)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9876450"/>
                  </a:ext>
                </a:extLst>
              </a:tr>
              <a:tr h="184533">
                <a:tc>
                  <a:txBody>
                    <a:bodyPr/>
                    <a:lstStyle/>
                    <a:p>
                      <a:pPr algn="just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Ex-smoker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225 (32%)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91 (32%)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134 (32%)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7959070"/>
                  </a:ext>
                </a:extLst>
              </a:tr>
              <a:tr h="184533">
                <a:tc>
                  <a:txBody>
                    <a:bodyPr/>
                    <a:lstStyle/>
                    <a:p>
                      <a:pPr algn="just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Non-smoker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286 (41%)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102 (36%)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184 (44%)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8251116"/>
                  </a:ext>
                </a:extLst>
              </a:tr>
              <a:tr h="184533">
                <a:tc>
                  <a:txBody>
                    <a:bodyPr/>
                    <a:lstStyle/>
                    <a:p>
                      <a:pPr algn="just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Hypertension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351 (50%)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119 (42%)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232 (55%)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9372454"/>
                  </a:ext>
                </a:extLst>
              </a:tr>
              <a:tr h="184533">
                <a:tc>
                  <a:txBody>
                    <a:bodyPr/>
                    <a:lstStyle/>
                    <a:p>
                      <a:pPr algn="just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Hypercholesterolaemia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398 (57%)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162 (58%)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236 (56%)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680545"/>
                  </a:ext>
                </a:extLst>
              </a:tr>
              <a:tr h="184533">
                <a:tc>
                  <a:txBody>
                    <a:bodyPr/>
                    <a:lstStyle/>
                    <a:p>
                      <a:pPr algn="just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Diabetes mellitus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118 (17%)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 (14%)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78 (19%)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4843684"/>
                  </a:ext>
                </a:extLst>
              </a:tr>
              <a:tr h="184533">
                <a:tc>
                  <a:txBody>
                    <a:bodyPr/>
                    <a:lstStyle/>
                    <a:p>
                      <a:pPr algn="just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Prior cardiovascular disease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9515466"/>
                  </a:ext>
                </a:extLst>
              </a:tr>
              <a:tr h="184533">
                <a:tc>
                  <a:txBody>
                    <a:bodyPr/>
                    <a:lstStyle/>
                    <a:p>
                      <a:pPr algn="just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Coronary artery disease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139 (20%)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 (14%)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 (23%)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2810904"/>
                  </a:ext>
                </a:extLst>
              </a:tr>
              <a:tr h="184533">
                <a:tc>
                  <a:txBody>
                    <a:bodyPr/>
                    <a:lstStyle/>
                    <a:p>
                      <a:pPr algn="just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Myocardial infarction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102 (14%)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 (13%)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 (16%)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8728626"/>
                  </a:ext>
                </a:extLst>
              </a:tr>
              <a:tr h="184533">
                <a:tc>
                  <a:txBody>
                    <a:bodyPr/>
                    <a:lstStyle/>
                    <a:p>
                      <a:pPr algn="just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Percutaneous coronary intervention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 (14%)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 (10%)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 (17%)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351665"/>
                  </a:ext>
                </a:extLst>
              </a:tr>
              <a:tr h="184533">
                <a:tc>
                  <a:txBody>
                    <a:bodyPr/>
                    <a:lstStyle/>
                    <a:p>
                      <a:pPr algn="just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Coronary artery bypass graft surgery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 (4%)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(4%)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 (5%)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3098945"/>
                  </a:ext>
                </a:extLst>
              </a:tr>
              <a:tr h="184533">
                <a:tc>
                  <a:txBody>
                    <a:bodyPr/>
                    <a:lstStyle/>
                    <a:p>
                      <a:pPr algn="just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Peripheral vascular disease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 (3%)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(4%)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(2%)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8479028"/>
                  </a:ext>
                </a:extLst>
              </a:tr>
              <a:tr h="184533">
                <a:tc>
                  <a:txBody>
                    <a:bodyPr/>
                    <a:lstStyle/>
                    <a:p>
                      <a:pPr algn="just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Cerebrovascular disease</a:t>
                      </a:r>
                      <a:endParaRPr lang="en-GB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 (5%)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(4%)</a:t>
                      </a:r>
                      <a:endParaRPr lang="en-GB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 (5%)</a:t>
                      </a:r>
                      <a:endParaRPr lang="en-GB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268" marR="55268" marT="7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2180718"/>
                  </a:ext>
                </a:extLst>
              </a:tr>
            </a:tbl>
          </a:graphicData>
        </a:graphic>
      </p:graphicFrame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F56AA11-F7F9-AF38-47BD-03BC2C855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538"/>
            <a:ext cx="3032053" cy="51602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DF2A9C-7FA1-2983-5A3E-257793D91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26212"/>
            <a:ext cx="1600845" cy="79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785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B193DF9A-4976-C54B-CE8B-E570DE0A7C50}"/>
              </a:ext>
            </a:extLst>
          </p:cNvPr>
          <p:cNvSpPr txBox="1">
            <a:spLocks/>
          </p:cNvSpPr>
          <p:nvPr/>
        </p:nvSpPr>
        <p:spPr>
          <a:xfrm>
            <a:off x="265579" y="2075329"/>
            <a:ext cx="2390073" cy="230393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>
                <a:solidFill>
                  <a:srgbClr val="FFFFFF"/>
                </a:solidFill>
              </a:rPr>
              <a:t>Trial Population</a:t>
            </a:r>
            <a:br>
              <a:rPr lang="en-US" sz="3000">
                <a:solidFill>
                  <a:srgbClr val="FFFFFF"/>
                </a:solidFill>
              </a:rPr>
            </a:br>
            <a:r>
              <a:rPr lang="en-US" sz="3000">
                <a:solidFill>
                  <a:srgbClr val="FFFFFF"/>
                </a:solidFill>
              </a:rPr>
              <a:t>Characteristics</a:t>
            </a:r>
            <a:endParaRPr lang="en-US" sz="3000" dirty="0">
              <a:solidFill>
                <a:srgbClr val="FFFFFF"/>
              </a:solidFill>
            </a:endParaRP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B92D09A-037D-AE39-E469-8D29CF37B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6742"/>
            <a:ext cx="3032053" cy="5160242"/>
          </a:xfrm>
          <a:prstGeom prst="rect">
            <a:avLst/>
          </a:prstGeom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598E8F56-E8AF-0081-4EEA-85CCFB8F5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909" y="88124"/>
            <a:ext cx="6038091" cy="49672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45397B-2E4B-F504-1991-0ADB6B300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26212"/>
            <a:ext cx="1600845" cy="79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637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80B83-C744-1667-B1D9-AC7B7E7204D6}"/>
              </a:ext>
            </a:extLst>
          </p:cNvPr>
          <p:cNvGrpSpPr>
            <a:grpSpLocks noChangeAspect="1"/>
          </p:cNvGrpSpPr>
          <p:nvPr/>
        </p:nvGrpSpPr>
        <p:grpSpPr>
          <a:xfrm>
            <a:off x="1881418" y="1050531"/>
            <a:ext cx="5229245" cy="4092970"/>
            <a:chOff x="2187715" y="398953"/>
            <a:chExt cx="3662350" cy="286654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C81C094-A7AD-892D-F803-52B9A62F6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87715" y="398953"/>
              <a:ext cx="3662350" cy="2866549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ED80D4E-6C3F-DAD7-0510-307D7EEE6EE8}"/>
                </a:ext>
              </a:extLst>
            </p:cNvPr>
            <p:cNvGrpSpPr/>
            <p:nvPr/>
          </p:nvGrpSpPr>
          <p:grpSpPr>
            <a:xfrm>
              <a:off x="2952047" y="449762"/>
              <a:ext cx="1086977" cy="258665"/>
              <a:chOff x="6064002" y="688260"/>
              <a:chExt cx="1086977" cy="258665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4A54442-7BC5-3575-374E-5ED9C97E0159}"/>
                  </a:ext>
                </a:extLst>
              </p:cNvPr>
              <p:cNvSpPr/>
              <p:nvPr/>
            </p:nvSpPr>
            <p:spPr>
              <a:xfrm>
                <a:off x="6110514" y="696686"/>
                <a:ext cx="515258" cy="2254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9AAC56E-1A9E-9BB8-DB1A-45D2739BB72E}"/>
                  </a:ext>
                </a:extLst>
              </p:cNvPr>
              <p:cNvSpPr txBox="1"/>
              <p:nvPr/>
            </p:nvSpPr>
            <p:spPr>
              <a:xfrm>
                <a:off x="6064002" y="688260"/>
                <a:ext cx="1086977" cy="258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/>
                  <a:t>High plaque activity (CMA&gt;0)</a:t>
                </a:r>
              </a:p>
              <a:p>
                <a:r>
                  <a:rPr lang="en-US" sz="900" dirty="0"/>
                  <a:t>Low plaque activity (CMA=0)</a:t>
                </a:r>
              </a:p>
            </p:txBody>
          </p:sp>
        </p:grp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A56A6972-0A3B-5DC1-9B5F-52A06162B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9502"/>
            <a:ext cx="9144000" cy="525853"/>
          </a:xfrm>
        </p:spPr>
        <p:txBody>
          <a:bodyPr/>
          <a:lstStyle/>
          <a:p>
            <a:pPr algn="ctr"/>
            <a:r>
              <a:rPr lang="en-US" dirty="0"/>
              <a:t>Primary Endpoint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E198B5-A7C3-1E3F-7529-711884307201}"/>
              </a:ext>
            </a:extLst>
          </p:cNvPr>
          <p:cNvSpPr/>
          <p:nvPr/>
        </p:nvSpPr>
        <p:spPr>
          <a:xfrm>
            <a:off x="2859740" y="1523754"/>
            <a:ext cx="3872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Hazard Ratio 1.25 (0.89 to 1.76), P=0.20</a:t>
            </a:r>
          </a:p>
        </p:txBody>
      </p:sp>
    </p:spTree>
    <p:extLst>
      <p:ext uri="{BB962C8B-B14F-4D97-AF65-F5344CB8AC3E}">
        <p14:creationId xmlns:p14="http://schemas.microsoft.com/office/powerpoint/2010/main" val="16776787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E8A309-CFEB-6B6B-FEE7-AEFA0F6EE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38" y="2153506"/>
            <a:ext cx="3050325" cy="239619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320B6D6-88D6-E0DC-EE5A-3F1A1DA91C77}"/>
              </a:ext>
            </a:extLst>
          </p:cNvPr>
          <p:cNvSpPr/>
          <p:nvPr/>
        </p:nvSpPr>
        <p:spPr>
          <a:xfrm>
            <a:off x="710144" y="2233971"/>
            <a:ext cx="362038" cy="158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651A97-EAC7-A76A-B7B9-03374D034B6D}"/>
              </a:ext>
            </a:extLst>
          </p:cNvPr>
          <p:cNvSpPr txBox="1"/>
          <p:nvPr/>
        </p:nvSpPr>
        <p:spPr>
          <a:xfrm>
            <a:off x="655978" y="2178034"/>
            <a:ext cx="10967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High plaque activity (CMA&gt;0)</a:t>
            </a:r>
          </a:p>
          <a:p>
            <a:r>
              <a:rPr lang="en-US" sz="600" dirty="0"/>
              <a:t>Low plaque activity (CMA=0)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EA8A06-52B3-83D1-B837-301990541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662" y="2153506"/>
            <a:ext cx="3038837" cy="23780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B9145D-5CC4-ADBE-4577-9DC0A9BDAFA5}"/>
              </a:ext>
            </a:extLst>
          </p:cNvPr>
          <p:cNvSpPr txBox="1"/>
          <p:nvPr/>
        </p:nvSpPr>
        <p:spPr>
          <a:xfrm>
            <a:off x="1007570" y="1435955"/>
            <a:ext cx="1495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Cardiac death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2906D3-6A77-CE6A-A2D3-27655D3C6E66}"/>
              </a:ext>
            </a:extLst>
          </p:cNvPr>
          <p:cNvSpPr txBox="1"/>
          <p:nvPr/>
        </p:nvSpPr>
        <p:spPr>
          <a:xfrm>
            <a:off x="3468076" y="1457185"/>
            <a:ext cx="22078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Non-fatal </a:t>
            </a:r>
          </a:p>
          <a:p>
            <a:pPr algn="ctr"/>
            <a:r>
              <a:rPr lang="en-US" b="1" dirty="0"/>
              <a:t>myocardial infarction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B3B168-DE19-6FEC-15C3-044826924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8288" y="2153507"/>
            <a:ext cx="3091403" cy="23961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CDAF90-F213-8599-4269-548AC14D8EBF}"/>
              </a:ext>
            </a:extLst>
          </p:cNvPr>
          <p:cNvSpPr txBox="1"/>
          <p:nvPr/>
        </p:nvSpPr>
        <p:spPr>
          <a:xfrm>
            <a:off x="6356527" y="1432325"/>
            <a:ext cx="2356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Unscheduled Coronary</a:t>
            </a:r>
          </a:p>
          <a:p>
            <a:pPr algn="ctr"/>
            <a:r>
              <a:rPr lang="en-US" b="1" dirty="0" err="1"/>
              <a:t>Revascularisation</a:t>
            </a:r>
            <a:endParaRPr lang="en-US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D86629-EA7F-30C3-ABBA-BB4DC7378505}"/>
              </a:ext>
            </a:extLst>
          </p:cNvPr>
          <p:cNvSpPr/>
          <p:nvPr/>
        </p:nvSpPr>
        <p:spPr>
          <a:xfrm>
            <a:off x="6398887" y="2517906"/>
            <a:ext cx="239520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0" b="1" dirty="0">
                <a:cs typeface="Arial" panose="020B0604020202020204" pitchFamily="34" charset="0"/>
              </a:rPr>
              <a:t>Hazard Ratio 0.98 (0.64 to 1.49), P=0.91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E2C7083-5D0B-8984-2035-597A8A92C296}"/>
              </a:ext>
            </a:extLst>
          </p:cNvPr>
          <p:cNvGrpSpPr/>
          <p:nvPr/>
        </p:nvGrpSpPr>
        <p:grpSpPr>
          <a:xfrm>
            <a:off x="6580883" y="2153507"/>
            <a:ext cx="1096775" cy="276999"/>
            <a:chOff x="6045324" y="640150"/>
            <a:chExt cx="1535772" cy="38787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010E41C-E607-1104-2B78-4979ACEDF775}"/>
                </a:ext>
              </a:extLst>
            </p:cNvPr>
            <p:cNvSpPr/>
            <p:nvPr/>
          </p:nvSpPr>
          <p:spPr>
            <a:xfrm>
              <a:off x="6110514" y="696686"/>
              <a:ext cx="515258" cy="2254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9F37C8B-D710-275E-CEDB-0A2FE732943B}"/>
                </a:ext>
              </a:extLst>
            </p:cNvPr>
            <p:cNvSpPr txBox="1"/>
            <p:nvPr/>
          </p:nvSpPr>
          <p:spPr>
            <a:xfrm>
              <a:off x="6045324" y="640150"/>
              <a:ext cx="1535772" cy="3878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/>
                <a:t>High plaque activity (CMA&gt;0)</a:t>
              </a:r>
            </a:p>
            <a:p>
              <a:r>
                <a:rPr lang="en-US" sz="600" dirty="0"/>
                <a:t>Low plaque activity (CMA=0)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713F8F22-98FC-D67F-D514-80904C95B16C}"/>
              </a:ext>
            </a:extLst>
          </p:cNvPr>
          <p:cNvSpPr/>
          <p:nvPr/>
        </p:nvSpPr>
        <p:spPr>
          <a:xfrm>
            <a:off x="477815" y="2511782"/>
            <a:ext cx="246413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0" b="1" dirty="0">
                <a:cs typeface="Arial" panose="020B0604020202020204" pitchFamily="34" charset="0"/>
              </a:rPr>
              <a:t>Hazard Ratio 3.51 (0.77 to 16.04), P=0.10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318FF5F-74A6-839D-9D9C-520F82BD2CA6}"/>
              </a:ext>
            </a:extLst>
          </p:cNvPr>
          <p:cNvSpPr/>
          <p:nvPr/>
        </p:nvSpPr>
        <p:spPr>
          <a:xfrm>
            <a:off x="3359673" y="2511782"/>
            <a:ext cx="239520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0" b="1" dirty="0">
                <a:cs typeface="Arial" panose="020B0604020202020204" pitchFamily="34" charset="0"/>
              </a:rPr>
              <a:t>Hazard Ratio 1.61 (0.91 to 2.86), P=0.10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F67D649-6B60-BA82-9997-E2A417CD5013}"/>
              </a:ext>
            </a:extLst>
          </p:cNvPr>
          <p:cNvSpPr/>
          <p:nvPr/>
        </p:nvSpPr>
        <p:spPr>
          <a:xfrm>
            <a:off x="3593892" y="2222679"/>
            <a:ext cx="362038" cy="158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295C91-E6A0-F0E8-DF00-2A78D8D5A2B5}"/>
              </a:ext>
            </a:extLst>
          </p:cNvPr>
          <p:cNvSpPr txBox="1"/>
          <p:nvPr/>
        </p:nvSpPr>
        <p:spPr>
          <a:xfrm>
            <a:off x="3548089" y="2167255"/>
            <a:ext cx="10967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High plaque activity (CMA&gt;0)</a:t>
            </a:r>
          </a:p>
          <a:p>
            <a:r>
              <a:rPr lang="en-US" sz="600" dirty="0"/>
              <a:t>Low plaque activity (CMA=0)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258FED3-6A7B-CFFB-2275-AB3EC53B7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3844"/>
            <a:ext cx="9144000" cy="646331"/>
          </a:xfrm>
        </p:spPr>
        <p:txBody>
          <a:bodyPr/>
          <a:lstStyle/>
          <a:p>
            <a:pPr algn="ctr"/>
            <a:r>
              <a:rPr lang="en-US" dirty="0"/>
              <a:t>Components of the Primary Endpoint</a:t>
            </a:r>
          </a:p>
        </p:txBody>
      </p:sp>
    </p:spTree>
    <p:extLst>
      <p:ext uri="{BB962C8B-B14F-4D97-AF65-F5344CB8AC3E}">
        <p14:creationId xmlns:p14="http://schemas.microsoft.com/office/powerpoint/2010/main" val="3604629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4594D-55F4-36E5-A219-D9B38C23B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7418"/>
            <a:ext cx="9144000" cy="994172"/>
          </a:xfrm>
        </p:spPr>
        <p:txBody>
          <a:bodyPr/>
          <a:lstStyle/>
          <a:p>
            <a:pPr algn="ctr"/>
            <a:r>
              <a:rPr lang="en-US" dirty="0"/>
              <a:t>Original Primary Endpoint</a:t>
            </a:r>
            <a:br>
              <a:rPr lang="en-US" dirty="0"/>
            </a:br>
            <a:r>
              <a:rPr lang="en-US" dirty="0"/>
              <a:t>and All-cause Death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B2E095-3192-3406-EE83-2F0ADA756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907" y="1970791"/>
            <a:ext cx="3863837" cy="29334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42DA6B-802C-BDA5-C5FA-4CA84A822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233" y="1962647"/>
            <a:ext cx="3863837" cy="29309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B6810C-72B7-6074-5790-FE88B2926CF9}"/>
              </a:ext>
            </a:extLst>
          </p:cNvPr>
          <p:cNvSpPr txBox="1"/>
          <p:nvPr/>
        </p:nvSpPr>
        <p:spPr>
          <a:xfrm>
            <a:off x="6143873" y="1339279"/>
            <a:ext cx="1652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All-cause death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E96536-652F-B4F3-22BC-985FEF534B8E}"/>
              </a:ext>
            </a:extLst>
          </p:cNvPr>
          <p:cNvSpPr txBox="1"/>
          <p:nvPr/>
        </p:nvSpPr>
        <p:spPr>
          <a:xfrm>
            <a:off x="1121412" y="1339279"/>
            <a:ext cx="3129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Cardiac death or </a:t>
            </a:r>
          </a:p>
          <a:p>
            <a:pPr algn="ctr"/>
            <a:r>
              <a:rPr lang="en-US" b="1" dirty="0"/>
              <a:t>non-fatal myocardial infarction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E75997-E293-835F-3266-7E31DDC5B366}"/>
              </a:ext>
            </a:extLst>
          </p:cNvPr>
          <p:cNvSpPr/>
          <p:nvPr/>
        </p:nvSpPr>
        <p:spPr>
          <a:xfrm>
            <a:off x="1045991" y="2461233"/>
            <a:ext cx="333411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500" b="1" dirty="0">
                <a:cs typeface="Arial" panose="020B0604020202020204" pitchFamily="34" charset="0"/>
              </a:rPr>
              <a:t>Hazard Ratio 1.82 (1.07 to 3.10), P=0.03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4B4B7C-E0C4-48BF-7350-59D980A01587}"/>
              </a:ext>
            </a:extLst>
          </p:cNvPr>
          <p:cNvSpPr/>
          <p:nvPr/>
        </p:nvSpPr>
        <p:spPr>
          <a:xfrm>
            <a:off x="5475318" y="2431866"/>
            <a:ext cx="333411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500" b="1" dirty="0">
                <a:cs typeface="Arial" panose="020B0604020202020204" pitchFamily="34" charset="0"/>
              </a:rPr>
              <a:t>Hazard Ratio 2.43 (1.15 to 5.12), P=0.02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395485F-C869-EADA-BB89-C88DC723AF7D}"/>
              </a:ext>
            </a:extLst>
          </p:cNvPr>
          <p:cNvGrpSpPr/>
          <p:nvPr/>
        </p:nvGrpSpPr>
        <p:grpSpPr>
          <a:xfrm>
            <a:off x="5791080" y="1982279"/>
            <a:ext cx="1096775" cy="276999"/>
            <a:chOff x="6045324" y="663368"/>
            <a:chExt cx="1039582" cy="26728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1C75CB2-F905-6BD7-130F-FC93F539375D}"/>
                </a:ext>
              </a:extLst>
            </p:cNvPr>
            <p:cNvSpPr/>
            <p:nvPr/>
          </p:nvSpPr>
          <p:spPr>
            <a:xfrm>
              <a:off x="6110514" y="696686"/>
              <a:ext cx="515258" cy="2254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6BD60C9-952F-5717-9C5B-677028FA109E}"/>
                </a:ext>
              </a:extLst>
            </p:cNvPr>
            <p:cNvSpPr txBox="1"/>
            <p:nvPr/>
          </p:nvSpPr>
          <p:spPr>
            <a:xfrm>
              <a:off x="6045324" y="663368"/>
              <a:ext cx="1039582" cy="2672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/>
                <a:t>High plaque activity (CMA&gt;0)</a:t>
              </a:r>
            </a:p>
            <a:p>
              <a:r>
                <a:rPr lang="en-US" sz="600" dirty="0"/>
                <a:t>Low plaque activity (CMA=0)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99EF872-DAFD-0210-30C6-691C269C8AFF}"/>
              </a:ext>
            </a:extLst>
          </p:cNvPr>
          <p:cNvGrpSpPr/>
          <p:nvPr/>
        </p:nvGrpSpPr>
        <p:grpSpPr>
          <a:xfrm>
            <a:off x="1351665" y="2001732"/>
            <a:ext cx="1096775" cy="276999"/>
            <a:chOff x="6045324" y="674977"/>
            <a:chExt cx="1039582" cy="26728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5A96C55-83F8-6AE3-463D-2CBB2718B63A}"/>
                </a:ext>
              </a:extLst>
            </p:cNvPr>
            <p:cNvSpPr/>
            <p:nvPr/>
          </p:nvSpPr>
          <p:spPr>
            <a:xfrm>
              <a:off x="6110514" y="696686"/>
              <a:ext cx="515258" cy="2254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7A27958-D97B-C289-4C36-590140BCFD62}"/>
                </a:ext>
              </a:extLst>
            </p:cNvPr>
            <p:cNvSpPr txBox="1"/>
            <p:nvPr/>
          </p:nvSpPr>
          <p:spPr>
            <a:xfrm>
              <a:off x="6045324" y="674977"/>
              <a:ext cx="1039582" cy="2672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/>
                <a:t>High plaque activity (CMA&gt;0)</a:t>
              </a:r>
            </a:p>
            <a:p>
              <a:r>
                <a:rPr lang="en-US" sz="600" dirty="0"/>
                <a:t>Low plaque activity (CMA=0)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4403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5DF0327-C9C3-B6B7-5267-34FA4C593C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6678173"/>
              </p:ext>
            </p:extLst>
          </p:nvPr>
        </p:nvGraphicFramePr>
        <p:xfrm>
          <a:off x="227206" y="1074390"/>
          <a:ext cx="8689589" cy="365760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5603489">
                  <a:extLst>
                    <a:ext uri="{9D8B030D-6E8A-4147-A177-3AD203B41FA5}">
                      <a16:colId xmlns:a16="http://schemas.microsoft.com/office/drawing/2014/main" val="2890230610"/>
                    </a:ext>
                  </a:extLst>
                </a:gridCol>
                <a:gridCol w="2279308">
                  <a:extLst>
                    <a:ext uri="{9D8B030D-6E8A-4147-A177-3AD203B41FA5}">
                      <a16:colId xmlns:a16="http://schemas.microsoft.com/office/drawing/2014/main" val="3920996239"/>
                    </a:ext>
                  </a:extLst>
                </a:gridCol>
                <a:gridCol w="806792">
                  <a:extLst>
                    <a:ext uri="{9D8B030D-6E8A-4147-A177-3AD203B41FA5}">
                      <a16:colId xmlns:a16="http://schemas.microsoft.com/office/drawing/2014/main" val="3517615480"/>
                    </a:ext>
                  </a:extLst>
                </a:gridCol>
              </a:tblGrid>
              <a:tr h="720090">
                <a:tc>
                  <a:txBody>
                    <a:bodyPr/>
                    <a:lstStyle/>
                    <a:p>
                      <a:pPr algn="just"/>
                      <a:r>
                        <a:rPr lang="en-GB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151" marR="8815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Adjusted Hazard Ratio</a:t>
                      </a:r>
                    </a:p>
                    <a:p>
                      <a:pPr algn="ctr"/>
                      <a:r>
                        <a:rPr lang="en-GB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(95% Confidence Interval)</a:t>
                      </a:r>
                      <a:endParaRPr lang="en-GB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151" marR="8815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 value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151" marR="88151" marT="0" marB="0"/>
                </a:tc>
                <a:extLst>
                  <a:ext uri="{0D108BD9-81ED-4DB2-BD59-A6C34878D82A}">
                    <a16:rowId xmlns:a16="http://schemas.microsoft.com/office/drawing/2014/main" val="3912427109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Cardiac death or non-fatal myocardial infarction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151" marR="8815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151" marR="88151" marT="0" marB="0"/>
                </a:tc>
                <a:tc>
                  <a:txBody>
                    <a:bodyPr/>
                    <a:lstStyle/>
                    <a:p>
                      <a:pPr marL="144145"/>
                      <a:r>
                        <a:rPr lang="en-GB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151" marR="88151" marT="0" marB="0"/>
                </a:tc>
                <a:extLst>
                  <a:ext uri="{0D108BD9-81ED-4DB2-BD59-A6C34878D82A}">
                    <a16:rowId xmlns:a16="http://schemas.microsoft.com/office/drawing/2014/main" val="1425210822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r>
                        <a:rPr lang="en-GB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CMA &gt; 0 versus CMA = 0 adjusting for: </a:t>
                      </a:r>
                      <a:endParaRPr lang="en-GB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151" marR="8815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151" marR="88151" marT="0" marB="0"/>
                </a:tc>
                <a:tc>
                  <a:txBody>
                    <a:bodyPr/>
                    <a:lstStyle/>
                    <a:p>
                      <a:pPr marL="144145"/>
                      <a:r>
                        <a:rPr lang="en-GB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151" marR="88151" marT="0" marB="0"/>
                </a:tc>
                <a:extLst>
                  <a:ext uri="{0D108BD9-81ED-4DB2-BD59-A6C34878D82A}">
                    <a16:rowId xmlns:a16="http://schemas.microsoft.com/office/drawing/2014/main" val="443860546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pPr marL="180340"/>
                      <a:r>
                        <a:rPr lang="en-GB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GRACE score* </a:t>
                      </a:r>
                      <a:endParaRPr lang="en-GB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151" marR="8815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1.73 (1.01 to 2.97)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151" marR="88151" marT="0" marB="0"/>
                </a:tc>
                <a:tc>
                  <a:txBody>
                    <a:bodyPr/>
                    <a:lstStyle/>
                    <a:p>
                      <a:pPr marL="144145"/>
                      <a:r>
                        <a:rPr lang="en-GB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0.048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151" marR="88151" marT="0" marB="0"/>
                </a:tc>
                <a:extLst>
                  <a:ext uri="{0D108BD9-81ED-4DB2-BD59-A6C34878D82A}">
                    <a16:rowId xmlns:a16="http://schemas.microsoft.com/office/drawing/2014/main" val="2467870857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pPr marL="180340"/>
                      <a:r>
                        <a:rPr lang="en-GB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Severity of obstructive coronary artery disease</a:t>
                      </a:r>
                      <a:endParaRPr lang="en-GB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151" marR="8815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1.76 (1.03 to 3.00)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151" marR="88151" marT="0" marB="0"/>
                </a:tc>
                <a:tc>
                  <a:txBody>
                    <a:bodyPr/>
                    <a:lstStyle/>
                    <a:p>
                      <a:pPr marL="144145"/>
                      <a:r>
                        <a:rPr lang="en-GB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0.038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151" marR="88151" marT="0" marB="0"/>
                </a:tc>
                <a:extLst>
                  <a:ext uri="{0D108BD9-81ED-4DB2-BD59-A6C34878D82A}">
                    <a16:rowId xmlns:a16="http://schemas.microsoft.com/office/drawing/2014/main" val="1465776978"/>
                  </a:ext>
                </a:extLst>
              </a:tr>
              <a:tr h="275662">
                <a:tc>
                  <a:txBody>
                    <a:bodyPr/>
                    <a:lstStyle/>
                    <a:p>
                      <a:pPr marL="180340"/>
                      <a:r>
                        <a:rPr lang="en-GB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GRACE score and severity of obstructive coronary artery disease</a:t>
                      </a:r>
                      <a:endParaRPr lang="en-GB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151" marR="8815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1.69 (0.98 to 2.91)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151" marR="88151" marT="0" marB="0"/>
                </a:tc>
                <a:tc>
                  <a:txBody>
                    <a:bodyPr/>
                    <a:lstStyle/>
                    <a:p>
                      <a:pPr marL="144145"/>
                      <a:r>
                        <a:rPr lang="en-GB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0.058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151" marR="88151" marT="0" marB="0"/>
                </a:tc>
                <a:extLst>
                  <a:ext uri="{0D108BD9-81ED-4DB2-BD59-A6C34878D82A}">
                    <a16:rowId xmlns:a16="http://schemas.microsoft.com/office/drawing/2014/main" val="730998198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All-cause death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151" marR="8815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151" marR="88151" marT="0" marB="0"/>
                </a:tc>
                <a:tc>
                  <a:txBody>
                    <a:bodyPr/>
                    <a:lstStyle/>
                    <a:p>
                      <a:pPr marL="144145"/>
                      <a:r>
                        <a:rPr lang="en-GB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151" marR="88151" marT="0" marB="0"/>
                </a:tc>
                <a:extLst>
                  <a:ext uri="{0D108BD9-81ED-4DB2-BD59-A6C34878D82A}">
                    <a16:rowId xmlns:a16="http://schemas.microsoft.com/office/drawing/2014/main" val="471651218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pPr marL="180340"/>
                      <a:r>
                        <a:rPr lang="en-GB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CMA &gt; 0 versus CMA = 0 adjusting for: </a:t>
                      </a:r>
                      <a:endParaRPr lang="en-GB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151" marR="8815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151" marR="88151" marT="0" marB="0"/>
                </a:tc>
                <a:tc>
                  <a:txBody>
                    <a:bodyPr/>
                    <a:lstStyle/>
                    <a:p>
                      <a:pPr marL="144145"/>
                      <a:r>
                        <a:rPr lang="en-GB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151" marR="88151" marT="0" marB="0"/>
                </a:tc>
                <a:extLst>
                  <a:ext uri="{0D108BD9-81ED-4DB2-BD59-A6C34878D82A}">
                    <a16:rowId xmlns:a16="http://schemas.microsoft.com/office/drawing/2014/main" val="3891735628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pPr marL="180340"/>
                      <a:r>
                        <a:rPr lang="en-GB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GRACE score† </a:t>
                      </a:r>
                      <a:endParaRPr lang="en-GB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151" marR="8815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1.80 (0.84 to 3.86)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151" marR="88151" marT="0" marB="0"/>
                </a:tc>
                <a:tc>
                  <a:txBody>
                    <a:bodyPr/>
                    <a:lstStyle/>
                    <a:p>
                      <a:pPr marL="144145"/>
                      <a:r>
                        <a:rPr lang="en-GB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0.13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151" marR="88151" marT="0" marB="0"/>
                </a:tc>
                <a:extLst>
                  <a:ext uri="{0D108BD9-81ED-4DB2-BD59-A6C34878D82A}">
                    <a16:rowId xmlns:a16="http://schemas.microsoft.com/office/drawing/2014/main" val="3467114420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pPr marL="180340"/>
                      <a:r>
                        <a:rPr lang="en-GB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Severity of obstructive coronary artery disease</a:t>
                      </a:r>
                      <a:endParaRPr lang="en-GB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151" marR="8815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2.25 (1.06 to 4.74)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151" marR="88151" marT="0" marB="0"/>
                </a:tc>
                <a:tc>
                  <a:txBody>
                    <a:bodyPr/>
                    <a:lstStyle/>
                    <a:p>
                      <a:pPr marL="144145"/>
                      <a:r>
                        <a:rPr lang="en-GB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0.034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151" marR="88151" marT="0" marB="0"/>
                </a:tc>
                <a:extLst>
                  <a:ext uri="{0D108BD9-81ED-4DB2-BD59-A6C34878D82A}">
                    <a16:rowId xmlns:a16="http://schemas.microsoft.com/office/drawing/2014/main" val="2978306402"/>
                  </a:ext>
                </a:extLst>
              </a:tr>
              <a:tr h="438422">
                <a:tc>
                  <a:txBody>
                    <a:bodyPr/>
                    <a:lstStyle/>
                    <a:p>
                      <a:pPr marL="180340"/>
                      <a:r>
                        <a:rPr lang="en-GB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GRACE score and severity of obstructive coronary artery disease</a:t>
                      </a:r>
                      <a:endParaRPr lang="en-GB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151" marR="8815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1.75 (0.82 to 3.73)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151" marR="88151" marT="0" marB="0"/>
                </a:tc>
                <a:tc>
                  <a:txBody>
                    <a:bodyPr/>
                    <a:lstStyle/>
                    <a:p>
                      <a:pPr marL="144145"/>
                      <a:r>
                        <a:rPr lang="en-GB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0.15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151" marR="88151" marT="0" marB="0"/>
                </a:tc>
                <a:extLst>
                  <a:ext uri="{0D108BD9-81ED-4DB2-BD59-A6C34878D82A}">
                    <a16:rowId xmlns:a16="http://schemas.microsoft.com/office/drawing/2014/main" val="54223755"/>
                  </a:ext>
                </a:extLst>
              </a:tr>
            </a:tbl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A1B37D11-F8BB-2C87-C346-8ECC0386B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08" y="26754"/>
            <a:ext cx="7886700" cy="994172"/>
          </a:xfrm>
        </p:spPr>
        <p:txBody>
          <a:bodyPr/>
          <a:lstStyle/>
          <a:p>
            <a:pPr algn="ctr"/>
            <a:r>
              <a:rPr lang="en-US" dirty="0"/>
              <a:t>Original Primary Endpoint</a:t>
            </a:r>
            <a:br>
              <a:rPr lang="en-US" dirty="0"/>
            </a:br>
            <a:r>
              <a:rPr lang="en-US" dirty="0"/>
              <a:t>and All-cause Death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C85916-5B09-2594-301F-4F2191D6832D}"/>
              </a:ext>
            </a:extLst>
          </p:cNvPr>
          <p:cNvSpPr/>
          <p:nvPr/>
        </p:nvSpPr>
        <p:spPr>
          <a:xfrm>
            <a:off x="-47577" y="4751085"/>
            <a:ext cx="715072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*GRACE risk score for prediction of death or myocardial infarction at 6 months after discharge</a:t>
            </a:r>
          </a:p>
          <a:p>
            <a:r>
              <a:rPr lang="en-GB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†GRACE risk score for prediction of death at 6 months after discharge</a:t>
            </a:r>
          </a:p>
        </p:txBody>
      </p:sp>
    </p:spTree>
    <p:extLst>
      <p:ext uri="{BB962C8B-B14F-4D97-AF65-F5344CB8AC3E}">
        <p14:creationId xmlns:p14="http://schemas.microsoft.com/office/powerpoint/2010/main" val="3967346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6A18E9-D2D8-897F-2E4A-08F952085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556" y="465294"/>
            <a:ext cx="2856201" cy="4128516"/>
          </a:xfr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z="4000" dirty="0">
                <a:solidFill>
                  <a:srgbClr val="AE1022"/>
                </a:solidFill>
                <a:ea typeface="+mj-ea"/>
                <a:cs typeface="+mj-cs"/>
              </a:rPr>
              <a:t>Safety: Radiation Exposure</a:t>
            </a:r>
            <a:br>
              <a:rPr lang="en-US" sz="4000" dirty="0">
                <a:solidFill>
                  <a:srgbClr val="AE1022"/>
                </a:solidFill>
                <a:ea typeface="+mj-ea"/>
                <a:cs typeface="+mj-cs"/>
              </a:rPr>
            </a:br>
            <a:endParaRPr lang="en-US" sz="4000" dirty="0">
              <a:solidFill>
                <a:srgbClr val="AE1022"/>
              </a:solidFill>
              <a:ea typeface="+mj-ea"/>
              <a:cs typeface="+mj-cs"/>
            </a:endParaRPr>
          </a:p>
        </p:txBody>
      </p:sp>
      <p:graphicFrame>
        <p:nvGraphicFramePr>
          <p:cNvPr id="24" name="TextBox 4">
            <a:extLst>
              <a:ext uri="{FF2B5EF4-FFF2-40B4-BE49-F238E27FC236}">
                <a16:creationId xmlns:a16="http://schemas.microsoft.com/office/drawing/2014/main" id="{59F898EC-CB6B-0FB8-FC68-FBBC353680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1556991"/>
              </p:ext>
            </p:extLst>
          </p:nvPr>
        </p:nvGraphicFramePr>
        <p:xfrm>
          <a:off x="4213463" y="918530"/>
          <a:ext cx="4394863" cy="34624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333E5094-DE39-4F5C-307D-6207F46026C0}"/>
              </a:ext>
            </a:extLst>
          </p:cNvPr>
          <p:cNvSpPr/>
          <p:nvPr/>
        </p:nvSpPr>
        <p:spPr>
          <a:xfrm>
            <a:off x="3212431" y="4673314"/>
            <a:ext cx="593156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350" dirty="0"/>
              <a:t>*conversion factor 0·024 mSv/MBq</a:t>
            </a:r>
          </a:p>
          <a:p>
            <a:pPr algn="r"/>
            <a:r>
              <a:rPr lang="en-GB" sz="1350" b="1" dirty="0"/>
              <a:t>†</a:t>
            </a:r>
            <a:r>
              <a:rPr lang="en-GB" sz="1350" dirty="0"/>
              <a:t>conversion factor 0·014 mSv/</a:t>
            </a:r>
            <a:r>
              <a:rPr lang="en-GB" sz="1350" dirty="0" err="1"/>
              <a:t>Gy·cm</a:t>
            </a:r>
            <a:endParaRPr lang="en-US" sz="135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91B2CB-C0AB-A8B0-FC53-0DF060E882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584" y="3232135"/>
            <a:ext cx="1320735" cy="114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633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84A6EB9-86BD-6450-62CB-E66F72AEB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8151" y="222427"/>
            <a:ext cx="5297791" cy="869400"/>
          </a:xfr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z="3000" dirty="0">
                <a:solidFill>
                  <a:srgbClr val="AE1022"/>
                </a:solidFill>
                <a:ea typeface="+mj-ea"/>
                <a:cs typeface="+mj-cs"/>
              </a:rPr>
              <a:t>Safety: Adverse Events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7DE2C00-26F4-CD28-62FC-7549A6CF79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9743920"/>
              </p:ext>
            </p:extLst>
          </p:nvPr>
        </p:nvGraphicFramePr>
        <p:xfrm>
          <a:off x="449227" y="1248710"/>
          <a:ext cx="8195640" cy="3708762"/>
        </p:xfrm>
        <a:graphic>
          <a:graphicData uri="http://schemas.openxmlformats.org/drawingml/2006/table">
            <a:tbl>
              <a:tblPr firstRow="1" firstCol="1" bandRow="1">
                <a:noFill/>
                <a:tableStyleId>{5C22544A-7EE6-4342-B048-85BDC9FD1C3A}</a:tableStyleId>
              </a:tblPr>
              <a:tblGrid>
                <a:gridCol w="2995864">
                  <a:extLst>
                    <a:ext uri="{9D8B030D-6E8A-4147-A177-3AD203B41FA5}">
                      <a16:colId xmlns:a16="http://schemas.microsoft.com/office/drawing/2014/main" val="1415536257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1804331125"/>
                    </a:ext>
                  </a:extLst>
                </a:gridCol>
                <a:gridCol w="1347536">
                  <a:extLst>
                    <a:ext uri="{9D8B030D-6E8A-4147-A177-3AD203B41FA5}">
                      <a16:colId xmlns:a16="http://schemas.microsoft.com/office/drawing/2014/main" val="476642180"/>
                    </a:ext>
                  </a:extLst>
                </a:gridCol>
                <a:gridCol w="1046748">
                  <a:extLst>
                    <a:ext uri="{9D8B030D-6E8A-4147-A177-3AD203B41FA5}">
                      <a16:colId xmlns:a16="http://schemas.microsoft.com/office/drawing/2014/main" val="3226343195"/>
                    </a:ext>
                  </a:extLst>
                </a:gridCol>
                <a:gridCol w="1205292">
                  <a:extLst>
                    <a:ext uri="{9D8B030D-6E8A-4147-A177-3AD203B41FA5}">
                      <a16:colId xmlns:a16="http://schemas.microsoft.com/office/drawing/2014/main" val="723597312"/>
                    </a:ext>
                  </a:extLst>
                </a:gridCol>
              </a:tblGrid>
              <a:tr h="858216">
                <a:tc>
                  <a:txBody>
                    <a:bodyPr/>
                    <a:lstStyle/>
                    <a:p>
                      <a:r>
                        <a:rPr lang="en-GB" sz="1500" b="0" cap="all" spc="150" dirty="0">
                          <a:solidFill>
                            <a:schemeClr val="lt1"/>
                          </a:solidFill>
                          <a:effectLst/>
                        </a:rPr>
                        <a:t> </a:t>
                      </a:r>
                      <a:endParaRPr lang="en-GB" sz="1500" b="0" cap="all" spc="15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208" marR="86208" marT="86208" marB="862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5053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cap="all" spc="150">
                          <a:solidFill>
                            <a:schemeClr val="lt1"/>
                          </a:solidFill>
                          <a:effectLst/>
                        </a:rPr>
                        <a:t>Possibly Related to IMP</a:t>
                      </a:r>
                      <a:endParaRPr lang="en-GB" sz="1500" b="0" cap="all" spc="15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208" marR="86208" marT="86208" marB="862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5053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cap="all" spc="150">
                          <a:solidFill>
                            <a:schemeClr val="lt1"/>
                          </a:solidFill>
                          <a:effectLst/>
                        </a:rPr>
                        <a:t>Possibly Related to NIMP</a:t>
                      </a:r>
                      <a:endParaRPr lang="en-GB" sz="1500" b="0" cap="all" spc="15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208" marR="86208" marT="86208" marB="862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5053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cap="all" spc="150">
                          <a:solidFill>
                            <a:schemeClr val="lt1"/>
                          </a:solidFill>
                          <a:effectLst/>
                        </a:rPr>
                        <a:t>Number of Events</a:t>
                      </a:r>
                      <a:endParaRPr lang="en-GB" sz="1500" b="0" cap="all" spc="15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208" marR="86208" marT="86208" marB="862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5053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cap="all" spc="150">
                          <a:solidFill>
                            <a:schemeClr val="lt1"/>
                          </a:solidFill>
                          <a:effectLst/>
                        </a:rPr>
                        <a:t>Number of Patients</a:t>
                      </a:r>
                      <a:endParaRPr lang="en-GB" sz="1500" b="0" cap="all" spc="15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208" marR="86208" marT="86208" marB="862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5053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168018"/>
                  </a:ext>
                </a:extLst>
              </a:tr>
              <a:tr h="401016">
                <a:tc>
                  <a:txBody>
                    <a:bodyPr/>
                    <a:lstStyle/>
                    <a:p>
                      <a:r>
                        <a:rPr lang="en-GB" sz="1500" b="1" cap="none" spc="0" dirty="0">
                          <a:solidFill>
                            <a:schemeClr val="tx1"/>
                          </a:solidFill>
                          <a:effectLst/>
                        </a:rPr>
                        <a:t>All Adverse Events</a:t>
                      </a:r>
                      <a:endParaRPr lang="en-GB" sz="1500" b="1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208" marR="86208" marT="86208" marB="8620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5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208" marR="86208" marT="86208" marB="8620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5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208" marR="86208" marT="86208" marB="8620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cap="none" spc="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en-GB" sz="15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208" marR="86208" marT="86208" marB="8620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cap="none" spc="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en-GB" sz="15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208" marR="86208" marT="86208" marB="8620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7730657"/>
                  </a:ext>
                </a:extLst>
              </a:tr>
              <a:tr h="401016">
                <a:tc>
                  <a:txBody>
                    <a:bodyPr/>
                    <a:lstStyle/>
                    <a:p>
                      <a:r>
                        <a:rPr lang="en-GB" sz="1500" b="1" cap="none" spc="0" dirty="0">
                          <a:solidFill>
                            <a:schemeClr val="tx1"/>
                          </a:solidFill>
                          <a:effectLst/>
                        </a:rPr>
                        <a:t>Serious Adverse Events</a:t>
                      </a:r>
                      <a:endParaRPr lang="en-GB" sz="1500" b="1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208" marR="86208" marT="86208" marB="8620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cap="none" spc="0" dirty="0">
                          <a:solidFill>
                            <a:schemeClr val="tx1"/>
                          </a:solidFill>
                          <a:effectLst/>
                        </a:rPr>
                        <a:t>0 </a:t>
                      </a:r>
                      <a:endParaRPr lang="en-GB" sz="15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208" marR="86208" marT="86208" marB="8620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cap="none" spc="0" dirty="0">
                          <a:solidFill>
                            <a:schemeClr val="tx1"/>
                          </a:solidFill>
                          <a:effectLst/>
                        </a:rPr>
                        <a:t>2 </a:t>
                      </a:r>
                      <a:endParaRPr lang="en-GB" sz="15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208" marR="86208" marT="86208" marB="8620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cap="none" spc="0" dirty="0">
                          <a:solidFill>
                            <a:schemeClr val="tx1"/>
                          </a:solidFill>
                          <a:effectLst/>
                        </a:rPr>
                        <a:t> 2</a:t>
                      </a:r>
                      <a:endParaRPr lang="en-GB" sz="15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208" marR="86208" marT="86208" marB="8620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cap="none" spc="0" dirty="0">
                          <a:solidFill>
                            <a:schemeClr val="tx1"/>
                          </a:solidFill>
                          <a:effectLst/>
                        </a:rPr>
                        <a:t> 2</a:t>
                      </a:r>
                      <a:endParaRPr lang="en-GB" sz="15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208" marR="86208" marT="86208" marB="8620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8524867"/>
                  </a:ext>
                </a:extLst>
              </a:tr>
              <a:tr h="401016">
                <a:tc>
                  <a:txBody>
                    <a:bodyPr/>
                    <a:lstStyle/>
                    <a:p>
                      <a:r>
                        <a:rPr lang="en-GB" sz="1500" b="1" cap="none" spc="0">
                          <a:solidFill>
                            <a:schemeClr val="tx1"/>
                          </a:solidFill>
                          <a:effectLst/>
                        </a:rPr>
                        <a:t>Palpitation</a:t>
                      </a:r>
                      <a:endParaRPr lang="en-GB" sz="15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208" marR="86208" marT="86208" marB="8620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cap="none" spc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GB" sz="15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208" marR="86208" marT="86208" marB="8620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cap="none" spc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GB" sz="15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208" marR="86208" marT="86208" marB="8620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cap="none" spc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GB" sz="15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208" marR="86208" marT="86208" marB="8620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cap="none" spc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GB" sz="15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208" marR="86208" marT="86208" marB="8620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6542833"/>
                  </a:ext>
                </a:extLst>
              </a:tr>
              <a:tr h="444450">
                <a:tc>
                  <a:txBody>
                    <a:bodyPr/>
                    <a:lstStyle/>
                    <a:p>
                      <a:r>
                        <a:rPr lang="en-GB" sz="1500" b="1" cap="none" spc="0">
                          <a:solidFill>
                            <a:schemeClr val="tx1"/>
                          </a:solidFill>
                          <a:effectLst/>
                        </a:rPr>
                        <a:t>Beta-blocker induced bradycardia</a:t>
                      </a:r>
                      <a:endParaRPr lang="en-GB" sz="15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208" marR="86208" marT="86208" marB="8620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cap="none" spc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GB" sz="15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208" marR="86208" marT="86208" marB="8620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cap="none" spc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GB" sz="15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208" marR="86208" marT="86208" marB="8620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cap="none" spc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GB" sz="15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208" marR="86208" marT="86208" marB="8620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cap="none" spc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GB" sz="15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208" marR="86208" marT="86208" marB="8620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2851509"/>
                  </a:ext>
                </a:extLst>
              </a:tr>
              <a:tr h="401016">
                <a:tc>
                  <a:txBody>
                    <a:bodyPr/>
                    <a:lstStyle/>
                    <a:p>
                      <a:r>
                        <a:rPr lang="en-GB" sz="1500" b="1" cap="none" spc="0" dirty="0">
                          <a:solidFill>
                            <a:schemeClr val="tx1"/>
                          </a:solidFill>
                          <a:effectLst/>
                        </a:rPr>
                        <a:t>Non-serious Adverse Events</a:t>
                      </a:r>
                      <a:endParaRPr lang="en-GB" sz="1500" b="1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208" marR="86208" marT="86208" marB="8620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cap="none" spc="0" dirty="0">
                          <a:solidFill>
                            <a:schemeClr val="tx1"/>
                          </a:solidFill>
                          <a:effectLst/>
                        </a:rPr>
                        <a:t> 3</a:t>
                      </a:r>
                      <a:endParaRPr lang="en-GB" sz="15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208" marR="86208" marT="86208" marB="8620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cap="none" spc="0" dirty="0">
                          <a:solidFill>
                            <a:schemeClr val="tx1"/>
                          </a:solidFill>
                          <a:effectLst/>
                        </a:rPr>
                        <a:t>9 </a:t>
                      </a:r>
                      <a:endParaRPr lang="en-GB" sz="15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208" marR="86208" marT="86208" marB="8620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cap="none" spc="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en-GB" sz="15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208" marR="86208" marT="86208" marB="8620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cap="none" spc="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en-GB" sz="15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208" marR="86208" marT="86208" marB="8620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3464995"/>
                  </a:ext>
                </a:extLst>
              </a:tr>
              <a:tr h="401016">
                <a:tc>
                  <a:txBody>
                    <a:bodyPr/>
                    <a:lstStyle/>
                    <a:p>
                      <a:r>
                        <a:rPr lang="en-GB" sz="1500" b="1" cap="none" spc="0">
                          <a:solidFill>
                            <a:schemeClr val="tx1"/>
                          </a:solidFill>
                          <a:effectLst/>
                        </a:rPr>
                        <a:t>Contrast reaction*</a:t>
                      </a:r>
                      <a:endParaRPr lang="en-GB" sz="15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208" marR="86208" marT="86208" marB="8620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cap="none" spc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GB" sz="15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208" marR="86208" marT="86208" marB="8620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cap="none" spc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n-GB" sz="15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208" marR="86208" marT="86208" marB="8620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cap="none" spc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en-GB" sz="15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208" marR="86208" marT="86208" marB="8620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cap="none" spc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en-GB" sz="15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208" marR="86208" marT="86208" marB="8620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4615639"/>
                  </a:ext>
                </a:extLst>
              </a:tr>
              <a:tr h="401016">
                <a:tc>
                  <a:txBody>
                    <a:bodyPr/>
                    <a:lstStyle/>
                    <a:p>
                      <a:r>
                        <a:rPr lang="en-GB" sz="1500" b="1" cap="none" spc="0">
                          <a:solidFill>
                            <a:schemeClr val="tx1"/>
                          </a:solidFill>
                          <a:effectLst/>
                        </a:rPr>
                        <a:t>Cannula access site</a:t>
                      </a:r>
                      <a:endParaRPr lang="en-GB" sz="15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208" marR="86208" marT="86208" marB="8620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cap="none" spc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GB" sz="15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208" marR="86208" marT="86208" marB="8620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cap="none" spc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GB" sz="15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208" marR="86208" marT="86208" marB="8620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cap="none" spc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GB" sz="15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208" marR="86208" marT="86208" marB="8620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cap="none" spc="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GB" sz="15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208" marR="86208" marT="86208" marB="8620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7523048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A3C3973A-CBEA-921D-238F-554611D42371}"/>
              </a:ext>
            </a:extLst>
          </p:cNvPr>
          <p:cNvSpPr/>
          <p:nvPr/>
        </p:nvSpPr>
        <p:spPr>
          <a:xfrm>
            <a:off x="3525253" y="4919939"/>
            <a:ext cx="561874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50" dirty="0"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*Two reactions were felt to be possibly related to either the IMP or the NIMP</a:t>
            </a:r>
            <a:r>
              <a:rPr lang="en-GB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n-US" sz="105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9187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E2214-759D-D23E-763F-52E30612061E}"/>
              </a:ext>
            </a:extLst>
          </p:cNvPr>
          <p:cNvSpPr txBox="1">
            <a:spLocks/>
          </p:cNvSpPr>
          <p:nvPr/>
        </p:nvSpPr>
        <p:spPr>
          <a:xfrm>
            <a:off x="0" y="123478"/>
            <a:ext cx="9144000" cy="979715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sz="2700" b="1" dirty="0">
                <a:solidFill>
                  <a:srgbClr val="AE1022"/>
                </a:solidFill>
              </a:rPr>
              <a:t>Coronary Atherosclerotic Plaque Activity  </a:t>
            </a:r>
            <a:br>
              <a:rPr lang="en-GB" sz="2700" dirty="0">
                <a:solidFill>
                  <a:srgbClr val="AE1022"/>
                </a:solidFill>
              </a:rPr>
            </a:br>
            <a:r>
              <a:rPr lang="en-GB" sz="2700" b="1" dirty="0">
                <a:solidFill>
                  <a:srgbClr val="AE1022"/>
                </a:solidFill>
              </a:rPr>
              <a:t>and Future Coronary Events </a:t>
            </a:r>
            <a:endParaRPr lang="en-US" sz="2700" dirty="0">
              <a:solidFill>
                <a:srgbClr val="AE102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CE9D4-5196-D021-2418-C8752648D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240" y="1311018"/>
            <a:ext cx="7719183" cy="3481318"/>
          </a:xfrm>
        </p:spPr>
        <p:txBody>
          <a:bodyPr>
            <a:normAutofit fontScale="92500"/>
          </a:bodyPr>
          <a:lstStyle/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Coronary atherosclerotic plaque activity: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Does not predict all coronary events.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Has no association with subsequent coronary </a:t>
            </a:r>
            <a:r>
              <a:rPr lang="en-US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revascularisation</a:t>
            </a:r>
            <a:r>
              <a:rPr lang="en-US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Predicts cardiac death or non-fatal myocardial infarction.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Predicts all-cause death.</a:t>
            </a:r>
          </a:p>
          <a:p>
            <a:endParaRPr lang="en-US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Long-term outcomes from acute myocardial infarction are determined by residual coronary atherosclerotic plaque activity.</a:t>
            </a:r>
          </a:p>
        </p:txBody>
      </p:sp>
    </p:spTree>
    <p:extLst>
      <p:ext uri="{BB962C8B-B14F-4D97-AF65-F5344CB8AC3E}">
        <p14:creationId xmlns:p14="http://schemas.microsoft.com/office/powerpoint/2010/main" val="4004327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E9224-DE26-9E95-C92E-903A5C155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8103" y="0"/>
            <a:ext cx="4045020" cy="994172"/>
          </a:xfrm>
        </p:spPr>
        <p:txBody>
          <a:bodyPr>
            <a:normAutofit/>
          </a:bodyPr>
          <a:lstStyle/>
          <a:p>
            <a:r>
              <a:rPr lang="en-US" b="1" dirty="0"/>
              <a:t>Declarations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F0EF160-489E-7C25-5A8F-4E41BB0F5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262" y="1046080"/>
            <a:ext cx="4045021" cy="3263504"/>
          </a:xfrm>
        </p:spPr>
        <p:txBody>
          <a:bodyPr>
            <a:noAutofit/>
          </a:bodyPr>
          <a:lstStyle/>
          <a:p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Funder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Wellcome</a:t>
            </a:r>
            <a:r>
              <a:rPr lang="en-US" sz="15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Trust (WT103782AIA)</a:t>
            </a:r>
            <a:r>
              <a:rPr lang="en-GB" sz="15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n-US" sz="1500" b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9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Sponsors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University of Edinburgh and NHS Lothian</a:t>
            </a:r>
          </a:p>
          <a:p>
            <a:endParaRPr lang="en-US" sz="9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Clinical Trial </a:t>
            </a:r>
            <a:r>
              <a:rPr lang="en-US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Authorisation</a:t>
            </a:r>
            <a:endParaRPr lang="en-US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MHRA (</a:t>
            </a:r>
            <a:r>
              <a:rPr lang="en-GB" sz="15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EudraCT 2014-004021-41)</a:t>
            </a:r>
            <a:endParaRPr lang="en-US" sz="1500" b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5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Conflicts of Interest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DEN</a:t>
            </a:r>
            <a:r>
              <a:rPr lang="en-GB" sz="15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has held unrestricted research grant awards from Siemens </a:t>
            </a:r>
            <a:r>
              <a:rPr lang="en-GB" sz="15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Healthineers</a:t>
            </a:r>
            <a:r>
              <a:rPr lang="en-GB" sz="15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PS developed </a:t>
            </a:r>
            <a:r>
              <a:rPr lang="en-GB" sz="15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FusionQuant</a:t>
            </a:r>
            <a:r>
              <a:rPr lang="en-GB" sz="15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(1R01HL135557) </a:t>
            </a:r>
            <a:endParaRPr lang="en-US" sz="1500" b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E4D19BD-DE87-82BF-9E98-118CC9B3D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0080" y="660055"/>
            <a:ext cx="1885817" cy="1900067"/>
          </a:xfrm>
          <a:custGeom>
            <a:avLst/>
            <a:gdLst/>
            <a:ahLst/>
            <a:cxnLst/>
            <a:rect l="l" t="t" r="r" b="b"/>
            <a:pathLst>
              <a:path w="3064284" h="3064284">
                <a:moveTo>
                  <a:pt x="166483" y="0"/>
                </a:moveTo>
                <a:lnTo>
                  <a:pt x="2897801" y="0"/>
                </a:lnTo>
                <a:cubicBezTo>
                  <a:pt x="2989747" y="0"/>
                  <a:pt x="3064284" y="74537"/>
                  <a:pt x="3064284" y="166483"/>
                </a:cubicBezTo>
                <a:lnTo>
                  <a:pt x="3064284" y="2897801"/>
                </a:lnTo>
                <a:cubicBezTo>
                  <a:pt x="3064284" y="2989747"/>
                  <a:pt x="2989747" y="3064284"/>
                  <a:pt x="2897801" y="3064284"/>
                </a:cubicBezTo>
                <a:lnTo>
                  <a:pt x="166483" y="3064284"/>
                </a:lnTo>
                <a:cubicBezTo>
                  <a:pt x="74537" y="3064284"/>
                  <a:pt x="0" y="2989747"/>
                  <a:pt x="0" y="2897801"/>
                </a:cubicBezTo>
                <a:lnTo>
                  <a:pt x="0" y="166483"/>
                </a:lnTo>
                <a:cubicBezTo>
                  <a:pt x="0" y="74537"/>
                  <a:pt x="74537" y="0"/>
                  <a:pt x="166483" y="0"/>
                </a:cubicBezTo>
                <a:close/>
              </a:path>
            </a:pathLst>
          </a:custGeom>
        </p:spPr>
      </p:pic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E5C15574-3CF5-0E06-9178-A100F807C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9485" y="420033"/>
            <a:ext cx="1911546" cy="1815968"/>
          </a:xfrm>
          <a:custGeom>
            <a:avLst/>
            <a:gdLst/>
            <a:ahLst/>
            <a:cxnLst/>
            <a:rect l="l" t="t" r="r" b="b"/>
            <a:pathLst>
              <a:path w="2548728" h="2548728">
                <a:moveTo>
                  <a:pt x="107301" y="0"/>
                </a:moveTo>
                <a:lnTo>
                  <a:pt x="2441427" y="0"/>
                </a:lnTo>
                <a:cubicBezTo>
                  <a:pt x="2500688" y="0"/>
                  <a:pt x="2548728" y="48040"/>
                  <a:pt x="2548728" y="107301"/>
                </a:cubicBezTo>
                <a:lnTo>
                  <a:pt x="2548728" y="2441427"/>
                </a:lnTo>
                <a:cubicBezTo>
                  <a:pt x="2548728" y="2500688"/>
                  <a:pt x="2500688" y="2548728"/>
                  <a:pt x="2441427" y="2548728"/>
                </a:cubicBezTo>
                <a:lnTo>
                  <a:pt x="107301" y="2548728"/>
                </a:lnTo>
                <a:cubicBezTo>
                  <a:pt x="48040" y="2548728"/>
                  <a:pt x="0" y="2500688"/>
                  <a:pt x="0" y="2441427"/>
                </a:cubicBezTo>
                <a:lnTo>
                  <a:pt x="0" y="107301"/>
                </a:lnTo>
                <a:cubicBezTo>
                  <a:pt x="0" y="48040"/>
                  <a:pt x="48040" y="0"/>
                  <a:pt x="107301" y="0"/>
                </a:cubicBezTo>
                <a:close/>
              </a:path>
            </a:pathLst>
          </a:cu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92FEBF2E-9547-D89F-D1AC-9BEE10E519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11" t="32168" r="13480" b="30119"/>
          <a:stretch/>
        </p:blipFill>
        <p:spPr>
          <a:xfrm>
            <a:off x="5030081" y="3346299"/>
            <a:ext cx="1914525" cy="658322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FC9811D-B283-93F7-3E3E-6A11073BD9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5405" y="2409517"/>
            <a:ext cx="1900067" cy="1900067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1724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51BD1-7078-38BE-C9E3-0EF99E325ABD}"/>
              </a:ext>
            </a:extLst>
          </p:cNvPr>
          <p:cNvSpPr txBox="1">
            <a:spLocks/>
          </p:cNvSpPr>
          <p:nvPr/>
        </p:nvSpPr>
        <p:spPr>
          <a:xfrm>
            <a:off x="0" y="258286"/>
            <a:ext cx="9144000" cy="516578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sz="3600" b="1" dirty="0">
                <a:solidFill>
                  <a:srgbClr val="AE1022"/>
                </a:solidFill>
              </a:rPr>
              <a:t>Acknowledgements</a:t>
            </a:r>
            <a:endParaRPr lang="en-US" sz="3600" dirty="0">
              <a:solidFill>
                <a:srgbClr val="AE1022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5F9247-31A9-08D9-4DC4-53EE83F5C657}"/>
              </a:ext>
            </a:extLst>
          </p:cNvPr>
          <p:cNvSpPr/>
          <p:nvPr/>
        </p:nvSpPr>
        <p:spPr>
          <a:xfrm>
            <a:off x="225189" y="909674"/>
            <a:ext cx="7151344" cy="41780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All participating patients.</a:t>
            </a:r>
          </a:p>
          <a:p>
            <a:endParaRPr lang="en-GB" sz="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The PRE</a:t>
            </a:r>
            <a:r>
              <a:rPr lang="en-GB" b="1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18</a:t>
            </a:r>
            <a:r>
              <a:rPr lang="en-GB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FFIR Investigators. </a:t>
            </a:r>
          </a:p>
          <a:p>
            <a:r>
              <a:rPr lang="en-GB" sz="135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Chief Investigator: </a:t>
            </a:r>
            <a:r>
              <a:rPr lang="en-GB" sz="1350" dirty="0">
                <a:latin typeface="Calibri Light" panose="020F0302020204030204" pitchFamily="34" charset="0"/>
                <a:cs typeface="Calibri Light" panose="020F0302020204030204" pitchFamily="34" charset="0"/>
              </a:rPr>
              <a:t>David E. Newby. </a:t>
            </a:r>
          </a:p>
          <a:p>
            <a:r>
              <a:rPr lang="en-GB" sz="135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Site Principal Investigators</a:t>
            </a:r>
            <a:r>
              <a:rPr lang="en-GB" sz="1350" dirty="0">
                <a:latin typeface="Calibri Light" panose="020F0302020204030204" pitchFamily="34" charset="0"/>
                <a:cs typeface="Calibri Light" panose="020F0302020204030204" pitchFamily="34" charset="0"/>
              </a:rPr>
              <a:t>: Dana Dawson (Valerie Harries; Aberdeen), Parthiban Arumugam (</a:t>
            </a:r>
            <a:r>
              <a:rPr lang="en-US" sz="13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Thabitha</a:t>
            </a:r>
            <a:r>
              <a:rPr lang="en-US" sz="1350" dirty="0">
                <a:latin typeface="Calibri Light" panose="020F0302020204030204" pitchFamily="34" charset="0"/>
                <a:cs typeface="Calibri Light" panose="020F0302020204030204" pitchFamily="34" charset="0"/>
              </a:rPr>
              <a:t> Charles,</a:t>
            </a:r>
            <a:r>
              <a:rPr lang="en-GB" sz="135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350" dirty="0">
                <a:latin typeface="Calibri Light" panose="020F0302020204030204" pitchFamily="34" charset="0"/>
                <a:cs typeface="Calibri Light" panose="020F0302020204030204" pitchFamily="34" charset="0"/>
              </a:rPr>
              <a:t>Martin Sherwood; Manchester)</a:t>
            </a:r>
            <a:r>
              <a:rPr lang="en-GB" sz="1350" dirty="0">
                <a:latin typeface="Calibri Light" panose="020F0302020204030204" pitchFamily="34" charset="0"/>
                <a:cs typeface="Calibri Light" panose="020F0302020204030204" pitchFamily="34" charset="0"/>
              </a:rPr>
              <a:t> , </a:t>
            </a:r>
            <a:r>
              <a:rPr lang="en-US" sz="13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Nikant</a:t>
            </a:r>
            <a:r>
              <a:rPr lang="en-US" sz="1350" dirty="0">
                <a:latin typeface="Calibri Light" panose="020F0302020204030204" pitchFamily="34" charset="0"/>
                <a:cs typeface="Calibri Light" panose="020F0302020204030204" pitchFamily="34" charset="0"/>
              </a:rPr>
              <a:t> Sabharwal (Rachel Bates</a:t>
            </a:r>
            <a:r>
              <a:rPr lang="en-GB" sz="1350" dirty="0">
                <a:latin typeface="Calibri Light" panose="020F0302020204030204" pitchFamily="34" charset="0"/>
                <a:cs typeface="Calibri Light" panose="020F0302020204030204" pitchFamily="34" charset="0"/>
              </a:rPr>
              <a:t>; Oxford)</a:t>
            </a:r>
            <a:r>
              <a:rPr lang="en-US" sz="1350" dirty="0">
                <a:latin typeface="Calibri Light" panose="020F0302020204030204" pitchFamily="34" charset="0"/>
                <a:cs typeface="Calibri Light" panose="020F0302020204030204" pitchFamily="34" charset="0"/>
              </a:rPr>
              <a:t>, John Greenwood (Kathryn Somers</a:t>
            </a:r>
            <a:r>
              <a:rPr lang="en-GB" sz="1350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350" dirty="0">
                <a:latin typeface="Calibri Light" panose="020F0302020204030204" pitchFamily="34" charset="0"/>
                <a:cs typeface="Calibri Light" panose="020F0302020204030204" pitchFamily="34" charset="0"/>
              </a:rPr>
              <a:t>Hemant Kumar </a:t>
            </a:r>
            <a:r>
              <a:rPr lang="en-US" sz="13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Chumun</a:t>
            </a:r>
            <a:r>
              <a:rPr lang="en-US" sz="1350" dirty="0">
                <a:latin typeface="Calibri Light" panose="020F0302020204030204" pitchFamily="34" charset="0"/>
                <a:cs typeface="Calibri Light" panose="020F0302020204030204" pitchFamily="34" charset="0"/>
              </a:rPr>
              <a:t>; Oxford), </a:t>
            </a:r>
            <a:r>
              <a:rPr lang="en-GB" sz="1350" dirty="0">
                <a:latin typeface="Calibri Light" panose="020F0302020204030204" pitchFamily="34" charset="0"/>
                <a:cs typeface="Calibri Light" panose="020F0302020204030204" pitchFamily="34" charset="0"/>
              </a:rPr>
              <a:t>Jon Townend (</a:t>
            </a:r>
            <a:r>
              <a:rPr lang="en-US" sz="1350" dirty="0">
                <a:latin typeface="Calibri Light" panose="020F0302020204030204" pitchFamily="34" charset="0"/>
                <a:cs typeface="Calibri Light" panose="020F0302020204030204" pitchFamily="34" charset="0"/>
              </a:rPr>
              <a:t>Annette Nilsson</a:t>
            </a:r>
            <a:r>
              <a:rPr lang="en-GB" sz="1350" dirty="0">
                <a:latin typeface="Calibri Light" panose="020F0302020204030204" pitchFamily="34" charset="0"/>
                <a:cs typeface="Calibri Light" panose="020F0302020204030204" pitchFamily="34" charset="0"/>
              </a:rPr>
              <a:t>; Birmingham), </a:t>
            </a:r>
            <a:r>
              <a:rPr lang="en-US" sz="1350" dirty="0">
                <a:latin typeface="Calibri Light" panose="020F0302020204030204" pitchFamily="34" charset="0"/>
                <a:cs typeface="Calibri Light" panose="020F0302020204030204" pitchFamily="34" charset="0"/>
              </a:rPr>
              <a:t>Patrick Calvert (Victoria Warnes, Catherine </a:t>
            </a:r>
            <a:r>
              <a:rPr lang="en-US" sz="13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Galloweay</a:t>
            </a:r>
            <a:r>
              <a:rPr lang="en-US" sz="1350" dirty="0">
                <a:latin typeface="Calibri Light" panose="020F0302020204030204" pitchFamily="34" charset="0"/>
                <a:cs typeface="Calibri Light" panose="020F0302020204030204" pitchFamily="34" charset="0"/>
              </a:rPr>
              <a:t>; Cambridge), </a:t>
            </a:r>
            <a:r>
              <a:rPr lang="en-GB" sz="1350" dirty="0">
                <a:latin typeface="Calibri Light" panose="020F0302020204030204" pitchFamily="34" charset="0"/>
                <a:cs typeface="Calibri Light" panose="020F0302020204030204" pitchFamily="34" charset="0"/>
              </a:rPr>
              <a:t>Dan Berman (</a:t>
            </a:r>
            <a:r>
              <a:rPr lang="en-US" sz="1350" dirty="0">
                <a:latin typeface="Calibri Light" panose="020F0302020204030204" pitchFamily="34" charset="0"/>
                <a:cs typeface="Calibri Light" panose="020F0302020204030204" pitchFamily="34" charset="0"/>
              </a:rPr>
              <a:t>Rebekah Park</a:t>
            </a:r>
            <a:r>
              <a:rPr lang="en-GB" sz="1350" dirty="0">
                <a:latin typeface="Calibri Light" panose="020F0302020204030204" pitchFamily="34" charset="0"/>
                <a:cs typeface="Calibri Light" panose="020F0302020204030204" pitchFamily="34" charset="0"/>
              </a:rPr>
              <a:t>; Los Angeles), </a:t>
            </a:r>
            <a:r>
              <a:rPr lang="en-US" sz="1350" dirty="0">
                <a:latin typeface="Calibri Light" panose="020F0302020204030204" pitchFamily="34" charset="0"/>
                <a:cs typeface="Calibri Light" panose="020F0302020204030204" pitchFamily="34" charset="0"/>
              </a:rPr>
              <a:t>Johan </a:t>
            </a:r>
            <a:r>
              <a:rPr lang="en-US" sz="13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Verjans</a:t>
            </a:r>
            <a:r>
              <a:rPr lang="en-US" sz="1350" dirty="0">
                <a:latin typeface="Calibri Light" panose="020F0302020204030204" pitchFamily="34" charset="0"/>
                <a:cs typeface="Calibri Light" panose="020F0302020204030204" pitchFamily="34" charset="0"/>
              </a:rPr>
              <a:t> (Denise Healy, Adelaide). </a:t>
            </a:r>
          </a:p>
          <a:p>
            <a:r>
              <a:rPr lang="en-US" sz="135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Trial Fellows: </a:t>
            </a:r>
            <a:r>
              <a:rPr lang="en-GB" sz="1350" dirty="0">
                <a:latin typeface="Calibri Light" panose="020F0302020204030204" pitchFamily="34" charset="0"/>
                <a:cs typeface="Calibri Light" panose="020F0302020204030204" pitchFamily="34" charset="0"/>
              </a:rPr>
              <a:t>Alastair Moss, Marwa </a:t>
            </a:r>
            <a:r>
              <a:rPr lang="en-GB" sz="13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Daghem</a:t>
            </a:r>
            <a:r>
              <a:rPr lang="en-GB" sz="1350" dirty="0"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</a:p>
          <a:p>
            <a:r>
              <a:rPr lang="en-GB" sz="135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Core Laboratory: </a:t>
            </a:r>
            <a:r>
              <a:rPr lang="en-GB" sz="1350" dirty="0">
                <a:latin typeface="Calibri Light" panose="020F0302020204030204" pitchFamily="34" charset="0"/>
                <a:cs typeface="Calibri Light" panose="020F0302020204030204" pitchFamily="34" charset="0"/>
              </a:rPr>
              <a:t>Piotr </a:t>
            </a:r>
            <a:r>
              <a:rPr lang="en-GB" sz="13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Slomka</a:t>
            </a:r>
            <a:r>
              <a:rPr lang="en-GB" sz="1350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GB" sz="13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Damini</a:t>
            </a:r>
            <a:r>
              <a:rPr lang="en-GB" sz="1350" dirty="0">
                <a:latin typeface="Calibri Light" panose="020F0302020204030204" pitchFamily="34" charset="0"/>
                <a:cs typeface="Calibri Light" panose="020F0302020204030204" pitchFamily="34" charset="0"/>
              </a:rPr>
              <a:t> Dey, </a:t>
            </a:r>
            <a:r>
              <a:rPr lang="en-GB" sz="13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Evangelos</a:t>
            </a:r>
            <a:r>
              <a:rPr lang="en-GB" sz="135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13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Tzolos</a:t>
            </a:r>
            <a:r>
              <a:rPr lang="en-GB" sz="1350" dirty="0">
                <a:latin typeface="Calibri Light" panose="020F0302020204030204" pitchFamily="34" charset="0"/>
                <a:cs typeface="Calibri Light" panose="020F0302020204030204" pitchFamily="34" charset="0"/>
              </a:rPr>
              <a:t>, Mohammed </a:t>
            </a:r>
            <a:r>
              <a:rPr lang="en-GB" sz="13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Meah</a:t>
            </a:r>
            <a:r>
              <a:rPr lang="en-GB" sz="1350" dirty="0">
                <a:latin typeface="Calibri Light" panose="020F0302020204030204" pitchFamily="34" charset="0"/>
                <a:cs typeface="Calibri Light" panose="020F0302020204030204" pitchFamily="34" charset="0"/>
              </a:rPr>
              <a:t>, Kang-Ling Wang, Anda </a:t>
            </a:r>
            <a:r>
              <a:rPr lang="en-GB" sz="13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Bularga</a:t>
            </a:r>
            <a:r>
              <a:rPr lang="en-GB" sz="1350" dirty="0">
                <a:latin typeface="Calibri Light" panose="020F0302020204030204" pitchFamily="34" charset="0"/>
                <a:cs typeface="Calibri Light" panose="020F0302020204030204" pitchFamily="34" charset="0"/>
              </a:rPr>
              <a:t>, Philip D. Adamson, Jacek </a:t>
            </a:r>
            <a:r>
              <a:rPr lang="en-GB" sz="13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Kwiecinski</a:t>
            </a:r>
            <a:r>
              <a:rPr lang="en-GB" sz="1350" dirty="0">
                <a:latin typeface="Calibri Light" panose="020F0302020204030204" pitchFamily="34" charset="0"/>
                <a:cs typeface="Calibri Light" panose="020F0302020204030204" pitchFamily="34" charset="0"/>
              </a:rPr>
              <a:t>, David </a:t>
            </a:r>
            <a:r>
              <a:rPr lang="en-GB" sz="13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Senyszak</a:t>
            </a:r>
            <a:r>
              <a:rPr lang="en-GB" sz="1350" dirty="0"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</a:p>
          <a:p>
            <a:r>
              <a:rPr lang="en-GB" sz="135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Trial Team: </a:t>
            </a:r>
            <a:r>
              <a:rPr lang="en-GB" sz="1350" dirty="0">
                <a:latin typeface="Calibri Light" panose="020F0302020204030204" pitchFamily="34" charset="0"/>
                <a:cs typeface="Calibri Light" panose="020F0302020204030204" pitchFamily="34" charset="0"/>
              </a:rPr>
              <a:t>Alison Fletcher, Christophe </a:t>
            </a:r>
            <a:r>
              <a:rPr lang="en-GB" sz="13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Lucatelli</a:t>
            </a:r>
            <a:r>
              <a:rPr lang="en-GB" sz="1350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350" dirty="0">
                <a:latin typeface="Calibri Light" panose="020F0302020204030204" pitchFamily="34" charset="0"/>
                <a:cs typeface="Calibri Light" panose="020F0302020204030204" pitchFamily="34" charset="0"/>
              </a:rPr>
              <a:t>James Rudd, </a:t>
            </a:r>
            <a:r>
              <a:rPr lang="en-GB" sz="1350" dirty="0">
                <a:latin typeface="Calibri Light" panose="020F0302020204030204" pitchFamily="34" charset="0"/>
                <a:cs typeface="Calibri Light" panose="020F0302020204030204" pitchFamily="34" charset="0"/>
              </a:rPr>
              <a:t>Nicholas L. Mills,  Edwin J.R. van Beek, Michelle C. Williams, Marc R. Dweck</a:t>
            </a:r>
          </a:p>
          <a:p>
            <a:endParaRPr lang="en-GB" sz="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Edinburgh Clinical Trials Unit: </a:t>
            </a:r>
            <a:r>
              <a:rPr lang="en-GB" sz="1350" dirty="0"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Laura Forsyth, Lauren Murdoch, Anny </a:t>
            </a:r>
            <a:r>
              <a:rPr lang="en-GB" sz="1350" dirty="0" err="1"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Briola</a:t>
            </a:r>
            <a:r>
              <a:rPr lang="en-GB" sz="1350" dirty="0"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, Ruth Armstrong, Alix Macdonald, Gill Scott, Garry Milne, Lynsey Milne, Claire </a:t>
            </a:r>
            <a:r>
              <a:rPr lang="en-GB" sz="1350" dirty="0" err="1"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Battison</a:t>
            </a:r>
            <a:r>
              <a:rPr lang="en-GB" sz="1350" dirty="0"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, Robert Lee, Steff Lewis</a:t>
            </a:r>
            <a:endParaRPr lang="en-GB" sz="135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GB" sz="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Trial Steering Committee: </a:t>
            </a:r>
            <a:r>
              <a:rPr lang="en-GB" sz="1350" dirty="0">
                <a:latin typeface="Calibri Light" panose="020F0302020204030204" pitchFamily="34" charset="0"/>
                <a:cs typeface="Calibri Light" panose="020F0302020204030204" pitchFamily="34" charset="0"/>
              </a:rPr>
              <a:t>Martin R. Wilkins (Chair), David Newby, Robert F. Storey, Reza </a:t>
            </a:r>
            <a:r>
              <a:rPr lang="en-GB" sz="13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Razavi</a:t>
            </a:r>
            <a:r>
              <a:rPr lang="en-GB" sz="1350" dirty="0">
                <a:latin typeface="Calibri Light" panose="020F0302020204030204" pitchFamily="34" charset="0"/>
                <a:cs typeface="Calibri Light" panose="020F0302020204030204" pitchFamily="34" charset="0"/>
              </a:rPr>
              <a:t>, Marc R. Dweck, Steff Lewis, Maja </a:t>
            </a:r>
            <a:r>
              <a:rPr lang="en-GB" sz="13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Wallberg</a:t>
            </a:r>
            <a:r>
              <a:rPr lang="en-GB" sz="1350" dirty="0">
                <a:latin typeface="Calibri Light" panose="020F0302020204030204" pitchFamily="34" charset="0"/>
                <a:cs typeface="Calibri Light" panose="020F0302020204030204" pitchFamily="34" charset="0"/>
              </a:rPr>
              <a:t>, Rodney </a:t>
            </a:r>
            <a:r>
              <a:rPr lang="en-GB" sz="13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Mycock</a:t>
            </a:r>
            <a:r>
              <a:rPr lang="en-GB" sz="135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7EA5EB-46DC-62C5-332C-872CBC0EE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6516" y="1317086"/>
            <a:ext cx="1472296" cy="1398680"/>
          </a:xfrm>
          <a:custGeom>
            <a:avLst/>
            <a:gdLst/>
            <a:ahLst/>
            <a:cxnLst/>
            <a:rect l="l" t="t" r="r" b="b"/>
            <a:pathLst>
              <a:path w="3064284" h="3064284">
                <a:moveTo>
                  <a:pt x="166483" y="0"/>
                </a:moveTo>
                <a:lnTo>
                  <a:pt x="2897801" y="0"/>
                </a:lnTo>
                <a:cubicBezTo>
                  <a:pt x="2989747" y="0"/>
                  <a:pt x="3064284" y="74537"/>
                  <a:pt x="3064284" y="166483"/>
                </a:cubicBezTo>
                <a:lnTo>
                  <a:pt x="3064284" y="2897801"/>
                </a:lnTo>
                <a:cubicBezTo>
                  <a:pt x="3064284" y="2989747"/>
                  <a:pt x="2989747" y="3064284"/>
                  <a:pt x="2897801" y="3064284"/>
                </a:cubicBezTo>
                <a:lnTo>
                  <a:pt x="166483" y="3064284"/>
                </a:lnTo>
                <a:cubicBezTo>
                  <a:pt x="74537" y="3064284"/>
                  <a:pt x="0" y="2989747"/>
                  <a:pt x="0" y="2897801"/>
                </a:cubicBezTo>
                <a:lnTo>
                  <a:pt x="0" y="166483"/>
                </a:lnTo>
                <a:cubicBezTo>
                  <a:pt x="0" y="74537"/>
                  <a:pt x="74537" y="0"/>
                  <a:pt x="166483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868CB2-8673-BF38-6B10-050D3F711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114" y="2700662"/>
            <a:ext cx="1239240" cy="12392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D9992C-7086-3E48-9E23-7F7F56072F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1821" y="3985059"/>
            <a:ext cx="894413" cy="10349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99DE24-B2EB-4B6E-7B62-7C7DF8B1B9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3766"/>
          <a:stretch/>
        </p:blipFill>
        <p:spPr>
          <a:xfrm>
            <a:off x="8023860" y="89905"/>
            <a:ext cx="1120140" cy="102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678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63FD11A-C530-B23E-6A92-83CE28E0BE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6726" b="18296"/>
          <a:stretch/>
        </p:blipFill>
        <p:spPr>
          <a:xfrm>
            <a:off x="15" y="766"/>
            <a:ext cx="9143985" cy="514196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858B3D3-1527-DD11-410F-3C9EFDBD5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620" y="1275962"/>
            <a:ext cx="3468257" cy="994172"/>
          </a:xfrm>
        </p:spPr>
        <p:txBody>
          <a:bodyPr vert="horz" lIns="68580" tIns="34290" rIns="68580" bIns="34290" rtlCol="0" anchor="ctr">
            <a:noAutofit/>
          </a:bodyPr>
          <a:lstStyle/>
          <a:p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Prediction of Coronary Events after Myocardial Infarction</a:t>
            </a:r>
            <a:endParaRPr lang="en-US" b="1" kern="1200" baseline="300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person holding a sign&#10;&#10;Description automatically generated with low confidence">
            <a:extLst>
              <a:ext uri="{FF2B5EF4-FFF2-40B4-BE49-F238E27FC236}">
                <a16:creationId xmlns:a16="http://schemas.microsoft.com/office/drawing/2014/main" id="{996C595C-5FF0-447A-7011-980AD35947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58" r="4660" b="-5"/>
          <a:stretch/>
        </p:blipFill>
        <p:spPr>
          <a:xfrm>
            <a:off x="4260065" y="271277"/>
            <a:ext cx="1268730" cy="126873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0440C4E-485E-900A-30B0-00F86C99C902}"/>
              </a:ext>
            </a:extLst>
          </p:cNvPr>
          <p:cNvSpPr/>
          <p:nvPr/>
        </p:nvSpPr>
        <p:spPr>
          <a:xfrm>
            <a:off x="591621" y="2940571"/>
            <a:ext cx="3418732" cy="1853936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450"/>
              </a:spcAft>
            </a:pPr>
            <a:r>
              <a:rPr lang="en-US" sz="2400" b="1" dirty="0">
                <a:latin typeface="+mj-lt"/>
              </a:rPr>
              <a:t>“'It's tough to make predictions, especially about the </a:t>
            </a:r>
            <a:r>
              <a:rPr lang="en-US" sz="2400" b="1" dirty="0">
                <a:latin typeface="+mj-lt"/>
                <a:cs typeface="Calibri Light" panose="020F0302020204030204" pitchFamily="34" charset="0"/>
              </a:rPr>
              <a:t>future</a:t>
            </a:r>
            <a:r>
              <a:rPr lang="en-US" sz="2400" b="1" dirty="0">
                <a:latin typeface="+mj-lt"/>
              </a:rPr>
              <a:t>’”</a:t>
            </a:r>
          </a:p>
          <a:p>
            <a:pPr>
              <a:lnSpc>
                <a:spcPct val="90000"/>
              </a:lnSpc>
              <a:spcAft>
                <a:spcPts val="450"/>
              </a:spcAft>
            </a:pPr>
            <a:endParaRPr lang="en-US" sz="2400" dirty="0">
              <a:latin typeface="+mj-lt"/>
            </a:endParaRPr>
          </a:p>
          <a:p>
            <a:pPr>
              <a:lnSpc>
                <a:spcPct val="90000"/>
              </a:lnSpc>
              <a:spcAft>
                <a:spcPts val="450"/>
              </a:spcAft>
            </a:pPr>
            <a:r>
              <a:rPr lang="en-US" i="1" dirty="0">
                <a:latin typeface="+mj-lt"/>
              </a:rPr>
              <a:t>Yogi Berra</a:t>
            </a:r>
          </a:p>
        </p:txBody>
      </p:sp>
      <p:pic>
        <p:nvPicPr>
          <p:cNvPr id="10" name="Picture 9" descr="A close-up of a person's chest&#10;&#10;Description automatically generated with low confidence">
            <a:extLst>
              <a:ext uri="{FF2B5EF4-FFF2-40B4-BE49-F238E27FC236}">
                <a16:creationId xmlns:a16="http://schemas.microsoft.com/office/drawing/2014/main" id="{6DAAD595-7957-1BF8-2649-C8F75EE9B3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68" r="20580" b="-3"/>
          <a:stretch/>
        </p:blipFill>
        <p:spPr>
          <a:xfrm>
            <a:off x="4378689" y="2041621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5D4925BB-0202-0E4F-76D0-9B91B393FF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03" r="3" b="3"/>
          <a:stretch/>
        </p:blipFill>
        <p:spPr>
          <a:xfrm>
            <a:off x="6211046" y="0"/>
            <a:ext cx="2935032" cy="2461177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43C48102-0D57-84F3-B332-3779E75CCA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106" r="13064" b="-4"/>
          <a:stretch/>
        </p:blipFill>
        <p:spPr>
          <a:xfrm>
            <a:off x="6757062" y="3098659"/>
            <a:ext cx="2384184" cy="2044841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70904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2DF8318B-57FA-1C44-8591-3BF8F74FE7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99"/>
          <a:stretch/>
        </p:blipFill>
        <p:spPr>
          <a:xfrm>
            <a:off x="1435555" y="996014"/>
            <a:ext cx="6278850" cy="36963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E86CC39-52C1-7BCA-07A0-3898E7F5D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1651"/>
            <a:ext cx="9144000" cy="590176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Coronary </a:t>
            </a:r>
            <a:r>
              <a:rPr lang="en-US" b="1" baseline="30000" dirty="0"/>
              <a:t>18</a:t>
            </a:r>
            <a:r>
              <a:rPr lang="en-US" b="1" dirty="0"/>
              <a:t>F-Sodium Fluoride Uptake</a:t>
            </a:r>
            <a:endParaRPr lang="en-US" b="1" baseline="30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C7D994-31E5-C3C7-098C-BA9F53D37605}"/>
              </a:ext>
            </a:extLst>
          </p:cNvPr>
          <p:cNvSpPr txBox="1"/>
          <p:nvPr/>
        </p:nvSpPr>
        <p:spPr>
          <a:xfrm>
            <a:off x="0" y="4866501"/>
            <a:ext cx="34722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Raynor et al. J </a:t>
            </a:r>
            <a:r>
              <a:rPr lang="en-US" sz="1350" dirty="0" err="1"/>
              <a:t>Nucl</a:t>
            </a:r>
            <a:r>
              <a:rPr lang="en-US" sz="1350" dirty="0"/>
              <a:t> </a:t>
            </a:r>
            <a:r>
              <a:rPr lang="en-US" sz="1350" dirty="0" err="1"/>
              <a:t>Cardiol</a:t>
            </a:r>
            <a:r>
              <a:rPr lang="en-US" sz="1350" dirty="0"/>
              <a:t> 2021;28:2706-2711</a:t>
            </a:r>
          </a:p>
        </p:txBody>
      </p:sp>
    </p:spTree>
    <p:extLst>
      <p:ext uri="{BB962C8B-B14F-4D97-AF65-F5344CB8AC3E}">
        <p14:creationId xmlns:p14="http://schemas.microsoft.com/office/powerpoint/2010/main" val="2393834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N RCA CORONARY ANGIO.mov">
            <a:hlinkClick r:id="" action="ppaction://media"/>
            <a:extLst>
              <a:ext uri="{FF2B5EF4-FFF2-40B4-BE49-F238E27FC236}">
                <a16:creationId xmlns:a16="http://schemas.microsoft.com/office/drawing/2014/main" id="{7E977639-0A78-5BAE-F4A9-7A41E431756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t="2765" b="6923"/>
          <a:stretch/>
        </p:blipFill>
        <p:spPr>
          <a:xfrm>
            <a:off x="6629401" y="3002973"/>
            <a:ext cx="1968843" cy="177808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17651E-F5EF-ED3E-6D49-151BA053D2E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928" r="3892" b="7791"/>
          <a:stretch/>
        </p:blipFill>
        <p:spPr>
          <a:xfrm>
            <a:off x="6629400" y="870907"/>
            <a:ext cx="1968844" cy="1968430"/>
          </a:xfrm>
          <a:prstGeom prst="rect">
            <a:avLst/>
          </a:prstGeom>
        </p:spPr>
      </p:pic>
      <p:pic>
        <p:nvPicPr>
          <p:cNvPr id="11" name="Picture 10" descr="A picture containing text, ground, outdoor&#10;&#10;Description automatically generated">
            <a:extLst>
              <a:ext uri="{FF2B5EF4-FFF2-40B4-BE49-F238E27FC236}">
                <a16:creationId xmlns:a16="http://schemas.microsoft.com/office/drawing/2014/main" id="{4C50D127-912B-11A9-1FA8-3C51DCAE47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9497" y="870907"/>
            <a:ext cx="3762535" cy="26989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F59A85-A6C3-4FCB-0286-CF7990A88E3B}"/>
              </a:ext>
            </a:extLst>
          </p:cNvPr>
          <p:cNvSpPr txBox="1"/>
          <p:nvPr/>
        </p:nvSpPr>
        <p:spPr>
          <a:xfrm>
            <a:off x="0" y="4866501"/>
            <a:ext cx="364086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Wen et al. JACC Cardiovasc Imaging 2022; in press</a:t>
            </a:r>
          </a:p>
        </p:txBody>
      </p:sp>
      <p:pic>
        <p:nvPicPr>
          <p:cNvPr id="13" name="mrca lesion.mov">
            <a:hlinkClick r:id="" action="ppaction://media"/>
            <a:extLst>
              <a:ext uri="{FF2B5EF4-FFF2-40B4-BE49-F238E27FC236}">
                <a16:creationId xmlns:a16="http://schemas.microsoft.com/office/drawing/2014/main" id="{229976D4-9FBD-5FD5-D23A-B4ADAC94714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2"/>
          <a:srcRect l="9382" r="10163"/>
          <a:stretch/>
        </p:blipFill>
        <p:spPr>
          <a:xfrm>
            <a:off x="845173" y="3576771"/>
            <a:ext cx="1211123" cy="1204282"/>
          </a:xfrm>
          <a:prstGeom prst="rect">
            <a:avLst/>
          </a:prstGeom>
        </p:spPr>
      </p:pic>
      <p:pic>
        <p:nvPicPr>
          <p:cNvPr id="14" name="pRCAS1.mov">
            <a:hlinkClick r:id="" action="ppaction://media"/>
            <a:extLst>
              <a:ext uri="{FF2B5EF4-FFF2-40B4-BE49-F238E27FC236}">
                <a16:creationId xmlns:a16="http://schemas.microsoft.com/office/drawing/2014/main" id="{D04C9916-8821-34F0-4423-4EAC389D6379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3"/>
          <a:srcRect l="9796" r="10154"/>
          <a:stretch/>
        </p:blipFill>
        <p:spPr>
          <a:xfrm>
            <a:off x="2667922" y="3576771"/>
            <a:ext cx="1205036" cy="12042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815EF9-FAE1-A35A-E58F-9C21E31F5BA1}"/>
              </a:ext>
            </a:extLst>
          </p:cNvPr>
          <p:cNvSpPr txBox="1"/>
          <p:nvPr/>
        </p:nvSpPr>
        <p:spPr>
          <a:xfrm rot="16200000">
            <a:off x="-1159447" y="2070354"/>
            <a:ext cx="292323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Histology of Coronary Endarterectomy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8893B8-E700-B483-4F6E-88BD01EBD9D5}"/>
              </a:ext>
            </a:extLst>
          </p:cNvPr>
          <p:cNvSpPr txBox="1"/>
          <p:nvPr/>
        </p:nvSpPr>
        <p:spPr>
          <a:xfrm rot="16200000">
            <a:off x="37515" y="4028871"/>
            <a:ext cx="5293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IVUS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0F19170-660E-8681-BA1F-ABDABB8E9DE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32229" y="870908"/>
            <a:ext cx="2284734" cy="391014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B2A063BC-7F15-47E5-36BD-C2FE7F9AE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7362"/>
            <a:ext cx="9144000" cy="590176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Coronary </a:t>
            </a:r>
            <a:r>
              <a:rPr lang="en-US" b="1" baseline="30000" dirty="0"/>
              <a:t>18</a:t>
            </a:r>
            <a:r>
              <a:rPr lang="en-US" b="1" dirty="0"/>
              <a:t>F-Sodium Fluoride Uptake</a:t>
            </a:r>
            <a:endParaRPr lang="en-US" b="1" baseline="30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2C4722-5DE5-B9B0-A786-7F02D94780B7}"/>
              </a:ext>
            </a:extLst>
          </p:cNvPr>
          <p:cNvSpPr txBox="1"/>
          <p:nvPr/>
        </p:nvSpPr>
        <p:spPr>
          <a:xfrm>
            <a:off x="3769045" y="4866501"/>
            <a:ext cx="25657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Moss et al. Sci Rep 2020;10:21072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68CAB9-1D00-40C8-7960-96F75C6D5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1973" y="4859052"/>
            <a:ext cx="271202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enev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nev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nev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nev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nev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nev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nev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nev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neva" charset="0"/>
                <a:ea typeface="ＭＳ Ｐゴシック" charset="0"/>
              </a:defRPr>
            </a:lvl9pPr>
          </a:lstStyle>
          <a:p>
            <a:pPr algn="r"/>
            <a:r>
              <a:rPr lang="en-US" sz="135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Joshi et al. Lancet 2014;383:705-713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E7705B-0779-01C3-D051-333AA598A328}"/>
              </a:ext>
            </a:extLst>
          </p:cNvPr>
          <p:cNvSpPr txBox="1"/>
          <p:nvPr/>
        </p:nvSpPr>
        <p:spPr>
          <a:xfrm>
            <a:off x="845174" y="831508"/>
            <a:ext cx="1095172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b="1" dirty="0"/>
              <a:t>High Activity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3F0F12-608B-52E1-0635-0634E16DAEC7}"/>
              </a:ext>
            </a:extLst>
          </p:cNvPr>
          <p:cNvSpPr txBox="1"/>
          <p:nvPr/>
        </p:nvSpPr>
        <p:spPr>
          <a:xfrm>
            <a:off x="2746138" y="831508"/>
            <a:ext cx="1062791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b="1" dirty="0"/>
              <a:t>Low Activity</a:t>
            </a:r>
          </a:p>
        </p:txBody>
      </p:sp>
    </p:spTree>
    <p:extLst>
      <p:ext uri="{BB962C8B-B14F-4D97-AF65-F5344CB8AC3E}">
        <p14:creationId xmlns:p14="http://schemas.microsoft.com/office/powerpoint/2010/main" val="355776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0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13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08AF0D3-ACA8-7468-56BA-99AD20096152}"/>
              </a:ext>
            </a:extLst>
          </p:cNvPr>
          <p:cNvGrpSpPr>
            <a:grpSpLocks noChangeAspect="1"/>
          </p:cNvGrpSpPr>
          <p:nvPr/>
        </p:nvGrpSpPr>
        <p:grpSpPr>
          <a:xfrm>
            <a:off x="3705116" y="1195576"/>
            <a:ext cx="5015454" cy="3576080"/>
            <a:chOff x="241908" y="2027463"/>
            <a:chExt cx="5358793" cy="382088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7245E1C-FAF1-435C-0249-A40A10127F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1428" r="30484" b="2857"/>
            <a:stretch/>
          </p:blipFill>
          <p:spPr>
            <a:xfrm>
              <a:off x="3002773" y="2027463"/>
              <a:ext cx="2597928" cy="3820885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6253C9A-9C01-0F71-64B5-BD76758D71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0484" b="59127"/>
            <a:stretch/>
          </p:blipFill>
          <p:spPr>
            <a:xfrm>
              <a:off x="241908" y="3045277"/>
              <a:ext cx="2597928" cy="2803071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2F080015-81C8-4938-46CF-3CCD4516E2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092" t="96888" r="140" b="-513"/>
          <a:stretch/>
        </p:blipFill>
        <p:spPr>
          <a:xfrm>
            <a:off x="6716519" y="4771656"/>
            <a:ext cx="1775732" cy="2326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F80204-E952-674D-5C38-747D758646FC}"/>
              </a:ext>
            </a:extLst>
          </p:cNvPr>
          <p:cNvSpPr txBox="1"/>
          <p:nvPr/>
        </p:nvSpPr>
        <p:spPr>
          <a:xfrm>
            <a:off x="3729678" y="1357730"/>
            <a:ext cx="2354490" cy="646331"/>
          </a:xfrm>
          <a:prstGeom prst="rect">
            <a:avLst/>
          </a:prstGeom>
          <a:solidFill>
            <a:srgbClr val="CDE5C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Stable Patients with </a:t>
            </a:r>
          </a:p>
          <a:p>
            <a:pPr algn="ctr"/>
            <a:r>
              <a:rPr lang="en-US" dirty="0"/>
              <a:t>Cardiovascular Disease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74DE71A-E435-E499-8D00-FCAC46E27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2189" y="207362"/>
            <a:ext cx="6426630" cy="59017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Coronary </a:t>
            </a:r>
            <a:r>
              <a:rPr lang="en-US" b="1" baseline="30000" dirty="0"/>
              <a:t>18</a:t>
            </a:r>
            <a:r>
              <a:rPr lang="en-US" b="1" dirty="0"/>
              <a:t>F-Sodium Fluoride Uptake</a:t>
            </a:r>
            <a:br>
              <a:rPr lang="en-US" b="1" dirty="0"/>
            </a:br>
            <a:r>
              <a:rPr lang="en-US" sz="3000" i="1" dirty="0"/>
              <a:t>Coronary Microcalcification Activity</a:t>
            </a:r>
            <a:endParaRPr lang="en-US" sz="3000" baseline="30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652924-F082-445D-D610-E020FC17B64C}"/>
              </a:ext>
            </a:extLst>
          </p:cNvPr>
          <p:cNvSpPr txBox="1"/>
          <p:nvPr/>
        </p:nvSpPr>
        <p:spPr>
          <a:xfrm>
            <a:off x="414636" y="4298302"/>
            <a:ext cx="30267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/>
              <a:t>Coronary Microcalcification Activity</a:t>
            </a:r>
          </a:p>
          <a:p>
            <a:pPr algn="ctr"/>
            <a:r>
              <a:rPr lang="en-US" sz="1500" b="1" dirty="0"/>
              <a:t>(CMA)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6D0C2A-EEE6-D523-6BF6-D4780F68E078}"/>
              </a:ext>
            </a:extLst>
          </p:cNvPr>
          <p:cNvSpPr txBox="1"/>
          <p:nvPr/>
        </p:nvSpPr>
        <p:spPr>
          <a:xfrm>
            <a:off x="0" y="4866501"/>
            <a:ext cx="42944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Fletcher et al. JACC Cardiovasc Imaging 2022;15:1274-1288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4E5B62E-5DE4-8875-4A5C-85B8FCA98193}"/>
              </a:ext>
            </a:extLst>
          </p:cNvPr>
          <p:cNvGrpSpPr/>
          <p:nvPr/>
        </p:nvGrpSpPr>
        <p:grpSpPr>
          <a:xfrm>
            <a:off x="688597" y="1224185"/>
            <a:ext cx="2431479" cy="3010583"/>
            <a:chOff x="1843509" y="4953000"/>
            <a:chExt cx="3885460" cy="4456514"/>
          </a:xfrm>
        </p:grpSpPr>
        <p:pic>
          <p:nvPicPr>
            <p:cNvPr id="18" name="Content Placeholder 5">
              <a:extLst>
                <a:ext uri="{FF2B5EF4-FFF2-40B4-BE49-F238E27FC236}">
                  <a16:creationId xmlns:a16="http://schemas.microsoft.com/office/drawing/2014/main" id="{72D7B58C-D1EB-8F05-710D-3D6F92A46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3509" y="4953000"/>
              <a:ext cx="3885460" cy="4456514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24C7EFD-8616-B93F-E962-23EE0691699A}"/>
                </a:ext>
              </a:extLst>
            </p:cNvPr>
            <p:cNvGrpSpPr/>
            <p:nvPr/>
          </p:nvGrpSpPr>
          <p:grpSpPr>
            <a:xfrm>
              <a:off x="3490251" y="7305832"/>
              <a:ext cx="122040" cy="137880"/>
              <a:chOff x="3490251" y="7305832"/>
              <a:chExt cx="122040" cy="137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1B50531D-DD51-9871-2FD8-EBD03306D2B4}"/>
                      </a:ext>
                    </a:extLst>
                  </p14:cNvPr>
                  <p14:cNvContentPartPr/>
                  <p14:nvPr/>
                </p14:nvContentPartPr>
                <p14:xfrm>
                  <a:off x="3611931" y="7305832"/>
                  <a:ext cx="360" cy="360"/>
                </p14:xfrm>
              </p:contentPart>
            </mc:Choice>
            <mc:Fallback xmlns="">
              <p:pic>
                <p:nvPicPr>
                  <p:cNvPr id="6" name="Ink 5">
                    <a:extLst>
                      <a:ext uri="{FF2B5EF4-FFF2-40B4-BE49-F238E27FC236}">
                        <a16:creationId xmlns:a16="http://schemas.microsoft.com/office/drawing/2014/main" id="{55966994-EEC9-B1FC-C92B-23D96DE68A64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3594291" y="7288192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1E7D2EE7-2488-0259-FD13-DBB9FF27B327}"/>
                      </a:ext>
                    </a:extLst>
                  </p14:cNvPr>
                  <p14:cNvContentPartPr/>
                  <p14:nvPr/>
                </p14:nvContentPartPr>
                <p14:xfrm>
                  <a:off x="3591051" y="7314472"/>
                  <a:ext cx="360" cy="360"/>
                </p14:xfrm>
              </p:contentPart>
            </mc:Choice>
            <mc:Fallback xmlns="">
              <p:pic>
                <p:nvPicPr>
                  <p:cNvPr id="7" name="Ink 6">
                    <a:extLst>
                      <a:ext uri="{FF2B5EF4-FFF2-40B4-BE49-F238E27FC236}">
                        <a16:creationId xmlns:a16="http://schemas.microsoft.com/office/drawing/2014/main" id="{1F9A5E26-356B-EC46-920C-DE61C9A2E596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3573411" y="7296832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284FB3B1-585E-0692-7843-AB06B077F125}"/>
                      </a:ext>
                    </a:extLst>
                  </p14:cNvPr>
                  <p14:cNvContentPartPr/>
                  <p14:nvPr/>
                </p14:nvContentPartPr>
                <p14:xfrm>
                  <a:off x="3515451" y="7388992"/>
                  <a:ext cx="360" cy="576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07C895CB-CBE4-42B1-A6E7-AE69EC180B68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3497451" y="7370992"/>
                    <a:ext cx="36000" cy="41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60398C2A-8CDD-CD8A-EE0C-6A97489AAAC5}"/>
                      </a:ext>
                    </a:extLst>
                  </p14:cNvPr>
                  <p14:cNvContentPartPr/>
                  <p14:nvPr/>
                </p14:nvContentPartPr>
                <p14:xfrm>
                  <a:off x="3501411" y="7398712"/>
                  <a:ext cx="360" cy="36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1D5E512C-379D-7ACF-C0C8-6C22841E4F7B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3483411" y="7381072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60AA7CE6-AC3D-945A-3605-F23A6C74F5D3}"/>
                      </a:ext>
                    </a:extLst>
                  </p14:cNvPr>
                  <p14:cNvContentPartPr/>
                  <p14:nvPr/>
                </p14:nvContentPartPr>
                <p14:xfrm>
                  <a:off x="3494211" y="7437592"/>
                  <a:ext cx="360" cy="36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5D24F503-8567-87C6-FAE2-20B9A2F1B565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3476211" y="7419952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5972F687-6E9B-00FC-3789-DC9520166EC6}"/>
                      </a:ext>
                    </a:extLst>
                  </p14:cNvPr>
                  <p14:cNvContentPartPr/>
                  <p14:nvPr/>
                </p14:nvContentPartPr>
                <p14:xfrm>
                  <a:off x="3490251" y="7337512"/>
                  <a:ext cx="32400" cy="10620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060C4372-84EA-1D3A-FFD6-15E58F3F0F08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3472611" y="7319512"/>
                    <a:ext cx="68040" cy="1418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34BFD5E-D0C6-A363-5086-671DD0F11016}"/>
                </a:ext>
              </a:extLst>
            </p:cNvPr>
            <p:cNvGrpSpPr/>
            <p:nvPr/>
          </p:nvGrpSpPr>
          <p:grpSpPr>
            <a:xfrm>
              <a:off x="3102531" y="7741432"/>
              <a:ext cx="131760" cy="251280"/>
              <a:chOff x="3102531" y="7741432"/>
              <a:chExt cx="131760" cy="251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D75F1CB3-A9DB-2F5F-103B-BEB55AF829D6}"/>
                      </a:ext>
                    </a:extLst>
                  </p14:cNvPr>
                  <p14:cNvContentPartPr/>
                  <p14:nvPr/>
                </p14:nvContentPartPr>
                <p14:xfrm>
                  <a:off x="3148611" y="7741432"/>
                  <a:ext cx="85680" cy="13140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35CA11DE-5531-4879-6C17-BFE846671DD5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3130971" y="7723792"/>
                    <a:ext cx="121320" cy="167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FCA6D6DA-43A9-6CAD-3B00-08DE9669C290}"/>
                      </a:ext>
                    </a:extLst>
                  </p14:cNvPr>
                  <p14:cNvContentPartPr/>
                  <p14:nvPr/>
                </p14:nvContentPartPr>
                <p14:xfrm>
                  <a:off x="3102531" y="7900912"/>
                  <a:ext cx="36360" cy="9180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16525ACE-EEB2-3EAA-F941-B303B717EB61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3084891" y="7883272"/>
                    <a:ext cx="72000" cy="1274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9B4BAF99-C787-F04E-0EC5-9A5FBD662548}"/>
                    </a:ext>
                  </a:extLst>
                </p14:cNvPr>
                <p14:cNvContentPartPr/>
                <p14:nvPr/>
              </p14:nvContentPartPr>
              <p14:xfrm>
                <a:off x="5110971" y="6838192"/>
                <a:ext cx="96120" cy="1130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23F8F4EE-0173-FDCC-488D-F1F4EE263376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092971" y="6820552"/>
                  <a:ext cx="13176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D32BFDA0-1754-E2D0-6DE4-0A9F5B4C2B21}"/>
                    </a:ext>
                  </a:extLst>
                </p14:cNvPr>
                <p14:cNvContentPartPr/>
                <p14:nvPr/>
              </p14:nvContentPartPr>
              <p14:xfrm>
                <a:off x="5288451" y="7113952"/>
                <a:ext cx="10800" cy="81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5B1D853-95F9-F0F1-599F-72266A787647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270451" y="7095952"/>
                  <a:ext cx="46440" cy="117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267370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3D9A9-5FA3-580B-4448-1E98992E3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199756"/>
            <a:ext cx="6587444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/>
              <a:t>Prediction of Recurrent Events with </a:t>
            </a:r>
            <a:r>
              <a:rPr lang="en-GB" sz="2400" baseline="30000" dirty="0"/>
              <a:t>18</a:t>
            </a:r>
            <a:r>
              <a:rPr lang="en-GB" sz="2400" dirty="0"/>
              <a:t>F-Sodium Fluoride to Identify Ruptured and High-risk Coronary Artery Plaques in Patients with Myocardial Infarction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FD145-6F48-D5B0-5E79-8B25CB84D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111" y="1462428"/>
            <a:ext cx="7297400" cy="348131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Study Design: </a:t>
            </a:r>
            <a:r>
              <a:rPr lang="en-US" sz="20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International </a:t>
            </a:r>
            <a:r>
              <a:rPr lang="en-US" sz="20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multicentre</a:t>
            </a:r>
            <a:r>
              <a:rPr lang="en-US" sz="20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prospective longitudinal cohort trial</a:t>
            </a:r>
          </a:p>
          <a:p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Regulation: </a:t>
            </a:r>
            <a:r>
              <a:rPr lang="en-US" sz="20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Clinical Trial </a:t>
            </a:r>
            <a:r>
              <a:rPr lang="en-US" sz="20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Authorisation</a:t>
            </a:r>
            <a:r>
              <a:rPr lang="en-US" sz="20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by MHRA</a:t>
            </a:r>
          </a:p>
          <a:p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Study Population: </a:t>
            </a:r>
            <a:r>
              <a:rPr lang="en-US" sz="20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Patients with recent myocardial infarction and multivessel coronary artery disease</a:t>
            </a:r>
          </a:p>
          <a:p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Intervention: </a:t>
            </a:r>
            <a:r>
              <a:rPr lang="en-US" sz="2000" b="0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18</a:t>
            </a:r>
            <a:r>
              <a:rPr lang="en-US" sz="20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F-sodium fluoride positron emission tomography and coronary computed tomography angiography</a:t>
            </a:r>
          </a:p>
          <a:p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Follow up: </a:t>
            </a:r>
            <a:r>
              <a:rPr lang="en-US" sz="20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Minimum of 2 years follow up</a:t>
            </a:r>
          </a:p>
          <a:p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Clinical Endpoints: </a:t>
            </a:r>
            <a:r>
              <a:rPr lang="en-US" sz="20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Cardiac death, non-fatal myocardial infarction, coronary </a:t>
            </a:r>
            <a:r>
              <a:rPr lang="en-US" sz="20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revascularisation</a:t>
            </a:r>
            <a:r>
              <a:rPr lang="en-US" sz="20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, all-cause death.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412901-4747-C8AC-FE29-2ACC1EA06E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11" t="32168" r="13480" b="30119"/>
          <a:stretch/>
        </p:blipFill>
        <p:spPr>
          <a:xfrm>
            <a:off x="7554787" y="1942500"/>
            <a:ext cx="1526051" cy="5240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477392-7086-38B6-9DA1-4BFCA93D04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8081" y="2529446"/>
            <a:ext cx="1385290" cy="8505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2DE095-9993-81FE-7E8F-6CE651CAFE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662" t="8830" r="26169" b="9264"/>
          <a:stretch/>
        </p:blipFill>
        <p:spPr>
          <a:xfrm>
            <a:off x="8040114" y="1325430"/>
            <a:ext cx="555396" cy="554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0B959E-0E01-B57C-FC9C-7169AA49DC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0457" y="3309267"/>
            <a:ext cx="1474709" cy="8290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C5D268-AA32-D193-B236-5F154B51C26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3830" t="50181" r="3298" b="10781"/>
          <a:stretch/>
        </p:blipFill>
        <p:spPr>
          <a:xfrm>
            <a:off x="7919673" y="4105212"/>
            <a:ext cx="962536" cy="92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903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6825A-ADC4-966F-42F2-651FF7FA6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55" y="267494"/>
            <a:ext cx="8515350" cy="720080"/>
          </a:xfrm>
        </p:spPr>
        <p:txBody>
          <a:bodyPr/>
          <a:lstStyle/>
          <a:p>
            <a:pPr algn="ctr"/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Primary Endpoint and Study Power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71D1A-201B-E24B-7C35-E98304848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24591"/>
            <a:ext cx="7886700" cy="3383255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Primary Endpoint</a:t>
            </a:r>
            <a:r>
              <a:rPr lang="en-US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: Cardiac death or non-fatal myocardial infarction</a:t>
            </a:r>
          </a:p>
          <a:p>
            <a:r>
              <a:rPr lang="en-US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Assuming event rate of 20-30% and effect size of 50%, 692 patients were required for 80% power and P&lt;0.05.</a:t>
            </a:r>
          </a:p>
          <a:p>
            <a:r>
              <a:rPr lang="en-US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Despite inclusion of multivessel disease, review of event rate at mid-point of the trial suggested an event rate of ~10%.</a:t>
            </a:r>
          </a:p>
          <a:p>
            <a:r>
              <a:rPr lang="en-US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Trial Steering Committee recommended inclusion of unscheduled coronary </a:t>
            </a:r>
            <a:r>
              <a:rPr lang="en-US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revascularisation</a:t>
            </a:r>
            <a:r>
              <a:rPr lang="en-US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into the combined primary endpoint as increased coronary activity could lead to plaque expansion.</a:t>
            </a:r>
          </a:p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Revised Primary Endpoint: </a:t>
            </a:r>
            <a:r>
              <a:rPr lang="en-US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Cardiac death, non-fatal myocardial infarction or unscheduled coronary </a:t>
            </a:r>
            <a:r>
              <a:rPr lang="en-US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revascularisation</a:t>
            </a:r>
            <a:r>
              <a:rPr lang="en-US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endParaRPr lang="en-US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3F43D0-CBB5-121B-E8DA-32C27AC823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540" t="12815" r="9861" b="12207"/>
          <a:stretch/>
        </p:blipFill>
        <p:spPr>
          <a:xfrm>
            <a:off x="7793182" y="3505114"/>
            <a:ext cx="1350818" cy="163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769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7490AD1-BA8D-79CB-E461-952C76653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7359" y="1300750"/>
            <a:ext cx="646579" cy="974454"/>
          </a:xfrm>
          <a:prstGeom prst="rect">
            <a:avLst/>
          </a:pr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8A1B7EAF-BDA7-DDB7-4D99-A6F8BA714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448" y="1398206"/>
            <a:ext cx="6772275" cy="32838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4EB3AF-7BFF-B63E-AEB6-AEFF17CDF9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6448" y="2352688"/>
            <a:ext cx="1278282" cy="8500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CDE411-A170-A1BC-398B-24E7319712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7093" y="1519604"/>
            <a:ext cx="1275088" cy="8500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B1D608-28D4-2E25-340A-842CB729E6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9567" y="3905683"/>
            <a:ext cx="1546601" cy="7733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40B7CD-B860-6431-CAB2-7075DBA3AF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936" y="3076873"/>
            <a:ext cx="1350422" cy="7112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A27ED6-BD69-8BBC-4210-857310BB9500}"/>
              </a:ext>
            </a:extLst>
          </p:cNvPr>
          <p:cNvSpPr txBox="1"/>
          <p:nvPr/>
        </p:nvSpPr>
        <p:spPr>
          <a:xfrm>
            <a:off x="279151" y="3796568"/>
            <a:ext cx="204600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Dan Berman, Cedars-Sinai</a:t>
            </a:r>
          </a:p>
          <a:p>
            <a:r>
              <a:rPr lang="en-US" sz="1350" dirty="0"/>
              <a:t>Piotr </a:t>
            </a:r>
            <a:r>
              <a:rPr lang="en-US" sz="1350" dirty="0" err="1"/>
              <a:t>Slomka</a:t>
            </a:r>
            <a:r>
              <a:rPr lang="en-US" sz="1350" dirty="0"/>
              <a:t>, Cedars-Sinai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5708CA-2002-82AF-3C31-4D79493369B7}"/>
              </a:ext>
            </a:extLst>
          </p:cNvPr>
          <p:cNvSpPr txBox="1"/>
          <p:nvPr/>
        </p:nvSpPr>
        <p:spPr>
          <a:xfrm>
            <a:off x="4750314" y="4719940"/>
            <a:ext cx="28903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Johan </a:t>
            </a:r>
            <a:r>
              <a:rPr lang="en-US" sz="1350" dirty="0" err="1"/>
              <a:t>Verjans</a:t>
            </a:r>
            <a:r>
              <a:rPr lang="en-US" sz="1350" dirty="0"/>
              <a:t>, Royal Adelaide Hospital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3AC695-90DC-8AA2-99BF-F46DCF6117CD}"/>
              </a:ext>
            </a:extLst>
          </p:cNvPr>
          <p:cNvSpPr txBox="1"/>
          <p:nvPr/>
        </p:nvSpPr>
        <p:spPr>
          <a:xfrm>
            <a:off x="4261995" y="1516041"/>
            <a:ext cx="38838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Dana Dawson, Aberdeen Royal Infirmary</a:t>
            </a:r>
          </a:p>
          <a:p>
            <a:r>
              <a:rPr lang="en-US" sz="1350" dirty="0"/>
              <a:t>Dave Newby, Royal Infirmary of Edinburgh</a:t>
            </a:r>
          </a:p>
          <a:p>
            <a:endParaRPr lang="en-US" sz="1350" dirty="0"/>
          </a:p>
          <a:p>
            <a:r>
              <a:rPr lang="en-US" sz="1350" dirty="0"/>
              <a:t>Parthiban Arumugam, Manchester Royal Infirmary</a:t>
            </a:r>
          </a:p>
          <a:p>
            <a:r>
              <a:rPr lang="en-US" sz="1350" dirty="0" err="1"/>
              <a:t>Nikant</a:t>
            </a:r>
            <a:r>
              <a:rPr lang="en-US" sz="1350" dirty="0"/>
              <a:t> Sabharwal, John Radcliffe Hospital</a:t>
            </a:r>
          </a:p>
          <a:p>
            <a:r>
              <a:rPr lang="en-US" sz="1350" dirty="0"/>
              <a:t>John Greenwood, Leeds General Infirmary</a:t>
            </a:r>
          </a:p>
          <a:p>
            <a:r>
              <a:rPr lang="en-US" sz="1350" dirty="0"/>
              <a:t>Patrick Calvert, Addenbrookes &amp; Papworth Hospitals</a:t>
            </a:r>
          </a:p>
          <a:p>
            <a:r>
              <a:rPr lang="en-US" sz="1350" dirty="0"/>
              <a:t>Jon Townend, Queen Elizabeth Hospital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5BA9B5C-1F48-AA26-3A57-8E797B1B0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213" y="158630"/>
            <a:ext cx="7886700" cy="994172"/>
          </a:xfrm>
        </p:spPr>
        <p:txBody>
          <a:bodyPr/>
          <a:lstStyle/>
          <a:p>
            <a:pPr algn="ctr"/>
            <a:r>
              <a:rPr lang="en-US" b="1" dirty="0">
                <a:latin typeface="+mn-lt"/>
              </a:rPr>
              <a:t>PRE</a:t>
            </a:r>
            <a:r>
              <a:rPr lang="en-US" b="1" baseline="30000" dirty="0">
                <a:latin typeface="+mn-lt"/>
              </a:rPr>
              <a:t>18</a:t>
            </a:r>
            <a:r>
              <a:rPr lang="en-US" b="1" dirty="0">
                <a:latin typeface="+mn-lt"/>
              </a:rPr>
              <a:t>FIR Investigator Sites</a:t>
            </a:r>
            <a:br>
              <a:rPr lang="en-US" b="1" dirty="0">
                <a:latin typeface="+mn-lt"/>
              </a:rPr>
            </a:br>
            <a:r>
              <a:rPr lang="en-US" sz="2700" i="1" dirty="0">
                <a:latin typeface="+mn-lt"/>
              </a:rPr>
              <a:t>9 Sites, 4 Countries</a:t>
            </a:r>
            <a:endParaRPr lang="en-US" b="1" dirty="0"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09D559-0957-D6DA-FFF7-9AFCDDF037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935" y="2081347"/>
            <a:ext cx="661978" cy="9364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C450FD-AA4F-C79F-D781-B12DA6B1D8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0369" y="2081347"/>
            <a:ext cx="668988" cy="9304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328BD6-009B-E02D-CDC0-81C5F30D53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19226" y="525383"/>
            <a:ext cx="653174" cy="7925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A7589B-528C-50E7-2F67-86261E84C4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67205" y="2092148"/>
            <a:ext cx="646580" cy="8470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129DC5A-C7B2-88E7-36D6-F55A3AA2CF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67052" y="2817770"/>
            <a:ext cx="653174" cy="9144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8BD4A37-39F7-C013-8C88-D9EA6EB977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00647" y="3578824"/>
            <a:ext cx="653175" cy="6531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F418A8F-6CD4-5566-99BA-E1648BDC1DB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23928" y="3909905"/>
            <a:ext cx="740441" cy="105552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FA8257A-E042-1283-2714-7AC2D5C1865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60609" y="3568329"/>
            <a:ext cx="657039" cy="6570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D95BED8-4719-396F-7210-F377AC57A6BE}"/>
              </a:ext>
            </a:extLst>
          </p:cNvPr>
          <p:cNvSpPr/>
          <p:nvPr/>
        </p:nvSpPr>
        <p:spPr>
          <a:xfrm>
            <a:off x="998114" y="1479581"/>
            <a:ext cx="909590" cy="25347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02A6E7E-B2A5-6E06-1CC8-A536894CFB55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7956"/>
          <a:stretch/>
        </p:blipFill>
        <p:spPr>
          <a:xfrm>
            <a:off x="8153906" y="523971"/>
            <a:ext cx="661956" cy="79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105584"/>
      </p:ext>
    </p:extLst>
  </p:cSld>
  <p:clrMapOvr>
    <a:masterClrMapping/>
  </p:clrMapOvr>
</p:sld>
</file>

<file path=ppt/theme/theme1.xml><?xml version="1.0" encoding="utf-8"?>
<a:theme xmlns:a="http://schemas.openxmlformats.org/drawingml/2006/main" name="ESC_PPT_Light_220817-16-9">
  <a:themeElements>
    <a:clrScheme name="ESC // branding 2017">
      <a:dk1>
        <a:sysClr val="windowText" lastClr="000000"/>
      </a:dk1>
      <a:lt1>
        <a:sysClr val="window" lastClr="FFFFFF"/>
      </a:lt1>
      <a:dk2>
        <a:srgbClr val="595959"/>
      </a:dk2>
      <a:lt2>
        <a:srgbClr val="F2F2F2"/>
      </a:lt2>
      <a:accent1>
        <a:srgbClr val="AE1022"/>
      </a:accent1>
      <a:accent2>
        <a:srgbClr val="552682"/>
      </a:accent2>
      <a:accent3>
        <a:srgbClr val="00ABAA"/>
      </a:accent3>
      <a:accent4>
        <a:srgbClr val="005694"/>
      </a:accent4>
      <a:accent5>
        <a:srgbClr val="FBB800"/>
      </a:accent5>
      <a:accent6>
        <a:srgbClr val="EF7918"/>
      </a:accent6>
      <a:hlink>
        <a:srgbClr val="F8B836"/>
      </a:hlink>
      <a:folHlink>
        <a:srgbClr val="F5832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  <a:txDef>
      <a:spPr>
        <a:noFill/>
      </a:spPr>
      <a:bodyPr wrap="square" rtlCol="0">
        <a:spAutoFit/>
      </a:bodyPr>
      <a:lstStyle>
        <a:defPPr marL="38700" indent="0" algn="l" defTabSz="360000" rtl="0" eaLnBrk="1" latinLnBrk="0" hangingPunct="1">
          <a:spcBef>
            <a:spcPct val="20000"/>
          </a:spcBef>
          <a:buClr>
            <a:srgbClr val="C00000"/>
          </a:buClr>
          <a:buFont typeface="Arial" panose="020B0604020202020204" pitchFamily="34" charset="0"/>
          <a:buNone/>
          <a:defRPr sz="1600" b="1" i="0" kern="1200" dirty="0" smtClean="0">
            <a:solidFill>
              <a:schemeClr val="tx1"/>
            </a:solidFill>
            <a:latin typeface="+mn-lt"/>
            <a:ea typeface="+mn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SC_PPT_GENERIC_12012021  -  Read-Only" id="{8CB5A6F9-0108-4F1C-927D-5872DF40D793}" vid="{717AFAD0-94CD-4965-A011-B2544BC0820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ESC_PPT_Light_220817-16-9</Template>
  <TotalTime>136</TotalTime>
  <Words>1745</Words>
  <Application>Microsoft Macintosh PowerPoint</Application>
  <PresentationFormat>On-screen Show (16:9)</PresentationFormat>
  <Paragraphs>327</Paragraphs>
  <Slides>20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ESC_PPT_Light_220817-16-9</vt:lpstr>
      <vt:lpstr>Coronary Atherosclerotic Plaque Activity   and Future Coronary Events </vt:lpstr>
      <vt:lpstr>Declarations</vt:lpstr>
      <vt:lpstr>Prediction of Coronary Events after Myocardial Infarction</vt:lpstr>
      <vt:lpstr>Coronary 18F-Sodium Fluoride Uptake</vt:lpstr>
      <vt:lpstr>Coronary 18F-Sodium Fluoride Uptake</vt:lpstr>
      <vt:lpstr>Coronary 18F-Sodium Fluoride Uptake Coronary Microcalcification Activity</vt:lpstr>
      <vt:lpstr>Prediction of Recurrent Events with 18F-Sodium Fluoride to Identify Ruptured and High-risk Coronary Artery Plaques in Patients with Myocardial Infarction</vt:lpstr>
      <vt:lpstr>Primary Endpoint and Study Power</vt:lpstr>
      <vt:lpstr>PRE18FIR Investigator Sites 9 Sites, 4 Countries</vt:lpstr>
      <vt:lpstr>Trial Recruitment and Population</vt:lpstr>
      <vt:lpstr>Trial Population Characteristics</vt:lpstr>
      <vt:lpstr>PowerPoint Presentation</vt:lpstr>
      <vt:lpstr>Primary Endpoint</vt:lpstr>
      <vt:lpstr>Components of the Primary Endpoint</vt:lpstr>
      <vt:lpstr>Original Primary Endpoint and All-cause Death</vt:lpstr>
      <vt:lpstr>Original Primary Endpoint and All-cause Death</vt:lpstr>
      <vt:lpstr>Safety: Radiation Exposure </vt:lpstr>
      <vt:lpstr>Safety: Adverse Events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Roland COLLIN</dc:creator>
  <cp:lastModifiedBy>David Newby</cp:lastModifiedBy>
  <cp:revision>21</cp:revision>
  <dcterms:created xsi:type="dcterms:W3CDTF">2021-07-16T09:19:14Z</dcterms:created>
  <dcterms:modified xsi:type="dcterms:W3CDTF">2022-08-10T14:35:16Z</dcterms:modified>
</cp:coreProperties>
</file>