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3AB_11089715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938" r:id="rId6"/>
    <p:sldId id="264" r:id="rId7"/>
    <p:sldId id="939" r:id="rId8"/>
    <p:sldId id="266" r:id="rId9"/>
    <p:sldId id="268" r:id="rId10"/>
    <p:sldId id="270" r:id="rId11"/>
    <p:sldId id="944" r:id="rId12"/>
    <p:sldId id="942" r:id="rId13"/>
    <p:sldId id="293" r:id="rId14"/>
    <p:sldId id="395" r:id="rId15"/>
    <p:sldId id="393" r:id="rId16"/>
    <p:sldId id="943" r:id="rId17"/>
    <p:sldId id="276" r:id="rId18"/>
    <p:sldId id="280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B223C1-79ED-4E4E-3966-6B8BAF7E80A8}" name="Pedro Barros" initials="PB" userId="Pedro Barro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  <p:cmAuthor id="3" name="Renato Lopes, M.D." initials="RLM" lastIdx="2" clrIdx="2">
    <p:extLst>
      <p:ext uri="{19B8F6BF-5375-455C-9EA6-DF929625EA0E}">
        <p15:presenceInfo xmlns:p15="http://schemas.microsoft.com/office/powerpoint/2012/main" userId="S-1-5-21-2053149899-1891010372-398732264-489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1845"/>
    <a:srgbClr val="E7F1F1"/>
    <a:srgbClr val="D3D3D3"/>
    <a:srgbClr val="878787"/>
    <a:srgbClr val="AE1022"/>
    <a:srgbClr val="D0D0D0"/>
    <a:srgbClr val="E0E0E0"/>
    <a:srgbClr val="F28C26"/>
    <a:srgbClr val="FFBF08"/>
    <a:srgbClr val="B62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6" autoAdjust="0"/>
    <p:restoredTop sz="83929" autoAdjust="0"/>
  </p:normalViewPr>
  <p:slideViewPr>
    <p:cSldViewPr showGuides="1">
      <p:cViewPr varScale="1">
        <p:scale>
          <a:sx n="97" d="100"/>
          <a:sy n="97" d="100"/>
        </p:scale>
        <p:origin x="869" y="72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D77-6242-9BEE-0425BB980EEE}"/>
              </c:ext>
            </c:extLst>
          </c:dPt>
          <c:dPt>
            <c:idx val="1"/>
            <c:invertIfNegative val="0"/>
            <c:bubble3D val="0"/>
            <c:spPr>
              <a:solidFill>
                <a:srgbClr val="DC184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D77-6242-9BEE-0425BB980EEE}"/>
              </c:ext>
            </c:extLst>
          </c:dPt>
          <c:dLbls>
            <c:dLbl>
              <c:idx val="0"/>
              <c:layout>
                <c:manualLayout>
                  <c:x val="-4.8024141671933837E-17"/>
                  <c:y val="0.13806711755262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190/204</a:t>
                    </a:r>
                    <a:br>
                      <a:rPr lang="en-US" dirty="0">
                        <a:solidFill>
                          <a:schemeClr val="bg1"/>
                        </a:solidFill>
                      </a:rPr>
                    </a:br>
                    <a:r>
                      <a:rPr lang="en-US" dirty="0">
                        <a:solidFill>
                          <a:schemeClr val="bg1"/>
                        </a:solidFill>
                      </a:rPr>
                      <a:t>(93.1%)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77-6242-9BEE-0425BB980EEE}"/>
                </c:ext>
              </c:extLst>
            </c:dLbl>
            <c:dLbl>
              <c:idx val="1"/>
              <c:layout>
                <c:manualLayout>
                  <c:x val="-9.6048283343867675E-17"/>
                  <c:y val="0.117790022051910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194/204</a:t>
                    </a:r>
                    <a:br>
                      <a:rPr lang="en-US" dirty="0">
                        <a:solidFill>
                          <a:schemeClr val="bg1"/>
                        </a:solidFill>
                      </a:rPr>
                    </a:br>
                    <a:r>
                      <a:rPr lang="en-US" dirty="0">
                        <a:solidFill>
                          <a:schemeClr val="bg1"/>
                        </a:solidFill>
                      </a:rPr>
                      <a:t>(95.1%)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77-6242-9BEE-0425BB980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Placebo</c:v>
                </c:pt>
                <c:pt idx="1">
                  <c:v>Apixaban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0.93100000000000005</c:v>
                </c:pt>
                <c:pt idx="1">
                  <c:v>0.95099999999999996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7-6242-9BEE-0425BB980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9762607"/>
        <c:axId val="1662184239"/>
      </c:barChart>
      <c:catAx>
        <c:axId val="56976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184239"/>
        <c:crosses val="autoZero"/>
        <c:auto val="1"/>
        <c:lblAlgn val="ctr"/>
        <c:lblOffset val="0"/>
        <c:noMultiLvlLbl val="0"/>
      </c:catAx>
      <c:valAx>
        <c:axId val="166218423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Patients not hospitalized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76260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3AB_1108971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25E7715-166A-437D-8EFD-3C5AD3C282B6}" authorId="{1AB223C1-79ED-4E4E-3966-6B8BAF7E80A8}" created="2022-07-29T13:34:11.03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85775637" sldId="939"/>
      <ac:spMk id="14" creationId="{A9C081AF-37F0-674F-AA96-5DF2DBC52723}"/>
      <ac:txMk cp="0">
        <ac:context len="1" hash="13"/>
      </ac:txMk>
    </ac:txMkLst>
    <p188:txBody>
      <a:bodyPr/>
      <a:lstStyle/>
      <a:p>
        <a:r>
          <a:rPr lang="pt-BR"/>
          <a:t>RENATO, CHECAR SE ESTÁ DE ACORDO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27/08/2022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8/27/2022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CFB2-2FC4-4A48-85D8-914292BD17B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2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CFB2-2FC4-4A48-85D8-914292BD17B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17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9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7"/>
            <a:ext cx="7632700" cy="3890434"/>
          </a:xfrm>
          <a:prstGeom prst="rect">
            <a:avLst/>
          </a:prstGeom>
        </p:spPr>
        <p:txBody>
          <a:bodyPr/>
          <a:lstStyle>
            <a:lvl1pPr marL="180971" indent="-180971" defTabSz="359991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64" indent="-179384" defTabSz="358766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34" indent="-179384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43" indent="-179384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4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14" indent="-179384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784" indent="-179384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298" algn="l"/>
              </a:tabLst>
              <a:defRPr sz="1800"/>
            </a:lvl6pPr>
            <a:lvl7pPr marL="1346366" indent="-179384">
              <a:buClr>
                <a:srgbClr val="C00000"/>
              </a:buClr>
              <a:defRPr sz="1800"/>
            </a:lvl7pPr>
            <a:lvl8pPr marL="1529962" indent="-179384">
              <a:buClr>
                <a:srgbClr val="C00000"/>
              </a:buClr>
              <a:defRPr sz="1800"/>
            </a:lvl8pPr>
            <a:lvl9pPr marL="2424053" indent="-228594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44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9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20673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6" y="1364166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87" indent="0">
              <a:buNone/>
              <a:defRPr/>
            </a:lvl2pPr>
            <a:lvl3pPr marL="531786" indent="0">
              <a:buNone/>
              <a:defRPr/>
            </a:lvl3pPr>
            <a:lvl4pPr marL="809585" indent="0">
              <a:buNone/>
              <a:defRPr/>
            </a:lvl4pPr>
            <a:lvl5pPr marL="1076271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7" y="2571751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393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393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393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393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79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658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20367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79" y="273847"/>
            <a:ext cx="8482443" cy="77495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2504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3569E4-2F10-5C4C-94FC-D14C6387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13716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8AB0D-AE9D-3247-BF96-73E113CED02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2251" y="1266826"/>
            <a:ext cx="8678863" cy="3508375"/>
          </a:xfrm>
        </p:spPr>
        <p:txBody>
          <a:bodyPr l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82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55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60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779" y="273846"/>
            <a:ext cx="8482443" cy="77495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691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3569E4-2F10-5C4C-94FC-D14C6387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13716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8AB0D-AE9D-3247-BF96-73E113CED02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2250" y="1266825"/>
            <a:ext cx="8678863" cy="3508375"/>
          </a:xfrm>
        </p:spPr>
        <p:txBody>
          <a:bodyPr l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27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4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8" y="3961570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1" y="3577878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1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391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  <p:sldLayoutId id="2147483666" r:id="rId5"/>
    <p:sldLayoutId id="2147483670" r:id="rId6"/>
    <p:sldLayoutId id="2147483671" r:id="rId7"/>
    <p:sldLayoutId id="2147483672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693" lvl="0" indent="-266693"/>
            <a:r>
              <a:rPr lang="fr-FR"/>
              <a:t>Cliquez pour modifier les styles du texte du masque</a:t>
            </a:r>
          </a:p>
          <a:p>
            <a:pPr marL="266693" lvl="1" indent="-266693"/>
            <a:r>
              <a:rPr lang="fr-FR"/>
              <a:t>Deuxième niveau</a:t>
            </a:r>
          </a:p>
          <a:p>
            <a:pPr marL="266693" lvl="2" indent="-266693"/>
            <a:r>
              <a:rPr lang="fr-FR"/>
              <a:t>Troisième niveau</a:t>
            </a:r>
          </a:p>
          <a:p>
            <a:pPr marL="266693" lvl="3" indent="-266693"/>
            <a:r>
              <a:rPr lang="fr-FR"/>
              <a:t>Quatrième niveau</a:t>
            </a:r>
          </a:p>
          <a:p>
            <a:pPr marL="266693" lvl="4" indent="-266693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0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59991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693" indent="0" algn="l" defTabSz="359991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799" indent="0" algn="l" defTabSz="359991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05" indent="0" algn="l" defTabSz="359991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298" indent="0" algn="l" defTabSz="359991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151" indent="0" algn="l" defTabSz="914378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3AB_1108971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FBD9D4-C2E4-C375-ECD4-C609DBD295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605" y="2427734"/>
            <a:ext cx="6768752" cy="1569660"/>
          </a:xfrm>
        </p:spPr>
        <p:txBody>
          <a:bodyPr/>
          <a:lstStyle/>
          <a:p>
            <a:r>
              <a:rPr lang="pt-BR" b="1" dirty="0"/>
              <a:t>Renato D. Lopes</a:t>
            </a:r>
            <a:r>
              <a:rPr lang="pt-BR" dirty="0"/>
              <a:t>, </a:t>
            </a:r>
            <a:r>
              <a:rPr lang="en-US" dirty="0"/>
              <a:t>Pedro Gabriel Melo de Barros e Silva, </a:t>
            </a:r>
            <a:br>
              <a:rPr lang="en-US" dirty="0"/>
            </a:br>
            <a:r>
              <a:rPr lang="en-US" dirty="0"/>
              <a:t>Ariane Vieira Scarlatelli Macedo, Bruna Bronhara, Alexandre B. Cavalcanti, </a:t>
            </a:r>
            <a:br>
              <a:rPr lang="en-US" dirty="0"/>
            </a:br>
            <a:r>
              <a:rPr lang="en-US" dirty="0"/>
              <a:t>Regis G. Rosa, Otávio Berwanger, Viviane C. Veiga, Luciano C.P. Azevedo, </a:t>
            </a:r>
            <a:br>
              <a:rPr lang="en-US" dirty="0"/>
            </a:br>
            <a:r>
              <a:rPr lang="en-US" dirty="0"/>
              <a:t>Murillo O. Antunes, Otávio Celso Eluf Gebara, Eduardo Ramacciotti, </a:t>
            </a:r>
            <a:br>
              <a:rPr lang="en-US" dirty="0"/>
            </a:br>
            <a:r>
              <a:rPr lang="en-US" dirty="0"/>
              <a:t>Christopher B. Granger, John H. Alexander, Alvaro Avezum, </a:t>
            </a:r>
            <a:br>
              <a:rPr lang="en-US" dirty="0"/>
            </a:br>
            <a:r>
              <a:rPr lang="pt-BR" dirty="0"/>
              <a:t>on behalf of the APOLLO Investigators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9605" y="339403"/>
            <a:ext cx="6768752" cy="20889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Apixaban for PrOphyLaxis of thromboemboLic Outcomes in </a:t>
            </a:r>
            <a:br>
              <a:rPr lang="en-US" sz="3600" dirty="0"/>
            </a:br>
            <a:r>
              <a:rPr lang="en-US" sz="3600" dirty="0"/>
              <a:t>COVID-19 — The Primary Results </a:t>
            </a:r>
            <a:br>
              <a:rPr lang="en-US" sz="3600" dirty="0"/>
            </a:br>
            <a:r>
              <a:rPr lang="en-US" sz="3600" dirty="0"/>
              <a:t>of the APOLLO Randomized Trial </a:t>
            </a:r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err="1"/>
              <a:t>Study</a:t>
            </a:r>
            <a:r>
              <a:rPr lang="pt-BR"/>
              <a:t> </a:t>
            </a:r>
            <a:r>
              <a:rPr lang="pt-BR" err="1"/>
              <a:t>Interruption</a:t>
            </a:r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914400"/>
            <a:ext cx="7886700" cy="1938992"/>
          </a:xfrm>
        </p:spPr>
        <p:txBody>
          <a:bodyPr>
            <a:spAutoFit/>
          </a:bodyPr>
          <a:lstStyle/>
          <a:p>
            <a:r>
              <a:rPr lang="en-US" b="0" dirty="0"/>
              <a:t>The trial was stopped prematurely due to slower than expected recruitment and low overall event rates. </a:t>
            </a:r>
            <a:br>
              <a:rPr lang="en-US" b="0" dirty="0"/>
            </a:br>
            <a:r>
              <a:rPr lang="en-US" b="0" dirty="0" smtClean="0"/>
              <a:t>DAOH </a:t>
            </a:r>
            <a:r>
              <a:rPr lang="en-US" b="0" dirty="0"/>
              <a:t>was expected </a:t>
            </a:r>
            <a:r>
              <a:rPr lang="en-US" b="0" dirty="0" smtClean="0"/>
              <a:t>to be a mean of 27.0 days </a:t>
            </a:r>
            <a:r>
              <a:rPr lang="en-US" b="0" dirty="0"/>
              <a:t>(</a:t>
            </a:r>
            <a:r>
              <a:rPr lang="en-US" b="0" dirty="0" smtClean="0"/>
              <a:t>SD=6</a:t>
            </a:r>
            <a:r>
              <a:rPr lang="en-US" b="0" dirty="0"/>
              <a:t>); however only </a:t>
            </a:r>
            <a:r>
              <a:rPr lang="en-US" b="0" dirty="0" smtClean="0"/>
              <a:t>6</a:t>
            </a:r>
            <a:r>
              <a:rPr lang="en-US" b="0" dirty="0"/>
              <a:t>% needed hospitalization or visited </a:t>
            </a:r>
            <a:r>
              <a:rPr lang="en-US" b="0" dirty="0" smtClean="0"/>
              <a:t>the emergency department leading </a:t>
            </a:r>
            <a:r>
              <a:rPr lang="en-US" b="0" dirty="0"/>
              <a:t>to a 29.5 DAOH (SD=2.0).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59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7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4" name="CaixaDeTexto 10">
            <a:extLst>
              <a:ext uri="{FF2B5EF4-FFF2-40B4-BE49-F238E27FC236}">
                <a16:creationId xmlns:a16="http://schemas.microsoft.com/office/drawing/2014/main" id="{630C4954-7142-8B44-8F23-81896F42AC31}"/>
              </a:ext>
            </a:extLst>
          </p:cNvPr>
          <p:cNvSpPr txBox="1"/>
          <p:nvPr/>
        </p:nvSpPr>
        <p:spPr>
          <a:xfrm>
            <a:off x="1648896" y="4598246"/>
            <a:ext cx="58462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Lopes RD et al. Am Heart J 2020;226:1-10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Fanaroff AC et al. Circ-cardiovasc Qual 2018;11:e004755.</a:t>
            </a:r>
          </a:p>
        </p:txBody>
      </p:sp>
    </p:spTree>
    <p:extLst>
      <p:ext uri="{BB962C8B-B14F-4D97-AF65-F5344CB8AC3E}">
        <p14:creationId xmlns:p14="http://schemas.microsoft.com/office/powerpoint/2010/main" val="11011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792A1-E12B-D744-B8E0-114A316A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Baseline Characteristics</a:t>
            </a:r>
            <a:endParaRPr lang="en-US" dirty="0"/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A21EB8E-1DE2-534E-8871-162ED2E3FA4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9133808"/>
              </p:ext>
            </p:extLst>
          </p:nvPr>
        </p:nvGraphicFramePr>
        <p:xfrm>
          <a:off x="395536" y="884682"/>
          <a:ext cx="8064895" cy="337929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553929084"/>
                    </a:ext>
                  </a:extLst>
                </a:gridCol>
                <a:gridCol w="1776197">
                  <a:extLst>
                    <a:ext uri="{9D8B030D-6E8A-4147-A177-3AD203B41FA5}">
                      <a16:colId xmlns:a16="http://schemas.microsoft.com/office/drawing/2014/main" val="4008701924"/>
                    </a:ext>
                  </a:extLst>
                </a:gridCol>
                <a:gridCol w="1776197">
                  <a:extLst>
                    <a:ext uri="{9D8B030D-6E8A-4147-A177-3AD203B41FA5}">
                      <a16:colId xmlns:a16="http://schemas.microsoft.com/office/drawing/2014/main" val="1964945010"/>
                    </a:ext>
                  </a:extLst>
                </a:gridCol>
                <a:gridCol w="1776197">
                  <a:extLst>
                    <a:ext uri="{9D8B030D-6E8A-4147-A177-3AD203B41FA5}">
                      <a16:colId xmlns:a16="http://schemas.microsoft.com/office/drawing/2014/main" val="1934788185"/>
                    </a:ext>
                  </a:extLst>
                </a:gridCol>
              </a:tblGrid>
              <a:tr h="5349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pt-BR" sz="14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6858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51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400" err="1">
                          <a:effectLst/>
                        </a:rPr>
                        <a:t>Apixaban</a:t>
                      </a:r>
                      <a:endParaRPr lang="pt-BR" sz="14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(n=207)</a:t>
                      </a:r>
                    </a:p>
                  </a:txBody>
                  <a:tcPr marL="68580" marR="68580" marT="20574" marB="6858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18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Placebo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(n=204)</a:t>
                      </a:r>
                    </a:p>
                  </a:txBody>
                  <a:tcPr marL="68580" marR="68580" marT="20574" marB="6858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b="0" dirty="0">
                          <a:effectLst/>
                        </a:rPr>
                        <a:t>(n = 659)</a:t>
                      </a:r>
                      <a:endParaRPr lang="pt-BR" sz="14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20574" marB="6858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25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302531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r>
                        <a:rPr lang="en-US" sz="1200" b="0" dirty="0">
                          <a:effectLst/>
                        </a:rPr>
                        <a:t>, mean ± SD, </a:t>
                      </a:r>
                      <a:r>
                        <a:rPr lang="en-US" sz="1200" b="0" dirty="0" smtClean="0">
                          <a:effectLst/>
                        </a:rPr>
                        <a:t>yrs</a:t>
                      </a:r>
                      <a:endParaRPr lang="pt-BR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44.3 ± 14.8 (n = 207)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43.7 ± 13.1 (n = 204)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44.0 ± 14.0 (n = 411)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4415975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Women</a:t>
                      </a:r>
                      <a:r>
                        <a:rPr lang="en-US" sz="1200" b="0" dirty="0">
                          <a:effectLst/>
                        </a:rPr>
                        <a:t>, n (%)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120/207 (58.0%)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120/204 (58.8%)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240/411 (58.4%)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58448009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BMI</a:t>
                      </a:r>
                      <a:r>
                        <a:rPr lang="en-US" sz="1200" b="0" dirty="0">
                          <a:effectLst/>
                        </a:rPr>
                        <a:t>, mean ± SD, kg/m</a:t>
                      </a:r>
                      <a:r>
                        <a:rPr lang="en-US" sz="1200" b="0" baseline="30000" dirty="0">
                          <a:effectLst/>
                        </a:rPr>
                        <a:t>2</a:t>
                      </a:r>
                      <a:endParaRPr lang="pt-BR" sz="1200" b="0" baseline="30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28.7 ± 5.4 (n = 207)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28.8 ± 5.6 (n = 204)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28.7 ± 5.5 (n = 411)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9111161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Symptom onset [interquartile range]</a:t>
                      </a:r>
                      <a:endParaRPr lang="pt-BR" sz="12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 [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4.0, 8.0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 (n = 207)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 [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4.0, 8.0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 (n = 204)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 [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4.0, 8.0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 (n = 411)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948469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COVID-19 VACCINE</a:t>
                      </a:r>
                    </a:p>
                  </a:txBody>
                  <a:tcPr marL="68580" marR="68580" marT="20574" marB="13716" anchor="ctr">
                    <a:lnR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519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L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519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L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2519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L w="12700" cap="flat" cmpd="sng" algn="ctr">
                      <a:solidFill>
                        <a:srgbClr val="4C8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2519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0143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At lease 1 dose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180/206 (87.4%)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174/204 (85.3%)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354/410 (86.3%)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6041701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DOSES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pt-BR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pt-BR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pt-BR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7845890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dose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20/180 (11.1%)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13/174 (7.5%)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33/354 (9.3%)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97217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doses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156/180 (86.7%)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157/174 (90.2%)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313/354 (88.4%)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0961493"/>
                  </a:ext>
                </a:extLst>
              </a:tr>
              <a:tr h="2844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doses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4/180 (2.2%)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4/174 (2.3%)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8/354 (2.3%)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778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9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792A1-E12B-D744-B8E0-114A316A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95486"/>
            <a:ext cx="7886700" cy="409592"/>
          </a:xfrm>
        </p:spPr>
        <p:txBody>
          <a:bodyPr/>
          <a:lstStyle/>
          <a:p>
            <a:r>
              <a:rPr lang="pt-BR"/>
              <a:t>Baseline </a:t>
            </a:r>
            <a:r>
              <a:rPr lang="pt-BR" err="1"/>
              <a:t>Characteristics</a:t>
            </a:r>
            <a:endParaRPr lang="en-US" dirty="0"/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A21EB8E-1DE2-534E-8871-162ED2E3FA4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2325562"/>
              </p:ext>
            </p:extLst>
          </p:nvPr>
        </p:nvGraphicFramePr>
        <p:xfrm>
          <a:off x="395536" y="795368"/>
          <a:ext cx="8352929" cy="1466316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553929084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4008701924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196494501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126179013"/>
                    </a:ext>
                  </a:extLst>
                </a:gridCol>
              </a:tblGrid>
              <a:tr h="386408">
                <a:tc>
                  <a:txBody>
                    <a:bodyPr/>
                    <a:lstStyle/>
                    <a:p>
                      <a:endParaRPr lang="pt-BR" sz="12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68580" anchor="ctr">
                    <a:solidFill>
                      <a:srgbClr val="0251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err="1">
                          <a:effectLst/>
                        </a:rPr>
                        <a:t>Apixaban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(n=207)</a:t>
                      </a:r>
                    </a:p>
                  </a:txBody>
                  <a:tcPr marL="68580" marR="68580" marT="20574" marB="68580" anchor="ctr">
                    <a:solidFill>
                      <a:srgbClr val="DC18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 Placebo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(n=204)</a:t>
                      </a:r>
                    </a:p>
                  </a:txBody>
                  <a:tcPr marL="68580" marR="68580" marT="20574" marB="6858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0" dirty="0">
                          <a:effectLst/>
                        </a:rPr>
                        <a:t>(n = 411)</a:t>
                      </a:r>
                      <a:endParaRPr lang="pt-BR" sz="12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20574" marB="68580" anchor="ctr">
                    <a:solidFill>
                      <a:srgbClr val="025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302531"/>
                  </a:ext>
                </a:extLst>
              </a:tr>
              <a:tr h="2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RISK FACTORS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19489"/>
                  </a:ext>
                </a:extLst>
              </a:tr>
              <a:tr h="255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 dimer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above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limit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n(%)</a:t>
                      </a:r>
                      <a:endParaRPr lang="pt-BR" sz="1200" b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21/207 (10.1%)</a:t>
                      </a:r>
                      <a:endParaRPr lang="pt-BR" sz="120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23/204 (11.3%)</a:t>
                      </a:r>
                      <a:endParaRPr lang="pt-BR" sz="120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44/411 (10.7%)</a:t>
                      </a:r>
                      <a:endParaRPr lang="pt-BR" sz="120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71837"/>
                  </a:ext>
                </a:extLst>
              </a:tr>
              <a:tr h="255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C-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reactive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protein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10 mg/L</a:t>
                      </a: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n(%)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163/207 (78.7%)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164/204 (80.4%)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327/411 (79.6%)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22196"/>
                  </a:ext>
                </a:extLst>
              </a:tr>
              <a:tr h="255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C-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reactive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protein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above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limit</a:t>
                      </a: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n(%)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15/207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(85.0%)</a:t>
                      </a:r>
                      <a:endParaRPr lang="pt-BR" sz="12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17/204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(85.3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%)</a:t>
                      </a:r>
                      <a:endParaRPr lang="pt-BR" sz="12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32/411 </a:t>
                      </a:r>
                      <a:r>
                        <a:rPr lang="pt-BR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(82.2%)</a:t>
                      </a:r>
                      <a:endParaRPr lang="pt-BR" sz="12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E7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25750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6235D0C-95B4-B09C-EE69-A9A661968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27819"/>
              </p:ext>
            </p:extLst>
          </p:nvPr>
        </p:nvGraphicFramePr>
        <p:xfrm>
          <a:off x="395536" y="2261684"/>
          <a:ext cx="8352929" cy="228371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1372487132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3668740132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185134814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val="1642492940"/>
                    </a:ext>
                  </a:extLst>
                </a:gridCol>
              </a:tblGrid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Hypertension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69/207 (33.3%)</a:t>
                      </a:r>
                      <a:endParaRPr lang="pt-BR" sz="1200" b="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60/204 (29.4%)</a:t>
                      </a:r>
                      <a:endParaRPr lang="pt-BR" sz="1200" b="0" dirty="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129/411 (31.4%)</a:t>
                      </a:r>
                      <a:endParaRPr lang="pt-BR" sz="1200" b="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79124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Heart failure</a:t>
                      </a:r>
                      <a:r>
                        <a:rPr lang="en-US" sz="1200" b="0" dirty="0">
                          <a:effectLst/>
                        </a:rPr>
                        <a:t>, n (%)</a:t>
                      </a:r>
                      <a:endParaRPr lang="pt-BR" sz="1200" b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1/207 (0.5%)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1/411 (0.2%)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39031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Diabetes</a:t>
                      </a:r>
                      <a:r>
                        <a:rPr lang="en-US" sz="1200" b="0" dirty="0">
                          <a:effectLst/>
                        </a:rPr>
                        <a:t>, n (%)</a:t>
                      </a:r>
                      <a:endParaRPr lang="pt-BR" sz="1200" b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24/207 (11.6%)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25/204 (12.3%)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49/411 (11.9%)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6985904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Asthma</a:t>
                      </a:r>
                      <a:r>
                        <a:rPr lang="en-US" sz="1200" b="0" dirty="0">
                          <a:effectLst/>
                        </a:rPr>
                        <a:t>, n (%)</a:t>
                      </a:r>
                      <a:endParaRPr lang="pt-BR" sz="1200" b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6/207 (2.9%)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7/204 (3.4%)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13/411 (3.2%)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3613109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Known kidney disease</a:t>
                      </a:r>
                      <a:r>
                        <a:rPr lang="en-US" sz="1200" b="0" dirty="0">
                          <a:effectLst/>
                        </a:rPr>
                        <a:t>, n (%)</a:t>
                      </a:r>
                      <a:endParaRPr lang="pt-BR" sz="1200" b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0/207 (0.0%)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0/411 (0.0%)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20856986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err="1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History</a:t>
                      </a:r>
                      <a:r>
                        <a:rPr lang="pt-BR" sz="1200" b="1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of VTE, </a:t>
                      </a:r>
                      <a:r>
                        <a:rPr lang="pt-BR" sz="1200" b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 (%)</a:t>
                      </a: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2/207 (1.0%)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3/204 (1.5%)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5/411 (1.2%)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1790653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Coronary artery disease, </a:t>
                      </a:r>
                      <a:r>
                        <a:rPr lang="pt-BR" sz="1200" b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 (%)</a:t>
                      </a: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5/207 (2.4%)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3/204 (1.5%)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8/411 (1.9%)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86488601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History of VTE</a:t>
                      </a: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2/207 (1.0%)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3/204 (1.5%)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5/411 (1.2%)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3460376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BMI ≥ 30</a:t>
                      </a:r>
                    </a:p>
                  </a:txBody>
                  <a:tcPr marL="68580" marR="68580" marT="20574" marB="13716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81/207 (39.1%)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77/204 (37.7%)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158/411 (38.4%)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696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err="1"/>
              <a:t>Primary</a:t>
            </a:r>
            <a:r>
              <a:rPr lang="pt-BR"/>
              <a:t> </a:t>
            </a:r>
            <a:r>
              <a:rPr lang="pt-BR" err="1"/>
              <a:t>Outcome</a:t>
            </a:r>
            <a:r>
              <a:rPr lang="pt-BR"/>
              <a:t>: </a:t>
            </a:r>
            <a:br>
              <a:rPr lang="pt-BR"/>
            </a:br>
            <a:r>
              <a:rPr lang="pt-BR" err="1"/>
              <a:t>Days</a:t>
            </a:r>
            <a:r>
              <a:rPr lang="pt-BR"/>
              <a:t> </a:t>
            </a:r>
            <a:r>
              <a:rPr lang="pt-BR" err="1"/>
              <a:t>Alive</a:t>
            </a:r>
            <a:r>
              <a:rPr lang="pt-BR"/>
              <a:t> </a:t>
            </a:r>
            <a:r>
              <a:rPr lang="pt-BR" err="1"/>
              <a:t>and</a:t>
            </a:r>
            <a:r>
              <a:rPr lang="pt-BR"/>
              <a:t> Out of the Hospital </a:t>
            </a:r>
            <a:r>
              <a:rPr lang="pt-BR" err="1"/>
              <a:t>at</a:t>
            </a:r>
            <a:r>
              <a:rPr lang="pt-BR"/>
              <a:t> 30 </a:t>
            </a:r>
            <a:r>
              <a:rPr lang="pt-BR" err="1"/>
              <a:t>Days</a:t>
            </a:r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60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7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716A317-80B7-9511-10E1-EA8B6EBCE52E}"/>
              </a:ext>
            </a:extLst>
          </p:cNvPr>
          <p:cNvSpPr txBox="1"/>
          <p:nvPr/>
        </p:nvSpPr>
        <p:spPr>
          <a:xfrm>
            <a:off x="5353127" y="2346703"/>
            <a:ext cx="3312368" cy="13048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defTabSz="685800">
              <a:lnSpc>
                <a:spcPct val="98000"/>
              </a:lnSpc>
              <a:spcBef>
                <a:spcPts val="1200"/>
              </a:spcBef>
              <a:defRPr/>
            </a:pPr>
            <a:r>
              <a:rPr lang="en-US" sz="1200" b="1" dirty="0">
                <a:solidFill>
                  <a:schemeClr val="accent6"/>
                </a:solidFill>
                <a:latin typeface="Arial" panose="020B0604020202020204"/>
              </a:rPr>
              <a:t>Placebo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/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mean days ± SD: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29.5 ± 2.4</a:t>
            </a:r>
          </a:p>
          <a:p>
            <a:pPr marL="0" marR="0" lvl="0" indent="0" algn="l" defTabSz="685800" rtl="0" eaLnBrk="1" fontAlgn="auto" latinLnBrk="0" hangingPunct="1">
              <a:lnSpc>
                <a:spcPct val="98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DC18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Apixaban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/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mean days ± SD: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29.6 ± 1.6</a:t>
            </a:r>
          </a:p>
          <a:p>
            <a:pPr marL="0" marR="0" lvl="0" indent="0" algn="l" defTabSz="685800" rtl="0" eaLnBrk="1" fontAlgn="auto" latinLnBrk="0" hangingPunct="1">
              <a:lnSpc>
                <a:spcPct val="98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Mean difference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(95%CI): 0.18 [-0.22 </a:t>
            </a:r>
            <a:r>
              <a:rPr lang="pt-BR" sz="1200" dirty="0">
                <a:solidFill>
                  <a:srgbClr val="000000"/>
                </a:solidFill>
                <a:latin typeface="Arial" panose="020B0604020202020204"/>
              </a:rPr>
              <a:t>-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0.58]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DEF5CA2-4BA8-D78D-50C6-FC499C575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8543144"/>
              </p:ext>
            </p:extLst>
          </p:nvPr>
        </p:nvGraphicFramePr>
        <p:xfrm>
          <a:off x="210741" y="1203597"/>
          <a:ext cx="4848200" cy="3477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1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4" grpId="0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err="1"/>
              <a:t>Clinical</a:t>
            </a:r>
            <a:r>
              <a:rPr lang="pt-BR"/>
              <a:t> Status </a:t>
            </a:r>
            <a:r>
              <a:rPr lang="pt-BR" err="1"/>
              <a:t>at</a:t>
            </a:r>
            <a:r>
              <a:rPr lang="pt-BR"/>
              <a:t> 30 </a:t>
            </a:r>
            <a:r>
              <a:rPr lang="pt-BR" err="1"/>
              <a:t>Days</a:t>
            </a:r>
            <a:endParaRPr lang="pt-BR"/>
          </a:p>
        </p:txBody>
      </p:sp>
      <p:pic>
        <p:nvPicPr>
          <p:cNvPr id="20" name="Imagem 19" descr="Gráfico&#10;&#10;Descrição gerada automaticamente">
            <a:extLst>
              <a:ext uri="{FF2B5EF4-FFF2-40B4-BE49-F238E27FC236}">
                <a16:creationId xmlns:a16="http://schemas.microsoft.com/office/drawing/2014/main" id="{E6E98EBE-19AA-A14E-D8C5-393AD467409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83" y="747993"/>
            <a:ext cx="6290862" cy="3931789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942B54D5-1006-72EF-D15B-F91242013A1A}"/>
              </a:ext>
            </a:extLst>
          </p:cNvPr>
          <p:cNvSpPr txBox="1"/>
          <p:nvPr/>
        </p:nvSpPr>
        <p:spPr>
          <a:xfrm>
            <a:off x="6516216" y="1563638"/>
            <a:ext cx="2396340" cy="2478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t-BR" sz="2100" b="1" i="0" u="none" strike="noStrike" kern="1200" cap="none" spc="0" normalizeH="0" baseline="0" noProof="0" err="1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Hospitalized</a:t>
            </a:r>
            <a:r>
              <a:rPr kumimoji="0" lang="pt-BR" sz="2100" b="1" i="0" u="none" strike="noStrike" kern="1200" cap="none" spc="0" normalizeH="0" baseline="0" noProof="0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2100" b="1" i="0" u="none" strike="noStrike" kern="1200" cap="none" spc="0" normalizeH="0" baseline="0" noProof="0" err="1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</a:t>
            </a:r>
            <a:r>
              <a:rPr kumimoji="0" lang="pt-BR" sz="2100" b="1" i="0" u="none" strike="noStrike" kern="1200" cap="none" spc="0" normalizeH="0" baseline="0" noProof="0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2100" b="1" i="0" u="none" strike="noStrike" kern="1200" cap="none" spc="0" normalizeH="0" baseline="0" noProof="0" err="1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within</a:t>
            </a:r>
            <a:r>
              <a:rPr kumimoji="0" lang="pt-BR" sz="2100" b="1" i="0" u="none" strike="noStrike" kern="1200" cap="none" spc="0" normalizeH="0" baseline="0" noProof="0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pt-BR" sz="2100" b="1" i="0" u="none" strike="noStrike" kern="1200" cap="none" spc="0" normalizeH="0" baseline="0" noProof="0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t-BR" sz="2100" b="1" i="0" u="none" strike="noStrike" kern="1200" cap="none" spc="0" normalizeH="0" baseline="0" noProof="0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</a:t>
            </a:r>
            <a:r>
              <a:rPr kumimoji="0" lang="pt-BR" sz="2100" b="1" i="0" u="none" strike="noStrike" kern="1200" cap="none" spc="0" normalizeH="0" baseline="0" noProof="0" err="1">
                <a:ln>
                  <a:noFill/>
                </a:ln>
                <a:solidFill>
                  <a:srgbClr val="AE10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days</a:t>
            </a:r>
            <a:endParaRPr kumimoji="0" lang="pt-BR" sz="2100" b="1" i="0" u="none" strike="noStrike" kern="1200" cap="none" spc="0" normalizeH="0" baseline="0" noProof="0">
              <a:ln>
                <a:noFill/>
              </a:ln>
              <a:solidFill>
                <a:srgbClr val="AE102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indent="0" algn="ctr" defTabSz="2700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n/N (%)</a:t>
            </a:r>
            <a:b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t-BR" sz="15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Apixaban</a:t>
            </a: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10/204 (4.9%) </a:t>
            </a:r>
            <a:b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Placebo 14/204 (6.9%) </a:t>
            </a:r>
          </a:p>
          <a:p>
            <a:pPr marR="0" lvl="0" indent="0" algn="ctr" defTabSz="2700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Odds</a:t>
            </a: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5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Ratio</a:t>
            </a: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[IC 95%]</a:t>
            </a:r>
            <a:b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0.70 [0.30 </a:t>
            </a:r>
            <a:r>
              <a:rPr kumimoji="0" lang="pt-BR" sz="15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pt-BR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1.61]</a:t>
            </a:r>
          </a:p>
        </p:txBody>
      </p:sp>
    </p:spTree>
    <p:extLst>
      <p:ext uri="{BB962C8B-B14F-4D97-AF65-F5344CB8AC3E}">
        <p14:creationId xmlns:p14="http://schemas.microsoft.com/office/powerpoint/2010/main" val="19160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792A1-E12B-D744-B8E0-114A316A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123478"/>
            <a:ext cx="7886700" cy="409592"/>
          </a:xfrm>
        </p:spPr>
        <p:txBody>
          <a:bodyPr/>
          <a:lstStyle/>
          <a:p>
            <a:r>
              <a:rPr lang="pt-BR" err="1"/>
              <a:t>Secondary</a:t>
            </a:r>
            <a:r>
              <a:rPr lang="pt-BR"/>
              <a:t> </a:t>
            </a:r>
            <a:r>
              <a:rPr lang="pt-BR" err="1"/>
              <a:t>Endpoints</a:t>
            </a:r>
            <a:endParaRPr lang="en-US" dirty="0"/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A21EB8E-1DE2-534E-8871-162ED2E3FA4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4094378"/>
              </p:ext>
            </p:extLst>
          </p:nvPr>
        </p:nvGraphicFramePr>
        <p:xfrm>
          <a:off x="431540" y="763442"/>
          <a:ext cx="8280921" cy="147718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55392908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400870192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96494501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26179013"/>
                    </a:ext>
                  </a:extLst>
                </a:gridCol>
              </a:tblGrid>
              <a:tr h="70739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pt-BR" sz="14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20574" marB="68580" anchor="ctr">
                    <a:solidFill>
                      <a:srgbClr val="0251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pt-BR" sz="1400" err="1">
                          <a:effectLst/>
                          <a:latin typeface="+mn-lt"/>
                        </a:rPr>
                        <a:t>Apixaban</a:t>
                      </a:r>
                      <a:endParaRPr lang="pt-BR" sz="14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(n=207)</a:t>
                      </a:r>
                    </a:p>
                  </a:txBody>
                  <a:tcPr marL="68580" marR="68580" marT="20574" marB="68580" anchor="ctr">
                    <a:solidFill>
                      <a:srgbClr val="DC18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</a:rPr>
                        <a:t> Placebo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(n=204)</a:t>
                      </a:r>
                    </a:p>
                  </a:txBody>
                  <a:tcPr marL="68580" marR="68580" marT="20574" marB="6858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Odds </a:t>
                      </a:r>
                      <a:br>
                        <a:rPr lang="en-US" sz="1400" dirty="0">
                          <a:effectLst/>
                          <a:latin typeface="+mn-lt"/>
                        </a:rPr>
                      </a:br>
                      <a:r>
                        <a:rPr lang="en-US" sz="1400" dirty="0">
                          <a:effectLst/>
                          <a:latin typeface="+mn-lt"/>
                        </a:rPr>
                        <a:t>Ratio</a:t>
                      </a:r>
                      <a:endParaRPr lang="pt-BR" sz="14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20574" marB="68580" anchor="ctr">
                    <a:solidFill>
                      <a:srgbClr val="025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302531"/>
                  </a:ext>
                </a:extLst>
              </a:tr>
              <a:tr h="2543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RISK FACTORS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pt-BR" sz="1200" b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27432" anchor="ctr">
                    <a:solidFill>
                      <a:srgbClr val="4C8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19489"/>
                  </a:ext>
                </a:extLst>
              </a:tr>
              <a:tr h="25770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Hospitalization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10/204 (4.9%)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14/204 (6.9%)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 [0.30 - 1.61]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2771837"/>
                  </a:ext>
                </a:extLst>
              </a:tr>
              <a:tr h="257701">
                <a:tc>
                  <a:txBody>
                    <a:bodyPr/>
                    <a:lstStyle/>
                    <a:p>
                      <a:pPr indent="254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 to bleeding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37022196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6235D0C-95B4-B09C-EE69-A9A661968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86123"/>
              </p:ext>
            </p:extLst>
          </p:nvPr>
        </p:nvGraphicFramePr>
        <p:xfrm>
          <a:off x="431540" y="2240627"/>
          <a:ext cx="8280921" cy="228371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37248713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66874013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8513481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642492940"/>
                    </a:ext>
                  </a:extLst>
                </a:gridCol>
              </a:tblGrid>
              <a:tr h="253746">
                <a:tc>
                  <a:txBody>
                    <a:bodyPr/>
                    <a:lstStyle/>
                    <a:p>
                      <a:pPr indent="254000">
                        <a:lnSpc>
                          <a:spcPct val="95000"/>
                        </a:lnSpc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 to cardiovascular/pulmonary causes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9/204 (4.4%)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14/204 (6.9%)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0.63 [0.26 - 1.48]</a:t>
                      </a:r>
                      <a:endParaRPr lang="pt-BR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79124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 indent="254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 to cardiovascular causes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1/204 (0.5%)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8339031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 indent="254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 to pulmonary causes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8/204 (3.9%)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14/204 (6.9%)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 [0.23 -1.35]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6985904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 indent="254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1/204 (0.5%)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3613109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Composite endpoint of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arterial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venous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hrombosis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20856986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Death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1/204 (0.5%)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pt-B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1790653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 indent="127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Cardiovascular death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pt-B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86488601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 indent="127000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Intrahospital death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0/204 (0.0%)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1/204 (0.5%)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pt-B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3460376"/>
                  </a:ext>
                </a:extLst>
              </a:tr>
              <a:tr h="25374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pt-BR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</a:t>
                      </a:r>
                      <a:r>
                        <a:rPr lang="pt-BR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bleeding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4/204 (2.0%)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2/204 (1.0%)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pt-BR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2.02 [0.37 -</a:t>
                      </a:r>
                      <a:r>
                        <a:rPr lang="pt-BR" sz="12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11.15]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696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4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Conclusion</a:t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914400"/>
            <a:ext cx="7416352" cy="2825389"/>
          </a:xfrm>
        </p:spPr>
        <p:txBody>
          <a:bodyPr wrap="square">
            <a:spAutoFit/>
          </a:bodyPr>
          <a:lstStyle/>
          <a:p>
            <a:r>
              <a:rPr lang="en-US" b="0" dirty="0"/>
              <a:t>In symptomatic, but clinically stable outpatients with COVID-19 </a:t>
            </a:r>
            <a:r>
              <a:rPr lang="en-US" b="0" dirty="0" smtClean="0"/>
              <a:t>and additional </a:t>
            </a:r>
            <a:r>
              <a:rPr lang="en-US" b="0" dirty="0"/>
              <a:t>risk factors for thrombotic </a:t>
            </a:r>
            <a:r>
              <a:rPr lang="en-US" b="0" dirty="0" smtClean="0"/>
              <a:t>complications, </a:t>
            </a:r>
            <a:r>
              <a:rPr lang="en-US" b="0" dirty="0"/>
              <a:t>treatment with apixaban 2.5 mg twice daily compared with placebo did not improve the number of days alive and out of the hospital. </a:t>
            </a:r>
          </a:p>
          <a:p>
            <a:endParaRPr lang="en-US" b="0" dirty="0"/>
          </a:p>
          <a:p>
            <a:r>
              <a:rPr lang="en-US" b="0" dirty="0"/>
              <a:t>No major bleeding was observed in the trial population.</a:t>
            </a:r>
          </a:p>
        </p:txBody>
      </p:sp>
    </p:spTree>
    <p:extLst>
      <p:ext uri="{BB962C8B-B14F-4D97-AF65-F5344CB8AC3E}">
        <p14:creationId xmlns:p14="http://schemas.microsoft.com/office/powerpoint/2010/main" val="41343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Clinical Implication</a:t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914400"/>
            <a:ext cx="7632376" cy="830997"/>
          </a:xfrm>
        </p:spPr>
        <p:txBody>
          <a:bodyPr wrap="square">
            <a:spAutoFit/>
          </a:bodyPr>
          <a:lstStyle/>
          <a:p>
            <a:r>
              <a:rPr lang="en-US" b="0" dirty="0" smtClean="0"/>
              <a:t>Our </a:t>
            </a:r>
            <a:r>
              <a:rPr lang="en-US" b="0" dirty="0"/>
              <a:t>results do not support the routine use of low-dose apixaban for outpatients COVID-19. 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95545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Acknowledgement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78" y="959685"/>
            <a:ext cx="8482443" cy="2086725"/>
          </a:xfrm>
        </p:spPr>
        <p:txBody>
          <a:bodyPr wrap="square">
            <a:spAutoFit/>
          </a:bodyPr>
          <a:lstStyle/>
          <a:p>
            <a:r>
              <a:rPr lang="en-US" b="0" dirty="0"/>
              <a:t>Thank you to the BCRI team, investigators, study coordinators, </a:t>
            </a:r>
            <a:r>
              <a:rPr lang="en-US" b="0" dirty="0" smtClean="0"/>
              <a:t>sponsor, and </a:t>
            </a:r>
            <a:r>
              <a:rPr lang="en-US" b="0" dirty="0"/>
              <a:t>study </a:t>
            </a:r>
            <a:r>
              <a:rPr lang="en-US" b="0" dirty="0" smtClean="0"/>
              <a:t>participants</a:t>
            </a:r>
            <a:r>
              <a:rPr lang="en-US" b="0" dirty="0"/>
              <a:t> </a:t>
            </a:r>
            <a:r>
              <a:rPr lang="en-US" b="0" dirty="0" smtClean="0"/>
              <a:t>who made the APOLLO trial possible.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59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endParaRPr lang="pt-BR" sz="2700" b="1">
              <a:solidFill>
                <a:srgbClr val="002060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17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Declaration of Interest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GB" sz="2000" b="0" dirty="0"/>
              <a:t>The APOLLO trial was </a:t>
            </a:r>
            <a:r>
              <a:rPr lang="en-US" sz="2000" b="0" dirty="0"/>
              <a:t>was an investigator-initiated study led by </a:t>
            </a:r>
            <a:r>
              <a:rPr lang="pt-BR" sz="2000" b="0" dirty="0"/>
              <a:t>the </a:t>
            </a:r>
            <a:r>
              <a:rPr lang="en-US" sz="2000" b="0" dirty="0"/>
              <a:t>Brazilian Clinical Research Institute (BCRI) and the COALITION </a:t>
            </a:r>
            <a:br>
              <a:rPr lang="en-US" sz="2000" b="0" dirty="0"/>
            </a:br>
            <a:r>
              <a:rPr lang="en-US" sz="2000" b="0" dirty="0"/>
              <a:t>COVID-19 with financial support from Pfizer. The funding sources had no role in the study conduct, analysis, interpretation of data, or decision to publish the results</a:t>
            </a:r>
            <a:endParaRPr lang="en-GB" sz="2000" b="0" dirty="0"/>
          </a:p>
          <a:p>
            <a:r>
              <a:rPr lang="en-US" sz="2000" b="0" dirty="0" smtClean="0"/>
              <a:t>Research </a:t>
            </a:r>
            <a:r>
              <a:rPr lang="en-US" sz="2000" b="0" dirty="0"/>
              <a:t>grants or contracts from Amgen, </a:t>
            </a:r>
            <a:r>
              <a:rPr lang="en-US" sz="2000" b="0" dirty="0" smtClean="0"/>
              <a:t>Bristol Myers </a:t>
            </a:r>
            <a:r>
              <a:rPr lang="en-US" sz="2000" b="0" dirty="0"/>
              <a:t>Squibb, GlaxoSmithKline, Medtronic, Pfizer, Sanofi-Aventis</a:t>
            </a:r>
          </a:p>
          <a:p>
            <a:r>
              <a:rPr lang="en-GB" sz="2000" b="0" dirty="0"/>
              <a:t>Funding for educational activities or lectures from Pfizer, </a:t>
            </a:r>
            <a:r>
              <a:rPr lang="en-US" sz="2000" b="0" dirty="0" smtClean="0"/>
              <a:t>Bristol Myers </a:t>
            </a:r>
            <a:r>
              <a:rPr lang="en-US" sz="2000" b="0" dirty="0"/>
              <a:t>Squibb, Novo Nordisk, AstraZeneca</a:t>
            </a:r>
            <a:endParaRPr lang="en-GB" sz="2000" b="0" dirty="0"/>
          </a:p>
          <a:p>
            <a:r>
              <a:rPr lang="en-GB" sz="2000" b="0" dirty="0"/>
              <a:t>Funding for consulting or other services from Bayer, Boehringer Ingelheim, </a:t>
            </a:r>
            <a:r>
              <a:rPr lang="en-US" sz="2000" b="0" dirty="0" smtClean="0"/>
              <a:t>Bristol Myers </a:t>
            </a:r>
            <a:r>
              <a:rPr lang="en-US" sz="2000" b="0" dirty="0"/>
              <a:t>Squibb, Novo Nordisk, </a:t>
            </a:r>
            <a:r>
              <a:rPr lang="en-US" sz="2000" b="0" dirty="0" smtClean="0"/>
              <a:t>AstraZeneca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Background</a:t>
            </a:r>
            <a:endParaRPr lang="fr-F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5575B4-1AC4-C542-A3B2-3E5FC46E235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782671"/>
            <a:ext cx="7632700" cy="3339376"/>
          </a:xfrm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sz="1400" dirty="0"/>
              <a:t>Patients with coronavirus disease 2019 (COVID-19) have </a:t>
            </a:r>
            <a:r>
              <a:rPr lang="en-US" sz="1400" dirty="0" smtClean="0"/>
              <a:t>a higher </a:t>
            </a:r>
            <a:r>
              <a:rPr lang="en-US" sz="1400" dirty="0"/>
              <a:t>risk of thrombotic events.</a:t>
            </a:r>
            <a:endParaRPr lang="en-US" sz="1200" dirty="0"/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sz="1400" dirty="0"/>
              <a:t>Randomized trials have shown inconsistent results with different antithrombotic regimens in hospitalized patients.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sz="1200" b="1" dirty="0"/>
              <a:t>INSPIRATION</a:t>
            </a:r>
            <a:r>
              <a:rPr lang="en-US" sz="1200" b="0" dirty="0"/>
              <a:t> (n=562): no clinical benefit (composite of venous or arterial thrombosis, treatment with extracorporeal membrane oxygenation, or mortality) AND potentially more complications (e.g. severe thrombocytopenia) in the intermediate-dose group compared with standard prophylaxis in ICU </a:t>
            </a:r>
            <a:r>
              <a:rPr lang="en-US" sz="1200" b="0" dirty="0" smtClean="0"/>
              <a:t>patients.</a:t>
            </a:r>
            <a:endParaRPr lang="en-US" sz="1200" b="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sz="1200" b="1" dirty="0"/>
              <a:t>ACTION</a:t>
            </a:r>
            <a:r>
              <a:rPr lang="en-US" sz="1200" b="0" dirty="0"/>
              <a:t> (n=615): no clinical benefit (hierarchical analysis of time to death, duration of hospitalization, or duration of supplemental oxygen) AND more bleeding in the full-dose group compared with standard </a:t>
            </a:r>
            <a:r>
              <a:rPr lang="en-US" sz="1200" b="0" dirty="0" smtClean="0"/>
              <a:t>prophylaxis. </a:t>
            </a:r>
            <a:endParaRPr lang="en-US" sz="1200" b="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sz="1200" b="1" dirty="0"/>
              <a:t>ATTACC, ACTIV-4a, and REMAP-CAP</a:t>
            </a:r>
            <a:r>
              <a:rPr lang="en-US" sz="1200" b="0" dirty="0"/>
              <a:t> (N=1098 patients critically ill): The trial was stopped due to futility.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sz="1200" b="1" dirty="0"/>
              <a:t>ATTACC, ACTIV-4a, and REMAP-CAP</a:t>
            </a:r>
            <a:r>
              <a:rPr lang="en-US" sz="1200" b="0" dirty="0"/>
              <a:t> (n=2219 noncritically Ill patients): </a:t>
            </a:r>
            <a:r>
              <a:rPr lang="en-US" sz="1200" b="0" dirty="0" smtClean="0"/>
              <a:t>Stopped early for </a:t>
            </a:r>
            <a:r>
              <a:rPr lang="en-US" sz="1200" b="0" dirty="0"/>
              <a:t>superiority </a:t>
            </a:r>
            <a:br>
              <a:rPr lang="en-US" sz="1200" b="0" dirty="0"/>
            </a:br>
            <a:r>
              <a:rPr lang="en-US" sz="1200" b="0" dirty="0"/>
              <a:t>(organ support–free days).</a:t>
            </a:r>
            <a:endParaRPr lang="en-US" sz="1200" dirty="0"/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sz="1400" dirty="0"/>
              <a:t>Observational studies suggest a potential benefit of anticoagulation in the outpatient setting, however, there is limited randomized evidence to assess the efficacy and safety of anticoagulation in the early phase of COVID-19.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74A0927A-A536-D93A-9A23-F822D0699536}"/>
              </a:ext>
            </a:extLst>
          </p:cNvPr>
          <p:cNvSpPr txBox="1"/>
          <p:nvPr/>
        </p:nvSpPr>
        <p:spPr>
          <a:xfrm>
            <a:off x="1619672" y="4083918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INSPIRATION Investigators. </a:t>
            </a:r>
            <a:r>
              <a:rPr lang="pt-BR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JAMA. 2021 Apr 27;325(16):1620-1630</a:t>
            </a:r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.</a:t>
            </a:r>
          </a:p>
          <a:p>
            <a:pPr algn="r"/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Lopes </a:t>
            </a:r>
            <a:r>
              <a:rPr lang="en-US" sz="1050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RD, </a:t>
            </a:r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et al. </a:t>
            </a:r>
            <a:r>
              <a:rPr lang="fr-FR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Lancet. 2021 Jun 12;397(10291):2253-2263</a:t>
            </a:r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.</a:t>
            </a:r>
          </a:p>
          <a:p>
            <a:pPr algn="r"/>
            <a:r>
              <a:rPr lang="en-US" sz="1050" b="0" i="0" dirty="0">
                <a:solidFill>
                  <a:srgbClr val="666666"/>
                </a:solidFill>
                <a:effectLst/>
              </a:rPr>
              <a:t>The ATTACC, ACTIV-4a, and REMAP-CAP Investigators</a:t>
            </a:r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. N Engl J Med 2021; 385(9):777-789.</a:t>
            </a:r>
          </a:p>
          <a:p>
            <a:pPr algn="r"/>
            <a:r>
              <a:rPr lang="en-US" sz="1050" b="0" i="0" dirty="0">
                <a:solidFill>
                  <a:srgbClr val="666666"/>
                </a:solidFill>
                <a:effectLst/>
              </a:rPr>
              <a:t>The ATTACC, ACTIV-4a, and REMAP-CAP Investigators</a:t>
            </a:r>
            <a:r>
              <a:rPr 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. N Engl J Med 2021; 385(9):790-802.</a:t>
            </a:r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39978F-1CAE-5A2B-BA41-FC00731794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Study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27881-D45F-415E-8F5D-655B2C250B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1635646"/>
            <a:ext cx="7632700" cy="164352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In outpatients with confirmed COVID-19 and additional risk factors for complication:</a:t>
            </a:r>
          </a:p>
          <a:p>
            <a:pPr marL="0" indent="0">
              <a:buNone/>
            </a:pPr>
            <a:r>
              <a:rPr lang="en-US" dirty="0"/>
              <a:t>Low dose </a:t>
            </a:r>
            <a:r>
              <a:rPr lang="en-US" dirty="0" err="1" smtClean="0"/>
              <a:t>apixaban</a:t>
            </a:r>
            <a:r>
              <a:rPr lang="en-US" dirty="0" smtClean="0"/>
              <a:t> </a:t>
            </a:r>
            <a:r>
              <a:rPr lang="en-US" dirty="0"/>
              <a:t>improves the number of days alive and out of the hospital at 30 days compared </a:t>
            </a:r>
            <a:r>
              <a:rPr lang="en-US" dirty="0" smtClean="0"/>
              <a:t>with </a:t>
            </a:r>
            <a:r>
              <a:rPr lang="en-US" dirty="0"/>
              <a:t>placebo.</a:t>
            </a:r>
          </a:p>
        </p:txBody>
      </p:sp>
    </p:spTree>
    <p:extLst>
      <p:ext uri="{BB962C8B-B14F-4D97-AF65-F5344CB8AC3E}">
        <p14:creationId xmlns:p14="http://schemas.microsoft.com/office/powerpoint/2010/main" val="38647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70BD564-4BB2-F74C-90CD-2D373D52A117}"/>
              </a:ext>
            </a:extLst>
          </p:cNvPr>
          <p:cNvGrpSpPr/>
          <p:nvPr/>
        </p:nvGrpSpPr>
        <p:grpSpPr>
          <a:xfrm>
            <a:off x="3600428" y="1826965"/>
            <a:ext cx="1923402" cy="1343123"/>
            <a:chOff x="4829145" y="2490031"/>
            <a:chExt cx="2564534" cy="1556665"/>
          </a:xfrm>
        </p:grpSpPr>
        <p:sp>
          <p:nvSpPr>
            <p:cNvPr id="26" name="Right Arrow 25">
              <a:extLst>
                <a:ext uri="{FF2B5EF4-FFF2-40B4-BE49-F238E27FC236}">
                  <a16:creationId xmlns:a16="http://schemas.microsoft.com/office/drawing/2014/main" id="{61CCD8E0-9F8C-454B-9B60-26CC21D83466}"/>
                </a:ext>
              </a:extLst>
            </p:cNvPr>
            <p:cNvSpPr/>
            <p:nvPr/>
          </p:nvSpPr>
          <p:spPr>
            <a:xfrm rot="13890670" flipH="1">
              <a:off x="6319742" y="2972759"/>
              <a:ext cx="1556665" cy="591209"/>
            </a:xfrm>
            <a:prstGeom prst="rightArrow">
              <a:avLst>
                <a:gd name="adj1" fmla="val 43135"/>
                <a:gd name="adj2" fmla="val 50000"/>
              </a:avLst>
            </a:prstGeom>
            <a:solidFill>
              <a:schemeClr val="accent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78DBAE63-6242-314C-8598-C9D87462C873}"/>
                </a:ext>
              </a:extLst>
            </p:cNvPr>
            <p:cNvSpPr/>
            <p:nvPr/>
          </p:nvSpPr>
          <p:spPr>
            <a:xfrm rot="7709330">
              <a:off x="4383186" y="3001539"/>
              <a:ext cx="1483128" cy="591209"/>
            </a:xfrm>
            <a:prstGeom prst="rightArrow">
              <a:avLst>
                <a:gd name="adj1" fmla="val 43135"/>
                <a:gd name="adj2" fmla="val 50000"/>
              </a:avLst>
            </a:prstGeom>
            <a:solidFill>
              <a:schemeClr val="accent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79" y="273844"/>
            <a:ext cx="8482443" cy="778148"/>
          </a:xfrm>
        </p:spPr>
        <p:txBody>
          <a:bodyPr/>
          <a:lstStyle/>
          <a:p>
            <a:r>
              <a:rPr lang="pt-BR" dirty="0"/>
              <a:t>Trial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244D7C-367B-4B4A-8DF1-D7B9D1D20A71}"/>
              </a:ext>
            </a:extLst>
          </p:cNvPr>
          <p:cNvSpPr txBox="1"/>
          <p:nvPr/>
        </p:nvSpPr>
        <p:spPr>
          <a:xfrm>
            <a:off x="3222528" y="331925"/>
            <a:ext cx="26989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50" b="1" dirty="0"/>
              <a:t>Multicenter, double-blinded,</a:t>
            </a:r>
            <a:br>
              <a:rPr lang="en-US" sz="1650" b="1" dirty="0"/>
            </a:br>
            <a:r>
              <a:rPr lang="en-US" sz="1650" b="1" dirty="0"/>
              <a:t>randomized clinical trial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E8DF0E-6083-C849-9796-008E501EB5A8}"/>
              </a:ext>
            </a:extLst>
          </p:cNvPr>
          <p:cNvSpPr txBox="1"/>
          <p:nvPr/>
        </p:nvSpPr>
        <p:spPr>
          <a:xfrm>
            <a:off x="3693436" y="1081969"/>
            <a:ext cx="1757124" cy="71508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txBody>
          <a:bodyPr wrap="none" lIns="137160" tIns="68580" rIns="137160" bIns="68580" rtlCol="0">
            <a:spAutoFit/>
          </a:bodyPr>
          <a:lstStyle/>
          <a:p>
            <a:pPr algn="ctr"/>
            <a:r>
              <a:rPr lang="en-US" sz="1650" b="1" dirty="0" smtClean="0"/>
              <a:t>RANDOMIZED</a:t>
            </a:r>
            <a:endParaRPr lang="en-US" sz="1650" b="1" dirty="0"/>
          </a:p>
          <a:p>
            <a:pPr algn="ctr"/>
            <a:r>
              <a:rPr lang="en-US" sz="1650" dirty="0"/>
              <a:t>N: 1000 patients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6C1F59-839E-C942-A6A1-906B31F68AA6}"/>
              </a:ext>
            </a:extLst>
          </p:cNvPr>
          <p:cNvSpPr txBox="1"/>
          <p:nvPr/>
        </p:nvSpPr>
        <p:spPr>
          <a:xfrm>
            <a:off x="2597325" y="4000427"/>
            <a:ext cx="39493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50" b="1" dirty="0"/>
              <a:t>PRIMARY OUTCOME</a:t>
            </a:r>
          </a:p>
          <a:p>
            <a:pPr algn="ctr"/>
            <a:r>
              <a:rPr lang="en-US" sz="1650" dirty="0"/>
              <a:t>Days alive and out of the hospital at 30 days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987426-0416-5F41-9B03-CD642572E9CB}"/>
              </a:ext>
            </a:extLst>
          </p:cNvPr>
          <p:cNvSpPr txBox="1"/>
          <p:nvPr/>
        </p:nvSpPr>
        <p:spPr>
          <a:xfrm>
            <a:off x="330778" y="3239177"/>
            <a:ext cx="3630650" cy="434161"/>
          </a:xfrm>
          <a:prstGeom prst="roundRect">
            <a:avLst/>
          </a:prstGeom>
          <a:solidFill>
            <a:srgbClr val="DC1845"/>
          </a:solidFill>
        </p:spPr>
        <p:txBody>
          <a:bodyPr wrap="square" lIns="137160" tIns="68580" rIns="137160" bIns="68580" rtlCol="0">
            <a:spAutoFit/>
          </a:bodyPr>
          <a:lstStyle/>
          <a:p>
            <a:pPr algn="ctr"/>
            <a:r>
              <a:rPr lang="en-US" sz="1650" dirty="0">
                <a:solidFill>
                  <a:schemeClr val="bg1"/>
                </a:solidFill>
              </a:rPr>
              <a:t>Apixaban 2.5 mg bid for 30 days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59DF1-839A-CE41-87B2-9AB7ABC3F16F}"/>
              </a:ext>
            </a:extLst>
          </p:cNvPr>
          <p:cNvSpPr txBox="1"/>
          <p:nvPr/>
        </p:nvSpPr>
        <p:spPr>
          <a:xfrm>
            <a:off x="5182572" y="3239177"/>
            <a:ext cx="3630650" cy="434161"/>
          </a:xfrm>
          <a:prstGeom prst="roundRect">
            <a:avLst/>
          </a:prstGeom>
          <a:solidFill>
            <a:schemeClr val="accent6"/>
          </a:solidFill>
        </p:spPr>
        <p:txBody>
          <a:bodyPr wrap="square" lIns="137160" tIns="68580" rIns="137160" bIns="68580" rtlCol="0">
            <a:spAutoFit/>
          </a:bodyPr>
          <a:lstStyle/>
          <a:p>
            <a:pPr algn="ctr"/>
            <a:r>
              <a:rPr lang="en-US" sz="1650" dirty="0">
                <a:solidFill>
                  <a:schemeClr val="bg1"/>
                </a:solidFill>
              </a:rPr>
              <a:t>PLACEBO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FA5641-B791-4143-A4A4-D2CCBD274023}"/>
              </a:ext>
            </a:extLst>
          </p:cNvPr>
          <p:cNvSpPr txBox="1"/>
          <p:nvPr/>
        </p:nvSpPr>
        <p:spPr>
          <a:xfrm>
            <a:off x="330779" y="1225746"/>
            <a:ext cx="2918858" cy="1621363"/>
          </a:xfrm>
          <a:prstGeom prst="roundRect">
            <a:avLst>
              <a:gd name="adj" fmla="val 8530"/>
            </a:avLst>
          </a:prstGeom>
          <a:noFill/>
          <a:ln w="38100">
            <a:solidFill>
              <a:schemeClr val="accent3"/>
            </a:solidFill>
          </a:ln>
        </p:spPr>
        <p:txBody>
          <a:bodyPr wrap="square" lIns="68580" tIns="68580" rIns="68580" bIns="68580" rtlCol="0">
            <a:spAutoFit/>
          </a:bodyPr>
          <a:lstStyle/>
          <a:p>
            <a:pPr marL="128588" indent="-128588">
              <a:spcBef>
                <a:spcPts val="300"/>
              </a:spcBef>
            </a:pPr>
            <a:r>
              <a:rPr lang="en-US" sz="1200" b="1" dirty="0"/>
              <a:t>KEY INCLUSION CRITERIA</a:t>
            </a:r>
            <a:endParaRPr lang="en-US" sz="1050" b="1" dirty="0"/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Patients aged ≥ 18 years</a:t>
            </a:r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Outpatient setting with a confirmed diagnosis </a:t>
            </a:r>
            <a:r>
              <a:rPr lang="en-US" sz="1200" dirty="0" smtClean="0"/>
              <a:t>of </a:t>
            </a:r>
            <a:r>
              <a:rPr lang="en-US" sz="1200" dirty="0"/>
              <a:t>COVID-19 and symptoms up to 10 days</a:t>
            </a:r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Additional risk factors (D dimer ≥ 2 x ULN, </a:t>
            </a:r>
            <a:r>
              <a:rPr lang="en-US" sz="1200" dirty="0" smtClean="0"/>
              <a:t>CRP </a:t>
            </a:r>
            <a:r>
              <a:rPr lang="en-US" sz="1200" dirty="0"/>
              <a:t>≥ 10 mg/L or ≥ 2 risk factors)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70B6C5-83A8-E449-A958-C893C795C990}"/>
              </a:ext>
            </a:extLst>
          </p:cNvPr>
          <p:cNvSpPr txBox="1"/>
          <p:nvPr/>
        </p:nvSpPr>
        <p:spPr>
          <a:xfrm>
            <a:off x="5848310" y="1225746"/>
            <a:ext cx="2922563" cy="1040576"/>
          </a:xfrm>
          <a:prstGeom prst="roundRect">
            <a:avLst>
              <a:gd name="adj" fmla="val 8530"/>
            </a:avLst>
          </a:prstGeom>
          <a:noFill/>
          <a:ln w="38100">
            <a:solidFill>
              <a:schemeClr val="accent3"/>
            </a:solidFill>
          </a:ln>
        </p:spPr>
        <p:txBody>
          <a:bodyPr wrap="square" lIns="68580" tIns="68580" rIns="68580" bIns="68580" rtlCol="0">
            <a:spAutoFit/>
          </a:bodyPr>
          <a:lstStyle/>
          <a:p>
            <a:pPr marL="128588" indent="-128588">
              <a:spcBef>
                <a:spcPts val="300"/>
              </a:spcBef>
            </a:pPr>
            <a:r>
              <a:rPr lang="en-US" sz="1200" b="1" dirty="0"/>
              <a:t>MAIN EXCLUSION CRITERIA</a:t>
            </a:r>
            <a:endParaRPr lang="en-US" sz="1050" b="1" dirty="0"/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Formal indication for anticoagulation</a:t>
            </a:r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Contraindications to apixaban </a:t>
            </a:r>
          </a:p>
          <a:p>
            <a:pPr marL="128588" indent="-1285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Patients at high risk for bleeding</a:t>
            </a:r>
          </a:p>
        </p:txBody>
      </p:sp>
    </p:spTree>
    <p:extLst>
      <p:ext uri="{BB962C8B-B14F-4D97-AF65-F5344CB8AC3E}">
        <p14:creationId xmlns:p14="http://schemas.microsoft.com/office/powerpoint/2010/main" val="2324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Trial </a:t>
            </a:r>
            <a:r>
              <a:rPr lang="pt-BR" dirty="0" err="1"/>
              <a:t>Organization</a:t>
            </a:r>
            <a:endParaRPr lang="pt-BR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E3647E8A-9D3E-1544-A71C-55E9BC23D1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0493" y="843558"/>
            <a:ext cx="3328186" cy="3763081"/>
          </a:xfrm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>
                <a:solidFill>
                  <a:schemeClr val="accent1"/>
                </a:solidFill>
                <a:cs typeface="Calibri" panose="020F0502020204030204" pitchFamily="34" charset="0"/>
              </a:rPr>
              <a:t>EXECUTIVE COMMITTEE OF APOLLO TRIAL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Renato D. Lopes (</a:t>
            </a:r>
            <a:r>
              <a:rPr lang="pt-BR" sz="1200" b="0" err="1">
                <a:ea typeface="Times New Roman" panose="02020603050405020304" pitchFamily="18" charset="0"/>
              </a:rPr>
              <a:t>Chair</a:t>
            </a:r>
            <a:r>
              <a:rPr lang="pt-BR" sz="1200" b="0"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Ariane Vieira </a:t>
            </a:r>
            <a:r>
              <a:rPr lang="pt-BR" sz="1200" b="0" err="1">
                <a:ea typeface="Times New Roman" panose="02020603050405020304" pitchFamily="18" charset="0"/>
              </a:rPr>
              <a:t>Scarlatelli</a:t>
            </a:r>
            <a:r>
              <a:rPr lang="pt-BR" sz="1200" b="0">
                <a:ea typeface="Times New Roman" panose="02020603050405020304" pitchFamily="18" charset="0"/>
              </a:rPr>
              <a:t> Macedo (</a:t>
            </a:r>
            <a:r>
              <a:rPr lang="pt-BR" sz="1200" b="0" err="1">
                <a:ea typeface="Times New Roman" panose="02020603050405020304" pitchFamily="18" charset="0"/>
              </a:rPr>
              <a:t>Brazil</a:t>
            </a:r>
            <a:r>
              <a:rPr lang="pt-BR" sz="1200" b="0"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Lilian </a:t>
            </a:r>
            <a:r>
              <a:rPr lang="pt-BR" sz="1200" b="0" err="1">
                <a:ea typeface="Times New Roman" panose="02020603050405020304" pitchFamily="18" charset="0"/>
              </a:rPr>
              <a:t>Mazza</a:t>
            </a:r>
            <a:r>
              <a:rPr lang="pt-BR" sz="1200" b="0">
                <a:ea typeface="Times New Roman" panose="02020603050405020304" pitchFamily="18" charset="0"/>
              </a:rPr>
              <a:t> Barbosa (</a:t>
            </a:r>
            <a:r>
              <a:rPr lang="pt-BR" sz="1200" b="0" err="1">
                <a:ea typeface="Times New Roman" panose="02020603050405020304" pitchFamily="18" charset="0"/>
              </a:rPr>
              <a:t>Brazil</a:t>
            </a:r>
            <a:r>
              <a:rPr lang="pt-BR" sz="1200" b="0"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Lucas Damiani (</a:t>
            </a:r>
            <a:r>
              <a:rPr lang="pt-BR" sz="1200" b="0" err="1">
                <a:ea typeface="Times New Roman" panose="02020603050405020304" pitchFamily="18" charset="0"/>
              </a:rPr>
              <a:t>Brazil</a:t>
            </a:r>
            <a:r>
              <a:rPr lang="pt-BR" sz="1200" b="0"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Pedro Gabriel Melo de Barros e Silva (Brazil)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Eduardo Ramacciotti (Brazil)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Christopher B. Granger (USA)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John H. Alexander (USA)</a:t>
            </a:r>
          </a:p>
          <a:p>
            <a:pPr>
              <a:lnSpc>
                <a:spcPct val="95000"/>
              </a:lnSpc>
              <a:spcBef>
                <a:spcPts val="800"/>
              </a:spcBef>
            </a:pPr>
            <a:r>
              <a:rPr lang="pt-BR" sz="1200">
                <a:solidFill>
                  <a:schemeClr val="accent1"/>
                </a:solidFill>
                <a:cs typeface="Calibri" panose="020F0502020204030204" pitchFamily="34" charset="0"/>
              </a:rPr>
              <a:t>EXECUTIVE COMMITTEE OF COALITION COVID-19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Renato D. Lopes 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Alexandre Biasi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 err="1">
                <a:ea typeface="Times New Roman" panose="02020603050405020304" pitchFamily="18" charset="0"/>
              </a:rPr>
              <a:t>Alvaro</a:t>
            </a:r>
            <a:r>
              <a:rPr lang="pt-BR" sz="1200" b="0">
                <a:ea typeface="Times New Roman" panose="02020603050405020304" pitchFamily="18" charset="0"/>
              </a:rPr>
              <a:t> </a:t>
            </a:r>
            <a:r>
              <a:rPr lang="pt-BR" sz="1200" b="0" err="1">
                <a:ea typeface="Times New Roman" panose="02020603050405020304" pitchFamily="18" charset="0"/>
              </a:rPr>
              <a:t>Avezum</a:t>
            </a:r>
            <a:endParaRPr lang="pt-BR" sz="1200" b="0">
              <a:ea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Flavia Machado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Otavio </a:t>
            </a:r>
            <a:r>
              <a:rPr lang="pt-BR" sz="1200" b="0" err="1">
                <a:ea typeface="Times New Roman" panose="02020603050405020304" pitchFamily="18" charset="0"/>
              </a:rPr>
              <a:t>Berwanger</a:t>
            </a:r>
            <a:endParaRPr lang="pt-BR" sz="1200" b="0">
              <a:ea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Régis Rosa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Viviane Cordeiro Veiga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pt-BR" sz="1200" b="0">
                <a:ea typeface="Times New Roman" panose="02020603050405020304" pitchFamily="18" charset="0"/>
              </a:rPr>
              <a:t>Luciano Azevedo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60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8"/>
            <a:endParaRPr lang="pt-BR" sz="2700" b="1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4FBFFA4-704C-ED49-B8A3-45A62F490D0C}"/>
              </a:ext>
            </a:extLst>
          </p:cNvPr>
          <p:cNvSpPr txBox="1"/>
          <p:nvPr/>
        </p:nvSpPr>
        <p:spPr>
          <a:xfrm>
            <a:off x="4001168" y="857808"/>
            <a:ext cx="3075842" cy="3715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pt-BR" sz="1200" b="1" dirty="0">
                <a:solidFill>
                  <a:schemeClr val="accent1"/>
                </a:solidFill>
                <a:latin typeface="Calibri" panose="020F0502020204030204"/>
              </a:rPr>
              <a:t>DATA SAFETY MONITORING BOARD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en-US" sz="1200" dirty="0">
                <a:latin typeface="Calibri" panose="020F0502020204030204"/>
              </a:rPr>
              <a:t>Mark Crowther (Chair)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en-US" sz="1200" dirty="0">
                <a:latin typeface="Calibri" panose="020F0502020204030204"/>
              </a:rPr>
              <a:t>Leticia Kawano Dourado (Member)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en-US" sz="1200" dirty="0">
                <a:latin typeface="Calibri" panose="020F0502020204030204"/>
              </a:rPr>
              <a:t>Karen Pieper (Statistician)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pt-BR" sz="1200" dirty="0">
                <a:latin typeface="Calibri" panose="020F0502020204030204"/>
              </a:rPr>
              <a:t>Athos Damiani (BCRI - Statistician)</a:t>
            </a:r>
          </a:p>
          <a:p>
            <a:pPr defTabSz="914378">
              <a:lnSpc>
                <a:spcPct val="95000"/>
              </a:lnSpc>
              <a:spcBef>
                <a:spcPts val="800"/>
              </a:spcBef>
            </a:pPr>
            <a:r>
              <a:rPr lang="pt-BR" sz="1200" b="1" dirty="0">
                <a:solidFill>
                  <a:schemeClr val="accent1"/>
                </a:solidFill>
              </a:rPr>
              <a:t>CLINICAL EVENTS CLASSIFICATION (CEC) COMMITTEE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en-US" sz="1200" dirty="0"/>
              <a:t>Brazilian Clinical Research Institute (BCRI)</a:t>
            </a:r>
          </a:p>
          <a:p>
            <a:pPr defTabSz="914378">
              <a:lnSpc>
                <a:spcPct val="95000"/>
              </a:lnSpc>
              <a:spcBef>
                <a:spcPts val="800"/>
              </a:spcBef>
            </a:pPr>
            <a:r>
              <a:rPr lang="pt-BR" sz="1200" b="1" dirty="0">
                <a:solidFill>
                  <a:schemeClr val="accent1"/>
                </a:solidFill>
              </a:rPr>
              <a:t>ACADEMIC COORDINATING CENTER</a:t>
            </a:r>
          </a:p>
          <a:p>
            <a:pPr defTabSz="914378">
              <a:lnSpc>
                <a:spcPct val="95000"/>
              </a:lnSpc>
              <a:spcBef>
                <a:spcPts val="200"/>
              </a:spcBef>
            </a:pPr>
            <a:r>
              <a:rPr lang="en-US" sz="1200" dirty="0"/>
              <a:t>Brazilian Clinical Research Institute (BCRI)</a:t>
            </a:r>
          </a:p>
          <a:p>
            <a:pPr>
              <a:lnSpc>
                <a:spcPct val="95000"/>
              </a:lnSpc>
              <a:spcBef>
                <a:spcPts val="800"/>
              </a:spcBef>
            </a:pPr>
            <a:r>
              <a:rPr lang="en-US" sz="1200" b="1" dirty="0">
                <a:solidFill>
                  <a:schemeClr val="accent1"/>
                </a:solidFill>
              </a:rPr>
              <a:t>SPONSOR</a:t>
            </a:r>
            <a:endParaRPr lang="pt-BR" sz="1200" b="1" dirty="0">
              <a:solidFill>
                <a:schemeClr val="accent1"/>
              </a:solidFill>
            </a:endParaRP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sz="1200" dirty="0"/>
              <a:t>COALITION COVID-19 Brazil</a:t>
            </a:r>
          </a:p>
          <a:p>
            <a:pPr>
              <a:lnSpc>
                <a:spcPct val="95000"/>
              </a:lnSpc>
              <a:spcBef>
                <a:spcPts val="800"/>
              </a:spcBef>
            </a:pPr>
            <a:r>
              <a:rPr lang="en-US" sz="1200" b="1" dirty="0">
                <a:solidFill>
                  <a:schemeClr val="accent1"/>
                </a:solidFill>
              </a:rPr>
              <a:t>FUNDING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sz="1200" dirty="0"/>
              <a:t>Pfizer S.A.*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sz="1200" i="1" dirty="0"/>
              <a:t>*Unrestricted research grant from Pfizer S.A., which was not involved in design, conduct or interpretation of the study</a:t>
            </a:r>
          </a:p>
        </p:txBody>
      </p:sp>
    </p:spTree>
    <p:extLst>
      <p:ext uri="{BB962C8B-B14F-4D97-AF65-F5344CB8AC3E}">
        <p14:creationId xmlns:p14="http://schemas.microsoft.com/office/powerpoint/2010/main" val="2857756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Primary Outcome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78" y="1645524"/>
            <a:ext cx="7481582" cy="1837426"/>
          </a:xfrm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chemeClr val="accent1"/>
                </a:solidFill>
              </a:rPr>
              <a:t>Number of days alive and outside of the hospital through 30 days</a:t>
            </a:r>
          </a:p>
          <a:p>
            <a:endParaRPr lang="en-US" sz="2100" dirty="0">
              <a:solidFill>
                <a:schemeClr val="accent1"/>
              </a:solidFill>
            </a:endParaRPr>
          </a:p>
          <a:p>
            <a:r>
              <a:rPr lang="en-US" sz="2100" dirty="0"/>
              <a:t>This endpoint represents the follow-up time (30 days) minus days outside hospital/emergency department and for those who die, the days between death and 30 days.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59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endParaRPr lang="pt-BR" sz="2700" b="1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4" name="CaixaDeTexto 10">
            <a:extLst>
              <a:ext uri="{FF2B5EF4-FFF2-40B4-BE49-F238E27FC236}">
                <a16:creationId xmlns:a16="http://schemas.microsoft.com/office/drawing/2014/main" id="{630C4954-7142-8B44-8F23-81896F42AC31}"/>
              </a:ext>
            </a:extLst>
          </p:cNvPr>
          <p:cNvSpPr txBox="1"/>
          <p:nvPr/>
        </p:nvSpPr>
        <p:spPr>
          <a:xfrm>
            <a:off x="2555776" y="4371950"/>
            <a:ext cx="58462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50">
                <a:solidFill>
                  <a:schemeClr val="bg1">
                    <a:lumMod val="50000"/>
                  </a:schemeClr>
                </a:solidFill>
              </a:rPr>
              <a:t>Lopes RD et al. Am Heart J 2020;226:1-10</a:t>
            </a:r>
          </a:p>
          <a:p>
            <a:pPr algn="r"/>
            <a:r>
              <a:rPr lang="pt-BR" sz="1050">
                <a:solidFill>
                  <a:schemeClr val="bg1">
                    <a:lumMod val="50000"/>
                  </a:schemeClr>
                </a:solidFill>
              </a:rPr>
              <a:t>Fanaroff AC et al. Circ-cardiovasc Qual 2018;11:e004755.</a:t>
            </a:r>
          </a:p>
        </p:txBody>
      </p:sp>
    </p:spTree>
    <p:extLst>
      <p:ext uri="{BB962C8B-B14F-4D97-AF65-F5344CB8AC3E}">
        <p14:creationId xmlns:p14="http://schemas.microsoft.com/office/powerpoint/2010/main" val="10977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CA8712-CBD1-DEFE-CF30-765B7E4EB0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/>
              <a:t>Statistical Analysis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5B52474-09A3-084E-A84D-A71B2F0C6C5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7"/>
            <a:ext cx="7632700" cy="2913618"/>
          </a:xfrm>
        </p:spPr>
        <p:txBody>
          <a:bodyPr>
            <a:spAutoFit/>
          </a:bodyPr>
          <a:lstStyle/>
          <a:p>
            <a:pPr>
              <a:spcBef>
                <a:spcPts val="1400"/>
              </a:spcBef>
            </a:pPr>
            <a:r>
              <a:rPr lang="en-US" sz="2000" b="0" dirty="0"/>
              <a:t>The primary analysis followed the intention-to-treat principle. </a:t>
            </a:r>
          </a:p>
          <a:p>
            <a:pPr>
              <a:spcBef>
                <a:spcPts val="1400"/>
              </a:spcBef>
            </a:pPr>
            <a:r>
              <a:rPr lang="en-US" sz="2000" b="0" dirty="0"/>
              <a:t>The primary outcome was analyzed comparing means of days alive and out of the hospital or emergency department (DAOH) with generalized additive models assuming beta-binomial distribution in </a:t>
            </a:r>
            <a:br>
              <a:rPr lang="en-US" sz="2000" b="0" dirty="0"/>
            </a:br>
            <a:r>
              <a:rPr lang="en-US" sz="2000" b="0" dirty="0"/>
              <a:t>30 days. Mean differences were presented with their 95% CI and </a:t>
            </a:r>
            <a:br>
              <a:rPr lang="en-US" sz="2000" b="0" dirty="0"/>
            </a:br>
            <a:r>
              <a:rPr lang="en-US" sz="2000" b="0" dirty="0"/>
              <a:t>p-values. </a:t>
            </a:r>
          </a:p>
          <a:p>
            <a:pPr>
              <a:spcBef>
                <a:spcPts val="1400"/>
              </a:spcBef>
            </a:pPr>
            <a:r>
              <a:rPr lang="en-US" sz="2000" b="0" dirty="0"/>
              <a:t>Binary secondary outcomes were assessed with logistic regression and odds ratio were presented with their respective 95% CI and p-values.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D77E671-E8C8-4943-A3DB-BBE7F137C174}"/>
              </a:ext>
            </a:extLst>
          </p:cNvPr>
          <p:cNvSpPr txBox="1">
            <a:spLocks/>
          </p:cNvSpPr>
          <p:nvPr/>
        </p:nvSpPr>
        <p:spPr>
          <a:xfrm>
            <a:off x="210741" y="46260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83">
              <a:defRPr/>
            </a:pPr>
            <a:endParaRPr lang="pt-BR" sz="2700" b="1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DD0E9F4C-B4B2-634D-89F5-3FAFE6CD3DD2}"/>
              </a:ext>
            </a:extLst>
          </p:cNvPr>
          <p:cNvSpPr txBox="1"/>
          <p:nvPr/>
        </p:nvSpPr>
        <p:spPr>
          <a:xfrm>
            <a:off x="2483768" y="4384035"/>
            <a:ext cx="58462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8"/>
            <a:r>
              <a:rPr lang="pt-BR" sz="105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/>
            </a:r>
            <a:br>
              <a:rPr lang="pt-BR" sz="105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</a:br>
            <a:r>
              <a:rPr lang="pt-BR" sz="105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>Lopes RD et al. Am Heart J 2020;226:1-10</a:t>
            </a:r>
          </a:p>
        </p:txBody>
      </p:sp>
    </p:spTree>
    <p:extLst>
      <p:ext uri="{BB962C8B-B14F-4D97-AF65-F5344CB8AC3E}">
        <p14:creationId xmlns:p14="http://schemas.microsoft.com/office/powerpoint/2010/main" val="312370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21">
            <a:extLst>
              <a:ext uri="{FF2B5EF4-FFF2-40B4-BE49-F238E27FC236}">
                <a16:creationId xmlns:a16="http://schemas.microsoft.com/office/drawing/2014/main" id="{476EBAF4-66D7-E646-875A-EFD9BB1A4B0C}"/>
              </a:ext>
            </a:extLst>
          </p:cNvPr>
          <p:cNvCxnSpPr>
            <a:cxnSpLocks/>
            <a:stCxn id="11" idx="0"/>
            <a:endCxn id="40" idx="0"/>
          </p:cNvCxnSpPr>
          <p:nvPr/>
        </p:nvCxnSpPr>
        <p:spPr>
          <a:xfrm>
            <a:off x="4494720" y="389855"/>
            <a:ext cx="3610" cy="1020829"/>
          </a:xfrm>
          <a:prstGeom prst="straightConnector1">
            <a:avLst/>
          </a:prstGeom>
          <a:ln w="28575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5AD206-F4AF-D040-82BB-F63A8E8E6942}"/>
              </a:ext>
            </a:extLst>
          </p:cNvPr>
          <p:cNvGrpSpPr/>
          <p:nvPr/>
        </p:nvGrpSpPr>
        <p:grpSpPr>
          <a:xfrm>
            <a:off x="3032498" y="2147884"/>
            <a:ext cx="2921942" cy="1363739"/>
            <a:chOff x="4137202" y="3626905"/>
            <a:chExt cx="3895923" cy="181831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D1E3F45-3EEA-6E4F-9E60-C7C23C5C17C9}"/>
                </a:ext>
              </a:extLst>
            </p:cNvPr>
            <p:cNvSpPr/>
            <p:nvPr/>
          </p:nvSpPr>
          <p:spPr>
            <a:xfrm>
              <a:off x="4137202" y="3959277"/>
              <a:ext cx="3895923" cy="1485947"/>
            </a:xfrm>
            <a:custGeom>
              <a:avLst/>
              <a:gdLst>
                <a:gd name="connsiteX0" fmla="*/ 0 w 5168684"/>
                <a:gd name="connsiteY0" fmla="*/ 0 h 2143047"/>
                <a:gd name="connsiteX1" fmla="*/ 5168684 w 5168684"/>
                <a:gd name="connsiteY1" fmla="*/ 0 h 2143047"/>
                <a:gd name="connsiteX2" fmla="*/ 5168684 w 5168684"/>
                <a:gd name="connsiteY2" fmla="*/ 2143047 h 2143047"/>
                <a:gd name="connsiteX3" fmla="*/ 0 w 5168684"/>
                <a:gd name="connsiteY3" fmla="*/ 2143047 h 2143047"/>
                <a:gd name="connsiteX4" fmla="*/ 0 w 5168684"/>
                <a:gd name="connsiteY4" fmla="*/ 0 h 2143047"/>
                <a:gd name="connsiteX0" fmla="*/ 0 w 5168684"/>
                <a:gd name="connsiteY0" fmla="*/ 2143047 h 2234487"/>
                <a:gd name="connsiteX1" fmla="*/ 0 w 5168684"/>
                <a:gd name="connsiteY1" fmla="*/ 0 h 2234487"/>
                <a:gd name="connsiteX2" fmla="*/ 5168684 w 5168684"/>
                <a:gd name="connsiteY2" fmla="*/ 0 h 2234487"/>
                <a:gd name="connsiteX3" fmla="*/ 5168684 w 5168684"/>
                <a:gd name="connsiteY3" fmla="*/ 2143047 h 2234487"/>
                <a:gd name="connsiteX4" fmla="*/ 91440 w 5168684"/>
                <a:gd name="connsiteY4" fmla="*/ 2234487 h 2234487"/>
                <a:gd name="connsiteX0" fmla="*/ 0 w 5168684"/>
                <a:gd name="connsiteY0" fmla="*/ 2143047 h 2143047"/>
                <a:gd name="connsiteX1" fmla="*/ 0 w 5168684"/>
                <a:gd name="connsiteY1" fmla="*/ 0 h 2143047"/>
                <a:gd name="connsiteX2" fmla="*/ 5168684 w 5168684"/>
                <a:gd name="connsiteY2" fmla="*/ 0 h 2143047"/>
                <a:gd name="connsiteX3" fmla="*/ 5168684 w 5168684"/>
                <a:gd name="connsiteY3" fmla="*/ 2143047 h 214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8684" h="2143047">
                  <a:moveTo>
                    <a:pt x="0" y="2143047"/>
                  </a:moveTo>
                  <a:lnTo>
                    <a:pt x="0" y="0"/>
                  </a:lnTo>
                  <a:lnTo>
                    <a:pt x="5168684" y="0"/>
                  </a:lnTo>
                  <a:lnTo>
                    <a:pt x="5168684" y="2143047"/>
                  </a:lnTo>
                </a:path>
              </a:pathLst>
            </a:custGeom>
            <a:ln w="28575">
              <a:solidFill>
                <a:schemeClr val="accent3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8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41" name="Straight Arrow Connector 42">
              <a:extLst>
                <a:ext uri="{FF2B5EF4-FFF2-40B4-BE49-F238E27FC236}">
                  <a16:creationId xmlns:a16="http://schemas.microsoft.com/office/drawing/2014/main" id="{E7D6D30D-6934-9A42-9E49-8397031646F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626905"/>
              <a:ext cx="0" cy="332370"/>
            </a:xfrm>
            <a:prstGeom prst="straightConnector1">
              <a:avLst/>
            </a:prstGeom>
            <a:ln w="28575"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E49E693-5719-2048-BF35-4C50CE39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41" y="267495"/>
            <a:ext cx="7886700" cy="409592"/>
          </a:xfrm>
        </p:spPr>
        <p:txBody>
          <a:bodyPr/>
          <a:lstStyle/>
          <a:p>
            <a:r>
              <a:rPr lang="pt-BR" err="1"/>
              <a:t>Study</a:t>
            </a:r>
            <a:r>
              <a:rPr lang="pt-BR"/>
              <a:t> </a:t>
            </a:r>
            <a:br>
              <a:rPr lang="pt-BR"/>
            </a:br>
            <a:r>
              <a:rPr lang="pt-BR" err="1"/>
              <a:t>Diagram</a:t>
            </a:r>
            <a:endParaRPr lang="pt-BR"/>
          </a:p>
        </p:txBody>
      </p:sp>
      <p:sp>
        <p:nvSpPr>
          <p:cNvPr id="11" name="Caixa de Texto 1">
            <a:extLst>
              <a:ext uri="{FF2B5EF4-FFF2-40B4-BE49-F238E27FC236}">
                <a16:creationId xmlns:a16="http://schemas.microsoft.com/office/drawing/2014/main" id="{06EDC23D-D06E-A745-BDBC-DEE422F6E30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2370236" y="389855"/>
            <a:ext cx="4248967" cy="382797"/>
          </a:xfrm>
          <a:prstGeom prst="roundRect">
            <a:avLst>
              <a:gd name="adj" fmla="val 24068"/>
            </a:avLst>
          </a:prstGeom>
          <a:solidFill>
            <a:schemeClr val="bg2">
              <a:lumMod val="90000"/>
            </a:schemeClr>
          </a:solidFill>
        </p:spPr>
        <p:txBody>
          <a:bodyPr vert="horz" wrap="none" lIns="137160" tIns="68580" rIns="137160" bIns="6858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/>
              <a:t> 624 patients with confirmed COVID-19 assessed for eligibility</a:t>
            </a:r>
            <a:endParaRPr lang="pt-BR" sz="1200"/>
          </a:p>
        </p:txBody>
      </p:sp>
      <p:sp>
        <p:nvSpPr>
          <p:cNvPr id="23" name="Caixa de Texto 14">
            <a:extLst>
              <a:ext uri="{FF2B5EF4-FFF2-40B4-BE49-F238E27FC236}">
                <a16:creationId xmlns:a16="http://schemas.microsoft.com/office/drawing/2014/main" id="{B80501AF-32AD-4D4B-94EF-CCA3A999923B}"/>
              </a:ext>
            </a:extLst>
          </p:cNvPr>
          <p:cNvSpPr txBox="1"/>
          <p:nvPr/>
        </p:nvSpPr>
        <p:spPr>
          <a:xfrm>
            <a:off x="1718532" y="2627716"/>
            <a:ext cx="2657771" cy="596235"/>
          </a:xfrm>
          <a:prstGeom prst="roundRect">
            <a:avLst>
              <a:gd name="adj" fmla="val 26008"/>
            </a:avLst>
          </a:prstGeom>
          <a:solidFill>
            <a:srgbClr val="DC1845"/>
          </a:solidFill>
        </p:spPr>
        <p:txBody>
          <a:bodyPr wrap="square" lIns="68580" tIns="68580" rIns="68580" bIns="68580" rtlCol="0">
            <a:spAutoFit/>
          </a:bodyPr>
          <a:lstStyle>
            <a:defPPr>
              <a:defRPr lang="fr-FR"/>
            </a:defPPr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pPr marL="8335" indent="1191" defTabSz="914378">
              <a:spcBef>
                <a:spcPts val="600"/>
              </a:spcBef>
              <a:tabLst>
                <a:tab pos="513147" algn="r"/>
                <a:tab pos="594107" algn="l"/>
              </a:tabLst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207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 were assigned to the </a:t>
            </a:r>
            <a:br>
              <a:rPr lang="en-US" sz="12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apixaban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 group</a:t>
            </a:r>
            <a:endParaRPr lang="pt-BR" sz="12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Caixa de Texto 14">
            <a:extLst>
              <a:ext uri="{FF2B5EF4-FFF2-40B4-BE49-F238E27FC236}">
                <a16:creationId xmlns:a16="http://schemas.microsoft.com/office/drawing/2014/main" id="{DB9C83CE-16B4-D74A-8D39-623C25593D70}"/>
              </a:ext>
            </a:extLst>
          </p:cNvPr>
          <p:cNvSpPr txBox="1"/>
          <p:nvPr/>
        </p:nvSpPr>
        <p:spPr>
          <a:xfrm>
            <a:off x="4624218" y="2603161"/>
            <a:ext cx="2657771" cy="596235"/>
          </a:xfrm>
          <a:prstGeom prst="roundRect">
            <a:avLst>
              <a:gd name="adj" fmla="val 26008"/>
            </a:avLst>
          </a:prstGeom>
          <a:solidFill>
            <a:schemeClr val="accent6"/>
          </a:solidFill>
        </p:spPr>
        <p:txBody>
          <a:bodyPr wrap="square" lIns="68580" tIns="68580" rIns="68580" bIns="68580" rtlCol="0">
            <a:spAutoFit/>
          </a:bodyPr>
          <a:lstStyle>
            <a:defPPr>
              <a:defRPr lang="fr-FR"/>
            </a:defPPr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pPr marL="8335" indent="1191" defTabSz="914378">
              <a:spcBef>
                <a:spcPts val="600"/>
              </a:spcBef>
              <a:tabLst>
                <a:tab pos="513147" algn="r"/>
                <a:tab pos="594107" algn="l"/>
              </a:tabLst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204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 were assigned to the </a:t>
            </a:r>
            <a:br>
              <a:rPr lang="en-US" sz="12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placebo </a:t>
            </a:r>
            <a:r>
              <a:rPr lang="en-US" sz="1200" dirty="0">
                <a:solidFill>
                  <a:prstClr val="white"/>
                </a:solidFill>
                <a:latin typeface="Calibri" panose="020F0502020204030204"/>
              </a:rPr>
              <a:t>group</a:t>
            </a:r>
            <a:endParaRPr lang="en-US" sz="9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Caixa de Texto 14">
            <a:extLst>
              <a:ext uri="{FF2B5EF4-FFF2-40B4-BE49-F238E27FC236}">
                <a16:creationId xmlns:a16="http://schemas.microsoft.com/office/drawing/2014/main" id="{F38CFD9F-6240-9546-96BF-74BF93E1D83A}"/>
              </a:ext>
            </a:extLst>
          </p:cNvPr>
          <p:cNvSpPr txBox="1"/>
          <p:nvPr/>
        </p:nvSpPr>
        <p:spPr>
          <a:xfrm>
            <a:off x="3379918" y="1410684"/>
            <a:ext cx="2236824" cy="743129"/>
          </a:xfrm>
          <a:prstGeom prst="roundRect">
            <a:avLst>
              <a:gd name="adj" fmla="val 36742"/>
            </a:avLst>
          </a:prstGeom>
          <a:solidFill>
            <a:srgbClr val="02519B"/>
          </a:solidFill>
        </p:spPr>
        <p:txBody>
          <a:bodyPr wrap="square" lIns="68580" tIns="68580" rIns="68580" bIns="68580" rtlCol="0">
            <a:spAutoFit/>
          </a:bodyPr>
          <a:lstStyle>
            <a:defPPr>
              <a:defRPr lang="fr-FR"/>
            </a:defPPr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pPr marL="8335" indent="1191" defTabSz="914378">
              <a:spcBef>
                <a:spcPts val="600"/>
              </a:spcBef>
              <a:tabLst>
                <a:tab pos="513147" algn="r"/>
                <a:tab pos="594107" algn="l"/>
              </a:tabLst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411</a:t>
            </a:r>
          </a:p>
          <a:p>
            <a:pPr marL="8335" indent="1191" defTabSz="914378">
              <a:spcBef>
                <a:spcPts val="600"/>
              </a:spcBef>
              <a:tabLst>
                <a:tab pos="513147" algn="r"/>
                <a:tab pos="594107" algn="l"/>
              </a:tabLst>
            </a:pPr>
            <a:r>
              <a:rPr lang="en-US" sz="1200" b="1" dirty="0">
                <a:solidFill>
                  <a:prstClr val="white"/>
                </a:solidFill>
                <a:latin typeface="Calibri" panose="020F0502020204030204"/>
              </a:rPr>
              <a:t>41% of initial sample size </a:t>
            </a:r>
            <a:endParaRPr lang="pt-BR" sz="375" b="1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A128D97-F913-6C4A-B6E8-3BCD10A61A47}"/>
              </a:ext>
            </a:extLst>
          </p:cNvPr>
          <p:cNvGrpSpPr/>
          <p:nvPr/>
        </p:nvGrpSpPr>
        <p:grpSpPr>
          <a:xfrm>
            <a:off x="1718532" y="3511623"/>
            <a:ext cx="5563457" cy="1013005"/>
            <a:chOff x="2263726" y="5445222"/>
            <a:chExt cx="7417943" cy="1350672"/>
          </a:xfrm>
        </p:grpSpPr>
        <p:sp>
          <p:nvSpPr>
            <p:cNvPr id="35" name="Caixa de Texto 14">
              <a:extLst>
                <a:ext uri="{FF2B5EF4-FFF2-40B4-BE49-F238E27FC236}">
                  <a16:creationId xmlns:a16="http://schemas.microsoft.com/office/drawing/2014/main" id="{5B6124EA-E8A0-624B-BCBF-AA9C6E0EAC98}"/>
                </a:ext>
              </a:extLst>
            </p:cNvPr>
            <p:cNvSpPr txBox="1"/>
            <p:nvPr/>
          </p:nvSpPr>
          <p:spPr>
            <a:xfrm>
              <a:off x="2263726" y="5445222"/>
              <a:ext cx="3706397" cy="1350672"/>
            </a:xfrm>
            <a:prstGeom prst="roundRect">
              <a:avLst>
                <a:gd name="adj" fmla="val 12845"/>
              </a:avLst>
            </a:prstGeom>
            <a:solidFill>
              <a:schemeClr val="bg1"/>
            </a:solidFill>
            <a:ln w="25400">
              <a:solidFill>
                <a:srgbClr val="DC1845"/>
              </a:solidFill>
            </a:ln>
          </p:spPr>
          <p:txBody>
            <a:bodyPr wrap="square" lIns="68580" tIns="68580" rIns="68580" bIns="54864" rtlCol="0">
              <a:spAutoFit/>
            </a:bodyPr>
            <a:lstStyle>
              <a:defPPr>
                <a:defRPr lang="fr-FR"/>
              </a:defPPr>
              <a:lvl1pPr algn="ctr">
                <a:defRPr sz="2200">
                  <a:solidFill>
                    <a:schemeClr val="bg1"/>
                  </a:solidFill>
                </a:defRPr>
              </a:lvl1pPr>
            </a:lstStyle>
            <a:p>
              <a:pPr marL="8335" indent="1191" defTabSz="914378">
                <a:spcBef>
                  <a:spcPts val="600"/>
                </a:spcBef>
                <a:tabLst>
                  <a:tab pos="423853" algn="r"/>
                  <a:tab pos="510767" algn="l"/>
                </a:tabLst>
              </a:pP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	204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 completed 30 days alive</a:t>
              </a:r>
              <a:b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0 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patients died                                                   </a:t>
              </a: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3 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patients withdrew informed consent</a:t>
              </a:r>
            </a:p>
            <a:p>
              <a:pPr marL="8335" indent="1191" defTabSz="914378">
                <a:spcBef>
                  <a:spcPts val="600"/>
                </a:spcBef>
                <a:tabLst>
                  <a:tab pos="423853" algn="r"/>
                  <a:tab pos="594107" algn="l"/>
                </a:tabLst>
              </a:pP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100% complete 30-day follow-up</a:t>
              </a:r>
              <a:endParaRPr lang="pt-BR" sz="1200" b="1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Caixa de Texto 14">
              <a:extLst>
                <a:ext uri="{FF2B5EF4-FFF2-40B4-BE49-F238E27FC236}">
                  <a16:creationId xmlns:a16="http://schemas.microsoft.com/office/drawing/2014/main" id="{969C45AA-69A4-A442-8F12-716F79E3C16D}"/>
                </a:ext>
              </a:extLst>
            </p:cNvPr>
            <p:cNvSpPr txBox="1"/>
            <p:nvPr/>
          </p:nvSpPr>
          <p:spPr>
            <a:xfrm>
              <a:off x="6137973" y="5445222"/>
              <a:ext cx="3543696" cy="1350672"/>
            </a:xfrm>
            <a:prstGeom prst="roundRect">
              <a:avLst>
                <a:gd name="adj" fmla="val 12845"/>
              </a:avLst>
            </a:prstGeom>
            <a:solidFill>
              <a:schemeClr val="bg1"/>
            </a:solidFill>
            <a:ln w="25400">
              <a:solidFill>
                <a:schemeClr val="accent6"/>
              </a:solidFill>
            </a:ln>
          </p:spPr>
          <p:txBody>
            <a:bodyPr wrap="square" lIns="68580" tIns="68580" rIns="68580" bIns="54864" rtlCol="0">
              <a:spAutoFit/>
            </a:bodyPr>
            <a:lstStyle>
              <a:defPPr>
                <a:defRPr lang="fr-FR"/>
              </a:defPPr>
              <a:lvl1pPr algn="ctr">
                <a:defRPr sz="2200">
                  <a:solidFill>
                    <a:schemeClr val="bg1"/>
                  </a:solidFill>
                </a:defRPr>
              </a:lvl1pPr>
            </a:lstStyle>
            <a:p>
              <a:pPr marL="8335" indent="1191" defTabSz="914378">
                <a:spcBef>
                  <a:spcPts val="600"/>
                </a:spcBef>
                <a:tabLst>
                  <a:tab pos="423853" algn="r"/>
                  <a:tab pos="510767" algn="l"/>
                </a:tabLst>
              </a:pP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	203 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completed 30 days alive</a:t>
              </a:r>
              <a:b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	1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 patient died                                              </a:t>
              </a: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0 </a:t>
              </a:r>
              <a:r>
                <a:rPr lang="en-US" sz="1200" dirty="0">
                  <a:solidFill>
                    <a:prstClr val="black"/>
                  </a:solidFill>
                  <a:latin typeface="Calibri" panose="020F0502020204030204"/>
                </a:rPr>
                <a:t>patients withdrew informed consent</a:t>
              </a:r>
            </a:p>
            <a:p>
              <a:pPr marL="8335" indent="1191" defTabSz="914378">
                <a:spcBef>
                  <a:spcPts val="600"/>
                </a:spcBef>
                <a:tabLst>
                  <a:tab pos="423853" algn="r"/>
                  <a:tab pos="594107" algn="l"/>
                </a:tabLst>
              </a:pPr>
              <a:r>
                <a:rPr lang="en-US" sz="1200" b="1" dirty="0">
                  <a:solidFill>
                    <a:prstClr val="black"/>
                  </a:solidFill>
                  <a:latin typeface="Calibri" panose="020F0502020204030204"/>
                </a:rPr>
                <a:t>100% complete 30-day follow-up</a:t>
              </a:r>
              <a:endParaRPr lang="pt-BR" sz="1200" b="1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42" name="Straight Arrow Connector 38">
            <a:extLst>
              <a:ext uri="{FF2B5EF4-FFF2-40B4-BE49-F238E27FC236}">
                <a16:creationId xmlns:a16="http://schemas.microsoft.com/office/drawing/2014/main" id="{27821287-7C63-8446-836F-646B2FADC0F8}"/>
              </a:ext>
            </a:extLst>
          </p:cNvPr>
          <p:cNvCxnSpPr>
            <a:cxnSpLocks/>
          </p:cNvCxnSpPr>
          <p:nvPr/>
        </p:nvCxnSpPr>
        <p:spPr>
          <a:xfrm>
            <a:off x="4501596" y="1059582"/>
            <a:ext cx="2271614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 de Texto 14">
            <a:extLst>
              <a:ext uri="{FF2B5EF4-FFF2-40B4-BE49-F238E27FC236}">
                <a16:creationId xmlns:a16="http://schemas.microsoft.com/office/drawing/2014/main" id="{83E82008-4099-514F-B4A7-41FA024299E7}"/>
              </a:ext>
            </a:extLst>
          </p:cNvPr>
          <p:cNvSpPr txBox="1"/>
          <p:nvPr/>
        </p:nvSpPr>
        <p:spPr>
          <a:xfrm>
            <a:off x="6773210" y="693252"/>
            <a:ext cx="1957797" cy="1663949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lIns="68580" tIns="68580" rIns="68580" bIns="54864" rtlCol="0">
            <a:spAutoFit/>
          </a:bodyPr>
          <a:lstStyle>
            <a:defPPr>
              <a:defRPr lang="fr-FR"/>
            </a:defPPr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42	Without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COVID-19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confirmation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     	37 Negative test</a:t>
            </a:r>
            <a:br>
              <a:rPr lang="en-US" sz="9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5 Not tested 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  4	&gt; 10 days of symptoms 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  4	Patient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needed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hospitalization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  8	Pregnant 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137	Without </a:t>
            </a:r>
            <a:r>
              <a:rPr lang="en-US" sz="900" dirty="0" smtClean="0">
                <a:solidFill>
                  <a:prstClr val="black"/>
                </a:solidFill>
                <a:latin typeface="Calibri" panose="020F0502020204030204"/>
              </a:rPr>
              <a:t>≥2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risk factors, with normal D-dimer and/or C-reactive protein</a:t>
            </a:r>
          </a:p>
          <a:p>
            <a:pPr marL="234950" indent="-227013" algn="l" defTabSz="914378">
              <a:lnSpc>
                <a:spcPct val="90000"/>
              </a:lnSpc>
              <a:spcBef>
                <a:spcPts val="300"/>
              </a:spcBef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 18	Declined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9518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1_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1914</TotalTime>
  <Words>1898</Words>
  <Application>Microsoft Office PowerPoint</Application>
  <PresentationFormat>On-screen Show (16:9)</PresentationFormat>
  <Paragraphs>270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Times New Roman</vt:lpstr>
      <vt:lpstr>Verdana</vt:lpstr>
      <vt:lpstr>ESC_PPT_Light_220817-16-9</vt:lpstr>
      <vt:lpstr>1_ESC_PPT_Light_220817-16-9</vt:lpstr>
      <vt:lpstr>PowerPoint Presentation</vt:lpstr>
      <vt:lpstr>PowerPoint Presentation</vt:lpstr>
      <vt:lpstr>PowerPoint Presentation</vt:lpstr>
      <vt:lpstr>PowerPoint Presentation</vt:lpstr>
      <vt:lpstr>Trial Design</vt:lpstr>
      <vt:lpstr>Trial Organization</vt:lpstr>
      <vt:lpstr>Primary Outcome </vt:lpstr>
      <vt:lpstr>PowerPoint Presentation</vt:lpstr>
      <vt:lpstr>Study  Diagram</vt:lpstr>
      <vt:lpstr>Study Interruption</vt:lpstr>
      <vt:lpstr>Baseline Characteristics</vt:lpstr>
      <vt:lpstr>Baseline Characteristics</vt:lpstr>
      <vt:lpstr>Primary Outcome:  Days Alive and Out of the Hospital at 30 Days </vt:lpstr>
      <vt:lpstr>Clinical Status at 30 Days</vt:lpstr>
      <vt:lpstr>Secondary Endpoints</vt:lpstr>
      <vt:lpstr>Conclusion  </vt:lpstr>
      <vt:lpstr>Clinical Implication  </vt:lpstr>
      <vt:lpstr>Acknowledgement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Renato Lopes, M.D.</cp:lastModifiedBy>
  <cp:revision>60</cp:revision>
  <dcterms:created xsi:type="dcterms:W3CDTF">2021-07-16T09:19:14Z</dcterms:created>
  <dcterms:modified xsi:type="dcterms:W3CDTF">2022-08-27T21:47:26Z</dcterms:modified>
</cp:coreProperties>
</file>