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76" r:id="rId6"/>
    <p:sldId id="261" r:id="rId7"/>
    <p:sldId id="260" r:id="rId8"/>
    <p:sldId id="263" r:id="rId9"/>
    <p:sldId id="264" r:id="rId10"/>
    <p:sldId id="262" r:id="rId11"/>
    <p:sldId id="266" r:id="rId12"/>
    <p:sldId id="265" r:id="rId13"/>
    <p:sldId id="267" r:id="rId14"/>
    <p:sldId id="273" r:id="rId15"/>
    <p:sldId id="803" r:id="rId16"/>
    <p:sldId id="268" r:id="rId17"/>
    <p:sldId id="269" r:id="rId18"/>
    <p:sldId id="804" r:id="rId19"/>
    <p:sldId id="270" r:id="rId20"/>
    <p:sldId id="274" r:id="rId21"/>
    <p:sldId id="271" r:id="rId22"/>
    <p:sldId id="272" r:id="rId23"/>
    <p:sldId id="800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524">
          <p15:clr>
            <a:srgbClr val="A4A3A4"/>
          </p15:clr>
        </p15:guide>
        <p15:guide id="4" pos="2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 COLLINGRIDGE" initials="SC" lastIdx="12" clrIdx="0">
    <p:extLst>
      <p:ext uri="{19B8F6BF-5375-455C-9EA6-DF929625EA0E}">
        <p15:presenceInfo xmlns:p15="http://schemas.microsoft.com/office/powerpoint/2012/main" userId="S::sally_collingridge@escardio.net::bbed4dc1-00b7-474a-8549-18dc7b873d66" providerId="AD"/>
      </p:ext>
    </p:extLst>
  </p:cmAuthor>
  <p:cmAuthor id="2" name="Laure-Emmanuelle PEYRET" initials="LP" lastIdx="7" clrIdx="1">
    <p:extLst>
      <p:ext uri="{19B8F6BF-5375-455C-9EA6-DF929625EA0E}">
        <p15:presenceInfo xmlns:p15="http://schemas.microsoft.com/office/powerpoint/2012/main" userId="S::laure-emmanuelle_peyret@escardio.net::96dd4d06-5b74-42e8-b054-0c0a8419bf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AE1022"/>
    <a:srgbClr val="D0D0D0"/>
    <a:srgbClr val="D3D3D3"/>
    <a:srgbClr val="E0E0E0"/>
    <a:srgbClr val="F28C26"/>
    <a:srgbClr val="FFBF08"/>
    <a:srgbClr val="B62A79"/>
    <a:srgbClr val="F3BC00"/>
    <a:srgbClr val="D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2593A-B60B-4580-89AC-32464418BCBD}" v="21" dt="2022-08-28T11:08:13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6197"/>
  </p:normalViewPr>
  <p:slideViewPr>
    <p:cSldViewPr showGuides="1">
      <p:cViewPr varScale="1">
        <p:scale>
          <a:sx n="144" d="100"/>
          <a:sy n="144" d="100"/>
        </p:scale>
        <p:origin x="100" y="416"/>
      </p:cViewPr>
      <p:guideLst>
        <p:guide orient="horz" pos="1620"/>
        <p:guide pos="2880"/>
        <p:guide pos="5524"/>
        <p:guide pos="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41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hn Joo-Yong" userId="20fa390e5e5477d8" providerId="LiveId" clId="{2282593A-B60B-4580-89AC-32464418BCBD}"/>
    <pc:docChg chg="undo redo custSel addSld delSld modSld sldOrd">
      <pc:chgData name="Hahn Joo-Yong" userId="20fa390e5e5477d8" providerId="LiveId" clId="{2282593A-B60B-4580-89AC-32464418BCBD}" dt="2022-08-28T11:09:58.666" v="550" actId="20577"/>
      <pc:docMkLst>
        <pc:docMk/>
      </pc:docMkLst>
      <pc:sldChg chg="modSp mod">
        <pc:chgData name="Hahn Joo-Yong" userId="20fa390e5e5477d8" providerId="LiveId" clId="{2282593A-B60B-4580-89AC-32464418BCBD}" dt="2022-08-28T07:38:31.473" v="86" actId="20577"/>
        <pc:sldMkLst>
          <pc:docMk/>
          <pc:sldMk cId="2845312146" sldId="256"/>
        </pc:sldMkLst>
        <pc:spChg chg="mod">
          <ac:chgData name="Hahn Joo-Yong" userId="20fa390e5e5477d8" providerId="LiveId" clId="{2282593A-B60B-4580-89AC-32464418BCBD}" dt="2022-08-28T07:38:31.473" v="86" actId="20577"/>
          <ac:spMkLst>
            <pc:docMk/>
            <pc:sldMk cId="2845312146" sldId="256"/>
            <ac:spMk id="4" creationId="{5F110484-47B9-407B-AAD0-5EFF6D5A36BC}"/>
          </ac:spMkLst>
        </pc:spChg>
      </pc:sldChg>
      <pc:sldChg chg="modSp mod">
        <pc:chgData name="Hahn Joo-Yong" userId="20fa390e5e5477d8" providerId="LiveId" clId="{2282593A-B60B-4580-89AC-32464418BCBD}" dt="2022-08-28T10:01:56.697" v="483" actId="20577"/>
        <pc:sldMkLst>
          <pc:docMk/>
          <pc:sldMk cId="83352566" sldId="257"/>
        </pc:sldMkLst>
        <pc:spChg chg="mod">
          <ac:chgData name="Hahn Joo-Yong" userId="20fa390e5e5477d8" providerId="LiveId" clId="{2282593A-B60B-4580-89AC-32464418BCBD}" dt="2022-08-28T10:01:56.697" v="483" actId="20577"/>
          <ac:spMkLst>
            <pc:docMk/>
            <pc:sldMk cId="83352566" sldId="257"/>
            <ac:spMk id="3" creationId="{C19A5A98-297F-4C9F-846A-FA7A7E3FD8DE}"/>
          </ac:spMkLst>
        </pc:spChg>
      </pc:sldChg>
      <pc:sldChg chg="modSp mod">
        <pc:chgData name="Hahn Joo-Yong" userId="20fa390e5e5477d8" providerId="LiveId" clId="{2282593A-B60B-4580-89AC-32464418BCBD}" dt="2022-08-28T11:09:58.666" v="550" actId="20577"/>
        <pc:sldMkLst>
          <pc:docMk/>
          <pc:sldMk cId="2707366901" sldId="258"/>
        </pc:sldMkLst>
        <pc:spChg chg="mod">
          <ac:chgData name="Hahn Joo-Yong" userId="20fa390e5e5477d8" providerId="LiveId" clId="{2282593A-B60B-4580-89AC-32464418BCBD}" dt="2022-08-28T11:09:58.666" v="550" actId="20577"/>
          <ac:spMkLst>
            <pc:docMk/>
            <pc:sldMk cId="2707366901" sldId="258"/>
            <ac:spMk id="3" creationId="{F6CD2CAC-B4A4-F34A-968A-832FBD91A239}"/>
          </ac:spMkLst>
        </pc:spChg>
      </pc:sldChg>
      <pc:sldChg chg="addSp delSp modSp mod">
        <pc:chgData name="Hahn Joo-Yong" userId="20fa390e5e5477d8" providerId="LiveId" clId="{2282593A-B60B-4580-89AC-32464418BCBD}" dt="2022-08-28T10:44:25.014" v="525" actId="1038"/>
        <pc:sldMkLst>
          <pc:docMk/>
          <pc:sldMk cId="478591524" sldId="259"/>
        </pc:sldMkLst>
        <pc:spChg chg="add mod">
          <ac:chgData name="Hahn Joo-Yong" userId="20fa390e5e5477d8" providerId="LiveId" clId="{2282593A-B60B-4580-89AC-32464418BCBD}" dt="2022-08-28T08:54:24.788" v="310" actId="1076"/>
          <ac:spMkLst>
            <pc:docMk/>
            <pc:sldMk cId="478591524" sldId="259"/>
            <ac:spMk id="3" creationId="{C5856FB9-7BCA-583D-E001-3A09ED0FA1B5}"/>
          </ac:spMkLst>
        </pc:spChg>
        <pc:spChg chg="add mod">
          <ac:chgData name="Hahn Joo-Yong" userId="20fa390e5e5477d8" providerId="LiveId" clId="{2282593A-B60B-4580-89AC-32464418BCBD}" dt="2022-08-28T07:44:20.315" v="118" actId="1038"/>
          <ac:spMkLst>
            <pc:docMk/>
            <pc:sldMk cId="478591524" sldId="259"/>
            <ac:spMk id="4" creationId="{96D32787-1458-0A7E-A537-36FB9C375B06}"/>
          </ac:spMkLst>
        </pc:spChg>
        <pc:spChg chg="mod">
          <ac:chgData name="Hahn Joo-Yong" userId="20fa390e5e5477d8" providerId="LiveId" clId="{2282593A-B60B-4580-89AC-32464418BCBD}" dt="2022-08-28T07:42:23.932" v="103" actId="1076"/>
          <ac:spMkLst>
            <pc:docMk/>
            <pc:sldMk cId="478591524" sldId="259"/>
            <ac:spMk id="6" creationId="{00000000-0000-0000-0000-000000000000}"/>
          </ac:spMkLst>
        </pc:spChg>
        <pc:spChg chg="add del mod">
          <ac:chgData name="Hahn Joo-Yong" userId="20fa390e5e5477d8" providerId="LiveId" clId="{2282593A-B60B-4580-89AC-32464418BCBD}" dt="2022-08-28T08:54:07.019" v="300" actId="478"/>
          <ac:spMkLst>
            <pc:docMk/>
            <pc:sldMk cId="478591524" sldId="259"/>
            <ac:spMk id="7" creationId="{2312A15A-32FA-F8EC-3F44-7BC94C6B5B35}"/>
          </ac:spMkLst>
        </pc:spChg>
        <pc:picChg chg="del mod">
          <ac:chgData name="Hahn Joo-Yong" userId="20fa390e5e5477d8" providerId="LiveId" clId="{2282593A-B60B-4580-89AC-32464418BCBD}" dt="2022-08-28T08:54:03.248" v="299" actId="478"/>
          <ac:picMkLst>
            <pc:docMk/>
            <pc:sldMk cId="478591524" sldId="259"/>
            <ac:picMk id="5" creationId="{00000000-0000-0000-0000-000000000000}"/>
          </ac:picMkLst>
        </pc:picChg>
        <pc:picChg chg="add mod">
          <ac:chgData name="Hahn Joo-Yong" userId="20fa390e5e5477d8" providerId="LiveId" clId="{2282593A-B60B-4580-89AC-32464418BCBD}" dt="2022-08-28T10:44:25.014" v="525" actId="1038"/>
          <ac:picMkLst>
            <pc:docMk/>
            <pc:sldMk cId="478591524" sldId="259"/>
            <ac:picMk id="5" creationId="{F1FD4EE3-669E-F99B-2229-374C4F772770}"/>
          </ac:picMkLst>
        </pc:picChg>
        <pc:picChg chg="add del mod">
          <ac:chgData name="Hahn Joo-Yong" userId="20fa390e5e5477d8" providerId="LiveId" clId="{2282593A-B60B-4580-89AC-32464418BCBD}" dt="2022-08-28T08:55:07.671" v="311" actId="478"/>
          <ac:picMkLst>
            <pc:docMk/>
            <pc:sldMk cId="478591524" sldId="259"/>
            <ac:picMk id="8" creationId="{8DFEE895-673D-97E7-A348-8ECFF99E038D}"/>
          </ac:picMkLst>
        </pc:picChg>
        <pc:picChg chg="add del mod">
          <ac:chgData name="Hahn Joo-Yong" userId="20fa390e5e5477d8" providerId="LiveId" clId="{2282593A-B60B-4580-89AC-32464418BCBD}" dt="2022-08-28T09:11:36.725" v="321" actId="478"/>
          <ac:picMkLst>
            <pc:docMk/>
            <pc:sldMk cId="478591524" sldId="259"/>
            <ac:picMk id="9" creationId="{1E7C51B5-1467-051A-C8CA-16C9A1C2DFD3}"/>
          </ac:picMkLst>
        </pc:picChg>
        <pc:picChg chg="add del mod">
          <ac:chgData name="Hahn Joo-Yong" userId="20fa390e5e5477d8" providerId="LiveId" clId="{2282593A-B60B-4580-89AC-32464418BCBD}" dt="2022-08-28T09:19:36.995" v="367" actId="478"/>
          <ac:picMkLst>
            <pc:docMk/>
            <pc:sldMk cId="478591524" sldId="259"/>
            <ac:picMk id="10" creationId="{2ABF0D4B-ECB0-74C7-4200-2EFFF616071B}"/>
          </ac:picMkLst>
        </pc:picChg>
        <pc:picChg chg="add del mod">
          <ac:chgData name="Hahn Joo-Yong" userId="20fa390e5e5477d8" providerId="LiveId" clId="{2282593A-B60B-4580-89AC-32464418BCBD}" dt="2022-08-28T09:38:55.462" v="416" actId="478"/>
          <ac:picMkLst>
            <pc:docMk/>
            <pc:sldMk cId="478591524" sldId="259"/>
            <ac:picMk id="11" creationId="{F325E9ED-DFC7-8E18-D89E-508C185B1123}"/>
          </ac:picMkLst>
        </pc:picChg>
        <pc:picChg chg="add del mod">
          <ac:chgData name="Hahn Joo-Yong" userId="20fa390e5e5477d8" providerId="LiveId" clId="{2282593A-B60B-4580-89AC-32464418BCBD}" dt="2022-08-28T09:54:51.307" v="420" actId="478"/>
          <ac:picMkLst>
            <pc:docMk/>
            <pc:sldMk cId="478591524" sldId="259"/>
            <ac:picMk id="12" creationId="{26A647B5-D525-A715-0E57-B74C38C170E4}"/>
          </ac:picMkLst>
        </pc:picChg>
        <pc:picChg chg="add del mod">
          <ac:chgData name="Hahn Joo-Yong" userId="20fa390e5e5477d8" providerId="LiveId" clId="{2282593A-B60B-4580-89AC-32464418BCBD}" dt="2022-08-28T10:01:11.986" v="468" actId="478"/>
          <ac:picMkLst>
            <pc:docMk/>
            <pc:sldMk cId="478591524" sldId="259"/>
            <ac:picMk id="13" creationId="{EBD312CF-90EE-8312-F0BE-5ED843E5E3AC}"/>
          </ac:picMkLst>
        </pc:picChg>
        <pc:picChg chg="add del mod">
          <ac:chgData name="Hahn Joo-Yong" userId="20fa390e5e5477d8" providerId="LiveId" clId="{2282593A-B60B-4580-89AC-32464418BCBD}" dt="2022-08-28T10:43:58.608" v="513" actId="478"/>
          <ac:picMkLst>
            <pc:docMk/>
            <pc:sldMk cId="478591524" sldId="259"/>
            <ac:picMk id="14" creationId="{30DE1117-0CA1-3940-26A3-9940DC6B25B1}"/>
          </ac:picMkLst>
        </pc:picChg>
      </pc:sldChg>
      <pc:sldChg chg="modSp mod">
        <pc:chgData name="Hahn Joo-Yong" userId="20fa390e5e5477d8" providerId="LiveId" clId="{2282593A-B60B-4580-89AC-32464418BCBD}" dt="2022-08-28T09:56:58.037" v="467" actId="20577"/>
        <pc:sldMkLst>
          <pc:docMk/>
          <pc:sldMk cId="3924222595" sldId="264"/>
        </pc:sldMkLst>
        <pc:spChg chg="mod">
          <ac:chgData name="Hahn Joo-Yong" userId="20fa390e5e5477d8" providerId="LiveId" clId="{2282593A-B60B-4580-89AC-32464418BCBD}" dt="2022-08-28T09:56:58.037" v="467" actId="20577"/>
          <ac:spMkLst>
            <pc:docMk/>
            <pc:sldMk cId="3924222595" sldId="264"/>
            <ac:spMk id="3" creationId="{00000000-0000-0000-0000-000000000000}"/>
          </ac:spMkLst>
        </pc:spChg>
      </pc:sldChg>
      <pc:sldChg chg="modSp mod">
        <pc:chgData name="Hahn Joo-Yong" userId="20fa390e5e5477d8" providerId="LiveId" clId="{2282593A-B60B-4580-89AC-32464418BCBD}" dt="2022-08-28T07:57:32.449" v="194" actId="948"/>
        <pc:sldMkLst>
          <pc:docMk/>
          <pc:sldMk cId="3073221304" sldId="266"/>
        </pc:sldMkLst>
        <pc:graphicFrameChg chg="modGraphic">
          <ac:chgData name="Hahn Joo-Yong" userId="20fa390e5e5477d8" providerId="LiveId" clId="{2282593A-B60B-4580-89AC-32464418BCBD}" dt="2022-08-28T07:57:32.449" v="194" actId="948"/>
          <ac:graphicFrameMkLst>
            <pc:docMk/>
            <pc:sldMk cId="3073221304" sldId="266"/>
            <ac:graphicFrameMk id="4" creationId="{00000000-0000-0000-0000-000000000000}"/>
          </ac:graphicFrameMkLst>
        </pc:graphicFrameChg>
      </pc:sldChg>
      <pc:sldChg chg="modSp mod">
        <pc:chgData name="Hahn Joo-Yong" userId="20fa390e5e5477d8" providerId="LiveId" clId="{2282593A-B60B-4580-89AC-32464418BCBD}" dt="2022-08-28T08:38:50.185" v="248" actId="14734"/>
        <pc:sldMkLst>
          <pc:docMk/>
          <pc:sldMk cId="444913678" sldId="267"/>
        </pc:sldMkLst>
        <pc:graphicFrameChg chg="modGraphic">
          <ac:chgData name="Hahn Joo-Yong" userId="20fa390e5e5477d8" providerId="LiveId" clId="{2282593A-B60B-4580-89AC-32464418BCBD}" dt="2022-08-28T08:38:50.185" v="248" actId="14734"/>
          <ac:graphicFrameMkLst>
            <pc:docMk/>
            <pc:sldMk cId="444913678" sldId="267"/>
            <ac:graphicFrameMk id="4" creationId="{00000000-0000-0000-0000-000000000000}"/>
          </ac:graphicFrameMkLst>
        </pc:graphicFrameChg>
      </pc:sldChg>
      <pc:sldChg chg="modSp mod">
        <pc:chgData name="Hahn Joo-Yong" userId="20fa390e5e5477d8" providerId="LiveId" clId="{2282593A-B60B-4580-89AC-32464418BCBD}" dt="2022-08-28T10:22:14.491" v="486" actId="20577"/>
        <pc:sldMkLst>
          <pc:docMk/>
          <pc:sldMk cId="2290540698" sldId="269"/>
        </pc:sldMkLst>
        <pc:graphicFrameChg chg="modGraphic">
          <ac:chgData name="Hahn Joo-Yong" userId="20fa390e5e5477d8" providerId="LiveId" clId="{2282593A-B60B-4580-89AC-32464418BCBD}" dt="2022-08-28T10:22:14.491" v="486" actId="20577"/>
          <ac:graphicFrameMkLst>
            <pc:docMk/>
            <pc:sldMk cId="2290540698" sldId="269"/>
            <ac:graphicFrameMk id="4" creationId="{00000000-0000-0000-0000-000000000000}"/>
          </ac:graphicFrameMkLst>
        </pc:graphicFrameChg>
      </pc:sldChg>
      <pc:sldChg chg="modSp mod">
        <pc:chgData name="Hahn Joo-Yong" userId="20fa390e5e5477d8" providerId="LiveId" clId="{2282593A-B60B-4580-89AC-32464418BCBD}" dt="2022-08-28T10:25:48.887" v="512" actId="20577"/>
        <pc:sldMkLst>
          <pc:docMk/>
          <pc:sldMk cId="4078988932" sldId="271"/>
        </pc:sldMkLst>
        <pc:spChg chg="mod">
          <ac:chgData name="Hahn Joo-Yong" userId="20fa390e5e5477d8" providerId="LiveId" clId="{2282593A-B60B-4580-89AC-32464418BCBD}" dt="2022-08-28T10:25:48.887" v="512" actId="20577"/>
          <ac:spMkLst>
            <pc:docMk/>
            <pc:sldMk cId="4078988932" sldId="271"/>
            <ac:spMk id="3" creationId="{00000000-0000-0000-0000-000000000000}"/>
          </ac:spMkLst>
        </pc:spChg>
      </pc:sldChg>
      <pc:sldChg chg="modSp mod">
        <pc:chgData name="Hahn Joo-Yong" userId="20fa390e5e5477d8" providerId="LiveId" clId="{2282593A-B60B-4580-89AC-32464418BCBD}" dt="2022-08-28T10:02:26.512" v="485" actId="6549"/>
        <pc:sldMkLst>
          <pc:docMk/>
          <pc:sldMk cId="1410966897" sldId="272"/>
        </pc:sldMkLst>
        <pc:spChg chg="mod">
          <ac:chgData name="Hahn Joo-Yong" userId="20fa390e5e5477d8" providerId="LiveId" clId="{2282593A-B60B-4580-89AC-32464418BCBD}" dt="2022-08-28T10:02:26.512" v="485" actId="6549"/>
          <ac:spMkLst>
            <pc:docMk/>
            <pc:sldMk cId="1410966897" sldId="272"/>
            <ac:spMk id="3" creationId="{00000000-0000-0000-0000-000000000000}"/>
          </ac:spMkLst>
        </pc:spChg>
      </pc:sldChg>
      <pc:sldChg chg="addSp modSp mod">
        <pc:chgData name="Hahn Joo-Yong" userId="20fa390e5e5477d8" providerId="LiveId" clId="{2282593A-B60B-4580-89AC-32464418BCBD}" dt="2022-08-28T11:08:19.587" v="549" actId="20577"/>
        <pc:sldMkLst>
          <pc:docMk/>
          <pc:sldMk cId="3005777857" sldId="273"/>
        </pc:sldMkLst>
        <pc:spChg chg="add mod">
          <ac:chgData name="Hahn Joo-Yong" userId="20fa390e5e5477d8" providerId="LiveId" clId="{2282593A-B60B-4580-89AC-32464418BCBD}" dt="2022-08-28T08:40:56.973" v="271" actId="692"/>
          <ac:spMkLst>
            <pc:docMk/>
            <pc:sldMk cId="3005777857" sldId="273"/>
            <ac:spMk id="3" creationId="{EE1BFB7B-F441-B49A-BBF4-687721D01FBB}"/>
          </ac:spMkLst>
        </pc:spChg>
        <pc:graphicFrameChg chg="mod modGraphic">
          <ac:chgData name="Hahn Joo-Yong" userId="20fa390e5e5477d8" providerId="LiveId" clId="{2282593A-B60B-4580-89AC-32464418BCBD}" dt="2022-08-28T11:08:19.587" v="549" actId="20577"/>
          <ac:graphicFrameMkLst>
            <pc:docMk/>
            <pc:sldMk cId="3005777857" sldId="273"/>
            <ac:graphicFrameMk id="5" creationId="{00000000-0000-0000-0000-000000000000}"/>
          </ac:graphicFrameMkLst>
        </pc:graphicFrameChg>
      </pc:sldChg>
      <pc:sldChg chg="addSp delSp modSp mod">
        <pc:chgData name="Hahn Joo-Yong" userId="20fa390e5e5477d8" providerId="LiveId" clId="{2282593A-B60B-4580-89AC-32464418BCBD}" dt="2022-08-28T08:43:26.979" v="298" actId="1036"/>
        <pc:sldMkLst>
          <pc:docMk/>
          <pc:sldMk cId="2696478809" sldId="274"/>
        </pc:sldMkLst>
        <pc:spChg chg="mod">
          <ac:chgData name="Hahn Joo-Yong" userId="20fa390e5e5477d8" providerId="LiveId" clId="{2282593A-B60B-4580-89AC-32464418BCBD}" dt="2022-08-28T08:36:21.644" v="244" actId="1038"/>
          <ac:spMkLst>
            <pc:docMk/>
            <pc:sldMk cId="2696478809" sldId="274"/>
            <ac:spMk id="2" creationId="{00000000-0000-0000-0000-000000000000}"/>
          </ac:spMkLst>
        </pc:spChg>
        <pc:spChg chg="add mod">
          <ac:chgData name="Hahn Joo-Yong" userId="20fa390e5e5477d8" providerId="LiveId" clId="{2282593A-B60B-4580-89AC-32464418BCBD}" dt="2022-08-28T08:43:26.979" v="298" actId="1036"/>
          <ac:spMkLst>
            <pc:docMk/>
            <pc:sldMk cId="2696478809" sldId="274"/>
            <ac:spMk id="5" creationId="{13213558-755F-4675-C2CB-3C4EBD5A9A50}"/>
          </ac:spMkLst>
        </pc:spChg>
        <pc:spChg chg="add mod">
          <ac:chgData name="Hahn Joo-Yong" userId="20fa390e5e5477d8" providerId="LiveId" clId="{2282593A-B60B-4580-89AC-32464418BCBD}" dt="2022-08-28T08:43:18.422" v="291" actId="1076"/>
          <ac:spMkLst>
            <pc:docMk/>
            <pc:sldMk cId="2696478809" sldId="274"/>
            <ac:spMk id="6" creationId="{EA72C6FF-6C7A-FE1A-9572-A989F723E6CA}"/>
          </ac:spMkLst>
        </pc:spChg>
        <pc:picChg chg="add del mod">
          <ac:chgData name="Hahn Joo-Yong" userId="20fa390e5e5477d8" providerId="LiveId" clId="{2282593A-B60B-4580-89AC-32464418BCBD}" dt="2022-08-28T08:35:59.026" v="219" actId="1076"/>
          <ac:picMkLst>
            <pc:docMk/>
            <pc:sldMk cId="2696478809" sldId="274"/>
            <ac:picMk id="3" creationId="{523D8665-A2A7-F700-8C65-88EC36B53A7B}"/>
          </ac:picMkLst>
        </pc:picChg>
        <pc:picChg chg="add del">
          <ac:chgData name="Hahn Joo-Yong" userId="20fa390e5e5477d8" providerId="LiveId" clId="{2282593A-B60B-4580-89AC-32464418BCBD}" dt="2022-08-28T08:35:30.612" v="216" actId="478"/>
          <ac:picMkLst>
            <pc:docMk/>
            <pc:sldMk cId="2696478809" sldId="274"/>
            <ac:picMk id="4" creationId="{00000000-0000-0000-0000-000000000000}"/>
          </ac:picMkLst>
        </pc:picChg>
      </pc:sldChg>
      <pc:sldChg chg="modSp">
        <pc:chgData name="Hahn Joo-Yong" userId="20fa390e5e5477d8" providerId="LiveId" clId="{2282593A-B60B-4580-89AC-32464418BCBD}" dt="2022-08-28T10:49:09.063" v="527"/>
        <pc:sldMkLst>
          <pc:docMk/>
          <pc:sldMk cId="712725106" sldId="276"/>
        </pc:sldMkLst>
        <pc:graphicFrameChg chg="mod">
          <ac:chgData name="Hahn Joo-Yong" userId="20fa390e5e5477d8" providerId="LiveId" clId="{2282593A-B60B-4580-89AC-32464418BCBD}" dt="2022-08-28T10:49:09.063" v="527"/>
          <ac:graphicFrameMkLst>
            <pc:docMk/>
            <pc:sldMk cId="712725106" sldId="276"/>
            <ac:graphicFrameMk id="3" creationId="{7462C6FD-4D95-23E4-6A07-8CF5376DBE9C}"/>
          </ac:graphicFrameMkLst>
        </pc:graphicFrameChg>
      </pc:sldChg>
      <pc:sldChg chg="modSp mod">
        <pc:chgData name="Hahn Joo-Yong" userId="20fa390e5e5477d8" providerId="LiveId" clId="{2282593A-B60B-4580-89AC-32464418BCBD}" dt="2022-08-27T15:09:31.182" v="0" actId="20577"/>
        <pc:sldMkLst>
          <pc:docMk/>
          <pc:sldMk cId="321602354" sldId="800"/>
        </pc:sldMkLst>
        <pc:spChg chg="mod">
          <ac:chgData name="Hahn Joo-Yong" userId="20fa390e5e5477d8" providerId="LiveId" clId="{2282593A-B60B-4580-89AC-32464418BCBD}" dt="2022-08-27T15:09:31.182" v="0" actId="20577"/>
          <ac:spMkLst>
            <pc:docMk/>
            <pc:sldMk cId="321602354" sldId="800"/>
            <ac:spMk id="6" creationId="{3B3055EC-8296-9733-20CC-65830CEDC08D}"/>
          </ac:spMkLst>
        </pc:spChg>
      </pc:sldChg>
      <pc:sldChg chg="del ord">
        <pc:chgData name="Hahn Joo-Yong" userId="20fa390e5e5477d8" providerId="LiveId" clId="{2282593A-B60B-4580-89AC-32464418BCBD}" dt="2022-08-28T08:17:52.407" v="209" actId="2696"/>
        <pc:sldMkLst>
          <pc:docMk/>
          <pc:sldMk cId="3019962065" sldId="801"/>
        </pc:sldMkLst>
      </pc:sldChg>
      <pc:sldChg chg="addSp modSp mod">
        <pc:chgData name="Hahn Joo-Yong" userId="20fa390e5e5477d8" providerId="LiveId" clId="{2282593A-B60B-4580-89AC-32464418BCBD}" dt="2022-08-28T08:41:23.035" v="281" actId="20577"/>
        <pc:sldMkLst>
          <pc:docMk/>
          <pc:sldMk cId="3055445401" sldId="803"/>
        </pc:sldMkLst>
        <pc:spChg chg="mod">
          <ac:chgData name="Hahn Joo-Yong" userId="20fa390e5e5477d8" providerId="LiveId" clId="{2282593A-B60B-4580-89AC-32464418BCBD}" dt="2022-08-28T08:41:12.021" v="273" actId="1076"/>
          <ac:spMkLst>
            <pc:docMk/>
            <pc:sldMk cId="3055445401" sldId="803"/>
            <ac:spMk id="2" creationId="{00000000-0000-0000-0000-000000000000}"/>
          </ac:spMkLst>
        </pc:spChg>
        <pc:spChg chg="add mod">
          <ac:chgData name="Hahn Joo-Yong" userId="20fa390e5e5477d8" providerId="LiveId" clId="{2282593A-B60B-4580-89AC-32464418BCBD}" dt="2022-08-28T08:41:23.035" v="281" actId="20577"/>
          <ac:spMkLst>
            <pc:docMk/>
            <pc:sldMk cId="3055445401" sldId="803"/>
            <ac:spMk id="3" creationId="{27290AEB-F2E9-E0F3-0E6E-D1EE46E8B961}"/>
          </ac:spMkLst>
        </pc:spChg>
        <pc:graphicFrameChg chg="mod modGraphic">
          <ac:chgData name="Hahn Joo-Yong" userId="20fa390e5e5477d8" providerId="LiveId" clId="{2282593A-B60B-4580-89AC-32464418BCBD}" dt="2022-08-28T08:41:07.245" v="272" actId="1036"/>
          <ac:graphicFrameMkLst>
            <pc:docMk/>
            <pc:sldMk cId="3055445401" sldId="803"/>
            <ac:graphicFrameMk id="5" creationId="{00000000-0000-0000-0000-000000000000}"/>
          </ac:graphicFrameMkLst>
        </pc:graphicFrameChg>
      </pc:sldChg>
      <pc:sldChg chg="addSp modSp add mod">
        <pc:chgData name="Hahn Joo-Yong" userId="20fa390e5e5477d8" providerId="LiveId" clId="{2282593A-B60B-4580-89AC-32464418BCBD}" dt="2022-08-28T10:22:59.038" v="489" actId="207"/>
        <pc:sldMkLst>
          <pc:docMk/>
          <pc:sldMk cId="2661920" sldId="804"/>
        </pc:sldMkLst>
        <pc:spChg chg="add mod">
          <ac:chgData name="Hahn Joo-Yong" userId="20fa390e5e5477d8" providerId="LiveId" clId="{2282593A-B60B-4580-89AC-32464418BCBD}" dt="2022-08-28T10:22:59.038" v="489" actId="207"/>
          <ac:spMkLst>
            <pc:docMk/>
            <pc:sldMk cId="2661920" sldId="804"/>
            <ac:spMk id="3" creationId="{65FBA2AF-89D4-F411-D7EB-91DE4834E29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CCA8C-2727-A54D-B40F-70CF9669C616}" type="datetimeFigureOut">
              <a:rPr lang="fr-FR"/>
              <a:pPr/>
              <a:t>28/08/2022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FCA3-4FB0-F648-923A-3843471D4321}" type="slidenum">
              <a:rPr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6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7D4E0-ADF2-4269-A368-F8657ABA7EB7}" type="datetimeFigureOut">
              <a:rPr lang="en-US" smtClean="0"/>
              <a:pPr/>
              <a:t>8/28/2022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CFB2-2FC4-4A48-85D8-914292BD17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15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E87A3DCC-5F52-46C1-83E5-0DCD52BF0AF8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1039771" y="2517053"/>
            <a:ext cx="68445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A short description about the subject of the presentation. Can be used as a subtitle. </a:t>
            </a:r>
          </a:p>
        </p:txBody>
      </p:sp>
      <p:sp>
        <p:nvSpPr>
          <p:cNvPr id="36" name="Espace réservé du texte 32">
            <a:extLst>
              <a:ext uri="{FF2B5EF4-FFF2-40B4-BE49-F238E27FC236}">
                <a16:creationId xmlns:a16="http://schemas.microsoft.com/office/drawing/2014/main" id="{16284A64-7B54-461F-9363-2BE4503F91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597" y="3961569"/>
            <a:ext cx="5688626" cy="2880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rgbClr val="AE1022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DFFB4CC0-14B2-483B-83A6-DA9CE43781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3610" y="3577877"/>
            <a:ext cx="5688619" cy="2900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7" name="Espace réservé du texte 32">
            <a:extLst>
              <a:ext uri="{FF2B5EF4-FFF2-40B4-BE49-F238E27FC236}">
                <a16:creationId xmlns:a16="http://schemas.microsoft.com/office/drawing/2014/main" id="{495DAAF3-5ADD-3B4B-9B4A-F80003C2F6E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043610" y="927760"/>
            <a:ext cx="6768746" cy="833178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600"/>
              </a:spcBef>
              <a:buNone/>
              <a:defRPr sz="4800" b="1" i="0" baseline="0">
                <a:solidFill>
                  <a:schemeClr val="accent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EC9FD404-747D-47CF-8BD6-85DE35A09C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First line of the headline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48225EB-A123-4416-BF74-09996F9242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7632700" cy="3890434"/>
          </a:xfrm>
          <a:prstGeom prst="rect">
            <a:avLst/>
          </a:prstGeom>
        </p:spPr>
        <p:txBody>
          <a:bodyPr/>
          <a:lstStyle>
            <a:lvl1pPr marL="180975" indent="-180975" defTabSz="36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447675" indent="-179388" defTabSz="358775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28650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80486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985838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16681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6325" algn="l"/>
              </a:tabLst>
              <a:defRPr sz="1800"/>
            </a:lvl6pPr>
            <a:lvl7pPr marL="1346400" indent="-179388">
              <a:buClr>
                <a:srgbClr val="C00000"/>
              </a:buClr>
              <a:defRPr sz="1800"/>
            </a:lvl7pPr>
            <a:lvl8pPr marL="1530000" indent="-179388">
              <a:buClr>
                <a:srgbClr val="C00000"/>
              </a:buClr>
              <a:defRPr sz="1800"/>
            </a:lvl8pPr>
            <a:lvl9pPr marL="2424113" indent="-228600">
              <a:buClr>
                <a:srgbClr val="C00000"/>
              </a:buClr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4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75713D93-C919-4892-838C-B532C4D773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Want to use just a headline? =&gt; type here</a:t>
            </a:r>
          </a:p>
        </p:txBody>
      </p:sp>
    </p:spTree>
    <p:extLst>
      <p:ext uri="{BB962C8B-B14F-4D97-AF65-F5344CB8AC3E}">
        <p14:creationId xmlns:p14="http://schemas.microsoft.com/office/powerpoint/2010/main" val="19729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8A1CE93C-D99C-4EDD-BA67-BCAAD80495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8175" y="1364165"/>
            <a:ext cx="6825854" cy="11525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693" indent="0">
              <a:buNone/>
              <a:defRPr/>
            </a:lvl2pPr>
            <a:lvl3pPr marL="531799" indent="0">
              <a:buNone/>
              <a:defRPr/>
            </a:lvl3pPr>
            <a:lvl4pPr marL="809605" indent="0">
              <a:buNone/>
              <a:defRPr/>
            </a:lvl4pPr>
            <a:lvl5pPr marL="1076298" indent="0">
              <a:buNone/>
              <a:defRPr/>
            </a:lvl5pPr>
          </a:lstStyle>
          <a:p>
            <a:pPr lvl="0"/>
            <a:r>
              <a:rPr lang="en-GB" dirty="0"/>
              <a:t>S</a:t>
            </a:r>
            <a:r>
              <a:rPr lang="en-US" dirty="0" err="1"/>
              <a:t>ub</a:t>
            </a:r>
            <a:r>
              <a:rPr lang="en-US" dirty="0"/>
              <a:t>-Title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DF46A-1BA8-44CA-B779-2ACC2C3196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176" y="2571750"/>
            <a:ext cx="6825853" cy="164306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>
                <a:latin typeface="+mn-lt"/>
              </a:defRPr>
            </a:lvl1pPr>
            <a:lvl2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8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55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ko-KR" altLang="en-US" dirty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/>
              <a:t>둘째 수준</a:t>
            </a:r>
          </a:p>
          <a:p>
            <a:pPr lvl="2" eaLnBrk="1" latinLnBrk="0" hangingPunct="1"/>
            <a:r>
              <a:rPr lang="ko-KR" altLang="en-US" dirty="0"/>
              <a:t>셋째 수준</a:t>
            </a:r>
          </a:p>
          <a:p>
            <a:pPr lvl="3" eaLnBrk="1" latinLnBrk="0" hangingPunct="1"/>
            <a:r>
              <a:rPr lang="ko-KR" altLang="en-US" dirty="0"/>
              <a:t>넷째 수준</a:t>
            </a:r>
          </a:p>
          <a:p>
            <a:pPr lvl="4" eaLnBrk="1" latinLnBrk="0" hangingPunct="1"/>
            <a:r>
              <a:rPr lang="ko-KR" altLang="en-US" dirty="0"/>
              <a:t>다섯째 수준</a:t>
            </a:r>
            <a:endParaRPr kumimoji="0" lang="en-US" dirty="0"/>
          </a:p>
        </p:txBody>
      </p:sp>
      <p:sp>
        <p:nvSpPr>
          <p:cNvPr id="4" name="제목 개체 틀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8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49138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89271022-20A5-4D9A-84BD-CFB63810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338401"/>
            <a:ext cx="7886700" cy="409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lvl="0" indent="0">
              <a:lnSpc>
                <a:spcPts val="2500"/>
              </a:lnSpc>
              <a:spcBef>
                <a:spcPts val="0"/>
              </a:spcBef>
              <a:buClr>
                <a:srgbClr val="D00040"/>
              </a:buClr>
              <a:buFont typeface="Arial" pitchFamily="34" charset="0"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74904E-396E-4218-8F2B-633F12126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6700" lvl="0" indent="-266700"/>
            <a:r>
              <a:rPr lang="fr-FR"/>
              <a:t>Cliquez pour modifier les styles du texte du masque</a:t>
            </a:r>
          </a:p>
          <a:p>
            <a:pPr marL="266700" lvl="1" indent="-266700"/>
            <a:r>
              <a:rPr lang="fr-FR"/>
              <a:t>Deuxième niveau</a:t>
            </a:r>
          </a:p>
          <a:p>
            <a:pPr marL="266700" lvl="2" indent="-266700"/>
            <a:r>
              <a:rPr lang="fr-FR"/>
              <a:t>Troisième niveau</a:t>
            </a:r>
          </a:p>
          <a:p>
            <a:pPr marL="266700" lvl="3" indent="-266700"/>
            <a:r>
              <a:rPr lang="fr-FR"/>
              <a:t>Quatrième niveau</a:t>
            </a:r>
          </a:p>
          <a:p>
            <a:pPr marL="266700" lvl="4" indent="-266700"/>
            <a:r>
              <a:rPr lang="fr-FR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5" r:id="rId3"/>
    <p:sldLayoutId id="2147483669" r:id="rId4"/>
    <p:sldLayoutId id="2147483666" r:id="rId5"/>
    <p:sldLayoutId id="2147483670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1" i="0" kern="1200" smtClean="0">
          <a:solidFill>
            <a:schemeClr val="accent1"/>
          </a:solidFill>
          <a:latin typeface="+mj-lt"/>
          <a:ea typeface="+mn-ea"/>
          <a:cs typeface="Verdana"/>
        </a:defRPr>
      </a:lvl1pPr>
    </p:titleStyle>
    <p:bodyStyle>
      <a:lvl1pPr marL="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400" b="1" i="0" kern="1200" dirty="0" smtClean="0">
          <a:solidFill>
            <a:schemeClr val="tx1"/>
          </a:solidFill>
          <a:latin typeface="+mn-lt"/>
          <a:ea typeface="+mn-ea"/>
          <a:cs typeface="Verdana"/>
        </a:defRPr>
      </a:lvl1pPr>
      <a:lvl2pPr marL="26670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0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2pPr>
      <a:lvl3pPr marL="531812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3pPr>
      <a:lvl4pPr marL="8096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4pPr>
      <a:lvl5pPr marL="10763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5pPr>
      <a:lvl6pPr marL="1981200" indent="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EAC423-CA87-4A97-AD0F-1B7CC1FD15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9771" y="2517053"/>
            <a:ext cx="6844590" cy="523220"/>
          </a:xfrm>
        </p:spPr>
        <p:txBody>
          <a:bodyPr/>
          <a:lstStyle/>
          <a:p>
            <a:pPr algn="ctr"/>
            <a:r>
              <a:rPr lang="en-US" sz="2800" dirty="0"/>
              <a:t>FRAME-AMI trial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54CD9-6332-4018-80C0-8851DA2A6F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28 August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0484-47B9-407B-AAD0-5EFF6D5A36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3604" y="3348852"/>
            <a:ext cx="5688619" cy="290018"/>
          </a:xfrm>
        </p:spPr>
        <p:txBody>
          <a:bodyPr/>
          <a:lstStyle/>
          <a:p>
            <a:r>
              <a:rPr lang="en-US" dirty="0"/>
              <a:t>Joo-Yong Hahn</a:t>
            </a:r>
          </a:p>
          <a:p>
            <a:r>
              <a:rPr lang="en-US" dirty="0"/>
              <a:t>Samsung Medical Center, Seoul, Korea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148CC-D3A4-4136-AA81-28BD3CC083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7584" y="927761"/>
            <a:ext cx="6984772" cy="1355958"/>
          </a:xfrm>
        </p:spPr>
        <p:txBody>
          <a:bodyPr/>
          <a:lstStyle/>
          <a:p>
            <a:pPr algn="ctr"/>
            <a:r>
              <a:rPr lang="en-US" sz="4000" dirty="0"/>
              <a:t>FFR vs. Angiography-guided PCI in AMI with multivessel disease</a:t>
            </a:r>
          </a:p>
        </p:txBody>
      </p:sp>
    </p:spTree>
    <p:extLst>
      <p:ext uri="{BB962C8B-B14F-4D97-AF65-F5344CB8AC3E}">
        <p14:creationId xmlns:p14="http://schemas.microsoft.com/office/powerpoint/2010/main" val="2845312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Enrollment and follow-Up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869" y="743484"/>
            <a:ext cx="6395978" cy="413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8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Baseline characteristics (I)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88729"/>
              </p:ext>
            </p:extLst>
          </p:nvPr>
        </p:nvGraphicFramePr>
        <p:xfrm>
          <a:off x="1115616" y="843558"/>
          <a:ext cx="6336704" cy="3734568"/>
        </p:xfrm>
        <a:graphic>
          <a:graphicData uri="http://schemas.openxmlformats.org/drawingml/2006/table">
            <a:tbl>
              <a:tblPr firstRow="1" firstCol="1" bandRow="1"/>
              <a:tblGrid>
                <a:gridCol w="2176638">
                  <a:extLst>
                    <a:ext uri="{9D8B030D-6E8A-4147-A177-3AD203B41FA5}">
                      <a16:colId xmlns:a16="http://schemas.microsoft.com/office/drawing/2014/main" val="4195705812"/>
                    </a:ext>
                  </a:extLst>
                </a:gridCol>
                <a:gridCol w="1787274">
                  <a:extLst>
                    <a:ext uri="{9D8B030D-6E8A-4147-A177-3AD203B41FA5}">
                      <a16:colId xmlns:a16="http://schemas.microsoft.com/office/drawing/2014/main" val="3874816163"/>
                    </a:ext>
                  </a:extLst>
                </a:gridCol>
                <a:gridCol w="2372792">
                  <a:extLst>
                    <a:ext uri="{9D8B030D-6E8A-4147-A177-3AD203B41FA5}">
                      <a16:colId xmlns:a16="http://schemas.microsoft.com/office/drawing/2014/main" val="734523948"/>
                    </a:ext>
                  </a:extLst>
                </a:gridCol>
              </a:tblGrid>
              <a:tr h="15972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590843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Age, years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63.9±11.4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62.7±11.5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663773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Male, n (%)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240 (84.5%)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234 (84.2%)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090945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Body mass index, kg/m</a:t>
                      </a:r>
                      <a:r>
                        <a:rPr lang="en-GB" sz="1100" b="1" kern="1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24.7±3.1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24.9±3.4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974781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Hypertension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151 (53.2%)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152 (54.7%)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028811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Diabetes mellitus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97 (34.2%)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86 (30.9%)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158607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Dyslipidemia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121 (42.6%)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107 (38.5%)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716904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Current smoking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91 (32.0%)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105 (37.8%)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85484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Chronic renal disease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 (2.8%)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 (2.9%)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09506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Previous stroke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9 (3.2%)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 (5.4%)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246157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Previous MI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391406"/>
                  </a:ext>
                </a:extLst>
              </a:tr>
              <a:tr h="7986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Previous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17 (6.0%)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20 (7.2%)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8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22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>
          <a:xfrm>
            <a:off x="324618" y="51470"/>
            <a:ext cx="7631757" cy="432048"/>
          </a:xfrm>
        </p:spPr>
        <p:txBody>
          <a:bodyPr/>
          <a:lstStyle/>
          <a:p>
            <a:r>
              <a:rPr lang="en-US" altLang="ko-KR" dirty="0"/>
              <a:t>Baseline characteristics (II)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50978"/>
              </p:ext>
            </p:extLst>
          </p:nvPr>
        </p:nvGraphicFramePr>
        <p:xfrm>
          <a:off x="1043608" y="430874"/>
          <a:ext cx="7560840" cy="4301116"/>
        </p:xfrm>
        <a:graphic>
          <a:graphicData uri="http://schemas.openxmlformats.org/drawingml/2006/table">
            <a:tbl>
              <a:tblPr firstRow="1" firstCol="1" bandRow="1"/>
              <a:tblGrid>
                <a:gridCol w="3281050">
                  <a:extLst>
                    <a:ext uri="{9D8B030D-6E8A-4147-A177-3AD203B41FA5}">
                      <a16:colId xmlns:a16="http://schemas.microsoft.com/office/drawing/2014/main" val="2039629880"/>
                    </a:ext>
                  </a:extLst>
                </a:gridCol>
                <a:gridCol w="2139895">
                  <a:extLst>
                    <a:ext uri="{9D8B030D-6E8A-4147-A177-3AD203B41FA5}">
                      <a16:colId xmlns:a16="http://schemas.microsoft.com/office/drawing/2014/main" val="2125121374"/>
                    </a:ext>
                  </a:extLst>
                </a:gridCol>
                <a:gridCol w="2139895">
                  <a:extLst>
                    <a:ext uri="{9D8B030D-6E8A-4147-A177-3AD203B41FA5}">
                      <a16:colId xmlns:a16="http://schemas.microsoft.com/office/drawing/2014/main" val="880435054"/>
                    </a:ext>
                  </a:extLst>
                </a:gridCol>
              </a:tblGrid>
              <a:tr h="508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347379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LV ejection fraction, %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53.2±9.8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53.6±10.2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062814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Initial presentation,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140908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ST-segment elevation MI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131/284 (46.1%)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134/278 (48.2%)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334294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Non-ST-segment elevation MI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153/284 (53.9%)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144/278 (51.8%)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512312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Discharge medication,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145814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Aspirin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279 (98.2%)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277 (99.6%)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222930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P2Y</a:t>
                      </a:r>
                      <a:r>
                        <a:rPr lang="en-GB" sz="1100" b="1" kern="100" baseline="-25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inhibitor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280 (98.6%)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276 (99.3%)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63279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20447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Clopidogrel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85 (29.9%)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74 (26.6%)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513123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20447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Ticagrelor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122 (43.0%)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133 (47.8%)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034712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20447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Prasugrel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73 (25.7%)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69 (24.8%)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984806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Statin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273 (96.1%)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272 (97.8%)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615654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Beta blocker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210 (73.9%)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221 (79.5%)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099216"/>
                  </a:ext>
                </a:extLst>
              </a:tr>
              <a:tr h="2832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ACE inhibitor or ARB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191 (67.3%)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194 (69.8%)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7969" marR="179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019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4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>
          <a:xfrm>
            <a:off x="323528" y="195486"/>
            <a:ext cx="6552728" cy="432048"/>
          </a:xfrm>
        </p:spPr>
        <p:txBody>
          <a:bodyPr/>
          <a:lstStyle/>
          <a:p>
            <a:r>
              <a:rPr lang="en-US" altLang="ko-KR" dirty="0"/>
              <a:t>Lesion and procedural characteristics: IRA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5935"/>
              </p:ext>
            </p:extLst>
          </p:nvPr>
        </p:nvGraphicFramePr>
        <p:xfrm>
          <a:off x="899592" y="562829"/>
          <a:ext cx="7416823" cy="4017842"/>
        </p:xfrm>
        <a:graphic>
          <a:graphicData uri="http://schemas.openxmlformats.org/drawingml/2006/table">
            <a:tbl>
              <a:tblPr firstRow="1" firstCol="1" bandRow="1"/>
              <a:tblGrid>
                <a:gridCol w="3240360">
                  <a:extLst>
                    <a:ext uri="{9D8B030D-6E8A-4147-A177-3AD203B41FA5}">
                      <a16:colId xmlns:a16="http://schemas.microsoft.com/office/drawing/2014/main" val="123716505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847818319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1719584180"/>
                    </a:ext>
                  </a:extLst>
                </a:gridCol>
              </a:tblGrid>
              <a:tr h="195735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0127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Location of infarct related artery,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073110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Left anterior descending artery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90 (31.7%)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105 (37.8%)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12800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Left circumflex artery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69 (24.3%)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61 (21.9%)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851808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Right coronary artery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125 (44.0%)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112 (40.3%)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555402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Radial access,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242 (85.2%)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229 (82.4%)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705194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Thrombus aspiration, no. (%)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52 (18.3%)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45 (16.2%)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327409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GPIIbIIIa</a:t>
                      </a: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inhibitor use,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61 (21.5%)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45 (16.2%)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376857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Use of drug-eluting stent, </a:t>
                      </a:r>
                      <a:r>
                        <a:rPr lang="en-GB" altLang="ko-KR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no. (%)</a:t>
                      </a:r>
                      <a:endParaRPr lang="ko-KR" altLang="ko-KR" sz="11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277 (97.5%)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276 (99.6%)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410243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Intravascular imaging used,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63 (22.5%)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59 (21.2%)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070434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Mean stent diameter (mm)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3.1±0.5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3.2±0.5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533056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Total stent length (mm)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36.3±18.2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34.7±15.4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418146"/>
                  </a:ext>
                </a:extLst>
              </a:tr>
              <a:tr h="701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Procedural success,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284 (100.0%)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277 (99.6%)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56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13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Lesion and procedural characteristics: non-IRA (I)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32096"/>
              </p:ext>
            </p:extLst>
          </p:nvPr>
        </p:nvGraphicFramePr>
        <p:xfrm>
          <a:off x="467545" y="1203598"/>
          <a:ext cx="8136905" cy="3168020"/>
        </p:xfrm>
        <a:graphic>
          <a:graphicData uri="http://schemas.openxmlformats.org/drawingml/2006/table">
            <a:tbl>
              <a:tblPr firstRow="1" firstCol="1" bandRow="1"/>
              <a:tblGrid>
                <a:gridCol w="3534293">
                  <a:extLst>
                    <a:ext uri="{9D8B030D-6E8A-4147-A177-3AD203B41FA5}">
                      <a16:colId xmlns:a16="http://schemas.microsoft.com/office/drawing/2014/main" val="3338259850"/>
                    </a:ext>
                  </a:extLst>
                </a:gridCol>
                <a:gridCol w="1905705">
                  <a:extLst>
                    <a:ext uri="{9D8B030D-6E8A-4147-A177-3AD203B41FA5}">
                      <a16:colId xmlns:a16="http://schemas.microsoft.com/office/drawing/2014/main" val="2107693300"/>
                    </a:ext>
                  </a:extLst>
                </a:gridCol>
                <a:gridCol w="1905705">
                  <a:extLst>
                    <a:ext uri="{9D8B030D-6E8A-4147-A177-3AD203B41FA5}">
                      <a16:colId xmlns:a16="http://schemas.microsoft.com/office/drawing/2014/main" val="2276331457"/>
                    </a:ext>
                  </a:extLst>
                </a:gridCol>
                <a:gridCol w="791202">
                  <a:extLst>
                    <a:ext uri="{9D8B030D-6E8A-4147-A177-3AD203B41FA5}">
                      <a16:colId xmlns:a16="http://schemas.microsoft.com/office/drawing/2014/main" val="1613039010"/>
                    </a:ext>
                  </a:extLst>
                </a:gridCol>
              </a:tblGrid>
              <a:tr h="52582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 Value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220226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Timing of non-infarct related artery PCI,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0.770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243993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Immediate PCI during same procedure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172 (60.6%)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165 (59.4%)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169044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Staged intervention during same hospitalization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112 (39.4%)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113 (40.6%)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721284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non-IRA lesions</a:t>
                      </a:r>
                      <a:endParaRPr lang="ko-KR" sz="11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1.4 ± 0.6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1.3 ± 0.6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0.068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4383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At least 1 non-IRA lesion treated,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182 (64.1%)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270 (97.1%)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&lt;0.001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329249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Use of drug-eluting stent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177/182 (97.3%)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256/270 (94.8%)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0.385 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771215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Intravascular imaging used,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57/182 (31.3%)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77/270 (28.5%)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0.593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357862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Mean no. of stents used </a:t>
                      </a:r>
                      <a:r>
                        <a:rPr lang="en-US" altLang="ko-KR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ko-KR" altLang="en-US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non-IRA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0.9±0.9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1.3±0.7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&lt;0.001</a:t>
                      </a:r>
                      <a:endParaRPr lang="ko-KR" sz="11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30525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Procedural success, no. (%)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182/182 (100.0%)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270/270 (100.0%)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NA</a:t>
                      </a:r>
                      <a:endParaRPr lang="ko-KR" sz="11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6731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1BFB7B-F441-B49A-BBF4-687721D01FBB}"/>
              </a:ext>
            </a:extLst>
          </p:cNvPr>
          <p:cNvSpPr txBox="1"/>
          <p:nvPr/>
        </p:nvSpPr>
        <p:spPr>
          <a:xfrm>
            <a:off x="3347864" y="771550"/>
            <a:ext cx="1872208" cy="338554"/>
          </a:xfrm>
          <a:prstGeom prst="rect">
            <a:avLst/>
          </a:prstGeom>
          <a:noFill/>
          <a:ln w="158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38700" indent="0" algn="ctr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</a:pPr>
            <a:r>
              <a:rPr lang="en-US" altLang="ko-KR" sz="1600" b="1" i="0" kern="1200" dirty="0">
                <a:solidFill>
                  <a:schemeClr val="tx1"/>
                </a:solidFill>
                <a:latin typeface="+mn-lt"/>
                <a:ea typeface="+mn-ea"/>
              </a:rPr>
              <a:t>Per patient</a:t>
            </a:r>
            <a:endParaRPr lang="ko-KR" altLang="en-US" sz="1600" b="1" i="0" kern="1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5777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>
          <a:xfrm>
            <a:off x="323528" y="128054"/>
            <a:ext cx="7631757" cy="432048"/>
          </a:xfrm>
        </p:spPr>
        <p:txBody>
          <a:bodyPr/>
          <a:lstStyle/>
          <a:p>
            <a:r>
              <a:rPr lang="en-US" altLang="ko-KR" dirty="0"/>
              <a:t>Lesion and procedural characteristics: non-IRA (II)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1994"/>
              </p:ext>
            </p:extLst>
          </p:nvPr>
        </p:nvGraphicFramePr>
        <p:xfrm>
          <a:off x="539552" y="1025032"/>
          <a:ext cx="7848872" cy="3562942"/>
        </p:xfrm>
        <a:graphic>
          <a:graphicData uri="http://schemas.openxmlformats.org/drawingml/2006/table">
            <a:tbl>
              <a:tblPr firstRow="1" firstCol="1" bandRow="1"/>
              <a:tblGrid>
                <a:gridCol w="3375015">
                  <a:extLst>
                    <a:ext uri="{9D8B030D-6E8A-4147-A177-3AD203B41FA5}">
                      <a16:colId xmlns:a16="http://schemas.microsoft.com/office/drawing/2014/main" val="3338259850"/>
                    </a:ext>
                  </a:extLst>
                </a:gridCol>
                <a:gridCol w="2385625">
                  <a:extLst>
                    <a:ext uri="{9D8B030D-6E8A-4147-A177-3AD203B41FA5}">
                      <a16:colId xmlns:a16="http://schemas.microsoft.com/office/drawing/2014/main" val="21076933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276331457"/>
                    </a:ext>
                  </a:extLst>
                </a:gridCol>
              </a:tblGrid>
              <a:tr h="525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(N=388 lesions)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(N=366 lesions)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220226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Location of non-IRA lesions, no. (%)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 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243993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1143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Left anterior descending artery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189/386 (49.0%)</a:t>
                      </a:r>
                      <a:endParaRPr lang="ko-KR" sz="1000" b="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143/366 (39.1%)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169044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1143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Left circumflex artery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105/386 (27.2%)</a:t>
                      </a:r>
                      <a:endParaRPr lang="ko-KR" sz="1000" b="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113/366 (30.9%)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721284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1143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Right coronary artery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92/386 (23.8%)</a:t>
                      </a:r>
                      <a:endParaRPr lang="ko-KR" sz="1000" b="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110/366 (30.1%)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329249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QCA in non-IRA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771215"/>
                  </a:ext>
                </a:extLst>
              </a:tr>
              <a:tr h="211986">
                <a:tc>
                  <a:txBody>
                    <a:bodyPr/>
                    <a:lstStyle/>
                    <a:p>
                      <a:pPr indent="2032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Reference vessel diameter, mm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3.1 ± 0.5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3.1 ± 0.5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30525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2032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Minimum lumen diameter, mm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0.9 ± 0.4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0.7 ± 0.4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096559"/>
                  </a:ext>
                </a:extLst>
              </a:tr>
              <a:tr h="46326">
                <a:tc>
                  <a:txBody>
                    <a:bodyPr/>
                    <a:lstStyle/>
                    <a:p>
                      <a:pPr indent="2032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Diameter stenosis, %</a:t>
                      </a:r>
                      <a:endParaRPr lang="ko-KR" sz="1000" b="1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71.5 ± 13.1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75.4 ± 11.5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757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0320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Lesion length, mm</a:t>
                      </a:r>
                      <a:endParaRPr lang="ko-KR" sz="1000" b="1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22.3 ± 12.5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21.1 ± 10.4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221859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 data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o-KR" sz="1000" b="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358277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    FFR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0.79 ± 0.11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-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864869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    Post-PCI FFR</a:t>
                      </a:r>
                      <a:endParaRPr lang="ko-KR" sz="1000" b="1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0.88 ± 0.06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-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12760" marR="127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999605"/>
                  </a:ext>
                </a:extLst>
              </a:tr>
              <a:tr h="240773">
                <a:tc>
                  <a:txBody>
                    <a:bodyPr/>
                    <a:lstStyle/>
                    <a:p>
                      <a:pPr indent="0" algn="just" latinLnBrk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Non-IRA PCI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226/386 (58.5%)</a:t>
                      </a:r>
                      <a:endParaRPr lang="ko-KR" sz="1000" b="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345/366 (94.3%)</a:t>
                      </a:r>
                      <a:endParaRPr lang="ko-KR" sz="1000" b="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6731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7290AEB-F2E9-E0F3-0E6E-D1EE46E8B961}"/>
              </a:ext>
            </a:extLst>
          </p:cNvPr>
          <p:cNvSpPr txBox="1"/>
          <p:nvPr/>
        </p:nvSpPr>
        <p:spPr>
          <a:xfrm>
            <a:off x="3527884" y="561532"/>
            <a:ext cx="1872208" cy="338554"/>
          </a:xfrm>
          <a:prstGeom prst="rect">
            <a:avLst/>
          </a:prstGeom>
          <a:noFill/>
          <a:ln w="158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38700" indent="0" algn="ctr" defTabSz="360000" rtl="0" eaLnBrk="1" latinLnBrk="0" hangingPunct="1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</a:pPr>
            <a:r>
              <a:rPr lang="en-US" altLang="ko-KR" sz="1600" b="1" i="0" kern="1200" dirty="0">
                <a:solidFill>
                  <a:schemeClr val="tx1"/>
                </a:solidFill>
                <a:latin typeface="+mn-lt"/>
                <a:ea typeface="+mn-ea"/>
              </a:rPr>
              <a:t>Per lesion</a:t>
            </a:r>
            <a:endParaRPr lang="ko-KR" altLang="en-US" sz="1600" b="1" i="0" kern="1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5445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Primary end point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059582"/>
            <a:ext cx="5696745" cy="36905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168353" y="721034"/>
            <a:ext cx="565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A composite of death, MI, or repeat revascularization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C020FC-2E64-2CDC-D682-090C0EA75B69}"/>
              </a:ext>
            </a:extLst>
          </p:cNvPr>
          <p:cNvSpPr txBox="1"/>
          <p:nvPr/>
        </p:nvSpPr>
        <p:spPr>
          <a:xfrm>
            <a:off x="7099368" y="2457214"/>
            <a:ext cx="5335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002060"/>
                </a:solidFill>
              </a:rPr>
              <a:t>7.4%</a:t>
            </a:r>
            <a:endParaRPr lang="ko-KR" altLang="en-US" sz="1000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CAA25C-0948-43C0-4788-ED5172A0AFCC}"/>
              </a:ext>
            </a:extLst>
          </p:cNvPr>
          <p:cNvSpPr txBox="1"/>
          <p:nvPr/>
        </p:nvSpPr>
        <p:spPr>
          <a:xfrm>
            <a:off x="7092280" y="2035218"/>
            <a:ext cx="5335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D00040"/>
                </a:solidFill>
              </a:rPr>
              <a:t>19.7%</a:t>
            </a:r>
            <a:endParaRPr lang="ko-KR" altLang="en-US" sz="1000" b="1" dirty="0">
              <a:solidFill>
                <a:srgbClr val="D00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43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Clinical outcomes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06366"/>
              </p:ext>
            </p:extLst>
          </p:nvPr>
        </p:nvGraphicFramePr>
        <p:xfrm>
          <a:off x="539552" y="763529"/>
          <a:ext cx="8064895" cy="3778665"/>
        </p:xfrm>
        <a:graphic>
          <a:graphicData uri="http://schemas.openxmlformats.org/drawingml/2006/table">
            <a:tbl>
              <a:tblPr firstRow="1" firstCol="1" bandRow="1"/>
              <a:tblGrid>
                <a:gridCol w="3351409">
                  <a:extLst>
                    <a:ext uri="{9D8B030D-6E8A-4147-A177-3AD203B41FA5}">
                      <a16:colId xmlns:a16="http://schemas.microsoft.com/office/drawing/2014/main" val="1145184239"/>
                    </a:ext>
                  </a:extLst>
                </a:gridCol>
                <a:gridCol w="1225324">
                  <a:extLst>
                    <a:ext uri="{9D8B030D-6E8A-4147-A177-3AD203B41FA5}">
                      <a16:colId xmlns:a16="http://schemas.microsoft.com/office/drawing/2014/main" val="267016215"/>
                    </a:ext>
                  </a:extLst>
                </a:gridCol>
                <a:gridCol w="1608239">
                  <a:extLst>
                    <a:ext uri="{9D8B030D-6E8A-4147-A177-3AD203B41FA5}">
                      <a16:colId xmlns:a16="http://schemas.microsoft.com/office/drawing/2014/main" val="3830345546"/>
                    </a:ext>
                  </a:extLst>
                </a:gridCol>
                <a:gridCol w="1104452">
                  <a:extLst>
                    <a:ext uri="{9D8B030D-6E8A-4147-A177-3AD203B41FA5}">
                      <a16:colId xmlns:a16="http://schemas.microsoft.com/office/drawing/2014/main" val="990503792"/>
                    </a:ext>
                  </a:extLst>
                </a:gridCol>
                <a:gridCol w="775471">
                  <a:extLst>
                    <a:ext uri="{9D8B030D-6E8A-4147-A177-3AD203B41FA5}">
                      <a16:colId xmlns:a16="http://schemas.microsoft.com/office/drawing/2014/main" val="732177086"/>
                    </a:ext>
                  </a:extLst>
                </a:gridCol>
              </a:tblGrid>
              <a:tr h="53606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End Point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Hazard Ratio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(95% CI)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 Value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811733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Death, myocardial infarction, and repeat revascularization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18 (7.4%)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40 (19.7%)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0.43 (0.25-0.75)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0.003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210788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All-cause Death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 (2.1%)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16 (8.5%)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0.30 (0.11-0.83)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0.020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719610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Cardiac death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 (8.2%)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0.19 (0.06-0.67)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0.010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20219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Myocardial infarction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(2.5%)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21 (8.9%)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0.32 (0.13-0.75)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0.009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42517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Procedure-related myocardial infarction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(1.1%)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 (4.0%)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0.26 (0.07-0.94)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0.041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73919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Spontaneous myocardial infarction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 (5.0%)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0.39 (0.12-1.23)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0.108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182450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Repeat revascularization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 (4.3%)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16 (9.0%)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0.61 (0.28-1.34)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0.216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50046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1270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    Infarct-related artery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(2.2%)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 (5.0%)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0.49 (0.15-1.61)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0.237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13211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32004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Non-infarct related artery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(2.6%)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 (5.7%)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0.56 (0.22-1.43)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0.230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569531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Definite stent thrombosis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 (0.0%)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 (0.4%)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NA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NA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85967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Cerebrovascular accident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(1.1%)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1.30 (0.29-5.81)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0.730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1972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Contrast induced nephropathy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 (0.7%)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 (0.4%)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1.97 (0.18-21.67)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0.581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10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540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Clinical outcomes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763529"/>
          <a:ext cx="8064895" cy="3778665"/>
        </p:xfrm>
        <a:graphic>
          <a:graphicData uri="http://schemas.openxmlformats.org/drawingml/2006/table">
            <a:tbl>
              <a:tblPr firstRow="1" firstCol="1" bandRow="1"/>
              <a:tblGrid>
                <a:gridCol w="3351409">
                  <a:extLst>
                    <a:ext uri="{9D8B030D-6E8A-4147-A177-3AD203B41FA5}">
                      <a16:colId xmlns:a16="http://schemas.microsoft.com/office/drawing/2014/main" val="1145184239"/>
                    </a:ext>
                  </a:extLst>
                </a:gridCol>
                <a:gridCol w="1225324">
                  <a:extLst>
                    <a:ext uri="{9D8B030D-6E8A-4147-A177-3AD203B41FA5}">
                      <a16:colId xmlns:a16="http://schemas.microsoft.com/office/drawing/2014/main" val="267016215"/>
                    </a:ext>
                  </a:extLst>
                </a:gridCol>
                <a:gridCol w="1608239">
                  <a:extLst>
                    <a:ext uri="{9D8B030D-6E8A-4147-A177-3AD203B41FA5}">
                      <a16:colId xmlns:a16="http://schemas.microsoft.com/office/drawing/2014/main" val="3830345546"/>
                    </a:ext>
                  </a:extLst>
                </a:gridCol>
                <a:gridCol w="1104452">
                  <a:extLst>
                    <a:ext uri="{9D8B030D-6E8A-4147-A177-3AD203B41FA5}">
                      <a16:colId xmlns:a16="http://schemas.microsoft.com/office/drawing/2014/main" val="990503792"/>
                    </a:ext>
                  </a:extLst>
                </a:gridCol>
                <a:gridCol w="775471">
                  <a:extLst>
                    <a:ext uri="{9D8B030D-6E8A-4147-A177-3AD203B41FA5}">
                      <a16:colId xmlns:a16="http://schemas.microsoft.com/office/drawing/2014/main" val="732177086"/>
                    </a:ext>
                  </a:extLst>
                </a:gridCol>
              </a:tblGrid>
              <a:tr h="53606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End Point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FFR-guided PCI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(N=284)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Angiography-guided PCI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(N=278)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Hazard Ratio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(95% CI)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0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 Value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811733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Death, myocardial infarction, and repeat revascularization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18 (7.4%)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40 (19.7%)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0.43 (0.25-0.75)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0.003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210788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All-cause Death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5 (2.1%)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16 (8.5%)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0.30 (0.11-0.83)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0.020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719610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Cardiac death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15 (8.2%)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0.19 (0.06-0.67)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0.010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20219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Myocardial infarction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(2.5%)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21 (8.9%)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0.32 (0.13-0.75)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0.009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42517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Procedure-related myocardial infarction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(1.1%)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11 (4.0%)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0.26 (0.07-0.94)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0.041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73919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28829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Spontaneous myocardial infarction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 (5.0%)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0.39 (0.12-1.23)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0.108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182450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Repeat revascularization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10 (4.3%)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16 (9.0%)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0.61 (0.28-1.34)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0.216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50046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1270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     Infarct-related artery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(2.2%)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8 (5.0%)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0.49 (0.15-1.61)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0.237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13211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indent="32004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Non-infarct related artery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7 (2.6%)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12 (5.7%)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0.56 (0.22-1.43)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0.230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569531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Definite stent thrombosis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 (0.0%)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 (0.4%)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NA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NA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85967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Cerebrovascular accident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4 (1.4%)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3 (1.1%)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1.30 (0.29-5.81)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0.730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19722"/>
                  </a:ext>
                </a:extLst>
              </a:tr>
              <a:tr h="26803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Contrast induced nephropathy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2 (0.7%)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 (0.4%)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1.97 (0.18-21.67)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0.581</a:t>
                      </a:r>
                      <a:endParaRPr lang="ko-KR" sz="1000" kern="100" dirty="0"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48915" marR="489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105780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65FBA2AF-89D4-F411-D7EB-91DE4834E292}"/>
              </a:ext>
            </a:extLst>
          </p:cNvPr>
          <p:cNvSpPr/>
          <p:nvPr/>
        </p:nvSpPr>
        <p:spPr>
          <a:xfrm>
            <a:off x="539552" y="1923678"/>
            <a:ext cx="7920880" cy="108012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>
          <a:xfrm>
            <a:off x="324618" y="339502"/>
            <a:ext cx="8063806" cy="432048"/>
          </a:xfrm>
        </p:spPr>
        <p:txBody>
          <a:bodyPr/>
          <a:lstStyle/>
          <a:p>
            <a:r>
              <a:rPr lang="en-US" altLang="ko-KR" dirty="0"/>
              <a:t>Prespecified Subgroup Analysis of Primary End Point</a:t>
            </a:r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771550"/>
            <a:ext cx="7470548" cy="414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8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379467-758D-49AF-9F9E-1C26E65138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A5A98-297F-4C9F-846A-FA7A7E3FD8D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In patients with acute myocardial infarction (AMI) and multivessel coronary artery disease, percutaneous coronary intervention (PCI) of non-infarct related artery (IRA) lesions for complete revascularization improves clinical outcomes. </a:t>
            </a:r>
          </a:p>
          <a:p>
            <a:endParaRPr lang="en-US" dirty="0"/>
          </a:p>
          <a:p>
            <a:r>
              <a:rPr lang="en-US" dirty="0"/>
              <a:t>However, optimal strategy to select targets for non-IRA PCI has not been clarified.</a:t>
            </a:r>
          </a:p>
        </p:txBody>
      </p:sp>
    </p:spTree>
    <p:extLst>
      <p:ext uri="{BB962C8B-B14F-4D97-AF65-F5344CB8AC3E}">
        <p14:creationId xmlns:p14="http://schemas.microsoft.com/office/powerpoint/2010/main" val="83352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>
          <a:xfrm>
            <a:off x="69109" y="339502"/>
            <a:ext cx="9036496" cy="432048"/>
          </a:xfrm>
        </p:spPr>
        <p:txBody>
          <a:bodyPr/>
          <a:lstStyle/>
          <a:p>
            <a:r>
              <a:rPr lang="en-US" altLang="ko-KR" dirty="0"/>
              <a:t>Cardiac death, spontaneous MI, or Repeat Revascularization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23D8665-A2A7-F700-8C65-88EC36B53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24" y="793429"/>
            <a:ext cx="6476952" cy="37505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213558-755F-4675-C2CB-3C4EBD5A9A50}"/>
              </a:ext>
            </a:extLst>
          </p:cNvPr>
          <p:cNvSpPr txBox="1"/>
          <p:nvPr/>
        </p:nvSpPr>
        <p:spPr>
          <a:xfrm>
            <a:off x="7668344" y="2738341"/>
            <a:ext cx="711396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 latinLnBrk="0"/>
            <a:r>
              <a:rPr lang="en-US" altLang="ko-KR" sz="1333" b="1" dirty="0">
                <a:solidFill>
                  <a:srgbClr val="002060"/>
                </a:solidFill>
                <a:latin typeface="Calibri" panose="020F0502020204030204"/>
                <a:ea typeface="맑은 고딕" panose="020B0503020000020004" pitchFamily="50" charset="-127"/>
              </a:rPr>
              <a:t>5.7%</a:t>
            </a:r>
            <a:endParaRPr lang="ko-KR" altLang="en-US" sz="1333" b="1" dirty="0">
              <a:solidFill>
                <a:srgbClr val="002060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2C6FF-6C7A-FE1A-9572-A989F723E6CA}"/>
              </a:ext>
            </a:extLst>
          </p:cNvPr>
          <p:cNvSpPr txBox="1"/>
          <p:nvPr/>
        </p:nvSpPr>
        <p:spPr>
          <a:xfrm>
            <a:off x="7668344" y="2139702"/>
            <a:ext cx="711396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 latinLnBrk="0"/>
            <a:r>
              <a:rPr lang="en-US" altLang="ko-KR" sz="1333" b="1" dirty="0">
                <a:solidFill>
                  <a:srgbClr val="D00040"/>
                </a:solidFill>
                <a:latin typeface="Calibri" panose="020F0502020204030204"/>
                <a:ea typeface="맑은 고딕" panose="020B0503020000020004" pitchFamily="50" charset="-127"/>
              </a:rPr>
              <a:t>15.8%</a:t>
            </a:r>
            <a:endParaRPr lang="ko-KR" altLang="en-US" sz="1333" b="1" dirty="0">
              <a:solidFill>
                <a:srgbClr val="D00040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6478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Study limitations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ko-KR" dirty="0"/>
              <a:t>Early termination </a:t>
            </a:r>
          </a:p>
          <a:p>
            <a:pPr lvl="1"/>
            <a:r>
              <a:rPr lang="en-US" altLang="ko-KR" dirty="0"/>
              <a:t>Given the observed event rates, median follow-up duration, and number of enrolled patients, the actual power of our trial to show the difference in the primary end point between the 2 groups would be 95.3%.</a:t>
            </a:r>
          </a:p>
          <a:p>
            <a:r>
              <a:rPr lang="en-US" altLang="ko-KR" dirty="0"/>
              <a:t>Both STEMI and NSTEMI patients with multivessel disease were evaluated in the present study.</a:t>
            </a:r>
          </a:p>
          <a:p>
            <a:pPr lvl="1"/>
            <a:r>
              <a:rPr lang="en-US" altLang="ko-KR" dirty="0"/>
              <a:t>Randomization was stratified according to the type of MI, and there was no significant interaction between treatment effect of FFR-guided PCI and type </a:t>
            </a:r>
            <a:r>
              <a:rPr lang="en-US" altLang="ko-KR"/>
              <a:t>of MI for </a:t>
            </a:r>
            <a:r>
              <a:rPr lang="en-US" altLang="ko-KR" dirty="0"/>
              <a:t>the primary end point between the 2 groups.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8988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ko-KR" dirty="0"/>
              <a:t>Among patients with AMI and multivessel disease, a strategy of selective PCI using FFR-guided decision making was superior to a strategy of routine PCI based on angiographic diameter stenosis for treatment of non-IRA lesions regarding a composite of death, MI, or repeat revascularization.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0966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2F65FE-55B5-49DD-85C8-BF0382E2B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1681"/>
            <a:ext cx="8229600" cy="334371"/>
          </a:xfrm>
        </p:spPr>
        <p:txBody>
          <a:bodyPr>
            <a:normAutofit lnSpcReduction="10000"/>
          </a:bodyPr>
          <a:lstStyle/>
          <a:p>
            <a:r>
              <a:rPr lang="en-US" altLang="ko-KR" sz="1600" dirty="0"/>
              <a:t>FRAME-AMI investigators</a:t>
            </a:r>
          </a:p>
          <a:p>
            <a:pPr lvl="1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dirty="0"/>
              <a:t>Acknowledgement </a:t>
            </a:r>
            <a:r>
              <a:rPr lang="ko-KR" altLang="en-US" dirty="0"/>
              <a:t>감사합니다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495213" y="1155855"/>
            <a:ext cx="4289094" cy="3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 latinLnBrk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4341" name="AutoShape 6" descr="분당서울대학교병원 로고"/>
          <p:cNvSpPr>
            <a:spLocks noChangeAspect="1" noChangeArrowheads="1"/>
          </p:cNvSpPr>
          <p:nvPr/>
        </p:nvSpPr>
        <p:spPr bwMode="auto">
          <a:xfrm>
            <a:off x="168275" y="-108347"/>
            <a:ext cx="304800" cy="22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atinLnBrk="1"/>
            <a:endParaRPr lang="ko-KR" altLang="en-US">
              <a:latin typeface="맑은 고딕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51BB3-634C-4F97-B551-FB77A70D6DA5}"/>
              </a:ext>
            </a:extLst>
          </p:cNvPr>
          <p:cNvSpPr txBox="1"/>
          <p:nvPr/>
        </p:nvSpPr>
        <p:spPr>
          <a:xfrm>
            <a:off x="142240" y="719357"/>
            <a:ext cx="8859520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 would like to thank patients enrolled, research nurses, study coordinators, and participating investigators. </a:t>
            </a:r>
            <a:endParaRPr lang="ko-KR" altLang="en-US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3055EC-8296-9733-20CC-65830CEDC08D}"/>
              </a:ext>
            </a:extLst>
          </p:cNvPr>
          <p:cNvSpPr txBox="1"/>
          <p:nvPr/>
        </p:nvSpPr>
        <p:spPr>
          <a:xfrm>
            <a:off x="457200" y="1910030"/>
            <a:ext cx="79873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700" defTabSz="360000">
              <a:spcBef>
                <a:spcPct val="20000"/>
              </a:spcBef>
              <a:buClr>
                <a:srgbClr val="C00000"/>
              </a:buClr>
            </a:pP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Joo-Yong Hahn,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Joo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Myung Lee, Hyeon-Cheol Gwon, Seung-Hyuk Choi, Young Bin Song,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Jeong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Hoon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Yang,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Taek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-Kyu Park, Ki-Hong Choi , Hyun Sung Joh , David Hong (Samsung Medical Center, Sungkyunkwan University School of Medicine, Seoul), Hyun Kuk Kim,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Keun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Ho Park (Chosun University Hospital, Gwangju),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Eun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Ho Choo, Chan Joon Kim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Uijeongbu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St. Mary’s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Uijeongbu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), Min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Chul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Kim, Seung Hun Lee, Young Joon Hong (Chonnam National University Hospital, Gwangju), Sung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Gyun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Ahn</a:t>
            </a:r>
            <a:r>
              <a:rPr lang="en-US" altLang="ko-KR" sz="1400" dirty="0"/>
              <a:t> (</a:t>
            </a:r>
            <a:r>
              <a:rPr lang="en-US" altLang="ko-KR" sz="1400" dirty="0" err="1"/>
              <a:t>Wonju</a:t>
            </a:r>
            <a:r>
              <a:rPr lang="en-US" altLang="ko-KR" sz="1400" dirty="0"/>
              <a:t> Severance Christian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Wonju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),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Joonhyung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Doh (Inje university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Ilsan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Paik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Goyang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), Sang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Yeob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Lee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Chungbuk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National University Hospital, Cheongju), Sang Don Park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Inha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University Hospital, Incheon), Hyun Jong Lee, Ki Hyun Jeon (Sejong General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Bucheon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),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Jin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-Sin Koh, Min Kyu Kang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Gyeongsang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National University Hospital, Jinju), Chang-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Wook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Nam, Yun-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Kyeong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Cho (Keimyung University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Dongsan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Medical Center, Daegu), Bon-Kwon Koo (Seoul National University Hospital), Bong-Ki Lee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Kangwon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National University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Chuncheon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), Kyung Ho Yoon (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Wonkwang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 University Hospital, </a:t>
            </a:r>
            <a:r>
              <a:rPr lang="en-US" altLang="ko-KR" sz="1400" i="0" kern="1200" dirty="0" err="1">
                <a:solidFill>
                  <a:schemeClr val="tx1"/>
                </a:solidFill>
                <a:latin typeface="+mn-lt"/>
                <a:ea typeface="+mn-ea"/>
              </a:rPr>
              <a:t>Iksan</a:t>
            </a:r>
            <a:r>
              <a:rPr lang="en-US" altLang="ko-KR" sz="1400" i="0" kern="1200">
                <a:solidFill>
                  <a:schemeClr val="tx1"/>
                </a:solidFill>
                <a:latin typeface="+mn-lt"/>
                <a:ea typeface="+mn-ea"/>
              </a:rPr>
              <a:t>) </a:t>
            </a:r>
            <a:r>
              <a:rPr lang="en-US" altLang="ko-KR" sz="1400" i="0" kern="1200" dirty="0">
                <a:solidFill>
                  <a:schemeClr val="tx1"/>
                </a:solidFill>
                <a:latin typeface="+mn-lt"/>
                <a:ea typeface="+mn-ea"/>
              </a:rPr>
              <a:t>– All in Korea.</a:t>
            </a:r>
          </a:p>
        </p:txBody>
      </p:sp>
    </p:spTree>
    <p:extLst>
      <p:ext uri="{BB962C8B-B14F-4D97-AF65-F5344CB8AC3E}">
        <p14:creationId xmlns:p14="http://schemas.microsoft.com/office/powerpoint/2010/main" val="3216023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2E3A9A4-76F8-6C47-B859-3D618D506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Objective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CD2CAC-B4A4-F34A-968A-832FBD91A23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To compare </a:t>
            </a:r>
            <a:r>
              <a:rPr lang="en-US" altLang="ko-KR" dirty="0"/>
              <a:t>fractional flow reserve (</a:t>
            </a:r>
            <a:r>
              <a:rPr lang="en-US" dirty="0"/>
              <a:t>FFR)-guided PCI with angiography-guided PCI for non-IRA lesions among patients with AMI and multivessel disease</a:t>
            </a:r>
          </a:p>
          <a:p>
            <a:endParaRPr lang="en-US" dirty="0"/>
          </a:p>
          <a:p>
            <a:r>
              <a:rPr lang="en-US" dirty="0"/>
              <a:t>Hypothesis</a:t>
            </a:r>
          </a:p>
          <a:p>
            <a:pPr marL="268287" lvl="1" indent="0">
              <a:buNone/>
            </a:pPr>
            <a:r>
              <a:rPr lang="en-US" dirty="0"/>
              <a:t>Selective PCI guided by FFR is superior to routine PCI guided by angiography alone for treatment of non-IRA lesions in patients with AMI and multivessel disease.</a:t>
            </a:r>
          </a:p>
          <a:p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736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2E3A9A4-76F8-6C47-B859-3D618D506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Study design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973795" y="280253"/>
            <a:ext cx="3332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FRAME-AMI Trial  (NCT02715518)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5856FB9-7BCA-583D-E001-3A09ED0FA1B5}"/>
              </a:ext>
            </a:extLst>
          </p:cNvPr>
          <p:cNvSpPr/>
          <p:nvPr/>
        </p:nvSpPr>
        <p:spPr>
          <a:xfrm>
            <a:off x="2623784" y="782872"/>
            <a:ext cx="4392488" cy="276999"/>
          </a:xfrm>
          <a:prstGeom prst="rect">
            <a:avLst/>
          </a:prstGeom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109728" algn="ctr" latinLnBrk="1"/>
            <a:r>
              <a:rPr lang="en-US" altLang="ko-KR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investigator-initiated, randomized trial at 14 sites in Korea</a:t>
            </a:r>
            <a:endParaRPr lang="ko-KR" alt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6D32787-1458-0A7E-A537-36FB9C375B06}"/>
              </a:ext>
            </a:extLst>
          </p:cNvPr>
          <p:cNvSpPr/>
          <p:nvPr/>
        </p:nvSpPr>
        <p:spPr>
          <a:xfrm>
            <a:off x="2459821" y="1275606"/>
            <a:ext cx="327927" cy="2049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1FD4EE3-669E-F99B-2229-374C4F772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794" y="1203598"/>
            <a:ext cx="7125622" cy="337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9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B1B34ECF-395E-F24F-8BAE-4B5C3B483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Study Organization</a:t>
            </a:r>
            <a:endParaRPr lang="ko-KR" alt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462C6FD-4D95-23E4-6A07-8CF5376DBE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379515"/>
              </p:ext>
            </p:extLst>
          </p:nvPr>
        </p:nvGraphicFramePr>
        <p:xfrm>
          <a:off x="972814" y="987574"/>
          <a:ext cx="7198371" cy="3285509"/>
        </p:xfrm>
        <a:graphic>
          <a:graphicData uri="http://schemas.openxmlformats.org/drawingml/2006/table">
            <a:tbl>
              <a:tblPr firstRow="1" bandRow="1">
                <a:effectLst>
                  <a:outerShdw blurRad="2159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11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6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0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PI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Joo-Yong Hahn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92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latinLnBrk="0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Executive Committee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Joo-Yong Hahn, </a:t>
                      </a:r>
                      <a:r>
                        <a:rPr lang="en-US" altLang="ko-KR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Joo</a:t>
                      </a:r>
                      <a:r>
                        <a:rPr lang="en-US" altLang="ko-KR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Myung Lee, Young Bin Song, </a:t>
                      </a:r>
                      <a:r>
                        <a:rPr lang="en-US" altLang="ko-KR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Changwook</a:t>
                      </a:r>
                      <a:r>
                        <a:rPr lang="en-US" altLang="ko-KR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Nam, </a:t>
                      </a:r>
                      <a:r>
                        <a:rPr lang="en-US" altLang="ko-KR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Joonhyung</a:t>
                      </a:r>
                      <a:r>
                        <a:rPr lang="en-US" altLang="ko-KR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Doh</a:t>
                      </a:r>
                      <a:endParaRPr lang="en-US" sz="1600" b="0" i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0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DSMB 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Jun-</a:t>
                      </a:r>
                      <a:r>
                        <a:rPr lang="en-US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Hee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Lee (</a:t>
                      </a:r>
                      <a:r>
                        <a:rPr lang="en-US" altLang="ko-KR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Chair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), </a:t>
                      </a:r>
                      <a:r>
                        <a:rPr lang="en-US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Seon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Woo Kim, Sang-Ho Cho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3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CEAC 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Jin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-Man Cho (Chair), Sung-Woo Cho, </a:t>
                      </a:r>
                      <a:r>
                        <a:rPr lang="en-US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Eun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-Kyung Kim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93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Centers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14 centers in Korea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0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Sponsors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D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atinLnBrk="0"/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Medtronic, BIOTRONIK, Chong </a:t>
                      </a:r>
                      <a:r>
                        <a:rPr lang="en-US" sz="1600" b="0" noProof="0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Kun</a:t>
                      </a:r>
                      <a:r>
                        <a:rPr lang="en-US" sz="1600" b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Dang Pharmaceutical, and JW Pharmaceutical</a:t>
                      </a:r>
                    </a:p>
                  </a:txBody>
                  <a:tcPr marL="96526" marR="96526" marT="91440" marB="9144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72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Enrollment criteria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Key inclusion criteria</a:t>
            </a:r>
          </a:p>
          <a:p>
            <a:pPr lvl="1"/>
            <a:r>
              <a:rPr lang="en-US" altLang="ko-KR" dirty="0"/>
              <a:t>Patients (≥19 years of age) with STEMI or NSTEMI undergoing successful primary or urgent PCI of an IRA</a:t>
            </a:r>
          </a:p>
          <a:p>
            <a:pPr lvl="1"/>
            <a:r>
              <a:rPr lang="en-US" altLang="ko-KR" dirty="0"/>
              <a:t>At least one non-IRA lesion with diameter stenosis &gt;50% in major epicardial coronary artery or major side branch with vessel diameter of ≥2.0 mm by visual estimation to be amenable to PCI</a:t>
            </a:r>
          </a:p>
          <a:p>
            <a:r>
              <a:rPr lang="en-US" altLang="ko-KR" dirty="0"/>
              <a:t>Key exclusion criteria</a:t>
            </a:r>
          </a:p>
          <a:p>
            <a:pPr lvl="1"/>
            <a:r>
              <a:rPr lang="en-US" altLang="ko-KR" dirty="0"/>
              <a:t>Single-vessel disease</a:t>
            </a:r>
          </a:p>
          <a:p>
            <a:pPr lvl="1"/>
            <a:r>
              <a:rPr lang="en-US" altLang="ko-KR" dirty="0"/>
              <a:t>Target lesion located in the left main coronary artery</a:t>
            </a:r>
          </a:p>
          <a:p>
            <a:pPr lvl="1"/>
            <a:r>
              <a:rPr lang="en-US" altLang="ko-KR" dirty="0"/>
              <a:t>Cardiogenic shock</a:t>
            </a:r>
          </a:p>
          <a:p>
            <a:pPr lvl="1"/>
            <a:r>
              <a:rPr lang="en-US" altLang="ko-KR" dirty="0"/>
              <a:t>Chronic total occlusion in non-IRA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513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Study end points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Primary end point</a:t>
            </a:r>
          </a:p>
          <a:p>
            <a:pPr lvl="1"/>
            <a:r>
              <a:rPr lang="en-US" altLang="ko-KR" dirty="0"/>
              <a:t>A composite of death, MI, or repeat revascularization</a:t>
            </a:r>
          </a:p>
          <a:p>
            <a:endParaRPr lang="en-US" altLang="ko-KR" dirty="0"/>
          </a:p>
          <a:p>
            <a:r>
              <a:rPr lang="en-US" altLang="ko-KR" dirty="0"/>
              <a:t>Key secondary end points</a:t>
            </a:r>
          </a:p>
          <a:p>
            <a:pPr lvl="1"/>
            <a:r>
              <a:rPr lang="en-US" altLang="ko-KR" dirty="0"/>
              <a:t>The individual components of the primary end point</a:t>
            </a:r>
          </a:p>
          <a:p>
            <a:pPr lvl="1"/>
            <a:r>
              <a:rPr lang="en-US" altLang="ko-KR" dirty="0"/>
              <a:t>Cardiac death</a:t>
            </a:r>
          </a:p>
          <a:p>
            <a:pPr lvl="1"/>
            <a:r>
              <a:rPr lang="en-US" altLang="ko-KR" dirty="0"/>
              <a:t>Procedure-related MI</a:t>
            </a:r>
          </a:p>
          <a:p>
            <a:pPr lvl="1"/>
            <a:r>
              <a:rPr lang="en-US" altLang="ko-KR" dirty="0"/>
              <a:t>Spontaneous MI</a:t>
            </a:r>
          </a:p>
          <a:p>
            <a:pPr lvl="1"/>
            <a:r>
              <a:rPr lang="en-US" altLang="ko-KR" dirty="0"/>
              <a:t>Revascularization for non-IRA</a:t>
            </a:r>
          </a:p>
          <a:p>
            <a:pPr lvl="1"/>
            <a:r>
              <a:rPr lang="en-US" altLang="ko-KR" dirty="0"/>
              <a:t>Definite stent thrombosis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791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Sample size calculation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8136582" cy="3890434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Expected annual event rate of the primary end point</a:t>
            </a:r>
          </a:p>
          <a:p>
            <a:pPr lvl="1"/>
            <a:r>
              <a:rPr lang="en-US" altLang="ko-KR" dirty="0"/>
              <a:t>3.5% with the FFR-guided strategy and 6.0% with the angiography-guided strategy</a:t>
            </a:r>
          </a:p>
          <a:p>
            <a:r>
              <a:rPr lang="en-US" altLang="ko-KR" dirty="0"/>
              <a:t>Accrual time: 3 years</a:t>
            </a:r>
          </a:p>
          <a:p>
            <a:r>
              <a:rPr lang="en-US" altLang="ko-KR" dirty="0"/>
              <a:t>Additional follow-up time after the end of recruitment 1 year</a:t>
            </a:r>
          </a:p>
          <a:p>
            <a:r>
              <a:rPr lang="en-US" altLang="ko-KR" dirty="0"/>
              <a:t>Sampling ratio of 1:1 </a:t>
            </a:r>
          </a:p>
          <a:p>
            <a:r>
              <a:rPr lang="en-US" altLang="ko-KR" dirty="0"/>
              <a:t>Drop-out rate: 1%</a:t>
            </a:r>
          </a:p>
          <a:p>
            <a:endParaRPr lang="en-US" altLang="ko-KR" dirty="0"/>
          </a:p>
          <a:p>
            <a:r>
              <a:rPr lang="en-US" altLang="ko-KR" dirty="0"/>
              <a:t>A total of 1292 patients (646 per group) would provide 90% power at a 2-sided type I error of 5%.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0030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Early termination of the study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During the study period, the Covid-19 pandemic occurred, and enrollment became substantially slow.</a:t>
            </a:r>
          </a:p>
          <a:p>
            <a:r>
              <a:rPr lang="en-US" altLang="ko-KR" dirty="0"/>
              <a:t>The incidence of hospitalization for AMI decreased globally by as much as 50 percent during the pandemic.</a:t>
            </a:r>
          </a:p>
          <a:p>
            <a:r>
              <a:rPr lang="en-US" altLang="ko-KR" dirty="0"/>
              <a:t>Several centers halted the trial due to temporary unavailability of facility, lack of personnel, and concerns about the spread of Covid-19.</a:t>
            </a:r>
          </a:p>
          <a:p>
            <a:r>
              <a:rPr lang="en-US" altLang="ko-KR" dirty="0"/>
              <a:t>December 2020, the executive committee made the decision to terminate the trial early because of difficulty in recruitment and the DSMB agreed to this closing.</a:t>
            </a:r>
          </a:p>
          <a:p>
            <a:r>
              <a:rPr lang="en-US" altLang="ko-KR" dirty="0"/>
              <a:t>Scheduled follow-up of enrolled patients was continued.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4222595"/>
      </p:ext>
    </p:extLst>
  </p:cSld>
  <p:clrMapOvr>
    <a:masterClrMapping/>
  </p:clrMapOvr>
</p:sld>
</file>

<file path=ppt/theme/theme1.xml><?xml version="1.0" encoding="utf-8"?>
<a:theme xmlns:a="http://schemas.openxmlformats.org/drawingml/2006/main" name="ESC_PPT_Light_220817-16-9">
  <a:themeElements>
    <a:clrScheme name="ESC // branding 2017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AE1022"/>
      </a:accent1>
      <a:accent2>
        <a:srgbClr val="552682"/>
      </a:accent2>
      <a:accent3>
        <a:srgbClr val="00ABAA"/>
      </a:accent3>
      <a:accent4>
        <a:srgbClr val="005694"/>
      </a:accent4>
      <a:accent5>
        <a:srgbClr val="FBB800"/>
      </a:accent5>
      <a:accent6>
        <a:srgbClr val="EF7918"/>
      </a:accent6>
      <a:hlink>
        <a:srgbClr val="F8B836"/>
      </a:hlink>
      <a:folHlink>
        <a:srgbClr val="F583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 marL="38700" indent="0" algn="l" defTabSz="360000" rtl="0" eaLnBrk="1" latinLnBrk="0" hangingPunct="1">
          <a:spcBef>
            <a:spcPct val="20000"/>
          </a:spcBef>
          <a:buClr>
            <a:srgbClr val="C00000"/>
          </a:buClr>
          <a:buFont typeface="Arial" panose="020B0604020202020204" pitchFamily="34" charset="0"/>
          <a:buNone/>
          <a:defRPr sz="1600" b="1" i="0" kern="1200" dirty="0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C_PPT_GENERIC_12012021  -  Read-Only" id="{8CB5A6F9-0108-4F1C-927D-5872DF40D793}" vid="{717AFAD0-94CD-4965-A011-B2544BC082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ESC_PPT_Light_220817-16-9</Template>
  <TotalTime>1983</TotalTime>
  <Words>2083</Words>
  <Application>Microsoft Office PowerPoint</Application>
  <PresentationFormat>화면 슬라이드 쇼(16:9)</PresentationFormat>
  <Paragraphs>430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Calibri</vt:lpstr>
      <vt:lpstr>ESC_PPT_Light_220817-16-9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Acknowledgement 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Roland COLLIN</dc:creator>
  <cp:lastModifiedBy>Hahn Joo-Yong</cp:lastModifiedBy>
  <cp:revision>35</cp:revision>
  <dcterms:created xsi:type="dcterms:W3CDTF">2021-07-16T09:19:14Z</dcterms:created>
  <dcterms:modified xsi:type="dcterms:W3CDTF">2022-08-28T11:10:09Z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