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286" r:id="rId6"/>
    <p:sldId id="311" r:id="rId7"/>
    <p:sldId id="324" r:id="rId8"/>
    <p:sldId id="294" r:id="rId9"/>
    <p:sldId id="330" r:id="rId10"/>
    <p:sldId id="314" r:id="rId11"/>
    <p:sldId id="319" r:id="rId12"/>
    <p:sldId id="325" r:id="rId13"/>
    <p:sldId id="316" r:id="rId14"/>
    <p:sldId id="315" r:id="rId15"/>
    <p:sldId id="327" r:id="rId16"/>
    <p:sldId id="317" r:id="rId17"/>
    <p:sldId id="318" r:id="rId18"/>
    <p:sldId id="328" r:id="rId19"/>
    <p:sldId id="321" r:id="rId20"/>
    <p:sldId id="329" r:id="rId21"/>
    <p:sldId id="323" r:id="rId22"/>
    <p:sldId id="27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14C4FA52-AE0B-C74E-B7F0-8EB2B21CE45E}">
          <p14:sldIdLst/>
        </p14:section>
        <p14:section name="Template" id="{89B0C5F4-A315-7640-ABE1-4F0DE1FE9CAB}">
          <p14:sldIdLst>
            <p14:sldId id="256"/>
            <p14:sldId id="286"/>
            <p14:sldId id="311"/>
            <p14:sldId id="324"/>
            <p14:sldId id="294"/>
            <p14:sldId id="330"/>
            <p14:sldId id="314"/>
            <p14:sldId id="319"/>
            <p14:sldId id="325"/>
            <p14:sldId id="316"/>
            <p14:sldId id="315"/>
            <p14:sldId id="327"/>
            <p14:sldId id="317"/>
            <p14:sldId id="318"/>
            <p14:sldId id="328"/>
            <p14:sldId id="321"/>
            <p14:sldId id="329"/>
            <p14:sldId id="323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Alexander" initials="JA" lastIdx="2" clrIdx="0">
    <p:extLst>
      <p:ext uri="{19B8F6BF-5375-455C-9EA6-DF929625EA0E}">
        <p15:presenceInfo xmlns:p15="http://schemas.microsoft.com/office/powerpoint/2012/main" userId="S-1-5-21-2053149899-1891010372-398732264-1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E20"/>
    <a:srgbClr val="B33823"/>
    <a:srgbClr val="E23518"/>
    <a:srgbClr val="C23859"/>
    <a:srgbClr val="C349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66754-9DB0-4932-93C0-AF5026BD67A8}" v="12" dt="2021-06-29T15:32:26.676"/>
    <p1510:client id="{CAA6037D-228E-4C2D-B0AE-F2E44DF8088B}" v="12" dt="2021-06-29T18:11:09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94"/>
  </p:normalViewPr>
  <p:slideViewPr>
    <p:cSldViewPr snapToGrid="0" snapToObjects="1">
      <p:cViewPr varScale="1">
        <p:scale>
          <a:sx n="171" d="100"/>
          <a:sy n="171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MILIA\CTSN\VEST\AHA%20presentation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MILIA\CTSN\VEST\AHA%20presentation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MILIA\CTSN\VEST\AHA%20presentation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5"/>
      <c:depthPercent val="8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IVUS performed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ub Dub Bold" panose="020B06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Sheet1!$I$1:$J$1</c:f>
              <c:strCache>
                <c:ptCount val="2"/>
                <c:pt idx="0">
                  <c:v>Device Supported (N=203)</c:v>
                </c:pt>
                <c:pt idx="1">
                  <c:v>Device Unsupported (N=203)</c:v>
                </c:pt>
              </c:strCache>
            </c:strRef>
          </c:cat>
          <c:val>
            <c:numRef>
              <c:f>Sheet1!$I$2:$J$2</c:f>
              <c:numCache>
                <c:formatCode>0.0%</c:formatCode>
                <c:ptCount val="2"/>
                <c:pt idx="0">
                  <c:v>0.70443349753694584</c:v>
                </c:pt>
                <c:pt idx="1">
                  <c:v>0.69950738916256161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1-41A2-85F8-CC268CDA4707}"/>
            </c:ext>
          </c:extLst>
        </c:ser>
        <c:ser>
          <c:idx val="1"/>
          <c:order val="1"/>
          <c:tx>
            <c:strRef>
              <c:f>Sheet1!$H$3</c:f>
              <c:strCache>
                <c:ptCount val="1"/>
                <c:pt idx="0">
                  <c:v>100% Graft Occlusion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ub Dub Bold" panose="020B06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Sheet1!$I$1:$J$1</c:f>
              <c:strCache>
                <c:ptCount val="2"/>
                <c:pt idx="0">
                  <c:v>Device Supported (N=203)</c:v>
                </c:pt>
                <c:pt idx="1">
                  <c:v>Device Unsupported (N=203)</c:v>
                </c:pt>
              </c:strCache>
            </c:strRef>
          </c:cat>
          <c:val>
            <c:numRef>
              <c:f>Sheet1!$I$3:$J$3</c:f>
              <c:numCache>
                <c:formatCode>0.0%</c:formatCode>
                <c:ptCount val="2"/>
                <c:pt idx="0">
                  <c:v>0.23152709359605911</c:v>
                </c:pt>
                <c:pt idx="1">
                  <c:v>0.22167487684729065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1-41A2-85F8-CC268CDA4707}"/>
            </c:ext>
          </c:extLst>
        </c:ser>
        <c:ser>
          <c:idx val="2"/>
          <c:order val="2"/>
          <c:tx>
            <c:strRef>
              <c:f>Sheet1!$H$4</c:f>
              <c:strCache>
                <c:ptCount val="1"/>
                <c:pt idx="0">
                  <c:v>Graft Diffuse Disease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ub Dub Bold" panose="020B06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Sheet1!$I$1:$J$1</c:f>
              <c:strCache>
                <c:ptCount val="2"/>
                <c:pt idx="0">
                  <c:v>Device Supported (N=203)</c:v>
                </c:pt>
                <c:pt idx="1">
                  <c:v>Device Unsupported (N=203)</c:v>
                </c:pt>
              </c:strCache>
            </c:strRef>
          </c:cat>
          <c:val>
            <c:numRef>
              <c:f>Sheet1!$I$4:$J$4</c:f>
              <c:numCache>
                <c:formatCode>0.0%</c:formatCode>
                <c:ptCount val="2"/>
                <c:pt idx="0">
                  <c:v>3.9408866995073892E-2</c:v>
                </c:pt>
                <c:pt idx="1">
                  <c:v>5.4187192118226604E-2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31-41A2-85F8-CC268CDA4707}"/>
            </c:ext>
          </c:extLst>
        </c:ser>
        <c:ser>
          <c:idx val="3"/>
          <c:order val="3"/>
          <c:tx>
            <c:strRef>
              <c:f>Sheet1!$H$5</c:f>
              <c:strCache>
                <c:ptCount val="1"/>
                <c:pt idx="0">
                  <c:v>Technical Issues</c:v>
                </c:pt>
              </c:strCache>
            </c:strRef>
          </c:tx>
          <c:spPr>
            <a:solidFill>
              <a:schemeClr val="accent6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4846973804889209E-2"/>
                  <c:y val="-3.1766818765713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31-41A2-85F8-CC268CDA4707}"/>
                </c:ext>
              </c:extLst>
            </c:dLbl>
            <c:dLbl>
              <c:idx val="1"/>
              <c:layout>
                <c:manualLayout>
                  <c:x val="2.3072189961682837E-2"/>
                  <c:y val="-3.1766818765713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31-41A2-85F8-CC268CDA4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Lub Dub Bold" panose="020B06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Sheet1!$I$1:$J$1</c:f>
              <c:strCache>
                <c:ptCount val="2"/>
                <c:pt idx="0">
                  <c:v>Device Supported (N=203)</c:v>
                </c:pt>
                <c:pt idx="1">
                  <c:v>Device Unsupported (N=203)</c:v>
                </c:pt>
              </c:strCache>
            </c:strRef>
          </c:cat>
          <c:val>
            <c:numRef>
              <c:f>Sheet1!$I$5:$J$5</c:f>
              <c:numCache>
                <c:formatCode>0.0%</c:formatCode>
                <c:ptCount val="2"/>
                <c:pt idx="0">
                  <c:v>2.4630541871921183E-2</c:v>
                </c:pt>
                <c:pt idx="1">
                  <c:v>2.4630541871921183E-2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31-41A2-85F8-CC268CDA47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03509039"/>
        <c:axId val="1603509455"/>
        <c:axId val="0"/>
      </c:bar3DChart>
      <c:catAx>
        <c:axId val="160350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ub Dub Bold" panose="020B0603030403020204"/>
                <a:ea typeface="+mn-ea"/>
                <a:cs typeface="+mn-cs"/>
              </a:defRPr>
            </a:pPr>
            <a:endParaRPr lang="en-US"/>
          </a:p>
        </c:txPr>
        <c:crossAx val="1603509455"/>
        <c:crosses val="autoZero"/>
        <c:auto val="1"/>
        <c:lblAlgn val="ctr"/>
        <c:lblOffset val="100"/>
        <c:noMultiLvlLbl val="0"/>
      </c:catAx>
      <c:valAx>
        <c:axId val="1603509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ub Dub Bold" panose="020B0603030403020204"/>
                <a:ea typeface="+mn-ea"/>
                <a:cs typeface="+mn-cs"/>
              </a:defRPr>
            </a:pPr>
            <a:endParaRPr lang="en-US"/>
          </a:p>
        </c:txPr>
        <c:crossAx val="160350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ub Dub Bold" panose="020B06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Lub Dub Bold" panose="020B060303040302020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5"/>
      <c:depthPercent val="8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I - No intimal irregularity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ub Dub Bold" panose="020B06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Sheet1!$B$7:$C$7</c:f>
              <c:strCache>
                <c:ptCount val="2"/>
                <c:pt idx="0">
                  <c:v>Device Supported (N=153)</c:v>
                </c:pt>
                <c:pt idx="1">
                  <c:v>Device Unsupported (N=157)</c:v>
                </c:pt>
              </c:strCache>
            </c:strRef>
          </c:cat>
          <c:val>
            <c:numRef>
              <c:f>Sheet1!$B$8:$C$8</c:f>
              <c:numCache>
                <c:formatCode>0.0%</c:formatCode>
                <c:ptCount val="2"/>
                <c:pt idx="0">
                  <c:v>0.59477124183006536</c:v>
                </c:pt>
                <c:pt idx="1">
                  <c:v>0.53503184713375795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4-4A3B-A091-3F8E7A73427A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II - Irregularity of &lt;50% of estimated intimal surface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ub Dub Bold" panose="020B06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Sheet1!$B$7:$C$7</c:f>
              <c:strCache>
                <c:ptCount val="2"/>
                <c:pt idx="0">
                  <c:v>Device Supported (N=153)</c:v>
                </c:pt>
                <c:pt idx="1">
                  <c:v>Device Unsupported (N=157)</c:v>
                </c:pt>
              </c:strCache>
            </c:strRef>
          </c:cat>
          <c:val>
            <c:numRef>
              <c:f>Sheet1!$B$9:$C$9</c:f>
              <c:numCache>
                <c:formatCode>0.0%</c:formatCode>
                <c:ptCount val="2"/>
                <c:pt idx="0">
                  <c:v>0.33986928104575165</c:v>
                </c:pt>
                <c:pt idx="1">
                  <c:v>0.40764331210191085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F4-4A3B-A091-3F8E7A73427A}"/>
            </c:ext>
          </c:extLst>
        </c:ser>
        <c:ser>
          <c:idx val="2"/>
          <c:order val="2"/>
          <c:tx>
            <c:strRef>
              <c:f>Sheet1!$A$10</c:f>
              <c:strCache>
                <c:ptCount val="1"/>
                <c:pt idx="0">
                  <c:v>III - Irregularity of &gt;50% of estimated intimal surface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93141657294726E-2"/>
                  <c:y val="-2.851263929378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F4-4A3B-A091-3F8E7A73427A}"/>
                </c:ext>
              </c:extLst>
            </c:dLbl>
            <c:dLbl>
              <c:idx val="1"/>
              <c:layout>
                <c:manualLayout>
                  <c:x val="1.5222923332281518E-2"/>
                  <c:y val="-2.494841906395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84660522988742E-2"/>
                      <c:h val="0.101362432689404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DF4-4A3B-A091-3F8E7A7342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ub Dub Bold" panose="020B06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Sheet1!$B$7:$C$7</c:f>
              <c:strCache>
                <c:ptCount val="2"/>
                <c:pt idx="0">
                  <c:v>Device Supported (N=153)</c:v>
                </c:pt>
                <c:pt idx="1">
                  <c:v>Device Unsupported (N=157)</c:v>
                </c:pt>
              </c:strCache>
            </c:strRef>
          </c:cat>
          <c:val>
            <c:numRef>
              <c:f>Sheet1!$B$10:$C$10</c:f>
              <c:numCache>
                <c:formatCode>0.0%</c:formatCode>
                <c:ptCount val="2"/>
                <c:pt idx="0">
                  <c:v>6.535947712418301E-2</c:v>
                </c:pt>
                <c:pt idx="1">
                  <c:v>5.7324840764331211E-2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F4-4A3B-A091-3F8E7A7342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03512367"/>
        <c:axId val="1603514863"/>
        <c:axId val="0"/>
      </c:bar3DChart>
      <c:catAx>
        <c:axId val="160351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ub Dub Bold" panose="020B0603030403020204"/>
                <a:ea typeface="+mn-ea"/>
                <a:cs typeface="+mn-cs"/>
              </a:defRPr>
            </a:pPr>
            <a:endParaRPr lang="en-US"/>
          </a:p>
        </c:txPr>
        <c:crossAx val="1603514863"/>
        <c:crosses val="autoZero"/>
        <c:auto val="1"/>
        <c:lblAlgn val="ctr"/>
        <c:lblOffset val="100"/>
        <c:noMultiLvlLbl val="0"/>
      </c:catAx>
      <c:valAx>
        <c:axId val="1603514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ub Dub Bold" panose="020B0603030403020204"/>
                <a:ea typeface="+mn-ea"/>
                <a:cs typeface="+mn-cs"/>
              </a:defRPr>
            </a:pPr>
            <a:endParaRPr lang="en-US"/>
          </a:p>
        </c:txPr>
        <c:crossAx val="1603512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57682758835619"/>
          <c:y val="0.7372998081570844"/>
          <c:w val="0.61459493588573755"/>
          <c:h val="0.2377516324608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ub Dub Bold" panose="020B06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Lub Dub Bold" panose="020B0603030403020204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5"/>
      <c:depthPercent val="8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Sheet1!$E$13</c:f>
              <c:strCache>
                <c:ptCount val="1"/>
                <c:pt idx="0">
                  <c:v>&lt;50% stenosis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DD0-4865-B468-5C17A567DD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DD0-4865-B468-5C17A567DD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ub Dub Bold" panose="020B06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Sheet1!$F$12:$G$12</c:f>
              <c:strCache>
                <c:ptCount val="2"/>
                <c:pt idx="0">
                  <c:v>Device Supported (N=202)</c:v>
                </c:pt>
                <c:pt idx="1">
                  <c:v>Device Unsupported (N=202)</c:v>
                </c:pt>
              </c:strCache>
            </c:strRef>
          </c:cat>
          <c:val>
            <c:numRef>
              <c:f>Sheet1!$F$13:$G$13</c:f>
              <c:numCache>
                <c:formatCode>0.0%</c:formatCode>
                <c:ptCount val="2"/>
                <c:pt idx="0">
                  <c:v>0.69799999999999995</c:v>
                </c:pt>
                <c:pt idx="1">
                  <c:v>0.73799999999999999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0-4865-B468-5C17A567DDD4}"/>
            </c:ext>
          </c:extLst>
        </c:ser>
        <c:ser>
          <c:idx val="1"/>
          <c:order val="1"/>
          <c:tx>
            <c:strRef>
              <c:f>Sheet1!$E$14</c:f>
              <c:strCache>
                <c:ptCount val="1"/>
                <c:pt idx="0">
                  <c:v>≥50% stenosis 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ub Dub Bold" panose="020B06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Sheet1!$F$12:$G$12</c:f>
              <c:strCache>
                <c:ptCount val="2"/>
                <c:pt idx="0">
                  <c:v>Device Supported (N=202)</c:v>
                </c:pt>
                <c:pt idx="1">
                  <c:v>Device Unsupported (N=202)</c:v>
                </c:pt>
              </c:strCache>
            </c:strRef>
          </c:cat>
          <c:val>
            <c:numRef>
              <c:f>Sheet1!$F$14:$G$14</c:f>
              <c:numCache>
                <c:formatCode>0.0%</c:formatCode>
                <c:ptCount val="2"/>
                <c:pt idx="0">
                  <c:v>0.30199999999999999</c:v>
                </c:pt>
                <c:pt idx="1">
                  <c:v>0.26200000000000001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0-4865-B468-5C17A567DD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23566560"/>
        <c:axId val="923567808"/>
        <c:axId val="0"/>
      </c:bar3DChart>
      <c:catAx>
        <c:axId val="92356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ub Dub Bold" panose="020B0603030403020204"/>
                <a:ea typeface="+mn-ea"/>
                <a:cs typeface="+mn-cs"/>
              </a:defRPr>
            </a:pPr>
            <a:endParaRPr lang="en-US"/>
          </a:p>
        </c:txPr>
        <c:crossAx val="923567808"/>
        <c:crosses val="autoZero"/>
        <c:auto val="1"/>
        <c:lblAlgn val="ctr"/>
        <c:lblOffset val="100"/>
        <c:noMultiLvlLbl val="0"/>
      </c:catAx>
      <c:valAx>
        <c:axId val="92356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ub Dub Bold" panose="020B0603030403020204"/>
                <a:ea typeface="+mn-ea"/>
                <a:cs typeface="+mn-cs"/>
              </a:defRPr>
            </a:pPr>
            <a:endParaRPr lang="en-US"/>
          </a:p>
        </c:txPr>
        <c:crossAx val="92356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ub Dub Bold" panose="020B06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ub Dub Bold" panose="020B060303040302020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0.0685</cdr:x>
      <cdr:y>0.9036</cdr:y>
    </cdr:from>
    <cdr:to>
      <cdr:x>0.18144</cdr:x>
      <cdr:y>0.96027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4EA6817-AB6F-F94C-9E81-41E581EE002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7200" y="3219819"/>
          <a:ext cx="753773" cy="20195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80647-A374-2E40-8098-CFEA282B3582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1E8CF-6542-954F-8DA2-B9786D13B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elay 2">
            <a:extLst>
              <a:ext uri="{FF2B5EF4-FFF2-40B4-BE49-F238E27FC236}">
                <a16:creationId xmlns:a16="http://schemas.microsoft.com/office/drawing/2014/main" id="{2A26AB6B-C4E4-6E4E-B01F-46F44FCF9E42}"/>
              </a:ext>
            </a:extLst>
          </p:cNvPr>
          <p:cNvSpPr/>
          <p:nvPr userDrawn="1"/>
        </p:nvSpPr>
        <p:spPr>
          <a:xfrm>
            <a:off x="-66269" y="-32526"/>
            <a:ext cx="7878073" cy="5211233"/>
          </a:xfrm>
          <a:custGeom>
            <a:avLst/>
            <a:gdLst>
              <a:gd name="connsiteX0" fmla="*/ 0 w 4596617"/>
              <a:gd name="connsiteY0" fmla="*/ 0 h 5143500"/>
              <a:gd name="connsiteX1" fmla="*/ 2298309 w 4596617"/>
              <a:gd name="connsiteY1" fmla="*/ 0 h 5143500"/>
              <a:gd name="connsiteX2" fmla="*/ 4596618 w 4596617"/>
              <a:gd name="connsiteY2" fmla="*/ 2571750 h 5143500"/>
              <a:gd name="connsiteX3" fmla="*/ 2298309 w 4596617"/>
              <a:gd name="connsiteY3" fmla="*/ 5143500 h 5143500"/>
              <a:gd name="connsiteX4" fmla="*/ 0 w 4596617"/>
              <a:gd name="connsiteY4" fmla="*/ 5143500 h 5143500"/>
              <a:gd name="connsiteX5" fmla="*/ 0 w 4596617"/>
              <a:gd name="connsiteY5" fmla="*/ 0 h 5143500"/>
              <a:gd name="connsiteX0" fmla="*/ 0 w 4669398"/>
              <a:gd name="connsiteY0" fmla="*/ 0 h 5143500"/>
              <a:gd name="connsiteX1" fmla="*/ 3415909 w 4669398"/>
              <a:gd name="connsiteY1" fmla="*/ 0 h 5143500"/>
              <a:gd name="connsiteX2" fmla="*/ 4596618 w 4669398"/>
              <a:gd name="connsiteY2" fmla="*/ 2571750 h 5143500"/>
              <a:gd name="connsiteX3" fmla="*/ 2298309 w 4669398"/>
              <a:gd name="connsiteY3" fmla="*/ 5143500 h 5143500"/>
              <a:gd name="connsiteX4" fmla="*/ 0 w 4669398"/>
              <a:gd name="connsiteY4" fmla="*/ 5143500 h 5143500"/>
              <a:gd name="connsiteX5" fmla="*/ 0 w 4669398"/>
              <a:gd name="connsiteY5" fmla="*/ 0 h 5143500"/>
              <a:gd name="connsiteX0" fmla="*/ 0 w 4599664"/>
              <a:gd name="connsiteY0" fmla="*/ 0 h 5160433"/>
              <a:gd name="connsiteX1" fmla="*/ 3415909 w 4599664"/>
              <a:gd name="connsiteY1" fmla="*/ 0 h 5160433"/>
              <a:gd name="connsiteX2" fmla="*/ 4596618 w 4599664"/>
              <a:gd name="connsiteY2" fmla="*/ 2571750 h 5160433"/>
              <a:gd name="connsiteX3" fmla="*/ 3432843 w 4599664"/>
              <a:gd name="connsiteY3" fmla="*/ 5160433 h 5160433"/>
              <a:gd name="connsiteX4" fmla="*/ 0 w 4599664"/>
              <a:gd name="connsiteY4" fmla="*/ 5143500 h 5160433"/>
              <a:gd name="connsiteX5" fmla="*/ 0 w 4599664"/>
              <a:gd name="connsiteY5" fmla="*/ 0 h 5160433"/>
              <a:gd name="connsiteX0" fmla="*/ 0 w 4597172"/>
              <a:gd name="connsiteY0" fmla="*/ 0 h 5160433"/>
              <a:gd name="connsiteX1" fmla="*/ 3415909 w 4597172"/>
              <a:gd name="connsiteY1" fmla="*/ 0 h 5160433"/>
              <a:gd name="connsiteX2" fmla="*/ 4596618 w 4597172"/>
              <a:gd name="connsiteY2" fmla="*/ 2571750 h 5160433"/>
              <a:gd name="connsiteX3" fmla="*/ 3432843 w 4597172"/>
              <a:gd name="connsiteY3" fmla="*/ 5160433 h 5160433"/>
              <a:gd name="connsiteX4" fmla="*/ 0 w 4597172"/>
              <a:gd name="connsiteY4" fmla="*/ 5143500 h 5160433"/>
              <a:gd name="connsiteX5" fmla="*/ 0 w 4597172"/>
              <a:gd name="connsiteY5" fmla="*/ 0 h 5160433"/>
              <a:gd name="connsiteX0" fmla="*/ 0 w 4596683"/>
              <a:gd name="connsiteY0" fmla="*/ 0 h 5160433"/>
              <a:gd name="connsiteX1" fmla="*/ 3415909 w 4596683"/>
              <a:gd name="connsiteY1" fmla="*/ 0 h 5160433"/>
              <a:gd name="connsiteX2" fmla="*/ 4596618 w 4596683"/>
              <a:gd name="connsiteY2" fmla="*/ 2571750 h 5160433"/>
              <a:gd name="connsiteX3" fmla="*/ 3432843 w 4596683"/>
              <a:gd name="connsiteY3" fmla="*/ 5160433 h 5160433"/>
              <a:gd name="connsiteX4" fmla="*/ 0 w 4596683"/>
              <a:gd name="connsiteY4" fmla="*/ 5143500 h 5160433"/>
              <a:gd name="connsiteX5" fmla="*/ 0 w 4596683"/>
              <a:gd name="connsiteY5" fmla="*/ 0 h 5160433"/>
              <a:gd name="connsiteX0" fmla="*/ 0 w 4780413"/>
              <a:gd name="connsiteY0" fmla="*/ 33866 h 5194299"/>
              <a:gd name="connsiteX1" fmla="*/ 3991642 w 4780413"/>
              <a:gd name="connsiteY1" fmla="*/ 0 h 5194299"/>
              <a:gd name="connsiteX2" fmla="*/ 4596618 w 4780413"/>
              <a:gd name="connsiteY2" fmla="*/ 2605616 h 5194299"/>
              <a:gd name="connsiteX3" fmla="*/ 3432843 w 4780413"/>
              <a:gd name="connsiteY3" fmla="*/ 5194299 h 5194299"/>
              <a:gd name="connsiteX4" fmla="*/ 0 w 4780413"/>
              <a:gd name="connsiteY4" fmla="*/ 5177366 h 5194299"/>
              <a:gd name="connsiteX5" fmla="*/ 0 w 4780413"/>
              <a:gd name="connsiteY5" fmla="*/ 33866 h 5194299"/>
              <a:gd name="connsiteX0" fmla="*/ 0 w 4608489"/>
              <a:gd name="connsiteY0" fmla="*/ 33866 h 5194299"/>
              <a:gd name="connsiteX1" fmla="*/ 3991642 w 4608489"/>
              <a:gd name="connsiteY1" fmla="*/ 0 h 5194299"/>
              <a:gd name="connsiteX2" fmla="*/ 4596618 w 4608489"/>
              <a:gd name="connsiteY2" fmla="*/ 2605616 h 5194299"/>
              <a:gd name="connsiteX3" fmla="*/ 3432843 w 4608489"/>
              <a:gd name="connsiteY3" fmla="*/ 5194299 h 5194299"/>
              <a:gd name="connsiteX4" fmla="*/ 0 w 4608489"/>
              <a:gd name="connsiteY4" fmla="*/ 5177366 h 5194299"/>
              <a:gd name="connsiteX5" fmla="*/ 0 w 4608489"/>
              <a:gd name="connsiteY5" fmla="*/ 33866 h 5194299"/>
              <a:gd name="connsiteX0" fmla="*/ 0 w 4660310"/>
              <a:gd name="connsiteY0" fmla="*/ 33866 h 5194299"/>
              <a:gd name="connsiteX1" fmla="*/ 3991642 w 4660310"/>
              <a:gd name="connsiteY1" fmla="*/ 0 h 5194299"/>
              <a:gd name="connsiteX2" fmla="*/ 4596618 w 4660310"/>
              <a:gd name="connsiteY2" fmla="*/ 2605616 h 5194299"/>
              <a:gd name="connsiteX3" fmla="*/ 3906977 w 4660310"/>
              <a:gd name="connsiteY3" fmla="*/ 5194299 h 5194299"/>
              <a:gd name="connsiteX4" fmla="*/ 0 w 4660310"/>
              <a:gd name="connsiteY4" fmla="*/ 5177366 h 5194299"/>
              <a:gd name="connsiteX5" fmla="*/ 0 w 4660310"/>
              <a:gd name="connsiteY5" fmla="*/ 33866 h 5194299"/>
              <a:gd name="connsiteX0" fmla="*/ 0 w 4596981"/>
              <a:gd name="connsiteY0" fmla="*/ 33866 h 5194299"/>
              <a:gd name="connsiteX1" fmla="*/ 3991642 w 4596981"/>
              <a:gd name="connsiteY1" fmla="*/ 0 h 5194299"/>
              <a:gd name="connsiteX2" fmla="*/ 4596618 w 4596981"/>
              <a:gd name="connsiteY2" fmla="*/ 2605616 h 5194299"/>
              <a:gd name="connsiteX3" fmla="*/ 3906977 w 4596981"/>
              <a:gd name="connsiteY3" fmla="*/ 5194299 h 5194299"/>
              <a:gd name="connsiteX4" fmla="*/ 0 w 4596981"/>
              <a:gd name="connsiteY4" fmla="*/ 5177366 h 5194299"/>
              <a:gd name="connsiteX5" fmla="*/ 0 w 459698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622138"/>
              <a:gd name="connsiteY0" fmla="*/ 33866 h 5194299"/>
              <a:gd name="connsiteX1" fmla="*/ 3991642 w 4622138"/>
              <a:gd name="connsiteY1" fmla="*/ 0 h 5194299"/>
              <a:gd name="connsiteX2" fmla="*/ 4596618 w 4622138"/>
              <a:gd name="connsiteY2" fmla="*/ 2605616 h 5194299"/>
              <a:gd name="connsiteX3" fmla="*/ 4042444 w 4622138"/>
              <a:gd name="connsiteY3" fmla="*/ 5194299 h 5194299"/>
              <a:gd name="connsiteX4" fmla="*/ 0 w 4622138"/>
              <a:gd name="connsiteY4" fmla="*/ 5177366 h 5194299"/>
              <a:gd name="connsiteX5" fmla="*/ 0 w 4622138"/>
              <a:gd name="connsiteY5" fmla="*/ 33866 h 5194299"/>
              <a:gd name="connsiteX0" fmla="*/ 0 w 4596798"/>
              <a:gd name="connsiteY0" fmla="*/ 33866 h 5211232"/>
              <a:gd name="connsiteX1" fmla="*/ 3991642 w 4596798"/>
              <a:gd name="connsiteY1" fmla="*/ 0 h 5211232"/>
              <a:gd name="connsiteX2" fmla="*/ 4596618 w 4596798"/>
              <a:gd name="connsiteY2" fmla="*/ 2605616 h 5211232"/>
              <a:gd name="connsiteX3" fmla="*/ 3940844 w 4596798"/>
              <a:gd name="connsiteY3" fmla="*/ 5211232 h 5211232"/>
              <a:gd name="connsiteX4" fmla="*/ 0 w 4596798"/>
              <a:gd name="connsiteY4" fmla="*/ 5177366 h 5211232"/>
              <a:gd name="connsiteX5" fmla="*/ 0 w 4596798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613685"/>
              <a:gd name="connsiteY0" fmla="*/ 0 h 5211233"/>
              <a:gd name="connsiteX1" fmla="*/ 4008575 w 4613685"/>
              <a:gd name="connsiteY1" fmla="*/ 1 h 5211233"/>
              <a:gd name="connsiteX2" fmla="*/ 4613551 w 4613685"/>
              <a:gd name="connsiteY2" fmla="*/ 2605617 h 5211233"/>
              <a:gd name="connsiteX3" fmla="*/ 3957777 w 4613685"/>
              <a:gd name="connsiteY3" fmla="*/ 5211233 h 5211233"/>
              <a:gd name="connsiteX4" fmla="*/ 16933 w 4613685"/>
              <a:gd name="connsiteY4" fmla="*/ 5177367 h 5211233"/>
              <a:gd name="connsiteX5" fmla="*/ 0 w 4613685"/>
              <a:gd name="connsiteY5" fmla="*/ 0 h 5211233"/>
              <a:gd name="connsiteX0" fmla="*/ 0 w 4892215"/>
              <a:gd name="connsiteY0" fmla="*/ 0 h 5211233"/>
              <a:gd name="connsiteX1" fmla="*/ 4810044 w 4892215"/>
              <a:gd name="connsiteY1" fmla="*/ 1 h 5211233"/>
              <a:gd name="connsiteX2" fmla="*/ 4613551 w 4892215"/>
              <a:gd name="connsiteY2" fmla="*/ 2605617 h 5211233"/>
              <a:gd name="connsiteX3" fmla="*/ 3957777 w 4892215"/>
              <a:gd name="connsiteY3" fmla="*/ 5211233 h 5211233"/>
              <a:gd name="connsiteX4" fmla="*/ 16933 w 4892215"/>
              <a:gd name="connsiteY4" fmla="*/ 5177367 h 5211233"/>
              <a:gd name="connsiteX5" fmla="*/ 0 w 4892215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613551 w 4810044"/>
              <a:gd name="connsiteY2" fmla="*/ 2605617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436604 w 4810044"/>
              <a:gd name="connsiteY2" fmla="*/ 2588684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177367"/>
              <a:gd name="connsiteX1" fmla="*/ 4810044 w 4810044"/>
              <a:gd name="connsiteY1" fmla="*/ 1 h 5177367"/>
              <a:gd name="connsiteX2" fmla="*/ 4592734 w 4810044"/>
              <a:gd name="connsiteY2" fmla="*/ 2622550 h 5177367"/>
              <a:gd name="connsiteX3" fmla="*/ 3458161 w 4810044"/>
              <a:gd name="connsiteY3" fmla="*/ 4872566 h 5177367"/>
              <a:gd name="connsiteX4" fmla="*/ 16933 w 4810044"/>
              <a:gd name="connsiteY4" fmla="*/ 5177367 h 5177367"/>
              <a:gd name="connsiteX5" fmla="*/ 0 w 4810044"/>
              <a:gd name="connsiteY5" fmla="*/ 0 h 5177367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45913 w 4855957"/>
              <a:gd name="connsiteY0" fmla="*/ 0 h 5211233"/>
              <a:gd name="connsiteX1" fmla="*/ 4855957 w 4855957"/>
              <a:gd name="connsiteY1" fmla="*/ 1 h 5211233"/>
              <a:gd name="connsiteX2" fmla="*/ 4638647 w 4855957"/>
              <a:gd name="connsiteY2" fmla="*/ 2622550 h 5211233"/>
              <a:gd name="connsiteX3" fmla="*/ 3889196 w 4855957"/>
              <a:gd name="connsiteY3" fmla="*/ 5211232 h 5211233"/>
              <a:gd name="connsiteX4" fmla="*/ 394 w 4855957"/>
              <a:gd name="connsiteY4" fmla="*/ 5211233 h 5211233"/>
              <a:gd name="connsiteX5" fmla="*/ 45913 w 4855957"/>
              <a:gd name="connsiteY5" fmla="*/ 0 h 5211233"/>
              <a:gd name="connsiteX0" fmla="*/ 15112 w 4825156"/>
              <a:gd name="connsiteY0" fmla="*/ 0 h 5211233"/>
              <a:gd name="connsiteX1" fmla="*/ 4825156 w 4825156"/>
              <a:gd name="connsiteY1" fmla="*/ 1 h 5211233"/>
              <a:gd name="connsiteX2" fmla="*/ 4607846 w 4825156"/>
              <a:gd name="connsiteY2" fmla="*/ 2622550 h 5211233"/>
              <a:gd name="connsiteX3" fmla="*/ 3858395 w 4825156"/>
              <a:gd name="connsiteY3" fmla="*/ 5211232 h 5211233"/>
              <a:gd name="connsiteX4" fmla="*/ 819 w 4825156"/>
              <a:gd name="connsiteY4" fmla="*/ 5211233 h 5211233"/>
              <a:gd name="connsiteX5" fmla="*/ 15112 w 4825156"/>
              <a:gd name="connsiteY5" fmla="*/ 0 h 5211233"/>
              <a:gd name="connsiteX0" fmla="*/ 15112 w 4826846"/>
              <a:gd name="connsiteY0" fmla="*/ 0 h 5211233"/>
              <a:gd name="connsiteX1" fmla="*/ 4825156 w 4826846"/>
              <a:gd name="connsiteY1" fmla="*/ 1 h 5211233"/>
              <a:gd name="connsiteX2" fmla="*/ 4607846 w 4826846"/>
              <a:gd name="connsiteY2" fmla="*/ 2622550 h 5211233"/>
              <a:gd name="connsiteX3" fmla="*/ 3858395 w 4826846"/>
              <a:gd name="connsiteY3" fmla="*/ 5211232 h 5211233"/>
              <a:gd name="connsiteX4" fmla="*/ 819 w 4826846"/>
              <a:gd name="connsiteY4" fmla="*/ 5211233 h 5211233"/>
              <a:gd name="connsiteX5" fmla="*/ 15112 w 4826846"/>
              <a:gd name="connsiteY5" fmla="*/ 0 h 5211233"/>
              <a:gd name="connsiteX0" fmla="*/ 15112 w 4843990"/>
              <a:gd name="connsiteY0" fmla="*/ 0 h 5211233"/>
              <a:gd name="connsiteX1" fmla="*/ 4842540 w 4843990"/>
              <a:gd name="connsiteY1" fmla="*/ 9428 h 5211233"/>
              <a:gd name="connsiteX2" fmla="*/ 4607846 w 4843990"/>
              <a:gd name="connsiteY2" fmla="*/ 2622550 h 5211233"/>
              <a:gd name="connsiteX3" fmla="*/ 3858395 w 4843990"/>
              <a:gd name="connsiteY3" fmla="*/ 5211232 h 5211233"/>
              <a:gd name="connsiteX4" fmla="*/ 819 w 4843990"/>
              <a:gd name="connsiteY4" fmla="*/ 5211233 h 5211233"/>
              <a:gd name="connsiteX5" fmla="*/ 15112 w 484399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2540" h="5211233">
                <a:moveTo>
                  <a:pt x="15112" y="0"/>
                </a:moveTo>
                <a:lnTo>
                  <a:pt x="4842540" y="9428"/>
                </a:lnTo>
                <a:cubicBezTo>
                  <a:pt x="4821523" y="757112"/>
                  <a:pt x="4771870" y="1755583"/>
                  <a:pt x="4607846" y="2622550"/>
                </a:cubicBezTo>
                <a:cubicBezTo>
                  <a:pt x="4443822" y="3489517"/>
                  <a:pt x="4307302" y="4076699"/>
                  <a:pt x="3858395" y="5211232"/>
                </a:cubicBezTo>
                <a:lnTo>
                  <a:pt x="819" y="5211233"/>
                </a:lnTo>
                <a:cubicBezTo>
                  <a:pt x="-4825" y="3485444"/>
                  <a:pt x="20756" y="1725789"/>
                  <a:pt x="1511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96B499-DF5F-0F42-8F56-BB5259295DAA}"/>
              </a:ext>
            </a:extLst>
          </p:cNvPr>
          <p:cNvSpPr/>
          <p:nvPr userDrawn="1"/>
        </p:nvSpPr>
        <p:spPr>
          <a:xfrm>
            <a:off x="8310201" y="0"/>
            <a:ext cx="833799" cy="54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B3697C3-0036-5549-A91B-324D999E2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307" y="3983289"/>
            <a:ext cx="1441095" cy="781074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BD123BF-4CCB-6A49-911B-CB3B6D1BCAB8}"/>
              </a:ext>
            </a:extLst>
          </p:cNvPr>
          <p:cNvSpPr txBox="1">
            <a:spLocks/>
          </p:cNvSpPr>
          <p:nvPr userDrawn="1"/>
        </p:nvSpPr>
        <p:spPr>
          <a:xfrm>
            <a:off x="197789" y="543312"/>
            <a:ext cx="1348385" cy="259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>
              <a:lnSpc>
                <a:spcPts val="0"/>
              </a:lnSpc>
            </a:pPr>
            <a:r>
              <a:rPr lang="en-US" sz="1600" dirty="0">
                <a:solidFill>
                  <a:schemeClr val="bg1"/>
                </a:solidFill>
              </a:rPr>
              <a:t>#AHA21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5744E20-B3CF-FC49-A6E4-CAE72341CB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3667" y="1874576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bg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 dirty="0"/>
              <a:t>PRESENTATION TITLE LUB DUB HEAVY ALL CAPS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C60544B-8CAE-6A4B-BB90-589FE22D13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3667" y="4090669"/>
            <a:ext cx="4943632" cy="409793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name(s)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71AA8C-4EAE-A84A-BD67-F52EFFEEF6E4}"/>
              </a:ext>
            </a:extLst>
          </p:cNvPr>
          <p:cNvCxnSpPr>
            <a:cxnSpLocks/>
          </p:cNvCxnSpPr>
          <p:nvPr userDrawn="1"/>
        </p:nvCxnSpPr>
        <p:spPr>
          <a:xfrm>
            <a:off x="759913" y="969604"/>
            <a:ext cx="0" cy="36352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FE623C2-9F19-A24F-98D6-BB2EB23951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3668" y="969604"/>
            <a:ext cx="1873838" cy="6787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sp>
        <p:nvSpPr>
          <p:cNvPr id="29" name="Delay 2">
            <a:extLst>
              <a:ext uri="{FF2B5EF4-FFF2-40B4-BE49-F238E27FC236}">
                <a16:creationId xmlns:a16="http://schemas.microsoft.com/office/drawing/2014/main" id="{4E30C3E5-3C8E-C845-93BF-1D1E1A128F27}"/>
              </a:ext>
            </a:extLst>
          </p:cNvPr>
          <p:cNvSpPr/>
          <p:nvPr userDrawn="1"/>
        </p:nvSpPr>
        <p:spPr>
          <a:xfrm>
            <a:off x="-341376" y="-106105"/>
            <a:ext cx="8241526" cy="5786628"/>
          </a:xfrm>
          <a:custGeom>
            <a:avLst/>
            <a:gdLst>
              <a:gd name="connsiteX0" fmla="*/ 0 w 4596617"/>
              <a:gd name="connsiteY0" fmla="*/ 0 h 5143500"/>
              <a:gd name="connsiteX1" fmla="*/ 2298309 w 4596617"/>
              <a:gd name="connsiteY1" fmla="*/ 0 h 5143500"/>
              <a:gd name="connsiteX2" fmla="*/ 4596618 w 4596617"/>
              <a:gd name="connsiteY2" fmla="*/ 2571750 h 5143500"/>
              <a:gd name="connsiteX3" fmla="*/ 2298309 w 4596617"/>
              <a:gd name="connsiteY3" fmla="*/ 5143500 h 5143500"/>
              <a:gd name="connsiteX4" fmla="*/ 0 w 4596617"/>
              <a:gd name="connsiteY4" fmla="*/ 5143500 h 5143500"/>
              <a:gd name="connsiteX5" fmla="*/ 0 w 4596617"/>
              <a:gd name="connsiteY5" fmla="*/ 0 h 5143500"/>
              <a:gd name="connsiteX0" fmla="*/ 0 w 4669398"/>
              <a:gd name="connsiteY0" fmla="*/ 0 h 5143500"/>
              <a:gd name="connsiteX1" fmla="*/ 3415909 w 4669398"/>
              <a:gd name="connsiteY1" fmla="*/ 0 h 5143500"/>
              <a:gd name="connsiteX2" fmla="*/ 4596618 w 4669398"/>
              <a:gd name="connsiteY2" fmla="*/ 2571750 h 5143500"/>
              <a:gd name="connsiteX3" fmla="*/ 2298309 w 4669398"/>
              <a:gd name="connsiteY3" fmla="*/ 5143500 h 5143500"/>
              <a:gd name="connsiteX4" fmla="*/ 0 w 4669398"/>
              <a:gd name="connsiteY4" fmla="*/ 5143500 h 5143500"/>
              <a:gd name="connsiteX5" fmla="*/ 0 w 4669398"/>
              <a:gd name="connsiteY5" fmla="*/ 0 h 5143500"/>
              <a:gd name="connsiteX0" fmla="*/ 0 w 4599664"/>
              <a:gd name="connsiteY0" fmla="*/ 0 h 5160433"/>
              <a:gd name="connsiteX1" fmla="*/ 3415909 w 4599664"/>
              <a:gd name="connsiteY1" fmla="*/ 0 h 5160433"/>
              <a:gd name="connsiteX2" fmla="*/ 4596618 w 4599664"/>
              <a:gd name="connsiteY2" fmla="*/ 2571750 h 5160433"/>
              <a:gd name="connsiteX3" fmla="*/ 3432843 w 4599664"/>
              <a:gd name="connsiteY3" fmla="*/ 5160433 h 5160433"/>
              <a:gd name="connsiteX4" fmla="*/ 0 w 4599664"/>
              <a:gd name="connsiteY4" fmla="*/ 5143500 h 5160433"/>
              <a:gd name="connsiteX5" fmla="*/ 0 w 4599664"/>
              <a:gd name="connsiteY5" fmla="*/ 0 h 5160433"/>
              <a:gd name="connsiteX0" fmla="*/ 0 w 4597172"/>
              <a:gd name="connsiteY0" fmla="*/ 0 h 5160433"/>
              <a:gd name="connsiteX1" fmla="*/ 3415909 w 4597172"/>
              <a:gd name="connsiteY1" fmla="*/ 0 h 5160433"/>
              <a:gd name="connsiteX2" fmla="*/ 4596618 w 4597172"/>
              <a:gd name="connsiteY2" fmla="*/ 2571750 h 5160433"/>
              <a:gd name="connsiteX3" fmla="*/ 3432843 w 4597172"/>
              <a:gd name="connsiteY3" fmla="*/ 5160433 h 5160433"/>
              <a:gd name="connsiteX4" fmla="*/ 0 w 4597172"/>
              <a:gd name="connsiteY4" fmla="*/ 5143500 h 5160433"/>
              <a:gd name="connsiteX5" fmla="*/ 0 w 4597172"/>
              <a:gd name="connsiteY5" fmla="*/ 0 h 5160433"/>
              <a:gd name="connsiteX0" fmla="*/ 0 w 4596683"/>
              <a:gd name="connsiteY0" fmla="*/ 0 h 5160433"/>
              <a:gd name="connsiteX1" fmla="*/ 3415909 w 4596683"/>
              <a:gd name="connsiteY1" fmla="*/ 0 h 5160433"/>
              <a:gd name="connsiteX2" fmla="*/ 4596618 w 4596683"/>
              <a:gd name="connsiteY2" fmla="*/ 2571750 h 5160433"/>
              <a:gd name="connsiteX3" fmla="*/ 3432843 w 4596683"/>
              <a:gd name="connsiteY3" fmla="*/ 5160433 h 5160433"/>
              <a:gd name="connsiteX4" fmla="*/ 0 w 4596683"/>
              <a:gd name="connsiteY4" fmla="*/ 5143500 h 5160433"/>
              <a:gd name="connsiteX5" fmla="*/ 0 w 4596683"/>
              <a:gd name="connsiteY5" fmla="*/ 0 h 5160433"/>
              <a:gd name="connsiteX0" fmla="*/ 0 w 4780413"/>
              <a:gd name="connsiteY0" fmla="*/ 33866 h 5194299"/>
              <a:gd name="connsiteX1" fmla="*/ 3991642 w 4780413"/>
              <a:gd name="connsiteY1" fmla="*/ 0 h 5194299"/>
              <a:gd name="connsiteX2" fmla="*/ 4596618 w 4780413"/>
              <a:gd name="connsiteY2" fmla="*/ 2605616 h 5194299"/>
              <a:gd name="connsiteX3" fmla="*/ 3432843 w 4780413"/>
              <a:gd name="connsiteY3" fmla="*/ 5194299 h 5194299"/>
              <a:gd name="connsiteX4" fmla="*/ 0 w 4780413"/>
              <a:gd name="connsiteY4" fmla="*/ 5177366 h 5194299"/>
              <a:gd name="connsiteX5" fmla="*/ 0 w 4780413"/>
              <a:gd name="connsiteY5" fmla="*/ 33866 h 5194299"/>
              <a:gd name="connsiteX0" fmla="*/ 0 w 4608489"/>
              <a:gd name="connsiteY0" fmla="*/ 33866 h 5194299"/>
              <a:gd name="connsiteX1" fmla="*/ 3991642 w 4608489"/>
              <a:gd name="connsiteY1" fmla="*/ 0 h 5194299"/>
              <a:gd name="connsiteX2" fmla="*/ 4596618 w 4608489"/>
              <a:gd name="connsiteY2" fmla="*/ 2605616 h 5194299"/>
              <a:gd name="connsiteX3" fmla="*/ 3432843 w 4608489"/>
              <a:gd name="connsiteY3" fmla="*/ 5194299 h 5194299"/>
              <a:gd name="connsiteX4" fmla="*/ 0 w 4608489"/>
              <a:gd name="connsiteY4" fmla="*/ 5177366 h 5194299"/>
              <a:gd name="connsiteX5" fmla="*/ 0 w 4608489"/>
              <a:gd name="connsiteY5" fmla="*/ 33866 h 5194299"/>
              <a:gd name="connsiteX0" fmla="*/ 0 w 4660310"/>
              <a:gd name="connsiteY0" fmla="*/ 33866 h 5194299"/>
              <a:gd name="connsiteX1" fmla="*/ 3991642 w 4660310"/>
              <a:gd name="connsiteY1" fmla="*/ 0 h 5194299"/>
              <a:gd name="connsiteX2" fmla="*/ 4596618 w 4660310"/>
              <a:gd name="connsiteY2" fmla="*/ 2605616 h 5194299"/>
              <a:gd name="connsiteX3" fmla="*/ 3906977 w 4660310"/>
              <a:gd name="connsiteY3" fmla="*/ 5194299 h 5194299"/>
              <a:gd name="connsiteX4" fmla="*/ 0 w 4660310"/>
              <a:gd name="connsiteY4" fmla="*/ 5177366 h 5194299"/>
              <a:gd name="connsiteX5" fmla="*/ 0 w 4660310"/>
              <a:gd name="connsiteY5" fmla="*/ 33866 h 5194299"/>
              <a:gd name="connsiteX0" fmla="*/ 0 w 4596981"/>
              <a:gd name="connsiteY0" fmla="*/ 33866 h 5194299"/>
              <a:gd name="connsiteX1" fmla="*/ 3991642 w 4596981"/>
              <a:gd name="connsiteY1" fmla="*/ 0 h 5194299"/>
              <a:gd name="connsiteX2" fmla="*/ 4596618 w 4596981"/>
              <a:gd name="connsiteY2" fmla="*/ 2605616 h 5194299"/>
              <a:gd name="connsiteX3" fmla="*/ 3906977 w 4596981"/>
              <a:gd name="connsiteY3" fmla="*/ 5194299 h 5194299"/>
              <a:gd name="connsiteX4" fmla="*/ 0 w 4596981"/>
              <a:gd name="connsiteY4" fmla="*/ 5177366 h 5194299"/>
              <a:gd name="connsiteX5" fmla="*/ 0 w 459698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622138"/>
              <a:gd name="connsiteY0" fmla="*/ 33866 h 5194299"/>
              <a:gd name="connsiteX1" fmla="*/ 3991642 w 4622138"/>
              <a:gd name="connsiteY1" fmla="*/ 0 h 5194299"/>
              <a:gd name="connsiteX2" fmla="*/ 4596618 w 4622138"/>
              <a:gd name="connsiteY2" fmla="*/ 2605616 h 5194299"/>
              <a:gd name="connsiteX3" fmla="*/ 4042444 w 4622138"/>
              <a:gd name="connsiteY3" fmla="*/ 5194299 h 5194299"/>
              <a:gd name="connsiteX4" fmla="*/ 0 w 4622138"/>
              <a:gd name="connsiteY4" fmla="*/ 5177366 h 5194299"/>
              <a:gd name="connsiteX5" fmla="*/ 0 w 4622138"/>
              <a:gd name="connsiteY5" fmla="*/ 33866 h 5194299"/>
              <a:gd name="connsiteX0" fmla="*/ 0 w 4596798"/>
              <a:gd name="connsiteY0" fmla="*/ 33866 h 5211232"/>
              <a:gd name="connsiteX1" fmla="*/ 3991642 w 4596798"/>
              <a:gd name="connsiteY1" fmla="*/ 0 h 5211232"/>
              <a:gd name="connsiteX2" fmla="*/ 4596618 w 4596798"/>
              <a:gd name="connsiteY2" fmla="*/ 2605616 h 5211232"/>
              <a:gd name="connsiteX3" fmla="*/ 3940844 w 4596798"/>
              <a:gd name="connsiteY3" fmla="*/ 5211232 h 5211232"/>
              <a:gd name="connsiteX4" fmla="*/ 0 w 4596798"/>
              <a:gd name="connsiteY4" fmla="*/ 5177366 h 5211232"/>
              <a:gd name="connsiteX5" fmla="*/ 0 w 4596798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613685"/>
              <a:gd name="connsiteY0" fmla="*/ 0 h 5211233"/>
              <a:gd name="connsiteX1" fmla="*/ 4008575 w 4613685"/>
              <a:gd name="connsiteY1" fmla="*/ 1 h 5211233"/>
              <a:gd name="connsiteX2" fmla="*/ 4613551 w 4613685"/>
              <a:gd name="connsiteY2" fmla="*/ 2605617 h 5211233"/>
              <a:gd name="connsiteX3" fmla="*/ 3957777 w 4613685"/>
              <a:gd name="connsiteY3" fmla="*/ 5211233 h 5211233"/>
              <a:gd name="connsiteX4" fmla="*/ 16933 w 4613685"/>
              <a:gd name="connsiteY4" fmla="*/ 5177367 h 5211233"/>
              <a:gd name="connsiteX5" fmla="*/ 0 w 4613685"/>
              <a:gd name="connsiteY5" fmla="*/ 0 h 5211233"/>
              <a:gd name="connsiteX0" fmla="*/ 0 w 4892215"/>
              <a:gd name="connsiteY0" fmla="*/ 0 h 5211233"/>
              <a:gd name="connsiteX1" fmla="*/ 4810044 w 4892215"/>
              <a:gd name="connsiteY1" fmla="*/ 1 h 5211233"/>
              <a:gd name="connsiteX2" fmla="*/ 4613551 w 4892215"/>
              <a:gd name="connsiteY2" fmla="*/ 2605617 h 5211233"/>
              <a:gd name="connsiteX3" fmla="*/ 3957777 w 4892215"/>
              <a:gd name="connsiteY3" fmla="*/ 5211233 h 5211233"/>
              <a:gd name="connsiteX4" fmla="*/ 16933 w 4892215"/>
              <a:gd name="connsiteY4" fmla="*/ 5177367 h 5211233"/>
              <a:gd name="connsiteX5" fmla="*/ 0 w 4892215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613551 w 4810044"/>
              <a:gd name="connsiteY2" fmla="*/ 2605617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436604 w 4810044"/>
              <a:gd name="connsiteY2" fmla="*/ 2588684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177367"/>
              <a:gd name="connsiteX1" fmla="*/ 4810044 w 4810044"/>
              <a:gd name="connsiteY1" fmla="*/ 1 h 5177367"/>
              <a:gd name="connsiteX2" fmla="*/ 4592734 w 4810044"/>
              <a:gd name="connsiteY2" fmla="*/ 2622550 h 5177367"/>
              <a:gd name="connsiteX3" fmla="*/ 3458161 w 4810044"/>
              <a:gd name="connsiteY3" fmla="*/ 4872566 h 5177367"/>
              <a:gd name="connsiteX4" fmla="*/ 16933 w 4810044"/>
              <a:gd name="connsiteY4" fmla="*/ 5177367 h 5177367"/>
              <a:gd name="connsiteX5" fmla="*/ 0 w 4810044"/>
              <a:gd name="connsiteY5" fmla="*/ 0 h 5177367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45913 w 4855957"/>
              <a:gd name="connsiteY0" fmla="*/ 0 h 5211233"/>
              <a:gd name="connsiteX1" fmla="*/ 4855957 w 4855957"/>
              <a:gd name="connsiteY1" fmla="*/ 1 h 5211233"/>
              <a:gd name="connsiteX2" fmla="*/ 4638647 w 4855957"/>
              <a:gd name="connsiteY2" fmla="*/ 2622550 h 5211233"/>
              <a:gd name="connsiteX3" fmla="*/ 3889196 w 4855957"/>
              <a:gd name="connsiteY3" fmla="*/ 5211232 h 5211233"/>
              <a:gd name="connsiteX4" fmla="*/ 394 w 4855957"/>
              <a:gd name="connsiteY4" fmla="*/ 5211233 h 5211233"/>
              <a:gd name="connsiteX5" fmla="*/ 45913 w 4855957"/>
              <a:gd name="connsiteY5" fmla="*/ 0 h 5211233"/>
              <a:gd name="connsiteX0" fmla="*/ 15112 w 4825156"/>
              <a:gd name="connsiteY0" fmla="*/ 0 h 5211233"/>
              <a:gd name="connsiteX1" fmla="*/ 4825156 w 4825156"/>
              <a:gd name="connsiteY1" fmla="*/ 1 h 5211233"/>
              <a:gd name="connsiteX2" fmla="*/ 4607846 w 4825156"/>
              <a:gd name="connsiteY2" fmla="*/ 2622550 h 5211233"/>
              <a:gd name="connsiteX3" fmla="*/ 3858395 w 4825156"/>
              <a:gd name="connsiteY3" fmla="*/ 5211232 h 5211233"/>
              <a:gd name="connsiteX4" fmla="*/ 819 w 4825156"/>
              <a:gd name="connsiteY4" fmla="*/ 5211233 h 5211233"/>
              <a:gd name="connsiteX5" fmla="*/ 15112 w 4825156"/>
              <a:gd name="connsiteY5" fmla="*/ 0 h 5211233"/>
              <a:gd name="connsiteX0" fmla="*/ 15112 w 4826846"/>
              <a:gd name="connsiteY0" fmla="*/ 0 h 5211233"/>
              <a:gd name="connsiteX1" fmla="*/ 4825156 w 4826846"/>
              <a:gd name="connsiteY1" fmla="*/ 1 h 5211233"/>
              <a:gd name="connsiteX2" fmla="*/ 4607846 w 4826846"/>
              <a:gd name="connsiteY2" fmla="*/ 2622550 h 5211233"/>
              <a:gd name="connsiteX3" fmla="*/ 3858395 w 4826846"/>
              <a:gd name="connsiteY3" fmla="*/ 5211232 h 5211233"/>
              <a:gd name="connsiteX4" fmla="*/ 819 w 4826846"/>
              <a:gd name="connsiteY4" fmla="*/ 5211233 h 5211233"/>
              <a:gd name="connsiteX5" fmla="*/ 15112 w 4826846"/>
              <a:gd name="connsiteY5" fmla="*/ 0 h 5211233"/>
              <a:gd name="connsiteX0" fmla="*/ 15112 w 4843990"/>
              <a:gd name="connsiteY0" fmla="*/ 0 h 5211233"/>
              <a:gd name="connsiteX1" fmla="*/ 4842540 w 4843990"/>
              <a:gd name="connsiteY1" fmla="*/ 9428 h 5211233"/>
              <a:gd name="connsiteX2" fmla="*/ 4607846 w 4843990"/>
              <a:gd name="connsiteY2" fmla="*/ 2622550 h 5211233"/>
              <a:gd name="connsiteX3" fmla="*/ 3858395 w 4843990"/>
              <a:gd name="connsiteY3" fmla="*/ 5211232 h 5211233"/>
              <a:gd name="connsiteX4" fmla="*/ 819 w 4843990"/>
              <a:gd name="connsiteY4" fmla="*/ 5211233 h 5211233"/>
              <a:gd name="connsiteX5" fmla="*/ 15112 w 484399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2540" h="5211233">
                <a:moveTo>
                  <a:pt x="15112" y="0"/>
                </a:moveTo>
                <a:lnTo>
                  <a:pt x="4842540" y="9428"/>
                </a:lnTo>
                <a:cubicBezTo>
                  <a:pt x="4821523" y="757112"/>
                  <a:pt x="4771870" y="1755583"/>
                  <a:pt x="4607846" y="2622550"/>
                </a:cubicBezTo>
                <a:cubicBezTo>
                  <a:pt x="4443822" y="3489517"/>
                  <a:pt x="4307302" y="4076699"/>
                  <a:pt x="3858395" y="5211232"/>
                </a:cubicBezTo>
                <a:lnTo>
                  <a:pt x="819" y="5211233"/>
                </a:lnTo>
                <a:cubicBezTo>
                  <a:pt x="-4825" y="3485444"/>
                  <a:pt x="20756" y="1725789"/>
                  <a:pt x="151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elay 2">
            <a:extLst>
              <a:ext uri="{FF2B5EF4-FFF2-40B4-BE49-F238E27FC236}">
                <a16:creationId xmlns:a16="http://schemas.microsoft.com/office/drawing/2014/main" id="{DD1B18BD-1997-114B-9594-C2CD089CB4AB}"/>
              </a:ext>
            </a:extLst>
          </p:cNvPr>
          <p:cNvSpPr/>
          <p:nvPr userDrawn="1"/>
        </p:nvSpPr>
        <p:spPr>
          <a:xfrm>
            <a:off x="-838593" y="-106106"/>
            <a:ext cx="8884736" cy="5498237"/>
          </a:xfrm>
          <a:custGeom>
            <a:avLst/>
            <a:gdLst>
              <a:gd name="connsiteX0" fmla="*/ 0 w 4596617"/>
              <a:gd name="connsiteY0" fmla="*/ 0 h 5143500"/>
              <a:gd name="connsiteX1" fmla="*/ 2298309 w 4596617"/>
              <a:gd name="connsiteY1" fmla="*/ 0 h 5143500"/>
              <a:gd name="connsiteX2" fmla="*/ 4596618 w 4596617"/>
              <a:gd name="connsiteY2" fmla="*/ 2571750 h 5143500"/>
              <a:gd name="connsiteX3" fmla="*/ 2298309 w 4596617"/>
              <a:gd name="connsiteY3" fmla="*/ 5143500 h 5143500"/>
              <a:gd name="connsiteX4" fmla="*/ 0 w 4596617"/>
              <a:gd name="connsiteY4" fmla="*/ 5143500 h 5143500"/>
              <a:gd name="connsiteX5" fmla="*/ 0 w 4596617"/>
              <a:gd name="connsiteY5" fmla="*/ 0 h 5143500"/>
              <a:gd name="connsiteX0" fmla="*/ 0 w 4669398"/>
              <a:gd name="connsiteY0" fmla="*/ 0 h 5143500"/>
              <a:gd name="connsiteX1" fmla="*/ 3415909 w 4669398"/>
              <a:gd name="connsiteY1" fmla="*/ 0 h 5143500"/>
              <a:gd name="connsiteX2" fmla="*/ 4596618 w 4669398"/>
              <a:gd name="connsiteY2" fmla="*/ 2571750 h 5143500"/>
              <a:gd name="connsiteX3" fmla="*/ 2298309 w 4669398"/>
              <a:gd name="connsiteY3" fmla="*/ 5143500 h 5143500"/>
              <a:gd name="connsiteX4" fmla="*/ 0 w 4669398"/>
              <a:gd name="connsiteY4" fmla="*/ 5143500 h 5143500"/>
              <a:gd name="connsiteX5" fmla="*/ 0 w 4669398"/>
              <a:gd name="connsiteY5" fmla="*/ 0 h 5143500"/>
              <a:gd name="connsiteX0" fmla="*/ 0 w 4599664"/>
              <a:gd name="connsiteY0" fmla="*/ 0 h 5160433"/>
              <a:gd name="connsiteX1" fmla="*/ 3415909 w 4599664"/>
              <a:gd name="connsiteY1" fmla="*/ 0 h 5160433"/>
              <a:gd name="connsiteX2" fmla="*/ 4596618 w 4599664"/>
              <a:gd name="connsiteY2" fmla="*/ 2571750 h 5160433"/>
              <a:gd name="connsiteX3" fmla="*/ 3432843 w 4599664"/>
              <a:gd name="connsiteY3" fmla="*/ 5160433 h 5160433"/>
              <a:gd name="connsiteX4" fmla="*/ 0 w 4599664"/>
              <a:gd name="connsiteY4" fmla="*/ 5143500 h 5160433"/>
              <a:gd name="connsiteX5" fmla="*/ 0 w 4599664"/>
              <a:gd name="connsiteY5" fmla="*/ 0 h 5160433"/>
              <a:gd name="connsiteX0" fmla="*/ 0 w 4597172"/>
              <a:gd name="connsiteY0" fmla="*/ 0 h 5160433"/>
              <a:gd name="connsiteX1" fmla="*/ 3415909 w 4597172"/>
              <a:gd name="connsiteY1" fmla="*/ 0 h 5160433"/>
              <a:gd name="connsiteX2" fmla="*/ 4596618 w 4597172"/>
              <a:gd name="connsiteY2" fmla="*/ 2571750 h 5160433"/>
              <a:gd name="connsiteX3" fmla="*/ 3432843 w 4597172"/>
              <a:gd name="connsiteY3" fmla="*/ 5160433 h 5160433"/>
              <a:gd name="connsiteX4" fmla="*/ 0 w 4597172"/>
              <a:gd name="connsiteY4" fmla="*/ 5143500 h 5160433"/>
              <a:gd name="connsiteX5" fmla="*/ 0 w 4597172"/>
              <a:gd name="connsiteY5" fmla="*/ 0 h 5160433"/>
              <a:gd name="connsiteX0" fmla="*/ 0 w 4596683"/>
              <a:gd name="connsiteY0" fmla="*/ 0 h 5160433"/>
              <a:gd name="connsiteX1" fmla="*/ 3415909 w 4596683"/>
              <a:gd name="connsiteY1" fmla="*/ 0 h 5160433"/>
              <a:gd name="connsiteX2" fmla="*/ 4596618 w 4596683"/>
              <a:gd name="connsiteY2" fmla="*/ 2571750 h 5160433"/>
              <a:gd name="connsiteX3" fmla="*/ 3432843 w 4596683"/>
              <a:gd name="connsiteY3" fmla="*/ 5160433 h 5160433"/>
              <a:gd name="connsiteX4" fmla="*/ 0 w 4596683"/>
              <a:gd name="connsiteY4" fmla="*/ 5143500 h 5160433"/>
              <a:gd name="connsiteX5" fmla="*/ 0 w 4596683"/>
              <a:gd name="connsiteY5" fmla="*/ 0 h 5160433"/>
              <a:gd name="connsiteX0" fmla="*/ 0 w 4780413"/>
              <a:gd name="connsiteY0" fmla="*/ 33866 h 5194299"/>
              <a:gd name="connsiteX1" fmla="*/ 3991642 w 4780413"/>
              <a:gd name="connsiteY1" fmla="*/ 0 h 5194299"/>
              <a:gd name="connsiteX2" fmla="*/ 4596618 w 4780413"/>
              <a:gd name="connsiteY2" fmla="*/ 2605616 h 5194299"/>
              <a:gd name="connsiteX3" fmla="*/ 3432843 w 4780413"/>
              <a:gd name="connsiteY3" fmla="*/ 5194299 h 5194299"/>
              <a:gd name="connsiteX4" fmla="*/ 0 w 4780413"/>
              <a:gd name="connsiteY4" fmla="*/ 5177366 h 5194299"/>
              <a:gd name="connsiteX5" fmla="*/ 0 w 4780413"/>
              <a:gd name="connsiteY5" fmla="*/ 33866 h 5194299"/>
              <a:gd name="connsiteX0" fmla="*/ 0 w 4608489"/>
              <a:gd name="connsiteY0" fmla="*/ 33866 h 5194299"/>
              <a:gd name="connsiteX1" fmla="*/ 3991642 w 4608489"/>
              <a:gd name="connsiteY1" fmla="*/ 0 h 5194299"/>
              <a:gd name="connsiteX2" fmla="*/ 4596618 w 4608489"/>
              <a:gd name="connsiteY2" fmla="*/ 2605616 h 5194299"/>
              <a:gd name="connsiteX3" fmla="*/ 3432843 w 4608489"/>
              <a:gd name="connsiteY3" fmla="*/ 5194299 h 5194299"/>
              <a:gd name="connsiteX4" fmla="*/ 0 w 4608489"/>
              <a:gd name="connsiteY4" fmla="*/ 5177366 h 5194299"/>
              <a:gd name="connsiteX5" fmla="*/ 0 w 4608489"/>
              <a:gd name="connsiteY5" fmla="*/ 33866 h 5194299"/>
              <a:gd name="connsiteX0" fmla="*/ 0 w 4660310"/>
              <a:gd name="connsiteY0" fmla="*/ 33866 h 5194299"/>
              <a:gd name="connsiteX1" fmla="*/ 3991642 w 4660310"/>
              <a:gd name="connsiteY1" fmla="*/ 0 h 5194299"/>
              <a:gd name="connsiteX2" fmla="*/ 4596618 w 4660310"/>
              <a:gd name="connsiteY2" fmla="*/ 2605616 h 5194299"/>
              <a:gd name="connsiteX3" fmla="*/ 3906977 w 4660310"/>
              <a:gd name="connsiteY3" fmla="*/ 5194299 h 5194299"/>
              <a:gd name="connsiteX4" fmla="*/ 0 w 4660310"/>
              <a:gd name="connsiteY4" fmla="*/ 5177366 h 5194299"/>
              <a:gd name="connsiteX5" fmla="*/ 0 w 4660310"/>
              <a:gd name="connsiteY5" fmla="*/ 33866 h 5194299"/>
              <a:gd name="connsiteX0" fmla="*/ 0 w 4596981"/>
              <a:gd name="connsiteY0" fmla="*/ 33866 h 5194299"/>
              <a:gd name="connsiteX1" fmla="*/ 3991642 w 4596981"/>
              <a:gd name="connsiteY1" fmla="*/ 0 h 5194299"/>
              <a:gd name="connsiteX2" fmla="*/ 4596618 w 4596981"/>
              <a:gd name="connsiteY2" fmla="*/ 2605616 h 5194299"/>
              <a:gd name="connsiteX3" fmla="*/ 3906977 w 4596981"/>
              <a:gd name="connsiteY3" fmla="*/ 5194299 h 5194299"/>
              <a:gd name="connsiteX4" fmla="*/ 0 w 4596981"/>
              <a:gd name="connsiteY4" fmla="*/ 5177366 h 5194299"/>
              <a:gd name="connsiteX5" fmla="*/ 0 w 459698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622138"/>
              <a:gd name="connsiteY0" fmla="*/ 33866 h 5194299"/>
              <a:gd name="connsiteX1" fmla="*/ 3991642 w 4622138"/>
              <a:gd name="connsiteY1" fmla="*/ 0 h 5194299"/>
              <a:gd name="connsiteX2" fmla="*/ 4596618 w 4622138"/>
              <a:gd name="connsiteY2" fmla="*/ 2605616 h 5194299"/>
              <a:gd name="connsiteX3" fmla="*/ 4042444 w 4622138"/>
              <a:gd name="connsiteY3" fmla="*/ 5194299 h 5194299"/>
              <a:gd name="connsiteX4" fmla="*/ 0 w 4622138"/>
              <a:gd name="connsiteY4" fmla="*/ 5177366 h 5194299"/>
              <a:gd name="connsiteX5" fmla="*/ 0 w 4622138"/>
              <a:gd name="connsiteY5" fmla="*/ 33866 h 5194299"/>
              <a:gd name="connsiteX0" fmla="*/ 0 w 4596798"/>
              <a:gd name="connsiteY0" fmla="*/ 33866 h 5211232"/>
              <a:gd name="connsiteX1" fmla="*/ 3991642 w 4596798"/>
              <a:gd name="connsiteY1" fmla="*/ 0 h 5211232"/>
              <a:gd name="connsiteX2" fmla="*/ 4596618 w 4596798"/>
              <a:gd name="connsiteY2" fmla="*/ 2605616 h 5211232"/>
              <a:gd name="connsiteX3" fmla="*/ 3940844 w 4596798"/>
              <a:gd name="connsiteY3" fmla="*/ 5211232 h 5211232"/>
              <a:gd name="connsiteX4" fmla="*/ 0 w 4596798"/>
              <a:gd name="connsiteY4" fmla="*/ 5177366 h 5211232"/>
              <a:gd name="connsiteX5" fmla="*/ 0 w 4596798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613685"/>
              <a:gd name="connsiteY0" fmla="*/ 0 h 5211233"/>
              <a:gd name="connsiteX1" fmla="*/ 4008575 w 4613685"/>
              <a:gd name="connsiteY1" fmla="*/ 1 h 5211233"/>
              <a:gd name="connsiteX2" fmla="*/ 4613551 w 4613685"/>
              <a:gd name="connsiteY2" fmla="*/ 2605617 h 5211233"/>
              <a:gd name="connsiteX3" fmla="*/ 3957777 w 4613685"/>
              <a:gd name="connsiteY3" fmla="*/ 5211233 h 5211233"/>
              <a:gd name="connsiteX4" fmla="*/ 16933 w 4613685"/>
              <a:gd name="connsiteY4" fmla="*/ 5177367 h 5211233"/>
              <a:gd name="connsiteX5" fmla="*/ 0 w 4613685"/>
              <a:gd name="connsiteY5" fmla="*/ 0 h 5211233"/>
              <a:gd name="connsiteX0" fmla="*/ 0 w 4892215"/>
              <a:gd name="connsiteY0" fmla="*/ 0 h 5211233"/>
              <a:gd name="connsiteX1" fmla="*/ 4810044 w 4892215"/>
              <a:gd name="connsiteY1" fmla="*/ 1 h 5211233"/>
              <a:gd name="connsiteX2" fmla="*/ 4613551 w 4892215"/>
              <a:gd name="connsiteY2" fmla="*/ 2605617 h 5211233"/>
              <a:gd name="connsiteX3" fmla="*/ 3957777 w 4892215"/>
              <a:gd name="connsiteY3" fmla="*/ 5211233 h 5211233"/>
              <a:gd name="connsiteX4" fmla="*/ 16933 w 4892215"/>
              <a:gd name="connsiteY4" fmla="*/ 5177367 h 5211233"/>
              <a:gd name="connsiteX5" fmla="*/ 0 w 4892215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613551 w 4810044"/>
              <a:gd name="connsiteY2" fmla="*/ 2605617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436604 w 4810044"/>
              <a:gd name="connsiteY2" fmla="*/ 2588684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177367"/>
              <a:gd name="connsiteX1" fmla="*/ 4810044 w 4810044"/>
              <a:gd name="connsiteY1" fmla="*/ 1 h 5177367"/>
              <a:gd name="connsiteX2" fmla="*/ 4592734 w 4810044"/>
              <a:gd name="connsiteY2" fmla="*/ 2622550 h 5177367"/>
              <a:gd name="connsiteX3" fmla="*/ 3458161 w 4810044"/>
              <a:gd name="connsiteY3" fmla="*/ 4872566 h 5177367"/>
              <a:gd name="connsiteX4" fmla="*/ 16933 w 4810044"/>
              <a:gd name="connsiteY4" fmla="*/ 5177367 h 5177367"/>
              <a:gd name="connsiteX5" fmla="*/ 0 w 4810044"/>
              <a:gd name="connsiteY5" fmla="*/ 0 h 5177367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45913 w 4855957"/>
              <a:gd name="connsiteY0" fmla="*/ 0 h 5211233"/>
              <a:gd name="connsiteX1" fmla="*/ 4855957 w 4855957"/>
              <a:gd name="connsiteY1" fmla="*/ 1 h 5211233"/>
              <a:gd name="connsiteX2" fmla="*/ 4638647 w 4855957"/>
              <a:gd name="connsiteY2" fmla="*/ 2622550 h 5211233"/>
              <a:gd name="connsiteX3" fmla="*/ 3889196 w 4855957"/>
              <a:gd name="connsiteY3" fmla="*/ 5211232 h 5211233"/>
              <a:gd name="connsiteX4" fmla="*/ 394 w 4855957"/>
              <a:gd name="connsiteY4" fmla="*/ 5211233 h 5211233"/>
              <a:gd name="connsiteX5" fmla="*/ 45913 w 4855957"/>
              <a:gd name="connsiteY5" fmla="*/ 0 h 5211233"/>
              <a:gd name="connsiteX0" fmla="*/ 15112 w 4825156"/>
              <a:gd name="connsiteY0" fmla="*/ 0 h 5211233"/>
              <a:gd name="connsiteX1" fmla="*/ 4825156 w 4825156"/>
              <a:gd name="connsiteY1" fmla="*/ 1 h 5211233"/>
              <a:gd name="connsiteX2" fmla="*/ 4607846 w 4825156"/>
              <a:gd name="connsiteY2" fmla="*/ 2622550 h 5211233"/>
              <a:gd name="connsiteX3" fmla="*/ 3858395 w 4825156"/>
              <a:gd name="connsiteY3" fmla="*/ 5211232 h 5211233"/>
              <a:gd name="connsiteX4" fmla="*/ 819 w 4825156"/>
              <a:gd name="connsiteY4" fmla="*/ 5211233 h 5211233"/>
              <a:gd name="connsiteX5" fmla="*/ 15112 w 4825156"/>
              <a:gd name="connsiteY5" fmla="*/ 0 h 5211233"/>
              <a:gd name="connsiteX0" fmla="*/ 15112 w 4826846"/>
              <a:gd name="connsiteY0" fmla="*/ 0 h 5211233"/>
              <a:gd name="connsiteX1" fmla="*/ 4825156 w 4826846"/>
              <a:gd name="connsiteY1" fmla="*/ 1 h 5211233"/>
              <a:gd name="connsiteX2" fmla="*/ 4607846 w 4826846"/>
              <a:gd name="connsiteY2" fmla="*/ 2622550 h 5211233"/>
              <a:gd name="connsiteX3" fmla="*/ 3858395 w 4826846"/>
              <a:gd name="connsiteY3" fmla="*/ 5211232 h 5211233"/>
              <a:gd name="connsiteX4" fmla="*/ 819 w 4826846"/>
              <a:gd name="connsiteY4" fmla="*/ 5211233 h 5211233"/>
              <a:gd name="connsiteX5" fmla="*/ 15112 w 4826846"/>
              <a:gd name="connsiteY5" fmla="*/ 0 h 5211233"/>
              <a:gd name="connsiteX0" fmla="*/ 15112 w 4843990"/>
              <a:gd name="connsiteY0" fmla="*/ 0 h 5211233"/>
              <a:gd name="connsiteX1" fmla="*/ 4842540 w 4843990"/>
              <a:gd name="connsiteY1" fmla="*/ 9428 h 5211233"/>
              <a:gd name="connsiteX2" fmla="*/ 4607846 w 4843990"/>
              <a:gd name="connsiteY2" fmla="*/ 2622550 h 5211233"/>
              <a:gd name="connsiteX3" fmla="*/ 3858395 w 4843990"/>
              <a:gd name="connsiteY3" fmla="*/ 5211232 h 5211233"/>
              <a:gd name="connsiteX4" fmla="*/ 819 w 4843990"/>
              <a:gd name="connsiteY4" fmla="*/ 5211233 h 5211233"/>
              <a:gd name="connsiteX5" fmla="*/ 15112 w 484399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2540" h="5211233">
                <a:moveTo>
                  <a:pt x="15112" y="0"/>
                </a:moveTo>
                <a:lnTo>
                  <a:pt x="4842540" y="9428"/>
                </a:lnTo>
                <a:cubicBezTo>
                  <a:pt x="4821523" y="757112"/>
                  <a:pt x="4771870" y="1755583"/>
                  <a:pt x="4607846" y="2622550"/>
                </a:cubicBezTo>
                <a:cubicBezTo>
                  <a:pt x="4443822" y="3489517"/>
                  <a:pt x="4307302" y="4076699"/>
                  <a:pt x="3858395" y="5211232"/>
                </a:cubicBezTo>
                <a:lnTo>
                  <a:pt x="819" y="5211233"/>
                </a:lnTo>
                <a:cubicBezTo>
                  <a:pt x="-4825" y="3485444"/>
                  <a:pt x="20756" y="1725789"/>
                  <a:pt x="151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</a:t>
            </a:r>
            <a:r>
              <a:rPr lang="en-US" dirty="0" err="1"/>
              <a:t>Lub</a:t>
            </a:r>
            <a:r>
              <a:rPr lang="en-US" dirty="0"/>
              <a:t> Dub bold at 14pts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</a:t>
            </a:r>
            <a:r>
              <a:rPr lang="en-US" dirty="0" err="1"/>
              <a:t>Lub</a:t>
            </a:r>
            <a:r>
              <a:rPr lang="en-US" dirty="0"/>
              <a:t> Dub bold at 14pts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38EEC2-8575-094C-9FAF-3E4F66EF6C7F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3C5DFF-9354-2B41-B376-2B09186B1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8E947B-51A0-2B4C-8987-3D7864C88F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717C4081-D4F6-A443-A222-9EC692BB5A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4A5A23-D35F-264E-8AC6-6C4E1ED1E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DD87-D092-9A4D-B163-D06BE572AA6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8E1EDB-ECBE-C64B-84E7-2AC011ADD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24EDA4-ABD4-944B-9B5C-33D57C20FFF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7797FB-A08E-2445-8AEA-6A04DABFD6D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2F6E2544-2A9A-6B46-8E5E-CA8AA93AF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29AEA-9063-F540-B560-B6DE4146B920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120CBB7-A2A4-E74E-B87E-2D76A9E467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87B6099-C961-B743-A222-7C76DF372EC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779035-7C3B-7E4E-8CEB-7B6774AFA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LUB DUB BOLD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1CDB2B-BA8C-1F4C-BD9D-A37069FF0311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8F4B84-3B6A-3C4A-81E0-8BF5B683E47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01E1EE-4472-CE42-A2D1-4512BF9F3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HEADER IS LUB DUB BOLD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8E5501-6375-F44D-B2E4-B49E3AF4002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14BA3B8-BC36-BF47-A1FA-580BF18F4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LUB DUB BOLD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98ECB-3686-9C42-A25D-863566142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accent4"/>
                </a:solidFill>
                <a:latin typeface="Lub Dub Bold" panose="020B0603030403020204" pitchFamily="34" charset="77"/>
              </a:defRPr>
            </a:lvl1pPr>
          </a:lstStyle>
          <a:p>
            <a:pPr lvl="0"/>
            <a:r>
              <a:rPr lang="en-US" dirty="0"/>
              <a:t>HEADER TITLE IS ALL CAPS AT 20PTS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C36C70-6984-F844-9B89-610E280DB462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092D5A-A769-B149-BAC0-55CC99431EDA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276EA-6335-B646-BE90-A5F28039D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accent4"/>
                </a:solidFill>
                <a:latin typeface="Lub Dub Bold" panose="020B0603030403020204" pitchFamily="34" charset="77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B03C-64BB-E244-9F9A-5888AD7CA61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80443F-F91E-7841-9E33-60EA068C2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gradFill>
          <a:gsLst>
            <a:gs pos="0">
              <a:schemeClr val="accent2"/>
            </a:gs>
            <a:gs pos="5000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5229" y="1202268"/>
            <a:ext cx="4073838" cy="2676008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3500" b="1" i="0">
                <a:solidFill>
                  <a:schemeClr val="bg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 dirty="0"/>
              <a:t>SECTION TITLE, LUB DUB HEAVY, ALL CAPS 30 - 35PTS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D5BB84-FBAB-6947-BDF4-995DBA6BD8C9}"/>
              </a:ext>
            </a:extLst>
          </p:cNvPr>
          <p:cNvSpPr txBox="1">
            <a:spLocks/>
          </p:cNvSpPr>
          <p:nvPr userDrawn="1"/>
        </p:nvSpPr>
        <p:spPr>
          <a:xfrm>
            <a:off x="558597" y="4562138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#AHA21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E72C68-958C-8A40-AC13-1CED570576E6}"/>
              </a:ext>
            </a:extLst>
          </p:cNvPr>
          <p:cNvGrpSpPr/>
          <p:nvPr userDrawn="1"/>
        </p:nvGrpSpPr>
        <p:grpSpPr>
          <a:xfrm>
            <a:off x="5424674" y="-2235470"/>
            <a:ext cx="5968193" cy="5852032"/>
            <a:chOff x="6336320" y="-2192957"/>
            <a:chExt cx="5872534" cy="575823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F8E1CA-1A64-1445-B8E1-28749882D649}"/>
                </a:ext>
              </a:extLst>
            </p:cNvPr>
            <p:cNvSpPr/>
            <p:nvPr userDrawn="1"/>
          </p:nvSpPr>
          <p:spPr>
            <a:xfrm>
              <a:off x="6336320" y="-2192957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3534BB-EA3A-A94B-94F3-F87AA2639027}"/>
                </a:ext>
              </a:extLst>
            </p:cNvPr>
            <p:cNvSpPr/>
            <p:nvPr userDrawn="1"/>
          </p:nvSpPr>
          <p:spPr>
            <a:xfrm>
              <a:off x="6593495" y="-2050082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E01B4B-4639-7D4F-A89C-A32EBBB1C094}"/>
                </a:ext>
              </a:extLst>
            </p:cNvPr>
            <p:cNvSpPr/>
            <p:nvPr userDrawn="1"/>
          </p:nvSpPr>
          <p:spPr>
            <a:xfrm>
              <a:off x="6735945" y="-1923044"/>
              <a:ext cx="5189831" cy="5189831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CC5D33-EEDD-CD42-9B76-0D5D8008D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0178" y="745067"/>
            <a:ext cx="2678089" cy="2330526"/>
          </a:xfrm>
        </p:spPr>
        <p:txBody>
          <a:bodyPr>
            <a:noAutofit/>
          </a:bodyPr>
          <a:lstStyle>
            <a:lvl1pPr algn="r">
              <a:defRPr sz="10000" b="0" i="1">
                <a:solidFill>
                  <a:schemeClr val="accent2"/>
                </a:solidFill>
                <a:latin typeface="Lub Dub Light" panose="020B0303030403020204" pitchFamily="34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DF0DC-1138-594E-9C64-A0A32F3A8CFA}"/>
              </a:ext>
            </a:extLst>
          </p:cNvPr>
          <p:cNvGrpSpPr/>
          <p:nvPr userDrawn="1"/>
        </p:nvGrpSpPr>
        <p:grpSpPr>
          <a:xfrm>
            <a:off x="328099" y="4268004"/>
            <a:ext cx="1760698" cy="1726429"/>
            <a:chOff x="6336320" y="-2192957"/>
            <a:chExt cx="5872534" cy="575823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F17B0D-61C3-2C48-B4E8-11D14192D94A}"/>
                </a:ext>
              </a:extLst>
            </p:cNvPr>
            <p:cNvSpPr/>
            <p:nvPr userDrawn="1"/>
          </p:nvSpPr>
          <p:spPr>
            <a:xfrm>
              <a:off x="6336320" y="-2192957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1AA7E8-2B0D-5C4E-A8DC-D046A1D02645}"/>
                </a:ext>
              </a:extLst>
            </p:cNvPr>
            <p:cNvSpPr/>
            <p:nvPr userDrawn="1"/>
          </p:nvSpPr>
          <p:spPr>
            <a:xfrm>
              <a:off x="6593495" y="-2050082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7A5590E-8346-7543-89E7-E253B4BEF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accent4"/>
                </a:solidFill>
                <a:latin typeface="Lub Dub Bold" panose="020B0603030403020204" pitchFamily="34" charset="77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DC13AB-CC8B-F449-8219-6093A5F4E8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9EB4DE-8DD2-5443-A016-C125D33D4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9AA2C1-52EF-2840-9A06-63923847AC6B}"/>
              </a:ext>
            </a:extLst>
          </p:cNvPr>
          <p:cNvGrpSpPr/>
          <p:nvPr userDrawn="1"/>
        </p:nvGrpSpPr>
        <p:grpSpPr>
          <a:xfrm>
            <a:off x="3610600" y="-1837996"/>
            <a:ext cx="8861933" cy="8819489"/>
            <a:chOff x="5586413" y="-905629"/>
            <a:chExt cx="5858111" cy="5830054"/>
          </a:xfrm>
        </p:grpSpPr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6C034A43-D4CE-6841-8F56-4B514BEDD6FC}"/>
                </a:ext>
              </a:extLst>
            </p:cNvPr>
            <p:cNvSpPr/>
            <p:nvPr userDrawn="1"/>
          </p:nvSpPr>
          <p:spPr>
            <a:xfrm>
              <a:off x="5586413" y="-905629"/>
              <a:ext cx="5762783" cy="5762783"/>
            </a:xfrm>
            <a:prstGeom prst="chord">
              <a:avLst>
                <a:gd name="adj1" fmla="val 4107390"/>
                <a:gd name="adj2" fmla="val 1740939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EBB1C537-1BDA-A04A-8B43-B3CBFBAF9AEF}"/>
                </a:ext>
              </a:extLst>
            </p:cNvPr>
            <p:cNvSpPr/>
            <p:nvPr userDrawn="1"/>
          </p:nvSpPr>
          <p:spPr>
            <a:xfrm>
              <a:off x="5681741" y="-838358"/>
              <a:ext cx="5762783" cy="5762783"/>
            </a:xfrm>
            <a:prstGeom prst="chord">
              <a:avLst>
                <a:gd name="adj1" fmla="val 4115296"/>
                <a:gd name="adj2" fmla="val 17486501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2245" y="-1673366"/>
            <a:ext cx="8614672" cy="8429304"/>
          </a:xfrm>
          <a:prstGeom prst="chord">
            <a:avLst>
              <a:gd name="adj1" fmla="val 4516262"/>
              <a:gd name="adj2" fmla="val 17044772"/>
            </a:avLst>
          </a:prstGeom>
          <a:solidFill>
            <a:schemeClr val="bg2"/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accent4"/>
                </a:solidFill>
                <a:latin typeface="Lub Dub Bold" panose="020B0603030403020204" pitchFamily="34" charset="77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1AFDB-1501-A74B-84EC-9BF4A9EA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367E71-969D-4942-BCB8-C6EA3BEFC946}"/>
              </a:ext>
            </a:extLst>
          </p:cNvPr>
          <p:cNvSpPr/>
          <p:nvPr userDrawn="1"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at 10pts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is bold at 12-14pts</a:t>
            </a:r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1" y="184149"/>
            <a:ext cx="87782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&gt; right-click image &gt; send to back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2000" y="971550"/>
            <a:ext cx="2286000" cy="3200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is </a:t>
            </a:r>
            <a:r>
              <a:rPr lang="en-US" dirty="0" err="1"/>
              <a:t>Lub</a:t>
            </a:r>
            <a:r>
              <a:rPr lang="en-US" dirty="0"/>
              <a:t> Dub bold at 12-14pts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72001" y="-1"/>
            <a:ext cx="4572000" cy="5143499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D05C74F-DBC9-2743-A7BB-54B4FC5463B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22548" y="-106108"/>
            <a:ext cx="6743370" cy="5786627"/>
          </a:xfrm>
          <a:custGeom>
            <a:avLst/>
            <a:gdLst>
              <a:gd name="connsiteX0" fmla="*/ 0 w 6529759"/>
              <a:gd name="connsiteY0" fmla="*/ 0 h 5178707"/>
              <a:gd name="connsiteX1" fmla="*/ 3264880 w 6529759"/>
              <a:gd name="connsiteY1" fmla="*/ 0 h 5178707"/>
              <a:gd name="connsiteX2" fmla="*/ 6529760 w 6529759"/>
              <a:gd name="connsiteY2" fmla="*/ 2589354 h 5178707"/>
              <a:gd name="connsiteX3" fmla="*/ 3264880 w 6529759"/>
              <a:gd name="connsiteY3" fmla="*/ 5178708 h 5178707"/>
              <a:gd name="connsiteX4" fmla="*/ 0 w 6529759"/>
              <a:gd name="connsiteY4" fmla="*/ 5178707 h 5178707"/>
              <a:gd name="connsiteX5" fmla="*/ 0 w 6529759"/>
              <a:gd name="connsiteY5" fmla="*/ 0 h 5178707"/>
              <a:gd name="connsiteX0" fmla="*/ 0 w 7464000"/>
              <a:gd name="connsiteY0" fmla="*/ 0 h 5178708"/>
              <a:gd name="connsiteX1" fmla="*/ 6526554 w 7464000"/>
              <a:gd name="connsiteY1" fmla="*/ 28280 h 5178708"/>
              <a:gd name="connsiteX2" fmla="*/ 6529760 w 7464000"/>
              <a:gd name="connsiteY2" fmla="*/ 2589354 h 5178708"/>
              <a:gd name="connsiteX3" fmla="*/ 3264880 w 7464000"/>
              <a:gd name="connsiteY3" fmla="*/ 5178708 h 5178708"/>
              <a:gd name="connsiteX4" fmla="*/ 0 w 7464000"/>
              <a:gd name="connsiteY4" fmla="*/ 5178707 h 5178708"/>
              <a:gd name="connsiteX5" fmla="*/ 0 w 7464000"/>
              <a:gd name="connsiteY5" fmla="*/ 0 h 5178708"/>
              <a:gd name="connsiteX0" fmla="*/ 0 w 7390838"/>
              <a:gd name="connsiteY0" fmla="*/ 0 h 5178708"/>
              <a:gd name="connsiteX1" fmla="*/ 6526554 w 7390838"/>
              <a:gd name="connsiteY1" fmla="*/ 28280 h 5178708"/>
              <a:gd name="connsiteX2" fmla="*/ 6529760 w 7390838"/>
              <a:gd name="connsiteY2" fmla="*/ 2589354 h 5178708"/>
              <a:gd name="connsiteX3" fmla="*/ 4942851 w 7390838"/>
              <a:gd name="connsiteY3" fmla="*/ 5178708 h 5178708"/>
              <a:gd name="connsiteX4" fmla="*/ 0 w 7390838"/>
              <a:gd name="connsiteY4" fmla="*/ 5178707 h 5178708"/>
              <a:gd name="connsiteX5" fmla="*/ 0 w 7390838"/>
              <a:gd name="connsiteY5" fmla="*/ 0 h 5178708"/>
              <a:gd name="connsiteX0" fmla="*/ 0 w 7292012"/>
              <a:gd name="connsiteY0" fmla="*/ 0 h 5178708"/>
              <a:gd name="connsiteX1" fmla="*/ 6526554 w 7292012"/>
              <a:gd name="connsiteY1" fmla="*/ 28280 h 5178708"/>
              <a:gd name="connsiteX2" fmla="*/ 6152687 w 7292012"/>
              <a:gd name="connsiteY2" fmla="*/ 2645915 h 5178708"/>
              <a:gd name="connsiteX3" fmla="*/ 4942851 w 7292012"/>
              <a:gd name="connsiteY3" fmla="*/ 5178708 h 5178708"/>
              <a:gd name="connsiteX4" fmla="*/ 0 w 7292012"/>
              <a:gd name="connsiteY4" fmla="*/ 5178707 h 5178708"/>
              <a:gd name="connsiteX5" fmla="*/ 0 w 7292012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6554" h="5178708">
                <a:moveTo>
                  <a:pt x="0" y="0"/>
                </a:moveTo>
                <a:lnTo>
                  <a:pt x="6526554" y="28280"/>
                </a:lnTo>
                <a:cubicBezTo>
                  <a:pt x="6453763" y="1168923"/>
                  <a:pt x="6416637" y="1787510"/>
                  <a:pt x="6152687" y="2645915"/>
                </a:cubicBezTo>
                <a:cubicBezTo>
                  <a:pt x="5888737" y="3504320"/>
                  <a:pt x="5520509" y="4358576"/>
                  <a:pt x="4942851" y="5178708"/>
                </a:cubicBezTo>
                <a:lnTo>
                  <a:pt x="0" y="5178707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4C57024-53FF-5045-B92F-679D83266E0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03695" y="-273377"/>
            <a:ext cx="6872139" cy="5557971"/>
          </a:xfrm>
          <a:custGeom>
            <a:avLst/>
            <a:gdLst>
              <a:gd name="connsiteX0" fmla="*/ 0 w 6529759"/>
              <a:gd name="connsiteY0" fmla="*/ 0 h 5178707"/>
              <a:gd name="connsiteX1" fmla="*/ 3264880 w 6529759"/>
              <a:gd name="connsiteY1" fmla="*/ 0 h 5178707"/>
              <a:gd name="connsiteX2" fmla="*/ 6529760 w 6529759"/>
              <a:gd name="connsiteY2" fmla="*/ 2589354 h 5178707"/>
              <a:gd name="connsiteX3" fmla="*/ 3264880 w 6529759"/>
              <a:gd name="connsiteY3" fmla="*/ 5178708 h 5178707"/>
              <a:gd name="connsiteX4" fmla="*/ 0 w 6529759"/>
              <a:gd name="connsiteY4" fmla="*/ 5178707 h 5178707"/>
              <a:gd name="connsiteX5" fmla="*/ 0 w 6529759"/>
              <a:gd name="connsiteY5" fmla="*/ 0 h 5178707"/>
              <a:gd name="connsiteX0" fmla="*/ 0 w 7464000"/>
              <a:gd name="connsiteY0" fmla="*/ 0 h 5178708"/>
              <a:gd name="connsiteX1" fmla="*/ 6526554 w 7464000"/>
              <a:gd name="connsiteY1" fmla="*/ 28280 h 5178708"/>
              <a:gd name="connsiteX2" fmla="*/ 6529760 w 7464000"/>
              <a:gd name="connsiteY2" fmla="*/ 2589354 h 5178708"/>
              <a:gd name="connsiteX3" fmla="*/ 3264880 w 7464000"/>
              <a:gd name="connsiteY3" fmla="*/ 5178708 h 5178708"/>
              <a:gd name="connsiteX4" fmla="*/ 0 w 7464000"/>
              <a:gd name="connsiteY4" fmla="*/ 5178707 h 5178708"/>
              <a:gd name="connsiteX5" fmla="*/ 0 w 7464000"/>
              <a:gd name="connsiteY5" fmla="*/ 0 h 5178708"/>
              <a:gd name="connsiteX0" fmla="*/ 0 w 7390838"/>
              <a:gd name="connsiteY0" fmla="*/ 0 h 5178708"/>
              <a:gd name="connsiteX1" fmla="*/ 6526554 w 7390838"/>
              <a:gd name="connsiteY1" fmla="*/ 28280 h 5178708"/>
              <a:gd name="connsiteX2" fmla="*/ 6529760 w 7390838"/>
              <a:gd name="connsiteY2" fmla="*/ 2589354 h 5178708"/>
              <a:gd name="connsiteX3" fmla="*/ 4942851 w 7390838"/>
              <a:gd name="connsiteY3" fmla="*/ 5178708 h 5178708"/>
              <a:gd name="connsiteX4" fmla="*/ 0 w 7390838"/>
              <a:gd name="connsiteY4" fmla="*/ 5178707 h 5178708"/>
              <a:gd name="connsiteX5" fmla="*/ 0 w 7390838"/>
              <a:gd name="connsiteY5" fmla="*/ 0 h 5178708"/>
              <a:gd name="connsiteX0" fmla="*/ 0 w 7292012"/>
              <a:gd name="connsiteY0" fmla="*/ 0 h 5178708"/>
              <a:gd name="connsiteX1" fmla="*/ 6526554 w 7292012"/>
              <a:gd name="connsiteY1" fmla="*/ 28280 h 5178708"/>
              <a:gd name="connsiteX2" fmla="*/ 6152687 w 7292012"/>
              <a:gd name="connsiteY2" fmla="*/ 2645915 h 5178708"/>
              <a:gd name="connsiteX3" fmla="*/ 4942851 w 7292012"/>
              <a:gd name="connsiteY3" fmla="*/ 5178708 h 5178708"/>
              <a:gd name="connsiteX4" fmla="*/ 0 w 7292012"/>
              <a:gd name="connsiteY4" fmla="*/ 5178707 h 5178708"/>
              <a:gd name="connsiteX5" fmla="*/ 0 w 7292012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6554" h="5178708">
                <a:moveTo>
                  <a:pt x="0" y="0"/>
                </a:moveTo>
                <a:lnTo>
                  <a:pt x="6526554" y="28280"/>
                </a:lnTo>
                <a:cubicBezTo>
                  <a:pt x="6453763" y="1168923"/>
                  <a:pt x="6416637" y="1787510"/>
                  <a:pt x="6152687" y="2645915"/>
                </a:cubicBezTo>
                <a:cubicBezTo>
                  <a:pt x="5888737" y="3504320"/>
                  <a:pt x="5520509" y="4358576"/>
                  <a:pt x="4942851" y="5178708"/>
                </a:cubicBezTo>
                <a:lnTo>
                  <a:pt x="0" y="5178707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9426" y="-35209"/>
            <a:ext cx="6526554" cy="5178708"/>
          </a:xfrm>
          <a:custGeom>
            <a:avLst/>
            <a:gdLst>
              <a:gd name="connsiteX0" fmla="*/ 0 w 6529759"/>
              <a:gd name="connsiteY0" fmla="*/ 0 h 5178707"/>
              <a:gd name="connsiteX1" fmla="*/ 3264880 w 6529759"/>
              <a:gd name="connsiteY1" fmla="*/ 0 h 5178707"/>
              <a:gd name="connsiteX2" fmla="*/ 6529760 w 6529759"/>
              <a:gd name="connsiteY2" fmla="*/ 2589354 h 5178707"/>
              <a:gd name="connsiteX3" fmla="*/ 3264880 w 6529759"/>
              <a:gd name="connsiteY3" fmla="*/ 5178708 h 5178707"/>
              <a:gd name="connsiteX4" fmla="*/ 0 w 6529759"/>
              <a:gd name="connsiteY4" fmla="*/ 5178707 h 5178707"/>
              <a:gd name="connsiteX5" fmla="*/ 0 w 6529759"/>
              <a:gd name="connsiteY5" fmla="*/ 0 h 5178707"/>
              <a:gd name="connsiteX0" fmla="*/ 0 w 7464000"/>
              <a:gd name="connsiteY0" fmla="*/ 0 h 5178708"/>
              <a:gd name="connsiteX1" fmla="*/ 6526554 w 7464000"/>
              <a:gd name="connsiteY1" fmla="*/ 28280 h 5178708"/>
              <a:gd name="connsiteX2" fmla="*/ 6529760 w 7464000"/>
              <a:gd name="connsiteY2" fmla="*/ 2589354 h 5178708"/>
              <a:gd name="connsiteX3" fmla="*/ 3264880 w 7464000"/>
              <a:gd name="connsiteY3" fmla="*/ 5178708 h 5178708"/>
              <a:gd name="connsiteX4" fmla="*/ 0 w 7464000"/>
              <a:gd name="connsiteY4" fmla="*/ 5178707 h 5178708"/>
              <a:gd name="connsiteX5" fmla="*/ 0 w 7464000"/>
              <a:gd name="connsiteY5" fmla="*/ 0 h 5178708"/>
              <a:gd name="connsiteX0" fmla="*/ 0 w 7390838"/>
              <a:gd name="connsiteY0" fmla="*/ 0 h 5178708"/>
              <a:gd name="connsiteX1" fmla="*/ 6526554 w 7390838"/>
              <a:gd name="connsiteY1" fmla="*/ 28280 h 5178708"/>
              <a:gd name="connsiteX2" fmla="*/ 6529760 w 7390838"/>
              <a:gd name="connsiteY2" fmla="*/ 2589354 h 5178708"/>
              <a:gd name="connsiteX3" fmla="*/ 4942851 w 7390838"/>
              <a:gd name="connsiteY3" fmla="*/ 5178708 h 5178708"/>
              <a:gd name="connsiteX4" fmla="*/ 0 w 7390838"/>
              <a:gd name="connsiteY4" fmla="*/ 5178707 h 5178708"/>
              <a:gd name="connsiteX5" fmla="*/ 0 w 7390838"/>
              <a:gd name="connsiteY5" fmla="*/ 0 h 5178708"/>
              <a:gd name="connsiteX0" fmla="*/ 0 w 7292012"/>
              <a:gd name="connsiteY0" fmla="*/ 0 h 5178708"/>
              <a:gd name="connsiteX1" fmla="*/ 6526554 w 7292012"/>
              <a:gd name="connsiteY1" fmla="*/ 28280 h 5178708"/>
              <a:gd name="connsiteX2" fmla="*/ 6152687 w 7292012"/>
              <a:gd name="connsiteY2" fmla="*/ 2645915 h 5178708"/>
              <a:gd name="connsiteX3" fmla="*/ 4942851 w 7292012"/>
              <a:gd name="connsiteY3" fmla="*/ 5178708 h 5178708"/>
              <a:gd name="connsiteX4" fmla="*/ 0 w 7292012"/>
              <a:gd name="connsiteY4" fmla="*/ 5178707 h 5178708"/>
              <a:gd name="connsiteX5" fmla="*/ 0 w 7292012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6554" h="5178708">
                <a:moveTo>
                  <a:pt x="0" y="0"/>
                </a:moveTo>
                <a:lnTo>
                  <a:pt x="6526554" y="28280"/>
                </a:lnTo>
                <a:cubicBezTo>
                  <a:pt x="6453763" y="1168923"/>
                  <a:pt x="6416637" y="1787510"/>
                  <a:pt x="6152687" y="2645915"/>
                </a:cubicBezTo>
                <a:cubicBezTo>
                  <a:pt x="5888737" y="3504320"/>
                  <a:pt x="5520509" y="4358576"/>
                  <a:pt x="4942851" y="5178708"/>
                </a:cubicBezTo>
                <a:lnTo>
                  <a:pt x="0" y="517870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r>
              <a:rPr lang="en-US" dirty="0"/>
              <a:t>Color Box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Description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defRPr sz="3000" b="1" i="0">
                <a:solidFill>
                  <a:schemeClr val="bg1"/>
                </a:solidFill>
                <a:latin typeface="Lub Dub Bold" panose="020B0603030403020204" pitchFamily="34" charset="77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ALL CAPS AT 30PTS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ACC084-CD0B-CB4B-B676-E1F1363679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 is </a:t>
            </a:r>
            <a:r>
              <a:rPr lang="en-US" dirty="0" err="1"/>
              <a:t>Lub</a:t>
            </a:r>
            <a:r>
              <a:rPr lang="en-US" dirty="0"/>
              <a:t> Dub bold at 12pts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9AED67-7B86-D945-92A3-1DFD0097E80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9C871F-FF2C-6445-9A92-4B74224E91E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1F1C95-9891-4249-BABE-04AE51533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5A5A6C-7113-A84B-B468-838B588EFB3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836D56-853F-5F49-8046-A11DE0E35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8EC32-7002-774F-B7AC-A0277775B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D0ECAF5-9958-A14D-A435-03CDAD7C93A5}"/>
              </a:ext>
            </a:extLst>
          </p:cNvPr>
          <p:cNvSpPr/>
          <p:nvPr userDrawn="1"/>
        </p:nvSpPr>
        <p:spPr>
          <a:xfrm>
            <a:off x="8600688" y="0"/>
            <a:ext cx="543312" cy="54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2B7117-B49F-A744-B2A2-035F484656EB}"/>
              </a:ext>
            </a:extLst>
          </p:cNvPr>
          <p:cNvGrpSpPr/>
          <p:nvPr userDrawn="1"/>
        </p:nvGrpSpPr>
        <p:grpSpPr>
          <a:xfrm rot="10800000">
            <a:off x="1099250" y="-532826"/>
            <a:ext cx="9439281" cy="5786629"/>
            <a:chOff x="-838594" y="-106106"/>
            <a:chExt cx="9439281" cy="5786629"/>
          </a:xfrm>
        </p:grpSpPr>
        <p:sp>
          <p:nvSpPr>
            <p:cNvPr id="8" name="Delay 2">
              <a:extLst>
                <a:ext uri="{FF2B5EF4-FFF2-40B4-BE49-F238E27FC236}">
                  <a16:creationId xmlns:a16="http://schemas.microsoft.com/office/drawing/2014/main" id="{2FE69FBA-751A-6C40-9984-B5EF4C49F529}"/>
                </a:ext>
              </a:extLst>
            </p:cNvPr>
            <p:cNvSpPr/>
            <p:nvPr userDrawn="1"/>
          </p:nvSpPr>
          <p:spPr>
            <a:xfrm>
              <a:off x="-66269" y="-32526"/>
              <a:ext cx="8369787" cy="5211233"/>
            </a:xfrm>
            <a:custGeom>
              <a:avLst/>
              <a:gdLst>
                <a:gd name="connsiteX0" fmla="*/ 0 w 4596617"/>
                <a:gd name="connsiteY0" fmla="*/ 0 h 5143500"/>
                <a:gd name="connsiteX1" fmla="*/ 2298309 w 4596617"/>
                <a:gd name="connsiteY1" fmla="*/ 0 h 5143500"/>
                <a:gd name="connsiteX2" fmla="*/ 4596618 w 4596617"/>
                <a:gd name="connsiteY2" fmla="*/ 2571750 h 5143500"/>
                <a:gd name="connsiteX3" fmla="*/ 2298309 w 4596617"/>
                <a:gd name="connsiteY3" fmla="*/ 5143500 h 5143500"/>
                <a:gd name="connsiteX4" fmla="*/ 0 w 4596617"/>
                <a:gd name="connsiteY4" fmla="*/ 5143500 h 5143500"/>
                <a:gd name="connsiteX5" fmla="*/ 0 w 4596617"/>
                <a:gd name="connsiteY5" fmla="*/ 0 h 5143500"/>
                <a:gd name="connsiteX0" fmla="*/ 0 w 4669398"/>
                <a:gd name="connsiteY0" fmla="*/ 0 h 5143500"/>
                <a:gd name="connsiteX1" fmla="*/ 3415909 w 4669398"/>
                <a:gd name="connsiteY1" fmla="*/ 0 h 5143500"/>
                <a:gd name="connsiteX2" fmla="*/ 4596618 w 4669398"/>
                <a:gd name="connsiteY2" fmla="*/ 2571750 h 5143500"/>
                <a:gd name="connsiteX3" fmla="*/ 2298309 w 4669398"/>
                <a:gd name="connsiteY3" fmla="*/ 5143500 h 5143500"/>
                <a:gd name="connsiteX4" fmla="*/ 0 w 4669398"/>
                <a:gd name="connsiteY4" fmla="*/ 5143500 h 5143500"/>
                <a:gd name="connsiteX5" fmla="*/ 0 w 4669398"/>
                <a:gd name="connsiteY5" fmla="*/ 0 h 5143500"/>
                <a:gd name="connsiteX0" fmla="*/ 0 w 4599664"/>
                <a:gd name="connsiteY0" fmla="*/ 0 h 5160433"/>
                <a:gd name="connsiteX1" fmla="*/ 3415909 w 4599664"/>
                <a:gd name="connsiteY1" fmla="*/ 0 h 5160433"/>
                <a:gd name="connsiteX2" fmla="*/ 4596618 w 4599664"/>
                <a:gd name="connsiteY2" fmla="*/ 2571750 h 5160433"/>
                <a:gd name="connsiteX3" fmla="*/ 3432843 w 4599664"/>
                <a:gd name="connsiteY3" fmla="*/ 5160433 h 5160433"/>
                <a:gd name="connsiteX4" fmla="*/ 0 w 4599664"/>
                <a:gd name="connsiteY4" fmla="*/ 5143500 h 5160433"/>
                <a:gd name="connsiteX5" fmla="*/ 0 w 4599664"/>
                <a:gd name="connsiteY5" fmla="*/ 0 h 5160433"/>
                <a:gd name="connsiteX0" fmla="*/ 0 w 4597172"/>
                <a:gd name="connsiteY0" fmla="*/ 0 h 5160433"/>
                <a:gd name="connsiteX1" fmla="*/ 3415909 w 4597172"/>
                <a:gd name="connsiteY1" fmla="*/ 0 h 5160433"/>
                <a:gd name="connsiteX2" fmla="*/ 4596618 w 4597172"/>
                <a:gd name="connsiteY2" fmla="*/ 2571750 h 5160433"/>
                <a:gd name="connsiteX3" fmla="*/ 3432843 w 4597172"/>
                <a:gd name="connsiteY3" fmla="*/ 5160433 h 5160433"/>
                <a:gd name="connsiteX4" fmla="*/ 0 w 4597172"/>
                <a:gd name="connsiteY4" fmla="*/ 5143500 h 5160433"/>
                <a:gd name="connsiteX5" fmla="*/ 0 w 4597172"/>
                <a:gd name="connsiteY5" fmla="*/ 0 h 5160433"/>
                <a:gd name="connsiteX0" fmla="*/ 0 w 4596683"/>
                <a:gd name="connsiteY0" fmla="*/ 0 h 5160433"/>
                <a:gd name="connsiteX1" fmla="*/ 3415909 w 4596683"/>
                <a:gd name="connsiteY1" fmla="*/ 0 h 5160433"/>
                <a:gd name="connsiteX2" fmla="*/ 4596618 w 4596683"/>
                <a:gd name="connsiteY2" fmla="*/ 2571750 h 5160433"/>
                <a:gd name="connsiteX3" fmla="*/ 3432843 w 4596683"/>
                <a:gd name="connsiteY3" fmla="*/ 5160433 h 5160433"/>
                <a:gd name="connsiteX4" fmla="*/ 0 w 4596683"/>
                <a:gd name="connsiteY4" fmla="*/ 5143500 h 5160433"/>
                <a:gd name="connsiteX5" fmla="*/ 0 w 4596683"/>
                <a:gd name="connsiteY5" fmla="*/ 0 h 5160433"/>
                <a:gd name="connsiteX0" fmla="*/ 0 w 4780413"/>
                <a:gd name="connsiteY0" fmla="*/ 33866 h 5194299"/>
                <a:gd name="connsiteX1" fmla="*/ 3991642 w 4780413"/>
                <a:gd name="connsiteY1" fmla="*/ 0 h 5194299"/>
                <a:gd name="connsiteX2" fmla="*/ 4596618 w 4780413"/>
                <a:gd name="connsiteY2" fmla="*/ 2605616 h 5194299"/>
                <a:gd name="connsiteX3" fmla="*/ 3432843 w 4780413"/>
                <a:gd name="connsiteY3" fmla="*/ 5194299 h 5194299"/>
                <a:gd name="connsiteX4" fmla="*/ 0 w 4780413"/>
                <a:gd name="connsiteY4" fmla="*/ 5177366 h 5194299"/>
                <a:gd name="connsiteX5" fmla="*/ 0 w 4780413"/>
                <a:gd name="connsiteY5" fmla="*/ 33866 h 5194299"/>
                <a:gd name="connsiteX0" fmla="*/ 0 w 4608489"/>
                <a:gd name="connsiteY0" fmla="*/ 33866 h 5194299"/>
                <a:gd name="connsiteX1" fmla="*/ 3991642 w 4608489"/>
                <a:gd name="connsiteY1" fmla="*/ 0 h 5194299"/>
                <a:gd name="connsiteX2" fmla="*/ 4596618 w 4608489"/>
                <a:gd name="connsiteY2" fmla="*/ 2605616 h 5194299"/>
                <a:gd name="connsiteX3" fmla="*/ 3432843 w 4608489"/>
                <a:gd name="connsiteY3" fmla="*/ 5194299 h 5194299"/>
                <a:gd name="connsiteX4" fmla="*/ 0 w 4608489"/>
                <a:gd name="connsiteY4" fmla="*/ 5177366 h 5194299"/>
                <a:gd name="connsiteX5" fmla="*/ 0 w 4608489"/>
                <a:gd name="connsiteY5" fmla="*/ 33866 h 5194299"/>
                <a:gd name="connsiteX0" fmla="*/ 0 w 4660310"/>
                <a:gd name="connsiteY0" fmla="*/ 33866 h 5194299"/>
                <a:gd name="connsiteX1" fmla="*/ 3991642 w 4660310"/>
                <a:gd name="connsiteY1" fmla="*/ 0 h 5194299"/>
                <a:gd name="connsiteX2" fmla="*/ 4596618 w 4660310"/>
                <a:gd name="connsiteY2" fmla="*/ 2605616 h 5194299"/>
                <a:gd name="connsiteX3" fmla="*/ 3906977 w 4660310"/>
                <a:gd name="connsiteY3" fmla="*/ 5194299 h 5194299"/>
                <a:gd name="connsiteX4" fmla="*/ 0 w 4660310"/>
                <a:gd name="connsiteY4" fmla="*/ 5177366 h 5194299"/>
                <a:gd name="connsiteX5" fmla="*/ 0 w 4660310"/>
                <a:gd name="connsiteY5" fmla="*/ 33866 h 5194299"/>
                <a:gd name="connsiteX0" fmla="*/ 0 w 4596981"/>
                <a:gd name="connsiteY0" fmla="*/ 33866 h 5194299"/>
                <a:gd name="connsiteX1" fmla="*/ 3991642 w 4596981"/>
                <a:gd name="connsiteY1" fmla="*/ 0 h 5194299"/>
                <a:gd name="connsiteX2" fmla="*/ 4596618 w 4596981"/>
                <a:gd name="connsiteY2" fmla="*/ 2605616 h 5194299"/>
                <a:gd name="connsiteX3" fmla="*/ 3906977 w 4596981"/>
                <a:gd name="connsiteY3" fmla="*/ 5194299 h 5194299"/>
                <a:gd name="connsiteX4" fmla="*/ 0 w 4596981"/>
                <a:gd name="connsiteY4" fmla="*/ 5177366 h 5194299"/>
                <a:gd name="connsiteX5" fmla="*/ 0 w 459698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622138"/>
                <a:gd name="connsiteY0" fmla="*/ 33866 h 5194299"/>
                <a:gd name="connsiteX1" fmla="*/ 3991642 w 4622138"/>
                <a:gd name="connsiteY1" fmla="*/ 0 h 5194299"/>
                <a:gd name="connsiteX2" fmla="*/ 4596618 w 4622138"/>
                <a:gd name="connsiteY2" fmla="*/ 2605616 h 5194299"/>
                <a:gd name="connsiteX3" fmla="*/ 4042444 w 4622138"/>
                <a:gd name="connsiteY3" fmla="*/ 5194299 h 5194299"/>
                <a:gd name="connsiteX4" fmla="*/ 0 w 4622138"/>
                <a:gd name="connsiteY4" fmla="*/ 5177366 h 5194299"/>
                <a:gd name="connsiteX5" fmla="*/ 0 w 4622138"/>
                <a:gd name="connsiteY5" fmla="*/ 33866 h 5194299"/>
                <a:gd name="connsiteX0" fmla="*/ 0 w 4596798"/>
                <a:gd name="connsiteY0" fmla="*/ 33866 h 5211232"/>
                <a:gd name="connsiteX1" fmla="*/ 3991642 w 4596798"/>
                <a:gd name="connsiteY1" fmla="*/ 0 h 5211232"/>
                <a:gd name="connsiteX2" fmla="*/ 4596618 w 4596798"/>
                <a:gd name="connsiteY2" fmla="*/ 2605616 h 5211232"/>
                <a:gd name="connsiteX3" fmla="*/ 3940844 w 4596798"/>
                <a:gd name="connsiteY3" fmla="*/ 5211232 h 5211232"/>
                <a:gd name="connsiteX4" fmla="*/ 0 w 4596798"/>
                <a:gd name="connsiteY4" fmla="*/ 5177366 h 5211232"/>
                <a:gd name="connsiteX5" fmla="*/ 0 w 4596798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613685"/>
                <a:gd name="connsiteY0" fmla="*/ 0 h 5211233"/>
                <a:gd name="connsiteX1" fmla="*/ 4008575 w 4613685"/>
                <a:gd name="connsiteY1" fmla="*/ 1 h 5211233"/>
                <a:gd name="connsiteX2" fmla="*/ 4613551 w 4613685"/>
                <a:gd name="connsiteY2" fmla="*/ 2605617 h 5211233"/>
                <a:gd name="connsiteX3" fmla="*/ 3957777 w 4613685"/>
                <a:gd name="connsiteY3" fmla="*/ 5211233 h 5211233"/>
                <a:gd name="connsiteX4" fmla="*/ 16933 w 4613685"/>
                <a:gd name="connsiteY4" fmla="*/ 5177367 h 5211233"/>
                <a:gd name="connsiteX5" fmla="*/ 0 w 4613685"/>
                <a:gd name="connsiteY5" fmla="*/ 0 h 5211233"/>
                <a:gd name="connsiteX0" fmla="*/ 0 w 4892215"/>
                <a:gd name="connsiteY0" fmla="*/ 0 h 5211233"/>
                <a:gd name="connsiteX1" fmla="*/ 4810044 w 4892215"/>
                <a:gd name="connsiteY1" fmla="*/ 1 h 5211233"/>
                <a:gd name="connsiteX2" fmla="*/ 4613551 w 4892215"/>
                <a:gd name="connsiteY2" fmla="*/ 2605617 h 5211233"/>
                <a:gd name="connsiteX3" fmla="*/ 3957777 w 4892215"/>
                <a:gd name="connsiteY3" fmla="*/ 5211233 h 5211233"/>
                <a:gd name="connsiteX4" fmla="*/ 16933 w 4892215"/>
                <a:gd name="connsiteY4" fmla="*/ 5177367 h 5211233"/>
                <a:gd name="connsiteX5" fmla="*/ 0 w 4892215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613551 w 4810044"/>
                <a:gd name="connsiteY2" fmla="*/ 2605617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436604 w 4810044"/>
                <a:gd name="connsiteY2" fmla="*/ 2588684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177367"/>
                <a:gd name="connsiteX1" fmla="*/ 4810044 w 4810044"/>
                <a:gd name="connsiteY1" fmla="*/ 1 h 5177367"/>
                <a:gd name="connsiteX2" fmla="*/ 4592734 w 4810044"/>
                <a:gd name="connsiteY2" fmla="*/ 2622550 h 5177367"/>
                <a:gd name="connsiteX3" fmla="*/ 3458161 w 4810044"/>
                <a:gd name="connsiteY3" fmla="*/ 4872566 h 5177367"/>
                <a:gd name="connsiteX4" fmla="*/ 16933 w 4810044"/>
                <a:gd name="connsiteY4" fmla="*/ 5177367 h 5177367"/>
                <a:gd name="connsiteX5" fmla="*/ 0 w 4810044"/>
                <a:gd name="connsiteY5" fmla="*/ 0 h 5177367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45913 w 4855957"/>
                <a:gd name="connsiteY0" fmla="*/ 0 h 5211233"/>
                <a:gd name="connsiteX1" fmla="*/ 4855957 w 4855957"/>
                <a:gd name="connsiteY1" fmla="*/ 1 h 5211233"/>
                <a:gd name="connsiteX2" fmla="*/ 4638647 w 4855957"/>
                <a:gd name="connsiteY2" fmla="*/ 2622550 h 5211233"/>
                <a:gd name="connsiteX3" fmla="*/ 3889196 w 4855957"/>
                <a:gd name="connsiteY3" fmla="*/ 5211232 h 5211233"/>
                <a:gd name="connsiteX4" fmla="*/ 394 w 4855957"/>
                <a:gd name="connsiteY4" fmla="*/ 5211233 h 5211233"/>
                <a:gd name="connsiteX5" fmla="*/ 45913 w 4855957"/>
                <a:gd name="connsiteY5" fmla="*/ 0 h 5211233"/>
                <a:gd name="connsiteX0" fmla="*/ 15112 w 4825156"/>
                <a:gd name="connsiteY0" fmla="*/ 0 h 5211233"/>
                <a:gd name="connsiteX1" fmla="*/ 4825156 w 4825156"/>
                <a:gd name="connsiteY1" fmla="*/ 1 h 5211233"/>
                <a:gd name="connsiteX2" fmla="*/ 4607846 w 4825156"/>
                <a:gd name="connsiteY2" fmla="*/ 2622550 h 5211233"/>
                <a:gd name="connsiteX3" fmla="*/ 3858395 w 4825156"/>
                <a:gd name="connsiteY3" fmla="*/ 5211232 h 5211233"/>
                <a:gd name="connsiteX4" fmla="*/ 819 w 4825156"/>
                <a:gd name="connsiteY4" fmla="*/ 5211233 h 5211233"/>
                <a:gd name="connsiteX5" fmla="*/ 15112 w 4825156"/>
                <a:gd name="connsiteY5" fmla="*/ 0 h 5211233"/>
                <a:gd name="connsiteX0" fmla="*/ 15112 w 4826846"/>
                <a:gd name="connsiteY0" fmla="*/ 0 h 5211233"/>
                <a:gd name="connsiteX1" fmla="*/ 4825156 w 4826846"/>
                <a:gd name="connsiteY1" fmla="*/ 1 h 5211233"/>
                <a:gd name="connsiteX2" fmla="*/ 4607846 w 4826846"/>
                <a:gd name="connsiteY2" fmla="*/ 2622550 h 5211233"/>
                <a:gd name="connsiteX3" fmla="*/ 3858395 w 4826846"/>
                <a:gd name="connsiteY3" fmla="*/ 5211232 h 5211233"/>
                <a:gd name="connsiteX4" fmla="*/ 819 w 4826846"/>
                <a:gd name="connsiteY4" fmla="*/ 5211233 h 5211233"/>
                <a:gd name="connsiteX5" fmla="*/ 15112 w 4826846"/>
                <a:gd name="connsiteY5" fmla="*/ 0 h 5211233"/>
                <a:gd name="connsiteX0" fmla="*/ 15112 w 4843990"/>
                <a:gd name="connsiteY0" fmla="*/ 0 h 5211233"/>
                <a:gd name="connsiteX1" fmla="*/ 4842540 w 4843990"/>
                <a:gd name="connsiteY1" fmla="*/ 9428 h 5211233"/>
                <a:gd name="connsiteX2" fmla="*/ 4607846 w 4843990"/>
                <a:gd name="connsiteY2" fmla="*/ 2622550 h 5211233"/>
                <a:gd name="connsiteX3" fmla="*/ 3858395 w 4843990"/>
                <a:gd name="connsiteY3" fmla="*/ 5211232 h 5211233"/>
                <a:gd name="connsiteX4" fmla="*/ 819 w 4843990"/>
                <a:gd name="connsiteY4" fmla="*/ 5211233 h 5211233"/>
                <a:gd name="connsiteX5" fmla="*/ 15112 w 484399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2540" h="5211233">
                  <a:moveTo>
                    <a:pt x="15112" y="0"/>
                  </a:moveTo>
                  <a:lnTo>
                    <a:pt x="4842540" y="9428"/>
                  </a:lnTo>
                  <a:cubicBezTo>
                    <a:pt x="4821523" y="757112"/>
                    <a:pt x="4771870" y="1755583"/>
                    <a:pt x="4607846" y="2622550"/>
                  </a:cubicBezTo>
                  <a:cubicBezTo>
                    <a:pt x="4443822" y="3489517"/>
                    <a:pt x="4307302" y="4076699"/>
                    <a:pt x="3858395" y="5211232"/>
                  </a:cubicBezTo>
                  <a:lnTo>
                    <a:pt x="819" y="5211233"/>
                  </a:lnTo>
                  <a:cubicBezTo>
                    <a:pt x="-4825" y="3485444"/>
                    <a:pt x="20756" y="1725789"/>
                    <a:pt x="1511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shade val="30000"/>
                    <a:satMod val="115000"/>
                  </a:schemeClr>
                </a:gs>
                <a:gs pos="0">
                  <a:schemeClr val="accent1">
                    <a:shade val="675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elay 2">
              <a:extLst>
                <a:ext uri="{FF2B5EF4-FFF2-40B4-BE49-F238E27FC236}">
                  <a16:creationId xmlns:a16="http://schemas.microsoft.com/office/drawing/2014/main" id="{93C80465-6897-A642-84B9-3405032045C5}"/>
                </a:ext>
              </a:extLst>
            </p:cNvPr>
            <p:cNvSpPr/>
            <p:nvPr userDrawn="1"/>
          </p:nvSpPr>
          <p:spPr>
            <a:xfrm>
              <a:off x="-341377" y="-106105"/>
              <a:ext cx="8755925" cy="5786628"/>
            </a:xfrm>
            <a:custGeom>
              <a:avLst/>
              <a:gdLst>
                <a:gd name="connsiteX0" fmla="*/ 0 w 4596617"/>
                <a:gd name="connsiteY0" fmla="*/ 0 h 5143500"/>
                <a:gd name="connsiteX1" fmla="*/ 2298309 w 4596617"/>
                <a:gd name="connsiteY1" fmla="*/ 0 h 5143500"/>
                <a:gd name="connsiteX2" fmla="*/ 4596618 w 4596617"/>
                <a:gd name="connsiteY2" fmla="*/ 2571750 h 5143500"/>
                <a:gd name="connsiteX3" fmla="*/ 2298309 w 4596617"/>
                <a:gd name="connsiteY3" fmla="*/ 5143500 h 5143500"/>
                <a:gd name="connsiteX4" fmla="*/ 0 w 4596617"/>
                <a:gd name="connsiteY4" fmla="*/ 5143500 h 5143500"/>
                <a:gd name="connsiteX5" fmla="*/ 0 w 4596617"/>
                <a:gd name="connsiteY5" fmla="*/ 0 h 5143500"/>
                <a:gd name="connsiteX0" fmla="*/ 0 w 4669398"/>
                <a:gd name="connsiteY0" fmla="*/ 0 h 5143500"/>
                <a:gd name="connsiteX1" fmla="*/ 3415909 w 4669398"/>
                <a:gd name="connsiteY1" fmla="*/ 0 h 5143500"/>
                <a:gd name="connsiteX2" fmla="*/ 4596618 w 4669398"/>
                <a:gd name="connsiteY2" fmla="*/ 2571750 h 5143500"/>
                <a:gd name="connsiteX3" fmla="*/ 2298309 w 4669398"/>
                <a:gd name="connsiteY3" fmla="*/ 5143500 h 5143500"/>
                <a:gd name="connsiteX4" fmla="*/ 0 w 4669398"/>
                <a:gd name="connsiteY4" fmla="*/ 5143500 h 5143500"/>
                <a:gd name="connsiteX5" fmla="*/ 0 w 4669398"/>
                <a:gd name="connsiteY5" fmla="*/ 0 h 5143500"/>
                <a:gd name="connsiteX0" fmla="*/ 0 w 4599664"/>
                <a:gd name="connsiteY0" fmla="*/ 0 h 5160433"/>
                <a:gd name="connsiteX1" fmla="*/ 3415909 w 4599664"/>
                <a:gd name="connsiteY1" fmla="*/ 0 h 5160433"/>
                <a:gd name="connsiteX2" fmla="*/ 4596618 w 4599664"/>
                <a:gd name="connsiteY2" fmla="*/ 2571750 h 5160433"/>
                <a:gd name="connsiteX3" fmla="*/ 3432843 w 4599664"/>
                <a:gd name="connsiteY3" fmla="*/ 5160433 h 5160433"/>
                <a:gd name="connsiteX4" fmla="*/ 0 w 4599664"/>
                <a:gd name="connsiteY4" fmla="*/ 5143500 h 5160433"/>
                <a:gd name="connsiteX5" fmla="*/ 0 w 4599664"/>
                <a:gd name="connsiteY5" fmla="*/ 0 h 5160433"/>
                <a:gd name="connsiteX0" fmla="*/ 0 w 4597172"/>
                <a:gd name="connsiteY0" fmla="*/ 0 h 5160433"/>
                <a:gd name="connsiteX1" fmla="*/ 3415909 w 4597172"/>
                <a:gd name="connsiteY1" fmla="*/ 0 h 5160433"/>
                <a:gd name="connsiteX2" fmla="*/ 4596618 w 4597172"/>
                <a:gd name="connsiteY2" fmla="*/ 2571750 h 5160433"/>
                <a:gd name="connsiteX3" fmla="*/ 3432843 w 4597172"/>
                <a:gd name="connsiteY3" fmla="*/ 5160433 h 5160433"/>
                <a:gd name="connsiteX4" fmla="*/ 0 w 4597172"/>
                <a:gd name="connsiteY4" fmla="*/ 5143500 h 5160433"/>
                <a:gd name="connsiteX5" fmla="*/ 0 w 4597172"/>
                <a:gd name="connsiteY5" fmla="*/ 0 h 5160433"/>
                <a:gd name="connsiteX0" fmla="*/ 0 w 4596683"/>
                <a:gd name="connsiteY0" fmla="*/ 0 h 5160433"/>
                <a:gd name="connsiteX1" fmla="*/ 3415909 w 4596683"/>
                <a:gd name="connsiteY1" fmla="*/ 0 h 5160433"/>
                <a:gd name="connsiteX2" fmla="*/ 4596618 w 4596683"/>
                <a:gd name="connsiteY2" fmla="*/ 2571750 h 5160433"/>
                <a:gd name="connsiteX3" fmla="*/ 3432843 w 4596683"/>
                <a:gd name="connsiteY3" fmla="*/ 5160433 h 5160433"/>
                <a:gd name="connsiteX4" fmla="*/ 0 w 4596683"/>
                <a:gd name="connsiteY4" fmla="*/ 5143500 h 5160433"/>
                <a:gd name="connsiteX5" fmla="*/ 0 w 4596683"/>
                <a:gd name="connsiteY5" fmla="*/ 0 h 5160433"/>
                <a:gd name="connsiteX0" fmla="*/ 0 w 4780413"/>
                <a:gd name="connsiteY0" fmla="*/ 33866 h 5194299"/>
                <a:gd name="connsiteX1" fmla="*/ 3991642 w 4780413"/>
                <a:gd name="connsiteY1" fmla="*/ 0 h 5194299"/>
                <a:gd name="connsiteX2" fmla="*/ 4596618 w 4780413"/>
                <a:gd name="connsiteY2" fmla="*/ 2605616 h 5194299"/>
                <a:gd name="connsiteX3" fmla="*/ 3432843 w 4780413"/>
                <a:gd name="connsiteY3" fmla="*/ 5194299 h 5194299"/>
                <a:gd name="connsiteX4" fmla="*/ 0 w 4780413"/>
                <a:gd name="connsiteY4" fmla="*/ 5177366 h 5194299"/>
                <a:gd name="connsiteX5" fmla="*/ 0 w 4780413"/>
                <a:gd name="connsiteY5" fmla="*/ 33866 h 5194299"/>
                <a:gd name="connsiteX0" fmla="*/ 0 w 4608489"/>
                <a:gd name="connsiteY0" fmla="*/ 33866 h 5194299"/>
                <a:gd name="connsiteX1" fmla="*/ 3991642 w 4608489"/>
                <a:gd name="connsiteY1" fmla="*/ 0 h 5194299"/>
                <a:gd name="connsiteX2" fmla="*/ 4596618 w 4608489"/>
                <a:gd name="connsiteY2" fmla="*/ 2605616 h 5194299"/>
                <a:gd name="connsiteX3" fmla="*/ 3432843 w 4608489"/>
                <a:gd name="connsiteY3" fmla="*/ 5194299 h 5194299"/>
                <a:gd name="connsiteX4" fmla="*/ 0 w 4608489"/>
                <a:gd name="connsiteY4" fmla="*/ 5177366 h 5194299"/>
                <a:gd name="connsiteX5" fmla="*/ 0 w 4608489"/>
                <a:gd name="connsiteY5" fmla="*/ 33866 h 5194299"/>
                <a:gd name="connsiteX0" fmla="*/ 0 w 4660310"/>
                <a:gd name="connsiteY0" fmla="*/ 33866 h 5194299"/>
                <a:gd name="connsiteX1" fmla="*/ 3991642 w 4660310"/>
                <a:gd name="connsiteY1" fmla="*/ 0 h 5194299"/>
                <a:gd name="connsiteX2" fmla="*/ 4596618 w 4660310"/>
                <a:gd name="connsiteY2" fmla="*/ 2605616 h 5194299"/>
                <a:gd name="connsiteX3" fmla="*/ 3906977 w 4660310"/>
                <a:gd name="connsiteY3" fmla="*/ 5194299 h 5194299"/>
                <a:gd name="connsiteX4" fmla="*/ 0 w 4660310"/>
                <a:gd name="connsiteY4" fmla="*/ 5177366 h 5194299"/>
                <a:gd name="connsiteX5" fmla="*/ 0 w 4660310"/>
                <a:gd name="connsiteY5" fmla="*/ 33866 h 5194299"/>
                <a:gd name="connsiteX0" fmla="*/ 0 w 4596981"/>
                <a:gd name="connsiteY0" fmla="*/ 33866 h 5194299"/>
                <a:gd name="connsiteX1" fmla="*/ 3991642 w 4596981"/>
                <a:gd name="connsiteY1" fmla="*/ 0 h 5194299"/>
                <a:gd name="connsiteX2" fmla="*/ 4596618 w 4596981"/>
                <a:gd name="connsiteY2" fmla="*/ 2605616 h 5194299"/>
                <a:gd name="connsiteX3" fmla="*/ 3906977 w 4596981"/>
                <a:gd name="connsiteY3" fmla="*/ 5194299 h 5194299"/>
                <a:gd name="connsiteX4" fmla="*/ 0 w 4596981"/>
                <a:gd name="connsiteY4" fmla="*/ 5177366 h 5194299"/>
                <a:gd name="connsiteX5" fmla="*/ 0 w 459698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622138"/>
                <a:gd name="connsiteY0" fmla="*/ 33866 h 5194299"/>
                <a:gd name="connsiteX1" fmla="*/ 3991642 w 4622138"/>
                <a:gd name="connsiteY1" fmla="*/ 0 h 5194299"/>
                <a:gd name="connsiteX2" fmla="*/ 4596618 w 4622138"/>
                <a:gd name="connsiteY2" fmla="*/ 2605616 h 5194299"/>
                <a:gd name="connsiteX3" fmla="*/ 4042444 w 4622138"/>
                <a:gd name="connsiteY3" fmla="*/ 5194299 h 5194299"/>
                <a:gd name="connsiteX4" fmla="*/ 0 w 4622138"/>
                <a:gd name="connsiteY4" fmla="*/ 5177366 h 5194299"/>
                <a:gd name="connsiteX5" fmla="*/ 0 w 4622138"/>
                <a:gd name="connsiteY5" fmla="*/ 33866 h 5194299"/>
                <a:gd name="connsiteX0" fmla="*/ 0 w 4596798"/>
                <a:gd name="connsiteY0" fmla="*/ 33866 h 5211232"/>
                <a:gd name="connsiteX1" fmla="*/ 3991642 w 4596798"/>
                <a:gd name="connsiteY1" fmla="*/ 0 h 5211232"/>
                <a:gd name="connsiteX2" fmla="*/ 4596618 w 4596798"/>
                <a:gd name="connsiteY2" fmla="*/ 2605616 h 5211232"/>
                <a:gd name="connsiteX3" fmla="*/ 3940844 w 4596798"/>
                <a:gd name="connsiteY3" fmla="*/ 5211232 h 5211232"/>
                <a:gd name="connsiteX4" fmla="*/ 0 w 4596798"/>
                <a:gd name="connsiteY4" fmla="*/ 5177366 h 5211232"/>
                <a:gd name="connsiteX5" fmla="*/ 0 w 4596798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613685"/>
                <a:gd name="connsiteY0" fmla="*/ 0 h 5211233"/>
                <a:gd name="connsiteX1" fmla="*/ 4008575 w 4613685"/>
                <a:gd name="connsiteY1" fmla="*/ 1 h 5211233"/>
                <a:gd name="connsiteX2" fmla="*/ 4613551 w 4613685"/>
                <a:gd name="connsiteY2" fmla="*/ 2605617 h 5211233"/>
                <a:gd name="connsiteX3" fmla="*/ 3957777 w 4613685"/>
                <a:gd name="connsiteY3" fmla="*/ 5211233 h 5211233"/>
                <a:gd name="connsiteX4" fmla="*/ 16933 w 4613685"/>
                <a:gd name="connsiteY4" fmla="*/ 5177367 h 5211233"/>
                <a:gd name="connsiteX5" fmla="*/ 0 w 4613685"/>
                <a:gd name="connsiteY5" fmla="*/ 0 h 5211233"/>
                <a:gd name="connsiteX0" fmla="*/ 0 w 4892215"/>
                <a:gd name="connsiteY0" fmla="*/ 0 h 5211233"/>
                <a:gd name="connsiteX1" fmla="*/ 4810044 w 4892215"/>
                <a:gd name="connsiteY1" fmla="*/ 1 h 5211233"/>
                <a:gd name="connsiteX2" fmla="*/ 4613551 w 4892215"/>
                <a:gd name="connsiteY2" fmla="*/ 2605617 h 5211233"/>
                <a:gd name="connsiteX3" fmla="*/ 3957777 w 4892215"/>
                <a:gd name="connsiteY3" fmla="*/ 5211233 h 5211233"/>
                <a:gd name="connsiteX4" fmla="*/ 16933 w 4892215"/>
                <a:gd name="connsiteY4" fmla="*/ 5177367 h 5211233"/>
                <a:gd name="connsiteX5" fmla="*/ 0 w 4892215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613551 w 4810044"/>
                <a:gd name="connsiteY2" fmla="*/ 2605617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436604 w 4810044"/>
                <a:gd name="connsiteY2" fmla="*/ 2588684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177367"/>
                <a:gd name="connsiteX1" fmla="*/ 4810044 w 4810044"/>
                <a:gd name="connsiteY1" fmla="*/ 1 h 5177367"/>
                <a:gd name="connsiteX2" fmla="*/ 4592734 w 4810044"/>
                <a:gd name="connsiteY2" fmla="*/ 2622550 h 5177367"/>
                <a:gd name="connsiteX3" fmla="*/ 3458161 w 4810044"/>
                <a:gd name="connsiteY3" fmla="*/ 4872566 h 5177367"/>
                <a:gd name="connsiteX4" fmla="*/ 16933 w 4810044"/>
                <a:gd name="connsiteY4" fmla="*/ 5177367 h 5177367"/>
                <a:gd name="connsiteX5" fmla="*/ 0 w 4810044"/>
                <a:gd name="connsiteY5" fmla="*/ 0 h 5177367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45913 w 4855957"/>
                <a:gd name="connsiteY0" fmla="*/ 0 h 5211233"/>
                <a:gd name="connsiteX1" fmla="*/ 4855957 w 4855957"/>
                <a:gd name="connsiteY1" fmla="*/ 1 h 5211233"/>
                <a:gd name="connsiteX2" fmla="*/ 4638647 w 4855957"/>
                <a:gd name="connsiteY2" fmla="*/ 2622550 h 5211233"/>
                <a:gd name="connsiteX3" fmla="*/ 3889196 w 4855957"/>
                <a:gd name="connsiteY3" fmla="*/ 5211232 h 5211233"/>
                <a:gd name="connsiteX4" fmla="*/ 394 w 4855957"/>
                <a:gd name="connsiteY4" fmla="*/ 5211233 h 5211233"/>
                <a:gd name="connsiteX5" fmla="*/ 45913 w 4855957"/>
                <a:gd name="connsiteY5" fmla="*/ 0 h 5211233"/>
                <a:gd name="connsiteX0" fmla="*/ 15112 w 4825156"/>
                <a:gd name="connsiteY0" fmla="*/ 0 h 5211233"/>
                <a:gd name="connsiteX1" fmla="*/ 4825156 w 4825156"/>
                <a:gd name="connsiteY1" fmla="*/ 1 h 5211233"/>
                <a:gd name="connsiteX2" fmla="*/ 4607846 w 4825156"/>
                <a:gd name="connsiteY2" fmla="*/ 2622550 h 5211233"/>
                <a:gd name="connsiteX3" fmla="*/ 3858395 w 4825156"/>
                <a:gd name="connsiteY3" fmla="*/ 5211232 h 5211233"/>
                <a:gd name="connsiteX4" fmla="*/ 819 w 4825156"/>
                <a:gd name="connsiteY4" fmla="*/ 5211233 h 5211233"/>
                <a:gd name="connsiteX5" fmla="*/ 15112 w 4825156"/>
                <a:gd name="connsiteY5" fmla="*/ 0 h 5211233"/>
                <a:gd name="connsiteX0" fmla="*/ 15112 w 4826846"/>
                <a:gd name="connsiteY0" fmla="*/ 0 h 5211233"/>
                <a:gd name="connsiteX1" fmla="*/ 4825156 w 4826846"/>
                <a:gd name="connsiteY1" fmla="*/ 1 h 5211233"/>
                <a:gd name="connsiteX2" fmla="*/ 4607846 w 4826846"/>
                <a:gd name="connsiteY2" fmla="*/ 2622550 h 5211233"/>
                <a:gd name="connsiteX3" fmla="*/ 3858395 w 4826846"/>
                <a:gd name="connsiteY3" fmla="*/ 5211232 h 5211233"/>
                <a:gd name="connsiteX4" fmla="*/ 819 w 4826846"/>
                <a:gd name="connsiteY4" fmla="*/ 5211233 h 5211233"/>
                <a:gd name="connsiteX5" fmla="*/ 15112 w 4826846"/>
                <a:gd name="connsiteY5" fmla="*/ 0 h 5211233"/>
                <a:gd name="connsiteX0" fmla="*/ 15112 w 4843990"/>
                <a:gd name="connsiteY0" fmla="*/ 0 h 5211233"/>
                <a:gd name="connsiteX1" fmla="*/ 4842540 w 4843990"/>
                <a:gd name="connsiteY1" fmla="*/ 9428 h 5211233"/>
                <a:gd name="connsiteX2" fmla="*/ 4607846 w 4843990"/>
                <a:gd name="connsiteY2" fmla="*/ 2622550 h 5211233"/>
                <a:gd name="connsiteX3" fmla="*/ 3858395 w 4843990"/>
                <a:gd name="connsiteY3" fmla="*/ 5211232 h 5211233"/>
                <a:gd name="connsiteX4" fmla="*/ 819 w 4843990"/>
                <a:gd name="connsiteY4" fmla="*/ 5211233 h 5211233"/>
                <a:gd name="connsiteX5" fmla="*/ 15112 w 484399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2540" h="5211233">
                  <a:moveTo>
                    <a:pt x="15112" y="0"/>
                  </a:moveTo>
                  <a:lnTo>
                    <a:pt x="4842540" y="9428"/>
                  </a:lnTo>
                  <a:cubicBezTo>
                    <a:pt x="4821523" y="757112"/>
                    <a:pt x="4771870" y="1755583"/>
                    <a:pt x="4607846" y="2622550"/>
                  </a:cubicBezTo>
                  <a:cubicBezTo>
                    <a:pt x="4443822" y="3489517"/>
                    <a:pt x="4307302" y="4076699"/>
                    <a:pt x="3858395" y="5211232"/>
                  </a:cubicBezTo>
                  <a:lnTo>
                    <a:pt x="819" y="5211233"/>
                  </a:lnTo>
                  <a:cubicBezTo>
                    <a:pt x="-4825" y="3485444"/>
                    <a:pt x="20756" y="1725789"/>
                    <a:pt x="15112" y="0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elay 2">
              <a:extLst>
                <a:ext uri="{FF2B5EF4-FFF2-40B4-BE49-F238E27FC236}">
                  <a16:creationId xmlns:a16="http://schemas.microsoft.com/office/drawing/2014/main" id="{FCC8CEDF-9D2A-7742-A93D-6498181029CC}"/>
                </a:ext>
              </a:extLst>
            </p:cNvPr>
            <p:cNvSpPr/>
            <p:nvPr userDrawn="1"/>
          </p:nvSpPr>
          <p:spPr>
            <a:xfrm>
              <a:off x="-838594" y="-106106"/>
              <a:ext cx="9439281" cy="5498237"/>
            </a:xfrm>
            <a:custGeom>
              <a:avLst/>
              <a:gdLst>
                <a:gd name="connsiteX0" fmla="*/ 0 w 4596617"/>
                <a:gd name="connsiteY0" fmla="*/ 0 h 5143500"/>
                <a:gd name="connsiteX1" fmla="*/ 2298309 w 4596617"/>
                <a:gd name="connsiteY1" fmla="*/ 0 h 5143500"/>
                <a:gd name="connsiteX2" fmla="*/ 4596618 w 4596617"/>
                <a:gd name="connsiteY2" fmla="*/ 2571750 h 5143500"/>
                <a:gd name="connsiteX3" fmla="*/ 2298309 w 4596617"/>
                <a:gd name="connsiteY3" fmla="*/ 5143500 h 5143500"/>
                <a:gd name="connsiteX4" fmla="*/ 0 w 4596617"/>
                <a:gd name="connsiteY4" fmla="*/ 5143500 h 5143500"/>
                <a:gd name="connsiteX5" fmla="*/ 0 w 4596617"/>
                <a:gd name="connsiteY5" fmla="*/ 0 h 5143500"/>
                <a:gd name="connsiteX0" fmla="*/ 0 w 4669398"/>
                <a:gd name="connsiteY0" fmla="*/ 0 h 5143500"/>
                <a:gd name="connsiteX1" fmla="*/ 3415909 w 4669398"/>
                <a:gd name="connsiteY1" fmla="*/ 0 h 5143500"/>
                <a:gd name="connsiteX2" fmla="*/ 4596618 w 4669398"/>
                <a:gd name="connsiteY2" fmla="*/ 2571750 h 5143500"/>
                <a:gd name="connsiteX3" fmla="*/ 2298309 w 4669398"/>
                <a:gd name="connsiteY3" fmla="*/ 5143500 h 5143500"/>
                <a:gd name="connsiteX4" fmla="*/ 0 w 4669398"/>
                <a:gd name="connsiteY4" fmla="*/ 5143500 h 5143500"/>
                <a:gd name="connsiteX5" fmla="*/ 0 w 4669398"/>
                <a:gd name="connsiteY5" fmla="*/ 0 h 5143500"/>
                <a:gd name="connsiteX0" fmla="*/ 0 w 4599664"/>
                <a:gd name="connsiteY0" fmla="*/ 0 h 5160433"/>
                <a:gd name="connsiteX1" fmla="*/ 3415909 w 4599664"/>
                <a:gd name="connsiteY1" fmla="*/ 0 h 5160433"/>
                <a:gd name="connsiteX2" fmla="*/ 4596618 w 4599664"/>
                <a:gd name="connsiteY2" fmla="*/ 2571750 h 5160433"/>
                <a:gd name="connsiteX3" fmla="*/ 3432843 w 4599664"/>
                <a:gd name="connsiteY3" fmla="*/ 5160433 h 5160433"/>
                <a:gd name="connsiteX4" fmla="*/ 0 w 4599664"/>
                <a:gd name="connsiteY4" fmla="*/ 5143500 h 5160433"/>
                <a:gd name="connsiteX5" fmla="*/ 0 w 4599664"/>
                <a:gd name="connsiteY5" fmla="*/ 0 h 5160433"/>
                <a:gd name="connsiteX0" fmla="*/ 0 w 4597172"/>
                <a:gd name="connsiteY0" fmla="*/ 0 h 5160433"/>
                <a:gd name="connsiteX1" fmla="*/ 3415909 w 4597172"/>
                <a:gd name="connsiteY1" fmla="*/ 0 h 5160433"/>
                <a:gd name="connsiteX2" fmla="*/ 4596618 w 4597172"/>
                <a:gd name="connsiteY2" fmla="*/ 2571750 h 5160433"/>
                <a:gd name="connsiteX3" fmla="*/ 3432843 w 4597172"/>
                <a:gd name="connsiteY3" fmla="*/ 5160433 h 5160433"/>
                <a:gd name="connsiteX4" fmla="*/ 0 w 4597172"/>
                <a:gd name="connsiteY4" fmla="*/ 5143500 h 5160433"/>
                <a:gd name="connsiteX5" fmla="*/ 0 w 4597172"/>
                <a:gd name="connsiteY5" fmla="*/ 0 h 5160433"/>
                <a:gd name="connsiteX0" fmla="*/ 0 w 4596683"/>
                <a:gd name="connsiteY0" fmla="*/ 0 h 5160433"/>
                <a:gd name="connsiteX1" fmla="*/ 3415909 w 4596683"/>
                <a:gd name="connsiteY1" fmla="*/ 0 h 5160433"/>
                <a:gd name="connsiteX2" fmla="*/ 4596618 w 4596683"/>
                <a:gd name="connsiteY2" fmla="*/ 2571750 h 5160433"/>
                <a:gd name="connsiteX3" fmla="*/ 3432843 w 4596683"/>
                <a:gd name="connsiteY3" fmla="*/ 5160433 h 5160433"/>
                <a:gd name="connsiteX4" fmla="*/ 0 w 4596683"/>
                <a:gd name="connsiteY4" fmla="*/ 5143500 h 5160433"/>
                <a:gd name="connsiteX5" fmla="*/ 0 w 4596683"/>
                <a:gd name="connsiteY5" fmla="*/ 0 h 5160433"/>
                <a:gd name="connsiteX0" fmla="*/ 0 w 4780413"/>
                <a:gd name="connsiteY0" fmla="*/ 33866 h 5194299"/>
                <a:gd name="connsiteX1" fmla="*/ 3991642 w 4780413"/>
                <a:gd name="connsiteY1" fmla="*/ 0 h 5194299"/>
                <a:gd name="connsiteX2" fmla="*/ 4596618 w 4780413"/>
                <a:gd name="connsiteY2" fmla="*/ 2605616 h 5194299"/>
                <a:gd name="connsiteX3" fmla="*/ 3432843 w 4780413"/>
                <a:gd name="connsiteY3" fmla="*/ 5194299 h 5194299"/>
                <a:gd name="connsiteX4" fmla="*/ 0 w 4780413"/>
                <a:gd name="connsiteY4" fmla="*/ 5177366 h 5194299"/>
                <a:gd name="connsiteX5" fmla="*/ 0 w 4780413"/>
                <a:gd name="connsiteY5" fmla="*/ 33866 h 5194299"/>
                <a:gd name="connsiteX0" fmla="*/ 0 w 4608489"/>
                <a:gd name="connsiteY0" fmla="*/ 33866 h 5194299"/>
                <a:gd name="connsiteX1" fmla="*/ 3991642 w 4608489"/>
                <a:gd name="connsiteY1" fmla="*/ 0 h 5194299"/>
                <a:gd name="connsiteX2" fmla="*/ 4596618 w 4608489"/>
                <a:gd name="connsiteY2" fmla="*/ 2605616 h 5194299"/>
                <a:gd name="connsiteX3" fmla="*/ 3432843 w 4608489"/>
                <a:gd name="connsiteY3" fmla="*/ 5194299 h 5194299"/>
                <a:gd name="connsiteX4" fmla="*/ 0 w 4608489"/>
                <a:gd name="connsiteY4" fmla="*/ 5177366 h 5194299"/>
                <a:gd name="connsiteX5" fmla="*/ 0 w 4608489"/>
                <a:gd name="connsiteY5" fmla="*/ 33866 h 5194299"/>
                <a:gd name="connsiteX0" fmla="*/ 0 w 4660310"/>
                <a:gd name="connsiteY0" fmla="*/ 33866 h 5194299"/>
                <a:gd name="connsiteX1" fmla="*/ 3991642 w 4660310"/>
                <a:gd name="connsiteY1" fmla="*/ 0 h 5194299"/>
                <a:gd name="connsiteX2" fmla="*/ 4596618 w 4660310"/>
                <a:gd name="connsiteY2" fmla="*/ 2605616 h 5194299"/>
                <a:gd name="connsiteX3" fmla="*/ 3906977 w 4660310"/>
                <a:gd name="connsiteY3" fmla="*/ 5194299 h 5194299"/>
                <a:gd name="connsiteX4" fmla="*/ 0 w 4660310"/>
                <a:gd name="connsiteY4" fmla="*/ 5177366 h 5194299"/>
                <a:gd name="connsiteX5" fmla="*/ 0 w 4660310"/>
                <a:gd name="connsiteY5" fmla="*/ 33866 h 5194299"/>
                <a:gd name="connsiteX0" fmla="*/ 0 w 4596981"/>
                <a:gd name="connsiteY0" fmla="*/ 33866 h 5194299"/>
                <a:gd name="connsiteX1" fmla="*/ 3991642 w 4596981"/>
                <a:gd name="connsiteY1" fmla="*/ 0 h 5194299"/>
                <a:gd name="connsiteX2" fmla="*/ 4596618 w 4596981"/>
                <a:gd name="connsiteY2" fmla="*/ 2605616 h 5194299"/>
                <a:gd name="connsiteX3" fmla="*/ 3906977 w 4596981"/>
                <a:gd name="connsiteY3" fmla="*/ 5194299 h 5194299"/>
                <a:gd name="connsiteX4" fmla="*/ 0 w 4596981"/>
                <a:gd name="connsiteY4" fmla="*/ 5177366 h 5194299"/>
                <a:gd name="connsiteX5" fmla="*/ 0 w 459698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622138"/>
                <a:gd name="connsiteY0" fmla="*/ 33866 h 5194299"/>
                <a:gd name="connsiteX1" fmla="*/ 3991642 w 4622138"/>
                <a:gd name="connsiteY1" fmla="*/ 0 h 5194299"/>
                <a:gd name="connsiteX2" fmla="*/ 4596618 w 4622138"/>
                <a:gd name="connsiteY2" fmla="*/ 2605616 h 5194299"/>
                <a:gd name="connsiteX3" fmla="*/ 4042444 w 4622138"/>
                <a:gd name="connsiteY3" fmla="*/ 5194299 h 5194299"/>
                <a:gd name="connsiteX4" fmla="*/ 0 w 4622138"/>
                <a:gd name="connsiteY4" fmla="*/ 5177366 h 5194299"/>
                <a:gd name="connsiteX5" fmla="*/ 0 w 4622138"/>
                <a:gd name="connsiteY5" fmla="*/ 33866 h 5194299"/>
                <a:gd name="connsiteX0" fmla="*/ 0 w 4596798"/>
                <a:gd name="connsiteY0" fmla="*/ 33866 h 5211232"/>
                <a:gd name="connsiteX1" fmla="*/ 3991642 w 4596798"/>
                <a:gd name="connsiteY1" fmla="*/ 0 h 5211232"/>
                <a:gd name="connsiteX2" fmla="*/ 4596618 w 4596798"/>
                <a:gd name="connsiteY2" fmla="*/ 2605616 h 5211232"/>
                <a:gd name="connsiteX3" fmla="*/ 3940844 w 4596798"/>
                <a:gd name="connsiteY3" fmla="*/ 5211232 h 5211232"/>
                <a:gd name="connsiteX4" fmla="*/ 0 w 4596798"/>
                <a:gd name="connsiteY4" fmla="*/ 5177366 h 5211232"/>
                <a:gd name="connsiteX5" fmla="*/ 0 w 4596798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613685"/>
                <a:gd name="connsiteY0" fmla="*/ 0 h 5211233"/>
                <a:gd name="connsiteX1" fmla="*/ 4008575 w 4613685"/>
                <a:gd name="connsiteY1" fmla="*/ 1 h 5211233"/>
                <a:gd name="connsiteX2" fmla="*/ 4613551 w 4613685"/>
                <a:gd name="connsiteY2" fmla="*/ 2605617 h 5211233"/>
                <a:gd name="connsiteX3" fmla="*/ 3957777 w 4613685"/>
                <a:gd name="connsiteY3" fmla="*/ 5211233 h 5211233"/>
                <a:gd name="connsiteX4" fmla="*/ 16933 w 4613685"/>
                <a:gd name="connsiteY4" fmla="*/ 5177367 h 5211233"/>
                <a:gd name="connsiteX5" fmla="*/ 0 w 4613685"/>
                <a:gd name="connsiteY5" fmla="*/ 0 h 5211233"/>
                <a:gd name="connsiteX0" fmla="*/ 0 w 4892215"/>
                <a:gd name="connsiteY0" fmla="*/ 0 h 5211233"/>
                <a:gd name="connsiteX1" fmla="*/ 4810044 w 4892215"/>
                <a:gd name="connsiteY1" fmla="*/ 1 h 5211233"/>
                <a:gd name="connsiteX2" fmla="*/ 4613551 w 4892215"/>
                <a:gd name="connsiteY2" fmla="*/ 2605617 h 5211233"/>
                <a:gd name="connsiteX3" fmla="*/ 3957777 w 4892215"/>
                <a:gd name="connsiteY3" fmla="*/ 5211233 h 5211233"/>
                <a:gd name="connsiteX4" fmla="*/ 16933 w 4892215"/>
                <a:gd name="connsiteY4" fmla="*/ 5177367 h 5211233"/>
                <a:gd name="connsiteX5" fmla="*/ 0 w 4892215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613551 w 4810044"/>
                <a:gd name="connsiteY2" fmla="*/ 2605617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436604 w 4810044"/>
                <a:gd name="connsiteY2" fmla="*/ 2588684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177367"/>
                <a:gd name="connsiteX1" fmla="*/ 4810044 w 4810044"/>
                <a:gd name="connsiteY1" fmla="*/ 1 h 5177367"/>
                <a:gd name="connsiteX2" fmla="*/ 4592734 w 4810044"/>
                <a:gd name="connsiteY2" fmla="*/ 2622550 h 5177367"/>
                <a:gd name="connsiteX3" fmla="*/ 3458161 w 4810044"/>
                <a:gd name="connsiteY3" fmla="*/ 4872566 h 5177367"/>
                <a:gd name="connsiteX4" fmla="*/ 16933 w 4810044"/>
                <a:gd name="connsiteY4" fmla="*/ 5177367 h 5177367"/>
                <a:gd name="connsiteX5" fmla="*/ 0 w 4810044"/>
                <a:gd name="connsiteY5" fmla="*/ 0 h 5177367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45913 w 4855957"/>
                <a:gd name="connsiteY0" fmla="*/ 0 h 5211233"/>
                <a:gd name="connsiteX1" fmla="*/ 4855957 w 4855957"/>
                <a:gd name="connsiteY1" fmla="*/ 1 h 5211233"/>
                <a:gd name="connsiteX2" fmla="*/ 4638647 w 4855957"/>
                <a:gd name="connsiteY2" fmla="*/ 2622550 h 5211233"/>
                <a:gd name="connsiteX3" fmla="*/ 3889196 w 4855957"/>
                <a:gd name="connsiteY3" fmla="*/ 5211232 h 5211233"/>
                <a:gd name="connsiteX4" fmla="*/ 394 w 4855957"/>
                <a:gd name="connsiteY4" fmla="*/ 5211233 h 5211233"/>
                <a:gd name="connsiteX5" fmla="*/ 45913 w 4855957"/>
                <a:gd name="connsiteY5" fmla="*/ 0 h 5211233"/>
                <a:gd name="connsiteX0" fmla="*/ 15112 w 4825156"/>
                <a:gd name="connsiteY0" fmla="*/ 0 h 5211233"/>
                <a:gd name="connsiteX1" fmla="*/ 4825156 w 4825156"/>
                <a:gd name="connsiteY1" fmla="*/ 1 h 5211233"/>
                <a:gd name="connsiteX2" fmla="*/ 4607846 w 4825156"/>
                <a:gd name="connsiteY2" fmla="*/ 2622550 h 5211233"/>
                <a:gd name="connsiteX3" fmla="*/ 3858395 w 4825156"/>
                <a:gd name="connsiteY3" fmla="*/ 5211232 h 5211233"/>
                <a:gd name="connsiteX4" fmla="*/ 819 w 4825156"/>
                <a:gd name="connsiteY4" fmla="*/ 5211233 h 5211233"/>
                <a:gd name="connsiteX5" fmla="*/ 15112 w 4825156"/>
                <a:gd name="connsiteY5" fmla="*/ 0 h 5211233"/>
                <a:gd name="connsiteX0" fmla="*/ 15112 w 4826846"/>
                <a:gd name="connsiteY0" fmla="*/ 0 h 5211233"/>
                <a:gd name="connsiteX1" fmla="*/ 4825156 w 4826846"/>
                <a:gd name="connsiteY1" fmla="*/ 1 h 5211233"/>
                <a:gd name="connsiteX2" fmla="*/ 4607846 w 4826846"/>
                <a:gd name="connsiteY2" fmla="*/ 2622550 h 5211233"/>
                <a:gd name="connsiteX3" fmla="*/ 3858395 w 4826846"/>
                <a:gd name="connsiteY3" fmla="*/ 5211232 h 5211233"/>
                <a:gd name="connsiteX4" fmla="*/ 819 w 4826846"/>
                <a:gd name="connsiteY4" fmla="*/ 5211233 h 5211233"/>
                <a:gd name="connsiteX5" fmla="*/ 15112 w 4826846"/>
                <a:gd name="connsiteY5" fmla="*/ 0 h 5211233"/>
                <a:gd name="connsiteX0" fmla="*/ 15112 w 4843990"/>
                <a:gd name="connsiteY0" fmla="*/ 0 h 5211233"/>
                <a:gd name="connsiteX1" fmla="*/ 4842540 w 4843990"/>
                <a:gd name="connsiteY1" fmla="*/ 9428 h 5211233"/>
                <a:gd name="connsiteX2" fmla="*/ 4607846 w 4843990"/>
                <a:gd name="connsiteY2" fmla="*/ 2622550 h 5211233"/>
                <a:gd name="connsiteX3" fmla="*/ 3858395 w 4843990"/>
                <a:gd name="connsiteY3" fmla="*/ 5211232 h 5211233"/>
                <a:gd name="connsiteX4" fmla="*/ 819 w 4843990"/>
                <a:gd name="connsiteY4" fmla="*/ 5211233 h 5211233"/>
                <a:gd name="connsiteX5" fmla="*/ 15112 w 484399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2540" h="5211233">
                  <a:moveTo>
                    <a:pt x="15112" y="0"/>
                  </a:moveTo>
                  <a:lnTo>
                    <a:pt x="4842540" y="9428"/>
                  </a:lnTo>
                  <a:cubicBezTo>
                    <a:pt x="4821523" y="757112"/>
                    <a:pt x="4771870" y="1755583"/>
                    <a:pt x="4607846" y="2622550"/>
                  </a:cubicBezTo>
                  <a:cubicBezTo>
                    <a:pt x="4443822" y="3489517"/>
                    <a:pt x="4307302" y="4076699"/>
                    <a:pt x="3858395" y="5211232"/>
                  </a:cubicBezTo>
                  <a:lnTo>
                    <a:pt x="819" y="5211233"/>
                  </a:lnTo>
                  <a:cubicBezTo>
                    <a:pt x="-4825" y="3485444"/>
                    <a:pt x="20756" y="1725789"/>
                    <a:pt x="15112" y="0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C0CC13C-42C2-5B49-990C-29ED9A2D3161}"/>
              </a:ext>
            </a:extLst>
          </p:cNvPr>
          <p:cNvSpPr txBox="1">
            <a:spLocks/>
          </p:cNvSpPr>
          <p:nvPr userDrawn="1"/>
        </p:nvSpPr>
        <p:spPr>
          <a:xfrm>
            <a:off x="7244696" y="3678449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500" dirty="0">
                <a:solidFill>
                  <a:schemeClr val="bg1"/>
                </a:solidFill>
              </a:rPr>
              <a:t>#AHA21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9012" y="654371"/>
            <a:ext cx="4105960" cy="2354940"/>
          </a:xfrm>
        </p:spPr>
        <p:txBody>
          <a:bodyPr anchor="b">
            <a:normAutofit/>
          </a:bodyPr>
          <a:lstStyle>
            <a:lvl1pPr algn="r">
              <a:lnSpc>
                <a:spcPts val="4000"/>
              </a:lnSpc>
              <a:defRPr sz="4000" b="1" i="0">
                <a:solidFill>
                  <a:schemeClr val="bg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4DE3A1-1C72-8746-9506-A8595458CB3E}"/>
              </a:ext>
            </a:extLst>
          </p:cNvPr>
          <p:cNvCxnSpPr>
            <a:cxnSpLocks/>
          </p:cNvCxnSpPr>
          <p:nvPr userDrawn="1"/>
        </p:nvCxnSpPr>
        <p:spPr>
          <a:xfrm>
            <a:off x="4419012" y="3297494"/>
            <a:ext cx="41059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7F4375-55B2-3645-805B-8633B02A1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3351" y="3421490"/>
            <a:ext cx="1358973" cy="80750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BF2AF87-698A-AE4A-B2CE-BCF5841E8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049" y="3760136"/>
            <a:ext cx="1129086" cy="3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F5298B-887F-CD42-A66C-BDFCBC6B761A}"/>
              </a:ext>
            </a:extLst>
          </p:cNvPr>
          <p:cNvSpPr/>
          <p:nvPr userDrawn="1"/>
        </p:nvSpPr>
        <p:spPr>
          <a:xfrm>
            <a:off x="8483955" y="0"/>
            <a:ext cx="657164" cy="4929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54" y="614723"/>
            <a:ext cx="4134010" cy="4308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A2641-0823-E046-9584-458E0C8590E1}"/>
              </a:ext>
            </a:extLst>
          </p:cNvPr>
          <p:cNvGrpSpPr/>
          <p:nvPr userDrawn="1"/>
        </p:nvGrpSpPr>
        <p:grpSpPr>
          <a:xfrm>
            <a:off x="-442359" y="5781167"/>
            <a:ext cx="1760698" cy="1726429"/>
            <a:chOff x="6336320" y="-2192957"/>
            <a:chExt cx="5872534" cy="575823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BCCB62-D219-DC47-88CA-C6DE5EEC4765}"/>
                </a:ext>
              </a:extLst>
            </p:cNvPr>
            <p:cNvSpPr/>
            <p:nvPr userDrawn="1"/>
          </p:nvSpPr>
          <p:spPr>
            <a:xfrm>
              <a:off x="6336320" y="-2192957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8F243B9-E0BB-3345-8CDE-63FBDCB7E334}"/>
                </a:ext>
              </a:extLst>
            </p:cNvPr>
            <p:cNvSpPr/>
            <p:nvPr userDrawn="1"/>
          </p:nvSpPr>
          <p:spPr>
            <a:xfrm>
              <a:off x="6593495" y="-2050082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DEA563E-3450-B84C-A050-07E5944D40DD}"/>
                </a:ext>
              </a:extLst>
            </p:cNvPr>
            <p:cNvSpPr/>
            <p:nvPr userDrawn="1"/>
          </p:nvSpPr>
          <p:spPr>
            <a:xfrm>
              <a:off x="6735945" y="-1923044"/>
              <a:ext cx="5189831" cy="5189831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D76CC3-14A6-D444-8247-6FD07F5D0974}"/>
              </a:ext>
            </a:extLst>
          </p:cNvPr>
          <p:cNvGrpSpPr/>
          <p:nvPr userDrawn="1"/>
        </p:nvGrpSpPr>
        <p:grpSpPr>
          <a:xfrm rot="1156728">
            <a:off x="6463088" y="-563901"/>
            <a:ext cx="6319880" cy="6196870"/>
            <a:chOff x="6336320" y="-2192957"/>
            <a:chExt cx="5872534" cy="575823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B7B1920-6C60-6143-954D-95B59F010D8D}"/>
                </a:ext>
              </a:extLst>
            </p:cNvPr>
            <p:cNvSpPr/>
            <p:nvPr userDrawn="1"/>
          </p:nvSpPr>
          <p:spPr>
            <a:xfrm>
              <a:off x="6336320" y="-2192957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ADA14BB-D56A-D047-94DA-5F3874AFF4D9}"/>
                </a:ext>
              </a:extLst>
            </p:cNvPr>
            <p:cNvSpPr/>
            <p:nvPr userDrawn="1"/>
          </p:nvSpPr>
          <p:spPr>
            <a:xfrm>
              <a:off x="6593495" y="-2050082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6C0DA71-E7CB-3748-80A6-D202C90C4B7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52489" y="-195147"/>
            <a:ext cx="5466062" cy="546606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E762BDA-3552-A446-AFE6-6BD418CD6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0489" y="939161"/>
            <a:ext cx="3419396" cy="373994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ONE SPEAKER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6692AF-EA47-EE4E-BC74-3942A8204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799663-1C3A-7140-A8B6-5A942E0AE02F}"/>
              </a:ext>
            </a:extLst>
          </p:cNvPr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23143" y="1266737"/>
            <a:ext cx="2226318" cy="32161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89AA8C-30E6-A849-A85E-97304461ADA3}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DBD1BCA7-3E28-1D49-A098-A4DEF8BCE5EE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Bio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0B78207-029E-2C48-B477-D381CB2E9E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843C01F0-AD5E-D748-8DCB-897FBD5CB71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490970-2C55-724B-BA36-CAF55FEFDBB2}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169AD3-D69D-DD43-9F89-A0411109CA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500" b="1" i="0">
                <a:solidFill>
                  <a:schemeClr val="bg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4D5D646-615D-0541-AD5A-4E46C8AFAA21}"/>
              </a:ext>
            </a:extLst>
          </p:cNvPr>
          <p:cNvSpPr/>
          <p:nvPr userDrawn="1"/>
        </p:nvSpPr>
        <p:spPr>
          <a:xfrm>
            <a:off x="13949348" y="-1002677"/>
            <a:ext cx="1053968" cy="6708590"/>
          </a:xfrm>
          <a:prstGeom prst="arc">
            <a:avLst>
              <a:gd name="adj1" fmla="val 16448403"/>
              <a:gd name="adj2" fmla="val 50021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EC85CD65-D3BF-CA4A-B2BD-C3C1987852B4}"/>
              </a:ext>
            </a:extLst>
          </p:cNvPr>
          <p:cNvSpPr/>
          <p:nvPr userDrawn="1"/>
        </p:nvSpPr>
        <p:spPr>
          <a:xfrm rot="21325004">
            <a:off x="13984672" y="-782545"/>
            <a:ext cx="1053968" cy="6708590"/>
          </a:xfrm>
          <a:prstGeom prst="arc">
            <a:avLst>
              <a:gd name="adj1" fmla="val 16448403"/>
              <a:gd name="adj2" fmla="val 50021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15E968-BE93-9248-9232-9ECEC096E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ECE01-A90F-354F-84AE-393CAD1D8C16}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</a:t>
            </a:r>
            <a:r>
              <a:rPr lang="en-US" dirty="0" err="1"/>
              <a:t>Lub</a:t>
            </a:r>
            <a:r>
              <a:rPr lang="en-US" dirty="0"/>
              <a:t> Dub medium at 8pts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</a:t>
            </a:r>
            <a:r>
              <a:rPr lang="en-US" dirty="0" err="1"/>
              <a:t>Lub</a:t>
            </a:r>
            <a:r>
              <a:rPr lang="en-US" dirty="0"/>
              <a:t> Dub medium at 8pts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</a:t>
            </a:r>
            <a:r>
              <a:rPr lang="en-US" dirty="0" err="1"/>
              <a:t>Lub</a:t>
            </a:r>
            <a:r>
              <a:rPr lang="en-US" dirty="0"/>
              <a:t> Dub medium at 8pts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</a:t>
            </a:r>
            <a:r>
              <a:rPr lang="en-US" dirty="0" err="1"/>
              <a:t>Lub</a:t>
            </a:r>
            <a:r>
              <a:rPr lang="en-US" dirty="0"/>
              <a:t> Dub medium at 8pts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 dirty="0"/>
              <a:t>SPEAKER NAME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933B37-A120-7A4D-AA84-4B2D9103D5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B53E3-B0E9-534A-980C-D7C215BE8609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609EFF-D0D4-D74D-BFE0-9EC5949B21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C44018-5A6A-5A40-9C33-3213EA99D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89" y="614723"/>
            <a:ext cx="6828720" cy="92208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IS ALL CAPS AT 25 – 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A4FD0A-CC71-0E48-8282-25BE57F29E7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75C766-C30F-5445-9526-2CE36881A02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4875" y="4767264"/>
            <a:ext cx="1311887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351656-244C-E044-8660-FCA2FCD0B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  <p:pic>
        <p:nvPicPr>
          <p:cNvPr id="14" name="Picture Placeholder 8"/>
          <p:cNvPicPr>
            <a:picLocks noChangeAspect="1"/>
          </p:cNvPicPr>
          <p:nvPr userDrawn="1"/>
        </p:nvPicPr>
        <p:blipFill rotWithShape="1">
          <a:blip r:embed="rId3"/>
          <a:srcRect l="-809" t="-1979" r="809" b="-2524"/>
          <a:stretch/>
        </p:blipFill>
        <p:spPr>
          <a:xfrm>
            <a:off x="8039589" y="4716364"/>
            <a:ext cx="460557" cy="4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6B231A0-06A5-4D47-A6E6-CB45BAC12AE3}"/>
              </a:ext>
            </a:extLst>
          </p:cNvPr>
          <p:cNvGrpSpPr/>
          <p:nvPr userDrawn="1"/>
        </p:nvGrpSpPr>
        <p:grpSpPr>
          <a:xfrm>
            <a:off x="5475859" y="-1287819"/>
            <a:ext cx="6221803" cy="6192004"/>
            <a:chOff x="5586413" y="-905629"/>
            <a:chExt cx="5858111" cy="5830054"/>
          </a:xfrm>
        </p:grpSpPr>
        <p:sp>
          <p:nvSpPr>
            <p:cNvPr id="5" name="Chord 4">
              <a:extLst>
                <a:ext uri="{FF2B5EF4-FFF2-40B4-BE49-F238E27FC236}">
                  <a16:creationId xmlns:a16="http://schemas.microsoft.com/office/drawing/2014/main" id="{2CD7D9F7-E6C8-ED42-8C36-A00DC97A4499}"/>
                </a:ext>
              </a:extLst>
            </p:cNvPr>
            <p:cNvSpPr/>
            <p:nvPr userDrawn="1"/>
          </p:nvSpPr>
          <p:spPr>
            <a:xfrm>
              <a:off x="5777071" y="-804862"/>
              <a:ext cx="5572125" cy="5572125"/>
            </a:xfrm>
            <a:prstGeom prst="chord">
              <a:avLst>
                <a:gd name="adj1" fmla="val 4286170"/>
                <a:gd name="adj2" fmla="val 17273589"/>
              </a:avLst>
            </a:prstGeom>
            <a:gradFill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204E6B56-60D4-014E-B3AA-FC5211D6F3B1}"/>
                </a:ext>
              </a:extLst>
            </p:cNvPr>
            <p:cNvSpPr/>
            <p:nvPr userDrawn="1"/>
          </p:nvSpPr>
          <p:spPr>
            <a:xfrm>
              <a:off x="5586413" y="-905629"/>
              <a:ext cx="5762783" cy="5762783"/>
            </a:xfrm>
            <a:prstGeom prst="chord">
              <a:avLst>
                <a:gd name="adj1" fmla="val 4107390"/>
                <a:gd name="adj2" fmla="val 1740939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5F8F5873-0277-9A47-8D48-AA293D724088}"/>
                </a:ext>
              </a:extLst>
            </p:cNvPr>
            <p:cNvSpPr/>
            <p:nvPr userDrawn="1"/>
          </p:nvSpPr>
          <p:spPr>
            <a:xfrm>
              <a:off x="5681741" y="-838358"/>
              <a:ext cx="5762783" cy="5762783"/>
            </a:xfrm>
            <a:prstGeom prst="chord">
              <a:avLst>
                <a:gd name="adj1" fmla="val 4115296"/>
                <a:gd name="adj2" fmla="val 17486501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IS ALL CAPS AT </a:t>
            </a:r>
            <a:br>
              <a:rPr lang="en-US" dirty="0"/>
            </a:br>
            <a:r>
              <a:rPr lang="en-US" dirty="0"/>
              <a:t>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2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247F3C8-B7B8-C547-9E76-01BF767FF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926208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DADFA7-6C6F-C64F-9925-C27F58B83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3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686" r:id="rId13"/>
    <p:sldLayoutId id="2147483673" r:id="rId14"/>
    <p:sldLayoutId id="2147483674" r:id="rId15"/>
    <p:sldLayoutId id="2147483680" r:id="rId16"/>
    <p:sldLayoutId id="2147483675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1" i="0" kern="1200">
          <a:solidFill>
            <a:schemeClr val="accent4"/>
          </a:solidFill>
          <a:latin typeface="Lub Dub Bold" panose="020B0603030403020204" pitchFamily="34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B670-4138-7F4D-8F42-0A8B0005F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666" y="751946"/>
            <a:ext cx="6179105" cy="1989851"/>
          </a:xfrm>
        </p:spPr>
        <p:txBody>
          <a:bodyPr>
            <a:normAutofit fontScale="90000"/>
          </a:bodyPr>
          <a:lstStyle/>
          <a:p>
            <a:r>
              <a:rPr lang="en-US" cap="all" dirty="0"/>
              <a:t>Efficacy and Safety of an External Support Device for Saphenous Vein Coronary Bypass Grafts:  The VEST Trial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FA979-1215-3B48-8E25-2C309970B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460" y="3574621"/>
            <a:ext cx="4943632" cy="40979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John Puskas, MD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Icahn School of Medicine at Mount Sinai, New York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For the NHLBI Cardiothoracic Surgical Trials Network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9251" r="6508" b="13738"/>
          <a:stretch/>
        </p:blipFill>
        <p:spPr>
          <a:xfrm>
            <a:off x="7555872" y="2807571"/>
            <a:ext cx="1268571" cy="1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2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75671"/>
            <a:ext cx="6828720" cy="922084"/>
          </a:xfrm>
        </p:spPr>
        <p:txBody>
          <a:bodyPr/>
          <a:lstStyle/>
          <a:p>
            <a:r>
              <a:rPr lang="en-US" dirty="0"/>
              <a:t>PATIENT CHARACTERISTICS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653920"/>
              </p:ext>
            </p:extLst>
          </p:nvPr>
        </p:nvGraphicFramePr>
        <p:xfrm>
          <a:off x="1504604" y="407899"/>
          <a:ext cx="5045825" cy="42356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0270">
                  <a:extLst>
                    <a:ext uri="{9D8B030D-6E8A-4147-A177-3AD203B41FA5}">
                      <a16:colId xmlns:a16="http://schemas.microsoft.com/office/drawing/2014/main" val="3746669991"/>
                    </a:ext>
                  </a:extLst>
                </a:gridCol>
                <a:gridCol w="2005555">
                  <a:extLst>
                    <a:ext uri="{9D8B030D-6E8A-4147-A177-3AD203B41FA5}">
                      <a16:colId xmlns:a16="http://schemas.microsoft.com/office/drawing/2014/main" val="2071267217"/>
                    </a:ext>
                  </a:extLst>
                </a:gridCol>
              </a:tblGrid>
              <a:tr h="239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All Patients (N=224)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18390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Age (years)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65.8 ± 8.3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5407213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Female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20.5%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extLst>
                  <a:ext uri="{0D108BD9-81ED-4DB2-BD59-A6C34878D82A}">
                    <a16:rowId xmlns:a16="http://schemas.microsoft.com/office/drawing/2014/main" val="317766285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White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92.1%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extLst>
                  <a:ext uri="{0D108BD9-81ED-4DB2-BD59-A6C34878D82A}">
                    <a16:rowId xmlns:a16="http://schemas.microsoft.com/office/drawing/2014/main" val="3182576103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Hispanic or Latino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9.1%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extLst>
                  <a:ext uri="{0D108BD9-81ED-4DB2-BD59-A6C34878D82A}">
                    <a16:rowId xmlns:a16="http://schemas.microsoft.com/office/drawing/2014/main" val="2615933075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  <a:latin typeface="Lub Dub Bold" panose="020B0603030403020204"/>
                        </a:rPr>
                        <a:t>Medical History</a:t>
                      </a:r>
                      <a:endParaRPr lang="en-US" sz="1200" b="1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 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964358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Current smoker or ex-smoker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54.9%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89637266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Diabetes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50.9%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7451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Hypertension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85.3%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582999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Hyperlipidemia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83.9%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80440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Prior stroke in past year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0.9%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extLst>
                  <a:ext uri="{0D108BD9-81ED-4DB2-BD59-A6C34878D82A}">
                    <a16:rowId xmlns:a16="http://schemas.microsoft.com/office/drawing/2014/main" val="3938131910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Prior myocardial infarction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41.5%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extLst>
                  <a:ext uri="{0D108BD9-81ED-4DB2-BD59-A6C34878D82A}">
                    <a16:rowId xmlns:a16="http://schemas.microsoft.com/office/drawing/2014/main" val="2566051960"/>
                  </a:ext>
                </a:extLst>
              </a:tr>
              <a:tr h="152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Prior PCI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24.6%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extLst>
                  <a:ext uri="{0D108BD9-81ED-4DB2-BD59-A6C34878D82A}">
                    <a16:rowId xmlns:a16="http://schemas.microsoft.com/office/drawing/2014/main" val="1428254981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  <a:latin typeface="Lub Dub Bold" panose="020B0603030403020204"/>
                        </a:rPr>
                        <a:t>Cardiac Measures</a:t>
                      </a:r>
                      <a:endParaRPr lang="en-US" sz="1200" b="1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 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330846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NYHA Class III/IV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12.1%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245634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CCS Class III/IV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37.1%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extLst>
                  <a:ext uri="{0D108BD9-81ED-4DB2-BD59-A6C34878D82A}">
                    <a16:rowId xmlns:a16="http://schemas.microsoft.com/office/drawing/2014/main" val="1016526772"/>
                  </a:ext>
                </a:extLst>
              </a:tr>
              <a:tr h="157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Left ventricular ejection fraction (%)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54.4 ± 10.6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134379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  <a:latin typeface="Lub Dub Bold" panose="020B0603030403020204"/>
                        </a:rPr>
                        <a:t>Operative Characteristics</a:t>
                      </a:r>
                      <a:endParaRPr lang="en-US" sz="1200" b="1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 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629095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Surgery time (min)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268.5 ± 68.5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0996942"/>
                  </a:ext>
                </a:extLst>
              </a:tr>
              <a:tr h="156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Clamp time (min)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83.0 ± 25.8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70" marR="20770" marT="0" marB="0"/>
                </a:tc>
                <a:extLst>
                  <a:ext uri="{0D108BD9-81ED-4DB2-BD59-A6C34878D82A}">
                    <a16:rowId xmlns:a16="http://schemas.microsoft.com/office/drawing/2014/main" val="179726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8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153681"/>
            <a:ext cx="6828720" cy="922084"/>
          </a:xfrm>
        </p:spPr>
        <p:txBody>
          <a:bodyPr/>
          <a:lstStyle/>
          <a:p>
            <a:r>
              <a:rPr lang="en-US" dirty="0"/>
              <a:t>GRAFT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0" y="1109051"/>
            <a:ext cx="6632766" cy="3295896"/>
          </a:xfrm>
        </p:spPr>
        <p:txBody>
          <a:bodyPr>
            <a:norm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52234"/>
              </p:ext>
            </p:extLst>
          </p:nvPr>
        </p:nvGraphicFramePr>
        <p:xfrm>
          <a:off x="590204" y="648295"/>
          <a:ext cx="6882938" cy="363729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851934">
                  <a:extLst>
                    <a:ext uri="{9D8B030D-6E8A-4147-A177-3AD203B41FA5}">
                      <a16:colId xmlns:a16="http://schemas.microsoft.com/office/drawing/2014/main" val="2450162606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val="2537857614"/>
                    </a:ext>
                  </a:extLst>
                </a:gridCol>
                <a:gridCol w="2107611">
                  <a:extLst>
                    <a:ext uri="{9D8B030D-6E8A-4147-A177-3AD203B41FA5}">
                      <a16:colId xmlns:a16="http://schemas.microsoft.com/office/drawing/2014/main" val="1850093218"/>
                    </a:ext>
                  </a:extLst>
                </a:gridCol>
              </a:tblGrid>
              <a:tr h="423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effectLst/>
                          <a:latin typeface="Lub Dub Bold" panose="020B0603030403020204"/>
                        </a:rPr>
                        <a:t> </a:t>
                      </a:r>
                      <a:endParaRPr lang="en-US" sz="1100" b="1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effectLst/>
                          <a:latin typeface="Lub Dub Bold" panose="020B0603030403020204"/>
                        </a:rPr>
                        <a:t>Device Supported</a:t>
                      </a:r>
                      <a:br>
                        <a:rPr lang="en-US" sz="1100" b="1" dirty="0">
                          <a:effectLst/>
                          <a:latin typeface="Lub Dub Bold" panose="020B0603030403020204"/>
                        </a:rPr>
                      </a:br>
                      <a:r>
                        <a:rPr lang="en-US" sz="1100" b="1" dirty="0">
                          <a:effectLst/>
                          <a:latin typeface="Lub Dub Bold" panose="020B0603030403020204"/>
                        </a:rPr>
                        <a:t>(N=224)</a:t>
                      </a:r>
                      <a:endParaRPr lang="en-US" sz="1100" b="1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effectLst/>
                          <a:latin typeface="Lub Dub Bold" panose="020B0603030403020204"/>
                        </a:rPr>
                        <a:t>Unsupported</a:t>
                      </a:r>
                      <a:br>
                        <a:rPr lang="en-US" sz="1100" b="1" dirty="0">
                          <a:effectLst/>
                          <a:latin typeface="Lub Dub Bold" panose="020B0603030403020204"/>
                        </a:rPr>
                      </a:br>
                      <a:r>
                        <a:rPr lang="en-US" sz="1100" b="1" dirty="0">
                          <a:effectLst/>
                          <a:latin typeface="Lub Dub Bold" panose="020B0603030403020204"/>
                        </a:rPr>
                        <a:t>(N=224)</a:t>
                      </a:r>
                      <a:endParaRPr lang="en-US" sz="1100" b="1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345708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Native artery % stenosis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 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 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9660307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  50%-74% stenosis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0.4%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0.0%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extLst>
                  <a:ext uri="{0D108BD9-81ED-4DB2-BD59-A6C34878D82A}">
                    <a16:rowId xmlns:a16="http://schemas.microsoft.com/office/drawing/2014/main" val="3628420157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  75%-99% occlusion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87.5%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83.5%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extLst>
                  <a:ext uri="{0D108BD9-81ED-4DB2-BD59-A6C34878D82A}">
                    <a16:rowId xmlns:a16="http://schemas.microsoft.com/office/drawing/2014/main" val="3152283549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  100% occlusion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12.1%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16.5%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extLst>
                  <a:ext uri="{0D108BD9-81ED-4DB2-BD59-A6C34878D82A}">
                    <a16:rowId xmlns:a16="http://schemas.microsoft.com/office/drawing/2014/main" val="695614329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Coronary artery diameter (mm%)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1.8 ± 0.4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Lub Dub Bold" panose="020B0603030403020204"/>
                        </a:rPr>
                        <a:t>1.8 ± 0.4</a:t>
                      </a:r>
                      <a:endParaRPr lang="en-US" sz="120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extLst>
                  <a:ext uri="{0D108BD9-81ED-4DB2-BD59-A6C34878D82A}">
                    <a16:rowId xmlns:a16="http://schemas.microsoft.com/office/drawing/2014/main" val="2074989898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Graft length (cm%)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14.4 ± 3.2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Lub Dub Bold" panose="020B0603030403020204"/>
                        </a:rPr>
                        <a:t>14.7 ± 3.7</a:t>
                      </a:r>
                      <a:endParaRPr lang="en-US" sz="120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extLst>
                  <a:ext uri="{0D108BD9-81ED-4DB2-BD59-A6C34878D82A}">
                    <a16:rowId xmlns:a16="http://schemas.microsoft.com/office/drawing/2014/main" val="2957934090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Systolic pressure at TTFM (mm Hg%)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100.0 ± 22.3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Lub Dub Bold" panose="020B0603030403020204"/>
                        </a:rPr>
                        <a:t>100.6 ± 22.3</a:t>
                      </a:r>
                      <a:endParaRPr lang="en-US" sz="120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extLst>
                  <a:ext uri="{0D108BD9-81ED-4DB2-BD59-A6C34878D82A}">
                    <a16:rowId xmlns:a16="http://schemas.microsoft.com/office/drawing/2014/main" val="3952136322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Final TTFM flow (mL/min%)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47.8 ± 28.0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46.5 ± 30.2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extLst>
                  <a:ext uri="{0D108BD9-81ED-4DB2-BD59-A6C34878D82A}">
                    <a16:rowId xmlns:a16="http://schemas.microsoft.com/office/drawing/2014/main" val="2854832623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Final TTFM </a:t>
                      </a:r>
                      <a:r>
                        <a:rPr lang="en-US" sz="1200" b="0" dirty="0" err="1">
                          <a:effectLst/>
                          <a:latin typeface="Lub Dub Bold" panose="020B0603030403020204"/>
                        </a:rPr>
                        <a:t>pulsatility</a:t>
                      </a: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 index</a:t>
                      </a:r>
                      <a:endParaRPr lang="en-US" sz="12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2.6 ± 1.4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3.0 ± 1.7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/>
                </a:tc>
                <a:extLst>
                  <a:ext uri="{0D108BD9-81ED-4DB2-BD59-A6C34878D82A}">
                    <a16:rowId xmlns:a16="http://schemas.microsoft.com/office/drawing/2014/main" val="154084711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Lub Dub Bold" panose="020B0603030403020204"/>
                        </a:rPr>
                        <a:t>Coronary target vessels</a:t>
                      </a:r>
                      <a:endParaRPr lang="en-US" sz="1200" b="1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 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</a:rPr>
                        <a:t> </a:t>
                      </a:r>
                      <a:endParaRPr lang="en-US" sz="12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05" marR="257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77400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Diagonal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14.7%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12.9%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31614144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CRX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0.4%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2.2%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963368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34.8%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31.7%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93376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RI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4.5%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3.6%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585823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RCA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12.1%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7.1%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894838"/>
                  </a:ext>
                </a:extLst>
              </a:tr>
              <a:tr h="185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PDA/PLB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33.5%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 Bold" panose="020B0603030403020204"/>
                          <a:ea typeface="Calibri" panose="020F0502020204030204" pitchFamily="34" charset="0"/>
                        </a:rPr>
                        <a:t>42.4%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85714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3888" y="4495142"/>
            <a:ext cx="24577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atin typeface="Lub Dub Bold" panose="020B0603030403020204"/>
              </a:rPr>
              <a:t>TTFM = </a:t>
            </a:r>
            <a:r>
              <a:rPr lang="en-US" sz="1050" dirty="0"/>
              <a:t>Transit time flow measurement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4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233155"/>
            <a:ext cx="7772756" cy="922084"/>
          </a:xfrm>
        </p:spPr>
        <p:txBody>
          <a:bodyPr/>
          <a:lstStyle/>
          <a:p>
            <a:r>
              <a:rPr lang="en-US" dirty="0"/>
              <a:t>Angiography and IVUS AT 12 MONTHS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cap="all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294488"/>
              </p:ext>
            </p:extLst>
          </p:nvPr>
        </p:nvGraphicFramePr>
        <p:xfrm>
          <a:off x="1054944" y="898492"/>
          <a:ext cx="7155801" cy="3598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5636" y="623287"/>
            <a:ext cx="618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42% of patients had at least one SVG occluded/diffuse disease</a:t>
            </a:r>
          </a:p>
        </p:txBody>
      </p:sp>
    </p:spTree>
    <p:extLst>
      <p:ext uri="{BB962C8B-B14F-4D97-AF65-F5344CB8AC3E}">
        <p14:creationId xmlns:p14="http://schemas.microsoft.com/office/powerpoint/2010/main" val="29618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56" y="153681"/>
            <a:ext cx="8170752" cy="922084"/>
          </a:xfrm>
        </p:spPr>
        <p:txBody>
          <a:bodyPr/>
          <a:lstStyle/>
          <a:p>
            <a:r>
              <a:rPr lang="en-US" dirty="0"/>
              <a:t>PRIMARY ENDPOINT: INTIMAL HYPERPLASIA AREA </a:t>
            </a:r>
            <a:r>
              <a:rPr lang="en-US" cap="all" dirty="0"/>
              <a:t>at 12 months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80681"/>
              </p:ext>
            </p:extLst>
          </p:nvPr>
        </p:nvGraphicFramePr>
        <p:xfrm>
          <a:off x="144855" y="1058866"/>
          <a:ext cx="8519312" cy="881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563355">
                  <a:extLst>
                    <a:ext uri="{9D8B030D-6E8A-4147-A177-3AD203B41FA5}">
                      <a16:colId xmlns:a16="http://schemas.microsoft.com/office/drawing/2014/main" val="2063311921"/>
                    </a:ext>
                  </a:extLst>
                </a:gridCol>
                <a:gridCol w="1104523">
                  <a:extLst>
                    <a:ext uri="{9D8B030D-6E8A-4147-A177-3AD203B41FA5}">
                      <a16:colId xmlns:a16="http://schemas.microsoft.com/office/drawing/2014/main" val="693482957"/>
                    </a:ext>
                  </a:extLst>
                </a:gridCol>
                <a:gridCol w="1060852">
                  <a:extLst>
                    <a:ext uri="{9D8B030D-6E8A-4147-A177-3AD203B41FA5}">
                      <a16:colId xmlns:a16="http://schemas.microsoft.com/office/drawing/2014/main" val="3398379650"/>
                    </a:ext>
                  </a:extLst>
                </a:gridCol>
                <a:gridCol w="790582">
                  <a:extLst>
                    <a:ext uri="{9D8B030D-6E8A-4147-A177-3AD203B41FA5}">
                      <a16:colId xmlns:a16="http://schemas.microsoft.com/office/drawing/2014/main" val="1355333970"/>
                    </a:ext>
                  </a:extLst>
                </a:gridCol>
              </a:tblGrid>
              <a:tr h="347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endParaRPr lang="en-US" sz="1200" b="0" dirty="0">
                        <a:effectLst/>
                        <a:latin typeface="Lub Dub Bold" panose="020B0603030403020204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Device Supported</a:t>
                      </a:r>
                      <a:endParaRPr lang="en-US" sz="1200" b="0" dirty="0">
                        <a:effectLst/>
                        <a:latin typeface="Lub Dub Bold" panose="020B0603030403020204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Unsupported</a:t>
                      </a:r>
                      <a:endParaRPr lang="en-US" sz="1200" b="0" dirty="0">
                        <a:effectLst/>
                        <a:latin typeface="Lub Dub Bold" panose="020B0603030403020204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P Value</a:t>
                      </a:r>
                      <a:endParaRPr lang="en-US" sz="1200" b="0" dirty="0">
                        <a:effectLst/>
                        <a:latin typeface="Lub Dub Bold" panose="020B0603030403020204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790415"/>
                  </a:ext>
                </a:extLst>
              </a:tr>
              <a:tr h="249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Intimal hyperplasia area mm</a:t>
                      </a:r>
                      <a:r>
                        <a:rPr lang="en-US" sz="1200" b="0" baseline="30000" dirty="0">
                          <a:effectLst/>
                          <a:latin typeface="Lub Dub Bold" panose="020B0603030403020204"/>
                        </a:rPr>
                        <a:t>2</a:t>
                      </a: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 (Primary analysis with imputation,</a:t>
                      </a:r>
                      <a:r>
                        <a:rPr lang="en-US" sz="1200" b="0" baseline="0" dirty="0">
                          <a:effectLst/>
                          <a:latin typeface="Lub Dub Bold" panose="020B0603030403020204"/>
                        </a:rPr>
                        <a:t> N</a:t>
                      </a: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=203)</a:t>
                      </a:r>
                      <a:endParaRPr lang="en-US" sz="1200" b="0" dirty="0">
                        <a:effectLst/>
                        <a:latin typeface="Lub Dub Bold" panose="020B0603030403020204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5.11 ± 0.16 SE</a:t>
                      </a:r>
                      <a:endParaRPr lang="en-US" sz="1200" b="0" dirty="0">
                        <a:effectLst/>
                        <a:latin typeface="Lub Dub Bold" panose="020B0603030403020204"/>
                        <a:cs typeface="Arial" panose="020B0604020202020204" pitchFamily="34" charset="0"/>
                      </a:endParaRPr>
                    </a:p>
                  </a:txBody>
                  <a:tcPr marL="2381" marR="23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5.79 ± 0.20 SE</a:t>
                      </a:r>
                      <a:endParaRPr lang="en-US" sz="1200" b="0" dirty="0">
                        <a:effectLst/>
                        <a:latin typeface="Lub Dub Bold" panose="020B0603030403020204"/>
                        <a:cs typeface="Arial" panose="020B0604020202020204" pitchFamily="34" charset="0"/>
                      </a:endParaRPr>
                    </a:p>
                  </a:txBody>
                  <a:tcPr marL="2381" marR="23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0.072</a:t>
                      </a:r>
                      <a:endParaRPr lang="en-US" sz="1200" b="0" dirty="0">
                        <a:effectLst/>
                        <a:latin typeface="Lub Dub Bold" panose="020B0603030403020204"/>
                        <a:cs typeface="Arial" panose="020B0604020202020204" pitchFamily="34" charset="0"/>
                      </a:endParaRPr>
                    </a:p>
                  </a:txBody>
                  <a:tcPr marL="2381" marR="23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22278809"/>
                  </a:ext>
                </a:extLst>
              </a:tr>
              <a:tr h="24955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  <a:defRPr/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Intimal hyperplasia area mm</a:t>
                      </a:r>
                      <a:r>
                        <a:rPr lang="en-US" sz="1200" b="0" baseline="30000" dirty="0">
                          <a:effectLst/>
                          <a:latin typeface="Lub Dub Bold" panose="020B0603030403020204"/>
                        </a:rPr>
                        <a:t>2 </a:t>
                      </a: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(Sensitivity analysis based on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ub Dub Bold" panose="020B0603030403020204"/>
                        </a:rPr>
                        <a:t>IVUS of both grafts, </a:t>
                      </a:r>
                      <a:r>
                        <a:rPr lang="en-US" sz="1200" b="0" baseline="0" dirty="0">
                          <a:effectLst/>
                          <a:latin typeface="Lub Dub Bold" panose="020B0603030403020204"/>
                        </a:rPr>
                        <a:t>N=113)</a:t>
                      </a:r>
                      <a:endParaRPr lang="en-US" sz="1200" b="0" dirty="0">
                        <a:effectLst/>
                        <a:latin typeface="Lub Dub Bold" panose="020B0603030403020204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4.58 ± 1.90 SD</a:t>
                      </a:r>
                      <a:endParaRPr lang="en-US" sz="1200" b="0" dirty="0">
                        <a:effectLst/>
                        <a:latin typeface="Lub Dub Bold" panose="020B0603030403020204"/>
                        <a:cs typeface="Arial" panose="020B0604020202020204" pitchFamily="34" charset="0"/>
                      </a:endParaRPr>
                    </a:p>
                  </a:txBody>
                  <a:tcPr marL="2381" marR="23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5.12 </a:t>
                      </a:r>
                      <a:r>
                        <a:rPr lang="en-US" sz="1200" b="0">
                          <a:effectLst/>
                          <a:latin typeface="Lub Dub Bold" panose="020B0603030403020204"/>
                        </a:rPr>
                        <a:t>± 2.47 SD</a:t>
                      </a:r>
                      <a:endParaRPr lang="en-US" sz="1200" b="0" dirty="0">
                        <a:effectLst/>
                        <a:latin typeface="Lub Dub Bold" panose="020B0603030403020204"/>
                        <a:cs typeface="Arial" panose="020B0604020202020204" pitchFamily="34" charset="0"/>
                      </a:endParaRPr>
                    </a:p>
                  </a:txBody>
                  <a:tcPr marL="2381" marR="23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Lub Dub Bold" panose="020B0603030403020204"/>
                        </a:rPr>
                        <a:t>0.043</a:t>
                      </a:r>
                      <a:endParaRPr lang="en-US" sz="1200" b="0" dirty="0">
                        <a:effectLst/>
                        <a:latin typeface="Lub Dub Bold" panose="020B0603030403020204"/>
                        <a:cs typeface="Arial" panose="020B0604020202020204" pitchFamily="34" charset="0"/>
                      </a:endParaRPr>
                    </a:p>
                  </a:txBody>
                  <a:tcPr marL="2381" marR="2381" marT="0" marB="0" anchor="ctr"/>
                </a:tc>
                <a:extLst>
                  <a:ext uri="{0D108BD9-81ED-4DB2-BD59-A6C34878D82A}">
                    <a16:rowId xmlns:a16="http://schemas.microsoft.com/office/drawing/2014/main" val="3333796975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88" y="2050612"/>
            <a:ext cx="4526733" cy="26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71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8" y="186967"/>
            <a:ext cx="7750871" cy="922084"/>
          </a:xfrm>
        </p:spPr>
        <p:txBody>
          <a:bodyPr>
            <a:normAutofit fontScale="90000"/>
          </a:bodyPr>
          <a:lstStyle/>
          <a:p>
            <a:r>
              <a:rPr lang="en-US" dirty="0"/>
              <a:t>LUMEN DIAMETER UNIFORMITY BY FITZGIBBON CLASSIFICATION </a:t>
            </a:r>
            <a:r>
              <a:rPr lang="en-US" cap="all" dirty="0"/>
              <a:t>at 12 months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0" y="1109051"/>
            <a:ext cx="6632766" cy="3295896"/>
          </a:xfrm>
        </p:spPr>
        <p:txBody>
          <a:bodyPr>
            <a:norm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720618"/>
              </p:ext>
            </p:extLst>
          </p:nvPr>
        </p:nvGraphicFramePr>
        <p:xfrm>
          <a:off x="1084082" y="942680"/>
          <a:ext cx="6674178" cy="356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90" y="3893525"/>
            <a:ext cx="755964" cy="195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091" y="3615722"/>
            <a:ext cx="755964" cy="2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5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252405"/>
            <a:ext cx="6828720" cy="922084"/>
          </a:xfrm>
        </p:spPr>
        <p:txBody>
          <a:bodyPr>
            <a:normAutofit/>
          </a:bodyPr>
          <a:lstStyle/>
          <a:p>
            <a:r>
              <a:rPr lang="en-US" dirty="0"/>
              <a:t>GRAFT FAILURE AT 12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37989" y="759045"/>
            <a:ext cx="6822082" cy="321610"/>
          </a:xfrm>
        </p:spPr>
        <p:txBody>
          <a:bodyPr/>
          <a:lstStyle/>
          <a:p>
            <a:r>
              <a:rPr lang="en-US" dirty="0">
                <a:latin typeface="Lub Dub Bold" panose="020B0603030403020204"/>
              </a:rPr>
              <a:t>≥50% stenosis by angiography/QCA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825188"/>
              </p:ext>
            </p:extLst>
          </p:nvPr>
        </p:nvGraphicFramePr>
        <p:xfrm>
          <a:off x="598515" y="1200150"/>
          <a:ext cx="6661555" cy="3204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110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MONTH SAFETY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977398"/>
              </p:ext>
            </p:extLst>
          </p:nvPr>
        </p:nvGraphicFramePr>
        <p:xfrm>
          <a:off x="529628" y="1132051"/>
          <a:ext cx="7849352" cy="3416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9226">
                  <a:extLst>
                    <a:ext uri="{9D8B030D-6E8A-4147-A177-3AD203B41FA5}">
                      <a16:colId xmlns:a16="http://schemas.microsoft.com/office/drawing/2014/main" val="66490297"/>
                    </a:ext>
                  </a:extLst>
                </a:gridCol>
                <a:gridCol w="1810126">
                  <a:extLst>
                    <a:ext uri="{9D8B030D-6E8A-4147-A177-3AD203B41FA5}">
                      <a16:colId xmlns:a16="http://schemas.microsoft.com/office/drawing/2014/main" val="3392956077"/>
                    </a:ext>
                  </a:extLst>
                </a:gridCol>
              </a:tblGrid>
              <a:tr h="345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0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b Dub Bold" panose="020B06030304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Protocol defined MACCE (N = 224)</a:t>
                      </a:r>
                    </a:p>
                  </a:txBody>
                  <a:tcPr marL="2381" marR="238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Lub Dub Bold" panose="020B0603030403020204"/>
                          <a:ea typeface="+mn-ea"/>
                          <a:cs typeface="+mn-cs"/>
                        </a:rPr>
                        <a:t># of Patients (%)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410211"/>
                  </a:ext>
                </a:extLst>
              </a:tr>
              <a:tr h="345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dirty="0">
                          <a:effectLst/>
                          <a:latin typeface="Lub Dub Bold" panose="020B0603030403020204"/>
                        </a:rPr>
                        <a:t>Mortality</a:t>
                      </a:r>
                      <a:endParaRPr lang="en-US" sz="18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Lub Dub Bold" panose="020B06030304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(2.2)</a:t>
                      </a:r>
                      <a:endParaRPr lang="en-US" sz="18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092872"/>
                  </a:ext>
                </a:extLst>
              </a:tr>
              <a:tr h="345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dirty="0">
                          <a:effectLst/>
                          <a:latin typeface="Lub Dub Bold" panose="020B0603030403020204"/>
                        </a:rPr>
                        <a:t>Stroke</a:t>
                      </a:r>
                      <a:endParaRPr lang="en-US" sz="18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Lub Dub Bold" panose="020B06030304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(2.7)</a:t>
                      </a:r>
                      <a:endParaRPr lang="en-US" sz="18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116687"/>
                  </a:ext>
                </a:extLst>
              </a:tr>
              <a:tr h="345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dirty="0">
                          <a:effectLst/>
                          <a:latin typeface="Lub Dub Bold" panose="020B0603030403020204"/>
                        </a:rPr>
                        <a:t>Myocardial Infarction</a:t>
                      </a:r>
                      <a:endParaRPr lang="en-US" sz="18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Lub Dub Bold" panose="020B06030304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(3.1)</a:t>
                      </a:r>
                      <a:endParaRPr lang="en-US" sz="18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192760"/>
                  </a:ext>
                </a:extLst>
              </a:tr>
              <a:tr h="712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dirty="0">
                          <a:effectLst/>
                          <a:latin typeface="Lub Dub Bold" panose="020B0603030403020204"/>
                        </a:rPr>
                        <a:t>Ischemic driven target vessel revascularization of supported graft or associated target coronary artery</a:t>
                      </a:r>
                      <a:endParaRPr lang="en-US" sz="18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Lub Dub Bold" panose="020B06030304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(1.3)</a:t>
                      </a:r>
                      <a:endParaRPr lang="en-US" sz="18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518139"/>
                  </a:ext>
                </a:extLst>
              </a:tr>
              <a:tr h="345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dirty="0">
                          <a:effectLst/>
                          <a:latin typeface="Lub Dub Bold" panose="020B0603030403020204"/>
                        </a:rPr>
                        <a:t>Composite MACCE</a:t>
                      </a:r>
                      <a:endParaRPr lang="en-US" sz="18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Lub Dub Bold" panose="020B06030304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(7.1)</a:t>
                      </a:r>
                      <a:endParaRPr lang="en-US" sz="18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961537"/>
                  </a:ext>
                </a:extLst>
              </a:tr>
              <a:tr h="345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8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187291"/>
                  </a:ext>
                </a:extLst>
              </a:tr>
              <a:tr h="3455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Lub Dub Bold" panose="020B06030304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Revascularizations of non</a:t>
                      </a:r>
                      <a:r>
                        <a:rPr lang="en-US" sz="1800" b="0" baseline="0" dirty="0">
                          <a:effectLst/>
                          <a:latin typeface="Lub Dub Bold" panose="020B06030304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supported grafts/non ischemic territories</a:t>
                      </a:r>
                      <a:endParaRPr lang="en-US" sz="1800" b="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Lub Dub Bold" panose="020B0603030403020204"/>
                          <a:ea typeface="+mn-ea"/>
                          <a:cs typeface="+mn-cs"/>
                        </a:rPr>
                        <a:t>10 (4.5)</a:t>
                      </a:r>
                      <a:endParaRPr lang="en-US" sz="18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8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1" marR="238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856812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0" y="195108"/>
            <a:ext cx="6828720" cy="922084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97" y="969194"/>
            <a:ext cx="7555942" cy="3434787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Difference in intimal hyperplasia between supported and unsupported SVGs did not reach statistical significance while accounting for the occluded/severely diseased SVGs</a:t>
            </a:r>
          </a:p>
          <a:p>
            <a:pPr marL="5143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Higher than expected rate of occlusion/diseased vessels</a:t>
            </a:r>
          </a:p>
          <a:p>
            <a:pPr marL="5143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Lower intimal hyperplasia area in a sensitivity analysis of patients who completed IVUS of both SVGs</a:t>
            </a:r>
            <a:r>
              <a:rPr lang="en-US" sz="2200" dirty="0"/>
              <a:t> </a:t>
            </a:r>
            <a:endParaRPr lang="en-US" sz="2200" dirty="0">
              <a:latin typeface="Lub Dub Bold" panose="020B0603030403020204"/>
            </a:endParaRP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Lub Dub Bold" panose="020B0603030403020204"/>
              </a:rPr>
              <a:t>No safety signals observed in the study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Lub Dub Bold" panose="020B0603030403020204"/>
              </a:rPr>
              <a:t>Further investigation of external graft support devices intended to improve long-term graft patency and clinical outcomes --in conjunction with novel measures to mitigate early graft occlusion-- is warranted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5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49" y="96537"/>
            <a:ext cx="6828720" cy="922084"/>
          </a:xfrm>
        </p:spPr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08" y="888568"/>
            <a:ext cx="4423721" cy="41525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ub Dub Bold" panose="020B0603030403020204"/>
              </a:rPr>
              <a:t>All study participants</a:t>
            </a:r>
          </a:p>
          <a:p>
            <a:endParaRPr lang="en-US" sz="1600" dirty="0">
              <a:latin typeface="Lub Dub Bold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ub Dub Bold" panose="020B0603030403020204"/>
              </a:rPr>
              <a:t>Conducted within the NHLBI sponsored Cardiothoracic Surgical Trials Network (CTSN)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Lub Dub Bold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ub Dub Bold" panose="020B0603030403020204"/>
              </a:rPr>
              <a:t>Coordinating Center, Icahn School of Medicine at Mount Sinai, 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Lub Dub Bold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ub Dub Bold" panose="020B0603030403020204"/>
              </a:rPr>
              <a:t>Supported by </a:t>
            </a:r>
            <a:r>
              <a:rPr lang="en-US" sz="1600" dirty="0"/>
              <a:t>Vascular Graft Solutions (Tel Aviv, Israel) </a:t>
            </a:r>
          </a:p>
          <a:p>
            <a:endParaRPr lang="en-US" sz="16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932628"/>
              </p:ext>
            </p:extLst>
          </p:nvPr>
        </p:nvGraphicFramePr>
        <p:xfrm>
          <a:off x="4908205" y="351417"/>
          <a:ext cx="3787647" cy="418529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87647">
                  <a:extLst>
                    <a:ext uri="{9D8B030D-6E8A-4147-A177-3AD203B41FA5}">
                      <a16:colId xmlns:a16="http://schemas.microsoft.com/office/drawing/2014/main" val="2832824550"/>
                    </a:ext>
                  </a:extLst>
                </a:gridCol>
              </a:tblGrid>
              <a:tr h="46339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effectLst/>
                          <a:latin typeface="Lub Dub Bold" panose="020B0603030403020204"/>
                        </a:rPr>
                        <a:t>Participating Centers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>
                          <a:effectLst/>
                          <a:latin typeface="Lub Dub Bold" panose="020B0603030403020204"/>
                        </a:rPr>
                        <a:t>Hôpital</a:t>
                      </a: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 Laval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1814295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University of Maryland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325659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Dartmouth-Hitchcock Medical Center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2472274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Montefiore - Einstein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798319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University of Virginia Health System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4202847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London Health Sciences Centre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2359304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Baylor Research Institute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3840594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Mount Sinai Health System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1938906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Lutheran Hospital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1970425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University of Pennsylvania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3999588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>
                          <a:effectLst/>
                          <a:latin typeface="Lub Dub Bold" panose="020B0603030403020204"/>
                        </a:rPr>
                        <a:t>WakeMed</a:t>
                      </a: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 Health &amp; Hospitals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255359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Mayo Clinic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39279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Montreal Heart Institute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3527245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Duke University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3841534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Columbia University Medical Center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3904495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University of Southern California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997364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ub Dub Bold" panose="020B0603030403020204"/>
                        </a:rPr>
                        <a:t>Cleveland Clinic Foundation</a:t>
                      </a:r>
                      <a:endParaRPr lang="en-US" sz="1100" dirty="0">
                        <a:effectLst/>
                        <a:latin typeface="Lub Dub Bold" panose="020B06030304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3783478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40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5CD2-F34B-F04E-B4CC-5DA2A631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657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89" y="1536807"/>
            <a:ext cx="6503137" cy="2868139"/>
          </a:xfrm>
        </p:spPr>
        <p:txBody>
          <a:bodyPr>
            <a:normAutofit/>
          </a:bodyPr>
          <a:lstStyle/>
          <a:p>
            <a:r>
              <a:rPr lang="en-US" sz="1400" dirty="0"/>
              <a:t>Consultation agreements with Medtronic for OPCAB training</a:t>
            </a:r>
          </a:p>
          <a:p>
            <a:r>
              <a:rPr lang="en-US" sz="1400" dirty="0"/>
              <a:t>Royalty payments from </a:t>
            </a:r>
            <a:r>
              <a:rPr lang="en-US" sz="1400" dirty="0" err="1"/>
              <a:t>Scanlan</a:t>
            </a:r>
            <a:r>
              <a:rPr lang="en-US" sz="1400" dirty="0"/>
              <a:t> for coronary surgery instruments</a:t>
            </a:r>
          </a:p>
          <a:p>
            <a:r>
              <a:rPr lang="en-US" sz="1400" dirty="0"/>
              <a:t>Educational speaker’s honoraria from Edwards Life Sciences and </a:t>
            </a:r>
            <a:r>
              <a:rPr lang="en-US" sz="1400" dirty="0" err="1"/>
              <a:t>Cryolife</a:t>
            </a:r>
            <a:r>
              <a:rPr lang="en-US" sz="1400" dirty="0"/>
              <a:t> </a:t>
            </a:r>
            <a:r>
              <a:rPr lang="en-US" sz="1400" dirty="0" err="1"/>
              <a:t>Inc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No conflicts of interest related to the present work.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7921" y="4767264"/>
            <a:ext cx="1388841" cy="273844"/>
          </a:xfrm>
        </p:spPr>
        <p:txBody>
          <a:bodyPr>
            <a:normAutofit/>
          </a:bodyPr>
          <a:lstStyle/>
          <a:p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261024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75" y="186967"/>
            <a:ext cx="6828720" cy="922084"/>
          </a:xfrm>
        </p:spPr>
        <p:txBody>
          <a:bodyPr/>
          <a:lstStyle/>
          <a:p>
            <a:r>
              <a:rPr lang="en-US" cap="all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0" y="669956"/>
            <a:ext cx="6632766" cy="4015212"/>
          </a:xfrm>
        </p:spPr>
        <p:txBody>
          <a:bodyPr>
            <a:normAutofit/>
          </a:bodyPr>
          <a:lstStyle/>
          <a:p>
            <a:r>
              <a:rPr lang="en-US" dirty="0"/>
              <a:t>Proliferative intimal hyperplasia of saphenous vein grafts after CABG predisposes to the later development of graft atherosclerosis and occlusion, resulting in adverse clinical outcomes</a:t>
            </a:r>
            <a:endParaRPr lang="en-US" dirty="0">
              <a:latin typeface="Lub Dub Bold" panose="020B0603030403020204"/>
            </a:endParaRPr>
          </a:p>
          <a:p>
            <a:endParaRPr lang="en-US" dirty="0">
              <a:latin typeface="Lub Dub Bold" panose="020B0603030403020204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Lub Dub Bold" panose="020B0603030403020204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Lub Dub Bold" panose="020B0603030403020204"/>
              </a:rPr>
              <a:t>15% SVGs fail one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Lub Dub Bold" panose="020B0603030403020204"/>
              </a:rPr>
              <a:t>month after CABG</a:t>
            </a:r>
          </a:p>
          <a:p>
            <a:endParaRPr lang="en-US" dirty="0">
              <a:latin typeface="Lub Dub Bold" panose="020B060303040302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Lub Dub Bold" panose="020B0603030403020204"/>
              </a:rPr>
              <a:t>50% of all SVGs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Lub Dub Bold" panose="020B0603030403020204"/>
              </a:rPr>
              <a:t>fail by 10 years</a:t>
            </a:r>
          </a:p>
          <a:p>
            <a:endParaRPr lang="en-US" dirty="0">
              <a:latin typeface="Lub Dub Bold" panose="020B0603030403020204"/>
            </a:endParaRPr>
          </a:p>
          <a:p>
            <a:endParaRPr lang="en-US" dirty="0">
              <a:latin typeface="Lub Dub Bold" panose="020B0603030403020204"/>
            </a:endParaRPr>
          </a:p>
          <a:p>
            <a:endParaRPr lang="en-US" dirty="0">
              <a:latin typeface="Lub Dub Bold" panose="020B0603030403020204"/>
            </a:endParaRPr>
          </a:p>
          <a:p>
            <a:r>
              <a:rPr lang="en-US" dirty="0">
                <a:latin typeface="Lub Dub Bold" panose="020B0603030403020204"/>
              </a:rPr>
              <a:t>External support of SVGs has the potential to prevent SVG dilation, slow the rate of intimal hyperplasia and increase long-term vein patency by</a:t>
            </a:r>
          </a:p>
          <a:p>
            <a:pPr marL="514350" lvl="1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Reducing SVG wall tension </a:t>
            </a:r>
          </a:p>
          <a:p>
            <a:pPr marL="514350" lvl="1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Reducing lumen irregularities </a:t>
            </a:r>
          </a:p>
          <a:p>
            <a:pPr marL="514350" lvl="1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Preventing SVG dilatation </a:t>
            </a:r>
          </a:p>
          <a:p>
            <a:pPr marL="514350" lvl="1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Improving hemodynamics and shear stress </a:t>
            </a:r>
          </a:p>
          <a:p>
            <a:pPr marL="514350" lvl="1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Lub Dub Bold" panose="020B060303040302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23038" y="1191146"/>
            <a:ext cx="4887435" cy="1923444"/>
            <a:chOff x="2123038" y="1191146"/>
            <a:chExt cx="4887435" cy="19234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3038" y="1191146"/>
              <a:ext cx="4887435" cy="1923444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5800179" y="1628133"/>
              <a:ext cx="1092599" cy="5247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539307"/>
            <a:ext cx="6828720" cy="922084"/>
          </a:xfrm>
        </p:spPr>
        <p:txBody>
          <a:bodyPr/>
          <a:lstStyle/>
          <a:p>
            <a:r>
              <a:rPr lang="en-US" dirty="0"/>
              <a:t>STUDY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90" y="1213165"/>
            <a:ext cx="5962810" cy="319178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To determine the efficacy of an external support device in limiting intimal hyperplasia by providing permanent support to saphenous vein grafts in patients who undergo CABG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To assess safety of the external support device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800" dirty="0"/>
              <a:t>THE DEVICE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Braid of 42 cobalt chromium wires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Available in 16 dimensional models</a:t>
            </a:r>
          </a:p>
          <a:p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cap="all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129" y="2581668"/>
            <a:ext cx="2985899" cy="18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3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285692"/>
            <a:ext cx="6828720" cy="922084"/>
          </a:xfrm>
        </p:spPr>
        <p:txBody>
          <a:bodyPr/>
          <a:lstStyle/>
          <a:p>
            <a:r>
              <a:rPr lang="en-US" altLang="en-US" cap="all" dirty="0">
                <a:ea typeface="ＭＳ Ｐゴシック" pitchFamily="34" charset="-128"/>
              </a:rPr>
              <a:t>Study Population</a:t>
            </a:r>
            <a:endParaRPr lang="en-US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0" y="1109051"/>
            <a:ext cx="6632766" cy="329589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Multi-vessel CAD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Planned and scheduled on-pump CABG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Two or more vein grafts: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1 for the right coronary artery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1 or more non LAD for the left coronary arteries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Native vessels with ≥75% stenosis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IMA graft indicated for the LAD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Appropriately sized and accessible target coronary arteries as assessed by pre-operative cardiac angiography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7921" y="4767264"/>
            <a:ext cx="1388841" cy="273844"/>
          </a:xfrm>
        </p:spPr>
        <p:txBody>
          <a:bodyPr>
            <a:normAutofit/>
          </a:bodyPr>
          <a:lstStyle/>
          <a:p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420709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all" dirty="0">
                <a:ea typeface="ＭＳ Ｐゴシック" pitchFamily="34" charset="-128"/>
              </a:rPr>
              <a:t>Study Design and intervention</a:t>
            </a:r>
            <a:endParaRPr lang="en-US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88" y="1025399"/>
            <a:ext cx="3838892" cy="3295896"/>
          </a:xfrm>
        </p:spPr>
        <p:txBody>
          <a:bodyPr>
            <a:normAutofit/>
          </a:bodyPr>
          <a:lstStyle/>
          <a:p>
            <a:pPr marL="428615" indent="-42861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Randomized, within-patient-controlled trial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One SVG bypass randomized to be supported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tabLst>
                <a:tab pos="285743" algn="l"/>
              </a:tabLst>
            </a:pPr>
            <a:r>
              <a:rPr lang="en-US" sz="2000" dirty="0"/>
              <a:t>	and another serves as control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</a:pP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Central core lab for reading of IVUS and cardiac angiography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457189"/>
            <a:r>
              <a:rPr lang="en-US" cap="all" dirty="0">
                <a:solidFill>
                  <a:srgbClr val="FFFFFF"/>
                </a:solidFill>
              </a:rPr>
              <a:t>Efficacy and Safety of an External Support Device for Saphenous Vein Coronary Bypass Grafts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457189"/>
            <a:fld id="{0E35BBB0-73A1-954D-9854-C6F827AED934}" type="slidenum">
              <a:rPr lang="en-US">
                <a:solidFill>
                  <a:srgbClr val="FFFFFF"/>
                </a:solidFill>
              </a:rPr>
              <a:pPr defTabSz="457189"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7922" y="4767264"/>
            <a:ext cx="1388841" cy="273844"/>
          </a:xfrm>
        </p:spPr>
        <p:txBody>
          <a:bodyPr>
            <a:normAutofit/>
          </a:bodyPr>
          <a:lstStyle/>
          <a:p>
            <a:endParaRPr lang="en-US" cap="al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688" t="22841" r="25579"/>
          <a:stretch/>
        </p:blipFill>
        <p:spPr>
          <a:xfrm rot="10800000">
            <a:off x="6425032" y="1115780"/>
            <a:ext cx="2140658" cy="2841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AD4216-F68C-F647-B972-706675026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120" y="1115781"/>
            <a:ext cx="2274305" cy="2841623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id="{480AD1DD-FBC5-F34A-AC91-85020D5A2A79}"/>
              </a:ext>
            </a:extLst>
          </p:cNvPr>
          <p:cNvSpPr/>
          <p:nvPr/>
        </p:nvSpPr>
        <p:spPr>
          <a:xfrm rot="1904420">
            <a:off x="4922489" y="2552900"/>
            <a:ext cx="363474" cy="73380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4B24F883-0730-5D43-9AA9-E89A59F85DB4}"/>
              </a:ext>
            </a:extLst>
          </p:cNvPr>
          <p:cNvSpPr/>
          <p:nvPr/>
        </p:nvSpPr>
        <p:spPr>
          <a:xfrm rot="15688572">
            <a:off x="7283821" y="2875073"/>
            <a:ext cx="363474" cy="73380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944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0" y="90798"/>
            <a:ext cx="7501900" cy="348667"/>
          </a:xfrm>
        </p:spPr>
        <p:txBody>
          <a:bodyPr>
            <a:normAutofit fontScale="90000"/>
          </a:bodyPr>
          <a:lstStyle/>
          <a:p>
            <a:r>
              <a:rPr lang="en-US" dirty="0"/>
              <a:t>ENDPOINTS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0" y="1109051"/>
            <a:ext cx="6632766" cy="3295896"/>
          </a:xfrm>
        </p:spPr>
        <p:txBody>
          <a:bodyPr>
            <a:norm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764" y="514711"/>
            <a:ext cx="7886700" cy="4730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Lub Dub Bold" panose="020B0603030403020204"/>
              </a:rPr>
              <a:t>PRIMARY:</a:t>
            </a:r>
            <a:r>
              <a:rPr lang="en-US" sz="1400" dirty="0">
                <a:latin typeface="Lub Dub Bold" panose="020B0603030403020204"/>
              </a:rPr>
              <a:t> Intimal hyperplasia area assessed by IVUS at 1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Lub Dub Bold" panose="020B060303040302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Lub Dub Bold" panose="020B060303040302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Lub Dub Bold" panose="020B060303040302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Lub Dub Bold" panose="020B060303040302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Lub Dub Bold" panose="020B060303040302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Lub Dub Bold" panose="020B060303040302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Lub Dub Bold" panose="020B060303040302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Lub Dub Bold" panose="020B060303040302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b="1" dirty="0">
              <a:latin typeface="Lub Dub Bold" panose="020B060303040302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Lub Dub Bold" panose="020B0603030403020204"/>
              </a:rPr>
              <a:t>SECONDARY CONFIRMATORY: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Lub Dub Bold" panose="020B0603030403020204"/>
              </a:rPr>
              <a:t>Lumen diameter uniformity by cardiac angiography at 1 year, by the Fitzgibbon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Lub Dub Bold" panose="020B0603030403020204"/>
              </a:rPr>
              <a:t>     classification, on a 3-point ordinal scale :</a:t>
            </a:r>
          </a:p>
          <a:p>
            <a:pPr marL="985838" lvl="3"/>
            <a:r>
              <a:rPr lang="en-US" sz="1400" dirty="0">
                <a:latin typeface="Lub Dub Bold" panose="020B0603030403020204"/>
              </a:rPr>
              <a:t>– </a:t>
            </a:r>
            <a:r>
              <a:rPr lang="en-US" dirty="0">
                <a:latin typeface="Lub Dub Bold" panose="020B0603030403020204"/>
              </a:rPr>
              <a:t>No intimal irregularity</a:t>
            </a:r>
          </a:p>
          <a:p>
            <a:pPr marL="985838" lvl="3"/>
            <a:r>
              <a:rPr lang="en-US" dirty="0">
                <a:latin typeface="Lub Dub Bold" panose="020B0603030403020204"/>
              </a:rPr>
              <a:t>– Irregularity of &lt;50% of estimated intimal surface </a:t>
            </a:r>
          </a:p>
          <a:p>
            <a:pPr marL="985838" lvl="3"/>
            <a:r>
              <a:rPr lang="en-US" dirty="0">
                <a:latin typeface="Lub Dub Bold" panose="020B0603030403020204"/>
              </a:rPr>
              <a:t>– Irregularity of &gt;50% of estimated intimal surface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ub Dub Bold" panose="020B0603030403020204"/>
              </a:rPr>
              <a:t>Graft Failure (≥50% stenosis) by cardiac angiography/QCA at 1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ub Dub Bold" panose="020B0603030403020204"/>
              </a:rPr>
              <a:t>SAFETY:</a:t>
            </a:r>
            <a:r>
              <a:rPr lang="en-US" sz="1400" dirty="0">
                <a:latin typeface="Lub Dub Bold" panose="020B0603030403020204"/>
              </a:rPr>
              <a:t> MACCE over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81857" y="919867"/>
            <a:ext cx="3888722" cy="2090871"/>
            <a:chOff x="495300" y="1208610"/>
            <a:chExt cx="8043371" cy="4659491"/>
          </a:xfrm>
        </p:grpSpPr>
        <p:sp>
          <p:nvSpPr>
            <p:cNvPr id="11" name="Donut 3"/>
            <p:cNvSpPr>
              <a:spLocks/>
            </p:cNvSpPr>
            <p:nvPr/>
          </p:nvSpPr>
          <p:spPr bwMode="auto">
            <a:xfrm>
              <a:off x="828675" y="1917700"/>
              <a:ext cx="2720975" cy="2800350"/>
            </a:xfrm>
            <a:custGeom>
              <a:avLst/>
              <a:gdLst>
                <a:gd name="T0" fmla="*/ 0 w 2721552"/>
                <a:gd name="T1" fmla="*/ 1400141 h 2800281"/>
                <a:gd name="T2" fmla="*/ 1360776 w 2721552"/>
                <a:gd name="T3" fmla="*/ 0 h 2800281"/>
                <a:gd name="T4" fmla="*/ 2721552 w 2721552"/>
                <a:gd name="T5" fmla="*/ 1400141 h 2800281"/>
                <a:gd name="T6" fmla="*/ 1360776 w 2721552"/>
                <a:gd name="T7" fmla="*/ 2800282 h 2800281"/>
                <a:gd name="T8" fmla="*/ 0 w 2721552"/>
                <a:gd name="T9" fmla="*/ 1400141 h 2800281"/>
                <a:gd name="T10" fmla="*/ 845314 w 2721552"/>
                <a:gd name="T11" fmla="*/ 1400141 h 2800281"/>
                <a:gd name="T12" fmla="*/ 1360776 w 2721552"/>
                <a:gd name="T13" fmla="*/ 1954967 h 2800281"/>
                <a:gd name="T14" fmla="*/ 1876238 w 2721552"/>
                <a:gd name="T15" fmla="*/ 1400141 h 2800281"/>
                <a:gd name="T16" fmla="*/ 1360776 w 2721552"/>
                <a:gd name="T17" fmla="*/ 845315 h 2800281"/>
                <a:gd name="T18" fmla="*/ 845314 w 2721552"/>
                <a:gd name="T19" fmla="*/ 1400141 h 28002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21552" h="2800281">
                  <a:moveTo>
                    <a:pt x="0" y="1400141"/>
                  </a:moveTo>
                  <a:cubicBezTo>
                    <a:pt x="0" y="626864"/>
                    <a:pt x="609240" y="0"/>
                    <a:pt x="1360776" y="0"/>
                  </a:cubicBezTo>
                  <a:cubicBezTo>
                    <a:pt x="2112312" y="0"/>
                    <a:pt x="2721552" y="626864"/>
                    <a:pt x="2721552" y="1400141"/>
                  </a:cubicBezTo>
                  <a:cubicBezTo>
                    <a:pt x="2721552" y="2173418"/>
                    <a:pt x="2112312" y="2800282"/>
                    <a:pt x="1360776" y="2800282"/>
                  </a:cubicBezTo>
                  <a:cubicBezTo>
                    <a:pt x="609240" y="2800282"/>
                    <a:pt x="0" y="2173418"/>
                    <a:pt x="0" y="1400141"/>
                  </a:cubicBezTo>
                  <a:close/>
                  <a:moveTo>
                    <a:pt x="845314" y="1400141"/>
                  </a:moveTo>
                  <a:cubicBezTo>
                    <a:pt x="845314" y="1706563"/>
                    <a:pt x="1076094" y="1954967"/>
                    <a:pt x="1360776" y="1954967"/>
                  </a:cubicBezTo>
                  <a:cubicBezTo>
                    <a:pt x="1645458" y="1954967"/>
                    <a:pt x="1876238" y="1706563"/>
                    <a:pt x="1876238" y="1400141"/>
                  </a:cubicBezTo>
                  <a:cubicBezTo>
                    <a:pt x="1876238" y="1093719"/>
                    <a:pt x="1645458" y="845315"/>
                    <a:pt x="1360776" y="845315"/>
                  </a:cubicBezTo>
                  <a:cubicBezTo>
                    <a:pt x="1076094" y="845315"/>
                    <a:pt x="845314" y="1093719"/>
                    <a:pt x="845314" y="1400141"/>
                  </a:cubicBezTo>
                  <a:close/>
                </a:path>
              </a:pathLst>
            </a:cu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825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95300" y="1598613"/>
              <a:ext cx="3314700" cy="3333750"/>
            </a:xfrm>
            <a:custGeom>
              <a:avLst/>
              <a:gdLst/>
              <a:ahLst/>
              <a:cxnLst/>
              <a:rect l="0" t="0" r="r" b="b"/>
              <a:pathLst>
                <a:path w="2907885" h="3119656">
                  <a:moveTo>
                    <a:pt x="4897" y="1222675"/>
                  </a:moveTo>
                  <a:cubicBezTo>
                    <a:pt x="10395" y="1107207"/>
                    <a:pt x="44242" y="1170611"/>
                    <a:pt x="87368" y="1041225"/>
                  </a:cubicBezTo>
                  <a:cubicBezTo>
                    <a:pt x="92866" y="1024729"/>
                    <a:pt x="88952" y="1000684"/>
                    <a:pt x="103862" y="991738"/>
                  </a:cubicBezTo>
                  <a:cubicBezTo>
                    <a:pt x="131352" y="975243"/>
                    <a:pt x="157659" y="956590"/>
                    <a:pt x="186333" y="942252"/>
                  </a:cubicBezTo>
                  <a:cubicBezTo>
                    <a:pt x="210000" y="930418"/>
                    <a:pt x="280648" y="914547"/>
                    <a:pt x="301793" y="909261"/>
                  </a:cubicBezTo>
                  <a:cubicBezTo>
                    <a:pt x="348985" y="767671"/>
                    <a:pt x="276723" y="993054"/>
                    <a:pt x="334782" y="760801"/>
                  </a:cubicBezTo>
                  <a:cubicBezTo>
                    <a:pt x="343216" y="727064"/>
                    <a:pt x="348481" y="690763"/>
                    <a:pt x="367770" y="661828"/>
                  </a:cubicBezTo>
                  <a:cubicBezTo>
                    <a:pt x="389762" y="628837"/>
                    <a:pt x="400757" y="584850"/>
                    <a:pt x="433747" y="562855"/>
                  </a:cubicBezTo>
                  <a:cubicBezTo>
                    <a:pt x="610560" y="444971"/>
                    <a:pt x="342221" y="628549"/>
                    <a:pt x="532713" y="480378"/>
                  </a:cubicBezTo>
                  <a:cubicBezTo>
                    <a:pt x="564008" y="456035"/>
                    <a:pt x="598690" y="436390"/>
                    <a:pt x="631678" y="414396"/>
                  </a:cubicBezTo>
                  <a:cubicBezTo>
                    <a:pt x="648172" y="403399"/>
                    <a:pt x="661458" y="383594"/>
                    <a:pt x="681161" y="381405"/>
                  </a:cubicBezTo>
                  <a:lnTo>
                    <a:pt x="829609" y="364910"/>
                  </a:lnTo>
                  <a:cubicBezTo>
                    <a:pt x="846103" y="353913"/>
                    <a:pt x="860977" y="339971"/>
                    <a:pt x="879092" y="331919"/>
                  </a:cubicBezTo>
                  <a:cubicBezTo>
                    <a:pt x="910868" y="317795"/>
                    <a:pt x="978057" y="298928"/>
                    <a:pt x="978057" y="298928"/>
                  </a:cubicBezTo>
                  <a:cubicBezTo>
                    <a:pt x="1068321" y="238748"/>
                    <a:pt x="991375" y="279768"/>
                    <a:pt x="1143000" y="249441"/>
                  </a:cubicBezTo>
                  <a:cubicBezTo>
                    <a:pt x="1160049" y="246031"/>
                    <a:pt x="1175510" y="236718"/>
                    <a:pt x="1192483" y="232946"/>
                  </a:cubicBezTo>
                  <a:cubicBezTo>
                    <a:pt x="1366656" y="194238"/>
                    <a:pt x="1229538" y="237088"/>
                    <a:pt x="1340931" y="199955"/>
                  </a:cubicBezTo>
                  <a:cubicBezTo>
                    <a:pt x="1357425" y="183459"/>
                    <a:pt x="1372494" y="165403"/>
                    <a:pt x="1390414" y="150468"/>
                  </a:cubicBezTo>
                  <a:cubicBezTo>
                    <a:pt x="1405643" y="137776"/>
                    <a:pt x="1425879" y="131495"/>
                    <a:pt x="1439896" y="117477"/>
                  </a:cubicBezTo>
                  <a:cubicBezTo>
                    <a:pt x="1514502" y="42865"/>
                    <a:pt x="1426037" y="83609"/>
                    <a:pt x="1522368" y="51495"/>
                  </a:cubicBezTo>
                  <a:cubicBezTo>
                    <a:pt x="1538862" y="35000"/>
                    <a:pt x="1551848" y="-9993"/>
                    <a:pt x="1571850" y="2009"/>
                  </a:cubicBezTo>
                  <a:cubicBezTo>
                    <a:pt x="1601669" y="19902"/>
                    <a:pt x="1575905" y="81691"/>
                    <a:pt x="1604839" y="100982"/>
                  </a:cubicBezTo>
                  <a:cubicBezTo>
                    <a:pt x="1637827" y="122976"/>
                    <a:pt x="1668342" y="149232"/>
                    <a:pt x="1703804" y="166964"/>
                  </a:cubicBezTo>
                  <a:cubicBezTo>
                    <a:pt x="1725796" y="177961"/>
                    <a:pt x="1749773" y="185663"/>
                    <a:pt x="1769781" y="199955"/>
                  </a:cubicBezTo>
                  <a:cubicBezTo>
                    <a:pt x="1788763" y="213514"/>
                    <a:pt x="1799855" y="236501"/>
                    <a:pt x="1819264" y="249441"/>
                  </a:cubicBezTo>
                  <a:cubicBezTo>
                    <a:pt x="1833730" y="259086"/>
                    <a:pt x="1852029" y="261160"/>
                    <a:pt x="1868747" y="265937"/>
                  </a:cubicBezTo>
                  <a:cubicBezTo>
                    <a:pt x="1923088" y="281464"/>
                    <a:pt x="1960520" y="287592"/>
                    <a:pt x="2017195" y="298928"/>
                  </a:cubicBezTo>
                  <a:cubicBezTo>
                    <a:pt x="2039187" y="309925"/>
                    <a:pt x="2059621" y="324853"/>
                    <a:pt x="2083172" y="331919"/>
                  </a:cubicBezTo>
                  <a:cubicBezTo>
                    <a:pt x="2115205" y="341530"/>
                    <a:pt x="2151577" y="334830"/>
                    <a:pt x="2182138" y="348414"/>
                  </a:cubicBezTo>
                  <a:cubicBezTo>
                    <a:pt x="2203454" y="357889"/>
                    <a:pt x="2215126" y="381405"/>
                    <a:pt x="2231620" y="397901"/>
                  </a:cubicBezTo>
                  <a:cubicBezTo>
                    <a:pt x="2237118" y="414396"/>
                    <a:pt x="2239489" y="432290"/>
                    <a:pt x="2248115" y="447387"/>
                  </a:cubicBezTo>
                  <a:cubicBezTo>
                    <a:pt x="2279958" y="503116"/>
                    <a:pt x="2334469" y="558652"/>
                    <a:pt x="2396563" y="579351"/>
                  </a:cubicBezTo>
                  <a:lnTo>
                    <a:pt x="2446046" y="595846"/>
                  </a:lnTo>
                  <a:cubicBezTo>
                    <a:pt x="2462540" y="606843"/>
                    <a:pt x="2483145" y="613357"/>
                    <a:pt x="2495528" y="628837"/>
                  </a:cubicBezTo>
                  <a:cubicBezTo>
                    <a:pt x="2506390" y="642415"/>
                    <a:pt x="2504247" y="662772"/>
                    <a:pt x="2512023" y="678324"/>
                  </a:cubicBezTo>
                  <a:cubicBezTo>
                    <a:pt x="2520888" y="696056"/>
                    <a:pt x="2534015" y="711315"/>
                    <a:pt x="2545011" y="727810"/>
                  </a:cubicBezTo>
                  <a:cubicBezTo>
                    <a:pt x="2550509" y="744306"/>
                    <a:pt x="2550643" y="763719"/>
                    <a:pt x="2561505" y="777297"/>
                  </a:cubicBezTo>
                  <a:cubicBezTo>
                    <a:pt x="2573888" y="792778"/>
                    <a:pt x="2596971" y="796270"/>
                    <a:pt x="2610988" y="810288"/>
                  </a:cubicBezTo>
                  <a:cubicBezTo>
                    <a:pt x="2625006" y="824307"/>
                    <a:pt x="2632981" y="843279"/>
                    <a:pt x="2643977" y="859774"/>
                  </a:cubicBezTo>
                  <a:cubicBezTo>
                    <a:pt x="2679359" y="965930"/>
                    <a:pt x="2632732" y="850628"/>
                    <a:pt x="2709954" y="958747"/>
                  </a:cubicBezTo>
                  <a:cubicBezTo>
                    <a:pt x="2724246" y="978757"/>
                    <a:pt x="2730743" y="1003379"/>
                    <a:pt x="2742942" y="1024729"/>
                  </a:cubicBezTo>
                  <a:cubicBezTo>
                    <a:pt x="2752777" y="1041942"/>
                    <a:pt x="2764935" y="1057720"/>
                    <a:pt x="2775931" y="1074216"/>
                  </a:cubicBezTo>
                  <a:cubicBezTo>
                    <a:pt x="2786927" y="1118204"/>
                    <a:pt x="2804408" y="1161063"/>
                    <a:pt x="2808919" y="1206180"/>
                  </a:cubicBezTo>
                  <a:cubicBezTo>
                    <a:pt x="2827385" y="1390861"/>
                    <a:pt x="2794762" y="1325155"/>
                    <a:pt x="2858402" y="1420621"/>
                  </a:cubicBezTo>
                  <a:cubicBezTo>
                    <a:pt x="2898559" y="1541102"/>
                    <a:pt x="2882956" y="1485857"/>
                    <a:pt x="2907885" y="1585576"/>
                  </a:cubicBezTo>
                  <a:cubicBezTo>
                    <a:pt x="2902387" y="1657056"/>
                    <a:pt x="2900282" y="1728879"/>
                    <a:pt x="2891390" y="1800017"/>
                  </a:cubicBezTo>
                  <a:cubicBezTo>
                    <a:pt x="2889233" y="1817271"/>
                    <a:pt x="2884541" y="1835036"/>
                    <a:pt x="2874896" y="1849504"/>
                  </a:cubicBezTo>
                  <a:cubicBezTo>
                    <a:pt x="2861957" y="1868914"/>
                    <a:pt x="2841907" y="1882495"/>
                    <a:pt x="2825413" y="1898990"/>
                  </a:cubicBezTo>
                  <a:cubicBezTo>
                    <a:pt x="2787710" y="2012111"/>
                    <a:pt x="2832232" y="1871710"/>
                    <a:pt x="2792425" y="2030954"/>
                  </a:cubicBezTo>
                  <a:cubicBezTo>
                    <a:pt x="2788208" y="2047823"/>
                    <a:pt x="2786037" y="2066292"/>
                    <a:pt x="2775931" y="2080441"/>
                  </a:cubicBezTo>
                  <a:cubicBezTo>
                    <a:pt x="2757854" y="2105751"/>
                    <a:pt x="2731946" y="2124428"/>
                    <a:pt x="2709954" y="2146422"/>
                  </a:cubicBezTo>
                  <a:cubicBezTo>
                    <a:pt x="2704456" y="2223401"/>
                    <a:pt x="2704906" y="2301038"/>
                    <a:pt x="2693459" y="2377359"/>
                  </a:cubicBezTo>
                  <a:cubicBezTo>
                    <a:pt x="2683989" y="2440494"/>
                    <a:pt x="2638651" y="2531145"/>
                    <a:pt x="2594494" y="2575305"/>
                  </a:cubicBezTo>
                  <a:lnTo>
                    <a:pt x="2528517" y="2641287"/>
                  </a:lnTo>
                  <a:cubicBezTo>
                    <a:pt x="2443774" y="2853158"/>
                    <a:pt x="2553906" y="2590504"/>
                    <a:pt x="2446046" y="2806242"/>
                  </a:cubicBezTo>
                  <a:cubicBezTo>
                    <a:pt x="2432805" y="2832727"/>
                    <a:pt x="2430267" y="2864625"/>
                    <a:pt x="2413057" y="2888720"/>
                  </a:cubicBezTo>
                  <a:cubicBezTo>
                    <a:pt x="2401535" y="2904852"/>
                    <a:pt x="2381689" y="2913659"/>
                    <a:pt x="2363574" y="2921711"/>
                  </a:cubicBezTo>
                  <a:cubicBezTo>
                    <a:pt x="2331798" y="2935835"/>
                    <a:pt x="2297597" y="2943705"/>
                    <a:pt x="2264609" y="2954702"/>
                  </a:cubicBezTo>
                  <a:cubicBezTo>
                    <a:pt x="2248115" y="2960200"/>
                    <a:pt x="2232338" y="2968738"/>
                    <a:pt x="2215126" y="2971197"/>
                  </a:cubicBezTo>
                  <a:lnTo>
                    <a:pt x="2099666" y="2987692"/>
                  </a:lnTo>
                  <a:lnTo>
                    <a:pt x="2000701" y="3020683"/>
                  </a:lnTo>
                  <a:cubicBezTo>
                    <a:pt x="1984207" y="3026182"/>
                    <a:pt x="1968368" y="3034320"/>
                    <a:pt x="1951218" y="3037179"/>
                  </a:cubicBezTo>
                  <a:lnTo>
                    <a:pt x="1852253" y="3053674"/>
                  </a:lnTo>
                  <a:cubicBezTo>
                    <a:pt x="1835759" y="3064671"/>
                    <a:pt x="1820501" y="3077799"/>
                    <a:pt x="1802770" y="3086665"/>
                  </a:cubicBezTo>
                  <a:cubicBezTo>
                    <a:pt x="1779104" y="3098499"/>
                    <a:pt x="1708455" y="3114370"/>
                    <a:pt x="1687310" y="3119656"/>
                  </a:cubicBezTo>
                  <a:cubicBezTo>
                    <a:pt x="1664948" y="3102884"/>
                    <a:pt x="1589318" y="3040009"/>
                    <a:pt x="1555356" y="3037179"/>
                  </a:cubicBezTo>
                  <a:cubicBezTo>
                    <a:pt x="1511182" y="3033497"/>
                    <a:pt x="1467387" y="3048176"/>
                    <a:pt x="1423402" y="3053674"/>
                  </a:cubicBezTo>
                  <a:cubicBezTo>
                    <a:pt x="1384915" y="3048176"/>
                    <a:pt x="1346064" y="3044804"/>
                    <a:pt x="1307942" y="3037179"/>
                  </a:cubicBezTo>
                  <a:cubicBezTo>
                    <a:pt x="1290893" y="3033769"/>
                    <a:pt x="1275327" y="3024900"/>
                    <a:pt x="1258460" y="3020683"/>
                  </a:cubicBezTo>
                  <a:cubicBezTo>
                    <a:pt x="1194155" y="3004605"/>
                    <a:pt x="1125684" y="2997001"/>
                    <a:pt x="1060529" y="2987692"/>
                  </a:cubicBezTo>
                  <a:cubicBezTo>
                    <a:pt x="1044035" y="2982194"/>
                    <a:pt x="1028019" y="2974969"/>
                    <a:pt x="1011046" y="2971197"/>
                  </a:cubicBezTo>
                  <a:cubicBezTo>
                    <a:pt x="978399" y="2963942"/>
                    <a:pt x="941993" y="2969659"/>
                    <a:pt x="912080" y="2954702"/>
                  </a:cubicBezTo>
                  <a:cubicBezTo>
                    <a:pt x="894349" y="2945836"/>
                    <a:pt x="894572" y="2917600"/>
                    <a:pt x="879092" y="2905215"/>
                  </a:cubicBezTo>
                  <a:cubicBezTo>
                    <a:pt x="865516" y="2894353"/>
                    <a:pt x="846843" y="2891018"/>
                    <a:pt x="829609" y="2888720"/>
                  </a:cubicBezTo>
                  <a:cubicBezTo>
                    <a:pt x="763984" y="2879969"/>
                    <a:pt x="697655" y="2877723"/>
                    <a:pt x="631678" y="2872224"/>
                  </a:cubicBezTo>
                  <a:cubicBezTo>
                    <a:pt x="591431" y="2858808"/>
                    <a:pt x="564688" y="2854716"/>
                    <a:pt x="532713" y="2822738"/>
                  </a:cubicBezTo>
                  <a:cubicBezTo>
                    <a:pt x="422755" y="2712771"/>
                    <a:pt x="582189" y="2828232"/>
                    <a:pt x="450241" y="2740260"/>
                  </a:cubicBezTo>
                  <a:lnTo>
                    <a:pt x="384264" y="2641287"/>
                  </a:lnTo>
                  <a:lnTo>
                    <a:pt x="351276" y="2591801"/>
                  </a:lnTo>
                  <a:cubicBezTo>
                    <a:pt x="345778" y="2569807"/>
                    <a:pt x="338509" y="2548181"/>
                    <a:pt x="334782" y="2525819"/>
                  </a:cubicBezTo>
                  <a:cubicBezTo>
                    <a:pt x="327495" y="2482092"/>
                    <a:pt x="327575" y="2437201"/>
                    <a:pt x="318287" y="2393855"/>
                  </a:cubicBezTo>
                  <a:cubicBezTo>
                    <a:pt x="311001" y="2359852"/>
                    <a:pt x="318289" y="2305880"/>
                    <a:pt x="285299" y="2294882"/>
                  </a:cubicBezTo>
                  <a:lnTo>
                    <a:pt x="235816" y="2278386"/>
                  </a:lnTo>
                  <a:cubicBezTo>
                    <a:pt x="147847" y="2146422"/>
                    <a:pt x="263307" y="2305879"/>
                    <a:pt x="153345" y="2195909"/>
                  </a:cubicBezTo>
                  <a:cubicBezTo>
                    <a:pt x="139327" y="2181890"/>
                    <a:pt x="131352" y="2162918"/>
                    <a:pt x="120356" y="2146422"/>
                  </a:cubicBezTo>
                  <a:cubicBezTo>
                    <a:pt x="69054" y="1992504"/>
                    <a:pt x="140105" y="2219774"/>
                    <a:pt x="87368" y="1833008"/>
                  </a:cubicBezTo>
                  <a:cubicBezTo>
                    <a:pt x="82670" y="1798551"/>
                    <a:pt x="65375" y="1767026"/>
                    <a:pt x="54379" y="1734035"/>
                  </a:cubicBezTo>
                  <a:cubicBezTo>
                    <a:pt x="-14275" y="1528060"/>
                    <a:pt x="-601" y="1338143"/>
                    <a:pt x="4897" y="122267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825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9597" y="2362163"/>
              <a:ext cx="1893887" cy="18938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825">
                <a:solidFill>
                  <a:schemeClr val="lt1"/>
                </a:solidFill>
              </a:endParaRPr>
            </a:p>
          </p:txBody>
        </p:sp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1557066" y="3026180"/>
              <a:ext cx="1290442" cy="56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050" b="1" dirty="0">
                  <a:latin typeface="Lub Dub Bold" panose="020B0603030403020204"/>
                </a:rPr>
                <a:t>Lumen</a:t>
              </a:r>
            </a:p>
          </p:txBody>
        </p: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2350725" y="3644760"/>
              <a:ext cx="1227445" cy="56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050" dirty="0">
                  <a:latin typeface="Lub Dub Bold" panose="020B0603030403020204"/>
                </a:rPr>
                <a:t>Intima</a:t>
              </a:r>
            </a:p>
          </p:txBody>
        </p:sp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2943125" y="2803360"/>
              <a:ext cx="1184342" cy="56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050" dirty="0">
                  <a:latin typeface="Lub Dub Bold" panose="020B0603030403020204"/>
                </a:rPr>
                <a:t>Media</a:t>
              </a:r>
            </a:p>
          </p:txBody>
        </p:sp>
        <p:cxnSp>
          <p:nvCxnSpPr>
            <p:cNvPr id="17" name="Straight Arrow Connector 16"/>
            <p:cNvCxnSpPr>
              <a:cxnSpLocks noChangeShapeType="1"/>
              <a:endCxn id="11" idx="4"/>
            </p:cNvCxnSpPr>
            <p:nvPr/>
          </p:nvCxnSpPr>
          <p:spPr bwMode="auto">
            <a:xfrm>
              <a:off x="2144713" y="3843338"/>
              <a:ext cx="44450" cy="87471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Donut 10"/>
            <p:cNvSpPr>
              <a:spLocks/>
            </p:cNvSpPr>
            <p:nvPr/>
          </p:nvSpPr>
          <p:spPr bwMode="auto">
            <a:xfrm>
              <a:off x="839285" y="1917703"/>
              <a:ext cx="2720976" cy="2800349"/>
            </a:xfrm>
            <a:custGeom>
              <a:avLst/>
              <a:gdLst>
                <a:gd name="T0" fmla="*/ 0 w 2721552"/>
                <a:gd name="T1" fmla="*/ 1383646 h 2767291"/>
                <a:gd name="T2" fmla="*/ 1360776 w 2721552"/>
                <a:gd name="T3" fmla="*/ 0 h 2767291"/>
                <a:gd name="T4" fmla="*/ 2721552 w 2721552"/>
                <a:gd name="T5" fmla="*/ 1383646 h 2767291"/>
                <a:gd name="T6" fmla="*/ 1360776 w 2721552"/>
                <a:gd name="T7" fmla="*/ 2767292 h 2767291"/>
                <a:gd name="T8" fmla="*/ 0 w 2721552"/>
                <a:gd name="T9" fmla="*/ 1383646 h 2767291"/>
                <a:gd name="T10" fmla="*/ 877456 w 2721552"/>
                <a:gd name="T11" fmla="*/ 1383646 h 2767291"/>
                <a:gd name="T12" fmla="*/ 1360776 w 2721552"/>
                <a:gd name="T13" fmla="*/ 1889836 h 2767291"/>
                <a:gd name="T14" fmla="*/ 1844096 w 2721552"/>
                <a:gd name="T15" fmla="*/ 1383646 h 2767291"/>
                <a:gd name="T16" fmla="*/ 1360776 w 2721552"/>
                <a:gd name="T17" fmla="*/ 877456 h 2767291"/>
                <a:gd name="T18" fmla="*/ 877456 w 2721552"/>
                <a:gd name="T19" fmla="*/ 1383646 h 27672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21552" h="2767291">
                  <a:moveTo>
                    <a:pt x="0" y="1383646"/>
                  </a:moveTo>
                  <a:cubicBezTo>
                    <a:pt x="0" y="619479"/>
                    <a:pt x="609240" y="0"/>
                    <a:pt x="1360776" y="0"/>
                  </a:cubicBezTo>
                  <a:cubicBezTo>
                    <a:pt x="2112312" y="0"/>
                    <a:pt x="2721552" y="619479"/>
                    <a:pt x="2721552" y="1383646"/>
                  </a:cubicBezTo>
                  <a:cubicBezTo>
                    <a:pt x="2721552" y="2147813"/>
                    <a:pt x="2112312" y="2767292"/>
                    <a:pt x="1360776" y="2767292"/>
                  </a:cubicBezTo>
                  <a:cubicBezTo>
                    <a:pt x="609240" y="2767292"/>
                    <a:pt x="0" y="2147813"/>
                    <a:pt x="0" y="1383646"/>
                  </a:cubicBezTo>
                  <a:close/>
                  <a:moveTo>
                    <a:pt x="877456" y="1383646"/>
                  </a:moveTo>
                  <a:cubicBezTo>
                    <a:pt x="877456" y="1663207"/>
                    <a:pt x="1093846" y="1889836"/>
                    <a:pt x="1360776" y="1889836"/>
                  </a:cubicBezTo>
                  <a:cubicBezTo>
                    <a:pt x="1627706" y="1889836"/>
                    <a:pt x="1844096" y="1663207"/>
                    <a:pt x="1844096" y="1383646"/>
                  </a:cubicBezTo>
                  <a:cubicBezTo>
                    <a:pt x="1844096" y="1104085"/>
                    <a:pt x="1627706" y="877456"/>
                    <a:pt x="1360776" y="877456"/>
                  </a:cubicBezTo>
                  <a:cubicBezTo>
                    <a:pt x="1093846" y="877456"/>
                    <a:pt x="877456" y="1104085"/>
                    <a:pt x="877456" y="13836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8039"/>
              </a:schemeClr>
            </a:soli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825"/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3972390" y="2648199"/>
              <a:ext cx="4566281" cy="92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1050" b="1" dirty="0">
                  <a:latin typeface="Lub Dub Bold" panose="020B0603030403020204"/>
                </a:rPr>
                <a:t>AREA OF INTIMAL AND MEDIAL</a:t>
              </a:r>
              <a:br>
                <a:rPr lang="en-US" altLang="en-US" sz="1050" b="1" dirty="0">
                  <a:latin typeface="Lub Dub Bold" panose="020B0603030403020204"/>
                </a:rPr>
              </a:br>
              <a:r>
                <a:rPr lang="en-US" altLang="en-US" sz="1050" b="1" dirty="0">
                  <a:latin typeface="Lub Dub Bold" panose="020B0603030403020204"/>
                </a:rPr>
                <a:t>HYPERPLASIA (I + M)</a:t>
              </a:r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601646" y="1208610"/>
              <a:ext cx="3936311" cy="56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050" b="1" dirty="0">
                  <a:latin typeface="Lub Dub Bold" panose="020B0603030403020204"/>
                </a:rPr>
                <a:t>External Elastic Membrane</a:t>
              </a:r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5830887" y="1641475"/>
              <a:ext cx="382095" cy="56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endParaRPr lang="en-US" altLang="en-US" sz="1050" b="1" dirty="0"/>
            </a:p>
          </p:txBody>
        </p:sp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1492249" y="5302251"/>
              <a:ext cx="382095" cy="56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endParaRPr lang="en-US" alt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23" name="Content Placeholder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t="13992" r="12406" b="14956"/>
          <a:stretch/>
        </p:blipFill>
        <p:spPr>
          <a:xfrm>
            <a:off x="4971108" y="919867"/>
            <a:ext cx="1721233" cy="17145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5835334" y="2194477"/>
            <a:ext cx="0" cy="250254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920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89" y="1167897"/>
            <a:ext cx="6632766" cy="335474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Missing values of intimal hyperplasia due to occluded/diseased vessels preventing IVUS were imputed as non-ignorable missing data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These vessels were penalized by higher imputed values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Anticipated 13% of patients with occluded vessels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Modified Wilcoxon signed-rank test was used to compare supported and unsupported vessel on intimal hyperplasia favoring non occluded/non diseased vessels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Hierarchical testing of primary and secondary confirmatory endpoints: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 testing of secondary endpoints is conducted if the null hypothesis is not rejected on the primary endpoint analysis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75671"/>
            <a:ext cx="6828720" cy="922084"/>
          </a:xfrm>
        </p:spPr>
        <p:txBody>
          <a:bodyPr/>
          <a:lstStyle/>
          <a:p>
            <a:r>
              <a:rPr lang="en-US" dirty="0"/>
              <a:t>PATIENT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0" y="1109051"/>
            <a:ext cx="6632766" cy="3295896"/>
          </a:xfrm>
        </p:spPr>
        <p:txBody>
          <a:bodyPr>
            <a:norm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cap="all" dirty="0"/>
              <a:t>Efficacy and Safety of an External Support Device for Saphenous Vein Coronary Bypass Grafts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207714" y="770289"/>
            <a:ext cx="1885950" cy="344383"/>
          </a:xfrm>
          <a:prstGeom prst="ellipse">
            <a:avLst/>
          </a:prstGeom>
          <a:solidFill>
            <a:schemeClr val="accent6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224</a:t>
            </a:r>
            <a:r>
              <a:rPr lang="en-US" sz="800" dirty="0">
                <a:solidFill>
                  <a:schemeClr val="tx1"/>
                </a:solidFill>
                <a:latin typeface="Lub Dub Bold" panose="020B0603030403020204"/>
              </a:rPr>
              <a:t> Patients Enrolled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448</a:t>
            </a:r>
            <a:r>
              <a:rPr lang="en-US" sz="800" dirty="0">
                <a:solidFill>
                  <a:schemeClr val="tx1"/>
                </a:solidFill>
                <a:latin typeface="Lub Dub Bold" panose="020B0603030403020204"/>
              </a:rPr>
              <a:t> SVGs Randomized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2845" y="656705"/>
            <a:ext cx="1945835" cy="47796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224 SVGs </a:t>
            </a:r>
            <a:r>
              <a:rPr lang="en-US" sz="800" dirty="0">
                <a:solidFill>
                  <a:schemeClr val="tx1"/>
                </a:solidFill>
                <a:latin typeface="Lub Dub Bold" panose="020B0603030403020204"/>
              </a:rPr>
              <a:t>randomized to external support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Lub Dub Bold" panose="020B0603030403020204"/>
              </a:rPr>
              <a:t>223 Received external support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41730" y="656705"/>
            <a:ext cx="1871693" cy="47530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b="1" dirty="0">
              <a:solidFill>
                <a:schemeClr val="tx1"/>
              </a:solidFill>
              <a:latin typeface="Lub Dub Bold" panose="020B0603030403020204"/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224 SVGs </a:t>
            </a:r>
            <a:r>
              <a:rPr lang="en-US" sz="800" dirty="0">
                <a:solidFill>
                  <a:schemeClr val="tx1"/>
                </a:solidFill>
                <a:latin typeface="Lub Dub Bold" panose="020B0603030403020204"/>
              </a:rPr>
              <a:t>randomized to control</a:t>
            </a:r>
          </a:p>
          <a:p>
            <a:endParaRPr lang="en-US" sz="800" dirty="0">
              <a:solidFill>
                <a:schemeClr val="tx1"/>
              </a:solidFill>
              <a:latin typeface="Lub Dub Bold" panose="020B060303040302020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71903" y="1112730"/>
            <a:ext cx="2734" cy="151000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7027" y="1962616"/>
            <a:ext cx="1943664" cy="871348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203 SVGs with device support </a:t>
            </a:r>
          </a:p>
          <a:p>
            <a:pPr marL="129779"/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143 SVGs IVUS</a:t>
            </a:r>
          </a:p>
          <a:p>
            <a:pPr marL="129779"/>
            <a:r>
              <a:rPr lang="en-US" sz="800" dirty="0">
                <a:solidFill>
                  <a:schemeClr val="tx1"/>
                </a:solidFill>
                <a:latin typeface="Lub Dub Bold" panose="020B0603030403020204"/>
              </a:rPr>
              <a:t>55 SVGs occluded/severely diseased</a:t>
            </a:r>
          </a:p>
          <a:p>
            <a:pPr marL="129779"/>
            <a:r>
              <a:rPr lang="en-US" sz="800" dirty="0">
                <a:solidFill>
                  <a:schemeClr val="tx1"/>
                </a:solidFill>
                <a:latin typeface="Lub Dub Bold" panose="020B0603030403020204"/>
              </a:rPr>
              <a:t>5 SVGs technical issues with IVUS</a:t>
            </a:r>
          </a:p>
        </p:txBody>
      </p:sp>
      <p:sp>
        <p:nvSpPr>
          <p:cNvPr id="13" name="Oval 12"/>
          <p:cNvSpPr/>
          <p:nvPr/>
        </p:nvSpPr>
        <p:spPr>
          <a:xfrm>
            <a:off x="3236703" y="2223576"/>
            <a:ext cx="1885950" cy="526712"/>
          </a:xfrm>
          <a:prstGeom prst="ellipse">
            <a:avLst/>
          </a:prstGeom>
          <a:solidFill>
            <a:schemeClr val="accent6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Primary Analysis of IH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203</a:t>
            </a:r>
            <a:r>
              <a:rPr lang="en-US" sz="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b Dub Bold" panose="020B0603030403020204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Lub Dub Bold" panose="020B0603030403020204"/>
              </a:rPr>
              <a:t>Patients</a:t>
            </a:r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 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IH area by IVUS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55924" y="1962616"/>
            <a:ext cx="1921073" cy="87341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203 SVGs without device support </a:t>
            </a:r>
          </a:p>
          <a:p>
            <a:pPr marL="129779"/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142 SVGs with IVUS</a:t>
            </a:r>
          </a:p>
          <a:p>
            <a:pPr marL="129779"/>
            <a:r>
              <a:rPr lang="en-US" sz="800" dirty="0">
                <a:solidFill>
                  <a:schemeClr val="tx1"/>
                </a:solidFill>
                <a:latin typeface="Lub Dub Bold" panose="020B0603030403020204"/>
              </a:rPr>
              <a:t>56 SVGs occluded/severely diseased</a:t>
            </a:r>
          </a:p>
          <a:p>
            <a:pPr marL="129779"/>
            <a:r>
              <a:rPr lang="en-US" sz="800" dirty="0">
                <a:solidFill>
                  <a:schemeClr val="tx1"/>
                </a:solidFill>
                <a:latin typeface="Lub Dub Bold" panose="020B0603030403020204"/>
              </a:rPr>
              <a:t>5 SVGs technical issues with IVUS</a:t>
            </a:r>
          </a:p>
        </p:txBody>
      </p:sp>
      <p:sp>
        <p:nvSpPr>
          <p:cNvPr id="15" name="Oval 14"/>
          <p:cNvSpPr/>
          <p:nvPr/>
        </p:nvSpPr>
        <p:spPr>
          <a:xfrm>
            <a:off x="3238490" y="3243138"/>
            <a:ext cx="1885950" cy="488497"/>
          </a:xfrm>
          <a:prstGeom prst="ellipse">
            <a:avLst/>
          </a:prstGeom>
          <a:solidFill>
            <a:schemeClr val="accent6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113 </a:t>
            </a:r>
            <a:r>
              <a:rPr lang="en-US" sz="800" dirty="0">
                <a:solidFill>
                  <a:schemeClr val="tx1"/>
                </a:solidFill>
                <a:latin typeface="Lub Dub Bold" panose="020B0603030403020204"/>
              </a:rPr>
              <a:t>Patients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Lub Dub Bold" panose="020B0603030403020204"/>
              </a:rPr>
              <a:t>Completed IVUS of both grafts</a:t>
            </a:r>
            <a:endParaRPr lang="en-US" sz="800" b="1" dirty="0">
              <a:solidFill>
                <a:schemeClr val="tx1"/>
              </a:solidFill>
              <a:latin typeface="Lub Dub Bold" panose="020B060303040302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2409" y="3328783"/>
            <a:ext cx="1937011" cy="317208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113 SVGs with device support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70718" y="3328783"/>
            <a:ext cx="1925843" cy="317208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113 SVGs without device support </a:t>
            </a:r>
          </a:p>
        </p:txBody>
      </p:sp>
      <p:cxnSp>
        <p:nvCxnSpPr>
          <p:cNvPr id="18" name="Straight Connector 17"/>
          <p:cNvCxnSpPr>
            <a:stCxn id="9" idx="3"/>
          </p:cNvCxnSpPr>
          <p:nvPr/>
        </p:nvCxnSpPr>
        <p:spPr>
          <a:xfrm>
            <a:off x="2988680" y="895690"/>
            <a:ext cx="224909" cy="532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04062" y="3481105"/>
            <a:ext cx="2416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29081" y="3480847"/>
            <a:ext cx="2416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86151" y="2494669"/>
            <a:ext cx="2416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00093" y="942479"/>
            <a:ext cx="2416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48660" y="1286298"/>
            <a:ext cx="2982424" cy="562344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800" b="1" dirty="0">
                <a:solidFill>
                  <a:schemeClr val="tx1"/>
                </a:solidFill>
                <a:latin typeface="Lub Dub Bold" panose="020B0603030403020204"/>
              </a:rPr>
              <a:t>21</a:t>
            </a:r>
            <a:r>
              <a:rPr lang="en-US" sz="800" dirty="0">
                <a:solidFill>
                  <a:schemeClr val="tx1"/>
                </a:solidFill>
                <a:latin typeface="Lub Dub Bold" panose="020B0603030403020204"/>
              </a:rPr>
              <a:t> excluded from analysis due to death, loss to follow-up or refusal to undergo IVUS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124440" y="2485997"/>
            <a:ext cx="2416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166083" y="1523145"/>
            <a:ext cx="471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7297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605DF5-44F4-4054-A8E4-5B136AF30C2F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AE4F4D-E473-4046-983E-733C1093CB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F63F7C-FF5E-4670-BB72-213D4D4279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2147</TotalTime>
  <Words>1461</Words>
  <Application>Microsoft Macintosh PowerPoint</Application>
  <PresentationFormat>On-screen Show (16:9)</PresentationFormat>
  <Paragraphs>309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Lub Dub Bold</vt:lpstr>
      <vt:lpstr>Lub Dub Heavy</vt:lpstr>
      <vt:lpstr>Lub Dub Light</vt:lpstr>
      <vt:lpstr>Lub Dub Medium</vt:lpstr>
      <vt:lpstr>Dark Background</vt:lpstr>
      <vt:lpstr>Efficacy and Safety of an External Support Device for Saphenous Vein Coronary Bypass Grafts:  The VEST Trial</vt:lpstr>
      <vt:lpstr>Disclosures</vt:lpstr>
      <vt:lpstr>Background</vt:lpstr>
      <vt:lpstr>STUDY OBJECTIVES</vt:lpstr>
      <vt:lpstr>Study Population</vt:lpstr>
      <vt:lpstr>Study Design and intervention</vt:lpstr>
      <vt:lpstr>ENDPOINTS </vt:lpstr>
      <vt:lpstr>STATISTICAL ANALYSIS</vt:lpstr>
      <vt:lpstr>PATIENT POPULATION</vt:lpstr>
      <vt:lpstr>PATIENT CHARACTERISTICS</vt:lpstr>
      <vt:lpstr>GRAFT CHARACTERISTICS</vt:lpstr>
      <vt:lpstr>Angiography and IVUS AT 12 MONTHS</vt:lpstr>
      <vt:lpstr>PRIMARY ENDPOINT: INTIMAL HYPERPLASIA AREA at 12 months</vt:lpstr>
      <vt:lpstr>LUMEN DIAMETER UNIFORMITY BY FITZGIBBON CLASSIFICATION at 12 months</vt:lpstr>
      <vt:lpstr>GRAFT FAILURE AT 12 MONTHS</vt:lpstr>
      <vt:lpstr>12 MONTH SAFETY</vt:lpstr>
      <vt:lpstr>CONCLUSIONS</vt:lpstr>
      <vt:lpstr>ACKNOWLEDGMENTS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Kutos</dc:creator>
  <cp:lastModifiedBy>Puskas, John</cp:lastModifiedBy>
  <cp:revision>213</cp:revision>
  <dcterms:created xsi:type="dcterms:W3CDTF">2020-08-20T15:39:54Z</dcterms:created>
  <dcterms:modified xsi:type="dcterms:W3CDTF">2021-11-13T17:09:39Z</dcterms:modified>
</cp:coreProperties>
</file>