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416" r:id="rId5"/>
    <p:sldId id="429" r:id="rId6"/>
    <p:sldId id="442" r:id="rId7"/>
    <p:sldId id="276" r:id="rId8"/>
    <p:sldId id="263" r:id="rId9"/>
    <p:sldId id="441" r:id="rId10"/>
    <p:sldId id="264" r:id="rId11"/>
    <p:sldId id="277" r:id="rId12"/>
    <p:sldId id="267" r:id="rId13"/>
    <p:sldId id="266" r:id="rId14"/>
    <p:sldId id="438" r:id="rId15"/>
    <p:sldId id="436" r:id="rId16"/>
    <p:sldId id="268" r:id="rId17"/>
    <p:sldId id="269" r:id="rId18"/>
  </p:sldIdLst>
  <p:sldSz cx="9144000" cy="5143500" type="screen16x9"/>
  <p:notesSz cx="7086600" cy="9372600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36" userDrawn="1">
          <p15:clr>
            <a:srgbClr val="A4A3A4"/>
          </p15:clr>
        </p15:guide>
        <p15:guide id="2" orient="horz" pos="396" userDrawn="1">
          <p15:clr>
            <a:srgbClr val="A4A3A4"/>
          </p15:clr>
        </p15:guide>
        <p15:guide id="3" pos="1464" userDrawn="1">
          <p15:clr>
            <a:srgbClr val="A4A3A4"/>
          </p15:clr>
        </p15:guide>
        <p15:guide id="4" pos="2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Enid Shu" initials="ES" lastIdx="2" clrIdx="6">
    <p:extLst>
      <p:ext uri="{19B8F6BF-5375-455C-9EA6-DF929625EA0E}">
        <p15:presenceInfo xmlns:p15="http://schemas.microsoft.com/office/powerpoint/2012/main" userId="S::Enid_Shu@edwards.com::60d4f282-99d7-483c-aaca-35838eb879c3" providerId="AD"/>
      </p:ext>
    </p:extLst>
  </p:cmAuthor>
  <p:cmAuthor id="1" name="Sirous Darabian" initials="SD" lastIdx="9" clrIdx="0">
    <p:extLst>
      <p:ext uri="{19B8F6BF-5375-455C-9EA6-DF929625EA0E}">
        <p15:presenceInfo xmlns:p15="http://schemas.microsoft.com/office/powerpoint/2012/main" userId="S::Sirous_Darabian@edwards.com::ea73c0de-5b83-470e-9cd0-03a0e01dd0af" providerId="AD"/>
      </p:ext>
    </p:extLst>
  </p:cmAuthor>
  <p:cmAuthor id="8" name="Melissa Hoffman" initials="MH" lastIdx="1" clrIdx="7">
    <p:extLst>
      <p:ext uri="{19B8F6BF-5375-455C-9EA6-DF929625EA0E}">
        <p15:presenceInfo xmlns:p15="http://schemas.microsoft.com/office/powerpoint/2012/main" userId="S::melissa_hoffman@edwards.com::256c7887-2c62-4a02-ac34-2c42b9889cec" providerId="AD"/>
      </p:ext>
    </p:extLst>
  </p:cmAuthor>
  <p:cmAuthor id="2" name="Juan" initials="J" lastIdx="15" clrIdx="1">
    <p:extLst>
      <p:ext uri="{19B8F6BF-5375-455C-9EA6-DF929625EA0E}">
        <p15:presenceInfo xmlns:p15="http://schemas.microsoft.com/office/powerpoint/2012/main" userId="S::Juan_Guinea@edwards.com::4cf530b9-d000-49d3-b1f4-fce20a644c3c" providerId="AD"/>
      </p:ext>
    </p:extLst>
  </p:cmAuthor>
  <p:cmAuthor id="9" name="Ann Krzmarzick" initials="AK" lastIdx="11" clrIdx="8">
    <p:extLst>
      <p:ext uri="{19B8F6BF-5375-455C-9EA6-DF929625EA0E}">
        <p15:presenceInfo xmlns:p15="http://schemas.microsoft.com/office/powerpoint/2012/main" userId="S::Ann_Krzmarzick@edwards.com::0bf25ed5-ee85-4fcc-83c4-974b989f6bef" providerId="AD"/>
      </p:ext>
    </p:extLst>
  </p:cmAuthor>
  <p:cmAuthor id="3" name="Natasha Nelson" initials="NN" lastIdx="6" clrIdx="2">
    <p:extLst>
      <p:ext uri="{19B8F6BF-5375-455C-9EA6-DF929625EA0E}">
        <p15:presenceInfo xmlns:p15="http://schemas.microsoft.com/office/powerpoint/2012/main" userId="S::Natasha_Nelson@edwards.com::5d11d285-cda0-4e67-8332-2d6ea759576a" providerId="AD"/>
      </p:ext>
    </p:extLst>
  </p:cmAuthor>
  <p:cmAuthor id="10" name="Aik Doumanian" initials="AD" lastIdx="2" clrIdx="9">
    <p:extLst>
      <p:ext uri="{19B8F6BF-5375-455C-9EA6-DF929625EA0E}">
        <p15:presenceInfo xmlns:p15="http://schemas.microsoft.com/office/powerpoint/2012/main" userId="S::Aik_Doumanian@edwards.com::2d33d85f-5513-46ae-8a06-b2c7b5a782ce" providerId="AD"/>
      </p:ext>
    </p:extLst>
  </p:cmAuthor>
  <p:cmAuthor id="4" name="Maureen Ostaff" initials="MO" lastIdx="22" clrIdx="3">
    <p:extLst>
      <p:ext uri="{19B8F6BF-5375-455C-9EA6-DF929625EA0E}">
        <p15:presenceInfo xmlns:p15="http://schemas.microsoft.com/office/powerpoint/2012/main" userId="S::maureen_ostaff@edwards.com::244060d2-7357-44dc-a71b-75d33ed60d1e" providerId="AD"/>
      </p:ext>
    </p:extLst>
  </p:cmAuthor>
  <p:cmAuthor id="11" name="Kristin Boulware" initials="KB" lastIdx="13" clrIdx="10">
    <p:extLst>
      <p:ext uri="{19B8F6BF-5375-455C-9EA6-DF929625EA0E}">
        <p15:presenceInfo xmlns:p15="http://schemas.microsoft.com/office/powerpoint/2012/main" userId="S::Kristin_Boulware@edwards.com::2d3f74f9-4f8c-4b72-a898-39345a3339d7" providerId="AD"/>
      </p:ext>
    </p:extLst>
  </p:cmAuthor>
  <p:cmAuthor id="5" name="Kirstin Demesmaeker" initials="KD" lastIdx="4" clrIdx="4">
    <p:extLst>
      <p:ext uri="{19B8F6BF-5375-455C-9EA6-DF929625EA0E}">
        <p15:presenceInfo xmlns:p15="http://schemas.microsoft.com/office/powerpoint/2012/main" userId="S::kirstin_demesmaeker@edwards.com::16825e4c-d65d-499b-9455-7bae1c452d83" providerId="AD"/>
      </p:ext>
    </p:extLst>
  </p:cmAuthor>
  <p:cmAuthor id="12" name="Minh Thien Vu" initials="MTV" lastIdx="2" clrIdx="11">
    <p:extLst>
      <p:ext uri="{19B8F6BF-5375-455C-9EA6-DF929625EA0E}">
        <p15:presenceInfo xmlns:p15="http://schemas.microsoft.com/office/powerpoint/2012/main" userId="S::MinhThien_Vu@edwards.com::d4de4c15-75eb-4e2d-9c47-f9b25d081da3" providerId="AD"/>
      </p:ext>
    </p:extLst>
  </p:cmAuthor>
  <p:cmAuthor id="6" name="Megan Holden" initials="MH" lastIdx="10" clrIdx="5">
    <p:extLst>
      <p:ext uri="{19B8F6BF-5375-455C-9EA6-DF929625EA0E}">
        <p15:presenceInfo xmlns:p15="http://schemas.microsoft.com/office/powerpoint/2012/main" userId="S::megan_holden@edwards.com::19a815e1-4328-46c6-aa4b-68a7b3a565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63B"/>
    <a:srgbClr val="6699FF"/>
    <a:srgbClr val="132F44"/>
    <a:srgbClr val="1D384C"/>
    <a:srgbClr val="BFBFBF"/>
    <a:srgbClr val="011D32"/>
    <a:srgbClr val="315E7F"/>
    <a:srgbClr val="9A9A9C"/>
    <a:srgbClr val="70949E"/>
    <a:srgbClr val="4F8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7"/>
  </p:normalViewPr>
  <p:slideViewPr>
    <p:cSldViewPr snapToGrid="0" showGuides="1">
      <p:cViewPr varScale="1">
        <p:scale>
          <a:sx n="129" d="100"/>
          <a:sy n="129" d="100"/>
        </p:scale>
        <p:origin x="726" y="114"/>
      </p:cViewPr>
      <p:guideLst>
        <p:guide orient="horz" pos="636"/>
        <p:guide orient="horz" pos="396"/>
        <p:guide pos="1464"/>
        <p:guide pos="2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8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6375" y="0"/>
            <a:ext cx="3070225" cy="468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04288"/>
            <a:ext cx="3070225" cy="468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fld id="{120BD924-28BB-4ACF-9591-266011CB8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8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6375" y="0"/>
            <a:ext cx="3070225" cy="468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703263"/>
            <a:ext cx="6248400" cy="3516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452938"/>
            <a:ext cx="5197475" cy="4216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04288"/>
            <a:ext cx="3070225" cy="468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fld id="{FAE678BB-763C-40DF-B781-F9D40CCA7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626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42A8D0-09EC-42FB-90C5-B1D1E1AB5C3A}" type="slidenum">
              <a:rPr lang="en-US" smtClean="0">
                <a:ea typeface="ヒラギノ角ゴ Pro W3"/>
                <a:cs typeface="ヒラギノ角ゴ Pro W3"/>
              </a:rPr>
              <a:pPr/>
              <a:t>0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8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39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28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31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93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84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8A184-837F-9B43-AA15-2CE1C2621E4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461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FAF2C-09B7-41CD-BAE4-0C808762DD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787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6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45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8A184-837F-9B43-AA15-2CE1C2621E4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792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63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A711D883-4A9F-9B49-A1CF-AE5B7DA02B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486" y="198305"/>
            <a:ext cx="5032227" cy="260343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B48B1347-D08E-9943-8DEC-69AEC3C4AF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488" y="1383128"/>
            <a:ext cx="8257337" cy="260343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1A0C518-685D-C947-82E4-F6152D775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9" y="501300"/>
            <a:ext cx="8257337" cy="816514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D42FD7EF-F60F-794E-B54B-F544BB0388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6918" y="198305"/>
            <a:ext cx="3341056" cy="260343"/>
          </a:xfrm>
        </p:spPr>
        <p:txBody>
          <a:bodyPr anchor="ctr">
            <a:noAutofit/>
          </a:bodyPr>
          <a:lstStyle>
            <a:lvl1pPr marL="0" indent="0" algn="r">
              <a:lnSpc>
                <a:spcPct val="90000"/>
              </a:lnSpc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8D045969-BB62-A243-9BAA-89123DCE0C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2486" y="4633695"/>
            <a:ext cx="8257337" cy="32260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1090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561975" y="2959894"/>
            <a:ext cx="8185150" cy="709613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</p:spPr>
        <p:txBody>
          <a:bodyPr anchor="ctr" anchorCtr="1"/>
          <a:lstStyle/>
          <a:p>
            <a:pPr algn="ctr">
              <a:lnSpc>
                <a:spcPct val="95000"/>
              </a:lnSpc>
              <a:buClr>
                <a:schemeClr val="tx2"/>
              </a:buClr>
              <a:defRPr/>
            </a:pPr>
            <a:endParaRPr lang="en-US" sz="1950">
              <a:solidFill>
                <a:srgbClr val="DDDDDD"/>
              </a:solidFill>
              <a:ea typeface="ヒラギノ角ゴ Pro W3" pitchFamily="-111" charset="-128"/>
              <a:cs typeface="+mn-cs"/>
            </a:endParaRPr>
          </a:p>
          <a:p>
            <a:pPr algn="ctr">
              <a:lnSpc>
                <a:spcPct val="95000"/>
              </a:lnSpc>
              <a:buClr>
                <a:schemeClr val="tx2"/>
              </a:buClr>
              <a:defRPr/>
            </a:pPr>
            <a:endParaRPr lang="en-US" sz="1950">
              <a:solidFill>
                <a:srgbClr val="DDDDDD"/>
              </a:solidFill>
              <a:ea typeface="ヒラギノ角ゴ Pro W3" pitchFamily="-111" charset="-128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92164" y="1056598"/>
            <a:ext cx="7589837" cy="484748"/>
          </a:xfrm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418160"/>
            <a:ext cx="8185150" cy="666750"/>
          </a:xfrm>
        </p:spPr>
        <p:txBody>
          <a:bodyPr anchorCtr="1"/>
          <a:lstStyle>
            <a:lvl1pPr marL="0" indent="0" algn="ctr">
              <a:buSzTx/>
              <a:buFontTx/>
              <a:buNone/>
              <a:defRPr sz="2500" i="1" baseline="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 baseline="0"/>
            </a:lvl1pPr>
            <a:lvl2pPr>
              <a:defRPr sz="1800" baseline="0"/>
            </a:lvl2pPr>
            <a:lvl3pPr>
              <a:defRPr sz="1600" baseline="0"/>
            </a:lvl3pPr>
            <a:lvl4pPr>
              <a:defRPr sz="1400" baseline="0"/>
            </a:lvl4pPr>
            <a:lvl5pPr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09663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09663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4" y="116681"/>
            <a:ext cx="776922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09663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56" r:id="rId3"/>
    <p:sldLayoutId id="2147483655" r:id="rId4"/>
    <p:sldLayoutId id="2147483654" r:id="rId5"/>
    <p:sldLayoutId id="2147483653" r:id="rId6"/>
    <p:sldLayoutId id="2147483652" r:id="rId7"/>
    <p:sldLayoutId id="2147483651" r:id="rId8"/>
    <p:sldLayoutId id="2147483650" r:id="rId9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SzPct val="110000"/>
        <a:buChar char="•"/>
        <a:defRPr sz="2100" b="0" baseline="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¡"/>
        <a:defRPr sz="1800" b="0" baseline="0">
          <a:solidFill>
            <a:schemeClr val="bg1"/>
          </a:solidFill>
          <a:latin typeface="+mn-lt"/>
        </a:defRPr>
      </a:lvl2pPr>
      <a:lvl3pPr marL="857250" indent="-171450" algn="l" rtl="0" eaLnBrk="0" fontAlgn="base" hangingPunct="0">
        <a:spcBef>
          <a:spcPct val="30000"/>
        </a:spcBef>
        <a:spcAft>
          <a:spcPct val="0"/>
        </a:spcAft>
        <a:buChar char="•"/>
        <a:defRPr sz="1600" b="0" baseline="0">
          <a:solidFill>
            <a:schemeClr val="bg1"/>
          </a:solidFill>
          <a:latin typeface="+mn-lt"/>
        </a:defRPr>
      </a:lvl3pPr>
      <a:lvl4pPr marL="1200150" indent="-171450" algn="l" rtl="0" eaLnBrk="0" fontAlgn="base" hangingPunct="0">
        <a:spcBef>
          <a:spcPct val="30000"/>
        </a:spcBef>
        <a:spcAft>
          <a:spcPct val="0"/>
        </a:spcAft>
        <a:buChar char="–"/>
        <a:defRPr sz="1400" b="0" baseline="0">
          <a:solidFill>
            <a:schemeClr val="bg1"/>
          </a:solidFill>
          <a:latin typeface="+mj-lt"/>
        </a:defRPr>
      </a:lvl4pPr>
      <a:lvl5pPr marL="1543050" indent="-171450" algn="l" rtl="0" eaLnBrk="0" fontAlgn="base" hangingPunct="0">
        <a:spcBef>
          <a:spcPct val="30000"/>
        </a:spcBef>
        <a:spcAft>
          <a:spcPct val="0"/>
        </a:spcAft>
        <a:buChar char="»"/>
        <a:defRPr sz="1200" b="0" baseline="0">
          <a:solidFill>
            <a:schemeClr val="bg1"/>
          </a:solidFill>
          <a:latin typeface="+mn-lt"/>
        </a:defRPr>
      </a:lvl5pPr>
      <a:lvl6pPr marL="18859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524" y="332694"/>
            <a:ext cx="9059476" cy="388471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Tricuspid Valve Replacement in Patients with Tricuspid Regurgitation: 6-Month Outcomes </a:t>
            </a:r>
            <a:br>
              <a:rPr lang="en-US"/>
            </a:br>
            <a:r>
              <a:rPr lang="en-US"/>
              <a:t>from the TRISCEND Study </a:t>
            </a:r>
            <a:br>
              <a:rPr lang="en-US"/>
            </a:br>
            <a:r>
              <a:rPr lang="en-US" sz="18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 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122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9425" y="2791872"/>
            <a:ext cx="8185150" cy="848636"/>
          </a:xfrm>
        </p:spPr>
        <p:txBody>
          <a:bodyPr/>
          <a:lstStyle/>
          <a:p>
            <a:pPr eaLnBrk="1" hangingPunct="1"/>
            <a:r>
              <a:rPr lang="en-US" sz="2500" b="1"/>
              <a:t>Susheel Kodali, MD</a:t>
            </a:r>
          </a:p>
          <a:p>
            <a:pPr eaLnBrk="1" hangingPunct="1"/>
            <a:r>
              <a:rPr lang="en-US" sz="1800">
                <a:effectLst/>
                <a:ea typeface="Calibri" panose="020F0502020204030204" pitchFamily="34" charset="0"/>
              </a:rPr>
              <a:t>Columbia University Irving Medical Center</a:t>
            </a:r>
            <a:endParaRPr lang="en-US" sz="2500" b="1"/>
          </a:p>
          <a:p>
            <a:pPr eaLnBrk="1" hangingPunct="1"/>
            <a:r>
              <a:rPr lang="en-US" sz="1800" b="1"/>
              <a:t>On Behalf of the TRISCEND Study Investigators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4C37B-7D3E-4B39-BF6F-84F6C44FC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173" y="4022556"/>
            <a:ext cx="2397654" cy="651517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BA511924-7EDC-4FE3-9CF8-CC92ED4FB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129" y="14181"/>
            <a:ext cx="1405719" cy="3819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F3EAC39-3288-0540-9CBC-AE781AC19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26" y="268071"/>
            <a:ext cx="8574357" cy="628201"/>
          </a:xfrm>
        </p:spPr>
        <p:txBody>
          <a:bodyPr>
            <a:normAutofit/>
          </a:bodyPr>
          <a:lstStyle/>
          <a:p>
            <a:pPr algn="l"/>
            <a:r>
              <a:rPr lang="fr-FR" sz="2200" err="1">
                <a:cs typeface="Champagne &amp; Limousines"/>
              </a:rPr>
              <a:t>Significant</a:t>
            </a:r>
            <a:r>
              <a:rPr lang="fr-FR" sz="2200">
                <a:cs typeface="Champagne &amp; Limousines"/>
              </a:rPr>
              <a:t> Reduction in TR </a:t>
            </a:r>
            <a:r>
              <a:rPr lang="fr-FR" sz="2200" err="1">
                <a:cs typeface="Champagne &amp; Limousines"/>
              </a:rPr>
              <a:t>Severity</a:t>
            </a:r>
            <a:r>
              <a:rPr lang="fr-FR" sz="2200">
                <a:cs typeface="Champagne &amp; Limousines"/>
              </a:rPr>
              <a:t> by </a:t>
            </a:r>
            <a:r>
              <a:rPr lang="fr-FR" sz="2200" err="1">
                <a:cs typeface="Champagne &amp; Limousines"/>
              </a:rPr>
              <a:t>Core</a:t>
            </a:r>
            <a:r>
              <a:rPr lang="fr-FR" sz="2200">
                <a:cs typeface="Champagne &amp; Limousines"/>
              </a:rPr>
              <a:t> Lab</a:t>
            </a:r>
            <a:r>
              <a:rPr lang="fr-FR" sz="2200" baseline="30000">
                <a:cs typeface="Champagne &amp; Limousines"/>
              </a:rPr>
              <a:t>1 </a:t>
            </a:r>
            <a:r>
              <a:rPr lang="fr-FR" sz="2200">
                <a:cs typeface="Champagne &amp; Limousines"/>
              </a:rPr>
              <a:t>at 6 </a:t>
            </a:r>
            <a:r>
              <a:rPr lang="fr-FR" sz="2200" err="1">
                <a:cs typeface="Champagne &amp; Limousines"/>
              </a:rPr>
              <a:t>Months</a:t>
            </a:r>
            <a:endParaRPr lang="fr-FR" sz="2200"/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5CB2561F-E73D-4E32-8B2B-174059AADE87}"/>
              </a:ext>
            </a:extLst>
          </p:cNvPr>
          <p:cNvSpPr txBox="1">
            <a:spLocks/>
          </p:cNvSpPr>
          <p:nvPr/>
        </p:nvSpPr>
        <p:spPr>
          <a:xfrm>
            <a:off x="1224149" y="4820159"/>
            <a:ext cx="6179134" cy="30607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marR="0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900" b="0" i="0" baseline="30000">
                <a:cs typeface="Arial"/>
              </a:rPr>
              <a:t>1</a:t>
            </a:r>
            <a:r>
              <a:rPr lang="en-US" sz="900" b="0" i="0">
                <a:cs typeface="Arial"/>
              </a:rPr>
              <a:t>Core lab: Baylor, Scott and White Research Institute; </a:t>
            </a:r>
            <a:r>
              <a:rPr lang="en-US" sz="900" b="0" i="0" baseline="30000" err="1">
                <a:cs typeface="Arial"/>
              </a:rPr>
              <a:t>a</a:t>
            </a:r>
            <a:r>
              <a:rPr lang="en-US" sz="900" b="0" i="0" err="1">
                <a:cs typeface="Arial"/>
              </a:rPr>
              <a:t>Wilcoxon</a:t>
            </a:r>
            <a:r>
              <a:rPr lang="en-US" sz="900" b="0" i="0">
                <a:cs typeface="Arial"/>
              </a:rPr>
              <a:t> signed-rank test. TR, tricuspid regurgitation</a:t>
            </a:r>
          </a:p>
        </p:txBody>
      </p:sp>
      <p:sp>
        <p:nvSpPr>
          <p:cNvPr id="43" name="Text Placeholder 30">
            <a:extLst>
              <a:ext uri="{FF2B5EF4-FFF2-40B4-BE49-F238E27FC236}">
                <a16:creationId xmlns:a16="http://schemas.microsoft.com/office/drawing/2014/main" id="{EE6B61A1-4585-43E2-BF21-6A81FA36A9D6}"/>
              </a:ext>
            </a:extLst>
          </p:cNvPr>
          <p:cNvSpPr txBox="1">
            <a:spLocks/>
          </p:cNvSpPr>
          <p:nvPr/>
        </p:nvSpPr>
        <p:spPr>
          <a:xfrm>
            <a:off x="484734" y="942083"/>
            <a:ext cx="1781387" cy="370967"/>
          </a:xfrm>
          <a:prstGeom prst="rect">
            <a:avLst/>
          </a:prstGeom>
          <a:solidFill>
            <a:srgbClr val="011D32"/>
          </a:solidFill>
          <a:ln>
            <a:solidFill>
              <a:srgbClr val="002856"/>
            </a:solidFill>
          </a:ln>
        </p:spPr>
        <p:txBody>
          <a:bodyPr vert="horz" lIns="51435" tIns="25718" rIns="51435" bIns="25718" rtlCol="0" anchor="ctr">
            <a:normAutofit/>
          </a:bodyPr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marR="0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92876">
              <a:buNone/>
              <a:defRPr/>
            </a:pPr>
            <a:r>
              <a:rPr lang="en-US" sz="1050" i="0">
                <a:solidFill>
                  <a:srgbClr val="FFFFFF"/>
                </a:solidFill>
                <a:cs typeface="Arial" panose="020B0604020202020204" pitchFamily="34" charset="0"/>
              </a:rPr>
              <a:t>TR Severity at Discharge</a:t>
            </a:r>
          </a:p>
        </p:txBody>
      </p:sp>
      <p:sp>
        <p:nvSpPr>
          <p:cNvPr id="55" name="Right Brace 54">
            <a:extLst>
              <a:ext uri="{FF2B5EF4-FFF2-40B4-BE49-F238E27FC236}">
                <a16:creationId xmlns:a16="http://schemas.microsoft.com/office/drawing/2014/main" id="{CBC366F4-69D9-4DCD-848C-0376CF197C35}"/>
              </a:ext>
            </a:extLst>
          </p:cNvPr>
          <p:cNvSpPr/>
          <p:nvPr/>
        </p:nvSpPr>
        <p:spPr>
          <a:xfrm>
            <a:off x="2173201" y="1712373"/>
            <a:ext cx="34289" cy="1646479"/>
          </a:xfrm>
          <a:prstGeom prst="rightBrac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125" b="0" i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ostImplant EVOQUE tricuspid">
            <a:hlinkClick r:id="" action="ppaction://media"/>
            <a:extLst>
              <a:ext uri="{FF2B5EF4-FFF2-40B4-BE49-F238E27FC236}">
                <a16:creationId xmlns:a16="http://schemas.microsoft.com/office/drawing/2014/main" id="{5F9F181B-D0A6-42D8-A9D8-E66F452699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2685" y="934261"/>
            <a:ext cx="3920309" cy="21112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47E7D6-460B-415D-97C5-F12631FE6EC3}"/>
              </a:ext>
            </a:extLst>
          </p:cNvPr>
          <p:cNvSpPr/>
          <p:nvPr/>
        </p:nvSpPr>
        <p:spPr>
          <a:xfrm>
            <a:off x="2305464" y="3511428"/>
            <a:ext cx="4554341" cy="4770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100000"/>
              </a:lnSpc>
              <a:buClr>
                <a:srgbClr val="61207A"/>
              </a:buClr>
            </a:pPr>
            <a:r>
              <a:rPr lang="en-GB" sz="1300">
                <a:solidFill>
                  <a:srgbClr val="6699FF"/>
                </a:solidFill>
                <a:latin typeface="Arial"/>
                <a:cs typeface="Arial"/>
              </a:rPr>
              <a:t>≥1 grade reduction in 100% at discharge and 6 months</a:t>
            </a:r>
          </a:p>
          <a:p>
            <a:pPr lvl="0">
              <a:lnSpc>
                <a:spcPct val="100000"/>
              </a:lnSpc>
              <a:buClr>
                <a:srgbClr val="61207A"/>
              </a:buClr>
            </a:pPr>
            <a:endParaRPr lang="en-GB" sz="1200">
              <a:solidFill>
                <a:srgbClr val="6699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3DC59-06E4-42C3-AA95-E4426D1E5B65}"/>
              </a:ext>
            </a:extLst>
          </p:cNvPr>
          <p:cNvSpPr txBox="1"/>
          <p:nvPr/>
        </p:nvSpPr>
        <p:spPr>
          <a:xfrm>
            <a:off x="2755098" y="3074233"/>
            <a:ext cx="3634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No residual TR post implant with EVOQUE valve 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19D1BA3F-821D-4B66-A972-0990C857CA98}"/>
              </a:ext>
            </a:extLst>
          </p:cNvPr>
          <p:cNvSpPr txBox="1">
            <a:spLocks/>
          </p:cNvSpPr>
          <p:nvPr/>
        </p:nvSpPr>
        <p:spPr>
          <a:xfrm>
            <a:off x="6958722" y="925665"/>
            <a:ext cx="1781387" cy="370967"/>
          </a:xfrm>
          <a:prstGeom prst="rect">
            <a:avLst/>
          </a:prstGeom>
          <a:solidFill>
            <a:srgbClr val="011D32"/>
          </a:solidFill>
          <a:ln>
            <a:solidFill>
              <a:srgbClr val="002856"/>
            </a:solidFill>
          </a:ln>
        </p:spPr>
        <p:txBody>
          <a:bodyPr vert="horz" lIns="51435" tIns="25718" rIns="51435" bIns="25718" rtlCol="0" anchor="ctr">
            <a:normAutofit/>
          </a:bodyPr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marR="0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92876">
              <a:buNone/>
              <a:defRPr/>
            </a:pPr>
            <a:r>
              <a:rPr lang="en-US" sz="1050" i="0">
                <a:solidFill>
                  <a:srgbClr val="FFFFFF"/>
                </a:solidFill>
                <a:cs typeface="Arial" panose="020B0604020202020204" pitchFamily="34" charset="0"/>
              </a:rPr>
              <a:t>TR Severity at 6 Months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9E0742-565D-454F-83BE-15790011ACB8}"/>
              </a:ext>
            </a:extLst>
          </p:cNvPr>
          <p:cNvGrpSpPr/>
          <p:nvPr/>
        </p:nvGrpSpPr>
        <p:grpSpPr>
          <a:xfrm>
            <a:off x="6678769" y="1599165"/>
            <a:ext cx="2950720" cy="2719052"/>
            <a:chOff x="6678769" y="1599165"/>
            <a:chExt cx="2950720" cy="271905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30D021B-013F-4FA7-A341-6B1D1DC75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78769" y="1599165"/>
              <a:ext cx="2950720" cy="2719052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21F581C-6D16-4926-B8CA-42F25C6DF812}"/>
                </a:ext>
              </a:extLst>
            </p:cNvPr>
            <p:cNvGrpSpPr/>
            <p:nvPr/>
          </p:nvGrpSpPr>
          <p:grpSpPr>
            <a:xfrm>
              <a:off x="8319509" y="1673517"/>
              <a:ext cx="776431" cy="2112801"/>
              <a:chOff x="8319509" y="1673517"/>
              <a:chExt cx="776431" cy="2112801"/>
            </a:xfrm>
          </p:grpSpPr>
          <p:sp>
            <p:nvSpPr>
              <p:cNvPr id="40" name="Right Brace 39">
                <a:extLst>
                  <a:ext uri="{FF2B5EF4-FFF2-40B4-BE49-F238E27FC236}">
                    <a16:creationId xmlns:a16="http://schemas.microsoft.com/office/drawing/2014/main" id="{20AB9D2E-27BB-402B-80BE-727FF241D2EE}"/>
                  </a:ext>
                </a:extLst>
              </p:cNvPr>
              <p:cNvSpPr/>
              <p:nvPr/>
            </p:nvSpPr>
            <p:spPr bwMode="auto">
              <a:xfrm>
                <a:off x="8319509" y="1673517"/>
                <a:ext cx="121945" cy="2112801"/>
              </a:xfrm>
              <a:prstGeom prst="rightBrace">
                <a:avLst/>
              </a:prstGeom>
              <a:noFill/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1" u="none" strike="noStrike" cap="none" normalizeH="0" baseline="0">
                  <a:ln>
                    <a:noFill/>
                  </a:ln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ヒラギノ角ゴ Pro W3" pitchFamily="-111" charset="-128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040CFBD-23B4-4D3B-A74E-EF3D436BB800}"/>
                  </a:ext>
                </a:extLst>
              </p:cNvPr>
              <p:cNvSpPr txBox="1"/>
              <p:nvPr/>
            </p:nvSpPr>
            <p:spPr>
              <a:xfrm>
                <a:off x="8387948" y="2589433"/>
                <a:ext cx="70799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0">
                    <a:solidFill>
                      <a:schemeClr val="bg1"/>
                    </a:solidFill>
                  </a:rPr>
                  <a:t>100%</a:t>
                </a:r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66E4175-6179-4A3E-8BAD-1C28BD82DE6C}"/>
              </a:ext>
            </a:extLst>
          </p:cNvPr>
          <p:cNvSpPr/>
          <p:nvPr/>
        </p:nvSpPr>
        <p:spPr>
          <a:xfrm>
            <a:off x="2078416" y="3787006"/>
            <a:ext cx="49943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buClr>
                <a:srgbClr val="61207A"/>
              </a:buClr>
            </a:pPr>
            <a:r>
              <a:rPr lang="en-GB" sz="1300">
                <a:solidFill>
                  <a:srgbClr val="6699FF"/>
                </a:solidFill>
              </a:rPr>
              <a:t>≥2 grade reduction in 95% at discharge and 98% at 6 months</a:t>
            </a:r>
          </a:p>
          <a:p>
            <a:pPr lvl="0">
              <a:lnSpc>
                <a:spcPct val="100000"/>
              </a:lnSpc>
              <a:buClr>
                <a:srgbClr val="61207A"/>
              </a:buClr>
            </a:pPr>
            <a:endParaRPr lang="en-GB" sz="1200">
              <a:solidFill>
                <a:srgbClr val="6699FF"/>
              </a:solidFill>
            </a:endParaRPr>
          </a:p>
        </p:txBody>
      </p:sp>
      <p:sp>
        <p:nvSpPr>
          <p:cNvPr id="46" name="TextBox 3">
            <a:extLst>
              <a:ext uri="{FF2B5EF4-FFF2-40B4-BE49-F238E27FC236}">
                <a16:creationId xmlns:a16="http://schemas.microsoft.com/office/drawing/2014/main" id="{D2F8F390-9B9B-458A-B37B-0CD0A3B09E25}"/>
              </a:ext>
            </a:extLst>
          </p:cNvPr>
          <p:cNvSpPr txBox="1"/>
          <p:nvPr/>
        </p:nvSpPr>
        <p:spPr>
          <a:xfrm>
            <a:off x="7156610" y="1274860"/>
            <a:ext cx="1363018" cy="312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b="1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&lt; 0.001</a:t>
            </a:r>
            <a:r>
              <a:rPr lang="en-US" sz="1400" i="0" baseline="30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US" sz="2000" i="0" baseline="30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A391F13-AB98-4FFD-A2EF-44CF2EB226D0}"/>
              </a:ext>
            </a:extLst>
          </p:cNvPr>
          <p:cNvCxnSpPr/>
          <p:nvPr/>
        </p:nvCxnSpPr>
        <p:spPr>
          <a:xfrm>
            <a:off x="7238538" y="3803405"/>
            <a:ext cx="1346028" cy="0"/>
          </a:xfrm>
          <a:prstGeom prst="line">
            <a:avLst/>
          </a:prstGeom>
          <a:noFill/>
          <a:ln w="9525" cap="sq" cmpd="sng" algn="ctr">
            <a:solidFill>
              <a:sysClr val="windowText" lastClr="000000"/>
            </a:solidFill>
            <a:prstDash val="solid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55DEFB6F-2FF3-4FCD-92BA-493F00CD3B6A}"/>
              </a:ext>
            </a:extLst>
          </p:cNvPr>
          <p:cNvGrpSpPr/>
          <p:nvPr/>
        </p:nvGrpSpPr>
        <p:grpSpPr>
          <a:xfrm>
            <a:off x="92209" y="1279711"/>
            <a:ext cx="2893327" cy="2971470"/>
            <a:chOff x="92209" y="1279711"/>
            <a:chExt cx="2893327" cy="297147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2973FC3-3F73-4992-826F-DDCF916094CB}"/>
                </a:ext>
              </a:extLst>
            </p:cNvPr>
            <p:cNvGrpSpPr/>
            <p:nvPr/>
          </p:nvGrpSpPr>
          <p:grpSpPr>
            <a:xfrm>
              <a:off x="92209" y="1279711"/>
              <a:ext cx="2893327" cy="2971470"/>
              <a:chOff x="92209" y="1279711"/>
              <a:chExt cx="2893327" cy="2971470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ED7D297-727A-4F05-AB04-8148707119B9}"/>
                  </a:ext>
                </a:extLst>
              </p:cNvPr>
              <p:cNvGrpSpPr/>
              <p:nvPr/>
            </p:nvGrpSpPr>
            <p:grpSpPr>
              <a:xfrm>
                <a:off x="92209" y="1279711"/>
                <a:ext cx="2893327" cy="2971470"/>
                <a:chOff x="92209" y="1279711"/>
                <a:chExt cx="2893327" cy="2971470"/>
              </a:xfrm>
            </p:grpSpPr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8A54D478-62E2-4405-BC13-8A47F1D6D1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99423" y="1601493"/>
                  <a:ext cx="2786113" cy="2499577"/>
                </a:xfrm>
                <a:prstGeom prst="rect">
                  <a:avLst/>
                </a:prstGeom>
              </p:spPr>
            </p:pic>
            <p:sp>
              <p:nvSpPr>
                <p:cNvPr id="47" name="TextBox 22">
                  <a:extLst>
                    <a:ext uri="{FF2B5EF4-FFF2-40B4-BE49-F238E27FC236}">
                      <a16:creationId xmlns:a16="http://schemas.microsoft.com/office/drawing/2014/main" id="{44C6EF73-894F-41CB-B295-BD963289617E}"/>
                    </a:ext>
                  </a:extLst>
                </p:cNvPr>
                <p:cNvSpPr txBox="1"/>
                <p:nvPr/>
              </p:nvSpPr>
              <p:spPr>
                <a:xfrm>
                  <a:off x="92209" y="1803467"/>
                  <a:ext cx="342018" cy="20677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vert270" wrap="square" lIns="91440" tIns="45720" rIns="91440" bIns="45720" rtlCol="0" anchor="t">
                  <a:sp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000" i="0">
                      <a:solidFill>
                        <a:srgbClr val="000000"/>
                      </a:solidFill>
                      <a:latin typeface="Calibri"/>
                      <a:ea typeface="Calibri" panose="020F0502020204030204" pitchFamily="34" charset="0"/>
                      <a:cs typeface="Arial"/>
                    </a:rPr>
                    <a:t>Patients (%)</a:t>
                  </a:r>
                  <a:endParaRPr lang="en-US" sz="1200" i="0"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TextBox 26">
                  <a:extLst>
                    <a:ext uri="{FF2B5EF4-FFF2-40B4-BE49-F238E27FC236}">
                      <a16:creationId xmlns:a16="http://schemas.microsoft.com/office/drawing/2014/main" id="{4F5B4837-D441-4433-AA85-77C85C6D6853}"/>
                    </a:ext>
                  </a:extLst>
                </p:cNvPr>
                <p:cNvSpPr txBox="1"/>
                <p:nvPr/>
              </p:nvSpPr>
              <p:spPr>
                <a:xfrm>
                  <a:off x="671938" y="4008811"/>
                  <a:ext cx="931335" cy="24237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 i="0">
                      <a:solidFill>
                        <a:srgbClr val="0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n=116</a:t>
                  </a:r>
                  <a:endParaRPr lang="en-US" sz="1600" i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TextBox 3">
                  <a:extLst>
                    <a:ext uri="{FF2B5EF4-FFF2-40B4-BE49-F238E27FC236}">
                      <a16:creationId xmlns:a16="http://schemas.microsoft.com/office/drawing/2014/main" id="{55466EFB-36EE-4F98-84AE-BB2172A55889}"/>
                    </a:ext>
                  </a:extLst>
                </p:cNvPr>
                <p:cNvSpPr txBox="1"/>
                <p:nvPr/>
              </p:nvSpPr>
              <p:spPr>
                <a:xfrm>
                  <a:off x="799177" y="1279711"/>
                  <a:ext cx="1029273" cy="3126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400" b="1" i="0" dirty="0">
                      <a:solidFill>
                        <a:srgbClr val="0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 &lt; 0.001</a:t>
                  </a:r>
                  <a:r>
                    <a:rPr lang="en-US" sz="1400" i="0" baseline="30000" dirty="0">
                      <a:solidFill>
                        <a:srgbClr val="0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</a:t>
                  </a:r>
                  <a:endParaRPr lang="en-US" sz="2000" i="0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" name="Right Brace 50">
                  <a:extLst>
                    <a:ext uri="{FF2B5EF4-FFF2-40B4-BE49-F238E27FC236}">
                      <a16:creationId xmlns:a16="http://schemas.microsoft.com/office/drawing/2014/main" id="{9E33BAED-D4E5-4A90-9F21-4BF08B82990F}"/>
                    </a:ext>
                  </a:extLst>
                </p:cNvPr>
                <p:cNvSpPr/>
                <p:nvPr/>
              </p:nvSpPr>
              <p:spPr bwMode="auto">
                <a:xfrm>
                  <a:off x="1684866" y="1739152"/>
                  <a:ext cx="251596" cy="2044730"/>
                </a:xfrm>
                <a:prstGeom prst="rightBrace">
                  <a:avLst/>
                </a:prstGeom>
                <a:noFill/>
                <a:ln w="9525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1" i="1" u="none" strike="noStrike" cap="none" normalizeH="0" baseline="0">
                    <a:ln>
                      <a:noFill/>
                    </a:ln>
                    <a:solidFill>
                      <a:srgbClr val="FFCC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ヒラギノ角ゴ Pro W3" pitchFamily="-111" charset="-128"/>
                  </a:endParaRP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EBB65C0-0076-4371-8792-12C7C62EF63C}"/>
                    </a:ext>
                  </a:extLst>
                </p:cNvPr>
                <p:cNvSpPr txBox="1"/>
                <p:nvPr/>
              </p:nvSpPr>
              <p:spPr>
                <a:xfrm>
                  <a:off x="1882042" y="2632543"/>
                  <a:ext cx="70799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i="0">
                      <a:solidFill>
                        <a:schemeClr val="bg1"/>
                      </a:solidFill>
                    </a:rPr>
                    <a:t>97%</a:t>
                  </a:r>
                </a:p>
              </p:txBody>
            </p:sp>
          </p:grp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860AFFE0-4C61-4686-BA39-6635A1B1B56C}"/>
                  </a:ext>
                </a:extLst>
              </p:cNvPr>
              <p:cNvCxnSpPr/>
              <p:nvPr/>
            </p:nvCxnSpPr>
            <p:spPr>
              <a:xfrm>
                <a:off x="623555" y="3787734"/>
                <a:ext cx="1346028" cy="0"/>
              </a:xfrm>
              <a:prstGeom prst="line">
                <a:avLst/>
              </a:prstGeom>
              <a:noFill/>
              <a:ln w="9525" cap="sq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54" name="TextBox 20">
              <a:extLst>
                <a:ext uri="{FF2B5EF4-FFF2-40B4-BE49-F238E27FC236}">
                  <a16:creationId xmlns:a16="http://schemas.microsoft.com/office/drawing/2014/main" id="{22968505-DA4A-4CD9-B779-1DA906DB3E95}"/>
                </a:ext>
              </a:extLst>
            </p:cNvPr>
            <p:cNvSpPr txBox="1"/>
            <p:nvPr/>
          </p:nvSpPr>
          <p:spPr>
            <a:xfrm>
              <a:off x="484734" y="3775432"/>
              <a:ext cx="739415" cy="2460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i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Baseline</a:t>
              </a:r>
              <a:endParaRPr lang="en-US" sz="16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21">
              <a:extLst>
                <a:ext uri="{FF2B5EF4-FFF2-40B4-BE49-F238E27FC236}">
                  <a16:creationId xmlns:a16="http://schemas.microsoft.com/office/drawing/2014/main" id="{78DA4CCC-9BAC-489F-A7BC-2CE6992F8648}"/>
                </a:ext>
              </a:extLst>
            </p:cNvPr>
            <p:cNvSpPr txBox="1"/>
            <p:nvPr/>
          </p:nvSpPr>
          <p:spPr>
            <a:xfrm>
              <a:off x="1154351" y="3784245"/>
              <a:ext cx="771653" cy="2460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i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Discharge</a:t>
              </a:r>
              <a:endParaRPr lang="en-US" sz="1600" i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741144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FA16B-70B8-4DB2-8BC9-DD4C49FD0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35876"/>
            <a:ext cx="7818437" cy="566738"/>
          </a:xfrm>
        </p:spPr>
        <p:txBody>
          <a:bodyPr/>
          <a:lstStyle/>
          <a:p>
            <a:pPr algn="l"/>
            <a:r>
              <a:rPr lang="fr-FR" sz="2200">
                <a:cs typeface="Champagne &amp; Limousines"/>
              </a:rPr>
              <a:t>Composite Major Adverse Events (%) to 6 </a:t>
            </a:r>
            <a:r>
              <a:rPr lang="fr-FR" sz="2200" err="1">
                <a:cs typeface="Champagne &amp; Limousines"/>
              </a:rPr>
              <a:t>Months</a:t>
            </a:r>
            <a:endParaRPr lang="en-US" sz="22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B4395F-EB03-433F-B684-4A4C444DDC0D}"/>
              </a:ext>
            </a:extLst>
          </p:cNvPr>
          <p:cNvSpPr txBox="1"/>
          <p:nvPr/>
        </p:nvSpPr>
        <p:spPr>
          <a:xfrm>
            <a:off x="1139134" y="4722958"/>
            <a:ext cx="6865731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900" b="0" i="0">
                <a:solidFill>
                  <a:schemeClr val="tx1"/>
                </a:solidFill>
                <a:latin typeface="Arial"/>
                <a:cs typeface="Arial"/>
              </a:rPr>
              <a:t>CEC adjudicated MAEs between 30 days and 6 months included: 2 non-elective tricuspid valve re-interventions (PODs 49 and 110), 2 severe bleeds (traumatic hematoma at POD 32 and GI bleed at POD 127), 1 cardiovascular death (cardiac arrest POD 70)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9E4229-D13D-4124-A2F5-011F5B3575FD}"/>
              </a:ext>
            </a:extLst>
          </p:cNvPr>
          <p:cNvGrpSpPr/>
          <p:nvPr/>
        </p:nvGrpSpPr>
        <p:grpSpPr>
          <a:xfrm>
            <a:off x="2416232" y="1425747"/>
            <a:ext cx="4311533" cy="2595580"/>
            <a:chOff x="2380297" y="1121823"/>
            <a:chExt cx="4311533" cy="25955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B68A88-0E2A-4347-8916-B7D20232692D}"/>
                </a:ext>
              </a:extLst>
            </p:cNvPr>
            <p:cNvGrpSpPr/>
            <p:nvPr/>
          </p:nvGrpSpPr>
          <p:grpSpPr>
            <a:xfrm>
              <a:off x="2382672" y="1124582"/>
              <a:ext cx="4309158" cy="2496411"/>
              <a:chOff x="2382672" y="1124582"/>
              <a:chExt cx="4309158" cy="2496411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ACAF7360-BCC9-4B6E-8263-44F88AD1CC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503"/>
              <a:stretch/>
            </p:blipFill>
            <p:spPr bwMode="auto">
              <a:xfrm>
                <a:off x="2382672" y="1124582"/>
                <a:ext cx="4149376" cy="192937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BBB0FB-6906-4111-BE40-ADA060B951C9}"/>
                  </a:ext>
                </a:extLst>
              </p:cNvPr>
              <p:cNvSpPr txBox="1"/>
              <p:nvPr/>
            </p:nvSpPr>
            <p:spPr>
              <a:xfrm>
                <a:off x="2467939" y="3343994"/>
                <a:ext cx="7136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0">
                    <a:solidFill>
                      <a:schemeClr val="bg1"/>
                    </a:solidFill>
                  </a:rPr>
                  <a:t>At Risk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6F39508-E604-4DCE-A8FF-7585673027DC}"/>
                  </a:ext>
                </a:extLst>
              </p:cNvPr>
              <p:cNvSpPr txBox="1"/>
              <p:nvPr/>
            </p:nvSpPr>
            <p:spPr>
              <a:xfrm>
                <a:off x="3491904" y="3343994"/>
                <a:ext cx="4395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0">
                    <a:solidFill>
                      <a:schemeClr val="bg1"/>
                    </a:solidFill>
                  </a:rPr>
                  <a:t>102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8E5BBFB-025F-4BDC-B1EB-6AED4FB32A3C}"/>
                  </a:ext>
                </a:extLst>
              </p:cNvPr>
              <p:cNvSpPr txBox="1"/>
              <p:nvPr/>
            </p:nvSpPr>
            <p:spPr>
              <a:xfrm>
                <a:off x="6226236" y="3336655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0">
                    <a:solidFill>
                      <a:schemeClr val="bg1"/>
                    </a:solidFill>
                  </a:rPr>
                  <a:t>55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34631E8-5EB3-49AF-903B-33B0361DB3AD}"/>
                  </a:ext>
                </a:extLst>
              </p:cNvPr>
              <p:cNvSpPr txBox="1"/>
              <p:nvPr/>
            </p:nvSpPr>
            <p:spPr>
              <a:xfrm>
                <a:off x="5962143" y="2389686"/>
                <a:ext cx="7296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0">
                    <a:solidFill>
                      <a:schemeClr val="bg1"/>
                    </a:solidFill>
                  </a:rPr>
                  <a:t>20</a:t>
                </a:r>
                <a:r>
                  <a:rPr lang="en-US" sz="1200" b="1" i="0" kern="1200">
                    <a:solidFill>
                      <a:schemeClr val="bg1"/>
                    </a:solidFill>
                    <a:latin typeface="Arial" panose="020B0604020202020204"/>
                    <a:ea typeface="ＭＳ Ｐゴシック" pitchFamily="34" charset="-128"/>
                    <a:cs typeface="Arial" panose="020B0604020202020204" pitchFamily="34" charset="0"/>
                  </a:rPr>
                  <a:t>±4</a:t>
                </a:r>
                <a:r>
                  <a:rPr lang="en-US" sz="1200" i="0">
                    <a:solidFill>
                      <a:schemeClr val="bg1"/>
                    </a:solidFill>
                  </a:rPr>
                  <a:t>%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B71E1C9-9734-441D-AB5F-241E5C5A04FD}"/>
                  </a:ext>
                </a:extLst>
              </p:cNvPr>
              <p:cNvSpPr txBox="1"/>
              <p:nvPr/>
            </p:nvSpPr>
            <p:spPr>
              <a:xfrm>
                <a:off x="3379180" y="2436698"/>
                <a:ext cx="7296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0">
                    <a:solidFill>
                      <a:schemeClr val="bg1"/>
                    </a:solidFill>
                  </a:rPr>
                  <a:t>18</a:t>
                </a:r>
                <a:r>
                  <a:rPr lang="en-US" sz="1200" i="0" kern="1200">
                    <a:solidFill>
                      <a:schemeClr val="bg1"/>
                    </a:solidFill>
                    <a:latin typeface="Arial" panose="020B0604020202020204"/>
                    <a:ea typeface="ＭＳ Ｐゴシック" pitchFamily="34" charset="-128"/>
                    <a:cs typeface="Arial" panose="020B0604020202020204" pitchFamily="34" charset="0"/>
                  </a:rPr>
                  <a:t>±3</a:t>
                </a:r>
                <a:r>
                  <a:rPr lang="en-US" sz="1200" i="0">
                    <a:solidFill>
                      <a:schemeClr val="bg1"/>
                    </a:solidFill>
                  </a:rPr>
                  <a:t>%</a:t>
                </a: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4F8C5C0-C3A3-4FBB-8A46-3D2AFB708FB5}"/>
                </a:ext>
              </a:extLst>
            </p:cNvPr>
            <p:cNvSpPr/>
            <p:nvPr/>
          </p:nvSpPr>
          <p:spPr bwMode="auto">
            <a:xfrm>
              <a:off x="2380297" y="1121823"/>
              <a:ext cx="4223124" cy="2595580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1" u="none" strike="noStrike" cap="none" normalizeH="0" baseline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97C3DEB-35E1-45D9-AA4F-01121E8C9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129" y="14181"/>
            <a:ext cx="1405719" cy="3819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DADA09-95ED-4BA4-A87A-94625B0FE9CA}"/>
              </a:ext>
            </a:extLst>
          </p:cNvPr>
          <p:cNvSpPr txBox="1"/>
          <p:nvPr/>
        </p:nvSpPr>
        <p:spPr>
          <a:xfrm>
            <a:off x="381000" y="678278"/>
            <a:ext cx="64071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0">
                <a:solidFill>
                  <a:srgbClr val="6699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Kaplan-Meier Analysis</a:t>
            </a:r>
            <a:endParaRPr lang="en-US" i="0">
              <a:solidFill>
                <a:srgbClr val="66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85902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FA16B-70B8-4DB2-8BC9-DD4C49FD0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2" y="237299"/>
            <a:ext cx="7769225" cy="946964"/>
          </a:xfrm>
        </p:spPr>
        <p:txBody>
          <a:bodyPr/>
          <a:lstStyle/>
          <a:p>
            <a:pPr algn="l"/>
            <a:r>
              <a:rPr lang="fr-FR" sz="2200">
                <a:cs typeface="Champagne &amp; Limousines"/>
              </a:rPr>
              <a:t>High Survival Rate and Freedom from Heart Failure Hospitalization to 6 Months</a:t>
            </a:r>
            <a:endParaRPr lang="en-US" sz="22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27D330-9D99-4D68-8D2C-1D30E35114A9}"/>
              </a:ext>
            </a:extLst>
          </p:cNvPr>
          <p:cNvGrpSpPr/>
          <p:nvPr/>
        </p:nvGrpSpPr>
        <p:grpSpPr>
          <a:xfrm>
            <a:off x="210780" y="1577424"/>
            <a:ext cx="4272771" cy="2595580"/>
            <a:chOff x="178122" y="1356218"/>
            <a:chExt cx="4272771" cy="2595580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5D29BAF2-5DA9-4019-A13E-95C8E93405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95"/>
            <a:stretch/>
          </p:blipFill>
          <p:spPr bwMode="auto">
            <a:xfrm>
              <a:off x="178122" y="1493460"/>
              <a:ext cx="4163291" cy="193355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E346605-CE33-493F-88B4-783DDB56AD91}"/>
                </a:ext>
              </a:extLst>
            </p:cNvPr>
            <p:cNvGrpSpPr/>
            <p:nvPr/>
          </p:nvGrpSpPr>
          <p:grpSpPr>
            <a:xfrm>
              <a:off x="178122" y="1356218"/>
              <a:ext cx="4272771" cy="2595580"/>
              <a:chOff x="178122" y="1356218"/>
              <a:chExt cx="4272771" cy="259558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3F6EEA-5156-4152-8F06-F2AC8C3A470E}"/>
                  </a:ext>
                </a:extLst>
              </p:cNvPr>
              <p:cNvSpPr txBox="1"/>
              <p:nvPr/>
            </p:nvSpPr>
            <p:spPr>
              <a:xfrm>
                <a:off x="284040" y="3603628"/>
                <a:ext cx="7136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0" dirty="0">
                    <a:solidFill>
                      <a:schemeClr val="bg1"/>
                    </a:solidFill>
                  </a:rPr>
                  <a:t>At Risk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6C063DD-50D9-4A41-B8AE-C102DCFFB2A7}"/>
                  </a:ext>
                </a:extLst>
              </p:cNvPr>
              <p:cNvSpPr txBox="1"/>
              <p:nvPr/>
            </p:nvSpPr>
            <p:spPr>
              <a:xfrm>
                <a:off x="1308005" y="3603628"/>
                <a:ext cx="4395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0">
                    <a:solidFill>
                      <a:schemeClr val="bg1"/>
                    </a:solidFill>
                  </a:rPr>
                  <a:t>120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98A4B36-C828-4AE5-B250-38021BE17851}"/>
                  </a:ext>
                </a:extLst>
              </p:cNvPr>
              <p:cNvSpPr txBox="1"/>
              <p:nvPr/>
            </p:nvSpPr>
            <p:spPr>
              <a:xfrm>
                <a:off x="4042337" y="3596289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0">
                    <a:solidFill>
                      <a:schemeClr val="bg1"/>
                    </a:solidFill>
                  </a:rPr>
                  <a:t>66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9CDDAAB-C673-4C84-9A37-D471DD2CEFD4}"/>
                  </a:ext>
                </a:extLst>
              </p:cNvPr>
              <p:cNvSpPr txBox="1"/>
              <p:nvPr/>
            </p:nvSpPr>
            <p:spPr>
              <a:xfrm>
                <a:off x="3721206" y="1685687"/>
                <a:ext cx="7296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0">
                    <a:solidFill>
                      <a:schemeClr val="bg1"/>
                    </a:solidFill>
                  </a:rPr>
                  <a:t>96</a:t>
                </a:r>
                <a:r>
                  <a:rPr lang="en-US" sz="1200" i="0" kern="1200">
                    <a:solidFill>
                      <a:schemeClr val="bg1"/>
                    </a:solidFill>
                    <a:latin typeface="Arial" panose="020B0604020202020204"/>
                    <a:ea typeface="ＭＳ Ｐゴシック" pitchFamily="34" charset="-128"/>
                    <a:cs typeface="Arial" panose="020B0604020202020204" pitchFamily="34" charset="0"/>
                  </a:rPr>
                  <a:t>±2</a:t>
                </a:r>
                <a:r>
                  <a:rPr lang="en-US" sz="1200" i="0">
                    <a:solidFill>
                      <a:schemeClr val="bg1"/>
                    </a:solidFill>
                  </a:rPr>
                  <a:t>%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6E442F-CEC2-4768-AB3E-4E32AA6407A5}"/>
                  </a:ext>
                </a:extLst>
              </p:cNvPr>
              <p:cNvSpPr txBox="1"/>
              <p:nvPr/>
            </p:nvSpPr>
            <p:spPr>
              <a:xfrm>
                <a:off x="1219977" y="1683405"/>
                <a:ext cx="7296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0">
                    <a:solidFill>
                      <a:schemeClr val="bg1"/>
                    </a:solidFill>
                  </a:rPr>
                  <a:t>97</a:t>
                </a:r>
                <a:r>
                  <a:rPr lang="en-US" sz="1200" i="0" kern="1200">
                    <a:solidFill>
                      <a:schemeClr val="bg1"/>
                    </a:solidFill>
                    <a:latin typeface="Arial" panose="020B0604020202020204"/>
                    <a:ea typeface="ＭＳ Ｐゴシック" pitchFamily="34" charset="-128"/>
                    <a:cs typeface="Arial" panose="020B0604020202020204" pitchFamily="34" charset="0"/>
                  </a:rPr>
                  <a:t>±2</a:t>
                </a:r>
                <a:r>
                  <a:rPr lang="en-US" sz="1200" i="0">
                    <a:solidFill>
                      <a:schemeClr val="bg1"/>
                    </a:solidFill>
                  </a:rPr>
                  <a:t>%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5096E75-77D0-4445-A761-28505E45F0F3}"/>
                  </a:ext>
                </a:extLst>
              </p:cNvPr>
              <p:cNvSpPr/>
              <p:nvPr/>
            </p:nvSpPr>
            <p:spPr bwMode="auto">
              <a:xfrm>
                <a:off x="178122" y="1356218"/>
                <a:ext cx="4223124" cy="2595580"/>
              </a:xfrm>
              <a:prstGeom prst="rect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1" u="none" strike="noStrike" cap="none" normalizeH="0" baseline="0">
                  <a:ln>
                    <a:noFill/>
                  </a:ln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ヒラギノ角ゴ Pro W3" pitchFamily="-111" charset="-128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A2D1DB2-E8B1-475E-8742-D46F3AC1D00A}"/>
              </a:ext>
            </a:extLst>
          </p:cNvPr>
          <p:cNvGrpSpPr/>
          <p:nvPr/>
        </p:nvGrpSpPr>
        <p:grpSpPr>
          <a:xfrm>
            <a:off x="4662098" y="1559293"/>
            <a:ext cx="4267686" cy="2613711"/>
            <a:chOff x="4662098" y="1479603"/>
            <a:chExt cx="4267686" cy="2613711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37AD8240-1C33-44D0-8BFD-79FC9ED405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856"/>
            <a:stretch/>
          </p:blipFill>
          <p:spPr bwMode="auto">
            <a:xfrm>
              <a:off x="4662098" y="1672799"/>
              <a:ext cx="3992151" cy="1895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B398666-483D-41BD-AE52-65166DD206B5}"/>
                </a:ext>
              </a:extLst>
            </p:cNvPr>
            <p:cNvSpPr txBox="1"/>
            <p:nvPr/>
          </p:nvSpPr>
          <p:spPr>
            <a:xfrm>
              <a:off x="4698497" y="3745144"/>
              <a:ext cx="7296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0">
                  <a:solidFill>
                    <a:schemeClr val="bg1"/>
                  </a:solidFill>
                </a:rPr>
                <a:t>At Risk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1A5C146-D410-4C3B-9487-9394042F3D62}"/>
                </a:ext>
              </a:extLst>
            </p:cNvPr>
            <p:cNvSpPr txBox="1"/>
            <p:nvPr/>
          </p:nvSpPr>
          <p:spPr>
            <a:xfrm>
              <a:off x="5673024" y="3761724"/>
              <a:ext cx="577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0">
                  <a:solidFill>
                    <a:schemeClr val="bg1"/>
                  </a:solidFill>
                </a:rPr>
                <a:t>114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80EA19B-C88E-4C58-B553-ECDF8286609B}"/>
                </a:ext>
              </a:extLst>
            </p:cNvPr>
            <p:cNvSpPr txBox="1"/>
            <p:nvPr/>
          </p:nvSpPr>
          <p:spPr>
            <a:xfrm>
              <a:off x="8352521" y="3735380"/>
              <a:ext cx="577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0">
                  <a:solidFill>
                    <a:schemeClr val="bg1"/>
                  </a:solidFill>
                </a:rPr>
                <a:t>61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0E1441-9FF6-4915-8706-0B7D0CF8EDEE}"/>
                </a:ext>
              </a:extLst>
            </p:cNvPr>
            <p:cNvSpPr txBox="1"/>
            <p:nvPr/>
          </p:nvSpPr>
          <p:spPr>
            <a:xfrm>
              <a:off x="8027995" y="1977884"/>
              <a:ext cx="7528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0">
                  <a:solidFill>
                    <a:schemeClr val="bg1"/>
                  </a:solidFill>
                </a:rPr>
                <a:t>94</a:t>
              </a:r>
              <a:r>
                <a:rPr lang="en-US" sz="1200" i="0" kern="1200">
                  <a:solidFill>
                    <a:schemeClr val="bg1"/>
                  </a:solidFill>
                  <a:latin typeface="Arial" panose="020B0604020202020204"/>
                  <a:ea typeface="ＭＳ Ｐゴシック" pitchFamily="34" charset="-128"/>
                  <a:cs typeface="Arial" panose="020B0604020202020204" pitchFamily="34" charset="0"/>
                </a:rPr>
                <a:t>±2</a:t>
              </a:r>
              <a:r>
                <a:rPr lang="en-US" sz="1200" i="0">
                  <a:solidFill>
                    <a:schemeClr val="bg1"/>
                  </a:solidFill>
                </a:rPr>
                <a:t>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CB33083-9EAB-482A-8F09-69BAAB6EF67B}"/>
                </a:ext>
              </a:extLst>
            </p:cNvPr>
            <p:cNvSpPr txBox="1"/>
            <p:nvPr/>
          </p:nvSpPr>
          <p:spPr>
            <a:xfrm>
              <a:off x="5439467" y="1966998"/>
              <a:ext cx="8108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0">
                  <a:solidFill>
                    <a:schemeClr val="bg1"/>
                  </a:solidFill>
                </a:rPr>
                <a:t>95</a:t>
              </a:r>
              <a:r>
                <a:rPr lang="en-US" sz="1200" i="0" kern="1200">
                  <a:solidFill>
                    <a:schemeClr val="bg1"/>
                  </a:solidFill>
                  <a:latin typeface="Arial" panose="020B0604020202020204"/>
                  <a:ea typeface="ＭＳ Ｐゴシック" pitchFamily="34" charset="-128"/>
                  <a:cs typeface="Arial" panose="020B0604020202020204" pitchFamily="34" charset="0"/>
                </a:rPr>
                <a:t>±2</a:t>
              </a:r>
              <a:r>
                <a:rPr lang="en-US" sz="1200" i="0">
                  <a:solidFill>
                    <a:schemeClr val="bg1"/>
                  </a:solidFill>
                </a:rPr>
                <a:t>%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61AF258-BA17-4C5B-91FB-EE9646123568}"/>
                </a:ext>
              </a:extLst>
            </p:cNvPr>
            <p:cNvSpPr/>
            <p:nvPr/>
          </p:nvSpPr>
          <p:spPr bwMode="auto">
            <a:xfrm>
              <a:off x="4684379" y="1479603"/>
              <a:ext cx="4223124" cy="2613711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1" u="none" strike="noStrike" cap="none" normalizeH="0" baseline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endParaRPr>
            </a:p>
          </p:txBody>
        </p:sp>
      </p:grp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90D2E364-9FF4-44B4-8224-4754F6737BFC}"/>
              </a:ext>
            </a:extLst>
          </p:cNvPr>
          <p:cNvSpPr txBox="1">
            <a:spLocks/>
          </p:cNvSpPr>
          <p:nvPr/>
        </p:nvSpPr>
        <p:spPr>
          <a:xfrm>
            <a:off x="210780" y="1308189"/>
            <a:ext cx="4218798" cy="233172"/>
          </a:xfrm>
          <a:prstGeom prst="rect">
            <a:avLst/>
          </a:prstGeom>
          <a:solidFill>
            <a:srgbClr val="122D42"/>
          </a:solidFill>
        </p:spPr>
        <p:txBody>
          <a:bodyPr vert="horz" lIns="51435" tIns="25718" rIns="51435" bIns="25718" rtlCol="0" anchor="ctr">
            <a:normAutofit/>
          </a:bodyPr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marR="0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92876">
              <a:buNone/>
              <a:defRPr/>
            </a:pPr>
            <a:r>
              <a:rPr lang="en-US" sz="1100" i="0">
                <a:solidFill>
                  <a:srgbClr val="FFFFFF"/>
                </a:solidFill>
                <a:cs typeface="Arial" panose="020B0604020202020204" pitchFamily="34" charset="0"/>
              </a:rPr>
              <a:t>Survival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DD577D6D-170D-4E69-889F-D83BF00C97E2}"/>
              </a:ext>
            </a:extLst>
          </p:cNvPr>
          <p:cNvSpPr txBox="1">
            <a:spLocks/>
          </p:cNvSpPr>
          <p:nvPr/>
        </p:nvSpPr>
        <p:spPr>
          <a:xfrm>
            <a:off x="4684379" y="1295608"/>
            <a:ext cx="4218799" cy="233172"/>
          </a:xfrm>
          <a:prstGeom prst="rect">
            <a:avLst/>
          </a:prstGeom>
          <a:solidFill>
            <a:srgbClr val="122D42"/>
          </a:solidFill>
        </p:spPr>
        <p:txBody>
          <a:bodyPr vert="horz" lIns="51435" tIns="25718" rIns="51435" bIns="25718" rtlCol="0" anchor="ctr">
            <a:normAutofit/>
          </a:bodyPr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marR="0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92876">
              <a:buNone/>
              <a:defRPr/>
            </a:pPr>
            <a:r>
              <a:rPr lang="en-US" sz="1100" i="0">
                <a:solidFill>
                  <a:srgbClr val="FFFFFF"/>
                </a:solidFill>
                <a:cs typeface="Arial" panose="020B0604020202020204" pitchFamily="34" charset="0"/>
              </a:rPr>
              <a:t>Freedom from Heart Failure Hospitalization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70991DA-82C9-4BEF-AE11-C3A53FA38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129" y="14181"/>
            <a:ext cx="1405719" cy="381978"/>
          </a:xfrm>
          <a:prstGeom prst="rect">
            <a:avLst/>
          </a:prstGeom>
        </p:spPr>
      </p:pic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F0D2072A-46FF-4870-8248-7ED17A7E3829}"/>
              </a:ext>
            </a:extLst>
          </p:cNvPr>
          <p:cNvSpPr txBox="1">
            <a:spLocks/>
          </p:cNvSpPr>
          <p:nvPr/>
        </p:nvSpPr>
        <p:spPr>
          <a:xfrm>
            <a:off x="1183384" y="4807261"/>
            <a:ext cx="4593214" cy="18240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marR="0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900" b="0" i="0">
                <a:cs typeface="Arial"/>
              </a:rPr>
              <a:t>Kaplan-Meier analysis</a:t>
            </a:r>
          </a:p>
        </p:txBody>
      </p:sp>
    </p:spTree>
    <p:extLst>
      <p:ext uri="{BB962C8B-B14F-4D97-AF65-F5344CB8AC3E}">
        <p14:creationId xmlns:p14="http://schemas.microsoft.com/office/powerpoint/2010/main" val="1301746309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BCC79AE-A0B1-4B60-B917-35295DCA8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129" y="14181"/>
            <a:ext cx="1405719" cy="3819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F3EAC39-3288-0540-9CBC-AE781AC19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01" y="239472"/>
            <a:ext cx="7886700" cy="546262"/>
          </a:xfrm>
        </p:spPr>
        <p:txBody>
          <a:bodyPr>
            <a:normAutofit fontScale="90000"/>
          </a:bodyPr>
          <a:lstStyle/>
          <a:p>
            <a:pPr algn="l"/>
            <a:r>
              <a:rPr lang="fr-FR" sz="2200" err="1">
                <a:cs typeface="Champagne &amp; Limousines"/>
              </a:rPr>
              <a:t>Significantly</a:t>
            </a:r>
            <a:r>
              <a:rPr lang="fr-FR" sz="2200">
                <a:cs typeface="Champagne &amp; Limousines"/>
              </a:rPr>
              <a:t> </a:t>
            </a:r>
            <a:r>
              <a:rPr lang="fr-FR" sz="2200" err="1">
                <a:cs typeface="Champagne &amp; Limousines"/>
              </a:rPr>
              <a:t>Improved</a:t>
            </a:r>
            <a:r>
              <a:rPr lang="fr-FR" sz="2200">
                <a:cs typeface="Champagne &amp; Limousines"/>
              </a:rPr>
              <a:t> </a:t>
            </a:r>
            <a:r>
              <a:rPr lang="fr-FR" sz="2200" err="1">
                <a:cs typeface="Champagne &amp; Limousines"/>
              </a:rPr>
              <a:t>Functional</a:t>
            </a:r>
            <a:r>
              <a:rPr lang="fr-FR" sz="2200">
                <a:cs typeface="Champagne &amp; Limousines"/>
              </a:rPr>
              <a:t> and </a:t>
            </a:r>
            <a:r>
              <a:rPr lang="fr-FR" sz="2200" err="1">
                <a:cs typeface="Champagne &amp; Limousines"/>
              </a:rPr>
              <a:t>Quality</a:t>
            </a:r>
            <a:r>
              <a:rPr lang="fr-FR" sz="2200">
                <a:cs typeface="Champagne &amp; Limousines"/>
              </a:rPr>
              <a:t> of Life </a:t>
            </a:r>
            <a:r>
              <a:rPr lang="fr-FR" sz="2200" err="1">
                <a:cs typeface="Champagne &amp; Limousines"/>
              </a:rPr>
              <a:t>Outcomes</a:t>
            </a:r>
            <a:r>
              <a:rPr lang="fr-FR" sz="2200">
                <a:cs typeface="Champagne &amp; Limousines"/>
              </a:rPr>
              <a:t> at 6 </a:t>
            </a:r>
            <a:r>
              <a:rPr lang="fr-FR" sz="2200" err="1">
                <a:cs typeface="Champagne &amp; Limousines"/>
              </a:rPr>
              <a:t>Months</a:t>
            </a:r>
            <a:endParaRPr lang="fr-FR" sz="2200"/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82D79967-49CD-4A62-89F6-DF9075505A8B}"/>
              </a:ext>
            </a:extLst>
          </p:cNvPr>
          <p:cNvSpPr txBox="1">
            <a:spLocks/>
          </p:cNvSpPr>
          <p:nvPr/>
        </p:nvSpPr>
        <p:spPr>
          <a:xfrm>
            <a:off x="975126" y="1029014"/>
            <a:ext cx="1371600" cy="233172"/>
          </a:xfrm>
          <a:prstGeom prst="rect">
            <a:avLst/>
          </a:prstGeom>
          <a:solidFill>
            <a:srgbClr val="122D42"/>
          </a:solidFill>
        </p:spPr>
        <p:txBody>
          <a:bodyPr vert="horz" lIns="51435" tIns="25718" rIns="51435" bIns="25718" rtlCol="0" anchor="ctr">
            <a:normAutofit/>
          </a:bodyPr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marR="0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92876">
              <a:buNone/>
              <a:defRPr/>
            </a:pPr>
            <a:r>
              <a:rPr lang="en-US" sz="1050" i="0">
                <a:solidFill>
                  <a:srgbClr val="FFFFFF"/>
                </a:solidFill>
                <a:cs typeface="Arial" panose="020B0604020202020204" pitchFamily="34" charset="0"/>
              </a:rPr>
              <a:t>NYHA Class</a:t>
            </a:r>
            <a:endParaRPr lang="en-US" sz="1050" b="0" i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5CB2561F-E73D-4E32-8B2B-174059AADE87}"/>
              </a:ext>
            </a:extLst>
          </p:cNvPr>
          <p:cNvSpPr txBox="1">
            <a:spLocks/>
          </p:cNvSpPr>
          <p:nvPr/>
        </p:nvSpPr>
        <p:spPr>
          <a:xfrm>
            <a:off x="1196132" y="4737659"/>
            <a:ext cx="5934510" cy="40866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marR="0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900" b="0" i="0" baseline="30000" err="1">
                <a:ea typeface="+mn-lt"/>
                <a:cs typeface="+mn-lt"/>
              </a:rPr>
              <a:t>a</a:t>
            </a:r>
            <a:r>
              <a:rPr lang="en-US" sz="900" b="0" i="0" err="1">
                <a:ea typeface="+mn-lt"/>
                <a:cs typeface="+mn-lt"/>
              </a:rPr>
              <a:t>Wilcoxon</a:t>
            </a:r>
            <a:r>
              <a:rPr lang="en-US" sz="900" b="0" i="0">
                <a:ea typeface="+mn-lt"/>
                <a:cs typeface="+mn-lt"/>
              </a:rPr>
              <a:t> signed-rank test; </a:t>
            </a:r>
            <a:r>
              <a:rPr lang="en-US" sz="900" b="0" i="0" baseline="30000" err="1">
                <a:ea typeface="+mn-lt"/>
                <a:cs typeface="+mn-lt"/>
              </a:rPr>
              <a:t>b</a:t>
            </a:r>
            <a:r>
              <a:rPr lang="en-US" sz="900" b="0" i="0" err="1">
                <a:ea typeface="+mn-lt"/>
                <a:cs typeface="+mn-lt"/>
              </a:rPr>
              <a:t>Paired</a:t>
            </a:r>
            <a:r>
              <a:rPr lang="en-US" sz="900" b="0" i="0">
                <a:ea typeface="+mn-lt"/>
                <a:cs typeface="+mn-lt"/>
              </a:rPr>
              <a:t> t-test. </a:t>
            </a:r>
            <a:r>
              <a:rPr lang="en-US" sz="900" b="0" i="0">
                <a:cs typeface="Arial"/>
              </a:rPr>
              <a:t>NYHA Class, New York Heart Association functional classification;</a:t>
            </a:r>
            <a:r>
              <a:rPr lang="en-US" sz="900" b="0" i="0"/>
              <a:t> </a:t>
            </a:r>
            <a:r>
              <a:rPr lang="en-US" sz="900" b="0" i="0">
                <a:cs typeface="Arial"/>
              </a:rPr>
              <a:t>6MWD, 6-minute walk distance; KCCQ, Kansas City Cardiomyopathy Questionnaire</a:t>
            </a:r>
          </a:p>
        </p:txBody>
      </p:sp>
      <p:sp>
        <p:nvSpPr>
          <p:cNvPr id="78" name="Text Placeholder 30">
            <a:extLst>
              <a:ext uri="{FF2B5EF4-FFF2-40B4-BE49-F238E27FC236}">
                <a16:creationId xmlns:a16="http://schemas.microsoft.com/office/drawing/2014/main" id="{09625745-7FCF-44DD-ABC2-BA830BB47B37}"/>
              </a:ext>
            </a:extLst>
          </p:cNvPr>
          <p:cNvSpPr txBox="1">
            <a:spLocks/>
          </p:cNvSpPr>
          <p:nvPr/>
        </p:nvSpPr>
        <p:spPr>
          <a:xfrm>
            <a:off x="3887426" y="1029014"/>
            <a:ext cx="1371600" cy="233172"/>
          </a:xfrm>
          <a:prstGeom prst="rect">
            <a:avLst/>
          </a:prstGeom>
          <a:solidFill>
            <a:srgbClr val="122D42"/>
          </a:solidFill>
        </p:spPr>
        <p:txBody>
          <a:bodyPr vert="horz" lIns="51435" tIns="25718" rIns="51435" bIns="25718" rtlCol="0" anchor="ctr">
            <a:normAutofit/>
          </a:bodyPr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marR="0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92876">
              <a:buNone/>
              <a:defRPr/>
            </a:pPr>
            <a:r>
              <a:rPr lang="en-US" sz="1050" i="0">
                <a:solidFill>
                  <a:srgbClr val="FFFFFF"/>
                </a:solidFill>
                <a:cs typeface="Arial" panose="020B0604020202020204" pitchFamily="34" charset="0"/>
              </a:rPr>
              <a:t>6MWD</a:t>
            </a:r>
            <a:endParaRPr lang="en-US" sz="1050" b="0" i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9" name="Text Placeholder 30">
            <a:extLst>
              <a:ext uri="{FF2B5EF4-FFF2-40B4-BE49-F238E27FC236}">
                <a16:creationId xmlns:a16="http://schemas.microsoft.com/office/drawing/2014/main" id="{0AC54BD4-5577-49A4-AAC7-798FCFC284FC}"/>
              </a:ext>
            </a:extLst>
          </p:cNvPr>
          <p:cNvSpPr txBox="1">
            <a:spLocks/>
          </p:cNvSpPr>
          <p:nvPr/>
        </p:nvSpPr>
        <p:spPr>
          <a:xfrm>
            <a:off x="6797276" y="997074"/>
            <a:ext cx="1371600" cy="233172"/>
          </a:xfrm>
          <a:prstGeom prst="rect">
            <a:avLst/>
          </a:prstGeom>
          <a:solidFill>
            <a:srgbClr val="122D42"/>
          </a:solidFill>
        </p:spPr>
        <p:txBody>
          <a:bodyPr vert="horz" lIns="51435" tIns="25718" rIns="51435" bIns="25718" rtlCol="0" anchor="ctr">
            <a:normAutofit/>
          </a:bodyPr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marR="0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92876">
              <a:buNone/>
              <a:defRPr/>
            </a:pPr>
            <a:r>
              <a:rPr lang="en-US" sz="1050" i="0">
                <a:solidFill>
                  <a:srgbClr val="FFFFFF"/>
                </a:solidFill>
                <a:cs typeface="Arial" panose="020B0604020202020204" pitchFamily="34" charset="0"/>
              </a:rPr>
              <a:t>KCCQ Score</a:t>
            </a:r>
            <a:endParaRPr lang="en-US" sz="1050" b="0" i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3B669F-BA0A-460C-8BD3-AA8A88D0BFBC}"/>
              </a:ext>
            </a:extLst>
          </p:cNvPr>
          <p:cNvGrpSpPr/>
          <p:nvPr/>
        </p:nvGrpSpPr>
        <p:grpSpPr>
          <a:xfrm>
            <a:off x="356361" y="1225705"/>
            <a:ext cx="2520323" cy="3320873"/>
            <a:chOff x="356361" y="1225705"/>
            <a:chExt cx="2520323" cy="3320873"/>
          </a:xfrm>
        </p:grpSpPr>
        <p:sp>
          <p:nvSpPr>
            <p:cNvPr id="38" name="TextBox 44">
              <a:extLst>
                <a:ext uri="{FF2B5EF4-FFF2-40B4-BE49-F238E27FC236}">
                  <a16:creationId xmlns:a16="http://schemas.microsoft.com/office/drawing/2014/main" id="{49DBAE78-55B5-413F-AA6B-875AE05EEB3B}"/>
                </a:ext>
              </a:extLst>
            </p:cNvPr>
            <p:cNvSpPr txBox="1"/>
            <p:nvPr/>
          </p:nvSpPr>
          <p:spPr>
            <a:xfrm>
              <a:off x="993178" y="1225705"/>
              <a:ext cx="1330222" cy="31265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Arial"/>
                </a:rPr>
                <a:t>p &lt; </a:t>
              </a:r>
              <a:r>
                <a:rPr lang="en-US" sz="1400" i="0" kern="0">
                  <a:solidFill>
                    <a:srgbClr val="000000"/>
                  </a:solidFill>
                  <a:latin typeface="Calibri"/>
                  <a:ea typeface="Calibri" panose="020F0502020204030204" pitchFamily="34" charset="0"/>
                  <a:cs typeface="Arial"/>
                </a:rPr>
                <a:t>0.001</a:t>
              </a:r>
              <a:r>
                <a:rPr lang="en-US" sz="1400" i="0" kern="0" baseline="30000">
                  <a:solidFill>
                    <a:srgbClr val="000000"/>
                  </a:solidFill>
                  <a:latin typeface="Calibri"/>
                  <a:ea typeface="Calibri" panose="020F0502020204030204" pitchFamily="34" charset="0"/>
                  <a:cs typeface="Arial"/>
                </a:rPr>
                <a:t>a</a:t>
              </a:r>
              <a:endParaRPr kumimoji="0" lang="en-US" sz="140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EF3B95E4-55C8-4368-9AB0-29F5F117FF99}"/>
                </a:ext>
              </a:extLst>
            </p:cNvPr>
            <p:cNvSpPr txBox="1"/>
            <p:nvPr/>
          </p:nvSpPr>
          <p:spPr>
            <a:xfrm>
              <a:off x="367829" y="1800634"/>
              <a:ext cx="349839" cy="234077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NYHA - Patients (%)</a:t>
              </a:r>
              <a:endParaRPr kumimoji="0" lang="en-US" sz="14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ight Brace 39">
              <a:extLst>
                <a:ext uri="{FF2B5EF4-FFF2-40B4-BE49-F238E27FC236}">
                  <a16:creationId xmlns:a16="http://schemas.microsoft.com/office/drawing/2014/main" id="{50F9B8DA-8B83-4C02-90C1-84074E46EFDB}"/>
                </a:ext>
              </a:extLst>
            </p:cNvPr>
            <p:cNvSpPr/>
            <p:nvPr/>
          </p:nvSpPr>
          <p:spPr>
            <a:xfrm>
              <a:off x="2185982" y="2099458"/>
              <a:ext cx="149792" cy="1963944"/>
            </a:xfrm>
            <a:prstGeom prst="rightBrac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13">
              <a:extLst>
                <a:ext uri="{FF2B5EF4-FFF2-40B4-BE49-F238E27FC236}">
                  <a16:creationId xmlns:a16="http://schemas.microsoft.com/office/drawing/2014/main" id="{F885C311-71E0-42BE-A71D-2B94EE560317}"/>
                </a:ext>
              </a:extLst>
            </p:cNvPr>
            <p:cNvSpPr txBox="1"/>
            <p:nvPr/>
          </p:nvSpPr>
          <p:spPr>
            <a:xfrm>
              <a:off x="2289354" y="2925519"/>
              <a:ext cx="587330" cy="2920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0" i="0" ker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9%</a:t>
              </a: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14">
              <a:extLst>
                <a:ext uri="{FF2B5EF4-FFF2-40B4-BE49-F238E27FC236}">
                  <a16:creationId xmlns:a16="http://schemas.microsoft.com/office/drawing/2014/main" id="{1F364272-21B9-4819-AFEC-508DFC29FE6D}"/>
                </a:ext>
              </a:extLst>
            </p:cNvPr>
            <p:cNvSpPr txBox="1"/>
            <p:nvPr/>
          </p:nvSpPr>
          <p:spPr>
            <a:xfrm>
              <a:off x="797889" y="4094220"/>
              <a:ext cx="1014195" cy="247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Baseline</a:t>
              </a:r>
              <a:endParaRPr kumimoji="0" lang="en-US" sz="11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15">
              <a:extLst>
                <a:ext uri="{FF2B5EF4-FFF2-40B4-BE49-F238E27FC236}">
                  <a16:creationId xmlns:a16="http://schemas.microsoft.com/office/drawing/2014/main" id="{729CE364-8394-4DB7-81CF-1AD1F739D8C6}"/>
                </a:ext>
              </a:extLst>
            </p:cNvPr>
            <p:cNvSpPr txBox="1"/>
            <p:nvPr/>
          </p:nvSpPr>
          <p:spPr>
            <a:xfrm>
              <a:off x="1555809" y="4086939"/>
              <a:ext cx="905142" cy="247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 Months</a:t>
              </a:r>
              <a:endParaRPr kumimoji="0" lang="en-US" sz="11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DA6C2043-AFBC-465B-A2E8-C8DBCBAFC835}"/>
                </a:ext>
              </a:extLst>
            </p:cNvPr>
            <p:cNvSpPr txBox="1"/>
            <p:nvPr/>
          </p:nvSpPr>
          <p:spPr>
            <a:xfrm>
              <a:off x="1162058" y="4298600"/>
              <a:ext cx="976026" cy="247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n=53</a:t>
              </a:r>
              <a:endParaRPr kumimoji="0" lang="en-US" sz="11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D2D9D7-595F-40C4-B49E-D06ADC678A6E}"/>
                </a:ext>
              </a:extLst>
            </p:cNvPr>
            <p:cNvCxnSpPr/>
            <p:nvPr/>
          </p:nvCxnSpPr>
          <p:spPr>
            <a:xfrm>
              <a:off x="968412" y="4083835"/>
              <a:ext cx="1346028" cy="0"/>
            </a:xfrm>
            <a:prstGeom prst="line">
              <a:avLst/>
            </a:prstGeom>
            <a:noFill/>
            <a:ln w="9525" cap="sq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E9AE023-06A6-4C2A-A262-5E9E75C2F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361" y="1772686"/>
              <a:ext cx="2036240" cy="276782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2EA2A3F-D590-43A6-BFC9-3086B03EE71E}"/>
              </a:ext>
            </a:extLst>
          </p:cNvPr>
          <p:cNvGrpSpPr/>
          <p:nvPr/>
        </p:nvGrpSpPr>
        <p:grpSpPr>
          <a:xfrm>
            <a:off x="3273057" y="805054"/>
            <a:ext cx="2460079" cy="3933796"/>
            <a:chOff x="3273057" y="805054"/>
            <a:chExt cx="2460079" cy="3933796"/>
          </a:xfrm>
        </p:grpSpPr>
        <p:sp>
          <p:nvSpPr>
            <p:cNvPr id="73" name="TextBox 75">
              <a:extLst>
                <a:ext uri="{FF2B5EF4-FFF2-40B4-BE49-F238E27FC236}">
                  <a16:creationId xmlns:a16="http://schemas.microsoft.com/office/drawing/2014/main" id="{542A3D03-BB16-4887-8CE9-1058FCF72E27}"/>
                </a:ext>
              </a:extLst>
            </p:cNvPr>
            <p:cNvSpPr txBox="1"/>
            <p:nvPr/>
          </p:nvSpPr>
          <p:spPr>
            <a:xfrm>
              <a:off x="3273057" y="805054"/>
              <a:ext cx="342017" cy="393379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defTabSz="457200" fontAlgn="auto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i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6MWD - Distance Walked (m)</a:t>
              </a:r>
              <a:endParaRPr lang="en-US" sz="1200" i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1F7028E-2212-4753-B6D0-A83DDA083017}"/>
                </a:ext>
              </a:extLst>
            </p:cNvPr>
            <p:cNvGrpSpPr/>
            <p:nvPr/>
          </p:nvGrpSpPr>
          <p:grpSpPr>
            <a:xfrm>
              <a:off x="3648123" y="1222844"/>
              <a:ext cx="2085013" cy="3317666"/>
              <a:chOff x="3648123" y="1222844"/>
              <a:chExt cx="2085013" cy="3317666"/>
            </a:xfrm>
          </p:grpSpPr>
          <p:sp>
            <p:nvSpPr>
              <p:cNvPr id="75" name="TextBox 72">
                <a:extLst>
                  <a:ext uri="{FF2B5EF4-FFF2-40B4-BE49-F238E27FC236}">
                    <a16:creationId xmlns:a16="http://schemas.microsoft.com/office/drawing/2014/main" id="{56FF2A9B-C2B7-410B-A7D1-81E367525FF1}"/>
                  </a:ext>
                </a:extLst>
              </p:cNvPr>
              <p:cNvSpPr txBox="1"/>
              <p:nvPr/>
            </p:nvSpPr>
            <p:spPr>
              <a:xfrm>
                <a:off x="3782131" y="4079329"/>
                <a:ext cx="996269" cy="265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 i="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Baseline</a:t>
                </a:r>
                <a:endParaRPr lang="en-US" sz="1600" i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Box 73">
                <a:extLst>
                  <a:ext uri="{FF2B5EF4-FFF2-40B4-BE49-F238E27FC236}">
                    <a16:creationId xmlns:a16="http://schemas.microsoft.com/office/drawing/2014/main" id="{BF0F2B57-50A2-4F25-B21A-F700190F7AA9}"/>
                  </a:ext>
                </a:extLst>
              </p:cNvPr>
              <p:cNvSpPr txBox="1"/>
              <p:nvPr/>
            </p:nvSpPr>
            <p:spPr>
              <a:xfrm>
                <a:off x="4336460" y="4077006"/>
                <a:ext cx="1171626" cy="265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 i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 Months</a:t>
                </a:r>
                <a:endParaRPr lang="en-US" sz="1600" i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TextBox 71">
                <a:extLst>
                  <a:ext uri="{FF2B5EF4-FFF2-40B4-BE49-F238E27FC236}">
                    <a16:creationId xmlns:a16="http://schemas.microsoft.com/office/drawing/2014/main" id="{AEED1A19-CD9B-461A-975A-89972EBEA0A3}"/>
                  </a:ext>
                </a:extLst>
              </p:cNvPr>
              <p:cNvSpPr txBox="1"/>
              <p:nvPr/>
            </p:nvSpPr>
            <p:spPr>
              <a:xfrm>
                <a:off x="4035640" y="4275053"/>
                <a:ext cx="1076211" cy="265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 i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n=53</a:t>
                </a:r>
                <a:endParaRPr lang="en-US" sz="1600" i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TextBox 90">
                <a:extLst>
                  <a:ext uri="{FF2B5EF4-FFF2-40B4-BE49-F238E27FC236}">
                    <a16:creationId xmlns:a16="http://schemas.microsoft.com/office/drawing/2014/main" id="{F9FCE2C7-E5DE-4B3A-AEE4-884D41EEA3E9}"/>
                  </a:ext>
                </a:extLst>
              </p:cNvPr>
              <p:cNvSpPr txBox="1"/>
              <p:nvPr/>
            </p:nvSpPr>
            <p:spPr>
              <a:xfrm>
                <a:off x="3908062" y="1222844"/>
                <a:ext cx="1350963" cy="54316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457200" fontAlgn="auto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0">
                    <a:solidFill>
                      <a:srgbClr val="000000"/>
                    </a:solidFill>
                    <a:latin typeface="Calibri"/>
                    <a:ea typeface="Calibri" panose="020F0502020204030204" pitchFamily="34" charset="0"/>
                    <a:cs typeface="Arial"/>
                  </a:rPr>
                  <a:t>p &lt; 0.001</a:t>
                </a:r>
                <a:r>
                  <a:rPr lang="en-US" sz="1400" i="0" baseline="30000">
                    <a:solidFill>
                      <a:srgbClr val="000000"/>
                    </a:solidFill>
                    <a:latin typeface="Calibri"/>
                    <a:ea typeface="Calibri" panose="020F0502020204030204" pitchFamily="34" charset="0"/>
                    <a:cs typeface="Calibri"/>
                  </a:rPr>
                  <a:t>b</a:t>
                </a:r>
                <a:endParaRPr lang="en-US" sz="1400" b="0" i="0" baseline="3000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 defTabSz="457200" fontAlgn="auto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0" i="0">
                    <a:solidFill>
                      <a:srgbClr val="000000"/>
                    </a:solidFill>
                    <a:latin typeface="Calibri"/>
                    <a:ea typeface="Calibri" panose="020F0502020204030204" pitchFamily="34" charset="0"/>
                    <a:cs typeface="Arial"/>
                  </a:rPr>
                  <a:t>Δ=56 m</a:t>
                </a:r>
                <a:endParaRPr lang="en-US" sz="1400" b="0" i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Arial"/>
                </a:endParaRP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100CB7AF-732C-4916-9A2D-340B2D0548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1314" y="4051002"/>
                <a:ext cx="1375276" cy="0"/>
              </a:xfrm>
              <a:prstGeom prst="line">
                <a:avLst/>
              </a:prstGeom>
              <a:noFill/>
              <a:ln w="9525" cap="sq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A7B2257-10AF-4A53-B188-743290ACD17C}"/>
                  </a:ext>
                </a:extLst>
              </p:cNvPr>
              <p:cNvSpPr txBox="1"/>
              <p:nvPr/>
            </p:nvSpPr>
            <p:spPr>
              <a:xfrm>
                <a:off x="3824306" y="2173484"/>
                <a:ext cx="90968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i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199.5 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i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± 123.4 	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A41ECFC-87BB-4CCE-A2B5-38B2AA7C4D47}"/>
                  </a:ext>
                </a:extLst>
              </p:cNvPr>
              <p:cNvSpPr txBox="1"/>
              <p:nvPr/>
            </p:nvSpPr>
            <p:spPr>
              <a:xfrm>
                <a:off x="4494729" y="1773374"/>
                <a:ext cx="83186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i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255.8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i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 ± 109.9 </a:t>
                </a:r>
                <a:r>
                  <a:rPr lang="en-US" sz="1000" b="0" i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	</a:t>
                </a:r>
              </a:p>
            </p:txBody>
          </p:sp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016F4756-1362-469B-AF0F-7E2F0046F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48123" y="1637178"/>
                <a:ext cx="2085013" cy="2517866"/>
              </a:xfrm>
              <a:prstGeom prst="rect">
                <a:avLst/>
              </a:prstGeom>
            </p:spPr>
          </p:pic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2AC4603-D4F1-48A2-969C-A6F26AA91D7A}"/>
              </a:ext>
            </a:extLst>
          </p:cNvPr>
          <p:cNvGrpSpPr/>
          <p:nvPr/>
        </p:nvGrpSpPr>
        <p:grpSpPr>
          <a:xfrm>
            <a:off x="6327332" y="1224255"/>
            <a:ext cx="2218014" cy="3288753"/>
            <a:chOff x="6327332" y="1224255"/>
            <a:chExt cx="2218014" cy="3288753"/>
          </a:xfrm>
        </p:grpSpPr>
        <p:sp>
          <p:nvSpPr>
            <p:cNvPr id="92" name="TextBox 84">
              <a:extLst>
                <a:ext uri="{FF2B5EF4-FFF2-40B4-BE49-F238E27FC236}">
                  <a16:creationId xmlns:a16="http://schemas.microsoft.com/office/drawing/2014/main" id="{D1761795-8EDC-490B-BFC2-3D1B00E5C109}"/>
                </a:ext>
              </a:extLst>
            </p:cNvPr>
            <p:cNvSpPr txBox="1"/>
            <p:nvPr/>
          </p:nvSpPr>
          <p:spPr>
            <a:xfrm>
              <a:off x="6645885" y="4076466"/>
              <a:ext cx="996269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i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Baseline</a:t>
              </a:r>
              <a:endParaRPr lang="en-US" sz="1600" i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TextBox 85">
              <a:extLst>
                <a:ext uri="{FF2B5EF4-FFF2-40B4-BE49-F238E27FC236}">
                  <a16:creationId xmlns:a16="http://schemas.microsoft.com/office/drawing/2014/main" id="{96355EA7-9D3A-42AB-A557-228D7527279A}"/>
                </a:ext>
              </a:extLst>
            </p:cNvPr>
            <p:cNvSpPr txBox="1"/>
            <p:nvPr/>
          </p:nvSpPr>
          <p:spPr>
            <a:xfrm>
              <a:off x="7284830" y="4069322"/>
              <a:ext cx="1171626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i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 Months</a:t>
              </a:r>
              <a:endParaRPr lang="en-US" sz="1600" i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Box 87">
              <a:extLst>
                <a:ext uri="{FF2B5EF4-FFF2-40B4-BE49-F238E27FC236}">
                  <a16:creationId xmlns:a16="http://schemas.microsoft.com/office/drawing/2014/main" id="{99FFC74E-FDD7-4E98-9750-264354207694}"/>
                </a:ext>
              </a:extLst>
            </p:cNvPr>
            <p:cNvSpPr txBox="1"/>
            <p:nvPr/>
          </p:nvSpPr>
          <p:spPr>
            <a:xfrm>
              <a:off x="6327332" y="1653587"/>
              <a:ext cx="342017" cy="280027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defTabSz="457200" fontAlgn="auto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i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KCCQ - Overall Score</a:t>
              </a:r>
              <a:endParaRPr lang="en-US" sz="1200" i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TextBox 83">
              <a:extLst>
                <a:ext uri="{FF2B5EF4-FFF2-40B4-BE49-F238E27FC236}">
                  <a16:creationId xmlns:a16="http://schemas.microsoft.com/office/drawing/2014/main" id="{07149271-B789-45E0-BA14-63A16A1E335D}"/>
                </a:ext>
              </a:extLst>
            </p:cNvPr>
            <p:cNvSpPr txBox="1"/>
            <p:nvPr/>
          </p:nvSpPr>
          <p:spPr>
            <a:xfrm>
              <a:off x="6998716" y="4247551"/>
              <a:ext cx="1076211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i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n=53</a:t>
              </a:r>
              <a:endParaRPr lang="en-US" sz="1600" i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TextBox 91">
              <a:extLst>
                <a:ext uri="{FF2B5EF4-FFF2-40B4-BE49-F238E27FC236}">
                  <a16:creationId xmlns:a16="http://schemas.microsoft.com/office/drawing/2014/main" id="{20906C3E-92C3-4926-A705-D84E4AAA9233}"/>
                </a:ext>
              </a:extLst>
            </p:cNvPr>
            <p:cNvSpPr txBox="1"/>
            <p:nvPr/>
          </p:nvSpPr>
          <p:spPr>
            <a:xfrm>
              <a:off x="6816830" y="1224255"/>
              <a:ext cx="1333992" cy="54316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457200" fontAlgn="auto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i="0">
                  <a:solidFill>
                    <a:srgbClr val="000000"/>
                  </a:solidFill>
                  <a:latin typeface="Calibri"/>
                  <a:ea typeface="Calibri" panose="020F0502020204030204" pitchFamily="34" charset="0"/>
                  <a:cs typeface="Arial"/>
                </a:rPr>
                <a:t>p &lt; 0.001</a:t>
              </a:r>
              <a:r>
                <a:rPr lang="en-US" sz="1400" i="0" baseline="30000">
                  <a:solidFill>
                    <a:srgbClr val="000000"/>
                  </a:solidFill>
                  <a:latin typeface="Calibri"/>
                  <a:ea typeface="Calibri" panose="020F0502020204030204" pitchFamily="34" charset="0"/>
                  <a:cs typeface="Arial"/>
                </a:rPr>
                <a:t>b</a:t>
              </a:r>
              <a:endParaRPr lang="en-US" sz="1400" b="0" i="0" baseline="3000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defTabSz="457200" fontAlgn="auto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0" i="0">
                  <a:solidFill>
                    <a:srgbClr val="000000"/>
                  </a:solidFill>
                  <a:latin typeface="Calibri"/>
                  <a:ea typeface="Calibri" panose="020F0502020204030204" pitchFamily="34" charset="0"/>
                  <a:cs typeface="Arial"/>
                </a:rPr>
                <a:t>Δ=27 points</a:t>
              </a:r>
              <a:endParaRPr lang="en-US" sz="1400" b="0" i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75CE9B4-115B-4A52-806F-3125C11E09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1015" y="4032919"/>
              <a:ext cx="1380745" cy="3864"/>
            </a:xfrm>
            <a:prstGeom prst="line">
              <a:avLst/>
            </a:prstGeom>
            <a:noFill/>
            <a:ln w="9525" cap="sq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8AC7FB-657B-4224-A471-726E8E3E5060}"/>
                </a:ext>
              </a:extLst>
            </p:cNvPr>
            <p:cNvSpPr txBox="1"/>
            <p:nvPr/>
          </p:nvSpPr>
          <p:spPr>
            <a:xfrm>
              <a:off x="6706958" y="2411144"/>
              <a:ext cx="93519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i="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+mn-cs"/>
                </a:rPr>
                <a:t>48.6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i="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+mn-cs"/>
                </a:rPr>
                <a:t>± 22.8 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9C0A82F-EC21-42D7-9EEF-5BE0F5E98FC9}"/>
                </a:ext>
              </a:extLst>
            </p:cNvPr>
            <p:cNvSpPr txBox="1"/>
            <p:nvPr/>
          </p:nvSpPr>
          <p:spPr>
            <a:xfrm>
              <a:off x="7270651" y="1748035"/>
              <a:ext cx="102110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i="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+mn-cs"/>
                </a:rPr>
                <a:t>75.6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i="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+mn-cs"/>
                </a:rPr>
                <a:t> ± 20.8	</a:t>
              </a:r>
            </a:p>
          </p:txBody>
        </p: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579B2F16-8604-4970-9C81-860CFDE4A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1036" y="1592613"/>
              <a:ext cx="1914310" cy="255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5370816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67D64F-D562-F14D-9EB7-0C1D69494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68" y="241992"/>
            <a:ext cx="7886700" cy="572101"/>
          </a:xfrm>
        </p:spPr>
        <p:txBody>
          <a:bodyPr>
            <a:normAutofit/>
          </a:bodyPr>
          <a:lstStyle/>
          <a:p>
            <a:pPr algn="l"/>
            <a:r>
              <a:rPr lang="fr-FR" sz="2200">
                <a:cs typeface="Champagne &amp; Limousines"/>
              </a:rPr>
              <a:t>Conclusions</a:t>
            </a:r>
            <a:endParaRPr lang="fr-FR" sz="2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F528D-D09B-43E4-A46E-ACB86112C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852620"/>
            <a:ext cx="7503207" cy="401811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Clr>
                <a:srgbClr val="6699FF"/>
              </a:buClr>
            </a:pPr>
            <a:r>
              <a:rPr lang="en-US" sz="1800" dirty="0">
                <a:solidFill>
                  <a:schemeClr val="bg2"/>
                </a:solidFill>
              </a:rPr>
              <a:t>Transfemoral tricuspid valve replacement with the EVOQUE system demonstrated favorable 30-day outcomes sustained at 6 months</a:t>
            </a:r>
          </a:p>
          <a:p>
            <a:pPr>
              <a:spcBef>
                <a:spcPts val="1200"/>
              </a:spcBef>
              <a:buClr>
                <a:srgbClr val="6699FF"/>
              </a:buClr>
            </a:pPr>
            <a:r>
              <a:rPr lang="en-GB" sz="1800" dirty="0">
                <a:solidFill>
                  <a:schemeClr val="bg2"/>
                </a:solidFill>
                <a:ea typeface="+mn-ea"/>
                <a:cs typeface="+mn-cs"/>
              </a:rPr>
              <a:t>Significant TR reduction by core laboratory assessment, with 100% of patients having mild or less TR at 6 months </a:t>
            </a:r>
          </a:p>
          <a:p>
            <a:pPr>
              <a:spcBef>
                <a:spcPts val="1200"/>
              </a:spcBef>
              <a:buClr>
                <a:srgbClr val="6699FF"/>
              </a:buClr>
            </a:pPr>
            <a:r>
              <a:rPr lang="fr-FR" sz="1800" dirty="0" smtClean="0">
                <a:solidFill>
                  <a:schemeClr val="bg2"/>
                </a:solidFill>
                <a:cs typeface="Champagne &amp; Limousines"/>
              </a:rPr>
              <a:t>Six </a:t>
            </a:r>
            <a:r>
              <a:rPr lang="fr-FR" sz="1800" dirty="0" err="1" smtClean="0">
                <a:solidFill>
                  <a:schemeClr val="bg2"/>
                </a:solidFill>
                <a:cs typeface="Champagne &amp; Limousines"/>
              </a:rPr>
              <a:t>month</a:t>
            </a:r>
            <a:r>
              <a:rPr lang="fr-FR" sz="1800" dirty="0" smtClean="0">
                <a:solidFill>
                  <a:schemeClr val="bg2"/>
                </a:solidFill>
                <a:cs typeface="Champagne &amp; Limousines"/>
              </a:rPr>
              <a:t> </a:t>
            </a:r>
            <a:r>
              <a:rPr lang="fr-FR" sz="1800" dirty="0" err="1" smtClean="0">
                <a:solidFill>
                  <a:schemeClr val="bg2"/>
                </a:solidFill>
                <a:cs typeface="Champagne &amp; Limousines"/>
              </a:rPr>
              <a:t>results</a:t>
            </a:r>
            <a:r>
              <a:rPr lang="fr-FR" sz="1800" dirty="0" smtClean="0">
                <a:solidFill>
                  <a:schemeClr val="bg2"/>
                </a:solidFill>
                <a:cs typeface="Champagne &amp; Limousines"/>
              </a:rPr>
              <a:t> </a:t>
            </a:r>
            <a:r>
              <a:rPr lang="fr-FR" sz="1800" dirty="0" err="1" smtClean="0">
                <a:solidFill>
                  <a:schemeClr val="bg2"/>
                </a:solidFill>
                <a:cs typeface="Champagne &amp; Limousines"/>
              </a:rPr>
              <a:t>demonstrated</a:t>
            </a:r>
            <a:r>
              <a:rPr lang="fr-FR" sz="1800" dirty="0" smtClean="0">
                <a:solidFill>
                  <a:schemeClr val="bg2"/>
                </a:solidFill>
                <a:cs typeface="Champagne &amp; Limousines"/>
              </a:rPr>
              <a:t> 96</a:t>
            </a:r>
            <a:r>
              <a:rPr lang="fr-FR" sz="1800" dirty="0">
                <a:solidFill>
                  <a:schemeClr val="bg2"/>
                </a:solidFill>
                <a:cs typeface="Champagne &amp; Limousines"/>
              </a:rPr>
              <a:t>% </a:t>
            </a:r>
            <a:r>
              <a:rPr lang="fr-FR" sz="1800" dirty="0" err="1">
                <a:solidFill>
                  <a:schemeClr val="bg2"/>
                </a:solidFill>
                <a:cs typeface="Champagne &amp; Limousines"/>
              </a:rPr>
              <a:t>survival</a:t>
            </a:r>
            <a:r>
              <a:rPr lang="fr-FR" sz="1800" dirty="0">
                <a:solidFill>
                  <a:schemeClr val="bg2"/>
                </a:solidFill>
                <a:cs typeface="Champagne &amp; Limousines"/>
              </a:rPr>
              <a:t> </a:t>
            </a:r>
            <a:r>
              <a:rPr lang="fr-FR" sz="1800" dirty="0" smtClean="0">
                <a:solidFill>
                  <a:schemeClr val="bg2"/>
                </a:solidFill>
                <a:cs typeface="Champagne &amp; Limousines"/>
              </a:rPr>
              <a:t>and </a:t>
            </a:r>
            <a:r>
              <a:rPr lang="fr-FR" sz="1800" dirty="0">
                <a:solidFill>
                  <a:schemeClr val="bg2"/>
                </a:solidFill>
                <a:cs typeface="Champagne &amp; Limousines"/>
              </a:rPr>
              <a:t>94% </a:t>
            </a:r>
            <a:r>
              <a:rPr lang="fr-FR" sz="1800" dirty="0" err="1">
                <a:solidFill>
                  <a:schemeClr val="bg2"/>
                </a:solidFill>
                <a:cs typeface="Champagne &amp; Limousines"/>
              </a:rPr>
              <a:t>freedom</a:t>
            </a:r>
            <a:r>
              <a:rPr lang="fr-FR" sz="1800" dirty="0">
                <a:solidFill>
                  <a:schemeClr val="bg2"/>
                </a:solidFill>
                <a:cs typeface="Champagne &amp; Limousines"/>
              </a:rPr>
              <a:t> </a:t>
            </a:r>
            <a:r>
              <a:rPr lang="fr-FR" sz="1800" dirty="0" err="1">
                <a:solidFill>
                  <a:schemeClr val="bg2"/>
                </a:solidFill>
                <a:cs typeface="Champagne &amp; Limousines"/>
              </a:rPr>
              <a:t>from</a:t>
            </a:r>
            <a:r>
              <a:rPr lang="fr-FR" sz="1800" dirty="0">
                <a:solidFill>
                  <a:schemeClr val="bg2"/>
                </a:solidFill>
                <a:cs typeface="Champagne &amp; Limousines"/>
              </a:rPr>
              <a:t> </a:t>
            </a:r>
            <a:r>
              <a:rPr lang="fr-FR" sz="1800" dirty="0" err="1">
                <a:solidFill>
                  <a:schemeClr val="bg2"/>
                </a:solidFill>
                <a:cs typeface="Champagne &amp; Limousines"/>
              </a:rPr>
              <a:t>heart</a:t>
            </a:r>
            <a:r>
              <a:rPr lang="fr-FR" sz="1800" dirty="0">
                <a:solidFill>
                  <a:schemeClr val="bg2"/>
                </a:solidFill>
                <a:cs typeface="Champagne &amp; Limousines"/>
              </a:rPr>
              <a:t> </a:t>
            </a:r>
            <a:r>
              <a:rPr lang="fr-FR" sz="1800" dirty="0" err="1">
                <a:solidFill>
                  <a:schemeClr val="bg2"/>
                </a:solidFill>
                <a:cs typeface="Champagne &amp; Limousines"/>
              </a:rPr>
              <a:t>failure</a:t>
            </a:r>
            <a:r>
              <a:rPr lang="fr-FR" sz="1800" dirty="0">
                <a:solidFill>
                  <a:schemeClr val="bg2"/>
                </a:solidFill>
                <a:cs typeface="Champagne &amp; Limousines"/>
              </a:rPr>
              <a:t> </a:t>
            </a:r>
            <a:r>
              <a:rPr lang="fr-FR" sz="1800" dirty="0" err="1" smtClean="0">
                <a:solidFill>
                  <a:schemeClr val="bg2"/>
                </a:solidFill>
                <a:cs typeface="Champagne &amp; Limousines"/>
              </a:rPr>
              <a:t>hospitalization</a:t>
            </a:r>
            <a:endParaRPr lang="fr-FR" sz="1800" dirty="0">
              <a:solidFill>
                <a:schemeClr val="bg2"/>
              </a:solidFill>
              <a:cs typeface="Champagne &amp; Limousines"/>
            </a:endParaRPr>
          </a:p>
          <a:p>
            <a:pPr>
              <a:spcBef>
                <a:spcPts val="1200"/>
              </a:spcBef>
              <a:buClr>
                <a:srgbClr val="6699FF"/>
              </a:buClr>
            </a:pPr>
            <a:r>
              <a:rPr lang="en-GB" sz="1800" dirty="0">
                <a:solidFill>
                  <a:schemeClr val="bg2"/>
                </a:solidFill>
                <a:ea typeface="+mn-ea"/>
                <a:cs typeface="+mn-cs"/>
              </a:rPr>
              <a:t>Significant improvements in NYHA class, KCCQ score, and 6MWD</a:t>
            </a:r>
          </a:p>
          <a:p>
            <a:pPr>
              <a:spcBef>
                <a:spcPts val="1200"/>
              </a:spcBef>
              <a:buClr>
                <a:srgbClr val="6699FF"/>
              </a:buClr>
            </a:pPr>
            <a:r>
              <a:rPr lang="en-US" sz="1800" dirty="0" smtClean="0">
                <a:solidFill>
                  <a:schemeClr val="bg2"/>
                </a:solidFill>
              </a:rPr>
              <a:t>Randomized </a:t>
            </a:r>
            <a:r>
              <a:rPr lang="en-US" sz="1800" dirty="0">
                <a:solidFill>
                  <a:schemeClr val="bg2"/>
                </a:solidFill>
              </a:rPr>
              <a:t>pivotal trial (TRISCEND II, NCT04482062)</a:t>
            </a:r>
            <a:r>
              <a:rPr lang="en-US" sz="1800" dirty="0">
                <a:solidFill>
                  <a:schemeClr val="bg2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1800" dirty="0">
                <a:solidFill>
                  <a:schemeClr val="bg2"/>
                </a:solidFill>
              </a:rPr>
              <a:t>is underway</a:t>
            </a:r>
            <a:endParaRPr lang="en-US" sz="1800" dirty="0">
              <a:solidFill>
                <a:schemeClr val="bg2"/>
              </a:solidFill>
              <a:cs typeface="Arial"/>
            </a:endParaRPr>
          </a:p>
          <a:p>
            <a:pPr marL="430530" lvl="1" indent="-213995">
              <a:spcBef>
                <a:spcPts val="0"/>
              </a:spcBef>
              <a:buClr>
                <a:srgbClr val="002856"/>
              </a:buClr>
              <a:defRPr/>
            </a:pPr>
            <a:endParaRPr lang="en-GB" dirty="0">
              <a:cs typeface="Arial"/>
            </a:endParaRPr>
          </a:p>
          <a:p>
            <a:pPr marL="213995" indent="-213995">
              <a:spcBef>
                <a:spcPts val="0"/>
              </a:spcBef>
              <a:buClr>
                <a:srgbClr val="61207A"/>
              </a:buClr>
              <a:defRPr/>
            </a:pPr>
            <a:endParaRPr lang="en-GB" sz="1600" dirty="0">
              <a:cs typeface="Arial"/>
            </a:endParaRPr>
          </a:p>
          <a:p>
            <a:endParaRPr lang="en-GB" sz="1600" dirty="0"/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72A4F-A6DC-491A-B7E1-6ABCD2FB7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129" y="14181"/>
            <a:ext cx="1405719" cy="38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03649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8500"/>
            <a:ext cx="8268860" cy="992981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Within the past 12 months, I or my spouse/partner have had a financial interest/arrangement or affiliation with the organization(s) listed below.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329873"/>
              </p:ext>
            </p:extLst>
          </p:nvPr>
        </p:nvGraphicFramePr>
        <p:xfrm>
          <a:off x="687388" y="1629532"/>
          <a:ext cx="7979533" cy="2780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7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0981">
                <a:tc>
                  <a:txBody>
                    <a:bodyPr/>
                    <a:lstStyle/>
                    <a:p>
                      <a:r>
                        <a:rPr lang="en-US" sz="1400" u="sng">
                          <a:solidFill>
                            <a:schemeClr val="bg1"/>
                          </a:solidFill>
                          <a:latin typeface="+mn-lt"/>
                        </a:rPr>
                        <a:t>Affiliation/Financial</a:t>
                      </a:r>
                      <a:r>
                        <a:rPr lang="en-US" sz="1400" u="sng" baseline="0">
                          <a:solidFill>
                            <a:schemeClr val="bg1"/>
                          </a:solidFill>
                          <a:latin typeface="+mn-lt"/>
                        </a:rPr>
                        <a:t> Relationship</a:t>
                      </a:r>
                      <a:endParaRPr lang="en-US" sz="1400" u="sng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sng">
                          <a:solidFill>
                            <a:schemeClr val="bg1"/>
                          </a:solidFill>
                          <a:latin typeface="+mn-lt"/>
                        </a:rPr>
                        <a:t>Company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35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</a:rPr>
                        <a:t>Grant/Research Support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rgbClr val="6699FF"/>
                          </a:solidFill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Edwards Lifesciences, Medtronic, BSC, Abbott Vascular, </a:t>
                      </a:r>
                      <a:r>
                        <a:rPr lang="en-US" sz="1400" kern="1200" err="1">
                          <a:solidFill>
                            <a:srgbClr val="6699FF"/>
                          </a:solidFill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JenaValve</a:t>
                      </a:r>
                      <a:endParaRPr lang="en-US" sz="1400" kern="1200">
                        <a:solidFill>
                          <a:srgbClr val="6699FF"/>
                        </a:solidFill>
                        <a:latin typeface="+mn-lt"/>
                        <a:ea typeface="+mn-ea"/>
                        <a:cs typeface="+mn-cs"/>
                        <a:sym typeface="Gill Sans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966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</a:rPr>
                        <a:t>Consulting</a:t>
                      </a:r>
                      <a:r>
                        <a:rPr lang="en-US" sz="1400" baseline="0">
                          <a:solidFill>
                            <a:schemeClr val="bg1"/>
                          </a:solidFill>
                          <a:latin typeface="+mn-lt"/>
                        </a:rPr>
                        <a:t> Fees/Honoraria</a:t>
                      </a:r>
                      <a:endParaRPr lang="en-US" sz="14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defTabSz="685766">
                        <a:lnSpc>
                          <a:spcPct val="80000"/>
                        </a:lnSpc>
                        <a:spcBef>
                          <a:spcPct val="30000"/>
                        </a:spcBef>
                        <a:buClr>
                          <a:prstClr val="black"/>
                        </a:buClr>
                        <a:buSzPct val="110000"/>
                        <a:buFontTx/>
                        <a:buNone/>
                        <a:defRPr/>
                      </a:pPr>
                      <a:r>
                        <a:rPr lang="en-US" sz="1400" kern="1200" dirty="0" err="1">
                          <a:solidFill>
                            <a:srgbClr val="6699FF"/>
                          </a:solidFill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Admedus</a:t>
                      </a:r>
                      <a:r>
                        <a:rPr lang="en-US" sz="1400" kern="1200" dirty="0">
                          <a:solidFill>
                            <a:srgbClr val="6699FF"/>
                          </a:solidFill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, Dura Biotech, </a:t>
                      </a:r>
                      <a:r>
                        <a:rPr lang="en-US" sz="1400" kern="1200" dirty="0" err="1">
                          <a:solidFill>
                            <a:srgbClr val="6699FF"/>
                          </a:solidFill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TriCares</a:t>
                      </a:r>
                      <a:endParaRPr lang="en-US" sz="1400" kern="1200" dirty="0">
                        <a:solidFill>
                          <a:srgbClr val="6699FF"/>
                        </a:solidFill>
                        <a:latin typeface="+mn-lt"/>
                        <a:ea typeface="+mn-ea"/>
                        <a:cs typeface="+mn-cs"/>
                        <a:sym typeface="Gill Sans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98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</a:rPr>
                        <a:t>Major Stock Shareholder/Equity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err="1">
                          <a:solidFill>
                            <a:srgbClr val="6699FF"/>
                          </a:solidFill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Thubrikar</a:t>
                      </a:r>
                      <a:r>
                        <a:rPr lang="en-US" sz="1400" kern="1200" dirty="0">
                          <a:solidFill>
                            <a:srgbClr val="6699FF"/>
                          </a:solidFill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 Aortic Valve, Inc, </a:t>
                      </a:r>
                      <a:r>
                        <a:rPr lang="en-US" sz="1400" kern="1200" dirty="0" err="1">
                          <a:solidFill>
                            <a:srgbClr val="6699FF"/>
                          </a:solidFill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Adona</a:t>
                      </a:r>
                      <a:r>
                        <a:rPr lang="en-US" sz="1400" kern="1200" dirty="0">
                          <a:solidFill>
                            <a:srgbClr val="6699FF"/>
                          </a:solidFill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, Dura</a:t>
                      </a:r>
                      <a:r>
                        <a:rPr lang="en-US" sz="1400" kern="0" dirty="0">
                          <a:solidFill>
                            <a:srgbClr val="6699FF"/>
                          </a:solidFill>
                          <a:latin typeface="+mn-lt"/>
                          <a:cs typeface="Arial"/>
                          <a:sym typeface="Gill Sans" charset="0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rgbClr val="6699FF"/>
                          </a:solidFill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Biotech, </a:t>
                      </a:r>
                      <a:r>
                        <a:rPr lang="en-US" sz="1400" kern="1200" dirty="0" err="1">
                          <a:solidFill>
                            <a:srgbClr val="6699FF"/>
                          </a:solidFill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Supira</a:t>
                      </a:r>
                      <a:r>
                        <a:rPr lang="en-US" sz="1400" kern="1200" dirty="0">
                          <a:solidFill>
                            <a:srgbClr val="6699FF"/>
                          </a:solidFill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, MID, </a:t>
                      </a:r>
                      <a:r>
                        <a:rPr lang="en-US" sz="1400" kern="1200" dirty="0" err="1">
                          <a:solidFill>
                            <a:srgbClr val="6699FF"/>
                          </a:solidFill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Admedus</a:t>
                      </a:r>
                      <a:r>
                        <a:rPr lang="en-US" sz="1400" kern="1200" dirty="0">
                          <a:solidFill>
                            <a:srgbClr val="6699FF"/>
                          </a:solidFill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, </a:t>
                      </a:r>
                      <a:r>
                        <a:rPr lang="en-US" sz="1400" kern="1200" dirty="0" err="1">
                          <a:solidFill>
                            <a:srgbClr val="6699FF"/>
                          </a:solidFill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TriFlo</a:t>
                      </a:r>
                      <a:endParaRPr lang="en-US" sz="1400" kern="1200" dirty="0">
                        <a:solidFill>
                          <a:srgbClr val="6699FF"/>
                        </a:solidFill>
                        <a:latin typeface="+mn-lt"/>
                        <a:ea typeface="+mn-ea"/>
                        <a:cs typeface="+mn-cs"/>
                        <a:sym typeface="Gill Sans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98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</a:rPr>
                        <a:t>Royalty Income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6699FF"/>
                          </a:solidFill>
                          <a:latin typeface="+mn-lt"/>
                        </a:rPr>
                        <a:t>N/A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98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</a:rPr>
                        <a:t>Ownership/Founder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6699FF"/>
                          </a:solidFill>
                          <a:latin typeface="+mn-lt"/>
                        </a:rPr>
                        <a:t>N/A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98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</a:rPr>
                        <a:t>Intellectual Property Rights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6699FF"/>
                          </a:solidFill>
                          <a:latin typeface="+mn-lt"/>
                        </a:rPr>
                        <a:t>N/A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98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</a:rPr>
                        <a:t>Other Financial Benefit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6699FF"/>
                          </a:solidFill>
                          <a:latin typeface="+mn-lt"/>
                        </a:rPr>
                        <a:t>N/A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64658" y="244959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200" i="0" kern="0">
                <a:solidFill>
                  <a:schemeClr val="bg1"/>
                </a:solidFill>
              </a:rPr>
              <a:t>Disclosure Statement of Financial Interest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FAE31-1D81-4333-A0C9-CB6557031261}"/>
              </a:ext>
            </a:extLst>
          </p:cNvPr>
          <p:cNvSpPr txBox="1"/>
          <p:nvPr/>
        </p:nvSpPr>
        <p:spPr>
          <a:xfrm>
            <a:off x="2557279" y="4744652"/>
            <a:ext cx="3911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0" i="0">
                <a:solidFill>
                  <a:schemeClr val="tx1"/>
                </a:solidFill>
              </a:rPr>
              <a:t>Faculty disclosure information can be found on the app</a:t>
            </a:r>
          </a:p>
        </p:txBody>
      </p:sp>
    </p:spTree>
    <p:extLst>
      <p:ext uri="{BB962C8B-B14F-4D97-AF65-F5344CB8AC3E}">
        <p14:creationId xmlns:p14="http://schemas.microsoft.com/office/powerpoint/2010/main" val="4111188668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99D63-292D-451E-856F-38269D986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61" y="245245"/>
            <a:ext cx="7347856" cy="566738"/>
          </a:xfrm>
        </p:spPr>
        <p:txBody>
          <a:bodyPr/>
          <a:lstStyle/>
          <a:p>
            <a:pPr algn="l"/>
            <a:r>
              <a:rPr lang="en-US" sz="2200">
                <a:cs typeface="Arial"/>
              </a:rPr>
              <a:t>Tricuspid Regurgitation Challenges</a:t>
            </a:r>
            <a:endParaRPr lang="en-US" sz="2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385E3A-CEEC-4886-947F-7BD317D090C0}"/>
              </a:ext>
            </a:extLst>
          </p:cNvPr>
          <p:cNvSpPr/>
          <p:nvPr/>
        </p:nvSpPr>
        <p:spPr bwMode="auto">
          <a:xfrm>
            <a:off x="590319" y="1315835"/>
            <a:ext cx="3785634" cy="2740824"/>
          </a:xfrm>
          <a:prstGeom prst="rect">
            <a:avLst/>
          </a:prstGeom>
          <a:noFill/>
          <a:ln w="19050" cap="flat" cmpd="sng" algn="ctr">
            <a:solidFill>
              <a:srgbClr val="1D384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D3666B-BC94-4D63-8DC0-7EA244AABF46}"/>
              </a:ext>
            </a:extLst>
          </p:cNvPr>
          <p:cNvSpPr txBox="1"/>
          <p:nvPr/>
        </p:nvSpPr>
        <p:spPr>
          <a:xfrm>
            <a:off x="5055405" y="4755364"/>
            <a:ext cx="4572000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900" b="0" i="0">
                <a:solidFill>
                  <a:schemeClr val="tx1"/>
                </a:solidFill>
                <a:latin typeface="Arial"/>
                <a:cs typeface="Arial"/>
              </a:rPr>
              <a:t>E</a:t>
            </a:r>
            <a:endParaRPr lang="en-US" sz="900" b="0" i="0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D0BFCC-097F-40F5-BB13-AD013B7460F1}"/>
              </a:ext>
            </a:extLst>
          </p:cNvPr>
          <p:cNvGrpSpPr/>
          <p:nvPr/>
        </p:nvGrpSpPr>
        <p:grpSpPr>
          <a:xfrm>
            <a:off x="4429529" y="1442883"/>
            <a:ext cx="1514071" cy="1863306"/>
            <a:chOff x="4429529" y="1526012"/>
            <a:chExt cx="1421201" cy="186330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BB12BFC-202E-4F4F-81F0-ADE340B75297}"/>
                </a:ext>
              </a:extLst>
            </p:cNvPr>
            <p:cNvSpPr/>
            <p:nvPr/>
          </p:nvSpPr>
          <p:spPr bwMode="auto">
            <a:xfrm>
              <a:off x="4429529" y="1526012"/>
              <a:ext cx="1421201" cy="1863306"/>
            </a:xfrm>
            <a:prstGeom prst="roundRect">
              <a:avLst/>
            </a:prstGeom>
            <a:solidFill>
              <a:srgbClr val="6699FF"/>
            </a:solidFill>
            <a:ln w="9525" cap="flat" cmpd="sng" algn="ctr">
              <a:solidFill>
                <a:srgbClr val="66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tabLst/>
              </a:pPr>
              <a:endParaRPr lang="en-US" sz="1200" i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marL="0" marR="0" indent="0" algn="ctr" defTabSz="9144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tabLst/>
              </a:pPr>
              <a:endParaRPr lang="en-US" sz="1200" i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marL="0" marR="0" indent="0" algn="ctr" defTabSz="9144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tabLst/>
              </a:pPr>
              <a:r>
                <a:rPr lang="en-US" sz="1200" i="0">
                  <a:solidFill>
                    <a:schemeClr val="tx1"/>
                  </a:solidFill>
                  <a:latin typeface="Arial"/>
                  <a:cs typeface="Arial"/>
                </a:rPr>
                <a:t>Prevalent</a:t>
              </a:r>
              <a:endParaRPr lang="en-US" sz="1500" i="0">
                <a:solidFill>
                  <a:schemeClr val="tx1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11F3EF7-C0D5-409E-9D8B-0B4B8ED7A943}"/>
                </a:ext>
              </a:extLst>
            </p:cNvPr>
            <p:cNvGrpSpPr/>
            <p:nvPr/>
          </p:nvGrpSpPr>
          <p:grpSpPr>
            <a:xfrm>
              <a:off x="4498776" y="2241139"/>
              <a:ext cx="1298378" cy="905471"/>
              <a:chOff x="4498776" y="2241139"/>
              <a:chExt cx="1298378" cy="905471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BA1EDCD-6E7C-4761-937D-3AB7EF4961C5}"/>
                  </a:ext>
                </a:extLst>
              </p:cNvPr>
              <p:cNvSpPr/>
              <p:nvPr/>
            </p:nvSpPr>
            <p:spPr bwMode="auto">
              <a:xfrm>
                <a:off x="4498777" y="2241139"/>
                <a:ext cx="1298377" cy="905471"/>
              </a:xfrm>
              <a:prstGeom prst="roundRect">
                <a:avLst/>
              </a:prstGeom>
              <a:solidFill>
                <a:schemeClr val="tx1"/>
              </a:solidFill>
              <a:ln w="9525" cap="flat" cmpd="sng" algn="ctr">
                <a:solidFill>
                  <a:srgbClr val="66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1" u="none" strike="noStrike" cap="none" normalizeH="0" baseline="0">
                  <a:ln>
                    <a:noFill/>
                  </a:ln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ヒラギノ角ゴ Pro W3" pitchFamily="-111" charset="-128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E49B4CF-7534-441D-8A8B-6E7EDB2A6583}"/>
                  </a:ext>
                </a:extLst>
              </p:cNvPr>
              <p:cNvSpPr txBox="1"/>
              <p:nvPr/>
            </p:nvSpPr>
            <p:spPr>
              <a:xfrm>
                <a:off x="4498776" y="2381734"/>
                <a:ext cx="1298377" cy="43088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100">
                    <a:solidFill>
                      <a:srgbClr val="1D384C"/>
                    </a:solidFill>
                    <a:cs typeface="Segoe UI"/>
                  </a:rPr>
                  <a:t>U.S. Prevalence:</a:t>
                </a:r>
                <a:r>
                  <a:rPr lang="en-US" sz="1100">
                    <a:solidFill>
                      <a:schemeClr val="tx1"/>
                    </a:solidFill>
                    <a:cs typeface="Segoe UI"/>
                  </a:rPr>
                  <a:t>​</a:t>
                </a:r>
              </a:p>
              <a:p>
                <a:pPr algn="ctr"/>
                <a:r>
                  <a:rPr lang="en-US" sz="1100">
                    <a:solidFill>
                      <a:srgbClr val="1D384C"/>
                    </a:solidFill>
                    <a:cs typeface="Segoe UI"/>
                  </a:rPr>
                  <a:t>2.4 million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100CF5-BBE8-4653-AE30-37379A7A5E47}"/>
              </a:ext>
            </a:extLst>
          </p:cNvPr>
          <p:cNvGrpSpPr/>
          <p:nvPr/>
        </p:nvGrpSpPr>
        <p:grpSpPr>
          <a:xfrm>
            <a:off x="6008632" y="1442883"/>
            <a:ext cx="1514071" cy="1881165"/>
            <a:chOff x="6008632" y="1526012"/>
            <a:chExt cx="1421201" cy="188116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CBD066C-F1F0-4D6B-B2DB-608B75E1FBF7}"/>
                </a:ext>
              </a:extLst>
            </p:cNvPr>
            <p:cNvSpPr/>
            <p:nvPr/>
          </p:nvSpPr>
          <p:spPr bwMode="auto">
            <a:xfrm>
              <a:off x="6008632" y="1526012"/>
              <a:ext cx="1421201" cy="1881165"/>
            </a:xfrm>
            <a:prstGeom prst="roundRect">
              <a:avLst/>
            </a:prstGeom>
            <a:solidFill>
              <a:srgbClr val="6699FF"/>
            </a:solidFill>
            <a:ln w="9525" cap="flat" cmpd="sng" algn="ctr">
              <a:solidFill>
                <a:srgbClr val="66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tabLst/>
              </a:pPr>
              <a:endParaRPr lang="en-US" sz="1200" i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marL="0" marR="0" indent="0" algn="ctr" defTabSz="9144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tabLst/>
              </a:pPr>
              <a:endParaRPr lang="en-US" sz="1200" i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marL="0" marR="0" indent="0" algn="ctr" defTabSz="9144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tabLst/>
              </a:pPr>
              <a:r>
                <a:rPr lang="en-US" sz="1200" i="0">
                  <a:solidFill>
                    <a:schemeClr val="tx1"/>
                  </a:solidFill>
                  <a:latin typeface="Arial"/>
                  <a:cs typeface="Arial"/>
                </a:rPr>
                <a:t>Undertreated</a:t>
              </a:r>
              <a:endParaRPr lang="en-US" sz="1100" i="0">
                <a:solidFill>
                  <a:schemeClr val="tx1"/>
                </a:solidFill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AB6678D-2D80-402F-A628-90727C9A04AD}"/>
                </a:ext>
              </a:extLst>
            </p:cNvPr>
            <p:cNvSpPr/>
            <p:nvPr/>
          </p:nvSpPr>
          <p:spPr bwMode="auto">
            <a:xfrm>
              <a:off x="6068446" y="2258998"/>
              <a:ext cx="1298377" cy="905471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rgbClr val="66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1" u="none" strike="noStrike" cap="none" normalizeH="0" baseline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1E85789-1837-4172-99D4-B7617A34A9A2}"/>
                </a:ext>
              </a:extLst>
            </p:cNvPr>
            <p:cNvSpPr txBox="1"/>
            <p:nvPr/>
          </p:nvSpPr>
          <p:spPr>
            <a:xfrm>
              <a:off x="6068445" y="2381734"/>
              <a:ext cx="1298377" cy="6001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>
                  <a:solidFill>
                    <a:srgbClr val="1D384C"/>
                  </a:solidFill>
                  <a:latin typeface="Arial"/>
                  <a:cs typeface="Segoe UI"/>
                </a:rPr>
                <a:t>10,000 TR surgeries/</a:t>
              </a:r>
              <a:r>
                <a:rPr lang="en-US" sz="1100">
                  <a:solidFill>
                    <a:schemeClr val="tx1"/>
                  </a:solidFill>
                  <a:latin typeface="Arial"/>
                  <a:cs typeface="Segoe UI"/>
                </a:rPr>
                <a:t>​</a:t>
              </a:r>
            </a:p>
            <a:p>
              <a:pPr algn="ctr"/>
              <a:r>
                <a:rPr lang="en-US" sz="1100">
                  <a:solidFill>
                    <a:srgbClr val="1D384C"/>
                  </a:solidFill>
                  <a:cs typeface="Segoe UI"/>
                </a:rPr>
                <a:t>year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6FB195-8F6E-482D-9E39-A5905B05967A}"/>
              </a:ext>
            </a:extLst>
          </p:cNvPr>
          <p:cNvSpPr txBox="1"/>
          <p:nvPr/>
        </p:nvSpPr>
        <p:spPr>
          <a:xfrm>
            <a:off x="5055405" y="4755364"/>
            <a:ext cx="3881085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900" b="0" i="0">
                <a:solidFill>
                  <a:schemeClr val="tx1"/>
                </a:solidFill>
                <a:latin typeface="Arial"/>
                <a:cs typeface="Arial"/>
              </a:rPr>
              <a:t>Enriquez-Sarano, et al. 2019 </a:t>
            </a:r>
            <a:r>
              <a:rPr lang="en-US" sz="900" b="0">
                <a:solidFill>
                  <a:schemeClr val="tx1"/>
                </a:solidFill>
                <a:latin typeface="Arial"/>
                <a:cs typeface="Arial"/>
              </a:rPr>
              <a:t>Prog Cardiovasc Dis</a:t>
            </a:r>
            <a:r>
              <a:rPr lang="en-US" sz="900" b="0" i="0">
                <a:solidFill>
                  <a:schemeClr val="tx1"/>
                </a:solidFill>
                <a:latin typeface="Arial"/>
                <a:cs typeface="Arial"/>
              </a:rPr>
              <a:t>, 62: 447-51.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1D5102-E1FE-489C-AC2B-1C9B79648644}"/>
              </a:ext>
            </a:extLst>
          </p:cNvPr>
          <p:cNvSpPr txBox="1"/>
          <p:nvPr/>
        </p:nvSpPr>
        <p:spPr>
          <a:xfrm>
            <a:off x="530424" y="943358"/>
            <a:ext cx="376750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0">
                <a:solidFill>
                  <a:srgbClr val="6699FF"/>
                </a:solidFill>
                <a:latin typeface="Arial"/>
                <a:cs typeface="Arial"/>
              </a:rPr>
              <a:t>Mortality Increases with TR Severity</a:t>
            </a:r>
            <a:endParaRPr lang="en-US" sz="1600">
              <a:solidFill>
                <a:srgbClr val="6699FF"/>
              </a:solidFill>
              <a:latin typeface="Arial"/>
              <a:cs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995E5C-BD67-4991-BB72-2F7AC211BB66}"/>
              </a:ext>
            </a:extLst>
          </p:cNvPr>
          <p:cNvGrpSpPr/>
          <p:nvPr/>
        </p:nvGrpSpPr>
        <p:grpSpPr>
          <a:xfrm>
            <a:off x="7573246" y="1442883"/>
            <a:ext cx="1514071" cy="1863306"/>
            <a:chOff x="7573246" y="1526012"/>
            <a:chExt cx="1421201" cy="186330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8CD6B6A-1188-4F65-85A1-B2889A3F28BC}"/>
                </a:ext>
              </a:extLst>
            </p:cNvPr>
            <p:cNvSpPr/>
            <p:nvPr/>
          </p:nvSpPr>
          <p:spPr bwMode="auto">
            <a:xfrm>
              <a:off x="7573246" y="1526012"/>
              <a:ext cx="1421201" cy="1863306"/>
            </a:xfrm>
            <a:prstGeom prst="roundRect">
              <a:avLst/>
            </a:prstGeom>
            <a:solidFill>
              <a:srgbClr val="6699FF"/>
            </a:solidFill>
            <a:ln w="9525" cap="flat" cmpd="sng" algn="ctr">
              <a:solidFill>
                <a:srgbClr val="66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i="0" dirty="0">
                  <a:solidFill>
                    <a:schemeClr val="tx1"/>
                  </a:solidFill>
                  <a:latin typeface="Arial"/>
                  <a:cs typeface="Arial"/>
                </a:rPr>
                <a:t>Medical Therapy Limited Benefit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B59A871-4F07-40E9-AB2C-6EE86203BA48}"/>
                </a:ext>
              </a:extLst>
            </p:cNvPr>
            <p:cNvSpPr/>
            <p:nvPr/>
          </p:nvSpPr>
          <p:spPr bwMode="auto">
            <a:xfrm>
              <a:off x="7638114" y="2258998"/>
              <a:ext cx="1298377" cy="905471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rgbClr val="66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1" u="none" strike="noStrike" cap="none" normalizeH="0" baseline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E0D31C-9300-4C19-9ED4-BC9E0FCF51DC}"/>
                </a:ext>
              </a:extLst>
            </p:cNvPr>
            <p:cNvSpPr txBox="1"/>
            <p:nvPr/>
          </p:nvSpPr>
          <p:spPr>
            <a:xfrm flipH="1">
              <a:off x="7656996" y="2371280"/>
              <a:ext cx="1279495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Arial"/>
                  <a:cs typeface="Arial"/>
                </a:rPr>
                <a:t>Medical therapy options limited</a:t>
              </a:r>
              <a:endParaRPr lang="en-US" sz="1050" dirty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algn="ctr"/>
              <a:endParaRPr lang="en-US" sz="105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06EEDBC-5FFC-46D2-9A0E-3E19AB3661EF}"/>
              </a:ext>
            </a:extLst>
          </p:cNvPr>
          <p:cNvSpPr txBox="1"/>
          <p:nvPr/>
        </p:nvSpPr>
        <p:spPr>
          <a:xfrm>
            <a:off x="4463532" y="3435378"/>
            <a:ext cx="436449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rgbClr val="6699FF"/>
                </a:solidFill>
                <a:latin typeface="Arial"/>
                <a:cs typeface="Arial"/>
              </a:rPr>
              <a:t>Transcatheter Therapies Are Emerging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43BE01-34E7-4723-BF97-0A615A4B940A}"/>
              </a:ext>
            </a:extLst>
          </p:cNvPr>
          <p:cNvSpPr txBox="1"/>
          <p:nvPr/>
        </p:nvSpPr>
        <p:spPr>
          <a:xfrm>
            <a:off x="1011773" y="4755364"/>
            <a:ext cx="3411140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900" b="0" i="0" err="1">
                <a:solidFill>
                  <a:schemeClr val="tx1"/>
                </a:solidFill>
                <a:cs typeface="Arial"/>
              </a:rPr>
              <a:t>Benfari</a:t>
            </a:r>
            <a:r>
              <a:rPr lang="en-US" sz="900" b="0" i="0">
                <a:solidFill>
                  <a:schemeClr val="tx1"/>
                </a:solidFill>
                <a:cs typeface="Arial"/>
              </a:rPr>
              <a:t> et al. 2019 </a:t>
            </a:r>
            <a:r>
              <a:rPr lang="en-US" sz="900" b="0">
                <a:solidFill>
                  <a:schemeClr val="tx1"/>
                </a:solidFill>
                <a:cs typeface="Arial"/>
              </a:rPr>
              <a:t>Circulation</a:t>
            </a:r>
            <a:r>
              <a:rPr lang="en-US" sz="900" b="0" i="0">
                <a:solidFill>
                  <a:schemeClr val="tx1"/>
                </a:solidFill>
                <a:cs typeface="Arial"/>
              </a:rPr>
              <a:t>; 140:196-206.</a:t>
            </a:r>
          </a:p>
        </p:txBody>
      </p:sp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33EBF1E9-6308-403F-9084-4CA87A1F7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9" y="1538386"/>
            <a:ext cx="3591937" cy="22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59611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1638AC-9DA2-4F8C-8EC2-0D2305D5CDB4}"/>
              </a:ext>
            </a:extLst>
          </p:cNvPr>
          <p:cNvSpPr/>
          <p:nvPr/>
        </p:nvSpPr>
        <p:spPr>
          <a:xfrm>
            <a:off x="1254643" y="1009649"/>
            <a:ext cx="6743430" cy="3442607"/>
          </a:xfrm>
          <a:prstGeom prst="roundRect">
            <a:avLst>
              <a:gd name="adj" fmla="val 1945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90500" dist="127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37">
              <a:defRPr/>
            </a:pPr>
            <a:endParaRPr lang="en-US" sz="1200" kern="0">
              <a:solidFill>
                <a:srgbClr val="8933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0700E53-F168-4FA9-80C0-2FB5DE83C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67" y="236417"/>
            <a:ext cx="8201025" cy="994172"/>
          </a:xfrm>
        </p:spPr>
        <p:txBody>
          <a:bodyPr>
            <a:normAutofit/>
          </a:bodyPr>
          <a:lstStyle/>
          <a:p>
            <a:pPr algn="l"/>
            <a:r>
              <a:rPr lang="en-US" sz="2200"/>
              <a:t>EVOQUE Tricuspid Valve Replacement System</a:t>
            </a:r>
            <a:endParaRPr lang="en-US" sz="2200">
              <a:ln>
                <a:solidFill>
                  <a:schemeClr val="bg1">
                    <a:lumMod val="50000"/>
                  </a:schemeClr>
                </a:solidFill>
              </a:ln>
              <a:solidFill>
                <a:srgbClr val="505759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3278E1-6AD3-497D-91AD-476058EA3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70" y="4776731"/>
            <a:ext cx="5520611" cy="3517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00" b="1">
                <a:solidFill>
                  <a:schemeClr val="tx1"/>
                </a:solidFill>
              </a:rPr>
              <a:t>CAUTION: Investigational device. Limited by Federal (or United States) law to investigational use.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84C2DE2F-790E-4856-93E7-2CA7F3F7AF3C}"/>
              </a:ext>
            </a:extLst>
          </p:cNvPr>
          <p:cNvSpPr txBox="1">
            <a:spLocks/>
          </p:cNvSpPr>
          <p:nvPr/>
        </p:nvSpPr>
        <p:spPr bwMode="gray">
          <a:xfrm>
            <a:off x="1651635" y="1293494"/>
            <a:ext cx="2948940" cy="2251710"/>
          </a:xfrm>
          <a:prstGeom prst="rect">
            <a:avLst/>
          </a:prstGeom>
        </p:spPr>
        <p:txBody>
          <a:bodyPr vert="horz" lIns="68580" tIns="0" rIns="0" bIns="0" rtlCol="0">
            <a:norm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 fontAlgn="auto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C8102E"/>
              </a:buClr>
              <a:buNone/>
              <a:defRPr/>
            </a:pPr>
            <a:endParaRPr lang="en-US" sz="1200" b="0" i="0">
              <a:solidFill>
                <a:srgbClr val="505759"/>
              </a:solidFill>
              <a:latin typeface="Arial"/>
            </a:endParaRP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B43D67D1-EFAE-4CD5-8066-80E0C2291F13}"/>
              </a:ext>
            </a:extLst>
          </p:cNvPr>
          <p:cNvSpPr txBox="1">
            <a:spLocks/>
          </p:cNvSpPr>
          <p:nvPr/>
        </p:nvSpPr>
        <p:spPr bwMode="gray">
          <a:xfrm>
            <a:off x="1367028" y="3550562"/>
            <a:ext cx="6405514" cy="1029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30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16668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defTabSz="4572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4290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C8102E"/>
              </a:buClr>
              <a:buNone/>
              <a:defRPr/>
            </a:pPr>
            <a:r>
              <a:rPr lang="en-US" sz="1050" i="0">
                <a:solidFill>
                  <a:srgbClr val="002856"/>
                </a:solidFill>
              </a:rPr>
              <a:t>Anchors </a:t>
            </a:r>
            <a:r>
              <a:rPr lang="en-US" sz="1050" b="0" i="0">
                <a:solidFill>
                  <a:srgbClr val="505759"/>
                </a:solidFill>
              </a:rPr>
              <a:t>compatible with pre-existing leads and respect the native anatomy</a:t>
            </a:r>
            <a:endParaRPr lang="en-US" sz="1050" b="0" i="0" strike="sngStrike">
              <a:solidFill>
                <a:srgbClr val="C8102E"/>
              </a:solidFill>
            </a:endParaRPr>
          </a:p>
          <a:p>
            <a:pPr marL="0" indent="0" algn="ctr" defTabSz="34290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C8102E"/>
              </a:buClr>
              <a:buNone/>
              <a:defRPr/>
            </a:pPr>
            <a:r>
              <a:rPr lang="en-US" sz="1050" i="0">
                <a:solidFill>
                  <a:srgbClr val="002856"/>
                </a:solidFill>
              </a:rPr>
              <a:t>Conforming frame </a:t>
            </a:r>
            <a:r>
              <a:rPr lang="en-US" sz="1050" b="0" i="0">
                <a:solidFill>
                  <a:srgbClr val="505759"/>
                </a:solidFill>
              </a:rPr>
              <a:t>designed to achieve optimal retention force </a:t>
            </a:r>
            <a:endParaRPr lang="en-US" sz="1050" b="0" i="0" strike="sngStrike">
              <a:solidFill>
                <a:srgbClr val="C8102E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C8102E"/>
              </a:buClr>
              <a:buNone/>
              <a:defRPr/>
            </a:pPr>
            <a:r>
              <a:rPr lang="en-US" sz="1050" i="0">
                <a:solidFill>
                  <a:srgbClr val="002856"/>
                </a:solidFill>
              </a:rPr>
              <a:t>Multiple sizes </a:t>
            </a:r>
            <a:r>
              <a:rPr lang="en-US" sz="1050" b="0" i="0">
                <a:solidFill>
                  <a:srgbClr val="505759"/>
                </a:solidFill>
              </a:rPr>
              <a:t>offer treatment for a broad range of tricuspid pathologies and anatomies </a:t>
            </a:r>
            <a:r>
              <a:rPr lang="en-US" sz="1050" b="0" i="0" kern="0">
                <a:solidFill>
                  <a:srgbClr val="505759"/>
                </a:solidFill>
              </a:rPr>
              <a:t>(44, 48, 52 mm)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C8102E"/>
              </a:buClr>
              <a:buNone/>
              <a:defRPr/>
            </a:pPr>
            <a:r>
              <a:rPr lang="en-US" sz="1050" i="0" kern="0">
                <a:solidFill>
                  <a:srgbClr val="002856"/>
                </a:solidFill>
              </a:rPr>
              <a:t>28F transfemoral delivery system </a:t>
            </a:r>
            <a:r>
              <a:rPr lang="en-US" sz="1050" b="0" i="0" kern="0">
                <a:solidFill>
                  <a:srgbClr val="505759"/>
                </a:solidFill>
              </a:rPr>
              <a:t>compatible with all valve sizes</a:t>
            </a:r>
            <a:endParaRPr lang="en-US" sz="1050" b="0" i="0">
              <a:solidFill>
                <a:srgbClr val="505759"/>
              </a:solidFill>
              <a:latin typeface="Arial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1B0F0B-CA57-45A6-AD81-E36FE9802FCA}"/>
              </a:ext>
            </a:extLst>
          </p:cNvPr>
          <p:cNvCxnSpPr>
            <a:cxnSpLocks/>
          </p:cNvCxnSpPr>
          <p:nvPr/>
        </p:nvCxnSpPr>
        <p:spPr>
          <a:xfrm>
            <a:off x="4279112" y="1805344"/>
            <a:ext cx="0" cy="1473748"/>
          </a:xfrm>
          <a:prstGeom prst="line">
            <a:avLst/>
          </a:prstGeom>
          <a:noFill/>
          <a:ln w="12700" cap="sq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</p:cxnSp>
      <p:pic>
        <p:nvPicPr>
          <p:cNvPr id="2" name="EL.19.10-EVOQUE_Tricupsid_10.01_Final_PP--US-4955 v1.0 (shortened)">
            <a:hlinkClick r:id="" action="ppaction://media"/>
            <a:extLst>
              <a:ext uri="{FF2B5EF4-FFF2-40B4-BE49-F238E27FC236}">
                <a16:creationId xmlns:a16="http://schemas.microsoft.com/office/drawing/2014/main" id="{9BF61D02-2488-4132-872D-EC1F8257D4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1254" y="1642291"/>
            <a:ext cx="3020774" cy="17139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07EADF-8D9C-4DFE-AADF-F2B70F4353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3950" y="1778809"/>
            <a:ext cx="1729646" cy="13452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9DCFA3-AA30-4578-9895-F35B8CC59228}"/>
              </a:ext>
            </a:extLst>
          </p:cNvPr>
          <p:cNvSpPr/>
          <p:nvPr/>
        </p:nvSpPr>
        <p:spPr>
          <a:xfrm>
            <a:off x="1171767" y="1046324"/>
            <a:ext cx="68732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Clr>
                <a:srgbClr val="C8102E"/>
              </a:buClr>
              <a:defRPr/>
            </a:pPr>
            <a:r>
              <a:rPr lang="en-US" sz="1500">
                <a:solidFill>
                  <a:srgbClr val="002856"/>
                </a:solidFill>
              </a:rPr>
              <a:t>Unique valve design </a:t>
            </a:r>
            <a:r>
              <a:rPr lang="en-US" sz="1500">
                <a:solidFill>
                  <a:srgbClr val="505759"/>
                </a:solidFill>
              </a:rPr>
              <a:t>engages leaflets, chords, </a:t>
            </a:r>
            <a:br>
              <a:rPr lang="en-US" sz="1500">
                <a:solidFill>
                  <a:srgbClr val="505759"/>
                </a:solidFill>
              </a:rPr>
            </a:br>
            <a:r>
              <a:rPr lang="en-US" sz="1500">
                <a:solidFill>
                  <a:srgbClr val="505759"/>
                </a:solidFill>
              </a:rPr>
              <a:t>and annulus to achieve secure placement</a:t>
            </a:r>
            <a:endParaRPr lang="en-US" sz="1500" strike="sngStrike">
              <a:solidFill>
                <a:srgbClr val="C810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6262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>
            <a:cxnSpLocks/>
          </p:cNvCxnSpPr>
          <p:nvPr/>
        </p:nvCxnSpPr>
        <p:spPr>
          <a:xfrm>
            <a:off x="4287270" y="1113185"/>
            <a:ext cx="3446" cy="2973327"/>
          </a:xfrm>
          <a:prstGeom prst="line">
            <a:avLst/>
          </a:prstGeom>
          <a:ln>
            <a:solidFill>
              <a:srgbClr val="00285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Box 41"/>
          <p:cNvSpPr>
            <a:spLocks noChangeArrowheads="1"/>
          </p:cNvSpPr>
          <p:nvPr/>
        </p:nvSpPr>
        <p:spPr bwMode="auto">
          <a:xfrm>
            <a:off x="4463501" y="2506776"/>
            <a:ext cx="3171614" cy="338833"/>
          </a:xfrm>
          <a:prstGeom prst="roundRect">
            <a:avLst>
              <a:gd name="adj" fmla="val 11514"/>
            </a:avLst>
          </a:prstGeom>
          <a:noFill/>
          <a:ln w="9525">
            <a:noFill/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defTabSz="257163">
              <a:defRPr/>
            </a:pPr>
            <a:endParaRPr lang="en-US" sz="600" i="0" kern="0">
              <a:solidFill>
                <a:schemeClr val="bg2"/>
              </a:solidFill>
              <a:latin typeface="Arial" panose="020B0604020202020204" pitchFamily="34" charset="0"/>
              <a:ea typeface="ＭＳ Ｐゴシック" pitchFamily="64" charset="-128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1879" y="1172778"/>
            <a:ext cx="1888507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89297" indent="-89297" defTabSz="257163">
              <a:buFont typeface="Arial" panose="020B0604020202020204" pitchFamily="34" charset="0"/>
              <a:buChar char="•"/>
              <a:defRPr/>
            </a:pPr>
            <a:r>
              <a:rPr lang="en-US" sz="800" i="0" kern="0">
                <a:solidFill>
                  <a:schemeClr val="bg2"/>
                </a:solidFill>
                <a:cs typeface="Arial" panose="020B0604020202020204" pitchFamily="34" charset="0"/>
              </a:rPr>
              <a:t>Functional or degenerative TR</a:t>
            </a:r>
          </a:p>
          <a:p>
            <a:pPr marL="89297" indent="-89297" defTabSz="257163">
              <a:buFont typeface="Arial" panose="020B0604020202020204" pitchFamily="34" charset="0"/>
              <a:buChar char="•"/>
              <a:defRPr/>
            </a:pPr>
            <a:r>
              <a:rPr lang="en-US" sz="800" i="0" kern="0">
                <a:solidFill>
                  <a:schemeClr val="bg2"/>
                </a:solidFill>
                <a:cs typeface="Arial" panose="020B0604020202020204" pitchFamily="34" charset="0"/>
              </a:rPr>
              <a:t>Signs and/or symptoms or prior heart failure hospitalizations from TR despite optimal medical therapy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859F34-E8DA-4764-8714-0E9375FEA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841" y="1490496"/>
            <a:ext cx="3497429" cy="3263504"/>
          </a:xfrm>
        </p:spPr>
        <p:txBody>
          <a:bodyPr>
            <a:noAutofit/>
          </a:bodyPr>
          <a:lstStyle/>
          <a:p>
            <a:pPr marL="129779" indent="-129779">
              <a:spcBef>
                <a:spcPts val="0"/>
              </a:spcBef>
              <a:spcAft>
                <a:spcPts val="900"/>
              </a:spcAft>
            </a:pPr>
            <a:r>
              <a:rPr lang="en-US" sz="1200">
                <a:solidFill>
                  <a:schemeClr val="bg2"/>
                </a:solidFill>
                <a:cs typeface="Arial" panose="020B0604020202020204" pitchFamily="34" charset="0"/>
              </a:rPr>
              <a:t>Prospective, single-arm, multicenter study</a:t>
            </a:r>
          </a:p>
          <a:p>
            <a:pPr marL="129779" indent="-129779">
              <a:spcBef>
                <a:spcPts val="0"/>
              </a:spcBef>
              <a:spcAft>
                <a:spcPts val="900"/>
              </a:spcAft>
            </a:pPr>
            <a:r>
              <a:rPr lang="en-US" sz="1200">
                <a:solidFill>
                  <a:schemeClr val="bg2"/>
                </a:solidFill>
                <a:cs typeface="Arial" panose="020B0604020202020204" pitchFamily="34" charset="0"/>
              </a:rPr>
              <a:t>Purpose:  Evaluate the safety and performance of the transfemoral EVOQUE tricuspid valve replacement system in tricuspid regurgitation</a:t>
            </a:r>
          </a:p>
          <a:p>
            <a:pPr marL="129779" indent="-129779">
              <a:spcBef>
                <a:spcPts val="0"/>
              </a:spcBef>
              <a:spcAft>
                <a:spcPts val="900"/>
              </a:spcAft>
            </a:pPr>
            <a:r>
              <a:rPr lang="en-US" sz="1200">
                <a:solidFill>
                  <a:schemeClr val="bg2"/>
                </a:solidFill>
                <a:cs typeface="Arial" panose="020B0604020202020204" pitchFamily="34" charset="0"/>
              </a:rPr>
              <a:t>Trial oversight</a:t>
            </a:r>
          </a:p>
          <a:p>
            <a:pPr marL="429817" lvl="1" indent="-129779">
              <a:spcBef>
                <a:spcPts val="0"/>
              </a:spcBef>
              <a:spcAft>
                <a:spcPts val="900"/>
              </a:spcAft>
            </a:pPr>
            <a:r>
              <a:rPr lang="en-US" sz="1200">
                <a:solidFill>
                  <a:schemeClr val="bg2"/>
                </a:solidFill>
                <a:cs typeface="Arial" panose="020B0604020202020204" pitchFamily="34" charset="0"/>
              </a:rPr>
              <a:t>Central screening committee</a:t>
            </a:r>
          </a:p>
          <a:p>
            <a:pPr marL="429817" lvl="1" indent="-129779">
              <a:spcBef>
                <a:spcPts val="0"/>
              </a:spcBef>
              <a:spcAft>
                <a:spcPts val="900"/>
              </a:spcAft>
            </a:pPr>
            <a:r>
              <a:rPr lang="en-US" sz="1200">
                <a:solidFill>
                  <a:schemeClr val="bg2"/>
                </a:solidFill>
                <a:cs typeface="Arial" panose="020B0604020202020204" pitchFamily="34" charset="0"/>
              </a:rPr>
              <a:t>Echocardiographic core laboratory</a:t>
            </a:r>
          </a:p>
          <a:p>
            <a:pPr marL="429817" lvl="1" indent="-129779">
              <a:spcBef>
                <a:spcPts val="0"/>
              </a:spcBef>
              <a:spcAft>
                <a:spcPts val="900"/>
              </a:spcAft>
            </a:pPr>
            <a:r>
              <a:rPr lang="en-US" sz="1200">
                <a:solidFill>
                  <a:schemeClr val="bg2"/>
                </a:solidFill>
                <a:cs typeface="Arial" panose="020B0604020202020204" pitchFamily="34" charset="0"/>
              </a:rPr>
              <a:t>Clinical events committee</a:t>
            </a:r>
          </a:p>
          <a:p>
            <a:pPr marL="429817" lvl="1" indent="-129779">
              <a:spcBef>
                <a:spcPts val="0"/>
              </a:spcBef>
              <a:spcAft>
                <a:spcPts val="900"/>
              </a:spcAft>
            </a:pPr>
            <a:r>
              <a:rPr lang="en-US" sz="1200">
                <a:solidFill>
                  <a:schemeClr val="bg2"/>
                </a:solidFill>
                <a:cs typeface="Arial" panose="020B0604020202020204" pitchFamily="34" charset="0"/>
              </a:rPr>
              <a:t>Data safety monitoring board</a:t>
            </a:r>
          </a:p>
        </p:txBody>
      </p:sp>
      <p:cxnSp>
        <p:nvCxnSpPr>
          <p:cNvPr id="34" name="Straight Arrow Connector 123">
            <a:extLst>
              <a:ext uri="{FF2B5EF4-FFF2-40B4-BE49-F238E27FC236}">
                <a16:creationId xmlns:a16="http://schemas.microsoft.com/office/drawing/2014/main" id="{85AF3F23-C21B-42ED-BA15-659D003B10A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153830" y="1094912"/>
            <a:ext cx="173" cy="135446"/>
          </a:xfrm>
          <a:prstGeom prst="straightConnector1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5" name="Rounded Rectangle 28">
            <a:extLst>
              <a:ext uri="{FF2B5EF4-FFF2-40B4-BE49-F238E27FC236}">
                <a16:creationId xmlns:a16="http://schemas.microsoft.com/office/drawing/2014/main" id="{FE9ADA20-4933-468C-AD2D-4A0789B02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3186" y="1238026"/>
            <a:ext cx="1332158" cy="409643"/>
          </a:xfrm>
          <a:prstGeom prst="roundRect">
            <a:avLst>
              <a:gd name="adj" fmla="val 12963"/>
            </a:avLst>
          </a:prstGeom>
          <a:solidFill>
            <a:srgbClr val="1D384C"/>
          </a:solidFill>
          <a:ln>
            <a:solidFill>
              <a:srgbClr val="122D4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257163">
              <a:defRPr/>
            </a:pPr>
            <a:r>
              <a:rPr lang="de-DE" sz="1000" i="0" kern="0">
                <a:solidFill>
                  <a:schemeClr val="tx1"/>
                </a:solidFill>
                <a:ea typeface="ＭＳ Ｐゴシック" pitchFamily="64" charset="-128"/>
              </a:rPr>
              <a:t>Heart team assessment</a:t>
            </a:r>
            <a:endParaRPr lang="en-US" sz="1000" i="0" kern="0">
              <a:solidFill>
                <a:schemeClr val="tx1"/>
              </a:solidFill>
              <a:ea typeface="ＭＳ Ｐゴシック" pitchFamily="64" charset="-128"/>
            </a:endParaRPr>
          </a:p>
        </p:txBody>
      </p:sp>
      <p:cxnSp>
        <p:nvCxnSpPr>
          <p:cNvPr id="36" name="Straight Connector 60">
            <a:extLst>
              <a:ext uri="{FF2B5EF4-FFF2-40B4-BE49-F238E27FC236}">
                <a16:creationId xmlns:a16="http://schemas.microsoft.com/office/drawing/2014/main" id="{843DE166-DDD9-4450-83E0-AC9E209640C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73715" y="1663643"/>
            <a:ext cx="386" cy="30861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" name="Text Box 4">
            <a:extLst>
              <a:ext uri="{FF2B5EF4-FFF2-40B4-BE49-F238E27FC236}">
                <a16:creationId xmlns:a16="http://schemas.microsoft.com/office/drawing/2014/main" id="{64084731-636A-43F6-84D0-CF83112FD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1" y="682720"/>
            <a:ext cx="3304132" cy="411010"/>
          </a:xfrm>
          <a:prstGeom prst="roundRect">
            <a:avLst>
              <a:gd name="adj" fmla="val 16667"/>
            </a:avLst>
          </a:prstGeom>
          <a:solidFill>
            <a:srgbClr val="1D384C"/>
          </a:solidFill>
          <a:ln w="9525">
            <a:solidFill>
              <a:srgbClr val="122D4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257163">
              <a:defRPr/>
            </a:pPr>
            <a:r>
              <a:rPr lang="en-US" sz="1100" i="0" kern="0">
                <a:solidFill>
                  <a:schemeClr val="tx1"/>
                </a:solidFill>
                <a:ea typeface="ＭＳ Ｐゴシック" pitchFamily="64" charset="-128"/>
                <a:cs typeface="Arial" panose="020B0604020202020204" pitchFamily="34" charset="0"/>
              </a:rPr>
              <a:t>Patients with symptomatic ≥moderate tricuspid regurgitation</a:t>
            </a:r>
          </a:p>
        </p:txBody>
      </p:sp>
      <p:sp>
        <p:nvSpPr>
          <p:cNvPr id="38" name="Rounded Rectangle 38">
            <a:extLst>
              <a:ext uri="{FF2B5EF4-FFF2-40B4-BE49-F238E27FC236}">
                <a16:creationId xmlns:a16="http://schemas.microsoft.com/office/drawing/2014/main" id="{D8D93F96-35AF-4B98-AE8D-8FA10BEC1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0026" y="1972253"/>
            <a:ext cx="1450235" cy="406180"/>
          </a:xfrm>
          <a:prstGeom prst="roundRect">
            <a:avLst>
              <a:gd name="adj" fmla="val 16667"/>
            </a:avLst>
          </a:prstGeom>
          <a:solidFill>
            <a:srgbClr val="1D384C"/>
          </a:solidFill>
          <a:ln w="9525">
            <a:solidFill>
              <a:srgbClr val="122D4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/>
          <a:p>
            <a:pPr algn="ctr" defTabSz="257163">
              <a:defRPr/>
            </a:pPr>
            <a:r>
              <a:rPr lang="en-GB" sz="1000" i="0" kern="0">
                <a:solidFill>
                  <a:schemeClr val="tx1"/>
                </a:solidFill>
                <a:ea typeface="ＭＳ Ｐゴシック" pitchFamily="64" charset="-128"/>
              </a:rPr>
              <a:t>EVOQUE valve replacement 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A0B77F-5CD4-4337-9329-4CB425DFDBCB}"/>
              </a:ext>
            </a:extLst>
          </p:cNvPr>
          <p:cNvSpPr txBox="1"/>
          <p:nvPr/>
        </p:nvSpPr>
        <p:spPr>
          <a:xfrm>
            <a:off x="4572000" y="3364496"/>
            <a:ext cx="3304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0">
                <a:solidFill>
                  <a:schemeClr val="bg2"/>
                </a:solidFill>
              </a:rPr>
              <a:t>Follow-up: 30 days, 6 months, 1 year, and annually up to 5 years</a:t>
            </a:r>
          </a:p>
        </p:txBody>
      </p:sp>
      <p:sp>
        <p:nvSpPr>
          <p:cNvPr id="20" name="Rounded Rectangle 38">
            <a:extLst>
              <a:ext uri="{FF2B5EF4-FFF2-40B4-BE49-F238E27FC236}">
                <a16:creationId xmlns:a16="http://schemas.microsoft.com/office/drawing/2014/main" id="{CF032CD9-F327-47C7-A669-026DBAD32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354" y="2476501"/>
            <a:ext cx="3340780" cy="881219"/>
          </a:xfrm>
          <a:prstGeom prst="roundRect">
            <a:avLst>
              <a:gd name="adj" fmla="val 16667"/>
            </a:avLst>
          </a:prstGeom>
          <a:solidFill>
            <a:srgbClr val="6699FF">
              <a:alpha val="39000"/>
            </a:srgbClr>
          </a:solidFill>
          <a:ln w="9525">
            <a:solidFill>
              <a:srgbClr val="002856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rIns="0" anchor="ctr"/>
          <a:lstStyle/>
          <a:p>
            <a:pPr algn="ctr" defTabSz="257169">
              <a:defRPr/>
            </a:pPr>
            <a:r>
              <a:rPr lang="en-US" sz="1000" i="0" kern="0">
                <a:solidFill>
                  <a:schemeClr val="bg2"/>
                </a:solidFill>
                <a:ea typeface="ＭＳ Ｐゴシック" pitchFamily="64" charset="-128"/>
                <a:cs typeface="Arial" panose="020B0604020202020204" pitchFamily="34" charset="0"/>
              </a:rPr>
              <a:t>Endpoints:</a:t>
            </a:r>
          </a:p>
          <a:p>
            <a:pPr algn="ctr" defTabSz="257169">
              <a:defRPr/>
            </a:pPr>
            <a:r>
              <a:rPr lang="en-US" sz="1000" i="0" kern="0">
                <a:solidFill>
                  <a:schemeClr val="bg2"/>
                </a:solidFill>
                <a:ea typeface="ＭＳ Ｐゴシック" pitchFamily="64" charset="-128"/>
                <a:cs typeface="Arial" panose="020B0604020202020204" pitchFamily="34" charset="0"/>
              </a:rPr>
              <a:t> Device and procedural success</a:t>
            </a:r>
          </a:p>
          <a:p>
            <a:pPr algn="ctr" defTabSz="257169">
              <a:defRPr/>
            </a:pPr>
            <a:r>
              <a:rPr lang="en-US" sz="1000" i="0" kern="0">
                <a:solidFill>
                  <a:schemeClr val="bg2"/>
                </a:solidFill>
                <a:ea typeface="ＭＳ Ｐゴシック" pitchFamily="64" charset="-128"/>
                <a:cs typeface="Arial" panose="020B0604020202020204" pitchFamily="34" charset="0"/>
              </a:rPr>
              <a:t>C</a:t>
            </a:r>
            <a:r>
              <a:rPr lang="en-US" sz="1000" i="0" kern="0">
                <a:solidFill>
                  <a:schemeClr val="bg2"/>
                </a:solidFill>
                <a:cs typeface="Arial" panose="020B0604020202020204" pitchFamily="34" charset="0"/>
              </a:rPr>
              <a:t>omposite of major adverse events (MAEs) at 30 days</a:t>
            </a:r>
          </a:p>
          <a:p>
            <a:pPr algn="ctr" defTabSz="257169">
              <a:defRPr/>
            </a:pPr>
            <a:r>
              <a:rPr lang="en-US" sz="1000" i="0" kern="0">
                <a:solidFill>
                  <a:schemeClr val="bg2"/>
                </a:solidFill>
                <a:ea typeface="ＭＳ Ｐゴシック" pitchFamily="64" charset="-128"/>
                <a:cs typeface="Arial" panose="020B0604020202020204" pitchFamily="34" charset="0"/>
              </a:rPr>
              <a:t>TR reduction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A8B1AA-8AD9-4DEA-8620-9202DC13456B}"/>
              </a:ext>
            </a:extLst>
          </p:cNvPr>
          <p:cNvSpPr/>
          <p:nvPr/>
        </p:nvSpPr>
        <p:spPr>
          <a:xfrm>
            <a:off x="4525532" y="3771382"/>
            <a:ext cx="3350602" cy="318763"/>
          </a:xfrm>
          <a:prstGeom prst="rect">
            <a:avLst/>
          </a:prstGeom>
          <a:solidFill>
            <a:srgbClr val="1D384C"/>
          </a:solidFill>
          <a:ln>
            <a:solidFill>
              <a:srgbClr val="122D4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ctr">
            <a:norm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57169">
              <a:spcBef>
                <a:spcPct val="20000"/>
              </a:spcBef>
              <a:defRPr/>
            </a:pPr>
            <a:r>
              <a:rPr lang="en-US" sz="1050" i="0"/>
              <a:t>NCT04221490</a:t>
            </a:r>
            <a:endParaRPr lang="en-US" sz="1050" i="0" kern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54A9A3A-4FD9-4AE4-A16F-00C9837F0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49" y="539483"/>
            <a:ext cx="3231790" cy="87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14483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10">
            <a:extLst>
              <a:ext uri="{FF2B5EF4-FFF2-40B4-BE49-F238E27FC236}">
                <a16:creationId xmlns:a16="http://schemas.microsoft.com/office/drawing/2014/main" id="{3598C9F1-8383-4A8B-B2A6-DB55C89D3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129" y="14181"/>
            <a:ext cx="1405719" cy="381978"/>
          </a:xfrm>
          <a:prstGeom prst="rect">
            <a:avLst/>
          </a:prstGeom>
        </p:spPr>
      </p:pic>
      <p:graphicFrame>
        <p:nvGraphicFramePr>
          <p:cNvPr id="223" name="Table 226">
            <a:extLst>
              <a:ext uri="{FF2B5EF4-FFF2-40B4-BE49-F238E27FC236}">
                <a16:creationId xmlns:a16="http://schemas.microsoft.com/office/drawing/2014/main" id="{40CC9166-6958-41BD-ADDE-AEB707B85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10580"/>
              </p:ext>
            </p:extLst>
          </p:nvPr>
        </p:nvGraphicFramePr>
        <p:xfrm>
          <a:off x="5752502" y="1797733"/>
          <a:ext cx="2839328" cy="2133600"/>
        </p:xfrm>
        <a:graphic>
          <a:graphicData uri="http://schemas.openxmlformats.org/drawingml/2006/table">
            <a:tbl>
              <a:tblPr/>
              <a:tblGrid>
                <a:gridCol w="291568">
                  <a:extLst>
                    <a:ext uri="{9D8B030D-6E8A-4147-A177-3AD203B41FA5}">
                      <a16:colId xmlns:a16="http://schemas.microsoft.com/office/drawing/2014/main" val="656301730"/>
                    </a:ext>
                  </a:extLst>
                </a:gridCol>
                <a:gridCol w="2547760">
                  <a:extLst>
                    <a:ext uri="{9D8B030D-6E8A-4147-A177-3AD203B41FA5}">
                      <a16:colId xmlns:a16="http://schemas.microsoft.com/office/drawing/2014/main" val="866364345"/>
                    </a:ext>
                  </a:extLst>
                </a:gridCol>
              </a:tblGrid>
              <a:tr h="129998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11D32"/>
                          </a:solidFill>
                        </a:rPr>
                        <a:t>CA</a:t>
                      </a:r>
                      <a:endParaRPr lang="en-US" sz="1000" b="1">
                        <a:solidFill>
                          <a:srgbClr val="011D3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4300" lvl="0" indent="-1143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Pts val="800"/>
                        <a:buFont typeface="Wingdings" panose="05000000000000000000" pitchFamily="2" charset="2"/>
                        <a:buChar char="§"/>
                      </a:pPr>
                      <a:r>
                        <a:rPr lang="en-US" sz="1000" kern="1200">
                          <a:solidFill>
                            <a:srgbClr val="011D32"/>
                          </a:solidFill>
                        </a:rPr>
                        <a:t>Cedars Sinai Medical Center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200533"/>
                  </a:ext>
                </a:extLst>
              </a:tr>
              <a:tr h="125506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011D32"/>
                          </a:solidFill>
                        </a:rPr>
                        <a:t>IL</a:t>
                      </a:r>
                      <a:endParaRPr lang="en-US" sz="1000" b="0">
                        <a:solidFill>
                          <a:srgbClr val="011D3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4300" marR="0" lvl="0" indent="-11430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Pts val="8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000">
                          <a:solidFill>
                            <a:srgbClr val="011D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Northwestern Medical Center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260484"/>
                  </a:ext>
                </a:extLst>
              </a:tr>
              <a:tr h="98612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11D32"/>
                          </a:solidFill>
                        </a:rPr>
                        <a:t>OR</a:t>
                      </a:r>
                      <a:endParaRPr lang="en-US" sz="1000" b="1">
                        <a:solidFill>
                          <a:srgbClr val="011D3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4300" lvl="0" indent="-1143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Pts val="800"/>
                        <a:buFont typeface="Wingdings" panose="05000000000000000000" pitchFamily="2" charset="2"/>
                        <a:buChar char="§"/>
                      </a:pPr>
                      <a:r>
                        <a:rPr lang="en-US" sz="1000" kern="1200">
                          <a:solidFill>
                            <a:srgbClr val="011D32"/>
                          </a:solidFill>
                        </a:rPr>
                        <a:t>Oregon Health &amp; Science University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795885"/>
                  </a:ext>
                </a:extLst>
              </a:tr>
              <a:tr h="394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011D32"/>
                          </a:solidFill>
                          <a:latin typeface="+mn-lt"/>
                          <a:cs typeface="Arial" panose="020B0604020202020204" pitchFamily="34" charset="0"/>
                        </a:rPr>
                        <a:t>NY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1430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Pts val="8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000" kern="1200">
                          <a:solidFill>
                            <a:srgbClr val="011D32"/>
                          </a:solidFill>
                        </a:rPr>
                        <a:t>Columbia University Medical Center/NYPH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341186"/>
                  </a:ext>
                </a:extLst>
              </a:tr>
              <a:tr h="87854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011D32"/>
                          </a:solidFill>
                          <a:latin typeface="+mn-lt"/>
                          <a:cs typeface="Arial" panose="020B0604020202020204" pitchFamily="34" charset="0"/>
                        </a:rPr>
                        <a:t>MI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4300" lvl="0" indent="-11430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Pts val="800"/>
                        <a:buFont typeface="Wingdings" panose="05000000000000000000" pitchFamily="2" charset="2"/>
                        <a:buChar char="§"/>
                      </a:pPr>
                      <a:r>
                        <a:rPr lang="en-US" sz="1000" kern="1200">
                          <a:solidFill>
                            <a:srgbClr val="011D3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Henry Ford Hospital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114319"/>
                  </a:ext>
                </a:extLst>
              </a:tr>
              <a:tr h="28687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011D32"/>
                          </a:solidFill>
                          <a:latin typeface="+mn-lt"/>
                          <a:cs typeface="Arial" panose="020B0604020202020204" pitchFamily="34" charset="0"/>
                        </a:rPr>
                        <a:t>GA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4300" lvl="0" indent="-11430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Pts val="800"/>
                        <a:buFont typeface="Wingdings" panose="05000000000000000000" pitchFamily="2" charset="2"/>
                        <a:buChar char="§"/>
                      </a:pPr>
                      <a:r>
                        <a:rPr lang="en-US" sz="1000" kern="1200">
                          <a:solidFill>
                            <a:srgbClr val="011D32"/>
                          </a:solidFill>
                        </a:rPr>
                        <a:t>Piedmont Heart Institute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938279"/>
                  </a:ext>
                </a:extLst>
              </a:tr>
              <a:tr h="13552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11D32"/>
                          </a:solidFill>
                        </a:rPr>
                        <a:t>TX</a:t>
                      </a:r>
                      <a:endParaRPr lang="en-US" sz="1000" b="1">
                        <a:solidFill>
                          <a:srgbClr val="011D3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4300" lvl="0" indent="-1143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Pts val="800"/>
                        <a:buFont typeface="Wingdings" panose="05000000000000000000" pitchFamily="2" charset="2"/>
                        <a:buChar char="§"/>
                      </a:pPr>
                      <a:r>
                        <a:rPr lang="en-US" sz="1000">
                          <a:solidFill>
                            <a:srgbClr val="011D32"/>
                          </a:solidFill>
                        </a:rPr>
                        <a:t>Baylor Heart Hospital Plano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41089"/>
                  </a:ext>
                </a:extLst>
              </a:tr>
              <a:tr h="1062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011D32"/>
                          </a:solidFill>
                          <a:latin typeface="+mn-lt"/>
                          <a:cs typeface="Arial" panose="020B0604020202020204" pitchFamily="34" charset="0"/>
                        </a:rPr>
                        <a:t>GA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1430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Pts val="8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000" kern="1200">
                          <a:solidFill>
                            <a:srgbClr val="011D32"/>
                          </a:solidFill>
                        </a:rPr>
                        <a:t>Emory University Hospital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6844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011D32"/>
                          </a:solidFill>
                          <a:latin typeface="+mn-lt"/>
                          <a:cs typeface="Arial" panose="020B0604020202020204" pitchFamily="34" charset="0"/>
                        </a:rPr>
                        <a:t>CA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4300" marR="0" lvl="0" indent="-11430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Pts val="8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000" kern="1200">
                          <a:solidFill>
                            <a:srgbClr val="011D32"/>
                          </a:solidFill>
                        </a:rPr>
                        <a:t>Stanford University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43374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011D32"/>
                          </a:solidFill>
                        </a:rPr>
                        <a:t>PA</a:t>
                      </a:r>
                      <a:endParaRPr lang="en-US" sz="1000" b="0">
                        <a:solidFill>
                          <a:srgbClr val="011D3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4300" lvl="0" indent="-11430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Pts val="800"/>
                        <a:buFont typeface="Wingdings" panose="05000000000000000000" pitchFamily="2" charset="2"/>
                        <a:buChar char="§"/>
                      </a:pPr>
                      <a:r>
                        <a:rPr lang="en-US" sz="1000" kern="1200">
                          <a:solidFill>
                            <a:srgbClr val="011D32"/>
                          </a:solidFill>
                        </a:rPr>
                        <a:t>Hospital of the University of Pennsylvania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025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011D32"/>
                          </a:solidFill>
                          <a:latin typeface="+mn-lt"/>
                          <a:cs typeface="Arial" panose="020B0604020202020204" pitchFamily="34" charset="0"/>
                        </a:rPr>
                        <a:t>MA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-11430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Pts val="800"/>
                        <a:buFont typeface="Wingdings" panose="05000000000000000000" pitchFamily="2" charset="2"/>
                        <a:buChar char="§"/>
                      </a:pPr>
                      <a:r>
                        <a:rPr lang="en-US" sz="1000" kern="1200">
                          <a:solidFill>
                            <a:srgbClr val="011D32"/>
                          </a:solidFill>
                        </a:rPr>
                        <a:t>Massachusetts General Hospital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662871"/>
                  </a:ext>
                </a:extLst>
              </a:tr>
              <a:tr h="135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011D32"/>
                          </a:solidFill>
                          <a:latin typeface="+mn-lt"/>
                          <a:cs typeface="Arial" panose="020B0604020202020204" pitchFamily="34" charset="0"/>
                        </a:rPr>
                        <a:t>VA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-11430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Pts val="800"/>
                        <a:buFont typeface="Wingdings" panose="05000000000000000000" pitchFamily="2" charset="2"/>
                        <a:buChar char="§"/>
                      </a:pPr>
                      <a:r>
                        <a:rPr lang="en-US" sz="1000" kern="1200">
                          <a:solidFill>
                            <a:srgbClr val="011D32"/>
                          </a:solidFill>
                        </a:rPr>
                        <a:t>University of Virginia Health System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71663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011D32"/>
                          </a:solidFill>
                        </a:rPr>
                        <a:t>NY</a:t>
                      </a:r>
                      <a:endParaRPr lang="en-US" sz="1000" b="0">
                        <a:solidFill>
                          <a:srgbClr val="011D3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4300" lvl="0" indent="-11430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Pts val="800"/>
                        <a:buFont typeface="Wingdings" panose="05000000000000000000" pitchFamily="2" charset="2"/>
                        <a:buChar char="§"/>
                      </a:pPr>
                      <a:r>
                        <a:rPr lang="en-US" sz="1000" kern="1200">
                          <a:solidFill>
                            <a:srgbClr val="011D32"/>
                          </a:solidFill>
                        </a:rPr>
                        <a:t>Montefiore Medical Center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2774"/>
                  </a:ext>
                </a:extLst>
              </a:tr>
              <a:tr h="13552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011D32"/>
                          </a:solidFill>
                          <a:latin typeface="+mn-lt"/>
                          <a:cs typeface="Arial" panose="020B0604020202020204" pitchFamily="34" charset="0"/>
                        </a:rPr>
                        <a:t>MA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4300" lvl="0" indent="-11430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Pts val="800"/>
                        <a:buFont typeface="Wingdings" panose="05000000000000000000" pitchFamily="2" charset="2"/>
                        <a:buChar char="§"/>
                      </a:pPr>
                      <a:r>
                        <a:rPr lang="en-US" sz="1000" kern="1200">
                          <a:solidFill>
                            <a:srgbClr val="011D32"/>
                          </a:solidFill>
                        </a:rPr>
                        <a:t>Brigham and Women’s Hospital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34558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5B1F19DD-6BDE-473C-A4B0-F2AD5FB2EFF1}"/>
              </a:ext>
            </a:extLst>
          </p:cNvPr>
          <p:cNvGrpSpPr/>
          <p:nvPr/>
        </p:nvGrpSpPr>
        <p:grpSpPr>
          <a:xfrm>
            <a:off x="220034" y="660197"/>
            <a:ext cx="5201739" cy="3574797"/>
            <a:chOff x="100796" y="1698726"/>
            <a:chExt cx="3651348" cy="2509320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3470FD9B-11CA-4BFB-8624-696C7D3683F4}"/>
                </a:ext>
              </a:extLst>
            </p:cNvPr>
            <p:cNvGrpSpPr/>
            <p:nvPr/>
          </p:nvGrpSpPr>
          <p:grpSpPr>
            <a:xfrm>
              <a:off x="100796" y="1698726"/>
              <a:ext cx="3651348" cy="2509320"/>
              <a:chOff x="2098488" y="1522202"/>
              <a:chExt cx="5872464" cy="405761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7" name="Freeform 60">
                <a:extLst>
                  <a:ext uri="{FF2B5EF4-FFF2-40B4-BE49-F238E27FC236}">
                    <a16:creationId xmlns:a16="http://schemas.microsoft.com/office/drawing/2014/main" id="{5F17B49E-41EC-48A7-B258-369060D2B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8488" y="1522202"/>
                <a:ext cx="926921" cy="1060362"/>
              </a:xfrm>
              <a:custGeom>
                <a:avLst/>
                <a:gdLst>
                  <a:gd name="T0" fmla="*/ 2656 w 3826"/>
                  <a:gd name="T1" fmla="*/ 2761 h 4380"/>
                  <a:gd name="T2" fmla="*/ 2806 w 3826"/>
                  <a:gd name="T3" fmla="*/ 2911 h 4380"/>
                  <a:gd name="T4" fmla="*/ 2866 w 3826"/>
                  <a:gd name="T5" fmla="*/ 3241 h 4380"/>
                  <a:gd name="T6" fmla="*/ 3166 w 3826"/>
                  <a:gd name="T7" fmla="*/ 3991 h 4380"/>
                  <a:gd name="T8" fmla="*/ 3264 w 3826"/>
                  <a:gd name="T9" fmla="*/ 4315 h 4380"/>
                  <a:gd name="T10" fmla="*/ 3118 w 3826"/>
                  <a:gd name="T11" fmla="*/ 4315 h 4380"/>
                  <a:gd name="T12" fmla="*/ 3099 w 3826"/>
                  <a:gd name="T13" fmla="*/ 4069 h 4380"/>
                  <a:gd name="T14" fmla="*/ 2898 w 3826"/>
                  <a:gd name="T15" fmla="*/ 3931 h 4380"/>
                  <a:gd name="T16" fmla="*/ 2990 w 3826"/>
                  <a:gd name="T17" fmla="*/ 4169 h 4380"/>
                  <a:gd name="T18" fmla="*/ 2862 w 3826"/>
                  <a:gd name="T19" fmla="*/ 4361 h 4380"/>
                  <a:gd name="T20" fmla="*/ 2807 w 3826"/>
                  <a:gd name="T21" fmla="*/ 3950 h 4380"/>
                  <a:gd name="T22" fmla="*/ 2807 w 3826"/>
                  <a:gd name="T23" fmla="*/ 3602 h 4380"/>
                  <a:gd name="T24" fmla="*/ 2746 w 3826"/>
                  <a:gd name="T25" fmla="*/ 3361 h 4380"/>
                  <a:gd name="T26" fmla="*/ 2688 w 3826"/>
                  <a:gd name="T27" fmla="*/ 3090 h 4380"/>
                  <a:gd name="T28" fmla="*/ 2416 w 3826"/>
                  <a:gd name="T29" fmla="*/ 2731 h 4380"/>
                  <a:gd name="T30" fmla="*/ 2286 w 3826"/>
                  <a:gd name="T31" fmla="*/ 2533 h 4380"/>
                  <a:gd name="T32" fmla="*/ 2094 w 3826"/>
                  <a:gd name="T33" fmla="*/ 2286 h 4380"/>
                  <a:gd name="T34" fmla="*/ 1847 w 3826"/>
                  <a:gd name="T35" fmla="*/ 2331 h 4380"/>
                  <a:gd name="T36" fmla="*/ 1545 w 3826"/>
                  <a:gd name="T37" fmla="*/ 2322 h 4380"/>
                  <a:gd name="T38" fmla="*/ 1664 w 3826"/>
                  <a:gd name="T39" fmla="*/ 2157 h 4380"/>
                  <a:gd name="T40" fmla="*/ 1929 w 3826"/>
                  <a:gd name="T41" fmla="*/ 2148 h 4380"/>
                  <a:gd name="T42" fmla="*/ 1947 w 3826"/>
                  <a:gd name="T43" fmla="*/ 2010 h 4380"/>
                  <a:gd name="T44" fmla="*/ 1655 w 3826"/>
                  <a:gd name="T45" fmla="*/ 2029 h 4380"/>
                  <a:gd name="T46" fmla="*/ 1362 w 3826"/>
                  <a:gd name="T47" fmla="*/ 2065 h 4380"/>
                  <a:gd name="T48" fmla="*/ 1234 w 3826"/>
                  <a:gd name="T49" fmla="*/ 2249 h 4380"/>
                  <a:gd name="T50" fmla="*/ 946 w 3826"/>
                  <a:gd name="T51" fmla="*/ 2221 h 4380"/>
                  <a:gd name="T52" fmla="*/ 128 w 3826"/>
                  <a:gd name="T53" fmla="*/ 1965 h 4380"/>
                  <a:gd name="T54" fmla="*/ 9 w 3826"/>
                  <a:gd name="T55" fmla="*/ 1764 h 4380"/>
                  <a:gd name="T56" fmla="*/ 357 w 3826"/>
                  <a:gd name="T57" fmla="*/ 1956 h 4380"/>
                  <a:gd name="T58" fmla="*/ 649 w 3826"/>
                  <a:gd name="T59" fmla="*/ 2047 h 4380"/>
                  <a:gd name="T60" fmla="*/ 933 w 3826"/>
                  <a:gd name="T61" fmla="*/ 2001 h 4380"/>
                  <a:gd name="T62" fmla="*/ 987 w 3826"/>
                  <a:gd name="T63" fmla="*/ 1846 h 4380"/>
                  <a:gd name="T64" fmla="*/ 905 w 3826"/>
                  <a:gd name="T65" fmla="*/ 1709 h 4380"/>
                  <a:gd name="T66" fmla="*/ 750 w 3826"/>
                  <a:gd name="T67" fmla="*/ 1608 h 4380"/>
                  <a:gd name="T68" fmla="*/ 826 w 3826"/>
                  <a:gd name="T69" fmla="*/ 1410 h 4380"/>
                  <a:gd name="T70" fmla="*/ 759 w 3826"/>
                  <a:gd name="T71" fmla="*/ 1233 h 4380"/>
                  <a:gd name="T72" fmla="*/ 796 w 3826"/>
                  <a:gd name="T73" fmla="*/ 1020 h 4380"/>
                  <a:gd name="T74" fmla="*/ 1006 w 3826"/>
                  <a:gd name="T75" fmla="*/ 776 h 4380"/>
                  <a:gd name="T76" fmla="*/ 1306 w 3826"/>
                  <a:gd name="T77" fmla="*/ 720 h 4380"/>
                  <a:gd name="T78" fmla="*/ 1472 w 3826"/>
                  <a:gd name="T79" fmla="*/ 895 h 4380"/>
                  <a:gd name="T80" fmla="*/ 1673 w 3826"/>
                  <a:gd name="T81" fmla="*/ 913 h 4380"/>
                  <a:gd name="T82" fmla="*/ 1710 w 3826"/>
                  <a:gd name="T83" fmla="*/ 758 h 4380"/>
                  <a:gd name="T84" fmla="*/ 1518 w 3826"/>
                  <a:gd name="T85" fmla="*/ 602 h 4380"/>
                  <a:gd name="T86" fmla="*/ 1546 w 3826"/>
                  <a:gd name="T87" fmla="*/ 270 h 4380"/>
                  <a:gd name="T88" fmla="*/ 1755 w 3826"/>
                  <a:gd name="T89" fmla="*/ 273 h 4380"/>
                  <a:gd name="T90" fmla="*/ 1846 w 3826"/>
                  <a:gd name="T91" fmla="*/ 480 h 4380"/>
                  <a:gd name="T92" fmla="*/ 2130 w 3826"/>
                  <a:gd name="T93" fmla="*/ 657 h 4380"/>
                  <a:gd name="T94" fmla="*/ 2139 w 3826"/>
                  <a:gd name="T95" fmla="*/ 511 h 4380"/>
                  <a:gd name="T96" fmla="*/ 2116 w 3826"/>
                  <a:gd name="T97" fmla="*/ 270 h 4380"/>
                  <a:gd name="T98" fmla="*/ 2139 w 3826"/>
                  <a:gd name="T99" fmla="*/ 81 h 4380"/>
                  <a:gd name="T100" fmla="*/ 2386 w 3826"/>
                  <a:gd name="T101" fmla="*/ 120 h 4380"/>
                  <a:gd name="T102" fmla="*/ 2679 w 3826"/>
                  <a:gd name="T103" fmla="*/ 63 h 4380"/>
                  <a:gd name="T104" fmla="*/ 2872 w 3826"/>
                  <a:gd name="T105" fmla="*/ 207 h 4380"/>
                  <a:gd name="T106" fmla="*/ 3032 w 3826"/>
                  <a:gd name="T107" fmla="*/ 231 h 4380"/>
                  <a:gd name="T108" fmla="*/ 3184 w 3826"/>
                  <a:gd name="T109" fmla="*/ 399 h 4380"/>
                  <a:gd name="T110" fmla="*/ 3368 w 3826"/>
                  <a:gd name="T111" fmla="*/ 551 h 4380"/>
                  <a:gd name="T112" fmla="*/ 3474 w 3826"/>
                  <a:gd name="T113" fmla="*/ 666 h 4380"/>
                  <a:gd name="T114" fmla="*/ 3685 w 3826"/>
                  <a:gd name="T115" fmla="*/ 950 h 4380"/>
                  <a:gd name="T116" fmla="*/ 3826 w 3826"/>
                  <a:gd name="T117" fmla="*/ 1170 h 438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826" h="4380">
                    <a:moveTo>
                      <a:pt x="3826" y="1170"/>
                    </a:moveTo>
                    <a:lnTo>
                      <a:pt x="2656" y="2760"/>
                    </a:lnTo>
                    <a:lnTo>
                      <a:pt x="2706" y="2861"/>
                    </a:lnTo>
                    <a:lnTo>
                      <a:pt x="2806" y="2910"/>
                    </a:lnTo>
                    <a:lnTo>
                      <a:pt x="2807" y="3135"/>
                    </a:lnTo>
                    <a:lnTo>
                      <a:pt x="2866" y="3240"/>
                    </a:lnTo>
                    <a:lnTo>
                      <a:pt x="3072" y="3217"/>
                    </a:lnTo>
                    <a:lnTo>
                      <a:pt x="3166" y="3990"/>
                    </a:lnTo>
                    <a:lnTo>
                      <a:pt x="3256" y="4140"/>
                    </a:lnTo>
                    <a:lnTo>
                      <a:pt x="3264" y="4314"/>
                    </a:lnTo>
                    <a:lnTo>
                      <a:pt x="3166" y="4380"/>
                    </a:lnTo>
                    <a:lnTo>
                      <a:pt x="3118" y="4314"/>
                    </a:lnTo>
                    <a:lnTo>
                      <a:pt x="3154" y="4223"/>
                    </a:lnTo>
                    <a:lnTo>
                      <a:pt x="3099" y="4068"/>
                    </a:lnTo>
                    <a:lnTo>
                      <a:pt x="3008" y="3885"/>
                    </a:lnTo>
                    <a:lnTo>
                      <a:pt x="2898" y="3930"/>
                    </a:lnTo>
                    <a:lnTo>
                      <a:pt x="2953" y="4004"/>
                    </a:lnTo>
                    <a:lnTo>
                      <a:pt x="2990" y="4168"/>
                    </a:lnTo>
                    <a:lnTo>
                      <a:pt x="2981" y="4269"/>
                    </a:lnTo>
                    <a:lnTo>
                      <a:pt x="2862" y="4360"/>
                    </a:lnTo>
                    <a:lnTo>
                      <a:pt x="2862" y="4058"/>
                    </a:lnTo>
                    <a:lnTo>
                      <a:pt x="2807" y="3949"/>
                    </a:lnTo>
                    <a:lnTo>
                      <a:pt x="2798" y="3802"/>
                    </a:lnTo>
                    <a:lnTo>
                      <a:pt x="2807" y="3601"/>
                    </a:lnTo>
                    <a:lnTo>
                      <a:pt x="2834" y="3428"/>
                    </a:lnTo>
                    <a:lnTo>
                      <a:pt x="2746" y="3360"/>
                    </a:lnTo>
                    <a:lnTo>
                      <a:pt x="2743" y="3199"/>
                    </a:lnTo>
                    <a:lnTo>
                      <a:pt x="2688" y="3089"/>
                    </a:lnTo>
                    <a:lnTo>
                      <a:pt x="2566" y="2880"/>
                    </a:lnTo>
                    <a:lnTo>
                      <a:pt x="2416" y="2730"/>
                    </a:lnTo>
                    <a:lnTo>
                      <a:pt x="2286" y="2623"/>
                    </a:lnTo>
                    <a:lnTo>
                      <a:pt x="2286" y="2532"/>
                    </a:lnTo>
                    <a:lnTo>
                      <a:pt x="2203" y="2431"/>
                    </a:lnTo>
                    <a:lnTo>
                      <a:pt x="2094" y="2285"/>
                    </a:lnTo>
                    <a:lnTo>
                      <a:pt x="1984" y="2394"/>
                    </a:lnTo>
                    <a:lnTo>
                      <a:pt x="1847" y="2330"/>
                    </a:lnTo>
                    <a:lnTo>
                      <a:pt x="1666" y="2340"/>
                    </a:lnTo>
                    <a:lnTo>
                      <a:pt x="1545" y="2321"/>
                    </a:lnTo>
                    <a:lnTo>
                      <a:pt x="1582" y="2248"/>
                    </a:lnTo>
                    <a:lnTo>
                      <a:pt x="1664" y="2157"/>
                    </a:lnTo>
                    <a:lnTo>
                      <a:pt x="1846" y="2070"/>
                    </a:lnTo>
                    <a:lnTo>
                      <a:pt x="1929" y="2148"/>
                    </a:lnTo>
                    <a:lnTo>
                      <a:pt x="2026" y="2070"/>
                    </a:lnTo>
                    <a:lnTo>
                      <a:pt x="1947" y="2010"/>
                    </a:lnTo>
                    <a:lnTo>
                      <a:pt x="1786" y="2010"/>
                    </a:lnTo>
                    <a:lnTo>
                      <a:pt x="1655" y="2029"/>
                    </a:lnTo>
                    <a:lnTo>
                      <a:pt x="1554" y="2093"/>
                    </a:lnTo>
                    <a:lnTo>
                      <a:pt x="1362" y="2065"/>
                    </a:lnTo>
                    <a:lnTo>
                      <a:pt x="1353" y="2175"/>
                    </a:lnTo>
                    <a:lnTo>
                      <a:pt x="1234" y="2248"/>
                    </a:lnTo>
                    <a:lnTo>
                      <a:pt x="1051" y="2212"/>
                    </a:lnTo>
                    <a:lnTo>
                      <a:pt x="946" y="2220"/>
                    </a:lnTo>
                    <a:lnTo>
                      <a:pt x="496" y="2160"/>
                    </a:lnTo>
                    <a:lnTo>
                      <a:pt x="128" y="1965"/>
                    </a:lnTo>
                    <a:lnTo>
                      <a:pt x="0" y="1882"/>
                    </a:lnTo>
                    <a:lnTo>
                      <a:pt x="9" y="1764"/>
                    </a:lnTo>
                    <a:lnTo>
                      <a:pt x="210" y="1919"/>
                    </a:lnTo>
                    <a:lnTo>
                      <a:pt x="357" y="1956"/>
                    </a:lnTo>
                    <a:lnTo>
                      <a:pt x="466" y="2040"/>
                    </a:lnTo>
                    <a:lnTo>
                      <a:pt x="649" y="2047"/>
                    </a:lnTo>
                    <a:lnTo>
                      <a:pt x="766" y="2010"/>
                    </a:lnTo>
                    <a:lnTo>
                      <a:pt x="933" y="2001"/>
                    </a:lnTo>
                    <a:lnTo>
                      <a:pt x="1036" y="1920"/>
                    </a:lnTo>
                    <a:lnTo>
                      <a:pt x="987" y="1846"/>
                    </a:lnTo>
                    <a:lnTo>
                      <a:pt x="887" y="1818"/>
                    </a:lnTo>
                    <a:lnTo>
                      <a:pt x="905" y="1709"/>
                    </a:lnTo>
                    <a:lnTo>
                      <a:pt x="896" y="1590"/>
                    </a:lnTo>
                    <a:lnTo>
                      <a:pt x="750" y="1608"/>
                    </a:lnTo>
                    <a:lnTo>
                      <a:pt x="676" y="1530"/>
                    </a:lnTo>
                    <a:lnTo>
                      <a:pt x="826" y="1410"/>
                    </a:lnTo>
                    <a:lnTo>
                      <a:pt x="878" y="1316"/>
                    </a:lnTo>
                    <a:lnTo>
                      <a:pt x="759" y="1233"/>
                    </a:lnTo>
                    <a:lnTo>
                      <a:pt x="736" y="1110"/>
                    </a:lnTo>
                    <a:lnTo>
                      <a:pt x="796" y="1020"/>
                    </a:lnTo>
                    <a:lnTo>
                      <a:pt x="887" y="904"/>
                    </a:lnTo>
                    <a:lnTo>
                      <a:pt x="1006" y="776"/>
                    </a:lnTo>
                    <a:lnTo>
                      <a:pt x="1189" y="794"/>
                    </a:lnTo>
                    <a:lnTo>
                      <a:pt x="1306" y="720"/>
                    </a:lnTo>
                    <a:lnTo>
                      <a:pt x="1335" y="849"/>
                    </a:lnTo>
                    <a:lnTo>
                      <a:pt x="1472" y="895"/>
                    </a:lnTo>
                    <a:lnTo>
                      <a:pt x="1546" y="930"/>
                    </a:lnTo>
                    <a:lnTo>
                      <a:pt x="1673" y="913"/>
                    </a:lnTo>
                    <a:lnTo>
                      <a:pt x="1756" y="810"/>
                    </a:lnTo>
                    <a:lnTo>
                      <a:pt x="1710" y="758"/>
                    </a:lnTo>
                    <a:lnTo>
                      <a:pt x="1600" y="685"/>
                    </a:lnTo>
                    <a:lnTo>
                      <a:pt x="1518" y="602"/>
                    </a:lnTo>
                    <a:lnTo>
                      <a:pt x="1456" y="480"/>
                    </a:lnTo>
                    <a:lnTo>
                      <a:pt x="1546" y="270"/>
                    </a:lnTo>
                    <a:lnTo>
                      <a:pt x="1637" y="246"/>
                    </a:lnTo>
                    <a:lnTo>
                      <a:pt x="1755" y="273"/>
                    </a:lnTo>
                    <a:lnTo>
                      <a:pt x="1966" y="360"/>
                    </a:lnTo>
                    <a:lnTo>
                      <a:pt x="1846" y="480"/>
                    </a:lnTo>
                    <a:lnTo>
                      <a:pt x="2026" y="630"/>
                    </a:lnTo>
                    <a:lnTo>
                      <a:pt x="2130" y="657"/>
                    </a:lnTo>
                    <a:lnTo>
                      <a:pt x="2206" y="600"/>
                    </a:lnTo>
                    <a:lnTo>
                      <a:pt x="2139" y="511"/>
                    </a:lnTo>
                    <a:lnTo>
                      <a:pt x="2075" y="429"/>
                    </a:lnTo>
                    <a:lnTo>
                      <a:pt x="2116" y="270"/>
                    </a:lnTo>
                    <a:lnTo>
                      <a:pt x="2167" y="182"/>
                    </a:lnTo>
                    <a:lnTo>
                      <a:pt x="2139" y="81"/>
                    </a:lnTo>
                    <a:lnTo>
                      <a:pt x="2296" y="0"/>
                    </a:lnTo>
                    <a:lnTo>
                      <a:pt x="2386" y="120"/>
                    </a:lnTo>
                    <a:lnTo>
                      <a:pt x="2552" y="127"/>
                    </a:lnTo>
                    <a:lnTo>
                      <a:pt x="2679" y="63"/>
                    </a:lnTo>
                    <a:lnTo>
                      <a:pt x="2843" y="127"/>
                    </a:lnTo>
                    <a:lnTo>
                      <a:pt x="2872" y="207"/>
                    </a:lnTo>
                    <a:lnTo>
                      <a:pt x="2971" y="145"/>
                    </a:lnTo>
                    <a:lnTo>
                      <a:pt x="3032" y="231"/>
                    </a:lnTo>
                    <a:lnTo>
                      <a:pt x="3136" y="210"/>
                    </a:lnTo>
                    <a:lnTo>
                      <a:pt x="3184" y="399"/>
                    </a:lnTo>
                    <a:lnTo>
                      <a:pt x="3286" y="420"/>
                    </a:lnTo>
                    <a:lnTo>
                      <a:pt x="3368" y="551"/>
                    </a:lnTo>
                    <a:lnTo>
                      <a:pt x="3346" y="648"/>
                    </a:lnTo>
                    <a:lnTo>
                      <a:pt x="3474" y="666"/>
                    </a:lnTo>
                    <a:lnTo>
                      <a:pt x="3493" y="813"/>
                    </a:lnTo>
                    <a:lnTo>
                      <a:pt x="3685" y="950"/>
                    </a:lnTo>
                    <a:lnTo>
                      <a:pt x="3785" y="1050"/>
                    </a:lnTo>
                    <a:lnTo>
                      <a:pt x="3826" y="1170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grpSp>
            <p:nvGrpSpPr>
              <p:cNvPr id="128" name="组合 1">
                <a:extLst>
                  <a:ext uri="{FF2B5EF4-FFF2-40B4-BE49-F238E27FC236}">
                    <a16:creationId xmlns:a16="http://schemas.microsoft.com/office/drawing/2014/main" id="{EB34AB55-9B19-46D1-9B10-DBC60EB6B583}"/>
                  </a:ext>
                </a:extLst>
              </p:cNvPr>
              <p:cNvGrpSpPr/>
              <p:nvPr/>
            </p:nvGrpSpPr>
            <p:grpSpPr>
              <a:xfrm>
                <a:off x="2726666" y="5039115"/>
                <a:ext cx="806846" cy="501878"/>
                <a:chOff x="1801542" y="4598262"/>
                <a:chExt cx="734463" cy="456845"/>
              </a:xfrm>
              <a:solidFill>
                <a:schemeClr val="bg2"/>
              </a:solidFill>
            </p:grpSpPr>
            <p:sp>
              <p:nvSpPr>
                <p:cNvPr id="181" name="Freeform 63">
                  <a:extLst>
                    <a:ext uri="{FF2B5EF4-FFF2-40B4-BE49-F238E27FC236}">
                      <a16:creationId xmlns:a16="http://schemas.microsoft.com/office/drawing/2014/main" id="{294C9A02-6F33-4E67-BDE5-0BD965D112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2098" y="4838891"/>
                  <a:ext cx="183907" cy="216216"/>
                </a:xfrm>
                <a:custGeom>
                  <a:avLst/>
                  <a:gdLst>
                    <a:gd name="T0" fmla="*/ 43 w 834"/>
                    <a:gd name="T1" fmla="*/ 181 h 980"/>
                    <a:gd name="T2" fmla="*/ 35 w 834"/>
                    <a:gd name="T3" fmla="*/ 172 h 980"/>
                    <a:gd name="T4" fmla="*/ 26 w 834"/>
                    <a:gd name="T5" fmla="*/ 155 h 980"/>
                    <a:gd name="T6" fmla="*/ 32 w 834"/>
                    <a:gd name="T7" fmla="*/ 143 h 980"/>
                    <a:gd name="T8" fmla="*/ 26 w 834"/>
                    <a:gd name="T9" fmla="*/ 124 h 980"/>
                    <a:gd name="T10" fmla="*/ 17 w 834"/>
                    <a:gd name="T11" fmla="*/ 103 h 980"/>
                    <a:gd name="T12" fmla="*/ 0 w 834"/>
                    <a:gd name="T13" fmla="*/ 86 h 980"/>
                    <a:gd name="T14" fmla="*/ 9 w 834"/>
                    <a:gd name="T15" fmla="*/ 69 h 980"/>
                    <a:gd name="T16" fmla="*/ 19 w 834"/>
                    <a:gd name="T17" fmla="*/ 55 h 980"/>
                    <a:gd name="T18" fmla="*/ 28 w 834"/>
                    <a:gd name="T19" fmla="*/ 46 h 980"/>
                    <a:gd name="T20" fmla="*/ 20 w 834"/>
                    <a:gd name="T21" fmla="*/ 30 h 980"/>
                    <a:gd name="T22" fmla="*/ 9 w 834"/>
                    <a:gd name="T23" fmla="*/ 26 h 980"/>
                    <a:gd name="T24" fmla="*/ 9 w 834"/>
                    <a:gd name="T25" fmla="*/ 16 h 980"/>
                    <a:gd name="T26" fmla="*/ 17 w 834"/>
                    <a:gd name="T27" fmla="*/ 0 h 980"/>
                    <a:gd name="T28" fmla="*/ 26 w 834"/>
                    <a:gd name="T29" fmla="*/ 10 h 980"/>
                    <a:gd name="T30" fmla="*/ 44 w 834"/>
                    <a:gd name="T31" fmla="*/ 17 h 980"/>
                    <a:gd name="T32" fmla="*/ 60 w 834"/>
                    <a:gd name="T33" fmla="*/ 17 h 980"/>
                    <a:gd name="T34" fmla="*/ 76 w 834"/>
                    <a:gd name="T35" fmla="*/ 24 h 980"/>
                    <a:gd name="T36" fmla="*/ 91 w 834"/>
                    <a:gd name="T37" fmla="*/ 27 h 980"/>
                    <a:gd name="T38" fmla="*/ 103 w 834"/>
                    <a:gd name="T39" fmla="*/ 43 h 980"/>
                    <a:gd name="T40" fmla="*/ 117 w 834"/>
                    <a:gd name="T41" fmla="*/ 54 h 980"/>
                    <a:gd name="T42" fmla="*/ 120 w 834"/>
                    <a:gd name="T43" fmla="*/ 69 h 980"/>
                    <a:gd name="T44" fmla="*/ 144 w 834"/>
                    <a:gd name="T45" fmla="*/ 78 h 980"/>
                    <a:gd name="T46" fmla="*/ 158 w 834"/>
                    <a:gd name="T47" fmla="*/ 92 h 980"/>
                    <a:gd name="T48" fmla="*/ 150 w 834"/>
                    <a:gd name="T49" fmla="*/ 102 h 980"/>
                    <a:gd name="T50" fmla="*/ 140 w 834"/>
                    <a:gd name="T51" fmla="*/ 121 h 980"/>
                    <a:gd name="T52" fmla="*/ 125 w 834"/>
                    <a:gd name="T53" fmla="*/ 124 h 980"/>
                    <a:gd name="T54" fmla="*/ 103 w 834"/>
                    <a:gd name="T55" fmla="*/ 134 h 980"/>
                    <a:gd name="T56" fmla="*/ 91 w 834"/>
                    <a:gd name="T57" fmla="*/ 147 h 980"/>
                    <a:gd name="T58" fmla="*/ 79 w 834"/>
                    <a:gd name="T59" fmla="*/ 157 h 980"/>
                    <a:gd name="T60" fmla="*/ 76 w 834"/>
                    <a:gd name="T61" fmla="*/ 171 h 980"/>
                    <a:gd name="T62" fmla="*/ 67 w 834"/>
                    <a:gd name="T63" fmla="*/ 186 h 980"/>
                    <a:gd name="T64" fmla="*/ 43 w 834"/>
                    <a:gd name="T65" fmla="*/ 181 h 98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34" h="980">
                      <a:moveTo>
                        <a:pt x="226" y="952"/>
                      </a:moveTo>
                      <a:lnTo>
                        <a:pt x="186" y="908"/>
                      </a:lnTo>
                      <a:lnTo>
                        <a:pt x="136" y="816"/>
                      </a:lnTo>
                      <a:lnTo>
                        <a:pt x="170" y="756"/>
                      </a:lnTo>
                      <a:lnTo>
                        <a:pt x="138" y="652"/>
                      </a:lnTo>
                      <a:lnTo>
                        <a:pt x="90" y="544"/>
                      </a:lnTo>
                      <a:lnTo>
                        <a:pt x="0" y="453"/>
                      </a:lnTo>
                      <a:lnTo>
                        <a:pt x="45" y="363"/>
                      </a:lnTo>
                      <a:lnTo>
                        <a:pt x="98" y="292"/>
                      </a:lnTo>
                      <a:lnTo>
                        <a:pt x="146" y="244"/>
                      </a:lnTo>
                      <a:lnTo>
                        <a:pt x="106" y="156"/>
                      </a:lnTo>
                      <a:lnTo>
                        <a:pt x="45" y="136"/>
                      </a:lnTo>
                      <a:lnTo>
                        <a:pt x="50" y="84"/>
                      </a:lnTo>
                      <a:lnTo>
                        <a:pt x="90" y="0"/>
                      </a:lnTo>
                      <a:lnTo>
                        <a:pt x="138" y="52"/>
                      </a:lnTo>
                      <a:lnTo>
                        <a:pt x="234" y="92"/>
                      </a:lnTo>
                      <a:lnTo>
                        <a:pt x="317" y="91"/>
                      </a:lnTo>
                      <a:lnTo>
                        <a:pt x="402" y="124"/>
                      </a:lnTo>
                      <a:lnTo>
                        <a:pt x="482" y="140"/>
                      </a:lnTo>
                      <a:lnTo>
                        <a:pt x="544" y="227"/>
                      </a:lnTo>
                      <a:lnTo>
                        <a:pt x="618" y="284"/>
                      </a:lnTo>
                      <a:lnTo>
                        <a:pt x="635" y="363"/>
                      </a:lnTo>
                      <a:lnTo>
                        <a:pt x="762" y="412"/>
                      </a:lnTo>
                      <a:lnTo>
                        <a:pt x="834" y="484"/>
                      </a:lnTo>
                      <a:lnTo>
                        <a:pt x="794" y="540"/>
                      </a:lnTo>
                      <a:lnTo>
                        <a:pt x="738" y="636"/>
                      </a:lnTo>
                      <a:lnTo>
                        <a:pt x="658" y="652"/>
                      </a:lnTo>
                      <a:lnTo>
                        <a:pt x="546" y="708"/>
                      </a:lnTo>
                      <a:lnTo>
                        <a:pt x="482" y="772"/>
                      </a:lnTo>
                      <a:lnTo>
                        <a:pt x="418" y="828"/>
                      </a:lnTo>
                      <a:lnTo>
                        <a:pt x="402" y="900"/>
                      </a:lnTo>
                      <a:lnTo>
                        <a:pt x="354" y="980"/>
                      </a:lnTo>
                      <a:lnTo>
                        <a:pt x="226" y="95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sz="1350" b="0" i="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" name="Freeform 64">
                  <a:extLst>
                    <a:ext uri="{FF2B5EF4-FFF2-40B4-BE49-F238E27FC236}">
                      <a16:creationId xmlns:a16="http://schemas.microsoft.com/office/drawing/2014/main" id="{9F2FFED2-2106-4E49-8C40-CCE9D802BC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2219" y="4658711"/>
                  <a:ext cx="90790" cy="80209"/>
                </a:xfrm>
                <a:custGeom>
                  <a:avLst/>
                  <a:gdLst>
                    <a:gd name="T0" fmla="*/ 0 w 414"/>
                    <a:gd name="T1" fmla="*/ 20 h 364"/>
                    <a:gd name="T2" fmla="*/ 20 w 414"/>
                    <a:gd name="T3" fmla="*/ 18 h 364"/>
                    <a:gd name="T4" fmla="*/ 24 w 414"/>
                    <a:gd name="T5" fmla="*/ 7 h 364"/>
                    <a:gd name="T6" fmla="*/ 37 w 414"/>
                    <a:gd name="T7" fmla="*/ 0 h 364"/>
                    <a:gd name="T8" fmla="*/ 49 w 414"/>
                    <a:gd name="T9" fmla="*/ 13 h 364"/>
                    <a:gd name="T10" fmla="*/ 57 w 414"/>
                    <a:gd name="T11" fmla="*/ 30 h 364"/>
                    <a:gd name="T12" fmla="*/ 66 w 414"/>
                    <a:gd name="T13" fmla="*/ 35 h 364"/>
                    <a:gd name="T14" fmla="*/ 77 w 414"/>
                    <a:gd name="T15" fmla="*/ 39 h 364"/>
                    <a:gd name="T16" fmla="*/ 78 w 414"/>
                    <a:gd name="T17" fmla="*/ 52 h 364"/>
                    <a:gd name="T18" fmla="*/ 61 w 414"/>
                    <a:gd name="T19" fmla="*/ 61 h 364"/>
                    <a:gd name="T20" fmla="*/ 43 w 414"/>
                    <a:gd name="T21" fmla="*/ 69 h 364"/>
                    <a:gd name="T22" fmla="*/ 26 w 414"/>
                    <a:gd name="T23" fmla="*/ 60 h 364"/>
                    <a:gd name="T24" fmla="*/ 17 w 414"/>
                    <a:gd name="T25" fmla="*/ 52 h 364"/>
                    <a:gd name="T26" fmla="*/ 17 w 414"/>
                    <a:gd name="T27" fmla="*/ 43 h 364"/>
                    <a:gd name="T28" fmla="*/ 2 w 414"/>
                    <a:gd name="T29" fmla="*/ 36 h 364"/>
                    <a:gd name="T30" fmla="*/ 0 w 414"/>
                    <a:gd name="T31" fmla="*/ 20 h 36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14" h="364">
                      <a:moveTo>
                        <a:pt x="0" y="108"/>
                      </a:moveTo>
                      <a:lnTo>
                        <a:pt x="108" y="96"/>
                      </a:lnTo>
                      <a:lnTo>
                        <a:pt x="126" y="36"/>
                      </a:lnTo>
                      <a:lnTo>
                        <a:pt x="198" y="0"/>
                      </a:lnTo>
                      <a:lnTo>
                        <a:pt x="258" y="66"/>
                      </a:lnTo>
                      <a:lnTo>
                        <a:pt x="300" y="156"/>
                      </a:lnTo>
                      <a:lnTo>
                        <a:pt x="348" y="186"/>
                      </a:lnTo>
                      <a:lnTo>
                        <a:pt x="408" y="204"/>
                      </a:lnTo>
                      <a:lnTo>
                        <a:pt x="414" y="276"/>
                      </a:lnTo>
                      <a:lnTo>
                        <a:pt x="324" y="324"/>
                      </a:lnTo>
                      <a:lnTo>
                        <a:pt x="226" y="364"/>
                      </a:lnTo>
                      <a:lnTo>
                        <a:pt x="136" y="319"/>
                      </a:lnTo>
                      <a:lnTo>
                        <a:pt x="90" y="274"/>
                      </a:lnTo>
                      <a:lnTo>
                        <a:pt x="90" y="228"/>
                      </a:lnTo>
                      <a:lnTo>
                        <a:pt x="12" y="192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sz="1350" b="0" i="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3" name="Freeform 65">
                  <a:extLst>
                    <a:ext uri="{FF2B5EF4-FFF2-40B4-BE49-F238E27FC236}">
                      <a16:creationId xmlns:a16="http://schemas.microsoft.com/office/drawing/2014/main" id="{7EE2A3D5-0E50-498F-9640-5F6974332A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1542" y="4598262"/>
                  <a:ext cx="62854" cy="58123"/>
                </a:xfrm>
                <a:custGeom>
                  <a:avLst/>
                  <a:gdLst>
                    <a:gd name="T0" fmla="*/ 47 w 285"/>
                    <a:gd name="T1" fmla="*/ 47 h 259"/>
                    <a:gd name="T2" fmla="*/ 54 w 285"/>
                    <a:gd name="T3" fmla="*/ 35 h 259"/>
                    <a:gd name="T4" fmla="*/ 54 w 285"/>
                    <a:gd name="T5" fmla="*/ 18 h 259"/>
                    <a:gd name="T6" fmla="*/ 52 w 285"/>
                    <a:gd name="T7" fmla="*/ 1 h 259"/>
                    <a:gd name="T8" fmla="*/ 37 w 285"/>
                    <a:gd name="T9" fmla="*/ 0 h 259"/>
                    <a:gd name="T10" fmla="*/ 23 w 285"/>
                    <a:gd name="T11" fmla="*/ 1 h 259"/>
                    <a:gd name="T12" fmla="*/ 11 w 285"/>
                    <a:gd name="T13" fmla="*/ 9 h 259"/>
                    <a:gd name="T14" fmla="*/ 2 w 285"/>
                    <a:gd name="T15" fmla="*/ 26 h 259"/>
                    <a:gd name="T16" fmla="*/ 0 w 285"/>
                    <a:gd name="T17" fmla="*/ 40 h 259"/>
                    <a:gd name="T18" fmla="*/ 8 w 285"/>
                    <a:gd name="T19" fmla="*/ 47 h 259"/>
                    <a:gd name="T20" fmla="*/ 20 w 285"/>
                    <a:gd name="T21" fmla="*/ 44 h 259"/>
                    <a:gd name="T22" fmla="*/ 33 w 285"/>
                    <a:gd name="T23" fmla="*/ 50 h 259"/>
                    <a:gd name="T24" fmla="*/ 47 w 285"/>
                    <a:gd name="T25" fmla="*/ 47 h 25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85" h="259">
                      <a:moveTo>
                        <a:pt x="246" y="241"/>
                      </a:moveTo>
                      <a:lnTo>
                        <a:pt x="285" y="182"/>
                      </a:lnTo>
                      <a:lnTo>
                        <a:pt x="285" y="91"/>
                      </a:lnTo>
                      <a:lnTo>
                        <a:pt x="276" y="7"/>
                      </a:lnTo>
                      <a:lnTo>
                        <a:pt x="194" y="0"/>
                      </a:lnTo>
                      <a:lnTo>
                        <a:pt x="120" y="7"/>
                      </a:lnTo>
                      <a:lnTo>
                        <a:pt x="58" y="46"/>
                      </a:lnTo>
                      <a:lnTo>
                        <a:pt x="13" y="136"/>
                      </a:lnTo>
                      <a:lnTo>
                        <a:pt x="0" y="205"/>
                      </a:lnTo>
                      <a:lnTo>
                        <a:pt x="41" y="241"/>
                      </a:lnTo>
                      <a:lnTo>
                        <a:pt x="104" y="227"/>
                      </a:lnTo>
                      <a:lnTo>
                        <a:pt x="173" y="259"/>
                      </a:lnTo>
                      <a:lnTo>
                        <a:pt x="246" y="241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sz="1350" b="0" i="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" name="Freeform 66">
                  <a:extLst>
                    <a:ext uri="{FF2B5EF4-FFF2-40B4-BE49-F238E27FC236}">
                      <a16:creationId xmlns:a16="http://schemas.microsoft.com/office/drawing/2014/main" id="{BB4C34FF-AEDE-450B-9C48-4EEF79ABE2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1521" y="4743570"/>
                  <a:ext cx="100101" cy="66260"/>
                </a:xfrm>
                <a:custGeom>
                  <a:avLst/>
                  <a:gdLst>
                    <a:gd name="T0" fmla="*/ 50 w 453"/>
                    <a:gd name="T1" fmla="*/ 57 h 300"/>
                    <a:gd name="T2" fmla="*/ 43 w 453"/>
                    <a:gd name="T3" fmla="*/ 48 h 300"/>
                    <a:gd name="T4" fmla="*/ 36 w 453"/>
                    <a:gd name="T5" fmla="*/ 38 h 300"/>
                    <a:gd name="T6" fmla="*/ 23 w 453"/>
                    <a:gd name="T7" fmla="*/ 29 h 300"/>
                    <a:gd name="T8" fmla="*/ 9 w 453"/>
                    <a:gd name="T9" fmla="*/ 31 h 300"/>
                    <a:gd name="T10" fmla="*/ 2 w 453"/>
                    <a:gd name="T11" fmla="*/ 22 h 300"/>
                    <a:gd name="T12" fmla="*/ 0 w 453"/>
                    <a:gd name="T13" fmla="*/ 13 h 300"/>
                    <a:gd name="T14" fmla="*/ 9 w 453"/>
                    <a:gd name="T15" fmla="*/ 5 h 300"/>
                    <a:gd name="T16" fmla="*/ 10 w 453"/>
                    <a:gd name="T17" fmla="*/ 0 h 300"/>
                    <a:gd name="T18" fmla="*/ 26 w 453"/>
                    <a:gd name="T19" fmla="*/ 5 h 300"/>
                    <a:gd name="T20" fmla="*/ 37 w 453"/>
                    <a:gd name="T21" fmla="*/ 9 h 300"/>
                    <a:gd name="T22" fmla="*/ 43 w 453"/>
                    <a:gd name="T23" fmla="*/ 5 h 300"/>
                    <a:gd name="T24" fmla="*/ 61 w 453"/>
                    <a:gd name="T25" fmla="*/ 2 h 300"/>
                    <a:gd name="T26" fmla="*/ 69 w 453"/>
                    <a:gd name="T27" fmla="*/ 13 h 300"/>
                    <a:gd name="T28" fmla="*/ 86 w 453"/>
                    <a:gd name="T29" fmla="*/ 22 h 300"/>
                    <a:gd name="T30" fmla="*/ 86 w 453"/>
                    <a:gd name="T31" fmla="*/ 39 h 300"/>
                    <a:gd name="T32" fmla="*/ 74 w 453"/>
                    <a:gd name="T33" fmla="*/ 49 h 300"/>
                    <a:gd name="T34" fmla="*/ 67 w 453"/>
                    <a:gd name="T35" fmla="*/ 50 h 300"/>
                    <a:gd name="T36" fmla="*/ 58 w 453"/>
                    <a:gd name="T37" fmla="*/ 51 h 300"/>
                    <a:gd name="T38" fmla="*/ 50 w 453"/>
                    <a:gd name="T39" fmla="*/ 57 h 3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453" h="300">
                      <a:moveTo>
                        <a:pt x="265" y="300"/>
                      </a:moveTo>
                      <a:lnTo>
                        <a:pt x="226" y="252"/>
                      </a:lnTo>
                      <a:lnTo>
                        <a:pt x="187" y="198"/>
                      </a:lnTo>
                      <a:lnTo>
                        <a:pt x="121" y="150"/>
                      </a:lnTo>
                      <a:lnTo>
                        <a:pt x="45" y="162"/>
                      </a:lnTo>
                      <a:lnTo>
                        <a:pt x="13" y="114"/>
                      </a:lnTo>
                      <a:lnTo>
                        <a:pt x="0" y="71"/>
                      </a:lnTo>
                      <a:lnTo>
                        <a:pt x="45" y="26"/>
                      </a:lnTo>
                      <a:lnTo>
                        <a:pt x="55" y="0"/>
                      </a:lnTo>
                      <a:lnTo>
                        <a:pt x="136" y="26"/>
                      </a:lnTo>
                      <a:lnTo>
                        <a:pt x="193" y="48"/>
                      </a:lnTo>
                      <a:lnTo>
                        <a:pt x="226" y="26"/>
                      </a:lnTo>
                      <a:lnTo>
                        <a:pt x="319" y="12"/>
                      </a:lnTo>
                      <a:lnTo>
                        <a:pt x="363" y="71"/>
                      </a:lnTo>
                      <a:lnTo>
                        <a:pt x="453" y="116"/>
                      </a:lnTo>
                      <a:lnTo>
                        <a:pt x="453" y="207"/>
                      </a:lnTo>
                      <a:lnTo>
                        <a:pt x="391" y="258"/>
                      </a:lnTo>
                      <a:lnTo>
                        <a:pt x="355" y="264"/>
                      </a:lnTo>
                      <a:lnTo>
                        <a:pt x="307" y="270"/>
                      </a:lnTo>
                      <a:lnTo>
                        <a:pt x="265" y="30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sz="1350" b="0" i="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5" name="Freeform 67">
                  <a:extLst>
                    <a:ext uri="{FF2B5EF4-FFF2-40B4-BE49-F238E27FC236}">
                      <a16:creationId xmlns:a16="http://schemas.microsoft.com/office/drawing/2014/main" id="{51BE0E9D-160B-452D-9212-7CDC8D3CDA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894" y="4719156"/>
                  <a:ext cx="89626" cy="30224"/>
                </a:xfrm>
                <a:custGeom>
                  <a:avLst/>
                  <a:gdLst>
                    <a:gd name="T0" fmla="*/ 27 w 409"/>
                    <a:gd name="T1" fmla="*/ 2 h 136"/>
                    <a:gd name="T2" fmla="*/ 13 w 409"/>
                    <a:gd name="T3" fmla="*/ 0 h 136"/>
                    <a:gd name="T4" fmla="*/ 0 w 409"/>
                    <a:gd name="T5" fmla="*/ 9 h 136"/>
                    <a:gd name="T6" fmla="*/ 8 w 409"/>
                    <a:gd name="T7" fmla="*/ 21 h 136"/>
                    <a:gd name="T8" fmla="*/ 17 w 409"/>
                    <a:gd name="T9" fmla="*/ 26 h 136"/>
                    <a:gd name="T10" fmla="*/ 34 w 409"/>
                    <a:gd name="T11" fmla="*/ 17 h 136"/>
                    <a:gd name="T12" fmla="*/ 43 w 409"/>
                    <a:gd name="T13" fmla="*/ 17 h 136"/>
                    <a:gd name="T14" fmla="*/ 63 w 409"/>
                    <a:gd name="T15" fmla="*/ 22 h 136"/>
                    <a:gd name="T16" fmla="*/ 70 w 409"/>
                    <a:gd name="T17" fmla="*/ 19 h 136"/>
                    <a:gd name="T18" fmla="*/ 77 w 409"/>
                    <a:gd name="T19" fmla="*/ 17 h 136"/>
                    <a:gd name="T20" fmla="*/ 77 w 409"/>
                    <a:gd name="T21" fmla="*/ 9 h 136"/>
                    <a:gd name="T22" fmla="*/ 68 w 409"/>
                    <a:gd name="T23" fmla="*/ 0 h 136"/>
                    <a:gd name="T24" fmla="*/ 57 w 409"/>
                    <a:gd name="T25" fmla="*/ 3 h 136"/>
                    <a:gd name="T26" fmla="*/ 43 w 409"/>
                    <a:gd name="T27" fmla="*/ 9 h 136"/>
                    <a:gd name="T28" fmla="*/ 27 w 409"/>
                    <a:gd name="T29" fmla="*/ 2 h 1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09" h="136">
                      <a:moveTo>
                        <a:pt x="146" y="8"/>
                      </a:moveTo>
                      <a:lnTo>
                        <a:pt x="68" y="2"/>
                      </a:lnTo>
                      <a:lnTo>
                        <a:pt x="0" y="45"/>
                      </a:lnTo>
                      <a:lnTo>
                        <a:pt x="44" y="110"/>
                      </a:lnTo>
                      <a:lnTo>
                        <a:pt x="91" y="136"/>
                      </a:lnTo>
                      <a:lnTo>
                        <a:pt x="182" y="90"/>
                      </a:lnTo>
                      <a:lnTo>
                        <a:pt x="227" y="90"/>
                      </a:lnTo>
                      <a:lnTo>
                        <a:pt x="332" y="116"/>
                      </a:lnTo>
                      <a:lnTo>
                        <a:pt x="374" y="98"/>
                      </a:lnTo>
                      <a:lnTo>
                        <a:pt x="409" y="90"/>
                      </a:lnTo>
                      <a:lnTo>
                        <a:pt x="409" y="45"/>
                      </a:lnTo>
                      <a:lnTo>
                        <a:pt x="363" y="0"/>
                      </a:lnTo>
                      <a:lnTo>
                        <a:pt x="302" y="14"/>
                      </a:lnTo>
                      <a:lnTo>
                        <a:pt x="227" y="45"/>
                      </a:lnTo>
                      <a:lnTo>
                        <a:pt x="146" y="8"/>
                      </a:lnTo>
                      <a:close/>
                    </a:path>
                  </a:pathLst>
                </a:custGeom>
                <a:grpFill/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sz="1350" b="0" i="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6" name="Freeform 68">
                  <a:extLst>
                    <a:ext uri="{FF2B5EF4-FFF2-40B4-BE49-F238E27FC236}">
                      <a16:creationId xmlns:a16="http://schemas.microsoft.com/office/drawing/2014/main" id="{034A5282-A8A3-4E21-9FEA-96FDDA9132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1470" y="4758682"/>
                  <a:ext cx="36083" cy="40686"/>
                </a:xfrm>
                <a:custGeom>
                  <a:avLst/>
                  <a:gdLst>
                    <a:gd name="T0" fmla="*/ 31 w 162"/>
                    <a:gd name="T1" fmla="*/ 13 h 181"/>
                    <a:gd name="T2" fmla="*/ 17 w 162"/>
                    <a:gd name="T3" fmla="*/ 9 h 181"/>
                    <a:gd name="T4" fmla="*/ 9 w 162"/>
                    <a:gd name="T5" fmla="*/ 0 h 181"/>
                    <a:gd name="T6" fmla="*/ 0 w 162"/>
                    <a:gd name="T7" fmla="*/ 9 h 181"/>
                    <a:gd name="T8" fmla="*/ 7 w 162"/>
                    <a:gd name="T9" fmla="*/ 23 h 181"/>
                    <a:gd name="T10" fmla="*/ 13 w 162"/>
                    <a:gd name="T11" fmla="*/ 32 h 181"/>
                    <a:gd name="T12" fmla="*/ 20 w 162"/>
                    <a:gd name="T13" fmla="*/ 35 h 181"/>
                    <a:gd name="T14" fmla="*/ 29 w 162"/>
                    <a:gd name="T15" fmla="*/ 25 h 181"/>
                    <a:gd name="T16" fmla="*/ 31 w 162"/>
                    <a:gd name="T17" fmla="*/ 13 h 1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2" h="181">
                      <a:moveTo>
                        <a:pt x="162" y="67"/>
                      </a:moveTo>
                      <a:lnTo>
                        <a:pt x="91" y="45"/>
                      </a:lnTo>
                      <a:lnTo>
                        <a:pt x="45" y="0"/>
                      </a:lnTo>
                      <a:lnTo>
                        <a:pt x="0" y="45"/>
                      </a:lnTo>
                      <a:lnTo>
                        <a:pt x="36" y="121"/>
                      </a:lnTo>
                      <a:lnTo>
                        <a:pt x="66" y="163"/>
                      </a:lnTo>
                      <a:lnTo>
                        <a:pt x="102" y="181"/>
                      </a:lnTo>
                      <a:lnTo>
                        <a:pt x="150" y="127"/>
                      </a:lnTo>
                      <a:lnTo>
                        <a:pt x="162" y="67"/>
                      </a:lnTo>
                      <a:close/>
                    </a:path>
                  </a:pathLst>
                </a:custGeom>
                <a:grpFill/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sz="1350" b="0" i="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9" name="Freeform 42">
                <a:extLst>
                  <a:ext uri="{FF2B5EF4-FFF2-40B4-BE49-F238E27FC236}">
                    <a16:creationId xmlns:a16="http://schemas.microsoft.com/office/drawing/2014/main" id="{57685135-00AE-402F-830F-731C144E3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4658" y="2380832"/>
                <a:ext cx="336294" cy="535079"/>
              </a:xfrm>
              <a:custGeom>
                <a:avLst/>
                <a:gdLst>
                  <a:gd name="T0" fmla="*/ 0 w 1386"/>
                  <a:gd name="T1" fmla="*/ 249 h 2211"/>
                  <a:gd name="T2" fmla="*/ 29 w 1386"/>
                  <a:gd name="T3" fmla="*/ 323 h 2211"/>
                  <a:gd name="T4" fmla="*/ 64 w 1386"/>
                  <a:gd name="T5" fmla="*/ 385 h 2211"/>
                  <a:gd name="T6" fmla="*/ 71 w 1386"/>
                  <a:gd name="T7" fmla="*/ 411 h 2211"/>
                  <a:gd name="T8" fmla="*/ 92 w 1386"/>
                  <a:gd name="T9" fmla="*/ 419 h 2211"/>
                  <a:gd name="T10" fmla="*/ 109 w 1386"/>
                  <a:gd name="T11" fmla="*/ 374 h 2211"/>
                  <a:gd name="T12" fmla="*/ 109 w 1386"/>
                  <a:gd name="T13" fmla="*/ 351 h 2211"/>
                  <a:gd name="T14" fmla="*/ 125 w 1386"/>
                  <a:gd name="T15" fmla="*/ 333 h 2211"/>
                  <a:gd name="T16" fmla="*/ 143 w 1386"/>
                  <a:gd name="T17" fmla="*/ 318 h 2211"/>
                  <a:gd name="T18" fmla="*/ 166 w 1386"/>
                  <a:gd name="T19" fmla="*/ 289 h 2211"/>
                  <a:gd name="T20" fmla="*/ 172 w 1386"/>
                  <a:gd name="T21" fmla="*/ 266 h 2211"/>
                  <a:gd name="T22" fmla="*/ 164 w 1386"/>
                  <a:gd name="T23" fmla="*/ 260 h 2211"/>
                  <a:gd name="T24" fmla="*/ 178 w 1386"/>
                  <a:gd name="T25" fmla="*/ 245 h 2211"/>
                  <a:gd name="T26" fmla="*/ 189 w 1386"/>
                  <a:gd name="T27" fmla="*/ 266 h 2211"/>
                  <a:gd name="T28" fmla="*/ 195 w 1386"/>
                  <a:gd name="T29" fmla="*/ 261 h 2211"/>
                  <a:gd name="T30" fmla="*/ 195 w 1386"/>
                  <a:gd name="T31" fmla="*/ 232 h 2211"/>
                  <a:gd name="T32" fmla="*/ 229 w 1386"/>
                  <a:gd name="T33" fmla="*/ 215 h 2211"/>
                  <a:gd name="T34" fmla="*/ 245 w 1386"/>
                  <a:gd name="T35" fmla="*/ 200 h 2211"/>
                  <a:gd name="T36" fmla="*/ 263 w 1386"/>
                  <a:gd name="T37" fmla="*/ 181 h 2211"/>
                  <a:gd name="T38" fmla="*/ 263 w 1386"/>
                  <a:gd name="T39" fmla="*/ 158 h 2211"/>
                  <a:gd name="T40" fmla="*/ 248 w 1386"/>
                  <a:gd name="T41" fmla="*/ 150 h 2211"/>
                  <a:gd name="T42" fmla="*/ 246 w 1386"/>
                  <a:gd name="T43" fmla="*/ 136 h 2211"/>
                  <a:gd name="T44" fmla="*/ 226 w 1386"/>
                  <a:gd name="T45" fmla="*/ 138 h 2211"/>
                  <a:gd name="T46" fmla="*/ 212 w 1386"/>
                  <a:gd name="T47" fmla="*/ 130 h 2211"/>
                  <a:gd name="T48" fmla="*/ 202 w 1386"/>
                  <a:gd name="T49" fmla="*/ 114 h 2211"/>
                  <a:gd name="T50" fmla="*/ 183 w 1386"/>
                  <a:gd name="T51" fmla="*/ 113 h 2211"/>
                  <a:gd name="T52" fmla="*/ 170 w 1386"/>
                  <a:gd name="T53" fmla="*/ 100 h 2211"/>
                  <a:gd name="T54" fmla="*/ 167 w 1386"/>
                  <a:gd name="T55" fmla="*/ 76 h 2211"/>
                  <a:gd name="T56" fmla="*/ 152 w 1386"/>
                  <a:gd name="T57" fmla="*/ 56 h 2211"/>
                  <a:gd name="T58" fmla="*/ 144 w 1386"/>
                  <a:gd name="T59" fmla="*/ 35 h 2211"/>
                  <a:gd name="T60" fmla="*/ 129 w 1386"/>
                  <a:gd name="T61" fmla="*/ 0 h 2211"/>
                  <a:gd name="T62" fmla="*/ 109 w 1386"/>
                  <a:gd name="T63" fmla="*/ 2 h 2211"/>
                  <a:gd name="T64" fmla="*/ 90 w 1386"/>
                  <a:gd name="T65" fmla="*/ 2 h 2211"/>
                  <a:gd name="T66" fmla="*/ 70 w 1386"/>
                  <a:gd name="T67" fmla="*/ 24 h 2211"/>
                  <a:gd name="T68" fmla="*/ 52 w 1386"/>
                  <a:gd name="T69" fmla="*/ 33 h 2211"/>
                  <a:gd name="T70" fmla="*/ 35 w 1386"/>
                  <a:gd name="T71" fmla="*/ 23 h 2211"/>
                  <a:gd name="T72" fmla="*/ 30 w 1386"/>
                  <a:gd name="T73" fmla="*/ 11 h 2211"/>
                  <a:gd name="T74" fmla="*/ 15 w 1386"/>
                  <a:gd name="T75" fmla="*/ 41 h 2211"/>
                  <a:gd name="T76" fmla="*/ 21 w 1386"/>
                  <a:gd name="T77" fmla="*/ 56 h 2211"/>
                  <a:gd name="T78" fmla="*/ 18 w 1386"/>
                  <a:gd name="T79" fmla="*/ 74 h 2211"/>
                  <a:gd name="T80" fmla="*/ 11 w 1386"/>
                  <a:gd name="T81" fmla="*/ 104 h 2211"/>
                  <a:gd name="T82" fmla="*/ 15 w 1386"/>
                  <a:gd name="T83" fmla="*/ 133 h 2211"/>
                  <a:gd name="T84" fmla="*/ 24 w 1386"/>
                  <a:gd name="T85" fmla="*/ 163 h 2211"/>
                  <a:gd name="T86" fmla="*/ 18 w 1386"/>
                  <a:gd name="T87" fmla="*/ 187 h 2211"/>
                  <a:gd name="T88" fmla="*/ 11 w 1386"/>
                  <a:gd name="T89" fmla="*/ 224 h 2211"/>
                  <a:gd name="T90" fmla="*/ 0 w 1386"/>
                  <a:gd name="T91" fmla="*/ 249 h 221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386" h="2211">
                    <a:moveTo>
                      <a:pt x="0" y="1313"/>
                    </a:moveTo>
                    <a:lnTo>
                      <a:pt x="153" y="1703"/>
                    </a:lnTo>
                    <a:lnTo>
                      <a:pt x="337" y="2030"/>
                    </a:lnTo>
                    <a:lnTo>
                      <a:pt x="373" y="2169"/>
                    </a:lnTo>
                    <a:lnTo>
                      <a:pt x="483" y="2211"/>
                    </a:lnTo>
                    <a:lnTo>
                      <a:pt x="576" y="1976"/>
                    </a:lnTo>
                    <a:lnTo>
                      <a:pt x="577" y="1853"/>
                    </a:lnTo>
                    <a:lnTo>
                      <a:pt x="657" y="1757"/>
                    </a:lnTo>
                    <a:lnTo>
                      <a:pt x="753" y="1677"/>
                    </a:lnTo>
                    <a:lnTo>
                      <a:pt x="876" y="1526"/>
                    </a:lnTo>
                    <a:lnTo>
                      <a:pt x="906" y="1406"/>
                    </a:lnTo>
                    <a:lnTo>
                      <a:pt x="865" y="1373"/>
                    </a:lnTo>
                    <a:lnTo>
                      <a:pt x="937" y="1293"/>
                    </a:lnTo>
                    <a:lnTo>
                      <a:pt x="996" y="1406"/>
                    </a:lnTo>
                    <a:lnTo>
                      <a:pt x="1026" y="1376"/>
                    </a:lnTo>
                    <a:lnTo>
                      <a:pt x="1026" y="1226"/>
                    </a:lnTo>
                    <a:lnTo>
                      <a:pt x="1206" y="1136"/>
                    </a:lnTo>
                    <a:lnTo>
                      <a:pt x="1289" y="1056"/>
                    </a:lnTo>
                    <a:lnTo>
                      <a:pt x="1386" y="956"/>
                    </a:lnTo>
                    <a:lnTo>
                      <a:pt x="1386" y="836"/>
                    </a:lnTo>
                    <a:lnTo>
                      <a:pt x="1305" y="792"/>
                    </a:lnTo>
                    <a:lnTo>
                      <a:pt x="1296" y="716"/>
                    </a:lnTo>
                    <a:lnTo>
                      <a:pt x="1193" y="728"/>
                    </a:lnTo>
                    <a:lnTo>
                      <a:pt x="1116" y="686"/>
                    </a:lnTo>
                    <a:lnTo>
                      <a:pt x="1065" y="600"/>
                    </a:lnTo>
                    <a:lnTo>
                      <a:pt x="966" y="596"/>
                    </a:lnTo>
                    <a:lnTo>
                      <a:pt x="897" y="528"/>
                    </a:lnTo>
                    <a:lnTo>
                      <a:pt x="881" y="400"/>
                    </a:lnTo>
                    <a:lnTo>
                      <a:pt x="801" y="296"/>
                    </a:lnTo>
                    <a:lnTo>
                      <a:pt x="761" y="184"/>
                    </a:lnTo>
                    <a:lnTo>
                      <a:pt x="681" y="0"/>
                    </a:lnTo>
                    <a:lnTo>
                      <a:pt x="577" y="8"/>
                    </a:lnTo>
                    <a:lnTo>
                      <a:pt x="473" y="8"/>
                    </a:lnTo>
                    <a:lnTo>
                      <a:pt x="369" y="128"/>
                    </a:lnTo>
                    <a:lnTo>
                      <a:pt x="276" y="176"/>
                    </a:lnTo>
                    <a:lnTo>
                      <a:pt x="185" y="120"/>
                    </a:lnTo>
                    <a:lnTo>
                      <a:pt x="156" y="56"/>
                    </a:lnTo>
                    <a:lnTo>
                      <a:pt x="81" y="216"/>
                    </a:lnTo>
                    <a:lnTo>
                      <a:pt x="113" y="296"/>
                    </a:lnTo>
                    <a:lnTo>
                      <a:pt x="97" y="392"/>
                    </a:lnTo>
                    <a:lnTo>
                      <a:pt x="57" y="549"/>
                    </a:lnTo>
                    <a:lnTo>
                      <a:pt x="81" y="704"/>
                    </a:lnTo>
                    <a:lnTo>
                      <a:pt x="129" y="861"/>
                    </a:lnTo>
                    <a:lnTo>
                      <a:pt x="96" y="986"/>
                    </a:lnTo>
                    <a:lnTo>
                      <a:pt x="57" y="1184"/>
                    </a:lnTo>
                    <a:lnTo>
                      <a:pt x="0" y="1313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0" name="Freeform 6">
                <a:extLst>
                  <a:ext uri="{FF2B5EF4-FFF2-40B4-BE49-F238E27FC236}">
                    <a16:creationId xmlns:a16="http://schemas.microsoft.com/office/drawing/2014/main" id="{B917B9BC-150E-4E00-9AA0-753C666E2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756" y="2642853"/>
                <a:ext cx="987142" cy="592546"/>
              </a:xfrm>
              <a:custGeom>
                <a:avLst/>
                <a:gdLst>
                  <a:gd name="T0" fmla="*/ 6 w 4076"/>
                  <a:gd name="T1" fmla="*/ 0 h 2449"/>
                  <a:gd name="T2" fmla="*/ 221 w 4076"/>
                  <a:gd name="T3" fmla="*/ 36 h 2449"/>
                  <a:gd name="T4" fmla="*/ 511 w 4076"/>
                  <a:gd name="T5" fmla="*/ 70 h 2449"/>
                  <a:gd name="T6" fmla="*/ 772 w 4076"/>
                  <a:gd name="T7" fmla="*/ 88 h 2449"/>
                  <a:gd name="T8" fmla="*/ 755 w 4076"/>
                  <a:gd name="T9" fmla="*/ 457 h 2449"/>
                  <a:gd name="T10" fmla="*/ 385 w 4076"/>
                  <a:gd name="T11" fmla="*/ 429 h 2449"/>
                  <a:gd name="T12" fmla="*/ 277 w 4076"/>
                  <a:gd name="T13" fmla="*/ 417 h 2449"/>
                  <a:gd name="T14" fmla="*/ 267 w 4076"/>
                  <a:gd name="T15" fmla="*/ 452 h 2449"/>
                  <a:gd name="T16" fmla="*/ 239 w 4076"/>
                  <a:gd name="T17" fmla="*/ 441 h 2449"/>
                  <a:gd name="T18" fmla="*/ 239 w 4076"/>
                  <a:gd name="T19" fmla="*/ 459 h 2449"/>
                  <a:gd name="T20" fmla="*/ 217 w 4076"/>
                  <a:gd name="T21" fmla="*/ 464 h 2449"/>
                  <a:gd name="T22" fmla="*/ 199 w 4076"/>
                  <a:gd name="T23" fmla="*/ 453 h 2449"/>
                  <a:gd name="T24" fmla="*/ 154 w 4076"/>
                  <a:gd name="T25" fmla="*/ 453 h 2449"/>
                  <a:gd name="T26" fmla="*/ 136 w 4076"/>
                  <a:gd name="T27" fmla="*/ 444 h 2449"/>
                  <a:gd name="T28" fmla="*/ 120 w 4076"/>
                  <a:gd name="T29" fmla="*/ 426 h 2449"/>
                  <a:gd name="T30" fmla="*/ 110 w 4076"/>
                  <a:gd name="T31" fmla="*/ 409 h 2449"/>
                  <a:gd name="T32" fmla="*/ 108 w 4076"/>
                  <a:gd name="T33" fmla="*/ 380 h 2449"/>
                  <a:gd name="T34" fmla="*/ 92 w 4076"/>
                  <a:gd name="T35" fmla="*/ 327 h 2449"/>
                  <a:gd name="T36" fmla="*/ 60 w 4076"/>
                  <a:gd name="T37" fmla="*/ 329 h 2449"/>
                  <a:gd name="T38" fmla="*/ 60 w 4076"/>
                  <a:gd name="T39" fmla="*/ 287 h 2449"/>
                  <a:gd name="T40" fmla="*/ 80 w 4076"/>
                  <a:gd name="T41" fmla="*/ 231 h 2449"/>
                  <a:gd name="T42" fmla="*/ 57 w 4076"/>
                  <a:gd name="T43" fmla="*/ 219 h 2449"/>
                  <a:gd name="T44" fmla="*/ 46 w 4076"/>
                  <a:gd name="T45" fmla="*/ 197 h 2449"/>
                  <a:gd name="T46" fmla="*/ 18 w 4076"/>
                  <a:gd name="T47" fmla="*/ 167 h 2449"/>
                  <a:gd name="T48" fmla="*/ 0 w 4076"/>
                  <a:gd name="T49" fmla="*/ 140 h 2449"/>
                  <a:gd name="T50" fmla="*/ 0 w 4076"/>
                  <a:gd name="T51" fmla="*/ 87 h 2449"/>
                  <a:gd name="T52" fmla="*/ 1 w 4076"/>
                  <a:gd name="T53" fmla="*/ 49 h 2449"/>
                  <a:gd name="T54" fmla="*/ 6 w 4076"/>
                  <a:gd name="T55" fmla="*/ 0 h 24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076" h="2449">
                    <a:moveTo>
                      <a:pt x="31" y="0"/>
                    </a:moveTo>
                    <a:lnTo>
                      <a:pt x="1165" y="192"/>
                    </a:lnTo>
                    <a:lnTo>
                      <a:pt x="2696" y="372"/>
                    </a:lnTo>
                    <a:lnTo>
                      <a:pt x="4076" y="462"/>
                    </a:lnTo>
                    <a:lnTo>
                      <a:pt x="3986" y="2412"/>
                    </a:lnTo>
                    <a:lnTo>
                      <a:pt x="2035" y="2262"/>
                    </a:lnTo>
                    <a:lnTo>
                      <a:pt x="1465" y="2202"/>
                    </a:lnTo>
                    <a:lnTo>
                      <a:pt x="1410" y="2388"/>
                    </a:lnTo>
                    <a:lnTo>
                      <a:pt x="1264" y="2329"/>
                    </a:lnTo>
                    <a:lnTo>
                      <a:pt x="1262" y="2421"/>
                    </a:lnTo>
                    <a:lnTo>
                      <a:pt x="1146" y="2449"/>
                    </a:lnTo>
                    <a:lnTo>
                      <a:pt x="1053" y="2390"/>
                    </a:lnTo>
                    <a:lnTo>
                      <a:pt x="811" y="2390"/>
                    </a:lnTo>
                    <a:lnTo>
                      <a:pt x="720" y="2341"/>
                    </a:lnTo>
                    <a:lnTo>
                      <a:pt x="632" y="2251"/>
                    </a:lnTo>
                    <a:lnTo>
                      <a:pt x="583" y="2159"/>
                    </a:lnTo>
                    <a:lnTo>
                      <a:pt x="572" y="2005"/>
                    </a:lnTo>
                    <a:lnTo>
                      <a:pt x="486" y="1727"/>
                    </a:lnTo>
                    <a:lnTo>
                      <a:pt x="319" y="1736"/>
                    </a:lnTo>
                    <a:lnTo>
                      <a:pt x="318" y="1515"/>
                    </a:lnTo>
                    <a:lnTo>
                      <a:pt x="421" y="1220"/>
                    </a:lnTo>
                    <a:lnTo>
                      <a:pt x="303" y="1154"/>
                    </a:lnTo>
                    <a:lnTo>
                      <a:pt x="241" y="1040"/>
                    </a:lnTo>
                    <a:lnTo>
                      <a:pt x="94" y="881"/>
                    </a:lnTo>
                    <a:lnTo>
                      <a:pt x="1" y="737"/>
                    </a:lnTo>
                    <a:lnTo>
                      <a:pt x="0" y="461"/>
                    </a:lnTo>
                    <a:lnTo>
                      <a:pt x="6" y="25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1" name="Freeform 7">
                <a:extLst>
                  <a:ext uri="{FF2B5EF4-FFF2-40B4-BE49-F238E27FC236}">
                    <a16:creationId xmlns:a16="http://schemas.microsoft.com/office/drawing/2014/main" id="{B905BCB9-6FB9-4D03-80E5-725DA2826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0743" y="2757558"/>
                <a:ext cx="634225" cy="376726"/>
              </a:xfrm>
              <a:custGeom>
                <a:avLst/>
                <a:gdLst>
                  <a:gd name="T0" fmla="*/ 14 w 2622"/>
                  <a:gd name="T1" fmla="*/ 7 h 1560"/>
                  <a:gd name="T2" fmla="*/ 0 w 2622"/>
                  <a:gd name="T3" fmla="*/ 295 h 1560"/>
                  <a:gd name="T4" fmla="*/ 496 w 2622"/>
                  <a:gd name="T5" fmla="*/ 284 h 1560"/>
                  <a:gd name="T6" fmla="*/ 486 w 2622"/>
                  <a:gd name="T7" fmla="*/ 217 h 1560"/>
                  <a:gd name="T8" fmla="*/ 477 w 2622"/>
                  <a:gd name="T9" fmla="*/ 130 h 1560"/>
                  <a:gd name="T10" fmla="*/ 454 w 2622"/>
                  <a:gd name="T11" fmla="*/ 99 h 1560"/>
                  <a:gd name="T12" fmla="*/ 447 w 2622"/>
                  <a:gd name="T13" fmla="*/ 58 h 1560"/>
                  <a:gd name="T14" fmla="*/ 443 w 2622"/>
                  <a:gd name="T15" fmla="*/ 0 h 1560"/>
                  <a:gd name="T16" fmla="*/ 355 w 2622"/>
                  <a:gd name="T17" fmla="*/ 3 h 1560"/>
                  <a:gd name="T18" fmla="*/ 310 w 2622"/>
                  <a:gd name="T19" fmla="*/ 12 h 1560"/>
                  <a:gd name="T20" fmla="*/ 236 w 2622"/>
                  <a:gd name="T21" fmla="*/ 9 h 1560"/>
                  <a:gd name="T22" fmla="*/ 140 w 2622"/>
                  <a:gd name="T23" fmla="*/ 10 h 1560"/>
                  <a:gd name="T24" fmla="*/ 14 w 2622"/>
                  <a:gd name="T25" fmla="*/ 7 h 15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22" h="1560">
                    <a:moveTo>
                      <a:pt x="72" y="35"/>
                    </a:moveTo>
                    <a:lnTo>
                      <a:pt x="0" y="1560"/>
                    </a:lnTo>
                    <a:lnTo>
                      <a:pt x="2622" y="1503"/>
                    </a:lnTo>
                    <a:lnTo>
                      <a:pt x="2568" y="1149"/>
                    </a:lnTo>
                    <a:lnTo>
                      <a:pt x="2520" y="690"/>
                    </a:lnTo>
                    <a:lnTo>
                      <a:pt x="2400" y="525"/>
                    </a:lnTo>
                    <a:lnTo>
                      <a:pt x="2364" y="309"/>
                    </a:lnTo>
                    <a:lnTo>
                      <a:pt x="2340" y="0"/>
                    </a:lnTo>
                    <a:lnTo>
                      <a:pt x="1878" y="15"/>
                    </a:lnTo>
                    <a:lnTo>
                      <a:pt x="1638" y="63"/>
                    </a:lnTo>
                    <a:lnTo>
                      <a:pt x="1248" y="45"/>
                    </a:lnTo>
                    <a:lnTo>
                      <a:pt x="738" y="51"/>
                    </a:lnTo>
                    <a:lnTo>
                      <a:pt x="72" y="35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2" name="Freeform 8">
                <a:extLst>
                  <a:ext uri="{FF2B5EF4-FFF2-40B4-BE49-F238E27FC236}">
                    <a16:creationId xmlns:a16="http://schemas.microsoft.com/office/drawing/2014/main" id="{42E93549-CE01-49BB-8056-BC16CFE70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1634" y="3503349"/>
                <a:ext cx="545997" cy="680662"/>
              </a:xfrm>
              <a:custGeom>
                <a:avLst/>
                <a:gdLst>
                  <a:gd name="T0" fmla="*/ 71 w 2254"/>
                  <a:gd name="T1" fmla="*/ 0 h 2808"/>
                  <a:gd name="T2" fmla="*/ 181 w 2254"/>
                  <a:gd name="T3" fmla="*/ 16 h 2808"/>
                  <a:gd name="T4" fmla="*/ 279 w 2254"/>
                  <a:gd name="T5" fmla="*/ 42 h 2808"/>
                  <a:gd name="T6" fmla="*/ 273 w 2254"/>
                  <a:gd name="T7" fmla="*/ 81 h 2808"/>
                  <a:gd name="T8" fmla="*/ 270 w 2254"/>
                  <a:gd name="T9" fmla="*/ 133 h 2808"/>
                  <a:gd name="T10" fmla="*/ 365 w 2254"/>
                  <a:gd name="T11" fmla="*/ 139 h 2808"/>
                  <a:gd name="T12" fmla="*/ 427 w 2254"/>
                  <a:gd name="T13" fmla="*/ 146 h 2808"/>
                  <a:gd name="T14" fmla="*/ 405 w 2254"/>
                  <a:gd name="T15" fmla="*/ 284 h 2808"/>
                  <a:gd name="T16" fmla="*/ 383 w 2254"/>
                  <a:gd name="T17" fmla="*/ 533 h 2808"/>
                  <a:gd name="T18" fmla="*/ 0 w 2254"/>
                  <a:gd name="T19" fmla="*/ 476 h 2808"/>
                  <a:gd name="T20" fmla="*/ 11 w 2254"/>
                  <a:gd name="T21" fmla="*/ 386 h 2808"/>
                  <a:gd name="T22" fmla="*/ 36 w 2254"/>
                  <a:gd name="T23" fmla="*/ 231 h 2808"/>
                  <a:gd name="T24" fmla="*/ 44 w 2254"/>
                  <a:gd name="T25" fmla="*/ 159 h 2808"/>
                  <a:gd name="T26" fmla="*/ 50 w 2254"/>
                  <a:gd name="T27" fmla="*/ 95 h 2808"/>
                  <a:gd name="T28" fmla="*/ 65 w 2254"/>
                  <a:gd name="T29" fmla="*/ 22 h 2808"/>
                  <a:gd name="T30" fmla="*/ 71 w 2254"/>
                  <a:gd name="T31" fmla="*/ 0 h 28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54" h="2808">
                    <a:moveTo>
                      <a:pt x="377" y="0"/>
                    </a:moveTo>
                    <a:lnTo>
                      <a:pt x="956" y="85"/>
                    </a:lnTo>
                    <a:lnTo>
                      <a:pt x="1472" y="220"/>
                    </a:lnTo>
                    <a:lnTo>
                      <a:pt x="1441" y="428"/>
                    </a:lnTo>
                    <a:lnTo>
                      <a:pt x="1423" y="702"/>
                    </a:lnTo>
                    <a:lnTo>
                      <a:pt x="1926" y="730"/>
                    </a:lnTo>
                    <a:lnTo>
                      <a:pt x="2254" y="767"/>
                    </a:lnTo>
                    <a:lnTo>
                      <a:pt x="2136" y="1498"/>
                    </a:lnTo>
                    <a:lnTo>
                      <a:pt x="2024" y="2808"/>
                    </a:lnTo>
                    <a:lnTo>
                      <a:pt x="0" y="2509"/>
                    </a:lnTo>
                    <a:lnTo>
                      <a:pt x="56" y="2032"/>
                    </a:lnTo>
                    <a:lnTo>
                      <a:pt x="189" y="1219"/>
                    </a:lnTo>
                    <a:lnTo>
                      <a:pt x="234" y="838"/>
                    </a:lnTo>
                    <a:lnTo>
                      <a:pt x="266" y="501"/>
                    </a:lnTo>
                    <a:lnTo>
                      <a:pt x="345" y="118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3" name="Freeform 9">
                <a:extLst>
                  <a:ext uri="{FF2B5EF4-FFF2-40B4-BE49-F238E27FC236}">
                    <a16:creationId xmlns:a16="http://schemas.microsoft.com/office/drawing/2014/main" id="{BFF31A9A-B719-4DBA-A240-014D8F00E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6876" y="3186643"/>
                <a:ext cx="667472" cy="541465"/>
              </a:xfrm>
              <a:custGeom>
                <a:avLst/>
                <a:gdLst>
                  <a:gd name="T0" fmla="*/ 0 w 2757"/>
                  <a:gd name="T1" fmla="*/ 382 h 2235"/>
                  <a:gd name="T2" fmla="*/ 96 w 2757"/>
                  <a:gd name="T3" fmla="*/ 388 h 2235"/>
                  <a:gd name="T4" fmla="*/ 157 w 2757"/>
                  <a:gd name="T5" fmla="*/ 394 h 2235"/>
                  <a:gd name="T6" fmla="*/ 510 w 2757"/>
                  <a:gd name="T7" fmla="*/ 424 h 2235"/>
                  <a:gd name="T8" fmla="*/ 522 w 2757"/>
                  <a:gd name="T9" fmla="*/ 39 h 2235"/>
                  <a:gd name="T10" fmla="*/ 156 w 2757"/>
                  <a:gd name="T11" fmla="*/ 11 h 2235"/>
                  <a:gd name="T12" fmla="*/ 45 w 2757"/>
                  <a:gd name="T13" fmla="*/ 0 h 2235"/>
                  <a:gd name="T14" fmla="*/ 35 w 2757"/>
                  <a:gd name="T15" fmla="*/ 35 h 2235"/>
                  <a:gd name="T16" fmla="*/ 8 w 2757"/>
                  <a:gd name="T17" fmla="*/ 291 h 2235"/>
                  <a:gd name="T18" fmla="*/ 3 w 2757"/>
                  <a:gd name="T19" fmla="*/ 334 h 2235"/>
                  <a:gd name="T20" fmla="*/ 0 w 2757"/>
                  <a:gd name="T21" fmla="*/ 382 h 22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7" h="2235">
                    <a:moveTo>
                      <a:pt x="0" y="2014"/>
                    </a:moveTo>
                    <a:lnTo>
                      <a:pt x="508" y="2044"/>
                    </a:lnTo>
                    <a:lnTo>
                      <a:pt x="828" y="2078"/>
                    </a:lnTo>
                    <a:lnTo>
                      <a:pt x="2696" y="2235"/>
                    </a:lnTo>
                    <a:lnTo>
                      <a:pt x="2757" y="208"/>
                    </a:lnTo>
                    <a:lnTo>
                      <a:pt x="824" y="60"/>
                    </a:lnTo>
                    <a:lnTo>
                      <a:pt x="238" y="0"/>
                    </a:lnTo>
                    <a:lnTo>
                      <a:pt x="185" y="184"/>
                    </a:lnTo>
                    <a:lnTo>
                      <a:pt x="44" y="1536"/>
                    </a:lnTo>
                    <a:lnTo>
                      <a:pt x="16" y="1760"/>
                    </a:lnTo>
                    <a:lnTo>
                      <a:pt x="0" y="2014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4" name="Freeform 10">
                <a:extLst>
                  <a:ext uri="{FF2B5EF4-FFF2-40B4-BE49-F238E27FC236}">
                    <a16:creationId xmlns:a16="http://schemas.microsoft.com/office/drawing/2014/main" id="{A6ED6B50-0E56-4A3E-8AEA-ADF09C9B7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3305" y="4111220"/>
                <a:ext cx="639340" cy="772609"/>
              </a:xfrm>
              <a:custGeom>
                <a:avLst/>
                <a:gdLst>
                  <a:gd name="T0" fmla="*/ 116 w 2635"/>
                  <a:gd name="T1" fmla="*/ 0 h 3189"/>
                  <a:gd name="T2" fmla="*/ 500 w 2635"/>
                  <a:gd name="T3" fmla="*/ 57 h 3189"/>
                  <a:gd name="T4" fmla="*/ 458 w 2635"/>
                  <a:gd name="T5" fmla="*/ 605 h 3189"/>
                  <a:gd name="T6" fmla="*/ 396 w 2635"/>
                  <a:gd name="T7" fmla="*/ 596 h 3189"/>
                  <a:gd name="T8" fmla="*/ 334 w 2635"/>
                  <a:gd name="T9" fmla="*/ 593 h 3189"/>
                  <a:gd name="T10" fmla="*/ 289 w 2635"/>
                  <a:gd name="T11" fmla="*/ 585 h 3189"/>
                  <a:gd name="T12" fmla="*/ 105 w 2635"/>
                  <a:gd name="T13" fmla="*/ 477 h 3189"/>
                  <a:gd name="T14" fmla="*/ 20 w 2635"/>
                  <a:gd name="T15" fmla="*/ 434 h 3189"/>
                  <a:gd name="T16" fmla="*/ 3 w 2635"/>
                  <a:gd name="T17" fmla="*/ 411 h 3189"/>
                  <a:gd name="T18" fmla="*/ 0 w 2635"/>
                  <a:gd name="T19" fmla="*/ 405 h 3189"/>
                  <a:gd name="T20" fmla="*/ 18 w 2635"/>
                  <a:gd name="T21" fmla="*/ 396 h 3189"/>
                  <a:gd name="T22" fmla="*/ 18 w 2635"/>
                  <a:gd name="T23" fmla="*/ 373 h 3189"/>
                  <a:gd name="T24" fmla="*/ 10 w 2635"/>
                  <a:gd name="T25" fmla="*/ 350 h 3189"/>
                  <a:gd name="T26" fmla="*/ 18 w 2635"/>
                  <a:gd name="T27" fmla="*/ 329 h 3189"/>
                  <a:gd name="T28" fmla="*/ 35 w 2635"/>
                  <a:gd name="T29" fmla="*/ 316 h 3189"/>
                  <a:gd name="T30" fmla="*/ 30 w 2635"/>
                  <a:gd name="T31" fmla="*/ 299 h 3189"/>
                  <a:gd name="T32" fmla="*/ 39 w 2635"/>
                  <a:gd name="T33" fmla="*/ 286 h 3189"/>
                  <a:gd name="T34" fmla="*/ 52 w 2635"/>
                  <a:gd name="T35" fmla="*/ 265 h 3189"/>
                  <a:gd name="T36" fmla="*/ 64 w 2635"/>
                  <a:gd name="T37" fmla="*/ 265 h 3189"/>
                  <a:gd name="T38" fmla="*/ 68 w 2635"/>
                  <a:gd name="T39" fmla="*/ 250 h 3189"/>
                  <a:gd name="T40" fmla="*/ 47 w 2635"/>
                  <a:gd name="T41" fmla="*/ 213 h 3189"/>
                  <a:gd name="T42" fmla="*/ 41 w 2635"/>
                  <a:gd name="T43" fmla="*/ 180 h 3189"/>
                  <a:gd name="T44" fmla="*/ 34 w 2635"/>
                  <a:gd name="T45" fmla="*/ 170 h 3189"/>
                  <a:gd name="T46" fmla="*/ 47 w 2635"/>
                  <a:gd name="T47" fmla="*/ 153 h 3189"/>
                  <a:gd name="T48" fmla="*/ 49 w 2635"/>
                  <a:gd name="T49" fmla="*/ 130 h 3189"/>
                  <a:gd name="T50" fmla="*/ 42 w 2635"/>
                  <a:gd name="T51" fmla="*/ 98 h 3189"/>
                  <a:gd name="T52" fmla="*/ 43 w 2635"/>
                  <a:gd name="T53" fmla="*/ 82 h 3189"/>
                  <a:gd name="T54" fmla="*/ 58 w 2635"/>
                  <a:gd name="T55" fmla="*/ 73 h 3189"/>
                  <a:gd name="T56" fmla="*/ 78 w 2635"/>
                  <a:gd name="T57" fmla="*/ 79 h 3189"/>
                  <a:gd name="T58" fmla="*/ 105 w 2635"/>
                  <a:gd name="T59" fmla="*/ 87 h 3189"/>
                  <a:gd name="T60" fmla="*/ 100 w 2635"/>
                  <a:gd name="T61" fmla="*/ 61 h 3189"/>
                  <a:gd name="T62" fmla="*/ 110 w 2635"/>
                  <a:gd name="T63" fmla="*/ 48 h 3189"/>
                  <a:gd name="T64" fmla="*/ 110 w 2635"/>
                  <a:gd name="T65" fmla="*/ 23 h 3189"/>
                  <a:gd name="T66" fmla="*/ 114 w 2635"/>
                  <a:gd name="T67" fmla="*/ 6 h 3189"/>
                  <a:gd name="T68" fmla="*/ 116 w 2635"/>
                  <a:gd name="T69" fmla="*/ 0 h 318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635" h="3189">
                    <a:moveTo>
                      <a:pt x="609" y="0"/>
                    </a:moveTo>
                    <a:lnTo>
                      <a:pt x="2635" y="300"/>
                    </a:lnTo>
                    <a:lnTo>
                      <a:pt x="2416" y="3189"/>
                    </a:lnTo>
                    <a:lnTo>
                      <a:pt x="2089" y="3144"/>
                    </a:lnTo>
                    <a:lnTo>
                      <a:pt x="1759" y="3126"/>
                    </a:lnTo>
                    <a:lnTo>
                      <a:pt x="1525" y="3084"/>
                    </a:lnTo>
                    <a:lnTo>
                      <a:pt x="553" y="2514"/>
                    </a:lnTo>
                    <a:lnTo>
                      <a:pt x="106" y="2289"/>
                    </a:lnTo>
                    <a:lnTo>
                      <a:pt x="16" y="2169"/>
                    </a:lnTo>
                    <a:lnTo>
                      <a:pt x="0" y="2135"/>
                    </a:lnTo>
                    <a:lnTo>
                      <a:pt x="96" y="2088"/>
                    </a:lnTo>
                    <a:lnTo>
                      <a:pt x="94" y="1964"/>
                    </a:lnTo>
                    <a:lnTo>
                      <a:pt x="54" y="1844"/>
                    </a:lnTo>
                    <a:lnTo>
                      <a:pt x="96" y="1736"/>
                    </a:lnTo>
                    <a:lnTo>
                      <a:pt x="187" y="1665"/>
                    </a:lnTo>
                    <a:lnTo>
                      <a:pt x="157" y="1575"/>
                    </a:lnTo>
                    <a:lnTo>
                      <a:pt x="205" y="1509"/>
                    </a:lnTo>
                    <a:lnTo>
                      <a:pt x="276" y="1397"/>
                    </a:lnTo>
                    <a:lnTo>
                      <a:pt x="337" y="1395"/>
                    </a:lnTo>
                    <a:lnTo>
                      <a:pt x="360" y="1319"/>
                    </a:lnTo>
                    <a:lnTo>
                      <a:pt x="249" y="1124"/>
                    </a:lnTo>
                    <a:lnTo>
                      <a:pt x="217" y="948"/>
                    </a:lnTo>
                    <a:lnTo>
                      <a:pt x="178" y="897"/>
                    </a:lnTo>
                    <a:lnTo>
                      <a:pt x="249" y="809"/>
                    </a:lnTo>
                    <a:lnTo>
                      <a:pt x="258" y="687"/>
                    </a:lnTo>
                    <a:lnTo>
                      <a:pt x="223" y="515"/>
                    </a:lnTo>
                    <a:lnTo>
                      <a:pt x="228" y="431"/>
                    </a:lnTo>
                    <a:lnTo>
                      <a:pt x="307" y="384"/>
                    </a:lnTo>
                    <a:lnTo>
                      <a:pt x="411" y="414"/>
                    </a:lnTo>
                    <a:lnTo>
                      <a:pt x="553" y="461"/>
                    </a:lnTo>
                    <a:lnTo>
                      <a:pt x="528" y="320"/>
                    </a:lnTo>
                    <a:lnTo>
                      <a:pt x="582" y="252"/>
                    </a:lnTo>
                    <a:lnTo>
                      <a:pt x="582" y="122"/>
                    </a:lnTo>
                    <a:lnTo>
                      <a:pt x="603" y="32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5" name="Freeform 11">
                <a:extLst>
                  <a:ext uri="{FF2B5EF4-FFF2-40B4-BE49-F238E27FC236}">
                    <a16:creationId xmlns:a16="http://schemas.microsoft.com/office/drawing/2014/main" id="{6BE2CC09-1CD5-473C-901C-7338FD9BD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2648" y="3688520"/>
                <a:ext cx="698160" cy="528695"/>
              </a:xfrm>
              <a:custGeom>
                <a:avLst/>
                <a:gdLst>
                  <a:gd name="T0" fmla="*/ 43 w 2886"/>
                  <a:gd name="T1" fmla="*/ 0 h 2181"/>
                  <a:gd name="T2" fmla="*/ 21 w 2886"/>
                  <a:gd name="T3" fmla="*/ 141 h 2181"/>
                  <a:gd name="T4" fmla="*/ 0 w 2886"/>
                  <a:gd name="T5" fmla="*/ 388 h 2181"/>
                  <a:gd name="T6" fmla="*/ 215 w 2886"/>
                  <a:gd name="T7" fmla="*/ 404 h 2181"/>
                  <a:gd name="T8" fmla="*/ 386 w 2886"/>
                  <a:gd name="T9" fmla="*/ 412 h 2181"/>
                  <a:gd name="T10" fmla="*/ 536 w 2886"/>
                  <a:gd name="T11" fmla="*/ 414 h 2181"/>
                  <a:gd name="T12" fmla="*/ 535 w 2886"/>
                  <a:gd name="T13" fmla="*/ 196 h 2181"/>
                  <a:gd name="T14" fmla="*/ 546 w 2886"/>
                  <a:gd name="T15" fmla="*/ 112 h 2181"/>
                  <a:gd name="T16" fmla="*/ 543 w 2886"/>
                  <a:gd name="T17" fmla="*/ 80 h 2181"/>
                  <a:gd name="T18" fmla="*/ 540 w 2886"/>
                  <a:gd name="T19" fmla="*/ 51 h 2181"/>
                  <a:gd name="T20" fmla="*/ 543 w 2886"/>
                  <a:gd name="T21" fmla="*/ 28 h 2181"/>
                  <a:gd name="T22" fmla="*/ 519 w 2886"/>
                  <a:gd name="T23" fmla="*/ 32 h 2181"/>
                  <a:gd name="T24" fmla="*/ 396 w 2886"/>
                  <a:gd name="T25" fmla="*/ 30 h 2181"/>
                  <a:gd name="T26" fmla="*/ 72 w 2886"/>
                  <a:gd name="T27" fmla="*/ 2 h 2181"/>
                  <a:gd name="T28" fmla="*/ 43 w 2886"/>
                  <a:gd name="T29" fmla="*/ 0 h 218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886" h="2181">
                    <a:moveTo>
                      <a:pt x="227" y="0"/>
                    </a:moveTo>
                    <a:lnTo>
                      <a:pt x="110" y="741"/>
                    </a:lnTo>
                    <a:lnTo>
                      <a:pt x="0" y="2044"/>
                    </a:lnTo>
                    <a:lnTo>
                      <a:pt x="1134" y="2128"/>
                    </a:lnTo>
                    <a:lnTo>
                      <a:pt x="2040" y="2170"/>
                    </a:lnTo>
                    <a:lnTo>
                      <a:pt x="2835" y="2181"/>
                    </a:lnTo>
                    <a:lnTo>
                      <a:pt x="2826" y="1035"/>
                    </a:lnTo>
                    <a:lnTo>
                      <a:pt x="2886" y="591"/>
                    </a:lnTo>
                    <a:lnTo>
                      <a:pt x="2868" y="423"/>
                    </a:lnTo>
                    <a:lnTo>
                      <a:pt x="2856" y="267"/>
                    </a:lnTo>
                    <a:lnTo>
                      <a:pt x="2868" y="147"/>
                    </a:lnTo>
                    <a:lnTo>
                      <a:pt x="2745" y="169"/>
                    </a:lnTo>
                    <a:lnTo>
                      <a:pt x="2093" y="157"/>
                    </a:lnTo>
                    <a:lnTo>
                      <a:pt x="380" y="12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6" name="Freeform 12">
                <a:extLst>
                  <a:ext uri="{FF2B5EF4-FFF2-40B4-BE49-F238E27FC236}">
                    <a16:creationId xmlns:a16="http://schemas.microsoft.com/office/drawing/2014/main" id="{9A866035-55F2-43BC-A065-7B115A437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7955" y="3121515"/>
                <a:ext cx="684094" cy="403544"/>
              </a:xfrm>
              <a:custGeom>
                <a:avLst/>
                <a:gdLst>
                  <a:gd name="T0" fmla="*/ 0 w 2822"/>
                  <a:gd name="T1" fmla="*/ 276 h 1670"/>
                  <a:gd name="T2" fmla="*/ 108 w 2822"/>
                  <a:gd name="T3" fmla="*/ 285 h 1670"/>
                  <a:gd name="T4" fmla="*/ 217 w 2822"/>
                  <a:gd name="T5" fmla="*/ 286 h 1670"/>
                  <a:gd name="T6" fmla="*/ 295 w 2822"/>
                  <a:gd name="T7" fmla="*/ 285 h 1670"/>
                  <a:gd name="T8" fmla="*/ 349 w 2822"/>
                  <a:gd name="T9" fmla="*/ 283 h 1670"/>
                  <a:gd name="T10" fmla="*/ 376 w 2822"/>
                  <a:gd name="T11" fmla="*/ 281 h 1670"/>
                  <a:gd name="T12" fmla="*/ 422 w 2822"/>
                  <a:gd name="T13" fmla="*/ 298 h 1670"/>
                  <a:gd name="T14" fmla="*/ 439 w 2822"/>
                  <a:gd name="T15" fmla="*/ 286 h 1670"/>
                  <a:gd name="T16" fmla="*/ 473 w 2822"/>
                  <a:gd name="T17" fmla="*/ 286 h 1670"/>
                  <a:gd name="T18" fmla="*/ 485 w 2822"/>
                  <a:gd name="T19" fmla="*/ 303 h 1670"/>
                  <a:gd name="T20" fmla="*/ 535 w 2822"/>
                  <a:gd name="T21" fmla="*/ 316 h 1670"/>
                  <a:gd name="T22" fmla="*/ 535 w 2822"/>
                  <a:gd name="T23" fmla="*/ 259 h 1670"/>
                  <a:gd name="T24" fmla="*/ 528 w 2822"/>
                  <a:gd name="T25" fmla="*/ 233 h 1670"/>
                  <a:gd name="T26" fmla="*/ 533 w 2822"/>
                  <a:gd name="T27" fmla="*/ 181 h 1670"/>
                  <a:gd name="T28" fmla="*/ 526 w 2822"/>
                  <a:gd name="T29" fmla="*/ 72 h 1670"/>
                  <a:gd name="T30" fmla="*/ 502 w 2822"/>
                  <a:gd name="T31" fmla="*/ 43 h 1670"/>
                  <a:gd name="T32" fmla="*/ 509 w 2822"/>
                  <a:gd name="T33" fmla="*/ 22 h 1670"/>
                  <a:gd name="T34" fmla="*/ 507 w 2822"/>
                  <a:gd name="T35" fmla="*/ 0 h 1670"/>
                  <a:gd name="T36" fmla="*/ 388 w 2822"/>
                  <a:gd name="T37" fmla="*/ 3 h 1670"/>
                  <a:gd name="T38" fmla="*/ 10 w 2822"/>
                  <a:gd name="T39" fmla="*/ 10 h 1670"/>
                  <a:gd name="T40" fmla="*/ 5 w 2822"/>
                  <a:gd name="T41" fmla="*/ 90 h 1670"/>
                  <a:gd name="T42" fmla="*/ 0 w 2822"/>
                  <a:gd name="T43" fmla="*/ 276 h 167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822" h="1670">
                    <a:moveTo>
                      <a:pt x="0" y="1456"/>
                    </a:moveTo>
                    <a:lnTo>
                      <a:pt x="570" y="1505"/>
                    </a:lnTo>
                    <a:lnTo>
                      <a:pt x="1143" y="1513"/>
                    </a:lnTo>
                    <a:lnTo>
                      <a:pt x="1558" y="1505"/>
                    </a:lnTo>
                    <a:lnTo>
                      <a:pt x="1842" y="1496"/>
                    </a:lnTo>
                    <a:lnTo>
                      <a:pt x="1985" y="1483"/>
                    </a:lnTo>
                    <a:lnTo>
                      <a:pt x="2225" y="1573"/>
                    </a:lnTo>
                    <a:lnTo>
                      <a:pt x="2315" y="1513"/>
                    </a:lnTo>
                    <a:lnTo>
                      <a:pt x="2496" y="1513"/>
                    </a:lnTo>
                    <a:lnTo>
                      <a:pt x="2556" y="1603"/>
                    </a:lnTo>
                    <a:lnTo>
                      <a:pt x="2822" y="1670"/>
                    </a:lnTo>
                    <a:lnTo>
                      <a:pt x="2822" y="1369"/>
                    </a:lnTo>
                    <a:lnTo>
                      <a:pt x="2785" y="1232"/>
                    </a:lnTo>
                    <a:lnTo>
                      <a:pt x="2813" y="957"/>
                    </a:lnTo>
                    <a:lnTo>
                      <a:pt x="2776" y="382"/>
                    </a:lnTo>
                    <a:lnTo>
                      <a:pt x="2646" y="226"/>
                    </a:lnTo>
                    <a:lnTo>
                      <a:pt x="2685" y="118"/>
                    </a:lnTo>
                    <a:lnTo>
                      <a:pt x="2674" y="0"/>
                    </a:lnTo>
                    <a:lnTo>
                      <a:pt x="2045" y="16"/>
                    </a:lnTo>
                    <a:lnTo>
                      <a:pt x="54" y="54"/>
                    </a:lnTo>
                    <a:lnTo>
                      <a:pt x="28" y="476"/>
                    </a:lnTo>
                    <a:lnTo>
                      <a:pt x="0" y="1456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7" name="Freeform 13">
                <a:extLst>
                  <a:ext uri="{FF2B5EF4-FFF2-40B4-BE49-F238E27FC236}">
                    <a16:creationId xmlns:a16="http://schemas.microsoft.com/office/drawing/2014/main" id="{DC5F48EF-423C-4140-82B0-216C51EAD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0282" y="3475253"/>
                <a:ext cx="804290" cy="358849"/>
              </a:xfrm>
              <a:custGeom>
                <a:avLst/>
                <a:gdLst>
                  <a:gd name="T0" fmla="*/ 7 w 3321"/>
                  <a:gd name="T1" fmla="*/ 0 h 1486"/>
                  <a:gd name="T2" fmla="*/ 0 w 3321"/>
                  <a:gd name="T3" fmla="*/ 197 h 1486"/>
                  <a:gd name="T4" fmla="*/ 123 w 3321"/>
                  <a:gd name="T5" fmla="*/ 200 h 1486"/>
                  <a:gd name="T6" fmla="*/ 146 w 3321"/>
                  <a:gd name="T7" fmla="*/ 196 h 1486"/>
                  <a:gd name="T8" fmla="*/ 144 w 3321"/>
                  <a:gd name="T9" fmla="*/ 218 h 1486"/>
                  <a:gd name="T10" fmla="*/ 147 w 3321"/>
                  <a:gd name="T11" fmla="*/ 252 h 1486"/>
                  <a:gd name="T12" fmla="*/ 150 w 3321"/>
                  <a:gd name="T13" fmla="*/ 281 h 1486"/>
                  <a:gd name="T14" fmla="*/ 413 w 3321"/>
                  <a:gd name="T15" fmla="*/ 281 h 1486"/>
                  <a:gd name="T16" fmla="*/ 529 w 3321"/>
                  <a:gd name="T17" fmla="*/ 275 h 1486"/>
                  <a:gd name="T18" fmla="*/ 557 w 3321"/>
                  <a:gd name="T19" fmla="*/ 272 h 1486"/>
                  <a:gd name="T20" fmla="*/ 588 w 3321"/>
                  <a:gd name="T21" fmla="*/ 271 h 1486"/>
                  <a:gd name="T22" fmla="*/ 629 w 3321"/>
                  <a:gd name="T23" fmla="*/ 269 h 1486"/>
                  <a:gd name="T24" fmla="*/ 607 w 3321"/>
                  <a:gd name="T25" fmla="*/ 225 h 1486"/>
                  <a:gd name="T26" fmla="*/ 607 w 3321"/>
                  <a:gd name="T27" fmla="*/ 179 h 1486"/>
                  <a:gd name="T28" fmla="*/ 556 w 3321"/>
                  <a:gd name="T29" fmla="*/ 78 h 1486"/>
                  <a:gd name="T30" fmla="*/ 540 w 3321"/>
                  <a:gd name="T31" fmla="*/ 40 h 1486"/>
                  <a:gd name="T32" fmla="*/ 490 w 3321"/>
                  <a:gd name="T33" fmla="*/ 28 h 1486"/>
                  <a:gd name="T34" fmla="*/ 480 w 3321"/>
                  <a:gd name="T35" fmla="*/ 11 h 1486"/>
                  <a:gd name="T36" fmla="*/ 445 w 3321"/>
                  <a:gd name="T37" fmla="*/ 11 h 1486"/>
                  <a:gd name="T38" fmla="*/ 428 w 3321"/>
                  <a:gd name="T39" fmla="*/ 22 h 1486"/>
                  <a:gd name="T40" fmla="*/ 382 w 3321"/>
                  <a:gd name="T41" fmla="*/ 5 h 1486"/>
                  <a:gd name="T42" fmla="*/ 353 w 3321"/>
                  <a:gd name="T43" fmla="*/ 8 h 1486"/>
                  <a:gd name="T44" fmla="*/ 301 w 3321"/>
                  <a:gd name="T45" fmla="*/ 9 h 1486"/>
                  <a:gd name="T46" fmla="*/ 220 w 3321"/>
                  <a:gd name="T47" fmla="*/ 11 h 1486"/>
                  <a:gd name="T48" fmla="*/ 115 w 3321"/>
                  <a:gd name="T49" fmla="*/ 9 h 1486"/>
                  <a:gd name="T50" fmla="*/ 7 w 3321"/>
                  <a:gd name="T51" fmla="*/ 0 h 14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321" h="1486">
                    <a:moveTo>
                      <a:pt x="35" y="0"/>
                    </a:moveTo>
                    <a:lnTo>
                      <a:pt x="0" y="1044"/>
                    </a:lnTo>
                    <a:lnTo>
                      <a:pt x="651" y="1058"/>
                    </a:lnTo>
                    <a:lnTo>
                      <a:pt x="769" y="1034"/>
                    </a:lnTo>
                    <a:lnTo>
                      <a:pt x="761" y="1152"/>
                    </a:lnTo>
                    <a:lnTo>
                      <a:pt x="775" y="1332"/>
                    </a:lnTo>
                    <a:lnTo>
                      <a:pt x="793" y="1486"/>
                    </a:lnTo>
                    <a:lnTo>
                      <a:pt x="2181" y="1486"/>
                    </a:lnTo>
                    <a:lnTo>
                      <a:pt x="2791" y="1454"/>
                    </a:lnTo>
                    <a:lnTo>
                      <a:pt x="2939" y="1436"/>
                    </a:lnTo>
                    <a:lnTo>
                      <a:pt x="3107" y="1432"/>
                    </a:lnTo>
                    <a:lnTo>
                      <a:pt x="3321" y="1424"/>
                    </a:lnTo>
                    <a:lnTo>
                      <a:pt x="3203" y="1190"/>
                    </a:lnTo>
                    <a:lnTo>
                      <a:pt x="3203" y="946"/>
                    </a:lnTo>
                    <a:lnTo>
                      <a:pt x="2937" y="414"/>
                    </a:lnTo>
                    <a:lnTo>
                      <a:pt x="2849" y="212"/>
                    </a:lnTo>
                    <a:lnTo>
                      <a:pt x="2587" y="146"/>
                    </a:lnTo>
                    <a:lnTo>
                      <a:pt x="2533" y="56"/>
                    </a:lnTo>
                    <a:lnTo>
                      <a:pt x="2348" y="58"/>
                    </a:lnTo>
                    <a:lnTo>
                      <a:pt x="2259" y="116"/>
                    </a:lnTo>
                    <a:lnTo>
                      <a:pt x="2017" y="24"/>
                    </a:lnTo>
                    <a:lnTo>
                      <a:pt x="1862" y="42"/>
                    </a:lnTo>
                    <a:lnTo>
                      <a:pt x="1587" y="50"/>
                    </a:lnTo>
                    <a:lnTo>
                      <a:pt x="1159" y="56"/>
                    </a:lnTo>
                    <a:lnTo>
                      <a:pt x="607" y="4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8" name="Freeform 14">
                <a:extLst>
                  <a:ext uri="{FF2B5EF4-FFF2-40B4-BE49-F238E27FC236}">
                    <a16:creationId xmlns:a16="http://schemas.microsoft.com/office/drawing/2014/main" id="{2739A32F-3C83-4BDC-A854-7F6677D77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6742" y="3820055"/>
                <a:ext cx="735241" cy="398436"/>
              </a:xfrm>
              <a:custGeom>
                <a:avLst/>
                <a:gdLst>
                  <a:gd name="T0" fmla="*/ 12 w 3036"/>
                  <a:gd name="T1" fmla="*/ 11 h 1646"/>
                  <a:gd name="T2" fmla="*/ 0 w 3036"/>
                  <a:gd name="T3" fmla="*/ 93 h 1646"/>
                  <a:gd name="T4" fmla="*/ 2 w 3036"/>
                  <a:gd name="T5" fmla="*/ 311 h 1646"/>
                  <a:gd name="T6" fmla="*/ 265 w 3036"/>
                  <a:gd name="T7" fmla="*/ 312 h 1646"/>
                  <a:gd name="T8" fmla="*/ 435 w 3036"/>
                  <a:gd name="T9" fmla="*/ 298 h 1646"/>
                  <a:gd name="T10" fmla="*/ 575 w 3036"/>
                  <a:gd name="T11" fmla="*/ 286 h 1646"/>
                  <a:gd name="T12" fmla="*/ 575 w 3036"/>
                  <a:gd name="T13" fmla="*/ 251 h 1646"/>
                  <a:gd name="T14" fmla="*/ 570 w 3036"/>
                  <a:gd name="T15" fmla="*/ 198 h 1646"/>
                  <a:gd name="T16" fmla="*/ 570 w 3036"/>
                  <a:gd name="T17" fmla="*/ 135 h 1646"/>
                  <a:gd name="T18" fmla="*/ 566 w 3036"/>
                  <a:gd name="T19" fmla="*/ 87 h 1646"/>
                  <a:gd name="T20" fmla="*/ 542 w 3036"/>
                  <a:gd name="T21" fmla="*/ 73 h 1646"/>
                  <a:gd name="T22" fmla="*/ 532 w 3036"/>
                  <a:gd name="T23" fmla="*/ 42 h 1646"/>
                  <a:gd name="T24" fmla="*/ 537 w 3036"/>
                  <a:gd name="T25" fmla="*/ 25 h 1646"/>
                  <a:gd name="T26" fmla="*/ 518 w 3036"/>
                  <a:gd name="T27" fmla="*/ 14 h 1646"/>
                  <a:gd name="T28" fmla="*/ 491 w 3036"/>
                  <a:gd name="T29" fmla="*/ 0 h 1646"/>
                  <a:gd name="T30" fmla="*/ 453 w 3036"/>
                  <a:gd name="T31" fmla="*/ 0 h 1646"/>
                  <a:gd name="T32" fmla="*/ 419 w 3036"/>
                  <a:gd name="T33" fmla="*/ 2 h 1646"/>
                  <a:gd name="T34" fmla="*/ 391 w 3036"/>
                  <a:gd name="T35" fmla="*/ 5 h 1646"/>
                  <a:gd name="T36" fmla="*/ 279 w 3036"/>
                  <a:gd name="T37" fmla="*/ 11 h 1646"/>
                  <a:gd name="T38" fmla="*/ 12 w 3036"/>
                  <a:gd name="T39" fmla="*/ 11 h 16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036" h="1646">
                    <a:moveTo>
                      <a:pt x="62" y="59"/>
                    </a:moveTo>
                    <a:lnTo>
                      <a:pt x="0" y="491"/>
                    </a:lnTo>
                    <a:lnTo>
                      <a:pt x="13" y="1641"/>
                    </a:lnTo>
                    <a:lnTo>
                      <a:pt x="1401" y="1646"/>
                    </a:lnTo>
                    <a:lnTo>
                      <a:pt x="2298" y="1572"/>
                    </a:lnTo>
                    <a:lnTo>
                      <a:pt x="3036" y="1509"/>
                    </a:lnTo>
                    <a:lnTo>
                      <a:pt x="3036" y="1326"/>
                    </a:lnTo>
                    <a:lnTo>
                      <a:pt x="3009" y="1043"/>
                    </a:lnTo>
                    <a:lnTo>
                      <a:pt x="3009" y="713"/>
                    </a:lnTo>
                    <a:lnTo>
                      <a:pt x="2987" y="461"/>
                    </a:lnTo>
                    <a:lnTo>
                      <a:pt x="2862" y="384"/>
                    </a:lnTo>
                    <a:lnTo>
                      <a:pt x="2807" y="221"/>
                    </a:lnTo>
                    <a:lnTo>
                      <a:pt x="2837" y="131"/>
                    </a:lnTo>
                    <a:lnTo>
                      <a:pt x="2734" y="73"/>
                    </a:lnTo>
                    <a:lnTo>
                      <a:pt x="2593" y="0"/>
                    </a:lnTo>
                    <a:lnTo>
                      <a:pt x="2392" y="2"/>
                    </a:lnTo>
                    <a:lnTo>
                      <a:pt x="2212" y="11"/>
                    </a:lnTo>
                    <a:lnTo>
                      <a:pt x="2062" y="27"/>
                    </a:lnTo>
                    <a:lnTo>
                      <a:pt x="1474" y="60"/>
                    </a:lnTo>
                    <a:lnTo>
                      <a:pt x="62" y="59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9" name="Freeform 15">
                <a:extLst>
                  <a:ext uri="{FF2B5EF4-FFF2-40B4-BE49-F238E27FC236}">
                    <a16:creationId xmlns:a16="http://schemas.microsoft.com/office/drawing/2014/main" id="{658334D9-C71E-43D2-8D5E-8093F5145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8942" y="4184011"/>
                <a:ext cx="643175" cy="703648"/>
              </a:xfrm>
              <a:custGeom>
                <a:avLst/>
                <a:gdLst>
                  <a:gd name="T0" fmla="*/ 41 w 2655"/>
                  <a:gd name="T1" fmla="*/ 0 h 2904"/>
                  <a:gd name="T2" fmla="*/ 261 w 2655"/>
                  <a:gd name="T3" fmla="*/ 16 h 2904"/>
                  <a:gd name="T4" fmla="*/ 411 w 2655"/>
                  <a:gd name="T5" fmla="*/ 23 h 2904"/>
                  <a:gd name="T6" fmla="*/ 503 w 2655"/>
                  <a:gd name="T7" fmla="*/ 25 h 2904"/>
                  <a:gd name="T8" fmla="*/ 500 w 2655"/>
                  <a:gd name="T9" fmla="*/ 75 h 2904"/>
                  <a:gd name="T10" fmla="*/ 503 w 2655"/>
                  <a:gd name="T11" fmla="*/ 283 h 2904"/>
                  <a:gd name="T12" fmla="*/ 497 w 2655"/>
                  <a:gd name="T13" fmla="*/ 505 h 2904"/>
                  <a:gd name="T14" fmla="*/ 194 w 2655"/>
                  <a:gd name="T15" fmla="*/ 494 h 2904"/>
                  <a:gd name="T16" fmla="*/ 206 w 2655"/>
                  <a:gd name="T17" fmla="*/ 516 h 2904"/>
                  <a:gd name="T18" fmla="*/ 171 w 2655"/>
                  <a:gd name="T19" fmla="*/ 510 h 2904"/>
                  <a:gd name="T20" fmla="*/ 130 w 2655"/>
                  <a:gd name="T21" fmla="*/ 512 h 2904"/>
                  <a:gd name="T22" fmla="*/ 80 w 2655"/>
                  <a:gd name="T23" fmla="*/ 505 h 2904"/>
                  <a:gd name="T24" fmla="*/ 78 w 2655"/>
                  <a:gd name="T25" fmla="*/ 532 h 2904"/>
                  <a:gd name="T26" fmla="*/ 73 w 2655"/>
                  <a:gd name="T27" fmla="*/ 551 h 2904"/>
                  <a:gd name="T28" fmla="*/ 0 w 2655"/>
                  <a:gd name="T29" fmla="*/ 549 h 2904"/>
                  <a:gd name="T30" fmla="*/ 41 w 2655"/>
                  <a:gd name="T31" fmla="*/ 0 h 29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655" h="2904">
                    <a:moveTo>
                      <a:pt x="217" y="0"/>
                    </a:moveTo>
                    <a:lnTo>
                      <a:pt x="1377" y="84"/>
                    </a:lnTo>
                    <a:lnTo>
                      <a:pt x="2169" y="122"/>
                    </a:lnTo>
                    <a:lnTo>
                      <a:pt x="2653" y="132"/>
                    </a:lnTo>
                    <a:lnTo>
                      <a:pt x="2637" y="396"/>
                    </a:lnTo>
                    <a:lnTo>
                      <a:pt x="2655" y="1494"/>
                    </a:lnTo>
                    <a:lnTo>
                      <a:pt x="2625" y="2664"/>
                    </a:lnTo>
                    <a:lnTo>
                      <a:pt x="1026" y="2601"/>
                    </a:lnTo>
                    <a:lnTo>
                      <a:pt x="1086" y="2721"/>
                    </a:lnTo>
                    <a:lnTo>
                      <a:pt x="903" y="2688"/>
                    </a:lnTo>
                    <a:lnTo>
                      <a:pt x="687" y="2700"/>
                    </a:lnTo>
                    <a:lnTo>
                      <a:pt x="423" y="2664"/>
                    </a:lnTo>
                    <a:lnTo>
                      <a:pt x="411" y="2802"/>
                    </a:lnTo>
                    <a:lnTo>
                      <a:pt x="387" y="2904"/>
                    </a:lnTo>
                    <a:lnTo>
                      <a:pt x="0" y="2892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0" name="Freeform 16">
                <a:extLst>
                  <a:ext uri="{FF2B5EF4-FFF2-40B4-BE49-F238E27FC236}">
                    <a16:creationId xmlns:a16="http://schemas.microsoft.com/office/drawing/2014/main" id="{4A138BAE-F6C1-4E7D-BA5A-DA80C80BC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8283" y="4185289"/>
                <a:ext cx="877173" cy="417593"/>
              </a:xfrm>
              <a:custGeom>
                <a:avLst/>
                <a:gdLst>
                  <a:gd name="T0" fmla="*/ 3 w 3616"/>
                  <a:gd name="T1" fmla="*/ 24 h 1724"/>
                  <a:gd name="T2" fmla="*/ 0 w 3616"/>
                  <a:gd name="T3" fmla="*/ 74 h 1724"/>
                  <a:gd name="T4" fmla="*/ 109 w 3616"/>
                  <a:gd name="T5" fmla="*/ 73 h 1724"/>
                  <a:gd name="T6" fmla="*/ 169 w 3616"/>
                  <a:gd name="T7" fmla="*/ 71 h 1724"/>
                  <a:gd name="T8" fmla="*/ 231 w 3616"/>
                  <a:gd name="T9" fmla="*/ 71 h 1724"/>
                  <a:gd name="T10" fmla="*/ 234 w 3616"/>
                  <a:gd name="T11" fmla="*/ 106 h 1724"/>
                  <a:gd name="T12" fmla="*/ 235 w 3616"/>
                  <a:gd name="T13" fmla="*/ 158 h 1724"/>
                  <a:gd name="T14" fmla="*/ 230 w 3616"/>
                  <a:gd name="T15" fmla="*/ 187 h 1724"/>
                  <a:gd name="T16" fmla="*/ 223 w 3616"/>
                  <a:gd name="T17" fmla="*/ 211 h 1724"/>
                  <a:gd name="T18" fmla="*/ 230 w 3616"/>
                  <a:gd name="T19" fmla="*/ 234 h 1724"/>
                  <a:gd name="T20" fmla="*/ 231 w 3616"/>
                  <a:gd name="T21" fmla="*/ 259 h 1724"/>
                  <a:gd name="T22" fmla="*/ 261 w 3616"/>
                  <a:gd name="T23" fmla="*/ 262 h 1724"/>
                  <a:gd name="T24" fmla="*/ 280 w 3616"/>
                  <a:gd name="T25" fmla="*/ 274 h 1724"/>
                  <a:gd name="T26" fmla="*/ 306 w 3616"/>
                  <a:gd name="T27" fmla="*/ 276 h 1724"/>
                  <a:gd name="T28" fmla="*/ 338 w 3616"/>
                  <a:gd name="T29" fmla="*/ 295 h 1724"/>
                  <a:gd name="T30" fmla="*/ 381 w 3616"/>
                  <a:gd name="T31" fmla="*/ 288 h 1724"/>
                  <a:gd name="T32" fmla="*/ 412 w 3616"/>
                  <a:gd name="T33" fmla="*/ 315 h 1724"/>
                  <a:gd name="T34" fmla="*/ 440 w 3616"/>
                  <a:gd name="T35" fmla="*/ 309 h 1724"/>
                  <a:gd name="T36" fmla="*/ 464 w 3616"/>
                  <a:gd name="T37" fmla="*/ 321 h 1724"/>
                  <a:gd name="T38" fmla="*/ 492 w 3616"/>
                  <a:gd name="T39" fmla="*/ 319 h 1724"/>
                  <a:gd name="T40" fmla="*/ 544 w 3616"/>
                  <a:gd name="T41" fmla="*/ 327 h 1724"/>
                  <a:gd name="T42" fmla="*/ 591 w 3616"/>
                  <a:gd name="T43" fmla="*/ 309 h 1724"/>
                  <a:gd name="T44" fmla="*/ 617 w 3616"/>
                  <a:gd name="T45" fmla="*/ 312 h 1724"/>
                  <a:gd name="T46" fmla="*/ 636 w 3616"/>
                  <a:gd name="T47" fmla="*/ 303 h 1724"/>
                  <a:gd name="T48" fmla="*/ 657 w 3616"/>
                  <a:gd name="T49" fmla="*/ 321 h 1724"/>
                  <a:gd name="T50" fmla="*/ 686 w 3616"/>
                  <a:gd name="T51" fmla="*/ 327 h 1724"/>
                  <a:gd name="T52" fmla="*/ 686 w 3616"/>
                  <a:gd name="T53" fmla="*/ 173 h 1724"/>
                  <a:gd name="T54" fmla="*/ 673 w 3616"/>
                  <a:gd name="T55" fmla="*/ 112 h 1724"/>
                  <a:gd name="T56" fmla="*/ 669 w 3616"/>
                  <a:gd name="T57" fmla="*/ 74 h 1724"/>
                  <a:gd name="T58" fmla="*/ 669 w 3616"/>
                  <a:gd name="T59" fmla="*/ 48 h 1724"/>
                  <a:gd name="T60" fmla="*/ 664 w 3616"/>
                  <a:gd name="T61" fmla="*/ 26 h 1724"/>
                  <a:gd name="T62" fmla="*/ 654 w 3616"/>
                  <a:gd name="T63" fmla="*/ 0 h 1724"/>
                  <a:gd name="T64" fmla="*/ 587 w 3616"/>
                  <a:gd name="T65" fmla="*/ 5 h 1724"/>
                  <a:gd name="T66" fmla="*/ 344 w 3616"/>
                  <a:gd name="T67" fmla="*/ 25 h 1724"/>
                  <a:gd name="T68" fmla="*/ 219 w 3616"/>
                  <a:gd name="T69" fmla="*/ 25 h 1724"/>
                  <a:gd name="T70" fmla="*/ 79 w 3616"/>
                  <a:gd name="T71" fmla="*/ 25 h 1724"/>
                  <a:gd name="T72" fmla="*/ 3 w 3616"/>
                  <a:gd name="T73" fmla="*/ 24 h 172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616" h="1724">
                    <a:moveTo>
                      <a:pt x="14" y="124"/>
                    </a:moveTo>
                    <a:lnTo>
                      <a:pt x="0" y="392"/>
                    </a:lnTo>
                    <a:lnTo>
                      <a:pt x="573" y="383"/>
                    </a:lnTo>
                    <a:lnTo>
                      <a:pt x="893" y="374"/>
                    </a:lnTo>
                    <a:lnTo>
                      <a:pt x="1215" y="374"/>
                    </a:lnTo>
                    <a:lnTo>
                      <a:pt x="1231" y="557"/>
                    </a:lnTo>
                    <a:lnTo>
                      <a:pt x="1241" y="831"/>
                    </a:lnTo>
                    <a:lnTo>
                      <a:pt x="1213" y="987"/>
                    </a:lnTo>
                    <a:lnTo>
                      <a:pt x="1177" y="1115"/>
                    </a:lnTo>
                    <a:lnTo>
                      <a:pt x="1213" y="1233"/>
                    </a:lnTo>
                    <a:lnTo>
                      <a:pt x="1215" y="1364"/>
                    </a:lnTo>
                    <a:lnTo>
                      <a:pt x="1378" y="1380"/>
                    </a:lnTo>
                    <a:lnTo>
                      <a:pt x="1478" y="1444"/>
                    </a:lnTo>
                    <a:lnTo>
                      <a:pt x="1615" y="1453"/>
                    </a:lnTo>
                    <a:lnTo>
                      <a:pt x="1780" y="1553"/>
                    </a:lnTo>
                    <a:lnTo>
                      <a:pt x="2009" y="1517"/>
                    </a:lnTo>
                    <a:lnTo>
                      <a:pt x="2173" y="1663"/>
                    </a:lnTo>
                    <a:lnTo>
                      <a:pt x="2319" y="1627"/>
                    </a:lnTo>
                    <a:lnTo>
                      <a:pt x="2446" y="1694"/>
                    </a:lnTo>
                    <a:lnTo>
                      <a:pt x="2594" y="1681"/>
                    </a:lnTo>
                    <a:lnTo>
                      <a:pt x="2866" y="1724"/>
                    </a:lnTo>
                    <a:lnTo>
                      <a:pt x="3115" y="1627"/>
                    </a:lnTo>
                    <a:lnTo>
                      <a:pt x="3252" y="1645"/>
                    </a:lnTo>
                    <a:lnTo>
                      <a:pt x="3353" y="1599"/>
                    </a:lnTo>
                    <a:lnTo>
                      <a:pt x="3462" y="1691"/>
                    </a:lnTo>
                    <a:lnTo>
                      <a:pt x="3616" y="1724"/>
                    </a:lnTo>
                    <a:lnTo>
                      <a:pt x="3616" y="914"/>
                    </a:lnTo>
                    <a:lnTo>
                      <a:pt x="3545" y="593"/>
                    </a:lnTo>
                    <a:lnTo>
                      <a:pt x="3526" y="392"/>
                    </a:lnTo>
                    <a:lnTo>
                      <a:pt x="3526" y="254"/>
                    </a:lnTo>
                    <a:lnTo>
                      <a:pt x="3499" y="136"/>
                    </a:lnTo>
                    <a:lnTo>
                      <a:pt x="3446" y="0"/>
                    </a:lnTo>
                    <a:lnTo>
                      <a:pt x="3096" y="28"/>
                    </a:lnTo>
                    <a:lnTo>
                      <a:pt x="1814" y="134"/>
                    </a:lnTo>
                    <a:lnTo>
                      <a:pt x="1155" y="134"/>
                    </a:lnTo>
                    <a:lnTo>
                      <a:pt x="416" y="130"/>
                    </a:lnTo>
                    <a:lnTo>
                      <a:pt x="14" y="124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1" name="Freeform 17">
                <a:extLst>
                  <a:ext uri="{FF2B5EF4-FFF2-40B4-BE49-F238E27FC236}">
                    <a16:creationId xmlns:a16="http://schemas.microsoft.com/office/drawing/2014/main" id="{097BA4F5-D81E-450F-BBF3-EC9E53683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8285" y="4275958"/>
                <a:ext cx="1395041" cy="1303858"/>
              </a:xfrm>
              <a:custGeom>
                <a:avLst/>
                <a:gdLst>
                  <a:gd name="T0" fmla="*/ 11 w 5759"/>
                  <a:gd name="T1" fmla="*/ 444 h 5383"/>
                  <a:gd name="T2" fmla="*/ 68 w 5759"/>
                  <a:gd name="T3" fmla="*/ 494 h 5383"/>
                  <a:gd name="T4" fmla="*/ 108 w 5759"/>
                  <a:gd name="T5" fmla="*/ 540 h 5383"/>
                  <a:gd name="T6" fmla="*/ 137 w 5759"/>
                  <a:gd name="T7" fmla="*/ 574 h 5383"/>
                  <a:gd name="T8" fmla="*/ 163 w 5759"/>
                  <a:gd name="T9" fmla="*/ 636 h 5383"/>
                  <a:gd name="T10" fmla="*/ 205 w 5759"/>
                  <a:gd name="T11" fmla="*/ 693 h 5383"/>
                  <a:gd name="T12" fmla="*/ 271 w 5759"/>
                  <a:gd name="T13" fmla="*/ 730 h 5383"/>
                  <a:gd name="T14" fmla="*/ 313 w 5759"/>
                  <a:gd name="T15" fmla="*/ 710 h 5383"/>
                  <a:gd name="T16" fmla="*/ 353 w 5759"/>
                  <a:gd name="T17" fmla="*/ 666 h 5383"/>
                  <a:gd name="T18" fmla="*/ 412 w 5759"/>
                  <a:gd name="T19" fmla="*/ 661 h 5383"/>
                  <a:gd name="T20" fmla="*/ 488 w 5759"/>
                  <a:gd name="T21" fmla="*/ 727 h 5383"/>
                  <a:gd name="T22" fmla="*/ 563 w 5759"/>
                  <a:gd name="T23" fmla="*/ 841 h 5383"/>
                  <a:gd name="T24" fmla="*/ 606 w 5759"/>
                  <a:gd name="T25" fmla="*/ 909 h 5383"/>
                  <a:gd name="T26" fmla="*/ 637 w 5759"/>
                  <a:gd name="T27" fmla="*/ 983 h 5383"/>
                  <a:gd name="T28" fmla="*/ 745 w 5759"/>
                  <a:gd name="T29" fmla="*/ 1018 h 5383"/>
                  <a:gd name="T30" fmla="*/ 811 w 5759"/>
                  <a:gd name="T31" fmla="*/ 1021 h 5383"/>
                  <a:gd name="T32" fmla="*/ 794 w 5759"/>
                  <a:gd name="T33" fmla="*/ 979 h 5383"/>
                  <a:gd name="T34" fmla="*/ 768 w 5759"/>
                  <a:gd name="T35" fmla="*/ 938 h 5383"/>
                  <a:gd name="T36" fmla="*/ 773 w 5759"/>
                  <a:gd name="T37" fmla="*/ 892 h 5383"/>
                  <a:gd name="T38" fmla="*/ 777 w 5759"/>
                  <a:gd name="T39" fmla="*/ 868 h 5383"/>
                  <a:gd name="T40" fmla="*/ 762 w 5759"/>
                  <a:gd name="T41" fmla="*/ 830 h 5383"/>
                  <a:gd name="T42" fmla="*/ 779 w 5759"/>
                  <a:gd name="T43" fmla="*/ 796 h 5383"/>
                  <a:gd name="T44" fmla="*/ 830 w 5759"/>
                  <a:gd name="T45" fmla="*/ 762 h 5383"/>
                  <a:gd name="T46" fmla="*/ 859 w 5759"/>
                  <a:gd name="T47" fmla="*/ 739 h 5383"/>
                  <a:gd name="T48" fmla="*/ 930 w 5759"/>
                  <a:gd name="T49" fmla="*/ 725 h 5383"/>
                  <a:gd name="T50" fmla="*/ 955 w 5759"/>
                  <a:gd name="T51" fmla="*/ 688 h 5383"/>
                  <a:gd name="T52" fmla="*/ 967 w 5759"/>
                  <a:gd name="T53" fmla="*/ 636 h 5383"/>
                  <a:gd name="T54" fmla="*/ 1001 w 5759"/>
                  <a:gd name="T55" fmla="*/ 653 h 5383"/>
                  <a:gd name="T56" fmla="*/ 1080 w 5759"/>
                  <a:gd name="T57" fmla="*/ 625 h 5383"/>
                  <a:gd name="T58" fmla="*/ 1075 w 5759"/>
                  <a:gd name="T59" fmla="*/ 523 h 5383"/>
                  <a:gd name="T60" fmla="*/ 1083 w 5759"/>
                  <a:gd name="T61" fmla="*/ 469 h 5383"/>
                  <a:gd name="T62" fmla="*/ 1049 w 5759"/>
                  <a:gd name="T63" fmla="*/ 422 h 5383"/>
                  <a:gd name="T64" fmla="*/ 1038 w 5759"/>
                  <a:gd name="T65" fmla="*/ 367 h 5383"/>
                  <a:gd name="T66" fmla="*/ 1038 w 5759"/>
                  <a:gd name="T67" fmla="*/ 317 h 5383"/>
                  <a:gd name="T68" fmla="*/ 1036 w 5759"/>
                  <a:gd name="T69" fmla="*/ 277 h 5383"/>
                  <a:gd name="T70" fmla="*/ 991 w 5759"/>
                  <a:gd name="T71" fmla="*/ 256 h 5383"/>
                  <a:gd name="T72" fmla="*/ 940 w 5759"/>
                  <a:gd name="T73" fmla="*/ 233 h 5383"/>
                  <a:gd name="T74" fmla="*/ 895 w 5759"/>
                  <a:gd name="T75" fmla="*/ 237 h 5383"/>
                  <a:gd name="T76" fmla="*/ 797 w 5759"/>
                  <a:gd name="T77" fmla="*/ 248 h 5383"/>
                  <a:gd name="T78" fmla="*/ 744 w 5759"/>
                  <a:gd name="T79" fmla="*/ 237 h 5383"/>
                  <a:gd name="T80" fmla="*/ 686 w 5759"/>
                  <a:gd name="T81" fmla="*/ 217 h 5383"/>
                  <a:gd name="T82" fmla="*/ 611 w 5759"/>
                  <a:gd name="T83" fmla="*/ 205 h 5383"/>
                  <a:gd name="T84" fmla="*/ 566 w 5759"/>
                  <a:gd name="T85" fmla="*/ 191 h 5383"/>
                  <a:gd name="T86" fmla="*/ 535 w 5759"/>
                  <a:gd name="T87" fmla="*/ 163 h 5383"/>
                  <a:gd name="T88" fmla="*/ 535 w 5759"/>
                  <a:gd name="T89" fmla="*/ 118 h 5383"/>
                  <a:gd name="T90" fmla="*/ 539 w 5759"/>
                  <a:gd name="T91" fmla="*/ 38 h 5383"/>
                  <a:gd name="T92" fmla="*/ 473 w 5759"/>
                  <a:gd name="T93" fmla="*/ 0 h 5383"/>
                  <a:gd name="T94" fmla="*/ 305 w 5759"/>
                  <a:gd name="T95" fmla="*/ 3 h 5383"/>
                  <a:gd name="T96" fmla="*/ 303 w 5759"/>
                  <a:gd name="T97" fmla="*/ 433 h 538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759" h="5383">
                    <a:moveTo>
                      <a:pt x="0" y="2219"/>
                    </a:moveTo>
                    <a:lnTo>
                      <a:pt x="60" y="2339"/>
                    </a:lnTo>
                    <a:lnTo>
                      <a:pt x="199" y="2439"/>
                    </a:lnTo>
                    <a:lnTo>
                      <a:pt x="361" y="2605"/>
                    </a:lnTo>
                    <a:lnTo>
                      <a:pt x="421" y="2755"/>
                    </a:lnTo>
                    <a:lnTo>
                      <a:pt x="571" y="2845"/>
                    </a:lnTo>
                    <a:lnTo>
                      <a:pt x="661" y="2875"/>
                    </a:lnTo>
                    <a:lnTo>
                      <a:pt x="721" y="3025"/>
                    </a:lnTo>
                    <a:lnTo>
                      <a:pt x="841" y="3175"/>
                    </a:lnTo>
                    <a:lnTo>
                      <a:pt x="863" y="3351"/>
                    </a:lnTo>
                    <a:lnTo>
                      <a:pt x="951" y="3519"/>
                    </a:lnTo>
                    <a:lnTo>
                      <a:pt x="1081" y="3655"/>
                    </a:lnTo>
                    <a:lnTo>
                      <a:pt x="1261" y="3685"/>
                    </a:lnTo>
                    <a:lnTo>
                      <a:pt x="1431" y="3847"/>
                    </a:lnTo>
                    <a:lnTo>
                      <a:pt x="1535" y="3815"/>
                    </a:lnTo>
                    <a:lnTo>
                      <a:pt x="1651" y="3745"/>
                    </a:lnTo>
                    <a:lnTo>
                      <a:pt x="1681" y="3595"/>
                    </a:lnTo>
                    <a:lnTo>
                      <a:pt x="1863" y="3511"/>
                    </a:lnTo>
                    <a:lnTo>
                      <a:pt x="1981" y="3415"/>
                    </a:lnTo>
                    <a:lnTo>
                      <a:pt x="2175" y="3487"/>
                    </a:lnTo>
                    <a:lnTo>
                      <a:pt x="2319" y="3567"/>
                    </a:lnTo>
                    <a:lnTo>
                      <a:pt x="2575" y="3831"/>
                    </a:lnTo>
                    <a:lnTo>
                      <a:pt x="2735" y="4095"/>
                    </a:lnTo>
                    <a:lnTo>
                      <a:pt x="2972" y="4435"/>
                    </a:lnTo>
                    <a:lnTo>
                      <a:pt x="3122" y="4555"/>
                    </a:lnTo>
                    <a:lnTo>
                      <a:pt x="3199" y="4791"/>
                    </a:lnTo>
                    <a:lnTo>
                      <a:pt x="3327" y="5023"/>
                    </a:lnTo>
                    <a:lnTo>
                      <a:pt x="3362" y="5185"/>
                    </a:lnTo>
                    <a:lnTo>
                      <a:pt x="3631" y="5279"/>
                    </a:lnTo>
                    <a:lnTo>
                      <a:pt x="3932" y="5365"/>
                    </a:lnTo>
                    <a:lnTo>
                      <a:pt x="4119" y="5383"/>
                    </a:lnTo>
                    <a:lnTo>
                      <a:pt x="4279" y="5383"/>
                    </a:lnTo>
                    <a:lnTo>
                      <a:pt x="4207" y="5271"/>
                    </a:lnTo>
                    <a:lnTo>
                      <a:pt x="4191" y="5159"/>
                    </a:lnTo>
                    <a:lnTo>
                      <a:pt x="4119" y="5079"/>
                    </a:lnTo>
                    <a:lnTo>
                      <a:pt x="4052" y="4945"/>
                    </a:lnTo>
                    <a:lnTo>
                      <a:pt x="4079" y="4839"/>
                    </a:lnTo>
                    <a:lnTo>
                      <a:pt x="4082" y="4705"/>
                    </a:lnTo>
                    <a:lnTo>
                      <a:pt x="3975" y="4639"/>
                    </a:lnTo>
                    <a:lnTo>
                      <a:pt x="4103" y="4575"/>
                    </a:lnTo>
                    <a:lnTo>
                      <a:pt x="4112" y="4435"/>
                    </a:lnTo>
                    <a:lnTo>
                      <a:pt x="4022" y="4375"/>
                    </a:lnTo>
                    <a:lnTo>
                      <a:pt x="4202" y="4345"/>
                    </a:lnTo>
                    <a:lnTo>
                      <a:pt x="4112" y="4195"/>
                    </a:lnTo>
                    <a:lnTo>
                      <a:pt x="4322" y="4165"/>
                    </a:lnTo>
                    <a:lnTo>
                      <a:pt x="4382" y="4015"/>
                    </a:lnTo>
                    <a:lnTo>
                      <a:pt x="4472" y="4015"/>
                    </a:lnTo>
                    <a:lnTo>
                      <a:pt x="4532" y="3895"/>
                    </a:lnTo>
                    <a:lnTo>
                      <a:pt x="4772" y="3895"/>
                    </a:lnTo>
                    <a:lnTo>
                      <a:pt x="4911" y="3823"/>
                    </a:lnTo>
                    <a:lnTo>
                      <a:pt x="5042" y="3745"/>
                    </a:lnTo>
                    <a:lnTo>
                      <a:pt x="5042" y="3625"/>
                    </a:lnTo>
                    <a:lnTo>
                      <a:pt x="5192" y="3535"/>
                    </a:lnTo>
                    <a:lnTo>
                      <a:pt x="5102" y="3355"/>
                    </a:lnTo>
                    <a:lnTo>
                      <a:pt x="5252" y="3325"/>
                    </a:lnTo>
                    <a:lnTo>
                      <a:pt x="5282" y="3445"/>
                    </a:lnTo>
                    <a:lnTo>
                      <a:pt x="5463" y="3391"/>
                    </a:lnTo>
                    <a:lnTo>
                      <a:pt x="5702" y="3295"/>
                    </a:lnTo>
                    <a:lnTo>
                      <a:pt x="5695" y="3031"/>
                    </a:lnTo>
                    <a:lnTo>
                      <a:pt x="5672" y="2755"/>
                    </a:lnTo>
                    <a:lnTo>
                      <a:pt x="5759" y="2671"/>
                    </a:lnTo>
                    <a:lnTo>
                      <a:pt x="5719" y="2471"/>
                    </a:lnTo>
                    <a:lnTo>
                      <a:pt x="5612" y="2305"/>
                    </a:lnTo>
                    <a:lnTo>
                      <a:pt x="5535" y="2223"/>
                    </a:lnTo>
                    <a:lnTo>
                      <a:pt x="5462" y="2035"/>
                    </a:lnTo>
                    <a:lnTo>
                      <a:pt x="5479" y="1935"/>
                    </a:lnTo>
                    <a:lnTo>
                      <a:pt x="5463" y="1799"/>
                    </a:lnTo>
                    <a:lnTo>
                      <a:pt x="5479" y="1671"/>
                    </a:lnTo>
                    <a:lnTo>
                      <a:pt x="5439" y="1559"/>
                    </a:lnTo>
                    <a:lnTo>
                      <a:pt x="5471" y="1463"/>
                    </a:lnTo>
                    <a:lnTo>
                      <a:pt x="5432" y="1345"/>
                    </a:lnTo>
                    <a:lnTo>
                      <a:pt x="5231" y="1351"/>
                    </a:lnTo>
                    <a:lnTo>
                      <a:pt x="5075" y="1317"/>
                    </a:lnTo>
                    <a:lnTo>
                      <a:pt x="4964" y="1226"/>
                    </a:lnTo>
                    <a:lnTo>
                      <a:pt x="4865" y="1271"/>
                    </a:lnTo>
                    <a:lnTo>
                      <a:pt x="4727" y="1251"/>
                    </a:lnTo>
                    <a:lnTo>
                      <a:pt x="4479" y="1350"/>
                    </a:lnTo>
                    <a:lnTo>
                      <a:pt x="4208" y="1305"/>
                    </a:lnTo>
                    <a:lnTo>
                      <a:pt x="4055" y="1319"/>
                    </a:lnTo>
                    <a:lnTo>
                      <a:pt x="3927" y="1251"/>
                    </a:lnTo>
                    <a:lnTo>
                      <a:pt x="3786" y="1287"/>
                    </a:lnTo>
                    <a:lnTo>
                      <a:pt x="3620" y="1143"/>
                    </a:lnTo>
                    <a:lnTo>
                      <a:pt x="3392" y="1179"/>
                    </a:lnTo>
                    <a:lnTo>
                      <a:pt x="3227" y="1079"/>
                    </a:lnTo>
                    <a:lnTo>
                      <a:pt x="3084" y="1068"/>
                    </a:lnTo>
                    <a:lnTo>
                      <a:pt x="2988" y="1005"/>
                    </a:lnTo>
                    <a:lnTo>
                      <a:pt x="2828" y="989"/>
                    </a:lnTo>
                    <a:lnTo>
                      <a:pt x="2823" y="858"/>
                    </a:lnTo>
                    <a:lnTo>
                      <a:pt x="2786" y="740"/>
                    </a:lnTo>
                    <a:lnTo>
                      <a:pt x="2823" y="620"/>
                    </a:lnTo>
                    <a:lnTo>
                      <a:pt x="2852" y="458"/>
                    </a:lnTo>
                    <a:lnTo>
                      <a:pt x="2843" y="198"/>
                    </a:lnTo>
                    <a:lnTo>
                      <a:pt x="2825" y="0"/>
                    </a:lnTo>
                    <a:lnTo>
                      <a:pt x="2498" y="0"/>
                    </a:lnTo>
                    <a:lnTo>
                      <a:pt x="2156" y="9"/>
                    </a:lnTo>
                    <a:lnTo>
                      <a:pt x="1611" y="18"/>
                    </a:lnTo>
                    <a:lnTo>
                      <a:pt x="1629" y="1167"/>
                    </a:lnTo>
                    <a:lnTo>
                      <a:pt x="1598" y="2282"/>
                    </a:lnTo>
                    <a:lnTo>
                      <a:pt x="0" y="2219"/>
                    </a:lnTo>
                    <a:close/>
                  </a:path>
                </a:pathLst>
              </a:custGeom>
              <a:solidFill>
                <a:srgbClr val="6699FF"/>
              </a:solidFill>
              <a:ln w="9525">
                <a:solidFill>
                  <a:srgbClr val="E7E6E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514337" eaLnBrk="0" hangingPunct="0"/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2" name="Freeform 18">
                <a:extLst>
                  <a:ext uri="{FF2B5EF4-FFF2-40B4-BE49-F238E27FC236}">
                    <a16:creationId xmlns:a16="http://schemas.microsoft.com/office/drawing/2014/main" id="{C1878FF1-CFC4-43CF-916B-CE9FB1F44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5919" y="2698813"/>
                <a:ext cx="631668" cy="721528"/>
              </a:xfrm>
              <a:custGeom>
                <a:avLst/>
                <a:gdLst>
                  <a:gd name="T0" fmla="*/ 0 w 2604"/>
                  <a:gd name="T1" fmla="*/ 45 h 2977"/>
                  <a:gd name="T2" fmla="*/ 31 w 2604"/>
                  <a:gd name="T3" fmla="*/ 46 h 2977"/>
                  <a:gd name="T4" fmla="*/ 64 w 2604"/>
                  <a:gd name="T5" fmla="*/ 43 h 2977"/>
                  <a:gd name="T6" fmla="*/ 91 w 2604"/>
                  <a:gd name="T7" fmla="*/ 46 h 2977"/>
                  <a:gd name="T8" fmla="*/ 117 w 2604"/>
                  <a:gd name="T9" fmla="*/ 40 h 2977"/>
                  <a:gd name="T10" fmla="*/ 117 w 2604"/>
                  <a:gd name="T11" fmla="*/ 0 h 2977"/>
                  <a:gd name="T12" fmla="*/ 137 w 2604"/>
                  <a:gd name="T13" fmla="*/ 5 h 2977"/>
                  <a:gd name="T14" fmla="*/ 125 w 2604"/>
                  <a:gd name="T15" fmla="*/ 25 h 2977"/>
                  <a:gd name="T16" fmla="*/ 134 w 2604"/>
                  <a:gd name="T17" fmla="*/ 40 h 2977"/>
                  <a:gd name="T18" fmla="*/ 163 w 2604"/>
                  <a:gd name="T19" fmla="*/ 51 h 2977"/>
                  <a:gd name="T20" fmla="*/ 184 w 2604"/>
                  <a:gd name="T21" fmla="*/ 61 h 2977"/>
                  <a:gd name="T22" fmla="*/ 225 w 2604"/>
                  <a:gd name="T23" fmla="*/ 68 h 2977"/>
                  <a:gd name="T24" fmla="*/ 265 w 2604"/>
                  <a:gd name="T25" fmla="*/ 68 h 2977"/>
                  <a:gd name="T26" fmla="*/ 282 w 2604"/>
                  <a:gd name="T27" fmla="*/ 57 h 2977"/>
                  <a:gd name="T28" fmla="*/ 305 w 2604"/>
                  <a:gd name="T29" fmla="*/ 74 h 2977"/>
                  <a:gd name="T30" fmla="*/ 339 w 2604"/>
                  <a:gd name="T31" fmla="*/ 80 h 2977"/>
                  <a:gd name="T32" fmla="*/ 373 w 2604"/>
                  <a:gd name="T33" fmla="*/ 97 h 2977"/>
                  <a:gd name="T34" fmla="*/ 407 w 2604"/>
                  <a:gd name="T35" fmla="*/ 85 h 2977"/>
                  <a:gd name="T36" fmla="*/ 419 w 2604"/>
                  <a:gd name="T37" fmla="*/ 93 h 2977"/>
                  <a:gd name="T38" fmla="*/ 447 w 2604"/>
                  <a:gd name="T39" fmla="*/ 91 h 2977"/>
                  <a:gd name="T40" fmla="*/ 469 w 2604"/>
                  <a:gd name="T41" fmla="*/ 91 h 2977"/>
                  <a:gd name="T42" fmla="*/ 494 w 2604"/>
                  <a:gd name="T43" fmla="*/ 90 h 2977"/>
                  <a:gd name="T44" fmla="*/ 492 w 2604"/>
                  <a:gd name="T45" fmla="*/ 94 h 2977"/>
                  <a:gd name="T46" fmla="*/ 428 w 2604"/>
                  <a:gd name="T47" fmla="*/ 136 h 2977"/>
                  <a:gd name="T48" fmla="*/ 402 w 2604"/>
                  <a:gd name="T49" fmla="*/ 160 h 2977"/>
                  <a:gd name="T50" fmla="*/ 390 w 2604"/>
                  <a:gd name="T51" fmla="*/ 188 h 2977"/>
                  <a:gd name="T52" fmla="*/ 351 w 2604"/>
                  <a:gd name="T53" fmla="*/ 216 h 2977"/>
                  <a:gd name="T54" fmla="*/ 328 w 2604"/>
                  <a:gd name="T55" fmla="*/ 245 h 2977"/>
                  <a:gd name="T56" fmla="*/ 339 w 2604"/>
                  <a:gd name="T57" fmla="*/ 279 h 2977"/>
                  <a:gd name="T58" fmla="*/ 319 w 2604"/>
                  <a:gd name="T59" fmla="*/ 307 h 2977"/>
                  <a:gd name="T60" fmla="*/ 299 w 2604"/>
                  <a:gd name="T61" fmla="*/ 330 h 2977"/>
                  <a:gd name="T62" fmla="*/ 322 w 2604"/>
                  <a:gd name="T63" fmla="*/ 359 h 2977"/>
                  <a:gd name="T64" fmla="*/ 319 w 2604"/>
                  <a:gd name="T65" fmla="*/ 400 h 2977"/>
                  <a:gd name="T66" fmla="*/ 311 w 2604"/>
                  <a:gd name="T67" fmla="*/ 421 h 2977"/>
                  <a:gd name="T68" fmla="*/ 330 w 2604"/>
                  <a:gd name="T69" fmla="*/ 430 h 2977"/>
                  <a:gd name="T70" fmla="*/ 356 w 2604"/>
                  <a:gd name="T71" fmla="*/ 427 h 2977"/>
                  <a:gd name="T72" fmla="*/ 393 w 2604"/>
                  <a:gd name="T73" fmla="*/ 460 h 2977"/>
                  <a:gd name="T74" fmla="*/ 453 w 2604"/>
                  <a:gd name="T75" fmla="*/ 501 h 2977"/>
                  <a:gd name="T76" fmla="*/ 442 w 2604"/>
                  <a:gd name="T77" fmla="*/ 530 h 2977"/>
                  <a:gd name="T78" fmla="*/ 75 w 2604"/>
                  <a:gd name="T79" fmla="*/ 565 h 2977"/>
                  <a:gd name="T80" fmla="*/ 80 w 2604"/>
                  <a:gd name="T81" fmla="*/ 513 h 2977"/>
                  <a:gd name="T82" fmla="*/ 73 w 2604"/>
                  <a:gd name="T83" fmla="*/ 403 h 2977"/>
                  <a:gd name="T84" fmla="*/ 49 w 2604"/>
                  <a:gd name="T85" fmla="*/ 374 h 2977"/>
                  <a:gd name="T86" fmla="*/ 56 w 2604"/>
                  <a:gd name="T87" fmla="*/ 353 h 2977"/>
                  <a:gd name="T88" fmla="*/ 53 w 2604"/>
                  <a:gd name="T89" fmla="*/ 330 h 2977"/>
                  <a:gd name="T90" fmla="*/ 43 w 2604"/>
                  <a:gd name="T91" fmla="*/ 263 h 2977"/>
                  <a:gd name="T92" fmla="*/ 34 w 2604"/>
                  <a:gd name="T93" fmla="*/ 176 h 2977"/>
                  <a:gd name="T94" fmla="*/ 11 w 2604"/>
                  <a:gd name="T95" fmla="*/ 145 h 2977"/>
                  <a:gd name="T96" fmla="*/ 5 w 2604"/>
                  <a:gd name="T97" fmla="*/ 106 h 2977"/>
                  <a:gd name="T98" fmla="*/ 0 w 2604"/>
                  <a:gd name="T99" fmla="*/ 45 h 297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604" h="2977">
                    <a:moveTo>
                      <a:pt x="0" y="239"/>
                    </a:moveTo>
                    <a:lnTo>
                      <a:pt x="161" y="242"/>
                    </a:lnTo>
                    <a:lnTo>
                      <a:pt x="337" y="226"/>
                    </a:lnTo>
                    <a:lnTo>
                      <a:pt x="481" y="242"/>
                    </a:lnTo>
                    <a:lnTo>
                      <a:pt x="617" y="210"/>
                    </a:lnTo>
                    <a:lnTo>
                      <a:pt x="617" y="0"/>
                    </a:lnTo>
                    <a:lnTo>
                      <a:pt x="721" y="26"/>
                    </a:lnTo>
                    <a:lnTo>
                      <a:pt x="657" y="130"/>
                    </a:lnTo>
                    <a:lnTo>
                      <a:pt x="705" y="210"/>
                    </a:lnTo>
                    <a:lnTo>
                      <a:pt x="857" y="270"/>
                    </a:lnTo>
                    <a:lnTo>
                      <a:pt x="969" y="322"/>
                    </a:lnTo>
                    <a:lnTo>
                      <a:pt x="1187" y="360"/>
                    </a:lnTo>
                    <a:lnTo>
                      <a:pt x="1398" y="360"/>
                    </a:lnTo>
                    <a:lnTo>
                      <a:pt x="1488" y="300"/>
                    </a:lnTo>
                    <a:lnTo>
                      <a:pt x="1608" y="390"/>
                    </a:lnTo>
                    <a:lnTo>
                      <a:pt x="1788" y="420"/>
                    </a:lnTo>
                    <a:lnTo>
                      <a:pt x="1968" y="510"/>
                    </a:lnTo>
                    <a:lnTo>
                      <a:pt x="2148" y="450"/>
                    </a:lnTo>
                    <a:lnTo>
                      <a:pt x="2209" y="490"/>
                    </a:lnTo>
                    <a:lnTo>
                      <a:pt x="2358" y="480"/>
                    </a:lnTo>
                    <a:lnTo>
                      <a:pt x="2473" y="482"/>
                    </a:lnTo>
                    <a:lnTo>
                      <a:pt x="2604" y="476"/>
                    </a:lnTo>
                    <a:lnTo>
                      <a:pt x="2596" y="497"/>
                    </a:lnTo>
                    <a:lnTo>
                      <a:pt x="2257" y="714"/>
                    </a:lnTo>
                    <a:lnTo>
                      <a:pt x="2121" y="842"/>
                    </a:lnTo>
                    <a:lnTo>
                      <a:pt x="2058" y="990"/>
                    </a:lnTo>
                    <a:lnTo>
                      <a:pt x="1848" y="1140"/>
                    </a:lnTo>
                    <a:lnTo>
                      <a:pt x="1728" y="1290"/>
                    </a:lnTo>
                    <a:lnTo>
                      <a:pt x="1788" y="1470"/>
                    </a:lnTo>
                    <a:lnTo>
                      <a:pt x="1681" y="1618"/>
                    </a:lnTo>
                    <a:lnTo>
                      <a:pt x="1578" y="1740"/>
                    </a:lnTo>
                    <a:lnTo>
                      <a:pt x="1698" y="1890"/>
                    </a:lnTo>
                    <a:lnTo>
                      <a:pt x="1681" y="2106"/>
                    </a:lnTo>
                    <a:lnTo>
                      <a:pt x="1638" y="2220"/>
                    </a:lnTo>
                    <a:lnTo>
                      <a:pt x="1737" y="2266"/>
                    </a:lnTo>
                    <a:lnTo>
                      <a:pt x="1878" y="2250"/>
                    </a:lnTo>
                    <a:lnTo>
                      <a:pt x="2073" y="2426"/>
                    </a:lnTo>
                    <a:lnTo>
                      <a:pt x="2388" y="2640"/>
                    </a:lnTo>
                    <a:lnTo>
                      <a:pt x="2329" y="2794"/>
                    </a:lnTo>
                    <a:lnTo>
                      <a:pt x="394" y="2977"/>
                    </a:lnTo>
                    <a:lnTo>
                      <a:pt x="421" y="2701"/>
                    </a:lnTo>
                    <a:lnTo>
                      <a:pt x="385" y="2123"/>
                    </a:lnTo>
                    <a:lnTo>
                      <a:pt x="256" y="1969"/>
                    </a:lnTo>
                    <a:lnTo>
                      <a:pt x="294" y="1862"/>
                    </a:lnTo>
                    <a:lnTo>
                      <a:pt x="282" y="1741"/>
                    </a:lnTo>
                    <a:lnTo>
                      <a:pt x="229" y="1387"/>
                    </a:lnTo>
                    <a:lnTo>
                      <a:pt x="181" y="928"/>
                    </a:lnTo>
                    <a:lnTo>
                      <a:pt x="60" y="763"/>
                    </a:lnTo>
                    <a:lnTo>
                      <a:pt x="25" y="556"/>
                    </a:lnTo>
                    <a:lnTo>
                      <a:pt x="0" y="239"/>
                    </a:lnTo>
                    <a:close/>
                  </a:path>
                </a:pathLst>
              </a:custGeom>
              <a:solidFill>
                <a:srgbClr val="6699F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3" name="Freeform 19">
                <a:extLst>
                  <a:ext uri="{FF2B5EF4-FFF2-40B4-BE49-F238E27FC236}">
                    <a16:creationId xmlns:a16="http://schemas.microsoft.com/office/drawing/2014/main" id="{4DE502D1-5B01-437D-ACA2-D81B6973E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9523" y="2959331"/>
                <a:ext cx="533209" cy="524863"/>
              </a:xfrm>
              <a:custGeom>
                <a:avLst/>
                <a:gdLst>
                  <a:gd name="T0" fmla="*/ 51 w 2202"/>
                  <a:gd name="T1" fmla="*/ 13 h 2170"/>
                  <a:gd name="T2" fmla="*/ 28 w 2202"/>
                  <a:gd name="T3" fmla="*/ 41 h 2170"/>
                  <a:gd name="T4" fmla="*/ 40 w 2202"/>
                  <a:gd name="T5" fmla="*/ 76 h 2170"/>
                  <a:gd name="T6" fmla="*/ 19 w 2202"/>
                  <a:gd name="T7" fmla="*/ 103 h 2170"/>
                  <a:gd name="T8" fmla="*/ 0 w 2202"/>
                  <a:gd name="T9" fmla="*/ 126 h 2170"/>
                  <a:gd name="T10" fmla="*/ 23 w 2202"/>
                  <a:gd name="T11" fmla="*/ 155 h 2170"/>
                  <a:gd name="T12" fmla="*/ 19 w 2202"/>
                  <a:gd name="T13" fmla="*/ 196 h 2170"/>
                  <a:gd name="T14" fmla="*/ 11 w 2202"/>
                  <a:gd name="T15" fmla="*/ 217 h 2170"/>
                  <a:gd name="T16" fmla="*/ 30 w 2202"/>
                  <a:gd name="T17" fmla="*/ 226 h 2170"/>
                  <a:gd name="T18" fmla="*/ 56 w 2202"/>
                  <a:gd name="T19" fmla="*/ 223 h 2170"/>
                  <a:gd name="T20" fmla="*/ 95 w 2202"/>
                  <a:gd name="T21" fmla="*/ 257 h 2170"/>
                  <a:gd name="T22" fmla="*/ 153 w 2202"/>
                  <a:gd name="T23" fmla="*/ 297 h 2170"/>
                  <a:gd name="T24" fmla="*/ 142 w 2202"/>
                  <a:gd name="T25" fmla="*/ 326 h 2170"/>
                  <a:gd name="T26" fmla="*/ 154 w 2202"/>
                  <a:gd name="T27" fmla="*/ 341 h 2170"/>
                  <a:gd name="T28" fmla="*/ 154 w 2202"/>
                  <a:gd name="T29" fmla="*/ 367 h 2170"/>
                  <a:gd name="T30" fmla="*/ 162 w 2202"/>
                  <a:gd name="T31" fmla="*/ 391 h 2170"/>
                  <a:gd name="T32" fmla="*/ 186 w 2202"/>
                  <a:gd name="T33" fmla="*/ 402 h 2170"/>
                  <a:gd name="T34" fmla="*/ 204 w 2202"/>
                  <a:gd name="T35" fmla="*/ 411 h 2170"/>
                  <a:gd name="T36" fmla="*/ 400 w 2202"/>
                  <a:gd name="T37" fmla="*/ 381 h 2170"/>
                  <a:gd name="T38" fmla="*/ 400 w 2202"/>
                  <a:gd name="T39" fmla="*/ 341 h 2170"/>
                  <a:gd name="T40" fmla="*/ 383 w 2202"/>
                  <a:gd name="T41" fmla="*/ 324 h 2170"/>
                  <a:gd name="T42" fmla="*/ 380 w 2202"/>
                  <a:gd name="T43" fmla="*/ 294 h 2170"/>
                  <a:gd name="T44" fmla="*/ 383 w 2202"/>
                  <a:gd name="T45" fmla="*/ 267 h 2170"/>
                  <a:gd name="T46" fmla="*/ 389 w 2202"/>
                  <a:gd name="T47" fmla="*/ 256 h 2170"/>
                  <a:gd name="T48" fmla="*/ 383 w 2202"/>
                  <a:gd name="T49" fmla="*/ 227 h 2170"/>
                  <a:gd name="T50" fmla="*/ 389 w 2202"/>
                  <a:gd name="T51" fmla="*/ 205 h 2170"/>
                  <a:gd name="T52" fmla="*/ 389 w 2202"/>
                  <a:gd name="T53" fmla="*/ 188 h 2170"/>
                  <a:gd name="T54" fmla="*/ 417 w 2202"/>
                  <a:gd name="T55" fmla="*/ 125 h 2170"/>
                  <a:gd name="T56" fmla="*/ 411 w 2202"/>
                  <a:gd name="T57" fmla="*/ 108 h 2170"/>
                  <a:gd name="T58" fmla="*/ 400 w 2202"/>
                  <a:gd name="T59" fmla="*/ 125 h 2170"/>
                  <a:gd name="T60" fmla="*/ 389 w 2202"/>
                  <a:gd name="T61" fmla="*/ 142 h 2170"/>
                  <a:gd name="T62" fmla="*/ 383 w 2202"/>
                  <a:gd name="T63" fmla="*/ 159 h 2170"/>
                  <a:gd name="T64" fmla="*/ 355 w 2202"/>
                  <a:gd name="T65" fmla="*/ 199 h 2170"/>
                  <a:gd name="T66" fmla="*/ 355 w 2202"/>
                  <a:gd name="T67" fmla="*/ 176 h 2170"/>
                  <a:gd name="T68" fmla="*/ 356 w 2202"/>
                  <a:gd name="T69" fmla="*/ 155 h 2170"/>
                  <a:gd name="T70" fmla="*/ 368 w 2202"/>
                  <a:gd name="T71" fmla="*/ 135 h 2170"/>
                  <a:gd name="T72" fmla="*/ 366 w 2202"/>
                  <a:gd name="T73" fmla="*/ 108 h 2170"/>
                  <a:gd name="T74" fmla="*/ 349 w 2202"/>
                  <a:gd name="T75" fmla="*/ 91 h 2170"/>
                  <a:gd name="T76" fmla="*/ 348 w 2202"/>
                  <a:gd name="T77" fmla="*/ 79 h 2170"/>
                  <a:gd name="T78" fmla="*/ 320 w 2202"/>
                  <a:gd name="T79" fmla="*/ 57 h 2170"/>
                  <a:gd name="T80" fmla="*/ 286 w 2202"/>
                  <a:gd name="T81" fmla="*/ 63 h 2170"/>
                  <a:gd name="T82" fmla="*/ 281 w 2202"/>
                  <a:gd name="T83" fmla="*/ 51 h 2170"/>
                  <a:gd name="T84" fmla="*/ 260 w 2202"/>
                  <a:gd name="T85" fmla="*/ 52 h 2170"/>
                  <a:gd name="T86" fmla="*/ 233 w 2202"/>
                  <a:gd name="T87" fmla="*/ 50 h 2170"/>
                  <a:gd name="T88" fmla="*/ 201 w 2202"/>
                  <a:gd name="T89" fmla="*/ 51 h 2170"/>
                  <a:gd name="T90" fmla="*/ 184 w 2202"/>
                  <a:gd name="T91" fmla="*/ 38 h 2170"/>
                  <a:gd name="T92" fmla="*/ 173 w 2202"/>
                  <a:gd name="T93" fmla="*/ 23 h 2170"/>
                  <a:gd name="T94" fmla="*/ 127 w 2202"/>
                  <a:gd name="T95" fmla="*/ 23 h 2170"/>
                  <a:gd name="T96" fmla="*/ 122 w 2202"/>
                  <a:gd name="T97" fmla="*/ 0 h 2170"/>
                  <a:gd name="T98" fmla="*/ 70 w 2202"/>
                  <a:gd name="T99" fmla="*/ 23 h 2170"/>
                  <a:gd name="T100" fmla="*/ 51 w 2202"/>
                  <a:gd name="T101" fmla="*/ 13 h 21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202" h="2170">
                    <a:moveTo>
                      <a:pt x="267" y="70"/>
                    </a:moveTo>
                    <a:lnTo>
                      <a:pt x="150" y="216"/>
                    </a:lnTo>
                    <a:lnTo>
                      <a:pt x="209" y="400"/>
                    </a:lnTo>
                    <a:lnTo>
                      <a:pt x="102" y="544"/>
                    </a:lnTo>
                    <a:lnTo>
                      <a:pt x="0" y="667"/>
                    </a:lnTo>
                    <a:lnTo>
                      <a:pt x="119" y="820"/>
                    </a:lnTo>
                    <a:lnTo>
                      <a:pt x="102" y="1035"/>
                    </a:lnTo>
                    <a:lnTo>
                      <a:pt x="59" y="1146"/>
                    </a:lnTo>
                    <a:lnTo>
                      <a:pt x="158" y="1195"/>
                    </a:lnTo>
                    <a:lnTo>
                      <a:pt x="297" y="1177"/>
                    </a:lnTo>
                    <a:lnTo>
                      <a:pt x="501" y="1359"/>
                    </a:lnTo>
                    <a:lnTo>
                      <a:pt x="809" y="1567"/>
                    </a:lnTo>
                    <a:lnTo>
                      <a:pt x="750" y="1723"/>
                    </a:lnTo>
                    <a:lnTo>
                      <a:pt x="814" y="1802"/>
                    </a:lnTo>
                    <a:lnTo>
                      <a:pt x="814" y="1938"/>
                    </a:lnTo>
                    <a:lnTo>
                      <a:pt x="854" y="2066"/>
                    </a:lnTo>
                    <a:lnTo>
                      <a:pt x="982" y="2122"/>
                    </a:lnTo>
                    <a:lnTo>
                      <a:pt x="1078" y="2170"/>
                    </a:lnTo>
                    <a:lnTo>
                      <a:pt x="2112" y="2010"/>
                    </a:lnTo>
                    <a:lnTo>
                      <a:pt x="2112" y="1800"/>
                    </a:lnTo>
                    <a:lnTo>
                      <a:pt x="2022" y="1710"/>
                    </a:lnTo>
                    <a:lnTo>
                      <a:pt x="2006" y="1554"/>
                    </a:lnTo>
                    <a:lnTo>
                      <a:pt x="2022" y="1410"/>
                    </a:lnTo>
                    <a:lnTo>
                      <a:pt x="2052" y="1350"/>
                    </a:lnTo>
                    <a:lnTo>
                      <a:pt x="2022" y="1200"/>
                    </a:lnTo>
                    <a:lnTo>
                      <a:pt x="2052" y="1080"/>
                    </a:lnTo>
                    <a:lnTo>
                      <a:pt x="2052" y="990"/>
                    </a:lnTo>
                    <a:lnTo>
                      <a:pt x="2202" y="660"/>
                    </a:lnTo>
                    <a:lnTo>
                      <a:pt x="2172" y="570"/>
                    </a:lnTo>
                    <a:lnTo>
                      <a:pt x="2112" y="660"/>
                    </a:lnTo>
                    <a:lnTo>
                      <a:pt x="2052" y="750"/>
                    </a:lnTo>
                    <a:lnTo>
                      <a:pt x="2022" y="840"/>
                    </a:lnTo>
                    <a:lnTo>
                      <a:pt x="1872" y="1050"/>
                    </a:lnTo>
                    <a:lnTo>
                      <a:pt x="1872" y="930"/>
                    </a:lnTo>
                    <a:lnTo>
                      <a:pt x="1878" y="818"/>
                    </a:lnTo>
                    <a:lnTo>
                      <a:pt x="1942" y="714"/>
                    </a:lnTo>
                    <a:lnTo>
                      <a:pt x="1932" y="570"/>
                    </a:lnTo>
                    <a:lnTo>
                      <a:pt x="1842" y="480"/>
                    </a:lnTo>
                    <a:lnTo>
                      <a:pt x="1838" y="418"/>
                    </a:lnTo>
                    <a:lnTo>
                      <a:pt x="1692" y="300"/>
                    </a:lnTo>
                    <a:lnTo>
                      <a:pt x="1512" y="330"/>
                    </a:lnTo>
                    <a:lnTo>
                      <a:pt x="1482" y="270"/>
                    </a:lnTo>
                    <a:lnTo>
                      <a:pt x="1374" y="274"/>
                    </a:lnTo>
                    <a:lnTo>
                      <a:pt x="1230" y="266"/>
                    </a:lnTo>
                    <a:lnTo>
                      <a:pt x="1062" y="270"/>
                    </a:lnTo>
                    <a:lnTo>
                      <a:pt x="974" y="202"/>
                    </a:lnTo>
                    <a:lnTo>
                      <a:pt x="912" y="120"/>
                    </a:lnTo>
                    <a:lnTo>
                      <a:pt x="672" y="120"/>
                    </a:lnTo>
                    <a:lnTo>
                      <a:pt x="642" y="0"/>
                    </a:lnTo>
                    <a:lnTo>
                      <a:pt x="372" y="120"/>
                    </a:lnTo>
                    <a:lnTo>
                      <a:pt x="267" y="70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4" name="Freeform 20">
                <a:extLst>
                  <a:ext uri="{FF2B5EF4-FFF2-40B4-BE49-F238E27FC236}">
                    <a16:creationId xmlns:a16="http://schemas.microsoft.com/office/drawing/2014/main" id="{02542D27-1FEC-4A02-AFA6-8ED5F7914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099" y="3375645"/>
                <a:ext cx="602259" cy="386943"/>
              </a:xfrm>
              <a:custGeom>
                <a:avLst/>
                <a:gdLst>
                  <a:gd name="T0" fmla="*/ 0 w 2485"/>
                  <a:gd name="T1" fmla="*/ 35 h 1601"/>
                  <a:gd name="T2" fmla="*/ 367 w 2485"/>
                  <a:gd name="T3" fmla="*/ 0 h 1601"/>
                  <a:gd name="T4" fmla="*/ 378 w 2485"/>
                  <a:gd name="T5" fmla="*/ 14 h 1601"/>
                  <a:gd name="T6" fmla="*/ 379 w 2485"/>
                  <a:gd name="T7" fmla="*/ 40 h 1601"/>
                  <a:gd name="T8" fmla="*/ 386 w 2485"/>
                  <a:gd name="T9" fmla="*/ 65 h 1601"/>
                  <a:gd name="T10" fmla="*/ 408 w 2485"/>
                  <a:gd name="T11" fmla="*/ 74 h 1601"/>
                  <a:gd name="T12" fmla="*/ 428 w 2485"/>
                  <a:gd name="T13" fmla="*/ 85 h 1601"/>
                  <a:gd name="T14" fmla="*/ 447 w 2485"/>
                  <a:gd name="T15" fmla="*/ 109 h 1601"/>
                  <a:gd name="T16" fmla="*/ 463 w 2485"/>
                  <a:gd name="T17" fmla="*/ 127 h 1601"/>
                  <a:gd name="T18" fmla="*/ 471 w 2485"/>
                  <a:gd name="T19" fmla="*/ 154 h 1601"/>
                  <a:gd name="T20" fmla="*/ 451 w 2485"/>
                  <a:gd name="T21" fmla="*/ 178 h 1601"/>
                  <a:gd name="T22" fmla="*/ 426 w 2485"/>
                  <a:gd name="T23" fmla="*/ 189 h 1601"/>
                  <a:gd name="T24" fmla="*/ 399 w 2485"/>
                  <a:gd name="T25" fmla="*/ 189 h 1601"/>
                  <a:gd name="T26" fmla="*/ 416 w 2485"/>
                  <a:gd name="T27" fmla="*/ 217 h 1601"/>
                  <a:gd name="T28" fmla="*/ 407 w 2485"/>
                  <a:gd name="T29" fmla="*/ 248 h 1601"/>
                  <a:gd name="T30" fmla="*/ 394 w 2485"/>
                  <a:gd name="T31" fmla="*/ 274 h 1601"/>
                  <a:gd name="T32" fmla="*/ 388 w 2485"/>
                  <a:gd name="T33" fmla="*/ 295 h 1601"/>
                  <a:gd name="T34" fmla="*/ 360 w 2485"/>
                  <a:gd name="T35" fmla="*/ 274 h 1601"/>
                  <a:gd name="T36" fmla="*/ 277 w 2485"/>
                  <a:gd name="T37" fmla="*/ 289 h 1601"/>
                  <a:gd name="T38" fmla="*/ 195 w 2485"/>
                  <a:gd name="T39" fmla="*/ 297 h 1601"/>
                  <a:gd name="T40" fmla="*/ 73 w 2485"/>
                  <a:gd name="T41" fmla="*/ 303 h 1601"/>
                  <a:gd name="T42" fmla="*/ 73 w 2485"/>
                  <a:gd name="T43" fmla="*/ 256 h 1601"/>
                  <a:gd name="T44" fmla="*/ 23 w 2485"/>
                  <a:gd name="T45" fmla="*/ 157 h 1601"/>
                  <a:gd name="T46" fmla="*/ 6 w 2485"/>
                  <a:gd name="T47" fmla="*/ 117 h 1601"/>
                  <a:gd name="T48" fmla="*/ 6 w 2485"/>
                  <a:gd name="T49" fmla="*/ 59 h 1601"/>
                  <a:gd name="T50" fmla="*/ 0 w 2485"/>
                  <a:gd name="T51" fmla="*/ 35 h 160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85" h="1601">
                    <a:moveTo>
                      <a:pt x="0" y="183"/>
                    </a:moveTo>
                    <a:lnTo>
                      <a:pt x="1935" y="0"/>
                    </a:lnTo>
                    <a:lnTo>
                      <a:pt x="1996" y="75"/>
                    </a:lnTo>
                    <a:lnTo>
                      <a:pt x="1998" y="212"/>
                    </a:lnTo>
                    <a:lnTo>
                      <a:pt x="2037" y="344"/>
                    </a:lnTo>
                    <a:lnTo>
                      <a:pt x="2155" y="393"/>
                    </a:lnTo>
                    <a:lnTo>
                      <a:pt x="2257" y="447"/>
                    </a:lnTo>
                    <a:lnTo>
                      <a:pt x="2357" y="575"/>
                    </a:lnTo>
                    <a:lnTo>
                      <a:pt x="2445" y="671"/>
                    </a:lnTo>
                    <a:lnTo>
                      <a:pt x="2485" y="815"/>
                    </a:lnTo>
                    <a:lnTo>
                      <a:pt x="2377" y="939"/>
                    </a:lnTo>
                    <a:lnTo>
                      <a:pt x="2245" y="999"/>
                    </a:lnTo>
                    <a:lnTo>
                      <a:pt x="2107" y="999"/>
                    </a:lnTo>
                    <a:lnTo>
                      <a:pt x="2197" y="1149"/>
                    </a:lnTo>
                    <a:lnTo>
                      <a:pt x="2149" y="1311"/>
                    </a:lnTo>
                    <a:lnTo>
                      <a:pt x="2077" y="1449"/>
                    </a:lnTo>
                    <a:lnTo>
                      <a:pt x="2045" y="1559"/>
                    </a:lnTo>
                    <a:lnTo>
                      <a:pt x="1897" y="1449"/>
                    </a:lnTo>
                    <a:lnTo>
                      <a:pt x="1461" y="1527"/>
                    </a:lnTo>
                    <a:lnTo>
                      <a:pt x="1029" y="1567"/>
                    </a:lnTo>
                    <a:lnTo>
                      <a:pt x="384" y="1601"/>
                    </a:lnTo>
                    <a:lnTo>
                      <a:pt x="384" y="1355"/>
                    </a:lnTo>
                    <a:lnTo>
                      <a:pt x="120" y="827"/>
                    </a:lnTo>
                    <a:lnTo>
                      <a:pt x="33" y="620"/>
                    </a:lnTo>
                    <a:lnTo>
                      <a:pt x="34" y="312"/>
                    </a:lnTo>
                    <a:lnTo>
                      <a:pt x="0" y="183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5" name="Freeform 21">
                <a:extLst>
                  <a:ext uri="{FF2B5EF4-FFF2-40B4-BE49-F238E27FC236}">
                    <a16:creationId xmlns:a16="http://schemas.microsoft.com/office/drawing/2014/main" id="{82B1B022-54A7-4BFC-9EBC-BFD129B486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6441" y="3726832"/>
                <a:ext cx="678979" cy="533803"/>
              </a:xfrm>
              <a:custGeom>
                <a:avLst/>
                <a:gdLst>
                  <a:gd name="T0" fmla="*/ 0 w 2800"/>
                  <a:gd name="T1" fmla="*/ 29 h 2206"/>
                  <a:gd name="T2" fmla="*/ 22 w 2800"/>
                  <a:gd name="T3" fmla="*/ 73 h 2206"/>
                  <a:gd name="T4" fmla="*/ 47 w 2800"/>
                  <a:gd name="T5" fmla="*/ 86 h 2206"/>
                  <a:gd name="T6" fmla="*/ 69 w 2800"/>
                  <a:gd name="T7" fmla="*/ 98 h 2206"/>
                  <a:gd name="T8" fmla="*/ 63 w 2800"/>
                  <a:gd name="T9" fmla="*/ 115 h 2206"/>
                  <a:gd name="T10" fmla="*/ 74 w 2800"/>
                  <a:gd name="T11" fmla="*/ 146 h 2206"/>
                  <a:gd name="T12" fmla="*/ 97 w 2800"/>
                  <a:gd name="T13" fmla="*/ 160 h 2206"/>
                  <a:gd name="T14" fmla="*/ 101 w 2800"/>
                  <a:gd name="T15" fmla="*/ 211 h 2206"/>
                  <a:gd name="T16" fmla="*/ 101 w 2800"/>
                  <a:gd name="T17" fmla="*/ 271 h 2206"/>
                  <a:gd name="T18" fmla="*/ 107 w 2800"/>
                  <a:gd name="T19" fmla="*/ 324 h 2206"/>
                  <a:gd name="T20" fmla="*/ 107 w 2800"/>
                  <a:gd name="T21" fmla="*/ 359 h 2206"/>
                  <a:gd name="T22" fmla="*/ 117 w 2800"/>
                  <a:gd name="T23" fmla="*/ 385 h 2206"/>
                  <a:gd name="T24" fmla="*/ 122 w 2800"/>
                  <a:gd name="T25" fmla="*/ 409 h 2206"/>
                  <a:gd name="T26" fmla="*/ 335 w 2800"/>
                  <a:gd name="T27" fmla="*/ 382 h 2206"/>
                  <a:gd name="T28" fmla="*/ 393 w 2800"/>
                  <a:gd name="T29" fmla="*/ 376 h 2206"/>
                  <a:gd name="T30" fmla="*/ 452 w 2800"/>
                  <a:gd name="T31" fmla="*/ 364 h 2206"/>
                  <a:gd name="T32" fmla="*/ 463 w 2800"/>
                  <a:gd name="T33" fmla="*/ 375 h 2206"/>
                  <a:gd name="T34" fmla="*/ 446 w 2800"/>
                  <a:gd name="T35" fmla="*/ 398 h 2206"/>
                  <a:gd name="T36" fmla="*/ 458 w 2800"/>
                  <a:gd name="T37" fmla="*/ 409 h 2206"/>
                  <a:gd name="T38" fmla="*/ 478 w 2800"/>
                  <a:gd name="T39" fmla="*/ 418 h 2206"/>
                  <a:gd name="T40" fmla="*/ 497 w 2800"/>
                  <a:gd name="T41" fmla="*/ 409 h 2206"/>
                  <a:gd name="T42" fmla="*/ 503 w 2800"/>
                  <a:gd name="T43" fmla="*/ 398 h 2206"/>
                  <a:gd name="T44" fmla="*/ 497 w 2800"/>
                  <a:gd name="T45" fmla="*/ 381 h 2206"/>
                  <a:gd name="T46" fmla="*/ 507 w 2800"/>
                  <a:gd name="T47" fmla="*/ 363 h 2206"/>
                  <a:gd name="T48" fmla="*/ 515 w 2800"/>
                  <a:gd name="T49" fmla="*/ 347 h 2206"/>
                  <a:gd name="T50" fmla="*/ 531 w 2800"/>
                  <a:gd name="T51" fmla="*/ 339 h 2206"/>
                  <a:gd name="T52" fmla="*/ 529 w 2800"/>
                  <a:gd name="T53" fmla="*/ 324 h 2206"/>
                  <a:gd name="T54" fmla="*/ 528 w 2800"/>
                  <a:gd name="T55" fmla="*/ 306 h 2206"/>
                  <a:gd name="T56" fmla="*/ 509 w 2800"/>
                  <a:gd name="T57" fmla="*/ 296 h 2206"/>
                  <a:gd name="T58" fmla="*/ 492 w 2800"/>
                  <a:gd name="T59" fmla="*/ 273 h 2206"/>
                  <a:gd name="T60" fmla="*/ 486 w 2800"/>
                  <a:gd name="T61" fmla="*/ 244 h 2206"/>
                  <a:gd name="T62" fmla="*/ 458 w 2800"/>
                  <a:gd name="T63" fmla="*/ 222 h 2206"/>
                  <a:gd name="T64" fmla="*/ 435 w 2800"/>
                  <a:gd name="T65" fmla="*/ 210 h 2206"/>
                  <a:gd name="T66" fmla="*/ 418 w 2800"/>
                  <a:gd name="T67" fmla="*/ 187 h 2206"/>
                  <a:gd name="T68" fmla="*/ 426 w 2800"/>
                  <a:gd name="T69" fmla="*/ 166 h 2206"/>
                  <a:gd name="T70" fmla="*/ 429 w 2800"/>
                  <a:gd name="T71" fmla="*/ 142 h 2206"/>
                  <a:gd name="T72" fmla="*/ 414 w 2800"/>
                  <a:gd name="T73" fmla="*/ 133 h 2206"/>
                  <a:gd name="T74" fmla="*/ 396 w 2800"/>
                  <a:gd name="T75" fmla="*/ 128 h 2206"/>
                  <a:gd name="T76" fmla="*/ 378 w 2800"/>
                  <a:gd name="T77" fmla="*/ 114 h 2206"/>
                  <a:gd name="T78" fmla="*/ 355 w 2800"/>
                  <a:gd name="T79" fmla="*/ 85 h 2206"/>
                  <a:gd name="T80" fmla="*/ 337 w 2800"/>
                  <a:gd name="T81" fmla="*/ 74 h 2206"/>
                  <a:gd name="T82" fmla="*/ 321 w 2800"/>
                  <a:gd name="T83" fmla="*/ 51 h 2206"/>
                  <a:gd name="T84" fmla="*/ 315 w 2800"/>
                  <a:gd name="T85" fmla="*/ 21 h 2206"/>
                  <a:gd name="T86" fmla="*/ 287 w 2800"/>
                  <a:gd name="T87" fmla="*/ 0 h 2206"/>
                  <a:gd name="T88" fmla="*/ 260 w 2800"/>
                  <a:gd name="T89" fmla="*/ 4 h 2206"/>
                  <a:gd name="T90" fmla="*/ 200 w 2800"/>
                  <a:gd name="T91" fmla="*/ 15 h 2206"/>
                  <a:gd name="T92" fmla="*/ 122 w 2800"/>
                  <a:gd name="T93" fmla="*/ 22 h 2206"/>
                  <a:gd name="T94" fmla="*/ 58 w 2800"/>
                  <a:gd name="T95" fmla="*/ 26 h 2206"/>
                  <a:gd name="T96" fmla="*/ 0 w 2800"/>
                  <a:gd name="T97" fmla="*/ 29 h 22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00" h="2206">
                    <a:moveTo>
                      <a:pt x="0" y="152"/>
                    </a:moveTo>
                    <a:lnTo>
                      <a:pt x="118" y="387"/>
                    </a:lnTo>
                    <a:lnTo>
                      <a:pt x="247" y="452"/>
                    </a:lnTo>
                    <a:lnTo>
                      <a:pt x="363" y="518"/>
                    </a:lnTo>
                    <a:lnTo>
                      <a:pt x="333" y="608"/>
                    </a:lnTo>
                    <a:lnTo>
                      <a:pt x="388" y="771"/>
                    </a:lnTo>
                    <a:lnTo>
                      <a:pt x="513" y="845"/>
                    </a:lnTo>
                    <a:lnTo>
                      <a:pt x="535" y="1115"/>
                    </a:lnTo>
                    <a:lnTo>
                      <a:pt x="535" y="1431"/>
                    </a:lnTo>
                    <a:lnTo>
                      <a:pt x="562" y="1710"/>
                    </a:lnTo>
                    <a:lnTo>
                      <a:pt x="562" y="1895"/>
                    </a:lnTo>
                    <a:lnTo>
                      <a:pt x="618" y="2034"/>
                    </a:lnTo>
                    <a:lnTo>
                      <a:pt x="645" y="2160"/>
                    </a:lnTo>
                    <a:lnTo>
                      <a:pt x="1769" y="2014"/>
                    </a:lnTo>
                    <a:lnTo>
                      <a:pt x="2073" y="1982"/>
                    </a:lnTo>
                    <a:lnTo>
                      <a:pt x="2383" y="1920"/>
                    </a:lnTo>
                    <a:lnTo>
                      <a:pt x="2443" y="1980"/>
                    </a:lnTo>
                    <a:lnTo>
                      <a:pt x="2353" y="2100"/>
                    </a:lnTo>
                    <a:lnTo>
                      <a:pt x="2413" y="2160"/>
                    </a:lnTo>
                    <a:lnTo>
                      <a:pt x="2520" y="2206"/>
                    </a:lnTo>
                    <a:lnTo>
                      <a:pt x="2623" y="2160"/>
                    </a:lnTo>
                    <a:lnTo>
                      <a:pt x="2653" y="2100"/>
                    </a:lnTo>
                    <a:lnTo>
                      <a:pt x="2623" y="2010"/>
                    </a:lnTo>
                    <a:lnTo>
                      <a:pt x="2672" y="1918"/>
                    </a:lnTo>
                    <a:lnTo>
                      <a:pt x="2713" y="1830"/>
                    </a:lnTo>
                    <a:lnTo>
                      <a:pt x="2800" y="1790"/>
                    </a:lnTo>
                    <a:lnTo>
                      <a:pt x="2792" y="1710"/>
                    </a:lnTo>
                    <a:lnTo>
                      <a:pt x="2784" y="1614"/>
                    </a:lnTo>
                    <a:lnTo>
                      <a:pt x="2683" y="1560"/>
                    </a:lnTo>
                    <a:lnTo>
                      <a:pt x="2593" y="1440"/>
                    </a:lnTo>
                    <a:lnTo>
                      <a:pt x="2563" y="1290"/>
                    </a:lnTo>
                    <a:lnTo>
                      <a:pt x="2413" y="1170"/>
                    </a:lnTo>
                    <a:lnTo>
                      <a:pt x="2293" y="1110"/>
                    </a:lnTo>
                    <a:lnTo>
                      <a:pt x="2203" y="989"/>
                    </a:lnTo>
                    <a:lnTo>
                      <a:pt x="2248" y="878"/>
                    </a:lnTo>
                    <a:lnTo>
                      <a:pt x="2263" y="749"/>
                    </a:lnTo>
                    <a:lnTo>
                      <a:pt x="2184" y="702"/>
                    </a:lnTo>
                    <a:lnTo>
                      <a:pt x="2089" y="678"/>
                    </a:lnTo>
                    <a:lnTo>
                      <a:pt x="1994" y="599"/>
                    </a:lnTo>
                    <a:lnTo>
                      <a:pt x="1874" y="449"/>
                    </a:lnTo>
                    <a:lnTo>
                      <a:pt x="1777" y="390"/>
                    </a:lnTo>
                    <a:lnTo>
                      <a:pt x="1694" y="269"/>
                    </a:lnTo>
                    <a:lnTo>
                      <a:pt x="1659" y="110"/>
                    </a:lnTo>
                    <a:lnTo>
                      <a:pt x="1511" y="0"/>
                    </a:lnTo>
                    <a:lnTo>
                      <a:pt x="1373" y="23"/>
                    </a:lnTo>
                    <a:lnTo>
                      <a:pt x="1055" y="80"/>
                    </a:lnTo>
                    <a:lnTo>
                      <a:pt x="643" y="117"/>
                    </a:lnTo>
                    <a:lnTo>
                      <a:pt x="306" y="135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6" name="Freeform 22">
                <a:extLst>
                  <a:ext uri="{FF2B5EF4-FFF2-40B4-BE49-F238E27FC236}">
                    <a16:creationId xmlns:a16="http://schemas.microsoft.com/office/drawing/2014/main" id="{7D8625AD-40D0-450C-8920-BDEC37A47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2440" y="4191673"/>
                <a:ext cx="483341" cy="487828"/>
              </a:xfrm>
              <a:custGeom>
                <a:avLst/>
                <a:gdLst>
                  <a:gd name="T0" fmla="*/ 0 w 1990"/>
                  <a:gd name="T1" fmla="*/ 45 h 2015"/>
                  <a:gd name="T2" fmla="*/ 215 w 1990"/>
                  <a:gd name="T3" fmla="*/ 18 h 2015"/>
                  <a:gd name="T4" fmla="*/ 273 w 1990"/>
                  <a:gd name="T5" fmla="*/ 12 h 2015"/>
                  <a:gd name="T6" fmla="*/ 331 w 1990"/>
                  <a:gd name="T7" fmla="*/ 0 h 2015"/>
                  <a:gd name="T8" fmla="*/ 342 w 1990"/>
                  <a:gd name="T9" fmla="*/ 12 h 2015"/>
                  <a:gd name="T10" fmla="*/ 325 w 1990"/>
                  <a:gd name="T11" fmla="*/ 34 h 2015"/>
                  <a:gd name="T12" fmla="*/ 337 w 1990"/>
                  <a:gd name="T13" fmla="*/ 46 h 2015"/>
                  <a:gd name="T14" fmla="*/ 357 w 1990"/>
                  <a:gd name="T15" fmla="*/ 54 h 2015"/>
                  <a:gd name="T16" fmla="*/ 376 w 1990"/>
                  <a:gd name="T17" fmla="*/ 45 h 2015"/>
                  <a:gd name="T18" fmla="*/ 378 w 1990"/>
                  <a:gd name="T19" fmla="*/ 63 h 2015"/>
                  <a:gd name="T20" fmla="*/ 367 w 1990"/>
                  <a:gd name="T21" fmla="*/ 77 h 2015"/>
                  <a:gd name="T22" fmla="*/ 366 w 1990"/>
                  <a:gd name="T23" fmla="*/ 94 h 2015"/>
                  <a:gd name="T24" fmla="*/ 355 w 1990"/>
                  <a:gd name="T25" fmla="*/ 106 h 2015"/>
                  <a:gd name="T26" fmla="*/ 350 w 1990"/>
                  <a:gd name="T27" fmla="*/ 143 h 2015"/>
                  <a:gd name="T28" fmla="*/ 338 w 1990"/>
                  <a:gd name="T29" fmla="*/ 163 h 2015"/>
                  <a:gd name="T30" fmla="*/ 322 w 1990"/>
                  <a:gd name="T31" fmla="*/ 209 h 2015"/>
                  <a:gd name="T32" fmla="*/ 301 w 1990"/>
                  <a:gd name="T33" fmla="*/ 238 h 2015"/>
                  <a:gd name="T34" fmla="*/ 293 w 1990"/>
                  <a:gd name="T35" fmla="*/ 274 h 2015"/>
                  <a:gd name="T36" fmla="*/ 296 w 1990"/>
                  <a:gd name="T37" fmla="*/ 329 h 2015"/>
                  <a:gd name="T38" fmla="*/ 293 w 1990"/>
                  <a:gd name="T39" fmla="*/ 359 h 2015"/>
                  <a:gd name="T40" fmla="*/ 249 w 1990"/>
                  <a:gd name="T41" fmla="*/ 365 h 2015"/>
                  <a:gd name="T42" fmla="*/ 190 w 1990"/>
                  <a:gd name="T43" fmla="*/ 365 h 2015"/>
                  <a:gd name="T44" fmla="*/ 115 w 1990"/>
                  <a:gd name="T45" fmla="*/ 368 h 2015"/>
                  <a:gd name="T46" fmla="*/ 65 w 1990"/>
                  <a:gd name="T47" fmla="*/ 382 h 2015"/>
                  <a:gd name="T48" fmla="*/ 58 w 1990"/>
                  <a:gd name="T49" fmla="*/ 363 h 2015"/>
                  <a:gd name="T50" fmla="*/ 63 w 1990"/>
                  <a:gd name="T51" fmla="*/ 344 h 2015"/>
                  <a:gd name="T52" fmla="*/ 56 w 1990"/>
                  <a:gd name="T53" fmla="*/ 322 h 2015"/>
                  <a:gd name="T54" fmla="*/ 17 w 1990"/>
                  <a:gd name="T55" fmla="*/ 322 h 2015"/>
                  <a:gd name="T56" fmla="*/ 17 w 1990"/>
                  <a:gd name="T57" fmla="*/ 168 h 2015"/>
                  <a:gd name="T58" fmla="*/ 4 w 1990"/>
                  <a:gd name="T59" fmla="*/ 110 h 2015"/>
                  <a:gd name="T60" fmla="*/ 0 w 1990"/>
                  <a:gd name="T61" fmla="*/ 71 h 2015"/>
                  <a:gd name="T62" fmla="*/ 0 w 1990"/>
                  <a:gd name="T63" fmla="*/ 45 h 20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990" h="2015">
                    <a:moveTo>
                      <a:pt x="2" y="240"/>
                    </a:moveTo>
                    <a:lnTo>
                      <a:pt x="1130" y="93"/>
                    </a:lnTo>
                    <a:lnTo>
                      <a:pt x="1435" y="62"/>
                    </a:lnTo>
                    <a:lnTo>
                      <a:pt x="1742" y="0"/>
                    </a:lnTo>
                    <a:lnTo>
                      <a:pt x="1798" y="61"/>
                    </a:lnTo>
                    <a:lnTo>
                      <a:pt x="1711" y="179"/>
                    </a:lnTo>
                    <a:lnTo>
                      <a:pt x="1775" y="243"/>
                    </a:lnTo>
                    <a:lnTo>
                      <a:pt x="1877" y="287"/>
                    </a:lnTo>
                    <a:lnTo>
                      <a:pt x="1979" y="240"/>
                    </a:lnTo>
                    <a:lnTo>
                      <a:pt x="1990" y="334"/>
                    </a:lnTo>
                    <a:lnTo>
                      <a:pt x="1934" y="406"/>
                    </a:lnTo>
                    <a:lnTo>
                      <a:pt x="1926" y="494"/>
                    </a:lnTo>
                    <a:lnTo>
                      <a:pt x="1870" y="558"/>
                    </a:lnTo>
                    <a:lnTo>
                      <a:pt x="1842" y="756"/>
                    </a:lnTo>
                    <a:lnTo>
                      <a:pt x="1782" y="862"/>
                    </a:lnTo>
                    <a:lnTo>
                      <a:pt x="1694" y="1102"/>
                    </a:lnTo>
                    <a:lnTo>
                      <a:pt x="1582" y="1254"/>
                    </a:lnTo>
                    <a:lnTo>
                      <a:pt x="1542" y="1446"/>
                    </a:lnTo>
                    <a:lnTo>
                      <a:pt x="1558" y="1734"/>
                    </a:lnTo>
                    <a:lnTo>
                      <a:pt x="1542" y="1894"/>
                    </a:lnTo>
                    <a:lnTo>
                      <a:pt x="1310" y="1926"/>
                    </a:lnTo>
                    <a:lnTo>
                      <a:pt x="1002" y="1926"/>
                    </a:lnTo>
                    <a:lnTo>
                      <a:pt x="607" y="1942"/>
                    </a:lnTo>
                    <a:lnTo>
                      <a:pt x="342" y="2015"/>
                    </a:lnTo>
                    <a:lnTo>
                      <a:pt x="303" y="1913"/>
                    </a:lnTo>
                    <a:lnTo>
                      <a:pt x="333" y="1814"/>
                    </a:lnTo>
                    <a:lnTo>
                      <a:pt x="297" y="1697"/>
                    </a:lnTo>
                    <a:lnTo>
                      <a:pt x="92" y="1701"/>
                    </a:lnTo>
                    <a:lnTo>
                      <a:pt x="92" y="888"/>
                    </a:lnTo>
                    <a:lnTo>
                      <a:pt x="21" y="578"/>
                    </a:lnTo>
                    <a:lnTo>
                      <a:pt x="0" y="377"/>
                    </a:lnTo>
                    <a:lnTo>
                      <a:pt x="2" y="240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7" name="Freeform 23">
                <a:extLst>
                  <a:ext uri="{FF2B5EF4-FFF2-40B4-BE49-F238E27FC236}">
                    <a16:creationId xmlns:a16="http://schemas.microsoft.com/office/drawing/2014/main" id="{EB492B0B-73DE-44B3-99AD-DC59CBAB0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1718" y="4648853"/>
                <a:ext cx="563897" cy="475059"/>
              </a:xfrm>
              <a:custGeom>
                <a:avLst/>
                <a:gdLst>
                  <a:gd name="T0" fmla="*/ 54 w 2329"/>
                  <a:gd name="T1" fmla="*/ 9 h 1959"/>
                  <a:gd name="T2" fmla="*/ 187 w 2329"/>
                  <a:gd name="T3" fmla="*/ 6 h 1959"/>
                  <a:gd name="T4" fmla="*/ 240 w 2329"/>
                  <a:gd name="T5" fmla="*/ 21 h 1959"/>
                  <a:gd name="T6" fmla="*/ 242 w 2329"/>
                  <a:gd name="T7" fmla="*/ 48 h 1959"/>
                  <a:gd name="T8" fmla="*/ 237 w 2329"/>
                  <a:gd name="T9" fmla="*/ 80 h 1959"/>
                  <a:gd name="T10" fmla="*/ 218 w 2329"/>
                  <a:gd name="T11" fmla="*/ 128 h 1959"/>
                  <a:gd name="T12" fmla="*/ 214 w 2329"/>
                  <a:gd name="T13" fmla="*/ 176 h 1959"/>
                  <a:gd name="T14" fmla="*/ 298 w 2329"/>
                  <a:gd name="T15" fmla="*/ 177 h 1959"/>
                  <a:gd name="T16" fmla="*/ 352 w 2329"/>
                  <a:gd name="T17" fmla="*/ 166 h 1959"/>
                  <a:gd name="T18" fmla="*/ 364 w 2329"/>
                  <a:gd name="T19" fmla="*/ 190 h 1959"/>
                  <a:gd name="T20" fmla="*/ 374 w 2329"/>
                  <a:gd name="T21" fmla="*/ 216 h 1959"/>
                  <a:gd name="T22" fmla="*/ 384 w 2329"/>
                  <a:gd name="T23" fmla="*/ 239 h 1959"/>
                  <a:gd name="T24" fmla="*/ 339 w 2329"/>
                  <a:gd name="T25" fmla="*/ 222 h 1959"/>
                  <a:gd name="T26" fmla="*/ 319 w 2329"/>
                  <a:gd name="T27" fmla="*/ 252 h 1959"/>
                  <a:gd name="T28" fmla="*/ 342 w 2329"/>
                  <a:gd name="T29" fmla="*/ 264 h 1959"/>
                  <a:gd name="T30" fmla="*/ 373 w 2329"/>
                  <a:gd name="T31" fmla="*/ 250 h 1959"/>
                  <a:gd name="T32" fmla="*/ 384 w 2329"/>
                  <a:gd name="T33" fmla="*/ 259 h 1959"/>
                  <a:gd name="T34" fmla="*/ 405 w 2329"/>
                  <a:gd name="T35" fmla="*/ 254 h 1959"/>
                  <a:gd name="T36" fmla="*/ 427 w 2329"/>
                  <a:gd name="T37" fmla="*/ 267 h 1959"/>
                  <a:gd name="T38" fmla="*/ 410 w 2329"/>
                  <a:gd name="T39" fmla="*/ 292 h 1959"/>
                  <a:gd name="T40" fmla="*/ 436 w 2329"/>
                  <a:gd name="T41" fmla="*/ 320 h 1959"/>
                  <a:gd name="T42" fmla="*/ 425 w 2329"/>
                  <a:gd name="T43" fmla="*/ 362 h 1959"/>
                  <a:gd name="T44" fmla="*/ 396 w 2329"/>
                  <a:gd name="T45" fmla="*/ 333 h 1959"/>
                  <a:gd name="T46" fmla="*/ 369 w 2329"/>
                  <a:gd name="T47" fmla="*/ 320 h 1959"/>
                  <a:gd name="T48" fmla="*/ 327 w 2329"/>
                  <a:gd name="T49" fmla="*/ 296 h 1959"/>
                  <a:gd name="T50" fmla="*/ 357 w 2329"/>
                  <a:gd name="T51" fmla="*/ 341 h 1959"/>
                  <a:gd name="T52" fmla="*/ 333 w 2329"/>
                  <a:gd name="T53" fmla="*/ 361 h 1959"/>
                  <a:gd name="T54" fmla="*/ 302 w 2329"/>
                  <a:gd name="T55" fmla="*/ 353 h 1959"/>
                  <a:gd name="T56" fmla="*/ 266 w 2329"/>
                  <a:gd name="T57" fmla="*/ 369 h 1959"/>
                  <a:gd name="T58" fmla="*/ 257 w 2329"/>
                  <a:gd name="T59" fmla="*/ 342 h 1959"/>
                  <a:gd name="T60" fmla="*/ 248 w 2329"/>
                  <a:gd name="T61" fmla="*/ 298 h 1959"/>
                  <a:gd name="T62" fmla="*/ 242 w 2329"/>
                  <a:gd name="T63" fmla="*/ 330 h 1959"/>
                  <a:gd name="T64" fmla="*/ 201 w 2329"/>
                  <a:gd name="T65" fmla="*/ 309 h 1959"/>
                  <a:gd name="T66" fmla="*/ 171 w 2329"/>
                  <a:gd name="T67" fmla="*/ 336 h 1959"/>
                  <a:gd name="T68" fmla="*/ 119 w 2329"/>
                  <a:gd name="T69" fmla="*/ 326 h 1959"/>
                  <a:gd name="T70" fmla="*/ 74 w 2329"/>
                  <a:gd name="T71" fmla="*/ 330 h 1959"/>
                  <a:gd name="T72" fmla="*/ 44 w 2329"/>
                  <a:gd name="T73" fmla="*/ 284 h 1959"/>
                  <a:gd name="T74" fmla="*/ 56 w 2329"/>
                  <a:gd name="T75" fmla="*/ 215 h 1959"/>
                  <a:gd name="T76" fmla="*/ 30 w 2329"/>
                  <a:gd name="T77" fmla="*/ 146 h 1959"/>
                  <a:gd name="T78" fmla="*/ 0 w 2329"/>
                  <a:gd name="T79" fmla="*/ 93 h 1959"/>
                  <a:gd name="T80" fmla="*/ 0 w 2329"/>
                  <a:gd name="T81" fmla="*/ 50 h 19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329" h="1959">
                    <a:moveTo>
                      <a:pt x="16" y="123"/>
                    </a:moveTo>
                    <a:lnTo>
                      <a:pt x="283" y="48"/>
                    </a:lnTo>
                    <a:lnTo>
                      <a:pt x="694" y="33"/>
                    </a:lnTo>
                    <a:lnTo>
                      <a:pt x="988" y="32"/>
                    </a:lnTo>
                    <a:lnTo>
                      <a:pt x="1216" y="0"/>
                    </a:lnTo>
                    <a:lnTo>
                      <a:pt x="1267" y="108"/>
                    </a:lnTo>
                    <a:lnTo>
                      <a:pt x="1309" y="177"/>
                    </a:lnTo>
                    <a:lnTo>
                      <a:pt x="1279" y="252"/>
                    </a:lnTo>
                    <a:lnTo>
                      <a:pt x="1309" y="327"/>
                    </a:lnTo>
                    <a:lnTo>
                      <a:pt x="1249" y="420"/>
                    </a:lnTo>
                    <a:lnTo>
                      <a:pt x="1249" y="537"/>
                    </a:lnTo>
                    <a:lnTo>
                      <a:pt x="1153" y="672"/>
                    </a:lnTo>
                    <a:lnTo>
                      <a:pt x="1129" y="807"/>
                    </a:lnTo>
                    <a:lnTo>
                      <a:pt x="1129" y="927"/>
                    </a:lnTo>
                    <a:lnTo>
                      <a:pt x="1339" y="927"/>
                    </a:lnTo>
                    <a:lnTo>
                      <a:pt x="1573" y="930"/>
                    </a:lnTo>
                    <a:lnTo>
                      <a:pt x="1729" y="897"/>
                    </a:lnTo>
                    <a:lnTo>
                      <a:pt x="1861" y="876"/>
                    </a:lnTo>
                    <a:lnTo>
                      <a:pt x="1939" y="897"/>
                    </a:lnTo>
                    <a:lnTo>
                      <a:pt x="1921" y="1002"/>
                    </a:lnTo>
                    <a:lnTo>
                      <a:pt x="1939" y="1047"/>
                    </a:lnTo>
                    <a:lnTo>
                      <a:pt x="1975" y="1137"/>
                    </a:lnTo>
                    <a:lnTo>
                      <a:pt x="2035" y="1215"/>
                    </a:lnTo>
                    <a:lnTo>
                      <a:pt x="2029" y="1257"/>
                    </a:lnTo>
                    <a:lnTo>
                      <a:pt x="1909" y="1209"/>
                    </a:lnTo>
                    <a:lnTo>
                      <a:pt x="1789" y="1167"/>
                    </a:lnTo>
                    <a:lnTo>
                      <a:pt x="1609" y="1257"/>
                    </a:lnTo>
                    <a:lnTo>
                      <a:pt x="1687" y="1329"/>
                    </a:lnTo>
                    <a:lnTo>
                      <a:pt x="1729" y="1497"/>
                    </a:lnTo>
                    <a:lnTo>
                      <a:pt x="1807" y="1392"/>
                    </a:lnTo>
                    <a:lnTo>
                      <a:pt x="1867" y="1299"/>
                    </a:lnTo>
                    <a:lnTo>
                      <a:pt x="1969" y="1317"/>
                    </a:lnTo>
                    <a:lnTo>
                      <a:pt x="1969" y="1377"/>
                    </a:lnTo>
                    <a:lnTo>
                      <a:pt x="2029" y="1362"/>
                    </a:lnTo>
                    <a:lnTo>
                      <a:pt x="2071" y="1314"/>
                    </a:lnTo>
                    <a:lnTo>
                      <a:pt x="2137" y="1338"/>
                    </a:lnTo>
                    <a:lnTo>
                      <a:pt x="2209" y="1347"/>
                    </a:lnTo>
                    <a:lnTo>
                      <a:pt x="2257" y="1407"/>
                    </a:lnTo>
                    <a:lnTo>
                      <a:pt x="2209" y="1470"/>
                    </a:lnTo>
                    <a:lnTo>
                      <a:pt x="2167" y="1536"/>
                    </a:lnTo>
                    <a:lnTo>
                      <a:pt x="2179" y="1647"/>
                    </a:lnTo>
                    <a:lnTo>
                      <a:pt x="2305" y="1683"/>
                    </a:lnTo>
                    <a:lnTo>
                      <a:pt x="2329" y="1797"/>
                    </a:lnTo>
                    <a:lnTo>
                      <a:pt x="2245" y="1905"/>
                    </a:lnTo>
                    <a:lnTo>
                      <a:pt x="2161" y="1815"/>
                    </a:lnTo>
                    <a:lnTo>
                      <a:pt x="2089" y="1755"/>
                    </a:lnTo>
                    <a:lnTo>
                      <a:pt x="2011" y="1731"/>
                    </a:lnTo>
                    <a:lnTo>
                      <a:pt x="1951" y="1683"/>
                    </a:lnTo>
                    <a:lnTo>
                      <a:pt x="1789" y="1557"/>
                    </a:lnTo>
                    <a:lnTo>
                      <a:pt x="1729" y="1557"/>
                    </a:lnTo>
                    <a:lnTo>
                      <a:pt x="1837" y="1689"/>
                    </a:lnTo>
                    <a:lnTo>
                      <a:pt x="1885" y="1797"/>
                    </a:lnTo>
                    <a:lnTo>
                      <a:pt x="1825" y="1875"/>
                    </a:lnTo>
                    <a:lnTo>
                      <a:pt x="1759" y="1902"/>
                    </a:lnTo>
                    <a:lnTo>
                      <a:pt x="1705" y="1857"/>
                    </a:lnTo>
                    <a:lnTo>
                      <a:pt x="1597" y="1857"/>
                    </a:lnTo>
                    <a:lnTo>
                      <a:pt x="1537" y="1959"/>
                    </a:lnTo>
                    <a:lnTo>
                      <a:pt x="1405" y="1944"/>
                    </a:lnTo>
                    <a:lnTo>
                      <a:pt x="1369" y="1905"/>
                    </a:lnTo>
                    <a:lnTo>
                      <a:pt x="1357" y="1803"/>
                    </a:lnTo>
                    <a:lnTo>
                      <a:pt x="1399" y="1647"/>
                    </a:lnTo>
                    <a:lnTo>
                      <a:pt x="1309" y="1569"/>
                    </a:lnTo>
                    <a:lnTo>
                      <a:pt x="1321" y="1647"/>
                    </a:lnTo>
                    <a:lnTo>
                      <a:pt x="1279" y="1737"/>
                    </a:lnTo>
                    <a:lnTo>
                      <a:pt x="1177" y="1659"/>
                    </a:lnTo>
                    <a:lnTo>
                      <a:pt x="1063" y="1626"/>
                    </a:lnTo>
                    <a:lnTo>
                      <a:pt x="949" y="1677"/>
                    </a:lnTo>
                    <a:lnTo>
                      <a:pt x="901" y="1770"/>
                    </a:lnTo>
                    <a:lnTo>
                      <a:pt x="769" y="1797"/>
                    </a:lnTo>
                    <a:lnTo>
                      <a:pt x="631" y="1719"/>
                    </a:lnTo>
                    <a:lnTo>
                      <a:pt x="469" y="1677"/>
                    </a:lnTo>
                    <a:lnTo>
                      <a:pt x="391" y="1737"/>
                    </a:lnTo>
                    <a:lnTo>
                      <a:pt x="241" y="1751"/>
                    </a:lnTo>
                    <a:lnTo>
                      <a:pt x="234" y="1496"/>
                    </a:lnTo>
                    <a:lnTo>
                      <a:pt x="211" y="1214"/>
                    </a:lnTo>
                    <a:lnTo>
                      <a:pt x="297" y="1130"/>
                    </a:lnTo>
                    <a:lnTo>
                      <a:pt x="258" y="932"/>
                    </a:lnTo>
                    <a:lnTo>
                      <a:pt x="156" y="770"/>
                    </a:lnTo>
                    <a:lnTo>
                      <a:pt x="73" y="681"/>
                    </a:lnTo>
                    <a:lnTo>
                      <a:pt x="0" y="491"/>
                    </a:lnTo>
                    <a:lnTo>
                      <a:pt x="18" y="389"/>
                    </a:lnTo>
                    <a:lnTo>
                      <a:pt x="1" y="263"/>
                    </a:lnTo>
                    <a:lnTo>
                      <a:pt x="16" y="123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8" name="Freeform 24">
                <a:extLst>
                  <a:ext uri="{FF2B5EF4-FFF2-40B4-BE49-F238E27FC236}">
                    <a16:creationId xmlns:a16="http://schemas.microsoft.com/office/drawing/2014/main" id="{25DEDCF9-456B-4F5A-87D6-AE5CB9141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226" y="3445882"/>
                <a:ext cx="397670" cy="657676"/>
              </a:xfrm>
              <a:custGeom>
                <a:avLst/>
                <a:gdLst>
                  <a:gd name="T0" fmla="*/ 40 w 1641"/>
                  <a:gd name="T1" fmla="*/ 30 h 2721"/>
                  <a:gd name="T2" fmla="*/ 56 w 1641"/>
                  <a:gd name="T3" fmla="*/ 52 h 2721"/>
                  <a:gd name="T4" fmla="*/ 76 w 1641"/>
                  <a:gd name="T5" fmla="*/ 73 h 2721"/>
                  <a:gd name="T6" fmla="*/ 83 w 1641"/>
                  <a:gd name="T7" fmla="*/ 100 h 2721"/>
                  <a:gd name="T8" fmla="*/ 63 w 1641"/>
                  <a:gd name="T9" fmla="*/ 123 h 2721"/>
                  <a:gd name="T10" fmla="*/ 38 w 1641"/>
                  <a:gd name="T11" fmla="*/ 135 h 2721"/>
                  <a:gd name="T12" fmla="*/ 12 w 1641"/>
                  <a:gd name="T13" fmla="*/ 135 h 2721"/>
                  <a:gd name="T14" fmla="*/ 28 w 1641"/>
                  <a:gd name="T15" fmla="*/ 164 h 2721"/>
                  <a:gd name="T16" fmla="*/ 20 w 1641"/>
                  <a:gd name="T17" fmla="*/ 193 h 2721"/>
                  <a:gd name="T18" fmla="*/ 6 w 1641"/>
                  <a:gd name="T19" fmla="*/ 220 h 2721"/>
                  <a:gd name="T20" fmla="*/ 0 w 1641"/>
                  <a:gd name="T21" fmla="*/ 240 h 2721"/>
                  <a:gd name="T22" fmla="*/ 6 w 1641"/>
                  <a:gd name="T23" fmla="*/ 270 h 2721"/>
                  <a:gd name="T24" fmla="*/ 23 w 1641"/>
                  <a:gd name="T25" fmla="*/ 293 h 2721"/>
                  <a:gd name="T26" fmla="*/ 41 w 1641"/>
                  <a:gd name="T27" fmla="*/ 305 h 2721"/>
                  <a:gd name="T28" fmla="*/ 63 w 1641"/>
                  <a:gd name="T29" fmla="*/ 333 h 2721"/>
                  <a:gd name="T30" fmla="*/ 82 w 1641"/>
                  <a:gd name="T31" fmla="*/ 348 h 2721"/>
                  <a:gd name="T32" fmla="*/ 100 w 1641"/>
                  <a:gd name="T33" fmla="*/ 353 h 2721"/>
                  <a:gd name="T34" fmla="*/ 115 w 1641"/>
                  <a:gd name="T35" fmla="*/ 362 h 2721"/>
                  <a:gd name="T36" fmla="*/ 111 w 1641"/>
                  <a:gd name="T37" fmla="*/ 387 h 2721"/>
                  <a:gd name="T38" fmla="*/ 103 w 1641"/>
                  <a:gd name="T39" fmla="*/ 407 h 2721"/>
                  <a:gd name="T40" fmla="*/ 121 w 1641"/>
                  <a:gd name="T41" fmla="*/ 430 h 2721"/>
                  <a:gd name="T42" fmla="*/ 143 w 1641"/>
                  <a:gd name="T43" fmla="*/ 441 h 2721"/>
                  <a:gd name="T44" fmla="*/ 172 w 1641"/>
                  <a:gd name="T45" fmla="*/ 464 h 2721"/>
                  <a:gd name="T46" fmla="*/ 177 w 1641"/>
                  <a:gd name="T47" fmla="*/ 492 h 2721"/>
                  <a:gd name="T48" fmla="*/ 194 w 1641"/>
                  <a:gd name="T49" fmla="*/ 515 h 2721"/>
                  <a:gd name="T50" fmla="*/ 194 w 1641"/>
                  <a:gd name="T51" fmla="*/ 515 h 2721"/>
                  <a:gd name="T52" fmla="*/ 220 w 1641"/>
                  <a:gd name="T53" fmla="*/ 504 h 2721"/>
                  <a:gd name="T54" fmla="*/ 235 w 1641"/>
                  <a:gd name="T55" fmla="*/ 498 h 2721"/>
                  <a:gd name="T56" fmla="*/ 254 w 1641"/>
                  <a:gd name="T57" fmla="*/ 487 h 2721"/>
                  <a:gd name="T58" fmla="*/ 271 w 1641"/>
                  <a:gd name="T59" fmla="*/ 476 h 2721"/>
                  <a:gd name="T60" fmla="*/ 285 w 1641"/>
                  <a:gd name="T61" fmla="*/ 460 h 2721"/>
                  <a:gd name="T62" fmla="*/ 284 w 1641"/>
                  <a:gd name="T63" fmla="*/ 441 h 2721"/>
                  <a:gd name="T64" fmla="*/ 285 w 1641"/>
                  <a:gd name="T65" fmla="*/ 403 h 2721"/>
                  <a:gd name="T66" fmla="*/ 305 w 1641"/>
                  <a:gd name="T67" fmla="*/ 351 h 2721"/>
                  <a:gd name="T68" fmla="*/ 300 w 1641"/>
                  <a:gd name="T69" fmla="*/ 316 h 2721"/>
                  <a:gd name="T70" fmla="*/ 294 w 1641"/>
                  <a:gd name="T71" fmla="*/ 278 h 2721"/>
                  <a:gd name="T72" fmla="*/ 311 w 1641"/>
                  <a:gd name="T73" fmla="*/ 249 h 2721"/>
                  <a:gd name="T74" fmla="*/ 300 w 1641"/>
                  <a:gd name="T75" fmla="*/ 209 h 2721"/>
                  <a:gd name="T76" fmla="*/ 298 w 1641"/>
                  <a:gd name="T77" fmla="*/ 176 h 2721"/>
                  <a:gd name="T78" fmla="*/ 285 w 1641"/>
                  <a:gd name="T79" fmla="*/ 141 h 2721"/>
                  <a:gd name="T80" fmla="*/ 273 w 1641"/>
                  <a:gd name="T81" fmla="*/ 103 h 2721"/>
                  <a:gd name="T82" fmla="*/ 271 w 1641"/>
                  <a:gd name="T83" fmla="*/ 67 h 2721"/>
                  <a:gd name="T84" fmla="*/ 248 w 1641"/>
                  <a:gd name="T85" fmla="*/ 44 h 2721"/>
                  <a:gd name="T86" fmla="*/ 236 w 1641"/>
                  <a:gd name="T87" fmla="*/ 0 h 2721"/>
                  <a:gd name="T88" fmla="*/ 40 w 1641"/>
                  <a:gd name="T89" fmla="*/ 30 h 272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641" h="2721">
                    <a:moveTo>
                      <a:pt x="213" y="160"/>
                    </a:moveTo>
                    <a:lnTo>
                      <a:pt x="298" y="274"/>
                    </a:lnTo>
                    <a:lnTo>
                      <a:pt x="399" y="384"/>
                    </a:lnTo>
                    <a:lnTo>
                      <a:pt x="438" y="529"/>
                    </a:lnTo>
                    <a:lnTo>
                      <a:pt x="333" y="652"/>
                    </a:lnTo>
                    <a:lnTo>
                      <a:pt x="201" y="712"/>
                    </a:lnTo>
                    <a:lnTo>
                      <a:pt x="61" y="711"/>
                    </a:lnTo>
                    <a:lnTo>
                      <a:pt x="150" y="864"/>
                    </a:lnTo>
                    <a:lnTo>
                      <a:pt x="105" y="1020"/>
                    </a:lnTo>
                    <a:lnTo>
                      <a:pt x="31" y="1162"/>
                    </a:lnTo>
                    <a:lnTo>
                      <a:pt x="0" y="1270"/>
                    </a:lnTo>
                    <a:lnTo>
                      <a:pt x="34" y="1428"/>
                    </a:lnTo>
                    <a:lnTo>
                      <a:pt x="120" y="1550"/>
                    </a:lnTo>
                    <a:lnTo>
                      <a:pt x="216" y="1611"/>
                    </a:lnTo>
                    <a:lnTo>
                      <a:pt x="333" y="1757"/>
                    </a:lnTo>
                    <a:lnTo>
                      <a:pt x="433" y="1839"/>
                    </a:lnTo>
                    <a:lnTo>
                      <a:pt x="529" y="1863"/>
                    </a:lnTo>
                    <a:lnTo>
                      <a:pt x="605" y="1910"/>
                    </a:lnTo>
                    <a:lnTo>
                      <a:pt x="587" y="2045"/>
                    </a:lnTo>
                    <a:lnTo>
                      <a:pt x="543" y="2153"/>
                    </a:lnTo>
                    <a:lnTo>
                      <a:pt x="636" y="2270"/>
                    </a:lnTo>
                    <a:lnTo>
                      <a:pt x="756" y="2331"/>
                    </a:lnTo>
                    <a:lnTo>
                      <a:pt x="906" y="2451"/>
                    </a:lnTo>
                    <a:lnTo>
                      <a:pt x="933" y="2597"/>
                    </a:lnTo>
                    <a:lnTo>
                      <a:pt x="1023" y="2720"/>
                    </a:lnTo>
                    <a:lnTo>
                      <a:pt x="1022" y="2721"/>
                    </a:lnTo>
                    <a:lnTo>
                      <a:pt x="1161" y="2664"/>
                    </a:lnTo>
                    <a:lnTo>
                      <a:pt x="1238" y="2631"/>
                    </a:lnTo>
                    <a:lnTo>
                      <a:pt x="1341" y="2574"/>
                    </a:lnTo>
                    <a:lnTo>
                      <a:pt x="1431" y="2514"/>
                    </a:lnTo>
                    <a:lnTo>
                      <a:pt x="1502" y="2431"/>
                    </a:lnTo>
                    <a:lnTo>
                      <a:pt x="1496" y="2330"/>
                    </a:lnTo>
                    <a:lnTo>
                      <a:pt x="1502" y="2127"/>
                    </a:lnTo>
                    <a:lnTo>
                      <a:pt x="1611" y="1854"/>
                    </a:lnTo>
                    <a:lnTo>
                      <a:pt x="1582" y="1671"/>
                    </a:lnTo>
                    <a:lnTo>
                      <a:pt x="1550" y="1471"/>
                    </a:lnTo>
                    <a:lnTo>
                      <a:pt x="1641" y="1314"/>
                    </a:lnTo>
                    <a:lnTo>
                      <a:pt x="1582" y="1104"/>
                    </a:lnTo>
                    <a:lnTo>
                      <a:pt x="1574" y="928"/>
                    </a:lnTo>
                    <a:lnTo>
                      <a:pt x="1502" y="744"/>
                    </a:lnTo>
                    <a:lnTo>
                      <a:pt x="1438" y="544"/>
                    </a:lnTo>
                    <a:lnTo>
                      <a:pt x="1431" y="354"/>
                    </a:lnTo>
                    <a:lnTo>
                      <a:pt x="1311" y="234"/>
                    </a:lnTo>
                    <a:lnTo>
                      <a:pt x="1246" y="0"/>
                    </a:lnTo>
                    <a:lnTo>
                      <a:pt x="213" y="160"/>
                    </a:lnTo>
                    <a:close/>
                  </a:path>
                </a:pathLst>
              </a:custGeom>
              <a:solidFill>
                <a:srgbClr val="6699FF"/>
              </a:solidFill>
              <a:ln w="9525">
                <a:solidFill>
                  <a:srgbClr val="E7E6E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514337" eaLnBrk="0" hangingPunct="0"/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9" name="Freeform 25">
                <a:extLst>
                  <a:ext uri="{FF2B5EF4-FFF2-40B4-BE49-F238E27FC236}">
                    <a16:creationId xmlns:a16="http://schemas.microsoft.com/office/drawing/2014/main" id="{E3D46BE5-89EF-45B2-9FFC-5C61695F98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5750" y="3467592"/>
                <a:ext cx="304326" cy="542742"/>
              </a:xfrm>
              <a:custGeom>
                <a:avLst/>
                <a:gdLst>
                  <a:gd name="T0" fmla="*/ 0 w 1255"/>
                  <a:gd name="T1" fmla="*/ 49 h 2237"/>
                  <a:gd name="T2" fmla="*/ 2 w 1255"/>
                  <a:gd name="T3" fmla="*/ 86 h 2237"/>
                  <a:gd name="T4" fmla="*/ 13 w 1255"/>
                  <a:gd name="T5" fmla="*/ 123 h 2237"/>
                  <a:gd name="T6" fmla="*/ 27 w 1255"/>
                  <a:gd name="T7" fmla="*/ 158 h 2237"/>
                  <a:gd name="T8" fmla="*/ 29 w 1255"/>
                  <a:gd name="T9" fmla="*/ 192 h 2237"/>
                  <a:gd name="T10" fmla="*/ 40 w 1255"/>
                  <a:gd name="T11" fmla="*/ 231 h 2237"/>
                  <a:gd name="T12" fmla="*/ 23 w 1255"/>
                  <a:gd name="T13" fmla="*/ 262 h 2237"/>
                  <a:gd name="T14" fmla="*/ 34 w 1255"/>
                  <a:gd name="T15" fmla="*/ 335 h 2237"/>
                  <a:gd name="T16" fmla="*/ 14 w 1255"/>
                  <a:gd name="T17" fmla="*/ 386 h 2237"/>
                  <a:gd name="T18" fmla="*/ 12 w 1255"/>
                  <a:gd name="T19" fmla="*/ 425 h 2237"/>
                  <a:gd name="T20" fmla="*/ 33 w 1255"/>
                  <a:gd name="T21" fmla="*/ 414 h 2237"/>
                  <a:gd name="T22" fmla="*/ 49 w 1255"/>
                  <a:gd name="T23" fmla="*/ 399 h 2237"/>
                  <a:gd name="T24" fmla="*/ 68 w 1255"/>
                  <a:gd name="T25" fmla="*/ 412 h 2237"/>
                  <a:gd name="T26" fmla="*/ 88 w 1255"/>
                  <a:gd name="T27" fmla="*/ 393 h 2237"/>
                  <a:gd name="T28" fmla="*/ 111 w 1255"/>
                  <a:gd name="T29" fmla="*/ 382 h 2237"/>
                  <a:gd name="T30" fmla="*/ 120 w 1255"/>
                  <a:gd name="T31" fmla="*/ 363 h 2237"/>
                  <a:gd name="T32" fmla="*/ 145 w 1255"/>
                  <a:gd name="T33" fmla="*/ 371 h 2237"/>
                  <a:gd name="T34" fmla="*/ 162 w 1255"/>
                  <a:gd name="T35" fmla="*/ 348 h 2237"/>
                  <a:gd name="T36" fmla="*/ 180 w 1255"/>
                  <a:gd name="T37" fmla="*/ 321 h 2237"/>
                  <a:gd name="T38" fmla="*/ 180 w 1255"/>
                  <a:gd name="T39" fmla="*/ 300 h 2237"/>
                  <a:gd name="T40" fmla="*/ 203 w 1255"/>
                  <a:gd name="T41" fmla="*/ 286 h 2237"/>
                  <a:gd name="T42" fmla="*/ 238 w 1255"/>
                  <a:gd name="T43" fmla="*/ 280 h 2237"/>
                  <a:gd name="T44" fmla="*/ 230 w 1255"/>
                  <a:gd name="T45" fmla="*/ 260 h 2237"/>
                  <a:gd name="T46" fmla="*/ 236 w 1255"/>
                  <a:gd name="T47" fmla="*/ 234 h 2237"/>
                  <a:gd name="T48" fmla="*/ 230 w 1255"/>
                  <a:gd name="T49" fmla="*/ 195 h 2237"/>
                  <a:gd name="T50" fmla="*/ 217 w 1255"/>
                  <a:gd name="T51" fmla="*/ 160 h 2237"/>
                  <a:gd name="T52" fmla="*/ 214 w 1255"/>
                  <a:gd name="T53" fmla="*/ 108 h 2237"/>
                  <a:gd name="T54" fmla="*/ 205 w 1255"/>
                  <a:gd name="T55" fmla="*/ 90 h 2237"/>
                  <a:gd name="T56" fmla="*/ 197 w 1255"/>
                  <a:gd name="T57" fmla="*/ 69 h 2237"/>
                  <a:gd name="T58" fmla="*/ 191 w 1255"/>
                  <a:gd name="T59" fmla="*/ 52 h 2237"/>
                  <a:gd name="T60" fmla="*/ 197 w 1255"/>
                  <a:gd name="T61" fmla="*/ 37 h 2237"/>
                  <a:gd name="T62" fmla="*/ 185 w 1255"/>
                  <a:gd name="T63" fmla="*/ 11 h 2237"/>
                  <a:gd name="T64" fmla="*/ 168 w 1255"/>
                  <a:gd name="T65" fmla="*/ 0 h 2237"/>
                  <a:gd name="T66" fmla="*/ 126 w 1255"/>
                  <a:gd name="T67" fmla="*/ 8 h 2237"/>
                  <a:gd name="T68" fmla="*/ 80 w 1255"/>
                  <a:gd name="T69" fmla="*/ 17 h 2237"/>
                  <a:gd name="T70" fmla="*/ 49 w 1255"/>
                  <a:gd name="T71" fmla="*/ 22 h 2237"/>
                  <a:gd name="T72" fmla="*/ 24 w 1255"/>
                  <a:gd name="T73" fmla="*/ 35 h 2237"/>
                  <a:gd name="T74" fmla="*/ 0 w 1255"/>
                  <a:gd name="T75" fmla="*/ 49 h 223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55" h="2237">
                    <a:moveTo>
                      <a:pt x="0" y="260"/>
                    </a:moveTo>
                    <a:lnTo>
                      <a:pt x="9" y="452"/>
                    </a:lnTo>
                    <a:lnTo>
                      <a:pt x="70" y="645"/>
                    </a:lnTo>
                    <a:lnTo>
                      <a:pt x="144" y="833"/>
                    </a:lnTo>
                    <a:lnTo>
                      <a:pt x="151" y="1011"/>
                    </a:lnTo>
                    <a:lnTo>
                      <a:pt x="211" y="1217"/>
                    </a:lnTo>
                    <a:lnTo>
                      <a:pt x="120" y="1379"/>
                    </a:lnTo>
                    <a:lnTo>
                      <a:pt x="181" y="1763"/>
                    </a:lnTo>
                    <a:lnTo>
                      <a:pt x="73" y="2033"/>
                    </a:lnTo>
                    <a:lnTo>
                      <a:pt x="64" y="2237"/>
                    </a:lnTo>
                    <a:lnTo>
                      <a:pt x="176" y="2178"/>
                    </a:lnTo>
                    <a:lnTo>
                      <a:pt x="256" y="2101"/>
                    </a:lnTo>
                    <a:lnTo>
                      <a:pt x="360" y="2170"/>
                    </a:lnTo>
                    <a:lnTo>
                      <a:pt x="466" y="2071"/>
                    </a:lnTo>
                    <a:lnTo>
                      <a:pt x="586" y="2011"/>
                    </a:lnTo>
                    <a:lnTo>
                      <a:pt x="631" y="1913"/>
                    </a:lnTo>
                    <a:lnTo>
                      <a:pt x="766" y="1951"/>
                    </a:lnTo>
                    <a:lnTo>
                      <a:pt x="855" y="1833"/>
                    </a:lnTo>
                    <a:lnTo>
                      <a:pt x="951" y="1689"/>
                    </a:lnTo>
                    <a:lnTo>
                      <a:pt x="951" y="1577"/>
                    </a:lnTo>
                    <a:lnTo>
                      <a:pt x="1071" y="1505"/>
                    </a:lnTo>
                    <a:lnTo>
                      <a:pt x="1255" y="1473"/>
                    </a:lnTo>
                    <a:lnTo>
                      <a:pt x="1215" y="1369"/>
                    </a:lnTo>
                    <a:lnTo>
                      <a:pt x="1246" y="1231"/>
                    </a:lnTo>
                    <a:lnTo>
                      <a:pt x="1215" y="1025"/>
                    </a:lnTo>
                    <a:lnTo>
                      <a:pt x="1143" y="841"/>
                    </a:lnTo>
                    <a:lnTo>
                      <a:pt x="1126" y="570"/>
                    </a:lnTo>
                    <a:lnTo>
                      <a:pt x="1079" y="473"/>
                    </a:lnTo>
                    <a:lnTo>
                      <a:pt x="1039" y="361"/>
                    </a:lnTo>
                    <a:lnTo>
                      <a:pt x="1007" y="273"/>
                    </a:lnTo>
                    <a:lnTo>
                      <a:pt x="1039" y="193"/>
                    </a:lnTo>
                    <a:lnTo>
                      <a:pt x="976" y="60"/>
                    </a:lnTo>
                    <a:lnTo>
                      <a:pt x="886" y="0"/>
                    </a:lnTo>
                    <a:lnTo>
                      <a:pt x="663" y="41"/>
                    </a:lnTo>
                    <a:lnTo>
                      <a:pt x="423" y="89"/>
                    </a:lnTo>
                    <a:lnTo>
                      <a:pt x="256" y="114"/>
                    </a:lnTo>
                    <a:lnTo>
                      <a:pt x="127" y="185"/>
                    </a:lnTo>
                    <a:lnTo>
                      <a:pt x="0" y="260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0" name="Freeform 26">
                <a:extLst>
                  <a:ext uri="{FF2B5EF4-FFF2-40B4-BE49-F238E27FC236}">
                    <a16:creationId xmlns:a16="http://schemas.microsoft.com/office/drawing/2014/main" id="{2C66A533-B748-4C95-8E82-C513CDD8F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1025" y="3342443"/>
                <a:ext cx="414293" cy="468673"/>
              </a:xfrm>
              <a:custGeom>
                <a:avLst/>
                <a:gdLst>
                  <a:gd name="T0" fmla="*/ 0 w 1707"/>
                  <a:gd name="T1" fmla="*/ 109 h 1934"/>
                  <a:gd name="T2" fmla="*/ 23 w 1707"/>
                  <a:gd name="T3" fmla="*/ 94 h 1934"/>
                  <a:gd name="T4" fmla="*/ 60 w 1707"/>
                  <a:gd name="T5" fmla="*/ 93 h 1934"/>
                  <a:gd name="T6" fmla="*/ 60 w 1707"/>
                  <a:gd name="T7" fmla="*/ 85 h 1934"/>
                  <a:gd name="T8" fmla="*/ 96 w 1707"/>
                  <a:gd name="T9" fmla="*/ 82 h 1934"/>
                  <a:gd name="T10" fmla="*/ 122 w 1707"/>
                  <a:gd name="T11" fmla="*/ 90 h 1934"/>
                  <a:gd name="T12" fmla="*/ 153 w 1707"/>
                  <a:gd name="T13" fmla="*/ 99 h 1934"/>
                  <a:gd name="T14" fmla="*/ 218 w 1707"/>
                  <a:gd name="T15" fmla="*/ 59 h 1934"/>
                  <a:gd name="T16" fmla="*/ 295 w 1707"/>
                  <a:gd name="T17" fmla="*/ 0 h 1934"/>
                  <a:gd name="T18" fmla="*/ 318 w 1707"/>
                  <a:gd name="T19" fmla="*/ 82 h 1934"/>
                  <a:gd name="T20" fmla="*/ 321 w 1707"/>
                  <a:gd name="T21" fmla="*/ 140 h 1934"/>
                  <a:gd name="T22" fmla="*/ 324 w 1707"/>
                  <a:gd name="T23" fmla="*/ 190 h 1934"/>
                  <a:gd name="T24" fmla="*/ 312 w 1707"/>
                  <a:gd name="T25" fmla="*/ 225 h 1934"/>
                  <a:gd name="T26" fmla="*/ 292 w 1707"/>
                  <a:gd name="T27" fmla="*/ 250 h 1934"/>
                  <a:gd name="T28" fmla="*/ 272 w 1707"/>
                  <a:gd name="T29" fmla="*/ 265 h 1934"/>
                  <a:gd name="T30" fmla="*/ 275 w 1707"/>
                  <a:gd name="T31" fmla="*/ 284 h 1934"/>
                  <a:gd name="T32" fmla="*/ 268 w 1707"/>
                  <a:gd name="T33" fmla="*/ 302 h 1934"/>
                  <a:gd name="T34" fmla="*/ 250 w 1707"/>
                  <a:gd name="T35" fmla="*/ 299 h 1934"/>
                  <a:gd name="T36" fmla="*/ 250 w 1707"/>
                  <a:gd name="T37" fmla="*/ 325 h 1934"/>
                  <a:gd name="T38" fmla="*/ 244 w 1707"/>
                  <a:gd name="T39" fmla="*/ 344 h 1934"/>
                  <a:gd name="T40" fmla="*/ 221 w 1707"/>
                  <a:gd name="T41" fmla="*/ 367 h 1934"/>
                  <a:gd name="T42" fmla="*/ 206 w 1707"/>
                  <a:gd name="T43" fmla="*/ 349 h 1934"/>
                  <a:gd name="T44" fmla="*/ 184 w 1707"/>
                  <a:gd name="T45" fmla="*/ 332 h 1934"/>
                  <a:gd name="T46" fmla="*/ 168 w 1707"/>
                  <a:gd name="T47" fmla="*/ 349 h 1934"/>
                  <a:gd name="T48" fmla="*/ 147 w 1707"/>
                  <a:gd name="T49" fmla="*/ 356 h 1934"/>
                  <a:gd name="T50" fmla="*/ 113 w 1707"/>
                  <a:gd name="T51" fmla="*/ 356 h 1934"/>
                  <a:gd name="T52" fmla="*/ 83 w 1707"/>
                  <a:gd name="T53" fmla="*/ 352 h 1934"/>
                  <a:gd name="T54" fmla="*/ 52 w 1707"/>
                  <a:gd name="T55" fmla="*/ 332 h 1934"/>
                  <a:gd name="T56" fmla="*/ 46 w 1707"/>
                  <a:gd name="T57" fmla="*/ 293 h 1934"/>
                  <a:gd name="T58" fmla="*/ 32 w 1707"/>
                  <a:gd name="T59" fmla="*/ 258 h 1934"/>
                  <a:gd name="T60" fmla="*/ 29 w 1707"/>
                  <a:gd name="T61" fmla="*/ 206 h 1934"/>
                  <a:gd name="T62" fmla="*/ 20 w 1707"/>
                  <a:gd name="T63" fmla="*/ 189 h 1934"/>
                  <a:gd name="T64" fmla="*/ 7 w 1707"/>
                  <a:gd name="T65" fmla="*/ 150 h 1934"/>
                  <a:gd name="T66" fmla="*/ 13 w 1707"/>
                  <a:gd name="T67" fmla="*/ 135 h 1934"/>
                  <a:gd name="T68" fmla="*/ 0 w 1707"/>
                  <a:gd name="T69" fmla="*/ 109 h 193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707" h="1934">
                    <a:moveTo>
                      <a:pt x="0" y="575"/>
                    </a:moveTo>
                    <a:lnTo>
                      <a:pt x="123" y="496"/>
                    </a:lnTo>
                    <a:lnTo>
                      <a:pt x="315" y="488"/>
                    </a:lnTo>
                    <a:lnTo>
                      <a:pt x="315" y="448"/>
                    </a:lnTo>
                    <a:lnTo>
                      <a:pt x="507" y="432"/>
                    </a:lnTo>
                    <a:lnTo>
                      <a:pt x="643" y="472"/>
                    </a:lnTo>
                    <a:lnTo>
                      <a:pt x="805" y="523"/>
                    </a:lnTo>
                    <a:lnTo>
                      <a:pt x="1147" y="312"/>
                    </a:lnTo>
                    <a:lnTo>
                      <a:pt x="1555" y="0"/>
                    </a:lnTo>
                    <a:lnTo>
                      <a:pt x="1675" y="433"/>
                    </a:lnTo>
                    <a:lnTo>
                      <a:pt x="1691" y="736"/>
                    </a:lnTo>
                    <a:lnTo>
                      <a:pt x="1707" y="1000"/>
                    </a:lnTo>
                    <a:lnTo>
                      <a:pt x="1645" y="1184"/>
                    </a:lnTo>
                    <a:lnTo>
                      <a:pt x="1539" y="1320"/>
                    </a:lnTo>
                    <a:lnTo>
                      <a:pt x="1435" y="1394"/>
                    </a:lnTo>
                    <a:lnTo>
                      <a:pt x="1451" y="1496"/>
                    </a:lnTo>
                    <a:lnTo>
                      <a:pt x="1411" y="1592"/>
                    </a:lnTo>
                    <a:lnTo>
                      <a:pt x="1315" y="1574"/>
                    </a:lnTo>
                    <a:lnTo>
                      <a:pt x="1315" y="1712"/>
                    </a:lnTo>
                    <a:lnTo>
                      <a:pt x="1285" y="1814"/>
                    </a:lnTo>
                    <a:lnTo>
                      <a:pt x="1165" y="1934"/>
                    </a:lnTo>
                    <a:lnTo>
                      <a:pt x="1083" y="1840"/>
                    </a:lnTo>
                    <a:lnTo>
                      <a:pt x="971" y="1752"/>
                    </a:lnTo>
                    <a:lnTo>
                      <a:pt x="883" y="1840"/>
                    </a:lnTo>
                    <a:lnTo>
                      <a:pt x="775" y="1874"/>
                    </a:lnTo>
                    <a:lnTo>
                      <a:pt x="595" y="1874"/>
                    </a:lnTo>
                    <a:lnTo>
                      <a:pt x="435" y="1856"/>
                    </a:lnTo>
                    <a:lnTo>
                      <a:pt x="275" y="1750"/>
                    </a:lnTo>
                    <a:lnTo>
                      <a:pt x="242" y="1544"/>
                    </a:lnTo>
                    <a:lnTo>
                      <a:pt x="170" y="1361"/>
                    </a:lnTo>
                    <a:lnTo>
                      <a:pt x="153" y="1085"/>
                    </a:lnTo>
                    <a:lnTo>
                      <a:pt x="107" y="998"/>
                    </a:lnTo>
                    <a:lnTo>
                      <a:pt x="35" y="791"/>
                    </a:lnTo>
                    <a:lnTo>
                      <a:pt x="66" y="710"/>
                    </a:lnTo>
                    <a:lnTo>
                      <a:pt x="0" y="575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1" name="Freeform 27">
                <a:extLst>
                  <a:ext uri="{FF2B5EF4-FFF2-40B4-BE49-F238E27FC236}">
                    <a16:creationId xmlns:a16="http://schemas.microsoft.com/office/drawing/2014/main" id="{2A33E01F-A36C-467B-AE2A-B05A5B711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7290" y="3766420"/>
                <a:ext cx="664915" cy="397159"/>
              </a:xfrm>
              <a:custGeom>
                <a:avLst/>
                <a:gdLst>
                  <a:gd name="T0" fmla="*/ 0 w 2741"/>
                  <a:gd name="T1" fmla="*/ 264 h 1641"/>
                  <a:gd name="T2" fmla="*/ 19 w 2741"/>
                  <a:gd name="T3" fmla="*/ 275 h 1641"/>
                  <a:gd name="T4" fmla="*/ 22 w 2741"/>
                  <a:gd name="T5" fmla="*/ 308 h 1641"/>
                  <a:gd name="T6" fmla="*/ 45 w 2741"/>
                  <a:gd name="T7" fmla="*/ 311 h 1641"/>
                  <a:gd name="T8" fmla="*/ 66 w 2741"/>
                  <a:gd name="T9" fmla="*/ 305 h 1641"/>
                  <a:gd name="T10" fmla="*/ 93 w 2741"/>
                  <a:gd name="T11" fmla="*/ 304 h 1641"/>
                  <a:gd name="T12" fmla="*/ 124 w 2741"/>
                  <a:gd name="T13" fmla="*/ 292 h 1641"/>
                  <a:gd name="T14" fmla="*/ 155 w 2741"/>
                  <a:gd name="T15" fmla="*/ 279 h 1641"/>
                  <a:gd name="T16" fmla="*/ 189 w 2741"/>
                  <a:gd name="T17" fmla="*/ 280 h 1641"/>
                  <a:gd name="T18" fmla="*/ 240 w 2741"/>
                  <a:gd name="T19" fmla="*/ 264 h 1641"/>
                  <a:gd name="T20" fmla="*/ 313 w 2741"/>
                  <a:gd name="T21" fmla="*/ 250 h 1641"/>
                  <a:gd name="T22" fmla="*/ 357 w 2741"/>
                  <a:gd name="T23" fmla="*/ 244 h 1641"/>
                  <a:gd name="T24" fmla="*/ 412 w 2741"/>
                  <a:gd name="T25" fmla="*/ 235 h 1641"/>
                  <a:gd name="T26" fmla="*/ 456 w 2741"/>
                  <a:gd name="T27" fmla="*/ 222 h 1641"/>
                  <a:gd name="T28" fmla="*/ 513 w 2741"/>
                  <a:gd name="T29" fmla="*/ 209 h 1641"/>
                  <a:gd name="T30" fmla="*/ 518 w 2741"/>
                  <a:gd name="T31" fmla="*/ 193 h 1641"/>
                  <a:gd name="T32" fmla="*/ 507 w 2741"/>
                  <a:gd name="T33" fmla="*/ 165 h 1641"/>
                  <a:gd name="T34" fmla="*/ 518 w 2741"/>
                  <a:gd name="T35" fmla="*/ 145 h 1641"/>
                  <a:gd name="T36" fmla="*/ 520 w 2741"/>
                  <a:gd name="T37" fmla="*/ 121 h 1641"/>
                  <a:gd name="T38" fmla="*/ 517 w 2741"/>
                  <a:gd name="T39" fmla="*/ 97 h 1641"/>
                  <a:gd name="T40" fmla="*/ 496 w 2741"/>
                  <a:gd name="T41" fmla="*/ 80 h 1641"/>
                  <a:gd name="T42" fmla="*/ 493 w 2741"/>
                  <a:gd name="T43" fmla="*/ 47 h 1641"/>
                  <a:gd name="T44" fmla="*/ 482 w 2741"/>
                  <a:gd name="T45" fmla="*/ 34 h 1641"/>
                  <a:gd name="T46" fmla="*/ 469 w 2741"/>
                  <a:gd name="T47" fmla="*/ 19 h 1641"/>
                  <a:gd name="T48" fmla="*/ 445 w 2741"/>
                  <a:gd name="T49" fmla="*/ 0 h 1641"/>
                  <a:gd name="T50" fmla="*/ 430 w 2741"/>
                  <a:gd name="T51" fmla="*/ 16 h 1641"/>
                  <a:gd name="T52" fmla="*/ 409 w 2741"/>
                  <a:gd name="T53" fmla="*/ 23 h 1641"/>
                  <a:gd name="T54" fmla="*/ 375 w 2741"/>
                  <a:gd name="T55" fmla="*/ 23 h 1641"/>
                  <a:gd name="T56" fmla="*/ 344 w 2741"/>
                  <a:gd name="T57" fmla="*/ 20 h 1641"/>
                  <a:gd name="T58" fmla="*/ 313 w 2741"/>
                  <a:gd name="T59" fmla="*/ 0 h 1641"/>
                  <a:gd name="T60" fmla="*/ 307 w 2741"/>
                  <a:gd name="T61" fmla="*/ 26 h 1641"/>
                  <a:gd name="T62" fmla="*/ 315 w 2741"/>
                  <a:gd name="T63" fmla="*/ 46 h 1641"/>
                  <a:gd name="T64" fmla="*/ 280 w 2741"/>
                  <a:gd name="T65" fmla="*/ 52 h 1641"/>
                  <a:gd name="T66" fmla="*/ 257 w 2741"/>
                  <a:gd name="T67" fmla="*/ 65 h 1641"/>
                  <a:gd name="T68" fmla="*/ 257 w 2741"/>
                  <a:gd name="T69" fmla="*/ 87 h 1641"/>
                  <a:gd name="T70" fmla="*/ 241 w 2741"/>
                  <a:gd name="T71" fmla="*/ 111 h 1641"/>
                  <a:gd name="T72" fmla="*/ 223 w 2741"/>
                  <a:gd name="T73" fmla="*/ 136 h 1641"/>
                  <a:gd name="T74" fmla="*/ 196 w 2741"/>
                  <a:gd name="T75" fmla="*/ 129 h 1641"/>
                  <a:gd name="T76" fmla="*/ 188 w 2741"/>
                  <a:gd name="T77" fmla="*/ 148 h 1641"/>
                  <a:gd name="T78" fmla="*/ 165 w 2741"/>
                  <a:gd name="T79" fmla="*/ 159 h 1641"/>
                  <a:gd name="T80" fmla="*/ 145 w 2741"/>
                  <a:gd name="T81" fmla="*/ 178 h 1641"/>
                  <a:gd name="T82" fmla="*/ 126 w 2741"/>
                  <a:gd name="T83" fmla="*/ 165 h 1641"/>
                  <a:gd name="T84" fmla="*/ 111 w 2741"/>
                  <a:gd name="T85" fmla="*/ 179 h 1641"/>
                  <a:gd name="T86" fmla="*/ 89 w 2741"/>
                  <a:gd name="T87" fmla="*/ 190 h 1641"/>
                  <a:gd name="T88" fmla="*/ 91 w 2741"/>
                  <a:gd name="T89" fmla="*/ 210 h 1641"/>
                  <a:gd name="T90" fmla="*/ 78 w 2741"/>
                  <a:gd name="T91" fmla="*/ 225 h 1641"/>
                  <a:gd name="T92" fmla="*/ 60 w 2741"/>
                  <a:gd name="T93" fmla="*/ 237 h 1641"/>
                  <a:gd name="T94" fmla="*/ 40 w 2741"/>
                  <a:gd name="T95" fmla="*/ 248 h 1641"/>
                  <a:gd name="T96" fmla="*/ 0 w 2741"/>
                  <a:gd name="T97" fmla="*/ 264 h 164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741" h="1641">
                    <a:moveTo>
                      <a:pt x="0" y="1394"/>
                    </a:moveTo>
                    <a:lnTo>
                      <a:pt x="100" y="1452"/>
                    </a:lnTo>
                    <a:lnTo>
                      <a:pt x="117" y="1626"/>
                    </a:lnTo>
                    <a:lnTo>
                      <a:pt x="237" y="1641"/>
                    </a:lnTo>
                    <a:lnTo>
                      <a:pt x="350" y="1611"/>
                    </a:lnTo>
                    <a:lnTo>
                      <a:pt x="488" y="1605"/>
                    </a:lnTo>
                    <a:lnTo>
                      <a:pt x="656" y="1539"/>
                    </a:lnTo>
                    <a:lnTo>
                      <a:pt x="818" y="1473"/>
                    </a:lnTo>
                    <a:lnTo>
                      <a:pt x="998" y="1479"/>
                    </a:lnTo>
                    <a:lnTo>
                      <a:pt x="1267" y="1395"/>
                    </a:lnTo>
                    <a:lnTo>
                      <a:pt x="1651" y="1317"/>
                    </a:lnTo>
                    <a:lnTo>
                      <a:pt x="1884" y="1287"/>
                    </a:lnTo>
                    <a:lnTo>
                      <a:pt x="2172" y="1239"/>
                    </a:lnTo>
                    <a:lnTo>
                      <a:pt x="2402" y="1172"/>
                    </a:lnTo>
                    <a:lnTo>
                      <a:pt x="2705" y="1101"/>
                    </a:lnTo>
                    <a:lnTo>
                      <a:pt x="2729" y="1017"/>
                    </a:lnTo>
                    <a:lnTo>
                      <a:pt x="2672" y="872"/>
                    </a:lnTo>
                    <a:lnTo>
                      <a:pt x="2729" y="765"/>
                    </a:lnTo>
                    <a:lnTo>
                      <a:pt x="2741" y="639"/>
                    </a:lnTo>
                    <a:lnTo>
                      <a:pt x="2723" y="513"/>
                    </a:lnTo>
                    <a:lnTo>
                      <a:pt x="2615" y="423"/>
                    </a:lnTo>
                    <a:lnTo>
                      <a:pt x="2597" y="249"/>
                    </a:lnTo>
                    <a:lnTo>
                      <a:pt x="2540" y="182"/>
                    </a:lnTo>
                    <a:lnTo>
                      <a:pt x="2470" y="99"/>
                    </a:lnTo>
                    <a:lnTo>
                      <a:pt x="2347" y="2"/>
                    </a:lnTo>
                    <a:lnTo>
                      <a:pt x="2266" y="87"/>
                    </a:lnTo>
                    <a:lnTo>
                      <a:pt x="2154" y="123"/>
                    </a:lnTo>
                    <a:lnTo>
                      <a:pt x="1976" y="123"/>
                    </a:lnTo>
                    <a:lnTo>
                      <a:pt x="1813" y="107"/>
                    </a:lnTo>
                    <a:lnTo>
                      <a:pt x="1651" y="0"/>
                    </a:lnTo>
                    <a:lnTo>
                      <a:pt x="1620" y="138"/>
                    </a:lnTo>
                    <a:lnTo>
                      <a:pt x="1659" y="242"/>
                    </a:lnTo>
                    <a:lnTo>
                      <a:pt x="1476" y="272"/>
                    </a:lnTo>
                    <a:lnTo>
                      <a:pt x="1357" y="344"/>
                    </a:lnTo>
                    <a:lnTo>
                      <a:pt x="1356" y="458"/>
                    </a:lnTo>
                    <a:lnTo>
                      <a:pt x="1269" y="588"/>
                    </a:lnTo>
                    <a:lnTo>
                      <a:pt x="1173" y="717"/>
                    </a:lnTo>
                    <a:lnTo>
                      <a:pt x="1035" y="681"/>
                    </a:lnTo>
                    <a:lnTo>
                      <a:pt x="992" y="780"/>
                    </a:lnTo>
                    <a:lnTo>
                      <a:pt x="871" y="837"/>
                    </a:lnTo>
                    <a:lnTo>
                      <a:pt x="766" y="938"/>
                    </a:lnTo>
                    <a:lnTo>
                      <a:pt x="662" y="870"/>
                    </a:lnTo>
                    <a:lnTo>
                      <a:pt x="583" y="944"/>
                    </a:lnTo>
                    <a:lnTo>
                      <a:pt x="471" y="1005"/>
                    </a:lnTo>
                    <a:lnTo>
                      <a:pt x="479" y="1106"/>
                    </a:lnTo>
                    <a:lnTo>
                      <a:pt x="409" y="1185"/>
                    </a:lnTo>
                    <a:lnTo>
                      <a:pt x="315" y="1250"/>
                    </a:lnTo>
                    <a:lnTo>
                      <a:pt x="213" y="1307"/>
                    </a:lnTo>
                    <a:lnTo>
                      <a:pt x="0" y="1394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2" name="Freeform 28">
                <a:extLst>
                  <a:ext uri="{FF2B5EF4-FFF2-40B4-BE49-F238E27FC236}">
                    <a16:creationId xmlns:a16="http://schemas.microsoft.com/office/drawing/2014/main" id="{5D7A30C8-FB2E-4C6A-8F24-286B4680D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8700" y="4006503"/>
                <a:ext cx="799176" cy="366510"/>
              </a:xfrm>
              <a:custGeom>
                <a:avLst/>
                <a:gdLst>
                  <a:gd name="T0" fmla="*/ 27 w 3296"/>
                  <a:gd name="T1" fmla="*/ 190 h 1514"/>
                  <a:gd name="T2" fmla="*/ 28 w 3296"/>
                  <a:gd name="T3" fmla="*/ 207 h 1514"/>
                  <a:gd name="T4" fmla="*/ 17 w 3296"/>
                  <a:gd name="T5" fmla="*/ 222 h 1514"/>
                  <a:gd name="T6" fmla="*/ 16 w 3296"/>
                  <a:gd name="T7" fmla="*/ 238 h 1514"/>
                  <a:gd name="T8" fmla="*/ 5 w 3296"/>
                  <a:gd name="T9" fmla="*/ 250 h 1514"/>
                  <a:gd name="T10" fmla="*/ 0 w 3296"/>
                  <a:gd name="T11" fmla="*/ 287 h 1514"/>
                  <a:gd name="T12" fmla="*/ 10 w 3296"/>
                  <a:gd name="T13" fmla="*/ 286 h 1514"/>
                  <a:gd name="T14" fmla="*/ 44 w 3296"/>
                  <a:gd name="T15" fmla="*/ 280 h 1514"/>
                  <a:gd name="T16" fmla="*/ 77 w 3296"/>
                  <a:gd name="T17" fmla="*/ 277 h 1514"/>
                  <a:gd name="T18" fmla="*/ 97 w 3296"/>
                  <a:gd name="T19" fmla="*/ 273 h 1514"/>
                  <a:gd name="T20" fmla="*/ 114 w 3296"/>
                  <a:gd name="T21" fmla="*/ 273 h 1514"/>
                  <a:gd name="T22" fmla="*/ 143 w 3296"/>
                  <a:gd name="T23" fmla="*/ 272 h 1514"/>
                  <a:gd name="T24" fmla="*/ 157 w 3296"/>
                  <a:gd name="T25" fmla="*/ 261 h 1514"/>
                  <a:gd name="T26" fmla="*/ 162 w 3296"/>
                  <a:gd name="T27" fmla="*/ 250 h 1514"/>
                  <a:gd name="T28" fmla="*/ 181 w 3296"/>
                  <a:gd name="T29" fmla="*/ 255 h 1514"/>
                  <a:gd name="T30" fmla="*/ 196 w 3296"/>
                  <a:gd name="T31" fmla="*/ 244 h 1514"/>
                  <a:gd name="T32" fmla="*/ 208 w 3296"/>
                  <a:gd name="T33" fmla="*/ 248 h 1514"/>
                  <a:gd name="T34" fmla="*/ 211 w 3296"/>
                  <a:gd name="T35" fmla="*/ 260 h 1514"/>
                  <a:gd name="T36" fmla="*/ 236 w 3296"/>
                  <a:gd name="T37" fmla="*/ 256 h 1514"/>
                  <a:gd name="T38" fmla="*/ 275 w 3296"/>
                  <a:gd name="T39" fmla="*/ 244 h 1514"/>
                  <a:gd name="T40" fmla="*/ 302 w 3296"/>
                  <a:gd name="T41" fmla="*/ 241 h 1514"/>
                  <a:gd name="T42" fmla="*/ 338 w 3296"/>
                  <a:gd name="T43" fmla="*/ 228 h 1514"/>
                  <a:gd name="T44" fmla="*/ 373 w 3296"/>
                  <a:gd name="T45" fmla="*/ 227 h 1514"/>
                  <a:gd name="T46" fmla="*/ 396 w 3296"/>
                  <a:gd name="T47" fmla="*/ 216 h 1514"/>
                  <a:gd name="T48" fmla="*/ 426 w 3296"/>
                  <a:gd name="T49" fmla="*/ 218 h 1514"/>
                  <a:gd name="T50" fmla="*/ 447 w 3296"/>
                  <a:gd name="T51" fmla="*/ 204 h 1514"/>
                  <a:gd name="T52" fmla="*/ 447 w 3296"/>
                  <a:gd name="T53" fmla="*/ 176 h 1514"/>
                  <a:gd name="T54" fmla="*/ 464 w 3296"/>
                  <a:gd name="T55" fmla="*/ 171 h 1514"/>
                  <a:gd name="T56" fmla="*/ 479 w 3296"/>
                  <a:gd name="T57" fmla="*/ 146 h 1514"/>
                  <a:gd name="T58" fmla="*/ 550 w 3296"/>
                  <a:gd name="T59" fmla="*/ 92 h 1514"/>
                  <a:gd name="T60" fmla="*/ 543 w 3296"/>
                  <a:gd name="T61" fmla="*/ 74 h 1514"/>
                  <a:gd name="T62" fmla="*/ 612 w 3296"/>
                  <a:gd name="T63" fmla="*/ 39 h 1514"/>
                  <a:gd name="T64" fmla="*/ 625 w 3296"/>
                  <a:gd name="T65" fmla="*/ 21 h 1514"/>
                  <a:gd name="T66" fmla="*/ 624 w 3296"/>
                  <a:gd name="T67" fmla="*/ 0 h 1514"/>
                  <a:gd name="T68" fmla="*/ 598 w 3296"/>
                  <a:gd name="T69" fmla="*/ 12 h 1514"/>
                  <a:gd name="T70" fmla="*/ 551 w 3296"/>
                  <a:gd name="T71" fmla="*/ 20 h 1514"/>
                  <a:gd name="T72" fmla="*/ 491 w 3296"/>
                  <a:gd name="T73" fmla="*/ 35 h 1514"/>
                  <a:gd name="T74" fmla="*/ 450 w 3296"/>
                  <a:gd name="T75" fmla="*/ 46 h 1514"/>
                  <a:gd name="T76" fmla="*/ 396 w 3296"/>
                  <a:gd name="T77" fmla="*/ 55 h 1514"/>
                  <a:gd name="T78" fmla="*/ 352 w 3296"/>
                  <a:gd name="T79" fmla="*/ 61 h 1514"/>
                  <a:gd name="T80" fmla="*/ 279 w 3296"/>
                  <a:gd name="T81" fmla="*/ 76 h 1514"/>
                  <a:gd name="T82" fmla="*/ 228 w 3296"/>
                  <a:gd name="T83" fmla="*/ 92 h 1514"/>
                  <a:gd name="T84" fmla="*/ 193 w 3296"/>
                  <a:gd name="T85" fmla="*/ 91 h 1514"/>
                  <a:gd name="T86" fmla="*/ 131 w 3296"/>
                  <a:gd name="T87" fmla="*/ 116 h 1514"/>
                  <a:gd name="T88" fmla="*/ 104 w 3296"/>
                  <a:gd name="T89" fmla="*/ 117 h 1514"/>
                  <a:gd name="T90" fmla="*/ 82 w 3296"/>
                  <a:gd name="T91" fmla="*/ 123 h 1514"/>
                  <a:gd name="T92" fmla="*/ 60 w 3296"/>
                  <a:gd name="T93" fmla="*/ 120 h 1514"/>
                  <a:gd name="T94" fmla="*/ 43 w 3296"/>
                  <a:gd name="T95" fmla="*/ 127 h 1514"/>
                  <a:gd name="T96" fmla="*/ 36 w 3296"/>
                  <a:gd name="T97" fmla="*/ 144 h 1514"/>
                  <a:gd name="T98" fmla="*/ 27 w 3296"/>
                  <a:gd name="T99" fmla="*/ 162 h 1514"/>
                  <a:gd name="T100" fmla="*/ 32 w 3296"/>
                  <a:gd name="T101" fmla="*/ 179 h 1514"/>
                  <a:gd name="T102" fmla="*/ 27 w 3296"/>
                  <a:gd name="T103" fmla="*/ 190 h 151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296" h="1514">
                    <a:moveTo>
                      <a:pt x="140" y="1004"/>
                    </a:moveTo>
                    <a:lnTo>
                      <a:pt x="150" y="1093"/>
                    </a:lnTo>
                    <a:lnTo>
                      <a:pt x="92" y="1169"/>
                    </a:lnTo>
                    <a:lnTo>
                      <a:pt x="86" y="1255"/>
                    </a:lnTo>
                    <a:lnTo>
                      <a:pt x="29" y="1321"/>
                    </a:lnTo>
                    <a:lnTo>
                      <a:pt x="0" y="1514"/>
                    </a:lnTo>
                    <a:lnTo>
                      <a:pt x="51" y="1511"/>
                    </a:lnTo>
                    <a:lnTo>
                      <a:pt x="231" y="1475"/>
                    </a:lnTo>
                    <a:lnTo>
                      <a:pt x="405" y="1463"/>
                    </a:lnTo>
                    <a:lnTo>
                      <a:pt x="513" y="1439"/>
                    </a:lnTo>
                    <a:lnTo>
                      <a:pt x="603" y="1439"/>
                    </a:lnTo>
                    <a:lnTo>
                      <a:pt x="753" y="1433"/>
                    </a:lnTo>
                    <a:lnTo>
                      <a:pt x="826" y="1378"/>
                    </a:lnTo>
                    <a:lnTo>
                      <a:pt x="856" y="1318"/>
                    </a:lnTo>
                    <a:lnTo>
                      <a:pt x="957" y="1343"/>
                    </a:lnTo>
                    <a:lnTo>
                      <a:pt x="1036" y="1288"/>
                    </a:lnTo>
                    <a:lnTo>
                      <a:pt x="1095" y="1307"/>
                    </a:lnTo>
                    <a:lnTo>
                      <a:pt x="1113" y="1373"/>
                    </a:lnTo>
                    <a:lnTo>
                      <a:pt x="1246" y="1348"/>
                    </a:lnTo>
                    <a:lnTo>
                      <a:pt x="1449" y="1289"/>
                    </a:lnTo>
                    <a:lnTo>
                      <a:pt x="1593" y="1271"/>
                    </a:lnTo>
                    <a:lnTo>
                      <a:pt x="1784" y="1205"/>
                    </a:lnTo>
                    <a:lnTo>
                      <a:pt x="1965" y="1198"/>
                    </a:lnTo>
                    <a:lnTo>
                      <a:pt x="2090" y="1139"/>
                    </a:lnTo>
                    <a:lnTo>
                      <a:pt x="2246" y="1151"/>
                    </a:lnTo>
                    <a:lnTo>
                      <a:pt x="2355" y="1078"/>
                    </a:lnTo>
                    <a:lnTo>
                      <a:pt x="2357" y="931"/>
                    </a:lnTo>
                    <a:lnTo>
                      <a:pt x="2445" y="903"/>
                    </a:lnTo>
                    <a:lnTo>
                      <a:pt x="2528" y="769"/>
                    </a:lnTo>
                    <a:lnTo>
                      <a:pt x="2900" y="483"/>
                    </a:lnTo>
                    <a:lnTo>
                      <a:pt x="2865" y="388"/>
                    </a:lnTo>
                    <a:lnTo>
                      <a:pt x="3225" y="208"/>
                    </a:lnTo>
                    <a:lnTo>
                      <a:pt x="3296" y="113"/>
                    </a:lnTo>
                    <a:lnTo>
                      <a:pt x="3293" y="0"/>
                    </a:lnTo>
                    <a:lnTo>
                      <a:pt x="3152" y="65"/>
                    </a:lnTo>
                    <a:lnTo>
                      <a:pt x="2906" y="107"/>
                    </a:lnTo>
                    <a:lnTo>
                      <a:pt x="2590" y="182"/>
                    </a:lnTo>
                    <a:lnTo>
                      <a:pt x="2372" y="245"/>
                    </a:lnTo>
                    <a:lnTo>
                      <a:pt x="2086" y="292"/>
                    </a:lnTo>
                    <a:lnTo>
                      <a:pt x="1856" y="322"/>
                    </a:lnTo>
                    <a:lnTo>
                      <a:pt x="1472" y="400"/>
                    </a:lnTo>
                    <a:lnTo>
                      <a:pt x="1200" y="485"/>
                    </a:lnTo>
                    <a:lnTo>
                      <a:pt x="1017" y="479"/>
                    </a:lnTo>
                    <a:lnTo>
                      <a:pt x="689" y="613"/>
                    </a:lnTo>
                    <a:lnTo>
                      <a:pt x="549" y="617"/>
                    </a:lnTo>
                    <a:lnTo>
                      <a:pt x="435" y="649"/>
                    </a:lnTo>
                    <a:lnTo>
                      <a:pt x="315" y="632"/>
                    </a:lnTo>
                    <a:lnTo>
                      <a:pt x="228" y="671"/>
                    </a:lnTo>
                    <a:lnTo>
                      <a:pt x="189" y="761"/>
                    </a:lnTo>
                    <a:lnTo>
                      <a:pt x="140" y="853"/>
                    </a:lnTo>
                    <a:lnTo>
                      <a:pt x="170" y="943"/>
                    </a:lnTo>
                    <a:lnTo>
                      <a:pt x="140" y="1004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3" name="Freeform 29">
                <a:extLst>
                  <a:ext uri="{FF2B5EF4-FFF2-40B4-BE49-F238E27FC236}">
                    <a16:creationId xmlns:a16="http://schemas.microsoft.com/office/drawing/2014/main" id="{16F6FBDF-6D46-4A2B-AC4A-D80CBF9FF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079" y="4353858"/>
                <a:ext cx="340130" cy="589993"/>
              </a:xfrm>
              <a:custGeom>
                <a:avLst/>
                <a:gdLst>
                  <a:gd name="T0" fmla="*/ 74 w 1400"/>
                  <a:gd name="T1" fmla="*/ 16 h 2439"/>
                  <a:gd name="T2" fmla="*/ 63 w 1400"/>
                  <a:gd name="T3" fmla="*/ 36 h 2439"/>
                  <a:gd name="T4" fmla="*/ 46 w 1400"/>
                  <a:gd name="T5" fmla="*/ 82 h 2439"/>
                  <a:gd name="T6" fmla="*/ 25 w 1400"/>
                  <a:gd name="T7" fmla="*/ 110 h 2439"/>
                  <a:gd name="T8" fmla="*/ 17 w 1400"/>
                  <a:gd name="T9" fmla="*/ 147 h 2439"/>
                  <a:gd name="T10" fmla="*/ 20 w 1400"/>
                  <a:gd name="T11" fmla="*/ 200 h 2439"/>
                  <a:gd name="T12" fmla="*/ 17 w 1400"/>
                  <a:gd name="T13" fmla="*/ 231 h 2439"/>
                  <a:gd name="T14" fmla="*/ 26 w 1400"/>
                  <a:gd name="T15" fmla="*/ 252 h 2439"/>
                  <a:gd name="T16" fmla="*/ 34 w 1400"/>
                  <a:gd name="T17" fmla="*/ 265 h 2439"/>
                  <a:gd name="T18" fmla="*/ 29 w 1400"/>
                  <a:gd name="T19" fmla="*/ 279 h 2439"/>
                  <a:gd name="T20" fmla="*/ 34 w 1400"/>
                  <a:gd name="T21" fmla="*/ 293 h 2439"/>
                  <a:gd name="T22" fmla="*/ 23 w 1400"/>
                  <a:gd name="T23" fmla="*/ 311 h 2439"/>
                  <a:gd name="T24" fmla="*/ 23 w 1400"/>
                  <a:gd name="T25" fmla="*/ 333 h 2439"/>
                  <a:gd name="T26" fmla="*/ 5 w 1400"/>
                  <a:gd name="T27" fmla="*/ 359 h 2439"/>
                  <a:gd name="T28" fmla="*/ 0 w 1400"/>
                  <a:gd name="T29" fmla="*/ 384 h 2439"/>
                  <a:gd name="T30" fmla="*/ 1 w 1400"/>
                  <a:gd name="T31" fmla="*/ 407 h 2439"/>
                  <a:gd name="T32" fmla="*/ 84 w 1400"/>
                  <a:gd name="T33" fmla="*/ 407 h 2439"/>
                  <a:gd name="T34" fmla="*/ 111 w 1400"/>
                  <a:gd name="T35" fmla="*/ 402 h 2439"/>
                  <a:gd name="T36" fmla="*/ 139 w 1400"/>
                  <a:gd name="T37" fmla="*/ 397 h 2439"/>
                  <a:gd name="T38" fmla="*/ 154 w 1400"/>
                  <a:gd name="T39" fmla="*/ 401 h 2439"/>
                  <a:gd name="T40" fmla="*/ 151 w 1400"/>
                  <a:gd name="T41" fmla="*/ 421 h 2439"/>
                  <a:gd name="T42" fmla="*/ 161 w 1400"/>
                  <a:gd name="T43" fmla="*/ 446 h 2439"/>
                  <a:gd name="T44" fmla="*/ 173 w 1400"/>
                  <a:gd name="T45" fmla="*/ 462 h 2439"/>
                  <a:gd name="T46" fmla="*/ 218 w 1400"/>
                  <a:gd name="T47" fmla="*/ 437 h 2439"/>
                  <a:gd name="T48" fmla="*/ 258 w 1400"/>
                  <a:gd name="T49" fmla="*/ 437 h 2439"/>
                  <a:gd name="T50" fmla="*/ 264 w 1400"/>
                  <a:gd name="T51" fmla="*/ 426 h 2439"/>
                  <a:gd name="T52" fmla="*/ 266 w 1400"/>
                  <a:gd name="T53" fmla="*/ 386 h 2439"/>
                  <a:gd name="T54" fmla="*/ 259 w 1400"/>
                  <a:gd name="T55" fmla="*/ 336 h 2439"/>
                  <a:gd name="T56" fmla="*/ 252 w 1400"/>
                  <a:gd name="T57" fmla="*/ 278 h 2439"/>
                  <a:gd name="T58" fmla="*/ 243 w 1400"/>
                  <a:gd name="T59" fmla="*/ 159 h 2439"/>
                  <a:gd name="T60" fmla="*/ 235 w 1400"/>
                  <a:gd name="T61" fmla="*/ 96 h 2439"/>
                  <a:gd name="T62" fmla="*/ 236 w 1400"/>
                  <a:gd name="T63" fmla="*/ 52 h 2439"/>
                  <a:gd name="T64" fmla="*/ 218 w 1400"/>
                  <a:gd name="T65" fmla="*/ 0 h 2439"/>
                  <a:gd name="T66" fmla="*/ 188 w 1400"/>
                  <a:gd name="T67" fmla="*/ 1 h 2439"/>
                  <a:gd name="T68" fmla="*/ 171 w 1400"/>
                  <a:gd name="T69" fmla="*/ 1 h 2439"/>
                  <a:gd name="T70" fmla="*/ 149 w 1400"/>
                  <a:gd name="T71" fmla="*/ 6 h 2439"/>
                  <a:gd name="T72" fmla="*/ 118 w 1400"/>
                  <a:gd name="T73" fmla="*/ 8 h 2439"/>
                  <a:gd name="T74" fmla="*/ 84 w 1400"/>
                  <a:gd name="T75" fmla="*/ 15 h 2439"/>
                  <a:gd name="T76" fmla="*/ 74 w 1400"/>
                  <a:gd name="T77" fmla="*/ 16 h 243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400" h="2439">
                    <a:moveTo>
                      <a:pt x="390" y="83"/>
                    </a:moveTo>
                    <a:lnTo>
                      <a:pt x="330" y="189"/>
                    </a:lnTo>
                    <a:lnTo>
                      <a:pt x="241" y="431"/>
                    </a:lnTo>
                    <a:lnTo>
                      <a:pt x="129" y="582"/>
                    </a:lnTo>
                    <a:lnTo>
                      <a:pt x="87" y="774"/>
                    </a:lnTo>
                    <a:lnTo>
                      <a:pt x="106" y="1056"/>
                    </a:lnTo>
                    <a:lnTo>
                      <a:pt x="90" y="1221"/>
                    </a:lnTo>
                    <a:lnTo>
                      <a:pt x="139" y="1329"/>
                    </a:lnTo>
                    <a:lnTo>
                      <a:pt x="180" y="1398"/>
                    </a:lnTo>
                    <a:lnTo>
                      <a:pt x="151" y="1472"/>
                    </a:lnTo>
                    <a:lnTo>
                      <a:pt x="180" y="1548"/>
                    </a:lnTo>
                    <a:lnTo>
                      <a:pt x="120" y="1640"/>
                    </a:lnTo>
                    <a:lnTo>
                      <a:pt x="121" y="1758"/>
                    </a:lnTo>
                    <a:lnTo>
                      <a:pt x="25" y="1893"/>
                    </a:lnTo>
                    <a:lnTo>
                      <a:pt x="0" y="2027"/>
                    </a:lnTo>
                    <a:lnTo>
                      <a:pt x="3" y="2147"/>
                    </a:lnTo>
                    <a:lnTo>
                      <a:pt x="444" y="2151"/>
                    </a:lnTo>
                    <a:lnTo>
                      <a:pt x="585" y="2121"/>
                    </a:lnTo>
                    <a:lnTo>
                      <a:pt x="732" y="2097"/>
                    </a:lnTo>
                    <a:lnTo>
                      <a:pt x="811" y="2117"/>
                    </a:lnTo>
                    <a:lnTo>
                      <a:pt x="793" y="2223"/>
                    </a:lnTo>
                    <a:lnTo>
                      <a:pt x="847" y="2357"/>
                    </a:lnTo>
                    <a:lnTo>
                      <a:pt x="910" y="2439"/>
                    </a:lnTo>
                    <a:lnTo>
                      <a:pt x="1148" y="2309"/>
                    </a:lnTo>
                    <a:lnTo>
                      <a:pt x="1358" y="2309"/>
                    </a:lnTo>
                    <a:lnTo>
                      <a:pt x="1388" y="2249"/>
                    </a:lnTo>
                    <a:lnTo>
                      <a:pt x="1400" y="2037"/>
                    </a:lnTo>
                    <a:lnTo>
                      <a:pt x="1363" y="1772"/>
                    </a:lnTo>
                    <a:lnTo>
                      <a:pt x="1327" y="1470"/>
                    </a:lnTo>
                    <a:lnTo>
                      <a:pt x="1281" y="839"/>
                    </a:lnTo>
                    <a:lnTo>
                      <a:pt x="1238" y="509"/>
                    </a:lnTo>
                    <a:lnTo>
                      <a:pt x="1244" y="272"/>
                    </a:lnTo>
                    <a:lnTo>
                      <a:pt x="1146" y="0"/>
                    </a:lnTo>
                    <a:lnTo>
                      <a:pt x="988" y="5"/>
                    </a:lnTo>
                    <a:lnTo>
                      <a:pt x="900" y="6"/>
                    </a:lnTo>
                    <a:lnTo>
                      <a:pt x="786" y="30"/>
                    </a:lnTo>
                    <a:lnTo>
                      <a:pt x="621" y="42"/>
                    </a:lnTo>
                    <a:lnTo>
                      <a:pt x="444" y="77"/>
                    </a:lnTo>
                    <a:lnTo>
                      <a:pt x="390" y="83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4" name="Freeform 30">
                <a:extLst>
                  <a:ext uri="{FF2B5EF4-FFF2-40B4-BE49-F238E27FC236}">
                    <a16:creationId xmlns:a16="http://schemas.microsoft.com/office/drawing/2014/main" id="{6D3864BF-006D-47ED-8680-2CD3C0F50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1552" y="4296391"/>
                <a:ext cx="400227" cy="621918"/>
              </a:xfrm>
              <a:custGeom>
                <a:avLst/>
                <a:gdLst>
                  <a:gd name="T0" fmla="*/ 0 w 1649"/>
                  <a:gd name="T1" fmla="*/ 44 h 2568"/>
                  <a:gd name="T2" fmla="*/ 19 w 1649"/>
                  <a:gd name="T3" fmla="*/ 96 h 2568"/>
                  <a:gd name="T4" fmla="*/ 18 w 1649"/>
                  <a:gd name="T5" fmla="*/ 141 h 2568"/>
                  <a:gd name="T6" fmla="*/ 27 w 1649"/>
                  <a:gd name="T7" fmla="*/ 212 h 2568"/>
                  <a:gd name="T8" fmla="*/ 35 w 1649"/>
                  <a:gd name="T9" fmla="*/ 326 h 2568"/>
                  <a:gd name="T10" fmla="*/ 48 w 1649"/>
                  <a:gd name="T11" fmla="*/ 432 h 2568"/>
                  <a:gd name="T12" fmla="*/ 46 w 1649"/>
                  <a:gd name="T13" fmla="*/ 471 h 2568"/>
                  <a:gd name="T14" fmla="*/ 41 w 1649"/>
                  <a:gd name="T15" fmla="*/ 482 h 2568"/>
                  <a:gd name="T16" fmla="*/ 72 w 1649"/>
                  <a:gd name="T17" fmla="*/ 469 h 2568"/>
                  <a:gd name="T18" fmla="*/ 78 w 1649"/>
                  <a:gd name="T19" fmla="*/ 446 h 2568"/>
                  <a:gd name="T20" fmla="*/ 90 w 1649"/>
                  <a:gd name="T21" fmla="*/ 461 h 2568"/>
                  <a:gd name="T22" fmla="*/ 97 w 1649"/>
                  <a:gd name="T23" fmla="*/ 478 h 2568"/>
                  <a:gd name="T24" fmla="*/ 116 w 1649"/>
                  <a:gd name="T25" fmla="*/ 487 h 2568"/>
                  <a:gd name="T26" fmla="*/ 123 w 1649"/>
                  <a:gd name="T27" fmla="*/ 469 h 2568"/>
                  <a:gd name="T28" fmla="*/ 117 w 1649"/>
                  <a:gd name="T29" fmla="*/ 435 h 2568"/>
                  <a:gd name="T30" fmla="*/ 117 w 1649"/>
                  <a:gd name="T31" fmla="*/ 412 h 2568"/>
                  <a:gd name="T32" fmla="*/ 154 w 1649"/>
                  <a:gd name="T33" fmla="*/ 404 h 2568"/>
                  <a:gd name="T34" fmla="*/ 179 w 1649"/>
                  <a:gd name="T35" fmla="*/ 401 h 2568"/>
                  <a:gd name="T36" fmla="*/ 242 w 1649"/>
                  <a:gd name="T37" fmla="*/ 381 h 2568"/>
                  <a:gd name="T38" fmla="*/ 305 w 1649"/>
                  <a:gd name="T39" fmla="*/ 366 h 2568"/>
                  <a:gd name="T40" fmla="*/ 313 w 1649"/>
                  <a:gd name="T41" fmla="*/ 338 h 2568"/>
                  <a:gd name="T42" fmla="*/ 305 w 1649"/>
                  <a:gd name="T43" fmla="*/ 314 h 2568"/>
                  <a:gd name="T44" fmla="*/ 301 w 1649"/>
                  <a:gd name="T45" fmla="*/ 281 h 2568"/>
                  <a:gd name="T46" fmla="*/ 298 w 1649"/>
                  <a:gd name="T47" fmla="*/ 262 h 2568"/>
                  <a:gd name="T48" fmla="*/ 304 w 1649"/>
                  <a:gd name="T49" fmla="*/ 232 h 2568"/>
                  <a:gd name="T50" fmla="*/ 293 w 1649"/>
                  <a:gd name="T51" fmla="*/ 212 h 2568"/>
                  <a:gd name="T52" fmla="*/ 272 w 1649"/>
                  <a:gd name="T53" fmla="*/ 176 h 2568"/>
                  <a:gd name="T54" fmla="*/ 260 w 1649"/>
                  <a:gd name="T55" fmla="*/ 127 h 2568"/>
                  <a:gd name="T56" fmla="*/ 239 w 1649"/>
                  <a:gd name="T57" fmla="*/ 52 h 2568"/>
                  <a:gd name="T58" fmla="*/ 225 w 1649"/>
                  <a:gd name="T59" fmla="*/ 27 h 2568"/>
                  <a:gd name="T60" fmla="*/ 229 w 1649"/>
                  <a:gd name="T61" fmla="*/ 0 h 2568"/>
                  <a:gd name="T62" fmla="*/ 195 w 1649"/>
                  <a:gd name="T63" fmla="*/ 1 h 2568"/>
                  <a:gd name="T64" fmla="*/ 159 w 1649"/>
                  <a:gd name="T65" fmla="*/ 13 h 2568"/>
                  <a:gd name="T66" fmla="*/ 132 w 1649"/>
                  <a:gd name="T67" fmla="*/ 17 h 2568"/>
                  <a:gd name="T68" fmla="*/ 93 w 1649"/>
                  <a:gd name="T69" fmla="*/ 28 h 2568"/>
                  <a:gd name="T70" fmla="*/ 68 w 1649"/>
                  <a:gd name="T71" fmla="*/ 33 h 2568"/>
                  <a:gd name="T72" fmla="*/ 65 w 1649"/>
                  <a:gd name="T73" fmla="*/ 20 h 2568"/>
                  <a:gd name="T74" fmla="*/ 64 w 1649"/>
                  <a:gd name="T75" fmla="*/ 20 h 2568"/>
                  <a:gd name="T76" fmla="*/ 52 w 1649"/>
                  <a:gd name="T77" fmla="*/ 17 h 2568"/>
                  <a:gd name="T78" fmla="*/ 38 w 1649"/>
                  <a:gd name="T79" fmla="*/ 27 h 2568"/>
                  <a:gd name="T80" fmla="*/ 19 w 1649"/>
                  <a:gd name="T81" fmla="*/ 22 h 2568"/>
                  <a:gd name="T82" fmla="*/ 14 w 1649"/>
                  <a:gd name="T83" fmla="*/ 34 h 2568"/>
                  <a:gd name="T84" fmla="*/ 0 w 1649"/>
                  <a:gd name="T85" fmla="*/ 44 h 25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649" h="2568">
                    <a:moveTo>
                      <a:pt x="0" y="234"/>
                    </a:moveTo>
                    <a:lnTo>
                      <a:pt x="99" y="506"/>
                    </a:lnTo>
                    <a:lnTo>
                      <a:pt x="95" y="741"/>
                    </a:lnTo>
                    <a:lnTo>
                      <a:pt x="141" y="1116"/>
                    </a:lnTo>
                    <a:lnTo>
                      <a:pt x="185" y="1721"/>
                    </a:lnTo>
                    <a:lnTo>
                      <a:pt x="255" y="2280"/>
                    </a:lnTo>
                    <a:lnTo>
                      <a:pt x="243" y="2483"/>
                    </a:lnTo>
                    <a:lnTo>
                      <a:pt x="216" y="2544"/>
                    </a:lnTo>
                    <a:lnTo>
                      <a:pt x="379" y="2472"/>
                    </a:lnTo>
                    <a:lnTo>
                      <a:pt x="409" y="2352"/>
                    </a:lnTo>
                    <a:lnTo>
                      <a:pt x="473" y="2432"/>
                    </a:lnTo>
                    <a:lnTo>
                      <a:pt x="513" y="2520"/>
                    </a:lnTo>
                    <a:lnTo>
                      <a:pt x="609" y="2568"/>
                    </a:lnTo>
                    <a:lnTo>
                      <a:pt x="649" y="2472"/>
                    </a:lnTo>
                    <a:lnTo>
                      <a:pt x="619" y="2292"/>
                    </a:lnTo>
                    <a:lnTo>
                      <a:pt x="619" y="2172"/>
                    </a:lnTo>
                    <a:lnTo>
                      <a:pt x="809" y="2128"/>
                    </a:lnTo>
                    <a:lnTo>
                      <a:pt x="945" y="2112"/>
                    </a:lnTo>
                    <a:lnTo>
                      <a:pt x="1273" y="2008"/>
                    </a:lnTo>
                    <a:lnTo>
                      <a:pt x="1609" y="1932"/>
                    </a:lnTo>
                    <a:lnTo>
                      <a:pt x="1649" y="1784"/>
                    </a:lnTo>
                    <a:lnTo>
                      <a:pt x="1609" y="1656"/>
                    </a:lnTo>
                    <a:lnTo>
                      <a:pt x="1585" y="1480"/>
                    </a:lnTo>
                    <a:lnTo>
                      <a:pt x="1569" y="1384"/>
                    </a:lnTo>
                    <a:lnTo>
                      <a:pt x="1601" y="1224"/>
                    </a:lnTo>
                    <a:lnTo>
                      <a:pt x="1545" y="1120"/>
                    </a:lnTo>
                    <a:lnTo>
                      <a:pt x="1433" y="928"/>
                    </a:lnTo>
                    <a:lnTo>
                      <a:pt x="1369" y="672"/>
                    </a:lnTo>
                    <a:lnTo>
                      <a:pt x="1257" y="272"/>
                    </a:lnTo>
                    <a:lnTo>
                      <a:pt x="1185" y="144"/>
                    </a:lnTo>
                    <a:lnTo>
                      <a:pt x="1209" y="0"/>
                    </a:lnTo>
                    <a:lnTo>
                      <a:pt x="1029" y="5"/>
                    </a:lnTo>
                    <a:lnTo>
                      <a:pt x="839" y="71"/>
                    </a:lnTo>
                    <a:lnTo>
                      <a:pt x="696" y="90"/>
                    </a:lnTo>
                    <a:lnTo>
                      <a:pt x="489" y="149"/>
                    </a:lnTo>
                    <a:lnTo>
                      <a:pt x="356" y="174"/>
                    </a:lnTo>
                    <a:lnTo>
                      <a:pt x="341" y="107"/>
                    </a:lnTo>
                    <a:lnTo>
                      <a:pt x="339" y="108"/>
                    </a:lnTo>
                    <a:lnTo>
                      <a:pt x="276" y="90"/>
                    </a:lnTo>
                    <a:lnTo>
                      <a:pt x="201" y="143"/>
                    </a:lnTo>
                    <a:lnTo>
                      <a:pt x="99" y="117"/>
                    </a:lnTo>
                    <a:lnTo>
                      <a:pt x="72" y="177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5" name="Freeform 31">
                <a:extLst>
                  <a:ext uri="{FF2B5EF4-FFF2-40B4-BE49-F238E27FC236}">
                    <a16:creationId xmlns:a16="http://schemas.microsoft.com/office/drawing/2014/main" id="{7F0B94ED-9968-4A5B-8B8A-AD478D79D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255" y="4242754"/>
                <a:ext cx="512750" cy="549126"/>
              </a:xfrm>
              <a:custGeom>
                <a:avLst/>
                <a:gdLst>
                  <a:gd name="T0" fmla="*/ 5 w 2113"/>
                  <a:gd name="T1" fmla="*/ 43 h 2269"/>
                  <a:gd name="T2" fmla="*/ 28 w 2113"/>
                  <a:gd name="T3" fmla="*/ 31 h 2269"/>
                  <a:gd name="T4" fmla="*/ 58 w 2113"/>
                  <a:gd name="T5" fmla="*/ 33 h 2269"/>
                  <a:gd name="T6" fmla="*/ 79 w 2113"/>
                  <a:gd name="T7" fmla="*/ 19 h 2269"/>
                  <a:gd name="T8" fmla="*/ 110 w 2113"/>
                  <a:gd name="T9" fmla="*/ 16 h 2269"/>
                  <a:gd name="T10" fmla="*/ 148 w 2113"/>
                  <a:gd name="T11" fmla="*/ 3 h 2269"/>
                  <a:gd name="T12" fmla="*/ 171 w 2113"/>
                  <a:gd name="T13" fmla="*/ 0 h 2269"/>
                  <a:gd name="T14" fmla="*/ 179 w 2113"/>
                  <a:gd name="T15" fmla="*/ 26 h 2269"/>
                  <a:gd name="T16" fmla="*/ 191 w 2113"/>
                  <a:gd name="T17" fmla="*/ 45 h 2269"/>
                  <a:gd name="T18" fmla="*/ 214 w 2113"/>
                  <a:gd name="T19" fmla="*/ 54 h 2269"/>
                  <a:gd name="T20" fmla="*/ 219 w 2113"/>
                  <a:gd name="T21" fmla="*/ 72 h 2269"/>
                  <a:gd name="T22" fmla="*/ 247 w 2113"/>
                  <a:gd name="T23" fmla="*/ 83 h 2269"/>
                  <a:gd name="T24" fmla="*/ 270 w 2113"/>
                  <a:gd name="T25" fmla="*/ 97 h 2269"/>
                  <a:gd name="T26" fmla="*/ 289 w 2113"/>
                  <a:gd name="T27" fmla="*/ 116 h 2269"/>
                  <a:gd name="T28" fmla="*/ 316 w 2113"/>
                  <a:gd name="T29" fmla="*/ 129 h 2269"/>
                  <a:gd name="T30" fmla="*/ 355 w 2113"/>
                  <a:gd name="T31" fmla="*/ 163 h 2269"/>
                  <a:gd name="T32" fmla="*/ 350 w 2113"/>
                  <a:gd name="T33" fmla="*/ 180 h 2269"/>
                  <a:gd name="T34" fmla="*/ 377 w 2113"/>
                  <a:gd name="T35" fmla="*/ 204 h 2269"/>
                  <a:gd name="T36" fmla="*/ 401 w 2113"/>
                  <a:gd name="T37" fmla="*/ 231 h 2269"/>
                  <a:gd name="T38" fmla="*/ 384 w 2113"/>
                  <a:gd name="T39" fmla="*/ 263 h 2269"/>
                  <a:gd name="T40" fmla="*/ 377 w 2113"/>
                  <a:gd name="T41" fmla="*/ 303 h 2269"/>
                  <a:gd name="T42" fmla="*/ 384 w 2113"/>
                  <a:gd name="T43" fmla="*/ 334 h 2269"/>
                  <a:gd name="T44" fmla="*/ 388 w 2113"/>
                  <a:gd name="T45" fmla="*/ 367 h 2269"/>
                  <a:gd name="T46" fmla="*/ 367 w 2113"/>
                  <a:gd name="T47" fmla="*/ 378 h 2269"/>
                  <a:gd name="T48" fmla="*/ 344 w 2113"/>
                  <a:gd name="T49" fmla="*/ 373 h 2269"/>
                  <a:gd name="T50" fmla="*/ 334 w 2113"/>
                  <a:gd name="T51" fmla="*/ 388 h 2269"/>
                  <a:gd name="T52" fmla="*/ 334 w 2113"/>
                  <a:gd name="T53" fmla="*/ 402 h 2269"/>
                  <a:gd name="T54" fmla="*/ 329 w 2113"/>
                  <a:gd name="T55" fmla="*/ 417 h 2269"/>
                  <a:gd name="T56" fmla="*/ 318 w 2113"/>
                  <a:gd name="T57" fmla="*/ 409 h 2269"/>
                  <a:gd name="T58" fmla="*/ 284 w 2113"/>
                  <a:gd name="T59" fmla="*/ 414 h 2269"/>
                  <a:gd name="T60" fmla="*/ 216 w 2113"/>
                  <a:gd name="T61" fmla="*/ 417 h 2269"/>
                  <a:gd name="T62" fmla="*/ 162 w 2113"/>
                  <a:gd name="T63" fmla="*/ 426 h 2269"/>
                  <a:gd name="T64" fmla="*/ 116 w 2113"/>
                  <a:gd name="T65" fmla="*/ 430 h 2269"/>
                  <a:gd name="T66" fmla="*/ 96 w 2113"/>
                  <a:gd name="T67" fmla="*/ 423 h 2269"/>
                  <a:gd name="T68" fmla="*/ 81 w 2113"/>
                  <a:gd name="T69" fmla="*/ 409 h 2269"/>
                  <a:gd name="T70" fmla="*/ 88 w 2113"/>
                  <a:gd name="T71" fmla="*/ 380 h 2269"/>
                  <a:gd name="T72" fmla="*/ 80 w 2113"/>
                  <a:gd name="T73" fmla="*/ 356 h 2269"/>
                  <a:gd name="T74" fmla="*/ 76 w 2113"/>
                  <a:gd name="T75" fmla="*/ 326 h 2269"/>
                  <a:gd name="T76" fmla="*/ 73 w 2113"/>
                  <a:gd name="T77" fmla="*/ 305 h 2269"/>
                  <a:gd name="T78" fmla="*/ 79 w 2113"/>
                  <a:gd name="T79" fmla="*/ 274 h 2269"/>
                  <a:gd name="T80" fmla="*/ 47 w 2113"/>
                  <a:gd name="T81" fmla="*/ 218 h 2269"/>
                  <a:gd name="T82" fmla="*/ 33 w 2113"/>
                  <a:gd name="T83" fmla="*/ 162 h 2269"/>
                  <a:gd name="T84" fmla="*/ 14 w 2113"/>
                  <a:gd name="T85" fmla="*/ 95 h 2269"/>
                  <a:gd name="T86" fmla="*/ 0 w 2113"/>
                  <a:gd name="T87" fmla="*/ 70 h 2269"/>
                  <a:gd name="T88" fmla="*/ 5 w 2113"/>
                  <a:gd name="T89" fmla="*/ 43 h 22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113" h="2269">
                    <a:moveTo>
                      <a:pt x="26" y="225"/>
                    </a:moveTo>
                    <a:lnTo>
                      <a:pt x="150" y="164"/>
                    </a:lnTo>
                    <a:lnTo>
                      <a:pt x="308" y="176"/>
                    </a:lnTo>
                    <a:lnTo>
                      <a:pt x="416" y="102"/>
                    </a:lnTo>
                    <a:lnTo>
                      <a:pt x="579" y="82"/>
                    </a:lnTo>
                    <a:lnTo>
                      <a:pt x="781" y="18"/>
                    </a:lnTo>
                    <a:lnTo>
                      <a:pt x="899" y="0"/>
                    </a:lnTo>
                    <a:lnTo>
                      <a:pt x="943" y="139"/>
                    </a:lnTo>
                    <a:lnTo>
                      <a:pt x="1009" y="238"/>
                    </a:lnTo>
                    <a:lnTo>
                      <a:pt x="1128" y="283"/>
                    </a:lnTo>
                    <a:lnTo>
                      <a:pt x="1153" y="379"/>
                    </a:lnTo>
                    <a:lnTo>
                      <a:pt x="1302" y="439"/>
                    </a:lnTo>
                    <a:lnTo>
                      <a:pt x="1421" y="512"/>
                    </a:lnTo>
                    <a:lnTo>
                      <a:pt x="1521" y="612"/>
                    </a:lnTo>
                    <a:lnTo>
                      <a:pt x="1663" y="679"/>
                    </a:lnTo>
                    <a:lnTo>
                      <a:pt x="1873" y="859"/>
                    </a:lnTo>
                    <a:lnTo>
                      <a:pt x="1843" y="949"/>
                    </a:lnTo>
                    <a:lnTo>
                      <a:pt x="1987" y="1079"/>
                    </a:lnTo>
                    <a:lnTo>
                      <a:pt x="2113" y="1219"/>
                    </a:lnTo>
                    <a:lnTo>
                      <a:pt x="2024" y="1390"/>
                    </a:lnTo>
                    <a:lnTo>
                      <a:pt x="1987" y="1600"/>
                    </a:lnTo>
                    <a:lnTo>
                      <a:pt x="2024" y="1764"/>
                    </a:lnTo>
                    <a:lnTo>
                      <a:pt x="2042" y="1938"/>
                    </a:lnTo>
                    <a:lnTo>
                      <a:pt x="1933" y="1993"/>
                    </a:lnTo>
                    <a:lnTo>
                      <a:pt x="1813" y="1969"/>
                    </a:lnTo>
                    <a:lnTo>
                      <a:pt x="1759" y="2048"/>
                    </a:lnTo>
                    <a:lnTo>
                      <a:pt x="1759" y="2121"/>
                    </a:lnTo>
                    <a:lnTo>
                      <a:pt x="1731" y="2203"/>
                    </a:lnTo>
                    <a:lnTo>
                      <a:pt x="1677" y="2158"/>
                    </a:lnTo>
                    <a:lnTo>
                      <a:pt x="1494" y="2185"/>
                    </a:lnTo>
                    <a:lnTo>
                      <a:pt x="1137" y="2203"/>
                    </a:lnTo>
                    <a:lnTo>
                      <a:pt x="854" y="2249"/>
                    </a:lnTo>
                    <a:lnTo>
                      <a:pt x="613" y="2269"/>
                    </a:lnTo>
                    <a:lnTo>
                      <a:pt x="506" y="2231"/>
                    </a:lnTo>
                    <a:lnTo>
                      <a:pt x="426" y="2156"/>
                    </a:lnTo>
                    <a:lnTo>
                      <a:pt x="464" y="2007"/>
                    </a:lnTo>
                    <a:lnTo>
                      <a:pt x="423" y="1877"/>
                    </a:lnTo>
                    <a:lnTo>
                      <a:pt x="402" y="1718"/>
                    </a:lnTo>
                    <a:lnTo>
                      <a:pt x="383" y="1610"/>
                    </a:lnTo>
                    <a:lnTo>
                      <a:pt x="416" y="1448"/>
                    </a:lnTo>
                    <a:lnTo>
                      <a:pt x="246" y="1148"/>
                    </a:lnTo>
                    <a:lnTo>
                      <a:pt x="173" y="857"/>
                    </a:lnTo>
                    <a:lnTo>
                      <a:pt x="72" y="500"/>
                    </a:lnTo>
                    <a:lnTo>
                      <a:pt x="0" y="369"/>
                    </a:lnTo>
                    <a:lnTo>
                      <a:pt x="26" y="225"/>
                    </a:lnTo>
                    <a:close/>
                  </a:path>
                </a:pathLst>
              </a:custGeom>
              <a:solidFill>
                <a:srgbClr val="6699FF"/>
              </a:solidFill>
              <a:ln w="9525">
                <a:solidFill>
                  <a:srgbClr val="E7E6E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514337" eaLnBrk="0" hangingPunct="0"/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6" name="Freeform 32">
                <a:extLst>
                  <a:ext uri="{FF2B5EF4-FFF2-40B4-BE49-F238E27FC236}">
                    <a16:creationId xmlns:a16="http://schemas.microsoft.com/office/drawing/2014/main" id="{6B916858-DD23-4619-93FE-DBC203193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2435" y="4711429"/>
                <a:ext cx="865668" cy="675554"/>
              </a:xfrm>
              <a:custGeom>
                <a:avLst/>
                <a:gdLst>
                  <a:gd name="T0" fmla="*/ 33 w 3573"/>
                  <a:gd name="T1" fmla="*/ 131 h 2793"/>
                  <a:gd name="T2" fmla="*/ 62 w 3573"/>
                  <a:gd name="T3" fmla="*/ 131 h 2793"/>
                  <a:gd name="T4" fmla="*/ 118 w 3573"/>
                  <a:gd name="T5" fmla="*/ 129 h 2793"/>
                  <a:gd name="T6" fmla="*/ 175 w 3573"/>
                  <a:gd name="T7" fmla="*/ 153 h 2793"/>
                  <a:gd name="T8" fmla="*/ 221 w 3573"/>
                  <a:gd name="T9" fmla="*/ 160 h 2793"/>
                  <a:gd name="T10" fmla="*/ 257 w 3573"/>
                  <a:gd name="T11" fmla="*/ 136 h 2793"/>
                  <a:gd name="T12" fmla="*/ 301 w 3573"/>
                  <a:gd name="T13" fmla="*/ 113 h 2793"/>
                  <a:gd name="T14" fmla="*/ 339 w 3573"/>
                  <a:gd name="T15" fmla="*/ 148 h 2793"/>
                  <a:gd name="T16" fmla="*/ 380 w 3573"/>
                  <a:gd name="T17" fmla="*/ 177 h 2793"/>
                  <a:gd name="T18" fmla="*/ 414 w 3573"/>
                  <a:gd name="T19" fmla="*/ 220 h 2793"/>
                  <a:gd name="T20" fmla="*/ 419 w 3573"/>
                  <a:gd name="T21" fmla="*/ 266 h 2793"/>
                  <a:gd name="T22" fmla="*/ 426 w 3573"/>
                  <a:gd name="T23" fmla="*/ 308 h 2793"/>
                  <a:gd name="T24" fmla="*/ 448 w 3573"/>
                  <a:gd name="T25" fmla="*/ 296 h 2793"/>
                  <a:gd name="T26" fmla="*/ 448 w 3573"/>
                  <a:gd name="T27" fmla="*/ 319 h 2793"/>
                  <a:gd name="T28" fmla="*/ 461 w 3573"/>
                  <a:gd name="T29" fmla="*/ 369 h 2793"/>
                  <a:gd name="T30" fmla="*/ 500 w 3573"/>
                  <a:gd name="T31" fmla="*/ 370 h 2793"/>
                  <a:gd name="T32" fmla="*/ 537 w 3573"/>
                  <a:gd name="T33" fmla="*/ 429 h 2793"/>
                  <a:gd name="T34" fmla="*/ 551 w 3573"/>
                  <a:gd name="T35" fmla="*/ 472 h 2793"/>
                  <a:gd name="T36" fmla="*/ 596 w 3573"/>
                  <a:gd name="T37" fmla="*/ 501 h 2793"/>
                  <a:gd name="T38" fmla="*/ 602 w 3573"/>
                  <a:gd name="T39" fmla="*/ 529 h 2793"/>
                  <a:gd name="T40" fmla="*/ 638 w 3573"/>
                  <a:gd name="T41" fmla="*/ 525 h 2793"/>
                  <a:gd name="T42" fmla="*/ 659 w 3573"/>
                  <a:gd name="T43" fmla="*/ 518 h 2793"/>
                  <a:gd name="T44" fmla="*/ 662 w 3573"/>
                  <a:gd name="T45" fmla="*/ 474 h 2793"/>
                  <a:gd name="T46" fmla="*/ 677 w 3573"/>
                  <a:gd name="T47" fmla="*/ 429 h 2793"/>
                  <a:gd name="T48" fmla="*/ 670 w 3573"/>
                  <a:gd name="T49" fmla="*/ 353 h 2793"/>
                  <a:gd name="T50" fmla="*/ 591 w 3573"/>
                  <a:gd name="T51" fmla="*/ 222 h 2793"/>
                  <a:gd name="T52" fmla="*/ 591 w 3573"/>
                  <a:gd name="T53" fmla="*/ 188 h 2793"/>
                  <a:gd name="T54" fmla="*/ 613 w 3573"/>
                  <a:gd name="T55" fmla="*/ 227 h 2793"/>
                  <a:gd name="T56" fmla="*/ 596 w 3573"/>
                  <a:gd name="T57" fmla="*/ 182 h 2793"/>
                  <a:gd name="T58" fmla="*/ 551 w 3573"/>
                  <a:gd name="T59" fmla="*/ 137 h 2793"/>
                  <a:gd name="T60" fmla="*/ 528 w 3573"/>
                  <a:gd name="T61" fmla="*/ 93 h 2793"/>
                  <a:gd name="T62" fmla="*/ 513 w 3573"/>
                  <a:gd name="T63" fmla="*/ 43 h 2793"/>
                  <a:gd name="T64" fmla="*/ 492 w 3573"/>
                  <a:gd name="T65" fmla="*/ 50 h 2793"/>
                  <a:gd name="T66" fmla="*/ 483 w 3573"/>
                  <a:gd name="T67" fmla="*/ 69 h 2793"/>
                  <a:gd name="T68" fmla="*/ 494 w 3573"/>
                  <a:gd name="T69" fmla="*/ 18 h 2793"/>
                  <a:gd name="T70" fmla="*/ 474 w 3573"/>
                  <a:gd name="T71" fmla="*/ 10 h 2793"/>
                  <a:gd name="T72" fmla="*/ 441 w 3573"/>
                  <a:gd name="T73" fmla="*/ 21 h 2793"/>
                  <a:gd name="T74" fmla="*/ 435 w 3573"/>
                  <a:gd name="T75" fmla="*/ 51 h 2793"/>
                  <a:gd name="T76" fmla="*/ 388 w 3573"/>
                  <a:gd name="T77" fmla="*/ 47 h 2793"/>
                  <a:gd name="T78" fmla="*/ 271 w 3573"/>
                  <a:gd name="T79" fmla="*/ 59 h 2793"/>
                  <a:gd name="T80" fmla="*/ 204 w 3573"/>
                  <a:gd name="T81" fmla="*/ 56 h 2793"/>
                  <a:gd name="T82" fmla="*/ 124 w 3573"/>
                  <a:gd name="T83" fmla="*/ 56 h 2793"/>
                  <a:gd name="T84" fmla="*/ 37 w 3573"/>
                  <a:gd name="T85" fmla="*/ 78 h 2793"/>
                  <a:gd name="T86" fmla="*/ 0 w 3573"/>
                  <a:gd name="T87" fmla="*/ 110 h 279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573" h="2793">
                    <a:moveTo>
                      <a:pt x="32" y="756"/>
                    </a:moveTo>
                    <a:lnTo>
                      <a:pt x="176" y="693"/>
                    </a:lnTo>
                    <a:lnTo>
                      <a:pt x="206" y="633"/>
                    </a:lnTo>
                    <a:lnTo>
                      <a:pt x="326" y="693"/>
                    </a:lnTo>
                    <a:lnTo>
                      <a:pt x="441" y="616"/>
                    </a:lnTo>
                    <a:lnTo>
                      <a:pt x="621" y="682"/>
                    </a:lnTo>
                    <a:lnTo>
                      <a:pt x="795" y="646"/>
                    </a:lnTo>
                    <a:lnTo>
                      <a:pt x="921" y="808"/>
                    </a:lnTo>
                    <a:lnTo>
                      <a:pt x="1016" y="873"/>
                    </a:lnTo>
                    <a:lnTo>
                      <a:pt x="1166" y="843"/>
                    </a:lnTo>
                    <a:lnTo>
                      <a:pt x="1269" y="820"/>
                    </a:lnTo>
                    <a:lnTo>
                      <a:pt x="1359" y="718"/>
                    </a:lnTo>
                    <a:lnTo>
                      <a:pt x="1443" y="628"/>
                    </a:lnTo>
                    <a:lnTo>
                      <a:pt x="1587" y="598"/>
                    </a:lnTo>
                    <a:lnTo>
                      <a:pt x="1676" y="663"/>
                    </a:lnTo>
                    <a:lnTo>
                      <a:pt x="1791" y="784"/>
                    </a:lnTo>
                    <a:lnTo>
                      <a:pt x="1827" y="873"/>
                    </a:lnTo>
                    <a:lnTo>
                      <a:pt x="2007" y="934"/>
                    </a:lnTo>
                    <a:lnTo>
                      <a:pt x="2127" y="994"/>
                    </a:lnTo>
                    <a:lnTo>
                      <a:pt x="2187" y="1162"/>
                    </a:lnTo>
                    <a:lnTo>
                      <a:pt x="2187" y="1263"/>
                    </a:lnTo>
                    <a:lnTo>
                      <a:pt x="2211" y="1402"/>
                    </a:lnTo>
                    <a:lnTo>
                      <a:pt x="2211" y="1516"/>
                    </a:lnTo>
                    <a:lnTo>
                      <a:pt x="2247" y="1624"/>
                    </a:lnTo>
                    <a:lnTo>
                      <a:pt x="2289" y="1582"/>
                    </a:lnTo>
                    <a:lnTo>
                      <a:pt x="2367" y="1563"/>
                    </a:lnTo>
                    <a:lnTo>
                      <a:pt x="2391" y="1636"/>
                    </a:lnTo>
                    <a:lnTo>
                      <a:pt x="2367" y="1683"/>
                    </a:lnTo>
                    <a:lnTo>
                      <a:pt x="2349" y="1786"/>
                    </a:lnTo>
                    <a:lnTo>
                      <a:pt x="2433" y="1948"/>
                    </a:lnTo>
                    <a:lnTo>
                      <a:pt x="2565" y="2050"/>
                    </a:lnTo>
                    <a:lnTo>
                      <a:pt x="2637" y="1953"/>
                    </a:lnTo>
                    <a:lnTo>
                      <a:pt x="2715" y="2152"/>
                    </a:lnTo>
                    <a:lnTo>
                      <a:pt x="2835" y="2266"/>
                    </a:lnTo>
                    <a:lnTo>
                      <a:pt x="2883" y="2404"/>
                    </a:lnTo>
                    <a:lnTo>
                      <a:pt x="2907" y="2493"/>
                    </a:lnTo>
                    <a:lnTo>
                      <a:pt x="3057" y="2493"/>
                    </a:lnTo>
                    <a:lnTo>
                      <a:pt x="3147" y="2643"/>
                    </a:lnTo>
                    <a:lnTo>
                      <a:pt x="3237" y="2703"/>
                    </a:lnTo>
                    <a:lnTo>
                      <a:pt x="3177" y="2793"/>
                    </a:lnTo>
                    <a:lnTo>
                      <a:pt x="3267" y="2793"/>
                    </a:lnTo>
                    <a:lnTo>
                      <a:pt x="3369" y="2770"/>
                    </a:lnTo>
                    <a:lnTo>
                      <a:pt x="3387" y="2703"/>
                    </a:lnTo>
                    <a:lnTo>
                      <a:pt x="3477" y="2733"/>
                    </a:lnTo>
                    <a:lnTo>
                      <a:pt x="3537" y="2583"/>
                    </a:lnTo>
                    <a:lnTo>
                      <a:pt x="3495" y="2500"/>
                    </a:lnTo>
                    <a:lnTo>
                      <a:pt x="3549" y="2428"/>
                    </a:lnTo>
                    <a:lnTo>
                      <a:pt x="3573" y="2266"/>
                    </a:lnTo>
                    <a:lnTo>
                      <a:pt x="3573" y="2086"/>
                    </a:lnTo>
                    <a:lnTo>
                      <a:pt x="3537" y="1863"/>
                    </a:lnTo>
                    <a:lnTo>
                      <a:pt x="3387" y="1503"/>
                    </a:lnTo>
                    <a:lnTo>
                      <a:pt x="3117" y="1173"/>
                    </a:lnTo>
                    <a:lnTo>
                      <a:pt x="3027" y="993"/>
                    </a:lnTo>
                    <a:lnTo>
                      <a:pt x="3117" y="993"/>
                    </a:lnTo>
                    <a:lnTo>
                      <a:pt x="3183" y="1096"/>
                    </a:lnTo>
                    <a:lnTo>
                      <a:pt x="3237" y="1198"/>
                    </a:lnTo>
                    <a:lnTo>
                      <a:pt x="3273" y="1198"/>
                    </a:lnTo>
                    <a:lnTo>
                      <a:pt x="3147" y="963"/>
                    </a:lnTo>
                    <a:lnTo>
                      <a:pt x="3021" y="832"/>
                    </a:lnTo>
                    <a:lnTo>
                      <a:pt x="2907" y="723"/>
                    </a:lnTo>
                    <a:lnTo>
                      <a:pt x="2865" y="604"/>
                    </a:lnTo>
                    <a:lnTo>
                      <a:pt x="2787" y="490"/>
                    </a:lnTo>
                    <a:lnTo>
                      <a:pt x="2733" y="370"/>
                    </a:lnTo>
                    <a:lnTo>
                      <a:pt x="2709" y="226"/>
                    </a:lnTo>
                    <a:lnTo>
                      <a:pt x="2637" y="183"/>
                    </a:lnTo>
                    <a:lnTo>
                      <a:pt x="2595" y="262"/>
                    </a:lnTo>
                    <a:lnTo>
                      <a:pt x="2643" y="448"/>
                    </a:lnTo>
                    <a:lnTo>
                      <a:pt x="2547" y="364"/>
                    </a:lnTo>
                    <a:lnTo>
                      <a:pt x="2547" y="213"/>
                    </a:lnTo>
                    <a:lnTo>
                      <a:pt x="2607" y="93"/>
                    </a:lnTo>
                    <a:lnTo>
                      <a:pt x="2609" y="0"/>
                    </a:lnTo>
                    <a:lnTo>
                      <a:pt x="2499" y="55"/>
                    </a:lnTo>
                    <a:lnTo>
                      <a:pt x="2379" y="31"/>
                    </a:lnTo>
                    <a:lnTo>
                      <a:pt x="2325" y="112"/>
                    </a:lnTo>
                    <a:lnTo>
                      <a:pt x="2325" y="184"/>
                    </a:lnTo>
                    <a:lnTo>
                      <a:pt x="2298" y="268"/>
                    </a:lnTo>
                    <a:lnTo>
                      <a:pt x="2246" y="220"/>
                    </a:lnTo>
                    <a:lnTo>
                      <a:pt x="2049" y="249"/>
                    </a:lnTo>
                    <a:lnTo>
                      <a:pt x="1703" y="265"/>
                    </a:lnTo>
                    <a:lnTo>
                      <a:pt x="1430" y="310"/>
                    </a:lnTo>
                    <a:lnTo>
                      <a:pt x="1185" y="333"/>
                    </a:lnTo>
                    <a:lnTo>
                      <a:pt x="1076" y="295"/>
                    </a:lnTo>
                    <a:lnTo>
                      <a:pt x="992" y="220"/>
                    </a:lnTo>
                    <a:lnTo>
                      <a:pt x="653" y="297"/>
                    </a:lnTo>
                    <a:lnTo>
                      <a:pt x="329" y="400"/>
                    </a:lnTo>
                    <a:lnTo>
                      <a:pt x="195" y="414"/>
                    </a:lnTo>
                    <a:lnTo>
                      <a:pt x="2" y="459"/>
                    </a:lnTo>
                    <a:lnTo>
                      <a:pt x="0" y="580"/>
                    </a:lnTo>
                    <a:lnTo>
                      <a:pt x="32" y="756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7" name="Freeform 33">
                <a:extLst>
                  <a:ext uri="{FF2B5EF4-FFF2-40B4-BE49-F238E27FC236}">
                    <a16:creationId xmlns:a16="http://schemas.microsoft.com/office/drawing/2014/main" id="{FFCB2AA2-0977-4B16-A55F-1F13CEF63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7910" y="4154639"/>
                <a:ext cx="479505" cy="383110"/>
              </a:xfrm>
              <a:custGeom>
                <a:avLst/>
                <a:gdLst>
                  <a:gd name="T0" fmla="*/ 0 w 1978"/>
                  <a:gd name="T1" fmla="*/ 68 h 1580"/>
                  <a:gd name="T2" fmla="*/ 67 w 1978"/>
                  <a:gd name="T3" fmla="*/ 37 h 1580"/>
                  <a:gd name="T4" fmla="*/ 114 w 1978"/>
                  <a:gd name="T5" fmla="*/ 23 h 1580"/>
                  <a:gd name="T6" fmla="*/ 150 w 1978"/>
                  <a:gd name="T7" fmla="*/ 13 h 1580"/>
                  <a:gd name="T8" fmla="*/ 182 w 1978"/>
                  <a:gd name="T9" fmla="*/ 17 h 1580"/>
                  <a:gd name="T10" fmla="*/ 199 w 1978"/>
                  <a:gd name="T11" fmla="*/ 34 h 1580"/>
                  <a:gd name="T12" fmla="*/ 234 w 1978"/>
                  <a:gd name="T13" fmla="*/ 23 h 1580"/>
                  <a:gd name="T14" fmla="*/ 279 w 1978"/>
                  <a:gd name="T15" fmla="*/ 0 h 1580"/>
                  <a:gd name="T16" fmla="*/ 325 w 1978"/>
                  <a:gd name="T17" fmla="*/ 40 h 1580"/>
                  <a:gd name="T18" fmla="*/ 364 w 1978"/>
                  <a:gd name="T19" fmla="*/ 63 h 1580"/>
                  <a:gd name="T20" fmla="*/ 375 w 1978"/>
                  <a:gd name="T21" fmla="*/ 85 h 1580"/>
                  <a:gd name="T22" fmla="*/ 359 w 1978"/>
                  <a:gd name="T23" fmla="*/ 119 h 1580"/>
                  <a:gd name="T24" fmla="*/ 330 w 1978"/>
                  <a:gd name="T25" fmla="*/ 148 h 1580"/>
                  <a:gd name="T26" fmla="*/ 330 w 1978"/>
                  <a:gd name="T27" fmla="*/ 176 h 1580"/>
                  <a:gd name="T28" fmla="*/ 307 w 1978"/>
                  <a:gd name="T29" fmla="*/ 193 h 1580"/>
                  <a:gd name="T30" fmla="*/ 296 w 1978"/>
                  <a:gd name="T31" fmla="*/ 222 h 1580"/>
                  <a:gd name="T32" fmla="*/ 273 w 1978"/>
                  <a:gd name="T33" fmla="*/ 249 h 1580"/>
                  <a:gd name="T34" fmla="*/ 247 w 1978"/>
                  <a:gd name="T35" fmla="*/ 246 h 1580"/>
                  <a:gd name="T36" fmla="*/ 237 w 1978"/>
                  <a:gd name="T37" fmla="*/ 257 h 1580"/>
                  <a:gd name="T38" fmla="*/ 234 w 1978"/>
                  <a:gd name="T39" fmla="*/ 275 h 1580"/>
                  <a:gd name="T40" fmla="*/ 230 w 1978"/>
                  <a:gd name="T41" fmla="*/ 300 h 1580"/>
                  <a:gd name="T42" fmla="*/ 206 w 1978"/>
                  <a:gd name="T43" fmla="*/ 274 h 1580"/>
                  <a:gd name="T44" fmla="*/ 178 w 1978"/>
                  <a:gd name="T45" fmla="*/ 249 h 1580"/>
                  <a:gd name="T46" fmla="*/ 184 w 1978"/>
                  <a:gd name="T47" fmla="*/ 232 h 1580"/>
                  <a:gd name="T48" fmla="*/ 145 w 1978"/>
                  <a:gd name="T49" fmla="*/ 198 h 1580"/>
                  <a:gd name="T50" fmla="*/ 118 w 1978"/>
                  <a:gd name="T51" fmla="*/ 185 h 1580"/>
                  <a:gd name="T52" fmla="*/ 99 w 1978"/>
                  <a:gd name="T53" fmla="*/ 166 h 1580"/>
                  <a:gd name="T54" fmla="*/ 75 w 1978"/>
                  <a:gd name="T55" fmla="*/ 152 h 1580"/>
                  <a:gd name="T56" fmla="*/ 48 w 1978"/>
                  <a:gd name="T57" fmla="*/ 141 h 1580"/>
                  <a:gd name="T58" fmla="*/ 43 w 1978"/>
                  <a:gd name="T59" fmla="*/ 122 h 1580"/>
                  <a:gd name="T60" fmla="*/ 21 w 1978"/>
                  <a:gd name="T61" fmla="*/ 114 h 1580"/>
                  <a:gd name="T62" fmla="*/ 8 w 1978"/>
                  <a:gd name="T63" fmla="*/ 95 h 1580"/>
                  <a:gd name="T64" fmla="*/ 0 w 1978"/>
                  <a:gd name="T65" fmla="*/ 68 h 15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78" h="1580">
                    <a:moveTo>
                      <a:pt x="0" y="359"/>
                    </a:moveTo>
                    <a:lnTo>
                      <a:pt x="352" y="195"/>
                    </a:lnTo>
                    <a:lnTo>
                      <a:pt x="599" y="120"/>
                    </a:lnTo>
                    <a:lnTo>
                      <a:pt x="793" y="67"/>
                    </a:lnTo>
                    <a:lnTo>
                      <a:pt x="960" y="90"/>
                    </a:lnTo>
                    <a:lnTo>
                      <a:pt x="1050" y="180"/>
                    </a:lnTo>
                    <a:lnTo>
                      <a:pt x="1233" y="123"/>
                    </a:lnTo>
                    <a:lnTo>
                      <a:pt x="1470" y="0"/>
                    </a:lnTo>
                    <a:lnTo>
                      <a:pt x="1714" y="211"/>
                    </a:lnTo>
                    <a:lnTo>
                      <a:pt x="1921" y="330"/>
                    </a:lnTo>
                    <a:lnTo>
                      <a:pt x="1978" y="450"/>
                    </a:lnTo>
                    <a:lnTo>
                      <a:pt x="1891" y="629"/>
                    </a:lnTo>
                    <a:lnTo>
                      <a:pt x="1741" y="779"/>
                    </a:lnTo>
                    <a:lnTo>
                      <a:pt x="1741" y="929"/>
                    </a:lnTo>
                    <a:lnTo>
                      <a:pt x="1621" y="1019"/>
                    </a:lnTo>
                    <a:lnTo>
                      <a:pt x="1561" y="1169"/>
                    </a:lnTo>
                    <a:lnTo>
                      <a:pt x="1441" y="1309"/>
                    </a:lnTo>
                    <a:lnTo>
                      <a:pt x="1305" y="1297"/>
                    </a:lnTo>
                    <a:lnTo>
                      <a:pt x="1249" y="1353"/>
                    </a:lnTo>
                    <a:lnTo>
                      <a:pt x="1233" y="1449"/>
                    </a:lnTo>
                    <a:lnTo>
                      <a:pt x="1211" y="1580"/>
                    </a:lnTo>
                    <a:lnTo>
                      <a:pt x="1088" y="1442"/>
                    </a:lnTo>
                    <a:lnTo>
                      <a:pt x="941" y="1311"/>
                    </a:lnTo>
                    <a:lnTo>
                      <a:pt x="971" y="1220"/>
                    </a:lnTo>
                    <a:lnTo>
                      <a:pt x="765" y="1042"/>
                    </a:lnTo>
                    <a:lnTo>
                      <a:pt x="621" y="973"/>
                    </a:lnTo>
                    <a:lnTo>
                      <a:pt x="521" y="874"/>
                    </a:lnTo>
                    <a:lnTo>
                      <a:pt x="397" y="798"/>
                    </a:lnTo>
                    <a:lnTo>
                      <a:pt x="253" y="742"/>
                    </a:lnTo>
                    <a:lnTo>
                      <a:pt x="228" y="641"/>
                    </a:lnTo>
                    <a:lnTo>
                      <a:pt x="109" y="598"/>
                    </a:lnTo>
                    <a:lnTo>
                      <a:pt x="43" y="500"/>
                    </a:lnTo>
                    <a:lnTo>
                      <a:pt x="0" y="359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8" name="Freeform 34">
                <a:extLst>
                  <a:ext uri="{FF2B5EF4-FFF2-40B4-BE49-F238E27FC236}">
                    <a16:creationId xmlns:a16="http://schemas.microsoft.com/office/drawing/2014/main" id="{DF31F8B6-F02B-44D0-863C-9AE162353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0271" y="3841766"/>
                <a:ext cx="828585" cy="425253"/>
              </a:xfrm>
              <a:custGeom>
                <a:avLst/>
                <a:gdLst>
                  <a:gd name="T0" fmla="*/ 0 w 3422"/>
                  <a:gd name="T1" fmla="*/ 333 h 1760"/>
                  <a:gd name="T2" fmla="*/ 32 w 3422"/>
                  <a:gd name="T3" fmla="*/ 329 h 1760"/>
                  <a:gd name="T4" fmla="*/ 70 w 3422"/>
                  <a:gd name="T5" fmla="*/ 317 h 1760"/>
                  <a:gd name="T6" fmla="*/ 92 w 3422"/>
                  <a:gd name="T7" fmla="*/ 314 h 1760"/>
                  <a:gd name="T8" fmla="*/ 161 w 3422"/>
                  <a:gd name="T9" fmla="*/ 282 h 1760"/>
                  <a:gd name="T10" fmla="*/ 205 w 3422"/>
                  <a:gd name="T11" fmla="*/ 268 h 1760"/>
                  <a:gd name="T12" fmla="*/ 243 w 3422"/>
                  <a:gd name="T13" fmla="*/ 258 h 1760"/>
                  <a:gd name="T14" fmla="*/ 275 w 3422"/>
                  <a:gd name="T15" fmla="*/ 262 h 1760"/>
                  <a:gd name="T16" fmla="*/ 292 w 3422"/>
                  <a:gd name="T17" fmla="*/ 280 h 1760"/>
                  <a:gd name="T18" fmla="*/ 327 w 3422"/>
                  <a:gd name="T19" fmla="*/ 268 h 1760"/>
                  <a:gd name="T20" fmla="*/ 371 w 3422"/>
                  <a:gd name="T21" fmla="*/ 246 h 1760"/>
                  <a:gd name="T22" fmla="*/ 418 w 3422"/>
                  <a:gd name="T23" fmla="*/ 286 h 1760"/>
                  <a:gd name="T24" fmla="*/ 457 w 3422"/>
                  <a:gd name="T25" fmla="*/ 308 h 1760"/>
                  <a:gd name="T26" fmla="*/ 467 w 3422"/>
                  <a:gd name="T27" fmla="*/ 331 h 1760"/>
                  <a:gd name="T28" fmla="*/ 506 w 3422"/>
                  <a:gd name="T29" fmla="*/ 301 h 1760"/>
                  <a:gd name="T30" fmla="*/ 525 w 3422"/>
                  <a:gd name="T31" fmla="*/ 276 h 1760"/>
                  <a:gd name="T32" fmla="*/ 537 w 3422"/>
                  <a:gd name="T33" fmla="*/ 246 h 1760"/>
                  <a:gd name="T34" fmla="*/ 554 w 3422"/>
                  <a:gd name="T35" fmla="*/ 217 h 1760"/>
                  <a:gd name="T36" fmla="*/ 582 w 3422"/>
                  <a:gd name="T37" fmla="*/ 202 h 1760"/>
                  <a:gd name="T38" fmla="*/ 603 w 3422"/>
                  <a:gd name="T39" fmla="*/ 187 h 1760"/>
                  <a:gd name="T40" fmla="*/ 614 w 3422"/>
                  <a:gd name="T41" fmla="*/ 176 h 1760"/>
                  <a:gd name="T42" fmla="*/ 603 w 3422"/>
                  <a:gd name="T43" fmla="*/ 165 h 1760"/>
                  <a:gd name="T44" fmla="*/ 568 w 3422"/>
                  <a:gd name="T45" fmla="*/ 182 h 1760"/>
                  <a:gd name="T46" fmla="*/ 563 w 3422"/>
                  <a:gd name="T47" fmla="*/ 165 h 1760"/>
                  <a:gd name="T48" fmla="*/ 582 w 3422"/>
                  <a:gd name="T49" fmla="*/ 160 h 1760"/>
                  <a:gd name="T50" fmla="*/ 592 w 3422"/>
                  <a:gd name="T51" fmla="*/ 148 h 1760"/>
                  <a:gd name="T52" fmla="*/ 591 w 3422"/>
                  <a:gd name="T53" fmla="*/ 125 h 1760"/>
                  <a:gd name="T54" fmla="*/ 625 w 3422"/>
                  <a:gd name="T55" fmla="*/ 114 h 1760"/>
                  <a:gd name="T56" fmla="*/ 645 w 3422"/>
                  <a:gd name="T57" fmla="*/ 90 h 1760"/>
                  <a:gd name="T58" fmla="*/ 648 w 3422"/>
                  <a:gd name="T59" fmla="*/ 68 h 1760"/>
                  <a:gd name="T60" fmla="*/ 625 w 3422"/>
                  <a:gd name="T61" fmla="*/ 45 h 1760"/>
                  <a:gd name="T62" fmla="*/ 620 w 3422"/>
                  <a:gd name="T63" fmla="*/ 68 h 1760"/>
                  <a:gd name="T64" fmla="*/ 602 w 3422"/>
                  <a:gd name="T65" fmla="*/ 63 h 1760"/>
                  <a:gd name="T66" fmla="*/ 570 w 3422"/>
                  <a:gd name="T67" fmla="*/ 70 h 1760"/>
                  <a:gd name="T68" fmla="*/ 551 w 3422"/>
                  <a:gd name="T69" fmla="*/ 51 h 1760"/>
                  <a:gd name="T70" fmla="*/ 564 w 3422"/>
                  <a:gd name="T71" fmla="*/ 39 h 1760"/>
                  <a:gd name="T72" fmla="*/ 586 w 3422"/>
                  <a:gd name="T73" fmla="*/ 49 h 1760"/>
                  <a:gd name="T74" fmla="*/ 599 w 3422"/>
                  <a:gd name="T75" fmla="*/ 34 h 1760"/>
                  <a:gd name="T76" fmla="*/ 620 w 3422"/>
                  <a:gd name="T77" fmla="*/ 28 h 1760"/>
                  <a:gd name="T78" fmla="*/ 591 w 3422"/>
                  <a:gd name="T79" fmla="*/ 0 h 1760"/>
                  <a:gd name="T80" fmla="*/ 554 w 3422"/>
                  <a:gd name="T81" fmla="*/ 17 h 1760"/>
                  <a:gd name="T82" fmla="*/ 512 w 3422"/>
                  <a:gd name="T83" fmla="*/ 23 h 1760"/>
                  <a:gd name="T84" fmla="*/ 351 w 3422"/>
                  <a:gd name="T85" fmla="*/ 70 h 1760"/>
                  <a:gd name="T86" fmla="*/ 280 w 3422"/>
                  <a:gd name="T87" fmla="*/ 101 h 1760"/>
                  <a:gd name="T88" fmla="*/ 178 w 3422"/>
                  <a:gd name="T89" fmla="*/ 129 h 1760"/>
                  <a:gd name="T90" fmla="*/ 178 w 3422"/>
                  <a:gd name="T91" fmla="*/ 151 h 1760"/>
                  <a:gd name="T92" fmla="*/ 165 w 3422"/>
                  <a:gd name="T93" fmla="*/ 169 h 1760"/>
                  <a:gd name="T94" fmla="*/ 97 w 3422"/>
                  <a:gd name="T95" fmla="*/ 202 h 1760"/>
                  <a:gd name="T96" fmla="*/ 103 w 3422"/>
                  <a:gd name="T97" fmla="*/ 220 h 1760"/>
                  <a:gd name="T98" fmla="*/ 32 w 3422"/>
                  <a:gd name="T99" fmla="*/ 275 h 1760"/>
                  <a:gd name="T100" fmla="*/ 18 w 3422"/>
                  <a:gd name="T101" fmla="*/ 300 h 1760"/>
                  <a:gd name="T102" fmla="*/ 1 w 3422"/>
                  <a:gd name="T103" fmla="*/ 305 h 1760"/>
                  <a:gd name="T104" fmla="*/ 0 w 3422"/>
                  <a:gd name="T105" fmla="*/ 333 h 176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422" h="1760">
                    <a:moveTo>
                      <a:pt x="0" y="1760"/>
                    </a:moveTo>
                    <a:lnTo>
                      <a:pt x="168" y="1738"/>
                    </a:lnTo>
                    <a:lnTo>
                      <a:pt x="369" y="1675"/>
                    </a:lnTo>
                    <a:lnTo>
                      <a:pt x="487" y="1657"/>
                    </a:lnTo>
                    <a:lnTo>
                      <a:pt x="848" y="1490"/>
                    </a:lnTo>
                    <a:lnTo>
                      <a:pt x="1082" y="1419"/>
                    </a:lnTo>
                    <a:lnTo>
                      <a:pt x="1283" y="1365"/>
                    </a:lnTo>
                    <a:lnTo>
                      <a:pt x="1452" y="1386"/>
                    </a:lnTo>
                    <a:lnTo>
                      <a:pt x="1542" y="1478"/>
                    </a:lnTo>
                    <a:lnTo>
                      <a:pt x="1726" y="1418"/>
                    </a:lnTo>
                    <a:lnTo>
                      <a:pt x="1961" y="1298"/>
                    </a:lnTo>
                    <a:lnTo>
                      <a:pt x="2209" y="1511"/>
                    </a:lnTo>
                    <a:lnTo>
                      <a:pt x="2411" y="1626"/>
                    </a:lnTo>
                    <a:lnTo>
                      <a:pt x="2468" y="1748"/>
                    </a:lnTo>
                    <a:lnTo>
                      <a:pt x="2672" y="1590"/>
                    </a:lnTo>
                    <a:lnTo>
                      <a:pt x="2772" y="1460"/>
                    </a:lnTo>
                    <a:lnTo>
                      <a:pt x="2836" y="1300"/>
                    </a:lnTo>
                    <a:lnTo>
                      <a:pt x="2924" y="1148"/>
                    </a:lnTo>
                    <a:lnTo>
                      <a:pt x="3076" y="1068"/>
                    </a:lnTo>
                    <a:lnTo>
                      <a:pt x="3182" y="990"/>
                    </a:lnTo>
                    <a:lnTo>
                      <a:pt x="3244" y="932"/>
                    </a:lnTo>
                    <a:lnTo>
                      <a:pt x="3182" y="870"/>
                    </a:lnTo>
                    <a:lnTo>
                      <a:pt x="3002" y="960"/>
                    </a:lnTo>
                    <a:lnTo>
                      <a:pt x="2972" y="870"/>
                    </a:lnTo>
                    <a:lnTo>
                      <a:pt x="3076" y="844"/>
                    </a:lnTo>
                    <a:lnTo>
                      <a:pt x="3124" y="780"/>
                    </a:lnTo>
                    <a:lnTo>
                      <a:pt x="3122" y="660"/>
                    </a:lnTo>
                    <a:lnTo>
                      <a:pt x="3302" y="600"/>
                    </a:lnTo>
                    <a:lnTo>
                      <a:pt x="3404" y="476"/>
                    </a:lnTo>
                    <a:lnTo>
                      <a:pt x="3422" y="360"/>
                    </a:lnTo>
                    <a:lnTo>
                      <a:pt x="3302" y="240"/>
                    </a:lnTo>
                    <a:lnTo>
                      <a:pt x="3272" y="360"/>
                    </a:lnTo>
                    <a:lnTo>
                      <a:pt x="3180" y="332"/>
                    </a:lnTo>
                    <a:lnTo>
                      <a:pt x="3012" y="372"/>
                    </a:lnTo>
                    <a:lnTo>
                      <a:pt x="2912" y="270"/>
                    </a:lnTo>
                    <a:lnTo>
                      <a:pt x="2980" y="204"/>
                    </a:lnTo>
                    <a:lnTo>
                      <a:pt x="3092" y="260"/>
                    </a:lnTo>
                    <a:lnTo>
                      <a:pt x="3164" y="180"/>
                    </a:lnTo>
                    <a:lnTo>
                      <a:pt x="3272" y="150"/>
                    </a:lnTo>
                    <a:lnTo>
                      <a:pt x="3122" y="0"/>
                    </a:lnTo>
                    <a:lnTo>
                      <a:pt x="2924" y="92"/>
                    </a:lnTo>
                    <a:lnTo>
                      <a:pt x="2702" y="120"/>
                    </a:lnTo>
                    <a:lnTo>
                      <a:pt x="1852" y="372"/>
                    </a:lnTo>
                    <a:lnTo>
                      <a:pt x="1477" y="532"/>
                    </a:lnTo>
                    <a:lnTo>
                      <a:pt x="939" y="683"/>
                    </a:lnTo>
                    <a:lnTo>
                      <a:pt x="942" y="797"/>
                    </a:lnTo>
                    <a:lnTo>
                      <a:pt x="871" y="892"/>
                    </a:lnTo>
                    <a:lnTo>
                      <a:pt x="513" y="1070"/>
                    </a:lnTo>
                    <a:lnTo>
                      <a:pt x="545" y="1164"/>
                    </a:lnTo>
                    <a:lnTo>
                      <a:pt x="171" y="1451"/>
                    </a:lnTo>
                    <a:lnTo>
                      <a:pt x="93" y="1583"/>
                    </a:lnTo>
                    <a:lnTo>
                      <a:pt x="3" y="1614"/>
                    </a:lnTo>
                    <a:lnTo>
                      <a:pt x="0" y="1760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9" name="Freeform 35">
                <a:extLst>
                  <a:ext uri="{FF2B5EF4-FFF2-40B4-BE49-F238E27FC236}">
                    <a16:creationId xmlns:a16="http://schemas.microsoft.com/office/drawing/2014/main" id="{558A1822-E833-41BC-926A-458EB0037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8237" y="3196859"/>
                <a:ext cx="561340" cy="408653"/>
              </a:xfrm>
              <a:custGeom>
                <a:avLst/>
                <a:gdLst>
                  <a:gd name="T0" fmla="*/ 0 w 2320"/>
                  <a:gd name="T1" fmla="*/ 115 h 1689"/>
                  <a:gd name="T2" fmla="*/ 21 w 2320"/>
                  <a:gd name="T3" fmla="*/ 97 h 1689"/>
                  <a:gd name="T4" fmla="*/ 45 w 2320"/>
                  <a:gd name="T5" fmla="*/ 98 h 1689"/>
                  <a:gd name="T6" fmla="*/ 118 w 2320"/>
                  <a:gd name="T7" fmla="*/ 74 h 1689"/>
                  <a:gd name="T8" fmla="*/ 226 w 2320"/>
                  <a:gd name="T9" fmla="*/ 38 h 1689"/>
                  <a:gd name="T10" fmla="*/ 350 w 2320"/>
                  <a:gd name="T11" fmla="*/ 0 h 1689"/>
                  <a:gd name="T12" fmla="*/ 399 w 2320"/>
                  <a:gd name="T13" fmla="*/ 33 h 1689"/>
                  <a:gd name="T14" fmla="*/ 417 w 2320"/>
                  <a:gd name="T15" fmla="*/ 41 h 1689"/>
                  <a:gd name="T16" fmla="*/ 402 w 2320"/>
                  <a:gd name="T17" fmla="*/ 64 h 1689"/>
                  <a:gd name="T18" fmla="*/ 392 w 2320"/>
                  <a:gd name="T19" fmla="*/ 92 h 1689"/>
                  <a:gd name="T20" fmla="*/ 412 w 2320"/>
                  <a:gd name="T21" fmla="*/ 124 h 1689"/>
                  <a:gd name="T22" fmla="*/ 438 w 2320"/>
                  <a:gd name="T23" fmla="*/ 143 h 1689"/>
                  <a:gd name="T24" fmla="*/ 439 w 2320"/>
                  <a:gd name="T25" fmla="*/ 159 h 1689"/>
                  <a:gd name="T26" fmla="*/ 429 w 2320"/>
                  <a:gd name="T27" fmla="*/ 177 h 1689"/>
                  <a:gd name="T28" fmla="*/ 422 w 2320"/>
                  <a:gd name="T29" fmla="*/ 196 h 1689"/>
                  <a:gd name="T30" fmla="*/ 408 w 2320"/>
                  <a:gd name="T31" fmla="*/ 211 h 1689"/>
                  <a:gd name="T32" fmla="*/ 386 w 2320"/>
                  <a:gd name="T33" fmla="*/ 213 h 1689"/>
                  <a:gd name="T34" fmla="*/ 374 w 2320"/>
                  <a:gd name="T35" fmla="*/ 221 h 1689"/>
                  <a:gd name="T36" fmla="*/ 362 w 2320"/>
                  <a:gd name="T37" fmla="*/ 225 h 1689"/>
                  <a:gd name="T38" fmla="*/ 338 w 2320"/>
                  <a:gd name="T39" fmla="*/ 224 h 1689"/>
                  <a:gd name="T40" fmla="*/ 325 w 2320"/>
                  <a:gd name="T41" fmla="*/ 225 h 1689"/>
                  <a:gd name="T42" fmla="*/ 298 w 2320"/>
                  <a:gd name="T43" fmla="*/ 237 h 1689"/>
                  <a:gd name="T44" fmla="*/ 277 w 2320"/>
                  <a:gd name="T45" fmla="*/ 242 h 1689"/>
                  <a:gd name="T46" fmla="*/ 262 w 2320"/>
                  <a:gd name="T47" fmla="*/ 259 h 1689"/>
                  <a:gd name="T48" fmla="*/ 229 w 2320"/>
                  <a:gd name="T49" fmla="*/ 265 h 1689"/>
                  <a:gd name="T50" fmla="*/ 204 w 2320"/>
                  <a:gd name="T51" fmla="*/ 274 h 1689"/>
                  <a:gd name="T52" fmla="*/ 164 w 2320"/>
                  <a:gd name="T53" fmla="*/ 285 h 1689"/>
                  <a:gd name="T54" fmla="*/ 130 w 2320"/>
                  <a:gd name="T55" fmla="*/ 297 h 1689"/>
                  <a:gd name="T56" fmla="*/ 113 w 2320"/>
                  <a:gd name="T57" fmla="*/ 297 h 1689"/>
                  <a:gd name="T58" fmla="*/ 93 w 2320"/>
                  <a:gd name="T59" fmla="*/ 313 h 1689"/>
                  <a:gd name="T60" fmla="*/ 56 w 2320"/>
                  <a:gd name="T61" fmla="*/ 320 h 1689"/>
                  <a:gd name="T62" fmla="*/ 44 w 2320"/>
                  <a:gd name="T63" fmla="*/ 300 h 1689"/>
                  <a:gd name="T64" fmla="*/ 39 w 2320"/>
                  <a:gd name="T65" fmla="*/ 248 h 1689"/>
                  <a:gd name="T66" fmla="*/ 26 w 2320"/>
                  <a:gd name="T67" fmla="*/ 252 h 1689"/>
                  <a:gd name="T68" fmla="*/ 23 w 2320"/>
                  <a:gd name="T69" fmla="*/ 196 h 1689"/>
                  <a:gd name="T70" fmla="*/ 0 w 2320"/>
                  <a:gd name="T71" fmla="*/ 115 h 168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0" h="1689">
                    <a:moveTo>
                      <a:pt x="0" y="606"/>
                    </a:moveTo>
                    <a:lnTo>
                      <a:pt x="112" y="510"/>
                    </a:lnTo>
                    <a:lnTo>
                      <a:pt x="238" y="516"/>
                    </a:lnTo>
                    <a:lnTo>
                      <a:pt x="622" y="390"/>
                    </a:lnTo>
                    <a:lnTo>
                      <a:pt x="1192" y="198"/>
                    </a:lnTo>
                    <a:lnTo>
                      <a:pt x="1852" y="0"/>
                    </a:lnTo>
                    <a:lnTo>
                      <a:pt x="2110" y="174"/>
                    </a:lnTo>
                    <a:lnTo>
                      <a:pt x="2206" y="216"/>
                    </a:lnTo>
                    <a:lnTo>
                      <a:pt x="2122" y="336"/>
                    </a:lnTo>
                    <a:lnTo>
                      <a:pt x="2071" y="486"/>
                    </a:lnTo>
                    <a:lnTo>
                      <a:pt x="2176" y="654"/>
                    </a:lnTo>
                    <a:lnTo>
                      <a:pt x="2314" y="756"/>
                    </a:lnTo>
                    <a:lnTo>
                      <a:pt x="2320" y="840"/>
                    </a:lnTo>
                    <a:lnTo>
                      <a:pt x="2266" y="935"/>
                    </a:lnTo>
                    <a:lnTo>
                      <a:pt x="2230" y="1037"/>
                    </a:lnTo>
                    <a:lnTo>
                      <a:pt x="2156" y="1115"/>
                    </a:lnTo>
                    <a:lnTo>
                      <a:pt x="2042" y="1125"/>
                    </a:lnTo>
                    <a:lnTo>
                      <a:pt x="1978" y="1167"/>
                    </a:lnTo>
                    <a:lnTo>
                      <a:pt x="1912" y="1189"/>
                    </a:lnTo>
                    <a:lnTo>
                      <a:pt x="1786" y="1181"/>
                    </a:lnTo>
                    <a:lnTo>
                      <a:pt x="1718" y="1187"/>
                    </a:lnTo>
                    <a:lnTo>
                      <a:pt x="1574" y="1251"/>
                    </a:lnTo>
                    <a:lnTo>
                      <a:pt x="1462" y="1275"/>
                    </a:lnTo>
                    <a:lnTo>
                      <a:pt x="1382" y="1367"/>
                    </a:lnTo>
                    <a:lnTo>
                      <a:pt x="1208" y="1397"/>
                    </a:lnTo>
                    <a:lnTo>
                      <a:pt x="1080" y="1445"/>
                    </a:lnTo>
                    <a:lnTo>
                      <a:pt x="866" y="1505"/>
                    </a:lnTo>
                    <a:lnTo>
                      <a:pt x="687" y="1568"/>
                    </a:lnTo>
                    <a:lnTo>
                      <a:pt x="597" y="1568"/>
                    </a:lnTo>
                    <a:lnTo>
                      <a:pt x="489" y="1653"/>
                    </a:lnTo>
                    <a:lnTo>
                      <a:pt x="297" y="1689"/>
                    </a:lnTo>
                    <a:lnTo>
                      <a:pt x="234" y="1581"/>
                    </a:lnTo>
                    <a:lnTo>
                      <a:pt x="208" y="1307"/>
                    </a:lnTo>
                    <a:lnTo>
                      <a:pt x="136" y="1329"/>
                    </a:lnTo>
                    <a:lnTo>
                      <a:pt x="122" y="1035"/>
                    </a:lnTo>
                    <a:lnTo>
                      <a:pt x="0" y="606"/>
                    </a:lnTo>
                    <a:close/>
                  </a:path>
                </a:pathLst>
              </a:custGeom>
              <a:solidFill>
                <a:srgbClr val="6699FF"/>
              </a:solidFill>
              <a:ln w="9525">
                <a:solidFill>
                  <a:srgbClr val="E7E6E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514337" eaLnBrk="0" hangingPunct="0"/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0" name="Freeform 36">
                <a:extLst>
                  <a:ext uri="{FF2B5EF4-FFF2-40B4-BE49-F238E27FC236}">
                    <a16:creationId xmlns:a16="http://schemas.microsoft.com/office/drawing/2014/main" id="{C67A240D-3E57-4750-BCE3-75EC25738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3809" y="2781823"/>
                <a:ext cx="630389" cy="538911"/>
              </a:xfrm>
              <a:custGeom>
                <a:avLst/>
                <a:gdLst>
                  <a:gd name="T0" fmla="*/ 0 w 2597"/>
                  <a:gd name="T1" fmla="*/ 421 h 2224"/>
                  <a:gd name="T2" fmla="*/ 24 w 2597"/>
                  <a:gd name="T3" fmla="*/ 422 h 2224"/>
                  <a:gd name="T4" fmla="*/ 207 w 2597"/>
                  <a:gd name="T5" fmla="*/ 361 h 2224"/>
                  <a:gd name="T6" fmla="*/ 330 w 2597"/>
                  <a:gd name="T7" fmla="*/ 324 h 2224"/>
                  <a:gd name="T8" fmla="*/ 380 w 2597"/>
                  <a:gd name="T9" fmla="*/ 357 h 2224"/>
                  <a:gd name="T10" fmla="*/ 398 w 2597"/>
                  <a:gd name="T11" fmla="*/ 365 h 2224"/>
                  <a:gd name="T12" fmla="*/ 436 w 2597"/>
                  <a:gd name="T13" fmla="*/ 367 h 2224"/>
                  <a:gd name="T14" fmla="*/ 474 w 2597"/>
                  <a:gd name="T15" fmla="*/ 373 h 2224"/>
                  <a:gd name="T16" fmla="*/ 493 w 2597"/>
                  <a:gd name="T17" fmla="*/ 346 h 2224"/>
                  <a:gd name="T18" fmla="*/ 483 w 2597"/>
                  <a:gd name="T19" fmla="*/ 334 h 2224"/>
                  <a:gd name="T20" fmla="*/ 482 w 2597"/>
                  <a:gd name="T21" fmla="*/ 314 h 2224"/>
                  <a:gd name="T22" fmla="*/ 465 w 2597"/>
                  <a:gd name="T23" fmla="*/ 301 h 2224"/>
                  <a:gd name="T24" fmla="*/ 459 w 2597"/>
                  <a:gd name="T25" fmla="*/ 278 h 2224"/>
                  <a:gd name="T26" fmla="*/ 454 w 2597"/>
                  <a:gd name="T27" fmla="*/ 241 h 2224"/>
                  <a:gd name="T28" fmla="*/ 447 w 2597"/>
                  <a:gd name="T29" fmla="*/ 198 h 2224"/>
                  <a:gd name="T30" fmla="*/ 439 w 2597"/>
                  <a:gd name="T31" fmla="*/ 170 h 2224"/>
                  <a:gd name="T32" fmla="*/ 433 w 2597"/>
                  <a:gd name="T33" fmla="*/ 132 h 2224"/>
                  <a:gd name="T34" fmla="*/ 396 w 2597"/>
                  <a:gd name="T35" fmla="*/ 73 h 2224"/>
                  <a:gd name="T36" fmla="*/ 385 w 2597"/>
                  <a:gd name="T37" fmla="*/ 28 h 2224"/>
                  <a:gd name="T38" fmla="*/ 377 w 2597"/>
                  <a:gd name="T39" fmla="*/ 11 h 2224"/>
                  <a:gd name="T40" fmla="*/ 362 w 2597"/>
                  <a:gd name="T41" fmla="*/ 0 h 2224"/>
                  <a:gd name="T42" fmla="*/ 351 w 2597"/>
                  <a:gd name="T43" fmla="*/ 11 h 2224"/>
                  <a:gd name="T44" fmla="*/ 328 w 2597"/>
                  <a:gd name="T45" fmla="*/ 16 h 2224"/>
                  <a:gd name="T46" fmla="*/ 301 w 2597"/>
                  <a:gd name="T47" fmla="*/ 29 h 2224"/>
                  <a:gd name="T48" fmla="*/ 260 w 2597"/>
                  <a:gd name="T49" fmla="*/ 39 h 2224"/>
                  <a:gd name="T50" fmla="*/ 243 w 2597"/>
                  <a:gd name="T51" fmla="*/ 61 h 2224"/>
                  <a:gd name="T52" fmla="*/ 225 w 2597"/>
                  <a:gd name="T53" fmla="*/ 85 h 2224"/>
                  <a:gd name="T54" fmla="*/ 227 w 2597"/>
                  <a:gd name="T55" fmla="*/ 108 h 2224"/>
                  <a:gd name="T56" fmla="*/ 233 w 2597"/>
                  <a:gd name="T57" fmla="*/ 123 h 2224"/>
                  <a:gd name="T58" fmla="*/ 197 w 2597"/>
                  <a:gd name="T59" fmla="*/ 159 h 2224"/>
                  <a:gd name="T60" fmla="*/ 211 w 2597"/>
                  <a:gd name="T61" fmla="*/ 165 h 2224"/>
                  <a:gd name="T62" fmla="*/ 225 w 2597"/>
                  <a:gd name="T63" fmla="*/ 159 h 2224"/>
                  <a:gd name="T64" fmla="*/ 228 w 2597"/>
                  <a:gd name="T65" fmla="*/ 173 h 2224"/>
                  <a:gd name="T66" fmla="*/ 214 w 2597"/>
                  <a:gd name="T67" fmla="*/ 187 h 2224"/>
                  <a:gd name="T68" fmla="*/ 237 w 2597"/>
                  <a:gd name="T69" fmla="*/ 198 h 2224"/>
                  <a:gd name="T70" fmla="*/ 242 w 2597"/>
                  <a:gd name="T71" fmla="*/ 216 h 2224"/>
                  <a:gd name="T72" fmla="*/ 213 w 2597"/>
                  <a:gd name="T73" fmla="*/ 225 h 2224"/>
                  <a:gd name="T74" fmla="*/ 183 w 2597"/>
                  <a:gd name="T75" fmla="*/ 243 h 2224"/>
                  <a:gd name="T76" fmla="*/ 151 w 2597"/>
                  <a:gd name="T77" fmla="*/ 267 h 2224"/>
                  <a:gd name="T78" fmla="*/ 120 w 2597"/>
                  <a:gd name="T79" fmla="*/ 261 h 2224"/>
                  <a:gd name="T80" fmla="*/ 88 w 2597"/>
                  <a:gd name="T81" fmla="*/ 273 h 2224"/>
                  <a:gd name="T82" fmla="*/ 60 w 2597"/>
                  <a:gd name="T83" fmla="*/ 291 h 2224"/>
                  <a:gd name="T84" fmla="*/ 58 w 2597"/>
                  <a:gd name="T85" fmla="*/ 310 h 2224"/>
                  <a:gd name="T86" fmla="*/ 77 w 2597"/>
                  <a:gd name="T87" fmla="*/ 329 h 2224"/>
                  <a:gd name="T88" fmla="*/ 76 w 2597"/>
                  <a:gd name="T89" fmla="*/ 351 h 2224"/>
                  <a:gd name="T90" fmla="*/ 60 w 2597"/>
                  <a:gd name="T91" fmla="*/ 369 h 2224"/>
                  <a:gd name="T92" fmla="*/ 0 w 2597"/>
                  <a:gd name="T93" fmla="*/ 421 h 222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597" h="2224">
                    <a:moveTo>
                      <a:pt x="0" y="2218"/>
                    </a:moveTo>
                    <a:lnTo>
                      <a:pt x="128" y="2224"/>
                    </a:lnTo>
                    <a:lnTo>
                      <a:pt x="1088" y="1905"/>
                    </a:lnTo>
                    <a:lnTo>
                      <a:pt x="1737" y="1708"/>
                    </a:lnTo>
                    <a:lnTo>
                      <a:pt x="2003" y="1884"/>
                    </a:lnTo>
                    <a:lnTo>
                      <a:pt x="2094" y="1924"/>
                    </a:lnTo>
                    <a:lnTo>
                      <a:pt x="2298" y="1936"/>
                    </a:lnTo>
                    <a:lnTo>
                      <a:pt x="2498" y="1968"/>
                    </a:lnTo>
                    <a:lnTo>
                      <a:pt x="2597" y="1826"/>
                    </a:lnTo>
                    <a:lnTo>
                      <a:pt x="2546" y="1760"/>
                    </a:lnTo>
                    <a:lnTo>
                      <a:pt x="2538" y="1656"/>
                    </a:lnTo>
                    <a:lnTo>
                      <a:pt x="2450" y="1584"/>
                    </a:lnTo>
                    <a:lnTo>
                      <a:pt x="2417" y="1466"/>
                    </a:lnTo>
                    <a:lnTo>
                      <a:pt x="2394" y="1272"/>
                    </a:lnTo>
                    <a:lnTo>
                      <a:pt x="2357" y="1046"/>
                    </a:lnTo>
                    <a:lnTo>
                      <a:pt x="2314" y="896"/>
                    </a:lnTo>
                    <a:lnTo>
                      <a:pt x="2282" y="696"/>
                    </a:lnTo>
                    <a:lnTo>
                      <a:pt x="2087" y="386"/>
                    </a:lnTo>
                    <a:lnTo>
                      <a:pt x="2027" y="146"/>
                    </a:lnTo>
                    <a:lnTo>
                      <a:pt x="1986" y="56"/>
                    </a:lnTo>
                    <a:lnTo>
                      <a:pt x="1906" y="0"/>
                    </a:lnTo>
                    <a:lnTo>
                      <a:pt x="1847" y="56"/>
                    </a:lnTo>
                    <a:lnTo>
                      <a:pt x="1727" y="86"/>
                    </a:lnTo>
                    <a:lnTo>
                      <a:pt x="1586" y="152"/>
                    </a:lnTo>
                    <a:lnTo>
                      <a:pt x="1367" y="206"/>
                    </a:lnTo>
                    <a:lnTo>
                      <a:pt x="1282" y="320"/>
                    </a:lnTo>
                    <a:lnTo>
                      <a:pt x="1186" y="446"/>
                    </a:lnTo>
                    <a:lnTo>
                      <a:pt x="1194" y="568"/>
                    </a:lnTo>
                    <a:lnTo>
                      <a:pt x="1226" y="648"/>
                    </a:lnTo>
                    <a:lnTo>
                      <a:pt x="1036" y="836"/>
                    </a:lnTo>
                    <a:lnTo>
                      <a:pt x="1114" y="872"/>
                    </a:lnTo>
                    <a:lnTo>
                      <a:pt x="1186" y="836"/>
                    </a:lnTo>
                    <a:lnTo>
                      <a:pt x="1202" y="912"/>
                    </a:lnTo>
                    <a:lnTo>
                      <a:pt x="1126" y="986"/>
                    </a:lnTo>
                    <a:lnTo>
                      <a:pt x="1247" y="1046"/>
                    </a:lnTo>
                    <a:lnTo>
                      <a:pt x="1277" y="1136"/>
                    </a:lnTo>
                    <a:lnTo>
                      <a:pt x="1122" y="1184"/>
                    </a:lnTo>
                    <a:lnTo>
                      <a:pt x="962" y="1280"/>
                    </a:lnTo>
                    <a:lnTo>
                      <a:pt x="796" y="1406"/>
                    </a:lnTo>
                    <a:lnTo>
                      <a:pt x="634" y="1376"/>
                    </a:lnTo>
                    <a:lnTo>
                      <a:pt x="466" y="1440"/>
                    </a:lnTo>
                    <a:lnTo>
                      <a:pt x="314" y="1536"/>
                    </a:lnTo>
                    <a:lnTo>
                      <a:pt x="306" y="1632"/>
                    </a:lnTo>
                    <a:lnTo>
                      <a:pt x="406" y="1736"/>
                    </a:lnTo>
                    <a:lnTo>
                      <a:pt x="402" y="1848"/>
                    </a:lnTo>
                    <a:lnTo>
                      <a:pt x="316" y="1946"/>
                    </a:lnTo>
                    <a:lnTo>
                      <a:pt x="0" y="2218"/>
                    </a:lnTo>
                    <a:close/>
                  </a:path>
                </a:pathLst>
              </a:custGeom>
              <a:solidFill>
                <a:srgbClr val="6699FF"/>
              </a:solidFill>
              <a:ln w="9525">
                <a:solidFill>
                  <a:srgbClr val="E7E6E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514337" eaLnBrk="0" hangingPunct="0"/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1" name="Freeform 37">
                <a:extLst>
                  <a:ext uri="{FF2B5EF4-FFF2-40B4-BE49-F238E27FC236}">
                    <a16:creationId xmlns:a16="http://schemas.microsoft.com/office/drawing/2014/main" id="{A6190445-C347-4EDC-90BF-34A9F0D6A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6693" y="2720523"/>
                <a:ext cx="179015" cy="317983"/>
              </a:xfrm>
              <a:custGeom>
                <a:avLst/>
                <a:gdLst>
                  <a:gd name="T0" fmla="*/ 0 w 734"/>
                  <a:gd name="T1" fmla="*/ 48 h 1311"/>
                  <a:gd name="T2" fmla="*/ 68 w 734"/>
                  <a:gd name="T3" fmla="*/ 27 h 1311"/>
                  <a:gd name="T4" fmla="*/ 106 w 734"/>
                  <a:gd name="T5" fmla="*/ 4 h 1311"/>
                  <a:gd name="T6" fmla="*/ 124 w 734"/>
                  <a:gd name="T7" fmla="*/ 0 h 1311"/>
                  <a:gd name="T8" fmla="*/ 136 w 734"/>
                  <a:gd name="T9" fmla="*/ 34 h 1311"/>
                  <a:gd name="T10" fmla="*/ 140 w 734"/>
                  <a:gd name="T11" fmla="*/ 56 h 1311"/>
                  <a:gd name="T12" fmla="*/ 124 w 734"/>
                  <a:gd name="T13" fmla="*/ 80 h 1311"/>
                  <a:gd name="T14" fmla="*/ 122 w 734"/>
                  <a:gd name="T15" fmla="*/ 126 h 1311"/>
                  <a:gd name="T16" fmla="*/ 124 w 734"/>
                  <a:gd name="T17" fmla="*/ 154 h 1311"/>
                  <a:gd name="T18" fmla="*/ 126 w 734"/>
                  <a:gd name="T19" fmla="*/ 182 h 1311"/>
                  <a:gd name="T20" fmla="*/ 134 w 734"/>
                  <a:gd name="T21" fmla="*/ 217 h 1311"/>
                  <a:gd name="T22" fmla="*/ 140 w 734"/>
                  <a:gd name="T23" fmla="*/ 231 h 1311"/>
                  <a:gd name="T24" fmla="*/ 87 w 734"/>
                  <a:gd name="T25" fmla="*/ 249 h 1311"/>
                  <a:gd name="T26" fmla="*/ 77 w 734"/>
                  <a:gd name="T27" fmla="*/ 219 h 1311"/>
                  <a:gd name="T28" fmla="*/ 71 w 734"/>
                  <a:gd name="T29" fmla="*/ 181 h 1311"/>
                  <a:gd name="T30" fmla="*/ 34 w 734"/>
                  <a:gd name="T31" fmla="*/ 121 h 1311"/>
                  <a:gd name="T32" fmla="*/ 23 w 734"/>
                  <a:gd name="T33" fmla="*/ 78 h 1311"/>
                  <a:gd name="T34" fmla="*/ 16 w 734"/>
                  <a:gd name="T35" fmla="*/ 60 h 1311"/>
                  <a:gd name="T36" fmla="*/ 0 w 734"/>
                  <a:gd name="T37" fmla="*/ 48 h 13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34" h="1311">
                    <a:moveTo>
                      <a:pt x="0" y="255"/>
                    </a:moveTo>
                    <a:lnTo>
                      <a:pt x="358" y="143"/>
                    </a:lnTo>
                    <a:lnTo>
                      <a:pt x="558" y="23"/>
                    </a:lnTo>
                    <a:lnTo>
                      <a:pt x="651" y="0"/>
                    </a:lnTo>
                    <a:lnTo>
                      <a:pt x="711" y="180"/>
                    </a:lnTo>
                    <a:lnTo>
                      <a:pt x="734" y="295"/>
                    </a:lnTo>
                    <a:lnTo>
                      <a:pt x="651" y="420"/>
                    </a:lnTo>
                    <a:lnTo>
                      <a:pt x="638" y="663"/>
                    </a:lnTo>
                    <a:lnTo>
                      <a:pt x="651" y="810"/>
                    </a:lnTo>
                    <a:lnTo>
                      <a:pt x="662" y="959"/>
                    </a:lnTo>
                    <a:lnTo>
                      <a:pt x="702" y="1143"/>
                    </a:lnTo>
                    <a:lnTo>
                      <a:pt x="734" y="1215"/>
                    </a:lnTo>
                    <a:lnTo>
                      <a:pt x="454" y="1311"/>
                    </a:lnTo>
                    <a:lnTo>
                      <a:pt x="406" y="1155"/>
                    </a:lnTo>
                    <a:lnTo>
                      <a:pt x="374" y="953"/>
                    </a:lnTo>
                    <a:lnTo>
                      <a:pt x="180" y="639"/>
                    </a:lnTo>
                    <a:lnTo>
                      <a:pt x="122" y="409"/>
                    </a:lnTo>
                    <a:lnTo>
                      <a:pt x="82" y="315"/>
                    </a:lnTo>
                    <a:lnTo>
                      <a:pt x="0" y="255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2" name="Freeform 38">
                <a:extLst>
                  <a:ext uri="{FF2B5EF4-FFF2-40B4-BE49-F238E27FC236}">
                    <a16:creationId xmlns:a16="http://schemas.microsoft.com/office/drawing/2014/main" id="{8A58C2CA-A238-4472-9B82-9485F7B85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9480" y="3247942"/>
                <a:ext cx="145768" cy="288612"/>
              </a:xfrm>
              <a:custGeom>
                <a:avLst/>
                <a:gdLst>
                  <a:gd name="T0" fmla="*/ 10 w 601"/>
                  <a:gd name="T1" fmla="*/ 23 h 1190"/>
                  <a:gd name="T2" fmla="*/ 0 w 601"/>
                  <a:gd name="T3" fmla="*/ 51 h 1190"/>
                  <a:gd name="T4" fmla="*/ 20 w 601"/>
                  <a:gd name="T5" fmla="*/ 84 h 1190"/>
                  <a:gd name="T6" fmla="*/ 46 w 601"/>
                  <a:gd name="T7" fmla="*/ 103 h 1190"/>
                  <a:gd name="T8" fmla="*/ 47 w 601"/>
                  <a:gd name="T9" fmla="*/ 119 h 1190"/>
                  <a:gd name="T10" fmla="*/ 38 w 601"/>
                  <a:gd name="T11" fmla="*/ 136 h 1190"/>
                  <a:gd name="T12" fmla="*/ 30 w 601"/>
                  <a:gd name="T13" fmla="*/ 156 h 1190"/>
                  <a:gd name="T14" fmla="*/ 17 w 601"/>
                  <a:gd name="T15" fmla="*/ 171 h 1190"/>
                  <a:gd name="T16" fmla="*/ 27 w 601"/>
                  <a:gd name="T17" fmla="*/ 201 h 1190"/>
                  <a:gd name="T18" fmla="*/ 48 w 601"/>
                  <a:gd name="T19" fmla="*/ 198 h 1190"/>
                  <a:gd name="T20" fmla="*/ 66 w 601"/>
                  <a:gd name="T21" fmla="*/ 216 h 1190"/>
                  <a:gd name="T22" fmla="*/ 85 w 601"/>
                  <a:gd name="T23" fmla="*/ 226 h 1190"/>
                  <a:gd name="T24" fmla="*/ 91 w 601"/>
                  <a:gd name="T25" fmla="*/ 188 h 1190"/>
                  <a:gd name="T26" fmla="*/ 97 w 601"/>
                  <a:gd name="T27" fmla="*/ 165 h 1190"/>
                  <a:gd name="T28" fmla="*/ 102 w 601"/>
                  <a:gd name="T29" fmla="*/ 137 h 1190"/>
                  <a:gd name="T30" fmla="*/ 114 w 601"/>
                  <a:gd name="T31" fmla="*/ 108 h 1190"/>
                  <a:gd name="T32" fmla="*/ 108 w 601"/>
                  <a:gd name="T33" fmla="*/ 74 h 1190"/>
                  <a:gd name="T34" fmla="*/ 86 w 601"/>
                  <a:gd name="T35" fmla="*/ 57 h 1190"/>
                  <a:gd name="T36" fmla="*/ 86 w 601"/>
                  <a:gd name="T37" fmla="*/ 33 h 1190"/>
                  <a:gd name="T38" fmla="*/ 102 w 601"/>
                  <a:gd name="T39" fmla="*/ 9 h 1190"/>
                  <a:gd name="T40" fmla="*/ 64 w 601"/>
                  <a:gd name="T41" fmla="*/ 2 h 1190"/>
                  <a:gd name="T42" fmla="*/ 26 w 601"/>
                  <a:gd name="T43" fmla="*/ 0 h 1190"/>
                  <a:gd name="T44" fmla="*/ 10 w 601"/>
                  <a:gd name="T45" fmla="*/ 23 h 11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01" h="1190">
                    <a:moveTo>
                      <a:pt x="54" y="119"/>
                    </a:moveTo>
                    <a:lnTo>
                      <a:pt x="0" y="269"/>
                    </a:lnTo>
                    <a:lnTo>
                      <a:pt x="106" y="440"/>
                    </a:lnTo>
                    <a:lnTo>
                      <a:pt x="244" y="540"/>
                    </a:lnTo>
                    <a:lnTo>
                      <a:pt x="250" y="624"/>
                    </a:lnTo>
                    <a:lnTo>
                      <a:pt x="199" y="716"/>
                    </a:lnTo>
                    <a:lnTo>
                      <a:pt x="159" y="821"/>
                    </a:lnTo>
                    <a:lnTo>
                      <a:pt x="87" y="902"/>
                    </a:lnTo>
                    <a:lnTo>
                      <a:pt x="141" y="1059"/>
                    </a:lnTo>
                    <a:lnTo>
                      <a:pt x="254" y="1044"/>
                    </a:lnTo>
                    <a:lnTo>
                      <a:pt x="346" y="1135"/>
                    </a:lnTo>
                    <a:lnTo>
                      <a:pt x="446" y="1190"/>
                    </a:lnTo>
                    <a:lnTo>
                      <a:pt x="481" y="989"/>
                    </a:lnTo>
                    <a:lnTo>
                      <a:pt x="511" y="869"/>
                    </a:lnTo>
                    <a:lnTo>
                      <a:pt x="538" y="724"/>
                    </a:lnTo>
                    <a:lnTo>
                      <a:pt x="601" y="569"/>
                    </a:lnTo>
                    <a:lnTo>
                      <a:pt x="571" y="389"/>
                    </a:lnTo>
                    <a:lnTo>
                      <a:pt x="451" y="299"/>
                    </a:lnTo>
                    <a:lnTo>
                      <a:pt x="455" y="175"/>
                    </a:lnTo>
                    <a:lnTo>
                      <a:pt x="540" y="45"/>
                    </a:lnTo>
                    <a:lnTo>
                      <a:pt x="340" y="12"/>
                    </a:lnTo>
                    <a:lnTo>
                      <a:pt x="135" y="0"/>
                    </a:lnTo>
                    <a:lnTo>
                      <a:pt x="54" y="119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3" name="Freeform 39">
                <a:extLst>
                  <a:ext uri="{FF2B5EF4-FFF2-40B4-BE49-F238E27FC236}">
                    <a16:creationId xmlns:a16="http://schemas.microsoft.com/office/drawing/2014/main" id="{7E92DBA6-0538-483A-A689-AA079FBA7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0725" y="3071710"/>
                <a:ext cx="170065" cy="151967"/>
              </a:xfrm>
              <a:custGeom>
                <a:avLst/>
                <a:gdLst>
                  <a:gd name="T0" fmla="*/ 34 w 700"/>
                  <a:gd name="T1" fmla="*/ 119 h 630"/>
                  <a:gd name="T2" fmla="*/ 93 w 700"/>
                  <a:gd name="T3" fmla="*/ 80 h 630"/>
                  <a:gd name="T4" fmla="*/ 133 w 700"/>
                  <a:gd name="T5" fmla="*/ 55 h 630"/>
                  <a:gd name="T6" fmla="*/ 130 w 700"/>
                  <a:gd name="T7" fmla="*/ 24 h 630"/>
                  <a:gd name="T8" fmla="*/ 104 w 700"/>
                  <a:gd name="T9" fmla="*/ 0 h 630"/>
                  <a:gd name="T10" fmla="*/ 0 w 700"/>
                  <a:gd name="T11" fmla="*/ 52 h 630"/>
                  <a:gd name="T12" fmla="*/ 6 w 700"/>
                  <a:gd name="T13" fmla="*/ 73 h 630"/>
                  <a:gd name="T14" fmla="*/ 23 w 700"/>
                  <a:gd name="T15" fmla="*/ 87 h 630"/>
                  <a:gd name="T16" fmla="*/ 25 w 700"/>
                  <a:gd name="T17" fmla="*/ 108 h 630"/>
                  <a:gd name="T18" fmla="*/ 34 w 700"/>
                  <a:gd name="T19" fmla="*/ 119 h 6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00" h="630">
                    <a:moveTo>
                      <a:pt x="181" y="630"/>
                    </a:moveTo>
                    <a:lnTo>
                      <a:pt x="490" y="421"/>
                    </a:lnTo>
                    <a:lnTo>
                      <a:pt x="700" y="293"/>
                    </a:lnTo>
                    <a:lnTo>
                      <a:pt x="682" y="128"/>
                    </a:lnTo>
                    <a:lnTo>
                      <a:pt x="545" y="0"/>
                    </a:lnTo>
                    <a:lnTo>
                      <a:pt x="0" y="276"/>
                    </a:lnTo>
                    <a:lnTo>
                      <a:pt x="31" y="388"/>
                    </a:lnTo>
                    <a:lnTo>
                      <a:pt x="120" y="463"/>
                    </a:lnTo>
                    <a:lnTo>
                      <a:pt x="130" y="570"/>
                    </a:lnTo>
                    <a:lnTo>
                      <a:pt x="181" y="630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4" name="Freeform 40">
                <a:extLst>
                  <a:ext uri="{FF2B5EF4-FFF2-40B4-BE49-F238E27FC236}">
                    <a16:creationId xmlns:a16="http://schemas.microsoft.com/office/drawing/2014/main" id="{1A57B37B-7C5D-4565-A396-B54ECBF23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7937" y="2933788"/>
                <a:ext cx="333737" cy="205604"/>
              </a:xfrm>
              <a:custGeom>
                <a:avLst/>
                <a:gdLst>
                  <a:gd name="T0" fmla="*/ 142 w 1383"/>
                  <a:gd name="T1" fmla="*/ 17 h 850"/>
                  <a:gd name="T2" fmla="*/ 131 w 1383"/>
                  <a:gd name="T3" fmla="*/ 40 h 850"/>
                  <a:gd name="T4" fmla="*/ 53 w 1383"/>
                  <a:gd name="T5" fmla="*/ 64 h 850"/>
                  <a:gd name="T6" fmla="*/ 0 w 1383"/>
                  <a:gd name="T7" fmla="*/ 83 h 850"/>
                  <a:gd name="T8" fmla="*/ 6 w 1383"/>
                  <a:gd name="T9" fmla="*/ 122 h 850"/>
                  <a:gd name="T10" fmla="*/ 11 w 1383"/>
                  <a:gd name="T11" fmla="*/ 161 h 850"/>
                  <a:gd name="T12" fmla="*/ 113 w 1383"/>
                  <a:gd name="T13" fmla="*/ 109 h 850"/>
                  <a:gd name="T14" fmla="*/ 156 w 1383"/>
                  <a:gd name="T15" fmla="*/ 96 h 850"/>
                  <a:gd name="T16" fmla="*/ 172 w 1383"/>
                  <a:gd name="T17" fmla="*/ 128 h 850"/>
                  <a:gd name="T18" fmla="*/ 193 w 1383"/>
                  <a:gd name="T19" fmla="*/ 142 h 850"/>
                  <a:gd name="T20" fmla="*/ 201 w 1383"/>
                  <a:gd name="T21" fmla="*/ 125 h 850"/>
                  <a:gd name="T22" fmla="*/ 233 w 1383"/>
                  <a:gd name="T23" fmla="*/ 102 h 850"/>
                  <a:gd name="T24" fmla="*/ 261 w 1383"/>
                  <a:gd name="T25" fmla="*/ 85 h 850"/>
                  <a:gd name="T26" fmla="*/ 252 w 1383"/>
                  <a:gd name="T27" fmla="*/ 73 h 850"/>
                  <a:gd name="T28" fmla="*/ 250 w 1383"/>
                  <a:gd name="T29" fmla="*/ 62 h 850"/>
                  <a:gd name="T30" fmla="*/ 245 w 1383"/>
                  <a:gd name="T31" fmla="*/ 44 h 850"/>
                  <a:gd name="T32" fmla="*/ 240 w 1383"/>
                  <a:gd name="T33" fmla="*/ 50 h 850"/>
                  <a:gd name="T34" fmla="*/ 243 w 1383"/>
                  <a:gd name="T35" fmla="*/ 60 h 850"/>
                  <a:gd name="T36" fmla="*/ 240 w 1383"/>
                  <a:gd name="T37" fmla="*/ 70 h 850"/>
                  <a:gd name="T38" fmla="*/ 245 w 1383"/>
                  <a:gd name="T39" fmla="*/ 82 h 850"/>
                  <a:gd name="T40" fmla="*/ 227 w 1383"/>
                  <a:gd name="T41" fmla="*/ 97 h 850"/>
                  <a:gd name="T42" fmla="*/ 204 w 1383"/>
                  <a:gd name="T43" fmla="*/ 85 h 850"/>
                  <a:gd name="T44" fmla="*/ 176 w 1383"/>
                  <a:gd name="T45" fmla="*/ 51 h 850"/>
                  <a:gd name="T46" fmla="*/ 168 w 1383"/>
                  <a:gd name="T47" fmla="*/ 23 h 850"/>
                  <a:gd name="T48" fmla="*/ 142 w 1383"/>
                  <a:gd name="T49" fmla="*/ 0 h 850"/>
                  <a:gd name="T50" fmla="*/ 142 w 1383"/>
                  <a:gd name="T51" fmla="*/ 17 h 85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383" h="850">
                    <a:moveTo>
                      <a:pt x="753" y="90"/>
                    </a:moveTo>
                    <a:lnTo>
                      <a:pt x="693" y="210"/>
                    </a:lnTo>
                    <a:lnTo>
                      <a:pt x="281" y="340"/>
                    </a:lnTo>
                    <a:lnTo>
                      <a:pt x="0" y="436"/>
                    </a:lnTo>
                    <a:lnTo>
                      <a:pt x="30" y="645"/>
                    </a:lnTo>
                    <a:lnTo>
                      <a:pt x="57" y="850"/>
                    </a:lnTo>
                    <a:lnTo>
                      <a:pt x="597" y="573"/>
                    </a:lnTo>
                    <a:lnTo>
                      <a:pt x="825" y="507"/>
                    </a:lnTo>
                    <a:lnTo>
                      <a:pt x="913" y="675"/>
                    </a:lnTo>
                    <a:lnTo>
                      <a:pt x="1023" y="750"/>
                    </a:lnTo>
                    <a:lnTo>
                      <a:pt x="1065" y="659"/>
                    </a:lnTo>
                    <a:lnTo>
                      <a:pt x="1233" y="540"/>
                    </a:lnTo>
                    <a:lnTo>
                      <a:pt x="1383" y="450"/>
                    </a:lnTo>
                    <a:lnTo>
                      <a:pt x="1337" y="383"/>
                    </a:lnTo>
                    <a:lnTo>
                      <a:pt x="1325" y="325"/>
                    </a:lnTo>
                    <a:lnTo>
                      <a:pt x="1297" y="233"/>
                    </a:lnTo>
                    <a:lnTo>
                      <a:pt x="1273" y="263"/>
                    </a:lnTo>
                    <a:lnTo>
                      <a:pt x="1285" y="319"/>
                    </a:lnTo>
                    <a:lnTo>
                      <a:pt x="1273" y="371"/>
                    </a:lnTo>
                    <a:lnTo>
                      <a:pt x="1297" y="435"/>
                    </a:lnTo>
                    <a:lnTo>
                      <a:pt x="1203" y="510"/>
                    </a:lnTo>
                    <a:lnTo>
                      <a:pt x="1081" y="451"/>
                    </a:lnTo>
                    <a:lnTo>
                      <a:pt x="933" y="270"/>
                    </a:lnTo>
                    <a:lnTo>
                      <a:pt x="889" y="123"/>
                    </a:lnTo>
                    <a:lnTo>
                      <a:pt x="753" y="0"/>
                    </a:lnTo>
                    <a:lnTo>
                      <a:pt x="753" y="90"/>
                    </a:lnTo>
                    <a:close/>
                  </a:path>
                </a:pathLst>
              </a:custGeom>
              <a:solidFill>
                <a:srgbClr val="6699FF"/>
              </a:solidFill>
              <a:ln w="9525">
                <a:solidFill>
                  <a:srgbClr val="E7E6E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514337" eaLnBrk="0" hangingPunct="0"/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5" name="Freeform 41">
                <a:extLst>
                  <a:ext uri="{FF2B5EF4-FFF2-40B4-BE49-F238E27FC236}">
                    <a16:creationId xmlns:a16="http://schemas.microsoft.com/office/drawing/2014/main" id="{B1A914B3-8BE2-4DB3-8B18-B9F65044A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2691" y="2709963"/>
                <a:ext cx="148327" cy="316706"/>
              </a:xfrm>
              <a:custGeom>
                <a:avLst/>
                <a:gdLst>
                  <a:gd name="T0" fmla="*/ 66 w 615"/>
                  <a:gd name="T1" fmla="*/ 233 h 1311"/>
                  <a:gd name="T2" fmla="*/ 96 w 615"/>
                  <a:gd name="T3" fmla="*/ 224 h 1311"/>
                  <a:gd name="T4" fmla="*/ 107 w 615"/>
                  <a:gd name="T5" fmla="*/ 201 h 1311"/>
                  <a:gd name="T6" fmla="*/ 107 w 615"/>
                  <a:gd name="T7" fmla="*/ 184 h 1311"/>
                  <a:gd name="T8" fmla="*/ 116 w 615"/>
                  <a:gd name="T9" fmla="*/ 170 h 1311"/>
                  <a:gd name="T10" fmla="*/ 96 w 615"/>
                  <a:gd name="T11" fmla="*/ 162 h 1311"/>
                  <a:gd name="T12" fmla="*/ 89 w 615"/>
                  <a:gd name="T13" fmla="*/ 136 h 1311"/>
                  <a:gd name="T14" fmla="*/ 54 w 615"/>
                  <a:gd name="T15" fmla="*/ 74 h 1311"/>
                  <a:gd name="T16" fmla="*/ 25 w 615"/>
                  <a:gd name="T17" fmla="*/ 0 h 1311"/>
                  <a:gd name="T18" fmla="*/ 9 w 615"/>
                  <a:gd name="T19" fmla="*/ 6 h 1311"/>
                  <a:gd name="T20" fmla="*/ 2 w 615"/>
                  <a:gd name="T21" fmla="*/ 18 h 1311"/>
                  <a:gd name="T22" fmla="*/ 14 w 615"/>
                  <a:gd name="T23" fmla="*/ 52 h 1311"/>
                  <a:gd name="T24" fmla="*/ 18 w 615"/>
                  <a:gd name="T25" fmla="*/ 74 h 1311"/>
                  <a:gd name="T26" fmla="*/ 2 w 615"/>
                  <a:gd name="T27" fmla="*/ 97 h 1311"/>
                  <a:gd name="T28" fmla="*/ 0 w 615"/>
                  <a:gd name="T29" fmla="*/ 145 h 1311"/>
                  <a:gd name="T30" fmla="*/ 5 w 615"/>
                  <a:gd name="T31" fmla="*/ 200 h 1311"/>
                  <a:gd name="T32" fmla="*/ 12 w 615"/>
                  <a:gd name="T33" fmla="*/ 234 h 1311"/>
                  <a:gd name="T34" fmla="*/ 18 w 615"/>
                  <a:gd name="T35" fmla="*/ 248 h 1311"/>
                  <a:gd name="T36" fmla="*/ 66 w 615"/>
                  <a:gd name="T37" fmla="*/ 233 h 13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15" h="1311">
                    <a:moveTo>
                      <a:pt x="349" y="1231"/>
                    </a:moveTo>
                    <a:lnTo>
                      <a:pt x="507" y="1183"/>
                    </a:lnTo>
                    <a:lnTo>
                      <a:pt x="567" y="1063"/>
                    </a:lnTo>
                    <a:lnTo>
                      <a:pt x="567" y="975"/>
                    </a:lnTo>
                    <a:lnTo>
                      <a:pt x="615" y="900"/>
                    </a:lnTo>
                    <a:lnTo>
                      <a:pt x="508" y="859"/>
                    </a:lnTo>
                    <a:lnTo>
                      <a:pt x="472" y="721"/>
                    </a:lnTo>
                    <a:lnTo>
                      <a:pt x="285" y="390"/>
                    </a:lnTo>
                    <a:lnTo>
                      <a:pt x="135" y="0"/>
                    </a:lnTo>
                    <a:lnTo>
                      <a:pt x="46" y="31"/>
                    </a:lnTo>
                    <a:lnTo>
                      <a:pt x="13" y="97"/>
                    </a:lnTo>
                    <a:lnTo>
                      <a:pt x="75" y="277"/>
                    </a:lnTo>
                    <a:lnTo>
                      <a:pt x="96" y="393"/>
                    </a:lnTo>
                    <a:lnTo>
                      <a:pt x="12" y="514"/>
                    </a:lnTo>
                    <a:lnTo>
                      <a:pt x="0" y="766"/>
                    </a:lnTo>
                    <a:lnTo>
                      <a:pt x="24" y="1056"/>
                    </a:lnTo>
                    <a:lnTo>
                      <a:pt x="64" y="1239"/>
                    </a:lnTo>
                    <a:lnTo>
                      <a:pt x="96" y="1311"/>
                    </a:lnTo>
                    <a:lnTo>
                      <a:pt x="349" y="1231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6" name="Freeform 43">
                <a:extLst>
                  <a:ext uri="{FF2B5EF4-FFF2-40B4-BE49-F238E27FC236}">
                    <a16:creationId xmlns:a16="http://schemas.microsoft.com/office/drawing/2014/main" id="{2AC8603A-C242-4BBB-B25A-A60556DE8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8625" y="3186643"/>
                <a:ext cx="150884" cy="126426"/>
              </a:xfrm>
              <a:custGeom>
                <a:avLst/>
                <a:gdLst>
                  <a:gd name="T0" fmla="*/ 11 w 622"/>
                  <a:gd name="T1" fmla="*/ 61 h 519"/>
                  <a:gd name="T2" fmla="*/ 28 w 622"/>
                  <a:gd name="T3" fmla="*/ 46 h 519"/>
                  <a:gd name="T4" fmla="*/ 53 w 622"/>
                  <a:gd name="T5" fmla="*/ 36 h 519"/>
                  <a:gd name="T6" fmla="*/ 83 w 622"/>
                  <a:gd name="T7" fmla="*/ 19 h 519"/>
                  <a:gd name="T8" fmla="*/ 101 w 622"/>
                  <a:gd name="T9" fmla="*/ 6 h 519"/>
                  <a:gd name="T10" fmla="*/ 115 w 622"/>
                  <a:gd name="T11" fmla="*/ 0 h 519"/>
                  <a:gd name="T12" fmla="*/ 118 w 622"/>
                  <a:gd name="T13" fmla="*/ 6 h 519"/>
                  <a:gd name="T14" fmla="*/ 111 w 622"/>
                  <a:gd name="T15" fmla="*/ 16 h 519"/>
                  <a:gd name="T16" fmla="*/ 85 w 622"/>
                  <a:gd name="T17" fmla="*/ 39 h 519"/>
                  <a:gd name="T18" fmla="*/ 50 w 622"/>
                  <a:gd name="T19" fmla="*/ 68 h 519"/>
                  <a:gd name="T20" fmla="*/ 27 w 622"/>
                  <a:gd name="T21" fmla="*/ 84 h 519"/>
                  <a:gd name="T22" fmla="*/ 17 w 622"/>
                  <a:gd name="T23" fmla="*/ 94 h 519"/>
                  <a:gd name="T24" fmla="*/ 2 w 622"/>
                  <a:gd name="T25" fmla="*/ 99 h 519"/>
                  <a:gd name="T26" fmla="*/ 0 w 622"/>
                  <a:gd name="T27" fmla="*/ 84 h 519"/>
                  <a:gd name="T28" fmla="*/ 11 w 622"/>
                  <a:gd name="T29" fmla="*/ 61 h 5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2" h="519">
                    <a:moveTo>
                      <a:pt x="60" y="322"/>
                    </a:moveTo>
                    <a:lnTo>
                      <a:pt x="147" y="240"/>
                    </a:lnTo>
                    <a:lnTo>
                      <a:pt x="281" y="187"/>
                    </a:lnTo>
                    <a:lnTo>
                      <a:pt x="435" y="101"/>
                    </a:lnTo>
                    <a:lnTo>
                      <a:pt x="531" y="34"/>
                    </a:lnTo>
                    <a:lnTo>
                      <a:pt x="608" y="0"/>
                    </a:lnTo>
                    <a:lnTo>
                      <a:pt x="622" y="34"/>
                    </a:lnTo>
                    <a:lnTo>
                      <a:pt x="584" y="82"/>
                    </a:lnTo>
                    <a:lnTo>
                      <a:pt x="450" y="202"/>
                    </a:lnTo>
                    <a:lnTo>
                      <a:pt x="262" y="355"/>
                    </a:lnTo>
                    <a:lnTo>
                      <a:pt x="142" y="442"/>
                    </a:lnTo>
                    <a:lnTo>
                      <a:pt x="89" y="495"/>
                    </a:lnTo>
                    <a:lnTo>
                      <a:pt x="8" y="519"/>
                    </a:lnTo>
                    <a:lnTo>
                      <a:pt x="0" y="442"/>
                    </a:lnTo>
                    <a:lnTo>
                      <a:pt x="60" y="322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9525">
                <a:solidFill>
                  <a:srgbClr val="E7E6E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514337" eaLnBrk="0" hangingPunct="0"/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1162B40B-E5E4-4ED5-8541-E2F47606DE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2430" y="3056386"/>
                <a:ext cx="75442" cy="86839"/>
              </a:xfrm>
              <a:custGeom>
                <a:avLst/>
                <a:gdLst>
                  <a:gd name="T0" fmla="*/ 0 w 314"/>
                  <a:gd name="T1" fmla="*/ 13 h 363"/>
                  <a:gd name="T2" fmla="*/ 42 w 314"/>
                  <a:gd name="T3" fmla="*/ 0 h 363"/>
                  <a:gd name="T4" fmla="*/ 59 w 314"/>
                  <a:gd name="T5" fmla="*/ 32 h 363"/>
                  <a:gd name="T6" fmla="*/ 51 w 314"/>
                  <a:gd name="T7" fmla="*/ 36 h 363"/>
                  <a:gd name="T8" fmla="*/ 45 w 314"/>
                  <a:gd name="T9" fmla="*/ 53 h 363"/>
                  <a:gd name="T10" fmla="*/ 29 w 314"/>
                  <a:gd name="T11" fmla="*/ 68 h 363"/>
                  <a:gd name="T12" fmla="*/ 26 w 314"/>
                  <a:gd name="T13" fmla="*/ 37 h 363"/>
                  <a:gd name="T14" fmla="*/ 0 w 314"/>
                  <a:gd name="T15" fmla="*/ 13 h 3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4" h="363">
                    <a:moveTo>
                      <a:pt x="0" y="69"/>
                    </a:moveTo>
                    <a:lnTo>
                      <a:pt x="225" y="0"/>
                    </a:lnTo>
                    <a:lnTo>
                      <a:pt x="314" y="171"/>
                    </a:lnTo>
                    <a:lnTo>
                      <a:pt x="273" y="192"/>
                    </a:lnTo>
                    <a:lnTo>
                      <a:pt x="237" y="282"/>
                    </a:lnTo>
                    <a:lnTo>
                      <a:pt x="156" y="363"/>
                    </a:lnTo>
                    <a:lnTo>
                      <a:pt x="138" y="195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D9D9D9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350" b="0" i="0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B4B6D95A-8425-4AEF-8B31-B55A4C015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0734" y="2852060"/>
                <a:ext cx="529374" cy="245193"/>
              </a:xfrm>
              <a:custGeom>
                <a:avLst/>
                <a:gdLst>
                  <a:gd name="T0" fmla="*/ 0 w 2182"/>
                  <a:gd name="T1" fmla="*/ 106 h 1010"/>
                  <a:gd name="T2" fmla="*/ 28 w 2182"/>
                  <a:gd name="T3" fmla="*/ 92 h 1010"/>
                  <a:gd name="T4" fmla="*/ 59 w 2182"/>
                  <a:gd name="T5" fmla="*/ 67 h 1010"/>
                  <a:gd name="T6" fmla="*/ 77 w 2182"/>
                  <a:gd name="T7" fmla="*/ 47 h 1010"/>
                  <a:gd name="T8" fmla="*/ 104 w 2182"/>
                  <a:gd name="T9" fmla="*/ 17 h 1010"/>
                  <a:gd name="T10" fmla="*/ 147 w 2182"/>
                  <a:gd name="T11" fmla="*/ 0 h 1010"/>
                  <a:gd name="T12" fmla="*/ 148 w 2182"/>
                  <a:gd name="T13" fmla="*/ 20 h 1010"/>
                  <a:gd name="T14" fmla="*/ 132 w 2182"/>
                  <a:gd name="T15" fmla="*/ 30 h 1010"/>
                  <a:gd name="T16" fmla="*/ 113 w 2182"/>
                  <a:gd name="T17" fmla="*/ 39 h 1010"/>
                  <a:gd name="T18" fmla="*/ 120 w 2182"/>
                  <a:gd name="T19" fmla="*/ 52 h 1010"/>
                  <a:gd name="T20" fmla="*/ 117 w 2182"/>
                  <a:gd name="T21" fmla="*/ 55 h 1010"/>
                  <a:gd name="T22" fmla="*/ 121 w 2182"/>
                  <a:gd name="T23" fmla="*/ 69 h 1010"/>
                  <a:gd name="T24" fmla="*/ 141 w 2182"/>
                  <a:gd name="T25" fmla="*/ 57 h 1010"/>
                  <a:gd name="T26" fmla="*/ 160 w 2182"/>
                  <a:gd name="T27" fmla="*/ 56 h 1010"/>
                  <a:gd name="T28" fmla="*/ 190 w 2182"/>
                  <a:gd name="T29" fmla="*/ 78 h 1010"/>
                  <a:gd name="T30" fmla="*/ 213 w 2182"/>
                  <a:gd name="T31" fmla="*/ 77 h 1010"/>
                  <a:gd name="T32" fmla="*/ 233 w 2182"/>
                  <a:gd name="T33" fmla="*/ 86 h 1010"/>
                  <a:gd name="T34" fmla="*/ 249 w 2182"/>
                  <a:gd name="T35" fmla="*/ 78 h 1010"/>
                  <a:gd name="T36" fmla="*/ 259 w 2182"/>
                  <a:gd name="T37" fmla="*/ 69 h 1010"/>
                  <a:gd name="T38" fmla="*/ 282 w 2182"/>
                  <a:gd name="T39" fmla="*/ 53 h 1010"/>
                  <a:gd name="T40" fmla="*/ 311 w 2182"/>
                  <a:gd name="T41" fmla="*/ 43 h 1010"/>
                  <a:gd name="T42" fmla="*/ 327 w 2182"/>
                  <a:gd name="T43" fmla="*/ 36 h 1010"/>
                  <a:gd name="T44" fmla="*/ 335 w 2182"/>
                  <a:gd name="T45" fmla="*/ 53 h 1010"/>
                  <a:gd name="T46" fmla="*/ 345 w 2182"/>
                  <a:gd name="T47" fmla="*/ 69 h 1010"/>
                  <a:gd name="T48" fmla="*/ 366 w 2182"/>
                  <a:gd name="T49" fmla="*/ 68 h 1010"/>
                  <a:gd name="T50" fmla="*/ 382 w 2182"/>
                  <a:gd name="T51" fmla="*/ 59 h 1010"/>
                  <a:gd name="T52" fmla="*/ 406 w 2182"/>
                  <a:gd name="T53" fmla="*/ 62 h 1010"/>
                  <a:gd name="T54" fmla="*/ 414 w 2182"/>
                  <a:gd name="T55" fmla="*/ 78 h 1010"/>
                  <a:gd name="T56" fmla="*/ 414 w 2182"/>
                  <a:gd name="T57" fmla="*/ 95 h 1010"/>
                  <a:gd name="T58" fmla="*/ 404 w 2182"/>
                  <a:gd name="T59" fmla="*/ 88 h 1010"/>
                  <a:gd name="T60" fmla="*/ 388 w 2182"/>
                  <a:gd name="T61" fmla="*/ 86 h 1010"/>
                  <a:gd name="T62" fmla="*/ 371 w 2182"/>
                  <a:gd name="T63" fmla="*/ 103 h 1010"/>
                  <a:gd name="T64" fmla="*/ 354 w 2182"/>
                  <a:gd name="T65" fmla="*/ 95 h 1010"/>
                  <a:gd name="T66" fmla="*/ 338 w 2182"/>
                  <a:gd name="T67" fmla="*/ 92 h 1010"/>
                  <a:gd name="T68" fmla="*/ 319 w 2182"/>
                  <a:gd name="T69" fmla="*/ 95 h 1010"/>
                  <a:gd name="T70" fmla="*/ 302 w 2182"/>
                  <a:gd name="T71" fmla="*/ 112 h 1010"/>
                  <a:gd name="T72" fmla="*/ 268 w 2182"/>
                  <a:gd name="T73" fmla="*/ 138 h 1010"/>
                  <a:gd name="T74" fmla="*/ 259 w 2182"/>
                  <a:gd name="T75" fmla="*/ 155 h 1010"/>
                  <a:gd name="T76" fmla="*/ 250 w 2182"/>
                  <a:gd name="T77" fmla="*/ 155 h 1010"/>
                  <a:gd name="T78" fmla="*/ 250 w 2182"/>
                  <a:gd name="T79" fmla="*/ 138 h 1010"/>
                  <a:gd name="T80" fmla="*/ 234 w 2182"/>
                  <a:gd name="T81" fmla="*/ 133 h 1010"/>
                  <a:gd name="T82" fmla="*/ 224 w 2182"/>
                  <a:gd name="T83" fmla="*/ 135 h 1010"/>
                  <a:gd name="T84" fmla="*/ 220 w 2182"/>
                  <a:gd name="T85" fmla="*/ 145 h 1010"/>
                  <a:gd name="T86" fmla="*/ 213 w 2182"/>
                  <a:gd name="T87" fmla="*/ 174 h 1010"/>
                  <a:gd name="T88" fmla="*/ 194 w 2182"/>
                  <a:gd name="T89" fmla="*/ 192 h 1010"/>
                  <a:gd name="T90" fmla="*/ 176 w 2182"/>
                  <a:gd name="T91" fmla="*/ 174 h 1010"/>
                  <a:gd name="T92" fmla="*/ 175 w 2182"/>
                  <a:gd name="T93" fmla="*/ 162 h 1010"/>
                  <a:gd name="T94" fmla="*/ 147 w 2182"/>
                  <a:gd name="T95" fmla="*/ 140 h 1010"/>
                  <a:gd name="T96" fmla="*/ 113 w 2182"/>
                  <a:gd name="T97" fmla="*/ 146 h 1010"/>
                  <a:gd name="T98" fmla="*/ 108 w 2182"/>
                  <a:gd name="T99" fmla="*/ 134 h 1010"/>
                  <a:gd name="T100" fmla="*/ 84 w 2182"/>
                  <a:gd name="T101" fmla="*/ 135 h 1010"/>
                  <a:gd name="T102" fmla="*/ 61 w 2182"/>
                  <a:gd name="T103" fmla="*/ 134 h 1010"/>
                  <a:gd name="T104" fmla="*/ 28 w 2182"/>
                  <a:gd name="T105" fmla="*/ 134 h 1010"/>
                  <a:gd name="T106" fmla="*/ 11 w 2182"/>
                  <a:gd name="T107" fmla="*/ 121 h 1010"/>
                  <a:gd name="T108" fmla="*/ 0 w 2182"/>
                  <a:gd name="T109" fmla="*/ 106 h 101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182" h="1010">
                    <a:moveTo>
                      <a:pt x="0" y="557"/>
                    </a:moveTo>
                    <a:lnTo>
                      <a:pt x="148" y="482"/>
                    </a:lnTo>
                    <a:lnTo>
                      <a:pt x="310" y="350"/>
                    </a:lnTo>
                    <a:lnTo>
                      <a:pt x="406" y="248"/>
                    </a:lnTo>
                    <a:lnTo>
                      <a:pt x="549" y="90"/>
                    </a:lnTo>
                    <a:lnTo>
                      <a:pt x="776" y="0"/>
                    </a:lnTo>
                    <a:lnTo>
                      <a:pt x="778" y="104"/>
                    </a:lnTo>
                    <a:lnTo>
                      <a:pt x="694" y="158"/>
                    </a:lnTo>
                    <a:lnTo>
                      <a:pt x="598" y="206"/>
                    </a:lnTo>
                    <a:lnTo>
                      <a:pt x="634" y="272"/>
                    </a:lnTo>
                    <a:lnTo>
                      <a:pt x="616" y="290"/>
                    </a:lnTo>
                    <a:lnTo>
                      <a:pt x="640" y="363"/>
                    </a:lnTo>
                    <a:lnTo>
                      <a:pt x="742" y="302"/>
                    </a:lnTo>
                    <a:lnTo>
                      <a:pt x="844" y="297"/>
                    </a:lnTo>
                    <a:lnTo>
                      <a:pt x="1003" y="408"/>
                    </a:lnTo>
                    <a:lnTo>
                      <a:pt x="1120" y="404"/>
                    </a:lnTo>
                    <a:lnTo>
                      <a:pt x="1229" y="453"/>
                    </a:lnTo>
                    <a:lnTo>
                      <a:pt x="1312" y="410"/>
                    </a:lnTo>
                    <a:lnTo>
                      <a:pt x="1366" y="362"/>
                    </a:lnTo>
                    <a:lnTo>
                      <a:pt x="1486" y="278"/>
                    </a:lnTo>
                    <a:lnTo>
                      <a:pt x="1638" y="227"/>
                    </a:lnTo>
                    <a:lnTo>
                      <a:pt x="1726" y="188"/>
                    </a:lnTo>
                    <a:lnTo>
                      <a:pt x="1768" y="278"/>
                    </a:lnTo>
                    <a:lnTo>
                      <a:pt x="1819" y="363"/>
                    </a:lnTo>
                    <a:lnTo>
                      <a:pt x="1930" y="356"/>
                    </a:lnTo>
                    <a:lnTo>
                      <a:pt x="2014" y="308"/>
                    </a:lnTo>
                    <a:lnTo>
                      <a:pt x="2140" y="326"/>
                    </a:lnTo>
                    <a:lnTo>
                      <a:pt x="2182" y="408"/>
                    </a:lnTo>
                    <a:lnTo>
                      <a:pt x="2182" y="499"/>
                    </a:lnTo>
                    <a:lnTo>
                      <a:pt x="2128" y="464"/>
                    </a:lnTo>
                    <a:lnTo>
                      <a:pt x="2046" y="453"/>
                    </a:lnTo>
                    <a:lnTo>
                      <a:pt x="1955" y="544"/>
                    </a:lnTo>
                    <a:lnTo>
                      <a:pt x="1865" y="499"/>
                    </a:lnTo>
                    <a:lnTo>
                      <a:pt x="1780" y="482"/>
                    </a:lnTo>
                    <a:lnTo>
                      <a:pt x="1683" y="499"/>
                    </a:lnTo>
                    <a:lnTo>
                      <a:pt x="1592" y="589"/>
                    </a:lnTo>
                    <a:lnTo>
                      <a:pt x="1411" y="725"/>
                    </a:lnTo>
                    <a:lnTo>
                      <a:pt x="1366" y="816"/>
                    </a:lnTo>
                    <a:lnTo>
                      <a:pt x="1320" y="816"/>
                    </a:lnTo>
                    <a:lnTo>
                      <a:pt x="1320" y="725"/>
                    </a:lnTo>
                    <a:lnTo>
                      <a:pt x="1234" y="698"/>
                    </a:lnTo>
                    <a:lnTo>
                      <a:pt x="1180" y="710"/>
                    </a:lnTo>
                    <a:lnTo>
                      <a:pt x="1162" y="764"/>
                    </a:lnTo>
                    <a:lnTo>
                      <a:pt x="1120" y="914"/>
                    </a:lnTo>
                    <a:lnTo>
                      <a:pt x="1020" y="1010"/>
                    </a:lnTo>
                    <a:lnTo>
                      <a:pt x="928" y="914"/>
                    </a:lnTo>
                    <a:lnTo>
                      <a:pt x="924" y="853"/>
                    </a:lnTo>
                    <a:lnTo>
                      <a:pt x="777" y="736"/>
                    </a:lnTo>
                    <a:lnTo>
                      <a:pt x="598" y="767"/>
                    </a:lnTo>
                    <a:lnTo>
                      <a:pt x="568" y="707"/>
                    </a:lnTo>
                    <a:lnTo>
                      <a:pt x="442" y="710"/>
                    </a:lnTo>
                    <a:lnTo>
                      <a:pt x="321" y="703"/>
                    </a:lnTo>
                    <a:lnTo>
                      <a:pt x="147" y="706"/>
                    </a:lnTo>
                    <a:lnTo>
                      <a:pt x="58" y="637"/>
                    </a:lnTo>
                    <a:lnTo>
                      <a:pt x="0" y="557"/>
                    </a:lnTo>
                    <a:close/>
                  </a:path>
                </a:pathLst>
              </a:custGeom>
              <a:solidFill>
                <a:srgbClr val="6699FF"/>
              </a:solidFill>
              <a:ln w="9525">
                <a:solidFill>
                  <a:srgbClr val="E7E6E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514337" eaLnBrk="0" hangingPunct="0"/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879F9A97-12B5-40C4-8CAC-450288CCA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5158" y="3001472"/>
                <a:ext cx="383604" cy="494215"/>
              </a:xfrm>
              <a:custGeom>
                <a:avLst/>
                <a:gdLst>
                  <a:gd name="T0" fmla="*/ 96 w 1586"/>
                  <a:gd name="T1" fmla="*/ 0 h 2040"/>
                  <a:gd name="T2" fmla="*/ 74 w 1586"/>
                  <a:gd name="T3" fmla="*/ 9 h 2040"/>
                  <a:gd name="T4" fmla="*/ 70 w 1586"/>
                  <a:gd name="T5" fmla="*/ 25 h 2040"/>
                  <a:gd name="T6" fmla="*/ 82 w 1586"/>
                  <a:gd name="T7" fmla="*/ 39 h 2040"/>
                  <a:gd name="T8" fmla="*/ 69 w 1586"/>
                  <a:gd name="T9" fmla="*/ 56 h 2040"/>
                  <a:gd name="T10" fmla="*/ 73 w 1586"/>
                  <a:gd name="T11" fmla="*/ 72 h 2040"/>
                  <a:gd name="T12" fmla="*/ 63 w 1586"/>
                  <a:gd name="T13" fmla="*/ 89 h 2040"/>
                  <a:gd name="T14" fmla="*/ 50 w 1586"/>
                  <a:gd name="T15" fmla="*/ 79 h 2040"/>
                  <a:gd name="T16" fmla="*/ 42 w 1586"/>
                  <a:gd name="T17" fmla="*/ 63 h 2040"/>
                  <a:gd name="T18" fmla="*/ 24 w 1586"/>
                  <a:gd name="T19" fmla="*/ 88 h 2040"/>
                  <a:gd name="T20" fmla="*/ 13 w 1586"/>
                  <a:gd name="T21" fmla="*/ 91 h 2040"/>
                  <a:gd name="T22" fmla="*/ 5 w 1586"/>
                  <a:gd name="T23" fmla="*/ 123 h 2040"/>
                  <a:gd name="T24" fmla="*/ 13 w 1586"/>
                  <a:gd name="T25" fmla="*/ 142 h 2040"/>
                  <a:gd name="T26" fmla="*/ 0 w 1586"/>
                  <a:gd name="T27" fmla="*/ 168 h 2040"/>
                  <a:gd name="T28" fmla="*/ 7 w 1586"/>
                  <a:gd name="T29" fmla="*/ 186 h 2040"/>
                  <a:gd name="T30" fmla="*/ 12 w 1586"/>
                  <a:gd name="T31" fmla="*/ 213 h 2040"/>
                  <a:gd name="T32" fmla="*/ 34 w 1586"/>
                  <a:gd name="T33" fmla="*/ 241 h 2040"/>
                  <a:gd name="T34" fmla="*/ 40 w 1586"/>
                  <a:gd name="T35" fmla="*/ 271 h 2040"/>
                  <a:gd name="T36" fmla="*/ 45 w 1586"/>
                  <a:gd name="T37" fmla="*/ 300 h 2040"/>
                  <a:gd name="T38" fmla="*/ 26 w 1586"/>
                  <a:gd name="T39" fmla="*/ 387 h 2040"/>
                  <a:gd name="T40" fmla="*/ 58 w 1586"/>
                  <a:gd name="T41" fmla="*/ 382 h 2040"/>
                  <a:gd name="T42" fmla="*/ 145 w 1586"/>
                  <a:gd name="T43" fmla="*/ 365 h 2040"/>
                  <a:gd name="T44" fmla="*/ 161 w 1586"/>
                  <a:gd name="T45" fmla="*/ 376 h 2040"/>
                  <a:gd name="T46" fmla="*/ 184 w 1586"/>
                  <a:gd name="T47" fmla="*/ 361 h 2040"/>
                  <a:gd name="T48" fmla="*/ 221 w 1586"/>
                  <a:gd name="T49" fmla="*/ 359 h 2040"/>
                  <a:gd name="T50" fmla="*/ 221 w 1586"/>
                  <a:gd name="T51" fmla="*/ 352 h 2040"/>
                  <a:gd name="T52" fmla="*/ 257 w 1586"/>
                  <a:gd name="T53" fmla="*/ 349 h 2040"/>
                  <a:gd name="T54" fmla="*/ 266 w 1586"/>
                  <a:gd name="T55" fmla="*/ 332 h 2040"/>
                  <a:gd name="T56" fmla="*/ 276 w 1586"/>
                  <a:gd name="T57" fmla="*/ 323 h 2040"/>
                  <a:gd name="T58" fmla="*/ 277 w 1586"/>
                  <a:gd name="T59" fmla="*/ 313 h 2040"/>
                  <a:gd name="T60" fmla="*/ 267 w 1586"/>
                  <a:gd name="T61" fmla="*/ 308 h 2040"/>
                  <a:gd name="T62" fmla="*/ 278 w 1586"/>
                  <a:gd name="T63" fmla="*/ 278 h 2040"/>
                  <a:gd name="T64" fmla="*/ 292 w 1586"/>
                  <a:gd name="T65" fmla="*/ 266 h 2040"/>
                  <a:gd name="T66" fmla="*/ 298 w 1586"/>
                  <a:gd name="T67" fmla="*/ 246 h 2040"/>
                  <a:gd name="T68" fmla="*/ 300 w 1586"/>
                  <a:gd name="T69" fmla="*/ 201 h 2040"/>
                  <a:gd name="T70" fmla="*/ 284 w 1586"/>
                  <a:gd name="T71" fmla="*/ 171 h 2040"/>
                  <a:gd name="T72" fmla="*/ 272 w 1586"/>
                  <a:gd name="T73" fmla="*/ 140 h 2040"/>
                  <a:gd name="T74" fmla="*/ 250 w 1586"/>
                  <a:gd name="T75" fmla="*/ 132 h 2040"/>
                  <a:gd name="T76" fmla="*/ 230 w 1586"/>
                  <a:gd name="T77" fmla="*/ 134 h 2040"/>
                  <a:gd name="T78" fmla="*/ 221 w 1586"/>
                  <a:gd name="T79" fmla="*/ 149 h 2040"/>
                  <a:gd name="T80" fmla="*/ 215 w 1586"/>
                  <a:gd name="T81" fmla="*/ 168 h 2040"/>
                  <a:gd name="T82" fmla="*/ 197 w 1586"/>
                  <a:gd name="T83" fmla="*/ 174 h 2040"/>
                  <a:gd name="T84" fmla="*/ 180 w 1586"/>
                  <a:gd name="T85" fmla="*/ 159 h 2040"/>
                  <a:gd name="T86" fmla="*/ 193 w 1586"/>
                  <a:gd name="T87" fmla="*/ 143 h 2040"/>
                  <a:gd name="T88" fmla="*/ 201 w 1586"/>
                  <a:gd name="T89" fmla="*/ 126 h 2040"/>
                  <a:gd name="T90" fmla="*/ 209 w 1586"/>
                  <a:gd name="T91" fmla="*/ 94 h 2040"/>
                  <a:gd name="T92" fmla="*/ 201 w 1586"/>
                  <a:gd name="T93" fmla="*/ 66 h 2040"/>
                  <a:gd name="T94" fmla="*/ 187 w 1586"/>
                  <a:gd name="T95" fmla="*/ 47 h 2040"/>
                  <a:gd name="T96" fmla="*/ 197 w 1586"/>
                  <a:gd name="T97" fmla="*/ 30 h 2040"/>
                  <a:gd name="T98" fmla="*/ 162 w 1586"/>
                  <a:gd name="T99" fmla="*/ 15 h 2040"/>
                  <a:gd name="T100" fmla="*/ 134 w 1586"/>
                  <a:gd name="T101" fmla="*/ 9 h 2040"/>
                  <a:gd name="T102" fmla="*/ 114 w 1586"/>
                  <a:gd name="T103" fmla="*/ 7 h 2040"/>
                  <a:gd name="T104" fmla="*/ 96 w 1586"/>
                  <a:gd name="T105" fmla="*/ 0 h 204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586" h="2040">
                    <a:moveTo>
                      <a:pt x="506" y="0"/>
                    </a:moveTo>
                    <a:lnTo>
                      <a:pt x="392" y="48"/>
                    </a:lnTo>
                    <a:lnTo>
                      <a:pt x="368" y="132"/>
                    </a:lnTo>
                    <a:lnTo>
                      <a:pt x="434" y="204"/>
                    </a:lnTo>
                    <a:lnTo>
                      <a:pt x="363" y="293"/>
                    </a:lnTo>
                    <a:lnTo>
                      <a:pt x="386" y="378"/>
                    </a:lnTo>
                    <a:lnTo>
                      <a:pt x="332" y="468"/>
                    </a:lnTo>
                    <a:lnTo>
                      <a:pt x="266" y="414"/>
                    </a:lnTo>
                    <a:lnTo>
                      <a:pt x="224" y="330"/>
                    </a:lnTo>
                    <a:lnTo>
                      <a:pt x="128" y="462"/>
                    </a:lnTo>
                    <a:lnTo>
                      <a:pt x="68" y="480"/>
                    </a:lnTo>
                    <a:lnTo>
                      <a:pt x="26" y="648"/>
                    </a:lnTo>
                    <a:lnTo>
                      <a:pt x="68" y="750"/>
                    </a:lnTo>
                    <a:lnTo>
                      <a:pt x="0" y="883"/>
                    </a:lnTo>
                    <a:lnTo>
                      <a:pt x="38" y="978"/>
                    </a:lnTo>
                    <a:lnTo>
                      <a:pt x="62" y="1122"/>
                    </a:lnTo>
                    <a:lnTo>
                      <a:pt x="182" y="1272"/>
                    </a:lnTo>
                    <a:lnTo>
                      <a:pt x="212" y="1428"/>
                    </a:lnTo>
                    <a:lnTo>
                      <a:pt x="236" y="1584"/>
                    </a:lnTo>
                    <a:lnTo>
                      <a:pt x="137" y="2040"/>
                    </a:lnTo>
                    <a:lnTo>
                      <a:pt x="304" y="2013"/>
                    </a:lnTo>
                    <a:lnTo>
                      <a:pt x="766" y="1926"/>
                    </a:lnTo>
                    <a:lnTo>
                      <a:pt x="851" y="1983"/>
                    </a:lnTo>
                    <a:lnTo>
                      <a:pt x="973" y="1905"/>
                    </a:lnTo>
                    <a:lnTo>
                      <a:pt x="1166" y="1895"/>
                    </a:lnTo>
                    <a:lnTo>
                      <a:pt x="1166" y="1857"/>
                    </a:lnTo>
                    <a:lnTo>
                      <a:pt x="1360" y="1841"/>
                    </a:lnTo>
                    <a:lnTo>
                      <a:pt x="1406" y="1752"/>
                    </a:lnTo>
                    <a:lnTo>
                      <a:pt x="1460" y="1704"/>
                    </a:lnTo>
                    <a:lnTo>
                      <a:pt x="1466" y="1650"/>
                    </a:lnTo>
                    <a:lnTo>
                      <a:pt x="1409" y="1626"/>
                    </a:lnTo>
                    <a:lnTo>
                      <a:pt x="1472" y="1464"/>
                    </a:lnTo>
                    <a:lnTo>
                      <a:pt x="1544" y="1404"/>
                    </a:lnTo>
                    <a:lnTo>
                      <a:pt x="1574" y="1296"/>
                    </a:lnTo>
                    <a:lnTo>
                      <a:pt x="1586" y="1062"/>
                    </a:lnTo>
                    <a:lnTo>
                      <a:pt x="1502" y="900"/>
                    </a:lnTo>
                    <a:lnTo>
                      <a:pt x="1436" y="738"/>
                    </a:lnTo>
                    <a:lnTo>
                      <a:pt x="1322" y="696"/>
                    </a:lnTo>
                    <a:lnTo>
                      <a:pt x="1214" y="708"/>
                    </a:lnTo>
                    <a:lnTo>
                      <a:pt x="1166" y="786"/>
                    </a:lnTo>
                    <a:lnTo>
                      <a:pt x="1136" y="888"/>
                    </a:lnTo>
                    <a:lnTo>
                      <a:pt x="1040" y="918"/>
                    </a:lnTo>
                    <a:lnTo>
                      <a:pt x="952" y="837"/>
                    </a:lnTo>
                    <a:lnTo>
                      <a:pt x="1022" y="756"/>
                    </a:lnTo>
                    <a:lnTo>
                      <a:pt x="1064" y="666"/>
                    </a:lnTo>
                    <a:lnTo>
                      <a:pt x="1106" y="498"/>
                    </a:lnTo>
                    <a:lnTo>
                      <a:pt x="1064" y="348"/>
                    </a:lnTo>
                    <a:lnTo>
                      <a:pt x="986" y="246"/>
                    </a:lnTo>
                    <a:lnTo>
                      <a:pt x="1040" y="156"/>
                    </a:lnTo>
                    <a:lnTo>
                      <a:pt x="854" y="78"/>
                    </a:lnTo>
                    <a:lnTo>
                      <a:pt x="710" y="48"/>
                    </a:lnTo>
                    <a:lnTo>
                      <a:pt x="602" y="36"/>
                    </a:lnTo>
                    <a:lnTo>
                      <a:pt x="506" y="0"/>
                    </a:lnTo>
                    <a:close/>
                  </a:path>
                </a:pathLst>
              </a:custGeom>
              <a:solidFill>
                <a:srgbClr val="6699FF"/>
              </a:solidFill>
              <a:ln w="9525">
                <a:solidFill>
                  <a:srgbClr val="E7E6E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514337" eaLnBrk="0" hangingPunct="0"/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A58CF626-77FE-4864-85FA-BBA4A757D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2883" y="2509813"/>
                <a:ext cx="652127" cy="475059"/>
              </a:xfrm>
              <a:custGeom>
                <a:avLst/>
                <a:gdLst>
                  <a:gd name="T0" fmla="*/ 17 w 2687"/>
                  <a:gd name="T1" fmla="*/ 25 h 1962"/>
                  <a:gd name="T2" fmla="*/ 0 w 2687"/>
                  <a:gd name="T3" fmla="*/ 48 h 1962"/>
                  <a:gd name="T4" fmla="*/ 11 w 2687"/>
                  <a:gd name="T5" fmla="*/ 93 h 1962"/>
                  <a:gd name="T6" fmla="*/ 15 w 2687"/>
                  <a:gd name="T7" fmla="*/ 130 h 1962"/>
                  <a:gd name="T8" fmla="*/ 6 w 2687"/>
                  <a:gd name="T9" fmla="*/ 150 h 1962"/>
                  <a:gd name="T10" fmla="*/ 22 w 2687"/>
                  <a:gd name="T11" fmla="*/ 166 h 1962"/>
                  <a:gd name="T12" fmla="*/ 6 w 2687"/>
                  <a:gd name="T13" fmla="*/ 173 h 1962"/>
                  <a:gd name="T14" fmla="*/ 23 w 2687"/>
                  <a:gd name="T15" fmla="*/ 196 h 1962"/>
                  <a:gd name="T16" fmla="*/ 0 w 2687"/>
                  <a:gd name="T17" fmla="*/ 213 h 1962"/>
                  <a:gd name="T18" fmla="*/ 6 w 2687"/>
                  <a:gd name="T19" fmla="*/ 230 h 1962"/>
                  <a:gd name="T20" fmla="*/ 28 w 2687"/>
                  <a:gd name="T21" fmla="*/ 236 h 1962"/>
                  <a:gd name="T22" fmla="*/ 47 w 2687"/>
                  <a:gd name="T23" fmla="*/ 246 h 1962"/>
                  <a:gd name="T24" fmla="*/ 63 w 2687"/>
                  <a:gd name="T25" fmla="*/ 264 h 1962"/>
                  <a:gd name="T26" fmla="*/ 74 w 2687"/>
                  <a:gd name="T27" fmla="*/ 309 h 1962"/>
                  <a:gd name="T28" fmla="*/ 106 w 2687"/>
                  <a:gd name="T29" fmla="*/ 310 h 1962"/>
                  <a:gd name="T30" fmla="*/ 142 w 2687"/>
                  <a:gd name="T31" fmla="*/ 309 h 1962"/>
                  <a:gd name="T32" fmla="*/ 171 w 2687"/>
                  <a:gd name="T33" fmla="*/ 338 h 1962"/>
                  <a:gd name="T34" fmla="*/ 194 w 2687"/>
                  <a:gd name="T35" fmla="*/ 321 h 1962"/>
                  <a:gd name="T36" fmla="*/ 233 w 2687"/>
                  <a:gd name="T37" fmla="*/ 344 h 1962"/>
                  <a:gd name="T38" fmla="*/ 285 w 2687"/>
                  <a:gd name="T39" fmla="*/ 338 h 1962"/>
                  <a:gd name="T40" fmla="*/ 302 w 2687"/>
                  <a:gd name="T41" fmla="*/ 349 h 1962"/>
                  <a:gd name="T42" fmla="*/ 322 w 2687"/>
                  <a:gd name="T43" fmla="*/ 341 h 1962"/>
                  <a:gd name="T44" fmla="*/ 352 w 2687"/>
                  <a:gd name="T45" fmla="*/ 341 h 1962"/>
                  <a:gd name="T46" fmla="*/ 371 w 2687"/>
                  <a:gd name="T47" fmla="*/ 354 h 1962"/>
                  <a:gd name="T48" fmla="*/ 427 w 2687"/>
                  <a:gd name="T49" fmla="*/ 372 h 1962"/>
                  <a:gd name="T50" fmla="*/ 456 w 2687"/>
                  <a:gd name="T51" fmla="*/ 372 h 1962"/>
                  <a:gd name="T52" fmla="*/ 456 w 2687"/>
                  <a:gd name="T53" fmla="*/ 338 h 1962"/>
                  <a:gd name="T54" fmla="*/ 467 w 2687"/>
                  <a:gd name="T55" fmla="*/ 298 h 1962"/>
                  <a:gd name="T56" fmla="*/ 478 w 2687"/>
                  <a:gd name="T57" fmla="*/ 258 h 1962"/>
                  <a:gd name="T58" fmla="*/ 484 w 2687"/>
                  <a:gd name="T59" fmla="*/ 232 h 1962"/>
                  <a:gd name="T60" fmla="*/ 482 w 2687"/>
                  <a:gd name="T61" fmla="*/ 196 h 1962"/>
                  <a:gd name="T62" fmla="*/ 494 w 2687"/>
                  <a:gd name="T63" fmla="*/ 159 h 1962"/>
                  <a:gd name="T64" fmla="*/ 501 w 2687"/>
                  <a:gd name="T65" fmla="*/ 120 h 1962"/>
                  <a:gd name="T66" fmla="*/ 510 w 2687"/>
                  <a:gd name="T67" fmla="*/ 102 h 1962"/>
                  <a:gd name="T68" fmla="*/ 439 w 2687"/>
                  <a:gd name="T69" fmla="*/ 78 h 1962"/>
                  <a:gd name="T70" fmla="*/ 389 w 2687"/>
                  <a:gd name="T71" fmla="*/ 66 h 1962"/>
                  <a:gd name="T72" fmla="*/ 321 w 2687"/>
                  <a:gd name="T73" fmla="*/ 54 h 1962"/>
                  <a:gd name="T74" fmla="*/ 234 w 2687"/>
                  <a:gd name="T75" fmla="*/ 35 h 1962"/>
                  <a:gd name="T76" fmla="*/ 137 w 2687"/>
                  <a:gd name="T77" fmla="*/ 0 h 1962"/>
                  <a:gd name="T78" fmla="*/ 144 w 2687"/>
                  <a:gd name="T79" fmla="*/ 26 h 1962"/>
                  <a:gd name="T80" fmla="*/ 165 w 2687"/>
                  <a:gd name="T81" fmla="*/ 42 h 1962"/>
                  <a:gd name="T82" fmla="*/ 142 w 2687"/>
                  <a:gd name="T83" fmla="*/ 53 h 1962"/>
                  <a:gd name="T84" fmla="*/ 159 w 2687"/>
                  <a:gd name="T85" fmla="*/ 71 h 1962"/>
                  <a:gd name="T86" fmla="*/ 154 w 2687"/>
                  <a:gd name="T87" fmla="*/ 116 h 1962"/>
                  <a:gd name="T88" fmla="*/ 137 w 2687"/>
                  <a:gd name="T89" fmla="*/ 162 h 1962"/>
                  <a:gd name="T90" fmla="*/ 108 w 2687"/>
                  <a:gd name="T91" fmla="*/ 179 h 1962"/>
                  <a:gd name="T92" fmla="*/ 120 w 2687"/>
                  <a:gd name="T93" fmla="*/ 156 h 1962"/>
                  <a:gd name="T94" fmla="*/ 125 w 2687"/>
                  <a:gd name="T95" fmla="*/ 156 h 1962"/>
                  <a:gd name="T96" fmla="*/ 125 w 2687"/>
                  <a:gd name="T97" fmla="*/ 110 h 1962"/>
                  <a:gd name="T98" fmla="*/ 114 w 2687"/>
                  <a:gd name="T99" fmla="*/ 105 h 1962"/>
                  <a:gd name="T100" fmla="*/ 125 w 2687"/>
                  <a:gd name="T101" fmla="*/ 93 h 1962"/>
                  <a:gd name="T102" fmla="*/ 104 w 2687"/>
                  <a:gd name="T103" fmla="*/ 73 h 1962"/>
                  <a:gd name="T104" fmla="*/ 80 w 2687"/>
                  <a:gd name="T105" fmla="*/ 62 h 1962"/>
                  <a:gd name="T106" fmla="*/ 54 w 2687"/>
                  <a:gd name="T107" fmla="*/ 50 h 1962"/>
                  <a:gd name="T108" fmla="*/ 17 w 2687"/>
                  <a:gd name="T109" fmla="*/ 25 h 19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687" h="1962">
                    <a:moveTo>
                      <a:pt x="90" y="132"/>
                    </a:moveTo>
                    <a:lnTo>
                      <a:pt x="0" y="252"/>
                    </a:lnTo>
                    <a:lnTo>
                      <a:pt x="60" y="492"/>
                    </a:lnTo>
                    <a:lnTo>
                      <a:pt x="81" y="686"/>
                    </a:lnTo>
                    <a:lnTo>
                      <a:pt x="30" y="792"/>
                    </a:lnTo>
                    <a:lnTo>
                      <a:pt x="118" y="878"/>
                    </a:lnTo>
                    <a:lnTo>
                      <a:pt x="30" y="912"/>
                    </a:lnTo>
                    <a:lnTo>
                      <a:pt x="120" y="1032"/>
                    </a:lnTo>
                    <a:lnTo>
                      <a:pt x="0" y="1122"/>
                    </a:lnTo>
                    <a:lnTo>
                      <a:pt x="30" y="1212"/>
                    </a:lnTo>
                    <a:lnTo>
                      <a:pt x="145" y="1243"/>
                    </a:lnTo>
                    <a:lnTo>
                      <a:pt x="246" y="1298"/>
                    </a:lnTo>
                    <a:lnTo>
                      <a:pt x="330" y="1392"/>
                    </a:lnTo>
                    <a:lnTo>
                      <a:pt x="390" y="1632"/>
                    </a:lnTo>
                    <a:lnTo>
                      <a:pt x="556" y="1637"/>
                    </a:lnTo>
                    <a:lnTo>
                      <a:pt x="750" y="1632"/>
                    </a:lnTo>
                    <a:lnTo>
                      <a:pt x="900" y="1782"/>
                    </a:lnTo>
                    <a:lnTo>
                      <a:pt x="1020" y="1692"/>
                    </a:lnTo>
                    <a:lnTo>
                      <a:pt x="1230" y="1812"/>
                    </a:lnTo>
                    <a:lnTo>
                      <a:pt x="1501" y="1782"/>
                    </a:lnTo>
                    <a:lnTo>
                      <a:pt x="1591" y="1842"/>
                    </a:lnTo>
                    <a:lnTo>
                      <a:pt x="1699" y="1801"/>
                    </a:lnTo>
                    <a:lnTo>
                      <a:pt x="1855" y="1801"/>
                    </a:lnTo>
                    <a:lnTo>
                      <a:pt x="1955" y="1865"/>
                    </a:lnTo>
                    <a:lnTo>
                      <a:pt x="2251" y="1962"/>
                    </a:lnTo>
                    <a:lnTo>
                      <a:pt x="2401" y="1962"/>
                    </a:lnTo>
                    <a:lnTo>
                      <a:pt x="2401" y="1782"/>
                    </a:lnTo>
                    <a:lnTo>
                      <a:pt x="2461" y="1572"/>
                    </a:lnTo>
                    <a:lnTo>
                      <a:pt x="2521" y="1362"/>
                    </a:lnTo>
                    <a:lnTo>
                      <a:pt x="2550" y="1225"/>
                    </a:lnTo>
                    <a:lnTo>
                      <a:pt x="2540" y="1033"/>
                    </a:lnTo>
                    <a:lnTo>
                      <a:pt x="2604" y="841"/>
                    </a:lnTo>
                    <a:lnTo>
                      <a:pt x="2641" y="631"/>
                    </a:lnTo>
                    <a:lnTo>
                      <a:pt x="2687" y="539"/>
                    </a:lnTo>
                    <a:lnTo>
                      <a:pt x="2312" y="411"/>
                    </a:lnTo>
                    <a:lnTo>
                      <a:pt x="2047" y="347"/>
                    </a:lnTo>
                    <a:lnTo>
                      <a:pt x="1690" y="283"/>
                    </a:lnTo>
                    <a:lnTo>
                      <a:pt x="1233" y="183"/>
                    </a:lnTo>
                    <a:lnTo>
                      <a:pt x="721" y="0"/>
                    </a:lnTo>
                    <a:lnTo>
                      <a:pt x="758" y="137"/>
                    </a:lnTo>
                    <a:lnTo>
                      <a:pt x="870" y="222"/>
                    </a:lnTo>
                    <a:lnTo>
                      <a:pt x="750" y="282"/>
                    </a:lnTo>
                    <a:lnTo>
                      <a:pt x="840" y="372"/>
                    </a:lnTo>
                    <a:lnTo>
                      <a:pt x="810" y="612"/>
                    </a:lnTo>
                    <a:lnTo>
                      <a:pt x="720" y="852"/>
                    </a:lnTo>
                    <a:lnTo>
                      <a:pt x="570" y="942"/>
                    </a:lnTo>
                    <a:lnTo>
                      <a:pt x="630" y="822"/>
                    </a:lnTo>
                    <a:lnTo>
                      <a:pt x="660" y="822"/>
                    </a:lnTo>
                    <a:lnTo>
                      <a:pt x="660" y="582"/>
                    </a:lnTo>
                    <a:lnTo>
                      <a:pt x="600" y="552"/>
                    </a:lnTo>
                    <a:lnTo>
                      <a:pt x="660" y="492"/>
                    </a:lnTo>
                    <a:lnTo>
                      <a:pt x="547" y="384"/>
                    </a:lnTo>
                    <a:lnTo>
                      <a:pt x="419" y="329"/>
                    </a:lnTo>
                    <a:lnTo>
                      <a:pt x="282" y="265"/>
                    </a:lnTo>
                    <a:lnTo>
                      <a:pt x="90" y="132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71" name="Freeform 48">
                <a:extLst>
                  <a:ext uri="{FF2B5EF4-FFF2-40B4-BE49-F238E27FC236}">
                    <a16:creationId xmlns:a16="http://schemas.microsoft.com/office/drawing/2014/main" id="{A63F9483-CE2F-433D-9ECB-D56D564C9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0033" y="2803531"/>
                <a:ext cx="788947" cy="646181"/>
              </a:xfrm>
              <a:custGeom>
                <a:avLst/>
                <a:gdLst>
                  <a:gd name="T0" fmla="*/ 150 w 3256"/>
                  <a:gd name="T1" fmla="*/ 0 h 2669"/>
                  <a:gd name="T2" fmla="*/ 127 w 3256"/>
                  <a:gd name="T3" fmla="*/ 29 h 2669"/>
                  <a:gd name="T4" fmla="*/ 132 w 3256"/>
                  <a:gd name="T5" fmla="*/ 68 h 2669"/>
                  <a:gd name="T6" fmla="*/ 109 w 3256"/>
                  <a:gd name="T7" fmla="*/ 85 h 2669"/>
                  <a:gd name="T8" fmla="*/ 103 w 3256"/>
                  <a:gd name="T9" fmla="*/ 114 h 2669"/>
                  <a:gd name="T10" fmla="*/ 91 w 3256"/>
                  <a:gd name="T11" fmla="*/ 139 h 2669"/>
                  <a:gd name="T12" fmla="*/ 79 w 3256"/>
                  <a:gd name="T13" fmla="*/ 173 h 2669"/>
                  <a:gd name="T14" fmla="*/ 58 w 3256"/>
                  <a:gd name="T15" fmla="*/ 207 h 2669"/>
                  <a:gd name="T16" fmla="*/ 30 w 3256"/>
                  <a:gd name="T17" fmla="*/ 240 h 2669"/>
                  <a:gd name="T18" fmla="*/ 29 w 3256"/>
                  <a:gd name="T19" fmla="*/ 263 h 2669"/>
                  <a:gd name="T20" fmla="*/ 12 w 3256"/>
                  <a:gd name="T21" fmla="*/ 284 h 2669"/>
                  <a:gd name="T22" fmla="*/ 17 w 3256"/>
                  <a:gd name="T23" fmla="*/ 325 h 2669"/>
                  <a:gd name="T24" fmla="*/ 0 w 3256"/>
                  <a:gd name="T25" fmla="*/ 357 h 2669"/>
                  <a:gd name="T26" fmla="*/ 9 w 3256"/>
                  <a:gd name="T27" fmla="*/ 370 h 2669"/>
                  <a:gd name="T28" fmla="*/ 46 w 3256"/>
                  <a:gd name="T29" fmla="*/ 381 h 2669"/>
                  <a:gd name="T30" fmla="*/ 302 w 3256"/>
                  <a:gd name="T31" fmla="*/ 460 h 2669"/>
                  <a:gd name="T32" fmla="*/ 524 w 3256"/>
                  <a:gd name="T33" fmla="*/ 506 h 2669"/>
                  <a:gd name="T34" fmla="*/ 547 w 3256"/>
                  <a:gd name="T35" fmla="*/ 352 h 2669"/>
                  <a:gd name="T36" fmla="*/ 569 w 3256"/>
                  <a:gd name="T37" fmla="*/ 318 h 2669"/>
                  <a:gd name="T38" fmla="*/ 552 w 3256"/>
                  <a:gd name="T39" fmla="*/ 296 h 2669"/>
                  <a:gd name="T40" fmla="*/ 552 w 3256"/>
                  <a:gd name="T41" fmla="*/ 273 h 2669"/>
                  <a:gd name="T42" fmla="*/ 581 w 3256"/>
                  <a:gd name="T43" fmla="*/ 256 h 2669"/>
                  <a:gd name="T44" fmla="*/ 586 w 3256"/>
                  <a:gd name="T45" fmla="*/ 227 h 2669"/>
                  <a:gd name="T46" fmla="*/ 586 w 3256"/>
                  <a:gd name="T47" fmla="*/ 222 h 2669"/>
                  <a:gd name="T48" fmla="*/ 592 w 3256"/>
                  <a:gd name="T49" fmla="*/ 210 h 2669"/>
                  <a:gd name="T50" fmla="*/ 615 w 3256"/>
                  <a:gd name="T51" fmla="*/ 205 h 2669"/>
                  <a:gd name="T52" fmla="*/ 617 w 3256"/>
                  <a:gd name="T53" fmla="*/ 187 h 2669"/>
                  <a:gd name="T54" fmla="*/ 615 w 3256"/>
                  <a:gd name="T55" fmla="*/ 165 h 2669"/>
                  <a:gd name="T56" fmla="*/ 598 w 3256"/>
                  <a:gd name="T57" fmla="*/ 142 h 2669"/>
                  <a:gd name="T58" fmla="*/ 571 w 3256"/>
                  <a:gd name="T59" fmla="*/ 142 h 2669"/>
                  <a:gd name="T60" fmla="*/ 514 w 3256"/>
                  <a:gd name="T61" fmla="*/ 124 h 2669"/>
                  <a:gd name="T62" fmla="*/ 496 w 3256"/>
                  <a:gd name="T63" fmla="*/ 111 h 2669"/>
                  <a:gd name="T64" fmla="*/ 466 w 3256"/>
                  <a:gd name="T65" fmla="*/ 111 h 2669"/>
                  <a:gd name="T66" fmla="*/ 446 w 3256"/>
                  <a:gd name="T67" fmla="*/ 119 h 2669"/>
                  <a:gd name="T68" fmla="*/ 428 w 3256"/>
                  <a:gd name="T69" fmla="*/ 108 h 2669"/>
                  <a:gd name="T70" fmla="*/ 377 w 3256"/>
                  <a:gd name="T71" fmla="*/ 114 h 2669"/>
                  <a:gd name="T72" fmla="*/ 337 w 3256"/>
                  <a:gd name="T73" fmla="*/ 91 h 2669"/>
                  <a:gd name="T74" fmla="*/ 314 w 3256"/>
                  <a:gd name="T75" fmla="*/ 108 h 2669"/>
                  <a:gd name="T76" fmla="*/ 286 w 3256"/>
                  <a:gd name="T77" fmla="*/ 79 h 2669"/>
                  <a:gd name="T78" fmla="*/ 252 w 3256"/>
                  <a:gd name="T79" fmla="*/ 80 h 2669"/>
                  <a:gd name="T80" fmla="*/ 218 w 3256"/>
                  <a:gd name="T81" fmla="*/ 79 h 2669"/>
                  <a:gd name="T82" fmla="*/ 206 w 3256"/>
                  <a:gd name="T83" fmla="*/ 34 h 2669"/>
                  <a:gd name="T84" fmla="*/ 191 w 3256"/>
                  <a:gd name="T85" fmla="*/ 16 h 2669"/>
                  <a:gd name="T86" fmla="*/ 171 w 3256"/>
                  <a:gd name="T87" fmla="*/ 5 h 2669"/>
                  <a:gd name="T88" fmla="*/ 150 w 3256"/>
                  <a:gd name="T89" fmla="*/ 0 h 26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256" h="2669">
                    <a:moveTo>
                      <a:pt x="789" y="0"/>
                    </a:moveTo>
                    <a:lnTo>
                      <a:pt x="672" y="155"/>
                    </a:lnTo>
                    <a:lnTo>
                      <a:pt x="694" y="359"/>
                    </a:lnTo>
                    <a:lnTo>
                      <a:pt x="574" y="449"/>
                    </a:lnTo>
                    <a:lnTo>
                      <a:pt x="544" y="599"/>
                    </a:lnTo>
                    <a:lnTo>
                      <a:pt x="480" y="731"/>
                    </a:lnTo>
                    <a:lnTo>
                      <a:pt x="416" y="915"/>
                    </a:lnTo>
                    <a:lnTo>
                      <a:pt x="304" y="1091"/>
                    </a:lnTo>
                    <a:lnTo>
                      <a:pt x="160" y="1267"/>
                    </a:lnTo>
                    <a:lnTo>
                      <a:pt x="152" y="1387"/>
                    </a:lnTo>
                    <a:lnTo>
                      <a:pt x="64" y="1499"/>
                    </a:lnTo>
                    <a:lnTo>
                      <a:pt x="88" y="1715"/>
                    </a:lnTo>
                    <a:lnTo>
                      <a:pt x="0" y="1883"/>
                    </a:lnTo>
                    <a:lnTo>
                      <a:pt x="48" y="1952"/>
                    </a:lnTo>
                    <a:lnTo>
                      <a:pt x="244" y="2009"/>
                    </a:lnTo>
                    <a:lnTo>
                      <a:pt x="1594" y="2429"/>
                    </a:lnTo>
                    <a:lnTo>
                      <a:pt x="2765" y="2669"/>
                    </a:lnTo>
                    <a:lnTo>
                      <a:pt x="2885" y="1859"/>
                    </a:lnTo>
                    <a:lnTo>
                      <a:pt x="3005" y="1679"/>
                    </a:lnTo>
                    <a:lnTo>
                      <a:pt x="2915" y="1559"/>
                    </a:lnTo>
                    <a:lnTo>
                      <a:pt x="2915" y="1439"/>
                    </a:lnTo>
                    <a:lnTo>
                      <a:pt x="3065" y="1349"/>
                    </a:lnTo>
                    <a:lnTo>
                      <a:pt x="3095" y="1199"/>
                    </a:lnTo>
                    <a:lnTo>
                      <a:pt x="3095" y="1169"/>
                    </a:lnTo>
                    <a:lnTo>
                      <a:pt x="3125" y="1109"/>
                    </a:lnTo>
                    <a:lnTo>
                      <a:pt x="3245" y="1079"/>
                    </a:lnTo>
                    <a:lnTo>
                      <a:pt x="3256" y="987"/>
                    </a:lnTo>
                    <a:lnTo>
                      <a:pt x="3245" y="869"/>
                    </a:lnTo>
                    <a:lnTo>
                      <a:pt x="3158" y="749"/>
                    </a:lnTo>
                    <a:lnTo>
                      <a:pt x="3012" y="749"/>
                    </a:lnTo>
                    <a:lnTo>
                      <a:pt x="2715" y="653"/>
                    </a:lnTo>
                    <a:lnTo>
                      <a:pt x="2615" y="587"/>
                    </a:lnTo>
                    <a:lnTo>
                      <a:pt x="2460" y="587"/>
                    </a:lnTo>
                    <a:lnTo>
                      <a:pt x="2351" y="629"/>
                    </a:lnTo>
                    <a:lnTo>
                      <a:pt x="2259" y="569"/>
                    </a:lnTo>
                    <a:lnTo>
                      <a:pt x="1989" y="599"/>
                    </a:lnTo>
                    <a:lnTo>
                      <a:pt x="1779" y="480"/>
                    </a:lnTo>
                    <a:lnTo>
                      <a:pt x="1659" y="569"/>
                    </a:lnTo>
                    <a:lnTo>
                      <a:pt x="1508" y="419"/>
                    </a:lnTo>
                    <a:lnTo>
                      <a:pt x="1331" y="423"/>
                    </a:lnTo>
                    <a:lnTo>
                      <a:pt x="1148" y="419"/>
                    </a:lnTo>
                    <a:lnTo>
                      <a:pt x="1088" y="180"/>
                    </a:lnTo>
                    <a:lnTo>
                      <a:pt x="1010" y="87"/>
                    </a:lnTo>
                    <a:lnTo>
                      <a:pt x="905" y="29"/>
                    </a:lnTo>
                    <a:lnTo>
                      <a:pt x="789" y="0"/>
                    </a:lnTo>
                    <a:close/>
                  </a:path>
                </a:pathLst>
              </a:custGeom>
              <a:solidFill>
                <a:srgbClr val="6699FF"/>
              </a:solidFill>
              <a:ln w="9525">
                <a:solidFill>
                  <a:srgbClr val="E7E6E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514337" eaLnBrk="0" hangingPunct="0"/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72" name="Freeform 49">
                <a:extLst>
                  <a:ext uri="{FF2B5EF4-FFF2-40B4-BE49-F238E27FC236}">
                    <a16:creationId xmlns:a16="http://schemas.microsoft.com/office/drawing/2014/main" id="{54D4A2E2-7CC5-4FCC-A073-E6A8915DC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3771" y="3276035"/>
                <a:ext cx="846487" cy="1352384"/>
              </a:xfrm>
              <a:custGeom>
                <a:avLst/>
                <a:gdLst>
                  <a:gd name="T0" fmla="*/ 42 w 3498"/>
                  <a:gd name="T1" fmla="*/ 24 h 5586"/>
                  <a:gd name="T2" fmla="*/ 38 w 3498"/>
                  <a:gd name="T3" fmla="*/ 71 h 5586"/>
                  <a:gd name="T4" fmla="*/ 0 w 3498"/>
                  <a:gd name="T5" fmla="*/ 138 h 5586"/>
                  <a:gd name="T6" fmla="*/ 23 w 3498"/>
                  <a:gd name="T7" fmla="*/ 193 h 5586"/>
                  <a:gd name="T8" fmla="*/ 25 w 3498"/>
                  <a:gd name="T9" fmla="*/ 248 h 5586"/>
                  <a:gd name="T10" fmla="*/ 28 w 3498"/>
                  <a:gd name="T11" fmla="*/ 341 h 5586"/>
                  <a:gd name="T12" fmla="*/ 47 w 3498"/>
                  <a:gd name="T13" fmla="*/ 399 h 5586"/>
                  <a:gd name="T14" fmla="*/ 64 w 3498"/>
                  <a:gd name="T15" fmla="*/ 430 h 5586"/>
                  <a:gd name="T16" fmla="*/ 91 w 3498"/>
                  <a:gd name="T17" fmla="*/ 390 h 5586"/>
                  <a:gd name="T18" fmla="*/ 92 w 3498"/>
                  <a:gd name="T19" fmla="*/ 425 h 5586"/>
                  <a:gd name="T20" fmla="*/ 72 w 3498"/>
                  <a:gd name="T21" fmla="*/ 452 h 5586"/>
                  <a:gd name="T22" fmla="*/ 61 w 3498"/>
                  <a:gd name="T23" fmla="*/ 486 h 5586"/>
                  <a:gd name="T24" fmla="*/ 111 w 3498"/>
                  <a:gd name="T25" fmla="*/ 538 h 5586"/>
                  <a:gd name="T26" fmla="*/ 90 w 3498"/>
                  <a:gd name="T27" fmla="*/ 569 h 5586"/>
                  <a:gd name="T28" fmla="*/ 124 w 3498"/>
                  <a:gd name="T29" fmla="*/ 637 h 5586"/>
                  <a:gd name="T30" fmla="*/ 152 w 3498"/>
                  <a:gd name="T31" fmla="*/ 708 h 5586"/>
                  <a:gd name="T32" fmla="*/ 156 w 3498"/>
                  <a:gd name="T33" fmla="*/ 783 h 5586"/>
                  <a:gd name="T34" fmla="*/ 235 w 3498"/>
                  <a:gd name="T35" fmla="*/ 820 h 5586"/>
                  <a:gd name="T36" fmla="*/ 288 w 3498"/>
                  <a:gd name="T37" fmla="*/ 862 h 5586"/>
                  <a:gd name="T38" fmla="*/ 322 w 3498"/>
                  <a:gd name="T39" fmla="*/ 879 h 5586"/>
                  <a:gd name="T40" fmla="*/ 351 w 3498"/>
                  <a:gd name="T41" fmla="*/ 918 h 5586"/>
                  <a:gd name="T42" fmla="*/ 385 w 3498"/>
                  <a:gd name="T43" fmla="*/ 959 h 5586"/>
                  <a:gd name="T44" fmla="*/ 395 w 3498"/>
                  <a:gd name="T45" fmla="*/ 1023 h 5586"/>
                  <a:gd name="T46" fmla="*/ 441 w 3498"/>
                  <a:gd name="T47" fmla="*/ 1040 h 5586"/>
                  <a:gd name="T48" fmla="*/ 503 w 3498"/>
                  <a:gd name="T49" fmla="*/ 1049 h 5586"/>
                  <a:gd name="T50" fmla="*/ 594 w 3498"/>
                  <a:gd name="T51" fmla="*/ 1059 h 5586"/>
                  <a:gd name="T52" fmla="*/ 612 w 3498"/>
                  <a:gd name="T53" fmla="*/ 1027 h 5586"/>
                  <a:gd name="T54" fmla="*/ 612 w 3498"/>
                  <a:gd name="T55" fmla="*/ 983 h 5586"/>
                  <a:gd name="T56" fmla="*/ 623 w 3498"/>
                  <a:gd name="T57" fmla="*/ 953 h 5586"/>
                  <a:gd name="T58" fmla="*/ 646 w 3498"/>
                  <a:gd name="T59" fmla="*/ 919 h 5586"/>
                  <a:gd name="T60" fmla="*/ 657 w 3498"/>
                  <a:gd name="T61" fmla="*/ 919 h 5586"/>
                  <a:gd name="T62" fmla="*/ 640 w 3498"/>
                  <a:gd name="T63" fmla="*/ 867 h 5586"/>
                  <a:gd name="T64" fmla="*/ 561 w 3498"/>
                  <a:gd name="T65" fmla="*/ 737 h 5586"/>
                  <a:gd name="T66" fmla="*/ 402 w 3498"/>
                  <a:gd name="T67" fmla="*/ 513 h 5586"/>
                  <a:gd name="T68" fmla="*/ 295 w 3498"/>
                  <a:gd name="T69" fmla="*/ 367 h 5586"/>
                  <a:gd name="T70" fmla="*/ 84 w 3498"/>
                  <a:gd name="T71" fmla="*/ 9 h 558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498" h="5586">
                    <a:moveTo>
                      <a:pt x="284" y="0"/>
                    </a:moveTo>
                    <a:lnTo>
                      <a:pt x="222" y="126"/>
                    </a:lnTo>
                    <a:lnTo>
                      <a:pt x="292" y="225"/>
                    </a:lnTo>
                    <a:lnTo>
                      <a:pt x="202" y="375"/>
                    </a:lnTo>
                    <a:lnTo>
                      <a:pt x="202" y="555"/>
                    </a:lnTo>
                    <a:lnTo>
                      <a:pt x="0" y="726"/>
                    </a:lnTo>
                    <a:lnTo>
                      <a:pt x="36" y="906"/>
                    </a:lnTo>
                    <a:lnTo>
                      <a:pt x="120" y="1020"/>
                    </a:lnTo>
                    <a:lnTo>
                      <a:pt x="142" y="1125"/>
                    </a:lnTo>
                    <a:lnTo>
                      <a:pt x="132" y="1308"/>
                    </a:lnTo>
                    <a:lnTo>
                      <a:pt x="72" y="1560"/>
                    </a:lnTo>
                    <a:lnTo>
                      <a:pt x="150" y="1800"/>
                    </a:lnTo>
                    <a:lnTo>
                      <a:pt x="262" y="1965"/>
                    </a:lnTo>
                    <a:lnTo>
                      <a:pt x="246" y="2106"/>
                    </a:lnTo>
                    <a:lnTo>
                      <a:pt x="262" y="2265"/>
                    </a:lnTo>
                    <a:lnTo>
                      <a:pt x="336" y="2268"/>
                    </a:lnTo>
                    <a:lnTo>
                      <a:pt x="408" y="2166"/>
                    </a:lnTo>
                    <a:lnTo>
                      <a:pt x="480" y="2058"/>
                    </a:lnTo>
                    <a:lnTo>
                      <a:pt x="516" y="2118"/>
                    </a:lnTo>
                    <a:lnTo>
                      <a:pt x="486" y="2244"/>
                    </a:lnTo>
                    <a:lnTo>
                      <a:pt x="442" y="2385"/>
                    </a:lnTo>
                    <a:lnTo>
                      <a:pt x="382" y="2385"/>
                    </a:lnTo>
                    <a:lnTo>
                      <a:pt x="366" y="2466"/>
                    </a:lnTo>
                    <a:lnTo>
                      <a:pt x="322" y="2565"/>
                    </a:lnTo>
                    <a:lnTo>
                      <a:pt x="492" y="2742"/>
                    </a:lnTo>
                    <a:lnTo>
                      <a:pt x="588" y="2838"/>
                    </a:lnTo>
                    <a:lnTo>
                      <a:pt x="592" y="2926"/>
                    </a:lnTo>
                    <a:lnTo>
                      <a:pt x="474" y="3000"/>
                    </a:lnTo>
                    <a:lnTo>
                      <a:pt x="606" y="3180"/>
                    </a:lnTo>
                    <a:lnTo>
                      <a:pt x="654" y="3360"/>
                    </a:lnTo>
                    <a:lnTo>
                      <a:pt x="768" y="3564"/>
                    </a:lnTo>
                    <a:lnTo>
                      <a:pt x="802" y="3736"/>
                    </a:lnTo>
                    <a:lnTo>
                      <a:pt x="892" y="3856"/>
                    </a:lnTo>
                    <a:lnTo>
                      <a:pt x="822" y="4128"/>
                    </a:lnTo>
                    <a:lnTo>
                      <a:pt x="1042" y="4246"/>
                    </a:lnTo>
                    <a:lnTo>
                      <a:pt x="1242" y="4326"/>
                    </a:lnTo>
                    <a:lnTo>
                      <a:pt x="1372" y="4456"/>
                    </a:lnTo>
                    <a:lnTo>
                      <a:pt x="1522" y="4546"/>
                    </a:lnTo>
                    <a:lnTo>
                      <a:pt x="1612" y="4546"/>
                    </a:lnTo>
                    <a:lnTo>
                      <a:pt x="1702" y="4636"/>
                    </a:lnTo>
                    <a:lnTo>
                      <a:pt x="1702" y="4756"/>
                    </a:lnTo>
                    <a:lnTo>
                      <a:pt x="1854" y="4842"/>
                    </a:lnTo>
                    <a:lnTo>
                      <a:pt x="1962" y="4944"/>
                    </a:lnTo>
                    <a:lnTo>
                      <a:pt x="2033" y="5056"/>
                    </a:lnTo>
                    <a:lnTo>
                      <a:pt x="2063" y="5236"/>
                    </a:lnTo>
                    <a:lnTo>
                      <a:pt x="2088" y="5394"/>
                    </a:lnTo>
                    <a:lnTo>
                      <a:pt x="2123" y="5506"/>
                    </a:lnTo>
                    <a:lnTo>
                      <a:pt x="2328" y="5484"/>
                    </a:lnTo>
                    <a:lnTo>
                      <a:pt x="2466" y="5532"/>
                    </a:lnTo>
                    <a:lnTo>
                      <a:pt x="2658" y="5532"/>
                    </a:lnTo>
                    <a:lnTo>
                      <a:pt x="2856" y="5544"/>
                    </a:lnTo>
                    <a:lnTo>
                      <a:pt x="3138" y="5586"/>
                    </a:lnTo>
                    <a:lnTo>
                      <a:pt x="3233" y="5536"/>
                    </a:lnTo>
                    <a:lnTo>
                      <a:pt x="3233" y="5416"/>
                    </a:lnTo>
                    <a:lnTo>
                      <a:pt x="3192" y="5292"/>
                    </a:lnTo>
                    <a:lnTo>
                      <a:pt x="3234" y="5184"/>
                    </a:lnTo>
                    <a:lnTo>
                      <a:pt x="3323" y="5116"/>
                    </a:lnTo>
                    <a:lnTo>
                      <a:pt x="3293" y="5026"/>
                    </a:lnTo>
                    <a:lnTo>
                      <a:pt x="3348" y="4950"/>
                    </a:lnTo>
                    <a:lnTo>
                      <a:pt x="3413" y="4846"/>
                    </a:lnTo>
                    <a:lnTo>
                      <a:pt x="3473" y="4846"/>
                    </a:lnTo>
                    <a:lnTo>
                      <a:pt x="3498" y="4770"/>
                    </a:lnTo>
                    <a:lnTo>
                      <a:pt x="3384" y="4572"/>
                    </a:lnTo>
                    <a:lnTo>
                      <a:pt x="3353" y="4396"/>
                    </a:lnTo>
                    <a:lnTo>
                      <a:pt x="2963" y="3886"/>
                    </a:lnTo>
                    <a:lnTo>
                      <a:pt x="2453" y="3226"/>
                    </a:lnTo>
                    <a:lnTo>
                      <a:pt x="2124" y="2706"/>
                    </a:lnTo>
                    <a:lnTo>
                      <a:pt x="1702" y="2175"/>
                    </a:lnTo>
                    <a:lnTo>
                      <a:pt x="1560" y="1938"/>
                    </a:lnTo>
                    <a:lnTo>
                      <a:pt x="1822" y="474"/>
                    </a:lnTo>
                    <a:lnTo>
                      <a:pt x="444" y="4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6699FF"/>
              </a:solidFill>
              <a:ln w="9525">
                <a:solidFill>
                  <a:srgbClr val="E7E6E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514337" eaLnBrk="0" hangingPunct="0"/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73" name="Freeform 50">
                <a:extLst>
                  <a:ext uri="{FF2B5EF4-FFF2-40B4-BE49-F238E27FC236}">
                    <a16:creationId xmlns:a16="http://schemas.microsoft.com/office/drawing/2014/main" id="{3280D9D7-1090-4101-A0F4-EA751F611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2260" y="3390969"/>
                <a:ext cx="621439" cy="937346"/>
              </a:xfrm>
              <a:custGeom>
                <a:avLst/>
                <a:gdLst>
                  <a:gd name="T0" fmla="*/ 49 w 2565"/>
                  <a:gd name="T1" fmla="*/ 0 h 3871"/>
                  <a:gd name="T2" fmla="*/ 272 w 2565"/>
                  <a:gd name="T3" fmla="*/ 46 h 3871"/>
                  <a:gd name="T4" fmla="*/ 486 w 2565"/>
                  <a:gd name="T5" fmla="*/ 88 h 3871"/>
                  <a:gd name="T6" fmla="*/ 480 w 2565"/>
                  <a:gd name="T7" fmla="*/ 110 h 3871"/>
                  <a:gd name="T8" fmla="*/ 465 w 2565"/>
                  <a:gd name="T9" fmla="*/ 183 h 3871"/>
                  <a:gd name="T10" fmla="*/ 458 w 2565"/>
                  <a:gd name="T11" fmla="*/ 251 h 3871"/>
                  <a:gd name="T12" fmla="*/ 450 w 2565"/>
                  <a:gd name="T13" fmla="*/ 318 h 3871"/>
                  <a:gd name="T14" fmla="*/ 425 w 2565"/>
                  <a:gd name="T15" fmla="*/ 472 h 3871"/>
                  <a:gd name="T16" fmla="*/ 414 w 2565"/>
                  <a:gd name="T17" fmla="*/ 569 h 3871"/>
                  <a:gd name="T18" fmla="*/ 409 w 2565"/>
                  <a:gd name="T19" fmla="*/ 587 h 3871"/>
                  <a:gd name="T20" fmla="*/ 409 w 2565"/>
                  <a:gd name="T21" fmla="*/ 612 h 3871"/>
                  <a:gd name="T22" fmla="*/ 399 w 2565"/>
                  <a:gd name="T23" fmla="*/ 624 h 3871"/>
                  <a:gd name="T24" fmla="*/ 404 w 2565"/>
                  <a:gd name="T25" fmla="*/ 652 h 3871"/>
                  <a:gd name="T26" fmla="*/ 376 w 2565"/>
                  <a:gd name="T27" fmla="*/ 642 h 3871"/>
                  <a:gd name="T28" fmla="*/ 357 w 2565"/>
                  <a:gd name="T29" fmla="*/ 637 h 3871"/>
                  <a:gd name="T30" fmla="*/ 342 w 2565"/>
                  <a:gd name="T31" fmla="*/ 646 h 3871"/>
                  <a:gd name="T32" fmla="*/ 341 w 2565"/>
                  <a:gd name="T33" fmla="*/ 662 h 3871"/>
                  <a:gd name="T34" fmla="*/ 348 w 2565"/>
                  <a:gd name="T35" fmla="*/ 695 h 3871"/>
                  <a:gd name="T36" fmla="*/ 346 w 2565"/>
                  <a:gd name="T37" fmla="*/ 718 h 3871"/>
                  <a:gd name="T38" fmla="*/ 333 w 2565"/>
                  <a:gd name="T39" fmla="*/ 734 h 3871"/>
                  <a:gd name="T40" fmla="*/ 214 w 2565"/>
                  <a:gd name="T41" fmla="*/ 579 h 3871"/>
                  <a:gd name="T42" fmla="*/ 170 w 2565"/>
                  <a:gd name="T43" fmla="*/ 523 h 3871"/>
                  <a:gd name="T44" fmla="*/ 108 w 2565"/>
                  <a:gd name="T45" fmla="*/ 424 h 3871"/>
                  <a:gd name="T46" fmla="*/ 27 w 2565"/>
                  <a:gd name="T47" fmla="*/ 323 h 3871"/>
                  <a:gd name="T48" fmla="*/ 0 w 2565"/>
                  <a:gd name="T49" fmla="*/ 277 h 3871"/>
                  <a:gd name="T50" fmla="*/ 49 w 2565"/>
                  <a:gd name="T51" fmla="*/ 0 h 387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565" h="3871">
                    <a:moveTo>
                      <a:pt x="261" y="0"/>
                    </a:moveTo>
                    <a:lnTo>
                      <a:pt x="1437" y="241"/>
                    </a:lnTo>
                    <a:lnTo>
                      <a:pt x="2565" y="465"/>
                    </a:lnTo>
                    <a:lnTo>
                      <a:pt x="2532" y="580"/>
                    </a:lnTo>
                    <a:lnTo>
                      <a:pt x="2454" y="964"/>
                    </a:lnTo>
                    <a:lnTo>
                      <a:pt x="2418" y="1324"/>
                    </a:lnTo>
                    <a:lnTo>
                      <a:pt x="2376" y="1678"/>
                    </a:lnTo>
                    <a:lnTo>
                      <a:pt x="2243" y="2489"/>
                    </a:lnTo>
                    <a:lnTo>
                      <a:pt x="2183" y="2999"/>
                    </a:lnTo>
                    <a:lnTo>
                      <a:pt x="2160" y="3094"/>
                    </a:lnTo>
                    <a:lnTo>
                      <a:pt x="2160" y="3226"/>
                    </a:lnTo>
                    <a:lnTo>
                      <a:pt x="2106" y="3292"/>
                    </a:lnTo>
                    <a:lnTo>
                      <a:pt x="2130" y="3436"/>
                    </a:lnTo>
                    <a:lnTo>
                      <a:pt x="1986" y="3388"/>
                    </a:lnTo>
                    <a:lnTo>
                      <a:pt x="1883" y="3359"/>
                    </a:lnTo>
                    <a:lnTo>
                      <a:pt x="1806" y="3406"/>
                    </a:lnTo>
                    <a:lnTo>
                      <a:pt x="1800" y="3490"/>
                    </a:lnTo>
                    <a:lnTo>
                      <a:pt x="1836" y="3664"/>
                    </a:lnTo>
                    <a:lnTo>
                      <a:pt x="1824" y="3784"/>
                    </a:lnTo>
                    <a:lnTo>
                      <a:pt x="1757" y="3871"/>
                    </a:lnTo>
                    <a:lnTo>
                      <a:pt x="1130" y="3054"/>
                    </a:lnTo>
                    <a:lnTo>
                      <a:pt x="899" y="2758"/>
                    </a:lnTo>
                    <a:lnTo>
                      <a:pt x="569" y="2236"/>
                    </a:lnTo>
                    <a:lnTo>
                      <a:pt x="144" y="1702"/>
                    </a:lnTo>
                    <a:lnTo>
                      <a:pt x="0" y="1459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74" name="Freeform 51">
                <a:extLst>
                  <a:ext uri="{FF2B5EF4-FFF2-40B4-BE49-F238E27FC236}">
                    <a16:creationId xmlns:a16="http://schemas.microsoft.com/office/drawing/2014/main" id="{C3086CB9-7C43-436B-99C0-1BE68813B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061" y="2637517"/>
                <a:ext cx="572849" cy="919468"/>
              </a:xfrm>
              <a:custGeom>
                <a:avLst/>
                <a:gdLst>
                  <a:gd name="T0" fmla="*/ 129 w 2360"/>
                  <a:gd name="T1" fmla="*/ 2 h 3800"/>
                  <a:gd name="T2" fmla="*/ 152 w 2360"/>
                  <a:gd name="T3" fmla="*/ 0 h 3800"/>
                  <a:gd name="T4" fmla="*/ 186 w 2360"/>
                  <a:gd name="T5" fmla="*/ 12 h 3800"/>
                  <a:gd name="T6" fmla="*/ 181 w 2360"/>
                  <a:gd name="T7" fmla="*/ 59 h 3800"/>
                  <a:gd name="T8" fmla="*/ 180 w 2360"/>
                  <a:gd name="T9" fmla="*/ 100 h 3800"/>
                  <a:gd name="T10" fmla="*/ 180 w 2360"/>
                  <a:gd name="T11" fmla="*/ 152 h 3800"/>
                  <a:gd name="T12" fmla="*/ 198 w 2360"/>
                  <a:gd name="T13" fmla="*/ 179 h 3800"/>
                  <a:gd name="T14" fmla="*/ 226 w 2360"/>
                  <a:gd name="T15" fmla="*/ 209 h 3800"/>
                  <a:gd name="T16" fmla="*/ 237 w 2360"/>
                  <a:gd name="T17" fmla="*/ 230 h 3800"/>
                  <a:gd name="T18" fmla="*/ 260 w 2360"/>
                  <a:gd name="T19" fmla="*/ 243 h 3800"/>
                  <a:gd name="T20" fmla="*/ 241 w 2360"/>
                  <a:gd name="T21" fmla="*/ 299 h 3800"/>
                  <a:gd name="T22" fmla="*/ 241 w 2360"/>
                  <a:gd name="T23" fmla="*/ 320 h 3800"/>
                  <a:gd name="T24" fmla="*/ 241 w 2360"/>
                  <a:gd name="T25" fmla="*/ 341 h 3800"/>
                  <a:gd name="T26" fmla="*/ 271 w 2360"/>
                  <a:gd name="T27" fmla="*/ 340 h 3800"/>
                  <a:gd name="T28" fmla="*/ 288 w 2360"/>
                  <a:gd name="T29" fmla="*/ 391 h 3800"/>
                  <a:gd name="T30" fmla="*/ 291 w 2360"/>
                  <a:gd name="T31" fmla="*/ 421 h 3800"/>
                  <a:gd name="T32" fmla="*/ 300 w 2360"/>
                  <a:gd name="T33" fmla="*/ 440 h 3800"/>
                  <a:gd name="T34" fmla="*/ 316 w 2360"/>
                  <a:gd name="T35" fmla="*/ 456 h 3800"/>
                  <a:gd name="T36" fmla="*/ 334 w 2360"/>
                  <a:gd name="T37" fmla="*/ 465 h 3800"/>
                  <a:gd name="T38" fmla="*/ 380 w 2360"/>
                  <a:gd name="T39" fmla="*/ 465 h 3800"/>
                  <a:gd name="T40" fmla="*/ 397 w 2360"/>
                  <a:gd name="T41" fmla="*/ 476 h 3800"/>
                  <a:gd name="T42" fmla="*/ 420 w 2360"/>
                  <a:gd name="T43" fmla="*/ 471 h 3800"/>
                  <a:gd name="T44" fmla="*/ 420 w 2360"/>
                  <a:gd name="T45" fmla="*/ 454 h 3800"/>
                  <a:gd name="T46" fmla="*/ 448 w 2360"/>
                  <a:gd name="T47" fmla="*/ 465 h 3800"/>
                  <a:gd name="T48" fmla="*/ 435 w 2360"/>
                  <a:gd name="T49" fmla="*/ 590 h 3800"/>
                  <a:gd name="T50" fmla="*/ 427 w 2360"/>
                  <a:gd name="T51" fmla="*/ 662 h 3800"/>
                  <a:gd name="T52" fmla="*/ 421 w 2360"/>
                  <a:gd name="T53" fmla="*/ 720 h 3800"/>
                  <a:gd name="T54" fmla="*/ 324 w 2360"/>
                  <a:gd name="T55" fmla="*/ 694 h 3800"/>
                  <a:gd name="T56" fmla="*/ 212 w 2360"/>
                  <a:gd name="T57" fmla="*/ 678 h 3800"/>
                  <a:gd name="T58" fmla="*/ 0 w 2360"/>
                  <a:gd name="T59" fmla="*/ 636 h 3800"/>
                  <a:gd name="T60" fmla="*/ 23 w 2360"/>
                  <a:gd name="T61" fmla="*/ 482 h 3800"/>
                  <a:gd name="T62" fmla="*/ 46 w 2360"/>
                  <a:gd name="T63" fmla="*/ 448 h 3800"/>
                  <a:gd name="T64" fmla="*/ 28 w 2360"/>
                  <a:gd name="T65" fmla="*/ 425 h 3800"/>
                  <a:gd name="T66" fmla="*/ 28 w 2360"/>
                  <a:gd name="T67" fmla="*/ 403 h 3800"/>
                  <a:gd name="T68" fmla="*/ 57 w 2360"/>
                  <a:gd name="T69" fmla="*/ 385 h 3800"/>
                  <a:gd name="T70" fmla="*/ 63 w 2360"/>
                  <a:gd name="T71" fmla="*/ 358 h 3800"/>
                  <a:gd name="T72" fmla="*/ 63 w 2360"/>
                  <a:gd name="T73" fmla="*/ 351 h 3800"/>
                  <a:gd name="T74" fmla="*/ 69 w 2360"/>
                  <a:gd name="T75" fmla="*/ 340 h 3800"/>
                  <a:gd name="T76" fmla="*/ 91 w 2360"/>
                  <a:gd name="T77" fmla="*/ 334 h 3800"/>
                  <a:gd name="T78" fmla="*/ 93 w 2360"/>
                  <a:gd name="T79" fmla="*/ 317 h 3800"/>
                  <a:gd name="T80" fmla="*/ 91 w 2360"/>
                  <a:gd name="T81" fmla="*/ 294 h 3800"/>
                  <a:gd name="T82" fmla="*/ 75 w 2360"/>
                  <a:gd name="T83" fmla="*/ 271 h 3800"/>
                  <a:gd name="T84" fmla="*/ 75 w 2360"/>
                  <a:gd name="T85" fmla="*/ 237 h 3800"/>
                  <a:gd name="T86" fmla="*/ 99 w 2360"/>
                  <a:gd name="T87" fmla="*/ 156 h 3800"/>
                  <a:gd name="T88" fmla="*/ 103 w 2360"/>
                  <a:gd name="T89" fmla="*/ 131 h 3800"/>
                  <a:gd name="T90" fmla="*/ 102 w 2360"/>
                  <a:gd name="T91" fmla="*/ 96 h 3800"/>
                  <a:gd name="T92" fmla="*/ 114 w 2360"/>
                  <a:gd name="T93" fmla="*/ 59 h 3800"/>
                  <a:gd name="T94" fmla="*/ 120 w 2360"/>
                  <a:gd name="T95" fmla="*/ 20 h 3800"/>
                  <a:gd name="T96" fmla="*/ 129 w 2360"/>
                  <a:gd name="T97" fmla="*/ 2 h 380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360" h="3800">
                    <a:moveTo>
                      <a:pt x="681" y="12"/>
                    </a:moveTo>
                    <a:lnTo>
                      <a:pt x="803" y="0"/>
                    </a:lnTo>
                    <a:lnTo>
                      <a:pt x="979" y="64"/>
                    </a:lnTo>
                    <a:lnTo>
                      <a:pt x="955" y="312"/>
                    </a:lnTo>
                    <a:lnTo>
                      <a:pt x="947" y="528"/>
                    </a:lnTo>
                    <a:lnTo>
                      <a:pt x="950" y="804"/>
                    </a:lnTo>
                    <a:lnTo>
                      <a:pt x="1043" y="944"/>
                    </a:lnTo>
                    <a:lnTo>
                      <a:pt x="1190" y="1104"/>
                    </a:lnTo>
                    <a:lnTo>
                      <a:pt x="1251" y="1216"/>
                    </a:lnTo>
                    <a:lnTo>
                      <a:pt x="1370" y="1284"/>
                    </a:lnTo>
                    <a:lnTo>
                      <a:pt x="1267" y="1576"/>
                    </a:lnTo>
                    <a:lnTo>
                      <a:pt x="1267" y="1688"/>
                    </a:lnTo>
                    <a:lnTo>
                      <a:pt x="1267" y="1800"/>
                    </a:lnTo>
                    <a:lnTo>
                      <a:pt x="1430" y="1794"/>
                    </a:lnTo>
                    <a:lnTo>
                      <a:pt x="1515" y="2064"/>
                    </a:lnTo>
                    <a:lnTo>
                      <a:pt x="1531" y="2224"/>
                    </a:lnTo>
                    <a:lnTo>
                      <a:pt x="1579" y="2320"/>
                    </a:lnTo>
                    <a:lnTo>
                      <a:pt x="1667" y="2408"/>
                    </a:lnTo>
                    <a:lnTo>
                      <a:pt x="1760" y="2454"/>
                    </a:lnTo>
                    <a:lnTo>
                      <a:pt x="2000" y="2454"/>
                    </a:lnTo>
                    <a:lnTo>
                      <a:pt x="2090" y="2514"/>
                    </a:lnTo>
                    <a:lnTo>
                      <a:pt x="2210" y="2484"/>
                    </a:lnTo>
                    <a:lnTo>
                      <a:pt x="2210" y="2394"/>
                    </a:lnTo>
                    <a:lnTo>
                      <a:pt x="2360" y="2454"/>
                    </a:lnTo>
                    <a:lnTo>
                      <a:pt x="2291" y="3112"/>
                    </a:lnTo>
                    <a:lnTo>
                      <a:pt x="2251" y="3496"/>
                    </a:lnTo>
                    <a:lnTo>
                      <a:pt x="2219" y="3800"/>
                    </a:lnTo>
                    <a:lnTo>
                      <a:pt x="1707" y="3664"/>
                    </a:lnTo>
                    <a:lnTo>
                      <a:pt x="1115" y="3576"/>
                    </a:lnTo>
                    <a:lnTo>
                      <a:pt x="0" y="3355"/>
                    </a:lnTo>
                    <a:lnTo>
                      <a:pt x="121" y="2544"/>
                    </a:lnTo>
                    <a:lnTo>
                      <a:pt x="241" y="2365"/>
                    </a:lnTo>
                    <a:lnTo>
                      <a:pt x="150" y="2242"/>
                    </a:lnTo>
                    <a:lnTo>
                      <a:pt x="150" y="2125"/>
                    </a:lnTo>
                    <a:lnTo>
                      <a:pt x="300" y="2034"/>
                    </a:lnTo>
                    <a:lnTo>
                      <a:pt x="330" y="1887"/>
                    </a:lnTo>
                    <a:lnTo>
                      <a:pt x="330" y="1852"/>
                    </a:lnTo>
                    <a:lnTo>
                      <a:pt x="361" y="1794"/>
                    </a:lnTo>
                    <a:lnTo>
                      <a:pt x="478" y="1764"/>
                    </a:lnTo>
                    <a:lnTo>
                      <a:pt x="492" y="1671"/>
                    </a:lnTo>
                    <a:lnTo>
                      <a:pt x="480" y="1554"/>
                    </a:lnTo>
                    <a:lnTo>
                      <a:pt x="393" y="1432"/>
                    </a:lnTo>
                    <a:lnTo>
                      <a:pt x="396" y="1252"/>
                    </a:lnTo>
                    <a:lnTo>
                      <a:pt x="519" y="823"/>
                    </a:lnTo>
                    <a:lnTo>
                      <a:pt x="544" y="691"/>
                    </a:lnTo>
                    <a:lnTo>
                      <a:pt x="535" y="505"/>
                    </a:lnTo>
                    <a:lnTo>
                      <a:pt x="598" y="312"/>
                    </a:lnTo>
                    <a:lnTo>
                      <a:pt x="633" y="105"/>
                    </a:lnTo>
                    <a:lnTo>
                      <a:pt x="681" y="12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75" name="Freeform 52">
                <a:extLst>
                  <a:ext uri="{FF2B5EF4-FFF2-40B4-BE49-F238E27FC236}">
                    <a16:creationId xmlns:a16="http://schemas.microsoft.com/office/drawing/2014/main" id="{981ACD7E-CD42-4DE4-8264-B8053539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4302" y="3564651"/>
                <a:ext cx="638061" cy="468673"/>
              </a:xfrm>
              <a:custGeom>
                <a:avLst/>
                <a:gdLst>
                  <a:gd name="T0" fmla="*/ 10 w 2495"/>
                  <a:gd name="T1" fmla="*/ 256 h 1836"/>
                  <a:gd name="T2" fmla="*/ 35 w 2495"/>
                  <a:gd name="T3" fmla="*/ 274 h 1836"/>
                  <a:gd name="T4" fmla="*/ 55 w 2495"/>
                  <a:gd name="T5" fmla="*/ 272 h 1836"/>
                  <a:gd name="T6" fmla="*/ 68 w 2495"/>
                  <a:gd name="T7" fmla="*/ 288 h 1836"/>
                  <a:gd name="T8" fmla="*/ 82 w 2495"/>
                  <a:gd name="T9" fmla="*/ 292 h 1836"/>
                  <a:gd name="T10" fmla="*/ 97 w 2495"/>
                  <a:gd name="T11" fmla="*/ 277 h 1836"/>
                  <a:gd name="T12" fmla="*/ 127 w 2495"/>
                  <a:gd name="T13" fmla="*/ 262 h 1836"/>
                  <a:gd name="T14" fmla="*/ 161 w 2495"/>
                  <a:gd name="T15" fmla="*/ 247 h 1836"/>
                  <a:gd name="T16" fmla="*/ 167 w 2495"/>
                  <a:gd name="T17" fmla="*/ 228 h 1836"/>
                  <a:gd name="T18" fmla="*/ 162 w 2495"/>
                  <a:gd name="T19" fmla="*/ 205 h 1836"/>
                  <a:gd name="T20" fmla="*/ 179 w 2495"/>
                  <a:gd name="T21" fmla="*/ 166 h 1836"/>
                  <a:gd name="T22" fmla="*/ 202 w 2495"/>
                  <a:gd name="T23" fmla="*/ 148 h 1836"/>
                  <a:gd name="T24" fmla="*/ 229 w 2495"/>
                  <a:gd name="T25" fmla="*/ 102 h 1836"/>
                  <a:gd name="T26" fmla="*/ 255 w 2495"/>
                  <a:gd name="T27" fmla="*/ 60 h 1836"/>
                  <a:gd name="T28" fmla="*/ 262 w 2495"/>
                  <a:gd name="T29" fmla="*/ 34 h 1836"/>
                  <a:gd name="T30" fmla="*/ 272 w 2495"/>
                  <a:gd name="T31" fmla="*/ 22 h 1836"/>
                  <a:gd name="T32" fmla="*/ 297 w 2495"/>
                  <a:gd name="T33" fmla="*/ 20 h 1836"/>
                  <a:gd name="T34" fmla="*/ 315 w 2495"/>
                  <a:gd name="T35" fmla="*/ 0 h 1836"/>
                  <a:gd name="T36" fmla="*/ 339 w 2495"/>
                  <a:gd name="T37" fmla="*/ 11 h 1836"/>
                  <a:gd name="T38" fmla="*/ 340 w 2495"/>
                  <a:gd name="T39" fmla="*/ 16 h 1836"/>
                  <a:gd name="T40" fmla="*/ 340 w 2495"/>
                  <a:gd name="T41" fmla="*/ 21 h 1836"/>
                  <a:gd name="T42" fmla="*/ 338 w 2495"/>
                  <a:gd name="T43" fmla="*/ 37 h 1836"/>
                  <a:gd name="T44" fmla="*/ 350 w 2495"/>
                  <a:gd name="T45" fmla="*/ 57 h 1836"/>
                  <a:gd name="T46" fmla="*/ 407 w 2495"/>
                  <a:gd name="T47" fmla="*/ 91 h 1836"/>
                  <a:gd name="T48" fmla="*/ 431 w 2495"/>
                  <a:gd name="T49" fmla="*/ 87 h 1836"/>
                  <a:gd name="T50" fmla="*/ 452 w 2495"/>
                  <a:gd name="T51" fmla="*/ 108 h 1836"/>
                  <a:gd name="T52" fmla="*/ 447 w 2495"/>
                  <a:gd name="T53" fmla="*/ 119 h 1836"/>
                  <a:gd name="T54" fmla="*/ 424 w 2495"/>
                  <a:gd name="T55" fmla="*/ 108 h 1836"/>
                  <a:gd name="T56" fmla="*/ 418 w 2495"/>
                  <a:gd name="T57" fmla="*/ 131 h 1836"/>
                  <a:gd name="T58" fmla="*/ 458 w 2495"/>
                  <a:gd name="T59" fmla="*/ 142 h 1836"/>
                  <a:gd name="T60" fmla="*/ 464 w 2495"/>
                  <a:gd name="T61" fmla="*/ 171 h 1836"/>
                  <a:gd name="T62" fmla="*/ 447 w 2495"/>
                  <a:gd name="T63" fmla="*/ 188 h 1836"/>
                  <a:gd name="T64" fmla="*/ 482 w 2495"/>
                  <a:gd name="T65" fmla="*/ 193 h 1836"/>
                  <a:gd name="T66" fmla="*/ 499 w 2495"/>
                  <a:gd name="T67" fmla="*/ 193 h 1836"/>
                  <a:gd name="T68" fmla="*/ 493 w 2495"/>
                  <a:gd name="T69" fmla="*/ 217 h 1836"/>
                  <a:gd name="T70" fmla="*/ 457 w 2495"/>
                  <a:gd name="T71" fmla="*/ 234 h 1836"/>
                  <a:gd name="T72" fmla="*/ 414 w 2495"/>
                  <a:gd name="T73" fmla="*/ 240 h 1836"/>
                  <a:gd name="T74" fmla="*/ 255 w 2495"/>
                  <a:gd name="T75" fmla="*/ 287 h 1836"/>
                  <a:gd name="T76" fmla="*/ 181 w 2495"/>
                  <a:gd name="T77" fmla="*/ 318 h 1836"/>
                  <a:gd name="T78" fmla="*/ 80 w 2495"/>
                  <a:gd name="T79" fmla="*/ 346 h 1836"/>
                  <a:gd name="T80" fmla="*/ 54 w 2495"/>
                  <a:gd name="T81" fmla="*/ 359 h 1836"/>
                  <a:gd name="T82" fmla="*/ 7 w 2495"/>
                  <a:gd name="T83" fmla="*/ 367 h 1836"/>
                  <a:gd name="T84" fmla="*/ 11 w 2495"/>
                  <a:gd name="T85" fmla="*/ 350 h 1836"/>
                  <a:gd name="T86" fmla="*/ 0 w 2495"/>
                  <a:gd name="T87" fmla="*/ 324 h 1836"/>
                  <a:gd name="T88" fmla="*/ 12 w 2495"/>
                  <a:gd name="T89" fmla="*/ 303 h 1836"/>
                  <a:gd name="T90" fmla="*/ 13 w 2495"/>
                  <a:gd name="T91" fmla="*/ 280 h 1836"/>
                  <a:gd name="T92" fmla="*/ 10 w 2495"/>
                  <a:gd name="T93" fmla="*/ 256 h 18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495" h="1836">
                    <a:moveTo>
                      <a:pt x="51" y="1279"/>
                    </a:moveTo>
                    <a:lnTo>
                      <a:pt x="175" y="1371"/>
                    </a:lnTo>
                    <a:lnTo>
                      <a:pt x="277" y="1363"/>
                    </a:lnTo>
                    <a:lnTo>
                      <a:pt x="339" y="1440"/>
                    </a:lnTo>
                    <a:lnTo>
                      <a:pt x="411" y="1462"/>
                    </a:lnTo>
                    <a:lnTo>
                      <a:pt x="486" y="1386"/>
                    </a:lnTo>
                    <a:lnTo>
                      <a:pt x="637" y="1310"/>
                    </a:lnTo>
                    <a:lnTo>
                      <a:pt x="804" y="1234"/>
                    </a:lnTo>
                    <a:lnTo>
                      <a:pt x="835" y="1143"/>
                    </a:lnTo>
                    <a:lnTo>
                      <a:pt x="811" y="1026"/>
                    </a:lnTo>
                    <a:lnTo>
                      <a:pt x="895" y="831"/>
                    </a:lnTo>
                    <a:lnTo>
                      <a:pt x="1010" y="740"/>
                    </a:lnTo>
                    <a:lnTo>
                      <a:pt x="1146" y="512"/>
                    </a:lnTo>
                    <a:lnTo>
                      <a:pt x="1275" y="299"/>
                    </a:lnTo>
                    <a:lnTo>
                      <a:pt x="1312" y="170"/>
                    </a:lnTo>
                    <a:lnTo>
                      <a:pt x="1358" y="109"/>
                    </a:lnTo>
                    <a:lnTo>
                      <a:pt x="1487" y="102"/>
                    </a:lnTo>
                    <a:lnTo>
                      <a:pt x="1574" y="0"/>
                    </a:lnTo>
                    <a:lnTo>
                      <a:pt x="1694" y="56"/>
                    </a:lnTo>
                    <a:lnTo>
                      <a:pt x="1698" y="78"/>
                    </a:lnTo>
                    <a:lnTo>
                      <a:pt x="1698" y="106"/>
                    </a:lnTo>
                    <a:lnTo>
                      <a:pt x="1692" y="185"/>
                    </a:lnTo>
                    <a:lnTo>
                      <a:pt x="1751" y="284"/>
                    </a:lnTo>
                    <a:lnTo>
                      <a:pt x="2034" y="455"/>
                    </a:lnTo>
                    <a:lnTo>
                      <a:pt x="2154" y="436"/>
                    </a:lnTo>
                    <a:lnTo>
                      <a:pt x="2262" y="540"/>
                    </a:lnTo>
                    <a:lnTo>
                      <a:pt x="2233" y="597"/>
                    </a:lnTo>
                    <a:lnTo>
                      <a:pt x="2119" y="540"/>
                    </a:lnTo>
                    <a:lnTo>
                      <a:pt x="2091" y="654"/>
                    </a:lnTo>
                    <a:lnTo>
                      <a:pt x="2290" y="711"/>
                    </a:lnTo>
                    <a:lnTo>
                      <a:pt x="2319" y="853"/>
                    </a:lnTo>
                    <a:lnTo>
                      <a:pt x="2233" y="940"/>
                    </a:lnTo>
                    <a:lnTo>
                      <a:pt x="2412" y="968"/>
                    </a:lnTo>
                    <a:lnTo>
                      <a:pt x="2495" y="968"/>
                    </a:lnTo>
                    <a:lnTo>
                      <a:pt x="2467" y="1088"/>
                    </a:lnTo>
                    <a:lnTo>
                      <a:pt x="2285" y="1173"/>
                    </a:lnTo>
                    <a:lnTo>
                      <a:pt x="2072" y="1199"/>
                    </a:lnTo>
                    <a:lnTo>
                      <a:pt x="1273" y="1436"/>
                    </a:lnTo>
                    <a:lnTo>
                      <a:pt x="904" y="1593"/>
                    </a:lnTo>
                    <a:lnTo>
                      <a:pt x="402" y="1733"/>
                    </a:lnTo>
                    <a:lnTo>
                      <a:pt x="268" y="1794"/>
                    </a:lnTo>
                    <a:lnTo>
                      <a:pt x="34" y="1836"/>
                    </a:lnTo>
                    <a:lnTo>
                      <a:pt x="54" y="1753"/>
                    </a:lnTo>
                    <a:lnTo>
                      <a:pt x="0" y="1620"/>
                    </a:lnTo>
                    <a:lnTo>
                      <a:pt x="58" y="1517"/>
                    </a:lnTo>
                    <a:lnTo>
                      <a:pt x="66" y="1400"/>
                    </a:lnTo>
                    <a:lnTo>
                      <a:pt x="51" y="1279"/>
                    </a:lnTo>
                    <a:close/>
                  </a:path>
                </a:pathLst>
              </a:custGeom>
              <a:solidFill>
                <a:srgbClr val="6699FF"/>
              </a:solidFill>
              <a:ln w="9525">
                <a:solidFill>
                  <a:srgbClr val="E7E6E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514337" eaLnBrk="0" hangingPunct="0"/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76" name="Freeform 53">
                <a:extLst>
                  <a:ext uri="{FF2B5EF4-FFF2-40B4-BE49-F238E27FC236}">
                    <a16:creationId xmlns:a16="http://schemas.microsoft.com/office/drawing/2014/main" id="{4828D99D-D6C1-44DC-A558-B5D77FC2B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3611" y="3513565"/>
                <a:ext cx="433472" cy="423977"/>
              </a:xfrm>
              <a:custGeom>
                <a:avLst/>
                <a:gdLst>
                  <a:gd name="T0" fmla="*/ 100 w 1790"/>
                  <a:gd name="T1" fmla="*/ 5 h 1751"/>
                  <a:gd name="T2" fmla="*/ 113 w 1790"/>
                  <a:gd name="T3" fmla="*/ 0 h 1751"/>
                  <a:gd name="T4" fmla="*/ 118 w 1790"/>
                  <a:gd name="T5" fmla="*/ 52 h 1751"/>
                  <a:gd name="T6" fmla="*/ 130 w 1790"/>
                  <a:gd name="T7" fmla="*/ 72 h 1751"/>
                  <a:gd name="T8" fmla="*/ 166 w 1790"/>
                  <a:gd name="T9" fmla="*/ 65 h 1751"/>
                  <a:gd name="T10" fmla="*/ 187 w 1790"/>
                  <a:gd name="T11" fmla="*/ 49 h 1751"/>
                  <a:gd name="T12" fmla="*/ 204 w 1790"/>
                  <a:gd name="T13" fmla="*/ 49 h 1751"/>
                  <a:gd name="T14" fmla="*/ 209 w 1790"/>
                  <a:gd name="T15" fmla="*/ 78 h 1751"/>
                  <a:gd name="T16" fmla="*/ 221 w 1790"/>
                  <a:gd name="T17" fmla="*/ 78 h 1751"/>
                  <a:gd name="T18" fmla="*/ 239 w 1790"/>
                  <a:gd name="T19" fmla="*/ 58 h 1751"/>
                  <a:gd name="T20" fmla="*/ 259 w 1790"/>
                  <a:gd name="T21" fmla="*/ 46 h 1751"/>
                  <a:gd name="T22" fmla="*/ 280 w 1790"/>
                  <a:gd name="T23" fmla="*/ 42 h 1751"/>
                  <a:gd name="T24" fmla="*/ 289 w 1790"/>
                  <a:gd name="T25" fmla="*/ 27 h 1751"/>
                  <a:gd name="T26" fmla="*/ 302 w 1790"/>
                  <a:gd name="T27" fmla="*/ 21 h 1751"/>
                  <a:gd name="T28" fmla="*/ 318 w 1790"/>
                  <a:gd name="T29" fmla="*/ 32 h 1751"/>
                  <a:gd name="T30" fmla="*/ 339 w 1790"/>
                  <a:gd name="T31" fmla="*/ 40 h 1751"/>
                  <a:gd name="T32" fmla="*/ 321 w 1790"/>
                  <a:gd name="T33" fmla="*/ 61 h 1751"/>
                  <a:gd name="T34" fmla="*/ 295 w 1790"/>
                  <a:gd name="T35" fmla="*/ 62 h 1751"/>
                  <a:gd name="T36" fmla="*/ 287 w 1790"/>
                  <a:gd name="T37" fmla="*/ 74 h 1751"/>
                  <a:gd name="T38" fmla="*/ 279 w 1790"/>
                  <a:gd name="T39" fmla="*/ 100 h 1751"/>
                  <a:gd name="T40" fmla="*/ 225 w 1790"/>
                  <a:gd name="T41" fmla="*/ 188 h 1751"/>
                  <a:gd name="T42" fmla="*/ 203 w 1790"/>
                  <a:gd name="T43" fmla="*/ 206 h 1751"/>
                  <a:gd name="T44" fmla="*/ 187 w 1790"/>
                  <a:gd name="T45" fmla="*/ 245 h 1751"/>
                  <a:gd name="T46" fmla="*/ 191 w 1790"/>
                  <a:gd name="T47" fmla="*/ 268 h 1751"/>
                  <a:gd name="T48" fmla="*/ 185 w 1790"/>
                  <a:gd name="T49" fmla="*/ 286 h 1751"/>
                  <a:gd name="T50" fmla="*/ 149 w 1790"/>
                  <a:gd name="T51" fmla="*/ 303 h 1751"/>
                  <a:gd name="T52" fmla="*/ 121 w 1790"/>
                  <a:gd name="T53" fmla="*/ 317 h 1751"/>
                  <a:gd name="T54" fmla="*/ 106 w 1790"/>
                  <a:gd name="T55" fmla="*/ 332 h 1751"/>
                  <a:gd name="T56" fmla="*/ 92 w 1790"/>
                  <a:gd name="T57" fmla="*/ 327 h 1751"/>
                  <a:gd name="T58" fmla="*/ 80 w 1790"/>
                  <a:gd name="T59" fmla="*/ 312 h 1751"/>
                  <a:gd name="T60" fmla="*/ 59 w 1790"/>
                  <a:gd name="T61" fmla="*/ 314 h 1751"/>
                  <a:gd name="T62" fmla="*/ 35 w 1790"/>
                  <a:gd name="T63" fmla="*/ 296 h 1751"/>
                  <a:gd name="T64" fmla="*/ 15 w 1790"/>
                  <a:gd name="T65" fmla="*/ 279 h 1751"/>
                  <a:gd name="T66" fmla="*/ 11 w 1790"/>
                  <a:gd name="T67" fmla="*/ 245 h 1751"/>
                  <a:gd name="T68" fmla="*/ 0 w 1790"/>
                  <a:gd name="T69" fmla="*/ 233 h 1751"/>
                  <a:gd name="T70" fmla="*/ 23 w 1790"/>
                  <a:gd name="T71" fmla="*/ 210 h 1751"/>
                  <a:gd name="T72" fmla="*/ 28 w 1790"/>
                  <a:gd name="T73" fmla="*/ 191 h 1751"/>
                  <a:gd name="T74" fmla="*/ 28 w 1790"/>
                  <a:gd name="T75" fmla="*/ 165 h 1751"/>
                  <a:gd name="T76" fmla="*/ 47 w 1790"/>
                  <a:gd name="T77" fmla="*/ 168 h 1751"/>
                  <a:gd name="T78" fmla="*/ 54 w 1790"/>
                  <a:gd name="T79" fmla="*/ 150 h 1751"/>
                  <a:gd name="T80" fmla="*/ 52 w 1790"/>
                  <a:gd name="T81" fmla="*/ 131 h 1751"/>
                  <a:gd name="T82" fmla="*/ 71 w 1790"/>
                  <a:gd name="T83" fmla="*/ 117 h 1751"/>
                  <a:gd name="T84" fmla="*/ 91 w 1790"/>
                  <a:gd name="T85" fmla="*/ 90 h 1751"/>
                  <a:gd name="T86" fmla="*/ 103 w 1790"/>
                  <a:gd name="T87" fmla="*/ 56 h 1751"/>
                  <a:gd name="T88" fmla="*/ 100 w 1790"/>
                  <a:gd name="T89" fmla="*/ 5 h 17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790" h="1751">
                    <a:moveTo>
                      <a:pt x="527" y="24"/>
                    </a:moveTo>
                    <a:lnTo>
                      <a:pt x="599" y="0"/>
                    </a:lnTo>
                    <a:lnTo>
                      <a:pt x="623" y="272"/>
                    </a:lnTo>
                    <a:lnTo>
                      <a:pt x="686" y="380"/>
                    </a:lnTo>
                    <a:lnTo>
                      <a:pt x="879" y="344"/>
                    </a:lnTo>
                    <a:lnTo>
                      <a:pt x="986" y="260"/>
                    </a:lnTo>
                    <a:lnTo>
                      <a:pt x="1076" y="260"/>
                    </a:lnTo>
                    <a:lnTo>
                      <a:pt x="1106" y="410"/>
                    </a:lnTo>
                    <a:lnTo>
                      <a:pt x="1166" y="410"/>
                    </a:lnTo>
                    <a:lnTo>
                      <a:pt x="1262" y="304"/>
                    </a:lnTo>
                    <a:lnTo>
                      <a:pt x="1366" y="240"/>
                    </a:lnTo>
                    <a:lnTo>
                      <a:pt x="1478" y="224"/>
                    </a:lnTo>
                    <a:lnTo>
                      <a:pt x="1526" y="140"/>
                    </a:lnTo>
                    <a:lnTo>
                      <a:pt x="1595" y="113"/>
                    </a:lnTo>
                    <a:lnTo>
                      <a:pt x="1678" y="168"/>
                    </a:lnTo>
                    <a:lnTo>
                      <a:pt x="1790" y="213"/>
                    </a:lnTo>
                    <a:lnTo>
                      <a:pt x="1694" y="320"/>
                    </a:lnTo>
                    <a:lnTo>
                      <a:pt x="1560" y="325"/>
                    </a:lnTo>
                    <a:lnTo>
                      <a:pt x="1513" y="391"/>
                    </a:lnTo>
                    <a:lnTo>
                      <a:pt x="1471" y="525"/>
                    </a:lnTo>
                    <a:lnTo>
                      <a:pt x="1190" y="991"/>
                    </a:lnTo>
                    <a:lnTo>
                      <a:pt x="1070" y="1087"/>
                    </a:lnTo>
                    <a:lnTo>
                      <a:pt x="987" y="1291"/>
                    </a:lnTo>
                    <a:lnTo>
                      <a:pt x="1007" y="1414"/>
                    </a:lnTo>
                    <a:lnTo>
                      <a:pt x="976" y="1510"/>
                    </a:lnTo>
                    <a:lnTo>
                      <a:pt x="786" y="1597"/>
                    </a:lnTo>
                    <a:lnTo>
                      <a:pt x="639" y="1672"/>
                    </a:lnTo>
                    <a:lnTo>
                      <a:pt x="561" y="1751"/>
                    </a:lnTo>
                    <a:lnTo>
                      <a:pt x="486" y="1726"/>
                    </a:lnTo>
                    <a:lnTo>
                      <a:pt x="423" y="1648"/>
                    </a:lnTo>
                    <a:lnTo>
                      <a:pt x="309" y="1654"/>
                    </a:lnTo>
                    <a:lnTo>
                      <a:pt x="186" y="1562"/>
                    </a:lnTo>
                    <a:lnTo>
                      <a:pt x="77" y="1471"/>
                    </a:lnTo>
                    <a:lnTo>
                      <a:pt x="56" y="1292"/>
                    </a:lnTo>
                    <a:lnTo>
                      <a:pt x="0" y="1228"/>
                    </a:lnTo>
                    <a:lnTo>
                      <a:pt x="123" y="1109"/>
                    </a:lnTo>
                    <a:lnTo>
                      <a:pt x="150" y="1007"/>
                    </a:lnTo>
                    <a:lnTo>
                      <a:pt x="150" y="872"/>
                    </a:lnTo>
                    <a:lnTo>
                      <a:pt x="248" y="886"/>
                    </a:lnTo>
                    <a:lnTo>
                      <a:pt x="287" y="792"/>
                    </a:lnTo>
                    <a:lnTo>
                      <a:pt x="273" y="690"/>
                    </a:lnTo>
                    <a:lnTo>
                      <a:pt x="374" y="615"/>
                    </a:lnTo>
                    <a:lnTo>
                      <a:pt x="483" y="476"/>
                    </a:lnTo>
                    <a:lnTo>
                      <a:pt x="543" y="294"/>
                    </a:lnTo>
                    <a:lnTo>
                      <a:pt x="527" y="24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77" name="Freeform 54">
                <a:extLst>
                  <a:ext uri="{FF2B5EF4-FFF2-40B4-BE49-F238E27FC236}">
                    <a16:creationId xmlns:a16="http://schemas.microsoft.com/office/drawing/2014/main" id="{865238B8-4CD9-44C7-B47C-0DCB41D5D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3186" y="3468869"/>
                <a:ext cx="428358" cy="211989"/>
              </a:xfrm>
              <a:custGeom>
                <a:avLst/>
                <a:gdLst>
                  <a:gd name="T0" fmla="*/ 171 w 1675"/>
                  <a:gd name="T1" fmla="*/ 132 h 830"/>
                  <a:gd name="T2" fmla="*/ 227 w 1675"/>
                  <a:gd name="T3" fmla="*/ 166 h 830"/>
                  <a:gd name="T4" fmla="*/ 251 w 1675"/>
                  <a:gd name="T5" fmla="*/ 162 h 830"/>
                  <a:gd name="T6" fmla="*/ 254 w 1675"/>
                  <a:gd name="T7" fmla="*/ 147 h 830"/>
                  <a:gd name="T8" fmla="*/ 250 w 1675"/>
                  <a:gd name="T9" fmla="*/ 139 h 830"/>
                  <a:gd name="T10" fmla="*/ 250 w 1675"/>
                  <a:gd name="T11" fmla="*/ 129 h 830"/>
                  <a:gd name="T12" fmla="*/ 241 w 1675"/>
                  <a:gd name="T13" fmla="*/ 116 h 830"/>
                  <a:gd name="T14" fmla="*/ 233 w 1675"/>
                  <a:gd name="T15" fmla="*/ 99 h 830"/>
                  <a:gd name="T16" fmla="*/ 226 w 1675"/>
                  <a:gd name="T17" fmla="*/ 79 h 830"/>
                  <a:gd name="T18" fmla="*/ 218 w 1675"/>
                  <a:gd name="T19" fmla="*/ 68 h 830"/>
                  <a:gd name="T20" fmla="*/ 227 w 1675"/>
                  <a:gd name="T21" fmla="*/ 50 h 830"/>
                  <a:gd name="T22" fmla="*/ 227 w 1675"/>
                  <a:gd name="T23" fmla="*/ 28 h 830"/>
                  <a:gd name="T24" fmla="*/ 250 w 1675"/>
                  <a:gd name="T25" fmla="*/ 45 h 830"/>
                  <a:gd name="T26" fmla="*/ 246 w 1675"/>
                  <a:gd name="T27" fmla="*/ 68 h 830"/>
                  <a:gd name="T28" fmla="*/ 244 w 1675"/>
                  <a:gd name="T29" fmla="*/ 84 h 830"/>
                  <a:gd name="T30" fmla="*/ 255 w 1675"/>
                  <a:gd name="T31" fmla="*/ 92 h 830"/>
                  <a:gd name="T32" fmla="*/ 263 w 1675"/>
                  <a:gd name="T33" fmla="*/ 100 h 830"/>
                  <a:gd name="T34" fmla="*/ 259 w 1675"/>
                  <a:gd name="T35" fmla="*/ 111 h 830"/>
                  <a:gd name="T36" fmla="*/ 269 w 1675"/>
                  <a:gd name="T37" fmla="*/ 123 h 830"/>
                  <a:gd name="T38" fmla="*/ 284 w 1675"/>
                  <a:gd name="T39" fmla="*/ 124 h 830"/>
                  <a:gd name="T40" fmla="*/ 301 w 1675"/>
                  <a:gd name="T41" fmla="*/ 141 h 830"/>
                  <a:gd name="T42" fmla="*/ 316 w 1675"/>
                  <a:gd name="T43" fmla="*/ 141 h 830"/>
                  <a:gd name="T44" fmla="*/ 332 w 1675"/>
                  <a:gd name="T45" fmla="*/ 137 h 830"/>
                  <a:gd name="T46" fmla="*/ 334 w 1675"/>
                  <a:gd name="T47" fmla="*/ 118 h 830"/>
                  <a:gd name="T48" fmla="*/ 335 w 1675"/>
                  <a:gd name="T49" fmla="*/ 103 h 830"/>
                  <a:gd name="T50" fmla="*/ 321 w 1675"/>
                  <a:gd name="T51" fmla="*/ 105 h 830"/>
                  <a:gd name="T52" fmla="*/ 303 w 1675"/>
                  <a:gd name="T53" fmla="*/ 113 h 830"/>
                  <a:gd name="T54" fmla="*/ 297 w 1675"/>
                  <a:gd name="T55" fmla="*/ 102 h 830"/>
                  <a:gd name="T56" fmla="*/ 289 w 1675"/>
                  <a:gd name="T57" fmla="*/ 82 h 830"/>
                  <a:gd name="T58" fmla="*/ 284 w 1675"/>
                  <a:gd name="T59" fmla="*/ 63 h 830"/>
                  <a:gd name="T60" fmla="*/ 276 w 1675"/>
                  <a:gd name="T61" fmla="*/ 50 h 830"/>
                  <a:gd name="T62" fmla="*/ 272 w 1675"/>
                  <a:gd name="T63" fmla="*/ 33 h 830"/>
                  <a:gd name="T64" fmla="*/ 265 w 1675"/>
                  <a:gd name="T65" fmla="*/ 19 h 830"/>
                  <a:gd name="T66" fmla="*/ 258 w 1675"/>
                  <a:gd name="T67" fmla="*/ 0 h 830"/>
                  <a:gd name="T68" fmla="*/ 244 w 1675"/>
                  <a:gd name="T69" fmla="*/ 9 h 830"/>
                  <a:gd name="T70" fmla="*/ 233 w 1675"/>
                  <a:gd name="T71" fmla="*/ 13 h 830"/>
                  <a:gd name="T72" fmla="*/ 210 w 1675"/>
                  <a:gd name="T73" fmla="*/ 11 h 830"/>
                  <a:gd name="T74" fmla="*/ 195 w 1675"/>
                  <a:gd name="T75" fmla="*/ 13 h 830"/>
                  <a:gd name="T76" fmla="*/ 170 w 1675"/>
                  <a:gd name="T77" fmla="*/ 24 h 830"/>
                  <a:gd name="T78" fmla="*/ 147 w 1675"/>
                  <a:gd name="T79" fmla="*/ 29 h 830"/>
                  <a:gd name="T80" fmla="*/ 132 w 1675"/>
                  <a:gd name="T81" fmla="*/ 46 h 830"/>
                  <a:gd name="T82" fmla="*/ 100 w 1675"/>
                  <a:gd name="T83" fmla="*/ 52 h 830"/>
                  <a:gd name="T84" fmla="*/ 75 w 1675"/>
                  <a:gd name="T85" fmla="*/ 61 h 830"/>
                  <a:gd name="T86" fmla="*/ 33 w 1675"/>
                  <a:gd name="T87" fmla="*/ 73 h 830"/>
                  <a:gd name="T88" fmla="*/ 0 w 1675"/>
                  <a:gd name="T89" fmla="*/ 85 h 830"/>
                  <a:gd name="T90" fmla="*/ 6 w 1675"/>
                  <a:gd name="T91" fmla="*/ 113 h 830"/>
                  <a:gd name="T92" fmla="*/ 18 w 1675"/>
                  <a:gd name="T93" fmla="*/ 113 h 830"/>
                  <a:gd name="T94" fmla="*/ 36 w 1675"/>
                  <a:gd name="T95" fmla="*/ 92 h 830"/>
                  <a:gd name="T96" fmla="*/ 55 w 1675"/>
                  <a:gd name="T97" fmla="*/ 81 h 830"/>
                  <a:gd name="T98" fmla="*/ 76 w 1675"/>
                  <a:gd name="T99" fmla="*/ 78 h 830"/>
                  <a:gd name="T100" fmla="*/ 86 w 1675"/>
                  <a:gd name="T101" fmla="*/ 62 h 830"/>
                  <a:gd name="T102" fmla="*/ 98 w 1675"/>
                  <a:gd name="T103" fmla="*/ 56 h 830"/>
                  <a:gd name="T104" fmla="*/ 114 w 1675"/>
                  <a:gd name="T105" fmla="*/ 67 h 830"/>
                  <a:gd name="T106" fmla="*/ 136 w 1675"/>
                  <a:gd name="T107" fmla="*/ 76 h 830"/>
                  <a:gd name="T108" fmla="*/ 151 w 1675"/>
                  <a:gd name="T109" fmla="*/ 82 h 830"/>
                  <a:gd name="T110" fmla="*/ 160 w 1675"/>
                  <a:gd name="T111" fmla="*/ 74 h 830"/>
                  <a:gd name="T112" fmla="*/ 174 w 1675"/>
                  <a:gd name="T113" fmla="*/ 85 h 830"/>
                  <a:gd name="T114" fmla="*/ 161 w 1675"/>
                  <a:gd name="T115" fmla="*/ 97 h 830"/>
                  <a:gd name="T116" fmla="*/ 159 w 1675"/>
                  <a:gd name="T117" fmla="*/ 113 h 830"/>
                  <a:gd name="T118" fmla="*/ 171 w 1675"/>
                  <a:gd name="T119" fmla="*/ 132 h 8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675" h="830">
                    <a:moveTo>
                      <a:pt x="853" y="659"/>
                    </a:moveTo>
                    <a:lnTo>
                      <a:pt x="1136" y="830"/>
                    </a:lnTo>
                    <a:lnTo>
                      <a:pt x="1256" y="810"/>
                    </a:lnTo>
                    <a:lnTo>
                      <a:pt x="1269" y="736"/>
                    </a:lnTo>
                    <a:lnTo>
                      <a:pt x="1250" y="697"/>
                    </a:lnTo>
                    <a:lnTo>
                      <a:pt x="1250" y="646"/>
                    </a:lnTo>
                    <a:lnTo>
                      <a:pt x="1205" y="579"/>
                    </a:lnTo>
                    <a:lnTo>
                      <a:pt x="1165" y="494"/>
                    </a:lnTo>
                    <a:lnTo>
                      <a:pt x="1131" y="397"/>
                    </a:lnTo>
                    <a:lnTo>
                      <a:pt x="1091" y="340"/>
                    </a:lnTo>
                    <a:lnTo>
                      <a:pt x="1136" y="251"/>
                    </a:lnTo>
                    <a:lnTo>
                      <a:pt x="1136" y="138"/>
                    </a:lnTo>
                    <a:lnTo>
                      <a:pt x="1250" y="223"/>
                    </a:lnTo>
                    <a:lnTo>
                      <a:pt x="1228" y="340"/>
                    </a:lnTo>
                    <a:lnTo>
                      <a:pt x="1222" y="420"/>
                    </a:lnTo>
                    <a:lnTo>
                      <a:pt x="1273" y="460"/>
                    </a:lnTo>
                    <a:lnTo>
                      <a:pt x="1313" y="499"/>
                    </a:lnTo>
                    <a:lnTo>
                      <a:pt x="1296" y="556"/>
                    </a:lnTo>
                    <a:lnTo>
                      <a:pt x="1347" y="613"/>
                    </a:lnTo>
                    <a:lnTo>
                      <a:pt x="1421" y="619"/>
                    </a:lnTo>
                    <a:lnTo>
                      <a:pt x="1507" y="705"/>
                    </a:lnTo>
                    <a:lnTo>
                      <a:pt x="1581" y="703"/>
                    </a:lnTo>
                    <a:lnTo>
                      <a:pt x="1661" y="686"/>
                    </a:lnTo>
                    <a:lnTo>
                      <a:pt x="1672" y="590"/>
                    </a:lnTo>
                    <a:lnTo>
                      <a:pt x="1675" y="517"/>
                    </a:lnTo>
                    <a:lnTo>
                      <a:pt x="1605" y="527"/>
                    </a:lnTo>
                    <a:lnTo>
                      <a:pt x="1515" y="564"/>
                    </a:lnTo>
                    <a:lnTo>
                      <a:pt x="1484" y="511"/>
                    </a:lnTo>
                    <a:lnTo>
                      <a:pt x="1444" y="408"/>
                    </a:lnTo>
                    <a:lnTo>
                      <a:pt x="1418" y="314"/>
                    </a:lnTo>
                    <a:lnTo>
                      <a:pt x="1381" y="249"/>
                    </a:lnTo>
                    <a:lnTo>
                      <a:pt x="1362" y="163"/>
                    </a:lnTo>
                    <a:lnTo>
                      <a:pt x="1323" y="95"/>
                    </a:lnTo>
                    <a:lnTo>
                      <a:pt x="1288" y="0"/>
                    </a:lnTo>
                    <a:lnTo>
                      <a:pt x="1222" y="45"/>
                    </a:lnTo>
                    <a:lnTo>
                      <a:pt x="1165" y="63"/>
                    </a:lnTo>
                    <a:lnTo>
                      <a:pt x="1051" y="54"/>
                    </a:lnTo>
                    <a:lnTo>
                      <a:pt x="977" y="63"/>
                    </a:lnTo>
                    <a:lnTo>
                      <a:pt x="851" y="119"/>
                    </a:lnTo>
                    <a:lnTo>
                      <a:pt x="735" y="143"/>
                    </a:lnTo>
                    <a:lnTo>
                      <a:pt x="662" y="232"/>
                    </a:lnTo>
                    <a:lnTo>
                      <a:pt x="501" y="260"/>
                    </a:lnTo>
                    <a:lnTo>
                      <a:pt x="376" y="304"/>
                    </a:lnTo>
                    <a:lnTo>
                      <a:pt x="165" y="365"/>
                    </a:lnTo>
                    <a:lnTo>
                      <a:pt x="0" y="423"/>
                    </a:lnTo>
                    <a:lnTo>
                      <a:pt x="29" y="564"/>
                    </a:lnTo>
                    <a:lnTo>
                      <a:pt x="88" y="564"/>
                    </a:lnTo>
                    <a:lnTo>
                      <a:pt x="178" y="461"/>
                    </a:lnTo>
                    <a:lnTo>
                      <a:pt x="277" y="403"/>
                    </a:lnTo>
                    <a:lnTo>
                      <a:pt x="380" y="388"/>
                    </a:lnTo>
                    <a:lnTo>
                      <a:pt x="428" y="308"/>
                    </a:lnTo>
                    <a:lnTo>
                      <a:pt x="491" y="282"/>
                    </a:lnTo>
                    <a:lnTo>
                      <a:pt x="571" y="334"/>
                    </a:lnTo>
                    <a:lnTo>
                      <a:pt x="680" y="378"/>
                    </a:lnTo>
                    <a:lnTo>
                      <a:pt x="754" y="412"/>
                    </a:lnTo>
                    <a:lnTo>
                      <a:pt x="802" y="372"/>
                    </a:lnTo>
                    <a:lnTo>
                      <a:pt x="871" y="424"/>
                    </a:lnTo>
                    <a:lnTo>
                      <a:pt x="805" y="483"/>
                    </a:lnTo>
                    <a:lnTo>
                      <a:pt x="795" y="563"/>
                    </a:lnTo>
                    <a:lnTo>
                      <a:pt x="853" y="659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E7E6E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514337" eaLnBrk="0" hangingPunct="0"/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78" name="Freeform 55">
                <a:extLst>
                  <a:ext uri="{FF2B5EF4-FFF2-40B4-BE49-F238E27FC236}">
                    <a16:creationId xmlns:a16="http://schemas.microsoft.com/office/drawing/2014/main" id="{7735664A-1CC9-41F1-AF6E-36E2B3FC8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808" y="3466309"/>
                <a:ext cx="106130" cy="146859"/>
              </a:xfrm>
              <a:custGeom>
                <a:avLst/>
                <a:gdLst>
                  <a:gd name="T0" fmla="*/ 64 w 438"/>
                  <a:gd name="T1" fmla="*/ 107 h 605"/>
                  <a:gd name="T2" fmla="*/ 78 w 438"/>
                  <a:gd name="T3" fmla="*/ 105 h 605"/>
                  <a:gd name="T4" fmla="*/ 83 w 438"/>
                  <a:gd name="T5" fmla="*/ 79 h 605"/>
                  <a:gd name="T6" fmla="*/ 66 w 438"/>
                  <a:gd name="T7" fmla="*/ 62 h 605"/>
                  <a:gd name="T8" fmla="*/ 49 w 438"/>
                  <a:gd name="T9" fmla="*/ 49 h 605"/>
                  <a:gd name="T10" fmla="*/ 33 w 438"/>
                  <a:gd name="T11" fmla="*/ 31 h 605"/>
                  <a:gd name="T12" fmla="*/ 22 w 438"/>
                  <a:gd name="T13" fmla="*/ 0 h 605"/>
                  <a:gd name="T14" fmla="*/ 0 w 438"/>
                  <a:gd name="T15" fmla="*/ 2 h 605"/>
                  <a:gd name="T16" fmla="*/ 7 w 438"/>
                  <a:gd name="T17" fmla="*/ 19 h 605"/>
                  <a:gd name="T18" fmla="*/ 15 w 438"/>
                  <a:gd name="T19" fmla="*/ 33 h 605"/>
                  <a:gd name="T20" fmla="*/ 19 w 438"/>
                  <a:gd name="T21" fmla="*/ 52 h 605"/>
                  <a:gd name="T22" fmla="*/ 26 w 438"/>
                  <a:gd name="T23" fmla="*/ 63 h 605"/>
                  <a:gd name="T24" fmla="*/ 31 w 438"/>
                  <a:gd name="T25" fmla="*/ 82 h 605"/>
                  <a:gd name="T26" fmla="*/ 40 w 438"/>
                  <a:gd name="T27" fmla="*/ 104 h 605"/>
                  <a:gd name="T28" fmla="*/ 45 w 438"/>
                  <a:gd name="T29" fmla="*/ 115 h 605"/>
                  <a:gd name="T30" fmla="*/ 64 w 438"/>
                  <a:gd name="T31" fmla="*/ 107 h 6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38" h="605">
                    <a:moveTo>
                      <a:pt x="336" y="563"/>
                    </a:moveTo>
                    <a:lnTo>
                      <a:pt x="410" y="552"/>
                    </a:lnTo>
                    <a:lnTo>
                      <a:pt x="438" y="415"/>
                    </a:lnTo>
                    <a:lnTo>
                      <a:pt x="348" y="325"/>
                    </a:lnTo>
                    <a:lnTo>
                      <a:pt x="258" y="258"/>
                    </a:lnTo>
                    <a:lnTo>
                      <a:pt x="174" y="162"/>
                    </a:lnTo>
                    <a:lnTo>
                      <a:pt x="117" y="0"/>
                    </a:lnTo>
                    <a:lnTo>
                      <a:pt x="0" y="12"/>
                    </a:lnTo>
                    <a:lnTo>
                      <a:pt x="35" y="101"/>
                    </a:lnTo>
                    <a:lnTo>
                      <a:pt x="78" y="176"/>
                    </a:lnTo>
                    <a:lnTo>
                      <a:pt x="102" y="272"/>
                    </a:lnTo>
                    <a:lnTo>
                      <a:pt x="137" y="333"/>
                    </a:lnTo>
                    <a:lnTo>
                      <a:pt x="164" y="432"/>
                    </a:lnTo>
                    <a:lnTo>
                      <a:pt x="210" y="549"/>
                    </a:lnTo>
                    <a:lnTo>
                      <a:pt x="240" y="605"/>
                    </a:lnTo>
                    <a:lnTo>
                      <a:pt x="336" y="563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79" name="Freeform 56">
                <a:extLst>
                  <a:ext uri="{FF2B5EF4-FFF2-40B4-BE49-F238E27FC236}">
                    <a16:creationId xmlns:a16="http://schemas.microsoft.com/office/drawing/2014/main" id="{974DDCE2-E7E4-4172-AC86-BACA9B004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9582" y="3642540"/>
                <a:ext cx="48590" cy="91948"/>
              </a:xfrm>
              <a:custGeom>
                <a:avLst/>
                <a:gdLst>
                  <a:gd name="T0" fmla="*/ 1 w 198"/>
                  <a:gd name="T1" fmla="*/ 4 h 384"/>
                  <a:gd name="T2" fmla="*/ 16 w 198"/>
                  <a:gd name="T3" fmla="*/ 3 h 384"/>
                  <a:gd name="T4" fmla="*/ 32 w 198"/>
                  <a:gd name="T5" fmla="*/ 0 h 384"/>
                  <a:gd name="T6" fmla="*/ 38 w 198"/>
                  <a:gd name="T7" fmla="*/ 24 h 384"/>
                  <a:gd name="T8" fmla="*/ 37 w 198"/>
                  <a:gd name="T9" fmla="*/ 45 h 384"/>
                  <a:gd name="T10" fmla="*/ 30 w 198"/>
                  <a:gd name="T11" fmla="*/ 61 h 384"/>
                  <a:gd name="T12" fmla="*/ 24 w 198"/>
                  <a:gd name="T13" fmla="*/ 70 h 384"/>
                  <a:gd name="T14" fmla="*/ 18 w 198"/>
                  <a:gd name="T15" fmla="*/ 72 h 384"/>
                  <a:gd name="T16" fmla="*/ 10 w 198"/>
                  <a:gd name="T17" fmla="*/ 59 h 384"/>
                  <a:gd name="T18" fmla="*/ 6 w 198"/>
                  <a:gd name="T19" fmla="*/ 41 h 384"/>
                  <a:gd name="T20" fmla="*/ 0 w 198"/>
                  <a:gd name="T21" fmla="*/ 27 h 384"/>
                  <a:gd name="T22" fmla="*/ 1 w 198"/>
                  <a:gd name="T23" fmla="*/ 4 h 3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8" h="384">
                    <a:moveTo>
                      <a:pt x="3" y="20"/>
                    </a:moveTo>
                    <a:lnTo>
                      <a:pt x="84" y="18"/>
                    </a:lnTo>
                    <a:lnTo>
                      <a:pt x="168" y="0"/>
                    </a:lnTo>
                    <a:lnTo>
                      <a:pt x="198" y="126"/>
                    </a:lnTo>
                    <a:lnTo>
                      <a:pt x="192" y="240"/>
                    </a:lnTo>
                    <a:lnTo>
                      <a:pt x="156" y="324"/>
                    </a:lnTo>
                    <a:lnTo>
                      <a:pt x="125" y="372"/>
                    </a:lnTo>
                    <a:lnTo>
                      <a:pt x="96" y="384"/>
                    </a:lnTo>
                    <a:lnTo>
                      <a:pt x="54" y="312"/>
                    </a:lnTo>
                    <a:lnTo>
                      <a:pt x="30" y="216"/>
                    </a:lnTo>
                    <a:lnTo>
                      <a:pt x="0" y="144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rgbClr val="BFBFBF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50" i="0">
                  <a:solidFill>
                    <a:prstClr val="white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80" name="Freeform 57">
                <a:extLst>
                  <a:ext uri="{FF2B5EF4-FFF2-40B4-BE49-F238E27FC236}">
                    <a16:creationId xmlns:a16="http://schemas.microsoft.com/office/drawing/2014/main" id="{4F7A0018-D990-4323-941F-00FCB0540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5003" y="3563306"/>
                <a:ext cx="30688" cy="28094"/>
              </a:xfrm>
              <a:custGeom>
                <a:avLst/>
                <a:gdLst>
                  <a:gd name="T0" fmla="*/ 0 w 51"/>
                  <a:gd name="T1" fmla="*/ 8 h 51"/>
                  <a:gd name="T2" fmla="*/ 10 w 51"/>
                  <a:gd name="T3" fmla="*/ 0 h 51"/>
                  <a:gd name="T4" fmla="*/ 24 w 51"/>
                  <a:gd name="T5" fmla="*/ 10 h 51"/>
                  <a:gd name="T6" fmla="*/ 10 w 51"/>
                  <a:gd name="T7" fmla="*/ 22 h 51"/>
                  <a:gd name="T8" fmla="*/ 10 w 51"/>
                  <a:gd name="T9" fmla="*/ 16 h 51"/>
                  <a:gd name="T10" fmla="*/ 9 w 51"/>
                  <a:gd name="T11" fmla="*/ 13 h 51"/>
                  <a:gd name="T12" fmla="*/ 6 w 51"/>
                  <a:gd name="T13" fmla="*/ 10 h 51"/>
                  <a:gd name="T14" fmla="*/ 0 w 51"/>
                  <a:gd name="T15" fmla="*/ 8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51">
                    <a:moveTo>
                      <a:pt x="0" y="18"/>
                    </a:moveTo>
                    <a:lnTo>
                      <a:pt x="21" y="0"/>
                    </a:lnTo>
                    <a:lnTo>
                      <a:pt x="51" y="24"/>
                    </a:lnTo>
                    <a:lnTo>
                      <a:pt x="22" y="51"/>
                    </a:lnTo>
                    <a:lnTo>
                      <a:pt x="22" y="38"/>
                    </a:lnTo>
                    <a:lnTo>
                      <a:pt x="20" y="29"/>
                    </a:lnTo>
                    <a:lnTo>
                      <a:pt x="12" y="2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350" b="0" i="0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0" name="אליפסה 223">
              <a:extLst>
                <a:ext uri="{FF2B5EF4-FFF2-40B4-BE49-F238E27FC236}">
                  <a16:creationId xmlns:a16="http://schemas.microsoft.com/office/drawing/2014/main" id="{747D3E4A-E76D-4200-ADF2-F86E9DBEE3B2}"/>
                </a:ext>
              </a:extLst>
            </p:cNvPr>
            <p:cNvSpPr/>
            <p:nvPr/>
          </p:nvSpPr>
          <p:spPr>
            <a:xfrm>
              <a:off x="782963" y="2556220"/>
              <a:ext cx="75774" cy="705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i="0" kern="0">
                <a:solidFill>
                  <a:srgbClr val="C00000"/>
                </a:solidFill>
                <a:latin typeface="Arial" panose="020B0604020202020204"/>
              </a:endParaRPr>
            </a:p>
          </p:txBody>
        </p:sp>
        <p:sp>
          <p:nvSpPr>
            <p:cNvPr id="231" name="אליפסה 223">
              <a:extLst>
                <a:ext uri="{FF2B5EF4-FFF2-40B4-BE49-F238E27FC236}">
                  <a16:creationId xmlns:a16="http://schemas.microsoft.com/office/drawing/2014/main" id="{AA55DDE7-F579-4871-8CCE-79658871D385}"/>
                </a:ext>
              </a:extLst>
            </p:cNvPr>
            <p:cNvSpPr/>
            <p:nvPr/>
          </p:nvSpPr>
          <p:spPr>
            <a:xfrm>
              <a:off x="694886" y="3119065"/>
              <a:ext cx="75774" cy="705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i="0" kern="0">
                <a:solidFill>
                  <a:srgbClr val="C00000"/>
                </a:solidFill>
                <a:latin typeface="Arial" panose="020B0604020202020204"/>
              </a:endParaRPr>
            </a:p>
          </p:txBody>
        </p:sp>
        <p:sp>
          <p:nvSpPr>
            <p:cNvPr id="232" name="אליפסה 223">
              <a:extLst>
                <a:ext uri="{FF2B5EF4-FFF2-40B4-BE49-F238E27FC236}">
                  <a16:creationId xmlns:a16="http://schemas.microsoft.com/office/drawing/2014/main" id="{3B28DA19-4729-4A98-946F-DBCBE8ACBF91}"/>
                </a:ext>
              </a:extLst>
            </p:cNvPr>
            <p:cNvSpPr/>
            <p:nvPr/>
          </p:nvSpPr>
          <p:spPr>
            <a:xfrm>
              <a:off x="916749" y="3474415"/>
              <a:ext cx="75774" cy="705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i="0" kern="0">
                <a:solidFill>
                  <a:srgbClr val="C00000"/>
                </a:solidFill>
                <a:latin typeface="Arial" panose="020B0604020202020204"/>
              </a:endParaRPr>
            </a:p>
          </p:txBody>
        </p:sp>
        <p:sp>
          <p:nvSpPr>
            <p:cNvPr id="233" name="אליפסה 223">
              <a:extLst>
                <a:ext uri="{FF2B5EF4-FFF2-40B4-BE49-F238E27FC236}">
                  <a16:creationId xmlns:a16="http://schemas.microsoft.com/office/drawing/2014/main" id="{594715EA-C34B-451C-A2F4-0DA8C149E938}"/>
                </a:ext>
              </a:extLst>
            </p:cNvPr>
            <p:cNvSpPr/>
            <p:nvPr/>
          </p:nvSpPr>
          <p:spPr>
            <a:xfrm>
              <a:off x="2194254" y="3650746"/>
              <a:ext cx="75774" cy="705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i="0" kern="0">
                <a:solidFill>
                  <a:srgbClr val="C00000"/>
                </a:solidFill>
                <a:latin typeface="Arial" panose="020B0604020202020204"/>
              </a:endParaRPr>
            </a:p>
          </p:txBody>
        </p:sp>
        <p:sp>
          <p:nvSpPr>
            <p:cNvPr id="234" name="אליפסה 223">
              <a:extLst>
                <a:ext uri="{FF2B5EF4-FFF2-40B4-BE49-F238E27FC236}">
                  <a16:creationId xmlns:a16="http://schemas.microsoft.com/office/drawing/2014/main" id="{8CC74989-47F0-4016-BF62-54DE763A84E1}"/>
                </a:ext>
              </a:extLst>
            </p:cNvPr>
            <p:cNvSpPr/>
            <p:nvPr/>
          </p:nvSpPr>
          <p:spPr>
            <a:xfrm>
              <a:off x="2656950" y="2899762"/>
              <a:ext cx="75774" cy="705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i="0" kern="0">
                <a:solidFill>
                  <a:srgbClr val="C00000"/>
                </a:solidFill>
                <a:latin typeface="Arial" panose="020B0604020202020204"/>
              </a:endParaRPr>
            </a:p>
          </p:txBody>
        </p:sp>
        <p:sp>
          <p:nvSpPr>
            <p:cNvPr id="235" name="אליפסה 223">
              <a:extLst>
                <a:ext uri="{FF2B5EF4-FFF2-40B4-BE49-F238E27FC236}">
                  <a16:creationId xmlns:a16="http://schemas.microsoft.com/office/drawing/2014/main" id="{6B1B4EC7-A9FC-4B4F-9733-83BC30C274DB}"/>
                </a:ext>
              </a:extLst>
            </p:cNvPr>
            <p:cNvSpPr/>
            <p:nvPr/>
          </p:nvSpPr>
          <p:spPr>
            <a:xfrm>
              <a:off x="2871751" y="2821062"/>
              <a:ext cx="75774" cy="705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i="0" kern="0">
                <a:solidFill>
                  <a:srgbClr val="C00000"/>
                </a:solidFill>
                <a:latin typeface="Arial" panose="020B0604020202020204"/>
              </a:endParaRPr>
            </a:p>
          </p:txBody>
        </p:sp>
        <p:sp>
          <p:nvSpPr>
            <p:cNvPr id="237" name="אליפסה 223">
              <a:extLst>
                <a:ext uri="{FF2B5EF4-FFF2-40B4-BE49-F238E27FC236}">
                  <a16:creationId xmlns:a16="http://schemas.microsoft.com/office/drawing/2014/main" id="{93380FD8-B491-4AF0-9100-DAFF0EE4A778}"/>
                </a:ext>
              </a:extLst>
            </p:cNvPr>
            <p:cNvSpPr/>
            <p:nvPr/>
          </p:nvSpPr>
          <p:spPr>
            <a:xfrm>
              <a:off x="3593359" y="2598339"/>
              <a:ext cx="75774" cy="705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i="0" kern="0">
                <a:solidFill>
                  <a:srgbClr val="C00000"/>
                </a:solidFill>
                <a:latin typeface="Arial" panose="020B0604020202020204"/>
              </a:endParaRPr>
            </a:p>
          </p:txBody>
        </p:sp>
        <p:sp>
          <p:nvSpPr>
            <p:cNvPr id="238" name="אליפסה 223">
              <a:extLst>
                <a:ext uri="{FF2B5EF4-FFF2-40B4-BE49-F238E27FC236}">
                  <a16:creationId xmlns:a16="http://schemas.microsoft.com/office/drawing/2014/main" id="{7E2282F9-5AED-4466-934D-4B6F4F86D375}"/>
                </a:ext>
              </a:extLst>
            </p:cNvPr>
            <p:cNvSpPr/>
            <p:nvPr/>
          </p:nvSpPr>
          <p:spPr>
            <a:xfrm>
              <a:off x="3499274" y="2748623"/>
              <a:ext cx="75774" cy="705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i="0" kern="0">
                <a:solidFill>
                  <a:srgbClr val="C00000"/>
                </a:solidFill>
                <a:latin typeface="Arial" panose="020B0604020202020204"/>
              </a:endParaRPr>
            </a:p>
          </p:txBody>
        </p:sp>
        <p:sp>
          <p:nvSpPr>
            <p:cNvPr id="239" name="אליפסה 223">
              <a:extLst>
                <a:ext uri="{FF2B5EF4-FFF2-40B4-BE49-F238E27FC236}">
                  <a16:creationId xmlns:a16="http://schemas.microsoft.com/office/drawing/2014/main" id="{22F604D6-8680-4C1A-B153-83839FA927F6}"/>
                </a:ext>
              </a:extLst>
            </p:cNvPr>
            <p:cNvSpPr/>
            <p:nvPr/>
          </p:nvSpPr>
          <p:spPr>
            <a:xfrm>
              <a:off x="3383965" y="2831844"/>
              <a:ext cx="75774" cy="705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i="0" kern="0">
                <a:solidFill>
                  <a:srgbClr val="C00000"/>
                </a:solidFill>
                <a:latin typeface="Arial" panose="020B0604020202020204"/>
              </a:endParaRPr>
            </a:p>
          </p:txBody>
        </p:sp>
        <p:sp>
          <p:nvSpPr>
            <p:cNvPr id="241" name="אליפסה 223">
              <a:extLst>
                <a:ext uri="{FF2B5EF4-FFF2-40B4-BE49-F238E27FC236}">
                  <a16:creationId xmlns:a16="http://schemas.microsoft.com/office/drawing/2014/main" id="{B8809DCE-1ED4-4C14-880C-952AE13F79E7}"/>
                </a:ext>
              </a:extLst>
            </p:cNvPr>
            <p:cNvSpPr/>
            <p:nvPr/>
          </p:nvSpPr>
          <p:spPr>
            <a:xfrm>
              <a:off x="3289331" y="3089354"/>
              <a:ext cx="75774" cy="705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i="0" kern="0">
                <a:solidFill>
                  <a:srgbClr val="C00000"/>
                </a:solidFill>
                <a:latin typeface="Arial" panose="020B0604020202020204"/>
              </a:endParaRPr>
            </a:p>
          </p:txBody>
        </p:sp>
        <p:sp>
          <p:nvSpPr>
            <p:cNvPr id="242" name="אליפסה 223">
              <a:extLst>
                <a:ext uri="{FF2B5EF4-FFF2-40B4-BE49-F238E27FC236}">
                  <a16:creationId xmlns:a16="http://schemas.microsoft.com/office/drawing/2014/main" id="{E1D5BB27-280B-4AAA-8ADE-478C93F30F5B}"/>
                </a:ext>
              </a:extLst>
            </p:cNvPr>
            <p:cNvSpPr/>
            <p:nvPr/>
          </p:nvSpPr>
          <p:spPr>
            <a:xfrm>
              <a:off x="3096437" y="3620008"/>
              <a:ext cx="75774" cy="705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i="0" kern="0">
                <a:solidFill>
                  <a:srgbClr val="C00000"/>
                </a:solidFill>
                <a:latin typeface="Arial" panose="020B0604020202020204"/>
              </a:endParaRPr>
            </a:p>
          </p:txBody>
        </p:sp>
        <p:sp>
          <p:nvSpPr>
            <p:cNvPr id="222" name="אליפסה 223">
              <a:extLst>
                <a:ext uri="{FF2B5EF4-FFF2-40B4-BE49-F238E27FC236}">
                  <a16:creationId xmlns:a16="http://schemas.microsoft.com/office/drawing/2014/main" id="{2638CFC1-8FE2-47A9-96C4-034A6311A0A9}"/>
                </a:ext>
              </a:extLst>
            </p:cNvPr>
            <p:cNvSpPr/>
            <p:nvPr/>
          </p:nvSpPr>
          <p:spPr>
            <a:xfrm>
              <a:off x="3021390" y="3455324"/>
              <a:ext cx="75774" cy="705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i="0" kern="0">
                <a:solidFill>
                  <a:srgbClr val="C00000"/>
                </a:solidFill>
                <a:latin typeface="Arial" panose="020B0604020202020204"/>
              </a:endParaRPr>
            </a:p>
          </p:txBody>
        </p:sp>
        <p:sp>
          <p:nvSpPr>
            <p:cNvPr id="236" name="אליפסה 223">
              <a:extLst>
                <a:ext uri="{FF2B5EF4-FFF2-40B4-BE49-F238E27FC236}">
                  <a16:creationId xmlns:a16="http://schemas.microsoft.com/office/drawing/2014/main" id="{3BED029B-2463-4D2E-A9F5-96B621072FC9}"/>
                </a:ext>
              </a:extLst>
            </p:cNvPr>
            <p:cNvSpPr/>
            <p:nvPr/>
          </p:nvSpPr>
          <p:spPr>
            <a:xfrm>
              <a:off x="2281260" y="2729451"/>
              <a:ext cx="75774" cy="705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i="0" kern="0">
                <a:solidFill>
                  <a:srgbClr val="C00000"/>
                </a:solidFill>
                <a:latin typeface="Arial" panose="020B0604020202020204"/>
              </a:endParaRPr>
            </a:p>
          </p:txBody>
        </p:sp>
      </p:grpSp>
      <p:sp>
        <p:nvSpPr>
          <p:cNvPr id="204" name="Title 1">
            <a:extLst>
              <a:ext uri="{FF2B5EF4-FFF2-40B4-BE49-F238E27FC236}">
                <a16:creationId xmlns:a16="http://schemas.microsoft.com/office/drawing/2014/main" id="{06C524A5-8CD7-4222-A879-86E5C946D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40" y="278219"/>
            <a:ext cx="7886700" cy="674797"/>
          </a:xfrm>
        </p:spPr>
        <p:txBody>
          <a:bodyPr>
            <a:normAutofit/>
          </a:bodyPr>
          <a:lstStyle/>
          <a:p>
            <a:r>
              <a:rPr lang="en-US" sz="2200">
                <a:solidFill>
                  <a:schemeClr val="bg1"/>
                </a:solidFill>
              </a:rPr>
              <a:t>Participating Sites</a:t>
            </a:r>
          </a:p>
        </p:txBody>
      </p:sp>
      <p:sp>
        <p:nvSpPr>
          <p:cNvPr id="84" name="אליפסה 223">
            <a:extLst>
              <a:ext uri="{FF2B5EF4-FFF2-40B4-BE49-F238E27FC236}">
                <a16:creationId xmlns:a16="http://schemas.microsoft.com/office/drawing/2014/main" id="{0E246DC5-0CDF-4A16-83B2-CC3288AC3479}"/>
              </a:ext>
            </a:extLst>
          </p:cNvPr>
          <p:cNvSpPr/>
          <p:nvPr/>
        </p:nvSpPr>
        <p:spPr>
          <a:xfrm>
            <a:off x="5019557" y="2185207"/>
            <a:ext cx="107948" cy="1005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i="0" kern="0">
              <a:solidFill>
                <a:srgbClr val="C00000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307DDA-E654-44C3-97A4-3D5F0A28817C}"/>
              </a:ext>
            </a:extLst>
          </p:cNvPr>
          <p:cNvSpPr txBox="1"/>
          <p:nvPr/>
        </p:nvSpPr>
        <p:spPr>
          <a:xfrm>
            <a:off x="1121219" y="4826756"/>
            <a:ext cx="65703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>
                <a:solidFill>
                  <a:schemeClr val="tx1"/>
                </a:solidFill>
              </a:rPr>
              <a:t>Reflects patient enrollment in the current data set</a:t>
            </a:r>
          </a:p>
        </p:txBody>
      </p:sp>
    </p:spTree>
    <p:extLst>
      <p:ext uri="{BB962C8B-B14F-4D97-AF65-F5344CB8AC3E}">
        <p14:creationId xmlns:p14="http://schemas.microsoft.com/office/powerpoint/2010/main" val="1129233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077E87-D630-B246-8597-029517D41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29" y="241871"/>
            <a:ext cx="7886700" cy="567359"/>
          </a:xfrm>
        </p:spPr>
        <p:txBody>
          <a:bodyPr>
            <a:normAutofit/>
          </a:bodyPr>
          <a:lstStyle/>
          <a:p>
            <a:pPr algn="l"/>
            <a:r>
              <a:rPr lang="fr-FR" sz="2200" err="1">
                <a:cs typeface="Champagne &amp; Limousines"/>
              </a:rPr>
              <a:t>Study</a:t>
            </a:r>
            <a:r>
              <a:rPr lang="fr-FR" sz="2200">
                <a:cs typeface="Champagne &amp; Limousines"/>
              </a:rPr>
              <a:t> </a:t>
            </a:r>
            <a:r>
              <a:rPr lang="fr-FR" sz="2200" err="1">
                <a:cs typeface="Champagne &amp; Limousines"/>
              </a:rPr>
              <a:t>Enrollment</a:t>
            </a:r>
            <a:endParaRPr lang="fr-FR" sz="2200"/>
          </a:p>
        </p:txBody>
      </p:sp>
      <p:graphicFrame>
        <p:nvGraphicFramePr>
          <p:cNvPr id="9" name="Content Placeholder 18">
            <a:extLst>
              <a:ext uri="{FF2B5EF4-FFF2-40B4-BE49-F238E27FC236}">
                <a16:creationId xmlns:a16="http://schemas.microsoft.com/office/drawing/2014/main" id="{C30AB770-2F24-481F-A05D-C06BAD243A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80656"/>
              </p:ext>
            </p:extLst>
          </p:nvPr>
        </p:nvGraphicFramePr>
        <p:xfrm>
          <a:off x="3969063" y="722952"/>
          <a:ext cx="4912549" cy="3743706"/>
        </p:xfrm>
        <a:graphic>
          <a:graphicData uri="http://schemas.openxmlformats.org/drawingml/2006/table">
            <a:tbl>
              <a:tblPr firstRow="1" firstCol="1" bandRow="1"/>
              <a:tblGrid>
                <a:gridCol w="3646466">
                  <a:extLst>
                    <a:ext uri="{9D8B030D-6E8A-4147-A177-3AD203B41FA5}">
                      <a16:colId xmlns:a16="http://schemas.microsoft.com/office/drawing/2014/main" val="1458226233"/>
                    </a:ext>
                  </a:extLst>
                </a:gridCol>
                <a:gridCol w="1266083">
                  <a:extLst>
                    <a:ext uri="{9D8B030D-6E8A-4147-A177-3AD203B41FA5}">
                      <a16:colId xmlns:a16="http://schemas.microsoft.com/office/drawing/2014/main" val="2684432701"/>
                    </a:ext>
                  </a:extLst>
                </a:gridCol>
              </a:tblGrid>
              <a:tr h="3152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l" defTabSz="342900" rtl="0" eaLnBrk="1" latinLnBrk="0" hangingPunct="1"/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Baseline characteristics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F4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342900" rtl="0" eaLnBrk="1" latinLnBrk="0" hangingPunct="1"/>
                      <a:r>
                        <a:rPr lang="en-US" altLang="en-US" sz="1100" kern="12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N=132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en-US" sz="900" b="0" kern="12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N (%) or Mean ± SD</a:t>
                      </a:r>
                      <a:endParaRPr lang="en-US" altLang="en-US" sz="9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F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996763"/>
                  </a:ext>
                </a:extLst>
              </a:tr>
              <a:tr h="184586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0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kern="1200">
                          <a:solidFill>
                            <a:srgbClr val="132F44"/>
                          </a:solidFill>
                          <a:latin typeface="+mn-lt"/>
                          <a:cs typeface="Arial"/>
                        </a:rPr>
                        <a:t>Age, years</a:t>
                      </a:r>
                      <a:endParaRPr lang="en-US" altLang="en-US" sz="1100" b="1" kern="1200">
                        <a:solidFill>
                          <a:srgbClr val="132F44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rgbClr val="132F44"/>
                          </a:solidFill>
                          <a:latin typeface="+mn-lt"/>
                          <a:ea typeface="ＭＳ Ｐゴシック"/>
                          <a:cs typeface="Calibri"/>
                        </a:rPr>
                        <a:t>79.2 ± 7.39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619757"/>
                  </a:ext>
                </a:extLst>
              </a:tr>
              <a:tr h="184585">
                <a:tc>
                  <a:txBody>
                    <a:bodyPr/>
                    <a:lstStyle>
                      <a:lvl1pPr marL="1588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0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en-US" sz="1100" b="1" kern="1200">
                          <a:solidFill>
                            <a:srgbClr val="132F44"/>
                          </a:solidFill>
                          <a:latin typeface="+mn-lt"/>
                          <a:cs typeface="Arial"/>
                        </a:rPr>
                        <a:t>Female</a:t>
                      </a:r>
                      <a:endParaRPr lang="en-US" altLang="en-US" sz="1100" b="1" kern="1200">
                        <a:solidFill>
                          <a:srgbClr val="132F44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kern="1200">
                          <a:solidFill>
                            <a:srgbClr val="132F44"/>
                          </a:solidFill>
                          <a:latin typeface="+mn-lt"/>
                          <a:ea typeface="ＭＳ Ｐゴシック"/>
                          <a:cs typeface="Calibri"/>
                        </a:rPr>
                        <a:t>97 (74%)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1354187"/>
                  </a:ext>
                </a:extLst>
              </a:tr>
              <a:tr h="184586"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lang="en-US" altLang="en-US" sz="1100" b="1" kern="1200" err="1">
                          <a:solidFill>
                            <a:srgbClr val="132F44"/>
                          </a:solidFill>
                          <a:latin typeface="+mn-lt"/>
                          <a:ea typeface="+mn-ea"/>
                          <a:cs typeface="Arial"/>
                        </a:rPr>
                        <a:t>EuroSCORE</a:t>
                      </a:r>
                      <a:r>
                        <a:rPr lang="en-US" altLang="en-US" sz="1100" b="1" kern="1200">
                          <a:solidFill>
                            <a:srgbClr val="132F44"/>
                          </a:solidFill>
                          <a:latin typeface="+mn-lt"/>
                          <a:ea typeface="+mn-ea"/>
                          <a:cs typeface="Arial"/>
                        </a:rPr>
                        <a:t> II (%) </a:t>
                      </a:r>
                      <a:endParaRPr lang="en-US" altLang="en-US" sz="1100" b="1" kern="1200">
                        <a:solidFill>
                          <a:srgbClr val="132F44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rgbClr val="132F44"/>
                          </a:solidFill>
                          <a:latin typeface="+mn-lt"/>
                          <a:ea typeface="ＭＳ Ｐゴシック"/>
                          <a:cs typeface="Calibri"/>
                        </a:rPr>
                        <a:t>5.3 ± 4.3	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128959"/>
                  </a:ext>
                </a:extLst>
              </a:tr>
              <a:tr h="184586"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lang="en-US" altLang="en-US" sz="1100" b="1" kern="1200">
                          <a:solidFill>
                            <a:srgbClr val="132F44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STS score (MV repair)</a:t>
                      </a:r>
                      <a:r>
                        <a:rPr lang="en-GB" sz="1100" b="1" baseline="30000">
                          <a:solidFill>
                            <a:srgbClr val="132F4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1</a:t>
                      </a:r>
                      <a:endParaRPr lang="en-US" altLang="en-US" sz="1100" b="1" kern="1200">
                        <a:solidFill>
                          <a:srgbClr val="132F44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rgbClr val="132F44"/>
                          </a:solidFill>
                          <a:latin typeface="+mn-lt"/>
                          <a:ea typeface="ＭＳ Ｐゴシック"/>
                          <a:cs typeface="Calibri"/>
                        </a:rPr>
                        <a:t>7.4 ± 5.39 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687945"/>
                  </a:ext>
                </a:extLst>
              </a:tr>
              <a:tr h="184586">
                <a:tc>
                  <a:txBody>
                    <a:bodyPr/>
                    <a:lstStyle>
                      <a:lvl1pPr marL="1588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0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en-US" sz="1100" b="1" kern="1200">
                          <a:solidFill>
                            <a:srgbClr val="132F44"/>
                          </a:solidFill>
                          <a:latin typeface="+mn-lt"/>
                          <a:cs typeface="Arial"/>
                        </a:rPr>
                        <a:t>NYHA functional class III or IV</a:t>
                      </a:r>
                      <a:endParaRPr lang="en-US" altLang="en-US" sz="1100" b="1" kern="1200">
                        <a:solidFill>
                          <a:srgbClr val="132F44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0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en-US" sz="1100" kern="1200">
                          <a:solidFill>
                            <a:srgbClr val="132F4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76%</a:t>
                      </a:r>
                    </a:p>
                  </a:txBody>
                  <a:tcPr marL="28932" marR="28932" marT="10287" marB="102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717222"/>
                  </a:ext>
                </a:extLst>
              </a:tr>
              <a:tr h="164408">
                <a:tc>
                  <a:txBody>
                    <a:bodyPr/>
                    <a:lstStyle/>
                    <a:p>
                      <a:pPr marL="0" marR="0" lvl="1" indent="-113665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100" b="1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TR </a:t>
                      </a:r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grade ≥severe</a:t>
                      </a:r>
                      <a:r>
                        <a:rPr lang="en-GB" sz="1100" b="1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/>
                        </a:rPr>
                        <a:t>2</a:t>
                      </a:r>
                      <a:endParaRPr lang="en-US" sz="1100" b="1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189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113 (88%)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231665"/>
                  </a:ext>
                </a:extLst>
              </a:tr>
              <a:tr h="164408">
                <a:tc>
                  <a:txBody>
                    <a:bodyPr/>
                    <a:lstStyle/>
                    <a:p>
                      <a:pPr marL="0" marR="0" lvl="1" indent="-113665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100" b="1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Atrial fibrillation</a:t>
                      </a: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189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119 (90%)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619091"/>
                  </a:ext>
                </a:extLst>
              </a:tr>
              <a:tr h="164408">
                <a:tc>
                  <a:txBody>
                    <a:bodyPr/>
                    <a:lstStyle/>
                    <a:p>
                      <a:pPr marL="0" marR="0" lvl="1" indent="-113665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buFont typeface="Wingdings" pitchFamily="2" charset="2"/>
                        <a:buNone/>
                      </a:pPr>
                      <a:r>
                        <a:rPr lang="en-US" sz="1100" b="1" kern="1200" baseline="0">
                          <a:solidFill>
                            <a:srgbClr val="132F44"/>
                          </a:solidFill>
                          <a:latin typeface="+mn-lt"/>
                          <a:ea typeface="+mn-ea"/>
                          <a:cs typeface="Arial"/>
                        </a:rPr>
                        <a:t>Pulmonary hypertension (</a:t>
                      </a:r>
                      <a:r>
                        <a:rPr lang="en-US" sz="1100" b="1" kern="1200" baseline="0" err="1">
                          <a:solidFill>
                            <a:srgbClr val="132F44"/>
                          </a:solidFill>
                          <a:latin typeface="+mn-lt"/>
                          <a:ea typeface="+mn-ea"/>
                          <a:cs typeface="Arial"/>
                        </a:rPr>
                        <a:t>sPAP</a:t>
                      </a:r>
                      <a:r>
                        <a:rPr lang="en-US" sz="1100" b="1" kern="1200" baseline="0">
                          <a:solidFill>
                            <a:srgbClr val="132F44"/>
                          </a:solidFill>
                          <a:latin typeface="+mn-lt"/>
                          <a:ea typeface="+mn-ea"/>
                          <a:cs typeface="Arial"/>
                        </a:rPr>
                        <a:t> ≥30 mmHg)</a:t>
                      </a:r>
                      <a:endParaRPr lang="en-US">
                        <a:solidFill>
                          <a:srgbClr val="132F44"/>
                        </a:solidFill>
                      </a:endParaRPr>
                    </a:p>
                  </a:txBody>
                  <a:tcPr marL="38575" marR="38575" marT="0" marB="0">
                    <a:lnL w="12700">
                      <a:solidFill>
                        <a:srgbClr val="032F49"/>
                      </a:solidFill>
                    </a:lnL>
                    <a:lnR w="0">
                      <a:noFill/>
                    </a:lnR>
                    <a:lnT w="12700">
                      <a:solidFill>
                        <a:srgbClr val="032F49"/>
                      </a:solidFill>
                    </a:lnT>
                    <a:lnB w="12700">
                      <a:solidFill>
                        <a:srgbClr val="032F4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kern="1200">
                          <a:solidFill>
                            <a:srgbClr val="132F44"/>
                          </a:solidFill>
                          <a:effectLst/>
                          <a:latin typeface="+mn-lt"/>
                          <a:cs typeface="Arial"/>
                        </a:rPr>
                        <a:t>104 (79%)</a:t>
                      </a:r>
                      <a:endParaRPr lang="en-US">
                        <a:solidFill>
                          <a:srgbClr val="132F44"/>
                        </a:solidFill>
                      </a:endParaRPr>
                    </a:p>
                  </a:txBody>
                  <a:tcPr marL="51435" marR="51435" marT="0" marB="0">
                    <a:lnL w="0">
                      <a:noFill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32F49"/>
                      </a:solidFill>
                    </a:lnT>
                    <a:lnB w="12700">
                      <a:solidFill>
                        <a:srgbClr val="032F4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28802"/>
                  </a:ext>
                </a:extLst>
              </a:tr>
              <a:tr h="164408">
                <a:tc>
                  <a:txBody>
                    <a:bodyPr/>
                    <a:lstStyle/>
                    <a:p>
                      <a:pPr marL="0" marR="0" lvl="1" indent="-113665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100" b="1" kern="1200" baseline="0">
                          <a:solidFill>
                            <a:srgbClr val="132F44"/>
                          </a:solidFill>
                          <a:latin typeface="+mn-lt"/>
                          <a:ea typeface="+mn-ea"/>
                          <a:cs typeface="Arial"/>
                        </a:rPr>
                        <a:t>Diabetes</a:t>
                      </a: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457189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132F44"/>
                          </a:solidFill>
                          <a:effectLst/>
                          <a:latin typeface="+mn-lt"/>
                          <a:cs typeface="Arial"/>
                        </a:rPr>
                        <a:t>25 (19%)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397462"/>
                  </a:ext>
                </a:extLst>
              </a:tr>
              <a:tr h="164408">
                <a:tc>
                  <a:txBody>
                    <a:bodyPr/>
                    <a:lstStyle/>
                    <a:p>
                      <a:pPr marL="0" marR="0" lvl="1" indent="-113665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100" b="1" kern="1200" baseline="0">
                          <a:solidFill>
                            <a:srgbClr val="132F44"/>
                          </a:solidFill>
                          <a:latin typeface="+mn-lt"/>
                          <a:ea typeface="+mn-ea"/>
                          <a:cs typeface="Arial"/>
                        </a:rPr>
                        <a:t>Chronic kidney disease</a:t>
                      </a: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457189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132F44"/>
                          </a:solidFill>
                          <a:effectLst/>
                          <a:latin typeface="+mn-lt"/>
                          <a:cs typeface="Arial"/>
                        </a:rPr>
                        <a:t>73 (55%)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560252"/>
                  </a:ext>
                </a:extLst>
              </a:tr>
              <a:tr h="164408">
                <a:tc>
                  <a:txBody>
                    <a:bodyPr/>
                    <a:lstStyle/>
                    <a:p>
                      <a:pPr marL="0" marR="0" lvl="1" indent="-113665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100" b="1" kern="1200" baseline="0">
                          <a:solidFill>
                            <a:srgbClr val="132F44"/>
                          </a:solidFill>
                          <a:latin typeface="+mn-lt"/>
                          <a:ea typeface="+mn-ea"/>
                          <a:cs typeface="Arial"/>
                        </a:rPr>
                        <a:t>History of ascites</a:t>
                      </a: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457189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132F44"/>
                          </a:solidFill>
                          <a:effectLst/>
                          <a:latin typeface="+mn-lt"/>
                          <a:cs typeface="Arial"/>
                        </a:rPr>
                        <a:t>26 (20%)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330538"/>
                  </a:ext>
                </a:extLst>
              </a:tr>
              <a:tr h="164408">
                <a:tc>
                  <a:txBody>
                    <a:bodyPr/>
                    <a:lstStyle/>
                    <a:p>
                      <a:pPr marL="0" marR="0" lvl="1" indent="-113665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100" b="1" kern="1200" baseline="0">
                          <a:solidFill>
                            <a:srgbClr val="132F44"/>
                          </a:solidFill>
                          <a:latin typeface="+mn-lt"/>
                          <a:ea typeface="+mn-ea"/>
                          <a:cs typeface="Arial"/>
                        </a:rPr>
                        <a:t>Prior stroke</a:t>
                      </a: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rgbClr val="132F44"/>
                          </a:solidFill>
                          <a:effectLst/>
                          <a:latin typeface="+mn-lt"/>
                          <a:cs typeface="Arial"/>
                        </a:rPr>
                        <a:t>16 (12%)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58569"/>
                  </a:ext>
                </a:extLst>
              </a:tr>
              <a:tr h="164408">
                <a:tc>
                  <a:txBody>
                    <a:bodyPr/>
                    <a:lstStyle/>
                    <a:p>
                      <a:pPr marL="0" marR="0" lvl="1" indent="-113665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100" b="1" kern="1200" baseline="0">
                          <a:solidFill>
                            <a:srgbClr val="132F44"/>
                          </a:solidFill>
                          <a:latin typeface="+mn-lt"/>
                          <a:ea typeface="+mn-ea"/>
                          <a:cs typeface="Arial"/>
                        </a:rPr>
                        <a:t>CABG surgery</a:t>
                      </a: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457189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132F44"/>
                          </a:solidFill>
                          <a:effectLst/>
                          <a:latin typeface="+mn-lt"/>
                          <a:cs typeface="Arial"/>
                        </a:rPr>
                        <a:t>26 (20%)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385522"/>
                  </a:ext>
                </a:extLst>
              </a:tr>
              <a:tr h="164408">
                <a:tc>
                  <a:txBody>
                    <a:bodyPr/>
                    <a:lstStyle/>
                    <a:p>
                      <a:pPr marL="0" marR="0" lvl="1" indent="-113665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100" b="1" kern="1200" baseline="0">
                          <a:solidFill>
                            <a:srgbClr val="132F44"/>
                          </a:solidFill>
                          <a:latin typeface="+mn-lt"/>
                          <a:ea typeface="+mn-ea"/>
                          <a:cs typeface="Arial"/>
                        </a:rPr>
                        <a:t>Prior valve surgery/intervention</a:t>
                      </a: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457189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132F44"/>
                          </a:solidFill>
                          <a:effectLst/>
                          <a:latin typeface="+mn-lt"/>
                          <a:cs typeface="Arial"/>
                        </a:rPr>
                        <a:t>50 (38%)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0681925"/>
                  </a:ext>
                </a:extLst>
              </a:tr>
              <a:tr h="164408">
                <a:tc>
                  <a:txBody>
                    <a:bodyPr/>
                    <a:lstStyle/>
                    <a:p>
                      <a:pPr marL="0" marR="0" lvl="1" indent="-113665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100" b="1" kern="1200" baseline="0">
                          <a:solidFill>
                            <a:srgbClr val="132F44"/>
                          </a:solidFill>
                          <a:latin typeface="+mn-lt"/>
                          <a:ea typeface="+mn-ea"/>
                          <a:cs typeface="Arial"/>
                        </a:rPr>
                        <a:t>Pacemaker or ICD</a:t>
                      </a: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rgbClr val="132F44"/>
                          </a:solidFill>
                          <a:effectLst/>
                          <a:latin typeface="+mn-lt"/>
                          <a:cs typeface="Arial"/>
                        </a:rPr>
                        <a:t>46 (35%)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910836"/>
                  </a:ext>
                </a:extLst>
              </a:tr>
              <a:tr h="184586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0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kern="1200">
                          <a:solidFill>
                            <a:srgbClr val="132F44"/>
                          </a:solidFill>
                          <a:latin typeface="+mn-lt"/>
                          <a:cs typeface="Arial"/>
                        </a:rPr>
                        <a:t>TR etiology</a:t>
                      </a:r>
                      <a:endParaRPr lang="en-US" altLang="en-US" sz="1100" b="1" kern="1200">
                        <a:solidFill>
                          <a:srgbClr val="132F44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rgbClr val="132F4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9793792"/>
                  </a:ext>
                </a:extLst>
              </a:tr>
              <a:tr h="184586">
                <a:tc>
                  <a:txBody>
                    <a:bodyPr/>
                    <a:lstStyle>
                      <a:lvl1pPr marL="1588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0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lang="en-US" altLang="en-US" sz="1100" b="1" kern="1200">
                          <a:solidFill>
                            <a:srgbClr val="132F44"/>
                          </a:solidFill>
                          <a:latin typeface="+mn-lt"/>
                          <a:ea typeface="+mn-ea"/>
                          <a:cs typeface="Arial"/>
                        </a:rPr>
                        <a:t>  Functional</a:t>
                      </a: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rgbClr val="132F44"/>
                          </a:solidFill>
                          <a:effectLst/>
                          <a:latin typeface="Arial"/>
                        </a:rPr>
                        <a:t>93 (70.5%)</a:t>
                      </a:r>
                      <a:endParaRPr lang="en-US" sz="1100">
                        <a:solidFill>
                          <a:srgbClr val="132F4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275650"/>
                  </a:ext>
                </a:extLst>
              </a:tr>
              <a:tr h="184586"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lang="en-US" altLang="en-US" sz="1100" b="1" kern="1200">
                          <a:solidFill>
                            <a:srgbClr val="132F44"/>
                          </a:solidFill>
                          <a:latin typeface="+mn-lt"/>
                          <a:ea typeface="+mn-ea"/>
                          <a:cs typeface="Arial"/>
                        </a:rPr>
                        <a:t>  Degenerative</a:t>
                      </a: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rgbClr val="132F44"/>
                          </a:solidFill>
                          <a:effectLst/>
                          <a:latin typeface="Arial"/>
                        </a:rPr>
                        <a:t>9 (6.8%)</a:t>
                      </a:r>
                      <a:endParaRPr lang="en-US" sz="1100" b="0" i="0" u="none" strike="noStrike" noProof="0">
                        <a:solidFill>
                          <a:srgbClr val="132F44"/>
                        </a:solidFill>
                        <a:effectLst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53023"/>
                  </a:ext>
                </a:extLst>
              </a:tr>
              <a:tr h="184586">
                <a:tc>
                  <a:txBody>
                    <a:bodyPr/>
                    <a:lstStyle>
                      <a:lvl1pPr marL="1588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0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lang="en-US" altLang="en-US" sz="1100" b="1" kern="1200">
                          <a:solidFill>
                            <a:srgbClr val="132F44"/>
                          </a:solidFill>
                          <a:latin typeface="+mn-lt"/>
                          <a:cs typeface="Arial"/>
                        </a:rPr>
                        <a:t>  Mixed/other</a:t>
                      </a:r>
                      <a:endParaRPr lang="en-US" altLang="en-US" sz="1100" b="1" kern="1200">
                        <a:solidFill>
                          <a:srgbClr val="132F44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0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en-US" sz="1100" kern="1200">
                          <a:solidFill>
                            <a:srgbClr val="132F4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30 (22.7%)</a:t>
                      </a:r>
                    </a:p>
                  </a:txBody>
                  <a:tcPr marL="28932" marR="28932" marT="10287" marB="102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0733784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D2A5A0CB-A6F4-4BE8-B052-37D6E8332F90}"/>
              </a:ext>
            </a:extLst>
          </p:cNvPr>
          <p:cNvSpPr txBox="1"/>
          <p:nvPr/>
        </p:nvSpPr>
        <p:spPr>
          <a:xfrm>
            <a:off x="1076945" y="4716963"/>
            <a:ext cx="804390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b="0" i="0" baseline="30000">
                <a:solidFill>
                  <a:schemeClr val="tx1"/>
                </a:solidFill>
                <a:latin typeface="Arial"/>
                <a:cs typeface="Arial"/>
              </a:rPr>
              <a:t>1</a:t>
            </a:r>
            <a:r>
              <a:rPr lang="en-US" sz="900" b="0" i="0">
                <a:solidFill>
                  <a:schemeClr val="tx1"/>
                </a:solidFill>
                <a:latin typeface="Arial"/>
                <a:cs typeface="Arial"/>
              </a:rPr>
              <a:t>n=130 </a:t>
            </a:r>
            <a:r>
              <a:rPr lang="en-US" sz="900" b="0" i="0" baseline="3000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sz="900" b="0" i="0">
                <a:solidFill>
                  <a:schemeClr val="tx1"/>
                </a:solidFill>
                <a:latin typeface="Arial"/>
                <a:cs typeface="Arial"/>
              </a:rPr>
              <a:t>Core lab: Baylor, Scott and White Research Institute; n=129. CABG, coronary artery bypass graft; ICD, implantable cardioverter defibrillator; NYHA, New York Heart Association; </a:t>
            </a:r>
            <a:r>
              <a:rPr lang="en-US" sz="900" b="0" i="0" err="1">
                <a:solidFill>
                  <a:schemeClr val="tx1"/>
                </a:solidFill>
                <a:latin typeface="Arial"/>
                <a:cs typeface="Arial"/>
              </a:rPr>
              <a:t>sPAP</a:t>
            </a:r>
            <a:r>
              <a:rPr lang="en-US" sz="900" b="0" i="0">
                <a:solidFill>
                  <a:schemeClr val="tx1"/>
                </a:solidFill>
                <a:latin typeface="Arial"/>
                <a:cs typeface="Arial"/>
              </a:rPr>
              <a:t>, systolic pulmonary artery pressure; STS, Society of Thoracic Surgeons; TR, tricuspid regurgitation</a:t>
            </a:r>
            <a:endParaRPr lang="en-US" sz="2400" b="0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E0F2323-80DD-4549-A2F8-EBE8EA398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129" y="14181"/>
            <a:ext cx="1405719" cy="381978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D0D985D-6C70-4ABB-AB8A-5A45671803DD}"/>
              </a:ext>
            </a:extLst>
          </p:cNvPr>
          <p:cNvSpPr txBox="1">
            <a:spLocks/>
          </p:cNvSpPr>
          <p:nvPr/>
        </p:nvSpPr>
        <p:spPr>
          <a:xfrm>
            <a:off x="620456" y="1722045"/>
            <a:ext cx="1452710" cy="525088"/>
          </a:xfrm>
          <a:prstGeom prst="roundRect">
            <a:avLst/>
          </a:prstGeom>
          <a:solidFill>
            <a:srgbClr val="6699FF"/>
          </a:solidFill>
          <a:ln>
            <a:solidFill>
              <a:srgbClr val="6699FF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R="0" indent="0" algn="ctr" defTabSz="457189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marR="0" indent="0" defTabSz="457189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67">
                <a:solidFill>
                  <a:schemeClr val="tx2"/>
                </a:solidFill>
              </a:defRPr>
            </a:lvl2pPr>
            <a:lvl3pPr marL="914377" marR="0" indent="0" defTabSz="457189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>
                <a:solidFill>
                  <a:schemeClr val="tx2"/>
                </a:solidFill>
              </a:defRPr>
            </a:lvl3pPr>
            <a:lvl4pPr marL="1371566" marR="0" indent="0" defTabSz="457189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7">
                <a:solidFill>
                  <a:schemeClr val="tx2"/>
                </a:solidFill>
              </a:defRPr>
            </a:lvl4pPr>
            <a:lvl5pPr marL="1828754" indent="0" defTabSz="457189">
              <a:spcBef>
                <a:spcPct val="20000"/>
              </a:spcBef>
              <a:buFontTx/>
              <a:buNone/>
              <a:defRPr sz="2000"/>
            </a:lvl5pPr>
            <a:lvl6pPr marL="2514537" indent="-228594" defTabSz="457189">
              <a:spcBef>
                <a:spcPct val="20000"/>
              </a:spcBef>
              <a:buFont typeface="Arial"/>
              <a:buChar char="•"/>
              <a:defRPr sz="2000"/>
            </a:lvl6pPr>
            <a:lvl7pPr marL="2971726" indent="-228594" defTabSz="457189">
              <a:spcBef>
                <a:spcPct val="20000"/>
              </a:spcBef>
              <a:buFont typeface="Arial"/>
              <a:buChar char="•"/>
              <a:defRPr sz="2000"/>
            </a:lvl7pPr>
            <a:lvl8pPr marL="3428914" indent="-228594" defTabSz="457189">
              <a:spcBef>
                <a:spcPct val="20000"/>
              </a:spcBef>
              <a:buFont typeface="Arial"/>
              <a:buChar char="•"/>
              <a:defRPr sz="2000"/>
            </a:lvl8pPr>
            <a:lvl9pPr marL="3886103" indent="-228594" defTabSz="457189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>
              <a:spcBef>
                <a:spcPts val="0"/>
              </a:spcBef>
              <a:defRPr/>
            </a:pPr>
            <a:r>
              <a:rPr lang="en-US" sz="1200" i="0" kern="0">
                <a:solidFill>
                  <a:schemeClr val="tx1"/>
                </a:solidFill>
                <a:latin typeface="Calibri"/>
                <a:cs typeface="Calibri"/>
              </a:rPr>
              <a:t>Enrolled patients</a:t>
            </a:r>
            <a:r>
              <a:rPr lang="en-US" sz="1200" i="0" kern="0">
                <a:solidFill>
                  <a:schemeClr val="tx1"/>
                </a:solidFill>
              </a:rPr>
              <a:t/>
            </a:r>
            <a:br>
              <a:rPr lang="en-US" sz="1200" i="0" kern="0">
                <a:solidFill>
                  <a:schemeClr val="tx1"/>
                </a:solidFill>
              </a:rPr>
            </a:br>
            <a:r>
              <a:rPr lang="en-US" sz="1200" i="0" kern="0">
                <a:solidFill>
                  <a:schemeClr val="tx1"/>
                </a:solidFill>
                <a:latin typeface="Calibri"/>
                <a:cs typeface="Calibri"/>
              </a:rPr>
              <a:t>N=132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0A20FA-52EC-4E6D-AB4E-05DEC538B89A}"/>
              </a:ext>
            </a:extLst>
          </p:cNvPr>
          <p:cNvCxnSpPr>
            <a:cxnSpLocks/>
            <a:stCxn id="13" idx="2"/>
            <a:endCxn id="18" idx="0"/>
          </p:cNvCxnSpPr>
          <p:nvPr/>
        </p:nvCxnSpPr>
        <p:spPr>
          <a:xfrm flipH="1">
            <a:off x="1340034" y="2247133"/>
            <a:ext cx="6777" cy="674235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B8AF399-DF7C-4799-9FE8-167D5744FCA7}"/>
              </a:ext>
            </a:extLst>
          </p:cNvPr>
          <p:cNvSpPr txBox="1">
            <a:spLocks/>
          </p:cNvSpPr>
          <p:nvPr/>
        </p:nvSpPr>
        <p:spPr>
          <a:xfrm>
            <a:off x="613679" y="2921368"/>
            <a:ext cx="1452710" cy="525087"/>
          </a:xfrm>
          <a:prstGeom prst="roundRect">
            <a:avLst/>
          </a:prstGeom>
          <a:solidFill>
            <a:srgbClr val="6699FF"/>
          </a:solidFill>
          <a:ln>
            <a:solidFill>
              <a:srgbClr val="6699FF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R="0" indent="0" algn="ctr" defTabSz="457189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marR="0" indent="0" defTabSz="457189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67">
                <a:solidFill>
                  <a:schemeClr val="tx2"/>
                </a:solidFill>
              </a:defRPr>
            </a:lvl2pPr>
            <a:lvl3pPr marL="914377" marR="0" indent="0" defTabSz="457189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>
                <a:solidFill>
                  <a:schemeClr val="tx2"/>
                </a:solidFill>
              </a:defRPr>
            </a:lvl3pPr>
            <a:lvl4pPr marL="1371566" marR="0" indent="0" defTabSz="457189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7">
                <a:solidFill>
                  <a:schemeClr val="tx2"/>
                </a:solidFill>
              </a:defRPr>
            </a:lvl4pPr>
            <a:lvl5pPr marL="1828754" indent="0" defTabSz="457189">
              <a:spcBef>
                <a:spcPct val="20000"/>
              </a:spcBef>
              <a:buFontTx/>
              <a:buNone/>
              <a:defRPr sz="2000"/>
            </a:lvl5pPr>
            <a:lvl6pPr marL="2514537" indent="-228594" defTabSz="457189">
              <a:spcBef>
                <a:spcPct val="20000"/>
              </a:spcBef>
              <a:buFont typeface="Arial"/>
              <a:buChar char="•"/>
              <a:defRPr sz="2000"/>
            </a:lvl6pPr>
            <a:lvl7pPr marL="2971726" indent="-228594" defTabSz="457189">
              <a:spcBef>
                <a:spcPct val="20000"/>
              </a:spcBef>
              <a:buFont typeface="Arial"/>
              <a:buChar char="•"/>
              <a:defRPr sz="2000"/>
            </a:lvl7pPr>
            <a:lvl8pPr marL="3428914" indent="-228594" defTabSz="457189">
              <a:spcBef>
                <a:spcPct val="20000"/>
              </a:spcBef>
              <a:buFont typeface="Arial"/>
              <a:buChar char="•"/>
              <a:defRPr sz="2000"/>
            </a:lvl8pPr>
            <a:lvl9pPr marL="3886103" indent="-228594" defTabSz="457189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342892">
              <a:spcBef>
                <a:spcPts val="0"/>
              </a:spcBef>
              <a:defRPr/>
            </a:pPr>
            <a:r>
              <a:rPr lang="en-US" sz="1200" i="0" kern="0">
                <a:solidFill>
                  <a:schemeClr val="tx1"/>
                </a:solidFill>
                <a:latin typeface="Calibri"/>
                <a:cs typeface="Calibri"/>
              </a:rPr>
              <a:t>6 month follow up</a:t>
            </a:r>
          </a:p>
          <a:p>
            <a:pPr defTabSz="342892">
              <a:spcBef>
                <a:spcPts val="0"/>
              </a:spcBef>
              <a:defRPr/>
            </a:pPr>
            <a:r>
              <a:rPr lang="en-US" sz="1200" i="0" kern="0">
                <a:solidFill>
                  <a:schemeClr val="tx1"/>
                </a:solidFill>
                <a:latin typeface="Calibri"/>
                <a:cs typeface="Calibri"/>
              </a:rPr>
              <a:t>n=56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6835C09-1A2D-4F71-B162-E2CCCFF1C8E0}"/>
              </a:ext>
            </a:extLst>
          </p:cNvPr>
          <p:cNvSpPr txBox="1">
            <a:spLocks/>
          </p:cNvSpPr>
          <p:nvPr/>
        </p:nvSpPr>
        <p:spPr>
          <a:xfrm>
            <a:off x="2173624" y="2104721"/>
            <a:ext cx="1777671" cy="957424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6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2971" marR="0" indent="-22859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160" marR="0" indent="-22859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8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Follow up not due n=29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Pending visit n=27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Missed visit n=10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All-cause mortality n=5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100" b="0" i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Exited for other reasons n=5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90958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E466BE-09D0-4716-B7BB-71925ED0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129" y="14181"/>
            <a:ext cx="1405719" cy="3819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A077E87-D630-B246-8597-029517D41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40" y="238429"/>
            <a:ext cx="8334375" cy="626684"/>
          </a:xfrm>
        </p:spPr>
        <p:txBody>
          <a:bodyPr>
            <a:normAutofit/>
          </a:bodyPr>
          <a:lstStyle/>
          <a:p>
            <a:pPr algn="l"/>
            <a:r>
              <a:rPr lang="en-US" sz="2200" dirty="0">
                <a:cs typeface="Champagne &amp; Limousines"/>
              </a:rPr>
              <a:t>Procedural Characteristics and Hospital Disposition</a:t>
            </a:r>
            <a:endParaRPr lang="fr-FR" sz="2200" dirty="0"/>
          </a:p>
        </p:txBody>
      </p:sp>
      <p:graphicFrame>
        <p:nvGraphicFramePr>
          <p:cNvPr id="11" name="Content Placeholder 18">
            <a:extLst>
              <a:ext uri="{FF2B5EF4-FFF2-40B4-BE49-F238E27FC236}">
                <a16:creationId xmlns:a16="http://schemas.microsoft.com/office/drawing/2014/main" id="{1D468D9D-9CAC-4062-A2BA-0736242EDB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3551857"/>
              </p:ext>
            </p:extLst>
          </p:nvPr>
        </p:nvGraphicFramePr>
        <p:xfrm>
          <a:off x="1975773" y="1048851"/>
          <a:ext cx="5192453" cy="1370745"/>
        </p:xfrm>
        <a:graphic>
          <a:graphicData uri="http://schemas.openxmlformats.org/drawingml/2006/table">
            <a:tbl>
              <a:tblPr firstRow="1" bandRow="1"/>
              <a:tblGrid>
                <a:gridCol w="3481920">
                  <a:extLst>
                    <a:ext uri="{9D8B030D-6E8A-4147-A177-3AD203B41FA5}">
                      <a16:colId xmlns:a16="http://schemas.microsoft.com/office/drawing/2014/main" val="1458226233"/>
                    </a:ext>
                  </a:extLst>
                </a:gridCol>
                <a:gridCol w="1710533">
                  <a:extLst>
                    <a:ext uri="{9D8B030D-6E8A-4147-A177-3AD203B41FA5}">
                      <a16:colId xmlns:a16="http://schemas.microsoft.com/office/drawing/2014/main" val="1975961809"/>
                    </a:ext>
                  </a:extLst>
                </a:gridCol>
              </a:tblGrid>
              <a:tr h="3477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l" defTabSz="342900" rtl="0" eaLnBrk="1" latinLnBrk="0" hangingPunct="1"/>
                      <a:r>
                        <a:rPr lang="en-US" sz="1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Procedural Characteristics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263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en-US" sz="1100" b="0" kern="12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n/N (%) or </a:t>
                      </a:r>
                      <a:endParaRPr lang="en-US" altLang="en-US" sz="1100" b="0" kern="120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0" kern="12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Mean ± SD (N)</a:t>
                      </a:r>
                      <a:endParaRPr lang="en-US" altLang="en-US" sz="11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26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996763"/>
                  </a:ext>
                </a:extLst>
              </a:tr>
              <a:tr h="162048">
                <a:tc>
                  <a:txBody>
                    <a:bodyPr/>
                    <a:lstStyle/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Percutaneous</a:t>
                      </a:r>
                    </a:p>
                    <a:p>
                      <a:pPr marL="171450" marR="0" lvl="0" indent="-17145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altLang="en-US" sz="1000" b="1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Right femoral vein access</a:t>
                      </a:r>
                    </a:p>
                    <a:p>
                      <a:pPr marL="171450" marR="0" lvl="0" indent="-17145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altLang="en-US" sz="1000" b="1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Left femoral vein access</a:t>
                      </a: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132/132 (100%)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125/132 (94.7%)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7/132 (5.3%)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300449"/>
                  </a:ext>
                </a:extLst>
              </a:tr>
              <a:tr h="162048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0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kern="1200">
                          <a:solidFill>
                            <a:schemeClr val="bg1"/>
                          </a:solidFill>
                          <a:latin typeface="+mn-lt"/>
                          <a:ea typeface="ＭＳ Ｐゴシック"/>
                          <a:cs typeface="Arial"/>
                        </a:rPr>
                        <a:t>Device success (per device)</a:t>
                      </a:r>
                      <a:r>
                        <a:rPr lang="en-US" altLang="en-US" sz="1100" b="1" kern="1200" baseline="30000">
                          <a:solidFill>
                            <a:schemeClr val="bg1"/>
                          </a:solidFill>
                          <a:latin typeface="+mn-lt"/>
                          <a:ea typeface="ＭＳ Ｐゴシック"/>
                          <a:cs typeface="Arial"/>
                        </a:rPr>
                        <a:t>*</a:t>
                      </a: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128/133 (96.2%) </a:t>
                      </a:r>
                      <a:endParaRPr lang="en-US" sz="1100" b="0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619757"/>
                  </a:ext>
                </a:extLst>
              </a:tr>
              <a:tr h="224697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0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defRPr sz="1800" kern="12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GB" altLang="en-US" sz="1100" b="1" kern="1200" baseline="0" noProof="0">
                          <a:solidFill>
                            <a:schemeClr val="bg1"/>
                          </a:solidFill>
                          <a:latin typeface="+mn-lt"/>
                          <a:ea typeface="ＭＳ Ｐゴシック"/>
                          <a:cs typeface="Arial"/>
                        </a:rPr>
                        <a:t>Device time (implant insertion to release), mins</a:t>
                      </a:r>
                      <a:endParaRPr lang="en-US" altLang="en-US" sz="1100" b="1" kern="1200">
                        <a:solidFill>
                          <a:schemeClr val="bg1"/>
                        </a:solidFill>
                        <a:latin typeface="+mn-lt"/>
                        <a:ea typeface="ＭＳ Ｐゴシック"/>
                        <a:cs typeface="Arial"/>
                      </a:endParaRP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72.8 ± 28.15 (130)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9239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4B83A96-43FC-4C15-B250-73EB65C39560}"/>
              </a:ext>
            </a:extLst>
          </p:cNvPr>
          <p:cNvSpPr txBox="1"/>
          <p:nvPr/>
        </p:nvSpPr>
        <p:spPr>
          <a:xfrm>
            <a:off x="1149790" y="4729001"/>
            <a:ext cx="70617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baseline="30000">
                <a:solidFill>
                  <a:schemeClr val="tx1"/>
                </a:solidFill>
              </a:rPr>
              <a:t>*</a:t>
            </a:r>
            <a:r>
              <a:rPr lang="en-US" sz="900" b="0" i="0">
                <a:solidFill>
                  <a:schemeClr val="tx1"/>
                </a:solidFill>
              </a:rPr>
              <a:t>Device deployed and delivery system retrieved at exit from the cardiac catheterization laboratory. One patient had two device attempts. </a:t>
            </a:r>
          </a:p>
        </p:txBody>
      </p:sp>
      <p:graphicFrame>
        <p:nvGraphicFramePr>
          <p:cNvPr id="7" name="Content Placeholder 18">
            <a:extLst>
              <a:ext uri="{FF2B5EF4-FFF2-40B4-BE49-F238E27FC236}">
                <a16:creationId xmlns:a16="http://schemas.microsoft.com/office/drawing/2014/main" id="{B3170176-FF4A-4170-9A93-71F8915012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1336231"/>
              </p:ext>
            </p:extLst>
          </p:nvPr>
        </p:nvGraphicFramePr>
        <p:xfrm>
          <a:off x="1975773" y="2628201"/>
          <a:ext cx="5192453" cy="1533144"/>
        </p:xfrm>
        <a:graphic>
          <a:graphicData uri="http://schemas.openxmlformats.org/drawingml/2006/table">
            <a:tbl>
              <a:tblPr firstRow="1" bandRow="1"/>
              <a:tblGrid>
                <a:gridCol w="3608904">
                  <a:extLst>
                    <a:ext uri="{9D8B030D-6E8A-4147-A177-3AD203B41FA5}">
                      <a16:colId xmlns:a16="http://schemas.microsoft.com/office/drawing/2014/main" val="1458226233"/>
                    </a:ext>
                  </a:extLst>
                </a:gridCol>
                <a:gridCol w="1583549">
                  <a:extLst>
                    <a:ext uri="{9D8B030D-6E8A-4147-A177-3AD203B41FA5}">
                      <a16:colId xmlns:a16="http://schemas.microsoft.com/office/drawing/2014/main" val="1975961809"/>
                    </a:ext>
                  </a:extLst>
                </a:gridCol>
              </a:tblGrid>
              <a:tr h="3886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l" defTabSz="342900" rtl="0" eaLnBrk="1" latinLnBrk="0" hangingPunct="1"/>
                      <a:r>
                        <a:rPr lang="en-US" sz="1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Hospital Disposition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263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en-US" sz="1100" b="0" kern="12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n/N (%) or </a:t>
                      </a:r>
                      <a:endParaRPr lang="en-US" altLang="en-US" sz="1100" b="0" kern="120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0" kern="12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Median (Min,Max)</a:t>
                      </a:r>
                      <a:endParaRPr lang="en-US" altLang="en-US" sz="11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26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996763"/>
                  </a:ext>
                </a:extLst>
              </a:tr>
              <a:tr h="180594">
                <a:tc>
                  <a:txBody>
                    <a:bodyPr/>
                    <a:lstStyle/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Length of Stay (days)</a:t>
                      </a: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3 (0,35)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300449"/>
                  </a:ext>
                </a:extLst>
              </a:tr>
              <a:tr h="180594">
                <a:tc>
                  <a:txBody>
                    <a:bodyPr/>
                    <a:lstStyle/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en-US" sz="1100" b="1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Discharge Location</a:t>
                      </a: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713669"/>
                  </a:ext>
                </a:extLst>
              </a:tr>
              <a:tr h="180594"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</a:pPr>
                      <a:r>
                        <a:rPr lang="en-US" altLang="en-US" sz="1100" b="1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  Home</a:t>
                      </a: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114/129 (88.4%)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763033"/>
                  </a:ext>
                </a:extLst>
              </a:tr>
              <a:tr h="180594"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</a:pPr>
                      <a:r>
                        <a:rPr lang="en-US" altLang="en-US" sz="1100" b="1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  Home with Services</a:t>
                      </a: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6/129 (4.7%)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410255"/>
                  </a:ext>
                </a:extLst>
              </a:tr>
              <a:tr h="180594"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</a:pPr>
                      <a:r>
                        <a:rPr lang="en-US" altLang="en-US" sz="1100" b="1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  Skilled Nursing Facility</a:t>
                      </a: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6/129 (4.7%)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674327"/>
                  </a:ext>
                </a:extLst>
              </a:tr>
              <a:tr h="180594"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</a:pPr>
                      <a:r>
                        <a:rPr lang="en-US" altLang="en-US" sz="1100" b="1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  Other</a:t>
                      </a:r>
                    </a:p>
                  </a:txBody>
                  <a:tcPr marL="38576" marR="38576" marT="10287" marB="10287" anchor="ctr" horzOverflow="overflow">
                    <a:lnL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3/129 (2.4%)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2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661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46565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B0859B-F522-4F6B-8561-03E78D480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129" y="14181"/>
            <a:ext cx="1405719" cy="38197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6648231-C071-4125-A00B-54169ED32B2E}"/>
              </a:ext>
            </a:extLst>
          </p:cNvPr>
          <p:cNvSpPr/>
          <p:nvPr/>
        </p:nvSpPr>
        <p:spPr>
          <a:xfrm>
            <a:off x="7414788" y="1008740"/>
            <a:ext cx="1586496" cy="1135203"/>
          </a:xfrm>
          <a:prstGeom prst="roundRect">
            <a:avLst>
              <a:gd name="adj" fmla="val 1945"/>
            </a:avLst>
          </a:prstGeom>
          <a:solidFill>
            <a:srgbClr val="AFBEC9"/>
          </a:solidFill>
          <a:ln>
            <a:noFill/>
          </a:ln>
          <a:effectLst>
            <a:outerShdw blurRad="190500" dist="127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37">
              <a:defRPr/>
            </a:pPr>
            <a:endParaRPr lang="en-US" sz="1200" kern="0">
              <a:solidFill>
                <a:srgbClr val="8933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3EAC39-3288-0540-9CBC-AE781AC19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35973"/>
            <a:ext cx="8110703" cy="525774"/>
          </a:xfrm>
        </p:spPr>
        <p:txBody>
          <a:bodyPr>
            <a:normAutofit/>
          </a:bodyPr>
          <a:lstStyle/>
          <a:p>
            <a:pPr algn="l"/>
            <a:r>
              <a:rPr lang="fr-FR" sz="2200">
                <a:cs typeface="Champagne &amp; Limousines"/>
              </a:rPr>
              <a:t>CEC </a:t>
            </a:r>
            <a:r>
              <a:rPr lang="fr-FR" sz="2200" err="1">
                <a:cs typeface="Champagne &amp; Limousines"/>
              </a:rPr>
              <a:t>Adjudicated</a:t>
            </a:r>
            <a:r>
              <a:rPr lang="fr-FR" sz="2200">
                <a:cs typeface="Champagne &amp; Limousines"/>
              </a:rPr>
              <a:t> Major Adverse Events at 30 Days</a:t>
            </a:r>
            <a:endParaRPr lang="fr-FR" sz="220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2EC7115-3087-42EE-B780-F0DB004C4515}"/>
              </a:ext>
            </a:extLst>
          </p:cNvPr>
          <p:cNvSpPr txBox="1">
            <a:spLocks/>
          </p:cNvSpPr>
          <p:nvPr/>
        </p:nvSpPr>
        <p:spPr>
          <a:xfrm>
            <a:off x="1207522" y="4739659"/>
            <a:ext cx="7886700" cy="38966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34289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marR="0" indent="-214308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28" marR="0" indent="-171446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20" marR="0" indent="-171446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100000"/>
              </a:lnSpc>
              <a:defRPr/>
            </a:pPr>
            <a:r>
              <a:rPr lang="en-US" sz="900" b="0" i="0" baseline="30000" err="1"/>
              <a:t>a</a:t>
            </a:r>
            <a:r>
              <a:rPr lang="en-US" sz="900" b="0" i="0" err="1"/>
              <a:t>Denominator</a:t>
            </a:r>
            <a:r>
              <a:rPr lang="en-US" sz="900" b="0" i="0"/>
              <a:t> for % calculation includes all patients who reached 30-day follow-up as well as any patients who experienced an MAE prior to follow-up.</a:t>
            </a:r>
            <a:r>
              <a:rPr lang="en-US" sz="900" b="0" i="0">
                <a:cs typeface="Arial"/>
              </a:rPr>
              <a:t> </a:t>
            </a:r>
            <a:r>
              <a:rPr lang="en-US" sz="900" b="0" i="0" baseline="30000" err="1"/>
              <a:t>b</a:t>
            </a:r>
            <a:r>
              <a:rPr lang="en-US" sz="900" b="0" i="0" err="1"/>
              <a:t>Severe</a:t>
            </a:r>
            <a:r>
              <a:rPr lang="en-US" sz="900" b="0" i="0"/>
              <a:t> bleeding is defined as major, extensive, life-threatening, or fatal bleeding per Mitral Valve Academic Research Consortium (MVARC).</a:t>
            </a:r>
            <a:endParaRPr lang="en-US" sz="900" b="0" i="0">
              <a:cs typeface="Arial"/>
            </a:endParaRPr>
          </a:p>
        </p:txBody>
      </p:sp>
      <p:graphicFrame>
        <p:nvGraphicFramePr>
          <p:cNvPr id="6" name="Content Placeholder 18">
            <a:extLst>
              <a:ext uri="{FF2B5EF4-FFF2-40B4-BE49-F238E27FC236}">
                <a16:creationId xmlns:a16="http://schemas.microsoft.com/office/drawing/2014/main" id="{F161069D-0DDB-4453-B1EB-8882850D08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0488122"/>
              </p:ext>
            </p:extLst>
          </p:nvPr>
        </p:nvGraphicFramePr>
        <p:xfrm>
          <a:off x="1267191" y="1009650"/>
          <a:ext cx="6011187" cy="3510242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4732209">
                  <a:extLst>
                    <a:ext uri="{9D8B030D-6E8A-4147-A177-3AD203B41FA5}">
                      <a16:colId xmlns:a16="http://schemas.microsoft.com/office/drawing/2014/main" val="1458226233"/>
                    </a:ext>
                  </a:extLst>
                </a:gridCol>
                <a:gridCol w="1278978">
                  <a:extLst>
                    <a:ext uri="{9D8B030D-6E8A-4147-A177-3AD203B41FA5}">
                      <a16:colId xmlns:a16="http://schemas.microsoft.com/office/drawing/2014/main" val="2844434397"/>
                    </a:ext>
                  </a:extLst>
                </a:gridCol>
              </a:tblGrid>
              <a:tr h="3863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altLang="en-US" sz="105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Major Adverse Events</a:t>
                      </a:r>
                      <a:endParaRPr kumimoji="0" lang="en-US" altLang="en-US" sz="1050" b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8932" marR="28932" marT="14462" marB="14462" anchor="ctr" horzOverflow="overflow">
                    <a:lnL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A263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105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N=124</a:t>
                      </a:r>
                      <a:r>
                        <a:rPr kumimoji="0" lang="en-US" altLang="en-US" sz="1050" b="0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kumimoji="0" lang="en-US" altLang="en-US" sz="1050" b="1" u="none" strike="noStrike" kern="1200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105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 (%)</a:t>
                      </a:r>
                      <a:endParaRPr kumimoji="0" lang="en-US" altLang="en-US" sz="105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932" marR="28932" marT="14456" marB="14456" anchor="ctr" horzOverflow="overflow">
                    <a:lnR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A26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996763"/>
                  </a:ext>
                </a:extLst>
              </a:tr>
              <a:tr h="204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Cardiovascular mortality</a:t>
                      </a:r>
                      <a:endParaRPr lang="en-US" sz="1000" b="0" dirty="0"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 defTabSz="45718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(2.4%)</a:t>
                      </a:r>
                      <a:endParaRPr lang="en-US" sz="1000" b="0" kern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R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1354187"/>
                  </a:ext>
                </a:extLst>
              </a:tr>
              <a:tr h="184194">
                <a:tc>
                  <a:txBody>
                    <a:bodyPr/>
                    <a:lstStyle/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Myocardial infarction</a:t>
                      </a:r>
                      <a:endParaRPr lang="en-US" sz="1000" b="0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 (0%)</a:t>
                      </a:r>
                      <a:endParaRPr lang="en-US" sz="1000" b="0" kern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R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207601"/>
                  </a:ext>
                </a:extLst>
              </a:tr>
              <a:tr h="194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Stroke</a:t>
                      </a:r>
                      <a:endParaRPr lang="en-US" sz="1000" b="0" dirty="0"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 (0%)</a:t>
                      </a:r>
                      <a:endParaRPr lang="en-US" sz="1000" b="0" kern="12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R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923904"/>
                  </a:ext>
                </a:extLst>
              </a:tr>
              <a:tr h="2408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Renal complications requiring unplanned dialysis or renal replacement therapy</a:t>
                      </a:r>
                      <a:endParaRPr lang="en-US" sz="1000" b="0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 (0.8%)</a:t>
                      </a:r>
                      <a:endParaRPr lang="en-US" sz="10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499747"/>
                  </a:ext>
                </a:extLst>
              </a:tr>
              <a:tr h="1928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Severe </a:t>
                      </a:r>
                      <a:r>
                        <a:rPr lang="en-US" sz="1000" b="0" dirty="0" err="1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bleeding</a:t>
                      </a:r>
                      <a:r>
                        <a:rPr lang="en-US" sz="1000" b="0" baseline="30000" dirty="0" err="1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b</a:t>
                      </a:r>
                      <a:endParaRPr lang="en-US" sz="1000" b="0" baseline="30000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22 (17.7%)</a:t>
                      </a:r>
                    </a:p>
                  </a:txBody>
                  <a:tcPr marL="51435" marR="51435" marT="0" marB="0" anchor="ctr">
                    <a:lnR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646670"/>
                  </a:ext>
                </a:extLst>
              </a:tr>
              <a:tr h="221349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Major access site and vascular complications</a:t>
                      </a:r>
                      <a:endParaRPr lang="en-US" sz="10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2 (1.6%)</a:t>
                      </a:r>
                    </a:p>
                  </a:txBody>
                  <a:tcPr marL="51435" marR="51435" marT="0" marB="0" anchor="ctr">
                    <a:lnR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1935007"/>
                  </a:ext>
                </a:extLst>
              </a:tr>
              <a:tr h="2213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3429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Non-elective tricuspid valve re-intervention, percutaneous or surgical</a:t>
                      </a:r>
                      <a:endParaRPr lang="en-US" sz="10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2 (1.6%)</a:t>
                      </a:r>
                    </a:p>
                  </a:txBody>
                  <a:tcPr marL="51435" marR="51435" marT="0" marB="0" anchor="ctr">
                    <a:lnR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234383"/>
                  </a:ext>
                </a:extLst>
              </a:tr>
              <a:tr h="207469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Major cardiac structural complications</a:t>
                      </a:r>
                      <a:endParaRPr lang="en-US" sz="10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1 (0.8%)</a:t>
                      </a:r>
                    </a:p>
                  </a:txBody>
                  <a:tcPr marL="51435" marR="51435" marT="0" marB="0" anchor="ctr">
                    <a:lnR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1202979"/>
                  </a:ext>
                </a:extLst>
              </a:tr>
              <a:tr h="19978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Device-related pulmonary embolism</a:t>
                      </a:r>
                      <a:endParaRPr lang="en-US" sz="10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0 (0%)</a:t>
                      </a:r>
                    </a:p>
                  </a:txBody>
                  <a:tcPr marL="51435" marR="51435" marT="0" marB="0" anchor="ctr">
                    <a:lnR w="12700" cap="flat" cmpd="sng" algn="ctr">
                      <a:solidFill>
                        <a:srgbClr val="132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565509"/>
                  </a:ext>
                </a:extLst>
              </a:tr>
              <a:tr h="1950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Composite MAE Rate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38575" marR="38575" marT="0" marB="0" anchor="ctr">
                    <a:lnL w="12700">
                      <a:solidFill>
                        <a:srgbClr val="132F44"/>
                      </a:solidFill>
                    </a:lnL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23 (18.5%)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0" marB="0" anchor="ctr">
                    <a:lnR w="12700">
                      <a:solidFill>
                        <a:srgbClr val="132F44"/>
                      </a:solidFill>
                    </a:lnR>
                    <a:solidFill>
                      <a:srgbClr val="66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31218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altLang="en-US" sz="105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Other Events</a:t>
                      </a:r>
                      <a:endParaRPr kumimoji="0" lang="en-US" altLang="en-US" sz="1050" b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28932" marR="28932" marT="14462" marB="14462" anchor="ctr" horzOverflow="overflow">
                    <a:lnL w="12700">
                      <a:solidFill>
                        <a:srgbClr val="132F44"/>
                      </a:solidFill>
                    </a:lnL>
                    <a:solidFill>
                      <a:srgbClr val="0A263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105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N=124</a:t>
                      </a:r>
                      <a:r>
                        <a:rPr kumimoji="0" lang="en-US" altLang="en-US" sz="1050" b="0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</a:t>
                      </a:r>
                      <a:endParaRPr kumimoji="0" lang="en-US" altLang="en-US" sz="1050" b="1" u="none" strike="noStrike" kern="1200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105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N (%)</a:t>
                      </a:r>
                      <a:endParaRPr kumimoji="0" lang="en-US" altLang="en-US" sz="105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28932" marR="28932" marT="14456" marB="14456" anchor="ctr" horzOverflow="overflow">
                    <a:lnR w="12700">
                      <a:solidFill>
                        <a:srgbClr val="132F44"/>
                      </a:solidFill>
                    </a:lnR>
                    <a:solidFill>
                      <a:srgbClr val="0A26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001849"/>
                  </a:ext>
                </a:extLst>
              </a:tr>
              <a:tr h="1997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All cause mortality</a:t>
                      </a:r>
                      <a:endParaRPr lang="en-US" sz="1000" b="0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>
                    <a:lnL w="12700">
                      <a:solidFill>
                        <a:srgbClr val="132F44"/>
                      </a:solidFill>
                    </a:lnL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 defTabSz="45718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4 (3.2%)</a:t>
                      </a:r>
                      <a:endParaRPr lang="en-US" sz="1000" b="0" kern="12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R w="12700">
                      <a:solidFill>
                        <a:srgbClr val="132F44"/>
                      </a:solidFill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9402642"/>
                  </a:ext>
                </a:extLst>
              </a:tr>
              <a:tr h="27808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Site-Reported Events</a:t>
                      </a:r>
                    </a:p>
                  </a:txBody>
                  <a:tcPr marL="38575" marR="38575" marT="0" marB="0" anchor="ctr">
                    <a:lnL w="12700">
                      <a:solidFill>
                        <a:srgbClr val="132F44"/>
                      </a:solidFill>
                    </a:lnL>
                    <a:solidFill>
                      <a:srgbClr val="0A26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N=76</a:t>
                      </a:r>
                      <a:r>
                        <a:rPr lang="en-US" sz="1050" b="1" baseline="300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c</a:t>
                      </a:r>
                    </a:p>
                    <a:p>
                      <a:pPr marL="0" marR="0"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N (%)</a:t>
                      </a:r>
                    </a:p>
                  </a:txBody>
                  <a:tcPr marL="51435" marR="51435" marT="0" marB="0" anchor="ctr">
                    <a:lnR w="12700">
                      <a:solidFill>
                        <a:srgbClr val="132F44"/>
                      </a:solidFill>
                    </a:lnR>
                    <a:solidFill>
                      <a:srgbClr val="0A26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021002"/>
                  </a:ext>
                </a:extLst>
              </a:tr>
              <a:tr h="14638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dirty="0">
                          <a:solidFill>
                            <a:schemeClr val="bg2"/>
                          </a:solidFill>
                          <a:latin typeface="+mn-lt"/>
                          <a:cs typeface="Calibri" panose="020F0502020204030204" pitchFamily="34" charset="0"/>
                        </a:rPr>
                        <a:t>New permanent pacemaker</a:t>
                      </a:r>
                    </a:p>
                  </a:txBody>
                  <a:tcPr marL="38575" marR="38575" marT="0" marB="0" anchor="ctr">
                    <a:lnL w="12700">
                      <a:solidFill>
                        <a:srgbClr val="132F44"/>
                      </a:solidFill>
                    </a:lnL>
                    <a:lnB w="12700" cap="flat" cmpd="sng" algn="ctr">
                      <a:solidFill>
                        <a:srgbClr val="0A26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dirty="0">
                          <a:solidFill>
                            <a:schemeClr val="bg2"/>
                          </a:solidFill>
                          <a:latin typeface="+mn-lt"/>
                          <a:cs typeface="Calibri" panose="020F0502020204030204" pitchFamily="34" charset="0"/>
                        </a:rPr>
                        <a:t>8 (10.5%)</a:t>
                      </a:r>
                    </a:p>
                  </a:txBody>
                  <a:tcPr marL="51435" marR="51435" marT="0" marB="0" anchor="ctr">
                    <a:lnR w="12700">
                      <a:solidFill>
                        <a:srgbClr val="132F44"/>
                      </a:solidFill>
                    </a:lnR>
                    <a:lnB w="12700" cap="flat" cmpd="sng" algn="ctr">
                      <a:solidFill>
                        <a:srgbClr val="0A26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84218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8EECA51-D978-40B5-9023-393A3BB2362F}"/>
              </a:ext>
            </a:extLst>
          </p:cNvPr>
          <p:cNvSpPr txBox="1"/>
          <p:nvPr/>
        </p:nvSpPr>
        <p:spPr>
          <a:xfrm>
            <a:off x="7469243" y="1065583"/>
            <a:ext cx="1477585" cy="1015663"/>
          </a:xfrm>
          <a:prstGeom prst="rect">
            <a:avLst/>
          </a:prstGeom>
          <a:solidFill>
            <a:srgbClr val="6699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500" i="0" dirty="0">
                <a:solidFill>
                  <a:schemeClr val="tx1"/>
                </a:solidFill>
                <a:latin typeface="Arial"/>
                <a:cs typeface="Arial"/>
              </a:rPr>
              <a:t>81.5% of patients had no MAEs at 30 days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4C9EA3-61A5-4555-A007-D8D45F0C57F7}"/>
              </a:ext>
            </a:extLst>
          </p:cNvPr>
          <p:cNvSpPr txBox="1"/>
          <p:nvPr/>
        </p:nvSpPr>
        <p:spPr>
          <a:xfrm>
            <a:off x="3200400" y="2343150"/>
            <a:ext cx="184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35813"/>
      </p:ext>
    </p:extLst>
  </p:cSld>
  <p:clrMapOvr>
    <a:masterClrMapping/>
  </p:clrMapOvr>
  <p:transition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RF 2007 Template&amp;#x0D;&amp;#x0A;Title 44 pt Bold Arial&amp;quot;&quot;/&gt;&lt;property id=&quot;20307&quot; value=&quot;404&quot;/&gt;&lt;/object&gt;&lt;object type=&quot;3&quot; unique_id=&quot;10005&quot;&gt;&lt;property id=&quot;20148&quot; value=&quot;5&quot;/&gt;&lt;property id=&quot;20300&quot; value=&quot;Slide 2 - &amp;quot;Text Slide – Titles Need to be Titlecase&amp;quot;&quot;/&gt;&lt;property id=&quot;20307&quot; value=&quot;405&quot;/&gt;&lt;/object&gt;&lt;object type=&quot;3&quot; unique_id=&quot;10006&quot;&gt;&lt;property id=&quot;20148&quot; value=&quot;5&quot;/&gt;&lt;property id=&quot;20300&quot; value=&quot;Slide 3 - &amp;quot;Color Palette&amp;quot;&quot;/&gt;&lt;property id=&quot;20307&quot; value=&quot;409&quot;/&gt;&lt;/object&gt;&lt;object type=&quot;3&quot; unique_id=&quot;10007&quot;&gt;&lt;property id=&quot;20148&quot; value=&quot;5&quot;/&gt;&lt;property id=&quot;20300&quot; value=&quot;Slide 4 - &amp;quot;Charts Slide&amp;quot;&quot;/&gt;&lt;property id=&quot;20307&quot; value=&quot;406&quot;/&gt;&lt;/object&gt;&lt;object type=&quot;3&quot; unique_id=&quot;10008&quot;&gt;&lt;property id=&quot;20148&quot; value=&quot;5&quot;/&gt;&lt;property id=&quot;20300&quot; value=&quot;Slide 6 - &amp;quot;Table Slide&amp;quot;&quot;/&gt;&lt;property id=&quot;20307&quot; value=&quot;398&quot;/&gt;&lt;/object&gt;&lt;object type=&quot;3&quot; unique_id=&quot;10009&quot;&gt;&lt;property id=&quot;20148&quot; value=&quot;5&quot;/&gt;&lt;property id=&quot;20300&quot; value=&quot;Slide 7 - &amp;quot;Sample Org Chart&amp;quot;&quot;/&gt;&lt;property id=&quot;20307&quot; value=&quot;403&quot;/&gt;&lt;/object&gt;&lt;object type=&quot;3&quot; unique_id=&quot;10010&quot;&gt;&lt;property id=&quot;20148&quot; value=&quot;5&quot;/&gt;&lt;property id=&quot;20300&quot; value=&quot;Slide 8 - &amp;quot;Sample Line Chart&amp;quot;&quot;/&gt;&lt;property id=&quot;20307&quot; value=&quot;407&quot;/&gt;&lt;/object&gt;&lt;object type=&quot;3&quot; unique_id=&quot;10011&quot;&gt;&lt;property id=&quot;20148&quot; value=&quot;5&quot;/&gt;&lt;property id=&quot;20300&quot; value=&quot;Slide 10 - &amp;quot;Photos &amp;amp; Bulleted Text&amp;quot;&quot;/&gt;&lt;property id=&quot;20307&quot; value=&quot;410&quot;/&gt;&lt;/object&gt;&lt;object type=&quot;3&quot; unique_id=&quot;10012&quot;&gt;&lt;property id=&quot;20148&quot; value=&quot;5&quot;/&gt;&lt;property id=&quot;20300&quot; value=&quot;Slide 11 - &amp;quot;Photo&amp;quot;&quot;/&gt;&lt;property id=&quot;20307&quot; value=&quot;411&quot;/&gt;&lt;/object&gt;&lt;object type=&quot;3&quot; unique_id=&quot;17581&quot;&gt;&lt;property id=&quot;20148&quot; value=&quot;5&quot;/&gt;&lt;property id=&quot;20300&quot; value=&quot;Slide 5&quot;/&gt;&lt;property id=&quot;20307&quot; value=&quot;414&quot;/&gt;&lt;/object&gt;&lt;object type=&quot;3&quot; unique_id=&quot;17582&quot;&gt;&lt;property id=&quot;20148&quot; value=&quot;5&quot;/&gt;&lt;property id=&quot;20300&quot; value=&quot;Slide 9 - &amp;quot;Sample Line Chart&amp;quot;&quot;/&gt;&lt;property id=&quot;20307&quot; value=&quot;413&quot;/&gt;&lt;/object&gt;&lt;/object&gt;&lt;/object&gt;&lt;/database&gt;"/>
</p:tagLst>
</file>

<file path=ppt/theme/theme1.xml><?xml version="1.0" encoding="utf-8"?>
<a:theme xmlns:a="http://schemas.openxmlformats.org/drawingml/2006/main" name="CRF_2006_background">
  <a:themeElements>
    <a:clrScheme name="Custom 40">
      <a:dk1>
        <a:srgbClr val="000000"/>
      </a:dk1>
      <a:lt1>
        <a:srgbClr val="FFFFFF"/>
      </a:lt1>
      <a:dk2>
        <a:srgbClr val="1D384C"/>
      </a:dk2>
      <a:lt2>
        <a:srgbClr val="FEB91A"/>
      </a:lt2>
      <a:accent1>
        <a:srgbClr val="ED2937"/>
      </a:accent1>
      <a:accent2>
        <a:srgbClr val="6699FF"/>
      </a:accent2>
      <a:accent3>
        <a:srgbClr val="9A9A9C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i="0" dirty="0" err="1" smtClean="0">
            <a:solidFill>
              <a:schemeClr val="tx1"/>
            </a:solidFill>
          </a:defRPr>
        </a:defPPr>
      </a:lstStyle>
    </a:tx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F49DB249F9D24FB0FBB5825D4163F0" ma:contentTypeVersion="12" ma:contentTypeDescription="Create a new document." ma:contentTypeScope="" ma:versionID="85ae12db377ffd30cbae71230d1829f1">
  <xsd:schema xmlns:xsd="http://www.w3.org/2001/XMLSchema" xmlns:xs="http://www.w3.org/2001/XMLSchema" xmlns:p="http://schemas.microsoft.com/office/2006/metadata/properties" xmlns:ns2="f666b844-45a2-4115-9b3e-dbb80fe41f73" xmlns:ns3="a276399b-d0bd-4a49-b11a-299339b42e74" targetNamespace="http://schemas.microsoft.com/office/2006/metadata/properties" ma:root="true" ma:fieldsID="97a8cb7859b7b2e1f3a74648fb6748eb" ns2:_="" ns3:_="">
    <xsd:import namespace="f666b844-45a2-4115-9b3e-dbb80fe41f73"/>
    <xsd:import namespace="a276399b-d0bd-4a49-b11a-299339b42e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6b844-45a2-4115-9b3e-dbb80fe41f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76399b-d0bd-4a49-b11a-299339b42e7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276399b-d0bd-4a49-b11a-299339b42e74">
      <UserInfo>
        <DisplayName>Suzanne Gilmore</DisplayName>
        <AccountId>17</AccountId>
        <AccountType/>
      </UserInfo>
      <UserInfo>
        <DisplayName>Ann Krzmarzick</DisplayName>
        <AccountId>629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B5C3E55-BE79-4033-BA6E-48B391FBDCB0}">
  <ds:schemaRefs>
    <ds:schemaRef ds:uri="a276399b-d0bd-4a49-b11a-299339b42e74"/>
    <ds:schemaRef ds:uri="f666b844-45a2-4115-9b3e-dbb80fe41f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53E19A1-05FD-4339-99C2-7F186249A8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3D6DD8-EE70-4093-8D96-F08147D98AC7}">
  <ds:schemaRefs>
    <ds:schemaRef ds:uri="a276399b-d0bd-4a49-b11a-299339b42e74"/>
    <ds:schemaRef ds:uri="f666b844-45a2-4115-9b3e-dbb80fe41f7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1174</Words>
  <Application>Microsoft Office PowerPoint</Application>
  <PresentationFormat>On-screen Show (16:9)</PresentationFormat>
  <Paragraphs>299</Paragraphs>
  <Slides>14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ＭＳ Ｐゴシック</vt:lpstr>
      <vt:lpstr>Arial</vt:lpstr>
      <vt:lpstr>Calibri</vt:lpstr>
      <vt:lpstr>Champagne &amp; Limousines</vt:lpstr>
      <vt:lpstr>Gill Sans</vt:lpstr>
      <vt:lpstr>Segoe UI</vt:lpstr>
      <vt:lpstr>黑体</vt:lpstr>
      <vt:lpstr>Times New Roman</vt:lpstr>
      <vt:lpstr>Wingdings</vt:lpstr>
      <vt:lpstr>Wingdings 2</vt:lpstr>
      <vt:lpstr>ヒラギノ角ゴ Pro W3</vt:lpstr>
      <vt:lpstr>CRF_2006_background</vt:lpstr>
      <vt:lpstr>Tricuspid Valve Replacement in Patients with Tricuspid Regurgitation: 6-Month Outcomes  from the TRISCEND Study     </vt:lpstr>
      <vt:lpstr>PowerPoint Presentation</vt:lpstr>
      <vt:lpstr>Tricuspid Regurgitation Challenges</vt:lpstr>
      <vt:lpstr>EVOQUE Tricuspid Valve Replacement System</vt:lpstr>
      <vt:lpstr>PowerPoint Presentation</vt:lpstr>
      <vt:lpstr>Participating Sites</vt:lpstr>
      <vt:lpstr>Study Enrollment</vt:lpstr>
      <vt:lpstr>Procedural Characteristics and Hospital Disposition</vt:lpstr>
      <vt:lpstr>CEC Adjudicated Major Adverse Events at 30 Days</vt:lpstr>
      <vt:lpstr>Significant Reduction in TR Severity by Core Lab1 at 6 Months</vt:lpstr>
      <vt:lpstr>Composite Major Adverse Events (%) to 6 Months</vt:lpstr>
      <vt:lpstr>High Survival Rate and Freedom from Heart Failure Hospitalization to 6 Months</vt:lpstr>
      <vt:lpstr>Significantly Improved Functional and Quality of Life Outcomes at 6 Months</vt:lpstr>
      <vt:lpstr>Conclusions</vt:lpstr>
    </vt:vector>
  </TitlesOfParts>
  <Company>CRF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Detrimental Impact of Chronic Renal Insufficiency</dc:title>
  <dc:creator>jzuccardy</dc:creator>
  <cp:lastModifiedBy>Rentex</cp:lastModifiedBy>
  <cp:revision>5</cp:revision>
  <dcterms:created xsi:type="dcterms:W3CDTF">2015-03-17T14:58:49Z</dcterms:created>
  <dcterms:modified xsi:type="dcterms:W3CDTF">2021-11-06T10:22:33Z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0x0101003BF49DB249F9D24FB0FBB5825D4163F0</vt:lpwstr>
  </property>
</Properties>
</file>