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6" r:id="rId2"/>
    <p:sldId id="429" r:id="rId3"/>
    <p:sldId id="417" r:id="rId4"/>
    <p:sldId id="435" r:id="rId5"/>
    <p:sldId id="432" r:id="rId6"/>
    <p:sldId id="431" r:id="rId7"/>
    <p:sldId id="262" r:id="rId8"/>
    <p:sldId id="264" r:id="rId9"/>
    <p:sldId id="436" r:id="rId10"/>
    <p:sldId id="439" r:id="rId11"/>
    <p:sldId id="438" r:id="rId12"/>
    <p:sldId id="441" r:id="rId13"/>
    <p:sldId id="443" r:id="rId14"/>
    <p:sldId id="444" r:id="rId15"/>
    <p:sldId id="445" r:id="rId16"/>
    <p:sldId id="446" r:id="rId17"/>
    <p:sldId id="447" r:id="rId18"/>
    <p:sldId id="427" r:id="rId19"/>
    <p:sldId id="433" r:id="rId20"/>
  </p:sldIdLst>
  <p:sldSz cx="9144000" cy="5143500" type="screen16x9"/>
  <p:notesSz cx="7086600" cy="93726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F6F"/>
    <a:srgbClr val="011D32"/>
    <a:srgbClr val="1D384C"/>
    <a:srgbClr val="002E4B"/>
    <a:srgbClr val="FEB91A"/>
    <a:srgbClr val="203864"/>
    <a:srgbClr val="002060"/>
    <a:srgbClr val="009999"/>
    <a:srgbClr val="315575"/>
    <a:srgbClr val="0A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4422"/>
  </p:normalViewPr>
  <p:slideViewPr>
    <p:cSldViewPr snapToGrid="0">
      <p:cViewPr varScale="1">
        <p:scale>
          <a:sx n="109" d="100"/>
          <a:sy n="109" d="100"/>
        </p:scale>
        <p:origin x="114" y="912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2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58641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8019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5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1153729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18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18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349679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110000"/>
        <a:buChar char="•"/>
        <a:defRPr sz="2100" b="0" baseline="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¡"/>
        <a:defRPr sz="1800" b="0" baseline="0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bg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bg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744" y="597084"/>
            <a:ext cx="8000511" cy="2146391"/>
          </a:xfrm>
        </p:spPr>
        <p:txBody>
          <a:bodyPr/>
          <a:lstStyle/>
          <a:p>
            <a:pPr eaLnBrk="1" hangingPunct="1"/>
            <a:r>
              <a:rPr lang="en-US" dirty="0" err="1"/>
              <a:t>iFR</a:t>
            </a:r>
            <a:r>
              <a:rPr lang="en-US" dirty="0"/>
              <a:t> vs FFR-guided coronary revascularization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iFR-Swedeheart</a:t>
            </a:r>
            <a:r>
              <a:rPr lang="en-US" dirty="0"/>
              <a:t> 5-year outcome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424" y="2911324"/>
            <a:ext cx="8185150" cy="666750"/>
          </a:xfrm>
        </p:spPr>
        <p:txBody>
          <a:bodyPr/>
          <a:lstStyle/>
          <a:p>
            <a:pPr eaLnBrk="1" hangingPunct="1"/>
            <a:r>
              <a:rPr lang="en-US" sz="1800" i="0" dirty="0"/>
              <a:t>Matthias Götberg, MD, PhD</a:t>
            </a:r>
          </a:p>
          <a:p>
            <a:pPr eaLnBrk="1" hangingPunct="1"/>
            <a:r>
              <a:rPr lang="en-US" sz="1800" i="0" dirty="0" err="1"/>
              <a:t>Skane</a:t>
            </a:r>
            <a:r>
              <a:rPr lang="en-US" sz="1800" i="0" dirty="0"/>
              <a:t> University Hospital, Lund University, Sweden</a:t>
            </a:r>
          </a:p>
          <a:p>
            <a:pPr eaLnBrk="1" hangingPunct="1"/>
            <a:endParaRPr lang="en-US" sz="1800" i="0" dirty="0"/>
          </a:p>
          <a:p>
            <a:pPr eaLnBrk="1" hangingPunct="1"/>
            <a:r>
              <a:rPr lang="en-US" sz="2000" i="0" dirty="0"/>
              <a:t>- on behalf of the </a:t>
            </a:r>
            <a:r>
              <a:rPr lang="en-US" sz="2000" i="0" dirty="0" err="1"/>
              <a:t>iFR-Swedeheart</a:t>
            </a:r>
            <a:r>
              <a:rPr lang="en-US" sz="2000" i="0" dirty="0"/>
              <a:t> investigators</a:t>
            </a:r>
            <a:endParaRPr lang="en-US" sz="2400" i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D73005-B716-46A1-8DCC-49B694894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7" y="96836"/>
            <a:ext cx="2838450" cy="5810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66778DC-07FF-42E3-BBBA-F98B7B43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i="0" kern="0" baseline="0" dirty="0">
                <a:latin typeface="+mj-lt"/>
                <a:ea typeface="+mj-ea"/>
                <a:cs typeface="+mj-cs"/>
              </a:rPr>
              <a:t>Procedural characteristics</a:t>
            </a:r>
          </a:p>
        </p:txBody>
      </p:sp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8F5178C9-3FB9-443D-9579-640ED6942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61" y="913026"/>
            <a:ext cx="6799877" cy="3000924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3C5CF7A-A8AA-48DA-8D05-16A1F0ADD82F}"/>
              </a:ext>
            </a:extLst>
          </p:cNvPr>
          <p:cNvSpPr/>
          <p:nvPr/>
        </p:nvSpPr>
        <p:spPr>
          <a:xfrm>
            <a:off x="1924398" y="4048473"/>
            <a:ext cx="530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/>
                <a:cs typeface="Arial"/>
              </a:rPr>
              <a:t>More lesions evaluated in </a:t>
            </a:r>
            <a:r>
              <a:rPr lang="en-US" b="0" i="0" dirty="0" err="1">
                <a:solidFill>
                  <a:schemeClr val="bg1"/>
                </a:solidFill>
                <a:latin typeface="Arial"/>
                <a:cs typeface="Arial"/>
              </a:rPr>
              <a:t>iFR</a:t>
            </a:r>
            <a:r>
              <a:rPr lang="en-US" b="0" i="0" dirty="0">
                <a:solidFill>
                  <a:schemeClr val="bg1"/>
                </a:solidFill>
                <a:latin typeface="Arial"/>
                <a:cs typeface="Arial"/>
              </a:rPr>
              <a:t>-group but fewer significant lesions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A6C1A49-6F99-45F3-A2FE-41677315F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261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66778DC-07FF-42E3-BBBA-F98B7B43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i="0" kern="0" baseline="0" dirty="0">
                <a:latin typeface="+mj-lt"/>
                <a:ea typeface="+mj-ea"/>
                <a:cs typeface="+mj-cs"/>
              </a:rPr>
              <a:t>Procedural characteristics (ii)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3C5CF7A-A8AA-48DA-8D05-16A1F0ADD82F}"/>
              </a:ext>
            </a:extLst>
          </p:cNvPr>
          <p:cNvSpPr/>
          <p:nvPr/>
        </p:nvSpPr>
        <p:spPr>
          <a:xfrm>
            <a:off x="1924398" y="4189150"/>
            <a:ext cx="530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latin typeface="Arial"/>
                <a:cs typeface="Arial"/>
              </a:rPr>
              <a:t>More stents deployed in FFR-group</a:t>
            </a:r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01BEB221-3E59-48E6-ACE6-C127DF9A5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1" y="690926"/>
            <a:ext cx="6830357" cy="348029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081BDD7-CAE7-4E18-B359-D39650563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846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EAC6A-E7D7-4741-82BD-F08FBB6C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Primary</a:t>
            </a:r>
            <a:r>
              <a:rPr lang="sv-SE" dirty="0"/>
              <a:t> Composite Endpoint at 12 </a:t>
            </a:r>
            <a:r>
              <a:rPr lang="sv-SE" dirty="0" err="1"/>
              <a:t>months</a:t>
            </a:r>
            <a:r>
              <a:rPr lang="sv-SE" dirty="0"/>
              <a:t> </a:t>
            </a:r>
            <a:br>
              <a:rPr lang="sv-SE" dirty="0"/>
            </a:br>
            <a:r>
              <a:rPr lang="sv-SE" sz="1800" dirty="0"/>
              <a:t>all-cause </a:t>
            </a:r>
            <a:r>
              <a:rPr lang="sv-SE" sz="1800" dirty="0" err="1"/>
              <a:t>death</a:t>
            </a:r>
            <a:r>
              <a:rPr lang="sv-SE" sz="1800" dirty="0"/>
              <a:t>, MI, </a:t>
            </a:r>
            <a:r>
              <a:rPr lang="sv-SE" sz="1800" dirty="0" err="1"/>
              <a:t>unplanned</a:t>
            </a:r>
            <a:r>
              <a:rPr lang="sv-SE" sz="1800" dirty="0"/>
              <a:t> </a:t>
            </a:r>
            <a:r>
              <a:rPr lang="sv-SE" sz="1800" dirty="0" err="1"/>
              <a:t>revascularization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988D70-FFD7-4A7A-B6B6-7C15838387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2155" r="4720" b="25627"/>
          <a:stretch/>
        </p:blipFill>
        <p:spPr>
          <a:xfrm>
            <a:off x="316523" y="998981"/>
            <a:ext cx="3868615" cy="2512755"/>
          </a:xfrm>
          <a:prstGeom prst="rect">
            <a:avLst/>
          </a:prstGeom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AEBD8B0A-DA5B-48F9-BBBC-94ECEE273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Götberg et al. </a:t>
            </a:r>
            <a:r>
              <a:rPr lang="sv-SE" sz="1400" i="0" dirty="0">
                <a:solidFill>
                  <a:schemeClr val="tx1"/>
                </a:solidFill>
                <a:effectLst/>
                <a:latin typeface="ff-scala-sans-pro"/>
              </a:rPr>
              <a:t>N </a:t>
            </a:r>
            <a:r>
              <a:rPr lang="sv-SE" sz="1400" i="0" dirty="0" err="1">
                <a:solidFill>
                  <a:schemeClr val="tx1"/>
                </a:solidFill>
                <a:effectLst/>
                <a:latin typeface="ff-scala-sans-pro"/>
              </a:rPr>
              <a:t>Engl</a:t>
            </a:r>
            <a:r>
              <a:rPr lang="sv-SE" sz="1400" i="0" dirty="0">
                <a:solidFill>
                  <a:schemeClr val="tx1"/>
                </a:solidFill>
                <a:effectLst/>
                <a:latin typeface="ff-scala-sans-pro"/>
              </a:rPr>
              <a:t> J Med 2017; 376:1813-1823</a:t>
            </a:r>
            <a:endParaRPr lang="en-US" sz="1400" i="0" dirty="0">
              <a:solidFill>
                <a:schemeClr val="tx1"/>
              </a:solidFill>
            </a:endParaRPr>
          </a:p>
        </p:txBody>
      </p:sp>
      <p:pic>
        <p:nvPicPr>
          <p:cNvPr id="8" name="Bildobjekt 7" descr="En bild som visar pil&#10;&#10;Automatiskt genererad beskrivning">
            <a:extLst>
              <a:ext uri="{FF2B5EF4-FFF2-40B4-BE49-F238E27FC236}">
                <a16:creationId xmlns:a16="http://schemas.microsoft.com/office/drawing/2014/main" id="{95D41FD6-1360-49BB-AEDC-27D64EB7C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96" y="1245234"/>
            <a:ext cx="5354504" cy="202024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28F8113-C083-4168-9A0E-DB733595329F}"/>
              </a:ext>
            </a:extLst>
          </p:cNvPr>
          <p:cNvSpPr txBox="1"/>
          <p:nvPr/>
        </p:nvSpPr>
        <p:spPr>
          <a:xfrm>
            <a:off x="1347004" y="3647365"/>
            <a:ext cx="646056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dirty="0" err="1">
                <a:solidFill>
                  <a:schemeClr val="bg2"/>
                </a:solidFill>
                <a:latin typeface="Arial"/>
                <a:cs typeface="Arial"/>
              </a:rPr>
              <a:t>iFR</a:t>
            </a:r>
            <a:r>
              <a:rPr lang="en-US" sz="1800" b="0" i="0" dirty="0">
                <a:solidFill>
                  <a:schemeClr val="bg2"/>
                </a:solidFill>
                <a:latin typeface="Arial"/>
                <a:cs typeface="Arial"/>
              </a:rPr>
              <a:t> was non-inferior to FFR regarding primary composite endpoint at 12 months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CC825BD-86DD-45A7-B374-1FE9787A8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661223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8385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EAC6A-E7D7-4741-82BD-F08FBB6C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Composite Endpoint at 5 </a:t>
            </a:r>
            <a:r>
              <a:rPr lang="sv-SE" dirty="0" err="1"/>
              <a:t>years</a:t>
            </a:r>
            <a:br>
              <a:rPr lang="sv-SE" dirty="0"/>
            </a:br>
            <a:r>
              <a:rPr lang="sv-SE" sz="1800" dirty="0"/>
              <a:t>all-cause </a:t>
            </a:r>
            <a:r>
              <a:rPr lang="sv-SE" sz="1800" dirty="0" err="1"/>
              <a:t>death</a:t>
            </a:r>
            <a:r>
              <a:rPr lang="sv-SE" sz="1800" dirty="0"/>
              <a:t>, MI, </a:t>
            </a:r>
            <a:r>
              <a:rPr lang="sv-SE" sz="1800" dirty="0" err="1"/>
              <a:t>unplanned</a:t>
            </a:r>
            <a:r>
              <a:rPr lang="sv-SE" sz="1800" dirty="0"/>
              <a:t> </a:t>
            </a:r>
            <a:r>
              <a:rPr lang="sv-SE" sz="1800" dirty="0" err="1"/>
              <a:t>revascularization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F8113-C083-4168-9A0E-DB733595329F}"/>
              </a:ext>
            </a:extLst>
          </p:cNvPr>
          <p:cNvSpPr txBox="1"/>
          <p:nvPr/>
        </p:nvSpPr>
        <p:spPr>
          <a:xfrm>
            <a:off x="2101359" y="3814420"/>
            <a:ext cx="4932485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dirty="0" err="1">
                <a:solidFill>
                  <a:schemeClr val="bg2"/>
                </a:solidFill>
                <a:latin typeface="Arial"/>
                <a:cs typeface="Arial"/>
              </a:rPr>
              <a:t>iFR</a:t>
            </a:r>
            <a:r>
              <a:rPr lang="en-US" sz="1800" b="0" i="0" dirty="0">
                <a:solidFill>
                  <a:schemeClr val="bg2"/>
                </a:solidFill>
                <a:latin typeface="Arial"/>
                <a:cs typeface="Arial"/>
              </a:rPr>
              <a:t> no difference in composite outcome compared with FFR at 5 years</a:t>
            </a:r>
          </a:p>
        </p:txBody>
      </p:sp>
      <p:pic>
        <p:nvPicPr>
          <p:cNvPr id="9" name="Bildobjekt 4">
            <a:extLst>
              <a:ext uri="{FF2B5EF4-FFF2-40B4-BE49-F238E27FC236}">
                <a16:creationId xmlns:a16="http://schemas.microsoft.com/office/drawing/2014/main" id="{4A2F19DC-6A5B-45DA-A2C8-584137DB9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391" r="2568" b="5540"/>
          <a:stretch/>
        </p:blipFill>
        <p:spPr bwMode="auto">
          <a:xfrm>
            <a:off x="1762470" y="788097"/>
            <a:ext cx="4049247" cy="299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6A97854-3C76-4A42-B96C-99A37465EC55}"/>
              </a:ext>
            </a:extLst>
          </p:cNvPr>
          <p:cNvSpPr txBox="1"/>
          <p:nvPr/>
        </p:nvSpPr>
        <p:spPr>
          <a:xfrm>
            <a:off x="6255336" y="1532747"/>
            <a:ext cx="2754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iFR</a:t>
            </a:r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 21.5%</a:t>
            </a:r>
          </a:p>
          <a:p>
            <a:r>
              <a:rPr lang="en-US" sz="1600" b="0" i="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FFR 19.9%</a:t>
            </a:r>
          </a:p>
          <a:p>
            <a:endParaRPr lang="en-US" sz="1600" b="0" i="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HR 1.09; 95% CI: 0.90, 1.33</a:t>
            </a:r>
            <a:endParaRPr lang="sv-SE" sz="1600" b="0" i="0" dirty="0" err="1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FA0EF05-0A59-42A0-873B-087A34E06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8756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EAC6A-E7D7-4741-82BD-F08FBB6C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69434"/>
            <a:ext cx="7769225" cy="566738"/>
          </a:xfrm>
        </p:spPr>
        <p:txBody>
          <a:bodyPr/>
          <a:lstStyle/>
          <a:p>
            <a:r>
              <a:rPr lang="sv-SE" dirty="0"/>
              <a:t>All-cause </a:t>
            </a:r>
            <a:r>
              <a:rPr lang="sv-SE" dirty="0" err="1"/>
              <a:t>mortality</a:t>
            </a:r>
            <a:r>
              <a:rPr lang="sv-SE" dirty="0"/>
              <a:t> at 5 </a:t>
            </a:r>
            <a:r>
              <a:rPr lang="sv-SE" dirty="0" err="1"/>
              <a:t>years</a:t>
            </a:r>
            <a:br>
              <a:rPr lang="sv-SE" dirty="0"/>
            </a:b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F8113-C083-4168-9A0E-DB733595329F}"/>
              </a:ext>
            </a:extLst>
          </p:cNvPr>
          <p:cNvSpPr txBox="1"/>
          <p:nvPr/>
        </p:nvSpPr>
        <p:spPr>
          <a:xfrm>
            <a:off x="2083776" y="3849588"/>
            <a:ext cx="4941277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dirty="0" err="1">
                <a:solidFill>
                  <a:schemeClr val="bg2"/>
                </a:solidFill>
                <a:latin typeface="Arial"/>
                <a:cs typeface="Arial"/>
              </a:rPr>
              <a:t>iFR</a:t>
            </a:r>
            <a:r>
              <a:rPr lang="en-US" sz="1800" b="0" i="0" dirty="0">
                <a:solidFill>
                  <a:schemeClr val="bg2"/>
                </a:solidFill>
                <a:latin typeface="Arial"/>
                <a:cs typeface="Arial"/>
              </a:rPr>
              <a:t> no difference in all-cause mortality compared with FFR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A97854-3C76-4A42-B96C-99A37465EC55}"/>
              </a:ext>
            </a:extLst>
          </p:cNvPr>
          <p:cNvSpPr txBox="1"/>
          <p:nvPr/>
        </p:nvSpPr>
        <p:spPr>
          <a:xfrm>
            <a:off x="6255336" y="1532747"/>
            <a:ext cx="2754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iFR</a:t>
            </a:r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 9.4%</a:t>
            </a:r>
          </a:p>
          <a:p>
            <a:r>
              <a:rPr lang="en-US" sz="1600" b="0" i="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FFR 7.9%</a:t>
            </a:r>
          </a:p>
          <a:p>
            <a:endParaRPr lang="en-US" sz="1600" b="0" i="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HR 1.20; 95% CI: 0.89, 1.62</a:t>
            </a:r>
            <a:endParaRPr lang="sv-SE" sz="1600" b="0" i="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9E78F-70BC-4201-920D-DFFA173FFA63}"/>
              </a:ext>
            </a:extLst>
          </p:cNvPr>
          <p:cNvSpPr/>
          <p:nvPr/>
        </p:nvSpPr>
        <p:spPr bwMode="auto">
          <a:xfrm>
            <a:off x="3174023" y="927203"/>
            <a:ext cx="2866292" cy="131483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2FF9490-1C6B-9843-AE58-94034246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52" y="718805"/>
            <a:ext cx="4247663" cy="318574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D64B547-F3CE-4BF7-B1B2-37479479B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4606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EAC6A-E7D7-4741-82BD-F08FBB6C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69434"/>
            <a:ext cx="7769225" cy="566738"/>
          </a:xfrm>
        </p:spPr>
        <p:txBody>
          <a:bodyPr/>
          <a:lstStyle/>
          <a:p>
            <a:r>
              <a:rPr lang="sv-SE" dirty="0" err="1"/>
              <a:t>Myocardial</a:t>
            </a:r>
            <a:r>
              <a:rPr lang="sv-SE" dirty="0"/>
              <a:t> </a:t>
            </a:r>
            <a:r>
              <a:rPr lang="sv-SE" dirty="0" err="1"/>
              <a:t>infarction</a:t>
            </a:r>
            <a:r>
              <a:rPr lang="sv-SE" dirty="0"/>
              <a:t> at 5 </a:t>
            </a:r>
            <a:r>
              <a:rPr lang="sv-SE" dirty="0" err="1"/>
              <a:t>years</a:t>
            </a:r>
            <a:br>
              <a:rPr lang="sv-SE" dirty="0"/>
            </a:b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F8113-C083-4168-9A0E-DB733595329F}"/>
              </a:ext>
            </a:extLst>
          </p:cNvPr>
          <p:cNvSpPr txBox="1"/>
          <p:nvPr/>
        </p:nvSpPr>
        <p:spPr>
          <a:xfrm>
            <a:off x="1916723" y="3849588"/>
            <a:ext cx="529697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dirty="0" err="1">
                <a:solidFill>
                  <a:schemeClr val="bg2"/>
                </a:solidFill>
                <a:latin typeface="Arial"/>
                <a:cs typeface="Arial"/>
              </a:rPr>
              <a:t>iFR</a:t>
            </a:r>
            <a:r>
              <a:rPr lang="en-US" sz="1800" b="0" i="0" dirty="0">
                <a:solidFill>
                  <a:schemeClr val="bg2"/>
                </a:solidFill>
                <a:latin typeface="Arial"/>
                <a:cs typeface="Arial"/>
              </a:rPr>
              <a:t> no difference in non-fatal myocardial infarction compared with FFR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A97854-3C76-4A42-B96C-99A37465EC55}"/>
              </a:ext>
            </a:extLst>
          </p:cNvPr>
          <p:cNvSpPr txBox="1"/>
          <p:nvPr/>
        </p:nvSpPr>
        <p:spPr>
          <a:xfrm>
            <a:off x="6255336" y="1532747"/>
            <a:ext cx="2754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iFR</a:t>
            </a:r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 5.8%</a:t>
            </a:r>
          </a:p>
          <a:p>
            <a:r>
              <a:rPr lang="en-US" sz="1600" b="0" i="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FFR 5.7%</a:t>
            </a:r>
          </a:p>
          <a:p>
            <a:endParaRPr lang="en-US" sz="1600" b="0" i="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HR 1.00; 95% CI: 0.70, 1.44</a:t>
            </a:r>
            <a:endParaRPr lang="sv-SE" sz="1600" b="0" i="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9E78F-70BC-4201-920D-DFFA173FFA63}"/>
              </a:ext>
            </a:extLst>
          </p:cNvPr>
          <p:cNvSpPr/>
          <p:nvPr/>
        </p:nvSpPr>
        <p:spPr bwMode="auto">
          <a:xfrm>
            <a:off x="3174023" y="927203"/>
            <a:ext cx="2866292" cy="131483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53675BA-F1C1-E24D-8F5A-F55CA7AF5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350" y="719956"/>
            <a:ext cx="4247662" cy="318574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44104FC-A494-411D-A98B-600FFDDF4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025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EAC6A-E7D7-4741-82BD-F08FBB6C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4" y="169434"/>
            <a:ext cx="7769225" cy="566738"/>
          </a:xfrm>
        </p:spPr>
        <p:txBody>
          <a:bodyPr/>
          <a:lstStyle/>
          <a:p>
            <a:r>
              <a:rPr lang="sv-SE" dirty="0" err="1"/>
              <a:t>Unplanned</a:t>
            </a:r>
            <a:r>
              <a:rPr lang="sv-SE" dirty="0"/>
              <a:t> </a:t>
            </a:r>
            <a:r>
              <a:rPr lang="sv-SE" dirty="0" err="1"/>
              <a:t>revascularization</a:t>
            </a:r>
            <a:r>
              <a:rPr lang="sv-SE" dirty="0"/>
              <a:t> at 5 </a:t>
            </a:r>
            <a:r>
              <a:rPr lang="sv-SE" dirty="0" err="1"/>
              <a:t>years</a:t>
            </a:r>
            <a:br>
              <a:rPr lang="sv-SE" dirty="0"/>
            </a:b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F8113-C083-4168-9A0E-DB733595329F}"/>
              </a:ext>
            </a:extLst>
          </p:cNvPr>
          <p:cNvSpPr txBox="1"/>
          <p:nvPr/>
        </p:nvSpPr>
        <p:spPr>
          <a:xfrm>
            <a:off x="2031022" y="3788041"/>
            <a:ext cx="5081954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dirty="0" err="1">
                <a:solidFill>
                  <a:schemeClr val="bg2"/>
                </a:solidFill>
                <a:latin typeface="Arial"/>
                <a:cs typeface="Arial"/>
              </a:rPr>
              <a:t>iFR</a:t>
            </a:r>
            <a:r>
              <a:rPr lang="en-US" sz="1800" b="0" i="0" dirty="0">
                <a:solidFill>
                  <a:schemeClr val="bg2"/>
                </a:solidFill>
                <a:latin typeface="Arial"/>
                <a:cs typeface="Arial"/>
              </a:rPr>
              <a:t> no difference in unplanned revascularization compared with FFR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6A97854-3C76-4A42-B96C-99A37465EC55}"/>
              </a:ext>
            </a:extLst>
          </p:cNvPr>
          <p:cNvSpPr txBox="1"/>
          <p:nvPr/>
        </p:nvSpPr>
        <p:spPr>
          <a:xfrm>
            <a:off x="6255336" y="1532747"/>
            <a:ext cx="2754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 err="1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iFR</a:t>
            </a:r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 11.6%</a:t>
            </a:r>
          </a:p>
          <a:p>
            <a:r>
              <a:rPr lang="en-US" sz="1600" b="0" i="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FFR 11.3%</a:t>
            </a:r>
          </a:p>
          <a:p>
            <a:endParaRPr lang="en-US" sz="1600" b="0" i="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n-US" sz="1600" b="0" i="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HR 1.02; 95% CI: 0.79, 1.32</a:t>
            </a:r>
            <a:endParaRPr lang="sv-SE" sz="1600" b="0" i="0" dirty="0" err="1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9E78F-70BC-4201-920D-DFFA173FFA63}"/>
              </a:ext>
            </a:extLst>
          </p:cNvPr>
          <p:cNvSpPr/>
          <p:nvPr/>
        </p:nvSpPr>
        <p:spPr bwMode="auto">
          <a:xfrm>
            <a:off x="3174023" y="927203"/>
            <a:ext cx="2866292" cy="131483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0D8178-05D4-AF48-ABE1-EDE13D46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33" y="753973"/>
            <a:ext cx="4150947" cy="311321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C25FD8F-3199-4B48-8B79-403CFC58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70" y="651711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6564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EAC6A-E7D7-4741-82BD-F08FBB6C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98" y="169434"/>
            <a:ext cx="7769225" cy="566738"/>
          </a:xfrm>
        </p:spPr>
        <p:txBody>
          <a:bodyPr/>
          <a:lstStyle/>
          <a:p>
            <a:r>
              <a:rPr lang="sv-SE" dirty="0"/>
              <a:t>Composite endpoint at 5-years</a:t>
            </a:r>
            <a:br>
              <a:rPr lang="sv-SE" dirty="0"/>
            </a:br>
            <a:r>
              <a:rPr lang="sv-SE" sz="1800" dirty="0" err="1"/>
              <a:t>Subgroup</a:t>
            </a:r>
            <a:r>
              <a:rPr lang="sv-SE" sz="1800" dirty="0"/>
              <a:t> </a:t>
            </a:r>
            <a:r>
              <a:rPr lang="sv-SE" sz="1800" dirty="0" err="1"/>
              <a:t>analysis</a:t>
            </a:r>
            <a:br>
              <a:rPr lang="sv-SE" dirty="0"/>
            </a:b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28F8113-C083-4168-9A0E-DB733595329F}"/>
              </a:ext>
            </a:extLst>
          </p:cNvPr>
          <p:cNvSpPr txBox="1"/>
          <p:nvPr/>
        </p:nvSpPr>
        <p:spPr>
          <a:xfrm>
            <a:off x="930983" y="4129966"/>
            <a:ext cx="7352372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dirty="0">
                <a:solidFill>
                  <a:schemeClr val="bg2"/>
                </a:solidFill>
                <a:latin typeface="Arial"/>
                <a:cs typeface="Arial"/>
              </a:rPr>
              <a:t>No difference in outcome in any of the pre-specified subgroups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9E78F-70BC-4201-920D-DFFA173FFA63}"/>
              </a:ext>
            </a:extLst>
          </p:cNvPr>
          <p:cNvSpPr/>
          <p:nvPr/>
        </p:nvSpPr>
        <p:spPr bwMode="auto">
          <a:xfrm>
            <a:off x="3174023" y="927203"/>
            <a:ext cx="2866292" cy="131483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9" name="Bildobjekt 8" descr="En bild som visar bord&#10;&#10;Automatiskt genererad beskrivning">
            <a:extLst>
              <a:ext uri="{FF2B5EF4-FFF2-40B4-BE49-F238E27FC236}">
                <a16:creationId xmlns:a16="http://schemas.microsoft.com/office/drawing/2014/main" id="{B6200831-C9FC-414B-B10D-C74CFA11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18" y="970157"/>
            <a:ext cx="4544596" cy="324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EB4A198-2BBD-4E77-8556-3F53988C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8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73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4" y="274076"/>
            <a:ext cx="7769225" cy="566738"/>
          </a:xfrm>
        </p:spPr>
        <p:txBody>
          <a:bodyPr/>
          <a:lstStyle/>
          <a:p>
            <a:r>
              <a:rPr lang="en-US" sz="2500" dirty="0"/>
              <a:t>Summary </a:t>
            </a:r>
            <a:r>
              <a:rPr lang="en-US" sz="2500" dirty="0" err="1"/>
              <a:t>iFR-Swedeheart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42609"/>
            <a:ext cx="8383588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>
                <a:solidFill>
                  <a:schemeClr val="accent2"/>
                </a:solidFill>
              </a:rPr>
              <a:t>In patients with stable angina or acute coronary syndrome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2"/>
                </a:solidFill>
              </a:rPr>
              <a:t>iFR</a:t>
            </a:r>
            <a:r>
              <a:rPr lang="en-US" dirty="0">
                <a:solidFill>
                  <a:schemeClr val="accent2"/>
                </a:solidFill>
              </a:rPr>
              <a:t> provides no difference in outcome at 5-years compared with FFR</a:t>
            </a:r>
            <a:endParaRPr lang="en-US" dirty="0"/>
          </a:p>
          <a:p>
            <a:endParaRPr lang="en-US" sz="1800" dirty="0"/>
          </a:p>
          <a:p>
            <a:r>
              <a:rPr lang="en-US" sz="1800" dirty="0"/>
              <a:t>The composite endpoint (all-cause death, MI, unplanned </a:t>
            </a:r>
            <a:r>
              <a:rPr lang="en-US" sz="1800" dirty="0" err="1"/>
              <a:t>revasc</a:t>
            </a:r>
            <a:r>
              <a:rPr lang="en-US" sz="1800" dirty="0"/>
              <a:t>) </a:t>
            </a:r>
          </a:p>
          <a:p>
            <a:r>
              <a:rPr lang="en-US" sz="1800" dirty="0"/>
              <a:t>All-cause death</a:t>
            </a:r>
          </a:p>
          <a:p>
            <a:r>
              <a:rPr lang="en-US" sz="1800" dirty="0"/>
              <a:t>Non-fatal myocardial infarction</a:t>
            </a:r>
          </a:p>
          <a:p>
            <a:r>
              <a:rPr lang="en-US" sz="1800" dirty="0"/>
              <a:t>Unplanned revascularization </a:t>
            </a:r>
          </a:p>
          <a:p>
            <a:r>
              <a:rPr lang="en-US" sz="1800" dirty="0"/>
              <a:t>Composite endpoint in pre-specified subgroups</a:t>
            </a:r>
            <a:endParaRPr lang="en-US" sz="2100" dirty="0"/>
          </a:p>
          <a:p>
            <a:endParaRPr lang="en-US" sz="18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E8F984-4AC0-4C71-BE35-014A0AA48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Conclusions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209756"/>
            <a:ext cx="8231188" cy="30861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/>
              <a:t>The 5-year follow-up of </a:t>
            </a:r>
            <a:r>
              <a:rPr lang="en-US" dirty="0" err="1"/>
              <a:t>iFR</a:t>
            </a:r>
            <a:r>
              <a:rPr lang="en-US" dirty="0"/>
              <a:t>-SWEDEHEART showed no difference in outcome, confirming the long-term safety and efficacy of revascularization guided by </a:t>
            </a:r>
            <a:r>
              <a:rPr lang="en-US" dirty="0" err="1"/>
              <a:t>iFR</a:t>
            </a:r>
            <a:r>
              <a:rPr lang="en-US" dirty="0"/>
              <a:t> compared with FFR</a:t>
            </a:r>
            <a:endParaRPr lang="en-US" sz="21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D1343A-4C30-4422-9DF0-DE9CFCA9D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7" y="96836"/>
            <a:ext cx="28384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7986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8500"/>
            <a:ext cx="7886700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Within the past 12 months, I or my spouse/partner have had a financial interest/arrangement or affiliation with the organization(s) listed below.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06340"/>
              </p:ext>
            </p:extLst>
          </p:nvPr>
        </p:nvGraphicFramePr>
        <p:xfrm>
          <a:off x="140678" y="2398667"/>
          <a:ext cx="8513614" cy="142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bg1"/>
                          </a:solidFill>
                          <a:latin typeface="+mn-lt"/>
                        </a:rPr>
                        <a:t>Affiliation/Financial</a:t>
                      </a:r>
                      <a:r>
                        <a:rPr lang="en-US" sz="1600" u="sng" baseline="0" dirty="0">
                          <a:solidFill>
                            <a:schemeClr val="bg1"/>
                          </a:solidFill>
                          <a:latin typeface="+mn-lt"/>
                        </a:rPr>
                        <a:t> Relationship</a:t>
                      </a:r>
                    </a:p>
                    <a:p>
                      <a:endParaRPr lang="en-US" sz="1600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u="sng" dirty="0">
                          <a:solidFill>
                            <a:schemeClr val="bg1"/>
                          </a:solidFill>
                          <a:latin typeface="+mn-lt"/>
                        </a:rPr>
                        <a:t>Company</a:t>
                      </a:r>
                    </a:p>
                    <a:p>
                      <a:endParaRPr lang="en-US" sz="1600" u="sng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/>
                          </a:solidFill>
                          <a:latin typeface="+mn-lt"/>
                        </a:rPr>
                        <a:t>Boston Scientific, Philips Healthcare</a:t>
                      </a:r>
                    </a:p>
                    <a:p>
                      <a:endParaRPr lang="en-US" sz="16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Consulting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Fees/Honoraria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2"/>
                          </a:solidFill>
                          <a:latin typeface="+mn-lt"/>
                        </a:rPr>
                        <a:t>Abbott, Boston Scientific, Medtronic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87388" y="266731"/>
            <a:ext cx="776922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500" i="0" kern="0" dirty="0">
                <a:solidFill>
                  <a:schemeClr val="bg1"/>
                </a:solidFill>
              </a:rPr>
              <a:t>Disclosure Statement of Financial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306798" y="4311772"/>
            <a:ext cx="4530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dirty="0">
                <a:solidFill>
                  <a:schemeClr val="bg1"/>
                </a:solidFill>
              </a:rPr>
              <a:t>Faculty disclosure information can be found on the app</a:t>
            </a:r>
          </a:p>
        </p:txBody>
      </p:sp>
    </p:spTree>
    <p:extLst>
      <p:ext uri="{BB962C8B-B14F-4D97-AF65-F5344CB8AC3E}">
        <p14:creationId xmlns:p14="http://schemas.microsoft.com/office/powerpoint/2010/main" val="411118866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730" y="454918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Background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741411"/>
            <a:ext cx="82311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Instantaneous Wa</a:t>
            </a:r>
            <a:r>
              <a:rPr lang="en-US" dirty="0"/>
              <a:t>ve-free ratio (</a:t>
            </a:r>
            <a:r>
              <a:rPr lang="en-US" dirty="0" err="1"/>
              <a:t>iFR</a:t>
            </a:r>
            <a:r>
              <a:rPr lang="en-US" dirty="0"/>
              <a:t>) is a non-hyperemic (resting) index for assessment of coronary lesion severity</a:t>
            </a:r>
          </a:p>
          <a:p>
            <a:pPr marL="0" indent="0" eaLnBrk="1" hangingPunct="1">
              <a:buNone/>
            </a:pPr>
            <a:endParaRPr lang="en-US" sz="2100" dirty="0"/>
          </a:p>
          <a:p>
            <a:pPr marL="0" indent="0" eaLnBrk="1" hangingPunct="1">
              <a:buNone/>
            </a:pPr>
            <a:r>
              <a:rPr lang="en-US" dirty="0"/>
              <a:t>Previous validation studies have demonstrated similar or improved ability to accurately detect ischemia compared with Fractional Flow Reserve (FFR)</a:t>
            </a:r>
            <a:endParaRPr lang="en-US" sz="2100" dirty="0"/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AC34A0B9-E1F6-4EC3-951D-7DC6AFE7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03" y="4675260"/>
            <a:ext cx="8651629" cy="4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tx1"/>
                </a:solidFill>
              </a:rPr>
              <a:t>Sen  S et al. Circ. Int. 2014;7:492-502, van de </a:t>
            </a:r>
            <a:r>
              <a:rPr lang="en-US" sz="1400" i="0" dirty="0" err="1">
                <a:solidFill>
                  <a:schemeClr val="tx1"/>
                </a:solidFill>
              </a:rPr>
              <a:t>Hoef</a:t>
            </a:r>
            <a:r>
              <a:rPr lang="en-US" sz="1400" i="0" dirty="0">
                <a:solidFill>
                  <a:schemeClr val="tx1"/>
                </a:solidFill>
              </a:rPr>
              <a:t> TP et al. Circ Cardiovasc </a:t>
            </a:r>
            <a:r>
              <a:rPr lang="en-US" sz="1400" i="0" dirty="0" err="1">
                <a:solidFill>
                  <a:schemeClr val="tx1"/>
                </a:solidFill>
              </a:rPr>
              <a:t>Interv</a:t>
            </a:r>
            <a:r>
              <a:rPr lang="en-US" sz="1400" i="0" dirty="0">
                <a:solidFill>
                  <a:schemeClr val="tx1"/>
                </a:solidFill>
              </a:rPr>
              <a:t>. 2012;5:508-14</a:t>
            </a:r>
          </a:p>
          <a:p>
            <a:pPr algn="ctr"/>
            <a:r>
              <a:rPr lang="en-US" sz="1400" i="0" dirty="0">
                <a:solidFill>
                  <a:schemeClr val="tx1"/>
                </a:solidFill>
              </a:rPr>
              <a:t>de </a:t>
            </a:r>
            <a:r>
              <a:rPr lang="en-US" sz="1400" i="0" dirty="0" err="1">
                <a:solidFill>
                  <a:schemeClr val="tx1"/>
                </a:solidFill>
              </a:rPr>
              <a:t>Waard</a:t>
            </a:r>
            <a:r>
              <a:rPr lang="en-US" sz="1400" i="0" dirty="0">
                <a:solidFill>
                  <a:schemeClr val="tx1"/>
                </a:solidFill>
              </a:rPr>
              <a:t> G et al. J Am Coll </a:t>
            </a:r>
            <a:r>
              <a:rPr lang="en-US" sz="1400" i="0" dirty="0" err="1">
                <a:solidFill>
                  <a:schemeClr val="tx1"/>
                </a:solidFill>
              </a:rPr>
              <a:t>Cardiol</a:t>
            </a:r>
            <a:r>
              <a:rPr lang="en-US" sz="1400" i="0" dirty="0">
                <a:solidFill>
                  <a:schemeClr val="tx1"/>
                </a:solidFill>
              </a:rPr>
              <a:t>. 2014;63:A1692 </a:t>
            </a: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8EDAD17E-AA8E-4663-9215-41CC24725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49" y="17584"/>
            <a:ext cx="2449687" cy="18745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63879" y="154771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Study Design </a:t>
            </a:r>
            <a:r>
              <a:rPr lang="en-US" sz="2500" dirty="0" err="1"/>
              <a:t>iFR-Swedeheart</a:t>
            </a:r>
            <a:endParaRPr lang="en-US" sz="2500" dirty="0"/>
          </a:p>
        </p:txBody>
      </p:sp>
      <p:cxnSp>
        <p:nvCxnSpPr>
          <p:cNvPr id="165" name="Straight Arrow Connector 5">
            <a:extLst>
              <a:ext uri="{FF2B5EF4-FFF2-40B4-BE49-F238E27FC236}">
                <a16:creationId xmlns:a16="http://schemas.microsoft.com/office/drawing/2014/main" id="{EE4425BC-E499-4D69-97FF-DC6A603BB01F}"/>
              </a:ext>
            </a:extLst>
          </p:cNvPr>
          <p:cNvCxnSpPr/>
          <p:nvPr/>
        </p:nvCxnSpPr>
        <p:spPr>
          <a:xfrm>
            <a:off x="9577853" y="1318069"/>
            <a:ext cx="0" cy="2959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206" name="Rectangle 3">
            <a:extLst>
              <a:ext uri="{FF2B5EF4-FFF2-40B4-BE49-F238E27FC236}">
                <a16:creationId xmlns:a16="http://schemas.microsoft.com/office/drawing/2014/main" id="{1086F22E-167F-456B-B4EB-588C0D9360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044" y="764243"/>
            <a:ext cx="5125399" cy="3191073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</a:rPr>
              <a:t>Hypothesis </a:t>
            </a:r>
            <a:r>
              <a:rPr lang="en-US" sz="1800" dirty="0"/>
              <a:t>: </a:t>
            </a:r>
            <a:r>
              <a:rPr lang="en-US" sz="1800" dirty="0" err="1"/>
              <a:t>iFR</a:t>
            </a:r>
            <a:r>
              <a:rPr lang="en-US" sz="1800" dirty="0"/>
              <a:t> is non-inferior to FFR at 1 year regarding a composite of all-cause death, MI, and unplanned revascularization</a:t>
            </a:r>
          </a:p>
          <a:p>
            <a:pPr eaLnBrk="1" hangingPunct="1"/>
            <a:r>
              <a:rPr lang="en-US" sz="1800" dirty="0"/>
              <a:t>Non-inferiority margin of 1.4 (3.2%)               (upper 1-sided 97.5% CI)</a:t>
            </a:r>
          </a:p>
          <a:p>
            <a:pPr eaLnBrk="1" hangingPunct="1"/>
            <a:r>
              <a:rPr lang="en-US" sz="1800" dirty="0"/>
              <a:t>2000 patients with 85% power to test hypothesis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>
                <a:latin typeface="Arial"/>
                <a:cs typeface="Arial"/>
              </a:rPr>
              <a:t>Primary endpoint at 1 year</a:t>
            </a:r>
          </a:p>
          <a:p>
            <a:pPr eaLnBrk="1" hangingPunct="1"/>
            <a:endParaRPr lang="en-US" sz="1800" dirty="0">
              <a:latin typeface="Arial"/>
              <a:cs typeface="Arial"/>
            </a:endParaRPr>
          </a:p>
          <a:p>
            <a:pPr eaLnBrk="1" hangingPunct="1"/>
            <a:r>
              <a:rPr lang="en-US" sz="1800" dirty="0">
                <a:latin typeface="Arial"/>
                <a:cs typeface="Arial"/>
              </a:rPr>
              <a:t>Final follow-up at 5 years</a:t>
            </a:r>
          </a:p>
          <a:p>
            <a:pPr eaLnBrk="1" hangingPunct="1"/>
            <a:endParaRPr lang="en-US" sz="2000" dirty="0"/>
          </a:p>
        </p:txBody>
      </p:sp>
      <p:pic>
        <p:nvPicPr>
          <p:cNvPr id="18437" name="Bildobjekt 18436">
            <a:extLst>
              <a:ext uri="{FF2B5EF4-FFF2-40B4-BE49-F238E27FC236}">
                <a16:creationId xmlns:a16="http://schemas.microsoft.com/office/drawing/2014/main" id="{ED01D8F7-2E3D-436B-BF61-DFA22088A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44" y="1037714"/>
            <a:ext cx="3694511" cy="2212938"/>
          </a:xfrm>
          <a:prstGeom prst="rect">
            <a:avLst/>
          </a:prstGeom>
        </p:spPr>
      </p:pic>
      <p:sp>
        <p:nvSpPr>
          <p:cNvPr id="18438" name="Rektangel 18437">
            <a:extLst>
              <a:ext uri="{FF2B5EF4-FFF2-40B4-BE49-F238E27FC236}">
                <a16:creationId xmlns:a16="http://schemas.microsoft.com/office/drawing/2014/main" id="{BBF147B4-8BFD-4A31-9521-B8F55682B7BA}"/>
              </a:ext>
            </a:extLst>
          </p:cNvPr>
          <p:cNvSpPr/>
          <p:nvPr/>
        </p:nvSpPr>
        <p:spPr bwMode="auto">
          <a:xfrm>
            <a:off x="6794339" y="867660"/>
            <a:ext cx="636608" cy="33610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11" name="textruta 210">
            <a:extLst>
              <a:ext uri="{FF2B5EF4-FFF2-40B4-BE49-F238E27FC236}">
                <a16:creationId xmlns:a16="http://schemas.microsoft.com/office/drawing/2014/main" id="{72AC370D-7DA9-42E5-A05B-0FD472F44E5D}"/>
              </a:ext>
            </a:extLst>
          </p:cNvPr>
          <p:cNvSpPr txBox="1"/>
          <p:nvPr/>
        </p:nvSpPr>
        <p:spPr>
          <a:xfrm>
            <a:off x="5854605" y="3247615"/>
            <a:ext cx="4826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600" i="0" dirty="0">
                <a:solidFill>
                  <a:schemeClr val="bg2"/>
                </a:solidFill>
                <a:latin typeface="Arial"/>
                <a:cs typeface="Arial"/>
              </a:rPr>
              <a:t>Final follow-up at 5 years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F6E4C5-42D1-49BE-B4F6-84F173D15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5874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Study Design </a:t>
            </a:r>
            <a:r>
              <a:rPr lang="en-US" sz="2500" dirty="0" err="1"/>
              <a:t>iFR-Swedeheart</a:t>
            </a:r>
            <a:endParaRPr lang="en-US" sz="25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781492"/>
            <a:ext cx="82311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/>
              <a:t>Registry based Randomized Clinical Trial (RRCT)</a:t>
            </a:r>
          </a:p>
          <a:p>
            <a:pPr marL="0" indent="0" eaLnBrk="1" hangingPunct="1">
              <a:buNone/>
            </a:pPr>
            <a:endParaRPr lang="en-US" sz="1400" dirty="0"/>
          </a:p>
          <a:p>
            <a:pPr marL="0" indent="0" eaLnBrk="1" hangingPunct="1">
              <a:buNone/>
            </a:pPr>
            <a:r>
              <a:rPr lang="en-US" sz="2100" dirty="0"/>
              <a:t>Trial design utilizing national quality registers as an electronic CRF:</a:t>
            </a:r>
          </a:p>
          <a:p>
            <a:pPr eaLnBrk="1" hangingPunct="1"/>
            <a:r>
              <a:rPr lang="en-US" sz="1800" dirty="0"/>
              <a:t>baseline characteristics</a:t>
            </a:r>
          </a:p>
          <a:p>
            <a:pPr eaLnBrk="1" hangingPunct="1"/>
            <a:r>
              <a:rPr lang="en-US" sz="1800" dirty="0"/>
              <a:t>data-input</a:t>
            </a:r>
          </a:p>
          <a:p>
            <a:pPr eaLnBrk="1" hangingPunct="1"/>
            <a:r>
              <a:rPr lang="en-US" sz="1800" dirty="0"/>
              <a:t>online randomization</a:t>
            </a:r>
          </a:p>
          <a:p>
            <a:pPr eaLnBrk="1" hangingPunct="1"/>
            <a:r>
              <a:rPr lang="en-US" sz="1800" dirty="0"/>
              <a:t>follow-up</a:t>
            </a:r>
          </a:p>
          <a:p>
            <a:pPr marL="0" indent="0" eaLnBrk="1" hangingPunct="1">
              <a:buNone/>
            </a:pPr>
            <a:r>
              <a:rPr lang="en-US" dirty="0"/>
              <a:t>Proven pragmatic and cost-effective trial design facilitated by use of unique personal identifiers in Scandinavia allowing for 100% tracking of patients</a:t>
            </a:r>
          </a:p>
          <a:p>
            <a:pPr marL="0" indent="0" eaLnBrk="1" hangingPunct="1">
              <a:buNone/>
            </a:pPr>
            <a:endParaRPr lang="en-US" sz="21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22296AB-5E1F-401E-827D-F472A3E91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071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4" y="294812"/>
            <a:ext cx="7769225" cy="566738"/>
          </a:xfrm>
        </p:spPr>
        <p:txBody>
          <a:bodyPr/>
          <a:lstStyle/>
          <a:p>
            <a:pPr eaLnBrk="1" hangingPunct="1"/>
            <a:r>
              <a:rPr lang="en-US" sz="2500" dirty="0"/>
              <a:t>Major inclusion and exclusion criteria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25144" y="914713"/>
            <a:ext cx="7495658" cy="3191073"/>
          </a:xfrm>
        </p:spPr>
        <p:txBody>
          <a:bodyPr/>
          <a:lstStyle/>
          <a:p>
            <a:pPr eaLnBrk="1" hangingPunct="1"/>
            <a:r>
              <a:rPr lang="en-US" sz="1600" dirty="0"/>
              <a:t>Patients with suspected stable angina pectoris or unstable angina  pectoris/NSTEMI </a:t>
            </a:r>
          </a:p>
          <a:p>
            <a:pPr eaLnBrk="1" hangingPunct="1"/>
            <a:r>
              <a:rPr lang="en-US" sz="1600" dirty="0"/>
              <a:t>A clinical indication for physiology-guided assessment of coronary lesions (30-80% stenosis grade)</a:t>
            </a:r>
          </a:p>
          <a:p>
            <a:pPr eaLnBrk="1" hangingPunct="1"/>
            <a:endParaRPr lang="en-US" sz="1800" dirty="0"/>
          </a:p>
          <a:p>
            <a:r>
              <a:rPr lang="en-US" sz="1600" dirty="0">
                <a:latin typeface="Arial"/>
                <a:cs typeface="Arial"/>
              </a:rPr>
              <a:t>Known terminal disease with a life expectancy &lt;1 year</a:t>
            </a:r>
          </a:p>
          <a:p>
            <a:r>
              <a:rPr lang="en-US" sz="1600" dirty="0">
                <a:latin typeface="Arial"/>
                <a:cs typeface="Arial"/>
              </a:rPr>
              <a:t>Unstable hemodynamics (Killip class III-IV)</a:t>
            </a:r>
          </a:p>
          <a:p>
            <a:r>
              <a:rPr lang="en-US" sz="1600" dirty="0">
                <a:latin typeface="Arial"/>
                <a:cs typeface="Arial"/>
              </a:rPr>
              <a:t>Inability to tolerate adenosine</a:t>
            </a:r>
          </a:p>
          <a:p>
            <a:r>
              <a:rPr lang="en-US" sz="1600" dirty="0">
                <a:latin typeface="Arial"/>
                <a:cs typeface="Arial"/>
              </a:rPr>
              <a:t>Previous CABG with patent graft to the interrogated vessel</a:t>
            </a:r>
          </a:p>
          <a:p>
            <a:r>
              <a:rPr lang="en-US" sz="1600" dirty="0">
                <a:latin typeface="Arial"/>
                <a:cs typeface="Arial"/>
              </a:rPr>
              <a:t>Heavily calcified or tortuous vessel where inability to cross the lesion with a pressure wire was expected</a:t>
            </a:r>
          </a:p>
          <a:p>
            <a:r>
              <a:rPr lang="en-US" sz="1600" dirty="0">
                <a:latin typeface="Arial"/>
                <a:cs typeface="Arial"/>
              </a:rPr>
              <a:t>Previous randomization in </a:t>
            </a:r>
            <a:r>
              <a:rPr lang="en-US" sz="1600" dirty="0" err="1">
                <a:latin typeface="Arial"/>
                <a:cs typeface="Arial"/>
              </a:rPr>
              <a:t>iFR</a:t>
            </a:r>
            <a:r>
              <a:rPr lang="en-US" sz="1600" dirty="0">
                <a:latin typeface="Arial"/>
                <a:cs typeface="Arial"/>
              </a:rPr>
              <a:t>-SWEDEHEART trial</a:t>
            </a:r>
          </a:p>
          <a:p>
            <a:pPr eaLnBrk="1" hangingPunct="1"/>
            <a:endParaRPr lang="en-US" sz="1800" dirty="0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74468268-DF7A-4408-9FA5-E694D0C8D5F4}"/>
              </a:ext>
            </a:extLst>
          </p:cNvPr>
          <p:cNvCxnSpPr>
            <a:cxnSpLocks/>
          </p:cNvCxnSpPr>
          <p:nvPr/>
        </p:nvCxnSpPr>
        <p:spPr bwMode="auto">
          <a:xfrm>
            <a:off x="857835" y="2194849"/>
            <a:ext cx="7044224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Bildobjekt 6">
            <a:extLst>
              <a:ext uri="{FF2B5EF4-FFF2-40B4-BE49-F238E27FC236}">
                <a16:creationId xmlns:a16="http://schemas.microsoft.com/office/drawing/2014/main" id="{9E323339-B457-4ADF-8D52-998FA7CEC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651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01686" y="560667"/>
            <a:ext cx="781503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Lund/Malmö</a:t>
            </a: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Helsingborg</a:t>
            </a:r>
          </a:p>
          <a:p>
            <a:r>
              <a:rPr lang="en-US" sz="1600" b="0" i="0" dirty="0" err="1">
                <a:solidFill>
                  <a:schemeClr val="bg1"/>
                </a:solidFill>
                <a:latin typeface="Arial"/>
                <a:cs typeface="Arial"/>
              </a:rPr>
              <a:t>Halmstad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Kalmar</a:t>
            </a:r>
          </a:p>
          <a:p>
            <a:r>
              <a:rPr lang="en-US" sz="1600" b="0" i="0" dirty="0" err="1">
                <a:solidFill>
                  <a:schemeClr val="bg1"/>
                </a:solidFill>
                <a:latin typeface="Arial"/>
                <a:cs typeface="Arial"/>
              </a:rPr>
              <a:t>Göteborg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Linköping</a:t>
            </a:r>
          </a:p>
          <a:p>
            <a:r>
              <a:rPr lang="en-US" sz="1600" b="0" i="0" dirty="0" err="1">
                <a:solidFill>
                  <a:schemeClr val="bg1"/>
                </a:solidFill>
                <a:latin typeface="Arial"/>
                <a:cs typeface="Arial"/>
              </a:rPr>
              <a:t>Örebro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St </a:t>
            </a:r>
            <a:r>
              <a:rPr lang="en-US" sz="1600" b="0" i="0" dirty="0" err="1">
                <a:solidFill>
                  <a:schemeClr val="bg1"/>
                </a:solidFill>
                <a:latin typeface="Arial"/>
                <a:cs typeface="Arial"/>
              </a:rPr>
              <a:t>Göran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Uppsala</a:t>
            </a:r>
          </a:p>
          <a:p>
            <a:r>
              <a:rPr lang="en-US" sz="1600" b="0" i="0" dirty="0" err="1">
                <a:solidFill>
                  <a:schemeClr val="bg1"/>
                </a:solidFill>
                <a:latin typeface="Arial"/>
                <a:cs typeface="Arial"/>
              </a:rPr>
              <a:t>Västerås</a:t>
            </a:r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Karlstad</a:t>
            </a: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Sundsvall</a:t>
            </a: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Aarhus (Denmark)</a:t>
            </a:r>
          </a:p>
          <a:p>
            <a:r>
              <a:rPr lang="en-US" sz="1600" b="0" i="0" dirty="0">
                <a:solidFill>
                  <a:schemeClr val="bg1"/>
                </a:solidFill>
                <a:latin typeface="Arial"/>
                <a:cs typeface="Arial"/>
              </a:rPr>
              <a:t>Reykjavik (Iceland)</a:t>
            </a:r>
          </a:p>
          <a:p>
            <a:endParaRPr lang="en-US" sz="1600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b="0" i="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0" t="20706" r="11866" b="12140"/>
          <a:stretch/>
        </p:blipFill>
        <p:spPr bwMode="auto">
          <a:xfrm>
            <a:off x="5597557" y="1048941"/>
            <a:ext cx="3492000" cy="2497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1" t="39732" r="32966" b="30172"/>
          <a:stretch/>
        </p:blipFill>
        <p:spPr bwMode="auto">
          <a:xfrm>
            <a:off x="3528112" y="1048941"/>
            <a:ext cx="2052000" cy="1208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5-udd 4"/>
          <p:cNvSpPr/>
          <p:nvPr/>
        </p:nvSpPr>
        <p:spPr bwMode="auto">
          <a:xfrm>
            <a:off x="4161847" y="1383618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5-udd 8"/>
          <p:cNvSpPr/>
          <p:nvPr/>
        </p:nvSpPr>
        <p:spPr bwMode="auto">
          <a:xfrm>
            <a:off x="7331680" y="3365854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5-udd 9"/>
          <p:cNvSpPr/>
          <p:nvPr/>
        </p:nvSpPr>
        <p:spPr bwMode="auto">
          <a:xfrm>
            <a:off x="7349009" y="3311848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5-udd 10"/>
          <p:cNvSpPr/>
          <p:nvPr/>
        </p:nvSpPr>
        <p:spPr bwMode="auto">
          <a:xfrm>
            <a:off x="7212968" y="3064400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5-udd 11"/>
          <p:cNvSpPr/>
          <p:nvPr/>
        </p:nvSpPr>
        <p:spPr bwMode="auto">
          <a:xfrm>
            <a:off x="7690642" y="3172412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5-udd 12"/>
          <p:cNvSpPr/>
          <p:nvPr/>
        </p:nvSpPr>
        <p:spPr bwMode="auto">
          <a:xfrm>
            <a:off x="7618634" y="2933806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5-udd 13"/>
          <p:cNvSpPr/>
          <p:nvPr/>
        </p:nvSpPr>
        <p:spPr bwMode="auto">
          <a:xfrm>
            <a:off x="7520840" y="2833004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5" name="5-udd 14"/>
          <p:cNvSpPr/>
          <p:nvPr/>
        </p:nvSpPr>
        <p:spPr bwMode="auto">
          <a:xfrm>
            <a:off x="7762650" y="2777916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5-udd 15"/>
          <p:cNvSpPr/>
          <p:nvPr/>
        </p:nvSpPr>
        <p:spPr bwMode="auto">
          <a:xfrm>
            <a:off x="7934481" y="2771788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7" name="5-udd 16"/>
          <p:cNvSpPr/>
          <p:nvPr/>
        </p:nvSpPr>
        <p:spPr bwMode="auto">
          <a:xfrm>
            <a:off x="7922603" y="2711675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8" name="5-udd 17"/>
          <p:cNvSpPr/>
          <p:nvPr/>
        </p:nvSpPr>
        <p:spPr bwMode="auto">
          <a:xfrm>
            <a:off x="7762650" y="2339740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5-udd 18"/>
          <p:cNvSpPr/>
          <p:nvPr/>
        </p:nvSpPr>
        <p:spPr bwMode="auto">
          <a:xfrm>
            <a:off x="7387962" y="2785869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083990" y="2026822"/>
            <a:ext cx="2518638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</a:p>
          <a:p>
            <a:pPr algn="ctr"/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Götberg</a:t>
            </a: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(PI)</a:t>
            </a:r>
          </a:p>
          <a:p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Evald</a:t>
            </a: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H. Christiansen</a:t>
            </a:r>
          </a:p>
          <a:p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Erlinge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Elmir</a:t>
            </a: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Omerovic</a:t>
            </a:r>
            <a:endParaRPr lang="en-US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 K. James</a:t>
            </a:r>
          </a:p>
          <a:p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</a:t>
            </a:r>
            <a:r>
              <a:rPr lang="en-US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Fröbert</a:t>
            </a:r>
            <a:r>
              <a:rPr lang="en-US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(chairman)</a:t>
            </a:r>
          </a:p>
          <a:p>
            <a:endParaRPr lang="sv-SE" sz="1600" dirty="0"/>
          </a:p>
        </p:txBody>
      </p:sp>
      <p:sp>
        <p:nvSpPr>
          <p:cNvPr id="20" name="5-udd 19"/>
          <p:cNvSpPr/>
          <p:nvPr/>
        </p:nvSpPr>
        <p:spPr bwMode="auto">
          <a:xfrm>
            <a:off x="7014862" y="3304414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5-udd 21"/>
          <p:cNvSpPr/>
          <p:nvPr/>
        </p:nvSpPr>
        <p:spPr bwMode="auto">
          <a:xfrm>
            <a:off x="7277784" y="3216800"/>
            <a:ext cx="171831" cy="108012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FFE39D38-9AA4-4B85-A809-CC29B87EA751}"/>
              </a:ext>
            </a:extLst>
          </p:cNvPr>
          <p:cNvSpPr txBox="1">
            <a:spLocks noChangeArrowheads="1"/>
          </p:cNvSpPr>
          <p:nvPr/>
        </p:nvSpPr>
        <p:spPr>
          <a:xfrm>
            <a:off x="663879" y="154771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 dirty="0"/>
              <a:t>15 Participating sites in Scandinavia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C1BCCAE8-CD6C-4383-B4FF-EE2D0EE99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8942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66778DC-07FF-42E3-BBBA-F98B7B43C375}"/>
              </a:ext>
            </a:extLst>
          </p:cNvPr>
          <p:cNvSpPr txBox="1">
            <a:spLocks noChangeArrowheads="1"/>
          </p:cNvSpPr>
          <p:nvPr/>
        </p:nvSpPr>
        <p:spPr>
          <a:xfrm>
            <a:off x="646555" y="52859"/>
            <a:ext cx="7769225" cy="5667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kern="0" dirty="0"/>
              <a:t>Enrollment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112ABD-4318-44AD-8D10-F2D63E736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445" y="1068005"/>
            <a:ext cx="5911201" cy="3486409"/>
          </a:xfrm>
          <a:prstGeom prst="rect">
            <a:avLst/>
          </a:prstGeom>
        </p:spPr>
      </p:pic>
      <p:sp>
        <p:nvSpPr>
          <p:cNvPr id="14" name="Text Box 6">
            <a:extLst>
              <a:ext uri="{FF2B5EF4-FFF2-40B4-BE49-F238E27FC236}">
                <a16:creationId xmlns:a16="http://schemas.microsoft.com/office/drawing/2014/main" id="{0C1BAA1C-419C-46D2-9AFF-BA6D8C13D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8" y="1267659"/>
            <a:ext cx="3828326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13122" indent="-213122">
              <a:buClr>
                <a:schemeClr val="accent2"/>
              </a:buClr>
              <a:buFontTx/>
              <a:buChar char="•"/>
            </a:pPr>
            <a:r>
              <a:rPr lang="en-US" sz="2100" b="0" i="0" dirty="0">
                <a:solidFill>
                  <a:schemeClr val="bg1"/>
                </a:solidFill>
                <a:cs typeface="ヒラギノ角ゴ Pro W3"/>
              </a:rPr>
              <a:t>2037 patients enrolled between May 2014- Oct 2015</a:t>
            </a:r>
          </a:p>
          <a:p>
            <a:pPr marL="213122" indent="-213122">
              <a:buClr>
                <a:schemeClr val="tx2"/>
              </a:buClr>
              <a:buFontTx/>
              <a:buChar char="•"/>
            </a:pPr>
            <a:endParaRPr lang="en-US" sz="1600" i="0" dirty="0">
              <a:solidFill>
                <a:schemeClr val="bg1"/>
              </a:solidFill>
              <a:cs typeface="ヒラギノ角ゴ Pro W3"/>
            </a:endParaRPr>
          </a:p>
          <a:p>
            <a:pPr marL="213122" indent="-213122">
              <a:buClr>
                <a:schemeClr val="accent2"/>
              </a:buClr>
              <a:buFontTx/>
              <a:buChar char="•"/>
            </a:pPr>
            <a:r>
              <a:rPr lang="en-US" sz="2100" b="0" i="0" dirty="0">
                <a:solidFill>
                  <a:schemeClr val="bg1"/>
                </a:solidFill>
                <a:cs typeface="ヒラギノ角ゴ Pro W3"/>
              </a:rPr>
              <a:t>No patients were lost to follow-up</a:t>
            </a:r>
          </a:p>
          <a:p>
            <a:pPr marL="2015729" lvl="4" indent="-342900">
              <a:buClr>
                <a:schemeClr val="tx2"/>
              </a:buClr>
              <a:buFontTx/>
              <a:buChar char="•"/>
            </a:pPr>
            <a:endParaRPr lang="en-US" sz="1600" i="0" dirty="0">
              <a:solidFill>
                <a:schemeClr val="tx1"/>
              </a:solidFill>
              <a:cs typeface="ヒラギノ角ゴ Pro W3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7061B26-BB7C-4ED7-B158-B5CC187D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317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866778DC-07FF-42E3-BBBA-F98B7B43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i="0" kern="0" baseline="0">
                <a:latin typeface="+mj-lt"/>
                <a:ea typeface="+mj-ea"/>
                <a:cs typeface="+mj-cs"/>
              </a:rPr>
              <a:t>Baseline clinical characteristics</a:t>
            </a:r>
          </a:p>
        </p:txBody>
      </p:sp>
      <p:pic>
        <p:nvPicPr>
          <p:cNvPr id="15" name="Bildobjekt 14" descr="En bild som visar bord&#10;&#10;Automatiskt genererad beskrivning">
            <a:extLst>
              <a:ext uri="{FF2B5EF4-FFF2-40B4-BE49-F238E27FC236}">
                <a16:creationId xmlns:a16="http://schemas.microsoft.com/office/drawing/2014/main" id="{0A49EC23-6BCE-4052-AD6A-48BE213AF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56" y="697212"/>
            <a:ext cx="6417488" cy="37490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6E14A1B-18CB-48F0-AE8C-67364750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14" y="112037"/>
            <a:ext cx="1758463" cy="35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57302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Custom 40">
      <a:dk1>
        <a:srgbClr val="000000"/>
      </a:dk1>
      <a:lt1>
        <a:srgbClr val="FFFFFF"/>
      </a:lt1>
      <a:dk2>
        <a:srgbClr val="1D384C"/>
      </a:dk2>
      <a:lt2>
        <a:srgbClr val="FEB91A"/>
      </a:lt2>
      <a:accent1>
        <a:srgbClr val="ED2937"/>
      </a:accent1>
      <a:accent2>
        <a:srgbClr val="6699FF"/>
      </a:accent2>
      <a:accent3>
        <a:srgbClr val="9A9A9C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5124</TotalTime>
  <Words>1593</Words>
  <Application>Microsoft Office PowerPoint</Application>
  <PresentationFormat>Bildspel på skärmen (16:9)</PresentationFormat>
  <Paragraphs>177</Paragraphs>
  <Slides>19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ff-scala-sans-pro</vt:lpstr>
      <vt:lpstr>Wingdings 2</vt:lpstr>
      <vt:lpstr>CRF_2006_background</vt:lpstr>
      <vt:lpstr>iFR vs FFR-guided coronary revascularization  iFR-Swedeheart 5-year outcome</vt:lpstr>
      <vt:lpstr>PowerPoint-presentation</vt:lpstr>
      <vt:lpstr>Background</vt:lpstr>
      <vt:lpstr>Study Design iFR-Swedeheart</vt:lpstr>
      <vt:lpstr>Study Design iFR-Swedeheart</vt:lpstr>
      <vt:lpstr>Major inclusion and exclusion criteria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Primary Composite Endpoint at 12 months  all-cause death, MI, unplanned revascularization</vt:lpstr>
      <vt:lpstr>Composite Endpoint at 5 years all-cause death, MI, unplanned revascularization</vt:lpstr>
      <vt:lpstr>All-cause mortality at 5 years </vt:lpstr>
      <vt:lpstr>Myocardial infarction at 5 years </vt:lpstr>
      <vt:lpstr>Unplanned revascularization at 5 years </vt:lpstr>
      <vt:lpstr>Composite endpoint at 5-years Subgroup analysis </vt:lpstr>
      <vt:lpstr>Summary iFR-Swedeheart</vt:lpstr>
      <vt:lpstr>Conclusions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Matthias Götberg</cp:lastModifiedBy>
  <cp:revision>301</cp:revision>
  <dcterms:created xsi:type="dcterms:W3CDTF">2015-03-17T14:58:49Z</dcterms:created>
  <dcterms:modified xsi:type="dcterms:W3CDTF">2021-10-27T16:16:20Z</dcterms:modified>
</cp:coreProperties>
</file>