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0" r:id="rId3"/>
    <p:sldId id="259" r:id="rId4"/>
    <p:sldId id="260" r:id="rId5"/>
    <p:sldId id="262" r:id="rId6"/>
    <p:sldId id="289" r:id="rId7"/>
    <p:sldId id="274" r:id="rId8"/>
    <p:sldId id="275" r:id="rId9"/>
    <p:sldId id="277" r:id="rId10"/>
    <p:sldId id="285" r:id="rId11"/>
  </p:sldIdLst>
  <p:sldSz cx="12192000" cy="6858000"/>
  <p:notesSz cx="6858000" cy="9144000"/>
  <p:defaultTextStyle>
    <a:defPPr>
      <a:defRPr lang="en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2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0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48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44C430-F775-5549-B104-73511A195E44}"/>
              </a:ext>
            </a:extLst>
          </p:cNvPr>
          <p:cNvCxnSpPr/>
          <p:nvPr userDrawn="1"/>
        </p:nvCxnSpPr>
        <p:spPr>
          <a:xfrm>
            <a:off x="1179862" y="1268760"/>
            <a:ext cx="999270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82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74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5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81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1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888E52-78D5-C54D-9ABA-05C513C0F647}"/>
              </a:ext>
            </a:extLst>
          </p:cNvPr>
          <p:cNvCxnSpPr/>
          <p:nvPr userDrawn="1"/>
        </p:nvCxnSpPr>
        <p:spPr>
          <a:xfrm>
            <a:off x="1179862" y="1268760"/>
            <a:ext cx="999270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99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66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084-7023-44FF-8182-783FE3538D7F}" type="datetimeFigureOut">
              <a:rPr lang="es-ES" smtClean="0"/>
              <a:t>8/11/21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07D8-F629-427B-9455-690A2363D74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99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E53084-7023-44FF-8182-783FE3538D7F}" type="datetimeFigureOut">
              <a:rPr lang="es-ES" smtClean="0"/>
              <a:pPr/>
              <a:t>8/11/21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1107D8-F629-427B-9455-690A2363D743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9" name="3 Imagen">
            <a:extLst>
              <a:ext uri="{FF2B5EF4-FFF2-40B4-BE49-F238E27FC236}">
                <a16:creationId xmlns:a16="http://schemas.microsoft.com/office/drawing/2014/main" id="{EA37B99B-E567-1A40-BC74-13EAE37DEA4B}"/>
              </a:ext>
            </a:extLst>
          </p:cNvPr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8289" y="226345"/>
            <a:ext cx="1299129" cy="106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6" descr="Imagen que contiene Forma&#10;&#10;Descripción generada automáticamente">
            <a:extLst>
              <a:ext uri="{FF2B5EF4-FFF2-40B4-BE49-F238E27FC236}">
                <a16:creationId xmlns:a16="http://schemas.microsoft.com/office/drawing/2014/main" id="{F1559DD4-AC44-4A4A-961C-32C4A0E1D8A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913672" y="226345"/>
            <a:ext cx="880256" cy="92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9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15380" y="1859339"/>
            <a:ext cx="111612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PREPARE IT-2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pragmatic trial evaluating icosapent ethyl (IPE) in non-hospitalized patients with a positive diagnosis of COVID-19 to reduce hospitalization rates and complications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269695-918C-D042-9D44-AB02C642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4FEBCD-8196-474B-8C34-83548082E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lower rate of the primary endpoint with IPE versus placebo was not statistically significant. </a:t>
            </a:r>
          </a:p>
          <a:p>
            <a:r>
              <a:rPr lang="en-US" dirty="0"/>
              <a:t>IPE including the loading dose was well tolerated compared with placebo, though there was a slightly higher rate of discontinuation.</a:t>
            </a:r>
          </a:p>
          <a:p>
            <a:r>
              <a:rPr lang="en-US" dirty="0"/>
              <a:t>Larger, randomized trials powered for ~15% RRR with IPE are needed to establish whether or not IPE may have a role in the management of COVID positive outpatients.</a:t>
            </a:r>
          </a:p>
        </p:txBody>
      </p:sp>
    </p:spTree>
    <p:extLst>
      <p:ext uri="{BB962C8B-B14F-4D97-AF65-F5344CB8AC3E}">
        <p14:creationId xmlns:p14="http://schemas.microsoft.com/office/powerpoint/2010/main" val="283517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65810" y="1859339"/>
            <a:ext cx="109108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Dr. Rafael Diaz received grants from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55700" marR="0" lvl="0" indent="-5667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Dalcor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700" marR="0" lvl="0" indent="-5667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604020202020204" pitchFamily="34" charset="0"/>
              <a:buChar char="•"/>
              <a:defRPr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AMARIN</a:t>
            </a:r>
          </a:p>
          <a:p>
            <a:pPr marL="1155700" marR="0" lvl="0" indent="-5667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604020202020204" pitchFamily="34" charset="0"/>
              <a:buChar char="•"/>
              <a:defRPr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PHRI</a:t>
            </a:r>
          </a:p>
          <a:p>
            <a:pPr marL="1155700" marR="0" lvl="0" indent="-5667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604020202020204" pitchFamily="34" charset="0"/>
              <a:buChar char="•"/>
              <a:defRPr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Lepetit SA</a:t>
            </a:r>
          </a:p>
        </p:txBody>
      </p:sp>
    </p:spTree>
    <p:extLst>
      <p:ext uri="{BB962C8B-B14F-4D97-AF65-F5344CB8AC3E}">
        <p14:creationId xmlns:p14="http://schemas.microsoft.com/office/powerpoint/2010/main" val="202587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5380" y="1572260"/>
            <a:ext cx="11161240" cy="4896544"/>
          </a:xfrm>
        </p:spPr>
        <p:txBody>
          <a:bodyPr>
            <a:noAutofit/>
          </a:bodyPr>
          <a:lstStyle/>
          <a:p>
            <a:r>
              <a:rPr lang="en-US" sz="2000" b="1" dirty="0"/>
              <a:t>Primary</a:t>
            </a:r>
            <a:endParaRPr lang="es-ES" sz="2000" b="1" dirty="0"/>
          </a:p>
          <a:p>
            <a:pPr marL="1343025" lvl="2" indent="-428625">
              <a:spcBef>
                <a:spcPts val="0"/>
              </a:spcBef>
              <a:buSzPct val="50000"/>
            </a:pPr>
            <a:r>
              <a:rPr lang="en-US" sz="2000" dirty="0"/>
              <a:t>To reduce planned COVID 19 related hospitalizations or mortality in patients with a positive diagnosis of COVID-19 assessed up to 28 days.</a:t>
            </a:r>
            <a:endParaRPr lang="es-ES" dirty="0"/>
          </a:p>
          <a:p>
            <a:pPr>
              <a:buNone/>
            </a:pPr>
            <a:r>
              <a:rPr lang="en-US" sz="2000" dirty="0"/>
              <a:t> </a:t>
            </a:r>
            <a:endParaRPr lang="es-ES" sz="2000" dirty="0"/>
          </a:p>
          <a:p>
            <a:r>
              <a:rPr lang="en-US" sz="2000" b="1" dirty="0"/>
              <a:t>Secondary</a:t>
            </a:r>
            <a:endParaRPr lang="es-ES" sz="2000" b="1" dirty="0"/>
          </a:p>
          <a:p>
            <a:pPr marL="1343025" lvl="2" indent="-428625">
              <a:buSzPct val="50000"/>
            </a:pPr>
            <a:r>
              <a:rPr lang="en-US" sz="1800" dirty="0"/>
              <a:t>To reduce COVID-19 related hospitalizations or mortality in patients with a positive diagnosis of COVID-19 assessed up to 28 days. 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increase the rate of patients alive and out of hospital at 28 days.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reduce in-hospital length of stay assessed up to 28 days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reduce the incidence of mechanical ventilation assessed up to 28 days.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reduce the rate of total events (non-fatal myocardial infarction, non-fatal stroke, death) up to day 28.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reduce total mortality assessed up to 28 days.</a:t>
            </a:r>
            <a:endParaRPr lang="es-ES" sz="1800" dirty="0"/>
          </a:p>
          <a:p>
            <a:pPr marL="1343025" lvl="2" indent="-428625">
              <a:buSzPct val="50000"/>
            </a:pPr>
            <a:r>
              <a:rPr lang="en-US" sz="1800" dirty="0"/>
              <a:t>To reduce the FLU-PRO SCORE at 28 days.</a:t>
            </a:r>
            <a:endParaRPr lang="es-E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483E49-179D-4B4E-ACE6-B55F9FD32D76}"/>
              </a:ext>
            </a:extLst>
          </p:cNvPr>
          <p:cNvSpPr/>
          <p:nvPr/>
        </p:nvSpPr>
        <p:spPr>
          <a:xfrm>
            <a:off x="3647728" y="389196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Study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12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Active</a:t>
            </a:r>
          </a:p>
          <a:p>
            <a:pPr>
              <a:buNone/>
            </a:pPr>
            <a:endParaRPr lang="es-ES" sz="2400" dirty="0"/>
          </a:p>
          <a:p>
            <a:pPr marL="0">
              <a:spcBef>
                <a:spcPts val="0"/>
              </a:spcBef>
              <a:buNone/>
            </a:pPr>
            <a:r>
              <a:rPr lang="en-US" sz="2400" dirty="0"/>
              <a:t>Patients allocated to the active arm will receive the icosapent ethyl (IPE)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dirty="0"/>
              <a:t> </a:t>
            </a:r>
            <a:endParaRPr lang="es-ES" sz="24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2000" b="1" dirty="0"/>
              <a:t>IPE 8 g </a:t>
            </a:r>
            <a:r>
              <a:rPr lang="en-US" sz="2000" dirty="0"/>
              <a:t>(4 capsules every 12 hours - morning and evening, with food) for the first three days followed by</a:t>
            </a:r>
            <a:endParaRPr lang="es-ES" sz="20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2000" b="1" dirty="0"/>
              <a:t>IPE 4 g </a:t>
            </a:r>
            <a:r>
              <a:rPr lang="en-US" sz="2000" dirty="0"/>
              <a:t>(2 capsules every 12 hours - morning and evening, with food) thereafter (days 4-28 for the treatment arm)</a:t>
            </a:r>
          </a:p>
          <a:p>
            <a:pPr marL="457200" lvl="1" indent="0">
              <a:buSzPct val="50000"/>
              <a:buNone/>
            </a:pPr>
            <a:endParaRPr lang="en-US" sz="2000" dirty="0"/>
          </a:p>
          <a:p>
            <a:pPr>
              <a:buNone/>
            </a:pPr>
            <a:r>
              <a:rPr lang="en-US" sz="2400" b="1" dirty="0"/>
              <a:t>Placebo</a:t>
            </a:r>
          </a:p>
          <a:p>
            <a:pPr>
              <a:buNone/>
            </a:pPr>
            <a:endParaRPr lang="es-ES" sz="2400" dirty="0"/>
          </a:p>
          <a:p>
            <a:pPr marL="0">
              <a:spcBef>
                <a:spcPts val="0"/>
              </a:spcBef>
              <a:buNone/>
            </a:pPr>
            <a:r>
              <a:rPr lang="en-US" sz="2400" dirty="0"/>
              <a:t>Patients allocated to placebo will receive it in identical schedule dosages</a:t>
            </a:r>
            <a:endParaRPr lang="es-E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B75CCA-4258-D547-A231-BF1409834BBA}"/>
              </a:ext>
            </a:extLst>
          </p:cNvPr>
          <p:cNvSpPr/>
          <p:nvPr/>
        </p:nvSpPr>
        <p:spPr>
          <a:xfrm>
            <a:off x="3592654" y="476672"/>
            <a:ext cx="5006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Treatment description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767408" y="1772815"/>
            <a:ext cx="10972800" cy="48965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/>
              <a:t>Inclusion criteria</a:t>
            </a:r>
            <a:endParaRPr lang="es-ES" sz="20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40 years of age or older and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Covid 19 diagnosis confirmed with SARS Cov-2 test (RT-PCR or Rapid test) and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No more than 7 days from the onset of symptoms and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Without clear indication for hospitalization (1-2 in the WHO COVID-19 Descriptive Score)</a:t>
            </a:r>
            <a:endParaRPr lang="es-ES" sz="1800" dirty="0"/>
          </a:p>
          <a:p>
            <a:pPr>
              <a:buNone/>
            </a:pPr>
            <a:r>
              <a:rPr lang="en-US" sz="1600" dirty="0"/>
              <a:t> </a:t>
            </a:r>
            <a:endParaRPr lang="es-ES" sz="1600" dirty="0"/>
          </a:p>
          <a:p>
            <a:pPr>
              <a:buNone/>
            </a:pPr>
            <a:r>
              <a:rPr lang="en-US" sz="2000" b="1" dirty="0"/>
              <a:t>Exclusion Criteria</a:t>
            </a:r>
            <a:endParaRPr lang="es-ES" sz="20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Hospitalized patient or with a clear indication of hospitalization for COVID-19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Pregnant or breastfeeding women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Lack of access to adequate means of communication via the web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Unable to provide informed consent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Clear contraindication to EPA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Known hypersensitivity to the study drug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Administration of a drug with anticoagulant effects (antiplatelet agents are allowed)</a:t>
            </a:r>
            <a:endParaRPr lang="es-ES" sz="1800" dirty="0"/>
          </a:p>
          <a:p>
            <a:pPr lvl="1">
              <a:buSzPct val="50000"/>
              <a:buFont typeface="Arial" panose="020B0604020202020204" pitchFamily="34" charset="0"/>
              <a:buChar char="•"/>
            </a:pPr>
            <a:r>
              <a:rPr lang="en-US" sz="1800" dirty="0"/>
              <a:t>Hemorrhagic diathesis</a:t>
            </a:r>
            <a:endParaRPr lang="es-ES" sz="2000" dirty="0"/>
          </a:p>
          <a:p>
            <a:pPr>
              <a:buNone/>
            </a:pPr>
            <a:endParaRPr lang="es-E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8C816-D199-4F46-B182-9BABBAAA7128}"/>
              </a:ext>
            </a:extLst>
          </p:cNvPr>
          <p:cNvSpPr/>
          <p:nvPr/>
        </p:nvSpPr>
        <p:spPr>
          <a:xfrm>
            <a:off x="4935265" y="188639"/>
            <a:ext cx="232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Eligibility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a">
            <a:extLst>
              <a:ext uri="{FF2B5EF4-FFF2-40B4-BE49-F238E27FC236}">
                <a16:creationId xmlns:a16="http://schemas.microsoft.com/office/drawing/2014/main" id="{BCD0D582-27EC-BE4C-ADA8-2D269E0F71C4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060848"/>
          <a:ext cx="10972800" cy="372101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13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474">
                <a:tc>
                  <a:txBody>
                    <a:bodyPr/>
                    <a:lstStyle/>
                    <a:p>
                      <a:pPr algn="l" fontAlgn="b"/>
                      <a:r>
                        <a:rPr lang="en-AU" sz="2800" b="1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2800" b="1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Enrolled</a:t>
                      </a:r>
                    </a:p>
                  </a:txBody>
                  <a:tcPr marL="24260" marR="24260" marT="2426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474">
                <a:tc>
                  <a:txBody>
                    <a:bodyPr/>
                    <a:lstStyle/>
                    <a:p>
                      <a:pPr algn="l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endParaRPr lang="en-AU" sz="2800" b="1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AU" sz="2800" b="1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474">
                <a:tc>
                  <a:txBody>
                    <a:bodyPr/>
                    <a:lstStyle/>
                    <a:p>
                      <a:pPr algn="l" fontAlgn="b"/>
                      <a:r>
                        <a:rPr lang="en-AU" sz="2800" b="1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enrolled</a:t>
                      </a:r>
                      <a:endParaRPr lang="en-AU" sz="2800" b="1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1197</a:t>
                      </a:r>
                      <a:endParaRPr lang="en-AU" sz="2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1199</a:t>
                      </a:r>
                      <a:endParaRPr lang="en-AU" sz="2800" b="0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2396</a:t>
                      </a:r>
                      <a:endParaRPr lang="en-AU" sz="2800" b="0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474">
                <a:tc>
                  <a:txBody>
                    <a:bodyPr/>
                    <a:lstStyle/>
                    <a:p>
                      <a:pPr algn="r" fontAlgn="b"/>
                      <a:r>
                        <a:rPr lang="en-AU" sz="2400" b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 – excluded after first visit</a:t>
                      </a:r>
                      <a:endParaRPr lang="en-AU" sz="24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AU" sz="2800" b="1" i="0" u="none" strike="noStrike" noProof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AU" sz="2800" b="0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AU" sz="2800" b="0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649">
                <a:tc>
                  <a:txBody>
                    <a:bodyPr/>
                    <a:lstStyle/>
                    <a:p>
                      <a:pPr algn="r" fontAlgn="b"/>
                      <a:r>
                        <a:rPr lang="en-AU" sz="2400" b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– 1</a:t>
                      </a:r>
                      <a:r>
                        <a:rPr lang="en-AU" sz="2400" b="0" u="none" strike="noStrike" baseline="300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AU" sz="2400" b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Visit not done or the patient did not initiate treatment</a:t>
                      </a:r>
                      <a:endParaRPr lang="en-AU" sz="24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n-AU" sz="2800" b="1" i="0" u="none" strike="noStrike" noProof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AU" sz="2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  <a:endParaRPr lang="en-AU" sz="2800" b="0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474">
                <a:tc>
                  <a:txBody>
                    <a:bodyPr/>
                    <a:lstStyle/>
                    <a:p>
                      <a:pPr algn="l" fontAlgn="b"/>
                      <a:r>
                        <a:rPr lang="en-AU" sz="2800" b="1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randomized </a:t>
                      </a:r>
                      <a:endParaRPr lang="en-AU" sz="2800" b="1" i="0" u="none" strike="noStrike" noProof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1010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1042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800" b="1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  <a:endParaRPr lang="en-AU" sz="28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260" marR="24260" marT="2426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7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47EF3FF-9990-B64B-9AC7-F37269C310DB}"/>
              </a:ext>
            </a:extLst>
          </p:cNvPr>
          <p:cNvGraphicFramePr>
            <a:graphicFrameLocks noGrp="1"/>
          </p:cNvGraphicFramePr>
          <p:nvPr/>
        </p:nvGraphicFramePr>
        <p:xfrm>
          <a:off x="926489" y="1556792"/>
          <a:ext cx="10339022" cy="47106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94889">
                  <a:extLst>
                    <a:ext uri="{9D8B030D-6E8A-4147-A177-3AD203B41FA5}">
                      <a16:colId xmlns:a16="http://schemas.microsoft.com/office/drawing/2014/main" val="590044320"/>
                    </a:ext>
                  </a:extLst>
                </a:gridCol>
                <a:gridCol w="1248148">
                  <a:extLst>
                    <a:ext uri="{9D8B030D-6E8A-4147-A177-3AD203B41FA5}">
                      <a16:colId xmlns:a16="http://schemas.microsoft.com/office/drawing/2014/main" val="356714563"/>
                    </a:ext>
                  </a:extLst>
                </a:gridCol>
                <a:gridCol w="1248148">
                  <a:extLst>
                    <a:ext uri="{9D8B030D-6E8A-4147-A177-3AD203B41FA5}">
                      <a16:colId xmlns:a16="http://schemas.microsoft.com/office/drawing/2014/main" val="1439284125"/>
                    </a:ext>
                  </a:extLst>
                </a:gridCol>
                <a:gridCol w="1154829">
                  <a:extLst>
                    <a:ext uri="{9D8B030D-6E8A-4147-A177-3AD203B41FA5}">
                      <a16:colId xmlns:a16="http://schemas.microsoft.com/office/drawing/2014/main" val="3404200597"/>
                    </a:ext>
                  </a:extLst>
                </a:gridCol>
                <a:gridCol w="1446452">
                  <a:extLst>
                    <a:ext uri="{9D8B030D-6E8A-4147-A177-3AD203B41FA5}">
                      <a16:colId xmlns:a16="http://schemas.microsoft.com/office/drawing/2014/main" val="3172543703"/>
                    </a:ext>
                  </a:extLst>
                </a:gridCol>
                <a:gridCol w="746556">
                  <a:extLst>
                    <a:ext uri="{9D8B030D-6E8A-4147-A177-3AD203B41FA5}">
                      <a16:colId xmlns:a16="http://schemas.microsoft.com/office/drawing/2014/main" val="3030406361"/>
                    </a:ext>
                  </a:extLst>
                </a:gridCol>
              </a:tblGrid>
              <a:tr h="434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b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986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1030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Ratio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 95%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6685714"/>
                  </a:ext>
                </a:extLst>
              </a:tr>
              <a:tr h="43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 19 related hospitalization (indication for hospitalization or hospitalization) or death 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(11.16)</a:t>
                      </a:r>
                      <a:endParaRPr lang="en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(13.69)</a:t>
                      </a:r>
                      <a:endParaRPr lang="en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en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(0.65; 1.08)</a:t>
                      </a:r>
                      <a:endParaRPr lang="en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0.166</a:t>
                      </a:r>
                      <a:endParaRPr lang="en-A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918353861"/>
                  </a:ext>
                </a:extLst>
              </a:tr>
              <a:tr h="434878">
                <a:tc>
                  <a:txBody>
                    <a:bodyPr/>
                    <a:lstStyle/>
                    <a:p>
                      <a:pPr algn="l" fontAlgn="b"/>
                      <a:r>
                        <a:rPr lang="en-A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b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986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1030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ratio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 95%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601399601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Criteria for hospitalization **,  n (%)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3233143862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Major criteria, n (%)</a:t>
                      </a:r>
                      <a:endParaRPr lang="en-US" sz="9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2633762975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At least one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(10.14)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(11.94)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(0.62 ; 1.11)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0.202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464001102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Decompensation of underlying chronic diseases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(0.10)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(0.29)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(0.01 ; 4.34)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553648081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Sensory impairment - confusion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(0.00)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(0.10)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(0.00 ; 40.74)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620865421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Dyspnea CFIII-IV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(3.35)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(3.98)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(0.51 ; 1.37)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0.479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160471204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Breathing frequency &gt; 26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(0.41)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(0.39)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(0.19 ; 5.63)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2432972832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Intolerance VO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(0.20)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(0.29)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(0.06 ; 6.09)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3081554840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Saturation &lt; 94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(7.20)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(8.54)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(0.59 ; 1.16)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0.283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41537818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Temperature &gt; 37.8 for &gt; 7 days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(1.42)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(1.46)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(0.43 ; 2.18)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847093920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Other major motives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(1.32)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(1.75)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(0.34 ; 1.63)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0.473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4207159810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Minor criteria, n (%)</a:t>
                      </a:r>
                      <a:endParaRPr lang="en-US" sz="9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2720610873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At least two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(3.25)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(3.69)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(0.52 ; 1.45)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0.628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3574018270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Dyspnea CFII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(2.43)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(2.33)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(0.56 ; 1.94)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583593642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Breathing frequency 20-26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(1.93)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(1.65)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(0.57 ; 2.41)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0.737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762607979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9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RxTx</a:t>
                      </a:r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9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TcTx</a:t>
                      </a:r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bilateral engagement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(2.33)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(4.17)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(0.31 ; 0.94)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0.024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978204194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Severe cough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(0.81)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(0.29)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2.80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(0.67 ; 16.43)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0.137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3349423630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Temperature &gt; 37.8 for &gt; 4 days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(1.62)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(1.55)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(0.49 ; 2.25)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R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3144929746"/>
                  </a:ext>
                </a:extLst>
              </a:tr>
              <a:tr h="17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Other high-risk predisposing condition</a:t>
                      </a:r>
                      <a:endParaRPr lang="en-US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(1.93)</a:t>
                      </a:r>
                      <a:endParaRPr lang="en-A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(1.65)</a:t>
                      </a:r>
                      <a:endParaRPr lang="en-A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</a:t>
                      </a:r>
                      <a:endParaRPr lang="en-A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(0.57 ; 2.41)</a:t>
                      </a:r>
                      <a:endParaRPr lang="en-A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0.737</a:t>
                      </a:r>
                      <a:endParaRPr lang="en-A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97" marR="7697" marT="7697" marB="0" anchor="ctr"/>
                </a:tc>
                <a:extLst>
                  <a:ext uri="{0D108BD9-81ED-4DB2-BD59-A6C34878D82A}">
                    <a16:rowId xmlns:a16="http://schemas.microsoft.com/office/drawing/2014/main" val="18058335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399F50-FEDB-504F-9173-9CE9AC5F8C9E}"/>
              </a:ext>
            </a:extLst>
          </p:cNvPr>
          <p:cNvSpPr txBox="1"/>
          <p:nvPr/>
        </p:nvSpPr>
        <p:spPr>
          <a:xfrm>
            <a:off x="4727848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02A040-825A-EF45-B705-DB1E1CF5438A}"/>
              </a:ext>
            </a:extLst>
          </p:cNvPr>
          <p:cNvSpPr/>
          <p:nvPr/>
        </p:nvSpPr>
        <p:spPr>
          <a:xfrm>
            <a:off x="2027548" y="6339612"/>
            <a:ext cx="81369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(*)Composite outcome assessed up to 28 days. (**)Criteria for hospitalization = Patients with 1 major criteria or 2 minor criteria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hospitalized patients and death patients had met  criteria for hospitalization. </a:t>
            </a:r>
            <a:r>
              <a:rPr kumimoji="0" lang="en-US" sz="10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population 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0176B1E-E3B2-F649-8A69-85222263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outcome</a:t>
            </a:r>
          </a:p>
        </p:txBody>
      </p:sp>
    </p:spTree>
    <p:extLst>
      <p:ext uri="{BB962C8B-B14F-4D97-AF65-F5344CB8AC3E}">
        <p14:creationId xmlns:p14="http://schemas.microsoft.com/office/powerpoint/2010/main" val="220556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FA3F1D-3097-E246-9C89-04562956701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974850"/>
          <a:ext cx="10972800" cy="40464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02685">
                  <a:extLst>
                    <a:ext uri="{9D8B030D-6E8A-4147-A177-3AD203B41FA5}">
                      <a16:colId xmlns:a16="http://schemas.microsoft.com/office/drawing/2014/main" val="350654132"/>
                    </a:ext>
                  </a:extLst>
                </a:gridCol>
                <a:gridCol w="1459149">
                  <a:extLst>
                    <a:ext uri="{9D8B030D-6E8A-4147-A177-3AD203B41FA5}">
                      <a16:colId xmlns:a16="http://schemas.microsoft.com/office/drawing/2014/main" val="2021419112"/>
                    </a:ext>
                  </a:extLst>
                </a:gridCol>
                <a:gridCol w="1459149">
                  <a:extLst>
                    <a:ext uri="{9D8B030D-6E8A-4147-A177-3AD203B41FA5}">
                      <a16:colId xmlns:a16="http://schemas.microsoft.com/office/drawing/2014/main" val="2762352540"/>
                    </a:ext>
                  </a:extLst>
                </a:gridCol>
                <a:gridCol w="1759317">
                  <a:extLst>
                    <a:ext uri="{9D8B030D-6E8A-4147-A177-3AD203B41FA5}">
                      <a16:colId xmlns:a16="http://schemas.microsoft.com/office/drawing/2014/main" val="3640189599"/>
                    </a:ext>
                  </a:extLst>
                </a:gridCol>
                <a:gridCol w="958869">
                  <a:extLst>
                    <a:ext uri="{9D8B030D-6E8A-4147-A177-3AD203B41FA5}">
                      <a16:colId xmlns:a16="http://schemas.microsoft.com/office/drawing/2014/main" val="69068021"/>
                    </a:ext>
                  </a:extLst>
                </a:gridCol>
                <a:gridCol w="533631">
                  <a:extLst>
                    <a:ext uri="{9D8B030D-6E8A-4147-A177-3AD203B41FA5}">
                      <a16:colId xmlns:a16="http://schemas.microsoft.com/office/drawing/2014/main" val="2408687022"/>
                    </a:ext>
                  </a:extLst>
                </a:gridCol>
              </a:tblGrid>
              <a:tr h="4583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outcomes (assessed 28 days)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b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986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1030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Ratio / Hazard Ratio</a:t>
                      </a:r>
                      <a:r>
                        <a:rPr lang="en-US" sz="1200" b="1" u="none" strike="noStrike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ǁ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 95%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540334736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 </a:t>
                      </a: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hospitalization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death 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(5.38)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(6.80)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(0.55 ; 1.12)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0.180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935235832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Alive or not out of the hospital </a:t>
                      </a: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day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 n (%)*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(1.02)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(1.36)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(0.29 ;1.81)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0.541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2039979793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requirement of mechanical ventilation 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(0.81)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(1.07)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(0.26 ; 2.08)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3253453298"/>
                  </a:ext>
                </a:extLst>
              </a:tr>
              <a:tr h="45834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events (non-fatal myocardial infarction or non-fatal stroke or death),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(0.41)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(1.07)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(0.09 ; 1.28)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3163281843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mortality,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(0.41)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(0.78)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(0.11 ; 1.95)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1929987642"/>
                  </a:ext>
                </a:extLst>
              </a:tr>
              <a:tr h="458347"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b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986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1030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difference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 95%</a:t>
                      </a:r>
                      <a:r>
                        <a:rPr lang="en-US" sz="12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ǂ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en-US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r>
                        <a:rPr lang="en-US" sz="1200" b="1" u="none" strike="noStrike" baseline="30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ǂ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678534560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hospital length of stay **, median (IQR)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(6 ; 14)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(4 ; 9)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; 5)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0.010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1594053693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FLU-PRO SCORE change from baseline, median (IQR)***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-0.41 (-0.76 ; -0.18)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-0.44 (-0.82 ; -0.21)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0.029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 ; 0.061)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0.064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1464265252"/>
                  </a:ext>
                </a:extLst>
              </a:tr>
              <a:tr h="234286"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2344216869"/>
                  </a:ext>
                </a:extLst>
              </a:tr>
              <a:tr h="20627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(*) Inverse of  "Not alive and out of the hospital at day 28" outcome. 985 patients were considered in the active arm since 1 patient withdrew consent before day  28 .</a:t>
                      </a: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851057508"/>
                  </a:ext>
                </a:extLst>
              </a:tr>
              <a:tr h="20627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(**) This outcome was computed for hospitalized patients (N=53 in active arm, N=70 in placebo arm)</a:t>
                      </a: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4223722442"/>
                  </a:ext>
                </a:extLst>
              </a:tr>
              <a:tr h="20627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(***) This outcome was computed for patients who responded the FLU SCORE questionnaire at baseline and at last visit (N= 898 for active arm, N= 938 for placebo arm)</a:t>
                      </a: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3224762127"/>
                  </a:ext>
                </a:extLst>
              </a:tr>
              <a:tr h="20627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ǁ</a:t>
                      </a:r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Hazard ratio was calculated for "COVID 19 related hospitalization or death" outcome. For the other outcomes Odds ratios were computed.  </a:t>
                      </a: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1667235652"/>
                  </a:ext>
                </a:extLst>
              </a:tr>
              <a:tr h="20627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ǂ</a:t>
                      </a:r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Wilcoxon rank-sum test  was applied. The medians of the differences between the treatment groups and 95% CI were estimated with the Hodges-Lehmann method.</a:t>
                      </a: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6" marR="8346" marT="8346" marB="0" anchor="ctr"/>
                </a:tc>
                <a:extLst>
                  <a:ext uri="{0D108BD9-81ED-4DB2-BD59-A6C34878D82A}">
                    <a16:rowId xmlns:a16="http://schemas.microsoft.com/office/drawing/2014/main" val="3859050399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6814101-CE4D-7A4B-BB36-A703C3FF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Secondary outcomes </a:t>
            </a:r>
          </a:p>
        </p:txBody>
      </p:sp>
    </p:spTree>
    <p:extLst>
      <p:ext uri="{BB962C8B-B14F-4D97-AF65-F5344CB8AC3E}">
        <p14:creationId xmlns:p14="http://schemas.microsoft.com/office/powerpoint/2010/main" val="120189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6A85B9-4BD6-8C40-99A4-D70CB6C37D80}"/>
              </a:ext>
            </a:extLst>
          </p:cNvPr>
          <p:cNvGraphicFramePr>
            <a:graphicFrameLocks noGrp="1"/>
          </p:cNvGraphicFramePr>
          <p:nvPr/>
        </p:nvGraphicFramePr>
        <p:xfrm>
          <a:off x="839416" y="1417638"/>
          <a:ext cx="10513167" cy="52695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67278">
                  <a:extLst>
                    <a:ext uri="{9D8B030D-6E8A-4147-A177-3AD203B41FA5}">
                      <a16:colId xmlns:a16="http://schemas.microsoft.com/office/drawing/2014/main" val="3766782679"/>
                    </a:ext>
                  </a:extLst>
                </a:gridCol>
                <a:gridCol w="1734187">
                  <a:extLst>
                    <a:ext uri="{9D8B030D-6E8A-4147-A177-3AD203B41FA5}">
                      <a16:colId xmlns:a16="http://schemas.microsoft.com/office/drawing/2014/main" val="1117376666"/>
                    </a:ext>
                  </a:extLst>
                </a:gridCol>
                <a:gridCol w="1734187">
                  <a:extLst>
                    <a:ext uri="{9D8B030D-6E8A-4147-A177-3AD203B41FA5}">
                      <a16:colId xmlns:a16="http://schemas.microsoft.com/office/drawing/2014/main" val="3869556065"/>
                    </a:ext>
                  </a:extLst>
                </a:gridCol>
                <a:gridCol w="1577515">
                  <a:extLst>
                    <a:ext uri="{9D8B030D-6E8A-4147-A177-3AD203B41FA5}">
                      <a16:colId xmlns:a16="http://schemas.microsoft.com/office/drawing/2014/main" val="386204658"/>
                    </a:ext>
                  </a:extLst>
                </a:gridCol>
              </a:tblGrid>
              <a:tr h="331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989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1030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656922064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event,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 (16.58)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(14.85)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94097631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Constipation,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( 2.73)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( 2.23)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831972399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Diarrhea,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( 7.28)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( 5.24)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183229347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Musculoskeletal pain,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( 0.30)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( 0.19)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3355882686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Peripheral edema,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( 0.40)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( 0.19)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91594984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Nauseas,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( 4.35)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( 4.17)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869863240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Skin allergy,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( 1.42)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( 0.58)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049842370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Minor bleeding,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( 0.51)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( 0.68)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698771756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Gout,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( 0.19)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4139493193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Atrial fibrillation,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612247630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Atrial flutter,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457069278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Anaphylaxis,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095600403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Mayor bleeding n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444555078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Hospitalization (complications)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400911197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Acute myocardial infarction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4017602860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Acute liver damage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933188935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Thromboembolic disease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( 0.40)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( 0.39)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207304935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Intubation and mechanical ventilation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( 0.81)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( 1.07)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3438158485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Sepsis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( 0.58)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388247747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Need for ECMO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68066213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Need for renal replacement therapy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3905718480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Need for vasopressors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( 0.20)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( 0.49)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647178184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Stroke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( 0.00)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1908963217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O2 requirement per mask or nasal tips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( 4.35)</a:t>
                      </a:r>
                      <a:endParaRPr lang="en-AR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( 5.24)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  <a:endParaRPr lang="en-AR" sz="105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261438146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Non-invasive ventilation or high-flow oxygen</a:t>
                      </a:r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( 0.61)</a:t>
                      </a:r>
                      <a:endParaRPr lang="en-AR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( 0.39)</a:t>
                      </a:r>
                      <a:endParaRPr lang="en-AR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  <a:endParaRPr lang="en-AR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981039905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Other Expected AE,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( 5.56)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( 5.24)</a:t>
                      </a:r>
                      <a:endParaRPr lang="en-A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9666977"/>
                  </a:ext>
                </a:extLst>
              </a:tr>
              <a:tr h="15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Other SAE, n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( 0.20)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( 0.10)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</a:t>
                      </a:r>
                      <a:endParaRPr lang="en-A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8" marR="7768" marT="7768" marB="0" anchor="ctr"/>
                </a:tc>
                <a:extLst>
                  <a:ext uri="{0D108BD9-81ED-4DB2-BD59-A6C34878D82A}">
                    <a16:rowId xmlns:a16="http://schemas.microsoft.com/office/drawing/2014/main" val="3262392203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7A7118A-9E1E-8E49-98B2-4146C0F4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673023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1697</Words>
  <Application>Microsoft Macintosh PowerPoint</Application>
  <PresentationFormat>Widescreen</PresentationFormat>
  <Paragraphs>390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outcome</vt:lpstr>
      <vt:lpstr>Secondary outcomes </vt:lpstr>
      <vt:lpstr>Safety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Diaz</dc:creator>
  <cp:lastModifiedBy>rafadiazmd</cp:lastModifiedBy>
  <cp:revision>4</cp:revision>
  <dcterms:created xsi:type="dcterms:W3CDTF">2021-11-08T12:46:45Z</dcterms:created>
  <dcterms:modified xsi:type="dcterms:W3CDTF">2021-11-08T16:54:31Z</dcterms:modified>
</cp:coreProperties>
</file>