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0"/>
  </p:notesMasterIdLst>
  <p:sldIdLst>
    <p:sldId id="259" r:id="rId3"/>
    <p:sldId id="257" r:id="rId4"/>
    <p:sldId id="422" r:id="rId5"/>
    <p:sldId id="1102" r:id="rId6"/>
    <p:sldId id="474" r:id="rId7"/>
    <p:sldId id="377" r:id="rId8"/>
    <p:sldId id="452" r:id="rId9"/>
    <p:sldId id="1108" r:id="rId10"/>
    <p:sldId id="1105" r:id="rId11"/>
    <p:sldId id="1110" r:id="rId12"/>
    <p:sldId id="1111" r:id="rId13"/>
    <p:sldId id="1115" r:id="rId14"/>
    <p:sldId id="1114" r:id="rId15"/>
    <p:sldId id="256" r:id="rId16"/>
    <p:sldId id="1112" r:id="rId17"/>
    <p:sldId id="458" r:id="rId18"/>
    <p:sldId id="11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lie Belley-Cote" initials="EB" lastIdx="4" clrIdx="0">
    <p:extLst>
      <p:ext uri="{19B8F6BF-5375-455C-9EA6-DF929625EA0E}">
        <p15:presenceInfo xmlns:p15="http://schemas.microsoft.com/office/powerpoint/2012/main" userId="5cba2dd048d00d8b" providerId="Windows Live"/>
      </p:ext>
    </p:extLst>
  </p:cmAuthor>
  <p:cmAuthor id="2" name="Richard Whitlock" initials="RW" lastIdx="1" clrIdx="1">
    <p:extLst>
      <p:ext uri="{19B8F6BF-5375-455C-9EA6-DF929625EA0E}">
        <p15:presenceInfo xmlns:p15="http://schemas.microsoft.com/office/powerpoint/2012/main" userId="721ce00ddc8b4c1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8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053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024" y="176"/>
      </p:cViewPr>
      <p:guideLst/>
    </p:cSldViewPr>
  </p:slideViewPr>
  <p:outlineViewPr>
    <p:cViewPr>
      <p:scale>
        <a:sx n="33" d="100"/>
        <a:sy n="33" d="100"/>
      </p:scale>
      <p:origin x="0" y="-359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725C0-5FF2-364B-AAA3-393822FF27CC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6D8E-6504-E34F-908A-8B62F203F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12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analysis 4770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B6D8E-6504-E34F-908A-8B62F203FE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05935-2F01-40E2-BBFB-4E4F33F289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2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48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FF11A-091E-1C47-BA55-AAAA2DA86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BDB55-EE05-054B-A7F4-CFDB682FBE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DE48C-003D-5A4D-88EC-7738F8BAD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20F9F8-B964-F844-8CDE-5D395543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56488-88BE-DE42-80C5-84720DCE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AF506-8BA6-EE46-AE37-2EC155EDE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31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D7899-6D60-AB45-AAF4-C2076DE7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573A34-3D0F-1849-B829-129A1118A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F473-1727-5F47-B4F9-F1F2E2500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AB616-E74A-524B-B32C-CC56C5328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CA86-7AB2-6540-8744-EA7AB2C87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40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DD603F-52BE-D342-AA84-07A6DC338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48103C-9738-6E44-A82C-8AC47EF44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F9FAD-825F-1E43-85AB-E0E65AC1F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7FD65-F794-BE40-BF3E-4E03C4A2D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A7C8C-5450-474B-9C76-18402AB69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32CE6-D337-0944-B296-5AAFB81AA7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246A-EBD6-664D-A7D6-731291554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6736-04AA-B949-9411-0BD674298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EC34F-DC31-DC40-90FC-3F467D9A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FCBD4-5A2E-BC4F-B084-CA08402EC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6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41690-FC96-0946-A0C2-7A3FDBCCE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2EDCA-7021-D047-9D15-512FAB0B2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683B3-B2FC-3242-8345-A64359983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9C955-68FA-7540-B341-8E572E5C4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D9C47C-E4E3-EB47-A93C-530A47637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20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8F24-A942-874B-955E-62DF617F1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9D06FF-B0CC-0B41-9020-D14C9E6BA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11BF9-265A-5D41-BF67-0A71E694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FA109-8871-7043-8BD9-918FDD8BE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B1AA7-CBA5-824B-8D9D-AAD14474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16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3ECA6-6362-3141-8978-5E6899694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C84D5-DDCF-8947-BE75-306009E8F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5F2FAA-C4DB-E743-8518-B75EFE808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67BC-6B6B-064D-921B-A45376C0F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15A57-AF0E-EB43-B1E5-C0BCC2C58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36A26A-9114-B54D-982F-7DB8C95BA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28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ADB8F-4893-CD4D-B3A7-96AAFCA8A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AF16E-4D58-8B42-B2ED-58DABB67CF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F2669-965E-5442-B821-ADD5E699CE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C713D-09DF-9948-A83F-3DF5A77C4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2025E9-F63E-BE43-B70C-BB2943F9D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1DABFB-6E58-794D-88B1-38F1A2F2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3D8F95-2CFF-E949-8E7F-29C77051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B19CAE-F1B8-094A-9FBA-58A14101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6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FC08D-84EE-5D4A-BD60-35009E7C5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C77AF6-8B8D-2149-BACB-60BA6C4CA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14C415-8E72-214B-9CFF-A3FB97B2C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F0102A-B5CD-8A4B-84EE-2BF12B775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887A4-1D40-1845-9D63-0C2C9E00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B9E495-E8B3-C54B-98A5-5817951CA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1BDD7-C93F-BB43-AB49-20CE6FCCE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3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B8D7B-382F-F94E-803C-14317EF3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08E01-078B-BA4F-8E14-E781B585AF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1CE5C0-413F-DF48-AAA6-D0C7D72F2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921884-1FF5-4A45-BE61-5C195C698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A4DE60-1764-3142-8024-B5D00400D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D21D0-C435-A042-AA25-60EFD56B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13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8431F-BA33-B14D-8F60-D6E2E8D6A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C108FD-3BE5-5849-8CFF-8571491F5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C4A3-D28F-224A-8F4D-BC602BFD5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B1CBD-E031-F54A-8358-33CF8CCEB2C0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BB494-C75E-7247-B02A-1BF69E5BB7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2CDC1-9766-8C48-8771-718F6B204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D35CE8-F85D-0F46-9950-9D11AE23CE6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DAAE3420-4473-C74A-9F9D-87938F7D33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14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014FA62E-5792-0C4B-A72D-FA47299BDAC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018" y="0"/>
            <a:ext cx="12173964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8D7849-5386-BA4B-AFD9-1F3329552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ACE4A-BF96-CF4F-B2D7-23572F7B1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460B8-9549-0E45-8FAF-1129D4B5F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AB1AE-5132-B04B-BE7A-D39E306BDBBF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CF42B-8518-4145-893B-4FD1F3180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7A91D7-6D0F-664E-BDB1-7D25DF69E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46445-13A7-4D46-966F-5E41449646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0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ln>
            <a:solidFill>
              <a:srgbClr val="002060"/>
            </a:solidFill>
          </a:ln>
          <a:solidFill>
            <a:srgbClr val="00285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ln>
            <a:solidFill>
              <a:srgbClr val="002060"/>
            </a:solidFill>
          </a:ln>
          <a:solidFill>
            <a:srgbClr val="0028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jm.org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73C51F5-9713-5C42-A286-0CCB3254AA7F}"/>
              </a:ext>
            </a:extLst>
          </p:cNvPr>
          <p:cNvSpPr txBox="1">
            <a:spLocks/>
          </p:cNvSpPr>
          <p:nvPr/>
        </p:nvSpPr>
        <p:spPr>
          <a:xfrm>
            <a:off x="4075042" y="487680"/>
            <a:ext cx="7741037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Left Atrial Appendage Occlusion Study (LAAOS) III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26F4315C-2955-A741-8A1F-884C89E52725}"/>
              </a:ext>
            </a:extLst>
          </p:cNvPr>
          <p:cNvSpPr txBox="1">
            <a:spLocks/>
          </p:cNvSpPr>
          <p:nvPr/>
        </p:nvSpPr>
        <p:spPr>
          <a:xfrm>
            <a:off x="4803495" y="4608144"/>
            <a:ext cx="7388506" cy="1514976"/>
          </a:xfrm>
          <a:prstGeom prst="rect">
            <a:avLst/>
          </a:prstGeom>
        </p:spPr>
        <p:txBody>
          <a:bodyPr/>
          <a:lstStyle>
            <a:lvl1pPr marL="228600" indent="-22860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Richard Whitlock MD PhD</a:t>
            </a:r>
          </a:p>
          <a:p>
            <a:r>
              <a:rPr lang="en-US" dirty="0"/>
              <a:t>On Behalf of the LAAOS III Investigators</a:t>
            </a:r>
          </a:p>
          <a:p>
            <a:pPr lvl="1"/>
            <a:r>
              <a:rPr lang="en-US" dirty="0"/>
              <a:t>Professor of Surgery</a:t>
            </a:r>
          </a:p>
          <a:p>
            <a:pPr lvl="1"/>
            <a:r>
              <a:rPr lang="en-US" dirty="0"/>
              <a:t>Twitter: @RichardWhitloc2</a:t>
            </a:r>
          </a:p>
        </p:txBody>
      </p:sp>
    </p:spTree>
    <p:extLst>
      <p:ext uri="{BB962C8B-B14F-4D97-AF65-F5344CB8AC3E}">
        <p14:creationId xmlns:p14="http://schemas.microsoft.com/office/powerpoint/2010/main" val="408184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9C3B-6333-9D45-A955-BA092D525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Oral Anticoagulation Use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During Follow-up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BAB0B9-63F0-CF43-A083-06DA319D2A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6675061"/>
              </p:ext>
            </p:extLst>
          </p:nvPr>
        </p:nvGraphicFramePr>
        <p:xfrm>
          <a:off x="1301730" y="1845236"/>
          <a:ext cx="8889025" cy="316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74753">
                  <a:extLst>
                    <a:ext uri="{9D8B030D-6E8A-4147-A177-3AD203B41FA5}">
                      <a16:colId xmlns:a16="http://schemas.microsoft.com/office/drawing/2014/main" val="3159482751"/>
                    </a:ext>
                  </a:extLst>
                </a:gridCol>
                <a:gridCol w="3180362">
                  <a:extLst>
                    <a:ext uri="{9D8B030D-6E8A-4147-A177-3AD203B41FA5}">
                      <a16:colId xmlns:a16="http://schemas.microsoft.com/office/drawing/2014/main" val="3945773406"/>
                    </a:ext>
                  </a:extLst>
                </a:gridCol>
                <a:gridCol w="3333910">
                  <a:extLst>
                    <a:ext uri="{9D8B030D-6E8A-4147-A177-3AD203B41FA5}">
                      <a16:colId xmlns:a16="http://schemas.microsoft.com/office/drawing/2014/main" val="2405457611"/>
                    </a:ext>
                  </a:extLst>
                </a:gridCol>
              </a:tblGrid>
              <a:tr h="327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 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LAAO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>
                          <a:effectLst/>
                          <a:latin typeface="+mn-lt"/>
                        </a:rPr>
                        <a:t>No LAAO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9828645"/>
                  </a:ext>
                </a:extLst>
              </a:tr>
              <a:tr h="678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Discharge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83%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81%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7845654"/>
                  </a:ext>
                </a:extLst>
              </a:tr>
              <a:tr h="678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1 year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>
                          <a:effectLst/>
                          <a:latin typeface="+mn-lt"/>
                        </a:rPr>
                        <a:t>80%</a:t>
                      </a:r>
                      <a:endParaRPr lang="en-CA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>
                          <a:effectLst/>
                          <a:latin typeface="+mn-lt"/>
                        </a:rPr>
                        <a:t>79%</a:t>
                      </a:r>
                      <a:endParaRPr lang="en-CA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8405375"/>
                  </a:ext>
                </a:extLst>
              </a:tr>
              <a:tr h="678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2 years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>
                          <a:effectLst/>
                          <a:latin typeface="+mn-lt"/>
                        </a:rPr>
                        <a:t>77%</a:t>
                      </a:r>
                      <a:endParaRPr lang="en-CA" sz="28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</a:rPr>
                        <a:t>78%</a:t>
                      </a:r>
                      <a:endParaRPr lang="en-CA" sz="28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42566171"/>
                  </a:ext>
                </a:extLst>
              </a:tr>
              <a:tr h="6783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years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CA" sz="2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05790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7736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B650-AF20-D848-9AC7-D11AED67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531" y="136525"/>
            <a:ext cx="11024937" cy="1325563"/>
          </a:xfrm>
        </p:spPr>
        <p:txBody>
          <a:bodyPr>
            <a:normAutofit fontScale="90000"/>
          </a:bodyPr>
          <a:lstStyle/>
          <a:p>
            <a:pPr algn="ctr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br>
              <a:rPr lang="en-CA" b="1" dirty="0"/>
            </a:br>
            <a:r>
              <a:rPr lang="en-CA" b="1" dirty="0"/>
              <a:t>Primary Outcome at 3.8 Years</a:t>
            </a:r>
            <a:br>
              <a:rPr lang="en-CA" b="1" dirty="0"/>
            </a:br>
            <a:endParaRPr lang="en-CA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BD6C-44D2-4843-94B6-DDA60F89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8D9E-60A7-45E0-B241-6B4412CC89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065749-B825-C749-8C87-86C088A23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179498"/>
              </p:ext>
            </p:extLst>
          </p:nvPr>
        </p:nvGraphicFramePr>
        <p:xfrm>
          <a:off x="583531" y="1879544"/>
          <a:ext cx="10906626" cy="30677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0932">
                  <a:extLst>
                    <a:ext uri="{9D8B030D-6E8A-4147-A177-3AD203B41FA5}">
                      <a16:colId xmlns:a16="http://schemas.microsoft.com/office/drawing/2014/main" val="649270422"/>
                    </a:ext>
                  </a:extLst>
                </a:gridCol>
                <a:gridCol w="1463447">
                  <a:extLst>
                    <a:ext uri="{9D8B030D-6E8A-4147-A177-3AD203B41FA5}">
                      <a16:colId xmlns:a16="http://schemas.microsoft.com/office/drawing/2014/main" val="1004186670"/>
                    </a:ext>
                  </a:extLst>
                </a:gridCol>
                <a:gridCol w="1803042">
                  <a:extLst>
                    <a:ext uri="{9D8B030D-6E8A-4147-A177-3AD203B41FA5}">
                      <a16:colId xmlns:a16="http://schemas.microsoft.com/office/drawing/2014/main" val="1739569121"/>
                    </a:ext>
                  </a:extLst>
                </a:gridCol>
                <a:gridCol w="3420231">
                  <a:extLst>
                    <a:ext uri="{9D8B030D-6E8A-4147-A177-3AD203B41FA5}">
                      <a16:colId xmlns:a16="http://schemas.microsoft.com/office/drawing/2014/main" val="2969399375"/>
                    </a:ext>
                  </a:extLst>
                </a:gridCol>
                <a:gridCol w="1578974">
                  <a:extLst>
                    <a:ext uri="{9D8B030D-6E8A-4147-A177-3AD203B41FA5}">
                      <a16:colId xmlns:a16="http://schemas.microsoft.com/office/drawing/2014/main" val="3199143043"/>
                    </a:ext>
                  </a:extLst>
                </a:gridCol>
              </a:tblGrid>
              <a:tr h="412999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LAAO (%)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No LAAO (%)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HR (95% CI)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p-value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389107"/>
                  </a:ext>
                </a:extLst>
              </a:tr>
              <a:tr h="66310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Ischemic stroke or systemic embolism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4.8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7.0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0.67 (0.53-0.85)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0.001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9869425"/>
                  </a:ext>
                </a:extLst>
              </a:tr>
              <a:tr h="412999">
                <a:tc gridSpan="5"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Landmark analysis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1568939"/>
                  </a:ext>
                </a:extLst>
              </a:tr>
              <a:tr h="4129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Before 30 days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CA" sz="2400" b="1">
                          <a:effectLst/>
                          <a:latin typeface="+mn-lt"/>
                        </a:rPr>
                        <a:t>2.2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CA" sz="24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2.7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r>
                        <a:rPr lang="en-CA" sz="2400" b="1">
                          <a:effectLst/>
                          <a:latin typeface="+mn-lt"/>
                        </a:rPr>
                        <a:t>0.82 (0.57-1.18)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/>
                      </a:pP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48665"/>
                  </a:ext>
                </a:extLst>
              </a:tr>
              <a:tr h="412999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After 30 days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2.7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4.6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0.58 (0.42-0.80)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0132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47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>
            <a:extLst>
              <a:ext uri="{FF2B5EF4-FFF2-40B4-BE49-F238E27FC236}">
                <a16:creationId xmlns:a16="http://schemas.microsoft.com/office/drawing/2014/main" id="{453CCA9D-8239-AF47-B357-02929F1CD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00" y="-308581"/>
            <a:ext cx="11269015" cy="1325563"/>
          </a:xfrm>
        </p:spPr>
        <p:txBody>
          <a:bodyPr/>
          <a:lstStyle/>
          <a:p>
            <a:pPr algn="ctr"/>
            <a:r>
              <a:rPr lang="en-US" b="1" dirty="0"/>
              <a:t>Stroke or Systemic Embolism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54697CCF-9650-5F42-9B86-E8C4F3196F8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20587" y="604601"/>
            <a:ext cx="7150826" cy="5215047"/>
            <a:chOff x="1377" y="568"/>
            <a:chExt cx="4950" cy="3610"/>
          </a:xfrm>
        </p:grpSpPr>
        <p:sp>
          <p:nvSpPr>
            <p:cNvPr id="82" name="Rectangle 5">
              <a:extLst>
                <a:ext uri="{FF2B5EF4-FFF2-40B4-BE49-F238E27FC236}">
                  <a16:creationId xmlns:a16="http://schemas.microsoft.com/office/drawing/2014/main" id="{B5A74C48-7567-B749-96DA-8AC398E81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682"/>
              <a:ext cx="137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 since surgery(months)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6">
              <a:extLst>
                <a:ext uri="{FF2B5EF4-FFF2-40B4-BE49-F238E27FC236}">
                  <a16:creationId xmlns:a16="http://schemas.microsoft.com/office/drawing/2014/main" id="{BEB59004-C5AC-D94F-BF57-1DCEAF47B4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2" y="1839"/>
              <a:ext cx="139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Cumulative Incidence(%)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Line 7">
              <a:extLst>
                <a:ext uri="{FF2B5EF4-FFF2-40B4-BE49-F238E27FC236}">
                  <a16:creationId xmlns:a16="http://schemas.microsoft.com/office/drawing/2014/main" id="{E47DDF4E-63CA-5242-AE03-93DAB5411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3233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8">
              <a:extLst>
                <a:ext uri="{FF2B5EF4-FFF2-40B4-BE49-F238E27FC236}">
                  <a16:creationId xmlns:a16="http://schemas.microsoft.com/office/drawing/2014/main" id="{20D7DE00-F8F8-1643-8D00-4D7777C643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2612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">
              <a:extLst>
                <a:ext uri="{FF2B5EF4-FFF2-40B4-BE49-F238E27FC236}">
                  <a16:creationId xmlns:a16="http://schemas.microsoft.com/office/drawing/2014/main" id="{C56330D1-964F-9C41-8863-0D3474B19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1991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0">
              <a:extLst>
                <a:ext uri="{FF2B5EF4-FFF2-40B4-BE49-F238E27FC236}">
                  <a16:creationId xmlns:a16="http://schemas.microsoft.com/office/drawing/2014/main" id="{E1FBDC37-47F4-6F49-976E-0EFC9CB211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1369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11">
              <a:extLst>
                <a:ext uri="{FF2B5EF4-FFF2-40B4-BE49-F238E27FC236}">
                  <a16:creationId xmlns:a16="http://schemas.microsoft.com/office/drawing/2014/main" id="{06392C8A-563C-404E-A95B-BC6ABA5EB0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747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2">
              <a:extLst>
                <a:ext uri="{FF2B5EF4-FFF2-40B4-BE49-F238E27FC236}">
                  <a16:creationId xmlns:a16="http://schemas.microsoft.com/office/drawing/2014/main" id="{D1CCBE96-F369-284E-BDA4-4762735A92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747"/>
              <a:ext cx="0" cy="24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13">
              <a:extLst>
                <a:ext uri="{FF2B5EF4-FFF2-40B4-BE49-F238E27FC236}">
                  <a16:creationId xmlns:a16="http://schemas.microsoft.com/office/drawing/2014/main" id="{86A1D33A-B4CE-7745-9ECF-F1C84AC65B2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84" y="3120"/>
              <a:ext cx="22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Rectangle 14">
              <a:extLst>
                <a:ext uri="{FF2B5EF4-FFF2-40B4-BE49-F238E27FC236}">
                  <a16:creationId xmlns:a16="http://schemas.microsoft.com/office/drawing/2014/main" id="{13CFE311-BFD7-784E-AF0C-1B194CEDAA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2495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Rectangle 15">
              <a:extLst>
                <a:ext uri="{FF2B5EF4-FFF2-40B4-BE49-F238E27FC236}">
                  <a16:creationId xmlns:a16="http://schemas.microsoft.com/office/drawing/2014/main" id="{CC314B73-21D3-8F41-8BB6-CE547C3808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1875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Rectangle 16">
              <a:extLst>
                <a:ext uri="{FF2B5EF4-FFF2-40B4-BE49-F238E27FC236}">
                  <a16:creationId xmlns:a16="http://schemas.microsoft.com/office/drawing/2014/main" id="{51558F67-B343-124B-8198-5BD4AACBB8C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1252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Rectangle 17">
              <a:extLst>
                <a:ext uri="{FF2B5EF4-FFF2-40B4-BE49-F238E27FC236}">
                  <a16:creationId xmlns:a16="http://schemas.microsoft.com/office/drawing/2014/main" id="{263B3479-3EC8-A94D-8BCB-8BC0234AFD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632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5" name="Line 18">
              <a:extLst>
                <a:ext uri="{FF2B5EF4-FFF2-40B4-BE49-F238E27FC236}">
                  <a16:creationId xmlns:a16="http://schemas.microsoft.com/office/drawing/2014/main" id="{79C39F79-1333-5B4A-998A-3D0906BD40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9">
              <a:extLst>
                <a:ext uri="{FF2B5EF4-FFF2-40B4-BE49-F238E27FC236}">
                  <a16:creationId xmlns:a16="http://schemas.microsoft.com/office/drawing/2014/main" id="{E3FD743D-A784-A749-AA17-87CC4B93CB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20">
              <a:extLst>
                <a:ext uri="{FF2B5EF4-FFF2-40B4-BE49-F238E27FC236}">
                  <a16:creationId xmlns:a16="http://schemas.microsoft.com/office/drawing/2014/main" id="{5B4D6BEF-7A3E-E146-B989-F5ECFAFAA9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51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21">
              <a:extLst>
                <a:ext uri="{FF2B5EF4-FFF2-40B4-BE49-F238E27FC236}">
                  <a16:creationId xmlns:a16="http://schemas.microsoft.com/office/drawing/2014/main" id="{E4B51513-84A5-BF49-8629-625A174433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81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2">
              <a:extLst>
                <a:ext uri="{FF2B5EF4-FFF2-40B4-BE49-F238E27FC236}">
                  <a16:creationId xmlns:a16="http://schemas.microsoft.com/office/drawing/2014/main" id="{70D64907-3DF9-2948-A51D-B1F942D043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3">
              <a:extLst>
                <a:ext uri="{FF2B5EF4-FFF2-40B4-BE49-F238E27FC236}">
                  <a16:creationId xmlns:a16="http://schemas.microsoft.com/office/drawing/2014/main" id="{7F8D419D-8BC7-0C4C-BE85-37B890F420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1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4">
              <a:extLst>
                <a:ext uri="{FF2B5EF4-FFF2-40B4-BE49-F238E27FC236}">
                  <a16:creationId xmlns:a16="http://schemas.microsoft.com/office/drawing/2014/main" id="{F8878CC6-E0BE-094D-A854-9A3FACF90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5">
              <a:extLst>
                <a:ext uri="{FF2B5EF4-FFF2-40B4-BE49-F238E27FC236}">
                  <a16:creationId xmlns:a16="http://schemas.microsoft.com/office/drawing/2014/main" id="{F83EECFD-4ED1-4743-9BC3-4CC8304FD4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9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26">
              <a:extLst>
                <a:ext uri="{FF2B5EF4-FFF2-40B4-BE49-F238E27FC236}">
                  <a16:creationId xmlns:a16="http://schemas.microsoft.com/office/drawing/2014/main" id="{96826406-DFA6-C94C-9AE6-85B4276D1E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29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27">
              <a:extLst>
                <a:ext uri="{FF2B5EF4-FFF2-40B4-BE49-F238E27FC236}">
                  <a16:creationId xmlns:a16="http://schemas.microsoft.com/office/drawing/2014/main" id="{C94033DF-F6C0-984D-B85A-08E3A5442A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6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8">
              <a:extLst>
                <a:ext uri="{FF2B5EF4-FFF2-40B4-BE49-F238E27FC236}">
                  <a16:creationId xmlns:a16="http://schemas.microsoft.com/office/drawing/2014/main" id="{CF28DD43-B3CF-6747-A65A-C83F29EE42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9">
              <a:extLst>
                <a:ext uri="{FF2B5EF4-FFF2-40B4-BE49-F238E27FC236}">
                  <a16:creationId xmlns:a16="http://schemas.microsoft.com/office/drawing/2014/main" id="{FEC2FCED-0F09-7C46-95F8-345F80A56A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82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30">
              <a:extLst>
                <a:ext uri="{FF2B5EF4-FFF2-40B4-BE49-F238E27FC236}">
                  <a16:creationId xmlns:a16="http://schemas.microsoft.com/office/drawing/2014/main" id="{56541D53-EB33-0B48-A593-AED373ED7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49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1">
              <a:extLst>
                <a:ext uri="{FF2B5EF4-FFF2-40B4-BE49-F238E27FC236}">
                  <a16:creationId xmlns:a16="http://schemas.microsoft.com/office/drawing/2014/main" id="{02DCA3F1-9E1A-014D-9219-4DA2799B4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" y="3332"/>
              <a:ext cx="39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Rectangle 32">
              <a:extLst>
                <a:ext uri="{FF2B5EF4-FFF2-40B4-BE49-F238E27FC236}">
                  <a16:creationId xmlns:a16="http://schemas.microsoft.com/office/drawing/2014/main" id="{14B34509-2C38-9E46-878F-6FBEA9A8C9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3454"/>
              <a:ext cx="8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0" name="Rectangle 33">
              <a:extLst>
                <a:ext uri="{FF2B5EF4-FFF2-40B4-BE49-F238E27FC236}">
                  <a16:creationId xmlns:a16="http://schemas.microsoft.com/office/drawing/2014/main" id="{B155D16F-2076-FE47-9B83-754009A0D9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5" y="3454"/>
              <a:ext cx="8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34">
              <a:extLst>
                <a:ext uri="{FF2B5EF4-FFF2-40B4-BE49-F238E27FC236}">
                  <a16:creationId xmlns:a16="http://schemas.microsoft.com/office/drawing/2014/main" id="{1C8CF92D-1A87-9B49-87B9-44F24EE98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0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35">
              <a:extLst>
                <a:ext uri="{FF2B5EF4-FFF2-40B4-BE49-F238E27FC236}">
                  <a16:creationId xmlns:a16="http://schemas.microsoft.com/office/drawing/2014/main" id="{097EB096-CD3F-5143-B924-045FC8B52D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1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36">
              <a:extLst>
                <a:ext uri="{FF2B5EF4-FFF2-40B4-BE49-F238E27FC236}">
                  <a16:creationId xmlns:a16="http://schemas.microsoft.com/office/drawing/2014/main" id="{FA8B9D95-0E46-8B4D-A0D7-832B565F2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0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37">
              <a:extLst>
                <a:ext uri="{FF2B5EF4-FFF2-40B4-BE49-F238E27FC236}">
                  <a16:creationId xmlns:a16="http://schemas.microsoft.com/office/drawing/2014/main" id="{DE8963DF-BA84-EA42-A77A-B75A77CD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0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Rectangle 38">
              <a:extLst>
                <a:ext uri="{FF2B5EF4-FFF2-40B4-BE49-F238E27FC236}">
                  <a16:creationId xmlns:a16="http://schemas.microsoft.com/office/drawing/2014/main" id="{88375432-0B33-AF4C-B7A2-E4A3BC95AF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0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39">
              <a:extLst>
                <a:ext uri="{FF2B5EF4-FFF2-40B4-BE49-F238E27FC236}">
                  <a16:creationId xmlns:a16="http://schemas.microsoft.com/office/drawing/2014/main" id="{83E5B352-5B86-E44E-BDF0-4E6245A478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8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40">
              <a:extLst>
                <a:ext uri="{FF2B5EF4-FFF2-40B4-BE49-F238E27FC236}">
                  <a16:creationId xmlns:a16="http://schemas.microsoft.com/office/drawing/2014/main" id="{E29A0578-D06C-284B-ABFC-E0957621F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9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Rectangle 41">
              <a:extLst>
                <a:ext uri="{FF2B5EF4-FFF2-40B4-BE49-F238E27FC236}">
                  <a16:creationId xmlns:a16="http://schemas.microsoft.com/office/drawing/2014/main" id="{EA2FE0C8-62C7-964D-B06E-36E858729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0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0" name="Rectangle 42">
              <a:extLst>
                <a:ext uri="{FF2B5EF4-FFF2-40B4-BE49-F238E27FC236}">
                  <a16:creationId xmlns:a16="http://schemas.microsoft.com/office/drawing/2014/main" id="{74BF9366-1CD6-A84C-AFC3-F597AFAE8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9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1" name="Rectangle 43">
              <a:extLst>
                <a:ext uri="{FF2B5EF4-FFF2-40B4-BE49-F238E27FC236}">
                  <a16:creationId xmlns:a16="http://schemas.microsoft.com/office/drawing/2014/main" id="{7D63F5A4-569E-7B44-B600-CDBEC0A5C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0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2" name="Rectangle 44">
              <a:extLst>
                <a:ext uri="{FF2B5EF4-FFF2-40B4-BE49-F238E27FC236}">
                  <a16:creationId xmlns:a16="http://schemas.microsoft.com/office/drawing/2014/main" id="{24B70973-4468-4C4A-8B8C-11DAD88C1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9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3" name="Rectangle 45">
              <a:extLst>
                <a:ext uri="{FF2B5EF4-FFF2-40B4-BE49-F238E27FC236}">
                  <a16:creationId xmlns:a16="http://schemas.microsoft.com/office/drawing/2014/main" id="{C2070286-3E46-4441-98A4-5BC37F6F07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651"/>
              <a:ext cx="4289" cy="26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46">
              <a:extLst>
                <a:ext uri="{FF2B5EF4-FFF2-40B4-BE49-F238E27FC236}">
                  <a16:creationId xmlns:a16="http://schemas.microsoft.com/office/drawing/2014/main" id="{6B68898D-48CC-A54D-9FA6-BF9CBE590C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520"/>
              <a:ext cx="4137" cy="713"/>
            </a:xfrm>
            <a:custGeom>
              <a:avLst/>
              <a:gdLst>
                <a:gd name="T0" fmla="*/ 3 w 4137"/>
                <a:gd name="T1" fmla="*/ 672 h 713"/>
                <a:gd name="T2" fmla="*/ 6 w 4137"/>
                <a:gd name="T3" fmla="*/ 624 h 713"/>
                <a:gd name="T4" fmla="*/ 8 w 4137"/>
                <a:gd name="T5" fmla="*/ 545 h 713"/>
                <a:gd name="T6" fmla="*/ 12 w 4137"/>
                <a:gd name="T7" fmla="*/ 540 h 713"/>
                <a:gd name="T8" fmla="*/ 14 w 4137"/>
                <a:gd name="T9" fmla="*/ 529 h 713"/>
                <a:gd name="T10" fmla="*/ 17 w 4137"/>
                <a:gd name="T11" fmla="*/ 524 h 713"/>
                <a:gd name="T12" fmla="*/ 23 w 4137"/>
                <a:gd name="T13" fmla="*/ 497 h 713"/>
                <a:gd name="T14" fmla="*/ 28 w 4137"/>
                <a:gd name="T15" fmla="*/ 481 h 713"/>
                <a:gd name="T16" fmla="*/ 33 w 4137"/>
                <a:gd name="T17" fmla="*/ 459 h 713"/>
                <a:gd name="T18" fmla="*/ 44 w 4137"/>
                <a:gd name="T19" fmla="*/ 454 h 713"/>
                <a:gd name="T20" fmla="*/ 46 w 4137"/>
                <a:gd name="T21" fmla="*/ 443 h 713"/>
                <a:gd name="T22" fmla="*/ 55 w 4137"/>
                <a:gd name="T23" fmla="*/ 438 h 713"/>
                <a:gd name="T24" fmla="*/ 65 w 4137"/>
                <a:gd name="T25" fmla="*/ 427 h 713"/>
                <a:gd name="T26" fmla="*/ 123 w 4137"/>
                <a:gd name="T27" fmla="*/ 421 h 713"/>
                <a:gd name="T28" fmla="*/ 128 w 4137"/>
                <a:gd name="T29" fmla="*/ 410 h 713"/>
                <a:gd name="T30" fmla="*/ 193 w 4137"/>
                <a:gd name="T31" fmla="*/ 405 h 713"/>
                <a:gd name="T32" fmla="*/ 237 w 4137"/>
                <a:gd name="T33" fmla="*/ 394 h 713"/>
                <a:gd name="T34" fmla="*/ 283 w 4137"/>
                <a:gd name="T35" fmla="*/ 388 h 713"/>
                <a:gd name="T36" fmla="*/ 317 w 4137"/>
                <a:gd name="T37" fmla="*/ 371 h 713"/>
                <a:gd name="T38" fmla="*/ 333 w 4137"/>
                <a:gd name="T39" fmla="*/ 366 h 713"/>
                <a:gd name="T40" fmla="*/ 337 w 4137"/>
                <a:gd name="T41" fmla="*/ 354 h 713"/>
                <a:gd name="T42" fmla="*/ 363 w 4137"/>
                <a:gd name="T43" fmla="*/ 349 h 713"/>
                <a:gd name="T44" fmla="*/ 382 w 4137"/>
                <a:gd name="T45" fmla="*/ 332 h 713"/>
                <a:gd name="T46" fmla="*/ 424 w 4137"/>
                <a:gd name="T47" fmla="*/ 326 h 713"/>
                <a:gd name="T48" fmla="*/ 442 w 4137"/>
                <a:gd name="T49" fmla="*/ 315 h 713"/>
                <a:gd name="T50" fmla="*/ 468 w 4137"/>
                <a:gd name="T51" fmla="*/ 310 h 713"/>
                <a:gd name="T52" fmla="*/ 559 w 4137"/>
                <a:gd name="T53" fmla="*/ 299 h 713"/>
                <a:gd name="T54" fmla="*/ 846 w 4137"/>
                <a:gd name="T55" fmla="*/ 293 h 713"/>
                <a:gd name="T56" fmla="*/ 866 w 4137"/>
                <a:gd name="T57" fmla="*/ 281 h 713"/>
                <a:gd name="T58" fmla="*/ 978 w 4137"/>
                <a:gd name="T59" fmla="*/ 275 h 713"/>
                <a:gd name="T60" fmla="*/ 982 w 4137"/>
                <a:gd name="T61" fmla="*/ 264 h 713"/>
                <a:gd name="T62" fmla="*/ 1004 w 4137"/>
                <a:gd name="T63" fmla="*/ 258 h 713"/>
                <a:gd name="T64" fmla="*/ 1054 w 4137"/>
                <a:gd name="T65" fmla="*/ 246 h 713"/>
                <a:gd name="T66" fmla="*/ 1162 w 4137"/>
                <a:gd name="T67" fmla="*/ 240 h 713"/>
                <a:gd name="T68" fmla="*/ 1210 w 4137"/>
                <a:gd name="T69" fmla="*/ 228 h 713"/>
                <a:gd name="T70" fmla="*/ 1244 w 4137"/>
                <a:gd name="T71" fmla="*/ 223 h 713"/>
                <a:gd name="T72" fmla="*/ 1302 w 4137"/>
                <a:gd name="T73" fmla="*/ 211 h 713"/>
                <a:gd name="T74" fmla="*/ 1346 w 4137"/>
                <a:gd name="T75" fmla="*/ 205 h 713"/>
                <a:gd name="T76" fmla="*/ 1349 w 4137"/>
                <a:gd name="T77" fmla="*/ 194 h 713"/>
                <a:gd name="T78" fmla="*/ 1501 w 4137"/>
                <a:gd name="T79" fmla="*/ 187 h 713"/>
                <a:gd name="T80" fmla="*/ 1537 w 4137"/>
                <a:gd name="T81" fmla="*/ 176 h 713"/>
                <a:gd name="T82" fmla="*/ 1659 w 4137"/>
                <a:gd name="T83" fmla="*/ 169 h 713"/>
                <a:gd name="T84" fmla="*/ 1682 w 4137"/>
                <a:gd name="T85" fmla="*/ 157 h 713"/>
                <a:gd name="T86" fmla="*/ 1920 w 4137"/>
                <a:gd name="T87" fmla="*/ 150 h 713"/>
                <a:gd name="T88" fmla="*/ 2013 w 4137"/>
                <a:gd name="T89" fmla="*/ 137 h 713"/>
                <a:gd name="T90" fmla="*/ 2220 w 4137"/>
                <a:gd name="T91" fmla="*/ 129 h 713"/>
                <a:gd name="T92" fmla="*/ 2256 w 4137"/>
                <a:gd name="T93" fmla="*/ 112 h 713"/>
                <a:gd name="T94" fmla="*/ 2378 w 4137"/>
                <a:gd name="T95" fmla="*/ 103 h 713"/>
                <a:gd name="T96" fmla="*/ 2844 w 4137"/>
                <a:gd name="T97" fmla="*/ 81 h 713"/>
                <a:gd name="T98" fmla="*/ 3121 w 4137"/>
                <a:gd name="T99" fmla="*/ 64 h 713"/>
                <a:gd name="T100" fmla="*/ 3178 w 4137"/>
                <a:gd name="T101" fmla="*/ 28 h 713"/>
                <a:gd name="T102" fmla="*/ 4137 w 4137"/>
                <a:gd name="T103" fmla="*/ 0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137" h="713">
                  <a:moveTo>
                    <a:pt x="0" y="713"/>
                  </a:moveTo>
                  <a:lnTo>
                    <a:pt x="3" y="713"/>
                  </a:lnTo>
                  <a:lnTo>
                    <a:pt x="3" y="672"/>
                  </a:lnTo>
                  <a:lnTo>
                    <a:pt x="4" y="672"/>
                  </a:lnTo>
                  <a:lnTo>
                    <a:pt x="4" y="624"/>
                  </a:lnTo>
                  <a:lnTo>
                    <a:pt x="6" y="624"/>
                  </a:lnTo>
                  <a:lnTo>
                    <a:pt x="6" y="587"/>
                  </a:lnTo>
                  <a:lnTo>
                    <a:pt x="8" y="587"/>
                  </a:lnTo>
                  <a:lnTo>
                    <a:pt x="8" y="545"/>
                  </a:lnTo>
                  <a:lnTo>
                    <a:pt x="9" y="545"/>
                  </a:lnTo>
                  <a:lnTo>
                    <a:pt x="9" y="540"/>
                  </a:lnTo>
                  <a:lnTo>
                    <a:pt x="12" y="540"/>
                  </a:lnTo>
                  <a:lnTo>
                    <a:pt x="12" y="534"/>
                  </a:lnTo>
                  <a:lnTo>
                    <a:pt x="14" y="534"/>
                  </a:lnTo>
                  <a:lnTo>
                    <a:pt x="14" y="529"/>
                  </a:lnTo>
                  <a:lnTo>
                    <a:pt x="15" y="529"/>
                  </a:lnTo>
                  <a:lnTo>
                    <a:pt x="15" y="524"/>
                  </a:lnTo>
                  <a:lnTo>
                    <a:pt x="17" y="524"/>
                  </a:lnTo>
                  <a:lnTo>
                    <a:pt x="17" y="507"/>
                  </a:lnTo>
                  <a:lnTo>
                    <a:pt x="23" y="507"/>
                  </a:lnTo>
                  <a:lnTo>
                    <a:pt x="23" y="497"/>
                  </a:lnTo>
                  <a:lnTo>
                    <a:pt x="26" y="497"/>
                  </a:lnTo>
                  <a:lnTo>
                    <a:pt x="26" y="481"/>
                  </a:lnTo>
                  <a:lnTo>
                    <a:pt x="28" y="481"/>
                  </a:lnTo>
                  <a:lnTo>
                    <a:pt x="28" y="465"/>
                  </a:lnTo>
                  <a:lnTo>
                    <a:pt x="33" y="465"/>
                  </a:lnTo>
                  <a:lnTo>
                    <a:pt x="33" y="459"/>
                  </a:lnTo>
                  <a:lnTo>
                    <a:pt x="42" y="459"/>
                  </a:lnTo>
                  <a:lnTo>
                    <a:pt x="42" y="454"/>
                  </a:lnTo>
                  <a:lnTo>
                    <a:pt x="44" y="454"/>
                  </a:lnTo>
                  <a:lnTo>
                    <a:pt x="44" y="448"/>
                  </a:lnTo>
                  <a:lnTo>
                    <a:pt x="46" y="448"/>
                  </a:lnTo>
                  <a:lnTo>
                    <a:pt x="46" y="443"/>
                  </a:lnTo>
                  <a:lnTo>
                    <a:pt x="49" y="443"/>
                  </a:lnTo>
                  <a:lnTo>
                    <a:pt x="49" y="438"/>
                  </a:lnTo>
                  <a:lnTo>
                    <a:pt x="55" y="438"/>
                  </a:lnTo>
                  <a:lnTo>
                    <a:pt x="55" y="433"/>
                  </a:lnTo>
                  <a:lnTo>
                    <a:pt x="65" y="433"/>
                  </a:lnTo>
                  <a:lnTo>
                    <a:pt x="65" y="427"/>
                  </a:lnTo>
                  <a:lnTo>
                    <a:pt x="113" y="427"/>
                  </a:lnTo>
                  <a:lnTo>
                    <a:pt x="113" y="421"/>
                  </a:lnTo>
                  <a:lnTo>
                    <a:pt x="123" y="421"/>
                  </a:lnTo>
                  <a:lnTo>
                    <a:pt x="123" y="416"/>
                  </a:lnTo>
                  <a:lnTo>
                    <a:pt x="128" y="416"/>
                  </a:lnTo>
                  <a:lnTo>
                    <a:pt x="128" y="410"/>
                  </a:lnTo>
                  <a:lnTo>
                    <a:pt x="129" y="410"/>
                  </a:lnTo>
                  <a:lnTo>
                    <a:pt x="129" y="405"/>
                  </a:lnTo>
                  <a:lnTo>
                    <a:pt x="193" y="405"/>
                  </a:lnTo>
                  <a:lnTo>
                    <a:pt x="193" y="399"/>
                  </a:lnTo>
                  <a:lnTo>
                    <a:pt x="237" y="399"/>
                  </a:lnTo>
                  <a:lnTo>
                    <a:pt x="237" y="394"/>
                  </a:lnTo>
                  <a:lnTo>
                    <a:pt x="239" y="394"/>
                  </a:lnTo>
                  <a:lnTo>
                    <a:pt x="239" y="388"/>
                  </a:lnTo>
                  <a:lnTo>
                    <a:pt x="283" y="388"/>
                  </a:lnTo>
                  <a:lnTo>
                    <a:pt x="283" y="382"/>
                  </a:lnTo>
                  <a:lnTo>
                    <a:pt x="317" y="382"/>
                  </a:lnTo>
                  <a:lnTo>
                    <a:pt x="317" y="371"/>
                  </a:lnTo>
                  <a:lnTo>
                    <a:pt x="330" y="371"/>
                  </a:lnTo>
                  <a:lnTo>
                    <a:pt x="330" y="366"/>
                  </a:lnTo>
                  <a:lnTo>
                    <a:pt x="333" y="366"/>
                  </a:lnTo>
                  <a:lnTo>
                    <a:pt x="333" y="360"/>
                  </a:lnTo>
                  <a:lnTo>
                    <a:pt x="337" y="360"/>
                  </a:lnTo>
                  <a:lnTo>
                    <a:pt x="337" y="354"/>
                  </a:lnTo>
                  <a:lnTo>
                    <a:pt x="360" y="354"/>
                  </a:lnTo>
                  <a:lnTo>
                    <a:pt x="360" y="349"/>
                  </a:lnTo>
                  <a:lnTo>
                    <a:pt x="363" y="349"/>
                  </a:lnTo>
                  <a:lnTo>
                    <a:pt x="363" y="343"/>
                  </a:lnTo>
                  <a:lnTo>
                    <a:pt x="382" y="343"/>
                  </a:lnTo>
                  <a:lnTo>
                    <a:pt x="382" y="332"/>
                  </a:lnTo>
                  <a:lnTo>
                    <a:pt x="389" y="332"/>
                  </a:lnTo>
                  <a:lnTo>
                    <a:pt x="389" y="326"/>
                  </a:lnTo>
                  <a:lnTo>
                    <a:pt x="424" y="326"/>
                  </a:lnTo>
                  <a:lnTo>
                    <a:pt x="424" y="321"/>
                  </a:lnTo>
                  <a:lnTo>
                    <a:pt x="442" y="321"/>
                  </a:lnTo>
                  <a:lnTo>
                    <a:pt x="442" y="315"/>
                  </a:lnTo>
                  <a:lnTo>
                    <a:pt x="460" y="315"/>
                  </a:lnTo>
                  <a:lnTo>
                    <a:pt x="460" y="310"/>
                  </a:lnTo>
                  <a:lnTo>
                    <a:pt x="468" y="310"/>
                  </a:lnTo>
                  <a:lnTo>
                    <a:pt x="468" y="304"/>
                  </a:lnTo>
                  <a:lnTo>
                    <a:pt x="559" y="304"/>
                  </a:lnTo>
                  <a:lnTo>
                    <a:pt x="559" y="299"/>
                  </a:lnTo>
                  <a:lnTo>
                    <a:pt x="770" y="299"/>
                  </a:lnTo>
                  <a:lnTo>
                    <a:pt x="770" y="293"/>
                  </a:lnTo>
                  <a:lnTo>
                    <a:pt x="846" y="293"/>
                  </a:lnTo>
                  <a:lnTo>
                    <a:pt x="846" y="287"/>
                  </a:lnTo>
                  <a:lnTo>
                    <a:pt x="866" y="287"/>
                  </a:lnTo>
                  <a:lnTo>
                    <a:pt x="866" y="281"/>
                  </a:lnTo>
                  <a:lnTo>
                    <a:pt x="895" y="281"/>
                  </a:lnTo>
                  <a:lnTo>
                    <a:pt x="895" y="275"/>
                  </a:lnTo>
                  <a:lnTo>
                    <a:pt x="978" y="275"/>
                  </a:lnTo>
                  <a:lnTo>
                    <a:pt x="978" y="270"/>
                  </a:lnTo>
                  <a:lnTo>
                    <a:pt x="982" y="270"/>
                  </a:lnTo>
                  <a:lnTo>
                    <a:pt x="982" y="264"/>
                  </a:lnTo>
                  <a:lnTo>
                    <a:pt x="989" y="264"/>
                  </a:lnTo>
                  <a:lnTo>
                    <a:pt x="989" y="258"/>
                  </a:lnTo>
                  <a:lnTo>
                    <a:pt x="1004" y="258"/>
                  </a:lnTo>
                  <a:lnTo>
                    <a:pt x="1004" y="252"/>
                  </a:lnTo>
                  <a:lnTo>
                    <a:pt x="1054" y="252"/>
                  </a:lnTo>
                  <a:lnTo>
                    <a:pt x="1054" y="246"/>
                  </a:lnTo>
                  <a:lnTo>
                    <a:pt x="1120" y="246"/>
                  </a:lnTo>
                  <a:lnTo>
                    <a:pt x="1120" y="240"/>
                  </a:lnTo>
                  <a:lnTo>
                    <a:pt x="1162" y="240"/>
                  </a:lnTo>
                  <a:lnTo>
                    <a:pt x="1162" y="235"/>
                  </a:lnTo>
                  <a:lnTo>
                    <a:pt x="1210" y="235"/>
                  </a:lnTo>
                  <a:lnTo>
                    <a:pt x="1210" y="228"/>
                  </a:lnTo>
                  <a:lnTo>
                    <a:pt x="1232" y="228"/>
                  </a:lnTo>
                  <a:lnTo>
                    <a:pt x="1232" y="223"/>
                  </a:lnTo>
                  <a:lnTo>
                    <a:pt x="1244" y="223"/>
                  </a:lnTo>
                  <a:lnTo>
                    <a:pt x="1244" y="217"/>
                  </a:lnTo>
                  <a:lnTo>
                    <a:pt x="1302" y="217"/>
                  </a:lnTo>
                  <a:lnTo>
                    <a:pt x="1302" y="211"/>
                  </a:lnTo>
                  <a:lnTo>
                    <a:pt x="1342" y="211"/>
                  </a:lnTo>
                  <a:lnTo>
                    <a:pt x="1342" y="205"/>
                  </a:lnTo>
                  <a:lnTo>
                    <a:pt x="1346" y="205"/>
                  </a:lnTo>
                  <a:lnTo>
                    <a:pt x="1346" y="199"/>
                  </a:lnTo>
                  <a:lnTo>
                    <a:pt x="1349" y="199"/>
                  </a:lnTo>
                  <a:lnTo>
                    <a:pt x="1349" y="194"/>
                  </a:lnTo>
                  <a:lnTo>
                    <a:pt x="1430" y="194"/>
                  </a:lnTo>
                  <a:lnTo>
                    <a:pt x="1430" y="187"/>
                  </a:lnTo>
                  <a:lnTo>
                    <a:pt x="1501" y="187"/>
                  </a:lnTo>
                  <a:lnTo>
                    <a:pt x="1501" y="181"/>
                  </a:lnTo>
                  <a:lnTo>
                    <a:pt x="1537" y="181"/>
                  </a:lnTo>
                  <a:lnTo>
                    <a:pt x="1537" y="176"/>
                  </a:lnTo>
                  <a:lnTo>
                    <a:pt x="1626" y="176"/>
                  </a:lnTo>
                  <a:lnTo>
                    <a:pt x="1626" y="169"/>
                  </a:lnTo>
                  <a:lnTo>
                    <a:pt x="1659" y="169"/>
                  </a:lnTo>
                  <a:lnTo>
                    <a:pt x="1659" y="163"/>
                  </a:lnTo>
                  <a:lnTo>
                    <a:pt x="1682" y="163"/>
                  </a:lnTo>
                  <a:lnTo>
                    <a:pt x="1682" y="157"/>
                  </a:lnTo>
                  <a:lnTo>
                    <a:pt x="1849" y="157"/>
                  </a:lnTo>
                  <a:lnTo>
                    <a:pt x="1849" y="150"/>
                  </a:lnTo>
                  <a:lnTo>
                    <a:pt x="1920" y="150"/>
                  </a:lnTo>
                  <a:lnTo>
                    <a:pt x="1920" y="143"/>
                  </a:lnTo>
                  <a:lnTo>
                    <a:pt x="2013" y="143"/>
                  </a:lnTo>
                  <a:lnTo>
                    <a:pt x="2013" y="137"/>
                  </a:lnTo>
                  <a:lnTo>
                    <a:pt x="2057" y="137"/>
                  </a:lnTo>
                  <a:lnTo>
                    <a:pt x="2057" y="129"/>
                  </a:lnTo>
                  <a:lnTo>
                    <a:pt x="2220" y="129"/>
                  </a:lnTo>
                  <a:lnTo>
                    <a:pt x="2220" y="120"/>
                  </a:lnTo>
                  <a:lnTo>
                    <a:pt x="2256" y="120"/>
                  </a:lnTo>
                  <a:lnTo>
                    <a:pt x="2256" y="112"/>
                  </a:lnTo>
                  <a:lnTo>
                    <a:pt x="2297" y="112"/>
                  </a:lnTo>
                  <a:lnTo>
                    <a:pt x="2297" y="103"/>
                  </a:lnTo>
                  <a:lnTo>
                    <a:pt x="2378" y="103"/>
                  </a:lnTo>
                  <a:lnTo>
                    <a:pt x="2378" y="94"/>
                  </a:lnTo>
                  <a:lnTo>
                    <a:pt x="2844" y="94"/>
                  </a:lnTo>
                  <a:lnTo>
                    <a:pt x="2844" y="81"/>
                  </a:lnTo>
                  <a:lnTo>
                    <a:pt x="3057" y="81"/>
                  </a:lnTo>
                  <a:lnTo>
                    <a:pt x="3057" y="64"/>
                  </a:lnTo>
                  <a:lnTo>
                    <a:pt x="3121" y="64"/>
                  </a:lnTo>
                  <a:lnTo>
                    <a:pt x="3121" y="46"/>
                  </a:lnTo>
                  <a:lnTo>
                    <a:pt x="3178" y="46"/>
                  </a:lnTo>
                  <a:lnTo>
                    <a:pt x="3178" y="28"/>
                  </a:lnTo>
                  <a:lnTo>
                    <a:pt x="3490" y="28"/>
                  </a:lnTo>
                  <a:lnTo>
                    <a:pt x="3490" y="0"/>
                  </a:lnTo>
                  <a:lnTo>
                    <a:pt x="4137" y="0"/>
                  </a:lnTo>
                </a:path>
              </a:pathLst>
            </a:custGeom>
            <a:noFill/>
            <a:ln w="25400">
              <a:solidFill>
                <a:srgbClr val="005F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47">
              <a:extLst>
                <a:ext uri="{FF2B5EF4-FFF2-40B4-BE49-F238E27FC236}">
                  <a16:creationId xmlns:a16="http://schemas.microsoft.com/office/drawing/2014/main" id="{97EFE197-58B6-1E44-A424-E93C222FE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1974"/>
              <a:ext cx="4137" cy="1259"/>
            </a:xfrm>
            <a:custGeom>
              <a:avLst/>
              <a:gdLst>
                <a:gd name="T0" fmla="*/ 4 w 4137"/>
                <a:gd name="T1" fmla="*/ 1218 h 1259"/>
                <a:gd name="T2" fmla="*/ 8 w 4137"/>
                <a:gd name="T3" fmla="*/ 1071 h 1259"/>
                <a:gd name="T4" fmla="*/ 12 w 4137"/>
                <a:gd name="T5" fmla="*/ 1024 h 1259"/>
                <a:gd name="T6" fmla="*/ 17 w 4137"/>
                <a:gd name="T7" fmla="*/ 1003 h 1259"/>
                <a:gd name="T8" fmla="*/ 20 w 4137"/>
                <a:gd name="T9" fmla="*/ 992 h 1259"/>
                <a:gd name="T10" fmla="*/ 24 w 4137"/>
                <a:gd name="T11" fmla="*/ 976 h 1259"/>
                <a:gd name="T12" fmla="*/ 28 w 4137"/>
                <a:gd name="T13" fmla="*/ 955 h 1259"/>
                <a:gd name="T14" fmla="*/ 41 w 4137"/>
                <a:gd name="T15" fmla="*/ 934 h 1259"/>
                <a:gd name="T16" fmla="*/ 46 w 4137"/>
                <a:gd name="T17" fmla="*/ 923 h 1259"/>
                <a:gd name="T18" fmla="*/ 67 w 4137"/>
                <a:gd name="T19" fmla="*/ 913 h 1259"/>
                <a:gd name="T20" fmla="*/ 94 w 4137"/>
                <a:gd name="T21" fmla="*/ 902 h 1259"/>
                <a:gd name="T22" fmla="*/ 109 w 4137"/>
                <a:gd name="T23" fmla="*/ 890 h 1259"/>
                <a:gd name="T24" fmla="*/ 134 w 4137"/>
                <a:gd name="T25" fmla="*/ 879 h 1259"/>
                <a:gd name="T26" fmla="*/ 172 w 4137"/>
                <a:gd name="T27" fmla="*/ 869 h 1259"/>
                <a:gd name="T28" fmla="*/ 181 w 4137"/>
                <a:gd name="T29" fmla="*/ 858 h 1259"/>
                <a:gd name="T30" fmla="*/ 207 w 4137"/>
                <a:gd name="T31" fmla="*/ 847 h 1259"/>
                <a:gd name="T32" fmla="*/ 219 w 4137"/>
                <a:gd name="T33" fmla="*/ 836 h 1259"/>
                <a:gd name="T34" fmla="*/ 225 w 4137"/>
                <a:gd name="T35" fmla="*/ 824 h 1259"/>
                <a:gd name="T36" fmla="*/ 292 w 4137"/>
                <a:gd name="T37" fmla="*/ 813 h 1259"/>
                <a:gd name="T38" fmla="*/ 346 w 4137"/>
                <a:gd name="T39" fmla="*/ 802 h 1259"/>
                <a:gd name="T40" fmla="*/ 374 w 4137"/>
                <a:gd name="T41" fmla="*/ 791 h 1259"/>
                <a:gd name="T42" fmla="*/ 438 w 4137"/>
                <a:gd name="T43" fmla="*/ 780 h 1259"/>
                <a:gd name="T44" fmla="*/ 485 w 4137"/>
                <a:gd name="T45" fmla="*/ 767 h 1259"/>
                <a:gd name="T46" fmla="*/ 582 w 4137"/>
                <a:gd name="T47" fmla="*/ 756 h 1259"/>
                <a:gd name="T48" fmla="*/ 609 w 4137"/>
                <a:gd name="T49" fmla="*/ 745 h 1259"/>
                <a:gd name="T50" fmla="*/ 687 w 4137"/>
                <a:gd name="T51" fmla="*/ 734 h 1259"/>
                <a:gd name="T52" fmla="*/ 719 w 4137"/>
                <a:gd name="T53" fmla="*/ 723 h 1259"/>
                <a:gd name="T54" fmla="*/ 799 w 4137"/>
                <a:gd name="T55" fmla="*/ 710 h 1259"/>
                <a:gd name="T56" fmla="*/ 839 w 4137"/>
                <a:gd name="T57" fmla="*/ 699 h 1259"/>
                <a:gd name="T58" fmla="*/ 977 w 4137"/>
                <a:gd name="T59" fmla="*/ 688 h 1259"/>
                <a:gd name="T60" fmla="*/ 1024 w 4137"/>
                <a:gd name="T61" fmla="*/ 676 h 1259"/>
                <a:gd name="T62" fmla="*/ 1058 w 4137"/>
                <a:gd name="T63" fmla="*/ 665 h 1259"/>
                <a:gd name="T64" fmla="*/ 1112 w 4137"/>
                <a:gd name="T65" fmla="*/ 652 h 1259"/>
                <a:gd name="T66" fmla="*/ 1129 w 4137"/>
                <a:gd name="T67" fmla="*/ 641 h 1259"/>
                <a:gd name="T68" fmla="*/ 1162 w 4137"/>
                <a:gd name="T69" fmla="*/ 629 h 1259"/>
                <a:gd name="T70" fmla="*/ 1244 w 4137"/>
                <a:gd name="T71" fmla="*/ 617 h 1259"/>
                <a:gd name="T72" fmla="*/ 1314 w 4137"/>
                <a:gd name="T73" fmla="*/ 605 h 1259"/>
                <a:gd name="T74" fmla="*/ 1363 w 4137"/>
                <a:gd name="T75" fmla="*/ 593 h 1259"/>
                <a:gd name="T76" fmla="*/ 1466 w 4137"/>
                <a:gd name="T77" fmla="*/ 582 h 1259"/>
                <a:gd name="T78" fmla="*/ 1566 w 4137"/>
                <a:gd name="T79" fmla="*/ 570 h 1259"/>
                <a:gd name="T80" fmla="*/ 1598 w 4137"/>
                <a:gd name="T81" fmla="*/ 557 h 1259"/>
                <a:gd name="T82" fmla="*/ 1611 w 4137"/>
                <a:gd name="T83" fmla="*/ 545 h 1259"/>
                <a:gd name="T84" fmla="*/ 1649 w 4137"/>
                <a:gd name="T85" fmla="*/ 533 h 1259"/>
                <a:gd name="T86" fmla="*/ 1735 w 4137"/>
                <a:gd name="T87" fmla="*/ 521 h 1259"/>
                <a:gd name="T88" fmla="*/ 1785 w 4137"/>
                <a:gd name="T89" fmla="*/ 508 h 1259"/>
                <a:gd name="T90" fmla="*/ 1858 w 4137"/>
                <a:gd name="T91" fmla="*/ 495 h 1259"/>
                <a:gd name="T92" fmla="*/ 1971 w 4137"/>
                <a:gd name="T93" fmla="*/ 480 h 1259"/>
                <a:gd name="T94" fmla="*/ 2018 w 4137"/>
                <a:gd name="T95" fmla="*/ 466 h 1259"/>
                <a:gd name="T96" fmla="*/ 2113 w 4137"/>
                <a:gd name="T97" fmla="*/ 451 h 1259"/>
                <a:gd name="T98" fmla="*/ 2308 w 4137"/>
                <a:gd name="T99" fmla="*/ 435 h 1259"/>
                <a:gd name="T100" fmla="*/ 2458 w 4137"/>
                <a:gd name="T101" fmla="*/ 417 h 1259"/>
                <a:gd name="T102" fmla="*/ 2636 w 4137"/>
                <a:gd name="T103" fmla="*/ 397 h 1259"/>
                <a:gd name="T104" fmla="*/ 2704 w 4137"/>
                <a:gd name="T105" fmla="*/ 374 h 1259"/>
                <a:gd name="T106" fmla="*/ 2832 w 4137"/>
                <a:gd name="T107" fmla="*/ 350 h 1259"/>
                <a:gd name="T108" fmla="*/ 2985 w 4137"/>
                <a:gd name="T109" fmla="*/ 322 h 1259"/>
                <a:gd name="T110" fmla="*/ 3037 w 4137"/>
                <a:gd name="T111" fmla="*/ 290 h 1259"/>
                <a:gd name="T112" fmla="*/ 3215 w 4137"/>
                <a:gd name="T113" fmla="*/ 256 h 1259"/>
                <a:gd name="T114" fmla="*/ 3464 w 4137"/>
                <a:gd name="T115" fmla="*/ 214 h 1259"/>
                <a:gd name="T116" fmla="*/ 3845 w 4137"/>
                <a:gd name="T117" fmla="*/ 151 h 1259"/>
                <a:gd name="T118" fmla="*/ 3959 w 4137"/>
                <a:gd name="T119" fmla="*/ 55 h 1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37" h="1259">
                  <a:moveTo>
                    <a:pt x="0" y="1259"/>
                  </a:moveTo>
                  <a:lnTo>
                    <a:pt x="3" y="1259"/>
                  </a:lnTo>
                  <a:lnTo>
                    <a:pt x="3" y="1218"/>
                  </a:lnTo>
                  <a:lnTo>
                    <a:pt x="4" y="1218"/>
                  </a:lnTo>
                  <a:lnTo>
                    <a:pt x="4" y="1118"/>
                  </a:lnTo>
                  <a:lnTo>
                    <a:pt x="6" y="1118"/>
                  </a:lnTo>
                  <a:lnTo>
                    <a:pt x="6" y="1071"/>
                  </a:lnTo>
                  <a:lnTo>
                    <a:pt x="8" y="1071"/>
                  </a:lnTo>
                  <a:lnTo>
                    <a:pt x="8" y="1040"/>
                  </a:lnTo>
                  <a:lnTo>
                    <a:pt x="9" y="1040"/>
                  </a:lnTo>
                  <a:lnTo>
                    <a:pt x="9" y="1024"/>
                  </a:lnTo>
                  <a:lnTo>
                    <a:pt x="12" y="1024"/>
                  </a:lnTo>
                  <a:lnTo>
                    <a:pt x="12" y="1008"/>
                  </a:lnTo>
                  <a:lnTo>
                    <a:pt x="14" y="1008"/>
                  </a:lnTo>
                  <a:lnTo>
                    <a:pt x="14" y="1003"/>
                  </a:lnTo>
                  <a:lnTo>
                    <a:pt x="17" y="1003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2"/>
                  </a:lnTo>
                  <a:lnTo>
                    <a:pt x="20" y="992"/>
                  </a:lnTo>
                  <a:lnTo>
                    <a:pt x="20" y="982"/>
                  </a:lnTo>
                  <a:lnTo>
                    <a:pt x="23" y="982"/>
                  </a:lnTo>
                  <a:lnTo>
                    <a:pt x="23" y="976"/>
                  </a:lnTo>
                  <a:lnTo>
                    <a:pt x="24" y="976"/>
                  </a:lnTo>
                  <a:lnTo>
                    <a:pt x="24" y="971"/>
                  </a:lnTo>
                  <a:lnTo>
                    <a:pt x="26" y="971"/>
                  </a:lnTo>
                  <a:lnTo>
                    <a:pt x="26" y="955"/>
                  </a:lnTo>
                  <a:lnTo>
                    <a:pt x="28" y="955"/>
                  </a:lnTo>
                  <a:lnTo>
                    <a:pt x="28" y="940"/>
                  </a:lnTo>
                  <a:lnTo>
                    <a:pt x="37" y="940"/>
                  </a:lnTo>
                  <a:lnTo>
                    <a:pt x="37" y="934"/>
                  </a:lnTo>
                  <a:lnTo>
                    <a:pt x="41" y="934"/>
                  </a:lnTo>
                  <a:lnTo>
                    <a:pt x="41" y="928"/>
                  </a:lnTo>
                  <a:lnTo>
                    <a:pt x="42" y="928"/>
                  </a:lnTo>
                  <a:lnTo>
                    <a:pt x="42" y="923"/>
                  </a:lnTo>
                  <a:lnTo>
                    <a:pt x="46" y="923"/>
                  </a:lnTo>
                  <a:lnTo>
                    <a:pt x="46" y="918"/>
                  </a:lnTo>
                  <a:lnTo>
                    <a:pt x="65" y="918"/>
                  </a:lnTo>
                  <a:lnTo>
                    <a:pt x="65" y="913"/>
                  </a:lnTo>
                  <a:lnTo>
                    <a:pt x="67" y="913"/>
                  </a:lnTo>
                  <a:lnTo>
                    <a:pt x="67" y="907"/>
                  </a:lnTo>
                  <a:lnTo>
                    <a:pt x="84" y="907"/>
                  </a:lnTo>
                  <a:lnTo>
                    <a:pt x="84" y="902"/>
                  </a:lnTo>
                  <a:lnTo>
                    <a:pt x="94" y="902"/>
                  </a:lnTo>
                  <a:lnTo>
                    <a:pt x="94" y="896"/>
                  </a:lnTo>
                  <a:lnTo>
                    <a:pt x="99" y="896"/>
                  </a:lnTo>
                  <a:lnTo>
                    <a:pt x="99" y="890"/>
                  </a:lnTo>
                  <a:lnTo>
                    <a:pt x="109" y="890"/>
                  </a:lnTo>
                  <a:lnTo>
                    <a:pt x="109" y="885"/>
                  </a:lnTo>
                  <a:lnTo>
                    <a:pt x="125" y="885"/>
                  </a:lnTo>
                  <a:lnTo>
                    <a:pt x="125" y="879"/>
                  </a:lnTo>
                  <a:lnTo>
                    <a:pt x="134" y="879"/>
                  </a:lnTo>
                  <a:lnTo>
                    <a:pt x="134" y="874"/>
                  </a:lnTo>
                  <a:lnTo>
                    <a:pt x="170" y="874"/>
                  </a:lnTo>
                  <a:lnTo>
                    <a:pt x="170" y="869"/>
                  </a:lnTo>
                  <a:lnTo>
                    <a:pt x="172" y="869"/>
                  </a:lnTo>
                  <a:lnTo>
                    <a:pt x="172" y="864"/>
                  </a:lnTo>
                  <a:lnTo>
                    <a:pt x="178" y="864"/>
                  </a:lnTo>
                  <a:lnTo>
                    <a:pt x="178" y="858"/>
                  </a:lnTo>
                  <a:lnTo>
                    <a:pt x="181" y="858"/>
                  </a:lnTo>
                  <a:lnTo>
                    <a:pt x="181" y="852"/>
                  </a:lnTo>
                  <a:lnTo>
                    <a:pt x="190" y="852"/>
                  </a:lnTo>
                  <a:lnTo>
                    <a:pt x="190" y="847"/>
                  </a:lnTo>
                  <a:lnTo>
                    <a:pt x="207" y="847"/>
                  </a:lnTo>
                  <a:lnTo>
                    <a:pt x="207" y="841"/>
                  </a:lnTo>
                  <a:lnTo>
                    <a:pt x="217" y="841"/>
                  </a:lnTo>
                  <a:lnTo>
                    <a:pt x="217" y="836"/>
                  </a:lnTo>
                  <a:lnTo>
                    <a:pt x="219" y="836"/>
                  </a:lnTo>
                  <a:lnTo>
                    <a:pt x="219" y="830"/>
                  </a:lnTo>
                  <a:lnTo>
                    <a:pt x="222" y="830"/>
                  </a:lnTo>
                  <a:lnTo>
                    <a:pt x="222" y="824"/>
                  </a:lnTo>
                  <a:lnTo>
                    <a:pt x="225" y="824"/>
                  </a:lnTo>
                  <a:lnTo>
                    <a:pt x="225" y="819"/>
                  </a:lnTo>
                  <a:lnTo>
                    <a:pt x="290" y="819"/>
                  </a:lnTo>
                  <a:lnTo>
                    <a:pt x="290" y="813"/>
                  </a:lnTo>
                  <a:lnTo>
                    <a:pt x="292" y="813"/>
                  </a:lnTo>
                  <a:lnTo>
                    <a:pt x="292" y="808"/>
                  </a:lnTo>
                  <a:lnTo>
                    <a:pt x="301" y="808"/>
                  </a:lnTo>
                  <a:lnTo>
                    <a:pt x="301" y="802"/>
                  </a:lnTo>
                  <a:lnTo>
                    <a:pt x="346" y="802"/>
                  </a:lnTo>
                  <a:lnTo>
                    <a:pt x="346" y="797"/>
                  </a:lnTo>
                  <a:lnTo>
                    <a:pt x="351" y="797"/>
                  </a:lnTo>
                  <a:lnTo>
                    <a:pt x="351" y="791"/>
                  </a:lnTo>
                  <a:lnTo>
                    <a:pt x="374" y="791"/>
                  </a:lnTo>
                  <a:lnTo>
                    <a:pt x="374" y="785"/>
                  </a:lnTo>
                  <a:lnTo>
                    <a:pt x="415" y="785"/>
                  </a:lnTo>
                  <a:lnTo>
                    <a:pt x="415" y="780"/>
                  </a:lnTo>
                  <a:lnTo>
                    <a:pt x="438" y="780"/>
                  </a:lnTo>
                  <a:lnTo>
                    <a:pt x="438" y="774"/>
                  </a:lnTo>
                  <a:lnTo>
                    <a:pt x="468" y="774"/>
                  </a:lnTo>
                  <a:lnTo>
                    <a:pt x="468" y="767"/>
                  </a:lnTo>
                  <a:lnTo>
                    <a:pt x="485" y="767"/>
                  </a:lnTo>
                  <a:lnTo>
                    <a:pt x="485" y="762"/>
                  </a:lnTo>
                  <a:lnTo>
                    <a:pt x="553" y="762"/>
                  </a:lnTo>
                  <a:lnTo>
                    <a:pt x="553" y="756"/>
                  </a:lnTo>
                  <a:lnTo>
                    <a:pt x="582" y="756"/>
                  </a:lnTo>
                  <a:lnTo>
                    <a:pt x="582" y="751"/>
                  </a:lnTo>
                  <a:lnTo>
                    <a:pt x="605" y="751"/>
                  </a:lnTo>
                  <a:lnTo>
                    <a:pt x="605" y="745"/>
                  </a:lnTo>
                  <a:lnTo>
                    <a:pt x="609" y="745"/>
                  </a:lnTo>
                  <a:lnTo>
                    <a:pt x="609" y="740"/>
                  </a:lnTo>
                  <a:lnTo>
                    <a:pt x="619" y="740"/>
                  </a:lnTo>
                  <a:lnTo>
                    <a:pt x="619" y="734"/>
                  </a:lnTo>
                  <a:lnTo>
                    <a:pt x="687" y="734"/>
                  </a:lnTo>
                  <a:lnTo>
                    <a:pt x="687" y="728"/>
                  </a:lnTo>
                  <a:lnTo>
                    <a:pt x="700" y="728"/>
                  </a:lnTo>
                  <a:lnTo>
                    <a:pt x="700" y="723"/>
                  </a:lnTo>
                  <a:lnTo>
                    <a:pt x="719" y="723"/>
                  </a:lnTo>
                  <a:lnTo>
                    <a:pt x="719" y="716"/>
                  </a:lnTo>
                  <a:lnTo>
                    <a:pt x="720" y="716"/>
                  </a:lnTo>
                  <a:lnTo>
                    <a:pt x="720" y="710"/>
                  </a:lnTo>
                  <a:lnTo>
                    <a:pt x="799" y="710"/>
                  </a:lnTo>
                  <a:lnTo>
                    <a:pt x="799" y="705"/>
                  </a:lnTo>
                  <a:lnTo>
                    <a:pt x="808" y="705"/>
                  </a:lnTo>
                  <a:lnTo>
                    <a:pt x="808" y="699"/>
                  </a:lnTo>
                  <a:lnTo>
                    <a:pt x="839" y="699"/>
                  </a:lnTo>
                  <a:lnTo>
                    <a:pt x="839" y="694"/>
                  </a:lnTo>
                  <a:lnTo>
                    <a:pt x="910" y="694"/>
                  </a:lnTo>
                  <a:lnTo>
                    <a:pt x="910" y="688"/>
                  </a:lnTo>
                  <a:lnTo>
                    <a:pt x="977" y="688"/>
                  </a:lnTo>
                  <a:lnTo>
                    <a:pt x="977" y="681"/>
                  </a:lnTo>
                  <a:lnTo>
                    <a:pt x="1016" y="681"/>
                  </a:lnTo>
                  <a:lnTo>
                    <a:pt x="1016" y="676"/>
                  </a:lnTo>
                  <a:lnTo>
                    <a:pt x="1024" y="676"/>
                  </a:lnTo>
                  <a:lnTo>
                    <a:pt x="1024" y="670"/>
                  </a:lnTo>
                  <a:lnTo>
                    <a:pt x="1035" y="670"/>
                  </a:lnTo>
                  <a:lnTo>
                    <a:pt x="1035" y="665"/>
                  </a:lnTo>
                  <a:lnTo>
                    <a:pt x="1058" y="665"/>
                  </a:lnTo>
                  <a:lnTo>
                    <a:pt x="1058" y="658"/>
                  </a:lnTo>
                  <a:lnTo>
                    <a:pt x="1103" y="658"/>
                  </a:lnTo>
                  <a:lnTo>
                    <a:pt x="1103" y="652"/>
                  </a:lnTo>
                  <a:lnTo>
                    <a:pt x="1112" y="652"/>
                  </a:lnTo>
                  <a:lnTo>
                    <a:pt x="1112" y="647"/>
                  </a:lnTo>
                  <a:lnTo>
                    <a:pt x="1127" y="647"/>
                  </a:lnTo>
                  <a:lnTo>
                    <a:pt x="1127" y="641"/>
                  </a:lnTo>
                  <a:lnTo>
                    <a:pt x="1129" y="641"/>
                  </a:lnTo>
                  <a:lnTo>
                    <a:pt x="1129" y="635"/>
                  </a:lnTo>
                  <a:lnTo>
                    <a:pt x="1161" y="635"/>
                  </a:lnTo>
                  <a:lnTo>
                    <a:pt x="1161" y="629"/>
                  </a:lnTo>
                  <a:lnTo>
                    <a:pt x="1162" y="629"/>
                  </a:lnTo>
                  <a:lnTo>
                    <a:pt x="1162" y="623"/>
                  </a:lnTo>
                  <a:lnTo>
                    <a:pt x="1232" y="623"/>
                  </a:lnTo>
                  <a:lnTo>
                    <a:pt x="1232" y="617"/>
                  </a:lnTo>
                  <a:lnTo>
                    <a:pt x="1244" y="617"/>
                  </a:lnTo>
                  <a:lnTo>
                    <a:pt x="1244" y="611"/>
                  </a:lnTo>
                  <a:lnTo>
                    <a:pt x="1249" y="611"/>
                  </a:lnTo>
                  <a:lnTo>
                    <a:pt x="1249" y="605"/>
                  </a:lnTo>
                  <a:lnTo>
                    <a:pt x="1314" y="605"/>
                  </a:lnTo>
                  <a:lnTo>
                    <a:pt x="1314" y="600"/>
                  </a:lnTo>
                  <a:lnTo>
                    <a:pt x="1348" y="600"/>
                  </a:lnTo>
                  <a:lnTo>
                    <a:pt x="1348" y="593"/>
                  </a:lnTo>
                  <a:lnTo>
                    <a:pt x="1363" y="593"/>
                  </a:lnTo>
                  <a:lnTo>
                    <a:pt x="1363" y="588"/>
                  </a:lnTo>
                  <a:lnTo>
                    <a:pt x="1378" y="588"/>
                  </a:lnTo>
                  <a:lnTo>
                    <a:pt x="1378" y="582"/>
                  </a:lnTo>
                  <a:lnTo>
                    <a:pt x="1466" y="582"/>
                  </a:lnTo>
                  <a:lnTo>
                    <a:pt x="1466" y="575"/>
                  </a:lnTo>
                  <a:lnTo>
                    <a:pt x="1551" y="575"/>
                  </a:lnTo>
                  <a:lnTo>
                    <a:pt x="1551" y="570"/>
                  </a:lnTo>
                  <a:lnTo>
                    <a:pt x="1566" y="570"/>
                  </a:lnTo>
                  <a:lnTo>
                    <a:pt x="1566" y="563"/>
                  </a:lnTo>
                  <a:lnTo>
                    <a:pt x="1584" y="563"/>
                  </a:lnTo>
                  <a:lnTo>
                    <a:pt x="1584" y="557"/>
                  </a:lnTo>
                  <a:lnTo>
                    <a:pt x="1598" y="557"/>
                  </a:lnTo>
                  <a:lnTo>
                    <a:pt x="1598" y="551"/>
                  </a:lnTo>
                  <a:lnTo>
                    <a:pt x="1609" y="551"/>
                  </a:lnTo>
                  <a:lnTo>
                    <a:pt x="1609" y="545"/>
                  </a:lnTo>
                  <a:lnTo>
                    <a:pt x="1611" y="545"/>
                  </a:lnTo>
                  <a:lnTo>
                    <a:pt x="1611" y="540"/>
                  </a:lnTo>
                  <a:lnTo>
                    <a:pt x="1644" y="540"/>
                  </a:lnTo>
                  <a:lnTo>
                    <a:pt x="1644" y="533"/>
                  </a:lnTo>
                  <a:lnTo>
                    <a:pt x="1649" y="533"/>
                  </a:lnTo>
                  <a:lnTo>
                    <a:pt x="1649" y="527"/>
                  </a:lnTo>
                  <a:lnTo>
                    <a:pt x="1687" y="527"/>
                  </a:lnTo>
                  <a:lnTo>
                    <a:pt x="1687" y="521"/>
                  </a:lnTo>
                  <a:lnTo>
                    <a:pt x="1735" y="521"/>
                  </a:lnTo>
                  <a:lnTo>
                    <a:pt x="1735" y="514"/>
                  </a:lnTo>
                  <a:lnTo>
                    <a:pt x="1773" y="514"/>
                  </a:lnTo>
                  <a:lnTo>
                    <a:pt x="1773" y="508"/>
                  </a:lnTo>
                  <a:lnTo>
                    <a:pt x="1785" y="508"/>
                  </a:lnTo>
                  <a:lnTo>
                    <a:pt x="1785" y="502"/>
                  </a:lnTo>
                  <a:lnTo>
                    <a:pt x="1849" y="502"/>
                  </a:lnTo>
                  <a:lnTo>
                    <a:pt x="1849" y="495"/>
                  </a:lnTo>
                  <a:lnTo>
                    <a:pt x="1858" y="495"/>
                  </a:lnTo>
                  <a:lnTo>
                    <a:pt x="1858" y="488"/>
                  </a:lnTo>
                  <a:lnTo>
                    <a:pt x="1957" y="488"/>
                  </a:lnTo>
                  <a:lnTo>
                    <a:pt x="1957" y="480"/>
                  </a:lnTo>
                  <a:lnTo>
                    <a:pt x="1971" y="480"/>
                  </a:lnTo>
                  <a:lnTo>
                    <a:pt x="1971" y="474"/>
                  </a:lnTo>
                  <a:lnTo>
                    <a:pt x="2004" y="474"/>
                  </a:lnTo>
                  <a:lnTo>
                    <a:pt x="2004" y="466"/>
                  </a:lnTo>
                  <a:lnTo>
                    <a:pt x="2018" y="466"/>
                  </a:lnTo>
                  <a:lnTo>
                    <a:pt x="2018" y="458"/>
                  </a:lnTo>
                  <a:lnTo>
                    <a:pt x="2021" y="458"/>
                  </a:lnTo>
                  <a:lnTo>
                    <a:pt x="2021" y="451"/>
                  </a:lnTo>
                  <a:lnTo>
                    <a:pt x="2113" y="451"/>
                  </a:lnTo>
                  <a:lnTo>
                    <a:pt x="2113" y="444"/>
                  </a:lnTo>
                  <a:lnTo>
                    <a:pt x="2270" y="444"/>
                  </a:lnTo>
                  <a:lnTo>
                    <a:pt x="2270" y="435"/>
                  </a:lnTo>
                  <a:lnTo>
                    <a:pt x="2308" y="435"/>
                  </a:lnTo>
                  <a:lnTo>
                    <a:pt x="2308" y="426"/>
                  </a:lnTo>
                  <a:lnTo>
                    <a:pt x="2410" y="426"/>
                  </a:lnTo>
                  <a:lnTo>
                    <a:pt x="2410" y="417"/>
                  </a:lnTo>
                  <a:lnTo>
                    <a:pt x="2458" y="417"/>
                  </a:lnTo>
                  <a:lnTo>
                    <a:pt x="2458" y="407"/>
                  </a:lnTo>
                  <a:lnTo>
                    <a:pt x="2515" y="407"/>
                  </a:lnTo>
                  <a:lnTo>
                    <a:pt x="2515" y="397"/>
                  </a:lnTo>
                  <a:lnTo>
                    <a:pt x="2636" y="397"/>
                  </a:lnTo>
                  <a:lnTo>
                    <a:pt x="2636" y="385"/>
                  </a:lnTo>
                  <a:lnTo>
                    <a:pt x="2638" y="385"/>
                  </a:lnTo>
                  <a:lnTo>
                    <a:pt x="2638" y="374"/>
                  </a:lnTo>
                  <a:lnTo>
                    <a:pt x="2704" y="374"/>
                  </a:lnTo>
                  <a:lnTo>
                    <a:pt x="2704" y="362"/>
                  </a:lnTo>
                  <a:lnTo>
                    <a:pt x="2730" y="362"/>
                  </a:lnTo>
                  <a:lnTo>
                    <a:pt x="2730" y="350"/>
                  </a:lnTo>
                  <a:lnTo>
                    <a:pt x="2832" y="350"/>
                  </a:lnTo>
                  <a:lnTo>
                    <a:pt x="2832" y="336"/>
                  </a:lnTo>
                  <a:lnTo>
                    <a:pt x="2903" y="336"/>
                  </a:lnTo>
                  <a:lnTo>
                    <a:pt x="2903" y="322"/>
                  </a:lnTo>
                  <a:lnTo>
                    <a:pt x="2985" y="322"/>
                  </a:lnTo>
                  <a:lnTo>
                    <a:pt x="2985" y="306"/>
                  </a:lnTo>
                  <a:lnTo>
                    <a:pt x="3017" y="306"/>
                  </a:lnTo>
                  <a:lnTo>
                    <a:pt x="3017" y="290"/>
                  </a:lnTo>
                  <a:lnTo>
                    <a:pt x="3037" y="290"/>
                  </a:lnTo>
                  <a:lnTo>
                    <a:pt x="3037" y="274"/>
                  </a:lnTo>
                  <a:lnTo>
                    <a:pt x="3187" y="274"/>
                  </a:lnTo>
                  <a:lnTo>
                    <a:pt x="3187" y="256"/>
                  </a:lnTo>
                  <a:lnTo>
                    <a:pt x="3215" y="256"/>
                  </a:lnTo>
                  <a:lnTo>
                    <a:pt x="3215" y="237"/>
                  </a:lnTo>
                  <a:lnTo>
                    <a:pt x="3324" y="237"/>
                  </a:lnTo>
                  <a:lnTo>
                    <a:pt x="3324" y="214"/>
                  </a:lnTo>
                  <a:lnTo>
                    <a:pt x="3464" y="214"/>
                  </a:lnTo>
                  <a:lnTo>
                    <a:pt x="3464" y="188"/>
                  </a:lnTo>
                  <a:lnTo>
                    <a:pt x="3733" y="188"/>
                  </a:lnTo>
                  <a:lnTo>
                    <a:pt x="3733" y="151"/>
                  </a:lnTo>
                  <a:lnTo>
                    <a:pt x="3845" y="151"/>
                  </a:lnTo>
                  <a:lnTo>
                    <a:pt x="3845" y="106"/>
                  </a:lnTo>
                  <a:lnTo>
                    <a:pt x="3918" y="106"/>
                  </a:lnTo>
                  <a:lnTo>
                    <a:pt x="3918" y="55"/>
                  </a:lnTo>
                  <a:lnTo>
                    <a:pt x="3959" y="55"/>
                  </a:lnTo>
                  <a:lnTo>
                    <a:pt x="3959" y="0"/>
                  </a:lnTo>
                  <a:lnTo>
                    <a:pt x="4137" y="0"/>
                  </a:lnTo>
                </a:path>
              </a:pathLst>
            </a:custGeom>
            <a:noFill/>
            <a:ln w="25400">
              <a:solidFill>
                <a:srgbClr val="BE005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48">
              <a:extLst>
                <a:ext uri="{FF2B5EF4-FFF2-40B4-BE49-F238E27FC236}">
                  <a16:creationId xmlns:a16="http://schemas.microsoft.com/office/drawing/2014/main" id="{33895BD7-92E6-094D-BB3A-3649B1988D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369"/>
              <a:ext cx="199" cy="0"/>
            </a:xfrm>
            <a:prstGeom prst="line">
              <a:avLst/>
            </a:prstGeom>
            <a:noFill/>
            <a:ln w="25400">
              <a:solidFill>
                <a:srgbClr val="005F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49">
              <a:extLst>
                <a:ext uri="{FF2B5EF4-FFF2-40B4-BE49-F238E27FC236}">
                  <a16:creationId xmlns:a16="http://schemas.microsoft.com/office/drawing/2014/main" id="{1362E1FC-4BB4-E54F-8BE1-8D17E4C96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73" y="1555"/>
              <a:ext cx="199" cy="0"/>
            </a:xfrm>
            <a:prstGeom prst="line">
              <a:avLst/>
            </a:prstGeom>
            <a:noFill/>
            <a:ln w="25400">
              <a:solidFill>
                <a:srgbClr val="BE005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Rectangle 50">
              <a:extLst>
                <a:ext uri="{FF2B5EF4-FFF2-40B4-BE49-F238E27FC236}">
                  <a16:creationId xmlns:a16="http://schemas.microsoft.com/office/drawing/2014/main" id="{1FBF6D1D-7005-EE40-B84D-7EA66601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1331"/>
              <a:ext cx="5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LAA Occlusion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9" name="Rectangle 51">
              <a:extLst>
                <a:ext uri="{FF2B5EF4-FFF2-40B4-BE49-F238E27FC236}">
                  <a16:creationId xmlns:a16="http://schemas.microsoft.com/office/drawing/2014/main" id="{C4108B6A-1F8A-BB43-B1F3-C190FAEFB5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" y="1518"/>
              <a:ext cx="7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LAA Occlusion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52">
              <a:extLst>
                <a:ext uri="{FF2B5EF4-FFF2-40B4-BE49-F238E27FC236}">
                  <a16:creationId xmlns:a16="http://schemas.microsoft.com/office/drawing/2014/main" id="{7AED8842-119E-1047-90A3-E1F602DF1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3817"/>
              <a:ext cx="36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# at Risk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53">
              <a:extLst>
                <a:ext uri="{FF2B5EF4-FFF2-40B4-BE49-F238E27FC236}">
                  <a16:creationId xmlns:a16="http://schemas.microsoft.com/office/drawing/2014/main" id="{4D08A7BC-FAF7-364C-9225-98458C74AA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3947"/>
              <a:ext cx="50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LAA Occlusion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54">
              <a:extLst>
                <a:ext uri="{FF2B5EF4-FFF2-40B4-BE49-F238E27FC236}">
                  <a16:creationId xmlns:a16="http://schemas.microsoft.com/office/drawing/2014/main" id="{7EE8C7E8-9793-7C42-913D-0423B5C6A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4071"/>
              <a:ext cx="615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LAA Occlusion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3" name="Rectangle 55">
              <a:extLst>
                <a:ext uri="{FF2B5EF4-FFF2-40B4-BE49-F238E27FC236}">
                  <a16:creationId xmlns:a16="http://schemas.microsoft.com/office/drawing/2014/main" id="{EF96F759-70E3-2641-87C3-0765E08D6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2379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56">
              <a:extLst>
                <a:ext uri="{FF2B5EF4-FFF2-40B4-BE49-F238E27FC236}">
                  <a16:creationId xmlns:a16="http://schemas.microsoft.com/office/drawing/2014/main" id="{89E21AEB-4E7E-274C-BA0C-6BA608191E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2163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57">
              <a:extLst>
                <a:ext uri="{FF2B5EF4-FFF2-40B4-BE49-F238E27FC236}">
                  <a16:creationId xmlns:a16="http://schemas.microsoft.com/office/drawing/2014/main" id="{806EFF2F-5937-0A46-B8F4-D2E1F529A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Rectangle 58">
              <a:extLst>
                <a:ext uri="{FF2B5EF4-FFF2-40B4-BE49-F238E27FC236}">
                  <a16:creationId xmlns:a16="http://schemas.microsoft.com/office/drawing/2014/main" id="{69A90BA8-76EB-734F-876F-6C797A76C5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2059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7" name="Rectangle 59">
              <a:extLst>
                <a:ext uri="{FF2B5EF4-FFF2-40B4-BE49-F238E27FC236}">
                  <a16:creationId xmlns:a16="http://schemas.microsoft.com/office/drawing/2014/main" id="{3E3B256A-A3C3-3448-AA5E-CE96E05C09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8" name="Rectangle 60">
              <a:extLst>
                <a:ext uri="{FF2B5EF4-FFF2-40B4-BE49-F238E27FC236}">
                  <a16:creationId xmlns:a16="http://schemas.microsoft.com/office/drawing/2014/main" id="{E7F7F989-9573-334C-9DEA-5AE9D0D2C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9" name="Rectangle 61">
              <a:extLst>
                <a:ext uri="{FF2B5EF4-FFF2-40B4-BE49-F238E27FC236}">
                  <a16:creationId xmlns:a16="http://schemas.microsoft.com/office/drawing/2014/main" id="{301EF375-BB44-CB45-8579-D6050D5BF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1642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337B0391-96D2-D345-B716-43EF252C9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1322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1" name="Rectangle 63">
              <a:extLst>
                <a:ext uri="{FF2B5EF4-FFF2-40B4-BE49-F238E27FC236}">
                  <a16:creationId xmlns:a16="http://schemas.microsoft.com/office/drawing/2014/main" id="{D19AA207-91B1-3B4C-9467-00944DD0A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3942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1046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2" name="Rectangle 64">
              <a:extLst>
                <a:ext uri="{FF2B5EF4-FFF2-40B4-BE49-F238E27FC236}">
                  <a16:creationId xmlns:a16="http://schemas.microsoft.com/office/drawing/2014/main" id="{DE3C274F-FA77-524B-B171-DCDE931E5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3942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781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3" name="Rectangle 65">
              <a:extLst>
                <a:ext uri="{FF2B5EF4-FFF2-40B4-BE49-F238E27FC236}">
                  <a16:creationId xmlns:a16="http://schemas.microsoft.com/office/drawing/2014/main" id="{CF7DAFE3-CF4E-294E-AE36-80B9C1546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3942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66">
              <a:extLst>
                <a:ext uri="{FF2B5EF4-FFF2-40B4-BE49-F238E27FC236}">
                  <a16:creationId xmlns:a16="http://schemas.microsoft.com/office/drawing/2014/main" id="{00DCA048-95CE-3F44-9A69-E4AFF6A04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" y="3942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67">
              <a:extLst>
                <a:ext uri="{FF2B5EF4-FFF2-40B4-BE49-F238E27FC236}">
                  <a16:creationId xmlns:a16="http://schemas.microsoft.com/office/drawing/2014/main" id="{F58FD488-DCBD-7A4D-B385-8FBCAAF6D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" y="3942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68">
              <a:extLst>
                <a:ext uri="{FF2B5EF4-FFF2-40B4-BE49-F238E27FC236}">
                  <a16:creationId xmlns:a16="http://schemas.microsoft.com/office/drawing/2014/main" id="{8BE6CB2F-6C9C-A444-A50D-90E6CFFB1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2391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69">
              <a:extLst>
                <a:ext uri="{FF2B5EF4-FFF2-40B4-BE49-F238E27FC236}">
                  <a16:creationId xmlns:a16="http://schemas.microsoft.com/office/drawing/2014/main" id="{1838199C-4076-6A43-AEEF-E3AD760AA6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5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2134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8" name="Rectangle 70">
              <a:extLst>
                <a:ext uri="{FF2B5EF4-FFF2-40B4-BE49-F238E27FC236}">
                  <a16:creationId xmlns:a16="http://schemas.microsoft.com/office/drawing/2014/main" id="{E4598980-CB7F-3946-9F6A-33DE30FF5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6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2081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9" name="Rectangle 71">
              <a:extLst>
                <a:ext uri="{FF2B5EF4-FFF2-40B4-BE49-F238E27FC236}">
                  <a16:creationId xmlns:a16="http://schemas.microsoft.com/office/drawing/2014/main" id="{9A298DEE-4F4C-6C44-9708-8E1EFD3C9E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7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0" name="Rectangle 72">
              <a:extLst>
                <a:ext uri="{FF2B5EF4-FFF2-40B4-BE49-F238E27FC236}">
                  <a16:creationId xmlns:a16="http://schemas.microsoft.com/office/drawing/2014/main" id="{673CC639-43BB-5040-AC30-321EDEC633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1981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Rectangle 73">
              <a:extLst>
                <a:ext uri="{FF2B5EF4-FFF2-40B4-BE49-F238E27FC236}">
                  <a16:creationId xmlns:a16="http://schemas.microsoft.com/office/drawing/2014/main" id="{49AB3DA9-61B9-6F44-996A-9EB57EB845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87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1897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2" name="Rectangle 74">
              <a:extLst>
                <a:ext uri="{FF2B5EF4-FFF2-40B4-BE49-F238E27FC236}">
                  <a16:creationId xmlns:a16="http://schemas.microsoft.com/office/drawing/2014/main" id="{79F9DD1F-DF75-4642-BA55-37A5CBD8B3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5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1607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3" name="Rectangle 75">
              <a:extLst>
                <a:ext uri="{FF2B5EF4-FFF2-40B4-BE49-F238E27FC236}">
                  <a16:creationId xmlns:a16="http://schemas.microsoft.com/office/drawing/2014/main" id="{219FD986-8D2B-6045-8E31-4F5DF147D8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1291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4" name="Rectangle 76">
              <a:extLst>
                <a:ext uri="{FF2B5EF4-FFF2-40B4-BE49-F238E27FC236}">
                  <a16:creationId xmlns:a16="http://schemas.microsoft.com/office/drawing/2014/main" id="{89148535-AB0A-754D-BADE-7B747FD83C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6" y="4066"/>
              <a:ext cx="2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1016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Rectangle 77">
              <a:extLst>
                <a:ext uri="{FF2B5EF4-FFF2-40B4-BE49-F238E27FC236}">
                  <a16:creationId xmlns:a16="http://schemas.microsoft.com/office/drawing/2014/main" id="{6121B362-21FE-2848-93E7-40A0B3AAC8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6" y="4066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751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78">
              <a:extLst>
                <a:ext uri="{FF2B5EF4-FFF2-40B4-BE49-F238E27FC236}">
                  <a16:creationId xmlns:a16="http://schemas.microsoft.com/office/drawing/2014/main" id="{6D372D95-E02D-B841-8952-631330284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5" y="4066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79">
              <a:extLst>
                <a:ext uri="{FF2B5EF4-FFF2-40B4-BE49-F238E27FC236}">
                  <a16:creationId xmlns:a16="http://schemas.microsoft.com/office/drawing/2014/main" id="{3204151E-E066-F946-AC00-771A00924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1" y="4066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348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8" name="Rectangle 80">
              <a:extLst>
                <a:ext uri="{FF2B5EF4-FFF2-40B4-BE49-F238E27FC236}">
                  <a16:creationId xmlns:a16="http://schemas.microsoft.com/office/drawing/2014/main" id="{2BA6559B-02FF-4141-8465-FE8FE87C23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5" y="4066"/>
              <a:ext cx="179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205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59" name="Rectangle 52">
            <a:extLst>
              <a:ext uri="{FF2B5EF4-FFF2-40B4-BE49-F238E27FC236}">
                <a16:creationId xmlns:a16="http://schemas.microsoft.com/office/drawing/2014/main" id="{84CD0923-667C-5443-8DB4-484D0E490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460" y="2430738"/>
            <a:ext cx="3054955" cy="21544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400" dirty="0">
                <a:solidFill>
                  <a:srgbClr val="000000"/>
                </a:solidFill>
              </a:rPr>
              <a:t> HR 0.67, 95%CI 0.53-0.85, p=0.001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795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85418-F70C-A54D-B0B8-1BEA36D1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492" y="57198"/>
            <a:ext cx="11269015" cy="1325563"/>
          </a:xfrm>
        </p:spPr>
        <p:txBody>
          <a:bodyPr/>
          <a:lstStyle/>
          <a:p>
            <a:r>
              <a:rPr lang="en-US" b="1" dirty="0"/>
              <a:t>Stroke or Systemic Embolism &lt; 30 Days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DF6484-1BB7-D041-9110-A0D66D22FE1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426070" y="1189427"/>
            <a:ext cx="7339860" cy="4937597"/>
            <a:chOff x="1588" y="568"/>
            <a:chExt cx="4736" cy="3257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69D4715-8717-8047-800B-C6DD7BE23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7" y="3682"/>
              <a:ext cx="1248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Time since surgery(days)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" name="Rectangle 6">
              <a:extLst>
                <a:ext uri="{FF2B5EF4-FFF2-40B4-BE49-F238E27FC236}">
                  <a16:creationId xmlns:a16="http://schemas.microsoft.com/office/drawing/2014/main" id="{B7E62206-F481-1E47-98E4-3A372137E57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972" y="1839"/>
              <a:ext cx="1391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Cumulative Incidence(%)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id="{10EE69EA-51AC-9144-9543-D32EB0D673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3233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FB1B2084-6092-1044-BDAF-065B2B1BA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2736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3FF4E9B8-CE87-2543-9E09-55CD7D4237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2239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122B287-8B22-6446-B94C-3D79903F0F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1742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1A78FDB3-07A1-3A4B-B368-708E3E0B75A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1244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93DB9ECE-8AA1-744A-8493-446F480780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8" y="747"/>
              <a:ext cx="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>
              <a:extLst>
                <a:ext uri="{FF2B5EF4-FFF2-40B4-BE49-F238E27FC236}">
                  <a16:creationId xmlns:a16="http://schemas.microsoft.com/office/drawing/2014/main" id="{BFBC2C3A-A107-E847-884A-0F5B52582E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32" y="747"/>
              <a:ext cx="0" cy="248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4">
              <a:extLst>
                <a:ext uri="{FF2B5EF4-FFF2-40B4-BE49-F238E27FC236}">
                  <a16:creationId xmlns:a16="http://schemas.microsoft.com/office/drawing/2014/main" id="{DF836B65-7E37-EF4B-B2D9-65E059940A4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84" y="3120"/>
              <a:ext cx="220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Rectangle 15">
              <a:extLst>
                <a:ext uri="{FF2B5EF4-FFF2-40B4-BE49-F238E27FC236}">
                  <a16:creationId xmlns:a16="http://schemas.microsoft.com/office/drawing/2014/main" id="{30BA962B-56C1-E74A-9D41-FE61062EDDD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2619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D94E2E5C-76E0-3A46-AAAF-29BE956D3F0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2122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7">
              <a:extLst>
                <a:ext uri="{FF2B5EF4-FFF2-40B4-BE49-F238E27FC236}">
                  <a16:creationId xmlns:a16="http://schemas.microsoft.com/office/drawing/2014/main" id="{4411BC97-A79D-9646-9D05-C32C3E95D5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1625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73D96DDA-8EE6-4047-817D-1C415251DDA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1128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0.08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844584B6-116F-E045-B291-6DA0F96095E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750" y="632"/>
              <a:ext cx="28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0.10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A69011AB-DA8B-1249-BB28-7518C383AF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>
              <a:extLst>
                <a:ext uri="{FF2B5EF4-FFF2-40B4-BE49-F238E27FC236}">
                  <a16:creationId xmlns:a16="http://schemas.microsoft.com/office/drawing/2014/main" id="{5FFCAA15-C8EB-724A-98ED-66C76EEAD5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8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>
              <a:extLst>
                <a:ext uri="{FF2B5EF4-FFF2-40B4-BE49-F238E27FC236}">
                  <a16:creationId xmlns:a16="http://schemas.microsoft.com/office/drawing/2014/main" id="{7B1ECD3C-A0AB-6D48-A974-3617993179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>
              <a:extLst>
                <a:ext uri="{FF2B5EF4-FFF2-40B4-BE49-F238E27FC236}">
                  <a16:creationId xmlns:a16="http://schemas.microsoft.com/office/drawing/2014/main" id="{CFE9FEDB-6C60-4D47-BA38-057A9CE185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84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>
              <a:extLst>
                <a:ext uri="{FF2B5EF4-FFF2-40B4-BE49-F238E27FC236}">
                  <a16:creationId xmlns:a16="http://schemas.microsoft.com/office/drawing/2014/main" id="{ED593549-236C-934D-9CD1-13E618501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1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>
              <a:extLst>
                <a:ext uri="{FF2B5EF4-FFF2-40B4-BE49-F238E27FC236}">
                  <a16:creationId xmlns:a16="http://schemas.microsoft.com/office/drawing/2014/main" id="{4480DF8D-6898-CE44-BEE0-23F4725FB2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9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>
              <a:extLst>
                <a:ext uri="{FF2B5EF4-FFF2-40B4-BE49-F238E27FC236}">
                  <a16:creationId xmlns:a16="http://schemas.microsoft.com/office/drawing/2014/main" id="{9463716C-583F-234E-8C48-06BE5AF25C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7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>
              <a:extLst>
                <a:ext uri="{FF2B5EF4-FFF2-40B4-BE49-F238E27FC236}">
                  <a16:creationId xmlns:a16="http://schemas.microsoft.com/office/drawing/2014/main" id="{A3C392A4-D7F6-C249-8F4E-06DB20DE6D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75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>
              <a:extLst>
                <a:ext uri="{FF2B5EF4-FFF2-40B4-BE49-F238E27FC236}">
                  <a16:creationId xmlns:a16="http://schemas.microsoft.com/office/drawing/2014/main" id="{B9449C1F-5859-A246-9DA1-B518BCF887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72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>
              <a:extLst>
                <a:ext uri="{FF2B5EF4-FFF2-40B4-BE49-F238E27FC236}">
                  <a16:creationId xmlns:a16="http://schemas.microsoft.com/office/drawing/2014/main" id="{8FE7B2A4-AE01-C74B-84C6-FED90A1F2F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69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>
              <a:extLst>
                <a:ext uri="{FF2B5EF4-FFF2-40B4-BE49-F238E27FC236}">
                  <a16:creationId xmlns:a16="http://schemas.microsoft.com/office/drawing/2014/main" id="{59B1ABAB-15F7-EC4E-89B0-B007FF1B5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67" y="3332"/>
              <a:ext cx="0" cy="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>
              <a:extLst>
                <a:ext uri="{FF2B5EF4-FFF2-40B4-BE49-F238E27FC236}">
                  <a16:creationId xmlns:a16="http://schemas.microsoft.com/office/drawing/2014/main" id="{9FB61F09-2A9F-F043-8283-AA963A3C40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90" y="3332"/>
              <a:ext cx="397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32">
              <a:extLst>
                <a:ext uri="{FF2B5EF4-FFF2-40B4-BE49-F238E27FC236}">
                  <a16:creationId xmlns:a16="http://schemas.microsoft.com/office/drawing/2014/main" id="{8A07A115-2BE7-DC47-9ACC-2EC1BE154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6" y="3454"/>
              <a:ext cx="8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Rectangle 33">
              <a:extLst>
                <a:ext uri="{FF2B5EF4-FFF2-40B4-BE49-F238E27FC236}">
                  <a16:creationId xmlns:a16="http://schemas.microsoft.com/office/drawing/2014/main" id="{863A0F4F-7DF9-1045-938B-76A3606E0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4" y="3454"/>
              <a:ext cx="8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9163DEF8-6E4B-D340-92EA-8651A22316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1" y="3454"/>
              <a:ext cx="8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5">
              <a:extLst>
                <a:ext uri="{FF2B5EF4-FFF2-40B4-BE49-F238E27FC236}">
                  <a16:creationId xmlns:a16="http://schemas.microsoft.com/office/drawing/2014/main" id="{EEE20B56-6A8C-1D47-9890-EE5A830189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" y="3454"/>
              <a:ext cx="85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9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7663AC1C-DFDF-7D45-B06E-38D4F4F63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1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7">
              <a:extLst>
                <a:ext uri="{FF2B5EF4-FFF2-40B4-BE49-F238E27FC236}">
                  <a16:creationId xmlns:a16="http://schemas.microsoft.com/office/drawing/2014/main" id="{406EBEDF-8F45-164B-9950-59FA981C9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29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15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38">
              <a:extLst>
                <a:ext uri="{FF2B5EF4-FFF2-40B4-BE49-F238E27FC236}">
                  <a16:creationId xmlns:a16="http://schemas.microsoft.com/office/drawing/2014/main" id="{F382A70D-FFDB-C342-82FE-A20457F693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27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18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1DEC5EF8-E93C-5C40-8B0B-96A0FEB71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21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0" name="Rectangle 40">
              <a:extLst>
                <a:ext uri="{FF2B5EF4-FFF2-40B4-BE49-F238E27FC236}">
                  <a16:creationId xmlns:a16="http://schemas.microsoft.com/office/drawing/2014/main" id="{EA9A454B-BA05-CB43-9B68-B3529584AB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2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0AFB7BA5-64E8-0F4A-AAE3-E35CE0B0D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19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27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Rectangle 42">
              <a:extLst>
                <a:ext uri="{FF2B5EF4-FFF2-40B4-BE49-F238E27FC236}">
                  <a16:creationId xmlns:a16="http://schemas.microsoft.com/office/drawing/2014/main" id="{E5791FEF-7445-CC4E-8AE0-F1762E9A6B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6" y="3454"/>
              <a:ext cx="132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43">
              <a:extLst>
                <a:ext uri="{FF2B5EF4-FFF2-40B4-BE49-F238E27FC236}">
                  <a16:creationId xmlns:a16="http://schemas.microsoft.com/office/drawing/2014/main" id="{38496D06-E5C2-9C44-9B16-398118235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5" y="651"/>
              <a:ext cx="4289" cy="267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4">
              <a:extLst>
                <a:ext uri="{FF2B5EF4-FFF2-40B4-BE49-F238E27FC236}">
                  <a16:creationId xmlns:a16="http://schemas.microsoft.com/office/drawing/2014/main" id="{42846799-5F0E-184A-B1AE-48A2DAFD9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671"/>
              <a:ext cx="3977" cy="562"/>
            </a:xfrm>
            <a:custGeom>
              <a:avLst/>
              <a:gdLst>
                <a:gd name="T0" fmla="*/ 0 w 3977"/>
                <a:gd name="T1" fmla="*/ 562 h 562"/>
                <a:gd name="T2" fmla="*/ 133 w 3977"/>
                <a:gd name="T3" fmla="*/ 562 h 562"/>
                <a:gd name="T4" fmla="*/ 133 w 3977"/>
                <a:gd name="T5" fmla="*/ 478 h 562"/>
                <a:gd name="T6" fmla="*/ 266 w 3977"/>
                <a:gd name="T7" fmla="*/ 478 h 562"/>
                <a:gd name="T8" fmla="*/ 266 w 3977"/>
                <a:gd name="T9" fmla="*/ 384 h 562"/>
                <a:gd name="T10" fmla="*/ 398 w 3977"/>
                <a:gd name="T11" fmla="*/ 384 h 562"/>
                <a:gd name="T12" fmla="*/ 398 w 3977"/>
                <a:gd name="T13" fmla="*/ 311 h 562"/>
                <a:gd name="T14" fmla="*/ 531 w 3977"/>
                <a:gd name="T15" fmla="*/ 311 h 562"/>
                <a:gd name="T16" fmla="*/ 531 w 3977"/>
                <a:gd name="T17" fmla="*/ 226 h 562"/>
                <a:gd name="T18" fmla="*/ 663 w 3977"/>
                <a:gd name="T19" fmla="*/ 226 h 562"/>
                <a:gd name="T20" fmla="*/ 663 w 3977"/>
                <a:gd name="T21" fmla="*/ 215 h 562"/>
                <a:gd name="T22" fmla="*/ 796 w 3977"/>
                <a:gd name="T23" fmla="*/ 215 h 562"/>
                <a:gd name="T24" fmla="*/ 796 w 3977"/>
                <a:gd name="T25" fmla="*/ 205 h 562"/>
                <a:gd name="T26" fmla="*/ 929 w 3977"/>
                <a:gd name="T27" fmla="*/ 205 h 562"/>
                <a:gd name="T28" fmla="*/ 929 w 3977"/>
                <a:gd name="T29" fmla="*/ 193 h 562"/>
                <a:gd name="T30" fmla="*/ 1061 w 3977"/>
                <a:gd name="T31" fmla="*/ 193 h 562"/>
                <a:gd name="T32" fmla="*/ 1061 w 3977"/>
                <a:gd name="T33" fmla="*/ 183 h 562"/>
                <a:gd name="T34" fmla="*/ 1194 w 3977"/>
                <a:gd name="T35" fmla="*/ 183 h 562"/>
                <a:gd name="T36" fmla="*/ 1194 w 3977"/>
                <a:gd name="T37" fmla="*/ 151 h 562"/>
                <a:gd name="T38" fmla="*/ 1591 w 3977"/>
                <a:gd name="T39" fmla="*/ 151 h 562"/>
                <a:gd name="T40" fmla="*/ 1591 w 3977"/>
                <a:gd name="T41" fmla="*/ 130 h 562"/>
                <a:gd name="T42" fmla="*/ 1856 w 3977"/>
                <a:gd name="T43" fmla="*/ 130 h 562"/>
                <a:gd name="T44" fmla="*/ 1856 w 3977"/>
                <a:gd name="T45" fmla="*/ 97 h 562"/>
                <a:gd name="T46" fmla="*/ 1989 w 3977"/>
                <a:gd name="T47" fmla="*/ 97 h 562"/>
                <a:gd name="T48" fmla="*/ 1989 w 3977"/>
                <a:gd name="T49" fmla="*/ 65 h 562"/>
                <a:gd name="T50" fmla="*/ 2387 w 3977"/>
                <a:gd name="T51" fmla="*/ 65 h 562"/>
                <a:gd name="T52" fmla="*/ 2387 w 3977"/>
                <a:gd name="T53" fmla="*/ 54 h 562"/>
                <a:gd name="T54" fmla="*/ 3049 w 3977"/>
                <a:gd name="T55" fmla="*/ 54 h 562"/>
                <a:gd name="T56" fmla="*/ 3049 w 3977"/>
                <a:gd name="T57" fmla="*/ 44 h 562"/>
                <a:gd name="T58" fmla="*/ 3182 w 3977"/>
                <a:gd name="T59" fmla="*/ 44 h 562"/>
                <a:gd name="T60" fmla="*/ 3182 w 3977"/>
                <a:gd name="T61" fmla="*/ 32 h 562"/>
                <a:gd name="T62" fmla="*/ 3314 w 3977"/>
                <a:gd name="T63" fmla="*/ 32 h 562"/>
                <a:gd name="T64" fmla="*/ 3314 w 3977"/>
                <a:gd name="T65" fmla="*/ 21 h 562"/>
                <a:gd name="T66" fmla="*/ 3579 w 3977"/>
                <a:gd name="T67" fmla="*/ 21 h 562"/>
                <a:gd name="T68" fmla="*/ 3579 w 3977"/>
                <a:gd name="T69" fmla="*/ 11 h 562"/>
                <a:gd name="T70" fmla="*/ 3977 w 3977"/>
                <a:gd name="T71" fmla="*/ 11 h 562"/>
                <a:gd name="T72" fmla="*/ 3977 w 3977"/>
                <a:gd name="T73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977" h="562">
                  <a:moveTo>
                    <a:pt x="0" y="562"/>
                  </a:moveTo>
                  <a:lnTo>
                    <a:pt x="133" y="562"/>
                  </a:lnTo>
                  <a:lnTo>
                    <a:pt x="133" y="478"/>
                  </a:lnTo>
                  <a:lnTo>
                    <a:pt x="266" y="478"/>
                  </a:lnTo>
                  <a:lnTo>
                    <a:pt x="266" y="384"/>
                  </a:lnTo>
                  <a:lnTo>
                    <a:pt x="398" y="384"/>
                  </a:lnTo>
                  <a:lnTo>
                    <a:pt x="398" y="311"/>
                  </a:lnTo>
                  <a:lnTo>
                    <a:pt x="531" y="311"/>
                  </a:lnTo>
                  <a:lnTo>
                    <a:pt x="531" y="226"/>
                  </a:lnTo>
                  <a:lnTo>
                    <a:pt x="663" y="226"/>
                  </a:lnTo>
                  <a:lnTo>
                    <a:pt x="663" y="215"/>
                  </a:lnTo>
                  <a:lnTo>
                    <a:pt x="796" y="215"/>
                  </a:lnTo>
                  <a:lnTo>
                    <a:pt x="796" y="205"/>
                  </a:lnTo>
                  <a:lnTo>
                    <a:pt x="929" y="205"/>
                  </a:lnTo>
                  <a:lnTo>
                    <a:pt x="929" y="193"/>
                  </a:lnTo>
                  <a:lnTo>
                    <a:pt x="1061" y="193"/>
                  </a:lnTo>
                  <a:lnTo>
                    <a:pt x="1061" y="183"/>
                  </a:lnTo>
                  <a:lnTo>
                    <a:pt x="1194" y="183"/>
                  </a:lnTo>
                  <a:lnTo>
                    <a:pt x="1194" y="151"/>
                  </a:lnTo>
                  <a:lnTo>
                    <a:pt x="1591" y="151"/>
                  </a:lnTo>
                  <a:lnTo>
                    <a:pt x="1591" y="130"/>
                  </a:lnTo>
                  <a:lnTo>
                    <a:pt x="1856" y="130"/>
                  </a:lnTo>
                  <a:lnTo>
                    <a:pt x="1856" y="97"/>
                  </a:lnTo>
                  <a:lnTo>
                    <a:pt x="1989" y="97"/>
                  </a:lnTo>
                  <a:lnTo>
                    <a:pt x="1989" y="65"/>
                  </a:lnTo>
                  <a:lnTo>
                    <a:pt x="2387" y="65"/>
                  </a:lnTo>
                  <a:lnTo>
                    <a:pt x="2387" y="54"/>
                  </a:lnTo>
                  <a:lnTo>
                    <a:pt x="3049" y="54"/>
                  </a:lnTo>
                  <a:lnTo>
                    <a:pt x="3049" y="44"/>
                  </a:lnTo>
                  <a:lnTo>
                    <a:pt x="3182" y="44"/>
                  </a:lnTo>
                  <a:lnTo>
                    <a:pt x="3182" y="32"/>
                  </a:lnTo>
                  <a:lnTo>
                    <a:pt x="3314" y="32"/>
                  </a:lnTo>
                  <a:lnTo>
                    <a:pt x="3314" y="21"/>
                  </a:lnTo>
                  <a:lnTo>
                    <a:pt x="3579" y="21"/>
                  </a:lnTo>
                  <a:lnTo>
                    <a:pt x="3579" y="11"/>
                  </a:lnTo>
                  <a:lnTo>
                    <a:pt x="3977" y="11"/>
                  </a:lnTo>
                  <a:lnTo>
                    <a:pt x="3977" y="0"/>
                  </a:lnTo>
                </a:path>
              </a:pathLst>
            </a:custGeom>
            <a:noFill/>
            <a:ln w="25400">
              <a:solidFill>
                <a:srgbClr val="005F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5">
              <a:extLst>
                <a:ext uri="{FF2B5EF4-FFF2-40B4-BE49-F238E27FC236}">
                  <a16:creationId xmlns:a16="http://schemas.microsoft.com/office/drawing/2014/main" id="{B97F6E8A-E81C-DD43-A1C4-3CEE0EC3A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0" y="2550"/>
              <a:ext cx="3977" cy="683"/>
            </a:xfrm>
            <a:custGeom>
              <a:avLst/>
              <a:gdLst>
                <a:gd name="T0" fmla="*/ 0 w 3977"/>
                <a:gd name="T1" fmla="*/ 683 h 683"/>
                <a:gd name="T2" fmla="*/ 133 w 3977"/>
                <a:gd name="T3" fmla="*/ 683 h 683"/>
                <a:gd name="T4" fmla="*/ 133 w 3977"/>
                <a:gd name="T5" fmla="*/ 589 h 683"/>
                <a:gd name="T6" fmla="*/ 266 w 3977"/>
                <a:gd name="T7" fmla="*/ 589 h 683"/>
                <a:gd name="T8" fmla="*/ 266 w 3977"/>
                <a:gd name="T9" fmla="*/ 401 h 683"/>
                <a:gd name="T10" fmla="*/ 398 w 3977"/>
                <a:gd name="T11" fmla="*/ 401 h 683"/>
                <a:gd name="T12" fmla="*/ 398 w 3977"/>
                <a:gd name="T13" fmla="*/ 308 h 683"/>
                <a:gd name="T14" fmla="*/ 531 w 3977"/>
                <a:gd name="T15" fmla="*/ 308 h 683"/>
                <a:gd name="T16" fmla="*/ 531 w 3977"/>
                <a:gd name="T17" fmla="*/ 245 h 683"/>
                <a:gd name="T18" fmla="*/ 663 w 3977"/>
                <a:gd name="T19" fmla="*/ 245 h 683"/>
                <a:gd name="T20" fmla="*/ 663 w 3977"/>
                <a:gd name="T21" fmla="*/ 213 h 683"/>
                <a:gd name="T22" fmla="*/ 796 w 3977"/>
                <a:gd name="T23" fmla="*/ 213 h 683"/>
                <a:gd name="T24" fmla="*/ 796 w 3977"/>
                <a:gd name="T25" fmla="*/ 181 h 683"/>
                <a:gd name="T26" fmla="*/ 929 w 3977"/>
                <a:gd name="T27" fmla="*/ 181 h 683"/>
                <a:gd name="T28" fmla="*/ 929 w 3977"/>
                <a:gd name="T29" fmla="*/ 170 h 683"/>
                <a:gd name="T30" fmla="*/ 1194 w 3977"/>
                <a:gd name="T31" fmla="*/ 170 h 683"/>
                <a:gd name="T32" fmla="*/ 1194 w 3977"/>
                <a:gd name="T33" fmla="*/ 160 h 683"/>
                <a:gd name="T34" fmla="*/ 1327 w 3977"/>
                <a:gd name="T35" fmla="*/ 160 h 683"/>
                <a:gd name="T36" fmla="*/ 1327 w 3977"/>
                <a:gd name="T37" fmla="*/ 150 h 683"/>
                <a:gd name="T38" fmla="*/ 1458 w 3977"/>
                <a:gd name="T39" fmla="*/ 150 h 683"/>
                <a:gd name="T40" fmla="*/ 1458 w 3977"/>
                <a:gd name="T41" fmla="*/ 129 h 683"/>
                <a:gd name="T42" fmla="*/ 1591 w 3977"/>
                <a:gd name="T43" fmla="*/ 129 h 683"/>
                <a:gd name="T44" fmla="*/ 1591 w 3977"/>
                <a:gd name="T45" fmla="*/ 118 h 683"/>
                <a:gd name="T46" fmla="*/ 1724 w 3977"/>
                <a:gd name="T47" fmla="*/ 118 h 683"/>
                <a:gd name="T48" fmla="*/ 1724 w 3977"/>
                <a:gd name="T49" fmla="*/ 108 h 683"/>
                <a:gd name="T50" fmla="*/ 1856 w 3977"/>
                <a:gd name="T51" fmla="*/ 108 h 683"/>
                <a:gd name="T52" fmla="*/ 1856 w 3977"/>
                <a:gd name="T53" fmla="*/ 75 h 683"/>
                <a:gd name="T54" fmla="*/ 1989 w 3977"/>
                <a:gd name="T55" fmla="*/ 75 h 683"/>
                <a:gd name="T56" fmla="*/ 1989 w 3977"/>
                <a:gd name="T57" fmla="*/ 43 h 683"/>
                <a:gd name="T58" fmla="*/ 2652 w 3977"/>
                <a:gd name="T59" fmla="*/ 43 h 683"/>
                <a:gd name="T60" fmla="*/ 2652 w 3977"/>
                <a:gd name="T61" fmla="*/ 33 h 683"/>
                <a:gd name="T62" fmla="*/ 2916 w 3977"/>
                <a:gd name="T63" fmla="*/ 33 h 683"/>
                <a:gd name="T64" fmla="*/ 2916 w 3977"/>
                <a:gd name="T65" fmla="*/ 22 h 683"/>
                <a:gd name="T66" fmla="*/ 3049 w 3977"/>
                <a:gd name="T67" fmla="*/ 22 h 683"/>
                <a:gd name="T68" fmla="*/ 3049 w 3977"/>
                <a:gd name="T69" fmla="*/ 12 h 683"/>
                <a:gd name="T70" fmla="*/ 3314 w 3977"/>
                <a:gd name="T71" fmla="*/ 12 h 683"/>
                <a:gd name="T72" fmla="*/ 3314 w 3977"/>
                <a:gd name="T73" fmla="*/ 0 h 683"/>
                <a:gd name="T74" fmla="*/ 3977 w 3977"/>
                <a:gd name="T75" fmla="*/ 0 h 683"/>
                <a:gd name="T76" fmla="*/ 3977 w 3977"/>
                <a:gd name="T77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977" h="683">
                  <a:moveTo>
                    <a:pt x="0" y="683"/>
                  </a:moveTo>
                  <a:lnTo>
                    <a:pt x="133" y="683"/>
                  </a:lnTo>
                  <a:lnTo>
                    <a:pt x="133" y="589"/>
                  </a:lnTo>
                  <a:lnTo>
                    <a:pt x="266" y="589"/>
                  </a:lnTo>
                  <a:lnTo>
                    <a:pt x="266" y="401"/>
                  </a:lnTo>
                  <a:lnTo>
                    <a:pt x="398" y="401"/>
                  </a:lnTo>
                  <a:lnTo>
                    <a:pt x="398" y="308"/>
                  </a:lnTo>
                  <a:lnTo>
                    <a:pt x="531" y="308"/>
                  </a:lnTo>
                  <a:lnTo>
                    <a:pt x="531" y="245"/>
                  </a:lnTo>
                  <a:lnTo>
                    <a:pt x="663" y="245"/>
                  </a:lnTo>
                  <a:lnTo>
                    <a:pt x="663" y="213"/>
                  </a:lnTo>
                  <a:lnTo>
                    <a:pt x="796" y="213"/>
                  </a:lnTo>
                  <a:lnTo>
                    <a:pt x="796" y="181"/>
                  </a:lnTo>
                  <a:lnTo>
                    <a:pt x="929" y="181"/>
                  </a:lnTo>
                  <a:lnTo>
                    <a:pt x="929" y="170"/>
                  </a:lnTo>
                  <a:lnTo>
                    <a:pt x="1194" y="170"/>
                  </a:lnTo>
                  <a:lnTo>
                    <a:pt x="1194" y="160"/>
                  </a:lnTo>
                  <a:lnTo>
                    <a:pt x="1327" y="160"/>
                  </a:lnTo>
                  <a:lnTo>
                    <a:pt x="1327" y="150"/>
                  </a:lnTo>
                  <a:lnTo>
                    <a:pt x="1458" y="150"/>
                  </a:lnTo>
                  <a:lnTo>
                    <a:pt x="1458" y="129"/>
                  </a:lnTo>
                  <a:lnTo>
                    <a:pt x="1591" y="129"/>
                  </a:lnTo>
                  <a:lnTo>
                    <a:pt x="1591" y="118"/>
                  </a:lnTo>
                  <a:lnTo>
                    <a:pt x="1724" y="118"/>
                  </a:lnTo>
                  <a:lnTo>
                    <a:pt x="1724" y="108"/>
                  </a:lnTo>
                  <a:lnTo>
                    <a:pt x="1856" y="108"/>
                  </a:lnTo>
                  <a:lnTo>
                    <a:pt x="1856" y="75"/>
                  </a:lnTo>
                  <a:lnTo>
                    <a:pt x="1989" y="75"/>
                  </a:lnTo>
                  <a:lnTo>
                    <a:pt x="1989" y="43"/>
                  </a:lnTo>
                  <a:lnTo>
                    <a:pt x="2652" y="43"/>
                  </a:lnTo>
                  <a:lnTo>
                    <a:pt x="2652" y="33"/>
                  </a:lnTo>
                  <a:lnTo>
                    <a:pt x="2916" y="33"/>
                  </a:lnTo>
                  <a:lnTo>
                    <a:pt x="2916" y="22"/>
                  </a:lnTo>
                  <a:lnTo>
                    <a:pt x="3049" y="22"/>
                  </a:lnTo>
                  <a:lnTo>
                    <a:pt x="3049" y="12"/>
                  </a:lnTo>
                  <a:lnTo>
                    <a:pt x="3314" y="12"/>
                  </a:lnTo>
                  <a:lnTo>
                    <a:pt x="3314" y="0"/>
                  </a:lnTo>
                  <a:lnTo>
                    <a:pt x="3977" y="0"/>
                  </a:lnTo>
                  <a:lnTo>
                    <a:pt x="3977" y="0"/>
                  </a:lnTo>
                </a:path>
              </a:pathLst>
            </a:custGeom>
            <a:noFill/>
            <a:ln w="25400">
              <a:solidFill>
                <a:srgbClr val="BE005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6">
              <a:extLst>
                <a:ext uri="{FF2B5EF4-FFF2-40B4-BE49-F238E27FC236}">
                  <a16:creationId xmlns:a16="http://schemas.microsoft.com/office/drawing/2014/main" id="{2109ECE4-1B81-1D4C-9EB1-524587D23C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5" y="1635"/>
              <a:ext cx="398" cy="0"/>
            </a:xfrm>
            <a:prstGeom prst="line">
              <a:avLst/>
            </a:prstGeom>
            <a:noFill/>
            <a:ln w="25400">
              <a:solidFill>
                <a:srgbClr val="005FBE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7">
              <a:extLst>
                <a:ext uri="{FF2B5EF4-FFF2-40B4-BE49-F238E27FC236}">
                  <a16:creationId xmlns:a16="http://schemas.microsoft.com/office/drawing/2014/main" id="{11F305E6-6D89-6C47-AF78-493AD06A5A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95" y="1759"/>
              <a:ext cx="398" cy="0"/>
            </a:xfrm>
            <a:prstGeom prst="line">
              <a:avLst/>
            </a:prstGeom>
            <a:noFill/>
            <a:ln w="25400">
              <a:solidFill>
                <a:srgbClr val="BE005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Rectangle 48">
              <a:extLst>
                <a:ext uri="{FF2B5EF4-FFF2-40B4-BE49-F238E27FC236}">
                  <a16:creationId xmlns:a16="http://schemas.microsoft.com/office/drawing/2014/main" id="{9D3FA50B-35C7-8E42-AA9F-1C13ACE8C2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" y="1597"/>
              <a:ext cx="594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LAA Occlusion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Rectangle 49">
              <a:extLst>
                <a:ext uri="{FF2B5EF4-FFF2-40B4-BE49-F238E27FC236}">
                  <a16:creationId xmlns:a16="http://schemas.microsoft.com/office/drawing/2014/main" id="{EBB635BA-D118-2B41-897F-1BEC67ECB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5" y="1721"/>
              <a:ext cx="726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1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No LAA Occlusion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9479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4" name="Straight Arrow Connector 253"/>
          <p:cNvCxnSpPr/>
          <p:nvPr/>
        </p:nvCxnSpPr>
        <p:spPr>
          <a:xfrm flipH="1" flipV="1">
            <a:off x="5260456" y="5848133"/>
            <a:ext cx="1449377" cy="25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Arrow Connector 254"/>
          <p:cNvCxnSpPr/>
          <p:nvPr/>
        </p:nvCxnSpPr>
        <p:spPr>
          <a:xfrm>
            <a:off x="7625029" y="5841016"/>
            <a:ext cx="619147" cy="71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" name="TextBox 255"/>
          <p:cNvSpPr txBox="1"/>
          <p:nvPr/>
        </p:nvSpPr>
        <p:spPr>
          <a:xfrm>
            <a:off x="5345062" y="5881003"/>
            <a:ext cx="1652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Times New Roman" panose="02020603050405020304" pitchFamily="18" charset="0"/>
              </a:rPr>
              <a:t>Favors LAA Occlusion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422745" y="5901536"/>
            <a:ext cx="16528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cs typeface="Times New Roman" panose="02020603050405020304" pitchFamily="18" charset="0"/>
              </a:rPr>
              <a:t>Favors No LAA Occlusion</a:t>
            </a:r>
          </a:p>
        </p:txBody>
      </p: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B39D9BA4-ACB4-2740-A81B-C7475EB3082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239310" y="70909"/>
            <a:ext cx="8870462" cy="5856388"/>
            <a:chOff x="717" y="258"/>
            <a:chExt cx="5962" cy="3731"/>
          </a:xfrm>
        </p:grpSpPr>
        <p:grpSp>
          <p:nvGrpSpPr>
            <p:cNvPr id="289" name="Group 205">
              <a:extLst>
                <a:ext uri="{FF2B5EF4-FFF2-40B4-BE49-F238E27FC236}">
                  <a16:creationId xmlns:a16="http://schemas.microsoft.com/office/drawing/2014/main" id="{D0DAB2C2-A5D3-8E49-8F92-C69789726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7" y="258"/>
              <a:ext cx="5962" cy="3731"/>
              <a:chOff x="717" y="258"/>
              <a:chExt cx="5962" cy="3731"/>
            </a:xfrm>
          </p:grpSpPr>
          <p:sp>
            <p:nvSpPr>
              <p:cNvPr id="354" name="Rectangle 5">
                <a:extLst>
                  <a:ext uri="{FF2B5EF4-FFF2-40B4-BE49-F238E27FC236}">
                    <a16:creationId xmlns:a16="http://schemas.microsoft.com/office/drawing/2014/main" id="{FEE4FC40-A7B7-2B45-87CE-4901F4F872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58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5" name="Rectangle 6">
                <a:extLst>
                  <a:ext uri="{FF2B5EF4-FFF2-40B4-BE49-F238E27FC236}">
                    <a16:creationId xmlns:a16="http://schemas.microsoft.com/office/drawing/2014/main" id="{49E82189-C815-D84D-86A3-83EDC7540A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33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6" name="Rectangle 7">
                <a:extLst>
                  <a:ext uri="{FF2B5EF4-FFF2-40B4-BE49-F238E27FC236}">
                    <a16:creationId xmlns:a16="http://schemas.microsoft.com/office/drawing/2014/main" id="{FC9F3F8B-C0CB-904D-860F-2A4CDEDC8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41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7" name="Rectangle 8">
                <a:extLst>
                  <a:ext uri="{FF2B5EF4-FFF2-40B4-BE49-F238E27FC236}">
                    <a16:creationId xmlns:a16="http://schemas.microsoft.com/office/drawing/2014/main" id="{171FEFD6-795F-5D4F-98A6-E09E4A86C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493"/>
                <a:ext cx="32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OVERALL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8" name="Rectangle 9">
                <a:extLst>
                  <a:ext uri="{FF2B5EF4-FFF2-40B4-BE49-F238E27FC236}">
                    <a16:creationId xmlns:a16="http://schemas.microsoft.com/office/drawing/2014/main" id="{F6333231-DFAB-AF41-82B5-B6E8BCC0AA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571"/>
                <a:ext cx="34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Subgroups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9" name="Rectangle 10">
                <a:extLst>
                  <a:ext uri="{FF2B5EF4-FFF2-40B4-BE49-F238E27FC236}">
                    <a16:creationId xmlns:a16="http://schemas.microsoft.com/office/drawing/2014/main" id="{550B44C9-2A9B-5143-8441-A6687E866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" y="651"/>
                <a:ext cx="125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Sex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0" name="Rectangle 11">
                <a:extLst>
                  <a:ext uri="{FF2B5EF4-FFF2-40B4-BE49-F238E27FC236}">
                    <a16:creationId xmlns:a16="http://schemas.microsoft.com/office/drawing/2014/main" id="{23017B23-55A6-6D40-B92B-BD8A70C68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733"/>
                <a:ext cx="27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Female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1" name="Rectangle 12">
                <a:extLst>
                  <a:ext uri="{FF2B5EF4-FFF2-40B4-BE49-F238E27FC236}">
                    <a16:creationId xmlns:a16="http://schemas.microsoft.com/office/drawing/2014/main" id="{E12B51E8-F1C7-A141-A5A0-912A3EE50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811"/>
                <a:ext cx="19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Male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2" name="Rectangle 13">
                <a:extLst>
                  <a:ext uri="{FF2B5EF4-FFF2-40B4-BE49-F238E27FC236}">
                    <a16:creationId xmlns:a16="http://schemas.microsoft.com/office/drawing/2014/main" id="{1DDCE682-3194-EE41-9EEB-9DC130D45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" y="877"/>
                <a:ext cx="1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Age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3" name="Rectangle 14">
                <a:extLst>
                  <a:ext uri="{FF2B5EF4-FFF2-40B4-BE49-F238E27FC236}">
                    <a16:creationId xmlns:a16="http://schemas.microsoft.com/office/drawing/2014/main" id="{0AFD3068-83D1-C64A-8AA5-9EB06A87B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967"/>
                <a:ext cx="17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&lt; 72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4" name="Rectangle 15">
                <a:extLst>
                  <a:ext uri="{FF2B5EF4-FFF2-40B4-BE49-F238E27FC236}">
                    <a16:creationId xmlns:a16="http://schemas.microsoft.com/office/drawing/2014/main" id="{E03CE5FA-A503-3C40-91D8-C770B645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051"/>
                <a:ext cx="20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&gt;=72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5" name="Rectangle 16">
                <a:extLst>
                  <a:ext uri="{FF2B5EF4-FFF2-40B4-BE49-F238E27FC236}">
                    <a16:creationId xmlns:a16="http://schemas.microsoft.com/office/drawing/2014/main" id="{F99E7CA6-743F-5B4E-91BC-49D69FD36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" y="1132"/>
                <a:ext cx="83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Rheumatic heart disease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6" name="Rectangle 17">
                <a:extLst>
                  <a:ext uri="{FF2B5EF4-FFF2-40B4-BE49-F238E27FC236}">
                    <a16:creationId xmlns:a16="http://schemas.microsoft.com/office/drawing/2014/main" id="{E3CCBBCD-8974-3142-88E2-4A67BF7C4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208"/>
                <a:ext cx="12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No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7" name="Rectangle 18">
                <a:extLst>
                  <a:ext uri="{FF2B5EF4-FFF2-40B4-BE49-F238E27FC236}">
                    <a16:creationId xmlns:a16="http://schemas.microsoft.com/office/drawing/2014/main" id="{B194D964-1C47-5E49-8075-46DB5EEA92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286"/>
                <a:ext cx="1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Yes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8" name="Rectangle 19">
                <a:extLst>
                  <a:ext uri="{FF2B5EF4-FFF2-40B4-BE49-F238E27FC236}">
                    <a16:creationId xmlns:a16="http://schemas.microsoft.com/office/drawing/2014/main" id="{4C89CD1F-FC19-4C45-8F8E-8D83227F82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" y="1374"/>
                <a:ext cx="81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Type of OAC at baseline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9" name="Rectangle 20">
                <a:extLst>
                  <a:ext uri="{FF2B5EF4-FFF2-40B4-BE49-F238E27FC236}">
                    <a16:creationId xmlns:a16="http://schemas.microsoft.com/office/drawing/2014/main" id="{0BB3BB9C-84A1-DA4E-9C1A-D3BA23D88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448"/>
                <a:ext cx="26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Neither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0" name="Rectangle 21">
                <a:extLst>
                  <a:ext uri="{FF2B5EF4-FFF2-40B4-BE49-F238E27FC236}">
                    <a16:creationId xmlns:a16="http://schemas.microsoft.com/office/drawing/2014/main" id="{B62C921F-3C40-E445-8C71-CD6968D60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526"/>
                <a:ext cx="24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DOAC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1" name="Rectangle 22">
                <a:extLst>
                  <a:ext uri="{FF2B5EF4-FFF2-40B4-BE49-F238E27FC236}">
                    <a16:creationId xmlns:a16="http://schemas.microsoft.com/office/drawing/2014/main" id="{A75216CB-2589-1E49-B9B5-32024D793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604"/>
                <a:ext cx="18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VKA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2" name="Rectangle 23">
                <a:extLst>
                  <a:ext uri="{FF2B5EF4-FFF2-40B4-BE49-F238E27FC236}">
                    <a16:creationId xmlns:a16="http://schemas.microsoft.com/office/drawing/2014/main" id="{F7C683B8-B6CE-C047-B382-5AAD4F21A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" y="1688"/>
                <a:ext cx="75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CHA2DS2-VASc Score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3" name="Rectangle 24">
                <a:extLst>
                  <a:ext uri="{FF2B5EF4-FFF2-40B4-BE49-F238E27FC236}">
                    <a16:creationId xmlns:a16="http://schemas.microsoft.com/office/drawing/2014/main" id="{E706D6E2-8E6E-734F-87B3-34302F61C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761"/>
                <a:ext cx="1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&lt;=4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4" name="Rectangle 25">
                <a:extLst>
                  <a:ext uri="{FF2B5EF4-FFF2-40B4-BE49-F238E27FC236}">
                    <a16:creationId xmlns:a16="http://schemas.microsoft.com/office/drawing/2014/main" id="{9EB98289-A0F8-2241-AAFF-35FE1D012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1845"/>
                <a:ext cx="11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&gt;4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5" name="Rectangle 26">
                <a:extLst>
                  <a:ext uri="{FF2B5EF4-FFF2-40B4-BE49-F238E27FC236}">
                    <a16:creationId xmlns:a16="http://schemas.microsoft.com/office/drawing/2014/main" id="{D73E152F-B0F1-9C49-A859-28CEB8106A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" y="1920"/>
                <a:ext cx="45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Surgery Type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6" name="Rectangle 27">
                <a:extLst>
                  <a:ext uri="{FF2B5EF4-FFF2-40B4-BE49-F238E27FC236}">
                    <a16:creationId xmlns:a16="http://schemas.microsoft.com/office/drawing/2014/main" id="{CBFC022A-733B-B143-B1FC-BC359F6BA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001"/>
                <a:ext cx="356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Any Valve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7" name="Rectangle 28">
                <a:extLst>
                  <a:ext uri="{FF2B5EF4-FFF2-40B4-BE49-F238E27FC236}">
                    <a16:creationId xmlns:a16="http://schemas.microsoft.com/office/drawing/2014/main" id="{334E2397-6AB5-1043-9B3F-4E1732E78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079"/>
                <a:ext cx="34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All Others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8" name="Rectangle 29">
                <a:extLst>
                  <a:ext uri="{FF2B5EF4-FFF2-40B4-BE49-F238E27FC236}">
                    <a16:creationId xmlns:a16="http://schemas.microsoft.com/office/drawing/2014/main" id="{512C5071-8E93-3D43-9F2B-5379F96CE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" y="2166"/>
                <a:ext cx="384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AF ablation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9" name="Rectangle 30">
                <a:extLst>
                  <a:ext uri="{FF2B5EF4-FFF2-40B4-BE49-F238E27FC236}">
                    <a16:creationId xmlns:a16="http://schemas.microsoft.com/office/drawing/2014/main" id="{BE4D6741-0590-3D42-A01C-1AADB87C9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241"/>
                <a:ext cx="12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No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0" name="Rectangle 31">
                <a:extLst>
                  <a:ext uri="{FF2B5EF4-FFF2-40B4-BE49-F238E27FC236}">
                    <a16:creationId xmlns:a16="http://schemas.microsoft.com/office/drawing/2014/main" id="{E5E1B385-A08C-3F4B-95FB-A03A0998BB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319"/>
                <a:ext cx="1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Yes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1" name="Rectangle 32">
                <a:extLst>
                  <a:ext uri="{FF2B5EF4-FFF2-40B4-BE49-F238E27FC236}">
                    <a16:creationId xmlns:a16="http://schemas.microsoft.com/office/drawing/2014/main" id="{277A515C-DC9D-6241-8C18-294804ADC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" y="2391"/>
                <a:ext cx="79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History of Hypertension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2" name="Rectangle 33">
                <a:extLst>
                  <a:ext uri="{FF2B5EF4-FFF2-40B4-BE49-F238E27FC236}">
                    <a16:creationId xmlns:a16="http://schemas.microsoft.com/office/drawing/2014/main" id="{24871C25-66E5-3A48-9430-DE136D51D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476"/>
                <a:ext cx="14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No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3" name="Rectangle 34">
                <a:extLst>
                  <a:ext uri="{FF2B5EF4-FFF2-40B4-BE49-F238E27FC236}">
                    <a16:creationId xmlns:a16="http://schemas.microsoft.com/office/drawing/2014/main" id="{5348203D-BF71-7E44-A8EC-6A94754E32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560"/>
                <a:ext cx="1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Yes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4" name="Rectangle 35">
                <a:extLst>
                  <a:ext uri="{FF2B5EF4-FFF2-40B4-BE49-F238E27FC236}">
                    <a16:creationId xmlns:a16="http://schemas.microsoft.com/office/drawing/2014/main" id="{797263EC-973C-BE48-9688-EF29512DE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" y="2641"/>
                <a:ext cx="77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History of Heart Failure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5" name="Rectangle 36">
                <a:extLst>
                  <a:ext uri="{FF2B5EF4-FFF2-40B4-BE49-F238E27FC236}">
                    <a16:creationId xmlns:a16="http://schemas.microsoft.com/office/drawing/2014/main" id="{62A736BA-30DF-B144-9553-5051D565CA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716"/>
                <a:ext cx="12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No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6" name="Rectangle 37">
                <a:extLst>
                  <a:ext uri="{FF2B5EF4-FFF2-40B4-BE49-F238E27FC236}">
                    <a16:creationId xmlns:a16="http://schemas.microsoft.com/office/drawing/2014/main" id="{5E0D2854-C212-DF4B-A94D-09C6C5957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794"/>
                <a:ext cx="1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Yes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7" name="Rectangle 38">
                <a:extLst>
                  <a:ext uri="{FF2B5EF4-FFF2-40B4-BE49-F238E27FC236}">
                    <a16:creationId xmlns:a16="http://schemas.microsoft.com/office/drawing/2014/main" id="{1F61A36E-CB73-334F-B2FF-34D1497080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" y="2884"/>
                <a:ext cx="18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LVEF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8" name="Rectangle 39">
                <a:extLst>
                  <a:ext uri="{FF2B5EF4-FFF2-40B4-BE49-F238E27FC236}">
                    <a16:creationId xmlns:a16="http://schemas.microsoft.com/office/drawing/2014/main" id="{25D6AC77-9DDF-A74F-8FD2-A9D5CE80B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2956"/>
                <a:ext cx="20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&gt;=50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9" name="Rectangle 40">
                <a:extLst>
                  <a:ext uri="{FF2B5EF4-FFF2-40B4-BE49-F238E27FC236}">
                    <a16:creationId xmlns:a16="http://schemas.microsoft.com/office/drawing/2014/main" id="{DEBE986C-D5C6-DD4C-8E8B-6E9B9E75FD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3034"/>
                <a:ext cx="15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&lt;50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0" name="Rectangle 41">
                <a:extLst>
                  <a:ext uri="{FF2B5EF4-FFF2-40B4-BE49-F238E27FC236}">
                    <a16:creationId xmlns:a16="http://schemas.microsoft.com/office/drawing/2014/main" id="{0622B7AA-1F12-9241-8C7F-728161CE0A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" y="3116"/>
                <a:ext cx="64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Prior stroke/TIA/SE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1" name="Rectangle 42">
                <a:extLst>
                  <a:ext uri="{FF2B5EF4-FFF2-40B4-BE49-F238E27FC236}">
                    <a16:creationId xmlns:a16="http://schemas.microsoft.com/office/drawing/2014/main" id="{8641BDCE-514D-5946-903A-B2BC08E670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3191"/>
                <a:ext cx="12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No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2" name="Rectangle 43">
                <a:extLst>
                  <a:ext uri="{FF2B5EF4-FFF2-40B4-BE49-F238E27FC236}">
                    <a16:creationId xmlns:a16="http://schemas.microsoft.com/office/drawing/2014/main" id="{17FB515F-E527-6E4C-8AE0-1E22C66B0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3269"/>
                <a:ext cx="16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Yes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3" name="Rectangle 44">
                <a:extLst>
                  <a:ext uri="{FF2B5EF4-FFF2-40B4-BE49-F238E27FC236}">
                    <a16:creationId xmlns:a16="http://schemas.microsoft.com/office/drawing/2014/main" id="{D9D505FB-D6A7-CD46-A22B-FB1E9FD5A3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" y="3353"/>
                <a:ext cx="35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AF/Flutter 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4" name="Rectangle 45">
                <a:extLst>
                  <a:ext uri="{FF2B5EF4-FFF2-40B4-BE49-F238E27FC236}">
                    <a16:creationId xmlns:a16="http://schemas.microsoft.com/office/drawing/2014/main" id="{1A6C648B-41DE-994A-9FEE-878B028849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3431"/>
                <a:ext cx="251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Others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5" name="Rectangle 46">
                <a:extLst>
                  <a:ext uri="{FF2B5EF4-FFF2-40B4-BE49-F238E27FC236}">
                    <a16:creationId xmlns:a16="http://schemas.microsoft.com/office/drawing/2014/main" id="{AA473AA6-774A-7847-AE07-631CC3255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" y="3509"/>
                <a:ext cx="36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AF/Flutter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6" name="Rectangle 47">
                <a:extLst>
                  <a:ext uri="{FF2B5EF4-FFF2-40B4-BE49-F238E27FC236}">
                    <a16:creationId xmlns:a16="http://schemas.microsoft.com/office/drawing/2014/main" id="{387E0211-3805-414A-A157-748EEAFA17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" y="258"/>
                <a:ext cx="462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LAA Occlusion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7" name="Rectangle 48">
                <a:extLst>
                  <a:ext uri="{FF2B5EF4-FFF2-40B4-BE49-F238E27FC236}">
                    <a16:creationId xmlns:a16="http://schemas.microsoft.com/office/drawing/2014/main" id="{3CB849CF-BC4E-F146-9904-5F915DA900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" y="336"/>
                <a:ext cx="51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events/Total (%)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8" name="Rectangle 49">
                <a:extLst>
                  <a:ext uri="{FF2B5EF4-FFF2-40B4-BE49-F238E27FC236}">
                    <a16:creationId xmlns:a16="http://schemas.microsoft.com/office/drawing/2014/main" id="{716C867F-2CF2-FD46-8183-6F78A86B9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41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9" name="Rectangle 50">
                <a:extLst>
                  <a:ext uri="{FF2B5EF4-FFF2-40B4-BE49-F238E27FC236}">
                    <a16:creationId xmlns:a16="http://schemas.microsoft.com/office/drawing/2014/main" id="{0C7FDE6E-116F-1F41-B9C3-8500F9B4A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493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114 / 2379 (4.8)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0" name="Rectangle 51">
                <a:extLst>
                  <a:ext uri="{FF2B5EF4-FFF2-40B4-BE49-F238E27FC236}">
                    <a16:creationId xmlns:a16="http://schemas.microsoft.com/office/drawing/2014/main" id="{DF0D6841-5C37-C545-A194-1E0B3182F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8" y="57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1" name="Rectangle 52">
                <a:extLst>
                  <a:ext uri="{FF2B5EF4-FFF2-40B4-BE49-F238E27FC236}">
                    <a16:creationId xmlns:a16="http://schemas.microsoft.com/office/drawing/2014/main" id="{1E759F29-902B-4248-A018-DAEEFA2A9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643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2" name="Rectangle 53">
                <a:extLst>
                  <a:ext uri="{FF2B5EF4-FFF2-40B4-BE49-F238E27FC236}">
                    <a16:creationId xmlns:a16="http://schemas.microsoft.com/office/drawing/2014/main" id="{BAFB1404-70FD-AC44-845D-83681442C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733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46 /   762 (6.0)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3" name="Rectangle 54">
                <a:extLst>
                  <a:ext uri="{FF2B5EF4-FFF2-40B4-BE49-F238E27FC236}">
                    <a16:creationId xmlns:a16="http://schemas.microsoft.com/office/drawing/2014/main" id="{972897F6-F22A-A446-BA81-A1BB0DA984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81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68 / 1617 (4.2)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4" name="Rectangle 55">
                <a:extLst>
                  <a:ext uri="{FF2B5EF4-FFF2-40B4-BE49-F238E27FC236}">
                    <a16:creationId xmlns:a16="http://schemas.microsoft.com/office/drawing/2014/main" id="{71F3DD6D-8059-1F40-A7EF-6056D3923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967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40 / 1075 (3.7)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5" name="Rectangle 56">
                <a:extLst>
                  <a:ext uri="{FF2B5EF4-FFF2-40B4-BE49-F238E27FC236}">
                    <a16:creationId xmlns:a16="http://schemas.microsoft.com/office/drawing/2014/main" id="{1B7D56F1-8C1D-174D-B801-5F40F815C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05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74 / 1304 (5.7)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6" name="Rectangle 57">
                <a:extLst>
                  <a:ext uri="{FF2B5EF4-FFF2-40B4-BE49-F238E27FC236}">
                    <a16:creationId xmlns:a16="http://schemas.microsoft.com/office/drawing/2014/main" id="{AE841910-6DAB-6C49-9125-41C9625223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1118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7" name="Rectangle 58">
                <a:extLst>
                  <a:ext uri="{FF2B5EF4-FFF2-40B4-BE49-F238E27FC236}">
                    <a16:creationId xmlns:a16="http://schemas.microsoft.com/office/drawing/2014/main" id="{8F1E6C2C-8E29-1F43-A81F-831E45C9E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208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110 / 2214 (5.0)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8" name="Rectangle 59">
                <a:extLst>
                  <a:ext uri="{FF2B5EF4-FFF2-40B4-BE49-F238E27FC236}">
                    <a16:creationId xmlns:a16="http://schemas.microsoft.com/office/drawing/2014/main" id="{BC638187-63D9-7945-9F9E-FF58959FB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" y="1286"/>
                <a:ext cx="5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  4 /    165 (2.4)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9" name="Rectangle 60">
                <a:extLst>
                  <a:ext uri="{FF2B5EF4-FFF2-40B4-BE49-F238E27FC236}">
                    <a16:creationId xmlns:a16="http://schemas.microsoft.com/office/drawing/2014/main" id="{DF70B32C-E087-4D4A-8969-3541F3583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135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0" name="Rectangle 61">
                <a:extLst>
                  <a:ext uri="{FF2B5EF4-FFF2-40B4-BE49-F238E27FC236}">
                    <a16:creationId xmlns:a16="http://schemas.microsoft.com/office/drawing/2014/main" id="{2C4CE760-A479-C049-B1BB-C5602553F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448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59 / 1164 (5.1)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1" name="Rectangle 62">
                <a:extLst>
                  <a:ext uri="{FF2B5EF4-FFF2-40B4-BE49-F238E27FC236}">
                    <a16:creationId xmlns:a16="http://schemas.microsoft.com/office/drawing/2014/main" id="{68A97637-FDDF-EF45-AAAB-4F9CF8EACA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526"/>
                <a:ext cx="49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27 /   674 (4.0)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2" name="Rectangle 63">
                <a:extLst>
                  <a:ext uri="{FF2B5EF4-FFF2-40B4-BE49-F238E27FC236}">
                    <a16:creationId xmlns:a16="http://schemas.microsoft.com/office/drawing/2014/main" id="{2058961F-5B4A-D049-A5D4-898F5CD84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604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28 /   541 (5.2)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3" name="Rectangle 64">
                <a:extLst>
                  <a:ext uri="{FF2B5EF4-FFF2-40B4-BE49-F238E27FC236}">
                    <a16:creationId xmlns:a16="http://schemas.microsoft.com/office/drawing/2014/main" id="{F555DB36-5CE1-5C4D-B6A5-04A9F4990A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1670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4" name="Rectangle 65">
                <a:extLst>
                  <a:ext uri="{FF2B5EF4-FFF2-40B4-BE49-F238E27FC236}">
                    <a16:creationId xmlns:a16="http://schemas.microsoft.com/office/drawing/2014/main" id="{5525F8B0-31C1-9646-BF3F-FFAD5DFA6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76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45 / 1417 (3.2)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5" name="Rectangle 66">
                <a:extLst>
                  <a:ext uri="{FF2B5EF4-FFF2-40B4-BE49-F238E27FC236}">
                    <a16:creationId xmlns:a16="http://schemas.microsoft.com/office/drawing/2014/main" id="{16A943B6-297B-FE44-810C-62068BBDE0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1845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69 /   962 (7.2)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6" name="Rectangle 67">
                <a:extLst>
                  <a:ext uri="{FF2B5EF4-FFF2-40B4-BE49-F238E27FC236}">
                    <a16:creationId xmlns:a16="http://schemas.microsoft.com/office/drawing/2014/main" id="{3B46B99F-CD22-4741-B7F7-BFD63756F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191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7" name="Rectangle 68">
                <a:extLst>
                  <a:ext uri="{FF2B5EF4-FFF2-40B4-BE49-F238E27FC236}">
                    <a16:creationId xmlns:a16="http://schemas.microsoft.com/office/drawing/2014/main" id="{ECA3E4FE-823A-F341-B175-4E250A067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00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87 / 1565 (5.6)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8" name="Rectangle 69">
                <a:extLst>
                  <a:ext uri="{FF2B5EF4-FFF2-40B4-BE49-F238E27FC236}">
                    <a16:creationId xmlns:a16="http://schemas.microsoft.com/office/drawing/2014/main" id="{35050C42-DD61-6E4A-A3E4-98C747DD5B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079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27 /   814 (3.3)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19" name="Rectangle 70">
                <a:extLst>
                  <a:ext uri="{FF2B5EF4-FFF2-40B4-BE49-F238E27FC236}">
                    <a16:creationId xmlns:a16="http://schemas.microsoft.com/office/drawing/2014/main" id="{5C4EE099-27D4-4F4F-AF67-97C2BE71FF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15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0" name="Rectangle 71">
                <a:extLst>
                  <a:ext uri="{FF2B5EF4-FFF2-40B4-BE49-F238E27FC236}">
                    <a16:creationId xmlns:a16="http://schemas.microsoft.com/office/drawing/2014/main" id="{EB4FDA37-EF97-514F-A562-42A7433563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24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80 / 1570 (5.1)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1" name="Rectangle 72">
                <a:extLst>
                  <a:ext uri="{FF2B5EF4-FFF2-40B4-BE49-F238E27FC236}">
                    <a16:creationId xmlns:a16="http://schemas.microsoft.com/office/drawing/2014/main" id="{6BD3B6D6-24DF-384F-8046-4DDD7B785F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319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34 /   809 (4.2)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2" name="Rectangle 73">
                <a:extLst>
                  <a:ext uri="{FF2B5EF4-FFF2-40B4-BE49-F238E27FC236}">
                    <a16:creationId xmlns:a16="http://schemas.microsoft.com/office/drawing/2014/main" id="{2F31F52F-222E-CC4A-984B-D29DE35F5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38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3" name="Rectangle 74">
                <a:extLst>
                  <a:ext uri="{FF2B5EF4-FFF2-40B4-BE49-F238E27FC236}">
                    <a16:creationId xmlns:a16="http://schemas.microsoft.com/office/drawing/2014/main" id="{B801504E-3793-3642-82A3-CCD6A86B39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47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16 /   419 (3.8)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4" name="Rectangle 75">
                <a:extLst>
                  <a:ext uri="{FF2B5EF4-FFF2-40B4-BE49-F238E27FC236}">
                    <a16:creationId xmlns:a16="http://schemas.microsoft.com/office/drawing/2014/main" id="{21120642-5265-4F4F-9DE5-F98B7C15A6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560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98 / 1960 (5.0)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5" name="Rectangle 76">
                <a:extLst>
                  <a:ext uri="{FF2B5EF4-FFF2-40B4-BE49-F238E27FC236}">
                    <a16:creationId xmlns:a16="http://schemas.microsoft.com/office/drawing/2014/main" id="{0EA91911-2BB9-C94E-9E7C-9DC538C28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62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6" name="Rectangle 77">
                <a:extLst>
                  <a:ext uri="{FF2B5EF4-FFF2-40B4-BE49-F238E27FC236}">
                    <a16:creationId xmlns:a16="http://schemas.microsoft.com/office/drawing/2014/main" id="{B580D526-3319-734B-AA06-8808FAC4A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71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38 / 1031 (3.7)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7" name="Rectangle 78">
                <a:extLst>
                  <a:ext uri="{FF2B5EF4-FFF2-40B4-BE49-F238E27FC236}">
                    <a16:creationId xmlns:a16="http://schemas.microsoft.com/office/drawing/2014/main" id="{F793BA01-F3B1-AE41-9C4B-2F3595A68F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794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76 / 1348 (5.6)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8" name="Rectangle 79">
                <a:extLst>
                  <a:ext uri="{FF2B5EF4-FFF2-40B4-BE49-F238E27FC236}">
                    <a16:creationId xmlns:a16="http://schemas.microsoft.com/office/drawing/2014/main" id="{4BA28BF7-22A3-CB43-AB06-C321CD143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2860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29" name="Rectangle 80">
                <a:extLst>
                  <a:ext uri="{FF2B5EF4-FFF2-40B4-BE49-F238E27FC236}">
                    <a16:creationId xmlns:a16="http://schemas.microsoft.com/office/drawing/2014/main" id="{CC55EE6A-029E-084D-BA91-77BEEFF07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295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74 / 1508 (4.9)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0" name="Rectangle 81">
                <a:extLst>
                  <a:ext uri="{FF2B5EF4-FFF2-40B4-BE49-F238E27FC236}">
                    <a16:creationId xmlns:a16="http://schemas.microsoft.com/office/drawing/2014/main" id="{CF7AA44D-D539-554D-AADC-3FE6EAD46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3034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32 /   671 (4.8)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1" name="Rectangle 82">
                <a:extLst>
                  <a:ext uri="{FF2B5EF4-FFF2-40B4-BE49-F238E27FC236}">
                    <a16:creationId xmlns:a16="http://schemas.microsoft.com/office/drawing/2014/main" id="{59F7BD3F-8FAA-994B-9A1C-46B93331B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31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2" name="Rectangle 83">
                <a:extLst>
                  <a:ext uri="{FF2B5EF4-FFF2-40B4-BE49-F238E27FC236}">
                    <a16:creationId xmlns:a16="http://schemas.microsoft.com/office/drawing/2014/main" id="{4B00ABD1-C67A-E245-82DD-97BBC2284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319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86 / 1988 (4.3)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3" name="Rectangle 84">
                <a:extLst>
                  <a:ext uri="{FF2B5EF4-FFF2-40B4-BE49-F238E27FC236}">
                    <a16:creationId xmlns:a16="http://schemas.microsoft.com/office/drawing/2014/main" id="{D6EE8A92-B98F-7647-B6CC-62AFC02504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3269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28 /   391 (7.2)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4" name="Rectangle 85">
                <a:extLst>
                  <a:ext uri="{FF2B5EF4-FFF2-40B4-BE49-F238E27FC236}">
                    <a16:creationId xmlns:a16="http://schemas.microsoft.com/office/drawing/2014/main" id="{EA477DBC-3272-BA48-AE8C-566C5B9CBE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32" y="334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5" name="Rectangle 86">
                <a:extLst>
                  <a:ext uri="{FF2B5EF4-FFF2-40B4-BE49-F238E27FC236}">
                    <a16:creationId xmlns:a16="http://schemas.microsoft.com/office/drawing/2014/main" id="{6CF4D1B4-E04B-B646-BC87-3B8BBB3717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343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40 /   904 (4.4)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6" name="Rectangle 87">
                <a:extLst>
                  <a:ext uri="{FF2B5EF4-FFF2-40B4-BE49-F238E27FC236}">
                    <a16:creationId xmlns:a16="http://schemas.microsoft.com/office/drawing/2014/main" id="{831302EF-6C70-024A-B753-A5E823B7F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1" y="3509"/>
                <a:ext cx="49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74 / 1470 (5.0)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7" name="Rectangle 88">
                <a:extLst>
                  <a:ext uri="{FF2B5EF4-FFF2-40B4-BE49-F238E27FC236}">
                    <a16:creationId xmlns:a16="http://schemas.microsoft.com/office/drawing/2014/main" id="{5FCFFD4C-8C49-104E-A89F-774414510E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58"/>
                <a:ext cx="58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NO LAA Occlusion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8" name="Rectangle 89">
                <a:extLst>
                  <a:ext uri="{FF2B5EF4-FFF2-40B4-BE49-F238E27FC236}">
                    <a16:creationId xmlns:a16="http://schemas.microsoft.com/office/drawing/2014/main" id="{828ECA93-0B4E-AD4D-85B1-F347B07F33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336"/>
                <a:ext cx="533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events/Total (%)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9" name="Rectangle 90">
                <a:extLst>
                  <a:ext uri="{FF2B5EF4-FFF2-40B4-BE49-F238E27FC236}">
                    <a16:creationId xmlns:a16="http://schemas.microsoft.com/office/drawing/2014/main" id="{05C08BDC-39FD-4342-B239-54BD20EE4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" y="41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0" name="Rectangle 91">
                <a:extLst>
                  <a:ext uri="{FF2B5EF4-FFF2-40B4-BE49-F238E27FC236}">
                    <a16:creationId xmlns:a16="http://schemas.microsoft.com/office/drawing/2014/main" id="{1C97BD0D-A46C-DD42-B219-1E7A36D92B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6" y="493"/>
                <a:ext cx="5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168 / 2391 (7.03)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1" name="Rectangle 92">
                <a:extLst>
                  <a:ext uri="{FF2B5EF4-FFF2-40B4-BE49-F238E27FC236}">
                    <a16:creationId xmlns:a16="http://schemas.microsoft.com/office/drawing/2014/main" id="{C1A5CCC9-2846-6649-BB86-99018A5FC2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" y="57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2" name="Rectangle 93">
                <a:extLst>
                  <a:ext uri="{FF2B5EF4-FFF2-40B4-BE49-F238E27FC236}">
                    <a16:creationId xmlns:a16="http://schemas.microsoft.com/office/drawing/2014/main" id="{CE996C6C-1990-6B45-AEFE-057AF2DC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643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3" name="Rectangle 94">
                <a:extLst>
                  <a:ext uri="{FF2B5EF4-FFF2-40B4-BE49-F238E27FC236}">
                    <a16:creationId xmlns:a16="http://schemas.microsoft.com/office/drawing/2014/main" id="{0F582502-1229-864F-9E12-728D04239D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733"/>
                <a:ext cx="5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63  /   790 (8.0)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4" name="Rectangle 95">
                <a:extLst>
                  <a:ext uri="{FF2B5EF4-FFF2-40B4-BE49-F238E27FC236}">
                    <a16:creationId xmlns:a16="http://schemas.microsoft.com/office/drawing/2014/main" id="{A2D64CD6-A402-314E-968C-818E568B3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81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105 / 1601 (6.6)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5" name="Rectangle 96">
                <a:extLst>
                  <a:ext uri="{FF2B5EF4-FFF2-40B4-BE49-F238E27FC236}">
                    <a16:creationId xmlns:a16="http://schemas.microsoft.com/office/drawing/2014/main" id="{3A6E0285-5662-8143-9FCF-AC52D4D3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967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62 / 1137 (5.5)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6" name="Rectangle 97">
                <a:extLst>
                  <a:ext uri="{FF2B5EF4-FFF2-40B4-BE49-F238E27FC236}">
                    <a16:creationId xmlns:a16="http://schemas.microsoft.com/office/drawing/2014/main" id="{73F5B0A5-4330-BE4D-94E0-5BDAE9991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05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106 / 1254 (8.5)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7" name="Rectangle 98">
                <a:extLst>
                  <a:ext uri="{FF2B5EF4-FFF2-40B4-BE49-F238E27FC236}">
                    <a16:creationId xmlns:a16="http://schemas.microsoft.com/office/drawing/2014/main" id="{CB1E3859-2A13-D743-8804-9A2E6315BE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1118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8" name="Rectangle 99">
                <a:extLst>
                  <a:ext uri="{FF2B5EF4-FFF2-40B4-BE49-F238E27FC236}">
                    <a16:creationId xmlns:a16="http://schemas.microsoft.com/office/drawing/2014/main" id="{4B82319E-E1DB-3349-84C2-2BE6C0702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208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155 / 2229 (7.0)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9" name="Rectangle 100">
                <a:extLst>
                  <a:ext uri="{FF2B5EF4-FFF2-40B4-BE49-F238E27FC236}">
                    <a16:creationId xmlns:a16="http://schemas.microsoft.com/office/drawing/2014/main" id="{8727ABAF-B444-FE43-8F99-82758DA8AC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28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13 /  162  (8.0)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0" name="Rectangle 101">
                <a:extLst>
                  <a:ext uri="{FF2B5EF4-FFF2-40B4-BE49-F238E27FC236}">
                    <a16:creationId xmlns:a16="http://schemas.microsoft.com/office/drawing/2014/main" id="{F7BEAF0F-97BF-F24B-BF3F-DDCAFCD52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1352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1" name="Rectangle 102">
                <a:extLst>
                  <a:ext uri="{FF2B5EF4-FFF2-40B4-BE49-F238E27FC236}">
                    <a16:creationId xmlns:a16="http://schemas.microsoft.com/office/drawing/2014/main" id="{4C5F3C10-2410-4247-8D6C-280FF14D3C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448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73 / 1144 (6.4)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2" name="Rectangle 103">
                <a:extLst>
                  <a:ext uri="{FF2B5EF4-FFF2-40B4-BE49-F238E27FC236}">
                    <a16:creationId xmlns:a16="http://schemas.microsoft.com/office/drawing/2014/main" id="{85C8FED8-D53E-CF4A-BA7A-ED2A9A9AC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52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51 /   705 (7.2)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3" name="Rectangle 104">
                <a:extLst>
                  <a:ext uri="{FF2B5EF4-FFF2-40B4-BE49-F238E27FC236}">
                    <a16:creationId xmlns:a16="http://schemas.microsoft.com/office/drawing/2014/main" id="{4A892EA1-331B-6846-BC27-9A2A5B3AA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604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44 /   542 (8.1)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4" name="Rectangle 105">
                <a:extLst>
                  <a:ext uri="{FF2B5EF4-FFF2-40B4-BE49-F238E27FC236}">
                    <a16:creationId xmlns:a16="http://schemas.microsoft.com/office/drawing/2014/main" id="{9AB7CB49-A64C-CE4B-A52E-8111B2639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1670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5" name="Rectangle 106">
                <a:extLst>
                  <a:ext uri="{FF2B5EF4-FFF2-40B4-BE49-F238E27FC236}">
                    <a16:creationId xmlns:a16="http://schemas.microsoft.com/office/drawing/2014/main" id="{E7792F8F-5389-0C45-9875-10E96D8D4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76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77 / 1403 (5.5)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6" name="Rectangle 107">
                <a:extLst>
                  <a:ext uri="{FF2B5EF4-FFF2-40B4-BE49-F238E27FC236}">
                    <a16:creationId xmlns:a16="http://schemas.microsoft.com/office/drawing/2014/main" id="{0A12C006-FA7A-DC45-9321-606DF6B4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1845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91 /   988 (9.2)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7" name="Rectangle 108">
                <a:extLst>
                  <a:ext uri="{FF2B5EF4-FFF2-40B4-BE49-F238E27FC236}">
                    <a16:creationId xmlns:a16="http://schemas.microsoft.com/office/drawing/2014/main" id="{9DEB411D-ABEC-0342-8153-72D52BA41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191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8" name="Rectangle 109">
                <a:extLst>
                  <a:ext uri="{FF2B5EF4-FFF2-40B4-BE49-F238E27FC236}">
                    <a16:creationId xmlns:a16="http://schemas.microsoft.com/office/drawing/2014/main" id="{4039C324-41D7-A340-B367-2BDC30CE0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001"/>
                <a:ext cx="49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134 / 1614 (8.3)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9" name="Rectangle 110">
                <a:extLst>
                  <a:ext uri="{FF2B5EF4-FFF2-40B4-BE49-F238E27FC236}">
                    <a16:creationId xmlns:a16="http://schemas.microsoft.com/office/drawing/2014/main" id="{AB2C6086-D00B-0E44-A79F-CAAD6D7699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079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34 /   777 (4.4)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0" name="Rectangle 111">
                <a:extLst>
                  <a:ext uri="{FF2B5EF4-FFF2-40B4-BE49-F238E27FC236}">
                    <a16:creationId xmlns:a16="http://schemas.microsoft.com/office/drawing/2014/main" id="{1235B03C-88FC-FD4D-AF78-29C717F091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215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1" name="Rectangle 112">
                <a:extLst>
                  <a:ext uri="{FF2B5EF4-FFF2-40B4-BE49-F238E27FC236}">
                    <a16:creationId xmlns:a16="http://schemas.microsoft.com/office/drawing/2014/main" id="{5F816FD0-2AB5-CF41-991A-70D4FEF04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24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117 / 1638 (7.1)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2" name="Rectangle 113">
                <a:extLst>
                  <a:ext uri="{FF2B5EF4-FFF2-40B4-BE49-F238E27FC236}">
                    <a16:creationId xmlns:a16="http://schemas.microsoft.com/office/drawing/2014/main" id="{95577EA8-7557-1440-80C3-311F2D3220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8" y="2319"/>
                <a:ext cx="51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51  /   753 (6.8)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3" name="Rectangle 114">
                <a:extLst>
                  <a:ext uri="{FF2B5EF4-FFF2-40B4-BE49-F238E27FC236}">
                    <a16:creationId xmlns:a16="http://schemas.microsoft.com/office/drawing/2014/main" id="{52EB68AB-9494-5946-A4FE-B0D876E1D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238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4" name="Rectangle 115">
                <a:extLst>
                  <a:ext uri="{FF2B5EF4-FFF2-40B4-BE49-F238E27FC236}">
                    <a16:creationId xmlns:a16="http://schemas.microsoft.com/office/drawing/2014/main" id="{ED510DC7-8447-0D41-9F0F-4C34FF8E9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47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33 /   450 (7.3)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5" name="Rectangle 116">
                <a:extLst>
                  <a:ext uri="{FF2B5EF4-FFF2-40B4-BE49-F238E27FC236}">
                    <a16:creationId xmlns:a16="http://schemas.microsoft.com/office/drawing/2014/main" id="{FF310EC6-97D7-B04B-90E1-7195AEAA4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560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135 / 1941 (7.0)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6" name="Rectangle 117">
                <a:extLst>
                  <a:ext uri="{FF2B5EF4-FFF2-40B4-BE49-F238E27FC236}">
                    <a16:creationId xmlns:a16="http://schemas.microsoft.com/office/drawing/2014/main" id="{0219BD4A-8D18-B54B-818D-699C575738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2626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7" name="Rectangle 118">
                <a:extLst>
                  <a:ext uri="{FF2B5EF4-FFF2-40B4-BE49-F238E27FC236}">
                    <a16:creationId xmlns:a16="http://schemas.microsoft.com/office/drawing/2014/main" id="{A3C095BE-2E28-CA48-9280-E307C75F9A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71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55 / 1019 (5.4)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8" name="Rectangle 119">
                <a:extLst>
                  <a:ext uri="{FF2B5EF4-FFF2-40B4-BE49-F238E27FC236}">
                    <a16:creationId xmlns:a16="http://schemas.microsoft.com/office/drawing/2014/main" id="{7BAA8044-0CAC-4540-A6A0-13B2EC6B2B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794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113 / 1372 (8.2)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9" name="Rectangle 120">
                <a:extLst>
                  <a:ext uri="{FF2B5EF4-FFF2-40B4-BE49-F238E27FC236}">
                    <a16:creationId xmlns:a16="http://schemas.microsoft.com/office/drawing/2014/main" id="{4533EDFF-79E1-6041-A06D-2F5B91B23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2860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0" name="Rectangle 121">
                <a:extLst>
                  <a:ext uri="{FF2B5EF4-FFF2-40B4-BE49-F238E27FC236}">
                    <a16:creationId xmlns:a16="http://schemas.microsoft.com/office/drawing/2014/main" id="{2A58D133-CDEB-544F-AE9E-06C6848E2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2956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107 / 1519 (7.0)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1" name="Rectangle 122">
                <a:extLst>
                  <a:ext uri="{FF2B5EF4-FFF2-40B4-BE49-F238E27FC236}">
                    <a16:creationId xmlns:a16="http://schemas.microsoft.com/office/drawing/2014/main" id="{2D6CABAF-5DA8-DC44-A18D-281E914C20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034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44 /   669 (6.6)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2" name="Rectangle 123">
                <a:extLst>
                  <a:ext uri="{FF2B5EF4-FFF2-40B4-BE49-F238E27FC236}">
                    <a16:creationId xmlns:a16="http://schemas.microsoft.com/office/drawing/2014/main" id="{4457119F-B932-1B45-853B-AE8AB21416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310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3" name="Rectangle 124">
                <a:extLst>
                  <a:ext uri="{FF2B5EF4-FFF2-40B4-BE49-F238E27FC236}">
                    <a16:creationId xmlns:a16="http://schemas.microsoft.com/office/drawing/2014/main" id="{05280D02-CCDD-A841-BC4D-19B76D9DD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191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126 / 1998 (6.3)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4" name="Rectangle 125">
                <a:extLst>
                  <a:ext uri="{FF2B5EF4-FFF2-40B4-BE49-F238E27FC236}">
                    <a16:creationId xmlns:a16="http://schemas.microsoft.com/office/drawing/2014/main" id="{9555077A-BEE0-4848-98C0-198AD7D63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3269"/>
                <a:ext cx="5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42 /   393 (10.7)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5" name="Rectangle 126">
                <a:extLst>
                  <a:ext uri="{FF2B5EF4-FFF2-40B4-BE49-F238E27FC236}">
                    <a16:creationId xmlns:a16="http://schemas.microsoft.com/office/drawing/2014/main" id="{F505E19B-EF0A-CA48-B208-DA98BA4C8A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1" y="3341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6" name="Rectangle 127">
                <a:extLst>
                  <a:ext uri="{FF2B5EF4-FFF2-40B4-BE49-F238E27FC236}">
                    <a16:creationId xmlns:a16="http://schemas.microsoft.com/office/drawing/2014/main" id="{94B44897-2827-2849-A3A8-F22DA84B79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431"/>
                <a:ext cx="49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 55 /   958 (5.7)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7" name="Rectangle 128">
                <a:extLst>
                  <a:ext uri="{FF2B5EF4-FFF2-40B4-BE49-F238E27FC236}">
                    <a16:creationId xmlns:a16="http://schemas.microsoft.com/office/drawing/2014/main" id="{12F99BD8-2940-974F-B0F9-563FCCCD06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0" y="3509"/>
                <a:ext cx="49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112 / 1429 (7.8)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8" name="Rectangle 129">
                <a:extLst>
                  <a:ext uri="{FF2B5EF4-FFF2-40B4-BE49-F238E27FC236}">
                    <a16:creationId xmlns:a16="http://schemas.microsoft.com/office/drawing/2014/main" id="{0B6B9C73-2EFF-AF45-810F-5C139168EA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258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9" name="Rectangle 130">
                <a:extLst>
                  <a:ext uri="{FF2B5EF4-FFF2-40B4-BE49-F238E27FC236}">
                    <a16:creationId xmlns:a16="http://schemas.microsoft.com/office/drawing/2014/main" id="{52D7DB14-3CEF-2A40-893D-5707281B7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7" y="336"/>
                <a:ext cx="70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Hazard Ratio (95% CI)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0" name="Rectangle 131">
                <a:extLst>
                  <a:ext uri="{FF2B5EF4-FFF2-40B4-BE49-F238E27FC236}">
                    <a16:creationId xmlns:a16="http://schemas.microsoft.com/office/drawing/2014/main" id="{F560A0DE-4878-304D-A206-58B37174CD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41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1" name="Rectangle 132">
                <a:extLst>
                  <a:ext uri="{FF2B5EF4-FFF2-40B4-BE49-F238E27FC236}">
                    <a16:creationId xmlns:a16="http://schemas.microsoft.com/office/drawing/2014/main" id="{830BDFE5-2815-6441-9FEB-D619BC913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493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0.67 (0.53 - 0.85)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2" name="Rectangle 133">
                <a:extLst>
                  <a:ext uri="{FF2B5EF4-FFF2-40B4-BE49-F238E27FC236}">
                    <a16:creationId xmlns:a16="http://schemas.microsoft.com/office/drawing/2014/main" id="{6F56EA03-C08C-A14A-B7B1-DDDEC9E81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733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0.75 (0.52 - 1.10)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3" name="Rectangle 134">
                <a:extLst>
                  <a:ext uri="{FF2B5EF4-FFF2-40B4-BE49-F238E27FC236}">
                    <a16:creationId xmlns:a16="http://schemas.microsoft.com/office/drawing/2014/main" id="{09D479BF-358A-FA47-AD2A-92DC384AF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81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0.63 (0.47 - 0.86)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4" name="Rectangle 135">
                <a:extLst>
                  <a:ext uri="{FF2B5EF4-FFF2-40B4-BE49-F238E27FC236}">
                    <a16:creationId xmlns:a16="http://schemas.microsoft.com/office/drawing/2014/main" id="{B14A14D2-F855-9747-88F6-D016E2746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967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0.67 (0.45 - 1.00)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5" name="Rectangle 136">
                <a:extLst>
                  <a:ext uri="{FF2B5EF4-FFF2-40B4-BE49-F238E27FC236}">
                    <a16:creationId xmlns:a16="http://schemas.microsoft.com/office/drawing/2014/main" id="{CB81617A-85A2-9D4C-A475-7444733A4C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05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0.66 (0.49 - 0.89)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6" name="Rectangle 137">
                <a:extLst>
                  <a:ext uri="{FF2B5EF4-FFF2-40B4-BE49-F238E27FC236}">
                    <a16:creationId xmlns:a16="http://schemas.microsoft.com/office/drawing/2014/main" id="{5F27EE1D-55C3-B846-A1C7-B204558CB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208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0.71 (0.55 - 0.90)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7" name="Rectangle 138">
                <a:extLst>
                  <a:ext uri="{FF2B5EF4-FFF2-40B4-BE49-F238E27FC236}">
                    <a16:creationId xmlns:a16="http://schemas.microsoft.com/office/drawing/2014/main" id="{3BAB2FEA-284C-2042-B500-7CE9F5E9C6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286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0.28 (0.09 - 0.87)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8" name="Rectangle 139">
                <a:extLst>
                  <a:ext uri="{FF2B5EF4-FFF2-40B4-BE49-F238E27FC236}">
                    <a16:creationId xmlns:a16="http://schemas.microsoft.com/office/drawing/2014/main" id="{999EE027-1DE6-E649-A7FA-644E15765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448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0.81 (0.58 - 1.15)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9" name="Rectangle 140">
                <a:extLst>
                  <a:ext uri="{FF2B5EF4-FFF2-40B4-BE49-F238E27FC236}">
                    <a16:creationId xmlns:a16="http://schemas.microsoft.com/office/drawing/2014/main" id="{049A7145-B2F8-4B4E-B35F-8B0A7E29B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526"/>
                <a:ext cx="54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0.54 (0.34 - 0.86)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0" name="Rectangle 141">
                <a:extLst>
                  <a:ext uri="{FF2B5EF4-FFF2-40B4-BE49-F238E27FC236}">
                    <a16:creationId xmlns:a16="http://schemas.microsoft.com/office/drawing/2014/main" id="{0312EE16-E2FA-2341-B232-A73E918DF8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604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0.62 (0.39 - 1.00)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1" name="Rectangle 142">
                <a:extLst>
                  <a:ext uri="{FF2B5EF4-FFF2-40B4-BE49-F238E27FC236}">
                    <a16:creationId xmlns:a16="http://schemas.microsoft.com/office/drawing/2014/main" id="{B9379667-E87F-D249-AD9C-3F1173850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76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0.57 (0.40 - 0.82)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2" name="Rectangle 143">
                <a:extLst>
                  <a:ext uri="{FF2B5EF4-FFF2-40B4-BE49-F238E27FC236}">
                    <a16:creationId xmlns:a16="http://schemas.microsoft.com/office/drawing/2014/main" id="{DD566BFB-48E9-EB43-BB8D-C68D7111E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1845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0.77 (0.56 - 1.06)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3" name="Rectangle 144">
                <a:extLst>
                  <a:ext uri="{FF2B5EF4-FFF2-40B4-BE49-F238E27FC236}">
                    <a16:creationId xmlns:a16="http://schemas.microsoft.com/office/drawing/2014/main" id="{A30466AF-06BE-DD4E-82B4-D79C0EA5F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00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0.66 (0.50 - 0.86)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4" name="Rectangle 145">
                <a:extLst>
                  <a:ext uri="{FF2B5EF4-FFF2-40B4-BE49-F238E27FC236}">
                    <a16:creationId xmlns:a16="http://schemas.microsoft.com/office/drawing/2014/main" id="{B8EABBAE-B9B7-1B41-83A4-627769B4B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079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0.76 (0.46 - 1.26)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5" name="Rectangle 146">
                <a:extLst>
                  <a:ext uri="{FF2B5EF4-FFF2-40B4-BE49-F238E27FC236}">
                    <a16:creationId xmlns:a16="http://schemas.microsoft.com/office/drawing/2014/main" id="{83CC3242-A129-1340-8164-882D33363E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24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0.71 (0.54 - 0.95)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6" name="Rectangle 147">
                <a:extLst>
                  <a:ext uri="{FF2B5EF4-FFF2-40B4-BE49-F238E27FC236}">
                    <a16:creationId xmlns:a16="http://schemas.microsoft.com/office/drawing/2014/main" id="{366706BF-B867-8348-96A0-374F22B154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319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0.60 (0.39 - 0.92)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7" name="Rectangle 148">
                <a:extLst>
                  <a:ext uri="{FF2B5EF4-FFF2-40B4-BE49-F238E27FC236}">
                    <a16:creationId xmlns:a16="http://schemas.microsoft.com/office/drawing/2014/main" id="{5B24209D-7AC9-D84C-876E-D17800058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476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0.51 (0.28 - 0.93)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8" name="Rectangle 149">
                <a:extLst>
                  <a:ext uri="{FF2B5EF4-FFF2-40B4-BE49-F238E27FC236}">
                    <a16:creationId xmlns:a16="http://schemas.microsoft.com/office/drawing/2014/main" id="{BD58AC0B-141E-C04A-803B-4414307609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560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0.71 (0.55 - 0.92)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9" name="Rectangle 150">
                <a:extLst>
                  <a:ext uri="{FF2B5EF4-FFF2-40B4-BE49-F238E27FC236}">
                    <a16:creationId xmlns:a16="http://schemas.microsoft.com/office/drawing/2014/main" id="{BB072EA2-4CCA-E544-8F06-9792822FA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716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0.67 (0.45 - 1.02)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0" name="Rectangle 151">
                <a:extLst>
                  <a:ext uri="{FF2B5EF4-FFF2-40B4-BE49-F238E27FC236}">
                    <a16:creationId xmlns:a16="http://schemas.microsoft.com/office/drawing/2014/main" id="{9A5E3945-052E-C241-9557-35BE51182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794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0.68 (0.51 - 0.90)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Rectangle 152">
                <a:extLst>
                  <a:ext uri="{FF2B5EF4-FFF2-40B4-BE49-F238E27FC236}">
                    <a16:creationId xmlns:a16="http://schemas.microsoft.com/office/drawing/2014/main" id="{FE232478-6E46-FE4E-8364-3D58651BCE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2956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0.68 (0.51 - 0.92)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2" name="Rectangle 153">
                <a:extLst>
                  <a:ext uri="{FF2B5EF4-FFF2-40B4-BE49-F238E27FC236}">
                    <a16:creationId xmlns:a16="http://schemas.microsoft.com/office/drawing/2014/main" id="{49BB527D-7F5C-AD4B-B14D-7A8A09692C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3034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0.72 (0.46 - 1.13)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Rectangle 154">
                <a:extLst>
                  <a:ext uri="{FF2B5EF4-FFF2-40B4-BE49-F238E27FC236}">
                    <a16:creationId xmlns:a16="http://schemas.microsoft.com/office/drawing/2014/main" id="{8686C774-B4F3-544E-A026-7DF7514C4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319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0.67 (0.51 - 0.89)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4" name="Rectangle 155">
                <a:extLst>
                  <a:ext uri="{FF2B5EF4-FFF2-40B4-BE49-F238E27FC236}">
                    <a16:creationId xmlns:a16="http://schemas.microsoft.com/office/drawing/2014/main" id="{13423F31-DF32-7E42-B564-9276E512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3269"/>
                <a:ext cx="540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0.67 (0.42 - 1.09)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5" name="Rectangle 156">
                <a:extLst>
                  <a:ext uri="{FF2B5EF4-FFF2-40B4-BE49-F238E27FC236}">
                    <a16:creationId xmlns:a16="http://schemas.microsoft.com/office/drawing/2014/main" id="{E0C5E6A0-4314-8C4D-91AB-BFDDAC311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3431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0.76 (0.51 - 1.14)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6" name="Rectangle 157">
                <a:extLst>
                  <a:ext uri="{FF2B5EF4-FFF2-40B4-BE49-F238E27FC236}">
                    <a16:creationId xmlns:a16="http://schemas.microsoft.com/office/drawing/2014/main" id="{D287A839-AB51-F64F-A803-FAB7E8D4CD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11" y="3509"/>
                <a:ext cx="54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0.63 (0.47 - 0.85)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7" name="Rectangle 158">
                <a:extLst>
                  <a:ext uri="{FF2B5EF4-FFF2-40B4-BE49-F238E27FC236}">
                    <a16:creationId xmlns:a16="http://schemas.microsoft.com/office/drawing/2014/main" id="{1DBFC6AB-1522-A440-B1FE-5599D568D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2" y="258"/>
                <a:ext cx="3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 value for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8" name="Rectangle 159">
                <a:extLst>
                  <a:ext uri="{FF2B5EF4-FFF2-40B4-BE49-F238E27FC236}">
                    <a16:creationId xmlns:a16="http://schemas.microsoft.com/office/drawing/2014/main" id="{A8E79F4E-F7BE-8144-955E-358972DA3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336"/>
                <a:ext cx="32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Interaction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9" name="Rectangle 160">
                <a:extLst>
                  <a:ext uri="{FF2B5EF4-FFF2-40B4-BE49-F238E27FC236}">
                    <a16:creationId xmlns:a16="http://schemas.microsoft.com/office/drawing/2014/main" id="{F3D9E276-6EF7-E84B-8951-0ED8450B19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8" y="415"/>
                <a:ext cx="20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0" name="Rectangle 161">
                <a:extLst>
                  <a:ext uri="{FF2B5EF4-FFF2-40B4-BE49-F238E27FC236}">
                    <a16:creationId xmlns:a16="http://schemas.microsoft.com/office/drawing/2014/main" id="{F008C374-0876-5C45-AD52-3D9E3C2221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733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0.48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11" name="Rectangle 162">
                <a:extLst>
                  <a:ext uri="{FF2B5EF4-FFF2-40B4-BE49-F238E27FC236}">
                    <a16:creationId xmlns:a16="http://schemas.microsoft.com/office/drawing/2014/main" id="{3B45E93A-3496-4243-993E-092F492B97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967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0.95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7" name="Rectangle 163">
                <a:extLst>
                  <a:ext uri="{FF2B5EF4-FFF2-40B4-BE49-F238E27FC236}">
                    <a16:creationId xmlns:a16="http://schemas.microsoft.com/office/drawing/2014/main" id="{8A561FBA-3B47-4244-B5C2-3C61B6C5A6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" y="1208"/>
                <a:ext cx="1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0.10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8" name="Rectangle 164">
                <a:extLst>
                  <a:ext uri="{FF2B5EF4-FFF2-40B4-BE49-F238E27FC236}">
                    <a16:creationId xmlns:a16="http://schemas.microsoft.com/office/drawing/2014/main" id="{7CE932EF-D321-7E4B-BB9E-FA19F63CB0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0" y="1448"/>
                <a:ext cx="1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0.30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9" name="Rectangle 165">
                <a:extLst>
                  <a:ext uri="{FF2B5EF4-FFF2-40B4-BE49-F238E27FC236}">
                    <a16:creationId xmlns:a16="http://schemas.microsoft.com/office/drawing/2014/main" id="{198A3B7D-F06C-CC42-8669-F5FD977E8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1761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0.22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0" name="Rectangle 166">
                <a:extLst>
                  <a:ext uri="{FF2B5EF4-FFF2-40B4-BE49-F238E27FC236}">
                    <a16:creationId xmlns:a16="http://schemas.microsoft.com/office/drawing/2014/main" id="{5391AE5C-46C7-7642-9FB4-D7E571EA52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2001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0.62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1" name="Rectangle 167">
                <a:extLst>
                  <a:ext uri="{FF2B5EF4-FFF2-40B4-BE49-F238E27FC236}">
                    <a16:creationId xmlns:a16="http://schemas.microsoft.com/office/drawing/2014/main" id="{89DAFB3F-296C-B444-B20C-BAE1044439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2241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0.51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2" name="Rectangle 168">
                <a:extLst>
                  <a:ext uri="{FF2B5EF4-FFF2-40B4-BE49-F238E27FC236}">
                    <a16:creationId xmlns:a16="http://schemas.microsoft.com/office/drawing/2014/main" id="{29ED0376-130D-594B-B3F8-857229BD04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2476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0.33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3" name="Rectangle 169">
                <a:extLst>
                  <a:ext uri="{FF2B5EF4-FFF2-40B4-BE49-F238E27FC236}">
                    <a16:creationId xmlns:a16="http://schemas.microsoft.com/office/drawing/2014/main" id="{65F6D7D6-D75D-0C4D-9839-062CCC5E5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2716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0.99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4" name="Rectangle 170">
                <a:extLst>
                  <a:ext uri="{FF2B5EF4-FFF2-40B4-BE49-F238E27FC236}">
                    <a16:creationId xmlns:a16="http://schemas.microsoft.com/office/drawing/2014/main" id="{43552826-CDA2-7F49-BCC4-C83CEDCB1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2956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0.87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5" name="Rectangle 171">
                <a:extLst>
                  <a:ext uri="{FF2B5EF4-FFF2-40B4-BE49-F238E27FC236}">
                    <a16:creationId xmlns:a16="http://schemas.microsoft.com/office/drawing/2014/main" id="{E4CFA21D-A8C3-DB48-914C-172A33C164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7" y="3191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0.99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6" name="Rectangle 172">
                <a:extLst>
                  <a:ext uri="{FF2B5EF4-FFF2-40B4-BE49-F238E27FC236}">
                    <a16:creationId xmlns:a16="http://schemas.microsoft.com/office/drawing/2014/main" id="{B07C4009-8487-B741-9D1B-36273A7C36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3" y="3431"/>
                <a:ext cx="137" cy="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0.46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7" name="Line 173">
                <a:extLst>
                  <a:ext uri="{FF2B5EF4-FFF2-40B4-BE49-F238E27FC236}">
                    <a16:creationId xmlns:a16="http://schemas.microsoft.com/office/drawing/2014/main" id="{B48A45F9-8E8F-234F-B6BD-C5048811B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789" y="493"/>
                <a:ext cx="0" cy="3172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8" name="Line 174">
                <a:extLst>
                  <a:ext uri="{FF2B5EF4-FFF2-40B4-BE49-F238E27FC236}">
                    <a16:creationId xmlns:a16="http://schemas.microsoft.com/office/drawing/2014/main" id="{DABC44D9-E518-0044-978C-4CC084D685A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3665"/>
                <a:ext cx="1441" cy="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39" name="Line 175">
                <a:extLst>
                  <a:ext uri="{FF2B5EF4-FFF2-40B4-BE49-F238E27FC236}">
                    <a16:creationId xmlns:a16="http://schemas.microsoft.com/office/drawing/2014/main" id="{A355E97C-3E7C-A44A-9984-B77D8E81A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86" y="3665"/>
                <a:ext cx="0" cy="6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0" name="Line 176">
                <a:extLst>
                  <a:ext uri="{FF2B5EF4-FFF2-40B4-BE49-F238E27FC236}">
                    <a16:creationId xmlns:a16="http://schemas.microsoft.com/office/drawing/2014/main" id="{0A81CCB7-AABC-474F-AF88-E80278E029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3665"/>
                <a:ext cx="0" cy="6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1" name="Line 177">
                <a:extLst>
                  <a:ext uri="{FF2B5EF4-FFF2-40B4-BE49-F238E27FC236}">
                    <a16:creationId xmlns:a16="http://schemas.microsoft.com/office/drawing/2014/main" id="{07A75F55-6A08-8846-86C5-798416065A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99" y="3665"/>
                <a:ext cx="0" cy="6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2" name="Line 178">
                <a:extLst>
                  <a:ext uri="{FF2B5EF4-FFF2-40B4-BE49-F238E27FC236}">
                    <a16:creationId xmlns:a16="http://schemas.microsoft.com/office/drawing/2014/main" id="{5DF97980-E80B-A645-9E64-5CE30A88C0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789" y="3665"/>
                <a:ext cx="0" cy="6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3" name="Line 179">
                <a:extLst>
                  <a:ext uri="{FF2B5EF4-FFF2-40B4-BE49-F238E27FC236}">
                    <a16:creationId xmlns:a16="http://schemas.microsoft.com/office/drawing/2014/main" id="{2DDCBB83-66CC-E54C-B02B-77E6CDE1B5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87" y="3665"/>
                <a:ext cx="0" cy="6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4" name="Line 180">
                <a:extLst>
                  <a:ext uri="{FF2B5EF4-FFF2-40B4-BE49-F238E27FC236}">
                    <a16:creationId xmlns:a16="http://schemas.microsoft.com/office/drawing/2014/main" id="{6568AB8C-28A9-7C47-98CA-1AAA6E8621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27" y="3665"/>
                <a:ext cx="0" cy="60"/>
              </a:xfrm>
              <a:prstGeom prst="line">
                <a:avLst/>
              </a:prstGeom>
              <a:noFill/>
              <a:ln w="952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45" name="Rectangle 181">
                <a:extLst>
                  <a:ext uri="{FF2B5EF4-FFF2-40B4-BE49-F238E27FC236}">
                    <a16:creationId xmlns:a16="http://schemas.microsoft.com/office/drawing/2014/main" id="{B003B103-3C0F-BF41-B6D9-4F549861F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2" y="3804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0.40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6" name="Rectangle 182">
                <a:extLst>
                  <a:ext uri="{FF2B5EF4-FFF2-40B4-BE49-F238E27FC236}">
                    <a16:creationId xmlns:a16="http://schemas.microsoft.com/office/drawing/2014/main" id="{781D52D9-CFC4-A74C-B9FA-A0ADD5549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18" y="3804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0.50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7" name="Rectangle 183">
                <a:extLst>
                  <a:ext uri="{FF2B5EF4-FFF2-40B4-BE49-F238E27FC236}">
                    <a16:creationId xmlns:a16="http://schemas.microsoft.com/office/drawing/2014/main" id="{45B88825-7C53-0741-83FB-78F3D487CA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5" y="3804"/>
                <a:ext cx="137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0.70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8" name="Rectangle 184">
                <a:extLst>
                  <a:ext uri="{FF2B5EF4-FFF2-40B4-BE49-F238E27FC236}">
                    <a16:creationId xmlns:a16="http://schemas.microsoft.com/office/drawing/2014/main" id="{7BCE7D09-D14C-8C4C-9B97-299DD9BB6F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2" y="3804"/>
                <a:ext cx="9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1.0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9" name="Rectangle 185">
                <a:extLst>
                  <a:ext uri="{FF2B5EF4-FFF2-40B4-BE49-F238E27FC236}">
                    <a16:creationId xmlns:a16="http://schemas.microsoft.com/office/drawing/2014/main" id="{C301F85B-F4DD-9F4A-8EBB-0AF9FE00B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00" y="3804"/>
                <a:ext cx="9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1.2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0" name="Rectangle 186">
                <a:extLst>
                  <a:ext uri="{FF2B5EF4-FFF2-40B4-BE49-F238E27FC236}">
                    <a16:creationId xmlns:a16="http://schemas.microsoft.com/office/drawing/2014/main" id="{847862FE-7EE4-E944-8C7D-D968BB40C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0" y="3804"/>
                <a:ext cx="98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1.5</a:t>
                </a:r>
                <a:endParaRPr kumimoji="0" lang="en-US" alt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1" name="Rectangle 187">
                <a:extLst>
                  <a:ext uri="{FF2B5EF4-FFF2-40B4-BE49-F238E27FC236}">
                    <a16:creationId xmlns:a16="http://schemas.microsoft.com/office/drawing/2014/main" id="{D136D03A-0FD6-124F-B11C-04605B738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1" y="3902"/>
                <a:ext cx="39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HR (95% CI)</a:t>
                </a:r>
                <a:endParaRPr kumimoji="0" lang="en-US" altLang="en-US" sz="9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2" name="Line 188">
                <a:extLst>
                  <a:ext uri="{FF2B5EF4-FFF2-40B4-BE49-F238E27FC236}">
                    <a16:creationId xmlns:a16="http://schemas.microsoft.com/office/drawing/2014/main" id="{265111A5-348B-B94E-82F6-C524478440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92" y="535"/>
                <a:ext cx="517" cy="0"/>
              </a:xfrm>
              <a:prstGeom prst="line">
                <a:avLst/>
              </a:prstGeom>
              <a:noFill/>
              <a:ln w="9525" cap="rnd">
                <a:solidFill>
                  <a:srgbClr val="000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3" name="Rectangle 189">
                <a:extLst>
                  <a:ext uri="{FF2B5EF4-FFF2-40B4-BE49-F238E27FC236}">
                    <a16:creationId xmlns:a16="http://schemas.microsoft.com/office/drawing/2014/main" id="{FFD80129-0BA3-C94A-B886-DC3D836DD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511"/>
                <a:ext cx="36" cy="42"/>
              </a:xfrm>
              <a:prstGeom prst="rect">
                <a:avLst/>
              </a:prstGeom>
              <a:solidFill>
                <a:srgbClr val="416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4" name="Rectangle 190">
                <a:extLst>
                  <a:ext uri="{FF2B5EF4-FFF2-40B4-BE49-F238E27FC236}">
                    <a16:creationId xmlns:a16="http://schemas.microsoft.com/office/drawing/2014/main" id="{16363A14-6FC3-254F-A711-D666ACAC5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" y="511"/>
                <a:ext cx="36" cy="42"/>
              </a:xfrm>
              <a:prstGeom prst="rect">
                <a:avLst/>
              </a:prstGeom>
              <a:noFill/>
              <a:ln w="9525" cap="rnd">
                <a:solidFill>
                  <a:srgbClr val="4169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5" name="Line 191">
                <a:extLst>
                  <a:ext uri="{FF2B5EF4-FFF2-40B4-BE49-F238E27FC236}">
                    <a16:creationId xmlns:a16="http://schemas.microsoft.com/office/drawing/2014/main" id="{A5E1689A-4CBD-7949-AD26-D89AF6BF51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74" y="769"/>
                <a:ext cx="817" cy="0"/>
              </a:xfrm>
              <a:prstGeom prst="line">
                <a:avLst/>
              </a:prstGeom>
              <a:noFill/>
              <a:ln w="9525" cap="rnd">
                <a:solidFill>
                  <a:srgbClr val="000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6" name="Rectangle 192">
                <a:extLst>
                  <a:ext uri="{FF2B5EF4-FFF2-40B4-BE49-F238E27FC236}">
                    <a16:creationId xmlns:a16="http://schemas.microsoft.com/office/drawing/2014/main" id="{47DF5119-62C2-EC4D-80C3-6C1C43CE11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763"/>
                <a:ext cx="18" cy="18"/>
              </a:xfrm>
              <a:prstGeom prst="rect">
                <a:avLst/>
              </a:prstGeom>
              <a:solidFill>
                <a:srgbClr val="416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7" name="Rectangle 193">
                <a:extLst>
                  <a:ext uri="{FF2B5EF4-FFF2-40B4-BE49-F238E27FC236}">
                    <a16:creationId xmlns:a16="http://schemas.microsoft.com/office/drawing/2014/main" id="{A9D38048-B158-6545-AF03-602A07D09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" y="763"/>
                <a:ext cx="18" cy="18"/>
              </a:xfrm>
              <a:prstGeom prst="rect">
                <a:avLst/>
              </a:prstGeom>
              <a:noFill/>
              <a:ln w="9525" cap="rnd">
                <a:solidFill>
                  <a:srgbClr val="4169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8" name="Line 194">
                <a:extLst>
                  <a:ext uri="{FF2B5EF4-FFF2-40B4-BE49-F238E27FC236}">
                    <a16:creationId xmlns:a16="http://schemas.microsoft.com/office/drawing/2014/main" id="{57896B74-1932-454D-8C74-6AD141B715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66" y="853"/>
                <a:ext cx="655" cy="0"/>
              </a:xfrm>
              <a:prstGeom prst="line">
                <a:avLst/>
              </a:prstGeom>
              <a:noFill/>
              <a:ln w="9525" cap="rnd">
                <a:solidFill>
                  <a:srgbClr val="000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59" name="Rectangle 195">
                <a:extLst>
                  <a:ext uri="{FF2B5EF4-FFF2-40B4-BE49-F238E27FC236}">
                    <a16:creationId xmlns:a16="http://schemas.microsoft.com/office/drawing/2014/main" id="{365FE480-49DE-EE4E-B6BE-941F9E76CD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835"/>
                <a:ext cx="25" cy="30"/>
              </a:xfrm>
              <a:prstGeom prst="rect">
                <a:avLst/>
              </a:prstGeom>
              <a:solidFill>
                <a:srgbClr val="416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0" name="Rectangle 196">
                <a:extLst>
                  <a:ext uri="{FF2B5EF4-FFF2-40B4-BE49-F238E27FC236}">
                    <a16:creationId xmlns:a16="http://schemas.microsoft.com/office/drawing/2014/main" id="{1BE3FDA1-C227-904B-8087-CDCC964B8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2" y="835"/>
                <a:ext cx="25" cy="30"/>
              </a:xfrm>
              <a:prstGeom prst="rect">
                <a:avLst/>
              </a:prstGeom>
              <a:noFill/>
              <a:ln w="9525" cap="rnd">
                <a:solidFill>
                  <a:srgbClr val="4169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1" name="Line 197">
                <a:extLst>
                  <a:ext uri="{FF2B5EF4-FFF2-40B4-BE49-F238E27FC236}">
                    <a16:creationId xmlns:a16="http://schemas.microsoft.com/office/drawing/2014/main" id="{0308F20C-4A92-3C49-BBF5-149667B057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18" y="1009"/>
                <a:ext cx="883" cy="0"/>
              </a:xfrm>
              <a:prstGeom prst="line">
                <a:avLst/>
              </a:prstGeom>
              <a:noFill/>
              <a:ln w="9525" cap="rnd">
                <a:solidFill>
                  <a:srgbClr val="000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2" name="Rectangle 198">
                <a:extLst>
                  <a:ext uri="{FF2B5EF4-FFF2-40B4-BE49-F238E27FC236}">
                    <a16:creationId xmlns:a16="http://schemas.microsoft.com/office/drawing/2014/main" id="{A0322E9A-0143-D047-90CD-8B97E73AF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003"/>
                <a:ext cx="12" cy="12"/>
              </a:xfrm>
              <a:prstGeom prst="rect">
                <a:avLst/>
              </a:prstGeom>
              <a:solidFill>
                <a:srgbClr val="416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3" name="Rectangle 199">
                <a:extLst>
                  <a:ext uri="{FF2B5EF4-FFF2-40B4-BE49-F238E27FC236}">
                    <a16:creationId xmlns:a16="http://schemas.microsoft.com/office/drawing/2014/main" id="{D5E65F38-05F6-AD40-9B85-AA8D5DEEC4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5" y="1003"/>
                <a:ext cx="12" cy="12"/>
              </a:xfrm>
              <a:prstGeom prst="rect">
                <a:avLst/>
              </a:prstGeom>
              <a:noFill/>
              <a:ln w="9525" cap="rnd">
                <a:solidFill>
                  <a:srgbClr val="4169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4" name="Line 200">
                <a:extLst>
                  <a:ext uri="{FF2B5EF4-FFF2-40B4-BE49-F238E27FC236}">
                    <a16:creationId xmlns:a16="http://schemas.microsoft.com/office/drawing/2014/main" id="{584ADFA2-27AA-B045-90A8-E3A706C4B0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2" y="1087"/>
                <a:ext cx="643" cy="0"/>
              </a:xfrm>
              <a:prstGeom prst="line">
                <a:avLst/>
              </a:prstGeom>
              <a:noFill/>
              <a:ln w="9525" cap="rnd">
                <a:solidFill>
                  <a:srgbClr val="000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5" name="Rectangle 201">
                <a:extLst>
                  <a:ext uri="{FF2B5EF4-FFF2-40B4-BE49-F238E27FC236}">
                    <a16:creationId xmlns:a16="http://schemas.microsoft.com/office/drawing/2014/main" id="{CA3C643A-5AD2-A741-B48A-D499DDFCC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1075"/>
                <a:ext cx="24" cy="24"/>
              </a:xfrm>
              <a:prstGeom prst="rect">
                <a:avLst/>
              </a:prstGeom>
              <a:solidFill>
                <a:srgbClr val="416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6" name="Rectangle 202">
                <a:extLst>
                  <a:ext uri="{FF2B5EF4-FFF2-40B4-BE49-F238E27FC236}">
                    <a16:creationId xmlns:a16="http://schemas.microsoft.com/office/drawing/2014/main" id="{A9D0D167-EE68-C847-A354-1301D8F896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1" y="1075"/>
                <a:ext cx="24" cy="24"/>
              </a:xfrm>
              <a:prstGeom prst="rect">
                <a:avLst/>
              </a:prstGeom>
              <a:noFill/>
              <a:ln w="9525" cap="rnd">
                <a:solidFill>
                  <a:srgbClr val="4169E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7" name="Line 203">
                <a:extLst>
                  <a:ext uri="{FF2B5EF4-FFF2-40B4-BE49-F238E27FC236}">
                    <a16:creationId xmlns:a16="http://schemas.microsoft.com/office/drawing/2014/main" id="{E59C906A-59A2-1B49-A58B-79FB241067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4" y="1250"/>
                <a:ext cx="541" cy="0"/>
              </a:xfrm>
              <a:prstGeom prst="line">
                <a:avLst/>
              </a:prstGeom>
              <a:noFill/>
              <a:ln w="9525" cap="rnd">
                <a:solidFill>
                  <a:srgbClr val="00008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  <p:sp>
            <p:nvSpPr>
              <p:cNvPr id="568" name="Rectangle 204">
                <a:extLst>
                  <a:ext uri="{FF2B5EF4-FFF2-40B4-BE49-F238E27FC236}">
                    <a16:creationId xmlns:a16="http://schemas.microsoft.com/office/drawing/2014/main" id="{F3991D89-9971-7749-B946-5777A3EBE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3" y="1226"/>
                <a:ext cx="42" cy="42"/>
              </a:xfrm>
              <a:prstGeom prst="rect">
                <a:avLst/>
              </a:prstGeom>
              <a:solidFill>
                <a:srgbClr val="4169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900"/>
              </a:p>
            </p:txBody>
          </p:sp>
        </p:grpSp>
        <p:sp>
          <p:nvSpPr>
            <p:cNvPr id="290" name="Rectangle 206">
              <a:extLst>
                <a:ext uri="{FF2B5EF4-FFF2-40B4-BE49-F238E27FC236}">
                  <a16:creationId xmlns:a16="http://schemas.microsoft.com/office/drawing/2014/main" id="{508DA4F7-C0E5-EA4E-B6A2-1A5FC1C368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3" y="1226"/>
              <a:ext cx="42" cy="4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1" name="Line 207">
              <a:extLst>
                <a:ext uri="{FF2B5EF4-FFF2-40B4-BE49-F238E27FC236}">
                  <a16:creationId xmlns:a16="http://schemas.microsoft.com/office/drawing/2014/main" id="{8467D395-CA11-7C44-BB6C-15F681246F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1328"/>
              <a:ext cx="84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2" name="Freeform 208">
              <a:extLst>
                <a:ext uri="{FF2B5EF4-FFF2-40B4-BE49-F238E27FC236}">
                  <a16:creationId xmlns:a16="http://schemas.microsoft.com/office/drawing/2014/main" id="{EA593189-BEE0-2540-BE4C-84EAF167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1316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3" name="Line 209">
              <a:extLst>
                <a:ext uri="{FF2B5EF4-FFF2-40B4-BE49-F238E27FC236}">
                  <a16:creationId xmlns:a16="http://schemas.microsoft.com/office/drawing/2014/main" id="{A46E210B-8320-EF4B-8C8C-001EDD7402C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1484"/>
              <a:ext cx="75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4" name="Rectangle 210">
              <a:extLst>
                <a:ext uri="{FF2B5EF4-FFF2-40B4-BE49-F238E27FC236}">
                  <a16:creationId xmlns:a16="http://schemas.microsoft.com/office/drawing/2014/main" id="{1A78DAD4-62F2-6E4B-B9AA-B040CCA9B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1478"/>
              <a:ext cx="24" cy="18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5" name="Rectangle 211">
              <a:extLst>
                <a:ext uri="{FF2B5EF4-FFF2-40B4-BE49-F238E27FC236}">
                  <a16:creationId xmlns:a16="http://schemas.microsoft.com/office/drawing/2014/main" id="{F3378359-3860-554F-A4D7-1DA81FD1ED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9" y="1478"/>
              <a:ext cx="24" cy="18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6" name="Line 212">
              <a:extLst>
                <a:ext uri="{FF2B5EF4-FFF2-40B4-BE49-F238E27FC236}">
                  <a16:creationId xmlns:a16="http://schemas.microsoft.com/office/drawing/2014/main" id="{01DCCAAE-7132-2A49-B4A1-58F3B57408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1562"/>
              <a:ext cx="811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7" name="Freeform 213">
              <a:extLst>
                <a:ext uri="{FF2B5EF4-FFF2-40B4-BE49-F238E27FC236}">
                  <a16:creationId xmlns:a16="http://schemas.microsoft.com/office/drawing/2014/main" id="{4B622001-F4B0-3442-A4CB-2342783DB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1556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1"/>
                  </a:lnTo>
                  <a:lnTo>
                    <a:pt x="3" y="3"/>
                  </a:lnTo>
                </a:path>
              </a:pathLst>
            </a:cu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8" name="Rectangle 214">
              <a:extLst>
                <a:ext uri="{FF2B5EF4-FFF2-40B4-BE49-F238E27FC236}">
                  <a16:creationId xmlns:a16="http://schemas.microsoft.com/office/drawing/2014/main" id="{82BED217-41E3-0546-AEA1-99BE553273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556"/>
              <a:ext cx="12" cy="1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299" name="Rectangle 215">
              <a:extLst>
                <a:ext uri="{FF2B5EF4-FFF2-40B4-BE49-F238E27FC236}">
                  <a16:creationId xmlns:a16="http://schemas.microsoft.com/office/drawing/2014/main" id="{505574DD-755A-8841-AE71-79A43C7D0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8" y="1556"/>
              <a:ext cx="12" cy="1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0" name="Line 216">
              <a:extLst>
                <a:ext uri="{FF2B5EF4-FFF2-40B4-BE49-F238E27FC236}">
                  <a16:creationId xmlns:a16="http://schemas.microsoft.com/office/drawing/2014/main" id="{E0FB3CA2-0DBF-9141-AA93-AB44875F9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1646"/>
              <a:ext cx="1015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1" name="Freeform 217">
              <a:extLst>
                <a:ext uri="{FF2B5EF4-FFF2-40B4-BE49-F238E27FC236}">
                  <a16:creationId xmlns:a16="http://schemas.microsoft.com/office/drawing/2014/main" id="{3BECD067-9C53-0B43-9BF7-5186A075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1634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2"/>
                  </a:lnTo>
                  <a:lnTo>
                    <a:pt x="3" y="3"/>
                  </a:lnTo>
                </a:path>
              </a:pathLst>
            </a:cu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2" name="Rectangle 218">
              <a:extLst>
                <a:ext uri="{FF2B5EF4-FFF2-40B4-BE49-F238E27FC236}">
                  <a16:creationId xmlns:a16="http://schemas.microsoft.com/office/drawing/2014/main" id="{1F1033D9-060E-AE4A-9E3F-6CD4BEF40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1640"/>
              <a:ext cx="12" cy="6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3" name="Rectangle 219">
              <a:extLst>
                <a:ext uri="{FF2B5EF4-FFF2-40B4-BE49-F238E27FC236}">
                  <a16:creationId xmlns:a16="http://schemas.microsoft.com/office/drawing/2014/main" id="{BAF8A193-5573-994D-84BB-5B7869D2E8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0" y="1640"/>
              <a:ext cx="12" cy="6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4" name="Line 220">
              <a:extLst>
                <a:ext uri="{FF2B5EF4-FFF2-40B4-BE49-F238E27FC236}">
                  <a16:creationId xmlns:a16="http://schemas.microsoft.com/office/drawing/2014/main" id="{79EAD62F-B6CE-0D41-97B6-2B00CABBD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1803"/>
              <a:ext cx="78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5" name="Rectangle 221">
              <a:extLst>
                <a:ext uri="{FF2B5EF4-FFF2-40B4-BE49-F238E27FC236}">
                  <a16:creationId xmlns:a16="http://schemas.microsoft.com/office/drawing/2014/main" id="{01F5AAA5-857F-084D-964C-AB1157569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96"/>
              <a:ext cx="18" cy="13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6" name="Rectangle 222">
              <a:extLst>
                <a:ext uri="{FF2B5EF4-FFF2-40B4-BE49-F238E27FC236}">
                  <a16:creationId xmlns:a16="http://schemas.microsoft.com/office/drawing/2014/main" id="{8ACE9CA8-EB90-E245-BC55-ED07819845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96"/>
              <a:ext cx="18" cy="13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7" name="Line 223">
              <a:extLst>
                <a:ext uri="{FF2B5EF4-FFF2-40B4-BE49-F238E27FC236}">
                  <a16:creationId xmlns:a16="http://schemas.microsoft.com/office/drawing/2014/main" id="{79142BC2-7062-0E42-A012-1DF4509E8A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2" y="1881"/>
              <a:ext cx="69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8" name="Rectangle 224">
              <a:extLst>
                <a:ext uri="{FF2B5EF4-FFF2-40B4-BE49-F238E27FC236}">
                  <a16:creationId xmlns:a16="http://schemas.microsoft.com/office/drawing/2014/main" id="{2998FCA7-8476-4A44-B997-4310EA33E7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1869"/>
              <a:ext cx="24" cy="24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09" name="Rectangle 225">
              <a:extLst>
                <a:ext uri="{FF2B5EF4-FFF2-40B4-BE49-F238E27FC236}">
                  <a16:creationId xmlns:a16="http://schemas.microsoft.com/office/drawing/2014/main" id="{6B4F0CFD-AFD4-9443-9AAA-8EDE4118D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1869"/>
              <a:ext cx="24" cy="24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0" name="Line 226">
              <a:extLst>
                <a:ext uri="{FF2B5EF4-FFF2-40B4-BE49-F238E27FC236}">
                  <a16:creationId xmlns:a16="http://schemas.microsoft.com/office/drawing/2014/main" id="{A21E00B7-1940-3D4E-A7F8-43A6EC2887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2" y="2043"/>
              <a:ext cx="589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1" name="Rectangle 227">
              <a:extLst>
                <a:ext uri="{FF2B5EF4-FFF2-40B4-BE49-F238E27FC236}">
                  <a16:creationId xmlns:a16="http://schemas.microsoft.com/office/drawing/2014/main" id="{84087A91-1F38-C441-BABF-6434380F8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025"/>
              <a:ext cx="30" cy="30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2" name="Rectangle 228">
              <a:extLst>
                <a:ext uri="{FF2B5EF4-FFF2-40B4-BE49-F238E27FC236}">
                  <a16:creationId xmlns:a16="http://schemas.microsoft.com/office/drawing/2014/main" id="{E0BFB71B-6F34-F643-80A7-33ACB50EB3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1" y="2025"/>
              <a:ext cx="30" cy="30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3" name="Line 229">
              <a:extLst>
                <a:ext uri="{FF2B5EF4-FFF2-40B4-BE49-F238E27FC236}">
                  <a16:creationId xmlns:a16="http://schemas.microsoft.com/office/drawing/2014/main" id="{DEFB0786-E321-8E4A-8237-F1EEA9107F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2" y="2121"/>
              <a:ext cx="1099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4" name="Rectangle 230">
              <a:extLst>
                <a:ext uri="{FF2B5EF4-FFF2-40B4-BE49-F238E27FC236}">
                  <a16:creationId xmlns:a16="http://schemas.microsoft.com/office/drawing/2014/main" id="{61890590-9124-FD47-B0A2-A56ABBA91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115"/>
              <a:ext cx="12" cy="1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5" name="Rectangle 231">
              <a:extLst>
                <a:ext uri="{FF2B5EF4-FFF2-40B4-BE49-F238E27FC236}">
                  <a16:creationId xmlns:a16="http://schemas.microsoft.com/office/drawing/2014/main" id="{2321D951-36E0-8949-B285-82722C39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2115"/>
              <a:ext cx="12" cy="1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6" name="Line 232">
              <a:extLst>
                <a:ext uri="{FF2B5EF4-FFF2-40B4-BE49-F238E27FC236}">
                  <a16:creationId xmlns:a16="http://schemas.microsoft.com/office/drawing/2014/main" id="{9B2CB5D3-2385-4A44-BCF0-E83208BABF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6" y="2277"/>
              <a:ext cx="613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7" name="Rectangle 233">
              <a:extLst>
                <a:ext uri="{FF2B5EF4-FFF2-40B4-BE49-F238E27FC236}">
                  <a16:creationId xmlns:a16="http://schemas.microsoft.com/office/drawing/2014/main" id="{F98E5A78-E21C-3249-948F-1701A90A0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265"/>
              <a:ext cx="30" cy="30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8" name="Rectangle 234">
              <a:extLst>
                <a:ext uri="{FF2B5EF4-FFF2-40B4-BE49-F238E27FC236}">
                  <a16:creationId xmlns:a16="http://schemas.microsoft.com/office/drawing/2014/main" id="{C96E60D8-7D58-EA49-923F-CB1F2D2FA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265"/>
              <a:ext cx="30" cy="30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19" name="Line 235">
              <a:extLst>
                <a:ext uri="{FF2B5EF4-FFF2-40B4-BE49-F238E27FC236}">
                  <a16:creationId xmlns:a16="http://schemas.microsoft.com/office/drawing/2014/main" id="{A656F7F0-211D-8647-A0B1-A2FDA8C007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2355"/>
              <a:ext cx="913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0" name="Freeform 236">
              <a:extLst>
                <a:ext uri="{FF2B5EF4-FFF2-40B4-BE49-F238E27FC236}">
                  <a16:creationId xmlns:a16="http://schemas.microsoft.com/office/drawing/2014/main" id="{9160E5AB-BDBB-7B41-BCEE-4DD564D5E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2349"/>
              <a:ext cx="18" cy="18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1 h 3"/>
                <a:gd name="T4" fmla="*/ 3 w 3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1"/>
                  </a:lnTo>
                  <a:lnTo>
                    <a:pt x="3" y="3"/>
                  </a:lnTo>
                </a:path>
              </a:pathLst>
            </a:cu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1" name="Rectangle 237">
              <a:extLst>
                <a:ext uri="{FF2B5EF4-FFF2-40B4-BE49-F238E27FC236}">
                  <a16:creationId xmlns:a16="http://schemas.microsoft.com/office/drawing/2014/main" id="{E02539AD-880E-C44C-BC22-A61E4F02A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49"/>
              <a:ext cx="12" cy="1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2" name="Rectangle 238">
              <a:extLst>
                <a:ext uri="{FF2B5EF4-FFF2-40B4-BE49-F238E27FC236}">
                  <a16:creationId xmlns:a16="http://schemas.microsoft.com/office/drawing/2014/main" id="{7495602F-877B-D346-BE1C-60DFFBCAAC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49"/>
              <a:ext cx="12" cy="1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3" name="Line 239">
              <a:extLst>
                <a:ext uri="{FF2B5EF4-FFF2-40B4-BE49-F238E27FC236}">
                  <a16:creationId xmlns:a16="http://schemas.microsoft.com/office/drawing/2014/main" id="{AC1ABCDA-F0D3-2F40-9247-CA54EE4886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6" y="2518"/>
              <a:ext cx="925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4" name="Freeform 240">
              <a:extLst>
                <a:ext uri="{FF2B5EF4-FFF2-40B4-BE49-F238E27FC236}">
                  <a16:creationId xmlns:a16="http://schemas.microsoft.com/office/drawing/2014/main" id="{1CACE8A4-B7A0-D147-84FF-8BECA99AC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" y="2512"/>
              <a:ext cx="18" cy="12"/>
            </a:xfrm>
            <a:custGeom>
              <a:avLst/>
              <a:gdLst>
                <a:gd name="T0" fmla="*/ 3 w 3"/>
                <a:gd name="T1" fmla="*/ 0 h 2"/>
                <a:gd name="T2" fmla="*/ 0 w 3"/>
                <a:gd name="T3" fmla="*/ 1 h 2"/>
                <a:gd name="T4" fmla="*/ 3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1"/>
                  </a:lnTo>
                  <a:lnTo>
                    <a:pt x="3" y="2"/>
                  </a:lnTo>
                </a:path>
              </a:pathLst>
            </a:cu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5" name="Rectangle 241">
              <a:extLst>
                <a:ext uri="{FF2B5EF4-FFF2-40B4-BE49-F238E27FC236}">
                  <a16:creationId xmlns:a16="http://schemas.microsoft.com/office/drawing/2014/main" id="{912A7DC4-2B01-9A46-99CA-13C7D06B9B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512"/>
              <a:ext cx="6" cy="6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6" name="Rectangle 242">
              <a:extLst>
                <a:ext uri="{FF2B5EF4-FFF2-40B4-BE49-F238E27FC236}">
                  <a16:creationId xmlns:a16="http://schemas.microsoft.com/office/drawing/2014/main" id="{C849029B-8B8F-A64C-BFD3-520E17189B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0" y="2512"/>
              <a:ext cx="6" cy="6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7" name="Line 243">
              <a:extLst>
                <a:ext uri="{FF2B5EF4-FFF2-40B4-BE49-F238E27FC236}">
                  <a16:creationId xmlns:a16="http://schemas.microsoft.com/office/drawing/2014/main" id="{744E8A2F-BB33-794E-91DC-D362DA8251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4" y="2596"/>
              <a:ext cx="565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8" name="Rectangle 244">
              <a:extLst>
                <a:ext uri="{FF2B5EF4-FFF2-40B4-BE49-F238E27FC236}">
                  <a16:creationId xmlns:a16="http://schemas.microsoft.com/office/drawing/2014/main" id="{1FF34617-650A-E142-AD9E-5A7A7A0BA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578"/>
              <a:ext cx="30" cy="36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29" name="Rectangle 245">
              <a:extLst>
                <a:ext uri="{FF2B5EF4-FFF2-40B4-BE49-F238E27FC236}">
                  <a16:creationId xmlns:a16="http://schemas.microsoft.com/office/drawing/2014/main" id="{1A9339A4-D84F-E44C-8228-867F4ACBBF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" y="2578"/>
              <a:ext cx="30" cy="36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0" name="Line 246">
              <a:extLst>
                <a:ext uri="{FF2B5EF4-FFF2-40B4-BE49-F238E27FC236}">
                  <a16:creationId xmlns:a16="http://schemas.microsoft.com/office/drawing/2014/main" id="{E315A056-DF9C-B44D-B731-C0C8F5A16C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8" y="2752"/>
              <a:ext cx="889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1" name="Rectangle 247">
              <a:extLst>
                <a:ext uri="{FF2B5EF4-FFF2-40B4-BE49-F238E27FC236}">
                  <a16:creationId xmlns:a16="http://schemas.microsoft.com/office/drawing/2014/main" id="{99F7A26C-050D-FD45-AFC6-4E8D1C4B7D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746"/>
              <a:ext cx="12" cy="18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2" name="Rectangle 248">
              <a:extLst>
                <a:ext uri="{FF2B5EF4-FFF2-40B4-BE49-F238E27FC236}">
                  <a16:creationId xmlns:a16="http://schemas.microsoft.com/office/drawing/2014/main" id="{942C2F74-B64D-4D4A-8E65-61DEA8323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2746"/>
              <a:ext cx="12" cy="18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3" name="Line 249">
              <a:extLst>
                <a:ext uri="{FF2B5EF4-FFF2-40B4-BE49-F238E27FC236}">
                  <a16:creationId xmlns:a16="http://schemas.microsoft.com/office/drawing/2014/main" id="{76DF715E-FFF6-644E-B12D-469A3FD4D3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2836"/>
              <a:ext cx="619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4" name="Rectangle 250">
              <a:extLst>
                <a:ext uri="{FF2B5EF4-FFF2-40B4-BE49-F238E27FC236}">
                  <a16:creationId xmlns:a16="http://schemas.microsoft.com/office/drawing/2014/main" id="{D6B1A5D2-5736-B844-A612-76114DAF0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818"/>
              <a:ext cx="24" cy="30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5" name="Rectangle 251">
              <a:extLst>
                <a:ext uri="{FF2B5EF4-FFF2-40B4-BE49-F238E27FC236}">
                  <a16:creationId xmlns:a16="http://schemas.microsoft.com/office/drawing/2014/main" id="{7C980CDF-8BB5-0A40-8A93-8AFC1BEF2D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7" y="2818"/>
              <a:ext cx="24" cy="30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6" name="Line 252">
              <a:extLst>
                <a:ext uri="{FF2B5EF4-FFF2-40B4-BE49-F238E27FC236}">
                  <a16:creationId xmlns:a16="http://schemas.microsoft.com/office/drawing/2014/main" id="{DC528286-04D9-5B46-B3D9-BE09DF0A4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2992"/>
              <a:ext cx="643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7" name="Rectangle 253">
              <a:extLst>
                <a:ext uri="{FF2B5EF4-FFF2-40B4-BE49-F238E27FC236}">
                  <a16:creationId xmlns:a16="http://schemas.microsoft.com/office/drawing/2014/main" id="{78384448-FEB2-D64F-A659-DE3EE36A8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980"/>
              <a:ext cx="30" cy="24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8" name="Rectangle 254">
              <a:extLst>
                <a:ext uri="{FF2B5EF4-FFF2-40B4-BE49-F238E27FC236}">
                  <a16:creationId xmlns:a16="http://schemas.microsoft.com/office/drawing/2014/main" id="{7277720D-B5C1-814D-B181-F06D4833E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980"/>
              <a:ext cx="30" cy="24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39" name="Line 255">
              <a:extLst>
                <a:ext uri="{FF2B5EF4-FFF2-40B4-BE49-F238E27FC236}">
                  <a16:creationId xmlns:a16="http://schemas.microsoft.com/office/drawing/2014/main" id="{7AB864A7-F96C-0341-9396-0C42FBEC2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2" y="3070"/>
              <a:ext cx="979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0" name="Rectangle 256">
              <a:extLst>
                <a:ext uri="{FF2B5EF4-FFF2-40B4-BE49-F238E27FC236}">
                  <a16:creationId xmlns:a16="http://schemas.microsoft.com/office/drawing/2014/main" id="{CDC79D21-A5C5-7C47-9550-BCCEAF4139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064"/>
              <a:ext cx="12" cy="1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1" name="Rectangle 257">
              <a:extLst>
                <a:ext uri="{FF2B5EF4-FFF2-40B4-BE49-F238E27FC236}">
                  <a16:creationId xmlns:a16="http://schemas.microsoft.com/office/drawing/2014/main" id="{5BF6CEA7-FC1C-AA4D-8AA6-25D1A5ED1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3" y="3064"/>
              <a:ext cx="12" cy="1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2" name="Line 258">
              <a:extLst>
                <a:ext uri="{FF2B5EF4-FFF2-40B4-BE49-F238E27FC236}">
                  <a16:creationId xmlns:a16="http://schemas.microsoft.com/office/drawing/2014/main" id="{B557F0E9-5DA0-6345-B25D-DDDD1FF54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3233"/>
              <a:ext cx="60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3" name="Rectangle 259">
              <a:extLst>
                <a:ext uri="{FF2B5EF4-FFF2-40B4-BE49-F238E27FC236}">
                  <a16:creationId xmlns:a16="http://schemas.microsoft.com/office/drawing/2014/main" id="{577D8DDF-4472-8E4A-8ECF-DFD10F328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215"/>
              <a:ext cx="30" cy="30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4" name="Rectangle 260">
              <a:extLst>
                <a:ext uri="{FF2B5EF4-FFF2-40B4-BE49-F238E27FC236}">
                  <a16:creationId xmlns:a16="http://schemas.microsoft.com/office/drawing/2014/main" id="{9208FD3C-CEE5-5246-92FE-9ACC8DF0A9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9" y="3215"/>
              <a:ext cx="30" cy="30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5" name="Line 261">
              <a:extLst>
                <a:ext uri="{FF2B5EF4-FFF2-40B4-BE49-F238E27FC236}">
                  <a16:creationId xmlns:a16="http://schemas.microsoft.com/office/drawing/2014/main" id="{0DA553B1-353F-E44C-8EC4-F2F54A7EA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3311"/>
              <a:ext cx="1033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6" name="Rectangle 262">
              <a:extLst>
                <a:ext uri="{FF2B5EF4-FFF2-40B4-BE49-F238E27FC236}">
                  <a16:creationId xmlns:a16="http://schemas.microsoft.com/office/drawing/2014/main" id="{D562ADDD-90A6-F04E-8154-ED80E5ADE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3305"/>
              <a:ext cx="12" cy="1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7" name="Rectangle 263">
              <a:extLst>
                <a:ext uri="{FF2B5EF4-FFF2-40B4-BE49-F238E27FC236}">
                  <a16:creationId xmlns:a16="http://schemas.microsoft.com/office/drawing/2014/main" id="{5FF1F541-400F-B14E-8519-67E638B8F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5" y="3305"/>
              <a:ext cx="12" cy="1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8" name="Line 264">
              <a:extLst>
                <a:ext uri="{FF2B5EF4-FFF2-40B4-BE49-F238E27FC236}">
                  <a16:creationId xmlns:a16="http://schemas.microsoft.com/office/drawing/2014/main" id="{7FD1AF60-F802-0747-93DB-36AB154F0A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6" y="3467"/>
              <a:ext cx="877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49" name="Rectangle 265">
              <a:extLst>
                <a:ext uri="{FF2B5EF4-FFF2-40B4-BE49-F238E27FC236}">
                  <a16:creationId xmlns:a16="http://schemas.microsoft.com/office/drawing/2014/main" id="{2366498F-E489-3045-8BD2-B3C35A373A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3461"/>
              <a:ext cx="12" cy="12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0" name="Rectangle 266">
              <a:extLst>
                <a:ext uri="{FF2B5EF4-FFF2-40B4-BE49-F238E27FC236}">
                  <a16:creationId xmlns:a16="http://schemas.microsoft.com/office/drawing/2014/main" id="{01C243C7-DC50-3F44-A46C-B2680245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3" y="3461"/>
              <a:ext cx="12" cy="12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1" name="Line 267">
              <a:extLst>
                <a:ext uri="{FF2B5EF4-FFF2-40B4-BE49-F238E27FC236}">
                  <a16:creationId xmlns:a16="http://schemas.microsoft.com/office/drawing/2014/main" id="{DA9F44EB-6B44-0149-931B-713FC4A5F2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66" y="3551"/>
              <a:ext cx="643" cy="0"/>
            </a:xfrm>
            <a:prstGeom prst="line">
              <a:avLst/>
            </a:prstGeom>
            <a:noFill/>
            <a:ln w="9525" cap="rnd">
              <a:solidFill>
                <a:srgbClr val="00008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2" name="Rectangle 268">
              <a:extLst>
                <a:ext uri="{FF2B5EF4-FFF2-40B4-BE49-F238E27FC236}">
                  <a16:creationId xmlns:a16="http://schemas.microsoft.com/office/drawing/2014/main" id="{856F54E7-512A-6B43-9359-D1E2C4A96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33"/>
              <a:ext cx="25" cy="30"/>
            </a:xfrm>
            <a:prstGeom prst="rect">
              <a:avLst/>
            </a:prstGeom>
            <a:solidFill>
              <a:srgbClr val="4169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  <p:sp>
          <p:nvSpPr>
            <p:cNvPr id="353" name="Rectangle 269">
              <a:extLst>
                <a:ext uri="{FF2B5EF4-FFF2-40B4-BE49-F238E27FC236}">
                  <a16:creationId xmlns:a16="http://schemas.microsoft.com/office/drawing/2014/main" id="{A334E99E-5B6F-AD43-957E-F57392AF08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3533"/>
              <a:ext cx="25" cy="30"/>
            </a:xfrm>
            <a:prstGeom prst="rect">
              <a:avLst/>
            </a:prstGeom>
            <a:noFill/>
            <a:ln w="9525" cap="rnd">
              <a:solidFill>
                <a:srgbClr val="4169E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900"/>
            </a:p>
          </p:txBody>
        </p:sp>
      </p:grpSp>
    </p:spTree>
    <p:extLst>
      <p:ext uri="{BB962C8B-B14F-4D97-AF65-F5344CB8AC3E}">
        <p14:creationId xmlns:p14="http://schemas.microsoft.com/office/powerpoint/2010/main" val="2501258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7B650-AF20-D848-9AC7-D11AED67B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253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Secondary Outcomes at 3.8 years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CBD6C-44D2-4843-94B6-DDA60F89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8D9E-60A7-45E0-B241-6B4412CC89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1065749-B825-C749-8C87-86C088A23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142687"/>
              </p:ext>
            </p:extLst>
          </p:nvPr>
        </p:nvGraphicFramePr>
        <p:xfrm>
          <a:off x="933905" y="1950922"/>
          <a:ext cx="10324190" cy="2702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70891">
                  <a:extLst>
                    <a:ext uri="{9D8B030D-6E8A-4147-A177-3AD203B41FA5}">
                      <a16:colId xmlns:a16="http://schemas.microsoft.com/office/drawing/2014/main" val="649270422"/>
                    </a:ext>
                  </a:extLst>
                </a:gridCol>
                <a:gridCol w="1490697">
                  <a:extLst>
                    <a:ext uri="{9D8B030D-6E8A-4147-A177-3AD203B41FA5}">
                      <a16:colId xmlns:a16="http://schemas.microsoft.com/office/drawing/2014/main" val="3588967114"/>
                    </a:ext>
                  </a:extLst>
                </a:gridCol>
                <a:gridCol w="1906073">
                  <a:extLst>
                    <a:ext uri="{9D8B030D-6E8A-4147-A177-3AD203B41FA5}">
                      <a16:colId xmlns:a16="http://schemas.microsoft.com/office/drawing/2014/main" val="2381069562"/>
                    </a:ext>
                  </a:extLst>
                </a:gridCol>
                <a:gridCol w="3556529">
                  <a:extLst>
                    <a:ext uri="{9D8B030D-6E8A-4147-A177-3AD203B41FA5}">
                      <a16:colId xmlns:a16="http://schemas.microsoft.com/office/drawing/2014/main" val="3739229585"/>
                    </a:ext>
                  </a:extLst>
                </a:gridCol>
              </a:tblGrid>
              <a:tr h="412999"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LAAO (%)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No LAAO (%)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HR (95% CI)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1389107"/>
                  </a:ext>
                </a:extLst>
              </a:tr>
              <a:tr h="412999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Ischemic stroke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4.2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0.62 (0.48-0.80)</a:t>
                      </a:r>
                      <a:endParaRPr lang="en-CA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348665"/>
                  </a:ext>
                </a:extLst>
              </a:tr>
              <a:tr h="412999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Systemic embolism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0.3</a:t>
                      </a:r>
                      <a:endParaRPr lang="en-CA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0.86 (0.29-2.55)</a:t>
                      </a:r>
                      <a:endParaRPr lang="en-CA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93013221"/>
                  </a:ext>
                </a:extLst>
              </a:tr>
              <a:tr h="412999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</a:rPr>
                        <a:t>Death</a:t>
                      </a:r>
                      <a:endParaRPr lang="en-CA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22.6</a:t>
                      </a:r>
                      <a:endParaRPr lang="en-CA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</a:rPr>
                        <a:t>1.00 (0.89-1.13)</a:t>
                      </a:r>
                      <a:endParaRPr lang="en-CA" sz="2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948444"/>
                  </a:ext>
                </a:extLst>
              </a:tr>
              <a:tr h="412999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Hospitalization for heart failure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1.13 (0.92-1.40)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066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152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DA730-91BF-BE4D-B858-721C4F6C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C16C-8F43-C840-9AB2-71105BB4F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017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Surgical LAA occlusion reduces ischemic stroke by 33%</a:t>
            </a:r>
          </a:p>
          <a:p>
            <a:pPr lvl="1">
              <a:buClr>
                <a:schemeClr val="tx1"/>
              </a:buClr>
            </a:pPr>
            <a:r>
              <a:rPr lang="en-US" sz="2800" dirty="0">
                <a:solidFill>
                  <a:schemeClr val="tx1"/>
                </a:solidFill>
              </a:rPr>
              <a:t>After first 30 perioperative days, by 42%</a:t>
            </a:r>
          </a:p>
          <a:p>
            <a:pPr lvl="1">
              <a:buClr>
                <a:schemeClr val="tx1"/>
              </a:buClr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No evidence of adverse effects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</a:pPr>
            <a:r>
              <a:rPr lang="en-US" sz="3200" dirty="0">
                <a:solidFill>
                  <a:schemeClr val="tx1"/>
                </a:solidFill>
              </a:rPr>
              <a:t>Benefit additive to oral anticoagulation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FA5D7-5826-BB4D-AD51-D60C3C8C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8D9E-60A7-45E0-B241-6B4412CC89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47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128D09-AF09-9245-AA84-C68607577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508" y="461472"/>
            <a:ext cx="8610982" cy="1841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91530-623D-2D4C-A88B-D08752F42A67}"/>
              </a:ext>
            </a:extLst>
          </p:cNvPr>
          <p:cNvSpPr txBox="1"/>
          <p:nvPr/>
        </p:nvSpPr>
        <p:spPr>
          <a:xfrm>
            <a:off x="3145667" y="2812554"/>
            <a:ext cx="5900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hlinkClick r:id="rId3"/>
              </a:rPr>
              <a:t>www.nejm.org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24359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ACD74-8272-D54F-A620-2685A6018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8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Background and Hypothesis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60B975-69D9-374D-B736-DD0DCB007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3645" y="1673968"/>
            <a:ext cx="10515600" cy="383001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Left atrial appendage occlusion (LAAO) is hypothesized to prevent ischemic stroke in AF</a:t>
            </a:r>
          </a:p>
          <a:p>
            <a:pPr marL="457200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Performed easily during cardiac surgery for other indications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We tested if LAAO at the time of other cardiac surgery reduces ischemic stroke or systemic embolism</a:t>
            </a:r>
          </a:p>
          <a:p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31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48501" y="404249"/>
            <a:ext cx="6294998" cy="64922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cs typeface="Calibri" pitchFamily="34" charset="0"/>
              </a:rPr>
              <a:t>LAAOS III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2932" y="1207247"/>
            <a:ext cx="6509068" cy="562508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Epicardial Occlusion Techniques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E0A268C-CABF-8E4D-A674-06B5340949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012" y="1511998"/>
            <a:ext cx="3582824" cy="3811588"/>
          </a:xfrm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CA" sz="3000" dirty="0"/>
              <a:t>CHA</a:t>
            </a:r>
            <a:r>
              <a:rPr lang="en-CA" sz="3000" baseline="-25000" dirty="0"/>
              <a:t>2</a:t>
            </a:r>
            <a:r>
              <a:rPr lang="en-CA" sz="3000" dirty="0"/>
              <a:t>DS</a:t>
            </a:r>
            <a:r>
              <a:rPr lang="en-CA" sz="3000" baseline="-25000" dirty="0"/>
              <a:t>2</a:t>
            </a:r>
            <a:r>
              <a:rPr lang="en-CA" sz="3000" dirty="0"/>
              <a:t>-VASc </a:t>
            </a:r>
            <a:r>
              <a:rPr lang="en-CA" sz="3000" dirty="0">
                <a:sym typeface="Symbol" pitchFamily="2" charset="2"/>
              </a:rPr>
              <a:t></a:t>
            </a:r>
            <a:r>
              <a:rPr lang="en-CA" sz="2800" dirty="0"/>
              <a:t> </a:t>
            </a:r>
            <a:r>
              <a:rPr lang="en-US" sz="2800" dirty="0">
                <a:solidFill>
                  <a:schemeClr val="tx1"/>
                </a:solidFill>
              </a:rPr>
              <a:t>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LAA occlusion </a:t>
            </a:r>
          </a:p>
          <a:p>
            <a:pPr lvl="2"/>
            <a:r>
              <a:rPr lang="en-US" sz="1900" dirty="0">
                <a:solidFill>
                  <a:schemeClr val="tx1"/>
                </a:solidFill>
              </a:rPr>
              <a:t>    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No occlusion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Blinding of: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Patient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Research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Treating team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934200" y="2438400"/>
            <a:ext cx="4782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  <a:cs typeface="Calibri" pitchFamily="34" charset="0"/>
              </a:rPr>
              <a:t>VS.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3D6BC-10A9-4C4A-AD42-514426BB4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092" y="1663617"/>
            <a:ext cx="7276932" cy="409327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B5B44199-7EBC-F141-8E8C-B2FAD815FA2D}"/>
              </a:ext>
            </a:extLst>
          </p:cNvPr>
          <p:cNvSpPr/>
          <p:nvPr/>
        </p:nvSpPr>
        <p:spPr>
          <a:xfrm>
            <a:off x="1476262" y="2225542"/>
            <a:ext cx="415637" cy="3879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3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0" y="238257"/>
            <a:ext cx="9144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b="1" dirty="0">
                <a:solidFill>
                  <a:schemeClr val="tx1"/>
                </a:solidFill>
                <a:cs typeface="Calibri" pitchFamily="34" charset="0"/>
              </a:rPr>
              <a:t>LAAOS III Methods</a:t>
            </a:r>
            <a:endParaRPr lang="en-US" b="1" dirty="0">
              <a:solidFill>
                <a:schemeClr val="tx1"/>
              </a:solidFill>
              <a:cs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9263" y="1627837"/>
            <a:ext cx="10261114" cy="3827741"/>
          </a:xfrm>
        </p:spPr>
        <p:txBody>
          <a:bodyPr>
            <a:noAutofit/>
          </a:bodyPr>
          <a:lstStyle/>
          <a:p>
            <a:pPr marL="493776" indent="-457200">
              <a:defRPr/>
            </a:pPr>
            <a:r>
              <a:rPr lang="en-US" dirty="0">
                <a:solidFill>
                  <a:schemeClr val="tx1"/>
                </a:solidFill>
              </a:rPr>
              <a:t>Primary outcome is ischemic stroke or systemic embolism</a:t>
            </a:r>
          </a:p>
          <a:p>
            <a:pPr marL="493776" indent="-457200">
              <a:defRPr/>
            </a:pPr>
            <a:endParaRPr lang="en-CA" dirty="0">
              <a:solidFill>
                <a:schemeClr val="tx1"/>
              </a:solidFill>
            </a:endParaRPr>
          </a:p>
          <a:p>
            <a:pPr marL="493776" indent="-457200">
              <a:defRPr/>
            </a:pPr>
            <a:r>
              <a:rPr lang="en-CA" dirty="0">
                <a:solidFill>
                  <a:schemeClr val="tx1"/>
                </a:solidFill>
              </a:rPr>
              <a:t>Intention-to-treat analysis of all patients who had surgery</a:t>
            </a:r>
          </a:p>
          <a:p>
            <a:pPr marL="493776" indent="-457200">
              <a:defRPr/>
            </a:pPr>
            <a:endParaRPr lang="en-US" dirty="0">
              <a:solidFill>
                <a:schemeClr val="tx1"/>
              </a:solidFill>
              <a:latin typeface="+mj-lt"/>
            </a:endParaRPr>
          </a:p>
          <a:p>
            <a:pPr marL="493776" indent="-457200"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Secondary landmark analysis, starting 30 days post-op</a:t>
            </a:r>
          </a:p>
          <a:p>
            <a:pPr marL="493776" indent="-457200">
              <a:defRPr/>
            </a:pPr>
            <a:endParaRPr lang="en-US" dirty="0">
              <a:solidFill>
                <a:schemeClr val="tx1"/>
              </a:solidFill>
            </a:endParaRPr>
          </a:p>
          <a:p>
            <a:pPr marL="493776" indent="-457200">
              <a:defRPr/>
            </a:pPr>
            <a:r>
              <a:rPr lang="en-US" dirty="0">
                <a:solidFill>
                  <a:schemeClr val="tx1"/>
                </a:solidFill>
              </a:rPr>
              <a:t>Primary safety outcome was hospitalization for heart failure</a:t>
            </a:r>
          </a:p>
          <a:p>
            <a:pPr marL="36576" indent="0">
              <a:buClr>
                <a:schemeClr val="bg2">
                  <a:lumMod val="40000"/>
                  <a:lumOff val="60000"/>
                </a:schemeClr>
              </a:buClr>
              <a:buNone/>
              <a:defRPr/>
            </a:pP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8D9E-60A7-45E0-B241-6B4412CC89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367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1EC2B-0F18-264F-9C4E-460AC61D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LAAOS III Follow-up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DF3CC9-65D1-6A4C-91F9-B186F6CF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3063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Follow-up every 6 months with validated stroke questionnaire</a:t>
            </a:r>
          </a:p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>
                <a:solidFill>
                  <a:schemeClr val="tx1"/>
                </a:solidFill>
              </a:rPr>
              <a:t>All patients received usual care, including anticoagulation, during follow-up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DSMB recommended termination at planned interim analysis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Mean follow-up 3.8 years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BB142-A841-434C-8230-FBE75B12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8BD761-AEE1-4655-A301-4FC27F97A91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02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032" y="-362955"/>
            <a:ext cx="5618828" cy="2005917"/>
          </a:xfrm>
        </p:spPr>
        <p:txBody>
          <a:bodyPr>
            <a:noAutofit/>
          </a:bodyPr>
          <a:lstStyle/>
          <a:p>
            <a:pPr algn="ctr"/>
            <a:r>
              <a:rPr lang="en-CA" b="1" dirty="0">
                <a:solidFill>
                  <a:schemeClr val="tx1"/>
                </a:solidFill>
                <a:cs typeface="Calibri" pitchFamily="34" charset="0"/>
              </a:rPr>
              <a:t>LAAOS III Network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5" t="26570" r="22756" b="5872"/>
          <a:stretch/>
        </p:blipFill>
        <p:spPr bwMode="auto">
          <a:xfrm>
            <a:off x="5383262" y="1416071"/>
            <a:ext cx="6639793" cy="438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35446" y="3152000"/>
            <a:ext cx="1388072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2"/>
                </a:solidFill>
              </a:rPr>
              <a:t>North America (2)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349045" y="4641805"/>
            <a:ext cx="986167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2"/>
                </a:solidFill>
              </a:rPr>
              <a:t>Oceania (2)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82941" y="4641805"/>
            <a:ext cx="1413720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2"/>
                </a:solidFill>
              </a:rPr>
              <a:t>South America (3)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82012" y="3144989"/>
            <a:ext cx="994183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CA" sz="1200" dirty="0">
                <a:solidFill>
                  <a:schemeClr val="bg2"/>
                </a:solidFill>
              </a:rPr>
              <a:t>Europe (14)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3549" y="4049129"/>
            <a:ext cx="808235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en-CA" sz="1200" dirty="0">
                <a:solidFill>
                  <a:schemeClr val="bg2"/>
                </a:solidFill>
              </a:rPr>
              <a:t>Africa 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0411" y="3588291"/>
            <a:ext cx="662361" cy="276999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en-CA" sz="1200" dirty="0">
                <a:solidFill>
                  <a:schemeClr val="bg2"/>
                </a:solidFill>
              </a:rPr>
              <a:t>Asia 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AEE0-D75D-C646-9B5D-6FE04C20122A}"/>
              </a:ext>
            </a:extLst>
          </p:cNvPr>
          <p:cNvSpPr txBox="1"/>
          <p:nvPr/>
        </p:nvSpPr>
        <p:spPr>
          <a:xfrm>
            <a:off x="483103" y="1416070"/>
            <a:ext cx="41694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4811 patients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105 centres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/>
              <a:t>27 countries</a:t>
            </a:r>
          </a:p>
        </p:txBody>
      </p:sp>
    </p:spTree>
    <p:extLst>
      <p:ext uri="{BB962C8B-B14F-4D97-AF65-F5344CB8AC3E}">
        <p14:creationId xmlns:p14="http://schemas.microsoft.com/office/powerpoint/2010/main" val="113248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52D3-AC48-E748-A6F2-9264A4B4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-22096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Patient Characteristics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CAFB47E6-B218-B346-AB38-FCE1D417E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236856"/>
              </p:ext>
            </p:extLst>
          </p:nvPr>
        </p:nvGraphicFramePr>
        <p:xfrm>
          <a:off x="1378039" y="1146425"/>
          <a:ext cx="931142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5332">
                  <a:extLst>
                    <a:ext uri="{9D8B030D-6E8A-4147-A177-3AD203B41FA5}">
                      <a16:colId xmlns:a16="http://schemas.microsoft.com/office/drawing/2014/main" val="1664274447"/>
                    </a:ext>
                  </a:extLst>
                </a:gridCol>
                <a:gridCol w="2305686">
                  <a:extLst>
                    <a:ext uri="{9D8B030D-6E8A-4147-A177-3AD203B41FA5}">
                      <a16:colId xmlns:a16="http://schemas.microsoft.com/office/drawing/2014/main" val="3823165125"/>
                    </a:ext>
                  </a:extLst>
                </a:gridCol>
                <a:gridCol w="2660408">
                  <a:extLst>
                    <a:ext uri="{9D8B030D-6E8A-4147-A177-3AD203B41FA5}">
                      <a16:colId xmlns:a16="http://schemas.microsoft.com/office/drawing/2014/main" val="40926132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LAAO (n=2379)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LAAO (n=2391)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297748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Age, mean (SD)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71.3 (8.4)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71.1 (8.3)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8521983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</a:t>
                      </a:r>
                      <a:r>
                        <a:rPr lang="en-CA" sz="22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DS</a:t>
                      </a:r>
                      <a:r>
                        <a:rPr lang="en-CA" sz="2200" b="1" baseline="-250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CA" sz="2200" b="1" baseline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</a:t>
                      </a: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ASc, mean (SD)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(1.5)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(1.5)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0357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Permanent atrial fibrillation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692 (29.1%)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707 (29.6%)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491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1617 (68.0%)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1601 (67.0%)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270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Myocardial infarction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567 (23.8%)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583 (24.4%)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493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History of stroke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214 (9.0%)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 (9.2%)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17926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History of heart failure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1348 (56.7%)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1372 (57.4%)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70908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Peripheral arterial disease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 (9.9%)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256 (10.7%)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825485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Diabetes mellitus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770 (32.4%)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 (32.0%)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0131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 (%)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 (82.4%)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1941 (81.2%)</a:t>
                      </a:r>
                      <a:endParaRPr lang="en-CA" sz="2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16603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A619D6-E679-644A-B8D6-E764C5DE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8D9E-60A7-45E0-B241-6B4412CC89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58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94169-97ED-C44D-8DC0-8E5C66F7D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8846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Surgical Characteristics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CBDF850-E4FC-F041-87E0-4F6E4EAA4D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130429"/>
              </p:ext>
            </p:extLst>
          </p:nvPr>
        </p:nvGraphicFramePr>
        <p:xfrm>
          <a:off x="1172076" y="911860"/>
          <a:ext cx="9847848" cy="460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1876">
                  <a:extLst>
                    <a:ext uri="{9D8B030D-6E8A-4147-A177-3AD203B41FA5}">
                      <a16:colId xmlns:a16="http://schemas.microsoft.com/office/drawing/2014/main" val="169771705"/>
                    </a:ext>
                  </a:extLst>
                </a:gridCol>
                <a:gridCol w="2903356">
                  <a:extLst>
                    <a:ext uri="{9D8B030D-6E8A-4147-A177-3AD203B41FA5}">
                      <a16:colId xmlns:a16="http://schemas.microsoft.com/office/drawing/2014/main" val="1043031597"/>
                    </a:ext>
                  </a:extLst>
                </a:gridCol>
                <a:gridCol w="3282616">
                  <a:extLst>
                    <a:ext uri="{9D8B030D-6E8A-4147-A177-3AD203B41FA5}">
                      <a16:colId xmlns:a16="http://schemas.microsoft.com/office/drawing/2014/main" val="28334033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LAAO </a:t>
                      </a:r>
                    </a:p>
                    <a:p>
                      <a:pPr algn="ctr"/>
                      <a:r>
                        <a:rPr lang="en-US" sz="2400" dirty="0"/>
                        <a:t>(n=2379)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 LAAO </a:t>
                      </a:r>
                    </a:p>
                    <a:p>
                      <a:pPr algn="ctr"/>
                      <a:r>
                        <a:rPr lang="en-US" sz="2400" dirty="0"/>
                        <a:t>(n=2391)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65974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1" dirty="0">
                          <a:effectLst/>
                        </a:rPr>
                        <a:t>Procedure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 b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820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effectLst/>
                        </a:rPr>
                        <a:t>Isolated CABG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482 (20.3%)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522 (21.8%)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06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effectLst/>
                        </a:rPr>
                        <a:t>Isolated Valve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552 (23.2%)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572 (23.9%)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220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>
                          <a:effectLst/>
                        </a:rPr>
                        <a:t>Valve Procedure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1565 (65.8%)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1614 (67.5%)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575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1" dirty="0">
                          <a:effectLst/>
                        </a:rPr>
                        <a:t>Mitral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856 (36.0%)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880 (36.8%)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839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CA" sz="2200" b="1" dirty="0">
                          <a:effectLst/>
                        </a:rPr>
                        <a:t>Aortic </a:t>
                      </a:r>
                      <a:endParaRPr lang="en-US" sz="2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837 (35.2%)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858 (35.9%)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069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/>
                      <a:r>
                        <a:rPr lang="en-US" sz="2200" b="1" dirty="0"/>
                        <a:t>Tricuspid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397 (16.7%)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dirty="0">
                          <a:effectLst/>
                        </a:rPr>
                        <a:t>427 (17.9%)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9954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dirty="0"/>
                        <a:t>Aorta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kern="1200" dirty="0">
                          <a:solidFill>
                            <a:schemeClr val="dk1"/>
                          </a:solidFill>
                          <a:effectLst/>
                        </a:rPr>
                        <a:t>146 (6.1%)</a:t>
                      </a:r>
                      <a:r>
                        <a:rPr lang="en-CA" sz="2200" b="0" dirty="0">
                          <a:effectLst/>
                        </a:rPr>
                        <a:t> 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b="0" kern="1200" dirty="0">
                          <a:solidFill>
                            <a:schemeClr val="dk1"/>
                          </a:solidFill>
                          <a:effectLst/>
                        </a:rPr>
                        <a:t>134 (5.6%)</a:t>
                      </a:r>
                      <a:r>
                        <a:rPr lang="en-CA" sz="2200" b="0" dirty="0">
                          <a:effectLst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901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1" dirty="0">
                          <a:effectLst/>
                        </a:rPr>
                        <a:t>Atrial fibrillation ablation</a:t>
                      </a:r>
                      <a:endParaRPr lang="en-CA" sz="22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0" dirty="0">
                          <a:effectLst/>
                        </a:rPr>
                        <a:t>809 (34.0%)</a:t>
                      </a:r>
                      <a:endParaRPr lang="en-CA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</a:pPr>
                      <a:r>
                        <a:rPr lang="en-CA" sz="2200" b="0" dirty="0">
                          <a:effectLst/>
                        </a:rPr>
                        <a:t>753 (31.5%)</a:t>
                      </a:r>
                      <a:endParaRPr lang="en-CA" sz="2200" b="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7793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256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7091-2444-F74E-87AC-4B3B2C493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0214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Operative Safety Outcomes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B95D217-D0A5-4749-A6E3-5468B4537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323095"/>
              </p:ext>
            </p:extLst>
          </p:nvPr>
        </p:nvGraphicFramePr>
        <p:xfrm>
          <a:off x="838200" y="847613"/>
          <a:ext cx="10947043" cy="4570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7482">
                  <a:extLst>
                    <a:ext uri="{9D8B030D-6E8A-4147-A177-3AD203B41FA5}">
                      <a16:colId xmlns:a16="http://schemas.microsoft.com/office/drawing/2014/main" val="33230682"/>
                    </a:ext>
                  </a:extLst>
                </a:gridCol>
                <a:gridCol w="2702426">
                  <a:extLst>
                    <a:ext uri="{9D8B030D-6E8A-4147-A177-3AD203B41FA5}">
                      <a16:colId xmlns:a16="http://schemas.microsoft.com/office/drawing/2014/main" val="2073773569"/>
                    </a:ext>
                  </a:extLst>
                </a:gridCol>
                <a:gridCol w="2430891">
                  <a:extLst>
                    <a:ext uri="{9D8B030D-6E8A-4147-A177-3AD203B41FA5}">
                      <a16:colId xmlns:a16="http://schemas.microsoft.com/office/drawing/2014/main" val="750000542"/>
                    </a:ext>
                  </a:extLst>
                </a:gridCol>
                <a:gridCol w="3176244">
                  <a:extLst>
                    <a:ext uri="{9D8B030D-6E8A-4147-A177-3AD203B41FA5}">
                      <a16:colId xmlns:a16="http://schemas.microsoft.com/office/drawing/2014/main" val="3946150538"/>
                    </a:ext>
                  </a:extLst>
                </a:gridCol>
              </a:tblGrid>
              <a:tr h="486424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 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</a:rPr>
                        <a:t>LAAO </a:t>
                      </a:r>
                    </a:p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n=2379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</a:rPr>
                        <a:t>No LAAO</a:t>
                      </a:r>
                    </a:p>
                    <a:p>
                      <a:pPr algn="ctr"/>
                      <a:r>
                        <a:rPr lang="en-CA" sz="24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n=2391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effectLst/>
                        </a:rPr>
                        <a:t>p-value* </a:t>
                      </a:r>
                      <a:endParaRPr lang="en-CA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3555234"/>
                  </a:ext>
                </a:extLst>
              </a:tr>
              <a:tr h="486424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Bypass time, </a:t>
                      </a:r>
                    </a:p>
                    <a:p>
                      <a:r>
                        <a:rPr lang="en-CA" sz="2000" b="1" dirty="0">
                          <a:effectLst/>
                        </a:rPr>
                        <a:t>mean (SD)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119 min (48)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113 min (47)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78321"/>
                  </a:ext>
                </a:extLst>
              </a:tr>
              <a:tr h="529114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Cross clamp time, mean (SD)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86 min (37)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82 min (37)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4096892"/>
                  </a:ext>
                </a:extLst>
              </a:tr>
              <a:tr h="526473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Chest tube output, median (IQR)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520 ml (350-790)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500 ml (340-760)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0.06</a:t>
                      </a:r>
                      <a:endParaRPr lang="en-CA" sz="2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72578131"/>
                  </a:ext>
                </a:extLst>
              </a:tr>
              <a:tr h="540327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Re-operation for bleeding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94 (4.0%)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95 (4.0%)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0.97</a:t>
                      </a:r>
                      <a:endParaRPr lang="en-CA" sz="2200" b="1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6609737"/>
                  </a:ext>
                </a:extLst>
              </a:tr>
              <a:tr h="555697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Prolongation of hospitalization due to heart failure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5 (0.2%)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 dirty="0">
                          <a:effectLst/>
                        </a:rPr>
                        <a:t>14 (0.6%)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0.04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4513610"/>
                  </a:ext>
                </a:extLst>
              </a:tr>
              <a:tr h="486424">
                <a:tc>
                  <a:txBody>
                    <a:bodyPr/>
                    <a:lstStyle/>
                    <a:p>
                      <a:r>
                        <a:rPr lang="en-CA" sz="2000" b="1" dirty="0">
                          <a:effectLst/>
                        </a:rPr>
                        <a:t>30-day mortality</a:t>
                      </a:r>
                      <a:endParaRPr lang="en-CA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effectLst/>
                        </a:rPr>
                        <a:t>89 (3.7%)</a:t>
                      </a:r>
                      <a:endParaRPr lang="en-C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effectLst/>
                        </a:rPr>
                        <a:t>95 (4.0%)</a:t>
                      </a:r>
                      <a:endParaRPr lang="en-CA" sz="20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0.68</a:t>
                      </a:r>
                      <a:endParaRPr lang="en-CA" sz="22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4028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3264B53-FDCF-FC40-978A-0722F17F828B}"/>
              </a:ext>
            </a:extLst>
          </p:cNvPr>
          <p:cNvSpPr txBox="1"/>
          <p:nvPr/>
        </p:nvSpPr>
        <p:spPr>
          <a:xfrm>
            <a:off x="3174526" y="541835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*Not adjusted for multiplicity </a:t>
            </a:r>
          </a:p>
        </p:txBody>
      </p:sp>
    </p:spTree>
    <p:extLst>
      <p:ext uri="{BB962C8B-B14F-4D97-AF65-F5344CB8AC3E}">
        <p14:creationId xmlns:p14="http://schemas.microsoft.com/office/powerpoint/2010/main" val="8633046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10117</TotalTime>
  <Words>1532</Words>
  <Application>Microsoft Macintosh PowerPoint</Application>
  <PresentationFormat>Widescreen</PresentationFormat>
  <Paragraphs>469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Custom Design</vt:lpstr>
      <vt:lpstr>PowerPoint Presentation</vt:lpstr>
      <vt:lpstr>Background and Hypothesis</vt:lpstr>
      <vt:lpstr>LAAOS III Intervention</vt:lpstr>
      <vt:lpstr>LAAOS III Methods</vt:lpstr>
      <vt:lpstr>LAAOS III Follow-up</vt:lpstr>
      <vt:lpstr>LAAOS III Network</vt:lpstr>
      <vt:lpstr>Patient Characteristics</vt:lpstr>
      <vt:lpstr>Surgical Characteristics</vt:lpstr>
      <vt:lpstr>Operative Safety Outcomes</vt:lpstr>
      <vt:lpstr>Oral Anticoagulation Use  During Follow-up</vt:lpstr>
      <vt:lpstr> Primary Outcome at 3.8 Years </vt:lpstr>
      <vt:lpstr>Stroke or Systemic Embolism</vt:lpstr>
      <vt:lpstr>Stroke or Systemic Embolism &lt; 30 Days</vt:lpstr>
      <vt:lpstr>PowerPoint Presentation</vt:lpstr>
      <vt:lpstr>Secondary Outcomes at 3.8 years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Naomi James</dc:creator>
  <cp:lastModifiedBy>Richard Whitlock</cp:lastModifiedBy>
  <cp:revision>84</cp:revision>
  <dcterms:created xsi:type="dcterms:W3CDTF">2021-01-20T00:44:10Z</dcterms:created>
  <dcterms:modified xsi:type="dcterms:W3CDTF">2021-05-06T02:15:23Z</dcterms:modified>
</cp:coreProperties>
</file>